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4"/>
  </p:normalViewPr>
  <p:slideViewPr>
    <p:cSldViewPr snapToGrid="0" snapToObjects="1">
      <p:cViewPr varScale="1">
        <p:scale>
          <a:sx n="94" d="100"/>
          <a:sy n="94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C3648-E118-D349-AD74-21D09A39B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B6A02-7047-D647-956F-B1F6A08C9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F6E5C-7717-B947-A87F-7587933CF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7C8-4BAC-AB45-986D-27287B4F0013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7EB3E-245A-F646-9025-2A4D95AFB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765EC-6F84-F347-B588-36ADA40DD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2A92-6B1C-9446-B0B4-33D9FA9AD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3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8363-3AAA-4D4C-81C7-96F620ADA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2F8DE5-E5D6-FC44-9031-34C720E73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4DEE0-2926-A94A-A64D-C6CE361AB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7C8-4BAC-AB45-986D-27287B4F0013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27DCB-770A-254C-8FEC-99D9EBA08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D0020-1443-3C44-B5F5-CEA1C5932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2A92-6B1C-9446-B0B4-33D9FA9AD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8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D274C4-409A-D744-98FF-C605B03143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83C2B7-6795-524C-B3CA-430609277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84D5B-ED56-554E-8CAE-7C2AC74C4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7C8-4BAC-AB45-986D-27287B4F0013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136E4-9A75-494D-A7BD-C180FBF11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7560E-5535-1C4D-AC01-DF37DA33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2A92-6B1C-9446-B0B4-33D9FA9AD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2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A5EDC-2C18-3347-AF5F-0C8BCFF93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14215-FFD5-EA42-8BD8-D7450AC69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D4759-894B-3B4A-8FD2-A242D93A7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7C8-4BAC-AB45-986D-27287B4F0013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4EA32-18F4-AE41-823F-CBDC8D29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9B256-C7EA-BB4C-9B4B-F165F24C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2A92-6B1C-9446-B0B4-33D9FA9AD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3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FDC7-4B68-4849-AD7F-CEA78B03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C4662-8A2C-4D47-88F3-E43B98279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0012D-EF5B-A143-ADAB-69912C25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7C8-4BAC-AB45-986D-27287B4F0013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47A2E-814B-1C49-8B43-4655E7D1F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27FBA-A956-E24E-933A-EACB22A13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2A92-6B1C-9446-B0B4-33D9FA9AD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5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0F2A5-CFC5-D444-BC85-771BFAAD0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ADB2A-F18E-E447-B137-0D96417B3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4DBE3-7398-7346-A708-DFD6C6E56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9F0B3-F4D7-CA41-800D-FE93F62FC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7C8-4BAC-AB45-986D-27287B4F0013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7D092-030D-0149-8F53-0E3F29674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7ABA4-6FC7-3C4F-AE66-AD155925C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2A92-6B1C-9446-B0B4-33D9FA9AD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7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5A3A1-BED0-844F-A999-B21051D7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31B24-BA7F-D540-9457-9B95B6C3F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15C51-29BC-7A49-848B-386B46393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216D34-0D28-5E49-8E31-96EB7BB113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14F3E3-5C54-E947-96CC-28CC39C11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2B0F30-F4B3-2340-9C8B-C7158F771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7C8-4BAC-AB45-986D-27287B4F0013}" type="datetimeFigureOut">
              <a:rPr lang="en-US" smtClean="0"/>
              <a:t>3/11/19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8E580A-F6C4-BC4C-89BC-E99C31893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A844F3-0719-1A4E-8918-9D20A2444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2A92-6B1C-9446-B0B4-33D9FA9AD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0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C5AF4-1038-8045-8544-B3B5EECC8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05B78-A200-7B41-A46B-2D17A69EB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7C8-4BAC-AB45-986D-27287B4F0013}" type="datetimeFigureOut">
              <a:rPr lang="en-US" smtClean="0"/>
              <a:t>3/11/19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101919-C1CC-134B-A94B-A9C1FAFE7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E6CF1-02ED-C443-85EA-DB091BEB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2A92-6B1C-9446-B0B4-33D9FA9AD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7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08AC0A-670A-E64F-99F8-339D47F0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7C8-4BAC-AB45-986D-27287B4F0013}" type="datetimeFigureOut">
              <a:rPr lang="en-US" smtClean="0"/>
              <a:t>3/11/19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69BF44-A168-7D49-BD85-2428A301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A2282-5C96-4546-BCE4-A0AA6562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2A92-6B1C-9446-B0B4-33D9FA9AD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5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C41C8-DD87-2740-B759-8A586EFD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3BAB4-C5D5-9440-877A-275D3B0DD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98A16-478A-D74E-A39B-431E2FD09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DF7D8-CCF0-4346-B232-AEC19F64A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7C8-4BAC-AB45-986D-27287B4F0013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48F3A-E882-9845-9294-87CE39295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9E43F-5F94-C64C-9C41-ED7203B0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2A92-6B1C-9446-B0B4-33D9FA9AD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54224-3D4C-BC48-8AD3-CCDC055C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A82265-C954-1D47-8CAC-931FD3347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7D804-554E-1141-9AFA-781C1A77C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C5C2B-30A8-C445-84D2-849A68F8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77C8-4BAC-AB45-986D-27287B4F0013}" type="datetimeFigureOut">
              <a:rPr lang="en-US" smtClean="0"/>
              <a:t>3/11/19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516B4-2CB8-554D-BFCF-7C267AEC7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C166F-5EA7-FE4A-BF20-7EA294446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2A92-6B1C-9446-B0B4-33D9FA9AD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0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9855A9-0A30-7445-834C-13EA70C3D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EAE64-6081-4F40-AE71-A28BDE06B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D8AB4-EE0B-C245-8A43-189C16134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177C8-4BAC-AB45-986D-27287B4F0013}" type="datetimeFigureOut">
              <a:rPr lang="en-US" smtClean="0"/>
              <a:t>3/11/19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12ED1-62A9-174D-A199-E09EABE0D6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5C136-3BFE-7448-9D4D-AEC204229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52A92-6B1C-9446-B0B4-33D9FA9AD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6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52B6B2-9C7B-DA42-858F-97C7AEF36854}"/>
              </a:ext>
            </a:extLst>
          </p:cNvPr>
          <p:cNvSpPr txBox="1"/>
          <p:nvPr/>
        </p:nvSpPr>
        <p:spPr>
          <a:xfrm>
            <a:off x="2456597" y="723332"/>
            <a:ext cx="7301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MALE REPRODUCTIVE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237E27-7A1C-684A-9A97-46E66705F865}"/>
              </a:ext>
            </a:extLst>
          </p:cNvPr>
          <p:cNvSpPr txBox="1"/>
          <p:nvPr/>
        </p:nvSpPr>
        <p:spPr>
          <a:xfrm>
            <a:off x="667034" y="2121089"/>
            <a:ext cx="10880678" cy="3699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800" dirty="0"/>
              <a:t>OBJECTIVES</a:t>
            </a:r>
            <a:endParaRPr lang="ar-SA" sz="2800"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800" dirty="0"/>
              <a:t>At the end of this lecture, the student should be able to describe the</a:t>
            </a:r>
            <a:endParaRPr lang="ar-SA" sz="2800"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800" dirty="0"/>
              <a:t>microscopic structure of :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800" dirty="0"/>
              <a:t>Testis and epididymis.</a:t>
            </a:r>
            <a:endParaRPr lang="ar-SA" sz="2800" dirty="0"/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800" dirty="0"/>
              <a:t>Vas deferens.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800" dirty="0"/>
              <a:t>Seminal vesicles.</a:t>
            </a:r>
          </a:p>
          <a:p>
            <a:pPr marL="514350" indent="-51435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800" dirty="0"/>
              <a:t> Prostate.</a:t>
            </a:r>
          </a:p>
          <a:p>
            <a:pPr marL="342900" indent="-342900" eaLnBrk="1" hangingPunct="1">
              <a:defRPr/>
            </a:pPr>
            <a:endParaRPr lang="ar-S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75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F1DD97-330B-2F48-A43D-8BB2FB683D79}"/>
              </a:ext>
            </a:extLst>
          </p:cNvPr>
          <p:cNvSpPr/>
          <p:nvPr/>
        </p:nvSpPr>
        <p:spPr>
          <a:xfrm>
            <a:off x="662524" y="583021"/>
            <a:ext cx="46550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Blood-Testis Barrier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4E355BE-5614-DF46-B80D-366A87314C13}"/>
              </a:ext>
            </a:extLst>
          </p:cNvPr>
          <p:cNvSpPr txBox="1">
            <a:spLocks noChangeArrowheads="1"/>
          </p:cNvSpPr>
          <p:nvPr/>
        </p:nvSpPr>
        <p:spPr>
          <a:xfrm>
            <a:off x="777922" y="1886058"/>
            <a:ext cx="6755642" cy="5410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It is formed by the </a:t>
            </a:r>
            <a:r>
              <a:rPr lang="en-US" sz="2400" b="1" i="1" dirty="0">
                <a:solidFill>
                  <a:schemeClr val="accent1"/>
                </a:solidFill>
              </a:rPr>
              <a:t>tight junctions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between the basal parts of the lateral borders of adjacent Sertoli cells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It divides the seminiferous tubule into 2 compartments:</a:t>
            </a:r>
          </a:p>
          <a:p>
            <a:pPr marL="693738" indent="-693738">
              <a:buFontTx/>
              <a:buNone/>
              <a:defRPr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    </a:t>
            </a:r>
            <a:r>
              <a:rPr lang="en-US" sz="2400" b="1" i="1" dirty="0">
                <a:solidFill>
                  <a:schemeClr val="accent1"/>
                </a:solidFill>
              </a:rPr>
              <a:t>1-  Basal compartment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contains spermatogonia.</a:t>
            </a:r>
          </a:p>
          <a:p>
            <a:pPr marL="693738" indent="-693738">
              <a:buFontTx/>
              <a:buNone/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   </a:t>
            </a:r>
            <a:r>
              <a:rPr lang="en-US" sz="2400" b="1" i="1" dirty="0">
                <a:solidFill>
                  <a:schemeClr val="accent1"/>
                </a:solidFill>
              </a:rPr>
              <a:t>2-  </a:t>
            </a:r>
            <a:r>
              <a:rPr lang="en-US" sz="2400" b="1" i="1" dirty="0" err="1">
                <a:solidFill>
                  <a:schemeClr val="accent1"/>
                </a:solidFill>
              </a:rPr>
              <a:t>Adluminal</a:t>
            </a:r>
            <a:r>
              <a:rPr lang="en-US" sz="2400" b="1" i="1" dirty="0">
                <a:solidFill>
                  <a:schemeClr val="accent1"/>
                </a:solidFill>
              </a:rPr>
              <a:t> compartment:</a:t>
            </a:r>
            <a:br>
              <a:rPr lang="en-US" sz="2400" b="1" i="1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contains the other spermatogenic cells.</a:t>
            </a:r>
          </a:p>
          <a:p>
            <a:pPr>
              <a:spcBef>
                <a:spcPts val="1200"/>
              </a:spcBef>
              <a:defRPr/>
            </a:pPr>
            <a:r>
              <a:rPr lang="en-US" sz="2400" b="1" i="1" dirty="0">
                <a:solidFill>
                  <a:schemeClr val="accent1"/>
                </a:solidFill>
              </a:rPr>
              <a:t>Function:</a:t>
            </a:r>
          </a:p>
          <a:p>
            <a:pPr marL="742950" indent="-742950">
              <a:buFontTx/>
              <a:buNone/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   1-	It protects the developing spermatogenic cells from drugs and toxic materials.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	2-  It prevents autoimmune infertility.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    </a:t>
            </a:r>
            <a:r>
              <a:rPr lang="en-US" sz="2400" b="1" dirty="0"/>
              <a:t> </a:t>
            </a:r>
            <a:endParaRPr lang="en-US" sz="2400" dirty="0"/>
          </a:p>
        </p:txBody>
      </p:sp>
      <p:pic>
        <p:nvPicPr>
          <p:cNvPr id="4" name="Picture 4" descr="F21_13">
            <a:extLst>
              <a:ext uri="{FF2B5EF4-FFF2-40B4-BE49-F238E27FC236}">
                <a16:creationId xmlns:a16="http://schemas.microsoft.com/office/drawing/2014/main" id="{FC7024CE-FC1C-7948-AC95-CD77AE50B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928" y="2002809"/>
            <a:ext cx="32051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495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E3BB8D-AD92-EE49-95A0-C65BB8B7DCB7}"/>
              </a:ext>
            </a:extLst>
          </p:cNvPr>
          <p:cNvSpPr/>
          <p:nvPr/>
        </p:nvSpPr>
        <p:spPr>
          <a:xfrm>
            <a:off x="552778" y="528429"/>
            <a:ext cx="48147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Spermatogenic Cells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C3F65C55-0E0D-534E-AB4E-7E5A97A24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78" y="1942531"/>
            <a:ext cx="6169925" cy="40970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392113" indent="-392113">
              <a:lnSpc>
                <a:spcPct val="90000"/>
              </a:lnSpc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dirty="0"/>
              <a:t>A series of cells lining the  seminiferous tubules extending from the BM to the lumen.</a:t>
            </a:r>
            <a:endParaRPr lang="ar-SA" sz="2800" dirty="0"/>
          </a:p>
          <a:p>
            <a:pPr marL="392113" indent="-392113">
              <a:lnSpc>
                <a:spcPct val="90000"/>
              </a:lnSpc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800" dirty="0"/>
              <a:t>Include:</a:t>
            </a:r>
          </a:p>
          <a:p>
            <a:pPr marL="1020763" lvl="1" indent="-514350">
              <a:lnSpc>
                <a:spcPct val="90000"/>
              </a:lnSpc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sz="2800" dirty="0" err="1"/>
              <a:t>Spermatogonia</a:t>
            </a:r>
            <a:r>
              <a:rPr lang="en-US" sz="2800" dirty="0"/>
              <a:t>.</a:t>
            </a:r>
          </a:p>
          <a:p>
            <a:pPr marL="1020763" lvl="1" indent="-514350">
              <a:lnSpc>
                <a:spcPct val="90000"/>
              </a:lnSpc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sz="2800" dirty="0"/>
              <a:t>1ry </a:t>
            </a:r>
            <a:r>
              <a:rPr lang="en-US" sz="2800" dirty="0" err="1"/>
              <a:t>spermatocytes</a:t>
            </a:r>
            <a:r>
              <a:rPr lang="en-US" sz="2800" dirty="0"/>
              <a:t>.</a:t>
            </a:r>
          </a:p>
          <a:p>
            <a:pPr marL="1020763" lvl="1" indent="-514350">
              <a:lnSpc>
                <a:spcPct val="90000"/>
              </a:lnSpc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sz="2800" dirty="0"/>
              <a:t>2ry </a:t>
            </a:r>
            <a:r>
              <a:rPr lang="en-US" sz="2800" dirty="0" err="1"/>
              <a:t>spermatocytes</a:t>
            </a:r>
            <a:r>
              <a:rPr lang="en-US" sz="2800" dirty="0"/>
              <a:t>.</a:t>
            </a:r>
          </a:p>
          <a:p>
            <a:pPr marL="1020763" lvl="1" indent="-514350">
              <a:lnSpc>
                <a:spcPct val="90000"/>
              </a:lnSpc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sz="2800" dirty="0" err="1"/>
              <a:t>Spermatids</a:t>
            </a:r>
            <a:r>
              <a:rPr lang="en-US" sz="2800" dirty="0"/>
              <a:t>.</a:t>
            </a:r>
          </a:p>
          <a:p>
            <a:pPr marL="1020763" lvl="1" indent="-514350">
              <a:lnSpc>
                <a:spcPct val="90000"/>
              </a:lnSpc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sz="2800" dirty="0"/>
              <a:t>Spermatozoa.</a:t>
            </a:r>
            <a:endParaRPr lang="en-US" dirty="0"/>
          </a:p>
        </p:txBody>
      </p:sp>
      <p:pic>
        <p:nvPicPr>
          <p:cNvPr id="4" name="Picture 4" descr="F21_05">
            <a:extLst>
              <a:ext uri="{FF2B5EF4-FFF2-40B4-BE49-F238E27FC236}">
                <a16:creationId xmlns:a16="http://schemas.microsoft.com/office/drawing/2014/main" id="{B0A60573-207D-464D-B1A9-09F009179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858" y="2124140"/>
            <a:ext cx="455771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991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560AFB-773C-FA43-AFAF-55583C2C1AA6}"/>
              </a:ext>
            </a:extLst>
          </p:cNvPr>
          <p:cNvSpPr/>
          <p:nvPr/>
        </p:nvSpPr>
        <p:spPr>
          <a:xfrm>
            <a:off x="304800" y="440789"/>
            <a:ext cx="85116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u="sng" dirty="0"/>
              <a:t>EPIDIDYMIS</a:t>
            </a:r>
            <a:r>
              <a:rPr lang="ar-SA" sz="4400" u="sng" dirty="0"/>
              <a:t>) </a:t>
            </a:r>
            <a:r>
              <a:rPr lang="en-US" sz="4400" u="sng" dirty="0"/>
              <a:t>DUCTUS EPIDIDYMIS)</a:t>
            </a:r>
          </a:p>
        </p:txBody>
      </p:sp>
      <p:pic>
        <p:nvPicPr>
          <p:cNvPr id="3" name="Picture 5" descr="epi20vg">
            <a:extLst>
              <a:ext uri="{FF2B5EF4-FFF2-40B4-BE49-F238E27FC236}">
                <a16:creationId xmlns:a16="http://schemas.microsoft.com/office/drawing/2014/main" id="{D8214741-8C9D-2145-9696-F37EFBA66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322" y="1386159"/>
            <a:ext cx="244475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F21_16">
            <a:extLst>
              <a:ext uri="{FF2B5EF4-FFF2-40B4-BE49-F238E27FC236}">
                <a16:creationId xmlns:a16="http://schemas.microsoft.com/office/drawing/2014/main" id="{32370A23-04AD-1B43-9809-83F832D52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3" r="19740"/>
          <a:stretch>
            <a:fillRect/>
          </a:stretch>
        </p:blipFill>
        <p:spPr bwMode="auto">
          <a:xfrm>
            <a:off x="10050084" y="1386159"/>
            <a:ext cx="18288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Epididymis-3">
            <a:extLst>
              <a:ext uri="{FF2B5EF4-FFF2-40B4-BE49-F238E27FC236}">
                <a16:creationId xmlns:a16="http://schemas.microsoft.com/office/drawing/2014/main" id="{0C771110-D9FB-904B-88A4-41823344D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891" y="3971499"/>
            <a:ext cx="3617913" cy="278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782C391-9B77-F34E-9805-C37688A9F11E}"/>
              </a:ext>
            </a:extLst>
          </p:cNvPr>
          <p:cNvSpPr txBox="1">
            <a:spLocks noChangeArrowheads="1"/>
          </p:cNvSpPr>
          <p:nvPr/>
        </p:nvSpPr>
        <p:spPr>
          <a:xfrm>
            <a:off x="564107" y="1393894"/>
            <a:ext cx="6577204" cy="3378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  <a:defRPr/>
            </a:pPr>
            <a:r>
              <a:rPr lang="en-US" sz="2400" b="1" i="1" dirty="0">
                <a:solidFill>
                  <a:schemeClr val="accent1"/>
                </a:solidFill>
              </a:rPr>
              <a:t>Structure:</a:t>
            </a:r>
          </a:p>
          <a:p>
            <a:pPr marL="628650" indent="-628650">
              <a:buFontTx/>
              <a:buAutoNum type="arabicParenBoth"/>
              <a:defRPr/>
            </a:pPr>
            <a:r>
              <a:rPr lang="en-US" sz="2400" b="1" i="1" dirty="0" err="1">
                <a:solidFill>
                  <a:schemeClr val="accent1"/>
                </a:solidFill>
              </a:rPr>
              <a:t>Epithelium: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Ps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. Str. Col. E. with stereocilia.</a:t>
            </a:r>
          </a:p>
          <a:p>
            <a:pPr marL="628650" indent="-628650">
              <a:buFontTx/>
              <a:buNone/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(2)	</a:t>
            </a:r>
            <a:r>
              <a:rPr lang="en-US" sz="2400" b="1" i="1" dirty="0">
                <a:solidFill>
                  <a:schemeClr val="accent1"/>
                </a:solidFill>
              </a:rPr>
              <a:t>Basal lamina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628650" indent="-628650">
              <a:buFontTx/>
              <a:buNone/>
              <a:defRPr/>
            </a:pPr>
            <a:r>
              <a:rPr lang="en-US" sz="2400" dirty="0"/>
              <a:t>(3)	</a:t>
            </a:r>
            <a:r>
              <a:rPr lang="en-US" sz="2400" b="1" i="1" dirty="0">
                <a:solidFill>
                  <a:schemeClr val="accent1"/>
                </a:solidFill>
              </a:rPr>
              <a:t>Loose C.T.</a:t>
            </a:r>
          </a:p>
          <a:p>
            <a:pPr marL="628650" indent="-628650">
              <a:buFontTx/>
              <a:buNone/>
              <a:defRPr/>
            </a:pPr>
            <a:r>
              <a:rPr lang="en-US" sz="2400" dirty="0"/>
              <a:t>(4)	</a:t>
            </a:r>
            <a:r>
              <a:rPr lang="en-US" sz="2400" b="1" i="1" dirty="0">
                <a:solidFill>
                  <a:schemeClr val="accent1"/>
                </a:solidFill>
              </a:rPr>
              <a:t>Layer of circularly-arranged smooth muscle cells</a:t>
            </a:r>
            <a:r>
              <a:rPr lang="en-US" sz="2400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4740BB-41E2-A14C-9D9C-F6553EA8D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07" y="4198894"/>
            <a:ext cx="6109649" cy="23303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447675" indent="-447675">
              <a:spcBef>
                <a:spcPct val="10000"/>
              </a:spcBef>
              <a:buClr>
                <a:srgbClr val="FF00FF"/>
              </a:buClr>
              <a:buSzPct val="75000"/>
              <a:buFont typeface="Wingdings" pitchFamily="2" charset="2"/>
              <a:buNone/>
              <a:defRPr/>
            </a:pPr>
            <a:r>
              <a:rPr lang="en-US" sz="2400" b="1" i="1" dirty="0">
                <a:solidFill>
                  <a:schemeClr val="accent1"/>
                </a:solidFill>
              </a:rPr>
              <a:t>Functions:</a:t>
            </a:r>
          </a:p>
          <a:p>
            <a:pPr marL="447675" indent="-447675">
              <a:spcBef>
                <a:spcPct val="10000"/>
              </a:spcBef>
              <a:buClr>
                <a:srgbClr val="FF00FF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/>
              <a:t>a.	Storage &amp; maturation of spermatozoa.</a:t>
            </a:r>
          </a:p>
          <a:p>
            <a:pPr marL="447675" indent="-447675">
              <a:spcBef>
                <a:spcPct val="10000"/>
              </a:spcBef>
              <a:buClr>
                <a:srgbClr val="FF00FF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/>
              <a:t>b.	Propelling spermatozoa to the vas deferens.</a:t>
            </a:r>
          </a:p>
        </p:txBody>
      </p:sp>
    </p:spTree>
    <p:extLst>
      <p:ext uri="{BB962C8B-B14F-4D97-AF65-F5344CB8AC3E}">
        <p14:creationId xmlns:p14="http://schemas.microsoft.com/office/powerpoint/2010/main" val="3913536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E661DD-74E9-2C48-A117-93E23E1055A0}"/>
              </a:ext>
            </a:extLst>
          </p:cNvPr>
          <p:cNvSpPr/>
          <p:nvPr/>
        </p:nvSpPr>
        <p:spPr>
          <a:xfrm>
            <a:off x="427629" y="649238"/>
            <a:ext cx="8416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u="sng" dirty="0"/>
              <a:t>DUCTUS DEFERENS</a:t>
            </a:r>
            <a:r>
              <a:rPr lang="ar-SA" sz="4400" u="sng" dirty="0"/>
              <a:t> </a:t>
            </a:r>
            <a:r>
              <a:rPr lang="en-US" sz="4400" u="sng" dirty="0"/>
              <a:t>(VAS DEFERENS)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A538F0-6CE0-3341-9B81-F72430C038D7}"/>
              </a:ext>
            </a:extLst>
          </p:cNvPr>
          <p:cNvSpPr txBox="1">
            <a:spLocks noChangeArrowheads="1"/>
          </p:cNvSpPr>
          <p:nvPr/>
        </p:nvSpPr>
        <p:spPr>
          <a:xfrm>
            <a:off x="244095" y="1524000"/>
            <a:ext cx="6975571" cy="5334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indent="-338138">
              <a:defRPr/>
            </a:pPr>
            <a:r>
              <a:rPr lang="en-US" sz="2400" dirty="0"/>
              <a:t>It is a muscular narrow tube with</a:t>
            </a:r>
            <a:r>
              <a:rPr lang="ar-SA" sz="2400" dirty="0"/>
              <a:t> </a:t>
            </a:r>
            <a:r>
              <a:rPr lang="en-US" sz="2400" dirty="0"/>
              <a:t>irregular lumen.</a:t>
            </a:r>
          </a:p>
          <a:p>
            <a:pPr marL="338138" indent="-338138">
              <a:defRPr/>
            </a:pPr>
            <a:r>
              <a:rPr lang="en-US" sz="2400" b="1" i="1" dirty="0">
                <a:solidFill>
                  <a:schemeClr val="accent1"/>
                </a:solidFill>
              </a:rPr>
              <a:t>Structure:</a:t>
            </a:r>
          </a:p>
          <a:p>
            <a:pPr marL="1028700" lvl="1" indent="-571500">
              <a:buNone/>
              <a:defRPr/>
            </a:pPr>
            <a:r>
              <a:rPr lang="en-US" sz="2000" dirty="0"/>
              <a:t>(1)	</a:t>
            </a:r>
            <a:r>
              <a:rPr lang="en-US" b="1" i="1" dirty="0">
                <a:solidFill>
                  <a:schemeClr val="accent1"/>
                </a:solidFill>
              </a:rPr>
              <a:t>Mucosa:</a:t>
            </a:r>
            <a:r>
              <a:rPr lang="en-US" sz="2000" dirty="0"/>
              <a:t> Ps. Str. Col. E. With</a:t>
            </a:r>
            <a:r>
              <a:rPr lang="ar-SA" sz="2000" dirty="0"/>
              <a:t> </a:t>
            </a:r>
            <a:r>
              <a:rPr lang="en-US" sz="2000" dirty="0"/>
              <a:t>stereocilia (immotile cilia) on a</a:t>
            </a:r>
            <a:br>
              <a:rPr lang="en-US" sz="2000" dirty="0"/>
            </a:br>
            <a:r>
              <a:rPr lang="en-US" sz="2000" dirty="0"/>
              <a:t>corium of loose C.T.</a:t>
            </a:r>
          </a:p>
          <a:p>
            <a:pPr marL="1028700" lvl="1" indent="-571500">
              <a:buNone/>
              <a:defRPr/>
            </a:pPr>
            <a:r>
              <a:rPr lang="en-US" sz="2000" dirty="0"/>
              <a:t>(3)	</a:t>
            </a:r>
            <a:r>
              <a:rPr lang="en-US" b="1" i="1" dirty="0" err="1">
                <a:solidFill>
                  <a:schemeClr val="accent1"/>
                </a:solidFill>
              </a:rPr>
              <a:t>Musculosa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sz="2000" dirty="0"/>
              <a:t>(thick; 3 layers):</a:t>
            </a:r>
          </a:p>
          <a:p>
            <a:pPr marL="1028700" lvl="1" indent="-571500">
              <a:buNone/>
              <a:defRPr/>
            </a:pPr>
            <a:r>
              <a:rPr lang="en-US" sz="2000" dirty="0"/>
              <a:t>      	Inner longitudinal muscle layer.</a:t>
            </a:r>
          </a:p>
          <a:p>
            <a:pPr marL="1028700" lvl="1" indent="-571500">
              <a:buNone/>
              <a:defRPr/>
            </a:pPr>
            <a:r>
              <a:rPr lang="en-US" sz="2000" dirty="0"/>
              <a:t>      	Middle circular        “             “  .</a:t>
            </a:r>
          </a:p>
          <a:p>
            <a:pPr marL="1028700" lvl="1" indent="-571500">
              <a:buNone/>
              <a:defRPr/>
            </a:pPr>
            <a:r>
              <a:rPr lang="en-US" sz="2000" dirty="0"/>
              <a:t>      	Outer longitudinal   “            “   .</a:t>
            </a:r>
          </a:p>
          <a:p>
            <a:pPr marL="1028700" lvl="1" indent="-571500">
              <a:buFontTx/>
              <a:buAutoNum type="arabicParenBoth" startAt="4"/>
              <a:defRPr/>
            </a:pPr>
            <a:r>
              <a:rPr lang="en-US" b="1" i="1" dirty="0">
                <a:solidFill>
                  <a:schemeClr val="accent1"/>
                </a:solidFill>
              </a:rPr>
              <a:t>Adventitia:</a:t>
            </a:r>
            <a:r>
              <a:rPr lang="en-US" sz="2000" dirty="0"/>
              <a:t> loose C.T.</a:t>
            </a:r>
            <a:endParaRPr lang="ar-SA" sz="2000" dirty="0"/>
          </a:p>
          <a:p>
            <a:pPr marL="1028700" lvl="1" indent="-571500">
              <a:buFontTx/>
              <a:buAutoNum type="arabicParenBoth" startAt="4"/>
              <a:defRPr/>
            </a:pPr>
            <a:endParaRPr lang="ar-SA" sz="2000" dirty="0"/>
          </a:p>
          <a:p>
            <a:pPr marL="1028700" lvl="1" indent="-571500">
              <a:buFontTx/>
              <a:buAutoNum type="arabicParenBoth" startAt="4"/>
              <a:defRPr/>
            </a:pPr>
            <a:endParaRPr lang="en-US" sz="2000" dirty="0"/>
          </a:p>
          <a:p>
            <a:pPr marL="338138" indent="-338138">
              <a:defRPr/>
            </a:pPr>
            <a:r>
              <a:rPr lang="en-US" sz="2400" b="1" i="1" dirty="0">
                <a:solidFill>
                  <a:schemeClr val="accent1"/>
                </a:solidFill>
              </a:rPr>
              <a:t>Function:</a:t>
            </a:r>
            <a:r>
              <a:rPr lang="en-US" sz="2400" dirty="0"/>
              <a:t> Propelling of spermatozoa</a:t>
            </a:r>
            <a:br>
              <a:rPr lang="en-US" sz="2400" dirty="0"/>
            </a:br>
            <a:r>
              <a:rPr lang="en-US" sz="2400" dirty="0"/>
              <a:t>by strong peristalsis.</a:t>
            </a:r>
          </a:p>
          <a:p>
            <a:pPr marL="571500" indent="-571500">
              <a:buFontTx/>
              <a:buNone/>
              <a:defRPr/>
            </a:pPr>
            <a:r>
              <a:rPr lang="en-US" dirty="0"/>
              <a:t>     </a:t>
            </a:r>
          </a:p>
          <a:p>
            <a:pPr marL="609600" indent="-609600">
              <a:buFontTx/>
              <a:buNone/>
              <a:defRPr/>
            </a:pPr>
            <a:endParaRPr lang="en-US" sz="2400" dirty="0"/>
          </a:p>
        </p:txBody>
      </p:sp>
      <p:pic>
        <p:nvPicPr>
          <p:cNvPr id="5" name="Picture 5" descr="vas02he">
            <a:extLst>
              <a:ext uri="{FF2B5EF4-FFF2-40B4-BE49-F238E27FC236}">
                <a16:creationId xmlns:a16="http://schemas.microsoft.com/office/drawing/2014/main" id="{3D62C8CA-3C6A-FE45-9828-7BB1368C5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251" y="1524000"/>
            <a:ext cx="2628900" cy="246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21_17">
            <a:extLst>
              <a:ext uri="{FF2B5EF4-FFF2-40B4-BE49-F238E27FC236}">
                <a16:creationId xmlns:a16="http://schemas.microsoft.com/office/drawing/2014/main" id="{583CEC47-4F01-FD4B-8FAF-39465FADD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070" y="4090302"/>
            <a:ext cx="3001963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853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C73A81-C44F-8B41-AE95-D69E143AA438}"/>
              </a:ext>
            </a:extLst>
          </p:cNvPr>
          <p:cNvSpPr/>
          <p:nvPr/>
        </p:nvSpPr>
        <p:spPr>
          <a:xfrm>
            <a:off x="612482" y="432895"/>
            <a:ext cx="4463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/>
              <a:t>SEMINAL VESICLES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6C745A4-408B-C64E-B1E4-6E73D70478D0}"/>
              </a:ext>
            </a:extLst>
          </p:cNvPr>
          <p:cNvSpPr txBox="1">
            <a:spLocks noChangeArrowheads="1"/>
          </p:cNvSpPr>
          <p:nvPr/>
        </p:nvSpPr>
        <p:spPr>
          <a:xfrm>
            <a:off x="823415" y="1413680"/>
            <a:ext cx="7228764" cy="556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sz="2400" b="1" i="1" dirty="0">
                <a:solidFill>
                  <a:schemeClr val="accent1"/>
                </a:solidFill>
              </a:rPr>
              <a:t>(1) Mucosa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: is highly folded.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- Epithelium: Ps. Str. Col. E.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- Lamina propria of C.T.</a:t>
            </a:r>
          </a:p>
          <a:p>
            <a:pPr marL="0" indent="0">
              <a:buNone/>
              <a:defRPr/>
            </a:pPr>
            <a:r>
              <a:rPr lang="en-US" sz="2400" b="1" i="1" dirty="0">
                <a:solidFill>
                  <a:schemeClr val="accent1"/>
                </a:solidFill>
              </a:rPr>
              <a:t>(2) </a:t>
            </a:r>
            <a:r>
              <a:rPr lang="en-US" sz="2400" b="1" i="1" dirty="0" err="1">
                <a:solidFill>
                  <a:schemeClr val="accent1"/>
                </a:solidFill>
              </a:rPr>
              <a:t>Musculosa</a:t>
            </a:r>
            <a:r>
              <a:rPr lang="en-US" sz="2400" b="1" i="1" dirty="0">
                <a:solidFill>
                  <a:schemeClr val="accent1"/>
                </a:solidFill>
              </a:rPr>
              <a:t>: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	- Inner circular layer.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- Outer longitudinal layer.</a:t>
            </a:r>
          </a:p>
          <a:p>
            <a:pPr marL="0" indent="0">
              <a:buNone/>
              <a:defRPr/>
            </a:pPr>
            <a:r>
              <a:rPr lang="en-US" sz="2400" b="1" i="1" dirty="0">
                <a:solidFill>
                  <a:schemeClr val="accent1"/>
                </a:solidFill>
              </a:rPr>
              <a:t>(3) Adventitia: C.T.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338138" indent="-338138">
              <a:defRPr/>
            </a:pPr>
            <a:r>
              <a:rPr lang="en-US" sz="2400" b="1" i="1" dirty="0">
                <a:solidFill>
                  <a:schemeClr val="accent1"/>
                </a:solidFill>
              </a:rPr>
              <a:t>Function: 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Secretion of </a:t>
            </a:r>
            <a:r>
              <a:rPr lang="en-US" u="sng" dirty="0">
                <a:solidFill>
                  <a:schemeClr val="tx1">
                    <a:lumMod val="50000"/>
                  </a:schemeClr>
                </a:solidFill>
              </a:rPr>
              <a:t>most of seminal fluid, rich in fructose &amp; </a:t>
            </a:r>
            <a:r>
              <a:rPr lang="en-US" u="sng" dirty="0" err="1">
                <a:solidFill>
                  <a:schemeClr val="tx1">
                    <a:lumMod val="50000"/>
                  </a:schemeClr>
                </a:solidFill>
              </a:rPr>
              <a:t>vit</a:t>
            </a:r>
            <a:r>
              <a:rPr lang="en-US" u="sng" dirty="0">
                <a:solidFill>
                  <a:schemeClr val="tx1">
                    <a:lumMod val="50000"/>
                  </a:schemeClr>
                </a:solidFill>
              </a:rPr>
              <a:t>. C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. which are the main nutrients for spermatozoa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4" name="Picture 12" descr="Clip_9">
            <a:extLst>
              <a:ext uri="{FF2B5EF4-FFF2-40B4-BE49-F238E27FC236}">
                <a16:creationId xmlns:a16="http://schemas.microsoft.com/office/drawing/2014/main" id="{9A77D2AB-D531-DD49-B0C0-686E3B551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83" b="6935"/>
          <a:stretch>
            <a:fillRect/>
          </a:stretch>
        </p:blipFill>
        <p:spPr bwMode="auto">
          <a:xfrm>
            <a:off x="8052179" y="528429"/>
            <a:ext cx="1999503" cy="256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21_18">
            <a:extLst>
              <a:ext uri="{FF2B5EF4-FFF2-40B4-BE49-F238E27FC236}">
                <a16:creationId xmlns:a16="http://schemas.microsoft.com/office/drawing/2014/main" id="{3C34B71E-D902-1A44-A54A-02967363C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419" y="3444798"/>
            <a:ext cx="3328988" cy="314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219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810CF8-F5B6-E547-B658-4599029B8C36}"/>
              </a:ext>
            </a:extLst>
          </p:cNvPr>
          <p:cNvSpPr/>
          <p:nvPr/>
        </p:nvSpPr>
        <p:spPr>
          <a:xfrm>
            <a:off x="706370" y="651259"/>
            <a:ext cx="24723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>
                <a:solidFill>
                  <a:schemeClr val="tx1">
                    <a:lumMod val="50000"/>
                  </a:schemeClr>
                </a:solidFill>
              </a:rPr>
              <a:t>PROSTATE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78B3B3C-FDCA-9F46-9BDD-DFE2BC360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460" y="1707303"/>
            <a:ext cx="5323806" cy="47064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tx1">
                  <a:lumMod val="95000"/>
                  <a:lumOff val="5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400" b="1" i="1" dirty="0">
                <a:solidFill>
                  <a:schemeClr val="accent1"/>
                </a:solidFill>
              </a:rPr>
              <a:t>Stroma: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 fibromuscular capsule &amp; trabeculae.</a:t>
            </a:r>
          </a:p>
          <a:p>
            <a:pPr marL="342900" indent="-342900">
              <a:spcBef>
                <a:spcPts val="600"/>
              </a:spcBef>
              <a:buClr>
                <a:schemeClr val="tx1">
                  <a:lumMod val="95000"/>
                  <a:lumOff val="5000"/>
                </a:schemeClr>
              </a:buClr>
              <a:buSzPct val="75000"/>
              <a:buFont typeface="Wingdings" pitchFamily="2" charset="2"/>
              <a:buChar char="n"/>
              <a:defRPr/>
            </a:pPr>
            <a:r>
              <a:rPr lang="en-GB" sz="2400" b="1" i="1" dirty="0">
                <a:solidFill>
                  <a:schemeClr val="accent1"/>
                </a:solidFill>
              </a:rPr>
              <a:t>Parenchyma: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 30-50 glands in 3 concentric groups around the prostatic urethra:</a:t>
            </a:r>
          </a:p>
          <a:p>
            <a:pPr marL="742950" lvl="1" indent="-285750">
              <a:spcBef>
                <a:spcPts val="600"/>
              </a:spcBef>
              <a:buClr>
                <a:srgbClr val="FFFFFF"/>
              </a:buClr>
              <a:buSzPct val="100000"/>
              <a:buFontTx/>
              <a:buChar char="–"/>
              <a:defRPr/>
            </a:pPr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Mucosal group: small.</a:t>
            </a:r>
          </a:p>
          <a:p>
            <a:pPr marL="742950" lvl="1" indent="-285750">
              <a:spcBef>
                <a:spcPts val="600"/>
              </a:spcBef>
              <a:buClr>
                <a:srgbClr val="FFFFFF"/>
              </a:buClr>
              <a:buSzPct val="100000"/>
              <a:buFontTx/>
              <a:buChar char="–"/>
              <a:defRPr/>
            </a:pPr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Submucosal group: medium-sized.</a:t>
            </a:r>
          </a:p>
          <a:p>
            <a:pPr marL="742950" lvl="1" indent="-285750">
              <a:spcBef>
                <a:spcPts val="600"/>
              </a:spcBef>
              <a:buClr>
                <a:srgbClr val="FFFFFF"/>
              </a:buClr>
              <a:buSzPct val="100000"/>
              <a:buFontTx/>
              <a:buChar char="–"/>
              <a:defRPr/>
            </a:pPr>
            <a:r>
              <a:rPr lang="en-GB" sz="2800" dirty="0">
                <a:solidFill>
                  <a:schemeClr val="tx1">
                    <a:lumMod val="50000"/>
                  </a:schemeClr>
                </a:solidFill>
              </a:rPr>
              <a:t>Main group: Large, 70% of all glands.</a:t>
            </a:r>
          </a:p>
        </p:txBody>
      </p:sp>
      <p:pic>
        <p:nvPicPr>
          <p:cNvPr id="4" name="Picture 7" descr="F22_19">
            <a:extLst>
              <a:ext uri="{FF2B5EF4-FFF2-40B4-BE49-F238E27FC236}">
                <a16:creationId xmlns:a16="http://schemas.microsoft.com/office/drawing/2014/main" id="{9810DCD4-E085-0C48-BF62-D4C308FFD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256" y="879161"/>
            <a:ext cx="26828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21_19">
            <a:extLst>
              <a:ext uri="{FF2B5EF4-FFF2-40B4-BE49-F238E27FC236}">
                <a16:creationId xmlns:a16="http://schemas.microsoft.com/office/drawing/2014/main" id="{36ECE734-C693-8C42-BA93-DC5EAB1BC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77" y="4335439"/>
            <a:ext cx="42672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940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879942-C919-C54D-999F-F19D9069191A}"/>
              </a:ext>
            </a:extLst>
          </p:cNvPr>
          <p:cNvSpPr/>
          <p:nvPr/>
        </p:nvSpPr>
        <p:spPr>
          <a:xfrm>
            <a:off x="844982" y="651260"/>
            <a:ext cx="24723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PROSTATE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7C5730D-9DD1-AF4D-A7E6-06F3557D3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456" y="1968091"/>
            <a:ext cx="7408666" cy="409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457200" indent="-457200">
              <a:spcBef>
                <a:spcPts val="600"/>
              </a:spcBef>
              <a:buClr>
                <a:schemeClr val="tx1">
                  <a:lumMod val="95000"/>
                  <a:lumOff val="5000"/>
                </a:schemeClr>
              </a:buClr>
              <a:buSzPct val="75000"/>
              <a:buFont typeface="Wingdings" pitchFamily="2" charset="2"/>
              <a:buChar char="§"/>
              <a:defRPr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Acini and ducts are lined with simple </a:t>
            </a:r>
            <a:r>
              <a:rPr lang="it-IT" sz="2400" dirty="0">
                <a:solidFill>
                  <a:schemeClr val="tx1">
                    <a:lumMod val="50000"/>
                  </a:schemeClr>
                </a:solidFill>
              </a:rPr>
              <a:t>Col. or Ps. Str. Col. E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. according to activity of the glands.</a:t>
            </a:r>
          </a:p>
          <a:p>
            <a:pPr marL="457200" indent="-457200">
              <a:spcBef>
                <a:spcPts val="600"/>
              </a:spcBef>
              <a:buClr>
                <a:schemeClr val="tx1">
                  <a:lumMod val="95000"/>
                  <a:lumOff val="5000"/>
                </a:schemeClr>
              </a:buClr>
              <a:buSzPct val="75000"/>
              <a:buFont typeface="Wingdings" pitchFamily="2" charset="2"/>
              <a:buChar char="§"/>
              <a:defRPr/>
            </a:pP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Prostatic concretions (corpora </a:t>
            </a:r>
            <a:r>
              <a:rPr lang="en-GB" sz="2400" dirty="0" err="1">
                <a:solidFill>
                  <a:schemeClr val="tx1">
                    <a:lumMod val="50000"/>
                  </a:schemeClr>
                </a:solidFill>
              </a:rPr>
              <a:t>amylacea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):</a:t>
            </a:r>
          </a:p>
          <a:p>
            <a:pPr lvl="1">
              <a:spcBef>
                <a:spcPts val="60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defRPr/>
            </a:pPr>
            <a:r>
              <a:rPr lang="ar-SA" sz="2400" dirty="0">
                <a:solidFill>
                  <a:schemeClr val="tx1">
                    <a:lumMod val="50000"/>
                  </a:schemeClr>
                </a:solidFill>
              </a:rPr>
              <a:t> - 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Round or oval masses of glycoprotein in the lumen of some glands.</a:t>
            </a:r>
          </a:p>
          <a:p>
            <a:pPr lvl="1">
              <a:spcBef>
                <a:spcPts val="600"/>
              </a:spcBef>
              <a:buClr>
                <a:schemeClr val="tx1">
                  <a:lumMod val="95000"/>
                  <a:lumOff val="5000"/>
                </a:schemeClr>
              </a:buClr>
              <a:buSzPct val="100000"/>
              <a:defRPr/>
            </a:pPr>
            <a:r>
              <a:rPr lang="ar-SA" sz="2400" dirty="0">
                <a:solidFill>
                  <a:schemeClr val="tx1">
                    <a:lumMod val="50000"/>
                  </a:schemeClr>
                </a:solidFill>
              </a:rPr>
              <a:t>-  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Increase with advancement of age &amp; become calcified.</a:t>
            </a:r>
          </a:p>
          <a:p>
            <a:pPr marL="457200" indent="-457200">
              <a:spcBef>
                <a:spcPts val="600"/>
              </a:spcBef>
              <a:buClr>
                <a:schemeClr val="tx1">
                  <a:lumMod val="95000"/>
                  <a:lumOff val="5000"/>
                </a:schemeClr>
              </a:buClr>
              <a:buSzPct val="75000"/>
              <a:buFont typeface="Wingdings" pitchFamily="2" charset="2"/>
              <a:buChar char="§"/>
              <a:defRPr/>
            </a:pPr>
            <a:r>
              <a:rPr lang="en-GB" sz="2400" b="1" i="1" dirty="0">
                <a:solidFill>
                  <a:schemeClr val="accent1"/>
                </a:solidFill>
              </a:rPr>
              <a:t>Function: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participates in the secretion of  the seminal fluid. Its secretion 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is rich in acid phosphatase &amp; proteolytic enzymes.</a:t>
            </a:r>
          </a:p>
        </p:txBody>
      </p:sp>
      <p:pic>
        <p:nvPicPr>
          <p:cNvPr id="4" name="Picture 5" descr="prostate5">
            <a:extLst>
              <a:ext uri="{FF2B5EF4-FFF2-40B4-BE49-F238E27FC236}">
                <a16:creationId xmlns:a16="http://schemas.microsoft.com/office/drawing/2014/main" id="{B48CA1E7-B7DC-2C4D-A36A-801D7393A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72" y="651260"/>
            <a:ext cx="32004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lip_11">
            <a:extLst>
              <a:ext uri="{FF2B5EF4-FFF2-40B4-BE49-F238E27FC236}">
                <a16:creationId xmlns:a16="http://schemas.microsoft.com/office/drawing/2014/main" id="{A08C39BF-9558-964F-82CB-0B665AF0E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r="16457" b="6528"/>
          <a:stretch>
            <a:fillRect/>
          </a:stretch>
        </p:blipFill>
        <p:spPr bwMode="auto">
          <a:xfrm>
            <a:off x="8093122" y="3343700"/>
            <a:ext cx="3492500" cy="328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432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F457FE-0FBA-9F45-B670-990B2C07AD51}"/>
              </a:ext>
            </a:extLst>
          </p:cNvPr>
          <p:cNvSpPr/>
          <p:nvPr/>
        </p:nvSpPr>
        <p:spPr>
          <a:xfrm>
            <a:off x="3668679" y="2766663"/>
            <a:ext cx="47148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/>
              <a:t>BEST WISHES</a:t>
            </a:r>
          </a:p>
        </p:txBody>
      </p:sp>
    </p:spTree>
    <p:extLst>
      <p:ext uri="{BB962C8B-B14F-4D97-AF65-F5344CB8AC3E}">
        <p14:creationId xmlns:p14="http://schemas.microsoft.com/office/powerpoint/2010/main" val="137074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944582-1D50-CC4F-B367-B99B717440BD}"/>
              </a:ext>
            </a:extLst>
          </p:cNvPr>
          <p:cNvSpPr/>
          <p:nvPr/>
        </p:nvSpPr>
        <p:spPr>
          <a:xfrm>
            <a:off x="853308" y="596669"/>
            <a:ext cx="16644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/>
              <a:t>TESTIS</a:t>
            </a:r>
          </a:p>
        </p:txBody>
      </p:sp>
      <p:pic>
        <p:nvPicPr>
          <p:cNvPr id="3" name="Picture 4" descr="F21_02">
            <a:extLst>
              <a:ext uri="{FF2B5EF4-FFF2-40B4-BE49-F238E27FC236}">
                <a16:creationId xmlns:a16="http://schemas.microsoft.com/office/drawing/2014/main" id="{A99BEED3-A79B-164F-924F-8358AC239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659" y="1673580"/>
            <a:ext cx="3810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0210E5-6100-8E4A-BB77-A66F14661478}"/>
              </a:ext>
            </a:extLst>
          </p:cNvPr>
          <p:cNvSpPr txBox="1">
            <a:spLocks noChangeArrowheads="1"/>
          </p:cNvSpPr>
          <p:nvPr/>
        </p:nvSpPr>
        <p:spPr>
          <a:xfrm>
            <a:off x="1126263" y="1673580"/>
            <a:ext cx="47244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AutoNum type="alphaUcParenBoth"/>
            </a:pPr>
            <a:r>
              <a:rPr lang="en-US" altLang="en-US" sz="2400" b="1" i="1" dirty="0">
                <a:solidFill>
                  <a:schemeClr val="accent1"/>
                </a:solidFill>
              </a:rPr>
              <a:t>Stroma:</a:t>
            </a:r>
            <a:r>
              <a:rPr lang="en-US" altLang="en-US" sz="2400" i="1" dirty="0">
                <a:solidFill>
                  <a:schemeClr val="accent1"/>
                </a:solidFill>
              </a:rPr>
              <a:t> </a:t>
            </a:r>
          </a:p>
          <a:p>
            <a:pPr marL="609600" indent="-609600">
              <a:buFontTx/>
              <a:buNone/>
            </a:pPr>
            <a:r>
              <a:rPr lang="en-US" altLang="en-US" sz="2400" dirty="0"/>
              <a:t>1- Tunica vaginalis.</a:t>
            </a:r>
          </a:p>
          <a:p>
            <a:pPr marL="609600" indent="-609600">
              <a:buFontTx/>
              <a:buNone/>
            </a:pPr>
            <a:r>
              <a:rPr lang="en-US" altLang="en-US" sz="2400" dirty="0"/>
              <a:t>2- Tunica albuginea.</a:t>
            </a:r>
          </a:p>
          <a:p>
            <a:pPr marL="609600" indent="-609600">
              <a:buFontTx/>
              <a:buNone/>
            </a:pPr>
            <a:r>
              <a:rPr lang="en-US" altLang="en-US" sz="2400" dirty="0"/>
              <a:t>3- Tunica </a:t>
            </a:r>
            <a:r>
              <a:rPr lang="en-US" altLang="en-US" sz="2400" dirty="0" err="1"/>
              <a:t>vasculosa</a:t>
            </a:r>
            <a:r>
              <a:rPr lang="en-US" altLang="en-US" sz="2400" dirty="0"/>
              <a:t>.</a:t>
            </a:r>
          </a:p>
          <a:p>
            <a:pPr marL="609600" indent="-609600">
              <a:buFontTx/>
              <a:buNone/>
            </a:pPr>
            <a:r>
              <a:rPr lang="en-US" altLang="en-US" sz="2400" dirty="0"/>
              <a:t>4- Septa.</a:t>
            </a:r>
          </a:p>
          <a:p>
            <a:pPr marL="609600" indent="-609600">
              <a:buFontTx/>
              <a:buNone/>
            </a:pPr>
            <a:r>
              <a:rPr lang="en-US" altLang="en-US" sz="2400" dirty="0"/>
              <a:t>5- Interstitial tissue.</a:t>
            </a:r>
          </a:p>
          <a:p>
            <a:pPr marL="609600" indent="-609600">
              <a:buFontTx/>
              <a:buNone/>
            </a:pPr>
            <a:r>
              <a:rPr lang="en-US" altLang="en-US" sz="2400" b="1" i="1" dirty="0">
                <a:solidFill>
                  <a:schemeClr val="accent1"/>
                </a:solidFill>
              </a:rPr>
              <a:t>(B) Parenchyma:</a:t>
            </a:r>
          </a:p>
          <a:p>
            <a:pPr marL="609600" indent="-609600">
              <a:buFontTx/>
              <a:buNone/>
            </a:pPr>
            <a:r>
              <a:rPr lang="en-US" altLang="en-US" sz="2400" dirty="0"/>
              <a:t>1-  Seminiferous tubules.</a:t>
            </a:r>
          </a:p>
          <a:p>
            <a:pPr marL="609600" indent="-609600">
              <a:buFontTx/>
              <a:buNone/>
            </a:pPr>
            <a:r>
              <a:rPr lang="en-US" altLang="en-US" sz="2400" dirty="0"/>
              <a:t>2-  Interstitial cells of Leydig.</a:t>
            </a:r>
          </a:p>
        </p:txBody>
      </p:sp>
    </p:spTree>
    <p:extLst>
      <p:ext uri="{BB962C8B-B14F-4D97-AF65-F5344CB8AC3E}">
        <p14:creationId xmlns:p14="http://schemas.microsoft.com/office/powerpoint/2010/main" val="78178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21_02">
            <a:extLst>
              <a:ext uri="{FF2B5EF4-FFF2-40B4-BE49-F238E27FC236}">
                <a16:creationId xmlns:a16="http://schemas.microsoft.com/office/drawing/2014/main" id="{42C166CD-A668-DD4D-ADA2-B0ED81757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71" y="1895901"/>
            <a:ext cx="29321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D766F992-19CF-D848-8588-9B46D0CBD3E8}"/>
              </a:ext>
            </a:extLst>
          </p:cNvPr>
          <p:cNvSpPr txBox="1">
            <a:spLocks noChangeArrowheads="1"/>
          </p:cNvSpPr>
          <p:nvPr/>
        </p:nvSpPr>
        <p:spPr>
          <a:xfrm>
            <a:off x="967853" y="1741226"/>
            <a:ext cx="6456528" cy="586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i="1" dirty="0">
                <a:solidFill>
                  <a:srgbClr val="FF0066"/>
                </a:solidFill>
              </a:rPr>
              <a:t>     </a:t>
            </a:r>
            <a:br>
              <a:rPr lang="en-US" sz="3600" b="1" dirty="0"/>
            </a:br>
            <a:r>
              <a:rPr lang="en-US" sz="2400" b="1" i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1. TUNICA VAGINALIS</a:t>
            </a:r>
            <a:br>
              <a:rPr lang="en-US" sz="2400" dirty="0">
                <a:latin typeface="+mn-lt"/>
                <a:ea typeface="+mn-ea"/>
                <a:cs typeface="+mn-cs"/>
              </a:rPr>
            </a:br>
            <a:r>
              <a:rPr lang="en-US" sz="2400" dirty="0">
                <a:latin typeface="+mn-lt"/>
                <a:ea typeface="+mn-ea"/>
                <a:cs typeface="+mn-cs"/>
              </a:rPr>
              <a:t>It is formed of mesothelial cells.</a:t>
            </a:r>
            <a:br>
              <a:rPr lang="en-US" sz="2400" dirty="0">
                <a:latin typeface="+mn-lt"/>
                <a:ea typeface="+mn-ea"/>
                <a:cs typeface="+mn-cs"/>
              </a:rPr>
            </a:br>
            <a:br>
              <a:rPr lang="en-US" sz="2400" dirty="0">
                <a:latin typeface="+mn-lt"/>
                <a:ea typeface="+mn-ea"/>
                <a:cs typeface="+mn-cs"/>
              </a:rPr>
            </a:br>
            <a:r>
              <a:rPr lang="en-US" sz="2400" b="1" i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2. TUNICA ALBUGINEA</a:t>
            </a:r>
            <a:br>
              <a:rPr lang="en-US" sz="2400" dirty="0">
                <a:latin typeface="+mn-lt"/>
                <a:ea typeface="+mn-ea"/>
                <a:cs typeface="+mn-cs"/>
              </a:rPr>
            </a:br>
            <a:r>
              <a:rPr lang="en-US" sz="2400" dirty="0">
                <a:latin typeface="+mn-lt"/>
                <a:ea typeface="+mn-ea"/>
                <a:cs typeface="+mn-cs"/>
              </a:rPr>
              <a:t>Dense irregular collagenous C.T.</a:t>
            </a:r>
            <a:br>
              <a:rPr lang="en-US" sz="2400" dirty="0">
                <a:latin typeface="+mn-lt"/>
                <a:ea typeface="+mn-ea"/>
                <a:cs typeface="+mn-cs"/>
              </a:rPr>
            </a:br>
            <a:br>
              <a:rPr lang="en-US" sz="2400" dirty="0">
                <a:latin typeface="+mn-lt"/>
                <a:ea typeface="+mn-ea"/>
                <a:cs typeface="+mn-cs"/>
              </a:rPr>
            </a:br>
            <a:r>
              <a:rPr lang="en-US" sz="2400" b="1" i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3. TUNICA VASCULOSA</a:t>
            </a:r>
            <a:br>
              <a:rPr lang="en-US" sz="2400" dirty="0">
                <a:latin typeface="+mn-lt"/>
                <a:ea typeface="+mn-ea"/>
                <a:cs typeface="+mn-cs"/>
              </a:rPr>
            </a:br>
            <a:r>
              <a:rPr lang="en-US" sz="2400" dirty="0">
                <a:latin typeface="+mn-lt"/>
                <a:ea typeface="+mn-ea"/>
                <a:cs typeface="+mn-cs"/>
              </a:rPr>
              <a:t>It is formed of loose vascular C.T. lining tunica albuginea &amp; </a:t>
            </a:r>
            <a:r>
              <a:rPr lang="en-US" sz="2400" dirty="0" err="1">
                <a:latin typeface="+mn-lt"/>
                <a:ea typeface="+mn-ea"/>
                <a:cs typeface="+mn-cs"/>
              </a:rPr>
              <a:t>speta</a:t>
            </a:r>
            <a:r>
              <a:rPr lang="en-US" sz="2400" dirty="0">
                <a:latin typeface="+mn-lt"/>
                <a:ea typeface="+mn-ea"/>
                <a:cs typeface="+mn-cs"/>
              </a:rPr>
              <a:t> from inside.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841B76-E68B-B442-A866-54A6EAC4E8CA}"/>
              </a:ext>
            </a:extLst>
          </p:cNvPr>
          <p:cNvSpPr txBox="1"/>
          <p:nvPr/>
        </p:nvSpPr>
        <p:spPr>
          <a:xfrm>
            <a:off x="449239" y="605879"/>
            <a:ext cx="5813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sz="4400" dirty="0"/>
              <a:t> STROMA OF THE TESTIS</a:t>
            </a:r>
          </a:p>
        </p:txBody>
      </p:sp>
    </p:spTree>
    <p:extLst>
      <p:ext uri="{BB962C8B-B14F-4D97-AF65-F5344CB8AC3E}">
        <p14:creationId xmlns:p14="http://schemas.microsoft.com/office/powerpoint/2010/main" val="186920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0D6865-17F9-504F-96E7-21EA23307033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56124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Septa of the Testis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E41BB7-C437-B74A-87D6-CB4F35859ED5}"/>
              </a:ext>
            </a:extLst>
          </p:cNvPr>
          <p:cNvSpPr txBox="1">
            <a:spLocks noChangeArrowheads="1"/>
          </p:cNvSpPr>
          <p:nvPr/>
        </p:nvSpPr>
        <p:spPr>
          <a:xfrm>
            <a:off x="275230" y="2326943"/>
            <a:ext cx="7722358" cy="2743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Dense irregular collagenous C.T.</a:t>
            </a:r>
          </a:p>
          <a:p>
            <a:r>
              <a:rPr lang="en-US" altLang="en-US" dirty="0"/>
              <a:t>Divide the testis into about 250 intercommunicating compartments</a:t>
            </a:r>
          </a:p>
          <a:p>
            <a:pPr>
              <a:buFontTx/>
              <a:buNone/>
            </a:pPr>
            <a:r>
              <a:rPr lang="en-US" altLang="en-US" dirty="0"/>
              <a:t>   (testicular lobules = </a:t>
            </a:r>
            <a:r>
              <a:rPr lang="en-US" altLang="en-US" dirty="0" err="1"/>
              <a:t>lobuli</a:t>
            </a:r>
            <a:r>
              <a:rPr lang="en-US" altLang="en-US" dirty="0"/>
              <a:t> testis).</a:t>
            </a:r>
          </a:p>
          <a:p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F21_02">
            <a:extLst>
              <a:ext uri="{FF2B5EF4-FFF2-40B4-BE49-F238E27FC236}">
                <a16:creationId xmlns:a16="http://schemas.microsoft.com/office/drawing/2014/main" id="{E7B94EFB-F4BB-3D4D-B416-9BCF42254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588" y="2174543"/>
            <a:ext cx="27844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866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C80423-5F72-B74B-9126-8B3B1D4F8662}"/>
              </a:ext>
            </a:extLst>
          </p:cNvPr>
          <p:cNvSpPr/>
          <p:nvPr/>
        </p:nvSpPr>
        <p:spPr>
          <a:xfrm>
            <a:off x="657835" y="569373"/>
            <a:ext cx="4076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dirty="0"/>
              <a:t>Interstitial Tissue</a:t>
            </a:r>
            <a:endParaRPr lang="en-US" sz="4400" dirty="0"/>
          </a:p>
        </p:txBody>
      </p:sp>
      <p:pic>
        <p:nvPicPr>
          <p:cNvPr id="3" name="Picture 7" descr="http://www.lab.anhb.uwa.edu.au/mb140/CorePages/MaleRepro/Images/tey011he.jpg">
            <a:extLst>
              <a:ext uri="{FF2B5EF4-FFF2-40B4-BE49-F238E27FC236}">
                <a16:creationId xmlns:a16="http://schemas.microsoft.com/office/drawing/2014/main" id="{AE136367-6A0C-CF49-A39E-76EE2BD5B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850" y="1338814"/>
            <a:ext cx="381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CC5FD3-96E3-8144-9A31-5BF69D0F1465}"/>
              </a:ext>
            </a:extLst>
          </p:cNvPr>
          <p:cNvSpPr txBox="1">
            <a:spLocks noChangeArrowheads="1"/>
          </p:cNvSpPr>
          <p:nvPr/>
        </p:nvSpPr>
        <p:spPr>
          <a:xfrm>
            <a:off x="979227" y="1986514"/>
            <a:ext cx="562629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Loose vascular C.T. in between the seminiferous tubules.</a:t>
            </a:r>
          </a:p>
          <a:p>
            <a:pPr>
              <a:defRPr/>
            </a:pPr>
            <a:r>
              <a:rPr lang="en-US" dirty="0"/>
              <a:t>Contents:</a:t>
            </a:r>
          </a:p>
          <a:p>
            <a:pPr marL="796925" indent="-796925">
              <a:buFontTx/>
              <a:buNone/>
              <a:defRPr/>
            </a:pPr>
            <a:r>
              <a:rPr lang="en-US" dirty="0"/>
              <a:t>  1- 	Loose vascular C.T.</a:t>
            </a:r>
          </a:p>
          <a:p>
            <a:pPr marL="796925" indent="-796925">
              <a:buFontTx/>
              <a:buNone/>
              <a:defRPr/>
            </a:pPr>
            <a:r>
              <a:rPr lang="en-US" dirty="0"/>
              <a:t>  2-	Interstitial cells of Leydig.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9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13F8D3-B5B1-704A-A1FA-4F9A5EE50E5C}"/>
              </a:ext>
            </a:extLst>
          </p:cNvPr>
          <p:cNvSpPr/>
          <p:nvPr/>
        </p:nvSpPr>
        <p:spPr>
          <a:xfrm>
            <a:off x="440886" y="623964"/>
            <a:ext cx="68454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PARENCHYMA OF THE TESTIS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F05435D8-E125-DC49-94BD-73C2BA64B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76" y="1712794"/>
            <a:ext cx="4791501" cy="32783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FF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It is formed of: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b="1" i="1" dirty="0">
                <a:solidFill>
                  <a:schemeClr val="accent1"/>
                </a:solidFill>
              </a:rPr>
              <a:t>Exocrine part: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The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seminiferous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tubules which produce spermatozoa.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400" b="1" i="1" dirty="0">
                <a:solidFill>
                  <a:schemeClr val="accent1"/>
                </a:solidFill>
              </a:rPr>
              <a:t>Endocrine part: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interstitial cells of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Leydig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which produce 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testosterone.</a:t>
            </a:r>
          </a:p>
        </p:txBody>
      </p:sp>
      <p:pic>
        <p:nvPicPr>
          <p:cNvPr id="4" name="Picture 4" descr="F21_04">
            <a:extLst>
              <a:ext uri="{FF2B5EF4-FFF2-40B4-BE49-F238E27FC236}">
                <a16:creationId xmlns:a16="http://schemas.microsoft.com/office/drawing/2014/main" id="{CFB259CD-0F09-C646-B8E8-D1FFA707D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322" y="2227997"/>
            <a:ext cx="37750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301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371C812-37C8-C74D-938D-E6A9DA2FB77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610738"/>
            <a:ext cx="8229600" cy="944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Interstitial Cells of Leydig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3E30D3C-12C5-EC43-8B87-81FED3C67542}"/>
              </a:ext>
            </a:extLst>
          </p:cNvPr>
          <p:cNvSpPr txBox="1">
            <a:spLocks noChangeArrowheads="1"/>
          </p:cNvSpPr>
          <p:nvPr/>
        </p:nvSpPr>
        <p:spPr>
          <a:xfrm>
            <a:off x="348018" y="2286000"/>
            <a:ext cx="6914866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dirty="0"/>
              <a:t>Are rounded or polygonal cells with central rounded nucleus.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Cytoplasm:  acidophilic &amp; vacuolated.</a:t>
            </a:r>
          </a:p>
          <a:p>
            <a:pPr>
              <a:spcBef>
                <a:spcPts val="1200"/>
              </a:spcBef>
            </a:pPr>
            <a:r>
              <a:rPr lang="en-US" altLang="en-US" sz="2400" b="1" i="1" dirty="0">
                <a:solidFill>
                  <a:schemeClr val="accent1"/>
                </a:solidFill>
              </a:rPr>
              <a:t>Function: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altLang="en-US" dirty="0"/>
              <a:t>	Secrete testosterone.</a:t>
            </a:r>
          </a:p>
          <a:p>
            <a:pPr>
              <a:spcBef>
                <a:spcPts val="1200"/>
              </a:spcBef>
            </a:pPr>
            <a:endParaRPr lang="en-US" altLang="en-US" dirty="0"/>
          </a:p>
        </p:txBody>
      </p:sp>
      <p:pic>
        <p:nvPicPr>
          <p:cNvPr id="4" name="Picture 6" descr="http://faculty.une.edu/com/abell/histo/leydigw.jpg">
            <a:extLst>
              <a:ext uri="{FF2B5EF4-FFF2-40B4-BE49-F238E27FC236}">
                <a16:creationId xmlns:a16="http://schemas.microsoft.com/office/drawing/2014/main" id="{BE76D8F9-B4D2-D34E-B26D-EBCAFB773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066" y="2377506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73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D8F587-FD7B-CC46-ABA7-817F464611A1}"/>
              </a:ext>
            </a:extLst>
          </p:cNvPr>
          <p:cNvSpPr/>
          <p:nvPr/>
        </p:nvSpPr>
        <p:spPr>
          <a:xfrm>
            <a:off x="658361" y="700377"/>
            <a:ext cx="50637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Seminiferous Tubules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727C5E-A470-6D4A-96A4-ABA964C549C6}"/>
              </a:ext>
            </a:extLst>
          </p:cNvPr>
          <p:cNvSpPr txBox="1">
            <a:spLocks noChangeArrowheads="1"/>
          </p:cNvSpPr>
          <p:nvPr/>
        </p:nvSpPr>
        <p:spPr>
          <a:xfrm>
            <a:off x="764276" y="2151204"/>
            <a:ext cx="6250674" cy="52117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en-US" dirty="0"/>
              <a:t>Each tubule is lined with a stratified epithelium called seminiferous epithelium which is formed of 2 types of cells:</a:t>
            </a:r>
          </a:p>
          <a:p>
            <a:pPr marL="457200" lvl="2" indent="0">
              <a:spcBef>
                <a:spcPts val="1200"/>
              </a:spcBef>
              <a:buNone/>
            </a:pPr>
            <a:r>
              <a:rPr lang="en-US" altLang="en-US" b="1" i="1" dirty="0">
                <a:solidFill>
                  <a:schemeClr val="accent1"/>
                </a:solidFill>
              </a:rPr>
              <a:t>1-  Spermatogenic cells.</a:t>
            </a:r>
          </a:p>
          <a:p>
            <a:pPr marL="457200" lvl="2" indent="0">
              <a:spcBef>
                <a:spcPts val="1200"/>
              </a:spcBef>
              <a:buNone/>
            </a:pPr>
            <a:r>
              <a:rPr lang="en-US" altLang="en-US" b="1" i="1" dirty="0">
                <a:solidFill>
                  <a:schemeClr val="accent1"/>
                </a:solidFill>
              </a:rPr>
              <a:t>2-  Sertoli cells.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Each tubule is surrounded by a basement membrane.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dirty="0"/>
              <a:t>          </a:t>
            </a:r>
          </a:p>
        </p:txBody>
      </p:sp>
      <p:pic>
        <p:nvPicPr>
          <p:cNvPr id="5" name="Picture 4" descr="F21_07">
            <a:extLst>
              <a:ext uri="{FF2B5EF4-FFF2-40B4-BE49-F238E27FC236}">
                <a16:creationId xmlns:a16="http://schemas.microsoft.com/office/drawing/2014/main" id="{F292257F-4921-6A44-A6E7-8A7E24C10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985" y="428422"/>
            <a:ext cx="29718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21_05">
            <a:extLst>
              <a:ext uri="{FF2B5EF4-FFF2-40B4-BE49-F238E27FC236}">
                <a16:creationId xmlns:a16="http://schemas.microsoft.com/office/drawing/2014/main" id="{B07F5D6B-DE32-5849-98C0-3A991A47A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131" y="3570370"/>
            <a:ext cx="4555509" cy="275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387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C47F94-F8EF-BC40-92B6-39E6544A9347}"/>
              </a:ext>
            </a:extLst>
          </p:cNvPr>
          <p:cNvSpPr/>
          <p:nvPr/>
        </p:nvSpPr>
        <p:spPr>
          <a:xfrm>
            <a:off x="838742" y="505487"/>
            <a:ext cx="26333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dirty="0"/>
              <a:t>Sertoli Cell</a:t>
            </a:r>
            <a:endParaRPr lang="en-US" sz="44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A39EC32-07B0-3942-B106-D7A71830F48B}"/>
              </a:ext>
            </a:extLst>
          </p:cNvPr>
          <p:cNvSpPr txBox="1">
            <a:spLocks noChangeArrowheads="1"/>
          </p:cNvSpPr>
          <p:nvPr/>
        </p:nvSpPr>
        <p:spPr>
          <a:xfrm>
            <a:off x="934277" y="1508078"/>
            <a:ext cx="7678598" cy="5791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Are </a:t>
            </a:r>
            <a:r>
              <a:rPr lang="en-US" altLang="en-US" sz="2400" b="1" i="1" dirty="0">
                <a:solidFill>
                  <a:schemeClr val="accent1"/>
                </a:solidFill>
              </a:rPr>
              <a:t>columnar or pyramidal cells</a:t>
            </a: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r>
              <a:rPr lang="en-US" altLang="en-US" sz="2400" b="1" i="1" dirty="0">
                <a:solidFill>
                  <a:schemeClr val="accent1"/>
                </a:solidFill>
              </a:rPr>
              <a:t>Nucleus:</a:t>
            </a: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 Basal, vesicular,</a:t>
            </a:r>
            <a:b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irregular with prominent nucleolus.</a:t>
            </a:r>
            <a:endParaRPr lang="ar-SA" alt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alt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en-US" sz="2400" b="1" i="1" dirty="0">
                <a:solidFill>
                  <a:schemeClr val="accent1"/>
                </a:solidFill>
              </a:rPr>
              <a:t>Functions:</a:t>
            </a:r>
          </a:p>
          <a:p>
            <a:pPr>
              <a:buFontTx/>
              <a:buNone/>
            </a:pP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1- </a:t>
            </a:r>
            <a:r>
              <a:rPr lang="en-US" altLang="en-US" sz="2400" u="sng" dirty="0">
                <a:solidFill>
                  <a:schemeClr val="tx1">
                    <a:lumMod val="50000"/>
                  </a:schemeClr>
                </a:solidFill>
              </a:rPr>
              <a:t>Support &amp; Nutrition</a:t>
            </a: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 of spermatogenic cells.</a:t>
            </a:r>
          </a:p>
          <a:p>
            <a:pPr>
              <a:buFontTx/>
              <a:buNone/>
            </a:pP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2- </a:t>
            </a:r>
            <a:r>
              <a:rPr lang="en-US" altLang="en-US" sz="2400" u="sng" dirty="0">
                <a:solidFill>
                  <a:schemeClr val="tx1">
                    <a:lumMod val="50000"/>
                  </a:schemeClr>
                </a:solidFill>
              </a:rPr>
              <a:t>Phagocytosis</a:t>
            </a: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 of cytoplasmic remnants of spermatogenesis.</a:t>
            </a:r>
          </a:p>
          <a:p>
            <a:pPr>
              <a:buFontTx/>
              <a:buNone/>
            </a:pP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3- </a:t>
            </a:r>
            <a:r>
              <a:rPr lang="en-US" altLang="en-US" sz="2400" u="sng" dirty="0">
                <a:solidFill>
                  <a:schemeClr val="tx1">
                    <a:lumMod val="50000"/>
                  </a:schemeClr>
                </a:solidFill>
              </a:rPr>
              <a:t>Secretion</a:t>
            </a: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:  *Testicular fluid,</a:t>
            </a:r>
          </a:p>
          <a:p>
            <a:pPr>
              <a:buFontTx/>
              <a:buNone/>
            </a:pP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                       *Androgen Binding Protein (ABP),</a:t>
            </a:r>
          </a:p>
          <a:p>
            <a:pPr>
              <a:buFontTx/>
              <a:buNone/>
            </a:pP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                       *Inhibin hormone.</a:t>
            </a:r>
          </a:p>
          <a:p>
            <a:pPr>
              <a:buFontTx/>
              <a:buNone/>
            </a:pP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4- Formation of </a:t>
            </a:r>
            <a:r>
              <a:rPr lang="en-US" altLang="en-US" sz="2400" u="sng" dirty="0">
                <a:solidFill>
                  <a:schemeClr val="tx1">
                    <a:lumMod val="50000"/>
                  </a:schemeClr>
                </a:solidFill>
              </a:rPr>
              <a:t>blood-testis barrier</a:t>
            </a:r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4" name="Picture 4" descr="F21_13">
            <a:extLst>
              <a:ext uri="{FF2B5EF4-FFF2-40B4-BE49-F238E27FC236}">
                <a16:creationId xmlns:a16="http://schemas.microsoft.com/office/drawing/2014/main" id="{26CFF9D4-8439-CE4F-A66D-7B849AD11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340" y="1630908"/>
            <a:ext cx="28749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077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488</Words>
  <Application>Microsoft Macintosh PowerPoint</Application>
  <PresentationFormat>Widescreen</PresentationFormat>
  <Paragraphs>115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مروه</dc:creator>
  <cp:lastModifiedBy>مروه</cp:lastModifiedBy>
  <cp:revision>7</cp:revision>
  <dcterms:created xsi:type="dcterms:W3CDTF">2019-03-11T17:41:33Z</dcterms:created>
  <dcterms:modified xsi:type="dcterms:W3CDTF">2019-03-11T19:22:06Z</dcterms:modified>
</cp:coreProperties>
</file>