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6"/>
  </p:notesMasterIdLst>
  <p:sldIdLst>
    <p:sldId id="282" r:id="rId2"/>
    <p:sldId id="283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30" r:id="rId16"/>
    <p:sldId id="328" r:id="rId17"/>
    <p:sldId id="327" r:id="rId18"/>
    <p:sldId id="329" r:id="rId19"/>
    <p:sldId id="325" r:id="rId20"/>
    <p:sldId id="319" r:id="rId21"/>
    <p:sldId id="320" r:id="rId22"/>
    <p:sldId id="324" r:id="rId23"/>
    <p:sldId id="321" r:id="rId24"/>
    <p:sldId id="322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4A8AA-D422-47A7-9D12-7FB988F824F6}" type="datetimeFigureOut">
              <a:rPr lang="en-US" smtClean="0"/>
              <a:pPr/>
              <a:t>4/2/2017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0D5E7E-E88F-4B31-A7F6-33554097BE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23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AAB47E-11C1-4E4D-83AA-AF77F847052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4F3262-1656-43EA-B07D-B46D9CA6127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5D0B5F-C5E0-4F40-A9EA-89D48595A1B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68EE1F-1677-4F12-94EF-1EEBECE5504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94CE04-760A-4EA3-9534-47ABE920257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C12B87-B19A-4149-AAEC-3E0196C536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623D7E-0438-4937-8785-F916AD60A7F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214C4D3-AB0F-4CCE-AD9F-F0E355FBF66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72A203-E1B2-4D18-B455-1323D9277CB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pPr>
              <a:defRPr/>
            </a:pPr>
            <a:fld id="{5ACEB933-3F28-4622-B6BE-2BB4B506199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95E309-7CAC-4F53-BBAB-0D8AE68FEC5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594CF0A1-5620-4DE3-B1ED-E43093C1A42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.png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743200"/>
            <a:ext cx="7848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b="1" dirty="0" smtClean="0">
              <a:solidFill>
                <a:srgbClr val="002060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Antique Olive Compact" pitchFamily="34" charset="0"/>
              </a:rPr>
              <a:t>Prepared by</a:t>
            </a:r>
          </a:p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Antique Olive Compact" pitchFamily="34" charset="0"/>
              </a:rPr>
              <a:t>Dr. Ammar C. Al-</a:t>
            </a:r>
            <a:r>
              <a:rPr lang="en-US" sz="3200" b="1" dirty="0" err="1" smtClean="0">
                <a:solidFill>
                  <a:srgbClr val="002060"/>
                </a:solidFill>
                <a:latin typeface="Antique Olive Compact" pitchFamily="34" charset="0"/>
              </a:rPr>
              <a:t>Rikabi</a:t>
            </a:r>
            <a:r>
              <a:rPr lang="en-US" sz="3200" b="1" dirty="0" smtClean="0">
                <a:solidFill>
                  <a:srgbClr val="002060"/>
                </a:solidFill>
                <a:latin typeface="Antique Olive Compact" pitchFamily="34" charset="0"/>
              </a:rPr>
              <a:t> </a:t>
            </a:r>
          </a:p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Antique Olive Compact" pitchFamily="34" charset="0"/>
              </a:rPr>
              <a:t>&amp;</a:t>
            </a:r>
          </a:p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Antique Olive Compact" pitchFamily="34" charset="0"/>
              </a:rPr>
              <a:t>Dr. </a:t>
            </a:r>
            <a:r>
              <a:rPr lang="en-US" sz="3200" b="1" dirty="0" err="1" smtClean="0">
                <a:solidFill>
                  <a:srgbClr val="002060"/>
                </a:solidFill>
                <a:latin typeface="Antique Olive Compact" pitchFamily="34" charset="0"/>
              </a:rPr>
              <a:t>Maram</a:t>
            </a:r>
            <a:r>
              <a:rPr lang="en-US" sz="3200" b="1" dirty="0" smtClean="0">
                <a:solidFill>
                  <a:srgbClr val="002060"/>
                </a:solidFill>
                <a:latin typeface="Antique Olive Compact" pitchFamily="34" charset="0"/>
              </a:rPr>
              <a:t> Al-</a:t>
            </a:r>
            <a:r>
              <a:rPr lang="en-US" sz="3200" b="1" dirty="0" err="1" smtClean="0">
                <a:solidFill>
                  <a:srgbClr val="002060"/>
                </a:solidFill>
                <a:latin typeface="Antique Olive Compact" pitchFamily="34" charset="0"/>
              </a:rPr>
              <a:t>Otaibi</a:t>
            </a:r>
            <a:endParaRPr lang="en-US" sz="3200" b="1" dirty="0" smtClean="0">
              <a:solidFill>
                <a:srgbClr val="002060"/>
              </a:solidFill>
              <a:latin typeface="Antique Olive Compact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228600"/>
            <a:ext cx="9144000" cy="276998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54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6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Compact" pitchFamily="34" charset="0"/>
              </a:rPr>
              <a:t>Genetics </a:t>
            </a:r>
          </a:p>
          <a:p>
            <a:pPr algn="ctr"/>
            <a:r>
              <a:rPr lang="en-US" sz="6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Compact" pitchFamily="34" charset="0"/>
              </a:rPr>
              <a:t>In Breast Cancer</a:t>
            </a:r>
            <a:endParaRPr lang="en-US" sz="6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Compact" pitchFamily="34" charset="0"/>
            </a:endParaRP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r:id="rId3" imgW="2172003" imgH="1980952" progId="">
                  <p:embed/>
                </p:oleObj>
              </mc:Choice>
              <mc:Fallback>
                <p:oleObj r:id="rId3" imgW="2172003" imgH="198095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762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r>
              <a:rPr lang="en-US" sz="3200" b="1" dirty="0" smtClean="0">
                <a:solidFill>
                  <a:srgbClr val="002060"/>
                </a:solidFill>
              </a:rPr>
              <a:t>In approximately 15% to 25% of breast cancer, the HER2 gene is found to be amplified 2 fold to greater than 20 folds in each tumour cell nucleus.  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r:id="rId3" imgW="2172003" imgH="1980952" progId="">
                  <p:embed/>
                </p:oleObj>
              </mc:Choice>
              <mc:Fallback>
                <p:oleObj r:id="rId3" imgW="2172003" imgH="198095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762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r>
              <a:rPr lang="en-US" sz="3200" b="1" dirty="0" smtClean="0">
                <a:solidFill>
                  <a:srgbClr val="002060"/>
                </a:solidFill>
              </a:rPr>
              <a:t>As a result, HER2 positive breast cancers tend to be aggressive.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r:id="rId3" imgW="2172003" imgH="1980952" progId="">
                  <p:embed/>
                </p:oleObj>
              </mc:Choice>
              <mc:Fallback>
                <p:oleObj r:id="rId3" imgW="2172003" imgH="198095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762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smtClean="0">
                <a:solidFill>
                  <a:srgbClr val="002060"/>
                </a:solidFill>
              </a:rPr>
              <a:t>The </a:t>
            </a:r>
            <a:r>
              <a:rPr lang="en-US" sz="3200" b="1" dirty="0" err="1" smtClean="0">
                <a:solidFill>
                  <a:srgbClr val="002060"/>
                </a:solidFill>
              </a:rPr>
              <a:t>herceptin</a:t>
            </a:r>
            <a:r>
              <a:rPr lang="en-US" sz="3200" b="1" dirty="0" smtClean="0">
                <a:solidFill>
                  <a:srgbClr val="002060"/>
                </a:solidFill>
              </a:rPr>
              <a:t> molecule (</a:t>
            </a:r>
            <a:r>
              <a:rPr lang="en-US" sz="3200" b="1" dirty="0" err="1" smtClean="0">
                <a:solidFill>
                  <a:srgbClr val="002060"/>
                </a:solidFill>
              </a:rPr>
              <a:t>Trastuzumab</a:t>
            </a:r>
            <a:r>
              <a:rPr lang="en-US" sz="3200" b="1" dirty="0" smtClean="0">
                <a:solidFill>
                  <a:srgbClr val="002060"/>
                </a:solidFill>
              </a:rPr>
              <a:t>) has been shown to demonstrate a high specificity and affinity for the HER2 receptor and also acts as a biologic targeted therapeutic agent against HER2 receptors.  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r:id="rId3" imgW="2172003" imgH="1980952" progId="">
                  <p:embed/>
                </p:oleObj>
              </mc:Choice>
              <mc:Fallback>
                <p:oleObj r:id="rId3" imgW="2172003" imgH="198095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762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r:id="rId3" imgW="2172003" imgH="1980952" progId="">
                  <p:embed/>
                </p:oleObj>
              </mc:Choice>
              <mc:Fallback>
                <p:oleObj r:id="rId3" imgW="2172003" imgH="198095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762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609600"/>
            <a:ext cx="7543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33400" y="4419600"/>
            <a:ext cx="678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Immunohistochemistry (IHC) for the assessment of the level of HER2 protein expression at the tumor cell membrane. </a:t>
            </a:r>
            <a:endParaRPr 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r:id="rId3" imgW="2172003" imgH="1980952" progId="">
                  <p:embed/>
                </p:oleObj>
              </mc:Choice>
              <mc:Fallback>
                <p:oleObj r:id="rId3" imgW="2172003" imgH="198095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762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609600"/>
            <a:ext cx="7924799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33400" y="4419600"/>
            <a:ext cx="678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Immunohistochemistry (IHC) for the assessment of the level of HER2 protein expression at the tumor cell membrane. </a:t>
            </a:r>
            <a:endParaRPr 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dailydoseofanimals.com/wp-content/uploads/2012/12/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8382000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311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914400"/>
            <a:ext cx="89916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39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85800"/>
            <a:ext cx="4038599" cy="467275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460079"/>
            <a:ext cx="4664901" cy="3124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69163" y="5562600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Schematic illustration of FISH technique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57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u="sng" dirty="0" smtClean="0">
                <a:solidFill>
                  <a:srgbClr val="C00000"/>
                </a:solidFill>
              </a:rPr>
              <a:t>Principles of </a:t>
            </a:r>
            <a:r>
              <a:rPr lang="en-US" sz="3200" b="1" u="sng" dirty="0" err="1" smtClean="0">
                <a:solidFill>
                  <a:srgbClr val="C00000"/>
                </a:solidFill>
              </a:rPr>
              <a:t>hybridisation</a:t>
            </a:r>
            <a:endParaRPr lang="en-US" sz="3200" b="1" u="sng" dirty="0" smtClean="0">
              <a:solidFill>
                <a:srgbClr val="C00000"/>
              </a:solidFill>
            </a:endParaRPr>
          </a:p>
          <a:p>
            <a:pPr algn="just"/>
            <a:endParaRPr lang="en-US" sz="1200" b="1" dirty="0" smtClean="0">
              <a:solidFill>
                <a:srgbClr val="7030A0"/>
              </a:solidFill>
            </a:endParaRPr>
          </a:p>
          <a:p>
            <a:pPr algn="just"/>
            <a:r>
              <a:rPr lang="en-US" sz="2400" b="1" dirty="0" smtClean="0">
                <a:solidFill>
                  <a:srgbClr val="7030A0"/>
                </a:solidFill>
              </a:rPr>
              <a:t>*	DNA is double </a:t>
            </a:r>
            <a:r>
              <a:rPr lang="en-US" sz="2400" b="1" dirty="0" err="1" smtClean="0">
                <a:solidFill>
                  <a:srgbClr val="7030A0"/>
                </a:solidFill>
              </a:rPr>
              <a:t>standed</a:t>
            </a:r>
            <a:r>
              <a:rPr lang="en-US" sz="2400" b="1" dirty="0" smtClean="0">
                <a:solidFill>
                  <a:srgbClr val="7030A0"/>
                </a:solidFill>
              </a:rPr>
              <a:t>.	</a:t>
            </a:r>
          </a:p>
          <a:p>
            <a:r>
              <a:rPr lang="en-US" sz="2400" b="1" dirty="0" smtClean="0">
                <a:solidFill>
                  <a:srgbClr val="7030A0"/>
                </a:solidFill>
              </a:rPr>
              <a:t>*	Bonds between complementary bases hold 	strands together (Cytosine        Guanine; 	Adenine         thymine).</a:t>
            </a:r>
          </a:p>
          <a:p>
            <a:pPr algn="just"/>
            <a:r>
              <a:rPr lang="en-US" sz="2400" b="1" dirty="0" smtClean="0">
                <a:solidFill>
                  <a:srgbClr val="7030A0"/>
                </a:solidFill>
              </a:rPr>
              <a:t>*	Heat/</a:t>
            </a:r>
            <a:r>
              <a:rPr lang="en-US" sz="2400" b="1" dirty="0" err="1" smtClean="0">
                <a:solidFill>
                  <a:srgbClr val="7030A0"/>
                </a:solidFill>
              </a:rPr>
              <a:t>alkalinise</a:t>
            </a:r>
            <a:r>
              <a:rPr lang="en-US" sz="2400" b="1" dirty="0" smtClean="0">
                <a:solidFill>
                  <a:srgbClr val="7030A0"/>
                </a:solidFill>
              </a:rPr>
              <a:t> DNA – separation of strands 	(‘</a:t>
            </a:r>
            <a:r>
              <a:rPr lang="en-US" sz="2400" b="1" dirty="0" err="1" smtClean="0">
                <a:solidFill>
                  <a:srgbClr val="7030A0"/>
                </a:solidFill>
              </a:rPr>
              <a:t>denaturation</a:t>
            </a:r>
            <a:r>
              <a:rPr lang="en-US" sz="2400" b="1" dirty="0" smtClean="0">
                <a:solidFill>
                  <a:srgbClr val="7030A0"/>
                </a:solidFill>
              </a:rPr>
              <a:t>’) occurs. </a:t>
            </a:r>
          </a:p>
          <a:p>
            <a:pPr algn="just"/>
            <a:r>
              <a:rPr lang="en-US" sz="2400" b="1" dirty="0" smtClean="0">
                <a:solidFill>
                  <a:srgbClr val="7030A0"/>
                </a:solidFill>
              </a:rPr>
              <a:t>*	Cool separated strands – </a:t>
            </a:r>
            <a:r>
              <a:rPr lang="en-US" sz="2400" b="1" i="1" dirty="0" smtClean="0">
                <a:solidFill>
                  <a:srgbClr val="7030A0"/>
                </a:solidFill>
              </a:rPr>
              <a:t>complementary</a:t>
            </a:r>
            <a:r>
              <a:rPr lang="en-US" sz="2400" b="1" dirty="0" smtClean="0">
                <a:solidFill>
                  <a:srgbClr val="7030A0"/>
                </a:solidFill>
              </a:rPr>
              <a:t> 	double strands re-form.</a:t>
            </a:r>
          </a:p>
          <a:p>
            <a:pPr algn="just"/>
            <a:r>
              <a:rPr lang="en-US" sz="2400" b="1" dirty="0" smtClean="0">
                <a:solidFill>
                  <a:srgbClr val="7030A0"/>
                </a:solidFill>
              </a:rPr>
              <a:t>*	</a:t>
            </a:r>
            <a:r>
              <a:rPr lang="en-US" sz="2400" b="1" dirty="0" err="1" smtClean="0">
                <a:solidFill>
                  <a:srgbClr val="7030A0"/>
                </a:solidFill>
              </a:rPr>
              <a:t>Labelled</a:t>
            </a:r>
            <a:r>
              <a:rPr lang="en-US" sz="2400" b="1" dirty="0" smtClean="0">
                <a:solidFill>
                  <a:srgbClr val="7030A0"/>
                </a:solidFill>
              </a:rPr>
              <a:t> complementary single-strand DNA 	can identify a DNA sequence (e.g. a gene) 	in intact cells or disrupted cell 	preparations. </a:t>
            </a:r>
          </a:p>
          <a:p>
            <a:pPr algn="just"/>
            <a:endParaRPr lang="en-US" sz="2400" b="1" dirty="0" smtClean="0">
              <a:solidFill>
                <a:srgbClr val="7030A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r:id="rId3" imgW="2172003" imgH="1980952" progId="">
                  <p:embed/>
                </p:oleObj>
              </mc:Choice>
              <mc:Fallback>
                <p:oleObj r:id="rId3" imgW="2172003" imgH="198095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762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Left-Right Arrow 3"/>
          <p:cNvSpPr/>
          <p:nvPr/>
        </p:nvSpPr>
        <p:spPr>
          <a:xfrm>
            <a:off x="5334000" y="2438400"/>
            <a:ext cx="533400" cy="2286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Left-Right Arrow 4"/>
          <p:cNvSpPr/>
          <p:nvPr/>
        </p:nvSpPr>
        <p:spPr>
          <a:xfrm>
            <a:off x="2819400" y="2819400"/>
            <a:ext cx="533400" cy="2286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83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" t="2658" r="1056" b="3322"/>
          <a:stretch/>
        </p:blipFill>
        <p:spPr>
          <a:xfrm>
            <a:off x="293914" y="1219200"/>
            <a:ext cx="8479972" cy="30806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128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r>
              <a:rPr lang="en-US" sz="3200" b="1" dirty="0" smtClean="0">
                <a:solidFill>
                  <a:srgbClr val="002060"/>
                </a:solidFill>
              </a:rPr>
              <a:t>About 5% to 10% of breast cancers are related to specific inherited mutations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r:id="rId3" imgW="2172003" imgH="1980952" progId="">
                  <p:embed/>
                </p:oleObj>
              </mc:Choice>
              <mc:Fallback>
                <p:oleObj r:id="rId3" imgW="2172003" imgH="198095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762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381000"/>
            <a:ext cx="74676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C00000"/>
              </a:solidFill>
            </a:endParaRPr>
          </a:p>
          <a:p>
            <a:pPr algn="just"/>
            <a:r>
              <a:rPr lang="en-US" sz="3200" b="1" dirty="0" smtClean="0">
                <a:solidFill>
                  <a:srgbClr val="C00000"/>
                </a:solidFill>
              </a:rPr>
              <a:t>Fluorescence in situ hybridization image.</a:t>
            </a:r>
            <a:endParaRPr lang="en-US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" r:id="rId3" imgW="2172003" imgH="1980952" progId="">
                  <p:embed/>
                </p:oleObj>
              </mc:Choice>
              <mc:Fallback>
                <p:oleObj r:id="rId3" imgW="2172003" imgH="198095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762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3048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r>
              <a:rPr lang="en-US" sz="3200" b="1" dirty="0" smtClean="0">
                <a:solidFill>
                  <a:srgbClr val="C00000"/>
                </a:solidFill>
              </a:rPr>
              <a:t>Fluorescence in situ hybridization image.</a:t>
            </a:r>
            <a:endParaRPr lang="en-US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7" r:id="rId3" imgW="2172003" imgH="1980952" progId="">
                  <p:embed/>
                </p:oleObj>
              </mc:Choice>
              <mc:Fallback>
                <p:oleObj r:id="rId3" imgW="2172003" imgH="198095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762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609600"/>
            <a:ext cx="6934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C00000"/>
              </a:solidFill>
            </a:endParaRPr>
          </a:p>
          <a:p>
            <a:pPr algn="just"/>
            <a:r>
              <a:rPr lang="en-US" sz="3200" b="1" dirty="0" smtClean="0">
                <a:solidFill>
                  <a:srgbClr val="C00000"/>
                </a:solidFill>
              </a:rPr>
              <a:t>Silver in situ hybridization image.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3" r:id="rId3" imgW="2172003" imgH="1980952" progId="">
                  <p:embed/>
                </p:oleObj>
              </mc:Choice>
              <mc:Fallback>
                <p:oleObj r:id="rId3" imgW="2172003" imgH="198095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762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227097"/>
            <a:ext cx="6553199" cy="5030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304800"/>
            <a:ext cx="7467600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C00000"/>
              </a:solidFill>
            </a:endParaRPr>
          </a:p>
          <a:p>
            <a:pPr algn="just"/>
            <a:endParaRPr lang="en-US" sz="3200" b="1" dirty="0" smtClean="0">
              <a:solidFill>
                <a:srgbClr val="C00000"/>
              </a:solidFill>
            </a:endParaRPr>
          </a:p>
          <a:p>
            <a:pPr algn="just"/>
            <a:endParaRPr lang="en-US" sz="800" b="1" dirty="0" smtClean="0">
              <a:solidFill>
                <a:srgbClr val="C00000"/>
              </a:solidFill>
            </a:endParaRPr>
          </a:p>
          <a:p>
            <a:pPr algn="just"/>
            <a:r>
              <a:rPr lang="en-US" sz="2000" b="1" dirty="0" smtClean="0">
                <a:solidFill>
                  <a:srgbClr val="C00000"/>
                </a:solidFill>
              </a:rPr>
              <a:t>Dual-color silver in situ hybridization (SISH) image.</a:t>
            </a:r>
            <a:endParaRPr lang="en-US" sz="2000" b="1" dirty="0">
              <a:solidFill>
                <a:srgbClr val="C0000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1" r:id="rId3" imgW="2172003" imgH="1980952" progId="">
                  <p:embed/>
                </p:oleObj>
              </mc:Choice>
              <mc:Fallback>
                <p:oleObj r:id="rId3" imgW="2172003" imgH="198095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762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394710"/>
            <a:ext cx="7772400" cy="5853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304800"/>
            <a:ext cx="7467600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r>
              <a:rPr lang="en-US" sz="2000" b="1" dirty="0" smtClean="0">
                <a:solidFill>
                  <a:srgbClr val="C00000"/>
                </a:solidFill>
              </a:rPr>
              <a:t>ASCO/CAP guideline recommendations for the optimal algorithm for HER2 testing by IHC</a:t>
            </a:r>
            <a:endParaRPr lang="en-US" sz="2000" b="1" dirty="0">
              <a:solidFill>
                <a:srgbClr val="C0000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5" r:id="rId3" imgW="2172003" imgH="1980952" progId="">
                  <p:embed/>
                </p:oleObj>
              </mc:Choice>
              <mc:Fallback>
                <p:oleObj r:id="rId3" imgW="2172003" imgH="198095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762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52400"/>
            <a:ext cx="7255240" cy="5839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r>
              <a:rPr lang="en-US" sz="3200" b="1" dirty="0" smtClean="0">
                <a:solidFill>
                  <a:srgbClr val="002060"/>
                </a:solidFill>
              </a:rPr>
              <a:t>BRC A1 and BRC A2 which are mutated in familial breast cancers are involved in DNA repair.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4098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r:id="rId3" imgW="2172003" imgH="1980952" progId="">
                  <p:embed/>
                </p:oleObj>
              </mc:Choice>
              <mc:Fallback>
                <p:oleObj r:id="rId3" imgW="2172003" imgH="198095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762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marL="514350" indent="-514350" algn="just">
              <a:buAutoNum type="alphaUcPeriod"/>
            </a:pPr>
            <a:r>
              <a:rPr lang="en-US" sz="3200" b="1" dirty="0" smtClean="0">
                <a:solidFill>
                  <a:srgbClr val="002060"/>
                </a:solidFill>
              </a:rPr>
              <a:t>BRCAI is located on chromosome 17q 21.3</a:t>
            </a:r>
          </a:p>
          <a:p>
            <a:pPr marL="514350" indent="-514350" algn="just">
              <a:buAutoNum type="alphaUcPeriod"/>
            </a:pPr>
            <a:r>
              <a:rPr lang="en-US" sz="3200" b="1" dirty="0" smtClean="0">
                <a:solidFill>
                  <a:srgbClr val="002060"/>
                </a:solidFill>
              </a:rPr>
              <a:t>BRCA2 is located on chromosome 13q 12-13.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r:id="rId3" imgW="2172003" imgH="1980952" progId="">
                  <p:embed/>
                </p:oleObj>
              </mc:Choice>
              <mc:Fallback>
                <p:oleObj r:id="rId3" imgW="2172003" imgH="198095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762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smtClean="0">
                <a:solidFill>
                  <a:srgbClr val="002060"/>
                </a:solidFill>
              </a:rPr>
              <a:t>Most carriers of those mutant genes will develop breast cancer by the age of 70 years, as compared with only 7% of women who do not carry a mutation.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8382000" y="1524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r:id="rId3" imgW="2172003" imgH="1980952" progId="">
                  <p:embed/>
                </p:oleObj>
              </mc:Choice>
              <mc:Fallback>
                <p:oleObj r:id="rId3" imgW="2172003" imgH="198095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1524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r>
              <a:rPr lang="en-US" sz="3200" b="1" dirty="0" smtClean="0">
                <a:solidFill>
                  <a:srgbClr val="002060"/>
                </a:solidFill>
              </a:rPr>
              <a:t>60% to 70% of breast carcinomas express estrogen receptors (ERs) and progesterone receptors (PRS).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r:id="rId3" imgW="2172003" imgH="1980952" progId="">
                  <p:embed/>
                </p:oleObj>
              </mc:Choice>
              <mc:Fallback>
                <p:oleObj r:id="rId3" imgW="2172003" imgH="198095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762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77240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r>
              <a:rPr lang="en-US" b="1" dirty="0" smtClean="0">
                <a:solidFill>
                  <a:srgbClr val="002060"/>
                </a:solidFill>
              </a:rPr>
              <a:t>Immunohistochemistry for the evaluation of estrogen receptor (ER)</a:t>
            </a:r>
          </a:p>
          <a:p>
            <a:pPr algn="just"/>
            <a:endParaRPr lang="en-US" sz="3200" b="1" dirty="0">
              <a:solidFill>
                <a:srgbClr val="00206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228600"/>
            <a:ext cx="4419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r:id="rId4" imgW="2172003" imgH="1980952" progId="">
                  <p:embed/>
                </p:oleObj>
              </mc:Choice>
              <mc:Fallback>
                <p:oleObj r:id="rId4" imgW="2172003" imgH="198095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762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smtClean="0">
                <a:solidFill>
                  <a:srgbClr val="002060"/>
                </a:solidFill>
              </a:rPr>
              <a:t>The presence of ERS in breast cancer is a weak prognostic factor, however, it is optimally useful as a predictive factor for the benefit of adjuvant </a:t>
            </a:r>
            <a:r>
              <a:rPr lang="en-US" sz="3200" b="1" dirty="0" err="1" smtClean="0">
                <a:solidFill>
                  <a:srgbClr val="002060"/>
                </a:solidFill>
              </a:rPr>
              <a:t>tamoxifen</a:t>
            </a:r>
            <a:r>
              <a:rPr lang="en-US" sz="3200" b="1" dirty="0" smtClean="0">
                <a:solidFill>
                  <a:srgbClr val="002060"/>
                </a:solidFill>
              </a:rPr>
              <a:t> or </a:t>
            </a:r>
            <a:r>
              <a:rPr lang="en-US" sz="3200" b="1" dirty="0" err="1" smtClean="0">
                <a:solidFill>
                  <a:srgbClr val="002060"/>
                </a:solidFill>
              </a:rPr>
              <a:t>aromatase</a:t>
            </a:r>
            <a:r>
              <a:rPr lang="en-US" sz="3200" b="1" dirty="0" smtClean="0">
                <a:solidFill>
                  <a:srgbClr val="002060"/>
                </a:solidFill>
              </a:rPr>
              <a:t> inhibitor therapy. 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r:id="rId3" imgW="2172003" imgH="1980952" progId="">
                  <p:embed/>
                </p:oleObj>
              </mc:Choice>
              <mc:Fallback>
                <p:oleObj r:id="rId3" imgW="2172003" imgH="198095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762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7467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3200" b="1" dirty="0" smtClean="0">
              <a:solidFill>
                <a:srgbClr val="002060"/>
              </a:solidFill>
            </a:endParaRPr>
          </a:p>
          <a:p>
            <a:pPr algn="just"/>
            <a:r>
              <a:rPr lang="en-US" sz="3200" b="1" dirty="0" smtClean="0">
                <a:solidFill>
                  <a:srgbClr val="002060"/>
                </a:solidFill>
              </a:rPr>
              <a:t>Normal cells have one copy of the HER 2 gene on each chromosome 17 (CHR17) and when this gene is expressed in normal epithelial cells, it is transmits signals regulating cell growth and survival.  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8382000" y="76200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r:id="rId3" imgW="2172003" imgH="1980952" progId="">
                  <p:embed/>
                </p:oleObj>
              </mc:Choice>
              <mc:Fallback>
                <p:oleObj r:id="rId3" imgW="2172003" imgH="1980952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76200"/>
                        <a:ext cx="5937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1643</TotalTime>
  <Words>366</Words>
  <Application>Microsoft Office PowerPoint</Application>
  <PresentationFormat>On-screen Show (4:3)</PresentationFormat>
  <Paragraphs>124</Paragraphs>
  <Slides>24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Technic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HMC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respiratory system</dc:title>
  <dc:creator>Adminhis</dc:creator>
  <cp:lastModifiedBy>Honaina Tahir</cp:lastModifiedBy>
  <cp:revision>81</cp:revision>
  <dcterms:created xsi:type="dcterms:W3CDTF">2007-11-05T06:51:29Z</dcterms:created>
  <dcterms:modified xsi:type="dcterms:W3CDTF">2017-04-02T07:12:49Z</dcterms:modified>
</cp:coreProperties>
</file>