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0" r:id="rId1"/>
    <p:sldMasterId id="2147484702" r:id="rId2"/>
  </p:sldMasterIdLst>
  <p:notesMasterIdLst>
    <p:notesMasterId r:id="rId42"/>
  </p:notesMasterIdLst>
  <p:handoutMasterIdLst>
    <p:handoutMasterId r:id="rId43"/>
  </p:handoutMasterIdLst>
  <p:sldIdLst>
    <p:sldId id="609" r:id="rId3"/>
    <p:sldId id="593" r:id="rId4"/>
    <p:sldId id="550" r:id="rId5"/>
    <p:sldId id="551" r:id="rId6"/>
    <p:sldId id="552" r:id="rId7"/>
    <p:sldId id="553" r:id="rId8"/>
    <p:sldId id="554" r:id="rId9"/>
    <p:sldId id="596" r:id="rId10"/>
    <p:sldId id="556" r:id="rId11"/>
    <p:sldId id="557" r:id="rId12"/>
    <p:sldId id="558" r:id="rId13"/>
    <p:sldId id="559" r:id="rId14"/>
    <p:sldId id="560" r:id="rId15"/>
    <p:sldId id="591" r:id="rId16"/>
    <p:sldId id="597" r:id="rId17"/>
    <p:sldId id="564" r:id="rId18"/>
    <p:sldId id="565" r:id="rId19"/>
    <p:sldId id="566" r:id="rId20"/>
    <p:sldId id="568" r:id="rId21"/>
    <p:sldId id="598" r:id="rId22"/>
    <p:sldId id="602" r:id="rId23"/>
    <p:sldId id="572" r:id="rId24"/>
    <p:sldId id="573" r:id="rId25"/>
    <p:sldId id="575" r:id="rId26"/>
    <p:sldId id="599" r:id="rId27"/>
    <p:sldId id="577" r:id="rId28"/>
    <p:sldId id="579" r:id="rId29"/>
    <p:sldId id="580" r:id="rId30"/>
    <p:sldId id="582" r:id="rId31"/>
    <p:sldId id="583" r:id="rId32"/>
    <p:sldId id="600" r:id="rId33"/>
    <p:sldId id="585" r:id="rId34"/>
    <p:sldId id="586" r:id="rId35"/>
    <p:sldId id="587" r:id="rId36"/>
    <p:sldId id="588" r:id="rId37"/>
    <p:sldId id="589" r:id="rId38"/>
    <p:sldId id="603" r:id="rId39"/>
    <p:sldId id="606" r:id="rId40"/>
    <p:sldId id="607" r:id="rId4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0066FF"/>
    <a:srgbClr val="FF66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21" autoAdjust="0"/>
  </p:normalViewPr>
  <p:slideViewPr>
    <p:cSldViewPr>
      <p:cViewPr varScale="1">
        <p:scale>
          <a:sx n="58" d="100"/>
          <a:sy n="58" d="100"/>
        </p:scale>
        <p:origin x="639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2CA20D-ED35-43CF-BEC3-137A9E18CB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D35B1-44E2-4687-A818-9FCD268705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3B7C78-5819-4030-B55E-0440DE83A5DA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0D8F1-D906-4268-9FC9-26B985FFBB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929EE-5B2D-4CA2-8D18-FA699907F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D1DB37-968C-4AFF-9CA4-C00A4AA6B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22A1D4-794C-4E3A-8A79-20EB320852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8E459-E066-464B-88B5-E4F6FC6B35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1DE8FC-9E64-4F51-A45A-A14E335D1F7A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9C2E795-2870-456C-8BD4-ED5C825FF6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B66594-5E65-4839-8B2A-0DFAF4C33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3397D-8E19-47C0-AD00-6A5AEE97E6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18E4-8D4E-4ADD-B103-301979021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6DA7D0-6DCF-4CA3-899A-CC17E538E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99ED5A0-279F-433D-85A9-761BF00F20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8B73ED1-8B91-42AC-8D65-AFC8BB73B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F4AF2D3-D803-4C3E-BEEB-2C9B84872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15363C-08EB-48F2-AA3D-5A17555EB41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573CF2EC-E395-43B8-999E-3D6DD8E43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40D4BD0E-F6E3-43F0-8CC7-EBB367FF2A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4F187866-FA5E-4783-89E8-2F79776F3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9D7DA5-9392-4030-A5EA-D4D78C321A16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8BDED49-6D42-45BB-AEBD-6B0912A24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2A5165A-9424-4539-91B5-533D30071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C986DD3-F8FB-47E4-983A-1816C4B839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48C8F306-4130-4777-94AF-7FD59A55DB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94DFF120-DF5C-49C5-BB08-9D451A55E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5F4670-B4AB-4955-869B-FAEBDB8B1D58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1C9E11E-D381-4A85-AC1D-7268C5D99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80F0E8-5D49-4055-B5C2-F893EB3BCA37}" type="slidenum">
              <a:rPr lang="en-GB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A5D1BB3-DD1F-4A8A-906D-E3D728F4E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E96F18B-1F0F-43F6-A2BA-14836B4EA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B90FCB12-D652-45E1-963D-A64B5AC859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E0C8751-4E79-4B69-8634-860C69C0DA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311D582-AC5B-4DC7-A190-C5A724667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F08B2A-C501-4583-9ABE-639BDB11491A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A71D16CA-4F3D-48FF-ABAD-5B8831AC8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5DA618-2BBC-4E92-B344-1913DE2A1142}" type="slidenum">
              <a:rPr lang="en-GB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7904772-E923-47B2-8F43-3866A84BF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BEBA332-AA78-41D9-B477-D0C4A693F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3F5A6862-F173-4738-B796-6B8EB90FEB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9EE03621-288F-4AA0-86A1-010D1A864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77EB021D-4704-4514-9379-8A385240F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A58EF8-5EA5-4FAD-B74E-4F17C664572C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782F321-B4B8-4491-B4F6-88699B7FE6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D2F8B8-3D4F-44EB-880D-E8C96F3C0EF9}" type="slidenum">
              <a:rPr lang="en-GB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BE798DE-1C93-468F-8DCB-4C1ABC4E9A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066AF03-B9AE-43CD-ADEE-6680724E5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00C70109-2452-4096-BD03-D113D97468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25175437-3716-4431-859C-2B8F5BB480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D2047E2D-5774-4050-9042-F83DBC5C1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4AD881-5162-4ADB-8C0E-DBEBB766E525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29">
            <a:extLst>
              <a:ext uri="{FF2B5EF4-FFF2-40B4-BE49-F238E27FC236}">
                <a16:creationId xmlns:a16="http://schemas.microsoft.com/office/drawing/2014/main" id="{AC6F233F-7C37-467C-B93C-536849FE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18">
            <a:extLst>
              <a:ext uri="{FF2B5EF4-FFF2-40B4-BE49-F238E27FC236}">
                <a16:creationId xmlns:a16="http://schemas.microsoft.com/office/drawing/2014/main" id="{B3F4FE86-047A-41AE-89FA-38B8152C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6">
            <a:extLst>
              <a:ext uri="{FF2B5EF4-FFF2-40B4-BE49-F238E27FC236}">
                <a16:creationId xmlns:a16="http://schemas.microsoft.com/office/drawing/2014/main" id="{52CBC95E-9FC8-4530-BBEF-0168E4D2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pPr>
              <a:defRPr/>
            </a:pPr>
            <a:fld id="{B2303B84-3D3D-4431-960B-B59228AEB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43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6FD88D0E-8305-4A78-9A7F-E08F08D8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F35B27CE-829A-4575-A3E3-E261E43B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B50E73F8-F978-48BD-A9BC-7010C314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C388-3B02-4FB2-A176-E7F55397D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58511D6E-5E35-4F43-A075-39E2A9BB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A6987C10-EE71-4550-BCE5-B7AA8271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3B2D2194-95A8-4037-B4FC-DAE36041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FCF9-EEBC-4DA0-AB21-3A7E3E92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19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DBF81-0C3A-4A54-BCCA-B43EE031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EFA5E-92B9-422E-B3D5-4BA6DFD6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28B24-D841-4358-8229-479B7F07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D03E-1CC6-4731-A6A7-05322EFC6EA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543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78D2FFB-354C-4314-9140-A92EBB890A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7D6E123-F7C5-4915-BABF-CE75F9C342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E0B9C88-A6CD-4589-A2C3-DD65854211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anose="02060603020205020403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1B9B5033-95E6-4ED0-A300-79B2123096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anose="02060603020205020403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E19D0B7-E523-40FF-A920-8A84071CFE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anose="02060603020205020403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EA8C73BE-A260-4F41-9376-BD88C415F9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anose="02060603020205020403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448F622-6610-4BD5-B4E5-ADA1CC8085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anose="02060603020205020403" pitchFamily="18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413D79A8-DC9A-481F-BD45-BCBEC25A75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27FD29C-8716-4C0C-BB6F-41F91E6795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261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61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5135EDB-5EF6-4572-A714-D9220C082D6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144D4E69-F584-4791-AC7A-8A3BC480A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4FF8C5C-8A08-41B2-A3BF-53A9B4299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4D09D77-FB97-480A-9FD4-0AFAF25DA4A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5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B067C6-FB07-4A89-A905-0FC3B6C67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E79B516-ECB7-4D8A-BBE7-F43E4F3EC0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D7884566-B694-4C55-97CC-AB460E7591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FA418A7-E2DB-478C-BFAC-82FD3176DCF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26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3541AF-4553-4663-91C6-42517B5DA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9C055B-97EA-405F-9DDD-56228696AF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90FC2757-A4BD-445E-B944-C146B2B4C32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3BFE3AA-DA0C-4DAF-B539-FB7F0AE2AB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D065B4A-63C7-43A4-B34D-A60C866ED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97D89D8-E59F-4DCA-AA50-581D6E1E7B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885E5B07-5BE8-4FED-A819-0DFE03313AE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E384368-C1A7-4D7A-BC49-DF723102C8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1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07E835-164A-4E51-A8CD-FC90D6BDC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4D171F7-13EB-4A05-A785-31B243ABF9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18916289-C6E7-47FB-A98D-02F714F9FC5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1B3151EF-3DF6-4A8D-90FA-707BAF5282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57C02-98E1-4513-98BC-F7A73940B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D9AFA-68EC-4000-9590-0E94C9065F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473D57FD-3C11-4FCD-90EA-9B547E4B008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86426AA-D221-4EC8-AEB5-E7266A2BFB8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22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7CC729-F00A-471D-9618-5B7B19C7C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41277D5-0178-493B-A7B1-F418200839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31D9BD5-7B6C-4AE3-AB4F-1FE6C02BB47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C7A8F0C-AC70-44E4-9AFE-D1C33F35327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36A7F7C8-D814-4D53-BE73-D2119161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3437D061-8D55-433B-A9FC-1FAD383A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72FE56D7-518B-46AD-8E83-576CB45A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8173-9D4E-4009-B086-CE12215B0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23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DCE9BA-C325-49DA-BF5F-5D0D04E96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EF162F-4B35-4290-94BE-ED43425CC0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F9204D3E-D3E8-44A1-B7C4-576F4687C48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0C7F486-EFFB-493F-94B2-1E0AC13CCFC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1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C8EE5F-2C7C-414B-B7BA-697726028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2428DE8-334C-4B40-AE68-EC7F07B06B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09069E89-FC88-4C73-87AE-47FECF09DEE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72CED81-0AEE-4F3B-AE0C-1535A970A8D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21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2C1FDD-29C9-488D-9D29-E85931A8C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F35589-4F07-4C75-BA10-8CDC87817D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BF0793BC-E333-46EC-9644-C0494CE535E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161359B-E6A0-44AD-8E51-4CEDFC2C50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7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5E3C8D-82B4-499C-A634-8542B680B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2C9116-7D21-446A-9F4E-9925D85D13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A2CDACC-FF5D-4AFE-83D1-D69E7966CE9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F81F408-96CC-4A12-82CA-E2B80004AC5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64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B6369-C01C-437E-B39F-2FD1A1881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A1ABB-835C-4A89-8ED1-AF138D6720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8CDFE061-07CF-4D69-A489-C7F12BE704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455CCB5-AAEE-41FF-B779-657F253EB17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76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4A2613-98A8-453F-86E9-82A41F26E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0F67E9-44A8-4707-AB96-955696A59E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4830AC73-4EAE-42FE-AA71-8C3A4E39031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73AA9B9-FEEA-479D-9349-3439B6C7441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77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B31ECB4-131C-4EB9-880F-828355691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F601FF93-28AA-4D39-9A95-5972D3A4D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097471CF-7738-4288-BE98-AE472A602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A2ED-FDB7-4DAE-98D8-64DF55739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695B8F0F-020F-477C-8749-C0A84F54B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0ADB1905-B21E-4C77-A4FE-0E5BADBE8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8A1F6BCC-3DE4-4997-8C37-9E69A9628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D0F6-F1EF-4217-A55B-8C2A329975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1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9FC94C-14C7-47DB-A6A4-ED1604AB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D553B1-67F8-457B-A0E9-C593D1B1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CE5B24-D448-45C7-B76D-ECFA6F30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pPr>
              <a:defRPr/>
            </a:pPr>
            <a:fld id="{6DCDAFD3-2E3B-4907-9CD8-C8E9B51DB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49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51FC4953-DE5D-42B0-92C8-62BD3291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189FAD1C-3C7F-4C9A-B613-0C132C72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10C9C397-7C7A-4CB8-98BF-8FD83B31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39C9-90E7-4B4B-B8ED-B75C10974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9">
            <a:extLst>
              <a:ext uri="{FF2B5EF4-FFF2-40B4-BE49-F238E27FC236}">
                <a16:creationId xmlns:a16="http://schemas.microsoft.com/office/drawing/2014/main" id="{2C24FA34-4B3F-4B83-B334-AC7B2C2F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21">
            <a:extLst>
              <a:ext uri="{FF2B5EF4-FFF2-40B4-BE49-F238E27FC236}">
                <a16:creationId xmlns:a16="http://schemas.microsoft.com/office/drawing/2014/main" id="{69D4C58C-1D8D-412B-95B3-E4676DD3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17">
            <a:extLst>
              <a:ext uri="{FF2B5EF4-FFF2-40B4-BE49-F238E27FC236}">
                <a16:creationId xmlns:a16="http://schemas.microsoft.com/office/drawing/2014/main" id="{A802FA18-9906-48A5-9D0D-E5CC21A6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1546-415B-4452-8BAF-C1D71A241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>
            <a:extLst>
              <a:ext uri="{FF2B5EF4-FFF2-40B4-BE49-F238E27FC236}">
                <a16:creationId xmlns:a16="http://schemas.microsoft.com/office/drawing/2014/main" id="{713B0BCC-0E93-4C26-A6D5-00DC3797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21">
            <a:extLst>
              <a:ext uri="{FF2B5EF4-FFF2-40B4-BE49-F238E27FC236}">
                <a16:creationId xmlns:a16="http://schemas.microsoft.com/office/drawing/2014/main" id="{0409D58D-35B5-41CC-9EF6-BF55812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17">
            <a:extLst>
              <a:ext uri="{FF2B5EF4-FFF2-40B4-BE49-F238E27FC236}">
                <a16:creationId xmlns:a16="http://schemas.microsoft.com/office/drawing/2014/main" id="{5386A7A7-2665-473C-9ADC-D8A693EB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BF14-C37A-477E-AEC8-5A52E4309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>
            <a:extLst>
              <a:ext uri="{FF2B5EF4-FFF2-40B4-BE49-F238E27FC236}">
                <a16:creationId xmlns:a16="http://schemas.microsoft.com/office/drawing/2014/main" id="{BEE3ACB7-B6EC-4AFA-94E8-98CAA132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1">
            <a:extLst>
              <a:ext uri="{FF2B5EF4-FFF2-40B4-BE49-F238E27FC236}">
                <a16:creationId xmlns:a16="http://schemas.microsoft.com/office/drawing/2014/main" id="{A3DECD60-D197-4B05-85B8-B8DFAC41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17">
            <a:extLst>
              <a:ext uri="{FF2B5EF4-FFF2-40B4-BE49-F238E27FC236}">
                <a16:creationId xmlns:a16="http://schemas.microsoft.com/office/drawing/2014/main" id="{8C740D3C-6CE5-416B-929C-4E72E52C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DDE3-AE2E-488F-A349-7917458A2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8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C17EA105-D16A-479D-9318-6D93EBE2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F033C5FF-0BB1-4AED-8B6F-837764BF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32CD8883-398E-40F2-8514-890863DA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679F-F41B-4157-96A8-2A824E395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13">
            <a:extLst>
              <a:ext uri="{FF2B5EF4-FFF2-40B4-BE49-F238E27FC236}">
                <a16:creationId xmlns:a16="http://schemas.microsoft.com/office/drawing/2014/main" id="{FF9100A7-5E18-4548-B027-C5EF8F66FC8F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مثلث قائم الزاوية 14">
            <a:extLst>
              <a:ext uri="{FF2B5EF4-FFF2-40B4-BE49-F238E27FC236}">
                <a16:creationId xmlns:a16="http://schemas.microsoft.com/office/drawing/2014/main" id="{C22C6291-03F1-46A8-890B-A56B04A5863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شكل حر 15">
            <a:extLst>
              <a:ext uri="{FF2B5EF4-FFF2-40B4-BE49-F238E27FC236}">
                <a16:creationId xmlns:a16="http://schemas.microsoft.com/office/drawing/2014/main" id="{19F7B5CD-8CD1-4137-B82A-BEEAAE786775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شكل حر 16">
            <a:extLst>
              <a:ext uri="{FF2B5EF4-FFF2-40B4-BE49-F238E27FC236}">
                <a16:creationId xmlns:a16="http://schemas.microsoft.com/office/drawing/2014/main" id="{E8A8263C-1C63-4003-BAB8-43A2862FEEC6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dirty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>
            <a:extLst>
              <a:ext uri="{FF2B5EF4-FFF2-40B4-BE49-F238E27FC236}">
                <a16:creationId xmlns:a16="http://schemas.microsoft.com/office/drawing/2014/main" id="{0D6D65B9-DA96-41DB-85FA-B1D27D83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عنصر نائب للتذييل 5">
            <a:extLst>
              <a:ext uri="{FF2B5EF4-FFF2-40B4-BE49-F238E27FC236}">
                <a16:creationId xmlns:a16="http://schemas.microsoft.com/office/drawing/2014/main" id="{6121378D-75A6-4DDD-AF80-8180228B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عنصر نائب لرقم الشريحة 6">
            <a:extLst>
              <a:ext uri="{FF2B5EF4-FFF2-40B4-BE49-F238E27FC236}">
                <a16:creationId xmlns:a16="http://schemas.microsoft.com/office/drawing/2014/main" id="{1CE7FA78-DC1E-4844-BA67-08FF6750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FFB6-72AB-4A09-BD75-D7F21F94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>
            <a:extLst>
              <a:ext uri="{FF2B5EF4-FFF2-40B4-BE49-F238E27FC236}">
                <a16:creationId xmlns:a16="http://schemas.microsoft.com/office/drawing/2014/main" id="{30DEC0CF-FE6F-4589-9BA3-E3EE34C89EA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شكل حر 7">
            <a:extLst>
              <a:ext uri="{FF2B5EF4-FFF2-40B4-BE49-F238E27FC236}">
                <a16:creationId xmlns:a16="http://schemas.microsoft.com/office/drawing/2014/main" id="{327D1C78-9274-411E-9AAE-374A19A1D879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عنصر نائب للعنوان 8">
            <a:extLst>
              <a:ext uri="{FF2B5EF4-FFF2-40B4-BE49-F238E27FC236}">
                <a16:creationId xmlns:a16="http://schemas.microsoft.com/office/drawing/2014/main" id="{F5BF2930-B778-4518-8696-1086805E7A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29" name="عنصر نائب للنص 29">
            <a:extLst>
              <a:ext uri="{FF2B5EF4-FFF2-40B4-BE49-F238E27FC236}">
                <a16:creationId xmlns:a16="http://schemas.microsoft.com/office/drawing/2014/main" id="{0D0DE700-9494-496E-B6C3-3F41633857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E9BCA27A-5D4F-4DB4-993B-342AFA833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D6BEF209-F9A3-4BC8-AAC6-9EED80C91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7E3811CA-1846-4F35-AA42-7C87B17A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8C8D6"/>
                </a:solidFill>
              </a:defRPr>
            </a:lvl1pPr>
          </a:lstStyle>
          <a:p>
            <a:pPr>
              <a:defRPr/>
            </a:pPr>
            <a:fld id="{665ADF63-B490-4404-9246-862F69B9A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مجموعة 1">
            <a:extLst>
              <a:ext uri="{FF2B5EF4-FFF2-40B4-BE49-F238E27FC236}">
                <a16:creationId xmlns:a16="http://schemas.microsoft.com/office/drawing/2014/main" id="{D19C9C84-CD2D-44E3-A97C-465C4CC3722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>
              <a:extLst>
                <a:ext uri="{FF2B5EF4-FFF2-40B4-BE49-F238E27FC236}">
                  <a16:creationId xmlns:a16="http://schemas.microsoft.com/office/drawing/2014/main" id="{36B98D6C-A109-4486-B4A8-9DAEDCBC883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شكل حر 12">
              <a:extLst>
                <a:ext uri="{FF2B5EF4-FFF2-40B4-BE49-F238E27FC236}">
                  <a16:creationId xmlns:a16="http://schemas.microsoft.com/office/drawing/2014/main" id="{4583F938-0BE5-4571-B895-04C1450B7DB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59" r:id="rId2"/>
    <p:sldLayoutId id="2147485068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9" r:id="rId9"/>
    <p:sldLayoutId id="2147485065" r:id="rId10"/>
    <p:sldLayoutId id="2147485066" r:id="rId11"/>
    <p:sldLayoutId id="21474850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110A8DB1-B861-4FB4-9564-E3CCF63E77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rgbClr val="FFFFFF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343AC061-D0B7-40A6-9DD0-4E1E52D0F2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814E83-B5D8-4632-82B0-C1C5BD1F7E9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80C0A471-3FE4-4EA9-AB80-442F2D67EA2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F0430809-E881-4614-89D4-DE85273360E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0102" name="Freeform 6">
                <a:extLst>
                  <a:ext uri="{FF2B5EF4-FFF2-40B4-BE49-F238E27FC236}">
                    <a16:creationId xmlns:a16="http://schemas.microsoft.com/office/drawing/2014/main" id="{11762FA4-2738-4E44-968F-B0A3668BBC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anose="02060603020205020403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0103" name="Freeform 7">
                <a:extLst>
                  <a:ext uri="{FF2B5EF4-FFF2-40B4-BE49-F238E27FC236}">
                    <a16:creationId xmlns:a16="http://schemas.microsoft.com/office/drawing/2014/main" id="{91D0220A-E494-4A16-AE78-1C1519C3D9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anose="02060603020205020403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0104" name="Freeform 8">
                <a:extLst>
                  <a:ext uri="{FF2B5EF4-FFF2-40B4-BE49-F238E27FC236}">
                    <a16:creationId xmlns:a16="http://schemas.microsoft.com/office/drawing/2014/main" id="{369066F1-808F-443C-97AF-BBA34F4DED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anose="02060603020205020403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0105" name="Freeform 9">
                <a:extLst>
                  <a:ext uri="{FF2B5EF4-FFF2-40B4-BE49-F238E27FC236}">
                    <a16:creationId xmlns:a16="http://schemas.microsoft.com/office/drawing/2014/main" id="{14976AA4-F453-4CDB-8ABC-50A7F9B0EB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anose="02060603020205020403" pitchFamily="18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0106" name="Freeform 10">
                <a:extLst>
                  <a:ext uri="{FF2B5EF4-FFF2-40B4-BE49-F238E27FC236}">
                    <a16:creationId xmlns:a16="http://schemas.microsoft.com/office/drawing/2014/main" id="{CCA2FA14-ABAF-4012-9013-7BE97666E8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ckwell" panose="02060603020205020403" pitchFamily="18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60107" name="Freeform 11">
              <a:extLst>
                <a:ext uri="{FF2B5EF4-FFF2-40B4-BE49-F238E27FC236}">
                  <a16:creationId xmlns:a16="http://schemas.microsoft.com/office/drawing/2014/main" id="{67280C52-429B-462F-A2C8-CFDC57CAD3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260108" name="Freeform 12">
              <a:extLst>
                <a:ext uri="{FF2B5EF4-FFF2-40B4-BE49-F238E27FC236}">
                  <a16:creationId xmlns:a16="http://schemas.microsoft.com/office/drawing/2014/main" id="{7AB446C2-68FE-4935-A0FC-33C564E3AF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260109" name="Rectangle 13">
            <a:extLst>
              <a:ext uri="{FF2B5EF4-FFF2-40B4-BE49-F238E27FC236}">
                <a16:creationId xmlns:a16="http://schemas.microsoft.com/office/drawing/2014/main" id="{E6EBEEBA-6B78-4668-8B5C-3173EC005B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60110" name="Rectangle 14">
            <a:extLst>
              <a:ext uri="{FF2B5EF4-FFF2-40B4-BE49-F238E27FC236}">
                <a16:creationId xmlns:a16="http://schemas.microsoft.com/office/drawing/2014/main" id="{3DB40F2C-8665-4C23-B0EF-DCD207EF9D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rgbClr val="FFFFFF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0111" name="Rectangle 15">
            <a:extLst>
              <a:ext uri="{FF2B5EF4-FFF2-40B4-BE49-F238E27FC236}">
                <a16:creationId xmlns:a16="http://schemas.microsoft.com/office/drawing/2014/main" id="{BA9D3A64-4AA5-4448-A652-883D6F74C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  <p:sldLayoutId id="2147485082" r:id="rId12"/>
    <p:sldLayoutId id="2147485083" r:id="rId13"/>
    <p:sldLayoutId id="2147485084" r:id="rId14"/>
    <p:sldLayoutId id="214748508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reponema_pallidu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reponema_pallidu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reponema_pallidu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reponema_pallidu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eponema_pallidu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reponema_pallidu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>
            <a:extLst>
              <a:ext uri="{FF2B5EF4-FFF2-40B4-BE49-F238E27FC236}">
                <a16:creationId xmlns:a16="http://schemas.microsoft.com/office/drawing/2014/main" id="{FB319851-1BA8-4909-AD9E-A2D12826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953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stellar" pitchFamily="18" charset="0"/>
                <a:cs typeface="Times New Roman" pitchFamily="18" charset="0"/>
              </a:rPr>
              <a:t>By:  Dr.Malak El-Hazmi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0EA8DF7-4531-4580-AC86-C7A1AFD4A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99137"/>
            <a:ext cx="8839200" cy="101566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Transplacental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infections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CA4DE-AEC6-4BD7-A531-1C0BAB03C7CB}"/>
              </a:ext>
            </a:extLst>
          </p:cNvPr>
          <p:cNvSpPr/>
          <p:nvPr/>
        </p:nvSpPr>
        <p:spPr>
          <a:xfrm>
            <a:off x="2819400" y="4338638"/>
            <a:ext cx="60452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( Reproductive Block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, 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Microbiology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 : 2019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</p:txBody>
      </p:sp>
      <p:pic>
        <p:nvPicPr>
          <p:cNvPr id="24581" name="Picture 3">
            <a:extLst>
              <a:ext uri="{FF2B5EF4-FFF2-40B4-BE49-F238E27FC236}">
                <a16:creationId xmlns:a16="http://schemas.microsoft.com/office/drawing/2014/main" id="{33492085-EB35-4BB5-BA85-1568215FC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20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toxop2">
            <a:extLst>
              <a:ext uri="{FF2B5EF4-FFF2-40B4-BE49-F238E27FC236}">
                <a16:creationId xmlns:a16="http://schemas.microsoft.com/office/drawing/2014/main" id="{CB44CC85-0473-4C46-A86C-AE303BCF8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6">
            <a:extLst>
              <a:ext uri="{FF2B5EF4-FFF2-40B4-BE49-F238E27FC236}">
                <a16:creationId xmlns:a16="http://schemas.microsoft.com/office/drawing/2014/main" id="{97113E61-4485-4B11-A0E9-2B2CE3277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0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i="1" u="sng"/>
              <a:t>Toxoplasma gondii</a:t>
            </a:r>
            <a:r>
              <a:rPr lang="en-US" altLang="en-US" b="1" i="1" u="sng"/>
              <a:t>,      </a:t>
            </a:r>
          </a:p>
          <a:p>
            <a:pPr algn="ctr"/>
            <a:endParaRPr lang="en-US" altLang="en-US" b="1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1208E0D-235D-42F4-9E08-8331429E0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413375"/>
            <a:ext cx="6781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/>
              <a:t>Ingestion of </a:t>
            </a:r>
            <a:r>
              <a:rPr lang="en-US" altLang="en-US" sz="2000" u="sng"/>
              <a:t>oocyst</a:t>
            </a:r>
            <a:r>
              <a:rPr lang="en-US" altLang="en-US" sz="2000"/>
              <a:t>:</a:t>
            </a:r>
          </a:p>
          <a:p>
            <a:pPr lvl="2">
              <a:buClr>
                <a:srgbClr val="FF0000"/>
              </a:buClr>
            </a:pPr>
            <a:r>
              <a:rPr lang="en-US" altLang="en-US" sz="1800"/>
              <a:t>           Contaminated fingers,soil,water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/>
              <a:t>Ingestion of</a:t>
            </a:r>
            <a:r>
              <a:rPr lang="en-US" altLang="en-US" sz="2000" u="sng"/>
              <a:t> cyst </a:t>
            </a:r>
            <a:r>
              <a:rPr lang="en-US" altLang="en-US" sz="2000"/>
              <a:t>in undercooked meat.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/>
              <a:t>Blood transfusion and organ transplant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384B4D5C-3D64-4C39-8B2E-646CF9A9E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80050"/>
            <a:ext cx="26495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b="1" u="sng">
                <a:solidFill>
                  <a:srgbClr val="FF0000"/>
                </a:solidFill>
              </a:rPr>
              <a:t>TRANSMISSION</a:t>
            </a:r>
            <a:r>
              <a:rPr lang="en-GB" altLang="en-US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0BBC06E1-025E-4424-8E5F-536F77777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389438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DCBE14E4-2575-44D1-803E-950302ED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2850"/>
            <a:ext cx="8534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eaLnBrk="1" hangingPunct="1">
              <a:lnSpc>
                <a:spcPct val="70000"/>
              </a:lnSpc>
            </a:pPr>
            <a:endParaRPr lang="en-US" altLang="en-US" sz="1600" b="1"/>
          </a:p>
          <a:p>
            <a:pPr eaLnBrk="1" hangingPunct="1">
              <a:lnSpc>
                <a:spcPct val="70000"/>
              </a:lnSpc>
            </a:pPr>
            <a:endParaRPr lang="en-US" altLang="ar-SA">
              <a:ea typeface="Majalla UI"/>
            </a:endParaRPr>
          </a:p>
        </p:txBody>
      </p:sp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AF476566-35DD-4215-A477-F94BC8F5F9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819400"/>
          <a:ext cx="83820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r:id="rId3" imgW="6504996" imgH="3090940" progId="Excel.Sheet.8">
                  <p:embed/>
                </p:oleObj>
              </mc:Choice>
              <mc:Fallback>
                <p:oleObj r:id="rId3" imgW="6504996" imgH="309094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83820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C0E7295-05E5-4FC7-9A9A-F77F0DAEDED0}"/>
              </a:ext>
            </a:extLst>
          </p:cNvPr>
          <p:cNvSpPr/>
          <p:nvPr/>
        </p:nvSpPr>
        <p:spPr>
          <a:xfrm>
            <a:off x="914400" y="666750"/>
            <a:ext cx="68580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Congenital infection ;</a:t>
            </a:r>
          </a:p>
          <a:p>
            <a:pPr algn="ctr">
              <a:defRPr/>
            </a:pPr>
            <a:endParaRPr lang="en-GB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ootlight MT Light" pitchFamily="18" charset="0"/>
              </a:rPr>
              <a:t>   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Footlight MT Light" pitchFamily="18" charset="0"/>
              </a:rPr>
              <a:t>Most cases, due to </a:t>
            </a:r>
            <a:r>
              <a:rPr lang="en-US" altLang="ar-SA" b="1" dirty="0">
                <a:ea typeface="Majalla UI"/>
              </a:rPr>
              <a:t>1</a:t>
            </a:r>
            <a:r>
              <a:rPr lang="en-US" altLang="ar-SA" b="1" baseline="30000" dirty="0">
                <a:ea typeface="Majalla UI"/>
              </a:rPr>
              <a:t>0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Footlight MT Light" pitchFamily="18" charset="0"/>
              </a:rPr>
              <a:t> maternal inf.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Footlight MT Light" pitchFamily="18" charset="0"/>
              </a:rPr>
              <a:t>    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Footlight MT Light" pitchFamily="18" charset="0"/>
              </a:rPr>
              <a:t>Rarely, reactivation of a latent inf.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Footlight MT Light" pitchFamily="18" charset="0"/>
            </a:endParaRPr>
          </a:p>
        </p:txBody>
      </p:sp>
      <p:sp>
        <p:nvSpPr>
          <p:cNvPr id="37894" name="AutoShape 4">
            <a:extLst>
              <a:ext uri="{FF2B5EF4-FFF2-40B4-BE49-F238E27FC236}">
                <a16:creationId xmlns:a16="http://schemas.microsoft.com/office/drawing/2014/main" id="{84FA9F49-98B0-42E4-8CF3-C3FAFD89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115888"/>
            <a:ext cx="1295400" cy="5032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TOXO</a:t>
            </a:r>
            <a:endParaRPr lang="en-GB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C6930DA-D0B8-40E4-9A90-D205FF2EE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5400" b="1" u="sng" dirty="0">
                <a:solidFill>
                  <a:srgbClr val="C00000"/>
                </a:solidFill>
                <a:latin typeface="Footlight MT Light" pitchFamily="18" charset="0"/>
              </a:rPr>
              <a:t>  Congenital infection ;</a:t>
            </a: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7B6499E-F320-46F3-9EA2-13D536CF4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/>
              <a:t>Most (70-90%) are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002060"/>
                </a:solidFill>
              </a:rPr>
              <a:t>asymptomatic</a:t>
            </a:r>
            <a:r>
              <a:rPr lang="en-US" altLang="en-US" sz="2000" b="1"/>
              <a:t> </a:t>
            </a:r>
            <a:r>
              <a:rPr lang="en-US" altLang="en-US" sz="2000"/>
              <a:t>at birth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en-US" altLang="en-US" sz="2000"/>
              <a:t>     but are still at high risk of developing abnormalities,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en-US" altLang="en-US" sz="2000"/>
              <a:t>     especially eye (chorioretinitis )/neurologic disease(MR) later.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2060"/>
                </a:solidFill>
              </a:rPr>
              <a:t>Classic triad :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002060"/>
                </a:solidFill>
              </a:rPr>
              <a:t>Other signs </a:t>
            </a:r>
            <a:r>
              <a:rPr lang="en-US" altLang="en-US" sz="2400"/>
              <a:t>include ;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1800"/>
              <a:t>rash, HSM, jaundice, LAP, microcephaly, seizures, thrombocytopenia.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2060"/>
                </a:solidFill>
              </a:rPr>
              <a:t>Abortion &amp; IUD.</a:t>
            </a:r>
          </a:p>
        </p:txBody>
      </p:sp>
      <p:pic>
        <p:nvPicPr>
          <p:cNvPr id="38916" name="Picture 6" descr="toxo baby">
            <a:extLst>
              <a:ext uri="{FF2B5EF4-FFF2-40B4-BE49-F238E27FC236}">
                <a16:creationId xmlns:a16="http://schemas.microsoft.com/office/drawing/2014/main" id="{D7EE92AC-CE8D-4794-9439-FFEF412A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9" descr="http://www.aurorahealthcare.org/healthgate/images/AR00032.jpg">
            <a:extLst>
              <a:ext uri="{FF2B5EF4-FFF2-40B4-BE49-F238E27FC236}">
                <a16:creationId xmlns:a16="http://schemas.microsoft.com/office/drawing/2014/main" id="{D1C6D5EF-5206-4FE4-8CF6-4DDE87CC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20621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toxoplasmosis in eye">
            <a:extLst>
              <a:ext uri="{FF2B5EF4-FFF2-40B4-BE49-F238E27FC236}">
                <a16:creationId xmlns:a16="http://schemas.microsoft.com/office/drawing/2014/main" id="{8604DF25-3937-4B75-846C-F7F49003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 descr="toxoplasmosis">
            <a:extLst>
              <a:ext uri="{FF2B5EF4-FFF2-40B4-BE49-F238E27FC236}">
                <a16:creationId xmlns:a16="http://schemas.microsoft.com/office/drawing/2014/main" id="{438838CB-7E86-4AC8-AB30-4193F0F2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21BF68-E666-4BC8-AA47-657F9611C725}"/>
              </a:ext>
            </a:extLst>
          </p:cNvPr>
          <p:cNvSpPr/>
          <p:nvPr/>
        </p:nvSpPr>
        <p:spPr>
          <a:xfrm>
            <a:off x="304800" y="3048000"/>
            <a:ext cx="2133600" cy="36988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1" algn="r" rtl="1">
              <a:lnSpc>
                <a:spcPct val="90000"/>
              </a:lnSpc>
              <a:defRPr/>
            </a:pPr>
            <a:r>
              <a:rPr lang="en-US" sz="2000" b="1" i="1" dirty="0"/>
              <a:t>Chorioretinitis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A71A4B-F384-4AB7-BFDE-933E845EEA4E}"/>
              </a:ext>
            </a:extLst>
          </p:cNvPr>
          <p:cNvSpPr/>
          <p:nvPr/>
        </p:nvSpPr>
        <p:spPr>
          <a:xfrm>
            <a:off x="4495800" y="3048000"/>
            <a:ext cx="2286000" cy="46196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en-US" b="1" i="1" dirty="0"/>
              <a:t>Hydrocephalus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9E163A-45F7-427E-BEEC-08559FE3A40C}"/>
              </a:ext>
            </a:extLst>
          </p:cNvPr>
          <p:cNvSpPr/>
          <p:nvPr/>
        </p:nvSpPr>
        <p:spPr>
          <a:xfrm>
            <a:off x="6781800" y="2859088"/>
            <a:ext cx="2362200" cy="6461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1" algn="r" rtl="1">
              <a:lnSpc>
                <a:spcPct val="90000"/>
              </a:lnSpc>
              <a:defRPr/>
            </a:pPr>
            <a:r>
              <a:rPr lang="en-US" sz="2000" b="1" i="1" dirty="0"/>
              <a:t>Intracranial calcifications</a:t>
            </a:r>
          </a:p>
        </p:txBody>
      </p:sp>
      <p:sp>
        <p:nvSpPr>
          <p:cNvPr id="38923" name="AutoShape 4">
            <a:extLst>
              <a:ext uri="{FF2B5EF4-FFF2-40B4-BE49-F238E27FC236}">
                <a16:creationId xmlns:a16="http://schemas.microsoft.com/office/drawing/2014/main" id="{5614FCC2-92EE-4B85-93F1-DA582D023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115888"/>
            <a:ext cx="1295400" cy="5032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TOXO</a:t>
            </a:r>
            <a:endParaRPr lang="en-GB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E5FE462-64AC-4E64-8813-F424C7DC3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1371600" cy="1143000"/>
          </a:xfrm>
        </p:spPr>
        <p:txBody>
          <a:bodyPr/>
          <a:lstStyle/>
          <a:p>
            <a:pPr eaLnBrk="1" hangingPunct="1"/>
            <a:r>
              <a:rPr lang="en-US" altLang="en-US" sz="4400" b="1" i="1" u="sng">
                <a:solidFill>
                  <a:srgbClr val="C00000"/>
                </a:solidFill>
                <a:latin typeface="Bookman Old Style" panose="02050604050505020204" pitchFamily="18" charset="0"/>
              </a:rPr>
              <a:t>Dx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F1921A5-A46C-4E00-9D43-D00CD2CE126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2133600"/>
            <a:ext cx="4038600" cy="3962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i="1" u="sng" dirty="0">
                <a:solidFill>
                  <a:srgbClr val="7030A0"/>
                </a:solidFill>
                <a:latin typeface="Bookman Old Style" pitchFamily="18" charset="0"/>
              </a:rPr>
              <a:t>Pregnant mother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Serology;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  IgM,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  IgG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  IgG avidity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 IgG seroconversion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1800" dirty="0"/>
              <a:t>compared to booking blood. 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C3CCD4C7-5E1E-4717-AAA8-C77B15F8B39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191000" y="1371600"/>
            <a:ext cx="5334000" cy="5181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b="1" i="1" u="sng">
                <a:solidFill>
                  <a:srgbClr val="7030A0"/>
                </a:solidFill>
                <a:latin typeface="Bookman Old Style" panose="02050604050505020204" pitchFamily="18" charset="0"/>
              </a:rPr>
              <a:t>Infant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u="sng">
                <a:solidFill>
                  <a:srgbClr val="00B0F0"/>
                </a:solidFill>
              </a:rPr>
              <a:t>*</a:t>
            </a:r>
            <a:r>
              <a:rPr lang="en-US" altLang="en-US" b="1" i="1" u="sng">
                <a:solidFill>
                  <a:srgbClr val="00B0F0"/>
                </a:solidFill>
              </a:rPr>
              <a:t>Prenatal Dx;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Serial U/S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PCR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Culture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b="1" i="1" u="sng">
                <a:solidFill>
                  <a:srgbClr val="00B0F0"/>
                </a:solidFill>
              </a:rPr>
              <a:t>*Postnatal Dx;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Serology;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800"/>
              <a:t>IgM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800"/>
              <a:t>IgG or persistently +ve &gt;12 ms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PCR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Culture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Evalution of infant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000"/>
              <a:t>(ex, neuroimaging)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b="1" i="1" u="sng">
              <a:solidFill>
                <a:srgbClr val="6633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/>
          </a:p>
        </p:txBody>
      </p:sp>
      <p:sp>
        <p:nvSpPr>
          <p:cNvPr id="39941" name="Slide Number Placeholder 6">
            <a:extLst>
              <a:ext uri="{FF2B5EF4-FFF2-40B4-BE49-F238E27FC236}">
                <a16:creationId xmlns:a16="http://schemas.microsoft.com/office/drawing/2014/main" id="{A4825519-7D3E-4DE2-808E-7FACF38E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8C7D6B-569A-4163-A01E-22173320CCAA}" type="slidenum">
              <a:rPr lang="en-GB" altLang="en-US" sz="1200" smtClean="0">
                <a:solidFill>
                  <a:srgbClr val="98C8D6"/>
                </a:solidFill>
              </a:rPr>
              <a:pPr/>
              <a:t>13</a:t>
            </a:fld>
            <a:endParaRPr lang="en-GB" altLang="en-US" sz="1200">
              <a:solidFill>
                <a:srgbClr val="98C8D6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1361F0-EC93-40DE-922B-050449DA8E9A}"/>
              </a:ext>
            </a:extLst>
          </p:cNvPr>
          <p:cNvCxnSpPr/>
          <p:nvPr/>
        </p:nvCxnSpPr>
        <p:spPr>
          <a:xfrm rot="5400000" flipH="1" flipV="1">
            <a:off x="4991894" y="4837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AutoShape 4">
            <a:extLst>
              <a:ext uri="{FF2B5EF4-FFF2-40B4-BE49-F238E27FC236}">
                <a16:creationId xmlns:a16="http://schemas.microsoft.com/office/drawing/2014/main" id="{0E827729-E4CA-4013-881F-6714D75C5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115888"/>
            <a:ext cx="1295400" cy="5032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TOXO</a:t>
            </a:r>
            <a:endParaRPr lang="en-GB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38E9804-5517-4F28-8D77-1EEC32AD5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Rx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E81BE96-314D-42E8-90CA-5C84876AF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91600" cy="1524000"/>
          </a:xfrm>
        </p:spPr>
        <p:txBody>
          <a:bodyPr/>
          <a:lstStyle/>
          <a:p>
            <a:pPr lvl="1" eaLnBrk="1" hangingPunct="1"/>
            <a:r>
              <a:rPr lang="en-US" altLang="en-US"/>
              <a:t>Spiramycin</a:t>
            </a:r>
            <a:r>
              <a:rPr lang="en-US" altLang="en-US" sz="2000"/>
              <a:t>.</a:t>
            </a:r>
          </a:p>
          <a:p>
            <a:pPr lvl="1" eaLnBrk="1" hangingPunct="1"/>
            <a:r>
              <a:rPr lang="en-US" altLang="en-US"/>
              <a:t>pyrimethamine&amp; sulfadiazine.</a:t>
            </a:r>
            <a:endParaRPr lang="en-US" altLang="en-US" sz="2000"/>
          </a:p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1800"/>
          </a:p>
        </p:txBody>
      </p:sp>
      <p:sp>
        <p:nvSpPr>
          <p:cNvPr id="41988" name="AutoShape 4">
            <a:extLst>
              <a:ext uri="{FF2B5EF4-FFF2-40B4-BE49-F238E27FC236}">
                <a16:creationId xmlns:a16="http://schemas.microsoft.com/office/drawing/2014/main" id="{CE64BA39-555B-4643-BDD6-C1C7B2F86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115888"/>
            <a:ext cx="1295400" cy="5032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TOXO</a:t>
            </a:r>
            <a:endParaRPr lang="en-GB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E1F00E-ED4A-4903-AEB7-2ACDB1F64F24}"/>
              </a:ext>
            </a:extLst>
          </p:cNvPr>
          <p:cNvSpPr/>
          <p:nvPr/>
        </p:nvSpPr>
        <p:spPr>
          <a:xfrm>
            <a:off x="381000" y="3198813"/>
            <a:ext cx="5143500" cy="3268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i="1" u="sng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Prevention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Avoid</a:t>
            </a:r>
            <a:r>
              <a:rPr lang="en-US" sz="2000" dirty="0">
                <a:latin typeface="Bookman Old Style" pitchFamily="18" charset="0"/>
              </a:rPr>
              <a:t> exposure to cat feces;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Wash</a:t>
            </a:r>
            <a:r>
              <a:rPr lang="en-US" sz="2000" dirty="0">
                <a:latin typeface="Bookman Old Style" pitchFamily="18" charset="0"/>
              </a:rPr>
              <a:t> ;- hands with soap and water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Bookman Old Style" pitchFamily="18" charset="0"/>
              </a:rPr>
              <a:t>           - fruits/vegetables,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Bookman Old Style" pitchFamily="18" charset="0"/>
              </a:rPr>
              <a:t>           - surfaces that touched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Bookman Old Style" pitchFamily="18" charset="0"/>
              </a:rPr>
              <a:t>            fruits/vegetables/raw meat.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Cook</a:t>
            </a:r>
            <a:r>
              <a:rPr lang="en-US" sz="2000" dirty="0">
                <a:latin typeface="Bookman Old Style" pitchFamily="18" charset="0"/>
              </a:rPr>
              <a:t> all meats thoroughly  </a:t>
            </a:r>
          </a:p>
          <a:p>
            <a:pPr>
              <a:defRPr/>
            </a:pPr>
            <a:endParaRPr lang="en-US" b="1" i="1" u="sng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1990" name="Picture 4" descr="DCP_2418">
            <a:extLst>
              <a:ext uri="{FF2B5EF4-FFF2-40B4-BE49-F238E27FC236}">
                <a16:creationId xmlns:a16="http://schemas.microsoft.com/office/drawing/2014/main" id="{FFD90FC5-2AEE-4A80-90E5-9C5F0FC1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Washing hands with plenty of soap and water.">
            <a:extLst>
              <a:ext uri="{FF2B5EF4-FFF2-40B4-BE49-F238E27FC236}">
                <a16:creationId xmlns:a16="http://schemas.microsoft.com/office/drawing/2014/main" id="{DAD3AD19-ABE1-4F3A-B512-EFD0626B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3024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E722-80EB-40A5-B8CC-7F53E2E4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Transplacental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infections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altLang="ar-SA" sz="4800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                  </a:t>
            </a:r>
            <a:r>
              <a:rPr lang="en-US" altLang="ar-SA" sz="4800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( </a:t>
            </a:r>
            <a:r>
              <a:rPr lang="en-US" altLang="ar-SA" sz="4800" b="1" u="sng" dirty="0">
                <a:solidFill>
                  <a:srgbClr val="FF0000"/>
                </a:solidFill>
                <a:ea typeface="Majalla UI"/>
              </a:rPr>
              <a:t>TORC</a:t>
            </a:r>
            <a:r>
              <a:rPr lang="en-US" altLang="ar-SA" sz="4800" b="1" u="sng" dirty="0">
                <a:solidFill>
                  <a:schemeClr val="tx1"/>
                </a:solidFill>
                <a:ea typeface="Majalla UI"/>
              </a:rPr>
              <a:t>H</a:t>
            </a:r>
            <a:r>
              <a:rPr lang="en-US" altLang="ar-SA" sz="4800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) </a:t>
            </a:r>
            <a:endParaRPr lang="en-US" sz="4800" i="1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5005F-C331-4099-87D2-9A9DCDAF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97163"/>
            <a:ext cx="8458200" cy="4389437"/>
          </a:xfrm>
        </p:spPr>
        <p:txBody>
          <a:bodyPr/>
          <a:lstStyle/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T= T</a:t>
            </a:r>
            <a:r>
              <a:rPr lang="en-US" sz="3600" b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oxoplasma </a:t>
            </a:r>
            <a:r>
              <a:rPr lang="en-US" sz="3600" b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gondii</a:t>
            </a:r>
            <a:r>
              <a:rPr lang="en-US" altLang="ar-SA" sz="3600" u="sng" dirty="0">
                <a:solidFill>
                  <a:srgbClr val="663300"/>
                </a:solidFill>
                <a:ea typeface="Majalla UI"/>
              </a:rPr>
              <a:t>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O=O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ther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u="sng" dirty="0">
                <a:solidFill>
                  <a:srgbClr val="663300"/>
                </a:solidFill>
                <a:ea typeface="Majalla UI"/>
              </a:rPr>
              <a:t>(</a:t>
            </a:r>
            <a:r>
              <a:rPr lang="en-US" sz="3600" i="1" dirty="0" err="1">
                <a:hlinkClick r:id="rId2" action="ppaction://hlinkfile" tooltip="Treponema pallidum"/>
              </a:rPr>
              <a:t>Treponema</a:t>
            </a:r>
            <a:r>
              <a:rPr lang="en-US" sz="3600" i="1" dirty="0">
                <a:hlinkClick r:id="rId2" action="ppaction://hlinkfile" tooltip="Treponema pallidum"/>
              </a:rPr>
              <a:t> </a:t>
            </a:r>
            <a:r>
              <a:rPr lang="en-US" sz="3600" i="1" dirty="0" err="1">
                <a:hlinkClick r:id="rId2" action="ppaction://hlinkfile" tooltip="Treponema pallidum"/>
              </a:rPr>
              <a:t>pallidum</a:t>
            </a:r>
            <a:r>
              <a:rPr lang="en-US" sz="3600" i="1" dirty="0"/>
              <a:t> 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,</a:t>
            </a:r>
            <a:r>
              <a:rPr lang="en-US" altLang="ar-SA" sz="5400" b="1" i="1" dirty="0">
                <a:solidFill>
                  <a:srgbClr val="660066"/>
                </a:solidFill>
                <a:ea typeface="Majalla UI"/>
              </a:rPr>
              <a:t>Parvovirus</a:t>
            </a:r>
            <a:r>
              <a:rPr lang="en-US" altLang="ar-SA" sz="3600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 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&amp;VZV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),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R=R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ubella V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C=C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MV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1731-6765-4DCA-B597-34008D7E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3575"/>
            <a:ext cx="8229600" cy="936625"/>
          </a:xfrm>
        </p:spPr>
        <p:txBody>
          <a:bodyPr/>
          <a:lstStyle/>
          <a:p>
            <a:pPr algn="ctr">
              <a:defRPr/>
            </a:pPr>
            <a:r>
              <a:rPr lang="en-GB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Parvovirus B</a:t>
            </a:r>
            <a:r>
              <a:rPr lang="en-GB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</a:t>
            </a:r>
            <a:endParaRPr lang="ar-SA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DD2D-0E51-4312-9F13-F87749657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5616575" cy="5010150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GB" dirty="0"/>
              <a:t> 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GB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Parvoviridae  </a:t>
            </a:r>
            <a:r>
              <a:rPr lang="en-GB" sz="3200" b="1" i="1" dirty="0">
                <a:solidFill>
                  <a:srgbClr val="C00000"/>
                </a:solidFill>
              </a:rPr>
              <a:t> </a:t>
            </a:r>
            <a:r>
              <a:rPr lang="en-GB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GB" sz="24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GB" sz="24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GB" sz="24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GB" sz="24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GB" sz="2400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en-GB" sz="24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GB" sz="2400" dirty="0"/>
              <a:t>    non developed V.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GB" sz="2400" dirty="0"/>
              <a:t>    Icosahedral capsid 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GB" sz="2400" dirty="0"/>
              <a:t>    &amp; s.s DNA genome.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605B3F-83C3-488C-99F1-82EE7A921BBA}"/>
              </a:ext>
            </a:extLst>
          </p:cNvPr>
          <p:cNvSpPr txBox="1">
            <a:spLocks/>
          </p:cNvSpPr>
          <p:nvPr/>
        </p:nvSpPr>
        <p:spPr>
          <a:xfrm>
            <a:off x="3505200" y="2370015"/>
            <a:ext cx="4929808" cy="3831704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3600" b="1" dirty="0">
                <a:latin typeface="Footlight MT Light" pitchFamily="18" charset="0"/>
              </a:rPr>
              <a:t>Worldwide distribution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3600" b="1" dirty="0">
                <a:latin typeface="Footlight MT Light" pitchFamily="18" charset="0"/>
              </a:rPr>
              <a:t>Humans are known hosts</a:t>
            </a:r>
          </a:p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3600" b="1" dirty="0">
                <a:latin typeface="Footlight MT Light" pitchFamily="18" charset="0"/>
              </a:rPr>
              <a:t>Transmission</a:t>
            </a:r>
          </a:p>
          <a:p>
            <a:pPr marL="880110" lvl="1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en-US" sz="3400" b="1" dirty="0">
                <a:latin typeface="Footlight MT Light" pitchFamily="18" charset="0"/>
              </a:rPr>
              <a:t>Respiratory route</a:t>
            </a:r>
          </a:p>
          <a:p>
            <a:pPr marL="880110" lvl="1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en-US" sz="3400" b="1" dirty="0">
                <a:solidFill>
                  <a:prstClr val="black"/>
                </a:solidFill>
                <a:latin typeface="Footlight MT Light" pitchFamily="18" charset="0"/>
              </a:rPr>
              <a:t>Blood</a:t>
            </a:r>
            <a:r>
              <a:rPr lang="en-US" sz="3400" b="1" dirty="0">
                <a:latin typeface="Footlight MT Light" pitchFamily="18" charset="0"/>
              </a:rPr>
              <a:t> </a:t>
            </a:r>
            <a:r>
              <a:rPr lang="en-US" sz="3400" b="1" dirty="0">
                <a:solidFill>
                  <a:prstClr val="black"/>
                </a:solidFill>
                <a:latin typeface="Footlight MT Light" pitchFamily="18" charset="0"/>
              </a:rPr>
              <a:t>transfusion</a:t>
            </a:r>
          </a:p>
          <a:p>
            <a:pPr marL="880110" lvl="1" indent="-5143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en-US" sz="3400" b="1" dirty="0">
                <a:latin typeface="Footlight MT Light" pitchFamily="18" charset="0"/>
              </a:rPr>
              <a:t>Transplacental route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6443AD-3A34-45A4-8EAB-0B0485B257E8}"/>
              </a:ext>
            </a:extLst>
          </p:cNvPr>
          <p:cNvSpPr/>
          <p:nvPr/>
        </p:nvSpPr>
        <p:spPr>
          <a:xfrm>
            <a:off x="4883150" y="1701800"/>
            <a:ext cx="29289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haroni" pitchFamily="2" charset="-79"/>
              </a:rPr>
              <a:t>Epidemiology:</a:t>
            </a:r>
            <a:endParaRPr lang="en-US" sz="32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4040" name="Picture 6" descr="http://virology-online.com/viruses/parvo.gif">
            <a:extLst>
              <a:ext uri="{FF2B5EF4-FFF2-40B4-BE49-F238E27FC236}">
                <a16:creationId xmlns:a16="http://schemas.microsoft.com/office/drawing/2014/main" id="{8DDCD9F4-A4FD-4E5F-AE2B-A15298B1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4479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2CC0-3DF7-43AB-812D-6DE1827F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Clinical presentation;</a:t>
            </a:r>
            <a:br>
              <a:rPr lang="en-GB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C62F537-6066-4957-955A-AABE19E03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lvl="8" algn="ctr">
              <a:defRPr/>
            </a:pPr>
            <a:endParaRPr lang="ar-SA" dirty="0"/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GB" sz="2800" dirty="0"/>
              <a:t>  </a:t>
            </a:r>
            <a:r>
              <a:rPr lang="en-GB" sz="2800" b="1" dirty="0">
                <a:solidFill>
                  <a:srgbClr val="002060"/>
                </a:solidFill>
                <a:latin typeface="Footlight MT Light" pitchFamily="18" charset="0"/>
              </a:rPr>
              <a:t>1.Acquired infection;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GB" sz="2800" b="1" dirty="0">
                <a:latin typeface="Footlight MT Light" pitchFamily="18" charset="0"/>
              </a:rPr>
              <a:t> *Immunocompetent host     *Immunocompromised pts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800" dirty="0"/>
              <a:t>   </a:t>
            </a:r>
            <a:r>
              <a:rPr lang="en-US" sz="2000" dirty="0">
                <a:solidFill>
                  <a:srgbClr val="002060"/>
                </a:solidFill>
              </a:rPr>
              <a:t>Erythema infectiosu</a:t>
            </a:r>
            <a:r>
              <a:rPr lang="en-GB" sz="2000" dirty="0">
                <a:solidFill>
                  <a:srgbClr val="002060"/>
                </a:solidFill>
              </a:rPr>
              <a:t>m                           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GB" sz="2800" b="1" dirty="0">
                <a:latin typeface="Footlight MT Light" pitchFamily="18" charset="0"/>
              </a:rPr>
              <a:t>       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en-GB" sz="2800" b="1" dirty="0">
              <a:solidFill>
                <a:srgbClr val="002060"/>
              </a:solidFill>
              <a:latin typeface="Footlight MT Light" pitchFamily="18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en-GB" sz="2800" b="1" dirty="0">
              <a:solidFill>
                <a:srgbClr val="002060"/>
              </a:solidFill>
              <a:latin typeface="Footlight MT Light" pitchFamily="18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en-GB" sz="2800" b="1" dirty="0">
              <a:solidFill>
                <a:srgbClr val="002060"/>
              </a:solidFill>
              <a:latin typeface="Footlight MT Light" pitchFamily="18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en-GB" sz="2800" b="1" dirty="0">
              <a:solidFill>
                <a:srgbClr val="002060"/>
              </a:solidFill>
              <a:latin typeface="Footlight MT Light" pitchFamily="18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endParaRPr lang="en-GB" sz="2800" b="1" dirty="0">
              <a:solidFill>
                <a:srgbClr val="002060"/>
              </a:solidFill>
              <a:latin typeface="Footlight MT Light" pitchFamily="18" charset="0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en-GB" sz="2800" b="1" dirty="0">
                <a:solidFill>
                  <a:srgbClr val="002060"/>
                </a:solidFill>
                <a:latin typeface="Footlight MT Light" pitchFamily="18" charset="0"/>
              </a:rPr>
              <a:t>2.Congenital infection;        </a:t>
            </a:r>
            <a:r>
              <a:rPr lang="en-GB" sz="2400" dirty="0">
                <a:solidFill>
                  <a:srgbClr val="002060"/>
                </a:solidFill>
              </a:rPr>
              <a:t>          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46084" name="AutoShape 4">
            <a:extLst>
              <a:ext uri="{FF2B5EF4-FFF2-40B4-BE49-F238E27FC236}">
                <a16:creationId xmlns:a16="http://schemas.microsoft.com/office/drawing/2014/main" id="{F39608CD-2773-43C7-AF23-209624668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115888"/>
            <a:ext cx="1295400" cy="5032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Parvo</a:t>
            </a:r>
            <a:endParaRPr lang="en-GB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26629" name="Picture 4">
            <a:extLst>
              <a:ext uri="{FF2B5EF4-FFF2-40B4-BE49-F238E27FC236}">
                <a16:creationId xmlns:a16="http://schemas.microsoft.com/office/drawing/2014/main" id="{3BBA09ED-3137-4645-A31A-A7C2DC644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9100"/>
            <a:ext cx="24622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47BC2E32-0DE8-4042-868C-65287453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GB" altLang="en-US" sz="5400" b="1" i="1" u="sng">
                <a:solidFill>
                  <a:srgbClr val="FF0000"/>
                </a:solidFill>
                <a:latin typeface="Footlight MT Light" panose="0204060206030A020304" pitchFamily="18" charset="0"/>
              </a:rPr>
              <a:t>Congenital infection</a:t>
            </a:r>
            <a:endParaRPr lang="ar-SA" altLang="en-US" b="1" i="1" u="sng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B967C-3709-4FC9-9EA5-C1E29475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8763000" cy="3154363"/>
          </a:xfrm>
        </p:spPr>
        <p:txBody>
          <a:bodyPr/>
          <a:lstStyle/>
          <a:p>
            <a:pPr>
              <a:defRPr/>
            </a:pPr>
            <a:r>
              <a:rPr lang="en-GB" dirty="0"/>
              <a:t>Risk of congenital infection is greatest when inf occur in </a:t>
            </a:r>
            <a:r>
              <a:rPr lang="en-US" altLang="ar-SA" b="1" dirty="0">
                <a:ea typeface="Majalla UI"/>
              </a:rPr>
              <a:t>1</a:t>
            </a:r>
            <a:r>
              <a:rPr lang="en-US" altLang="ar-SA" b="1" baseline="30000" dirty="0">
                <a:ea typeface="Majalla UI"/>
              </a:rPr>
              <a:t>st</a:t>
            </a:r>
            <a:r>
              <a:rPr lang="en-US" altLang="ar-SA" b="1" dirty="0">
                <a:ea typeface="Majalla UI"/>
              </a:rPr>
              <a:t> </a:t>
            </a:r>
            <a:r>
              <a:rPr lang="en-GB" dirty="0"/>
              <a:t>20 wks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800" dirty="0"/>
              <a:t>Inf in the </a:t>
            </a:r>
            <a:r>
              <a:rPr lang="en-US" sz="2800" b="1" i="1" dirty="0">
                <a:solidFill>
                  <a:prstClr val="black"/>
                </a:solidFill>
              </a:rPr>
              <a:t>1</a:t>
            </a:r>
            <a:r>
              <a:rPr lang="en-US" sz="2800" b="1" i="1" baseline="30000" dirty="0">
                <a:solidFill>
                  <a:prstClr val="black"/>
                </a:solidFill>
              </a:rPr>
              <a:t>st </a:t>
            </a:r>
            <a:r>
              <a:rPr lang="en-GB" sz="2800" dirty="0"/>
              <a:t>trimester        IUD (Intrauterine death)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800" dirty="0"/>
              <a:t>Inf in the </a:t>
            </a:r>
            <a:r>
              <a:rPr lang="en-US" sz="2800" b="1" i="1" dirty="0">
                <a:solidFill>
                  <a:prstClr val="black"/>
                </a:solidFill>
              </a:rPr>
              <a:t>2</a:t>
            </a:r>
            <a:r>
              <a:rPr lang="en-US" sz="2800" b="1" i="1" baseline="30000" dirty="0">
                <a:solidFill>
                  <a:prstClr val="black"/>
                </a:solidFill>
              </a:rPr>
              <a:t>nd</a:t>
            </a:r>
            <a:r>
              <a:rPr lang="en-US" sz="2800" b="1" i="1" dirty="0">
                <a:solidFill>
                  <a:prstClr val="black"/>
                </a:solidFill>
              </a:rPr>
              <a:t> </a:t>
            </a:r>
            <a:r>
              <a:rPr lang="en-GB" sz="2800" dirty="0"/>
              <a:t>trimester       HF(Hydrops  fetalis)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800" dirty="0"/>
              <a:t>Inf in the 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b="1" i="1" dirty="0">
                <a:solidFill>
                  <a:prstClr val="black"/>
                </a:solidFill>
              </a:rPr>
              <a:t>3</a:t>
            </a:r>
            <a:r>
              <a:rPr lang="en-US" sz="2800" b="1" i="1" baseline="30000" dirty="0">
                <a:solidFill>
                  <a:prstClr val="black"/>
                </a:solidFill>
              </a:rPr>
              <a:t>rd </a:t>
            </a:r>
            <a:r>
              <a:rPr lang="en-GB" sz="2800" dirty="0"/>
              <a:t>trimester        Lowest risk</a:t>
            </a:r>
            <a:endParaRPr lang="ar-SA" sz="28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D8C440-77E1-4613-965E-ED3C5AB79373}"/>
              </a:ext>
            </a:extLst>
          </p:cNvPr>
          <p:cNvCxnSpPr/>
          <p:nvPr/>
        </p:nvCxnSpPr>
        <p:spPr>
          <a:xfrm>
            <a:off x="4191000" y="2895600"/>
            <a:ext cx="43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F225F7-811C-48F8-9A3C-1DAAB6489316}"/>
              </a:ext>
            </a:extLst>
          </p:cNvPr>
          <p:cNvCxnSpPr/>
          <p:nvPr/>
        </p:nvCxnSpPr>
        <p:spPr>
          <a:xfrm>
            <a:off x="4419600" y="4343400"/>
            <a:ext cx="3603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EC0BA7-9EE8-4935-B707-2A3698948606}"/>
              </a:ext>
            </a:extLst>
          </p:cNvPr>
          <p:cNvCxnSpPr/>
          <p:nvPr/>
        </p:nvCxnSpPr>
        <p:spPr>
          <a:xfrm>
            <a:off x="4419600" y="3581400"/>
            <a:ext cx="3603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1" name="AutoShape 4">
            <a:extLst>
              <a:ext uri="{FF2B5EF4-FFF2-40B4-BE49-F238E27FC236}">
                <a16:creationId xmlns:a16="http://schemas.microsoft.com/office/drawing/2014/main" id="{4345FBCD-5C0C-4E09-A3AC-0A1FDB9E8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115888"/>
            <a:ext cx="1295400" cy="5032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Parvo</a:t>
            </a:r>
            <a:endParaRPr lang="en-GB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644C9F-16C4-4200-AFE7-335B54E54D16}"/>
              </a:ext>
            </a:extLst>
          </p:cNvPr>
          <p:cNvSpPr/>
          <p:nvPr/>
        </p:nvSpPr>
        <p:spPr>
          <a:xfrm>
            <a:off x="304800" y="5029200"/>
            <a:ext cx="7696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/>
              <a:t>Cause fetal loss through hydrops fetalis,severe anaemia,CHF, generalized oedema and fetal death</a:t>
            </a:r>
          </a:p>
        </p:txBody>
      </p:sp>
      <p:pic>
        <p:nvPicPr>
          <p:cNvPr id="27657" name="Picture 10">
            <a:extLst>
              <a:ext uri="{FF2B5EF4-FFF2-40B4-BE49-F238E27FC236}">
                <a16:creationId xmlns:a16="http://schemas.microsoft.com/office/drawing/2014/main" id="{01859E67-8177-408A-8AF2-E2390C05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BA21A29-821A-4EF0-8CA5-339575D58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1905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Dx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70CD2AA-80FB-451B-ACF4-AD15A6A381A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1974850"/>
            <a:ext cx="4033838" cy="1835150"/>
          </a:xfrm>
        </p:spPr>
        <p:txBody>
          <a:bodyPr/>
          <a:lstStyle/>
          <a:p>
            <a:pPr eaLnBrk="1" hangingPunct="1"/>
            <a:r>
              <a:rPr lang="en-GB" altLang="en-US" b="1" i="1" u="sng">
                <a:solidFill>
                  <a:srgbClr val="7030A0"/>
                </a:solidFill>
              </a:rPr>
              <a:t>Pregnant mother;</a:t>
            </a:r>
          </a:p>
          <a:p>
            <a:pPr lvl="1" eaLnBrk="1" hangingPunct="1"/>
            <a:r>
              <a:rPr lang="en-GB" altLang="en-US"/>
              <a:t>Specific IgM. </a:t>
            </a:r>
          </a:p>
          <a:p>
            <a:pPr lvl="1" eaLnBrk="1" hangingPunct="1"/>
            <a:r>
              <a:rPr lang="en-GB" altLang="en-US"/>
              <a:t>IgG seroconversion.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2297B737-F510-4D75-A199-A70453D63A6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914400" y="4029075"/>
            <a:ext cx="3505200" cy="2784475"/>
          </a:xfrm>
        </p:spPr>
        <p:txBody>
          <a:bodyPr/>
          <a:lstStyle/>
          <a:p>
            <a:pPr eaLnBrk="1" hangingPunct="1"/>
            <a:r>
              <a:rPr lang="en-GB" altLang="en-US" sz="2800" b="1" i="1" u="sng">
                <a:solidFill>
                  <a:srgbClr val="7030A0"/>
                </a:solidFill>
              </a:rPr>
              <a:t>Prenatal Dx;</a:t>
            </a:r>
          </a:p>
          <a:p>
            <a:pPr lvl="1"/>
            <a:r>
              <a:rPr lang="en-GB" altLang="en-US"/>
              <a:t>U/S  (hydrops)</a:t>
            </a:r>
          </a:p>
          <a:p>
            <a:pPr lvl="1"/>
            <a:r>
              <a:rPr lang="en-GB" altLang="en-US">
                <a:solidFill>
                  <a:srgbClr val="002060"/>
                </a:solidFill>
              </a:rPr>
              <a:t>Not grow in c/c. </a:t>
            </a:r>
          </a:p>
          <a:p>
            <a:pPr lvl="1"/>
            <a:r>
              <a:rPr lang="en-GB" altLang="en-US"/>
              <a:t>PCR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en-US"/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en-US"/>
          </a:p>
          <a:p>
            <a:pPr lvl="1" eaLnBrk="1" hangingPunct="1"/>
            <a:endParaRPr lang="en-GB" altLang="en-US"/>
          </a:p>
        </p:txBody>
      </p:sp>
      <p:sp>
        <p:nvSpPr>
          <p:cNvPr id="48133" name="Slide Number Placeholder 6">
            <a:extLst>
              <a:ext uri="{FF2B5EF4-FFF2-40B4-BE49-F238E27FC236}">
                <a16:creationId xmlns:a16="http://schemas.microsoft.com/office/drawing/2014/main" id="{9F98DB03-FA22-44FA-AEB2-AEB4B9A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5A434E-55C1-4612-B8EA-29726293C6CC}" type="slidenum">
              <a:rPr lang="en-GB" altLang="en-US" sz="1200" smtClean="0">
                <a:solidFill>
                  <a:srgbClr val="98C8D6"/>
                </a:solidFill>
              </a:rPr>
              <a:pPr/>
              <a:t>19</a:t>
            </a:fld>
            <a:endParaRPr lang="en-GB" altLang="en-US" sz="1200">
              <a:solidFill>
                <a:srgbClr val="98C8D6"/>
              </a:solidFill>
            </a:endParaRPr>
          </a:p>
        </p:txBody>
      </p:sp>
      <p:sp>
        <p:nvSpPr>
          <p:cNvPr id="48134" name="AutoShape 4">
            <a:extLst>
              <a:ext uri="{FF2B5EF4-FFF2-40B4-BE49-F238E27FC236}">
                <a16:creationId xmlns:a16="http://schemas.microsoft.com/office/drawing/2014/main" id="{992BCE36-AE0B-4C35-BD3C-E5AD5005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115888"/>
            <a:ext cx="1295400" cy="5032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Parvo</a:t>
            </a:r>
            <a:endParaRPr lang="en-GB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B936C-B35B-477A-9D39-BD02A65AE2D5}"/>
              </a:ext>
            </a:extLst>
          </p:cNvPr>
          <p:cNvSpPr/>
          <p:nvPr/>
        </p:nvSpPr>
        <p:spPr>
          <a:xfrm>
            <a:off x="5486400" y="914400"/>
            <a:ext cx="3352800" cy="1846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GB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Rx:</a:t>
            </a:r>
            <a:endParaRPr lang="en-GB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Intrauterine transfusion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D69BB-2EDC-43DF-88D5-03167B63D760}"/>
              </a:ext>
            </a:extLst>
          </p:cNvPr>
          <p:cNvSpPr/>
          <p:nvPr/>
        </p:nvSpPr>
        <p:spPr>
          <a:xfrm>
            <a:off x="5181600" y="3324225"/>
            <a:ext cx="4572000" cy="2401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GB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Prevention:</a:t>
            </a:r>
            <a:endParaRPr lang="en-GB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GB" dirty="0"/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/>
              <a:t>Hygiene practice</a:t>
            </a: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endParaRPr lang="en-GB" dirty="0"/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/>
              <a:t>No vaccine (TRIAL)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01CF1F5-BF9E-475A-BCC6-A0BAFC88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205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OBJECTIVES;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9CBEBDE-6E05-4010-8344-0A3EBFE5C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87563"/>
            <a:ext cx="8991600" cy="31702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/>
              <a:t>Types  of infant infections.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sz="1200" dirty="0"/>
          </a:p>
          <a:p>
            <a:pPr eaLnBrk="1" hangingPunct="1">
              <a:defRPr/>
            </a:pPr>
            <a:r>
              <a:rPr lang="en-US" altLang="en-US" sz="2000" dirty="0"/>
              <a:t>Major transplacentaly transmitted pathogens causing congenital infections .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altLang="ar-SA" sz="2400" b="1" i="1" dirty="0">
              <a:solidFill>
                <a:schemeClr val="tx1">
                  <a:lumMod val="95000"/>
                  <a:lumOff val="5000"/>
                </a:schemeClr>
              </a:solidFill>
              <a:ea typeface="Majalla UI"/>
            </a:endParaRP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24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Toxoplasma 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sz="2400" i="1" dirty="0"/>
              <a:t>Treponema pallidum</a:t>
            </a:r>
            <a:r>
              <a:rPr lang="en-US" altLang="ar-SA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 ,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24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Parvovirus ,</a:t>
            </a:r>
            <a:r>
              <a:rPr lang="en-US" altLang="ar-SA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GB" sz="2400" b="1" i="1" dirty="0"/>
              <a:t>Varicella Zoster Virus</a:t>
            </a:r>
            <a:r>
              <a:rPr lang="en-US" altLang="ar-SA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24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Rubella virus </a:t>
            </a:r>
            <a:r>
              <a:rPr lang="en-US" altLang="ar-SA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sz="2400" b="1" i="1" dirty="0">
                <a:cs typeface="Times New Roman" pitchFamily="18" charset="0"/>
              </a:rPr>
              <a:t>Cytomegalovirus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en-US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000" dirty="0"/>
              <a:t>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GB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916FE1-B4E9-467F-876E-D88D84F586A4}"/>
              </a:ext>
            </a:extLst>
          </p:cNvPr>
          <p:cNvSpPr/>
          <p:nvPr/>
        </p:nvSpPr>
        <p:spPr>
          <a:xfrm>
            <a:off x="4267200" y="3324225"/>
            <a:ext cx="50292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/>
              <a:t>Their major features &amp; epidemiology .</a:t>
            </a:r>
          </a:p>
          <a:p>
            <a:pPr eaLnBrk="1" hangingPunct="1">
              <a:defRPr/>
            </a:pPr>
            <a:endParaRPr lang="en-US" sz="2000" b="1" dirty="0"/>
          </a:p>
          <a:p>
            <a:pPr eaLnBrk="1" hangingPunct="1">
              <a:defRPr/>
            </a:pPr>
            <a:r>
              <a:rPr lang="en-US" sz="2000" b="1" dirty="0"/>
              <a:t>Manifestations of congenital infection.</a:t>
            </a:r>
          </a:p>
          <a:p>
            <a:pPr eaLnBrk="1" hangingPunct="1">
              <a:defRPr/>
            </a:pPr>
            <a:endParaRPr lang="en-US" sz="2000" b="1" dirty="0"/>
          </a:p>
          <a:p>
            <a:pPr marL="419100" indent="-382588" eaLnBrk="1" hangingPunct="1">
              <a:defRPr/>
            </a:pPr>
            <a:r>
              <a:rPr lang="en-US" sz="2000" b="1" dirty="0"/>
              <a:t>Diagnosis of congenital infection.</a:t>
            </a:r>
          </a:p>
          <a:p>
            <a:pPr marL="419100" indent="-382588" eaLnBrk="1" hangingPunct="1">
              <a:defRPr/>
            </a:pPr>
            <a:endParaRPr lang="en-US" sz="2000" b="1" dirty="0"/>
          </a:p>
          <a:p>
            <a:pPr marL="419100" indent="-382588" eaLnBrk="1" hangingPunct="1">
              <a:defRPr/>
            </a:pPr>
            <a:r>
              <a:rPr lang="en-US" sz="2000" b="1" dirty="0"/>
              <a:t>Their Treatment and Prevention</a:t>
            </a:r>
            <a:r>
              <a:rPr lang="en-US" sz="2000" dirty="0"/>
              <a:t>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58E7EF8-EF78-4187-A6EA-5A95BA0901E7}"/>
              </a:ext>
            </a:extLst>
          </p:cNvPr>
          <p:cNvSpPr/>
          <p:nvPr/>
        </p:nvSpPr>
        <p:spPr>
          <a:xfrm>
            <a:off x="3886200" y="3429000"/>
            <a:ext cx="457200" cy="220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F7DE-8C8C-4032-ADB3-F72D3EF6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Transplacental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infections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altLang="ar-SA" sz="4800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                  </a:t>
            </a:r>
            <a:r>
              <a:rPr lang="en-US" altLang="ar-SA" sz="4800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( </a:t>
            </a:r>
            <a:r>
              <a:rPr lang="en-US" altLang="ar-SA" sz="4800" b="1" u="sng" dirty="0">
                <a:solidFill>
                  <a:srgbClr val="FF0000"/>
                </a:solidFill>
                <a:ea typeface="Majalla UI"/>
              </a:rPr>
              <a:t>TORC</a:t>
            </a:r>
            <a:r>
              <a:rPr lang="en-US" altLang="ar-SA" sz="4800" b="1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H</a:t>
            </a:r>
            <a:r>
              <a:rPr lang="en-US" altLang="ar-SA" sz="4800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) </a:t>
            </a:r>
            <a:endParaRPr lang="en-US" sz="4800" i="1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8DE32-28E4-4C1A-95A3-F55B0A11B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97163"/>
            <a:ext cx="8458200" cy="4389437"/>
          </a:xfrm>
        </p:spPr>
        <p:txBody>
          <a:bodyPr/>
          <a:lstStyle/>
          <a:p>
            <a:pPr lvl="2">
              <a:lnSpc>
                <a:spcPct val="80000"/>
              </a:lnSpc>
              <a:buClr>
                <a:srgbClr val="60B5CC"/>
              </a:buClr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T= T</a:t>
            </a:r>
            <a:r>
              <a:rPr lang="en-US" sz="3600" b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oxoplasma </a:t>
            </a:r>
            <a:r>
              <a:rPr lang="en-US" sz="3600" b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gondii</a:t>
            </a:r>
            <a:r>
              <a:rPr lang="en-US" altLang="ar-SA" sz="3600" u="sng" dirty="0">
                <a:solidFill>
                  <a:srgbClr val="663300"/>
                </a:solidFill>
                <a:ea typeface="Majalla UI"/>
              </a:rPr>
              <a:t>, </a:t>
            </a:r>
          </a:p>
          <a:p>
            <a:pPr lvl="2">
              <a:lnSpc>
                <a:spcPct val="80000"/>
              </a:lnSpc>
              <a:buClr>
                <a:srgbClr val="60B5CC"/>
              </a:buClr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O=O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ther</a:t>
            </a:r>
          </a:p>
          <a:p>
            <a:pPr lvl="2">
              <a:lnSpc>
                <a:spcPct val="80000"/>
              </a:lnSpc>
              <a:buClr>
                <a:srgbClr val="60B5CC"/>
              </a:buClr>
              <a:buFont typeface="Wingdings 2" panose="05020102010507070707" pitchFamily="18" charset="2"/>
              <a:buNone/>
              <a:defRPr/>
            </a:pPr>
            <a:r>
              <a:rPr lang="en-US" altLang="ar-SA" sz="3600" u="sng" dirty="0">
                <a:solidFill>
                  <a:srgbClr val="663300"/>
                </a:solidFill>
                <a:ea typeface="Majalla UI"/>
              </a:rPr>
              <a:t>(</a:t>
            </a:r>
            <a:r>
              <a:rPr lang="en-US" sz="3600" i="1" dirty="0" err="1">
                <a:solidFill>
                  <a:prstClr val="black"/>
                </a:solidFill>
                <a:hlinkClick r:id="rId2" action="ppaction://hlinkfile" tooltip="Treponema pallidum"/>
              </a:rPr>
              <a:t>Treponema</a:t>
            </a:r>
            <a:r>
              <a:rPr lang="en-US" sz="3600" i="1" dirty="0">
                <a:solidFill>
                  <a:prstClr val="black"/>
                </a:solidFill>
                <a:hlinkClick r:id="rId2" action="ppaction://hlinkfile" tooltip="Treponema pallidum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hlinkClick r:id="rId2" action="ppaction://hlinkfile" tooltip="Treponema pallidum"/>
              </a:rPr>
              <a:t>pallidum</a:t>
            </a:r>
            <a:r>
              <a:rPr lang="en-US" sz="3600" i="1" dirty="0">
                <a:solidFill>
                  <a:prstClr val="black"/>
                </a:solidFill>
              </a:rPr>
              <a:t> 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,</a:t>
            </a:r>
            <a:r>
              <a:rPr lang="en-US" altLang="ar-SA" sz="3600" b="1" i="1" dirty="0">
                <a:solidFill>
                  <a:srgbClr val="00B0F0"/>
                </a:solidFill>
                <a:ea typeface="Majalla UI"/>
              </a:rPr>
              <a:t>Parvovirus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 </a:t>
            </a:r>
            <a:r>
              <a:rPr lang="en-US" altLang="ar-SA" sz="3600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&amp;</a:t>
            </a:r>
            <a:r>
              <a:rPr lang="en-US" altLang="ar-SA" sz="5400" b="1" i="1" dirty="0">
                <a:solidFill>
                  <a:srgbClr val="660066"/>
                </a:solidFill>
                <a:ea typeface="Majalla UI"/>
              </a:rPr>
              <a:t>VZV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),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R=R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ubella V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C=C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MV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A6F21C67-CF1B-4F4F-8B43-A49683447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534400" cy="838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4000" b="1" u="sng" dirty="0">
                <a:solidFill>
                  <a:srgbClr val="FF0000"/>
                </a:solidFill>
                <a:latin typeface="Constantia" pitchFamily="18" charset="0"/>
              </a:rPr>
              <a:t>V</a:t>
            </a:r>
            <a:r>
              <a:rPr lang="en-GB" sz="4000" b="1" u="sng" dirty="0">
                <a:solidFill>
                  <a:srgbClr val="002060"/>
                </a:solidFill>
                <a:latin typeface="Constantia" pitchFamily="18" charset="0"/>
              </a:rPr>
              <a:t>aricella</a:t>
            </a:r>
            <a:r>
              <a:rPr lang="en-GB" sz="4000" b="1" u="sng" dirty="0">
                <a:latin typeface="Constantia" pitchFamily="18" charset="0"/>
              </a:rPr>
              <a:t> </a:t>
            </a:r>
            <a:r>
              <a:rPr lang="en-GB" sz="4000" b="1" u="sng" dirty="0">
                <a:solidFill>
                  <a:srgbClr val="FF0000"/>
                </a:solidFill>
                <a:latin typeface="Constantia" pitchFamily="18" charset="0"/>
              </a:rPr>
              <a:t>Z</a:t>
            </a:r>
            <a:r>
              <a:rPr lang="en-GB" sz="4000" b="1" u="sng" dirty="0">
                <a:solidFill>
                  <a:srgbClr val="002060"/>
                </a:solidFill>
                <a:latin typeface="Constantia" pitchFamily="18" charset="0"/>
              </a:rPr>
              <a:t>oster</a:t>
            </a:r>
            <a:r>
              <a:rPr lang="en-GB" sz="4000" b="1" u="sng" dirty="0">
                <a:latin typeface="Constantia" pitchFamily="18" charset="0"/>
              </a:rPr>
              <a:t> </a:t>
            </a:r>
            <a:r>
              <a:rPr lang="en-GB" sz="4000" b="1" u="sng" dirty="0" err="1">
                <a:solidFill>
                  <a:srgbClr val="FF0000"/>
                </a:solidFill>
                <a:latin typeface="Constantia" pitchFamily="18" charset="0"/>
              </a:rPr>
              <a:t>V</a:t>
            </a:r>
            <a:r>
              <a:rPr lang="en-GB" sz="4000" b="1" u="sng" dirty="0" err="1">
                <a:solidFill>
                  <a:srgbClr val="002060"/>
                </a:solidFill>
                <a:latin typeface="Constantia" pitchFamily="18" charset="0"/>
              </a:rPr>
              <a:t>irus</a:t>
            </a:r>
            <a:r>
              <a:rPr lang="en-GB" sz="4000" b="1" i="1" u="sng" dirty="0" err="1">
                <a:solidFill>
                  <a:srgbClr val="FF0000"/>
                </a:solidFill>
                <a:latin typeface="Constantia" pitchFamily="18" charset="0"/>
              </a:rPr>
              <a:t>VZV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1B79BB9-7459-41C8-B288-ED1225F44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47800"/>
            <a:ext cx="49196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Herpesviridae</a:t>
            </a:r>
            <a:endParaRPr lang="en-US" sz="28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0" lvl="2">
              <a:spcBef>
                <a:spcPct val="50000"/>
              </a:spcBef>
              <a:defRPr/>
            </a:pPr>
            <a:endParaRPr lang="en-US" sz="2800" dirty="0">
              <a:solidFill>
                <a:srgbClr val="660066"/>
              </a:solidFill>
              <a:cs typeface="Times New Roman" pitchFamily="18" charset="0"/>
            </a:endParaRPr>
          </a:p>
          <a:p>
            <a:pPr marL="0" lvl="2">
              <a:spcBef>
                <a:spcPct val="50000"/>
              </a:spcBef>
              <a:defRPr/>
            </a:pPr>
            <a:endParaRPr lang="en-US" sz="2800" dirty="0">
              <a:solidFill>
                <a:srgbClr val="660066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800" b="1" i="1" dirty="0">
              <a:cs typeface="Times New Roman" pitchFamily="18" charset="0"/>
            </a:endParaRPr>
          </a:p>
        </p:txBody>
      </p:sp>
      <p:pic>
        <p:nvPicPr>
          <p:cNvPr id="51204" name="Picture 2" descr="C:\Documents and Settings\USER\Desktop\herpes.gif">
            <a:extLst>
              <a:ext uri="{FF2B5EF4-FFF2-40B4-BE49-F238E27FC236}">
                <a16:creationId xmlns:a16="http://schemas.microsoft.com/office/drawing/2014/main" id="{1AEACFF2-28B2-4B57-BF52-5F03E2319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C55E08C-DF99-461F-B38F-184342FBEA7A}"/>
              </a:ext>
            </a:extLst>
          </p:cNvPr>
          <p:cNvSpPr/>
          <p:nvPr/>
        </p:nvSpPr>
        <p:spPr>
          <a:xfrm>
            <a:off x="-76200" y="2354263"/>
            <a:ext cx="4800600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2800" b="1" i="1" u="sng" dirty="0">
                <a:solidFill>
                  <a:srgbClr val="FF0000"/>
                </a:solidFill>
              </a:rPr>
              <a:t>Transmission</a:t>
            </a:r>
          </a:p>
          <a:p>
            <a:pPr marL="1066800" lvl="1" indent="-609600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zh-TW" dirty="0"/>
              <a:t> </a:t>
            </a:r>
            <a:r>
              <a:rPr lang="en-US" dirty="0">
                <a:cs typeface="Times New Roman" pitchFamily="18" charset="0"/>
              </a:rPr>
              <a:t>Respiratory </a:t>
            </a:r>
            <a:r>
              <a:rPr lang="en-US" dirty="0">
                <a:latin typeface="Footlight MT Light" pitchFamily="18" charset="0"/>
              </a:rPr>
              <a:t>route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marL="1066800" lvl="1" indent="-609600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>
                <a:cs typeface="Times New Roman" pitchFamily="18" charset="0"/>
              </a:rPr>
              <a:t>Transplacental </a:t>
            </a:r>
            <a:r>
              <a:rPr lang="en-US" dirty="0">
                <a:solidFill>
                  <a:prstClr val="black"/>
                </a:solidFill>
                <a:latin typeface="Footlight MT Light" pitchFamily="18" charset="0"/>
              </a:rPr>
              <a:t>route</a:t>
            </a:r>
            <a:endParaRPr lang="en-US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zh-TW" dirty="0"/>
              <a:t> </a:t>
            </a:r>
            <a:endParaRPr lang="en-US" altLang="zh-TW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206" name="Rectangle 5">
            <a:extLst>
              <a:ext uri="{FF2B5EF4-FFF2-40B4-BE49-F238E27FC236}">
                <a16:creationId xmlns:a16="http://schemas.microsoft.com/office/drawing/2014/main" id="{CAC89153-5B85-4E21-9290-4385DCD0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335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>
              <a:spcBef>
                <a:spcPct val="50000"/>
              </a:spcBef>
            </a:pPr>
            <a:r>
              <a:rPr lang="en-US" altLang="en-US" sz="2000" b="1" i="1">
                <a:latin typeface="Constantia" panose="02030602050306030303" pitchFamily="18" charset="0"/>
                <a:cs typeface="Times New Roman" panose="02020603050405020304" pitchFamily="18" charset="0"/>
              </a:rPr>
              <a:t>d</a:t>
            </a:r>
            <a:r>
              <a:rPr lang="en-GB" altLang="en-US" sz="2000" b="1" i="1">
                <a:latin typeface="Constantia" panose="02030602050306030303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b="1" i="1">
                <a:latin typeface="Constantia" panose="02030602050306030303" pitchFamily="18" charset="0"/>
                <a:cs typeface="Times New Roman" panose="02020603050405020304" pitchFamily="18" charset="0"/>
              </a:rPr>
              <a:t>DNA , </a:t>
            </a:r>
            <a:r>
              <a:rPr lang="en-US" altLang="en-US" b="1" i="1">
                <a:latin typeface="Constantia" panose="02030602050306030303" pitchFamily="18" charset="0"/>
                <a:cs typeface="Times New Roman" panose="02020603050405020304" pitchFamily="18" charset="0"/>
              </a:rPr>
              <a:t>Enveloped</a:t>
            </a:r>
            <a:r>
              <a:rPr lang="en-US" altLang="en-US" sz="2000" b="1" i="1">
                <a:latin typeface="Constantia" panose="02030602050306030303" pitchFamily="18" charset="0"/>
                <a:cs typeface="Times New Roman" panose="02020603050405020304" pitchFamily="18" charset="0"/>
              </a:rPr>
              <a:t> , Icosahedral Virus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39CA4-4302-467D-B0E6-9E05F3AF767B}"/>
              </a:ext>
            </a:extLst>
          </p:cNvPr>
          <p:cNvSpPr/>
          <p:nvPr/>
        </p:nvSpPr>
        <p:spPr>
          <a:xfrm>
            <a:off x="0" y="4114800"/>
            <a:ext cx="4348163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FF0000"/>
              </a:buClr>
              <a:defRPr/>
            </a:pPr>
            <a:r>
              <a:rPr lang="en-US" b="1" i="1" u="sng" dirty="0">
                <a:cs typeface="Times New Roman" pitchFamily="18" charset="0"/>
              </a:rPr>
              <a:t>Clinical presentations</a:t>
            </a:r>
          </a:p>
          <a:p>
            <a:pPr marL="1066800" lvl="1" indent="-6096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infection ;</a:t>
            </a:r>
          </a:p>
          <a:p>
            <a:pPr marL="1524000" lvl="2" indent="-609600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800" dirty="0">
                <a:cs typeface="Times New Roman" pitchFamily="18" charset="0"/>
              </a:rPr>
              <a:t>Varicella : Chickenpox:   </a:t>
            </a:r>
          </a:p>
          <a:p>
            <a:pPr marL="1828800" lvl="3" indent="-45720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rgbClr val="0070C0"/>
                </a:solidFill>
                <a:cs typeface="Times New Roman" pitchFamily="18" charset="0"/>
              </a:rPr>
              <a:t>1</a:t>
            </a:r>
            <a:r>
              <a:rPr lang="en-US" sz="1200" b="1" baseline="30000" dirty="0">
                <a:solidFill>
                  <a:srgbClr val="0070C0"/>
                </a:solidFill>
                <a:cs typeface="Times New Roman" pitchFamily="18" charset="0"/>
              </a:rPr>
              <a:t>o</a:t>
            </a:r>
            <a:r>
              <a:rPr lang="en-US" sz="1200" b="1" dirty="0">
                <a:solidFill>
                  <a:srgbClr val="0070C0"/>
                </a:solidFill>
                <a:cs typeface="Times New Roman" pitchFamily="18" charset="0"/>
              </a:rPr>
              <a:t> illness  </a:t>
            </a:r>
          </a:p>
          <a:p>
            <a:pPr marL="1828800" lvl="3" indent="-45720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rgbClr val="0070C0"/>
                </a:solidFill>
                <a:cs typeface="Times New Roman" pitchFamily="18" charset="0"/>
              </a:rPr>
              <a:t>Generalized vesicular rash  </a:t>
            </a:r>
          </a:p>
          <a:p>
            <a:pPr marL="1524000" lvl="2" indent="-609600" eaLnBrk="1" hangingPunct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800" dirty="0">
                <a:cs typeface="Times New Roman" pitchFamily="18" charset="0"/>
              </a:rPr>
              <a:t>Zoster: Shingles:</a:t>
            </a:r>
          </a:p>
          <a:p>
            <a:pPr marL="1828800" lvl="3" indent="-45720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rgbClr val="0070C0"/>
                </a:solidFill>
                <a:cs typeface="Times New Roman" pitchFamily="18" charset="0"/>
              </a:rPr>
              <a:t>Recurrent </a:t>
            </a:r>
            <a:r>
              <a:rPr lang="en-US" sz="1200" b="1" dirty="0" err="1">
                <a:solidFill>
                  <a:srgbClr val="0070C0"/>
                </a:solidFill>
                <a:cs typeface="Times New Roman" pitchFamily="18" charset="0"/>
              </a:rPr>
              <a:t>inf</a:t>
            </a:r>
            <a:endParaRPr lang="en-US" sz="12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1828800" lvl="3" indent="-45720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rgbClr val="0070C0"/>
                </a:solidFill>
                <a:cs typeface="Times New Roman" pitchFamily="18" charset="0"/>
              </a:rPr>
              <a:t>Localized VR </a:t>
            </a: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9B8E6A-672F-41A0-A2DB-AED968789E6D}"/>
              </a:ext>
            </a:extLst>
          </p:cNvPr>
          <p:cNvSpPr/>
          <p:nvPr/>
        </p:nvSpPr>
        <p:spPr>
          <a:xfrm>
            <a:off x="428625" y="6324600"/>
            <a:ext cx="30146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Congenital infection ;</a:t>
            </a:r>
            <a:endParaRPr lang="en-US" dirty="0"/>
          </a:p>
        </p:txBody>
      </p:sp>
      <p:pic>
        <p:nvPicPr>
          <p:cNvPr id="26633" name="Picture 2">
            <a:extLst>
              <a:ext uri="{FF2B5EF4-FFF2-40B4-BE49-F238E27FC236}">
                <a16:creationId xmlns:a16="http://schemas.microsoft.com/office/drawing/2014/main" id="{6B91E5A3-4D0F-4FA3-8F09-DE59B670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2954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34" name="Picture 5" descr="http://www.jazannurses.com/vb/imgupload/uploads/58624737954f97ae695f5aa91a83adfdjpg">
            <a:extLst>
              <a:ext uri="{FF2B5EF4-FFF2-40B4-BE49-F238E27FC236}">
                <a16:creationId xmlns:a16="http://schemas.microsoft.com/office/drawing/2014/main" id="{CBF18A22-35BE-44BA-A5AF-00BF7655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48200"/>
            <a:ext cx="251936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9">
            <a:extLst>
              <a:ext uri="{FF2B5EF4-FFF2-40B4-BE49-F238E27FC236}">
                <a16:creationId xmlns:a16="http://schemas.microsoft.com/office/drawing/2014/main" id="{F621EAD4-E789-41DB-BE8A-499C740E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24288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2218652-7864-49B6-8784-DEC20B7FF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zh-TW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微軟正黑體"/>
              </a:rPr>
              <a:t>VZV infection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in Pregnancy   </a:t>
            </a:r>
            <a:b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altLang="zh-TW" sz="3200" b="1" u="sng" dirty="0">
              <a:latin typeface="NPS Serif Qual"/>
              <a:cs typeface="微軟正黑體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987814B-FD42-47DE-9187-3312E27A9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82296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zh-TW" sz="2000" dirty="0"/>
              <a:t>Primary  infection carries a greater risk  of severe disease,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GB" altLang="zh-TW" sz="2000" dirty="0"/>
              <a:t>   in particular pneumonia.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GB" altLang="zh-TW" sz="20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i="1" u="sng" dirty="0">
                <a:solidFill>
                  <a:srgbClr val="660066"/>
                </a:solidFill>
                <a:cs typeface="Times New Roman" pitchFamily="18" charset="0"/>
              </a:rPr>
              <a:t>Intrauterine infection</a:t>
            </a:r>
            <a:r>
              <a:rPr lang="en-GB" sz="3200" b="1" i="1" u="sng" dirty="0">
                <a:solidFill>
                  <a:srgbClr val="660066"/>
                </a:solidFill>
                <a:cs typeface="Times New Roman" pitchFamily="18" charset="0"/>
              </a:rPr>
              <a:t>s</a:t>
            </a:r>
            <a:endParaRPr lang="en-US" sz="3200" b="1" i="1" u="sng" dirty="0">
              <a:solidFill>
                <a:srgbClr val="660066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GB" altLang="zh-TW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 varicella syndrome ;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altLang="zh-TW" sz="2000" dirty="0">
                <a:solidFill>
                  <a:schemeClr val="tx2"/>
                </a:solidFill>
              </a:rPr>
              <a:t> </a:t>
            </a:r>
            <a:r>
              <a:rPr lang="en-US" sz="2000" b="1" i="1" dirty="0">
                <a:solidFill>
                  <a:prstClr val="black"/>
                </a:solidFill>
              </a:rPr>
              <a:t>1</a:t>
            </a:r>
            <a:r>
              <a:rPr lang="en-US" sz="2000" b="1" i="1" baseline="30000" dirty="0">
                <a:solidFill>
                  <a:prstClr val="black"/>
                </a:solidFill>
              </a:rPr>
              <a:t>st </a:t>
            </a: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GB" altLang="zh-TW" sz="2000" dirty="0"/>
              <a:t>20 weeks of Pregnancy           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altLang="zh-TW" sz="2000" dirty="0"/>
              <a:t>    The incidence  of CVS is ~ 2%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zh-TW" sz="1800" dirty="0"/>
              <a:t>Scarring of skin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zh-TW" sz="1800" dirty="0"/>
              <a:t>Hypoplasia of limbs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zh-TW" sz="1800" dirty="0"/>
              <a:t>CNS defects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zh-TW" sz="1800" dirty="0"/>
              <a:t>eye defects</a:t>
            </a:r>
          </a:p>
          <a:p>
            <a:pPr marL="623887" indent="-533400" eaLnBrk="1" hangingPunct="1">
              <a:buSzTx/>
              <a:buFont typeface="Wingdings" pitchFamily="2" charset="2"/>
              <a:buChar char="v"/>
              <a:defRPr/>
            </a:pPr>
            <a:r>
              <a:rPr lang="en-US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Neonatal varicella </a:t>
            </a:r>
            <a:r>
              <a:rPr lang="en-US" sz="2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marL="1752600" lvl="3" indent="-381000" eaLnBrk="1" hangingPunct="1">
              <a:buSzTx/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&lt; 5 days of delivery                          severe disease </a:t>
            </a:r>
          </a:p>
          <a:p>
            <a:pPr marL="1752600" lvl="3" indent="-381000" eaLnBrk="1" hangingPunct="1">
              <a:buSzTx/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&gt; 5 days </a:t>
            </a:r>
            <a:r>
              <a:rPr lang="en-GB" sz="1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before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 delivery                          mild disease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zh-TW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000" dirty="0"/>
          </a:p>
        </p:txBody>
      </p:sp>
      <p:sp>
        <p:nvSpPr>
          <p:cNvPr id="5" name="سهم إلى اليمين 4">
            <a:extLst>
              <a:ext uri="{FF2B5EF4-FFF2-40B4-BE49-F238E27FC236}">
                <a16:creationId xmlns:a16="http://schemas.microsoft.com/office/drawing/2014/main" id="{0B0A4529-793F-4CFC-B5A4-0333B0CF63DE}"/>
              </a:ext>
            </a:extLst>
          </p:cNvPr>
          <p:cNvSpPr/>
          <p:nvPr/>
        </p:nvSpPr>
        <p:spPr>
          <a:xfrm>
            <a:off x="5029200" y="5943600"/>
            <a:ext cx="762000" cy="46038"/>
          </a:xfrm>
          <a:prstGeom prst="rightArrow">
            <a:avLst/>
          </a:prstGeom>
          <a:solidFill>
            <a:srgbClr val="6633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سهم إلى اليمين 6">
            <a:extLst>
              <a:ext uri="{FF2B5EF4-FFF2-40B4-BE49-F238E27FC236}">
                <a16:creationId xmlns:a16="http://schemas.microsoft.com/office/drawing/2014/main" id="{5D8AD0F6-CC35-4C1C-91D9-15EA17F9BEB3}"/>
              </a:ext>
            </a:extLst>
          </p:cNvPr>
          <p:cNvSpPr/>
          <p:nvPr/>
        </p:nvSpPr>
        <p:spPr>
          <a:xfrm>
            <a:off x="5334000" y="6248400"/>
            <a:ext cx="762000" cy="46038"/>
          </a:xfrm>
          <a:prstGeom prst="rightArrow">
            <a:avLst/>
          </a:prstGeom>
          <a:solidFill>
            <a:srgbClr val="6633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798" name="Picture 2" descr="http://t0.gstatic.com/images?q=tbn:ANd9GcRm8djurmy8JrLFh2slL2bSUR2pWizVrBbPjTwdXhYeBfElvpivZA">
            <a:extLst>
              <a:ext uri="{FF2B5EF4-FFF2-40B4-BE49-F238E27FC236}">
                <a16:creationId xmlns:a16="http://schemas.microsoft.com/office/drawing/2014/main" id="{421525ED-08E2-4DB8-8F63-6A2B4E056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038600"/>
            <a:ext cx="1990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 descr="http://t0.gstatic.com/images?q=tbn:ANd9GcRamHqmA1NDHkPYda9-5ul7Ccd5m6xKxyeBJEvm0c_HSi3XUqlysg">
            <a:extLst>
              <a:ext uri="{FF2B5EF4-FFF2-40B4-BE49-F238E27FC236}">
                <a16:creationId xmlns:a16="http://schemas.microsoft.com/office/drawing/2014/main" id="{88923F62-2047-4A2E-A633-AD8A8B96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038600"/>
            <a:ext cx="18669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0D5C34E-A4EC-49AA-8219-D12057C19E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572000" cy="4281488"/>
          </a:xfrm>
        </p:spPr>
        <p:txBody>
          <a:bodyPr/>
          <a:lstStyle/>
          <a:p>
            <a:pPr marL="609600" indent="-609600" eaLnBrk="1" hangingPunct="1">
              <a:buSzTx/>
              <a:buFont typeface="Wingdings 2" panose="05020102010507070707" pitchFamily="18" charset="2"/>
              <a:buNone/>
              <a:defRPr/>
            </a:pP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Pregnant mother</a:t>
            </a:r>
          </a:p>
          <a:p>
            <a:pPr marL="609600" indent="-609600" eaLnBrk="1" hangingPunct="1">
              <a:buSzTx/>
              <a:buFont typeface="Wingdings" pitchFamily="2" charset="2"/>
              <a:buAutoNum type="alphaU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Direct ex:</a:t>
            </a:r>
          </a:p>
          <a:p>
            <a:pPr marL="1096963" lvl="1" indent="-45720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Vesicular fluid for</a:t>
            </a:r>
          </a:p>
          <a:p>
            <a:pPr marL="1096963" lvl="1" indent="-457200" eaLnBrk="1" hangingPunct="1"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virus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isolation 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096963" lvl="1" indent="-45720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ar-S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scraping from the base of vesicles                                                                                                                                                                	</a:t>
            </a:r>
          </a:p>
          <a:p>
            <a:pPr marL="1096963" lvl="1" indent="-457200" eaLnBrk="1" hangingPunct="1"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ImmunoFluorescent test (Ag)</a:t>
            </a:r>
          </a:p>
          <a:p>
            <a:pPr marL="1096963" lvl="1" indent="-457200" eaLnBrk="1" hangingPunct="1"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marL="1096963" lvl="1" indent="-45720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DNA-VZV by PCR</a:t>
            </a:r>
          </a:p>
          <a:p>
            <a:pPr lvl="1" indent="0" eaLnBrk="1" hangingPunct="1"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lphaUcPeriod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Serological test: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AB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6170AB0C-3531-4717-8516-0C06D9B5F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57594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i="1" u="sng">
                <a:solidFill>
                  <a:srgbClr val="FF0000"/>
                </a:solidFill>
                <a:cs typeface="Times New Roman" panose="02020603050405020304" pitchFamily="18" charset="0"/>
              </a:rPr>
              <a:t>Diagnosis </a:t>
            </a:r>
          </a:p>
        </p:txBody>
      </p:sp>
      <p:sp>
        <p:nvSpPr>
          <p:cNvPr id="54276" name="AutoShape 4">
            <a:extLst>
              <a:ext uri="{FF2B5EF4-FFF2-40B4-BE49-F238E27FC236}">
                <a16:creationId xmlns:a16="http://schemas.microsoft.com/office/drawing/2014/main" id="{65D48146-2E9B-460F-AE8F-F59554D2EC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78870" y="3701256"/>
            <a:ext cx="423862" cy="98425"/>
          </a:xfrm>
          <a:prstGeom prst="rightArrow">
            <a:avLst>
              <a:gd name="adj1" fmla="val 50000"/>
              <a:gd name="adj2" fmla="val 1925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0000"/>
              </a:solidFill>
            </a:endParaRPr>
          </a:p>
        </p:txBody>
      </p:sp>
      <p:sp>
        <p:nvSpPr>
          <p:cNvPr id="30725" name="AutoShape 6">
            <a:extLst>
              <a:ext uri="{FF2B5EF4-FFF2-40B4-BE49-F238E27FC236}">
                <a16:creationId xmlns:a16="http://schemas.microsoft.com/office/drawing/2014/main" id="{514B3C7B-ED21-4016-A06D-FCB35E22A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304800"/>
            <a:ext cx="1295400" cy="503238"/>
          </a:xfrm>
          <a:prstGeom prst="ribbon">
            <a:avLst>
              <a:gd name="adj1" fmla="val 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vzv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45A41E-E180-4498-92D3-7DF37FB9E3A7}"/>
              </a:ext>
            </a:extLst>
          </p:cNvPr>
          <p:cNvSpPr/>
          <p:nvPr/>
        </p:nvSpPr>
        <p:spPr>
          <a:xfrm>
            <a:off x="4648200" y="1600200"/>
            <a:ext cx="4191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hangingPunct="1">
              <a:defRPr/>
            </a:pPr>
            <a:r>
              <a:rPr lang="en-US" sz="2800" dirty="0">
                <a:cs typeface="Times New Roman" pitchFamily="18" charset="0"/>
              </a:rPr>
              <a:t>  </a:t>
            </a:r>
            <a:r>
              <a:rPr lang="en-US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Infant;</a:t>
            </a:r>
          </a:p>
          <a:p>
            <a:pPr marL="609600" indent="-609600" eaLnBrk="1" hangingPunct="1">
              <a:buFont typeface="Wingdings" pitchFamily="2" charset="2"/>
              <a:buAutoNum type="alphaUcPeriod"/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Prenatal Dx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000" dirty="0">
                <a:cs typeface="Times New Roman" pitchFamily="18" charset="0"/>
              </a:rPr>
              <a:t>U/S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n-US" sz="2000" dirty="0">
                <a:cs typeface="Times New Roman" pitchFamily="18" charset="0"/>
              </a:rPr>
              <a:t> VZV  DNA in </a:t>
            </a:r>
          </a:p>
          <a:p>
            <a:pPr lvl="2" eaLnBrk="1" hangingPunct="1">
              <a:buClr>
                <a:schemeClr val="tx1"/>
              </a:buClr>
              <a:defRPr/>
            </a:pPr>
            <a:r>
              <a:rPr lang="en-US" sz="2000" dirty="0">
                <a:cs typeface="Times New Roman" pitchFamily="18" charset="0"/>
              </a:rPr>
              <a:t> FB  or AF or placenta villi.                                                                                                               </a:t>
            </a:r>
          </a:p>
        </p:txBody>
      </p:sp>
      <p:sp>
        <p:nvSpPr>
          <p:cNvPr id="54279" name="Rectangle 6">
            <a:extLst>
              <a:ext uri="{FF2B5EF4-FFF2-40B4-BE49-F238E27FC236}">
                <a16:creationId xmlns:a16="http://schemas.microsoft.com/office/drawing/2014/main" id="{2EA453DA-4B8A-4567-AB64-0F97A981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962400"/>
            <a:ext cx="4191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B. </a:t>
            </a:r>
            <a:r>
              <a:rPr lang="en-US" altLang="en-US">
                <a:solidFill>
                  <a:srgbClr val="003300"/>
                </a:solidFill>
                <a:cs typeface="Times New Roman" panose="02020603050405020304" pitchFamily="18" charset="0"/>
              </a:rPr>
              <a:t>Postnatal Dx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VZV IgM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virus</a:t>
            </a:r>
            <a:r>
              <a:rPr lang="ar-SA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>
                <a:cs typeface="Times New Roman" panose="02020603050405020304" pitchFamily="18" charset="0"/>
              </a:rPr>
              <a:t>isolation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VZVDNA in VF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en-US" sz="2000">
                <a:cs typeface="Times New Roman" panose="02020603050405020304" pitchFamily="18" charset="0"/>
              </a:rPr>
              <a:t>   or  CSF ( CNS inf 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9DBD-5C20-4455-BEB2-76956DCC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Rx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FAD2C94E-C21E-4105-86F9-415B73468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808038"/>
          </a:xfrm>
        </p:spPr>
        <p:txBody>
          <a:bodyPr/>
          <a:lstStyle/>
          <a:p>
            <a:r>
              <a:rPr lang="en-US" altLang="zh-TW" sz="2400" b="1" i="1">
                <a:solidFill>
                  <a:srgbClr val="002060"/>
                </a:solidFill>
              </a:rPr>
              <a:t>Acyclovir</a:t>
            </a:r>
            <a:endParaRPr lang="en-US" altLang="zh-TW" sz="2400">
              <a:solidFill>
                <a:srgbClr val="002060"/>
              </a:solidFill>
            </a:endParaRPr>
          </a:p>
          <a:p>
            <a:endParaRPr lang="en-US" altLang="zh-TW" sz="2400"/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</p:txBody>
      </p:sp>
      <p:sp>
        <p:nvSpPr>
          <p:cNvPr id="31750" name="Rectangle 7">
            <a:extLst>
              <a:ext uri="{FF2B5EF4-FFF2-40B4-BE49-F238E27FC236}">
                <a16:creationId xmlns:a16="http://schemas.microsoft.com/office/drawing/2014/main" id="{0314983C-7816-420C-ACEF-8B22C0666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962400"/>
            <a:ext cx="8915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GB" altLang="en-US" b="1">
                <a:latin typeface="Constantia" panose="02030602050306030303" pitchFamily="18" charset="0"/>
              </a:rPr>
              <a:t>Post exposure;</a:t>
            </a:r>
            <a:endParaRPr lang="en-US" altLang="en-US">
              <a:latin typeface="Constantia" panose="02030602050306030303" pitchFamily="18" charset="0"/>
            </a:endParaRPr>
          </a:p>
          <a:p>
            <a:pPr>
              <a:lnSpc>
                <a:spcPct val="115000"/>
              </a:lnSpc>
            </a:pPr>
            <a:r>
              <a:rPr lang="en-GB" altLang="en-US">
                <a:solidFill>
                  <a:srgbClr val="0070C0"/>
                </a:solidFill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VZIG </a:t>
            </a:r>
          </a:p>
          <a:p>
            <a:pPr lvl="1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susceptible  </a:t>
            </a:r>
            <a:r>
              <a:rPr lang="en-GB" altLang="en-US">
                <a:solidFill>
                  <a:srgbClr val="FF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pregnant</a:t>
            </a:r>
            <a:r>
              <a:rPr lang="en-GB" altLang="en-US">
                <a:latin typeface="Constantia" panose="020306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women </a:t>
            </a:r>
            <a:r>
              <a:rPr lang="en-US" altLang="zh-TW">
                <a:latin typeface="Constantia" panose="02030602050306030303" pitchFamily="18" charset="0"/>
              </a:rPr>
              <a:t> have been exposed  to VZV.</a:t>
            </a:r>
          </a:p>
          <a:p>
            <a:pPr lvl="1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infants</a:t>
            </a:r>
            <a:r>
              <a:rPr lang="en-GB" altLang="en-US">
                <a:latin typeface="Constantia" panose="02030602050306030303" pitchFamily="18" charset="0"/>
                <a:cs typeface="Calibri" panose="020F0502020204030204" pitchFamily="34" charset="0"/>
              </a:rPr>
              <a:t>  whose mothers develop </a:t>
            </a:r>
            <a:r>
              <a:rPr lang="en-GB" altLang="en-US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V &lt; 5  </a:t>
            </a:r>
            <a:r>
              <a:rPr lang="en-GB" altLang="en-US">
                <a:latin typeface="Constantia" panose="02030602050306030303" pitchFamily="18" charset="0"/>
                <a:cs typeface="Calibri" panose="020F0502020204030204" pitchFamily="34" charset="0"/>
              </a:rPr>
              <a:t>to</a:t>
            </a:r>
            <a:r>
              <a:rPr lang="en-GB" altLang="en-US">
                <a:solidFill>
                  <a:srgbClr val="FF0000"/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 2</a:t>
            </a:r>
            <a:r>
              <a:rPr lang="en-GB" altLang="en-US">
                <a:latin typeface="Constantia" panose="02030602050306030303" pitchFamily="18" charset="0"/>
                <a:cs typeface="Calibri" panose="020F0502020204030204" pitchFamily="34" charset="0"/>
              </a:rPr>
              <a:t> days after delivery.</a:t>
            </a:r>
            <a:endParaRPr lang="en-US" altLang="en-US">
              <a:latin typeface="Constantia" panose="02030602050306030303" pitchFamily="18" charset="0"/>
              <a:cs typeface="Calibri" panose="020F0502020204030204" pitchFamily="34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FF1009B7-4815-4E00-9476-50690ECB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304800"/>
            <a:ext cx="1295400" cy="503238"/>
          </a:xfrm>
          <a:prstGeom prst="ribbon">
            <a:avLst>
              <a:gd name="adj1" fmla="val 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vzv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778588-B69C-475D-ABA0-3E9032C8B7E4}"/>
              </a:ext>
            </a:extLst>
          </p:cNvPr>
          <p:cNvSpPr/>
          <p:nvPr/>
        </p:nvSpPr>
        <p:spPr>
          <a:xfrm>
            <a:off x="228600" y="2374900"/>
            <a:ext cx="81534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Prevention;</a:t>
            </a:r>
          </a:p>
          <a:p>
            <a:pPr>
              <a:defRPr/>
            </a:pPr>
            <a:r>
              <a:rPr lang="en-GB" b="1" dirty="0">
                <a:latin typeface="Constantia" pitchFamily="18" charset="0"/>
              </a:rPr>
              <a:t>Pre exposure;</a:t>
            </a:r>
            <a:endParaRPr lang="en-US" dirty="0">
              <a:latin typeface="Constantia" pitchFamily="18" charset="0"/>
            </a:endParaRPr>
          </a:p>
          <a:p>
            <a:pPr>
              <a:defRPr/>
            </a:pPr>
            <a:r>
              <a:rPr lang="en-GB" altLang="zh-TW" dirty="0">
                <a:solidFill>
                  <a:srgbClr val="00B0F0"/>
                </a:solidFill>
                <a:latin typeface="Constantia"/>
                <a:cs typeface="Arial" pitchFamily="34" charset="0"/>
              </a:rPr>
              <a:t>Varicella</a:t>
            </a:r>
            <a:r>
              <a:rPr lang="en-GB" altLang="zh-TW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Arial" pitchFamily="34" charset="0"/>
              </a:rPr>
              <a:t> </a:t>
            </a:r>
            <a:r>
              <a:rPr lang="en-US" altLang="zh-TW" dirty="0">
                <a:solidFill>
                  <a:srgbClr val="00B0F0"/>
                </a:solidFill>
                <a:latin typeface="Constantia" pitchFamily="18" charset="0"/>
              </a:rPr>
              <a:t>vaccine (LAV)</a:t>
            </a:r>
            <a:r>
              <a:rPr lang="en-US" altLang="ar-SA" dirty="0">
                <a:latin typeface="Constantia" pitchFamily="18" charset="0"/>
                <a:ea typeface="Majalla UI"/>
              </a:rPr>
              <a:t> </a:t>
            </a:r>
          </a:p>
          <a:p>
            <a:pPr>
              <a:defRPr/>
            </a:pPr>
            <a:r>
              <a:rPr lang="en-US" altLang="ar-SA" dirty="0">
                <a:solidFill>
                  <a:srgbClr val="FF0000"/>
                </a:solidFill>
                <a:latin typeface="Constantia" pitchFamily="18" charset="0"/>
                <a:ea typeface="Majalla UI"/>
              </a:rPr>
              <a:t> </a:t>
            </a:r>
            <a:endParaRPr lang="en-US" altLang="zh-TW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4D3E-C17A-474A-B302-FACDAD3A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Transplacental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infections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altLang="ar-SA" sz="4800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                  </a:t>
            </a:r>
            <a:r>
              <a:rPr lang="en-US" altLang="ar-SA" sz="4800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( </a:t>
            </a:r>
            <a:r>
              <a:rPr lang="en-US" altLang="ar-SA" sz="4800" b="1" u="sng" dirty="0">
                <a:solidFill>
                  <a:srgbClr val="FF0000"/>
                </a:solidFill>
                <a:ea typeface="Majalla UI"/>
              </a:rPr>
              <a:t>TORC</a:t>
            </a:r>
            <a:r>
              <a:rPr lang="en-US" altLang="ar-SA" sz="4800" b="1" u="sng" dirty="0">
                <a:solidFill>
                  <a:schemeClr val="tx1"/>
                </a:solidFill>
                <a:ea typeface="Majalla UI"/>
              </a:rPr>
              <a:t>H</a:t>
            </a:r>
            <a:r>
              <a:rPr lang="en-US" altLang="ar-SA" sz="4800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) </a:t>
            </a:r>
            <a:endParaRPr lang="en-US" sz="4800" i="1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2DA1D-D948-4270-BD90-F316A9B5F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97163"/>
            <a:ext cx="8458200" cy="4389437"/>
          </a:xfrm>
        </p:spPr>
        <p:txBody>
          <a:bodyPr/>
          <a:lstStyle/>
          <a:p>
            <a:pPr lvl="2">
              <a:lnSpc>
                <a:spcPct val="80000"/>
              </a:lnSpc>
              <a:buClr>
                <a:srgbClr val="60B5CC"/>
              </a:buClr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T= T</a:t>
            </a:r>
            <a:r>
              <a:rPr lang="en-US" sz="3600" b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oxoplasma </a:t>
            </a:r>
            <a:r>
              <a:rPr lang="en-US" sz="3600" b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gondii</a:t>
            </a:r>
            <a:r>
              <a:rPr lang="en-US" altLang="ar-SA" sz="3600" u="sng" dirty="0">
                <a:solidFill>
                  <a:srgbClr val="663300"/>
                </a:solidFill>
                <a:ea typeface="Majalla UI"/>
              </a:rPr>
              <a:t>, </a:t>
            </a:r>
          </a:p>
          <a:p>
            <a:pPr lvl="2">
              <a:lnSpc>
                <a:spcPct val="80000"/>
              </a:lnSpc>
              <a:buClr>
                <a:srgbClr val="60B5CC"/>
              </a:buClr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O=O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ther</a:t>
            </a:r>
          </a:p>
          <a:p>
            <a:pPr lvl="2">
              <a:lnSpc>
                <a:spcPct val="80000"/>
              </a:lnSpc>
              <a:buClr>
                <a:srgbClr val="60B5CC"/>
              </a:buClr>
              <a:buFont typeface="Wingdings 2" panose="05020102010507070707" pitchFamily="18" charset="2"/>
              <a:buNone/>
              <a:defRPr/>
            </a:pPr>
            <a:r>
              <a:rPr lang="en-US" altLang="ar-SA" sz="3600" u="sng" dirty="0">
                <a:solidFill>
                  <a:srgbClr val="663300"/>
                </a:solidFill>
                <a:ea typeface="Majalla UI"/>
              </a:rPr>
              <a:t>(</a:t>
            </a:r>
            <a:r>
              <a:rPr lang="en-US" sz="3600" i="1" dirty="0" err="1">
                <a:solidFill>
                  <a:prstClr val="black"/>
                </a:solidFill>
                <a:hlinkClick r:id="rId2" action="ppaction://hlinkfile" tooltip="Treponema pallidum"/>
              </a:rPr>
              <a:t>Treponema</a:t>
            </a:r>
            <a:r>
              <a:rPr lang="en-US" sz="3600" i="1" dirty="0">
                <a:solidFill>
                  <a:prstClr val="black"/>
                </a:solidFill>
                <a:hlinkClick r:id="rId2" action="ppaction://hlinkfile" tooltip="Treponema pallidum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hlinkClick r:id="rId2" action="ppaction://hlinkfile" tooltip="Treponema pallidum"/>
              </a:rPr>
              <a:t>pallidum</a:t>
            </a:r>
            <a:r>
              <a:rPr lang="en-US" altLang="ar-SA" sz="3600" dirty="0" err="1">
                <a:solidFill>
                  <a:srgbClr val="663300"/>
                </a:solidFill>
                <a:ea typeface="Majalla UI"/>
              </a:rPr>
              <a:t>,</a:t>
            </a:r>
            <a:r>
              <a:rPr lang="en-US" altLang="ar-SA" sz="3600" b="1" i="1" dirty="0" err="1">
                <a:solidFill>
                  <a:srgbClr val="00B0F0"/>
                </a:solidFill>
                <a:ea typeface="Majalla UI"/>
              </a:rPr>
              <a:t>Parvovirus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 </a:t>
            </a:r>
            <a:r>
              <a:rPr lang="en-US" altLang="ar-SA" sz="3600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&amp;</a:t>
            </a:r>
            <a:r>
              <a:rPr lang="en-US" altLang="ar-SA" sz="3600" b="1" i="1" dirty="0">
                <a:solidFill>
                  <a:srgbClr val="00B0F0"/>
                </a:solidFill>
                <a:ea typeface="Majalla UI"/>
              </a:rPr>
              <a:t>VZV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)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5400" b="1" i="1" u="sng" dirty="0">
                <a:solidFill>
                  <a:srgbClr val="660066"/>
                </a:solidFill>
                <a:ea typeface="Majalla UI"/>
              </a:rPr>
              <a:t>R=R</a:t>
            </a:r>
            <a:r>
              <a:rPr lang="en-US" altLang="ar-SA" sz="5400" b="1" i="1" dirty="0">
                <a:solidFill>
                  <a:srgbClr val="660066"/>
                </a:solidFill>
                <a:ea typeface="Majalla UI"/>
              </a:rPr>
              <a:t>ubella V</a:t>
            </a:r>
            <a:r>
              <a:rPr lang="en-US" altLang="ar-SA" sz="3600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 </a:t>
            </a:r>
            <a:endParaRPr lang="en-US" altLang="ar-SA" sz="3600" dirty="0">
              <a:solidFill>
                <a:srgbClr val="663300"/>
              </a:solidFill>
              <a:ea typeface="Majalla UI"/>
            </a:endParaRP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C=C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MV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A890-8D24-42B2-B469-D3DF5CB2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68338"/>
            <a:ext cx="8229600" cy="10080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6000" b="1" i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Rubella Virus</a:t>
            </a:r>
            <a:endParaRPr lang="ar-SA" sz="6000" b="1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3553-8F0E-47C2-8537-FA85BCAA6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3600450" cy="26638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GB" sz="3300" b="1" i="1" dirty="0"/>
              <a:t>  </a:t>
            </a:r>
            <a:r>
              <a:rPr lang="en-GB" sz="3300" b="1" i="1" u="sng" dirty="0"/>
              <a:t>Togaviridae</a:t>
            </a:r>
            <a:endParaRPr lang="en-GB" sz="2800" b="1" i="1" u="sng" dirty="0"/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GB" sz="2400" dirty="0"/>
              <a:t>SS RNA genome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GB" sz="2400" dirty="0"/>
              <a:t>   Icosahedral capsid 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r>
              <a:rPr lang="en-GB" sz="2400" dirty="0"/>
              <a:t>   Enveloped Virus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  <a:defRPr/>
            </a:pPr>
            <a:endParaRPr lang="ar-SA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C1DB23-21BB-49E1-AF9F-53549AC4D3B3}"/>
              </a:ext>
            </a:extLst>
          </p:cNvPr>
          <p:cNvSpPr/>
          <p:nvPr/>
        </p:nvSpPr>
        <p:spPr>
          <a:xfrm>
            <a:off x="4614862" y="1981200"/>
            <a:ext cx="3614738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Epidemiology: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7351" name="Picture 2" descr="http://lh6.ggpht.com/_6rvJ8uzJnwE/TQ7502zEReI/AAAAAAAAAgM/AGWjpXKW3xY/RUBELLAUYJ%5B2%5D.jpg">
            <a:extLst>
              <a:ext uri="{FF2B5EF4-FFF2-40B4-BE49-F238E27FC236}">
                <a16:creationId xmlns:a16="http://schemas.microsoft.com/office/drawing/2014/main" id="{70BE6291-A315-4977-9B3E-5D9E89A1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19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2178D4-19D5-4675-A171-C3FEA58D22B3}"/>
              </a:ext>
            </a:extLst>
          </p:cNvPr>
          <p:cNvSpPr txBox="1">
            <a:spLocks/>
          </p:cNvSpPr>
          <p:nvPr/>
        </p:nvSpPr>
        <p:spPr>
          <a:xfrm>
            <a:off x="4267200" y="2743200"/>
            <a:ext cx="4648200" cy="320040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dirty="0"/>
              <a:t>Humans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dirty="0"/>
              <a:t>Transmission  </a:t>
            </a:r>
          </a:p>
          <a:p>
            <a:pPr lvl="1">
              <a:defRPr/>
            </a:pPr>
            <a:r>
              <a:rPr lang="en-GB" dirty="0"/>
              <a:t>Respiratory route</a:t>
            </a:r>
          </a:p>
          <a:p>
            <a:pPr lvl="1">
              <a:defRPr/>
            </a:pPr>
            <a:r>
              <a:rPr lang="en-GB" dirty="0"/>
              <a:t>Transplacental route</a:t>
            </a:r>
          </a:p>
          <a:p>
            <a:pPr>
              <a:defRPr/>
            </a:pPr>
            <a:endParaRPr lang="en-GB" dirty="0"/>
          </a:p>
          <a:p>
            <a:pPr>
              <a:buFont typeface="Wingdings" pitchFamily="2" charset="2"/>
              <a:buChar char="Ø"/>
              <a:defRPr/>
            </a:pPr>
            <a:r>
              <a:rPr lang="en-GB" dirty="0"/>
              <a:t>A world wide distribution     ed . ?</a:t>
            </a:r>
            <a:endParaRPr lang="ar-SA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5D2ABCA8-67A1-42ED-B56A-06C87F4A7D31}"/>
              </a:ext>
            </a:extLst>
          </p:cNvPr>
          <p:cNvSpPr/>
          <p:nvPr/>
        </p:nvSpPr>
        <p:spPr>
          <a:xfrm>
            <a:off x="7848600" y="4724400"/>
            <a:ext cx="762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02295-8EE1-46AC-81EA-E5361AA4E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19800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1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en-US" sz="4100" b="1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manifestation:</a:t>
            </a:r>
            <a:endParaRPr lang="en-US" sz="3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/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infection ;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                                           </a:t>
            </a:r>
            <a:r>
              <a:rPr lang="en-US" sz="2500" dirty="0">
                <a:solidFill>
                  <a:srgbClr val="7030A0"/>
                </a:solidFill>
              </a:rPr>
              <a:t>  Ex.  Maculopapular rash</a:t>
            </a:r>
          </a:p>
          <a:p>
            <a:pPr lvl="8">
              <a:buClr>
                <a:srgbClr val="FF0000"/>
              </a:buClr>
              <a:buFontTx/>
              <a:buNone/>
              <a:defRPr/>
            </a:pPr>
            <a:r>
              <a:rPr lang="en-US" sz="2500" dirty="0">
                <a:solidFill>
                  <a:srgbClr val="7030A0"/>
                </a:solidFill>
              </a:rPr>
              <a:t>        (</a:t>
            </a:r>
            <a:r>
              <a:rPr lang="en-US" sz="2600" dirty="0">
                <a:solidFill>
                  <a:prstClr val="black"/>
                </a:solidFill>
                <a:cs typeface="Arial" pitchFamily="34" charset="0"/>
              </a:rPr>
              <a:t>Rubella = </a:t>
            </a:r>
            <a:r>
              <a:rPr lang="en-US" sz="2500" dirty="0">
                <a:solidFill>
                  <a:srgbClr val="7030A0"/>
                </a:solidFill>
              </a:rPr>
              <a:t>German measles)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Congenital infection;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en-US" sz="2800" b="1" i="1" dirty="0"/>
              <a:t>    </a:t>
            </a:r>
            <a:r>
              <a:rPr lang="en-US" dirty="0"/>
              <a:t>Normal               CRS                IUD</a:t>
            </a:r>
          </a:p>
          <a:p>
            <a:pPr>
              <a:defRPr/>
            </a:pPr>
            <a:r>
              <a:rPr lang="en-US" sz="2200" dirty="0"/>
              <a:t>Risk of acquiring congenital rubella infection varies and depends on gestational age of the fetus at the time of maternal infection.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2200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gestational age                  </a:t>
            </a:r>
            <a:r>
              <a:rPr lang="en-US" b="1" dirty="0">
                <a:solidFill>
                  <a:srgbClr val="00B0F0"/>
                </a:solidFill>
              </a:rPr>
              <a:t>risk to fetus</a:t>
            </a:r>
          </a:p>
          <a:p>
            <a:pPr>
              <a:defRPr/>
            </a:pPr>
            <a:r>
              <a:rPr lang="en-US" dirty="0"/>
              <a:t>0-12 </a:t>
            </a:r>
            <a:r>
              <a:rPr lang="en-US" dirty="0" err="1"/>
              <a:t>wks</a:t>
            </a:r>
            <a:r>
              <a:rPr lang="en-US" dirty="0"/>
              <a:t>                                   70%</a:t>
            </a:r>
          </a:p>
          <a:p>
            <a:pPr>
              <a:defRPr/>
            </a:pPr>
            <a:r>
              <a:rPr lang="en-US" dirty="0"/>
              <a:t>13-16 </a:t>
            </a:r>
            <a:r>
              <a:rPr lang="en-US" dirty="0" err="1"/>
              <a:t>wks</a:t>
            </a:r>
            <a:r>
              <a:rPr lang="en-US" dirty="0"/>
              <a:t>                                  20%</a:t>
            </a:r>
          </a:p>
          <a:p>
            <a:pPr>
              <a:defRPr/>
            </a:pPr>
            <a:r>
              <a:rPr lang="en-US" dirty="0"/>
              <a:t>&gt;16 </a:t>
            </a:r>
            <a:r>
              <a:rPr lang="en-US" dirty="0" err="1"/>
              <a:t>wks</a:t>
            </a:r>
            <a:r>
              <a:rPr lang="en-US" dirty="0"/>
              <a:t>                                Infrequent</a:t>
            </a:r>
            <a:endParaRPr lang="ar-SA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36A2B8B-BE62-4BC0-B4AA-A4084ACBAF84}"/>
              </a:ext>
            </a:extLst>
          </p:cNvPr>
          <p:cNvSpPr/>
          <p:nvPr/>
        </p:nvSpPr>
        <p:spPr>
          <a:xfrm>
            <a:off x="2057400" y="3200400"/>
            <a:ext cx="685800" cy="1524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6FBFA94-FABC-41BB-9AC7-3FAEE4CB4935}"/>
              </a:ext>
            </a:extLst>
          </p:cNvPr>
          <p:cNvSpPr/>
          <p:nvPr/>
        </p:nvSpPr>
        <p:spPr>
          <a:xfrm>
            <a:off x="3733800" y="3200400"/>
            <a:ext cx="685800" cy="1524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EF74E1F-7A25-4C03-BE4E-39C9AA1ED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304800"/>
            <a:ext cx="1295400" cy="503238"/>
          </a:xfrm>
          <a:prstGeom prst="ribbon">
            <a:avLst>
              <a:gd name="adj1" fmla="val 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RV</a:t>
            </a:r>
          </a:p>
        </p:txBody>
      </p:sp>
      <p:pic>
        <p:nvPicPr>
          <p:cNvPr id="58374" name="Picture 1">
            <a:extLst>
              <a:ext uri="{FF2B5EF4-FFF2-40B4-BE49-F238E27FC236}">
                <a16:creationId xmlns:a16="http://schemas.microsoft.com/office/drawing/2014/main" id="{0C7B10EF-6370-46FE-AD16-C1DA9A7AD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78338"/>
            <a:ext cx="32766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5412C33C-7AC0-4234-81C7-E6EE89483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i="1" u="sng" dirty="0">
                <a:solidFill>
                  <a:srgbClr val="FF0000"/>
                </a:solidFill>
                <a:latin typeface="+mn-lt"/>
              </a:rPr>
              <a:t>Congenital Rubella Syndrome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FED6878-B404-44F2-8F06-D4F7F5DF2A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435975" cy="54451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GB" sz="2400" b="1" i="1" dirty="0">
                <a:solidFill>
                  <a:schemeClr val="tx2">
                    <a:lumMod val="50000"/>
                  </a:schemeClr>
                </a:solidFill>
              </a:rPr>
              <a:t>Triad of abnormalities</a:t>
            </a:r>
          </a:p>
          <a:p>
            <a:pPr>
              <a:defRPr/>
            </a:pPr>
            <a:r>
              <a:rPr lang="en-US" sz="2400" dirty="0"/>
              <a:t>Sensorineural hearing loss* </a:t>
            </a:r>
          </a:p>
          <a:p>
            <a:pPr>
              <a:defRPr/>
            </a:pPr>
            <a:r>
              <a:rPr lang="en-US" sz="2400" dirty="0"/>
              <a:t>Cataracts and glaucoma </a:t>
            </a:r>
          </a:p>
          <a:p>
            <a:pPr>
              <a:defRPr/>
            </a:pPr>
            <a:r>
              <a:rPr lang="en-US" sz="2400" dirty="0"/>
              <a:t>Cardiac malformations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400" dirty="0"/>
              <a:t>(</a:t>
            </a:r>
            <a:r>
              <a:rPr lang="en-GB" altLang="zh-TW" sz="2400" dirty="0"/>
              <a:t> patent ductus  arteriosus </a:t>
            </a:r>
            <a:r>
              <a:rPr lang="en-US" sz="2400" dirty="0"/>
              <a:t>)</a:t>
            </a:r>
          </a:p>
          <a:p>
            <a:pPr>
              <a:defRPr/>
            </a:pPr>
            <a:r>
              <a:rPr lang="en-US" sz="2400" dirty="0"/>
              <a:t>Neurologic defects</a:t>
            </a:r>
          </a:p>
          <a:p>
            <a:pPr>
              <a:defRPr/>
            </a:pPr>
            <a:r>
              <a:rPr lang="en-US" sz="2400" dirty="0"/>
              <a:t>Others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400" dirty="0"/>
              <a:t>growth retardation,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400" dirty="0"/>
              <a:t>bone disease,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400" dirty="0"/>
              <a:t>HSM, thrombocytopenia, 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400" i="1" dirty="0"/>
              <a:t>“blueberry muffin” lesions</a:t>
            </a:r>
          </a:p>
          <a:p>
            <a:pPr lvl="1" eaLnBrk="1" hangingPunct="1">
              <a:buFontTx/>
              <a:buNone/>
              <a:defRPr/>
            </a:pPr>
            <a:endParaRPr lang="en-GB" dirty="0"/>
          </a:p>
        </p:txBody>
      </p:sp>
      <p:sp>
        <p:nvSpPr>
          <p:cNvPr id="59396" name="Slide Number Placeholder 5">
            <a:extLst>
              <a:ext uri="{FF2B5EF4-FFF2-40B4-BE49-F238E27FC236}">
                <a16:creationId xmlns:a16="http://schemas.microsoft.com/office/drawing/2014/main" id="{87820035-8100-4B0F-BC25-6C00AD55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009BBA-85BA-4067-90EC-F253C8C54D15}" type="slidenum">
              <a:rPr lang="en-GB" altLang="en-US" sz="1200" smtClean="0">
                <a:solidFill>
                  <a:srgbClr val="98C8D6"/>
                </a:solidFill>
              </a:rPr>
              <a:pPr/>
              <a:t>28</a:t>
            </a:fld>
            <a:endParaRPr lang="en-GB" altLang="en-US" sz="1200">
              <a:solidFill>
                <a:srgbClr val="98C8D6"/>
              </a:solidFill>
            </a:endParaRPr>
          </a:p>
        </p:txBody>
      </p:sp>
      <p:pic>
        <p:nvPicPr>
          <p:cNvPr id="59397" name="Picture 6" descr="patent ductus arteriosus">
            <a:extLst>
              <a:ext uri="{FF2B5EF4-FFF2-40B4-BE49-F238E27FC236}">
                <a16:creationId xmlns:a16="http://schemas.microsoft.com/office/drawing/2014/main" id="{7D40EBDC-5B27-403C-AA3B-B0FF79CC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52888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rubella">
            <a:extLst>
              <a:ext uri="{FF2B5EF4-FFF2-40B4-BE49-F238E27FC236}">
                <a16:creationId xmlns:a16="http://schemas.microsoft.com/office/drawing/2014/main" id="{D58DD079-EC06-4E50-99B2-3D6B1FA7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449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5FB20C-1C9B-47CB-A52B-9F66CAB26415}"/>
              </a:ext>
            </a:extLst>
          </p:cNvPr>
          <p:cNvSpPr/>
          <p:nvPr/>
        </p:nvSpPr>
        <p:spPr>
          <a:xfrm>
            <a:off x="4648200" y="1600200"/>
            <a:ext cx="5181600" cy="458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1" i="1" dirty="0">
                <a:solidFill>
                  <a:schemeClr val="tx2">
                    <a:lumMod val="50000"/>
                  </a:schemeClr>
                </a:solidFill>
              </a:rPr>
              <a:t>Affecting ears , eyes &amp; heart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BE47E-AC1C-4693-9E91-56638BAA3D4F}"/>
              </a:ext>
            </a:extLst>
          </p:cNvPr>
          <p:cNvSpPr/>
          <p:nvPr/>
        </p:nvSpPr>
        <p:spPr>
          <a:xfrm>
            <a:off x="4848225" y="6396038"/>
            <a:ext cx="3381375" cy="46196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“Blueberry muffin” spots </a:t>
            </a:r>
          </a:p>
        </p:txBody>
      </p:sp>
      <p:pic>
        <p:nvPicPr>
          <p:cNvPr id="59401" name="Picture 1">
            <a:extLst>
              <a:ext uri="{FF2B5EF4-FFF2-40B4-BE49-F238E27FC236}">
                <a16:creationId xmlns:a16="http://schemas.microsoft.com/office/drawing/2014/main" id="{9FF374FD-75E5-43E3-A3B1-FC07A00D8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00288"/>
            <a:ext cx="31099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C54B-824E-4082-BDEA-E960DB13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38200"/>
            <a:ext cx="8229600" cy="765175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sz="3200" dirty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</a:rPr>
            </a:br>
            <a:endParaRPr lang="ar-SA" sz="3200" dirty="0">
              <a:solidFill>
                <a:schemeClr val="accent3">
                  <a:lumMod val="75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496D-6035-4C86-8198-4B7A628A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35975" cy="616585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sz="4800" b="1" u="sng" dirty="0" err="1">
                <a:solidFill>
                  <a:schemeClr val="accent3">
                    <a:lumMod val="75000"/>
                  </a:schemeClr>
                </a:solidFill>
              </a:rPr>
              <a:t>Dx</a:t>
            </a:r>
            <a:r>
              <a:rPr lang="en-US" sz="4800" b="1" u="sng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en-US" sz="2100" b="1" u="sng" dirty="0">
                <a:solidFill>
                  <a:srgbClr val="7030A0"/>
                </a:solidFill>
              </a:rPr>
              <a:t>Pregnant mother</a:t>
            </a: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/>
              <a:t>Serological  diagnosis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/>
              <a:t>Rubella specific IgM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err="1"/>
              <a:t>IgG</a:t>
            </a:r>
            <a:r>
              <a:rPr lang="en-US" sz="2000" dirty="0"/>
              <a:t>  </a:t>
            </a:r>
            <a:r>
              <a:rPr lang="en-US" sz="2000" dirty="0" err="1"/>
              <a:t>seroconversion</a:t>
            </a:r>
            <a:endParaRPr lang="en-US" sz="2000" dirty="0"/>
          </a:p>
          <a:p>
            <a:pPr marL="514350" indent="-514350">
              <a:defRPr/>
            </a:pPr>
            <a:endParaRPr lang="en-US" sz="2000" dirty="0"/>
          </a:p>
          <a:p>
            <a:pPr marL="514350" indent="-514350">
              <a:defRPr/>
            </a:pPr>
            <a:endParaRPr lang="ar-SA" sz="2000" dirty="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649FFC10-CED3-4891-9767-2CD600C42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304800"/>
            <a:ext cx="1295400" cy="503238"/>
          </a:xfrm>
          <a:prstGeom prst="ribbon">
            <a:avLst>
              <a:gd name="adj1" fmla="val 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RV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958D8A6B-821F-4C40-9AE2-E126514F3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00200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  </a:t>
            </a:r>
            <a:r>
              <a:rPr lang="en-US" altLang="en-US" sz="2000"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708AB348-A369-4F1C-BD9D-60EDA324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71600"/>
            <a:ext cx="3124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E66C7D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187450" indent="-209550">
              <a:spcBef>
                <a:spcPct val="20000"/>
              </a:spcBef>
              <a:buClr>
                <a:srgbClr val="E66C7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1462088" indent="-209550">
              <a:spcBef>
                <a:spcPct val="20000"/>
              </a:spcBef>
              <a:buClr>
                <a:srgbClr val="6BB7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b="1" i="1" u="sng">
                <a:solidFill>
                  <a:srgbClr val="7030A0"/>
                </a:solidFill>
                <a:latin typeface="Bookman Old Style" panose="02050604050505020204" pitchFamily="18" charset="0"/>
              </a:rPr>
              <a:t>Infant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u="sng">
                <a:solidFill>
                  <a:srgbClr val="00B0F0"/>
                </a:solidFill>
              </a:rPr>
              <a:t>*</a:t>
            </a:r>
            <a:r>
              <a:rPr lang="en-US" altLang="en-US" b="1" i="1" u="sng">
                <a:solidFill>
                  <a:srgbClr val="00B0F0"/>
                </a:solidFill>
              </a:rPr>
              <a:t>Prenatal Dx;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 U/S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Culture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PCR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b="1" i="1" u="sng">
                <a:solidFill>
                  <a:srgbClr val="00B0F0"/>
                </a:solidFill>
              </a:rPr>
              <a:t>*Postnatal Dx;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Serology;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800"/>
              <a:t>IgM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sz="1800"/>
              <a:t>Persistance of IgG  &gt;9-12 ms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Culture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/>
              <a:t>PCR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b="1" i="1" u="sng">
              <a:solidFill>
                <a:srgbClr val="6633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AE25A5F-0ED8-4FE8-A9A0-BFD2D7B3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ctr"/>
            <a:r>
              <a:rPr lang="en-US" altLang="en-US" b="1" i="1">
                <a:solidFill>
                  <a:srgbClr val="660066"/>
                </a:solidFill>
                <a:latin typeface="Constantia" panose="02030602050306030303" pitchFamily="18" charset="0"/>
              </a:rPr>
              <a:t>infant infections</a:t>
            </a:r>
            <a:endParaRPr lang="en-US" altLang="en-US" i="1">
              <a:solidFill>
                <a:srgbClr val="660066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25FE214F-E81E-471C-BA95-4713882EE37C}"/>
              </a:ext>
            </a:extLst>
          </p:cNvPr>
          <p:cNvGraphicFramePr>
            <a:graphicFrameLocks/>
          </p:cNvGraphicFramePr>
          <p:nvPr/>
        </p:nvGraphicFramePr>
        <p:xfrm>
          <a:off x="457200" y="2386013"/>
          <a:ext cx="8229600" cy="3328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64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Classification</a:t>
                      </a:r>
                      <a:endParaRPr kumimoji="0" lang="en-GB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Timing of events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Mechanisms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46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Congenital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In utero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Trans placental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991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Perinatal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During labour and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Exposure to genital secretions and blood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703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Neonatal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After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</a:rPr>
                        <a:t>Direct contact,</a:t>
                      </a:r>
                      <a:r>
                        <a:rPr lang="en-GB" sz="1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800" baseline="0" dirty="0">
                          <a:solidFill>
                            <a:srgbClr val="002060"/>
                          </a:solidFill>
                        </a:rPr>
                        <a:t>breast feeding        or</a:t>
                      </a:r>
                    </a:p>
                    <a:p>
                      <a:r>
                        <a:rPr lang="en-GB" sz="1800" baseline="0" dirty="0">
                          <a:solidFill>
                            <a:srgbClr val="002060"/>
                          </a:solidFill>
                        </a:rPr>
                        <a:t> nosocomial exposure</a:t>
                      </a:r>
                      <a:endParaRPr lang="en-GB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42A4E8CB-68F2-4AA9-89F5-EBB88FB95A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8888" y="2125663"/>
            <a:ext cx="6626225" cy="4471987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sz="2800" b="1" dirty="0">
                <a:solidFill>
                  <a:srgbClr val="7030A0"/>
                </a:solidFill>
              </a:rPr>
              <a:t>Rubella</a:t>
            </a:r>
            <a:r>
              <a:rPr lang="en-GB" altLang="zh-TW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b="1" dirty="0">
                <a:solidFill>
                  <a:srgbClr val="7030A0"/>
                </a:solidFill>
              </a:rPr>
              <a:t>vaccine </a:t>
            </a:r>
            <a:r>
              <a:rPr lang="en-US" altLang="zh-TW" sz="2800" dirty="0">
                <a:solidFill>
                  <a:srgbClr val="7030A0"/>
                </a:solidFill>
              </a:rPr>
              <a:t>;</a:t>
            </a:r>
            <a:r>
              <a:rPr lang="en-US" altLang="zh-TW" sz="2400" dirty="0">
                <a:solidFill>
                  <a:srgbClr val="00B0F0"/>
                </a:solidFill>
              </a:rPr>
              <a:t>(LAV)</a:t>
            </a:r>
            <a:r>
              <a:rPr lang="en-US" altLang="ar-SA" sz="2400" dirty="0">
                <a:solidFill>
                  <a:prstClr val="black"/>
                </a:solidFill>
                <a:ea typeface="Majalla UI"/>
              </a:rPr>
              <a:t> </a:t>
            </a:r>
          </a:p>
          <a:p>
            <a:pPr marL="0" indent="0">
              <a:lnSpc>
                <a:spcPct val="70000"/>
              </a:lnSpc>
              <a:buFont typeface="Wingdings 2" panose="05020102010507070707" pitchFamily="18" charset="2"/>
              <a:buNone/>
              <a:defRPr/>
            </a:pPr>
            <a:endParaRPr lang="en-US" altLang="zh-TW" sz="2800" dirty="0">
              <a:solidFill>
                <a:srgbClr val="7030A0"/>
              </a:solidFill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ar-SA" sz="2800" b="1" dirty="0">
                <a:solidFill>
                  <a:srgbClr val="7030A0"/>
                </a:solidFill>
                <a:ea typeface="Majalla UI"/>
                <a:cs typeface="Majalla UI"/>
              </a:rPr>
              <a:t>Routine antenatal screening:</a:t>
            </a:r>
            <a:r>
              <a:rPr lang="en-US" altLang="ar-SA" sz="2800" dirty="0">
                <a:solidFill>
                  <a:srgbClr val="7030A0"/>
                </a:solidFill>
                <a:ea typeface="Majalla UI"/>
                <a:cs typeface="Majalla UI"/>
              </a:rPr>
              <a:t> </a:t>
            </a:r>
          </a:p>
          <a:p>
            <a:pPr>
              <a:lnSpc>
                <a:spcPct val="70000"/>
              </a:lnSpc>
              <a:buFont typeface="Wingdings 2" panose="05020102010507070707" pitchFamily="18" charset="2"/>
              <a:buNone/>
              <a:defRPr/>
            </a:pPr>
            <a:r>
              <a:rPr lang="en-US" sz="2800" dirty="0"/>
              <a:t>    Rubella specific </a:t>
            </a:r>
            <a:r>
              <a:rPr lang="en-US" sz="2800" dirty="0" err="1"/>
              <a:t>IgG</a:t>
            </a:r>
            <a:endParaRPr lang="en-US" sz="2800" dirty="0"/>
          </a:p>
          <a:p>
            <a:pPr>
              <a:lnSpc>
                <a:spcPct val="70000"/>
              </a:lnSpc>
              <a:buFont typeface="Wingdings 2" panose="05020102010507070707" pitchFamily="18" charset="2"/>
              <a:buNone/>
              <a:defRPr/>
            </a:pPr>
            <a:endParaRPr lang="en-US" altLang="ar-SA" sz="2800" dirty="0">
              <a:ea typeface="Majalla UI"/>
              <a:cs typeface="Majalla UI"/>
            </a:endParaRPr>
          </a:p>
          <a:p>
            <a:pPr>
              <a:lnSpc>
                <a:spcPct val="70000"/>
              </a:lnSpc>
              <a:buFont typeface="Wingdings 2" panose="05020102010507070707" pitchFamily="18" charset="2"/>
              <a:buNone/>
              <a:defRPr/>
            </a:pPr>
            <a:r>
              <a:rPr lang="en-US" altLang="zh-TW" sz="2800" dirty="0"/>
              <a:t>  </a:t>
            </a:r>
            <a:r>
              <a:rPr lang="en-GB" altLang="zh-TW" sz="2800" dirty="0"/>
              <a:t>Non-immune  women         </a:t>
            </a:r>
            <a:r>
              <a:rPr lang="en-US" altLang="ar-SA" sz="2800" dirty="0">
                <a:ea typeface="Majalla UI"/>
                <a:cs typeface="Majalla UI"/>
              </a:rPr>
              <a:t>vaccination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r>
              <a:rPr lang="en-US" altLang="ar-SA" sz="2800" dirty="0">
                <a:ea typeface="Majalla UI"/>
                <a:cs typeface="Majalla UI"/>
              </a:rPr>
              <a:t> ( avoid pregnancy for 3 months).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  <a:defRPr/>
            </a:pPr>
            <a:endParaRPr lang="en-US" altLang="ar-SA" sz="2800" dirty="0">
              <a:solidFill>
                <a:srgbClr val="00B0F0"/>
              </a:solidFill>
              <a:ea typeface="Majalla UI"/>
              <a:cs typeface="Majalla U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D4962-AA35-43DF-B4FF-9D2188BED978}"/>
              </a:ext>
            </a:extLst>
          </p:cNvPr>
          <p:cNvSpPr/>
          <p:nvPr/>
        </p:nvSpPr>
        <p:spPr>
          <a:xfrm>
            <a:off x="2528888" y="1125538"/>
            <a:ext cx="4176712" cy="1104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ar-SA" sz="4000" b="1" i="1" u="sng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ea typeface="Majalla UI"/>
              </a:rPr>
              <a:t>Prevention:</a:t>
            </a:r>
          </a:p>
          <a:p>
            <a:pPr marL="274320" indent="-274320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ar-SA" sz="4000" b="1" i="1" u="sng" dirty="0">
              <a:solidFill>
                <a:schemeClr val="accent3">
                  <a:lumMod val="75000"/>
                </a:schemeClr>
              </a:solidFill>
              <a:latin typeface="Constantia" pitchFamily="18" charset="0"/>
              <a:ea typeface="Majalla UI"/>
            </a:endParaRPr>
          </a:p>
        </p:txBody>
      </p:sp>
      <p:sp>
        <p:nvSpPr>
          <p:cNvPr id="62468" name="AutoShape 4">
            <a:extLst>
              <a:ext uri="{FF2B5EF4-FFF2-40B4-BE49-F238E27FC236}">
                <a16:creationId xmlns:a16="http://schemas.microsoft.com/office/drawing/2014/main" id="{BC20B7B7-829D-49BF-A082-001FB8B68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22750"/>
            <a:ext cx="423863" cy="96838"/>
          </a:xfrm>
          <a:prstGeom prst="rightArrow">
            <a:avLst>
              <a:gd name="adj1" fmla="val 50000"/>
              <a:gd name="adj2" fmla="val 1956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0000"/>
              </a:solidFill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6E1E5A9-A13D-4CBF-92B7-D52B3929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304800"/>
            <a:ext cx="1295400" cy="503238"/>
          </a:xfrm>
          <a:prstGeom prst="ribbon">
            <a:avLst>
              <a:gd name="adj1" fmla="val 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rgbClr val="FF0000"/>
                </a:solidFill>
                <a:latin typeface="+mn-lt"/>
              </a:rPr>
              <a:t>RV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5799-0066-4EC9-966F-046BD62B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Transplacental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infections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altLang="ar-SA" sz="4800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                  </a:t>
            </a:r>
            <a:r>
              <a:rPr lang="en-US" altLang="ar-SA" sz="4800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( </a:t>
            </a:r>
            <a:r>
              <a:rPr lang="en-US" altLang="ar-SA" sz="4800" b="1" u="sng" dirty="0">
                <a:solidFill>
                  <a:srgbClr val="FF0000"/>
                </a:solidFill>
                <a:ea typeface="Majalla UI"/>
              </a:rPr>
              <a:t>TORC</a:t>
            </a:r>
            <a:r>
              <a:rPr lang="en-US" altLang="ar-SA" sz="4800" b="1" u="sng" dirty="0">
                <a:solidFill>
                  <a:schemeClr val="tx1"/>
                </a:solidFill>
                <a:ea typeface="Majalla UI"/>
              </a:rPr>
              <a:t>H</a:t>
            </a:r>
            <a:r>
              <a:rPr lang="en-US" altLang="ar-SA" sz="4800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) </a:t>
            </a:r>
            <a:endParaRPr lang="en-US" sz="4800" i="1" u="sng" dirty="0">
              <a:latin typeface="+mn-lt"/>
            </a:endParaRP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538ACE2D-A764-4489-A149-2870991A2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97163"/>
            <a:ext cx="8458200" cy="4389437"/>
          </a:xfrm>
        </p:spPr>
        <p:txBody>
          <a:bodyPr/>
          <a:lstStyle/>
          <a:p>
            <a:pPr lvl="2">
              <a:lnSpc>
                <a:spcPct val="80000"/>
              </a:lnSpc>
              <a:buClr>
                <a:srgbClr val="60B5CC"/>
              </a:buClr>
              <a:buFont typeface="Wingdings 2" panose="05020102010507070707" pitchFamily="18" charset="2"/>
              <a:buNone/>
            </a:pPr>
            <a:r>
              <a:rPr lang="en-US" altLang="ar-SA" sz="3600" b="1" u="sng">
                <a:solidFill>
                  <a:srgbClr val="C00000"/>
                </a:solidFill>
                <a:ea typeface="Majalla UI"/>
                <a:cs typeface="Majalla UI"/>
              </a:rPr>
              <a:t>T= T</a:t>
            </a:r>
            <a:r>
              <a:rPr lang="en-US" altLang="en-US" sz="3600" b="1" u="sng">
                <a:solidFill>
                  <a:srgbClr val="00B0F0"/>
                </a:solidFill>
                <a:latin typeface="Times New Roman" panose="02020603050405020304" pitchFamily="18" charset="0"/>
              </a:rPr>
              <a:t>oxoplasma gondii</a:t>
            </a:r>
            <a:r>
              <a:rPr lang="en-US" altLang="ar-SA" sz="3600" u="sng">
                <a:solidFill>
                  <a:srgbClr val="663300"/>
                </a:solidFill>
                <a:ea typeface="Majalla UI"/>
                <a:cs typeface="Majalla UI"/>
              </a:rPr>
              <a:t>, </a:t>
            </a:r>
          </a:p>
          <a:p>
            <a:pPr lvl="2">
              <a:lnSpc>
                <a:spcPct val="80000"/>
              </a:lnSpc>
              <a:buClr>
                <a:srgbClr val="60B5CC"/>
              </a:buClr>
              <a:buFont typeface="Wingdings 2" panose="05020102010507070707" pitchFamily="18" charset="2"/>
              <a:buNone/>
            </a:pPr>
            <a:r>
              <a:rPr lang="en-US" altLang="ar-SA" sz="3600" b="1" u="sng">
                <a:solidFill>
                  <a:srgbClr val="C00000"/>
                </a:solidFill>
                <a:ea typeface="Majalla UI"/>
                <a:cs typeface="Majalla UI"/>
              </a:rPr>
              <a:t>O=O</a:t>
            </a:r>
            <a:r>
              <a:rPr lang="en-US" altLang="ar-SA" sz="3600">
                <a:solidFill>
                  <a:srgbClr val="663300"/>
                </a:solidFill>
                <a:ea typeface="Majalla UI"/>
                <a:cs typeface="Majalla UI"/>
              </a:rPr>
              <a:t>ther</a:t>
            </a:r>
          </a:p>
          <a:p>
            <a:pPr lvl="2">
              <a:lnSpc>
                <a:spcPct val="80000"/>
              </a:lnSpc>
              <a:buClr>
                <a:srgbClr val="60B5CC"/>
              </a:buClr>
              <a:buFont typeface="Wingdings 2" panose="05020102010507070707" pitchFamily="18" charset="2"/>
              <a:buNone/>
            </a:pPr>
            <a:r>
              <a:rPr lang="en-US" altLang="ar-SA" sz="3600" u="sng">
                <a:solidFill>
                  <a:srgbClr val="663300"/>
                </a:solidFill>
                <a:ea typeface="Majalla UI"/>
                <a:cs typeface="Majalla UI"/>
              </a:rPr>
              <a:t>(</a:t>
            </a:r>
            <a:r>
              <a:rPr lang="en-US" altLang="en-US" sz="3600" i="1">
                <a:solidFill>
                  <a:srgbClr val="000000"/>
                </a:solidFill>
                <a:hlinkClick r:id="rId2" action="ppaction://hlinkfile" tooltip="Treponema pallidum"/>
              </a:rPr>
              <a:t>Treponema pallidum</a:t>
            </a:r>
            <a:r>
              <a:rPr lang="en-US" altLang="ar-SA" sz="3600">
                <a:solidFill>
                  <a:srgbClr val="663300"/>
                </a:solidFill>
                <a:ea typeface="Majalla UI"/>
                <a:cs typeface="Majalla UI"/>
              </a:rPr>
              <a:t>,</a:t>
            </a:r>
            <a:r>
              <a:rPr lang="en-US" altLang="ar-SA" sz="3600" b="1" i="1">
                <a:solidFill>
                  <a:srgbClr val="00B0F0"/>
                </a:solidFill>
                <a:ea typeface="Majalla UI"/>
                <a:cs typeface="Majalla UI"/>
              </a:rPr>
              <a:t>Parvovirus</a:t>
            </a:r>
            <a:r>
              <a:rPr lang="en-US" altLang="ar-SA" sz="3600">
                <a:solidFill>
                  <a:srgbClr val="00B0F0"/>
                </a:solidFill>
                <a:ea typeface="Majalla UI"/>
                <a:cs typeface="Majalla UI"/>
              </a:rPr>
              <a:t> &amp;</a:t>
            </a:r>
            <a:r>
              <a:rPr lang="en-US" altLang="ar-SA" sz="3600" b="1" i="1">
                <a:solidFill>
                  <a:srgbClr val="00B0F0"/>
                </a:solidFill>
                <a:ea typeface="Majalla UI"/>
                <a:cs typeface="Majalla UI"/>
              </a:rPr>
              <a:t>VZV</a:t>
            </a:r>
            <a:r>
              <a:rPr lang="en-US" altLang="ar-SA" sz="3600">
                <a:solidFill>
                  <a:srgbClr val="663300"/>
                </a:solidFill>
                <a:ea typeface="Majalla UI"/>
                <a:cs typeface="Majalla UI"/>
              </a:rPr>
              <a:t>),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SA" sz="3600" b="1" u="sng">
                <a:solidFill>
                  <a:srgbClr val="C00000"/>
                </a:solidFill>
                <a:ea typeface="Majalla UI"/>
                <a:cs typeface="Majalla UI"/>
              </a:rPr>
              <a:t>R=R</a:t>
            </a:r>
            <a:r>
              <a:rPr lang="en-US" altLang="ar-SA" sz="3600" i="1">
                <a:solidFill>
                  <a:srgbClr val="00B0F0"/>
                </a:solidFill>
                <a:ea typeface="Majalla UI"/>
                <a:cs typeface="Majalla UI"/>
              </a:rPr>
              <a:t>ubella </a:t>
            </a:r>
            <a:r>
              <a:rPr lang="en-US" altLang="ar-SA" sz="3600">
                <a:solidFill>
                  <a:srgbClr val="00B0F0"/>
                </a:solidFill>
                <a:ea typeface="Majalla UI"/>
                <a:cs typeface="Majalla UI"/>
              </a:rPr>
              <a:t>V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SA" sz="5400" b="1" i="1" u="sng">
                <a:solidFill>
                  <a:srgbClr val="660066"/>
                </a:solidFill>
                <a:ea typeface="Majalla UI"/>
                <a:cs typeface="Majalla UI"/>
              </a:rPr>
              <a:t>C=C</a:t>
            </a:r>
            <a:r>
              <a:rPr lang="en-US" altLang="ar-SA" sz="5400" b="1" i="1">
                <a:solidFill>
                  <a:srgbClr val="660066"/>
                </a:solidFill>
                <a:ea typeface="Majalla UI"/>
                <a:cs typeface="Majalla UI"/>
              </a:rPr>
              <a:t>MV</a:t>
            </a:r>
            <a:r>
              <a:rPr lang="en-US" altLang="ar-SA" sz="3600">
                <a:solidFill>
                  <a:srgbClr val="663300"/>
                </a:solidFill>
                <a:ea typeface="Majalla UI"/>
                <a:cs typeface="Majalla UI"/>
              </a:rPr>
              <a:t>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457E615B-370A-4E7C-9F4A-0691BF904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yto</a:t>
            </a:r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egalo</a:t>
            </a:r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irus </a:t>
            </a:r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CMV*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BE3E668-307D-48ED-BC82-003F0CE9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4375"/>
            <a:ext cx="48006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Herpesviridae</a:t>
            </a:r>
          </a:p>
          <a:p>
            <a:pPr marL="0" lvl="2">
              <a:spcBef>
                <a:spcPct val="50000"/>
              </a:spcBef>
              <a:defRPr/>
            </a:pPr>
            <a:r>
              <a:rPr lang="en-US" sz="2000" b="1" i="1" dirty="0">
                <a:latin typeface="Constantia" pitchFamily="18" charset="0"/>
                <a:cs typeface="Times New Roman" pitchFamily="18" charset="0"/>
              </a:rPr>
              <a:t>d</a:t>
            </a:r>
            <a:r>
              <a:rPr lang="en-GB" sz="2000" b="1" i="1" dirty="0">
                <a:latin typeface="Constantia" pitchFamily="18" charset="0"/>
                <a:cs typeface="Times New Roman" pitchFamily="18" charset="0"/>
              </a:rPr>
              <a:t>s</a:t>
            </a:r>
            <a:r>
              <a:rPr lang="en-US" sz="2000" b="1" i="1" dirty="0">
                <a:latin typeface="Constantia" pitchFamily="18" charset="0"/>
                <a:cs typeface="Times New Roman" pitchFamily="18" charset="0"/>
              </a:rPr>
              <a:t>DNA , Enveloped ,</a:t>
            </a:r>
          </a:p>
          <a:p>
            <a:pPr marL="0" lvl="2">
              <a:spcBef>
                <a:spcPct val="50000"/>
              </a:spcBef>
              <a:defRPr/>
            </a:pPr>
            <a:r>
              <a:rPr lang="en-US" sz="2000" b="1" i="1" dirty="0">
                <a:latin typeface="Constantia" pitchFamily="18" charset="0"/>
                <a:cs typeface="Times New Roman" pitchFamily="18" charset="0"/>
              </a:rPr>
              <a:t> Icosahedral Virus.</a:t>
            </a:r>
          </a:p>
          <a:p>
            <a:pPr marL="0" lvl="2">
              <a:spcBef>
                <a:spcPct val="50000"/>
              </a:spcBef>
              <a:defRPr/>
            </a:pPr>
            <a:endParaRPr lang="en-US" sz="2800" dirty="0">
              <a:solidFill>
                <a:srgbClr val="660066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800" b="1" i="1" dirty="0">
              <a:cs typeface="Times New Roman" pitchFamily="18" charset="0"/>
            </a:endParaRPr>
          </a:p>
        </p:txBody>
      </p:sp>
      <p:pic>
        <p:nvPicPr>
          <p:cNvPr id="64516" name="Picture 2" descr="C:\Documents and Settings\USER\Desktop\herpes.gif">
            <a:extLst>
              <a:ext uri="{FF2B5EF4-FFF2-40B4-BE49-F238E27FC236}">
                <a16:creationId xmlns:a16="http://schemas.microsoft.com/office/drawing/2014/main" id="{2A36F545-A4C2-4832-A223-BC218BC3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97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سهم للأسفل 15">
            <a:extLst>
              <a:ext uri="{FF2B5EF4-FFF2-40B4-BE49-F238E27FC236}">
                <a16:creationId xmlns:a16="http://schemas.microsoft.com/office/drawing/2014/main" id="{897B8352-7F97-4877-8F29-0FBF6AC920DC}"/>
              </a:ext>
            </a:extLst>
          </p:cNvPr>
          <p:cNvSpPr/>
          <p:nvPr/>
        </p:nvSpPr>
        <p:spPr>
          <a:xfrm>
            <a:off x="1600200" y="6096000"/>
            <a:ext cx="46038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سهم للأسفل 16">
            <a:extLst>
              <a:ext uri="{FF2B5EF4-FFF2-40B4-BE49-F238E27FC236}">
                <a16:creationId xmlns:a16="http://schemas.microsoft.com/office/drawing/2014/main" id="{673D8CF1-BA8B-40C9-A3EB-FA20A81B8C9F}"/>
              </a:ext>
            </a:extLst>
          </p:cNvPr>
          <p:cNvSpPr/>
          <p:nvPr/>
        </p:nvSpPr>
        <p:spPr>
          <a:xfrm>
            <a:off x="1600200" y="5562600"/>
            <a:ext cx="46038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A0F1857-4D86-4218-BC2E-0D472833CE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1981200"/>
            <a:ext cx="4495800" cy="4876800"/>
          </a:xfrm>
        </p:spPr>
        <p:txBody>
          <a:bodyPr>
            <a:normAutofit/>
          </a:bodyPr>
          <a:lstStyle/>
          <a:p>
            <a:pPr marL="609600" indent="-609600"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en-US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Epidemiology</a:t>
            </a:r>
          </a:p>
          <a:p>
            <a:pPr marL="609600" indent="-609600"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Human ,worldwide .</a:t>
            </a:r>
          </a:p>
          <a:p>
            <a:pPr marL="609600" indent="-609600" eaLnBrk="1" hangingPunct="1">
              <a:buClr>
                <a:srgbClr val="FF0000"/>
              </a:buClr>
              <a:buSzTx/>
              <a:buFont typeface="Wingdings 2" panose="05020102010507070707" pitchFamily="18" charset="2"/>
              <a:buNone/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Transmission(tn)</a:t>
            </a:r>
          </a:p>
          <a:p>
            <a:pPr marL="976313" lvl="1" indent="-609600" eaLnBrk="1" hangingPunct="1">
              <a:buClr>
                <a:srgbClr val="FF0000"/>
              </a:buClr>
              <a:buSzTx/>
              <a:buFont typeface="Wingdings 2" panose="05020102010507070707" pitchFamily="18" charset="2"/>
              <a:buNone/>
              <a:defRPr/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1-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Horizontal tn</a:t>
            </a:r>
          </a:p>
          <a:p>
            <a:pPr marL="787400" lvl="1" indent="-457200"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Young children: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saliva</a:t>
            </a:r>
          </a:p>
          <a:p>
            <a:pPr marL="787400" lvl="1" indent="-457200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Later in life: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sexual contact</a:t>
            </a:r>
          </a:p>
          <a:p>
            <a:pPr marL="787400" lvl="1" indent="-457200"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Blood transfusion</a:t>
            </a:r>
          </a:p>
          <a:p>
            <a:pPr marL="787400" lvl="1" indent="-457200" algn="just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&amp; organ transplant</a:t>
            </a:r>
          </a:p>
          <a:p>
            <a:pPr marL="730250" indent="-457200" algn="just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  2-  Vertical  tn</a:t>
            </a:r>
          </a:p>
          <a:p>
            <a:pPr marL="730250" indent="-457200" algn="just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marL="730250" indent="-457200" algn="just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altLang="ar-SA" sz="2000" b="1" dirty="0">
                <a:ea typeface="Majalla UI"/>
              </a:rPr>
              <a:t>1</a:t>
            </a:r>
            <a:r>
              <a:rPr lang="en-US" altLang="ar-SA" sz="2000" b="1" baseline="30000" dirty="0">
                <a:ea typeface="Majalla UI"/>
              </a:rPr>
              <a:t>0</a:t>
            </a:r>
            <a:r>
              <a:rPr lang="en-US" sz="2000" dirty="0"/>
              <a:t> CMV inf .  Recurrent CMV inf</a:t>
            </a:r>
          </a:p>
          <a:p>
            <a:pPr marL="730250" indent="-457200" algn="just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2000" dirty="0"/>
              <a:t>   (~40%)                     (~1%)</a:t>
            </a:r>
          </a:p>
          <a:p>
            <a:pPr marL="730250" indent="-457200" algn="just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US" sz="2000" dirty="0"/>
          </a:p>
          <a:p>
            <a:pPr marL="730250" indent="-457200" algn="just" eaLnBrk="1" hangingPunct="1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2209800" lvl="4" indent="-381000" algn="just" eaLnBrk="1" hangingPunct="1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0" name="Rectangle 12">
            <a:extLst>
              <a:ext uri="{FF2B5EF4-FFF2-40B4-BE49-F238E27FC236}">
                <a16:creationId xmlns:a16="http://schemas.microsoft.com/office/drawing/2014/main" id="{D9902170-3316-44CF-BBF0-1A5A27C6A21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04800" y="5241925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>
              <a:spcBef>
                <a:spcPct val="50000"/>
              </a:spcBef>
            </a:pPr>
            <a:r>
              <a:rPr lang="en-GB" altLang="en-US" sz="2000">
                <a:latin typeface="Constantia" panose="02030602050306030303" pitchFamily="18" charset="0"/>
              </a:rPr>
              <a:t>Establishes in latent form</a:t>
            </a:r>
          </a:p>
          <a:p>
            <a:pPr marL="0" lvl="2">
              <a:spcBef>
                <a:spcPct val="50000"/>
              </a:spcBef>
            </a:pPr>
            <a:r>
              <a:rPr lang="en-GB" altLang="en-US" sz="2000">
                <a:latin typeface="Constantia" panose="02030602050306030303" pitchFamily="18" charset="0"/>
              </a:rPr>
              <a:t>         reactivation</a:t>
            </a:r>
          </a:p>
          <a:p>
            <a:pPr marL="0" lvl="2">
              <a:spcBef>
                <a:spcPct val="50000"/>
              </a:spcBef>
            </a:pPr>
            <a:r>
              <a:rPr lang="en-GB" altLang="en-US" sz="2000">
                <a:latin typeface="Constantia" panose="02030602050306030303" pitchFamily="18" charset="0"/>
              </a:rPr>
              <a:t>       Recurrent inf </a:t>
            </a:r>
            <a:endParaRPr lang="en-US" altLang="en-US" sz="1400">
              <a:latin typeface="Constantia" panose="02030602050306030303" pitchFamily="18" charset="0"/>
            </a:endParaRPr>
          </a:p>
        </p:txBody>
      </p:sp>
      <p:sp>
        <p:nvSpPr>
          <p:cNvPr id="14" name="سهم للأسفل 8">
            <a:extLst>
              <a:ext uri="{FF2B5EF4-FFF2-40B4-BE49-F238E27FC236}">
                <a16:creationId xmlns:a16="http://schemas.microsoft.com/office/drawing/2014/main" id="{B39778F9-F3CC-4321-9416-FB64D882E68D}"/>
              </a:ext>
            </a:extLst>
          </p:cNvPr>
          <p:cNvSpPr/>
          <p:nvPr/>
        </p:nvSpPr>
        <p:spPr>
          <a:xfrm>
            <a:off x="4191000" y="5410200"/>
            <a:ext cx="1524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سهم للأسفل 8">
            <a:extLst>
              <a:ext uri="{FF2B5EF4-FFF2-40B4-BE49-F238E27FC236}">
                <a16:creationId xmlns:a16="http://schemas.microsoft.com/office/drawing/2014/main" id="{FA0CE3BD-DC66-47DC-86EA-75652D30252B}"/>
              </a:ext>
            </a:extLst>
          </p:cNvPr>
          <p:cNvSpPr/>
          <p:nvPr/>
        </p:nvSpPr>
        <p:spPr>
          <a:xfrm>
            <a:off x="5257800" y="5410200"/>
            <a:ext cx="152400" cy="304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9163" name="Picture 12">
            <a:extLst>
              <a:ext uri="{FF2B5EF4-FFF2-40B4-BE49-F238E27FC236}">
                <a16:creationId xmlns:a16="http://schemas.microsoft.com/office/drawing/2014/main" id="{476F4934-B2AB-49D9-B062-041A534E9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0"/>
            <a:ext cx="1625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val 2">
            <a:extLst>
              <a:ext uri="{FF2B5EF4-FFF2-40B4-BE49-F238E27FC236}">
                <a16:creationId xmlns:a16="http://schemas.microsoft.com/office/drawing/2014/main" id="{AF16E8E3-8BC6-46DF-A2C3-97EB7A16F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916113"/>
            <a:ext cx="3313112" cy="31686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en-US">
              <a:ea typeface="Majalla UI"/>
            </a:endParaRPr>
          </a:p>
        </p:txBody>
      </p:sp>
      <p:sp>
        <p:nvSpPr>
          <p:cNvPr id="259075" name="Text Box 3">
            <a:extLst>
              <a:ext uri="{FF2B5EF4-FFF2-40B4-BE49-F238E27FC236}">
                <a16:creationId xmlns:a16="http://schemas.microsoft.com/office/drawing/2014/main" id="{5D26D96C-E913-4631-8E4F-14167A0F7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457200"/>
            <a:ext cx="741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Congenital Infections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:</a:t>
            </a:r>
          </a:p>
        </p:txBody>
      </p:sp>
      <p:sp>
        <p:nvSpPr>
          <p:cNvPr id="65540" name="Line 4">
            <a:extLst>
              <a:ext uri="{FF2B5EF4-FFF2-40B4-BE49-F238E27FC236}">
                <a16:creationId xmlns:a16="http://schemas.microsoft.com/office/drawing/2014/main" id="{70A6E72A-3520-4DC8-815A-29CA79D00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420938"/>
            <a:ext cx="12239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id="{B59BCEA8-8E32-4A4A-8C48-C2C1F86F0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1138" y="3429000"/>
            <a:ext cx="936625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2" name="Line 6">
            <a:extLst>
              <a:ext uri="{FF2B5EF4-FFF2-40B4-BE49-F238E27FC236}">
                <a16:creationId xmlns:a16="http://schemas.microsoft.com/office/drawing/2014/main" id="{37B51426-01F8-4BBD-A8D2-B1B606FBD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357563"/>
            <a:ext cx="1150938" cy="1438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3" name="Line 7">
            <a:extLst>
              <a:ext uri="{FF2B5EF4-FFF2-40B4-BE49-F238E27FC236}">
                <a16:creationId xmlns:a16="http://schemas.microsoft.com/office/drawing/2014/main" id="{6273344A-477E-4995-815B-BA65E1B12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357563"/>
            <a:ext cx="1366838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4" name="Line 8">
            <a:extLst>
              <a:ext uri="{FF2B5EF4-FFF2-40B4-BE49-F238E27FC236}">
                <a16:creationId xmlns:a16="http://schemas.microsoft.com/office/drawing/2014/main" id="{CAB677A4-2D1D-4992-B032-C9A87564D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3357563"/>
            <a:ext cx="18002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5" name="Line 9">
            <a:extLst>
              <a:ext uri="{FF2B5EF4-FFF2-40B4-BE49-F238E27FC236}">
                <a16:creationId xmlns:a16="http://schemas.microsoft.com/office/drawing/2014/main" id="{F6D2C8EE-D2C3-474B-B547-4E9CCFF55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038600"/>
            <a:ext cx="7191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6C40DF4C-3AA9-46B6-8625-D78BD120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349500"/>
            <a:ext cx="190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Clinically normal</a:t>
            </a: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B0823B87-3535-49FA-A1CB-8ED65936C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854450"/>
            <a:ext cx="2195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15% Hearing defect mental retardation</a:t>
            </a:r>
          </a:p>
        </p:txBody>
      </p:sp>
      <p:sp>
        <p:nvSpPr>
          <p:cNvPr id="65548" name="Line 12">
            <a:extLst>
              <a:ext uri="{FF2B5EF4-FFF2-40B4-BE49-F238E27FC236}">
                <a16:creationId xmlns:a16="http://schemas.microsoft.com/office/drawing/2014/main" id="{DC6B0157-9060-496F-B840-634966407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9350" y="4365625"/>
            <a:ext cx="50323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8F77B4B8-A8B7-48EA-B639-753390BD2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652963"/>
            <a:ext cx="190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4% Cytomegalic inclusion disease</a:t>
            </a:r>
          </a:p>
        </p:txBody>
      </p:sp>
      <p:sp>
        <p:nvSpPr>
          <p:cNvPr id="65550" name="Line 14">
            <a:extLst>
              <a:ext uri="{FF2B5EF4-FFF2-40B4-BE49-F238E27FC236}">
                <a16:creationId xmlns:a16="http://schemas.microsoft.com/office/drawing/2014/main" id="{1B635713-74FB-4038-BC28-AF67E6CEE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4581525"/>
            <a:ext cx="3587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A9958C8B-15F8-48FF-8D96-6FBD98CA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300663"/>
            <a:ext cx="1908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cs typeface="Times New Roman" panose="02020603050405020304" pitchFamily="18" charset="0"/>
              </a:rPr>
              <a:t>1% death </a:t>
            </a:r>
          </a:p>
        </p:txBody>
      </p:sp>
      <p:pic>
        <p:nvPicPr>
          <p:cNvPr id="65552" name="Picture 16" descr="13">
            <a:extLst>
              <a:ext uri="{FF2B5EF4-FFF2-40B4-BE49-F238E27FC236}">
                <a16:creationId xmlns:a16="http://schemas.microsoft.com/office/drawing/2014/main" id="{1A440C9C-4B30-4B34-9441-E0826FCFFF7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0"/>
            <a:ext cx="3352800" cy="3048000"/>
          </a:xfrm>
        </p:spPr>
      </p:pic>
      <p:sp>
        <p:nvSpPr>
          <p:cNvPr id="65553" name="AutoShape 18">
            <a:extLst>
              <a:ext uri="{FF2B5EF4-FFF2-40B4-BE49-F238E27FC236}">
                <a16:creationId xmlns:a16="http://schemas.microsoft.com/office/drawing/2014/main" id="{0C028187-A976-441E-8E97-A4B280FCB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115888"/>
            <a:ext cx="1295400" cy="5032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CMV</a:t>
            </a:r>
            <a:endParaRPr lang="en-GB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65554" name="Picture 3" descr="cmv4">
            <a:extLst>
              <a:ext uri="{FF2B5EF4-FFF2-40B4-BE49-F238E27FC236}">
                <a16:creationId xmlns:a16="http://schemas.microsoft.com/office/drawing/2014/main" id="{9BCD21CE-4726-4B9A-B8C6-66541B231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4" descr="candle16">
            <a:extLst>
              <a:ext uri="{FF2B5EF4-FFF2-40B4-BE49-F238E27FC236}">
                <a16:creationId xmlns:a16="http://schemas.microsoft.com/office/drawing/2014/main" id="{4E86BA3E-20D8-4223-AAFC-6D4DB886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6" name="Rectangle 19">
            <a:extLst>
              <a:ext uri="{FF2B5EF4-FFF2-40B4-BE49-F238E27FC236}">
                <a16:creationId xmlns:a16="http://schemas.microsoft.com/office/drawing/2014/main" id="{1F4E31BB-8175-416A-9FA1-12CE39959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324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Blueberry muffin” spots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D89FF1D-6ACD-4E55-98BD-36B620923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zh-TW" sz="4000" b="1" i="1" u="sng">
                <a:solidFill>
                  <a:srgbClr val="FF0000"/>
                </a:solidFill>
                <a:latin typeface="Constantia" panose="02030602050306030303" pitchFamily="18" charset="0"/>
                <a:ea typeface="PMingLiU" panose="020B0604030504040204" pitchFamily="18" charset="-120"/>
              </a:rPr>
              <a:t>Cytomegalic Inclusion Disease;</a:t>
            </a:r>
            <a:endParaRPr lang="en-US" altLang="zh-TW" sz="3200" b="1" i="1" u="sng">
              <a:solidFill>
                <a:srgbClr val="FF0000"/>
              </a:solidFill>
              <a:latin typeface="Constantia" panose="02030602050306030303" pitchFamily="18" charset="0"/>
              <a:ea typeface="PMingLiU" panose="020B0604030504040204" pitchFamily="18" charset="-12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BC805B5-1D47-4D59-AB45-9E9C3BAA39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391400" cy="5105400"/>
          </a:xfrm>
        </p:spPr>
        <p:txBody>
          <a:bodyPr>
            <a:normAutofit/>
          </a:bodyPr>
          <a:lstStyle/>
          <a:p>
            <a:pPr marL="339725" indent="-339725" algn="just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zh-TW" sz="2000" dirty="0">
                <a:latin typeface="NPS Serif Qual"/>
                <a:cs typeface="+mn-cs"/>
              </a:rPr>
              <a:t>CNS abnormalities - </a:t>
            </a:r>
            <a:r>
              <a:rPr lang="en-GB" altLang="zh-TW" sz="2000" b="1" dirty="0">
                <a:latin typeface="NPS Serif Qual"/>
                <a:cs typeface="+mn-cs"/>
              </a:rPr>
              <a:t>microcephaly, </a:t>
            </a:r>
          </a:p>
          <a:p>
            <a:pPr marL="339725" indent="-339725" algn="just" eaLnBrk="1" fontAlgn="auto" hangingPunct="1"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GB" altLang="zh-TW" sz="2000" dirty="0">
                <a:latin typeface="NPS Serif Qual"/>
                <a:cs typeface="+mn-cs"/>
              </a:rPr>
              <a:t>   periventricular </a:t>
            </a:r>
            <a:r>
              <a:rPr lang="en-GB" altLang="zh-TW" sz="2000" b="1" dirty="0">
                <a:latin typeface="NPS Serif Qual"/>
                <a:cs typeface="+mn-cs"/>
              </a:rPr>
              <a:t>calcification</a:t>
            </a:r>
            <a:r>
              <a:rPr lang="en-GB" altLang="zh-TW" sz="2000" dirty="0">
                <a:latin typeface="NPS Serif Qual"/>
                <a:cs typeface="+mn-cs"/>
              </a:rPr>
              <a:t>.</a:t>
            </a:r>
            <a:endParaRPr lang="en-GB" altLang="zh-TW" sz="800" dirty="0">
              <a:latin typeface="NPS Serif Qual"/>
              <a:cs typeface="+mn-cs"/>
            </a:endParaRPr>
          </a:p>
          <a:p>
            <a:pPr marL="339725" indent="-339725" algn="just" eaLnBrk="1" fontAlgn="auto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zh-TW" sz="2000" dirty="0">
                <a:latin typeface="NPS Serif Qual"/>
                <a:cs typeface="+mn-cs"/>
              </a:rPr>
              <a:t>Eye   - chorioretinitis</a:t>
            </a:r>
          </a:p>
          <a:p>
            <a:pPr marL="339725" indent="-339725" algn="just" eaLnBrk="1" fontAlgn="auto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zh-TW" sz="2000" dirty="0">
                <a:latin typeface="NPS Serif Qual"/>
                <a:cs typeface="+mn-cs"/>
              </a:rPr>
              <a:t>Ear    - sensorineural deafness</a:t>
            </a:r>
          </a:p>
          <a:p>
            <a:pPr marL="339725" indent="-339725" algn="just" eaLnBrk="1" fontAlgn="auto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zh-TW" sz="2000" dirty="0">
                <a:latin typeface="NPS Serif Qual"/>
                <a:cs typeface="+mn-cs"/>
              </a:rPr>
              <a:t>Liver – HSM and jaundice.</a:t>
            </a:r>
          </a:p>
          <a:p>
            <a:pPr marL="339725" indent="-339725" algn="just" eaLnBrk="1" fontAlgn="auto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zh-TW" sz="2000" dirty="0">
                <a:latin typeface="NPS Serif Qual"/>
                <a:cs typeface="+mn-cs"/>
              </a:rPr>
              <a:t>Lung - pneumonitis</a:t>
            </a:r>
          </a:p>
          <a:p>
            <a:pPr marL="339725" indent="-339725" algn="just" eaLnBrk="1" fontAlgn="auto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zh-TW" sz="2000" dirty="0">
                <a:latin typeface="NPS Serif Qual"/>
                <a:cs typeface="+mn-cs"/>
              </a:rPr>
              <a:t>Heart - myocarditis</a:t>
            </a:r>
          </a:p>
          <a:p>
            <a:pPr marL="339725" indent="-339725" algn="just" eaLnBrk="1" fontAlgn="auto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zh-TW" sz="2000" b="1" dirty="0">
                <a:latin typeface="NPS Serif Qual"/>
                <a:cs typeface="+mn-cs"/>
              </a:rPr>
              <a:t>Thrombocytopenic</a:t>
            </a:r>
            <a:r>
              <a:rPr lang="en-GB" altLang="zh-TW" sz="2000" dirty="0">
                <a:latin typeface="NPS Serif Qual"/>
                <a:cs typeface="+mn-cs"/>
              </a:rPr>
              <a:t> purpura</a:t>
            </a:r>
          </a:p>
        </p:txBody>
      </p:sp>
      <p:pic>
        <p:nvPicPr>
          <p:cNvPr id="66564" name="Picture 4" descr="cmv brain">
            <a:extLst>
              <a:ext uri="{FF2B5EF4-FFF2-40B4-BE49-F238E27FC236}">
                <a16:creationId xmlns:a16="http://schemas.microsoft.com/office/drawing/2014/main" id="{2353A7CD-0912-485B-BB88-133C5A2F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327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AFAEC71-F924-4293-9B2D-64C415306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7526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buClr>
                <a:srgbClr val="E66C7D"/>
              </a:buClr>
              <a:buSzPct val="95000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Ventriculomegaly &amp; calcifications</a:t>
            </a:r>
          </a:p>
          <a:p>
            <a:pPr marL="273050" indent="-273050" eaLnBrk="1" hangingPunct="1">
              <a:spcBef>
                <a:spcPct val="20000"/>
              </a:spcBef>
              <a:buClr>
                <a:srgbClr val="E66C7D"/>
              </a:buClr>
              <a:buSzPct val="95000"/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 of congenital CMV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282C02D-C50C-4FD9-8C16-FA0B08972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i="1" u="sng" dirty="0">
                <a:solidFill>
                  <a:srgbClr val="C00000"/>
                </a:solidFill>
                <a:latin typeface="+mn-lt"/>
              </a:rPr>
              <a:t>Dx.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02962C4-8C03-4775-AD2C-38197BA2AF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8229600" cy="30940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u="sng" dirty="0">
                <a:solidFill>
                  <a:schemeClr val="accent3">
                    <a:lumMod val="50000"/>
                  </a:schemeClr>
                </a:solidFill>
              </a:rPr>
              <a:t>Maternal :</a:t>
            </a:r>
            <a:endParaRPr lang="en-US" sz="2400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lang="en-US" dirty="0"/>
              <a:t>   </a:t>
            </a:r>
            <a:r>
              <a:rPr lang="en-US" i="1" dirty="0"/>
              <a:t>Serology ;</a:t>
            </a:r>
          </a:p>
          <a:p>
            <a:pPr marL="1463357" lvl="4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2060"/>
                </a:solidFill>
              </a:rPr>
              <a:t>CMV </a:t>
            </a:r>
            <a:r>
              <a:rPr lang="en-US" dirty="0">
                <a:solidFill>
                  <a:srgbClr val="002060"/>
                </a:solidFill>
              </a:rPr>
              <a:t>IgM</a:t>
            </a:r>
          </a:p>
          <a:p>
            <a:pPr marL="1463357" lvl="4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2060"/>
                </a:solidFill>
              </a:rPr>
              <a:t>CMV </a:t>
            </a:r>
            <a:r>
              <a:rPr lang="en-US" dirty="0">
                <a:solidFill>
                  <a:srgbClr val="002060"/>
                </a:solidFill>
              </a:rPr>
              <a:t>IgG </a:t>
            </a:r>
          </a:p>
          <a:p>
            <a:pPr marL="1463357" lvl="4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02060"/>
                </a:solidFill>
              </a:rPr>
              <a:t>CMV IgG avidity</a:t>
            </a:r>
            <a:endParaRPr lang="en-US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00D36-5DE0-44C8-88A7-3EADB3D0B484}"/>
              </a:ext>
            </a:extLst>
          </p:cNvPr>
          <p:cNvSpPr/>
          <p:nvPr/>
        </p:nvSpPr>
        <p:spPr>
          <a:xfrm>
            <a:off x="4724400" y="1371600"/>
            <a:ext cx="45720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E66C7D"/>
              </a:buClr>
              <a:buFont typeface="Wingdings 2"/>
              <a:buChar char=""/>
              <a:defRPr/>
            </a:pPr>
            <a:r>
              <a:rPr lang="en-US" sz="2800" b="1" i="1" u="sng" dirty="0">
                <a:solidFill>
                  <a:prstClr val="black"/>
                </a:solidFill>
              </a:rPr>
              <a:t>Prenatal :</a:t>
            </a:r>
            <a:endParaRPr lang="en-US" sz="2800" i="1" u="sng" dirty="0">
              <a:solidFill>
                <a:prstClr val="black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E66C7D"/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i="1" dirty="0">
                <a:solidFill>
                  <a:srgbClr val="9FD2E0">
                    <a:lumMod val="50000"/>
                  </a:srgbClr>
                </a:solidFill>
              </a:rPr>
              <a:t>      Ultrasound </a:t>
            </a:r>
            <a:r>
              <a:rPr lang="en-US" sz="1800" b="1" i="1" dirty="0">
                <a:solidFill>
                  <a:srgbClr val="9FD2E0">
                    <a:lumMod val="50000"/>
                  </a:srgbClr>
                </a:solidFill>
              </a:rPr>
              <a:t> </a:t>
            </a:r>
            <a:endParaRPr lang="en-US" sz="2000" b="1" dirty="0">
              <a:solidFill>
                <a:srgbClr val="9FD2E0">
                  <a:lumMod val="50000"/>
                </a:srgbClr>
              </a:solidFill>
            </a:endParaRPr>
          </a:p>
          <a:p>
            <a:pPr marL="652463" lvl="1" indent="-28575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rgbClr val="002060"/>
                </a:solidFill>
              </a:rPr>
              <a:t>culture</a:t>
            </a:r>
          </a:p>
          <a:p>
            <a:pPr marL="641033" lvl="1" indent="-27432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2060"/>
                </a:solidFill>
              </a:rPr>
              <a:t>PCR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E66C7D"/>
              </a:buClr>
              <a:buFont typeface="Arial" pitchFamily="34" charset="0"/>
              <a:buChar char="•"/>
              <a:defRPr/>
            </a:pPr>
            <a:r>
              <a:rPr lang="en-US" sz="2800" b="1" i="1" u="sng" dirty="0">
                <a:solidFill>
                  <a:prstClr val="black"/>
                </a:solidFill>
              </a:rPr>
              <a:t>Postnatal: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E66C7D"/>
              </a:buClr>
              <a:defRPr/>
            </a:pPr>
            <a:r>
              <a:rPr lang="en-US" sz="1600" dirty="0">
                <a:solidFill>
                  <a:prstClr val="black"/>
                </a:solidFill>
              </a:rPr>
              <a:t>by </a:t>
            </a:r>
            <a:r>
              <a:rPr lang="en-US" sz="1600" b="1" i="1" dirty="0">
                <a:solidFill>
                  <a:srgbClr val="660066"/>
                </a:solidFill>
              </a:rPr>
              <a:t>isolating CMV  or detection of its genome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E66C7D"/>
              </a:buClr>
              <a:defRPr/>
            </a:pPr>
            <a:r>
              <a:rPr lang="en-US" sz="1600" b="1" i="1" dirty="0">
                <a:solidFill>
                  <a:srgbClr val="660066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in first 3 </a:t>
            </a:r>
            <a:r>
              <a:rPr lang="en-US" sz="1600" dirty="0" err="1">
                <a:solidFill>
                  <a:prstClr val="black"/>
                </a:solidFill>
              </a:rPr>
              <a:t>wks</a:t>
            </a:r>
            <a:r>
              <a:rPr lang="en-US" sz="1600" dirty="0">
                <a:solidFill>
                  <a:prstClr val="black"/>
                </a:solidFill>
              </a:rPr>
              <a:t> of life.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>
                <a:solidFill>
                  <a:prstClr val="black"/>
                </a:solidFill>
              </a:rPr>
              <a:t> Body fluid : urine, saliva, blood.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</a:rPr>
              <a:t>By </a:t>
            </a:r>
          </a:p>
          <a:p>
            <a:pPr lvl="2" eaLnBrk="1" hangingPunct="1">
              <a:lnSpc>
                <a:spcPct val="90000"/>
              </a:lnSpc>
              <a:buClr>
                <a:srgbClr val="E66C7D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 Standard tube culture method</a:t>
            </a:r>
          </a:p>
          <a:p>
            <a:pPr lvl="2" eaLnBrk="1" hangingPunct="1">
              <a:lnSpc>
                <a:spcPct val="90000"/>
              </a:lnSpc>
              <a:buClr>
                <a:srgbClr val="E66C7D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  Shell vial assay</a:t>
            </a:r>
          </a:p>
          <a:p>
            <a:pPr lvl="2" eaLnBrk="1" hangingPunct="1">
              <a:lnSpc>
                <a:spcPct val="90000"/>
              </a:lnSpc>
              <a:buClr>
                <a:srgbClr val="E66C7D">
                  <a:lumMod val="50000"/>
                </a:srgbClr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 PCR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E66C7D"/>
              </a:buClr>
              <a:defRPr/>
            </a:pPr>
            <a:r>
              <a:rPr lang="en-US" sz="1600" b="1" i="1" dirty="0">
                <a:solidFill>
                  <a:srgbClr val="660066"/>
                </a:solidFill>
              </a:rPr>
              <a:t>Histology;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E66C7D"/>
              </a:buClr>
              <a:buFont typeface="Wingdings" pitchFamily="2" charset="2"/>
              <a:buChar char="Ø"/>
              <a:defRPr/>
            </a:pPr>
            <a:r>
              <a:rPr lang="en-US" altLang="zh-TW" sz="1600" dirty="0">
                <a:solidFill>
                  <a:prstClr val="black"/>
                </a:solidFill>
              </a:rPr>
              <a:t> </a:t>
            </a:r>
            <a:r>
              <a:rPr lang="en-GB" altLang="zh-TW" sz="1600" dirty="0">
                <a:solidFill>
                  <a:prstClr val="black"/>
                </a:solidFill>
              </a:rPr>
              <a:t>Detection of Cytomegalic Inclusion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E66C7D"/>
              </a:buClr>
              <a:defRPr/>
            </a:pPr>
            <a:r>
              <a:rPr lang="en-GB" altLang="zh-TW" sz="1600" dirty="0">
                <a:solidFill>
                  <a:prstClr val="black"/>
                </a:solidFill>
              </a:rPr>
              <a:t>       Bodies in affected tissue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E66C7D"/>
              </a:buClr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E66C7D"/>
              </a:buClr>
              <a:defRPr/>
            </a:pPr>
            <a:r>
              <a:rPr lang="en-US" sz="1600" b="1" i="1" dirty="0">
                <a:solidFill>
                  <a:srgbClr val="660066"/>
                </a:solidFill>
              </a:rPr>
              <a:t>Serology; </a:t>
            </a:r>
            <a:r>
              <a:rPr lang="en-US" sz="1600" dirty="0">
                <a:solidFill>
                  <a:srgbClr val="660066"/>
                </a:solidFill>
              </a:rPr>
              <a:t> </a:t>
            </a:r>
            <a:r>
              <a:rPr lang="en-GB" altLang="zh-TW" sz="1600" dirty="0">
                <a:solidFill>
                  <a:prstClr val="black"/>
                </a:solidFill>
              </a:rPr>
              <a:t>CMV </a:t>
            </a:r>
            <a:r>
              <a:rPr lang="en-GB" altLang="zh-TW" sz="1600" dirty="0" err="1">
                <a:solidFill>
                  <a:prstClr val="black"/>
                </a:solidFill>
              </a:rPr>
              <a:t>IgM</a:t>
            </a:r>
            <a:r>
              <a:rPr lang="en-GB" altLang="zh-TW" sz="1600" dirty="0">
                <a:solidFill>
                  <a:prstClr val="black"/>
                </a:solidFill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09E3A2B-8916-4EBB-8A1F-CD860683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038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5">
            <a:extLst>
              <a:ext uri="{FF2B5EF4-FFF2-40B4-BE49-F238E27FC236}">
                <a16:creationId xmlns:a16="http://schemas.microsoft.com/office/drawing/2014/main" id="{C76B35BD-8CB5-43F4-83C5-E223C4D3B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411913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 Intranuclear I B  [Owl’s -eye]</a:t>
            </a:r>
            <a:endParaRPr lang="en-US" altLang="en-US" sz="2000"/>
          </a:p>
        </p:txBody>
      </p:sp>
      <p:sp>
        <p:nvSpPr>
          <p:cNvPr id="67591" name="AutoShape 18">
            <a:extLst>
              <a:ext uri="{FF2B5EF4-FFF2-40B4-BE49-F238E27FC236}">
                <a16:creationId xmlns:a16="http://schemas.microsoft.com/office/drawing/2014/main" id="{70E6297B-DD8C-4AA7-8D29-19FE0155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115888"/>
            <a:ext cx="1295400" cy="5032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CMV</a:t>
            </a:r>
            <a:endParaRPr lang="en-GB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1778B4B-7B81-44D8-BE96-DD3D213BF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2667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Rx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66F250F-DF0A-4F0D-94C6-617668DA88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Symptomatic</a:t>
            </a:r>
            <a:r>
              <a:rPr lang="en-US" altLang="en-US" sz="2400"/>
              <a:t> infants             Ganciclovir 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A007EDE-6770-4828-9120-8E72D8865C64}"/>
              </a:ext>
            </a:extLst>
          </p:cNvPr>
          <p:cNvSpPr/>
          <p:nvPr/>
        </p:nvSpPr>
        <p:spPr>
          <a:xfrm>
            <a:off x="3810000" y="1981200"/>
            <a:ext cx="596900" cy="76200"/>
          </a:xfrm>
          <a:prstGeom prst="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487" name="Rectangle 6">
            <a:extLst>
              <a:ext uri="{FF2B5EF4-FFF2-40B4-BE49-F238E27FC236}">
                <a16:creationId xmlns:a16="http://schemas.microsoft.com/office/drawing/2014/main" id="{36FC7873-2659-423B-A9FF-17BE237FE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45720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Prevention !?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b="1" i="1" dirty="0">
                <a:latin typeface="Constantia" pitchFamily="18" charset="0"/>
              </a:rPr>
              <a:t>Education about CMV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i="1" dirty="0">
                <a:latin typeface="Constantia" pitchFamily="18" charset="0"/>
              </a:rPr>
              <a:t>	&amp; how to prevent it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i="1" dirty="0">
                <a:latin typeface="Constantia" pitchFamily="18" charset="0"/>
              </a:rPr>
              <a:t>	through hygiene;</a:t>
            </a:r>
          </a:p>
          <a:p>
            <a:pPr lvl="1">
              <a:defRPr/>
            </a:pPr>
            <a:r>
              <a:rPr lang="en-US" sz="2000" b="1" i="1" dirty="0">
                <a:latin typeface="Constantia" pitchFamily="18" charset="0"/>
              </a:rPr>
              <a:t>	hand washing </a:t>
            </a:r>
          </a:p>
          <a:p>
            <a:pPr lvl="1">
              <a:defRPr/>
            </a:pPr>
            <a:endParaRPr lang="en-US" sz="2000" b="1" i="1" dirty="0">
              <a:latin typeface="Constantia" pitchFamily="18" charset="0"/>
            </a:endParaRPr>
          </a:p>
          <a:p>
            <a:pPr lvl="1">
              <a:defRPr/>
            </a:pPr>
            <a:r>
              <a:rPr lang="en-US" sz="2000" b="1" i="1" dirty="0">
                <a:latin typeface="Constantia" pitchFamily="18" charset="0"/>
              </a:rPr>
              <a:t>Vaccine is not available </a:t>
            </a:r>
            <a:endParaRPr lang="en-US" b="1" i="1" dirty="0">
              <a:latin typeface="Constantia" pitchFamily="18" charset="0"/>
            </a:endParaRPr>
          </a:p>
          <a:p>
            <a:pPr eaLnBrk="1" hangingPunct="1">
              <a:defRPr/>
            </a:pPr>
            <a:r>
              <a:rPr lang="en-US" b="1" i="1" dirty="0">
                <a:latin typeface="Constantia" pitchFamily="18" charset="0"/>
              </a:rPr>
              <a:t>         (TRIAL)</a:t>
            </a:r>
          </a:p>
        </p:txBody>
      </p:sp>
      <p:pic>
        <p:nvPicPr>
          <p:cNvPr id="50184" name="Picture 4" descr="Washing hands with plenty of soap and water.">
            <a:extLst>
              <a:ext uri="{FF2B5EF4-FFF2-40B4-BE49-F238E27FC236}">
                <a16:creationId xmlns:a16="http://schemas.microsoft.com/office/drawing/2014/main" id="{DD2E0180-BD72-4BC4-931E-85EAB35D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AutoShape 18">
            <a:extLst>
              <a:ext uri="{FF2B5EF4-FFF2-40B4-BE49-F238E27FC236}">
                <a16:creationId xmlns:a16="http://schemas.microsoft.com/office/drawing/2014/main" id="{0C807E06-9FDE-4602-8734-F080D1678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115888"/>
            <a:ext cx="1295400" cy="503237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CMV</a:t>
            </a:r>
            <a:endParaRPr lang="en-GB" altLang="en-US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E2E87BD-D5EB-46E4-94E3-47778B1C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205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OBJECTIVES;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49FAB78-DB6F-49E6-BCC5-528B2E8B6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87563"/>
            <a:ext cx="8991600" cy="5608637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Century Gothic" panose="020B0502020202020204" pitchFamily="34" charset="0"/>
              </a:rPr>
              <a:t>Upon completion of this lecture, the students should be able to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To recognize the different </a:t>
            </a:r>
            <a:r>
              <a:rPr lang="en-US" sz="2400" dirty="0"/>
              <a:t>t</a:t>
            </a:r>
            <a:r>
              <a:rPr lang="en-US" altLang="en-US" sz="2400" dirty="0"/>
              <a:t>ypes  of </a:t>
            </a:r>
            <a:r>
              <a:rPr lang="en-US" altLang="en-US" sz="2400" dirty="0">
                <a:solidFill>
                  <a:srgbClr val="FF0000"/>
                </a:solidFill>
              </a:rPr>
              <a:t>infant infections</a:t>
            </a:r>
            <a:r>
              <a:rPr lang="en-US" altLang="en-US" sz="2400" dirty="0"/>
              <a:t>.</a:t>
            </a:r>
          </a:p>
          <a:p>
            <a:pPr eaLnBrk="1" hangingPunct="1">
              <a:defRPr/>
            </a:pPr>
            <a:r>
              <a:rPr lang="en-US" altLang="en-US" sz="2400" dirty="0"/>
              <a:t>To know major </a:t>
            </a:r>
            <a:r>
              <a:rPr lang="en-US" altLang="en-US" sz="2400" dirty="0">
                <a:solidFill>
                  <a:srgbClr val="FF0000"/>
                </a:solidFill>
              </a:rPr>
              <a:t>transplacentaly transmitted pathogens </a:t>
            </a:r>
            <a:r>
              <a:rPr lang="en-US" altLang="en-US" sz="2400" dirty="0"/>
              <a:t>causing congenital infections .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                  (</a:t>
            </a:r>
            <a:r>
              <a:rPr lang="en-US" altLang="ar-SA" sz="2400" i="1" dirty="0">
                <a:solidFill>
                  <a:prstClr val="black">
                    <a:lumMod val="95000"/>
                    <a:lumOff val="5000"/>
                  </a:prstClr>
                </a:solidFill>
                <a:ea typeface="Majalla UI"/>
              </a:rPr>
              <a:t>Toxoplasma , </a:t>
            </a:r>
            <a:r>
              <a:rPr lang="en-US" sz="2400" i="1" dirty="0">
                <a:solidFill>
                  <a:prstClr val="black"/>
                </a:solidFill>
              </a:rPr>
              <a:t>TP</a:t>
            </a:r>
            <a:r>
              <a:rPr lang="en-US" altLang="ar-SA" sz="2400" i="1" dirty="0">
                <a:solidFill>
                  <a:prstClr val="black">
                    <a:lumMod val="95000"/>
                    <a:lumOff val="5000"/>
                  </a:prstClr>
                </a:solidFill>
                <a:ea typeface="Majalla UI"/>
              </a:rPr>
              <a:t> ,</a:t>
            </a:r>
            <a:r>
              <a:rPr lang="en-US" altLang="ar-SA" sz="2400" i="1" dirty="0" err="1">
                <a:solidFill>
                  <a:prstClr val="black">
                    <a:lumMod val="95000"/>
                    <a:lumOff val="5000"/>
                  </a:prstClr>
                </a:solidFill>
                <a:ea typeface="Majalla UI"/>
              </a:rPr>
              <a:t>ParvoV</a:t>
            </a:r>
            <a:r>
              <a:rPr lang="en-US" altLang="ar-SA" sz="2400" i="1" dirty="0">
                <a:solidFill>
                  <a:prstClr val="black">
                    <a:lumMod val="95000"/>
                    <a:lumOff val="5000"/>
                  </a:prstClr>
                </a:solidFill>
                <a:ea typeface="Majalla UI"/>
              </a:rPr>
              <a:t> , </a:t>
            </a:r>
            <a:r>
              <a:rPr lang="en-GB" sz="2400" i="1" dirty="0">
                <a:solidFill>
                  <a:prstClr val="black"/>
                </a:solidFill>
              </a:rPr>
              <a:t>VZV</a:t>
            </a:r>
            <a:r>
              <a:rPr lang="en-US" altLang="ar-SA" sz="2400" i="1" dirty="0">
                <a:solidFill>
                  <a:prstClr val="black">
                    <a:lumMod val="95000"/>
                    <a:lumOff val="5000"/>
                  </a:prstClr>
                </a:solidFill>
                <a:ea typeface="Majalla UI"/>
              </a:rPr>
              <a:t>, Rubella V &amp; </a:t>
            </a:r>
            <a:r>
              <a:rPr lang="en-US" sz="2400" i="1" dirty="0">
                <a:solidFill>
                  <a:prstClr val="black"/>
                </a:solidFill>
                <a:cs typeface="Times New Roman" pitchFamily="18" charset="0"/>
              </a:rPr>
              <a:t>CMV</a:t>
            </a:r>
            <a:r>
              <a:rPr lang="en-US" sz="24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.)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ar-SA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To describe their </a:t>
            </a:r>
            <a:r>
              <a:rPr lang="en-US" altLang="ar-SA" sz="2400" i="1" dirty="0">
                <a:solidFill>
                  <a:srgbClr val="FF0000"/>
                </a:solidFill>
                <a:ea typeface="Majalla UI"/>
              </a:rPr>
              <a:t>structures.</a:t>
            </a:r>
            <a:r>
              <a:rPr lang="en-US" altLang="ar-SA" sz="2400" i="1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prstClr val="black"/>
                </a:solidFill>
              </a:rPr>
              <a:t>To know their major </a:t>
            </a:r>
            <a:r>
              <a:rPr lang="en-US" sz="2400" dirty="0">
                <a:solidFill>
                  <a:srgbClr val="FF0000"/>
                </a:solidFill>
              </a:rPr>
              <a:t>epidemiology</a:t>
            </a:r>
            <a:r>
              <a:rPr lang="en-US" sz="2400" dirty="0">
                <a:solidFill>
                  <a:prstClr val="black"/>
                </a:solidFill>
              </a:rPr>
              <a:t> features.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altLang="ar-SA" sz="2400" i="1" dirty="0">
                <a:solidFill>
                  <a:prstClr val="black">
                    <a:lumMod val="95000"/>
                    <a:lumOff val="5000"/>
                  </a:prstClr>
                </a:solidFill>
                <a:ea typeface="Majalla UI"/>
              </a:rPr>
              <a:t>To describe </a:t>
            </a:r>
            <a:r>
              <a:rPr lang="en-US" altLang="ar-SA" sz="2400" i="1" dirty="0">
                <a:solidFill>
                  <a:srgbClr val="FF0000"/>
                </a:solidFill>
                <a:ea typeface="Majalla UI"/>
              </a:rPr>
              <a:t>clinical </a:t>
            </a:r>
            <a:r>
              <a:rPr lang="en-US" sz="2400" dirty="0">
                <a:solidFill>
                  <a:srgbClr val="FF0000"/>
                </a:solidFill>
              </a:rPr>
              <a:t>manifestations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of </a:t>
            </a:r>
            <a:r>
              <a:rPr lang="en-US" altLang="ar-SA" sz="2400" i="1" dirty="0">
                <a:solidFill>
                  <a:prstClr val="black">
                    <a:lumMod val="95000"/>
                    <a:lumOff val="5000"/>
                  </a:prstClr>
                </a:solidFill>
                <a:ea typeface="Majalla UI"/>
              </a:rPr>
              <a:t>their congenital infections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To illustrate different </a:t>
            </a:r>
            <a:r>
              <a:rPr lang="en-US" sz="2400" dirty="0">
                <a:solidFill>
                  <a:srgbClr val="FF0000"/>
                </a:solidFill>
              </a:rPr>
              <a:t>laboratory diagnosis </a:t>
            </a:r>
            <a:r>
              <a:rPr lang="en-US" sz="2400" dirty="0">
                <a:solidFill>
                  <a:prstClr val="black"/>
                </a:solidFill>
              </a:rPr>
              <a:t>of maternal and congenital infections.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prstClr val="black"/>
                </a:solidFill>
              </a:rPr>
              <a:t>To know their </a:t>
            </a:r>
            <a:r>
              <a:rPr lang="en-US" sz="2400" dirty="0">
                <a:solidFill>
                  <a:srgbClr val="FF0000"/>
                </a:solidFill>
              </a:rPr>
              <a:t>treatment</a:t>
            </a:r>
            <a:r>
              <a:rPr lang="en-US" sz="2400" dirty="0">
                <a:solidFill>
                  <a:prstClr val="black"/>
                </a:solidFill>
              </a:rPr>
              <a:t> and </a:t>
            </a:r>
            <a:r>
              <a:rPr lang="en-US" sz="2400" dirty="0">
                <a:solidFill>
                  <a:srgbClr val="FF0000"/>
                </a:solidFill>
              </a:rPr>
              <a:t>preventive</a:t>
            </a:r>
            <a:r>
              <a:rPr lang="en-US" sz="2400" dirty="0">
                <a:solidFill>
                  <a:prstClr val="black"/>
                </a:solidFill>
              </a:rPr>
              <a:t> measures.</a:t>
            </a:r>
            <a:endParaRPr lang="en-GB" sz="2400" dirty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">
            <a:extLst>
              <a:ext uri="{FF2B5EF4-FFF2-40B4-BE49-F238E27FC236}">
                <a16:creationId xmlns:a16="http://schemas.microsoft.com/office/drawing/2014/main" id="{CDC04558-7EFD-42D0-9F4A-09B66F8D1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89063"/>
            <a:ext cx="3135313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2F60E3-454C-4978-B059-3EBC44F59AE6}"/>
              </a:ext>
            </a:extLst>
          </p:cNvPr>
          <p:cNvSpPr/>
          <p:nvPr/>
        </p:nvSpPr>
        <p:spPr>
          <a:xfrm>
            <a:off x="2124075" y="188913"/>
            <a:ext cx="6335713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books </a:t>
            </a:r>
            <a:endParaRPr lang="ar-SA" sz="6000" b="1" i="1" u="sng" dirty="0">
              <a:solidFill>
                <a:srgbClr val="FFFF00"/>
              </a:solidFill>
            </a:endParaRPr>
          </a:p>
        </p:txBody>
      </p:sp>
      <p:pic>
        <p:nvPicPr>
          <p:cNvPr id="72708" name="Picture 7">
            <a:extLst>
              <a:ext uri="{FF2B5EF4-FFF2-40B4-BE49-F238E27FC236}">
                <a16:creationId xmlns:a16="http://schemas.microsoft.com/office/drawing/2014/main" id="{9606397A-E9DA-4620-840E-30B258C40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3181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DFC8-1E6B-4CDC-A8FF-A19762CB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37E77-5DEC-4E73-B0E6-9A4EE9A6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3732" name="Picture 2" descr="http://tameem.net/tm/wp-content/uploads/2011/09/Taleb3elm.jpg">
            <a:extLst>
              <a:ext uri="{FF2B5EF4-FFF2-40B4-BE49-F238E27FC236}">
                <a16:creationId xmlns:a16="http://schemas.microsoft.com/office/drawing/2014/main" id="{77B57B09-404A-4959-A5D2-317670DA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59DC-80FB-45DC-B545-E9AE452A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ar-SA" sz="4800" b="1" i="1" spc="-300" dirty="0">
                <a:solidFill>
                  <a:srgbClr val="FFFF00"/>
                </a:solidFill>
                <a:latin typeface="New Century Schoolbook" pitchFamily="18" charset="0"/>
                <a:ea typeface="Majalla UI"/>
              </a:rPr>
              <a:t> </a:t>
            </a:r>
            <a:r>
              <a:rPr lang="en-US" altLang="ar-SA" sz="4800" b="1" i="1" u="sng" spc="-3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Century Schoolbook" pitchFamily="18" charset="0"/>
                <a:ea typeface="Majalla UI"/>
              </a:rPr>
              <a:t>Congenital infections</a:t>
            </a:r>
            <a:endParaRPr lang="en-US" sz="4800" b="1" i="1" u="sng" spc="-3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Century Schoolbook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1D29-6F5E-4FB1-A1F0-303AD51B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0866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ar-SA" dirty="0">
                <a:solidFill>
                  <a:srgbClr val="663300"/>
                </a:solidFill>
                <a:ea typeface="Majalla UI"/>
              </a:rPr>
              <a:t>mostly  </a:t>
            </a:r>
            <a:r>
              <a:rPr lang="en-US" altLang="ar-SA" dirty="0">
                <a:solidFill>
                  <a:srgbClr val="003300"/>
                </a:solidFill>
                <a:ea typeface="Majalla UI"/>
              </a:rPr>
              <a:t>viruses</a:t>
            </a:r>
          </a:p>
          <a:p>
            <a:pPr>
              <a:lnSpc>
                <a:spcPct val="80000"/>
              </a:lnSpc>
              <a:defRPr/>
            </a:pPr>
            <a:r>
              <a:rPr lang="en-US" altLang="ar-SA" dirty="0">
                <a:solidFill>
                  <a:srgbClr val="663300"/>
                </a:solidFill>
                <a:ea typeface="Majalla UI"/>
              </a:rPr>
              <a:t>previously known as </a:t>
            </a:r>
            <a:r>
              <a:rPr lang="en-US" altLang="ar-SA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( </a:t>
            </a:r>
            <a:r>
              <a:rPr lang="en-US" altLang="ar-SA" b="1" dirty="0">
                <a:solidFill>
                  <a:srgbClr val="FF0000"/>
                </a:solidFill>
                <a:ea typeface="Majalla UI"/>
              </a:rPr>
              <a:t>TORC</a:t>
            </a:r>
            <a:r>
              <a:rPr lang="en-US" altLang="ar-SA" b="1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H</a:t>
            </a:r>
            <a:r>
              <a:rPr lang="en-US" altLang="ar-SA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) </a:t>
            </a:r>
            <a:r>
              <a:rPr lang="en-US" altLang="ar-SA" dirty="0">
                <a:solidFill>
                  <a:srgbClr val="663300"/>
                </a:solidFill>
                <a:ea typeface="Majalla UI"/>
              </a:rPr>
              <a:t>infections: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T= T</a:t>
            </a:r>
            <a:r>
              <a:rPr lang="en-US" sz="3600" b="1" u="sng" dirty="0">
                <a:solidFill>
                  <a:srgbClr val="00B0F0"/>
                </a:solidFill>
                <a:latin typeface="Times New Roman" panose="02020603050405020304" pitchFamily="18" charset="0"/>
              </a:rPr>
              <a:t>oxoplasma </a:t>
            </a:r>
            <a:r>
              <a:rPr lang="en-US" sz="3600" b="1" u="sng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gondii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O=O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thers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(</a:t>
            </a:r>
            <a:r>
              <a:rPr lang="en-US" sz="3600" i="1" dirty="0" err="1">
                <a:solidFill>
                  <a:srgbClr val="00B0F0"/>
                </a:solidFill>
                <a:hlinkClick r:id="rId3" action="ppaction://hlinkfile" tooltip="Treponema pallidum"/>
              </a:rPr>
              <a:t>Treponema</a:t>
            </a:r>
            <a:r>
              <a:rPr lang="en-US" sz="3600" i="1" dirty="0">
                <a:solidFill>
                  <a:srgbClr val="00B0F0"/>
                </a:solidFill>
                <a:hlinkClick r:id="rId3" action="ppaction://hlinkfile" tooltip="Treponema pallidum"/>
              </a:rPr>
              <a:t> </a:t>
            </a:r>
            <a:r>
              <a:rPr lang="en-US" sz="3600" i="1" dirty="0" err="1">
                <a:solidFill>
                  <a:srgbClr val="00B0F0"/>
                </a:solidFill>
                <a:hlinkClick r:id="rId3" action="ppaction://hlinkfile" tooltip="Treponema pallidum"/>
              </a:rPr>
              <a:t>pallidum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 ,Parvovirus &amp;VZV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),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R=R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ubella V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rgbClr val="C00000"/>
                </a:solidFill>
                <a:ea typeface="Majalla UI"/>
              </a:rPr>
              <a:t>C=C</a:t>
            </a:r>
            <a:r>
              <a:rPr lang="en-US" altLang="ar-SA" sz="3600" dirty="0">
                <a:solidFill>
                  <a:srgbClr val="00B0F0"/>
                </a:solidFill>
                <a:ea typeface="Majalla UI"/>
              </a:rPr>
              <a:t>MV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,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ar-SA" sz="36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H=H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erpes( </a:t>
            </a:r>
            <a:r>
              <a:rPr lang="en-US" altLang="ar-SA" sz="36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H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epatitis &amp;</a:t>
            </a:r>
            <a:r>
              <a:rPr lang="en-US" altLang="ar-SA" sz="36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H</a:t>
            </a:r>
            <a:r>
              <a:rPr lang="en-US" altLang="ar-SA" sz="3600" dirty="0">
                <a:solidFill>
                  <a:srgbClr val="663300"/>
                </a:solidFill>
                <a:ea typeface="Majalla UI"/>
              </a:rPr>
              <a:t>IV),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4224E19-876D-4527-AEE6-338AE76F47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905000"/>
            <a:ext cx="6324600" cy="274320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3CE-9E56-4EAA-93E7-43FAE2C9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ar-SA" sz="4800" b="1" i="1" spc="-300" dirty="0">
                <a:solidFill>
                  <a:srgbClr val="FFFF00"/>
                </a:solidFill>
                <a:latin typeface="New Century Schoolbook" pitchFamily="18" charset="0"/>
                <a:ea typeface="Majalla UI"/>
              </a:rPr>
              <a:t> </a:t>
            </a:r>
            <a:r>
              <a:rPr lang="en-US" altLang="ar-SA" sz="4800" b="1" i="1" u="sng" spc="-300" dirty="0">
                <a:solidFill>
                  <a:srgbClr val="FF0000"/>
                </a:solidFill>
                <a:latin typeface="New Century Schoolbook" pitchFamily="18" charset="0"/>
                <a:ea typeface="Majalla UI"/>
              </a:rPr>
              <a:t>Congenital infections</a:t>
            </a:r>
            <a:endParaRPr lang="en-US" sz="4800" b="1" i="1" u="sng" spc="-300" dirty="0">
              <a:solidFill>
                <a:srgbClr val="FF0000"/>
              </a:solidFill>
              <a:latin typeface="New Century Schoolbook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6A2F-7C52-4514-8500-ECDCA9F36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6553200" cy="41910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en-US" b="1" i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of IUI &amp; fetal damage ;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dirty="0"/>
              <a:t>Type of org.(teratogenic)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dirty="0"/>
              <a:t>Type of maternal inf.(</a:t>
            </a:r>
            <a:r>
              <a:rPr lang="en-US" sz="2800" b="1" i="1" dirty="0"/>
              <a:t>1</a:t>
            </a:r>
            <a:r>
              <a:rPr lang="en-US" sz="2800" b="1" i="1" baseline="30000" dirty="0"/>
              <a:t>o</a:t>
            </a:r>
            <a:r>
              <a:rPr lang="en-US" sz="2800" dirty="0"/>
              <a:t>,R)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dirty="0"/>
              <a:t>Time of inf .(</a:t>
            </a:r>
            <a:r>
              <a:rPr lang="en-US" sz="2800" b="1" i="1" dirty="0"/>
              <a:t>1</a:t>
            </a:r>
            <a:r>
              <a:rPr lang="en-US" sz="2800" b="1" i="1" baseline="30000" dirty="0"/>
              <a:t>st ,</a:t>
            </a:r>
            <a:r>
              <a:rPr lang="en-US" sz="2800" b="1" i="1" dirty="0"/>
              <a:t>2</a:t>
            </a:r>
            <a:r>
              <a:rPr lang="en-US" sz="2800" b="1" i="1" baseline="30000" dirty="0"/>
              <a:t>nd</a:t>
            </a:r>
            <a:r>
              <a:rPr lang="en-US" sz="2800" b="1" i="1" dirty="0"/>
              <a:t> </a:t>
            </a:r>
            <a:r>
              <a:rPr lang="en-US" sz="2800" i="1" dirty="0"/>
              <a:t>or </a:t>
            </a:r>
            <a:r>
              <a:rPr lang="en-US" sz="2800" b="1" i="1" dirty="0"/>
              <a:t>3</a:t>
            </a:r>
            <a:r>
              <a:rPr lang="en-US" sz="2800" b="1" i="1" baseline="30000" dirty="0"/>
              <a:t>rd</a:t>
            </a:r>
            <a:r>
              <a:rPr lang="en-US" sz="2800" dirty="0"/>
              <a:t>)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C0C6774-6941-4971-BCB7-A6EA21C18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768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1" i="1">
                <a:solidFill>
                  <a:srgbClr val="4F2270"/>
                </a:solidFill>
              </a:rPr>
              <a:t>1</a:t>
            </a:r>
            <a:r>
              <a:rPr lang="en-US" altLang="en-US" b="1" i="1" baseline="30000">
                <a:solidFill>
                  <a:srgbClr val="4F2270"/>
                </a:solidFill>
              </a:rPr>
              <a:t>o </a:t>
            </a:r>
            <a:r>
              <a:rPr lang="en-US" altLang="en-US" b="1" i="1">
                <a:solidFill>
                  <a:srgbClr val="4F2270"/>
                </a:solidFill>
                <a:latin typeface="Constantia" panose="02030602050306030303" pitchFamily="18" charset="0"/>
              </a:rPr>
              <a:t>Maternal infection in the first half of pregnancy </a:t>
            </a:r>
          </a:p>
          <a:p>
            <a:r>
              <a:rPr lang="en-US" altLang="en-US" b="1" i="1">
                <a:solidFill>
                  <a:srgbClr val="4F2270"/>
                </a:solidFill>
                <a:latin typeface="Constantia" panose="02030602050306030303" pitchFamily="18" charset="0"/>
              </a:rPr>
              <a:t>                                                poses the greatest risk to the fetus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F1908C7-3F1B-4BAD-989B-90C16A8E43DD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057400"/>
            <a:ext cx="6324600" cy="365760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2C5E-99F7-4C5C-BE33-9B6D61F9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sz="4800" b="1" i="1" spc="-300" dirty="0">
                <a:solidFill>
                  <a:srgbClr val="FFFF00"/>
                </a:solidFill>
                <a:latin typeface="New Century Schoolbook" pitchFamily="18" charset="0"/>
                <a:ea typeface="Majalla UI"/>
              </a:rPr>
              <a:t> </a:t>
            </a:r>
            <a:r>
              <a:rPr lang="en-US" altLang="ar-SA" sz="4800" b="1" i="1" u="sng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Century Schoolbook" pitchFamily="18" charset="0"/>
                <a:ea typeface="Majalla UI"/>
              </a:rPr>
              <a:t>Congenital infections</a:t>
            </a:r>
            <a:endParaRPr lang="en-US" sz="4800" b="1" i="1" u="sng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Century Schoolbook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E5DFBAE-894B-47DD-A7C3-4CF075AF7736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1828800"/>
            <a:ext cx="7162800" cy="388620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u="sng" dirty="0">
                <a:latin typeface="Constantia" pitchFamily="18" charset="0"/>
              </a:rPr>
              <a:t>Common Findings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Intrauterine growth retardation(IUGR)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Hepatosplenomegaly(HSM)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Thrombocytopenia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onstantia" pitchFamily="18" charset="0"/>
              </a:rPr>
              <a:t>Microcephaly</a:t>
            </a:r>
            <a:endParaRPr lang="en-US" sz="2800" dirty="0">
              <a:latin typeface="Constantia" pitchFamily="18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B0F0"/>
                </a:solidFill>
                <a:latin typeface="Constantia" pitchFamily="18" charset="0"/>
              </a:rPr>
              <a:t>Majority of  CI (“asymptomatic”) at birth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u="sng" dirty="0">
                <a:solidFill>
                  <a:srgbClr val="C00000"/>
                </a:solidFill>
                <a:latin typeface="Constantia" pitchFamily="18" charset="0"/>
              </a:rPr>
              <a:t>Preventative and therapeutic measures ;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   possible for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some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of the agents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>
            <a:extLst>
              <a:ext uri="{FF2B5EF4-FFF2-40B4-BE49-F238E27FC236}">
                <a16:creationId xmlns:a16="http://schemas.microsoft.com/office/drawing/2014/main" id="{6FF37B82-1C7D-4D70-9BFA-8FB95FC1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FC9E01-3AFD-4E93-9AAB-9F8410161251}" type="slidenum">
              <a:rPr lang="en-GB" altLang="en-US" sz="1200" smtClean="0">
                <a:solidFill>
                  <a:srgbClr val="98C8D6"/>
                </a:solidFill>
              </a:rPr>
              <a:pPr/>
              <a:t>7</a:t>
            </a:fld>
            <a:endParaRPr lang="en-GB" altLang="en-US" sz="1200">
              <a:solidFill>
                <a:srgbClr val="98C8D6"/>
              </a:solidFill>
            </a:endParaRPr>
          </a:p>
        </p:txBody>
      </p:sp>
      <p:pic>
        <p:nvPicPr>
          <p:cNvPr id="31747" name="Picture 2" descr="http://www.abcd-vets.org/guidelines/feline_panleukopenia/img/graph.jpg">
            <a:extLst>
              <a:ext uri="{FF2B5EF4-FFF2-40B4-BE49-F238E27FC236}">
                <a16:creationId xmlns:a16="http://schemas.microsoft.com/office/drawing/2014/main" id="{8B169DD7-69E6-4B56-9A28-40EA4A91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345113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>
            <a:extLst>
              <a:ext uri="{FF2B5EF4-FFF2-40B4-BE49-F238E27FC236}">
                <a16:creationId xmlns:a16="http://schemas.microsoft.com/office/drawing/2014/main" id="{3ACB8577-D356-4495-9B18-99BC91BC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8800"/>
            <a:ext cx="464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i="1" u="sng">
                <a:solidFill>
                  <a:srgbClr val="C00000"/>
                </a:solidFill>
                <a:latin typeface="Constantia" panose="02030602050306030303" pitchFamily="18" charset="0"/>
              </a:rPr>
              <a:t>Neonatal serological Dx;</a:t>
            </a:r>
          </a:p>
          <a:p>
            <a:pPr>
              <a:lnSpc>
                <a:spcPct val="90000"/>
              </a:lnSpc>
            </a:pPr>
            <a:endParaRPr lang="en-US" altLang="en-US" b="1" i="1" u="sng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Constantia" panose="02030602050306030303" pitchFamily="18" charset="0"/>
              </a:rPr>
              <a:t>IgM antibody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Constantia" panose="02030602050306030303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endParaRPr lang="en-US" altLang="en-US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Constantia" panose="02030602050306030303" pitchFamily="18" charset="0"/>
              </a:rPr>
              <a:t>Persistence of specific IgG antibody &gt;12 ms of 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A2067E-950D-4814-9305-9563B0C11AA4}"/>
              </a:ext>
            </a:extLst>
          </p:cNvPr>
          <p:cNvSpPr/>
          <p:nvPr/>
        </p:nvSpPr>
        <p:spPr>
          <a:xfrm>
            <a:off x="152400" y="3581400"/>
            <a:ext cx="4572000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7030A0"/>
                </a:solidFill>
                <a:latin typeface="+mn-lt"/>
              </a:rPr>
              <a:t>Absence of fetal IgM at birth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solidFill>
                  <a:srgbClr val="7030A0"/>
                </a:solidFill>
                <a:latin typeface="+mn-lt"/>
              </a:rPr>
              <a:t>does not exclude infection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4282-68AB-42CB-8104-870CD074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Transplacental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infections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US" altLang="ar-SA" sz="4800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                  </a:t>
            </a:r>
            <a:r>
              <a:rPr lang="en-US" altLang="ar-SA" sz="4800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( </a:t>
            </a:r>
            <a:r>
              <a:rPr lang="en-US" altLang="ar-SA" sz="4800" b="1" u="sng" dirty="0">
                <a:solidFill>
                  <a:srgbClr val="FF0000"/>
                </a:solidFill>
                <a:ea typeface="Majalla UI"/>
              </a:rPr>
              <a:t>TORC</a:t>
            </a:r>
            <a:r>
              <a:rPr lang="en-US" altLang="ar-SA" sz="48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Majalla UI"/>
              </a:rPr>
              <a:t>H</a:t>
            </a:r>
            <a:r>
              <a:rPr lang="en-US" altLang="ar-SA" sz="4800" u="sng" dirty="0">
                <a:solidFill>
                  <a:schemeClr val="tx2">
                    <a:lumMod val="75000"/>
                  </a:schemeClr>
                </a:solidFill>
                <a:ea typeface="Majalla UI"/>
              </a:rPr>
              <a:t>) </a:t>
            </a:r>
            <a:endParaRPr lang="en-US" sz="4800" i="1" u="sng" dirty="0">
              <a:latin typeface="+mn-lt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B33D2B10-EC8C-40EF-A729-C262D6BF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68563"/>
            <a:ext cx="8458200" cy="4389437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ar-SA" sz="3600" b="1" u="sng">
                <a:solidFill>
                  <a:srgbClr val="C00000"/>
                </a:solidFill>
                <a:ea typeface="Majalla UI"/>
                <a:cs typeface="Majalla UI"/>
              </a:rPr>
              <a:t>T= </a:t>
            </a:r>
            <a:r>
              <a:rPr lang="en-US" altLang="ar-SA" sz="2800" b="1" u="sng">
                <a:solidFill>
                  <a:srgbClr val="C00000"/>
                </a:solidFill>
                <a:ea typeface="Majalla UI"/>
                <a:cs typeface="Majalla UI"/>
              </a:rPr>
              <a:t>T</a:t>
            </a: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oxoplasma gondii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ar-SA" sz="3600" u="sng">
              <a:solidFill>
                <a:srgbClr val="00B0F0"/>
              </a:solidFill>
              <a:ea typeface="Majalla UI"/>
              <a:cs typeface="Majalla UI"/>
            </a:endParaRP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SA" sz="3600" u="sng">
                <a:solidFill>
                  <a:srgbClr val="663300"/>
                </a:solidFill>
                <a:ea typeface="Majalla UI"/>
                <a:cs typeface="Majalla UI"/>
              </a:rPr>
              <a:t>(</a:t>
            </a:r>
            <a:r>
              <a:rPr lang="en-US" altLang="en-US" sz="3600" i="1">
                <a:hlinkClick r:id="rId2" action="ppaction://hlinkfile" tooltip="Treponema pallidum"/>
              </a:rPr>
              <a:t>Treponema pallidum</a:t>
            </a:r>
            <a:r>
              <a:rPr lang="en-US" altLang="ar-SA" sz="3600" u="sng">
                <a:solidFill>
                  <a:srgbClr val="663300"/>
                </a:solidFill>
                <a:ea typeface="Majalla UI"/>
                <a:cs typeface="Majalla UI"/>
              </a:rPr>
              <a:t> </a:t>
            </a:r>
            <a:r>
              <a:rPr lang="en-US" altLang="ar-SA" sz="3600">
                <a:solidFill>
                  <a:srgbClr val="663300"/>
                </a:solidFill>
                <a:ea typeface="Majalla UI"/>
                <a:cs typeface="Majalla UI"/>
              </a:rPr>
              <a:t>,</a:t>
            </a:r>
            <a:r>
              <a:rPr lang="en-US" altLang="ar-SA" sz="3600">
                <a:solidFill>
                  <a:srgbClr val="00B0F0"/>
                </a:solidFill>
                <a:ea typeface="Majalla UI"/>
                <a:cs typeface="Majalla UI"/>
              </a:rPr>
              <a:t>Parvovirus &amp;VZV</a:t>
            </a:r>
            <a:r>
              <a:rPr lang="en-US" altLang="ar-SA" sz="3600">
                <a:solidFill>
                  <a:srgbClr val="663300"/>
                </a:solidFill>
                <a:ea typeface="Majalla UI"/>
                <a:cs typeface="Majalla UI"/>
              </a:rPr>
              <a:t>) 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SA" sz="3600" b="1" u="sng">
                <a:solidFill>
                  <a:srgbClr val="C00000"/>
                </a:solidFill>
                <a:ea typeface="Majalla UI"/>
                <a:cs typeface="Majalla UI"/>
              </a:rPr>
              <a:t>R=R</a:t>
            </a:r>
            <a:r>
              <a:rPr lang="en-US" altLang="ar-SA" sz="3600">
                <a:solidFill>
                  <a:srgbClr val="00B0F0"/>
                </a:solidFill>
                <a:ea typeface="Majalla UI"/>
                <a:cs typeface="Majalla UI"/>
              </a:rPr>
              <a:t>ubella V</a:t>
            </a:r>
          </a:p>
          <a:p>
            <a:pPr lvl="2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SA" sz="3600" b="1" u="sng">
                <a:solidFill>
                  <a:srgbClr val="C00000"/>
                </a:solidFill>
                <a:ea typeface="Majalla UI"/>
                <a:cs typeface="Majalla UI"/>
              </a:rPr>
              <a:t>C=C</a:t>
            </a:r>
            <a:r>
              <a:rPr lang="en-US" altLang="ar-SA" sz="3600">
                <a:solidFill>
                  <a:srgbClr val="00B0F0"/>
                </a:solidFill>
                <a:ea typeface="Majalla UI"/>
                <a:cs typeface="Majalla UI"/>
              </a:rPr>
              <a:t>MV</a:t>
            </a:r>
            <a:endParaRPr lang="en-US" altLang="en-US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g3">
            <a:extLst>
              <a:ext uri="{FF2B5EF4-FFF2-40B4-BE49-F238E27FC236}">
                <a16:creationId xmlns:a16="http://schemas.microsoft.com/office/drawing/2014/main" id="{10608605-94F5-460E-9187-C32923610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Toxoplasma_troph_HIV_DPDx">
            <a:extLst>
              <a:ext uri="{FF2B5EF4-FFF2-40B4-BE49-F238E27FC236}">
                <a16:creationId xmlns:a16="http://schemas.microsoft.com/office/drawing/2014/main" id="{A28429FC-A311-47FE-8CD2-215936F9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817938"/>
            <a:ext cx="2071687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E3F052C6-B9E7-4396-98FE-664A14EFC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5464175"/>
            <a:ext cx="3265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1600" b="1">
                <a:latin typeface="Constantia" panose="02030602050306030303" pitchFamily="18" charset="0"/>
              </a:rPr>
              <a:t>rapidly dividing forms</a:t>
            </a:r>
            <a:r>
              <a:rPr lang="en-US" altLang="en-US" sz="1400" b="1">
                <a:latin typeface="Constantia" panose="02030602050306030303" pitchFamily="18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1600" b="1">
                <a:latin typeface="Constantia" panose="02030602050306030303" pitchFamily="18" charset="0"/>
              </a:rPr>
              <a:t>ACUTE PHASE</a:t>
            </a:r>
            <a:endParaRPr lang="en-US" altLang="en-US" sz="1400" b="1">
              <a:latin typeface="Constantia" panose="02030602050306030303" pitchFamily="18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6BB58C48-0D99-415F-8CEE-8A553D20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86400"/>
            <a:ext cx="2514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1600" b="1">
                <a:latin typeface="Constantia" panose="02030602050306030303" pitchFamily="18" charset="0"/>
              </a:rPr>
              <a:t>slowly dividing forms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00"/>
                </a:solidFill>
                <a:latin typeface="Constantia" panose="02030602050306030303" pitchFamily="18" charset="0"/>
              </a:rPr>
              <a:t>CHRONIC</a:t>
            </a:r>
            <a:r>
              <a:rPr lang="en-US" altLang="en-US" sz="1600" b="1">
                <a:solidFill>
                  <a:srgbClr val="000000"/>
                </a:solidFill>
                <a:latin typeface="Constantia" panose="02030602050306030303" pitchFamily="18" charset="0"/>
              </a:rPr>
              <a:t>  PHASE</a:t>
            </a:r>
            <a:endParaRPr lang="en-US" altLang="en-US" sz="1600">
              <a:latin typeface="Constantia" panose="02030602050306030303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600" b="1">
              <a:latin typeface="Constantia" panose="02030602050306030303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 b="1">
              <a:latin typeface="Constantia" panose="02030602050306030303" pitchFamily="18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7B273422-8678-4CE5-A4ED-B3647575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133725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Tachyzoites: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1EF276D9-747C-41EA-9E71-29AC96A87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057525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Bradyzoites:</a:t>
            </a:r>
            <a:endParaRPr lang="en-US" sz="1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02D59514-6F7D-47F3-88F4-623FAA6C7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30600"/>
            <a:ext cx="1981200" cy="584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Immunity </a:t>
            </a:r>
            <a:r>
              <a:rPr lang="en-US" altLang="en-US" sz="3200" b="1"/>
              <a:t>+</a:t>
            </a:r>
            <a:endParaRPr lang="en-US" altLang="en-US" b="1"/>
          </a:p>
        </p:txBody>
      </p:sp>
      <p:sp>
        <p:nvSpPr>
          <p:cNvPr id="34825" name="AutoShape 10">
            <a:extLst>
              <a:ext uri="{FF2B5EF4-FFF2-40B4-BE49-F238E27FC236}">
                <a16:creationId xmlns:a16="http://schemas.microsoft.com/office/drawing/2014/main" id="{AD4FD05E-A83C-49EF-92CA-9BCDC5CF5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4173538"/>
            <a:ext cx="1498600" cy="169862"/>
          </a:xfrm>
          <a:prstGeom prst="rightArrow">
            <a:avLst>
              <a:gd name="adj1" fmla="val 50000"/>
              <a:gd name="adj2" fmla="val 2678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en-US">
              <a:ea typeface="Majalla UI"/>
            </a:endParaRPr>
          </a:p>
        </p:txBody>
      </p:sp>
      <p:sp>
        <p:nvSpPr>
          <p:cNvPr id="34826" name="AutoShape 11">
            <a:extLst>
              <a:ext uri="{FF2B5EF4-FFF2-40B4-BE49-F238E27FC236}">
                <a16:creationId xmlns:a16="http://schemas.microsoft.com/office/drawing/2014/main" id="{45543646-9479-4C9D-A731-256E4043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457700"/>
            <a:ext cx="1589088" cy="190500"/>
          </a:xfrm>
          <a:prstGeom prst="leftArrow">
            <a:avLst>
              <a:gd name="adj1" fmla="val 50000"/>
              <a:gd name="adj2" fmla="val 2505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en-US">
              <a:ea typeface="Majalla UI"/>
            </a:endParaRPr>
          </a:p>
        </p:txBody>
      </p:sp>
      <p:sp>
        <p:nvSpPr>
          <p:cNvPr id="34827" name="Rectangle 12">
            <a:extLst>
              <a:ext uri="{FF2B5EF4-FFF2-40B4-BE49-F238E27FC236}">
                <a16:creationId xmlns:a16="http://schemas.microsoft.com/office/drawing/2014/main" id="{17CC6289-6F20-41F3-A4E7-E7510AE88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49800"/>
            <a:ext cx="1981200" cy="584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Immunity </a:t>
            </a:r>
            <a:r>
              <a:rPr lang="en-US" altLang="en-US" sz="3200" b="1"/>
              <a:t>-</a:t>
            </a:r>
          </a:p>
        </p:txBody>
      </p:sp>
      <p:sp>
        <p:nvSpPr>
          <p:cNvPr id="19473" name="Rectangle 17">
            <a:extLst>
              <a:ext uri="{FF2B5EF4-FFF2-40B4-BE49-F238E27FC236}">
                <a16:creationId xmlns:a16="http://schemas.microsoft.com/office/drawing/2014/main" id="{8531F5B9-A733-440F-85AE-30EFF017A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"/>
            <a:ext cx="586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Toxoplasma Gondii</a:t>
            </a:r>
          </a:p>
        </p:txBody>
      </p:sp>
      <p:pic>
        <p:nvPicPr>
          <p:cNvPr id="34829" name="Picture 5" descr="toxoplasma">
            <a:extLst>
              <a:ext uri="{FF2B5EF4-FFF2-40B4-BE49-F238E27FC236}">
                <a16:creationId xmlns:a16="http://schemas.microsoft.com/office/drawing/2014/main" id="{F26686C0-5561-4F33-BEFA-CBE5A2F4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AF89E0-0DF1-42A2-A17F-E89238633A00}"/>
              </a:ext>
            </a:extLst>
          </p:cNvPr>
          <p:cNvSpPr/>
          <p:nvPr/>
        </p:nvSpPr>
        <p:spPr>
          <a:xfrm>
            <a:off x="152400" y="3073400"/>
            <a:ext cx="1828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Oocysts;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112BC4-0353-487B-93AE-5DE25C2752E2}"/>
              </a:ext>
            </a:extLst>
          </p:cNvPr>
          <p:cNvSpPr/>
          <p:nvPr/>
        </p:nvSpPr>
        <p:spPr>
          <a:xfrm>
            <a:off x="-76200" y="5192713"/>
            <a:ext cx="19256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Shed in cat feces</a:t>
            </a:r>
          </a:p>
        </p:txBody>
      </p:sp>
      <p:sp>
        <p:nvSpPr>
          <p:cNvPr id="34832" name="Rectangle 22">
            <a:extLst>
              <a:ext uri="{FF2B5EF4-FFF2-40B4-BE49-F238E27FC236}">
                <a16:creationId xmlns:a16="http://schemas.microsoft.com/office/drawing/2014/main" id="{7144DC27-C215-4D06-AA58-50EACE4AC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865313"/>
            <a:ext cx="5791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>
                <a:latin typeface="Constantia" panose="02030602050306030303" pitchFamily="18" charset="0"/>
              </a:rPr>
              <a:t>Obligate intracellular  parasite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>
                <a:latin typeface="Constantia" panose="02030602050306030303" pitchFamily="18" charset="0"/>
              </a:rPr>
              <a:t>Three forms: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مخصص 3">
      <a:dk1>
        <a:sysClr val="windowText" lastClr="000000"/>
      </a:dk1>
      <a:lt1>
        <a:sysClr val="window" lastClr="FFFFFF"/>
      </a:lt1>
      <a:dk2>
        <a:srgbClr val="9FD2E0"/>
      </a:dk2>
      <a:lt2>
        <a:srgbClr val="D4D4D6"/>
      </a:lt2>
      <a:accent1>
        <a:srgbClr val="785600"/>
      </a:accent1>
      <a:accent2>
        <a:srgbClr val="60B5CC"/>
      </a:accent2>
      <a:accent3>
        <a:srgbClr val="E66C7D"/>
      </a:accent3>
      <a:accent4>
        <a:srgbClr val="479249"/>
      </a:accent4>
      <a:accent5>
        <a:srgbClr val="CF5A1B"/>
      </a:accent5>
      <a:accent6>
        <a:srgbClr val="FF0B0B"/>
      </a:accent6>
      <a:hlink>
        <a:srgbClr val="168BBA"/>
      </a:hlink>
      <a:folHlink>
        <a:srgbClr val="68000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ckwell" pitchFamily="18" charset="0"/>
            <a:cs typeface="Tahoma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خصص 3">
    <a:dk1>
      <a:sysClr val="windowText" lastClr="000000"/>
    </a:dk1>
    <a:lt1>
      <a:sysClr val="window" lastClr="FFFFFF"/>
    </a:lt1>
    <a:dk2>
      <a:srgbClr val="9FD2E0"/>
    </a:dk2>
    <a:lt2>
      <a:srgbClr val="D4D4D6"/>
    </a:lt2>
    <a:accent1>
      <a:srgbClr val="785600"/>
    </a:accent1>
    <a:accent2>
      <a:srgbClr val="60B5CC"/>
    </a:accent2>
    <a:accent3>
      <a:srgbClr val="E66C7D"/>
    </a:accent3>
    <a:accent4>
      <a:srgbClr val="479249"/>
    </a:accent4>
    <a:accent5>
      <a:srgbClr val="CF5A1B"/>
    </a:accent5>
    <a:accent6>
      <a:srgbClr val="FF0B0B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مخصص 3">
    <a:dk1>
      <a:sysClr val="windowText" lastClr="000000"/>
    </a:dk1>
    <a:lt1>
      <a:sysClr val="window" lastClr="FFFFFF"/>
    </a:lt1>
    <a:dk2>
      <a:srgbClr val="9FD2E0"/>
    </a:dk2>
    <a:lt2>
      <a:srgbClr val="D4D4D6"/>
    </a:lt2>
    <a:accent1>
      <a:srgbClr val="785600"/>
    </a:accent1>
    <a:accent2>
      <a:srgbClr val="60B5CC"/>
    </a:accent2>
    <a:accent3>
      <a:srgbClr val="E66C7D"/>
    </a:accent3>
    <a:accent4>
      <a:srgbClr val="479249"/>
    </a:accent4>
    <a:accent5>
      <a:srgbClr val="CF5A1B"/>
    </a:accent5>
    <a:accent6>
      <a:srgbClr val="FF0B0B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23891</TotalTime>
  <Words>1552</Words>
  <Application>Microsoft Office PowerPoint</Application>
  <PresentationFormat>On-screen Show (4:3)</PresentationFormat>
  <Paragraphs>476</Paragraphs>
  <Slides>39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64" baseType="lpstr">
      <vt:lpstr>Times New Roman</vt:lpstr>
      <vt:lpstr>Arial</vt:lpstr>
      <vt:lpstr>Calibri</vt:lpstr>
      <vt:lpstr>Constantia</vt:lpstr>
      <vt:lpstr>Wingdings 2</vt:lpstr>
      <vt:lpstr>Garamond</vt:lpstr>
      <vt:lpstr>Wingdings</vt:lpstr>
      <vt:lpstr>Browallia New</vt:lpstr>
      <vt:lpstr>Castellar</vt:lpstr>
      <vt:lpstr>Majalla UI</vt:lpstr>
      <vt:lpstr>New Century Schoolbook</vt:lpstr>
      <vt:lpstr>Footlight MT Light</vt:lpstr>
      <vt:lpstr>Tahoma</vt:lpstr>
      <vt:lpstr>Bookman Old Style</vt:lpstr>
      <vt:lpstr>Aharoni</vt:lpstr>
      <vt:lpstr>PMingLiU</vt:lpstr>
      <vt:lpstr>Microsoft JhengHei</vt:lpstr>
      <vt:lpstr>NPS Serif Qual</vt:lpstr>
      <vt:lpstr>Cooper Black</vt:lpstr>
      <vt:lpstr>Monotype Sorts</vt:lpstr>
      <vt:lpstr>Century Gothic</vt:lpstr>
      <vt:lpstr>Arial Unicode MS</vt:lpstr>
      <vt:lpstr>تدفق</vt:lpstr>
      <vt:lpstr>Stream</vt:lpstr>
      <vt:lpstr>Microsoft Excel 97-2003 Worksheet</vt:lpstr>
      <vt:lpstr>PowerPoint Presentation</vt:lpstr>
      <vt:lpstr>OBJECTIVES;</vt:lpstr>
      <vt:lpstr>infant infections</vt:lpstr>
      <vt:lpstr> Congenital infections</vt:lpstr>
      <vt:lpstr> Congenital infections</vt:lpstr>
      <vt:lpstr> Congenital infections</vt:lpstr>
      <vt:lpstr>PowerPoint Presentation</vt:lpstr>
      <vt:lpstr>Transplacental  infections                    ( TORCH) </vt:lpstr>
      <vt:lpstr>PowerPoint Presentation</vt:lpstr>
      <vt:lpstr>PowerPoint Presentation</vt:lpstr>
      <vt:lpstr>PowerPoint Presentation</vt:lpstr>
      <vt:lpstr>  Congenital infection ;</vt:lpstr>
      <vt:lpstr>Dx</vt:lpstr>
      <vt:lpstr>Rx</vt:lpstr>
      <vt:lpstr>Transplacental  infections                    ( TORCH) </vt:lpstr>
      <vt:lpstr>Parvovirus B19</vt:lpstr>
      <vt:lpstr>Clinical presentation; </vt:lpstr>
      <vt:lpstr>Congenital infection</vt:lpstr>
      <vt:lpstr>Dx</vt:lpstr>
      <vt:lpstr>Transplacental  infections                    ( TORCH) </vt:lpstr>
      <vt:lpstr>Varicella Zoster VirusVZV</vt:lpstr>
      <vt:lpstr>VZV infection in Pregnancy    </vt:lpstr>
      <vt:lpstr>PowerPoint Presentation</vt:lpstr>
      <vt:lpstr>Rx</vt:lpstr>
      <vt:lpstr>Transplacental  infections                    ( TORCH) </vt:lpstr>
      <vt:lpstr>Rubella Virus</vt:lpstr>
      <vt:lpstr>PowerPoint Presentation</vt:lpstr>
      <vt:lpstr>Congenital Rubella Syndrome</vt:lpstr>
      <vt:lpstr> </vt:lpstr>
      <vt:lpstr>PowerPoint Presentation</vt:lpstr>
      <vt:lpstr>Transplacental  infections                    ( TORCH) </vt:lpstr>
      <vt:lpstr>Cytomegalovirus CMV*  </vt:lpstr>
      <vt:lpstr>PowerPoint Presentation</vt:lpstr>
      <vt:lpstr>Cytomegalic Inclusion Disease;</vt:lpstr>
      <vt:lpstr>Dx.</vt:lpstr>
      <vt:lpstr>Rx</vt:lpstr>
      <vt:lpstr>OBJECTIVES;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Cytomegalovirus Infection</dc:title>
  <dc:creator>ashrafi</dc:creator>
  <cp:lastModifiedBy>Dana Al-Kadi</cp:lastModifiedBy>
  <cp:revision>159</cp:revision>
  <cp:lastPrinted>2019-03-26T12:21:34Z</cp:lastPrinted>
  <dcterms:created xsi:type="dcterms:W3CDTF">2003-04-20T21:48:32Z</dcterms:created>
  <dcterms:modified xsi:type="dcterms:W3CDTF">2019-03-27T07:02:26Z</dcterms:modified>
</cp:coreProperties>
</file>