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4"/>
  </p:notesMasterIdLst>
  <p:sldIdLst>
    <p:sldId id="256" r:id="rId2"/>
    <p:sldId id="288" r:id="rId3"/>
    <p:sldId id="289" r:id="rId4"/>
    <p:sldId id="257" r:id="rId5"/>
    <p:sldId id="28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9" r:id="rId15"/>
    <p:sldId id="270" r:id="rId16"/>
    <p:sldId id="266" r:id="rId17"/>
    <p:sldId id="267" r:id="rId18"/>
    <p:sldId id="297" r:id="rId19"/>
    <p:sldId id="285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306" r:id="rId30"/>
    <p:sldId id="302" r:id="rId31"/>
    <p:sldId id="299" r:id="rId32"/>
    <p:sldId id="280" r:id="rId33"/>
    <p:sldId id="298" r:id="rId34"/>
    <p:sldId id="294" r:id="rId35"/>
    <p:sldId id="290" r:id="rId36"/>
    <p:sldId id="303" r:id="rId37"/>
    <p:sldId id="305" r:id="rId38"/>
    <p:sldId id="287" r:id="rId39"/>
    <p:sldId id="282" r:id="rId40"/>
    <p:sldId id="284" r:id="rId41"/>
    <p:sldId id="283" r:id="rId42"/>
    <p:sldId id="304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1821"/>
  </p:normalViewPr>
  <p:slideViewPr>
    <p:cSldViewPr>
      <p:cViewPr varScale="1">
        <p:scale>
          <a:sx n="53" d="100"/>
          <a:sy n="53" d="100"/>
        </p:scale>
        <p:origin x="771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46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BB3B827-779F-40B6-937D-1E2E818FE422}" type="datetimeFigureOut">
              <a:rPr lang="ar-SA" smtClean="0"/>
              <a:pPr/>
              <a:t>02/08/1440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CFD7DA6-B4AB-4B4A-89EB-1758E30AF82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9805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D7DA6-B4AB-4B4A-89EB-1758E30AF822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29718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D7DA6-B4AB-4B4A-89EB-1758E30AF822}" type="slidenum">
              <a:rPr lang="ar-SA" smtClean="0"/>
              <a:pPr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64846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D7DA6-B4AB-4B4A-89EB-1758E30AF822}" type="slidenum">
              <a:rPr lang="ar-SA" smtClean="0"/>
              <a:pPr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7187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en-US" dirty="0"/>
              <a:t>Combination recommended due</a:t>
            </a:r>
            <a:r>
              <a:rPr lang="en-US" baseline="0" dirty="0"/>
              <a:t> to emerging cephalosporin resistance and potential for C. trachomatis co-infections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D7DA6-B4AB-4B4A-89EB-1758E30AF822}" type="slidenum">
              <a:rPr lang="ar-SA" smtClean="0"/>
              <a:pPr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4307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027AA4-41E8-4F6A-9476-12A72DE2D42E}" type="datetimeFigureOut">
              <a:rPr lang="en-US" smtClean="0"/>
              <a:pPr/>
              <a:t>4/7/2019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7B4436-5BF4-4F86-BDFB-929EF2D13E5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sa/imgres?imgurl=http://eyemicrobiology.upmc.com/Images/Sub/Photochlaminclusions.jpg&amp;imgrefurl=http://eyemicrobiology.upmc.com/Chlamydia.htm&amp;usg=__TCnkbcgBDjIbvfymDNXIke3afl8=&amp;h=140&amp;w=186&amp;sz=9&amp;hl=ar&amp;start=4&amp;zoom=1&amp;tbnid=VOcwbIw9cJ2ZKM:&amp;tbnh=77&amp;tbnw=102&amp;prev=/images?q=CHLAMYDIA+INCLUSION+BODIES&amp;um=1&amp;hl=ar&amp;safe=active&amp;sa=G&amp;gbv=2&amp;tbs=isch:1&amp;um=1&amp;itbs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digitalsmicroscope.com/wp-content/uploads/2010/10/dark-field-microscope.jpg&amp;imgrefurl=http://www.digitalsmicroscope.com/dark-field-microscope-2/&amp;usg=__55E0rdi03GkCoTx3Cb9HfaaEocU=&amp;h=500&amp;w=489&amp;sz=45&amp;hl=en&amp;start=1&amp;zoom=1&amp;tbnid=klTjxsFSdb7EfM:&amp;tbnh=130&amp;tbnw=127&amp;ei=bjtFTevXIsmCOv2yqMsB&amp;prev=/images?q=dark+field+microscope&amp;hl=en&amp;safe=active&amp;sa=N&amp;gbv=2&amp;tbs=isch:1&amp;itbs=1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google.com/imgres?imgurl=http://s99.middlebury.edu/BI330A/projects/MAtt/Syphilis/tpal.gif&amp;imgrefurl=http://s99.middlebury.edu/BI330A/projects/MAtt/t_pal.htm&amp;usg=__JV2Rjvt3Z81Jvw42SQavXQC-grQ=&amp;h=261&amp;w=391&amp;sz=23&amp;hl=en&amp;start=5&amp;zoom=1&amp;tbnid=rDBxWveglHS_vM:&amp;tbnh=82&amp;tbnw=123&amp;prev=/images?q=treponema+pallidum&amp;hl=en&amp;safe=active&amp;sa=G&amp;gbv=2&amp;tbs=isch:1&amp;itb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depts.washington.edu/nnptc/online_training/std_handbook/gallery/images/treponemapallidum.jpg&amp;imgrefurl=http://depts.washington.edu/nnptc/online_training/std_handbook/gallery/pages/treponemapallidum.html&amp;usg=__q6nYEyst6NXkLMbdHl0YdXDmBUo=&amp;h=348&amp;w=500&amp;sz=19&amp;hl=en&amp;start=2&amp;zoom=1&amp;tbnid=DfqJxKd114j1wM:&amp;tbnh=90&amp;tbnw=130&amp;prev=/images?q=treponema+pallidum&amp;hl=en&amp;safe=active&amp;sa=G&amp;gbv=2&amp;tbs=isch:1&amp;itbs=1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com/imgres?imgurl=http://www.brooksidepress.org/Products/OperationalMedicine/DATA/operationalmed/Manuals/GMOManual/clinical/Dermatology/Treponema%20pallidum500.jpg&amp;imgrefurl=http://blass.com.au/definitions/treponema&amp;usg=__f5QzpqK6HzVAOIF4Hj0rXvUlYcA=&amp;h=343&amp;w=494&amp;sz=33&amp;hl=en&amp;start=10&amp;zoom=1&amp;tbnid=y9I2U1HfFrS76M:&amp;tbnh=90&amp;tbnw=130&amp;prev=/images?q=treponema+pallidum&amp;hl=en&amp;safe=active&amp;sa=G&amp;gbv=2&amp;tbs=isch:1&amp;itbs=1" TargetMode="External"/><Relationship Id="rId9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/imgres?imgurl=http://s99.middlebury.edu/BI330A/projects/MAtt/Syphilis/tpal.gif&amp;imgrefurl=http://s99.middlebury.edu/BI330A/projects/MAtt/t_pal.htm&amp;usg=__JV2Rjvt3Z81Jvw42SQavXQC-grQ=&amp;h=261&amp;w=391&amp;sz=23&amp;hl=en&amp;start=5&amp;zoom=1&amp;tbnid=rDBxWveglHS_vM:&amp;tbnh=82&amp;tbnw=123&amp;prev=/images?q=treponema+pallidum&amp;hl=en&amp;safe=active&amp;sa=G&amp;gbv=2&amp;tbs=isch:1&amp;itbs=1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Secondary_Syphilis_on_palms_CDC_6809_lores.rsh.jpg" TargetMode="External"/><Relationship Id="rId13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12" Type="http://schemas.openxmlformats.org/officeDocument/2006/relationships/hyperlink" Target="http://www.google.com.sa/imgres?imgurl=http://upload.wikimedia.org/wikipedia/commons/9/96/Hutchinson_teeth_congenital_syphilis_PHIL_2385.rsh.jpg&amp;imgrefurl=http://ar.wikipedia.org/wiki/%D9%85%D9%84%D9%81:Hutchinson_teeth_congenital_syphilis_PHIL_2385.rsh.jpg&amp;usg=__Vd-6enpKeQO7FAoLA8HQel7p2-g=&amp;h=2948&amp;w=3843&amp;sz=1099&amp;hl=ar&amp;start=1&amp;zoom=1&amp;tbnid=8HXCpOaT0YQExM:&amp;tbnh=115&amp;tbnw=150&amp;prev=/images?q=CONGENITAL+SYPHILIS&amp;um=1&amp;hl=ar&amp;safe=active&amp;sa=N&amp;gbv=2&amp;tbs=isch:1&amp;um=1&amp;itbs=1" TargetMode="External"/><Relationship Id="rId17" Type="http://schemas.openxmlformats.org/officeDocument/2006/relationships/image" Target="../media/image29.jpeg"/><Relationship Id="rId2" Type="http://schemas.openxmlformats.org/officeDocument/2006/relationships/hyperlink" Target="http://www.google.com.sa/imgres?imgurl=http://img.webmd.com/dtmcms/live/webmd/consumer_assets/site_images/articles/health_and_medical_reference/sexual_health/syphilis-basics_syphilis-bacteria.jpg&amp;imgrefurl=http://www.webmd.com/sexual-conditions/understanding-syphilis-basics&amp;usg=__7IlSFddL5pEMIdSwgDqggfgSN70=&amp;h=263&amp;w=280&amp;sz=23&amp;hl=ar&amp;start=13&amp;zoom=1&amp;tbnid=BhpeTl3giwCPtM:&amp;tbnh=107&amp;tbnw=114&amp;prev=/images?q=treponema+pallidum&amp;hl=ar&amp;safe=active&amp;sa=G&amp;gbv=2&amp;tbs=isch:1&amp;itbs=1" TargetMode="External"/><Relationship Id="rId16" Type="http://schemas.openxmlformats.org/officeDocument/2006/relationships/hyperlink" Target="http://www.google.com.sa/imgres?imgurl=http://s99.middlebury.edu/BI330A/projects/MAtt/Syphilis/sec9.gif&amp;imgrefurl=http://s99.middlebury.edu/BI330A/projects/MAtt/2.htm&amp;usg=__SXXR6BBtlZyLYOV7rYSfZdSxDl0=&amp;h=266&amp;w=375&amp;sz=48&amp;hl=ar&amp;start=102&amp;zoom=1&amp;tbnid=bdaIM8j0k1W_RM:&amp;tbnh=87&amp;tbnw=122&amp;prev=/images?q=SYPHILIS+SEROLOGY&amp;start=100&amp;um=1&amp;hl=ar&amp;safe=active&amp;sa=N&amp;gbv=2&amp;tbs=isch:1&amp;um=1&amp;itbs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en.wikipedia.org/wiki/File:2ndsyphil2.jpg" TargetMode="External"/><Relationship Id="rId11" Type="http://schemas.openxmlformats.org/officeDocument/2006/relationships/image" Target="../media/image26.jpeg"/><Relationship Id="rId5" Type="http://schemas.openxmlformats.org/officeDocument/2006/relationships/image" Target="../media/image23.jpeg"/><Relationship Id="rId15" Type="http://schemas.openxmlformats.org/officeDocument/2006/relationships/image" Target="../media/image28.jpeg"/><Relationship Id="rId10" Type="http://schemas.openxmlformats.org/officeDocument/2006/relationships/hyperlink" Target="http://www.google.com.sa/imgres?imgurl=http://www.isradiology.org/tropical_deseases/tmcr/chapter35/large35/35-15B.jpg&amp;imgrefurl=http://www.isradiology.org/tropical_deseases/tmcr/chapter35/clinical9.htm&amp;usg=__rryYK5EJfYXIPflu3xfEVI9-6Q0=&amp;h=600&amp;w=353&amp;sz=47&amp;hl=ar&amp;start=7&amp;zoom=1&amp;tbnid=diFCIlFnuPncnM:&amp;tbnh=135&amp;tbnw=79&amp;prev=/images?q=CONGENITAL+SYPHILIS&amp;um=1&amp;hl=ar&amp;safe=active&amp;sa=N&amp;gbv=2&amp;tbs=isch:1&amp;um=1&amp;itbs=1" TargetMode="External"/><Relationship Id="rId4" Type="http://schemas.openxmlformats.org/officeDocument/2006/relationships/hyperlink" Target="http://en.wikipedia.org/wiki/File:Extragenital_syphilitic_chancre_of_the_left_index_finger_PHIL_4147_lores.jpg" TargetMode="External"/><Relationship Id="rId9" Type="http://schemas.openxmlformats.org/officeDocument/2006/relationships/image" Target="../media/image25.jpeg"/><Relationship Id="rId14" Type="http://schemas.openxmlformats.org/officeDocument/2006/relationships/hyperlink" Target="http://www.google.com.sa/imgres?imgurl=http://www.sehha.com/diseases/id/syphilis/chancre3.jpg&amp;imgrefurl=http://www.sehha.com/diseases/id/syphilis/Chancre.htm&amp;usg=__CaqCLQW8tPB64onPHNj6T5wq0GA=&amp;h=191&amp;w=178&amp;sz=17&amp;hl=ar&amp;start=3&amp;zoom=1&amp;tbnid=8euAA7Dhbn6udM:&amp;tbnh=103&amp;tbnw=96&amp;prev=/images?q=CHANCRE&amp;um=1&amp;hl=ar&amp;safe=active&amp;sa=G&amp;gbv=2&amp;tbs=isch:1&amp;um=1&amp;itbs=1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Chlamydia, </a:t>
            </a:r>
            <a:r>
              <a:rPr lang="en-US" dirty="0">
                <a:solidFill>
                  <a:schemeClr val="tx1"/>
                </a:solidFill>
              </a:rPr>
              <a:t>Gonorrhea  </a:t>
            </a:r>
            <a:r>
              <a:rPr lang="en-US" b="1" dirty="0">
                <a:solidFill>
                  <a:schemeClr val="tx1"/>
                </a:solidFill>
              </a:rPr>
              <a:t>&amp; Syphilis</a:t>
            </a:r>
            <a:br>
              <a:rPr lang="en-US" b="1" dirty="0">
                <a:solidFill>
                  <a:schemeClr val="tx1"/>
                </a:solidFill>
              </a:rPr>
            </a:br>
            <a:endParaRPr lang="en-US" sz="27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i="1" dirty="0">
                <a:solidFill>
                  <a:srgbClr val="002060"/>
                </a:solidFill>
              </a:rPr>
              <a:t>Prof. Hanan Habib &amp; </a:t>
            </a:r>
            <a:r>
              <a:rPr lang="en-US" b="1" i="1" dirty="0" err="1">
                <a:solidFill>
                  <a:srgbClr val="002060"/>
                </a:solidFill>
              </a:rPr>
              <a:t>Dr.Khalifa</a:t>
            </a:r>
            <a:r>
              <a:rPr lang="en-US" b="1" i="1" dirty="0">
                <a:solidFill>
                  <a:srgbClr val="002060"/>
                </a:solidFill>
              </a:rPr>
              <a:t> </a:t>
            </a:r>
            <a:r>
              <a:rPr lang="en-US" b="1" i="1">
                <a:solidFill>
                  <a:srgbClr val="002060"/>
                </a:solidFill>
              </a:rPr>
              <a:t>Binkhamis</a:t>
            </a:r>
            <a:endParaRPr lang="en-US" b="1" i="1" dirty="0">
              <a:solidFill>
                <a:srgbClr val="002060"/>
              </a:solidFill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</a:rPr>
              <a:t>Department of Pathology</a:t>
            </a:r>
          </a:p>
          <a:p>
            <a:pPr algn="ctr"/>
            <a:r>
              <a:rPr lang="en-US" b="1" dirty="0">
                <a:solidFill>
                  <a:srgbClr val="002060"/>
                </a:solidFill>
              </a:rPr>
              <a:t>College of Medicine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52400"/>
            <a:ext cx="2248299" cy="9813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50% of infants born to mothers excreting </a:t>
            </a:r>
            <a:r>
              <a:rPr lang="en-US" i="1" dirty="0" err="1"/>
              <a:t>C.trachomatis</a:t>
            </a:r>
            <a:r>
              <a:rPr lang="en-US" dirty="0"/>
              <a:t>  during labor  show evidence of infection during the first year of life. Most develop </a:t>
            </a:r>
            <a:r>
              <a:rPr lang="en-US" dirty="0">
                <a:solidFill>
                  <a:srgbClr val="C00000"/>
                </a:solidFill>
              </a:rPr>
              <a:t>inclusion conjunctivitis</a:t>
            </a:r>
            <a:r>
              <a:rPr lang="en-US" dirty="0"/>
              <a:t>, </a:t>
            </a:r>
            <a:r>
              <a:rPr lang="en-US" dirty="0">
                <a:solidFill>
                  <a:srgbClr val="002060"/>
                </a:solidFill>
              </a:rPr>
              <a:t>5-10% develop infant pneumonia syndrome</a:t>
            </a:r>
            <a:r>
              <a:rPr lang="en-US" dirty="0"/>
              <a:t>.</a:t>
            </a:r>
            <a:endParaRPr lang="ar-SA" dirty="0"/>
          </a:p>
          <a:p>
            <a:r>
              <a:rPr lang="en-US" b="1" dirty="0"/>
              <a:t>LGV caused by </a:t>
            </a:r>
            <a:r>
              <a:rPr lang="en-US" b="1" i="1" dirty="0" err="1"/>
              <a:t>C.trachomatis</a:t>
            </a:r>
            <a:r>
              <a:rPr lang="en-US" b="1" dirty="0"/>
              <a:t> strains </a:t>
            </a:r>
            <a:r>
              <a:rPr lang="en-US" b="1" dirty="0">
                <a:solidFill>
                  <a:srgbClr val="7030A0"/>
                </a:solidFill>
              </a:rPr>
              <a:t>L1,L2,L3</a:t>
            </a:r>
          </a:p>
          <a:p>
            <a:pPr>
              <a:buNone/>
            </a:pPr>
            <a:r>
              <a:rPr lang="en-US" b="1" dirty="0">
                <a:solidFill>
                  <a:srgbClr val="002060"/>
                </a:solidFill>
              </a:rPr>
              <a:t>LGV</a:t>
            </a:r>
            <a:r>
              <a:rPr lang="en-US" dirty="0">
                <a:solidFill>
                  <a:srgbClr val="002060"/>
                </a:solidFill>
              </a:rPr>
              <a:t> is common in South America  and Africa. </a:t>
            </a:r>
          </a:p>
          <a:p>
            <a:pPr>
              <a:buNone/>
            </a:pPr>
            <a:r>
              <a:rPr lang="en-US" dirty="0">
                <a:solidFill>
                  <a:srgbClr val="002060"/>
                </a:solidFill>
              </a:rPr>
              <a:t>Papule and inguinal </a:t>
            </a:r>
            <a:r>
              <a:rPr lang="en-US" dirty="0" err="1">
                <a:solidFill>
                  <a:srgbClr val="002060"/>
                </a:solidFill>
              </a:rPr>
              <a:t>lymphadenopathy</a:t>
            </a:r>
            <a:r>
              <a:rPr lang="en-US" dirty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en-US" dirty="0">
                <a:solidFill>
                  <a:srgbClr val="002060"/>
                </a:solidFill>
              </a:rPr>
              <a:t>Chronic infection leads to abscesses, strictures and fistulas.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Diagnosis of </a:t>
            </a:r>
            <a:r>
              <a:rPr lang="en-US" b="1" i="1" dirty="0"/>
              <a:t>Chlamydia</a:t>
            </a:r>
            <a:r>
              <a:rPr lang="en-US" b="1" dirty="0"/>
              <a:t> genital infections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Polymerase chain reaction (PCR) 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the most sensitive methods of diagnosis. Performed on vaginal ,cervical , urethral swabs, or urine .</a:t>
            </a:r>
          </a:p>
          <a:p>
            <a:r>
              <a:rPr lang="en-US" b="1" dirty="0"/>
              <a:t>Isolation on tissue culture ( McCoy cell line) : </a:t>
            </a:r>
            <a:r>
              <a:rPr lang="en-US" b="1" i="1" dirty="0" err="1"/>
              <a:t>C.trachomatis</a:t>
            </a:r>
            <a:r>
              <a:rPr lang="en-US" b="1" dirty="0"/>
              <a:t> </a:t>
            </a:r>
            <a:r>
              <a:rPr lang="en-US" b="1" u="sng" dirty="0"/>
              <a:t>inclusions</a:t>
            </a:r>
            <a:r>
              <a:rPr lang="en-US" b="1" dirty="0"/>
              <a:t> can be seen by iodine or </a:t>
            </a:r>
            <a:r>
              <a:rPr lang="en-US" b="1" dirty="0" err="1"/>
              <a:t>Giemsa</a:t>
            </a:r>
            <a:r>
              <a:rPr lang="en-US" b="1" dirty="0"/>
              <a:t> stained smear. </a:t>
            </a:r>
          </a:p>
          <a:p>
            <a:pPr marL="0" indent="0">
              <a:buNone/>
            </a:pPr>
            <a:r>
              <a:rPr lang="en-US" b="1" dirty="0"/>
              <a:t>Rarely done</a:t>
            </a:r>
            <a:endParaRPr lang="ar-SA" b="1" dirty="0"/>
          </a:p>
        </p:txBody>
      </p:sp>
      <p:pic>
        <p:nvPicPr>
          <p:cNvPr id="4" name="Picture 2" descr="http://t0.gstatic.com/images?q=tbn:VOcwbIw9cJ2ZKM:http://eyemicrobiology.upmc.com/Images/Sub/Photochlaminclusion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873699"/>
            <a:ext cx="2656936" cy="152400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035190"/>
            <a:ext cx="1981365" cy="13778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Treatment &amp; Prevention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Azithromycin</a:t>
            </a:r>
            <a:r>
              <a:rPr lang="en-US" dirty="0">
                <a:solidFill>
                  <a:srgbClr val="0070C0"/>
                </a:solidFill>
              </a:rPr>
              <a:t>  : </a:t>
            </a:r>
            <a:r>
              <a:rPr lang="en-US" dirty="0"/>
              <a:t>single dose for non- LGV infection.</a:t>
            </a:r>
          </a:p>
          <a:p>
            <a:r>
              <a:rPr lang="en-US" dirty="0">
                <a:solidFill>
                  <a:srgbClr val="C00000"/>
                </a:solidFill>
              </a:rPr>
              <a:t>Erythromycin  :</a:t>
            </a:r>
            <a:r>
              <a:rPr lang="en-US" dirty="0"/>
              <a:t> for pregnant women.</a:t>
            </a:r>
          </a:p>
          <a:p>
            <a:r>
              <a:rPr lang="en-US" dirty="0">
                <a:solidFill>
                  <a:srgbClr val="C00000"/>
                </a:solidFill>
              </a:rPr>
              <a:t>Doxycycline</a:t>
            </a:r>
            <a:r>
              <a:rPr lang="en-US" dirty="0"/>
              <a:t> :  for LGV.</a:t>
            </a:r>
          </a:p>
          <a:p>
            <a:r>
              <a:rPr lang="en-US" b="1" dirty="0"/>
              <a:t>Prevention</a:t>
            </a:r>
            <a:r>
              <a:rPr lang="en-US" dirty="0"/>
              <a:t> and control through early detection of asymptomatic cases , screening women under 25 years to reduce transmission to the sexual partner. </a:t>
            </a:r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Gonorrhea: Clinical Aspects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 STD disease acquired by direct genital contact. It is localized to mucosal surfaces with infrequent spread to blood or deep tissues. Caused by </a:t>
            </a:r>
            <a:r>
              <a:rPr lang="en-US" i="1" dirty="0" err="1"/>
              <a:t>N.gonorrheae</a:t>
            </a:r>
            <a:r>
              <a:rPr lang="en-US" i="1" dirty="0"/>
              <a:t>.</a:t>
            </a:r>
          </a:p>
          <a:p>
            <a:r>
              <a:rPr lang="en-US" b="1" dirty="0">
                <a:solidFill>
                  <a:srgbClr val="C00000"/>
                </a:solidFill>
              </a:rPr>
              <a:t>Clinical manifestations: 2-5 days IP .</a:t>
            </a:r>
          </a:p>
          <a:p>
            <a:pPr>
              <a:buNone/>
            </a:pPr>
            <a:r>
              <a:rPr lang="en-US" b="1" dirty="0"/>
              <a:t>Men</a:t>
            </a:r>
            <a:r>
              <a:rPr lang="en-US" dirty="0"/>
              <a:t>: acute </a:t>
            </a:r>
            <a:r>
              <a:rPr lang="en-US" dirty="0" err="1"/>
              <a:t>urethritis</a:t>
            </a:r>
            <a:r>
              <a:rPr lang="en-US" dirty="0"/>
              <a:t> and acute profuse </a:t>
            </a:r>
            <a:r>
              <a:rPr lang="en-US" b="1" dirty="0">
                <a:solidFill>
                  <a:srgbClr val="C00000"/>
                </a:solidFill>
              </a:rPr>
              <a:t>purulent</a:t>
            </a:r>
            <a:r>
              <a:rPr lang="en-US" dirty="0"/>
              <a:t> urethral  discharge. </a:t>
            </a:r>
          </a:p>
          <a:p>
            <a:pPr>
              <a:buNone/>
            </a:pPr>
            <a:r>
              <a:rPr lang="en-US" b="1" dirty="0"/>
              <a:t>Women</a:t>
            </a:r>
            <a:r>
              <a:rPr lang="en-US" dirty="0"/>
              <a:t>: </a:t>
            </a:r>
            <a:r>
              <a:rPr lang="en-US" b="1" dirty="0" err="1">
                <a:solidFill>
                  <a:srgbClr val="C00000"/>
                </a:solidFill>
              </a:rPr>
              <a:t>mucopurulent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/>
              <a:t> </a:t>
            </a:r>
            <a:r>
              <a:rPr lang="en-US" dirty="0" err="1"/>
              <a:t>cervicitis</a:t>
            </a:r>
            <a:r>
              <a:rPr lang="en-US" dirty="0"/>
              <a:t>, </a:t>
            </a:r>
            <a:r>
              <a:rPr lang="en-US" dirty="0" err="1"/>
              <a:t>urethritis</a:t>
            </a:r>
            <a:r>
              <a:rPr lang="en-US" dirty="0"/>
              <a:t> with discharge.</a:t>
            </a:r>
          </a:p>
          <a:p>
            <a:pPr>
              <a:buNone/>
            </a:pPr>
            <a:r>
              <a:rPr lang="en-US" dirty="0"/>
              <a:t>In both sexes: urethritis  &amp; </a:t>
            </a:r>
            <a:r>
              <a:rPr lang="en-US" dirty="0" err="1"/>
              <a:t>proctitis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b="1" dirty="0">
                <a:solidFill>
                  <a:srgbClr val="002060"/>
                </a:solidFill>
              </a:rPr>
              <a:t>Symptoms are similar to </a:t>
            </a:r>
            <a:r>
              <a:rPr lang="en-US" b="1" i="1" dirty="0">
                <a:solidFill>
                  <a:srgbClr val="002060"/>
                </a:solidFill>
              </a:rPr>
              <a:t>Chlamydia</a:t>
            </a:r>
            <a:r>
              <a:rPr lang="en-US" b="1" dirty="0">
                <a:solidFill>
                  <a:srgbClr val="002060"/>
                </a:solidFill>
              </a:rPr>
              <a:t> infection</a:t>
            </a:r>
            <a:r>
              <a:rPr lang="en-US" dirty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en-US" dirty="0" err="1"/>
              <a:t>Pharyngitis</a:t>
            </a:r>
            <a:r>
              <a:rPr lang="en-US" dirty="0"/>
              <a:t> may occur.</a:t>
            </a:r>
          </a:p>
          <a:p>
            <a:pPr>
              <a:buNone/>
            </a:pPr>
            <a:r>
              <a:rPr lang="en-US" dirty="0"/>
              <a:t>Pelvic inflammatory disease ( PID) in women.</a:t>
            </a:r>
          </a:p>
          <a:p>
            <a:pPr>
              <a:buNone/>
            </a:pPr>
            <a:r>
              <a:rPr lang="en-US" dirty="0"/>
              <a:t>Conjunctivitis in neonates born to infected mothers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Pelvic Inflammatory Disease (PID)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PID occurs in 10-20% of cases, include fever, lower abdominal pain, adnexal tenderness, leukocytosis with or without signs of local infection.</a:t>
            </a:r>
          </a:p>
          <a:p>
            <a:r>
              <a:rPr lang="en-US" dirty="0" err="1"/>
              <a:t>Salpingitis</a:t>
            </a:r>
            <a:r>
              <a:rPr lang="en-US" dirty="0"/>
              <a:t> and pelvic peritonitis cause </a:t>
            </a:r>
            <a:r>
              <a:rPr lang="en-US" dirty="0">
                <a:solidFill>
                  <a:srgbClr val="C00000"/>
                </a:solidFill>
              </a:rPr>
              <a:t>scarring</a:t>
            </a:r>
            <a:r>
              <a:rPr lang="en-US" dirty="0"/>
              <a:t> and </a:t>
            </a:r>
            <a:r>
              <a:rPr lang="en-US" dirty="0">
                <a:solidFill>
                  <a:srgbClr val="C00000"/>
                </a:solidFill>
              </a:rPr>
              <a:t>infertility.</a:t>
            </a:r>
          </a:p>
          <a:p>
            <a:r>
              <a:rPr lang="en-US" dirty="0"/>
              <a:t>Disseminated </a:t>
            </a:r>
            <a:r>
              <a:rPr lang="en-US" dirty="0" err="1"/>
              <a:t>Gonoccocal</a:t>
            </a:r>
            <a:r>
              <a:rPr lang="en-US" dirty="0"/>
              <a:t> Infection ( DGI) due to spread to the bloodstream.</a:t>
            </a:r>
          </a:p>
          <a:p>
            <a:endParaRPr lang="en-US" dirty="0"/>
          </a:p>
          <a:p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Disseminated </a:t>
            </a:r>
            <a:r>
              <a:rPr lang="en-US" b="1" dirty="0" err="1"/>
              <a:t>Gonococcal</a:t>
            </a:r>
            <a:r>
              <a:rPr lang="en-US" b="1" dirty="0"/>
              <a:t> Infection (DGI)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Due to spread of the bacteria to the blood stream.</a:t>
            </a:r>
          </a:p>
          <a:p>
            <a:r>
              <a:rPr lang="en-US" dirty="0"/>
              <a:t>Clinically : Fever, migratory arthralgia and arthritis. Purulent arthritis involving large joints.  Petechial and </a:t>
            </a:r>
            <a:r>
              <a:rPr lang="en-US" dirty="0" err="1"/>
              <a:t>maculopapular</a:t>
            </a:r>
            <a:r>
              <a:rPr lang="en-US" dirty="0"/>
              <a:t> rash.</a:t>
            </a:r>
          </a:p>
          <a:p>
            <a:r>
              <a:rPr lang="en-US" dirty="0">
                <a:solidFill>
                  <a:srgbClr val="C00000"/>
                </a:solidFill>
              </a:rPr>
              <a:t>Metastatic infections such as Endocarditis , Meningitis &amp; </a:t>
            </a:r>
            <a:r>
              <a:rPr lang="en-US" dirty="0" err="1">
                <a:solidFill>
                  <a:srgbClr val="C00000"/>
                </a:solidFill>
              </a:rPr>
              <a:t>Perihepatitis</a:t>
            </a:r>
            <a:r>
              <a:rPr lang="en-US" dirty="0">
                <a:solidFill>
                  <a:srgbClr val="C00000"/>
                </a:solidFill>
              </a:rPr>
              <a:t> may develop.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Epidemiology of Gonorrhea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Rates among adolescents are high, about 10% increase per year in USA .</a:t>
            </a:r>
          </a:p>
          <a:p>
            <a:r>
              <a:rPr lang="en-US" dirty="0">
                <a:solidFill>
                  <a:srgbClr val="C00000"/>
                </a:solidFill>
              </a:rPr>
              <a:t>Inability to detect asymptomatic cases such as women and patient fail to seek medical care hampers control .</a:t>
            </a:r>
          </a:p>
          <a:p>
            <a:r>
              <a:rPr lang="en-US" dirty="0"/>
              <a:t>Major reservoir for continued spread are asymptomatic cases.</a:t>
            </a:r>
          </a:p>
          <a:p>
            <a:r>
              <a:rPr lang="en-US" dirty="0"/>
              <a:t>Non-sexual transmission is rare.</a:t>
            </a:r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/>
              <a:t>Neisseria</a:t>
            </a:r>
            <a:r>
              <a:rPr lang="en-US" b="1" i="1" dirty="0"/>
              <a:t> </a:t>
            </a:r>
            <a:r>
              <a:rPr lang="en-US" b="1" i="1" dirty="0" err="1"/>
              <a:t>gonorrheae</a:t>
            </a:r>
            <a:endParaRPr lang="ar-SA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Gram negative </a:t>
            </a:r>
            <a:r>
              <a:rPr lang="en-US" dirty="0" err="1"/>
              <a:t>diplococci</a:t>
            </a:r>
            <a:r>
              <a:rPr lang="en-US" dirty="0"/>
              <a:t> grows on chocolate agar and on selective enriched media and CO2 required. Not a normal flora.</a:t>
            </a:r>
          </a:p>
          <a:p>
            <a:r>
              <a:rPr lang="en-US" b="1" dirty="0">
                <a:solidFill>
                  <a:srgbClr val="7030A0"/>
                </a:solidFill>
              </a:rPr>
              <a:t>Pathogenesis</a:t>
            </a:r>
            <a:r>
              <a:rPr lang="en-US" dirty="0"/>
              <a:t>: mainly a localized infection of epithelium ,leads to intense inflammation.</a:t>
            </a:r>
          </a:p>
          <a:p>
            <a:r>
              <a:rPr lang="en-US" dirty="0"/>
              <a:t>Posses </a:t>
            </a:r>
            <a:r>
              <a:rPr lang="en-US" dirty="0" err="1"/>
              <a:t>pili</a:t>
            </a:r>
            <a:r>
              <a:rPr lang="en-US" dirty="0"/>
              <a:t> and outer membrane proteins that mediate attachment to non-ciliated epithelium.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Diagnosis of Gonorrhea 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Transport media required unless transfer to the lab. is immediate.</a:t>
            </a:r>
          </a:p>
          <a:p>
            <a:r>
              <a:rPr lang="en-US" dirty="0"/>
              <a:t>Direct smear for Gram stain of urethral specimens to see </a:t>
            </a:r>
            <a:r>
              <a:rPr lang="en-US" b="1" dirty="0">
                <a:solidFill>
                  <a:srgbClr val="C00000"/>
                </a:solidFill>
              </a:rPr>
              <a:t>Gram negative diplococci within a neutrophil (intracellular)</a:t>
            </a:r>
            <a:r>
              <a:rPr lang="en-US" b="1" dirty="0"/>
              <a:t> .</a:t>
            </a:r>
            <a:r>
              <a:rPr lang="en-US" dirty="0"/>
              <a:t> </a:t>
            </a:r>
          </a:p>
          <a:p>
            <a:r>
              <a:rPr lang="en-US" dirty="0"/>
              <a:t>Culture on </a:t>
            </a:r>
            <a:r>
              <a:rPr lang="en-US" b="1" dirty="0">
                <a:solidFill>
                  <a:schemeClr val="tx2"/>
                </a:solidFill>
              </a:rPr>
              <a:t>Thayer-Martin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or other selective medium.</a:t>
            </a:r>
          </a:p>
          <a:p>
            <a:r>
              <a:rPr lang="en-US" dirty="0"/>
              <a:t>Confirmation : fermentation of </a:t>
            </a:r>
            <a:r>
              <a:rPr lang="en-US" b="1" dirty="0">
                <a:solidFill>
                  <a:srgbClr val="7030A0"/>
                </a:solidFill>
              </a:rPr>
              <a:t>glucose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only ( </a:t>
            </a:r>
            <a:r>
              <a:rPr lang="en-US" i="1" dirty="0"/>
              <a:t>does not ferment maltose or sucrose</a:t>
            </a:r>
            <a:r>
              <a:rPr lang="en-US" dirty="0"/>
              <a:t>) or </a:t>
            </a:r>
            <a:r>
              <a:rPr lang="en-US" b="1" dirty="0">
                <a:solidFill>
                  <a:srgbClr val="C00000"/>
                </a:solidFill>
              </a:rPr>
              <a:t>Co-agglutination test.</a:t>
            </a:r>
          </a:p>
          <a:p>
            <a:pPr marL="0" lvl="0" indent="0">
              <a:buClr>
                <a:srgbClr val="0BD0D9"/>
              </a:buClr>
              <a:buNone/>
            </a:pPr>
            <a:r>
              <a:rPr lang="en-US" dirty="0">
                <a:solidFill>
                  <a:prstClr val="black"/>
                </a:solidFill>
              </a:rPr>
              <a:t>Nucleic acid amplification tests (</a:t>
            </a:r>
            <a:r>
              <a:rPr lang="en-US" dirty="0" err="1">
                <a:solidFill>
                  <a:prstClr val="black"/>
                </a:solidFill>
              </a:rPr>
              <a:t>e.g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PCR</a:t>
            </a:r>
            <a:r>
              <a:rPr lang="en-US" dirty="0">
                <a:solidFill>
                  <a:prstClr val="black"/>
                </a:solidFill>
              </a:rPr>
              <a:t>) is an option for diagnosing genital infections.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14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lasses.midlandstech.edu/carterp/Courses/bio225/chap26/26-07_PusSmea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521125"/>
            <a:ext cx="3962400" cy="4498675"/>
          </a:xfrm>
          <a:prstGeom prst="rect">
            <a:avLst/>
          </a:prstGeom>
          <a:noFill/>
        </p:spPr>
      </p:pic>
      <p:pic>
        <p:nvPicPr>
          <p:cNvPr id="16386" name="Picture 2" descr="http://www.medicine.uiowa.edu/cme/clia/images/testID11/Figure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76400"/>
            <a:ext cx="46482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Recall the causative agents of syphilis, gonorrhea and Chlamydia infections.</a:t>
            </a:r>
          </a:p>
          <a:p>
            <a:pPr lvl="0"/>
            <a:r>
              <a:rPr lang="en-US" dirty="0"/>
              <a:t>Describe the pathogenesis of syphilis, gonorrhea and Chlamydia infection.</a:t>
            </a:r>
          </a:p>
          <a:p>
            <a:pPr lvl="0"/>
            <a:r>
              <a:rPr lang="en-US" dirty="0"/>
              <a:t>Describe the clinical features of Chlamydial infections</a:t>
            </a:r>
          </a:p>
          <a:p>
            <a:pPr lvl="0"/>
            <a:r>
              <a:rPr lang="en-US" dirty="0"/>
              <a:t>Recall the different genera, species and serotypes of the family </a:t>
            </a:r>
            <a:r>
              <a:rPr lang="en-US" i="1" dirty="0" err="1"/>
              <a:t>Chlamydophila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Describe the laboratory diagnosis of Chlamydia</a:t>
            </a:r>
          </a:p>
          <a:p>
            <a:pPr lvl="0"/>
            <a:r>
              <a:rPr lang="en-US" dirty="0"/>
              <a:t>Describe the clinical features of gonorrhea that affect only men, only women and those ones which affect both sexes.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Treatment of Gonorrhea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Guided by local resistance pattern  and susceptibility testing. Partner should be treated as well.</a:t>
            </a:r>
          </a:p>
          <a:p>
            <a:r>
              <a:rPr lang="en-US" dirty="0">
                <a:solidFill>
                  <a:srgbClr val="C00000"/>
                </a:solidFill>
              </a:rPr>
              <a:t>Ceftriaxone IM </a:t>
            </a:r>
            <a:r>
              <a:rPr lang="en-US" dirty="0"/>
              <a:t>(or oral </a:t>
            </a:r>
            <a:r>
              <a:rPr lang="en-US" dirty="0" err="1">
                <a:solidFill>
                  <a:srgbClr val="C00000"/>
                </a:solidFill>
              </a:rPr>
              <a:t>Cefixime</a:t>
            </a:r>
            <a:r>
              <a:rPr lang="en-US" dirty="0"/>
              <a:t> ) recommended.</a:t>
            </a:r>
          </a:p>
          <a:p>
            <a:pPr lvl="1"/>
            <a:r>
              <a:rPr lang="en-US" dirty="0"/>
              <a:t>Combination with Azithromycin recommended</a:t>
            </a:r>
          </a:p>
          <a:p>
            <a:r>
              <a:rPr lang="en-US" b="1" dirty="0"/>
              <a:t>Alternatives: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Ciprofloxacin</a:t>
            </a:r>
            <a:r>
              <a:rPr lang="en-US" dirty="0"/>
              <a:t> or </a:t>
            </a:r>
            <a:r>
              <a:rPr lang="en-US" dirty="0" err="1">
                <a:solidFill>
                  <a:srgbClr val="C00000"/>
                </a:solidFill>
              </a:rPr>
              <a:t>Ofloxacin</a:t>
            </a:r>
            <a:r>
              <a:rPr lang="en-US" dirty="0"/>
              <a:t> </a:t>
            </a:r>
          </a:p>
          <a:p>
            <a:pPr lvl="1"/>
            <a:r>
              <a:rPr lang="en-US" dirty="0" err="1">
                <a:solidFill>
                  <a:srgbClr val="C00000"/>
                </a:solidFill>
              </a:rPr>
              <a:t>Azithromycin</a:t>
            </a:r>
            <a:r>
              <a:rPr lang="en-US" dirty="0">
                <a:solidFill>
                  <a:srgbClr val="C00000"/>
                </a:solidFill>
              </a:rPr>
              <a:t>,  </a:t>
            </a:r>
            <a:r>
              <a:rPr lang="en-US" dirty="0" err="1">
                <a:solidFill>
                  <a:srgbClr val="C00000"/>
                </a:solidFill>
              </a:rPr>
              <a:t>Doxycycline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( </a:t>
            </a:r>
            <a:r>
              <a:rPr lang="en-US" i="1" dirty="0"/>
              <a:t>orally for 7 days</a:t>
            </a:r>
            <a:r>
              <a:rPr lang="en-US" dirty="0"/>
              <a:t>) both cover </a:t>
            </a:r>
            <a:r>
              <a:rPr lang="en-US" i="1" dirty="0" err="1"/>
              <a:t>C.trachomatis</a:t>
            </a:r>
            <a:r>
              <a:rPr lang="en-US" dirty="0"/>
              <a:t> infection as well .</a:t>
            </a:r>
          </a:p>
          <a:p>
            <a:r>
              <a:rPr lang="en-US" dirty="0"/>
              <a:t>Counseling.</a:t>
            </a:r>
            <a:endParaRPr lang="ar-S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chronic</a:t>
            </a:r>
            <a:r>
              <a:rPr lang="en-US" dirty="0"/>
              <a:t> systemic infection , sexually transmitted , caused by a spiral organism called </a:t>
            </a:r>
            <a:r>
              <a:rPr lang="en-US" i="1" dirty="0" err="1"/>
              <a:t>Treponema</a:t>
            </a:r>
            <a:r>
              <a:rPr lang="en-US" i="1" dirty="0"/>
              <a:t> </a:t>
            </a:r>
            <a:r>
              <a:rPr lang="en-US" i="1" dirty="0" err="1"/>
              <a:t>pallidum</a:t>
            </a:r>
            <a:r>
              <a:rPr lang="en-US" i="1" dirty="0"/>
              <a:t> </a:t>
            </a:r>
            <a:r>
              <a:rPr lang="en-US" dirty="0" err="1"/>
              <a:t>subsp.</a:t>
            </a:r>
            <a:r>
              <a:rPr lang="en-US" i="1" dirty="0" err="1"/>
              <a:t>pallidum</a:t>
            </a:r>
            <a:r>
              <a:rPr lang="en-US" dirty="0"/>
              <a:t> .</a:t>
            </a:r>
          </a:p>
          <a:p>
            <a:r>
              <a:rPr lang="en-US" dirty="0"/>
              <a:t>The organism grow on cultured mammalian cells </a:t>
            </a:r>
            <a:r>
              <a:rPr lang="en-US" b="1" dirty="0"/>
              <a:t>only</a:t>
            </a:r>
            <a:r>
              <a:rPr lang="en-US" dirty="0"/>
              <a:t> , </a:t>
            </a:r>
            <a:r>
              <a:rPr lang="en-US" b="1" dirty="0"/>
              <a:t>NOT </a:t>
            </a:r>
            <a:r>
              <a:rPr lang="en-US" dirty="0"/>
              <a:t>stained by Gram stain  but readily seen only by </a:t>
            </a:r>
            <a:r>
              <a:rPr lang="en-US" dirty="0" err="1"/>
              <a:t>immunoflurescence</a:t>
            </a:r>
            <a:r>
              <a:rPr lang="en-US" dirty="0"/>
              <a:t> (</a:t>
            </a:r>
            <a:r>
              <a:rPr lang="en-US" dirty="0">
                <a:solidFill>
                  <a:srgbClr val="C00000"/>
                </a:solidFill>
              </a:rPr>
              <a:t>IF)</a:t>
            </a:r>
            <a:r>
              <a:rPr lang="en-US" dirty="0"/>
              <a:t>, </a:t>
            </a:r>
            <a:r>
              <a:rPr lang="en-US" dirty="0">
                <a:solidFill>
                  <a:srgbClr val="C00000"/>
                </a:solidFill>
              </a:rPr>
              <a:t>dark filed microscopy </a:t>
            </a:r>
            <a:r>
              <a:rPr lang="en-US" dirty="0"/>
              <a:t>or </a:t>
            </a:r>
            <a:r>
              <a:rPr lang="en-US" dirty="0">
                <a:solidFill>
                  <a:srgbClr val="C00000"/>
                </a:solidFill>
              </a:rPr>
              <a:t>silver impregnation histology technique</a:t>
            </a:r>
            <a:r>
              <a:rPr lang="en-US" dirty="0"/>
              <a:t>.</a:t>
            </a:r>
            <a:endParaRPr lang="ar-SA" dirty="0"/>
          </a:p>
        </p:txBody>
      </p:sp>
      <p:pic>
        <p:nvPicPr>
          <p:cNvPr id="13314" name="Picture 2" descr="http://t2.gstatic.com/images?q=tbn:rDBxWveglHS_vM:http://s99.middlebury.edu/BI330A/projects/MAtt/Syphilis/tpal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5105400"/>
            <a:ext cx="2514600" cy="1371600"/>
          </a:xfrm>
          <a:prstGeom prst="rect">
            <a:avLst/>
          </a:prstGeom>
          <a:noFill/>
        </p:spPr>
      </p:pic>
      <p:pic>
        <p:nvPicPr>
          <p:cNvPr id="13316" name="Picture 4" descr="http://t2.gstatic.com/images?q=tbn:y9I2U1HfFrS76M:http://www.brooksidepress.org/Products/OperationalMedicine/DATA/operationalmed/Manuals/GMOManual/clinical/Dermatology/Treponema%2520pallidum500.jpg">
            <a:hlinkClick r:id="rId4" invalidUrl="http://www.google.com/imgres?imgurl=http://www.brooksidepress.org/Products/OperationalMedicine/DATA/operationalmed/Manuals/GMOManual/clinical/Dermatology/Treponema pallidum500.jpg&amp;imgrefurl=http://blass.com.au/definitions/treponema&amp;usg=__f5QzpqK6HzVAOIF4Hj0rXvUlYcA=&amp;h=343&amp;w=494&amp;sz=33&amp;hl=en&amp;start=10&amp;zoom=1&amp;tbnid=y9I2U1HfFrS76M:&amp;tbnh=90&amp;tbnw=130&amp;prev=/images?q=treponema+pallidum&amp;hl=en&amp;safe=active&amp;sa=G&amp;gbv=2&amp;tbs=isch:1&amp;itbs=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953000"/>
            <a:ext cx="2514600" cy="1600200"/>
          </a:xfrm>
          <a:prstGeom prst="rect">
            <a:avLst/>
          </a:prstGeom>
          <a:noFill/>
        </p:spPr>
      </p:pic>
      <p:pic>
        <p:nvPicPr>
          <p:cNvPr id="13318" name="Picture 6" descr="http://t2.gstatic.com/images?q=tbn:DfqJxKd114j1wM:http://depts.washington.edu/nnptc/online_training/std_handbook/gallery/images/treponemapallidum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5029200"/>
            <a:ext cx="2209800" cy="1371600"/>
          </a:xfrm>
          <a:prstGeom prst="rect">
            <a:avLst/>
          </a:prstGeom>
          <a:noFill/>
        </p:spPr>
      </p:pic>
      <p:pic>
        <p:nvPicPr>
          <p:cNvPr id="14340" name="Picture 4" descr="http://t2.gstatic.com/images?q=tbn:klTjxsFSdb7EfM:http://www.digitalsmicroscope.com/wp-content/uploads/2010/10/dark-field-microscope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86600" y="457200"/>
            <a:ext cx="1524000" cy="1466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Epidemiology of 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exclusively human pathogen.</a:t>
            </a:r>
          </a:p>
          <a:p>
            <a:r>
              <a:rPr lang="en-US" dirty="0">
                <a:solidFill>
                  <a:srgbClr val="0070C0"/>
                </a:solidFill>
              </a:rPr>
              <a:t>Transmission by </a:t>
            </a:r>
            <a:r>
              <a:rPr lang="en-US" dirty="0">
                <a:solidFill>
                  <a:srgbClr val="FF0000"/>
                </a:solidFill>
              </a:rPr>
              <a:t>contact with mucosal surfaces </a:t>
            </a:r>
            <a:r>
              <a:rPr lang="en-US" dirty="0">
                <a:solidFill>
                  <a:srgbClr val="0070C0"/>
                </a:solidFill>
              </a:rPr>
              <a:t>or </a:t>
            </a:r>
            <a:r>
              <a:rPr lang="en-US" dirty="0">
                <a:solidFill>
                  <a:srgbClr val="FF0000"/>
                </a:solidFill>
              </a:rPr>
              <a:t>blood</a:t>
            </a:r>
            <a:r>
              <a:rPr lang="en-US" dirty="0">
                <a:solidFill>
                  <a:srgbClr val="0070C0"/>
                </a:solidFill>
              </a:rPr>
              <a:t>, less commonly by non-genital contacts with a lesion, sharing needles by IV drug users, or </a:t>
            </a:r>
            <a:r>
              <a:rPr lang="en-US" dirty="0" err="1">
                <a:solidFill>
                  <a:srgbClr val="FF0000"/>
                </a:solidFill>
              </a:rPr>
              <a:t>transplacental</a:t>
            </a:r>
            <a:r>
              <a:rPr lang="en-US" dirty="0">
                <a:solidFill>
                  <a:srgbClr val="FF0000"/>
                </a:solidFill>
              </a:rPr>
              <a:t> transmission </a:t>
            </a:r>
            <a:r>
              <a:rPr lang="en-US" dirty="0">
                <a:solidFill>
                  <a:srgbClr val="0070C0"/>
                </a:solidFill>
              </a:rPr>
              <a:t>to fetus.</a:t>
            </a:r>
          </a:p>
          <a:p>
            <a:r>
              <a:rPr lang="en-US" b="1" dirty="0">
                <a:solidFill>
                  <a:srgbClr val="7030A0"/>
                </a:solidFill>
              </a:rPr>
              <a:t>Early disease is infectious.</a:t>
            </a:r>
          </a:p>
          <a:p>
            <a:r>
              <a:rPr lang="en-US" dirty="0"/>
              <a:t>Late disease is not infectious .</a:t>
            </a:r>
            <a:endParaRPr lang="ar-SA" dirty="0"/>
          </a:p>
        </p:txBody>
      </p:sp>
      <p:pic>
        <p:nvPicPr>
          <p:cNvPr id="12290" name="Picture 2" descr="http://t2.gstatic.com/images?q=tbn:rDBxWveglHS_vM:http://s99.middlebury.edu/BI330A/projects/MAtt/Syphilis/tpal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990600"/>
            <a:ext cx="1171575" cy="781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Pathogenesis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Bacteria  access through </a:t>
            </a:r>
            <a:r>
              <a:rPr lang="en-US" dirty="0" err="1"/>
              <a:t>inapparent</a:t>
            </a:r>
            <a:r>
              <a:rPr lang="en-US" dirty="0"/>
              <a:t> skin or mucosal breaks.</a:t>
            </a:r>
          </a:p>
          <a:p>
            <a:r>
              <a:rPr lang="en-US" dirty="0"/>
              <a:t>Slow multiplication , </a:t>
            </a:r>
            <a:r>
              <a:rPr lang="en-US" b="1" dirty="0">
                <a:solidFill>
                  <a:srgbClr val="C00000"/>
                </a:solidFill>
              </a:rPr>
              <a:t>endarteritis </a:t>
            </a:r>
            <a:r>
              <a:rPr lang="en-US" b="1" dirty="0">
                <a:solidFill>
                  <a:srgbClr val="002060"/>
                </a:solidFill>
              </a:rPr>
              <a:t>&amp; 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granulomas.</a:t>
            </a:r>
          </a:p>
          <a:p>
            <a:r>
              <a:rPr lang="en-US" b="1" dirty="0">
                <a:solidFill>
                  <a:srgbClr val="002060"/>
                </a:solidFill>
              </a:rPr>
              <a:t>Ulcer heals but spirochete disseminate</a:t>
            </a:r>
            <a:r>
              <a:rPr lang="en-US" b="1" dirty="0">
                <a:solidFill>
                  <a:srgbClr val="FF0000"/>
                </a:solidFill>
              </a:rPr>
              <a:t>.</a:t>
            </a:r>
          </a:p>
          <a:p>
            <a:r>
              <a:rPr lang="en-US" dirty="0"/>
              <a:t>Latent periods may be due to surface binding of host components.</a:t>
            </a:r>
          </a:p>
          <a:p>
            <a:r>
              <a:rPr lang="en-US" dirty="0">
                <a:solidFill>
                  <a:srgbClr val="7030A0"/>
                </a:solidFill>
              </a:rPr>
              <a:t>Injury is due to delayed hypersensitivity responses to the persistence of the spirochetes.</a:t>
            </a:r>
            <a:endParaRPr lang="ar-SA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Clinical Manifestations:</a:t>
            </a:r>
            <a:br>
              <a:rPr lang="en-US" b="1" dirty="0"/>
            </a:br>
            <a:r>
              <a:rPr lang="en-US" b="1" dirty="0"/>
              <a:t>Stages of Syphilis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C00000"/>
                </a:solidFill>
              </a:rPr>
              <a:t>Primary syphilis</a:t>
            </a:r>
            <a:r>
              <a:rPr lang="en-US" dirty="0"/>
              <a:t>: </a:t>
            </a:r>
            <a:r>
              <a:rPr lang="en-US" b="1" dirty="0"/>
              <a:t>chancre</a:t>
            </a:r>
            <a:r>
              <a:rPr lang="en-US" dirty="0"/>
              <a:t> is a </a:t>
            </a:r>
            <a:r>
              <a:rPr lang="en-US" b="1" dirty="0"/>
              <a:t>painless,</a:t>
            </a:r>
            <a:r>
              <a:rPr lang="en-US" dirty="0"/>
              <a:t> indurated ulcer with firm base and raised margins on external genitalia or cervix ,anal or oral site, appear after an IP of about 2-6 weeks .</a:t>
            </a:r>
          </a:p>
          <a:p>
            <a:r>
              <a:rPr lang="en-US" dirty="0"/>
              <a:t>Enlarged inguinal lymph nodes may persist for months.</a:t>
            </a:r>
          </a:p>
          <a:p>
            <a:r>
              <a:rPr lang="en-US" dirty="0"/>
              <a:t>Lesion is infectious</a:t>
            </a:r>
          </a:p>
          <a:p>
            <a:r>
              <a:rPr lang="en-US" dirty="0"/>
              <a:t>Lesion heals spontaneously after 4-6 weeks.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Secondary Syphilis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Develops 2-8 weeks after primary lesion healed.</a:t>
            </a:r>
          </a:p>
          <a:p>
            <a:r>
              <a:rPr lang="en-US" dirty="0"/>
              <a:t>Characterized by symmetric </a:t>
            </a:r>
            <a:r>
              <a:rPr lang="en-US" dirty="0" err="1"/>
              <a:t>mucocutaneous</a:t>
            </a:r>
            <a:r>
              <a:rPr lang="en-US" dirty="0"/>
              <a:t> rash , mouth lesions ( snail track ulcers) and generalized non-tender lymph nodes enlargement ( </a:t>
            </a:r>
            <a:r>
              <a:rPr lang="en-US" b="1" i="1" dirty="0">
                <a:solidFill>
                  <a:srgbClr val="C00000"/>
                </a:solidFill>
              </a:rPr>
              <a:t>full of spirochete</a:t>
            </a:r>
            <a:r>
              <a:rPr lang="en-US" dirty="0"/>
              <a:t>) with </a:t>
            </a:r>
            <a:r>
              <a:rPr lang="en-US" dirty="0" err="1"/>
              <a:t>bacteremia</a:t>
            </a:r>
            <a:r>
              <a:rPr lang="en-US" dirty="0"/>
              <a:t> causing fever, malaise and other systemic manifestations.</a:t>
            </a:r>
          </a:p>
          <a:p>
            <a:r>
              <a:rPr lang="en-US" dirty="0"/>
              <a:t>Skin lesion distributed on trunk and extremities often palms, soles and face.</a:t>
            </a:r>
          </a:p>
          <a:p>
            <a:r>
              <a:rPr lang="en-US" dirty="0"/>
              <a:t>1/3 develop </a:t>
            </a:r>
            <a:r>
              <a:rPr lang="en-US" b="1" dirty="0" err="1">
                <a:solidFill>
                  <a:srgbClr val="C00000"/>
                </a:solidFill>
              </a:rPr>
              <a:t>Condylomata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Lata</a:t>
            </a:r>
            <a:r>
              <a:rPr lang="en-US" dirty="0"/>
              <a:t>: which are painless mucosal warty erosions on genital area and perineum.</a:t>
            </a:r>
            <a:endParaRPr lang="ar-SA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Secondary lesion resolve after few days to many weeks but disease continue in 1/3 of patients. Disease enter into a latent state.</a:t>
            </a:r>
          </a:p>
          <a:p>
            <a:pPr>
              <a:buNone/>
            </a:pPr>
            <a:r>
              <a:rPr lang="en-US" dirty="0"/>
              <a:t>Lesions are infectious.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Latent syphilis</a:t>
            </a:r>
            <a:r>
              <a:rPr lang="en-US" dirty="0"/>
              <a:t>: a stage where there is no clinical manifestations but infection evident by </a:t>
            </a:r>
            <a:r>
              <a:rPr lang="en-US" b="1" dirty="0">
                <a:solidFill>
                  <a:srgbClr val="0070C0"/>
                </a:solidFill>
              </a:rPr>
              <a:t>serological tests</a:t>
            </a:r>
            <a:r>
              <a:rPr lang="en-US" dirty="0"/>
              <a:t>. Relapse cease.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b="1" dirty="0">
                <a:solidFill>
                  <a:srgbClr val="002060"/>
                </a:solidFill>
              </a:rPr>
              <a:t>Risk of blood-borne transmission from relapsing infection or from mother to fetus continue.</a:t>
            </a:r>
            <a:endParaRPr lang="ar-SA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Tertiary syphilis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Occurs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dirty="0"/>
              <a:t>in 1/3 of untreated cases. Manifestations may appear after 15-20 years or may be asymptomatic but serological tests positive.</a:t>
            </a:r>
          </a:p>
          <a:p>
            <a:pPr>
              <a:buNone/>
            </a:pPr>
            <a:r>
              <a:rPr lang="en-US" b="1" dirty="0" err="1">
                <a:solidFill>
                  <a:srgbClr val="C00000"/>
                </a:solidFill>
              </a:rPr>
              <a:t>Neurosyphilis</a:t>
            </a:r>
            <a:r>
              <a:rPr lang="en-US" dirty="0">
                <a:solidFill>
                  <a:srgbClr val="C00000"/>
                </a:solidFill>
              </a:rPr>
              <a:t>: </a:t>
            </a:r>
            <a:r>
              <a:rPr lang="en-US" dirty="0"/>
              <a:t>chronic meningitis, with increased cells and protein in CSF, leads to degenerative changes and psychosis.  </a:t>
            </a:r>
            <a:r>
              <a:rPr lang="en-US" dirty="0" err="1"/>
              <a:t>Demylination</a:t>
            </a:r>
            <a:r>
              <a:rPr lang="en-US" dirty="0"/>
              <a:t> causes peripheral neuropathies. Most advanced cases result in </a:t>
            </a:r>
            <a:r>
              <a:rPr lang="en-US" b="1" dirty="0">
                <a:solidFill>
                  <a:srgbClr val="C00000"/>
                </a:solidFill>
              </a:rPr>
              <a:t>paresis</a:t>
            </a:r>
            <a:r>
              <a:rPr lang="en-US" dirty="0"/>
              <a:t> (</a:t>
            </a:r>
            <a:r>
              <a:rPr lang="en-US" b="1" i="1" dirty="0">
                <a:solidFill>
                  <a:srgbClr val="C00000"/>
                </a:solidFill>
              </a:rPr>
              <a:t>p</a:t>
            </a:r>
            <a:r>
              <a:rPr lang="en-US" i="1" dirty="0"/>
              <a:t>ersonality, </a:t>
            </a:r>
            <a:r>
              <a:rPr lang="en-US" b="1" i="1" dirty="0">
                <a:solidFill>
                  <a:srgbClr val="C00000"/>
                </a:solidFill>
              </a:rPr>
              <a:t>a</a:t>
            </a:r>
            <a:r>
              <a:rPr lang="en-US" i="1" dirty="0"/>
              <a:t>ffect , </a:t>
            </a:r>
            <a:r>
              <a:rPr lang="en-US" b="1" i="1" dirty="0">
                <a:solidFill>
                  <a:srgbClr val="C00000"/>
                </a:solidFill>
              </a:rPr>
              <a:t>r</a:t>
            </a:r>
            <a:r>
              <a:rPr lang="en-US" i="1" dirty="0"/>
              <a:t>eflexes, </a:t>
            </a:r>
            <a:r>
              <a:rPr lang="en-US" b="1" i="1" dirty="0">
                <a:solidFill>
                  <a:srgbClr val="C00000"/>
                </a:solidFill>
              </a:rPr>
              <a:t>e</a:t>
            </a:r>
            <a:r>
              <a:rPr lang="en-US" i="1" dirty="0"/>
              <a:t>yes, </a:t>
            </a:r>
            <a:r>
              <a:rPr lang="en-US" b="1" i="1" dirty="0" err="1">
                <a:solidFill>
                  <a:srgbClr val="C00000"/>
                </a:solidFill>
              </a:rPr>
              <a:t>s</a:t>
            </a:r>
            <a:r>
              <a:rPr lang="en-US" i="1" dirty="0" err="1"/>
              <a:t>enorium</a:t>
            </a:r>
            <a:r>
              <a:rPr lang="en-US" i="1" dirty="0"/>
              <a:t>, </a:t>
            </a:r>
            <a:r>
              <a:rPr lang="en-US" b="1" i="1" dirty="0">
                <a:solidFill>
                  <a:srgbClr val="C00000"/>
                </a:solidFill>
              </a:rPr>
              <a:t>i</a:t>
            </a:r>
            <a:r>
              <a:rPr lang="en-US" i="1" dirty="0"/>
              <a:t>ntellect, </a:t>
            </a:r>
            <a:r>
              <a:rPr lang="en-US" b="1" i="1" dirty="0">
                <a:solidFill>
                  <a:srgbClr val="C00000"/>
                </a:solidFill>
              </a:rPr>
              <a:t>s</a:t>
            </a:r>
            <a:r>
              <a:rPr lang="en-US" i="1" dirty="0"/>
              <a:t>peech) </a:t>
            </a:r>
            <a:r>
              <a:rPr lang="en-US" dirty="0"/>
              <a:t>due to the effect on the brain parenchyma and posterior columns of spinal cord and dorsal roots</a:t>
            </a:r>
            <a:r>
              <a:rPr lang="en-US" i="1" dirty="0"/>
              <a:t>.</a:t>
            </a:r>
            <a:endParaRPr lang="ar-SA" i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C00000"/>
                </a:solidFill>
              </a:rPr>
              <a:t>Cardiovascular Syphilis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Due to </a:t>
            </a:r>
            <a:r>
              <a:rPr lang="en-US" b="1" dirty="0">
                <a:solidFill>
                  <a:srgbClr val="C00000"/>
                </a:solidFill>
              </a:rPr>
              <a:t>arteritis,</a:t>
            </a:r>
            <a:r>
              <a:rPr lang="en-US" dirty="0"/>
              <a:t> leads to aneurysm of aorta and aortic valve ring.</a:t>
            </a:r>
          </a:p>
          <a:p>
            <a:pPr>
              <a:buNone/>
            </a:pPr>
            <a:r>
              <a:rPr lang="en-US" dirty="0"/>
              <a:t>Localized  granulomatous reaction called </a:t>
            </a:r>
            <a:r>
              <a:rPr lang="en-US" b="1" dirty="0" err="1">
                <a:solidFill>
                  <a:srgbClr val="002060"/>
                </a:solidFill>
              </a:rPr>
              <a:t>gumma</a:t>
            </a:r>
            <a:r>
              <a:rPr lang="en-US" dirty="0"/>
              <a:t> on skin, bones, joints or other organs leads to local destruction .</a:t>
            </a:r>
          </a:p>
          <a:p>
            <a:r>
              <a:rPr lang="en-US" b="1" dirty="0"/>
              <a:t>Congenital syphilis :</a:t>
            </a:r>
            <a:r>
              <a:rPr lang="en-US" dirty="0"/>
              <a:t>develop if the mother not treated ,fetus susceptible </a:t>
            </a:r>
            <a:r>
              <a:rPr lang="en-US" b="1" dirty="0">
                <a:solidFill>
                  <a:srgbClr val="7030A0"/>
                </a:solidFill>
              </a:rPr>
              <a:t>after 4</a:t>
            </a:r>
            <a:r>
              <a:rPr lang="en-US" b="1" baseline="30000" dirty="0">
                <a:solidFill>
                  <a:srgbClr val="7030A0"/>
                </a:solidFill>
              </a:rPr>
              <a:t>th</a:t>
            </a:r>
            <a:r>
              <a:rPr lang="en-US" b="1" dirty="0">
                <a:solidFill>
                  <a:srgbClr val="7030A0"/>
                </a:solidFill>
              </a:rPr>
              <a:t> month </a:t>
            </a:r>
            <a:r>
              <a:rPr lang="en-US" dirty="0"/>
              <a:t>of gestation. Fetal loss or congenital syphilis result. Rhinitis ,rash and bone changes ( </a:t>
            </a:r>
            <a:r>
              <a:rPr lang="en-US" i="1" dirty="0">
                <a:solidFill>
                  <a:srgbClr val="7030A0"/>
                </a:solidFill>
              </a:rPr>
              <a:t>saddle nose, saber shine</a:t>
            </a:r>
            <a:r>
              <a:rPr lang="en-US" dirty="0"/>
              <a:t>) anemia ,thrombocytopenia, and liver failure.</a:t>
            </a:r>
            <a:endParaRPr lang="ar-SA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ÙØªÙØ¬Ø© Ø¨Ø­Ø« Ø§ÙØµÙØ± Ø¹Ù âªchart syphilis serologyâ¬â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8" y="228600"/>
            <a:ext cx="8763000" cy="631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98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Describe the different laboratory tests for the diagnosis of gonorrhea</a:t>
            </a:r>
          </a:p>
          <a:p>
            <a:pPr lvl="0"/>
            <a:r>
              <a:rPr lang="en-US" dirty="0"/>
              <a:t>Describe the clinical feature of the primary, secondary tertiary syphilis and complications.</a:t>
            </a:r>
          </a:p>
          <a:p>
            <a:pPr lvl="0"/>
            <a:r>
              <a:rPr lang="en-US" dirty="0"/>
              <a:t>Recall the different diagnostic methods for the different stages of syphilis.</a:t>
            </a:r>
          </a:p>
          <a:p>
            <a:pPr lvl="0"/>
            <a:r>
              <a:rPr lang="en-US" dirty="0"/>
              <a:t>Recall the treatment regimens of syphilis, gonorrhea and </a:t>
            </a:r>
            <a:r>
              <a:rPr lang="en-US" i="1" dirty="0"/>
              <a:t>Chlamydia</a:t>
            </a:r>
            <a:r>
              <a:rPr lang="en-US" dirty="0"/>
              <a:t> infections.</a:t>
            </a:r>
          </a:p>
          <a:p>
            <a:r>
              <a:rPr lang="en-US" dirty="0"/>
              <a:t>Recall that there are no effective vaccines against all these three diseases.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84582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35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Laboratory Diagnosis of Syphilis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Direct microscopic examination </a:t>
            </a:r>
            <a:r>
              <a:rPr lang="en-US" dirty="0"/>
              <a:t>of a smear of a smear from primary or secondary lesions using dark field microscopy </a:t>
            </a:r>
            <a:r>
              <a:rPr lang="en-US" dirty="0">
                <a:solidFill>
                  <a:schemeClr val="tx2"/>
                </a:solidFill>
              </a:rPr>
              <a:t>rarely used</a:t>
            </a:r>
            <a:r>
              <a:rPr lang="en-US" dirty="0"/>
              <a:t>. Has many limitations. </a:t>
            </a:r>
            <a:r>
              <a:rPr lang="en-US" i="1" dirty="0"/>
              <a:t>If positive it confirms the diagnosis.</a:t>
            </a:r>
          </a:p>
          <a:p>
            <a:endParaRPr lang="en-US" dirty="0"/>
          </a:p>
          <a:p>
            <a:r>
              <a:rPr lang="en-US" b="1" dirty="0"/>
              <a:t>Serologic tests </a:t>
            </a:r>
            <a:r>
              <a:rPr lang="en-US" dirty="0"/>
              <a:t>commonly used: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/>
                </a:solidFill>
              </a:rPr>
              <a:t>Specific </a:t>
            </a:r>
            <a:r>
              <a:rPr lang="en-US" dirty="0" err="1">
                <a:solidFill>
                  <a:schemeClr val="tx2"/>
                </a:solidFill>
              </a:rPr>
              <a:t>treponemal</a:t>
            </a:r>
            <a:r>
              <a:rPr lang="en-US" dirty="0">
                <a:solidFill>
                  <a:schemeClr val="tx2"/>
                </a:solidFill>
              </a:rPr>
              <a:t> tests</a:t>
            </a:r>
            <a:r>
              <a:rPr lang="en-US" dirty="0"/>
              <a:t>: used initially for diagnosis and for confirmation.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/>
                </a:solidFill>
              </a:rPr>
              <a:t>Non specific </a:t>
            </a:r>
            <a:r>
              <a:rPr lang="en-US" dirty="0" err="1">
                <a:solidFill>
                  <a:schemeClr val="tx2"/>
                </a:solidFill>
              </a:rPr>
              <a:t>treponemal</a:t>
            </a:r>
            <a:r>
              <a:rPr lang="en-US" dirty="0">
                <a:solidFill>
                  <a:schemeClr val="tx2"/>
                </a:solidFill>
              </a:rPr>
              <a:t> tests </a:t>
            </a:r>
            <a:r>
              <a:rPr lang="en-US" dirty="0"/>
              <a:t>: used for screening and follow up of therapy.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7337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Syphilis Serology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err="1">
                <a:solidFill>
                  <a:schemeClr val="tx2"/>
                </a:solidFill>
              </a:rPr>
              <a:t>Nontreponemal</a:t>
            </a:r>
            <a:r>
              <a:rPr lang="en-US" b="1" dirty="0">
                <a:solidFill>
                  <a:schemeClr val="tx2"/>
                </a:solidFill>
              </a:rPr>
              <a:t> tests</a:t>
            </a:r>
            <a:r>
              <a:rPr lang="en-US" dirty="0"/>
              <a:t>: Non specific ,directed against </a:t>
            </a:r>
            <a:r>
              <a:rPr lang="en-US" dirty="0" err="1"/>
              <a:t>lipoidal</a:t>
            </a:r>
            <a:r>
              <a:rPr lang="en-US" dirty="0"/>
              <a:t> antigens released as a consequence of cell damage .becomes positive 6 weeks after infection: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Rapid Plasma </a:t>
            </a:r>
            <a:r>
              <a:rPr lang="en-US" dirty="0" err="1"/>
              <a:t>Reagin</a:t>
            </a:r>
            <a:r>
              <a:rPr lang="en-US" dirty="0"/>
              <a:t> (</a:t>
            </a:r>
            <a:r>
              <a:rPr lang="en-US" b="1" dirty="0">
                <a:solidFill>
                  <a:srgbClr val="C00000"/>
                </a:solidFill>
              </a:rPr>
              <a:t>RPR</a:t>
            </a:r>
            <a:r>
              <a:rPr lang="en-US" dirty="0"/>
              <a:t>)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Venereal Disease Research Laboratory ( </a:t>
            </a:r>
            <a:r>
              <a:rPr lang="en-US" b="1" dirty="0">
                <a:solidFill>
                  <a:srgbClr val="C00000"/>
                </a:solidFill>
              </a:rPr>
              <a:t>VDRL</a:t>
            </a:r>
            <a:r>
              <a:rPr lang="en-US" dirty="0"/>
              <a:t>).</a:t>
            </a:r>
          </a:p>
          <a:p>
            <a:pPr marL="0" indent="0">
              <a:buNone/>
            </a:pPr>
            <a:r>
              <a:rPr lang="en-US" dirty="0"/>
              <a:t> Become positive during the primary stage ( </a:t>
            </a:r>
            <a:r>
              <a:rPr lang="en-US" i="1" dirty="0"/>
              <a:t>possible exception HIV</a:t>
            </a:r>
            <a:r>
              <a:rPr lang="en-US" dirty="0"/>
              <a:t>) ,antibody peak in secondary syphilis. Negative following effective therapy .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b="1" dirty="0"/>
              <a:t>Used for screening and staging the disease &amp;  follow up therapy</a:t>
            </a:r>
            <a:r>
              <a:rPr lang="en-US" dirty="0"/>
              <a:t>.</a:t>
            </a:r>
            <a:endParaRPr lang="ar-SA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Syphilis Serology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>
                <a:solidFill>
                  <a:schemeClr val="tx2"/>
                </a:solidFill>
              </a:rPr>
              <a:t>Treponemal</a:t>
            </a:r>
            <a:r>
              <a:rPr lang="en-US" b="1" dirty="0">
                <a:solidFill>
                  <a:schemeClr val="tx2"/>
                </a:solidFill>
              </a:rPr>
              <a:t> tests :</a:t>
            </a:r>
          </a:p>
          <a:p>
            <a:pPr marL="0" indent="0">
              <a:buNone/>
            </a:pPr>
            <a:r>
              <a:rPr lang="en-US" dirty="0"/>
              <a:t> Specific to </a:t>
            </a:r>
            <a:r>
              <a:rPr lang="en-US" dirty="0" err="1"/>
              <a:t>treponemal</a:t>
            </a:r>
            <a:r>
              <a:rPr lang="en-US" dirty="0"/>
              <a:t> antigens . Detect </a:t>
            </a:r>
            <a:r>
              <a:rPr lang="en-US" dirty="0" err="1"/>
              <a:t>IgG</a:t>
            </a:r>
            <a:r>
              <a:rPr lang="en-US" dirty="0"/>
              <a:t> and </a:t>
            </a:r>
            <a:r>
              <a:rPr lang="en-US" dirty="0" err="1"/>
              <a:t>IgM</a:t>
            </a:r>
            <a:r>
              <a:rPr lang="en-US" dirty="0"/>
              <a:t> directed against </a:t>
            </a:r>
            <a:r>
              <a:rPr lang="en-US" dirty="0" err="1"/>
              <a:t>treponema</a:t>
            </a:r>
            <a:r>
              <a:rPr lang="en-US" dirty="0"/>
              <a:t> membrane lipoproteins.</a:t>
            </a:r>
          </a:p>
          <a:p>
            <a:pPr marL="0" indent="0">
              <a:buNone/>
            </a:pPr>
            <a:r>
              <a:rPr lang="en-US" dirty="0"/>
              <a:t>Becomes positive after 3 weeks  after infection. </a:t>
            </a:r>
            <a:r>
              <a:rPr lang="en-US" b="1" dirty="0"/>
              <a:t>Used for confirmation of RPR &amp; VDRL</a:t>
            </a:r>
            <a:r>
              <a:rPr lang="en-US" dirty="0"/>
              <a:t>. Remain positive even after effective therapy .Commonly used tests are: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rgbClr val="C00000"/>
                </a:solidFill>
              </a:rPr>
              <a:t>FTA-ABS</a:t>
            </a:r>
            <a:r>
              <a:rPr lang="en-US" dirty="0"/>
              <a:t> ( Flu0rescent </a:t>
            </a:r>
            <a:r>
              <a:rPr lang="en-US" dirty="0" err="1"/>
              <a:t>treponemal</a:t>
            </a:r>
            <a:r>
              <a:rPr lang="en-US" dirty="0"/>
              <a:t> antibody-absorption)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rgbClr val="C00000"/>
                </a:solidFill>
              </a:rPr>
              <a:t>TP -PA</a:t>
            </a:r>
            <a:r>
              <a:rPr lang="en-US" dirty="0"/>
              <a:t>( T. palladium particle agglutination)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rgbClr val="C00000"/>
                </a:solidFill>
              </a:rPr>
              <a:t>EIA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( Enzyme </a:t>
            </a:r>
            <a:r>
              <a:rPr lang="en-US" dirty="0" err="1"/>
              <a:t>Immuonoassay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033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SYPHILIS SEROLOGY&amp; IF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981201"/>
            <a:ext cx="3974937" cy="2133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847089"/>
            <a:ext cx="4419983" cy="25725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7442" y="4343400"/>
            <a:ext cx="4048095" cy="22984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543988"/>
            <a:ext cx="3249450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449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نتيجة بحث الصور عن ‪image of syphilis serology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1534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017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"/>
            <a:ext cx="8305799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217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4800"/>
            <a:ext cx="84582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868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Summary of Syphilis Serology</a:t>
            </a:r>
            <a:br>
              <a:rPr lang="en-US" b="1" dirty="0"/>
            </a:br>
            <a:r>
              <a:rPr lang="en-US" sz="3600" b="1" dirty="0"/>
              <a:t>Reverse Sequence Syphilis Serology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>
                <a:solidFill>
                  <a:srgbClr val="0070C0"/>
                </a:solidFill>
              </a:rPr>
              <a:t>Test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u="sng" dirty="0">
                <a:solidFill>
                  <a:srgbClr val="0070C0"/>
                </a:solidFill>
              </a:rPr>
              <a:t>Stage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err="1"/>
              <a:t>Treponemal</a:t>
            </a:r>
            <a:r>
              <a:rPr lang="en-US" dirty="0"/>
              <a:t> tests </a:t>
            </a:r>
          </a:p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FTA-ABS , MP PA , EIA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Non-</a:t>
            </a:r>
            <a:r>
              <a:rPr lang="en-US" dirty="0" err="1"/>
              <a:t>treponemal</a:t>
            </a:r>
            <a:r>
              <a:rPr lang="en-US" dirty="0"/>
              <a:t> tests </a:t>
            </a:r>
            <a:r>
              <a:rPr lang="en-US" dirty="0">
                <a:solidFill>
                  <a:srgbClr val="C00000"/>
                </a:solidFill>
              </a:rPr>
              <a:t>( RPR or VDRL)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>
                <a:solidFill>
                  <a:srgbClr val="C00000"/>
                </a:solidFill>
              </a:rPr>
              <a:t>IgM</a:t>
            </a:r>
            <a:r>
              <a:rPr lang="en-US" dirty="0"/>
              <a:t> antibody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Positive</a:t>
            </a:r>
            <a:r>
              <a:rPr lang="en-US" dirty="0"/>
              <a:t> at all stages , confirm RPR &amp; VDRL</a:t>
            </a:r>
          </a:p>
          <a:p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Positive</a:t>
            </a:r>
            <a:r>
              <a:rPr lang="en-US" dirty="0"/>
              <a:t> during primary &amp; secondary stages .Used for screening ,staging and follow up effective therapy.</a:t>
            </a:r>
          </a:p>
          <a:p>
            <a:endParaRPr lang="en-US" dirty="0"/>
          </a:p>
          <a:p>
            <a:r>
              <a:rPr lang="en-US" dirty="0"/>
              <a:t>Congenital syphilis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Treatment and Prevention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err="1"/>
              <a:t>Treponema</a:t>
            </a:r>
            <a:r>
              <a:rPr lang="en-US" b="1" dirty="0"/>
              <a:t> is sensitive to </a:t>
            </a:r>
            <a:r>
              <a:rPr lang="en-US" b="1" dirty="0">
                <a:solidFill>
                  <a:srgbClr val="C00000"/>
                </a:solidFill>
              </a:rPr>
              <a:t>Penicillin.</a:t>
            </a:r>
          </a:p>
          <a:p>
            <a:r>
              <a:rPr lang="en-US" dirty="0"/>
              <a:t>Hypersensitive patients treated with Tetracycline, Erythromycin or </a:t>
            </a:r>
            <a:r>
              <a:rPr lang="en-US" dirty="0" err="1"/>
              <a:t>Cephalosporins</a:t>
            </a:r>
            <a:endParaRPr lang="en-US" dirty="0"/>
          </a:p>
          <a:p>
            <a:r>
              <a:rPr lang="en-US" b="1" dirty="0"/>
              <a:t>Prevention</a:t>
            </a:r>
            <a:r>
              <a:rPr lang="en-US" dirty="0"/>
              <a:t>: counseling.</a:t>
            </a:r>
            <a:endParaRPr lang="ar-S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Chlamydia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obligate intracellular bacteria with elements of bacteria but no rigid cell wall.</a:t>
            </a:r>
          </a:p>
          <a:p>
            <a:r>
              <a:rPr lang="en-US" dirty="0"/>
              <a:t>Fail to grow on artificial media</a:t>
            </a:r>
          </a:p>
          <a:p>
            <a:r>
              <a:rPr lang="en-US" dirty="0"/>
              <a:t>Uses host cell metabolism for growth and replication.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Syphilis</a:t>
            </a:r>
            <a:endParaRPr lang="ar-SA" b="1" dirty="0"/>
          </a:p>
        </p:txBody>
      </p:sp>
      <p:pic>
        <p:nvPicPr>
          <p:cNvPr id="1026" name="Picture 2" descr="http://t2.gstatic.com/images?q=tbn:BhpeTl3giwCPtM:http://img.webmd.com/dtmcms/live/webmd/consumer_assets/site_images/articles/health_and_medical_reference/sexual_health/syphilis-basics_syphilis-bacter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50" y="609600"/>
            <a:ext cx="1847850" cy="1019176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thumb/e/e4/Extragenital_syphilitic_chancre_of_the_left_index_finger_PHIL_4147_lores.jpg/220px-Extragenital_syphilitic_chancre_of_the_left_index_finger_PHIL_4147_lore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419600"/>
            <a:ext cx="2247900" cy="2209800"/>
          </a:xfrm>
          <a:prstGeom prst="rect">
            <a:avLst/>
          </a:prstGeom>
          <a:noFill/>
        </p:spPr>
      </p:pic>
      <p:pic>
        <p:nvPicPr>
          <p:cNvPr id="1030" name="Picture 6" descr="http://upload.wikimedia.org/wikipedia/commons/thumb/e/eb/2ndsyphil2.jpg/120px-2ndsyphil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1752600"/>
            <a:ext cx="2438400" cy="2362200"/>
          </a:xfrm>
          <a:prstGeom prst="rect">
            <a:avLst/>
          </a:prstGeom>
          <a:noFill/>
        </p:spPr>
      </p:pic>
      <p:pic>
        <p:nvPicPr>
          <p:cNvPr id="1032" name="Picture 8" descr="http://upload.wikimedia.org/wikipedia/commons/thumb/b/bd/Secondary_Syphilis_on_palms_CDC_6809_lores.rsh.jpg/120px-Secondary_Syphilis_on_palms_CDC_6809_lores.rsh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1752600"/>
            <a:ext cx="2514600" cy="2286000"/>
          </a:xfrm>
          <a:prstGeom prst="rect">
            <a:avLst/>
          </a:prstGeom>
          <a:noFill/>
        </p:spPr>
      </p:pic>
      <p:pic>
        <p:nvPicPr>
          <p:cNvPr id="1034" name="Picture 10" descr="http://t2.gstatic.com/images?q=tbn:diFCIlFnuPncnM:http://www.isradiology.org/tropical_deseases/tmcr/chapter35/large35/35-15B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10400" y="4267200"/>
            <a:ext cx="1600200" cy="1905000"/>
          </a:xfrm>
          <a:prstGeom prst="rect">
            <a:avLst/>
          </a:prstGeom>
          <a:noFill/>
        </p:spPr>
      </p:pic>
      <p:pic>
        <p:nvPicPr>
          <p:cNvPr id="1036" name="Picture 12" descr="http://t2.gstatic.com/images?q=tbn:8HXCpOaT0YQExM:http://upload.wikimedia.org/wikipedia/commons/9/96/Hutchinson_teeth_congenital_syphilis_PHIL_2385.rsh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00600" y="4419600"/>
            <a:ext cx="1905000" cy="1828800"/>
          </a:xfrm>
          <a:prstGeom prst="rect">
            <a:avLst/>
          </a:prstGeom>
          <a:noFill/>
        </p:spPr>
      </p:pic>
      <p:pic>
        <p:nvPicPr>
          <p:cNvPr id="1040" name="Picture 16" descr="http://t0.gstatic.com/images?q=tbn:8euAA7Dhbn6udM:http://www.sehha.com/diseases/id/syphilis/chancre3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00800" y="1828800"/>
            <a:ext cx="2133600" cy="1981200"/>
          </a:xfrm>
          <a:prstGeom prst="rect">
            <a:avLst/>
          </a:prstGeom>
          <a:noFill/>
        </p:spPr>
      </p:pic>
      <p:pic>
        <p:nvPicPr>
          <p:cNvPr id="1042" name="Picture 18" descr="http://t0.gstatic.com/images?q=tbn:bdaIM8j0k1W_RM:http://s99.middlebury.edu/BI330A/projects/MAtt/Syphilis/sec9.gif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43200" y="4419600"/>
            <a:ext cx="190500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Take Home Message</a:t>
            </a:r>
            <a:endParaRPr lang="ar-S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  <a:p>
            <a:r>
              <a:rPr lang="en-US" dirty="0"/>
              <a:t>Syphilis, Chlamydia and Gonorrhea are main STDs ,caused by delicate organisms ,cannot survive outside the body.</a:t>
            </a:r>
          </a:p>
          <a:p>
            <a:r>
              <a:rPr lang="en-US" dirty="0"/>
              <a:t>Infection may not be localized.</a:t>
            </a:r>
          </a:p>
          <a:p>
            <a:r>
              <a:rPr lang="en-US" dirty="0"/>
              <a:t>Clinical presentation may be similar ( urethral or genital discharge, ulcers ).</a:t>
            </a:r>
          </a:p>
          <a:p>
            <a:r>
              <a:rPr lang="en-US" dirty="0"/>
              <a:t>One or more organisms ( Bacteria, virus, parasite ) may be transmitted by sexual contact.</a:t>
            </a:r>
          </a:p>
          <a:p>
            <a:r>
              <a:rPr lang="en-US" dirty="0"/>
              <a:t>Screening for HIV required .</a:t>
            </a:r>
          </a:p>
          <a:p>
            <a:r>
              <a:rPr lang="en-US" dirty="0"/>
              <a:t>If not treated early may end in serious complications  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>
                <a:srgbClr val="D16349"/>
              </a:buClr>
              <a:buSzPct val="85000"/>
              <a:buNone/>
              <a:defRPr/>
            </a:pPr>
            <a:r>
              <a:rPr lang="en-US" sz="2800" dirty="0">
                <a:solidFill>
                  <a:prstClr val="black"/>
                </a:solidFill>
                <a:latin typeface="Georgia"/>
              </a:rPr>
              <a:t>Ryan, Kenneth J. </a:t>
            </a:r>
            <a:r>
              <a:rPr lang="en-US" sz="2800" dirty="0" err="1">
                <a:solidFill>
                  <a:prstClr val="black"/>
                </a:solidFill>
                <a:latin typeface="Georgia"/>
              </a:rPr>
              <a:t>Sherris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 Medical Microbiology. Latest edition.</a:t>
            </a:r>
          </a:p>
          <a:p>
            <a:pPr marL="0" indent="0">
              <a:buClr>
                <a:srgbClr val="D16349"/>
              </a:buClr>
              <a:buSzPct val="85000"/>
              <a:buNone/>
              <a:defRPr/>
            </a:pPr>
            <a:r>
              <a:rPr lang="en-US" sz="2800" dirty="0">
                <a:solidFill>
                  <a:prstClr val="black"/>
                </a:solidFill>
                <a:latin typeface="Georgia"/>
              </a:rPr>
              <a:t> Mc </a:t>
            </a:r>
            <a:r>
              <a:rPr lang="en-US" sz="2800" dirty="0" err="1">
                <a:solidFill>
                  <a:prstClr val="black"/>
                </a:solidFill>
                <a:latin typeface="Georgia"/>
              </a:rPr>
              <a:t>Graw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 –Hill education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802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www2a.cdc.gov/stdtraining/Self-Study/images/Chlamydia/clam-b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8534400" cy="6461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Chlamydia species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Chlamydia serotype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/>
              <a:t>Disease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C. </a:t>
            </a:r>
            <a:r>
              <a:rPr lang="en-US" b="1" i="1" dirty="0" err="1"/>
              <a:t>trachomatis</a:t>
            </a:r>
            <a:endParaRPr lang="en-US" b="1" i="1" dirty="0"/>
          </a:p>
          <a:p>
            <a:pPr>
              <a:buNone/>
            </a:pPr>
            <a:r>
              <a:rPr lang="en-US" dirty="0"/>
              <a:t>            </a:t>
            </a:r>
            <a:r>
              <a:rPr lang="en-US" b="1" dirty="0">
                <a:solidFill>
                  <a:srgbClr val="FF0000"/>
                </a:solidFill>
              </a:rPr>
              <a:t>A,B,C</a:t>
            </a: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             D - K</a:t>
            </a:r>
          </a:p>
          <a:p>
            <a:pPr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           L1, L2, L3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r>
              <a:rPr lang="en-US" b="1" i="1" dirty="0" err="1"/>
              <a:t>C.psittaci</a:t>
            </a:r>
            <a:endParaRPr lang="en-US" b="1" i="1" dirty="0"/>
          </a:p>
          <a:p>
            <a:r>
              <a:rPr lang="en-US" b="1" i="1" dirty="0" err="1"/>
              <a:t>C.pneumoniae</a:t>
            </a:r>
            <a:endParaRPr lang="en-US" b="1" i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Trachoma</a:t>
            </a:r>
          </a:p>
          <a:p>
            <a:r>
              <a:rPr lang="en-US" b="1" dirty="0">
                <a:solidFill>
                  <a:srgbClr val="0070C0"/>
                </a:solidFill>
              </a:rPr>
              <a:t>Inclusion conjunctivitis, genital infection</a:t>
            </a:r>
          </a:p>
          <a:p>
            <a:pPr>
              <a:buNone/>
            </a:pPr>
            <a:r>
              <a:rPr lang="en-US" b="1" dirty="0" err="1">
                <a:solidFill>
                  <a:srgbClr val="0070C0"/>
                </a:solidFill>
              </a:rPr>
              <a:t>Lymphogranuloma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venerum</a:t>
            </a:r>
            <a:r>
              <a:rPr lang="en-US" b="1" dirty="0">
                <a:solidFill>
                  <a:srgbClr val="0070C0"/>
                </a:solidFill>
              </a:rPr>
              <a:t> (LGV)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rgbClr val="002060"/>
                </a:solidFill>
              </a:rPr>
              <a:t>Psittacosis</a:t>
            </a:r>
          </a:p>
          <a:p>
            <a:pPr>
              <a:buNone/>
            </a:pPr>
            <a:r>
              <a:rPr lang="en-US" b="1" dirty="0">
                <a:solidFill>
                  <a:srgbClr val="002060"/>
                </a:solidFill>
              </a:rPr>
              <a:t>Respiratory infections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Epidemiology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err="1"/>
              <a:t>C.trachomatis</a:t>
            </a:r>
            <a:r>
              <a:rPr lang="en-US" b="1" dirty="0"/>
              <a:t> is a common cause of sexually transmitted disease (STD).</a:t>
            </a:r>
          </a:p>
          <a:p>
            <a:r>
              <a:rPr lang="en-US" b="1" dirty="0"/>
              <a:t>Spread by genital secretions , anal or oral sex.</a:t>
            </a:r>
          </a:p>
          <a:p>
            <a:r>
              <a:rPr lang="en-US" b="1" dirty="0"/>
              <a:t>Wide spread, 5-20 % among STD clinic in USA.</a:t>
            </a:r>
          </a:p>
          <a:p>
            <a:r>
              <a:rPr lang="en-US" b="1" dirty="0"/>
              <a:t>Human are the sole reservoir .</a:t>
            </a:r>
          </a:p>
          <a:p>
            <a:r>
              <a:rPr lang="en-US" b="1" dirty="0"/>
              <a:t>1/3 of male sexual contacts of women with </a:t>
            </a:r>
            <a:r>
              <a:rPr lang="en-US" b="1" i="1" dirty="0" err="1"/>
              <a:t>C.trachomatis</a:t>
            </a:r>
            <a:r>
              <a:rPr lang="en-US" b="1" dirty="0"/>
              <a:t>  cervicitis  develop urethritis  after 2-6 weeks incubation period.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Pathogenesis of Chlamydia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rgbClr val="002060"/>
                </a:solidFill>
              </a:rPr>
              <a:t>Chlamydia</a:t>
            </a:r>
            <a:r>
              <a:rPr lang="en-US" dirty="0">
                <a:solidFill>
                  <a:srgbClr val="002060"/>
                </a:solidFill>
              </a:rPr>
              <a:t> have tropism for epithelial cells of </a:t>
            </a:r>
            <a:r>
              <a:rPr lang="en-US" dirty="0" err="1">
                <a:solidFill>
                  <a:srgbClr val="002060"/>
                </a:solidFill>
              </a:rPr>
              <a:t>endocervix</a:t>
            </a:r>
            <a:r>
              <a:rPr lang="en-US" dirty="0">
                <a:solidFill>
                  <a:srgbClr val="002060"/>
                </a:solidFill>
              </a:rPr>
              <a:t> and upper genital tract of women, urethra, rectum and conjunctiva of both sexes.</a:t>
            </a:r>
          </a:p>
          <a:p>
            <a:r>
              <a:rPr lang="en-US" dirty="0">
                <a:solidFill>
                  <a:srgbClr val="C00000"/>
                </a:solidFill>
              </a:rPr>
              <a:t>LGV can enter through skin or mucosal breaks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Release of pro-inflammatory cytokines, lead to tissue infiltration by inflammatory cells, progress to necrosis, fibrosis then scaring.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Genital infections caused by </a:t>
            </a:r>
            <a:r>
              <a:rPr lang="en-US" b="1" i="1" dirty="0" err="1"/>
              <a:t>C.trachomatis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In men</a:t>
            </a:r>
            <a:r>
              <a:rPr lang="en-US" dirty="0"/>
              <a:t>: </a:t>
            </a:r>
            <a:r>
              <a:rPr lang="en-US" dirty="0" err="1"/>
              <a:t>urethritis</a:t>
            </a:r>
            <a:r>
              <a:rPr lang="en-US" dirty="0"/>
              <a:t> ( non </a:t>
            </a:r>
            <a:r>
              <a:rPr lang="en-US" dirty="0" err="1"/>
              <a:t>gonococcal</a:t>
            </a:r>
            <a:r>
              <a:rPr lang="en-US" dirty="0"/>
              <a:t> </a:t>
            </a:r>
            <a:r>
              <a:rPr lang="en-US" dirty="0" err="1"/>
              <a:t>urethritis</a:t>
            </a:r>
            <a:r>
              <a:rPr lang="en-US" dirty="0"/>
              <a:t> (NGU)) , </a:t>
            </a:r>
            <a:r>
              <a:rPr lang="en-US" dirty="0" err="1"/>
              <a:t>epididymitis</a:t>
            </a:r>
            <a:r>
              <a:rPr lang="en-US" dirty="0"/>
              <a:t> &amp; </a:t>
            </a:r>
            <a:r>
              <a:rPr lang="en-US" dirty="0" err="1"/>
              <a:t>proctitis</a:t>
            </a:r>
            <a:r>
              <a:rPr lang="en-US" dirty="0"/>
              <a:t>.</a:t>
            </a:r>
          </a:p>
          <a:p>
            <a:r>
              <a:rPr lang="en-US" b="1" dirty="0">
                <a:solidFill>
                  <a:srgbClr val="C00000"/>
                </a:solidFill>
              </a:rPr>
              <a:t>In women</a:t>
            </a:r>
            <a:r>
              <a:rPr lang="en-US" dirty="0"/>
              <a:t>: </a:t>
            </a:r>
            <a:r>
              <a:rPr lang="en-US" dirty="0" err="1"/>
              <a:t>cervicitis</a:t>
            </a:r>
            <a:r>
              <a:rPr lang="en-US" dirty="0"/>
              <a:t>, </a:t>
            </a:r>
            <a:r>
              <a:rPr lang="en-US" dirty="0" err="1"/>
              <a:t>salpingitis</a:t>
            </a:r>
            <a:r>
              <a:rPr lang="en-US" dirty="0"/>
              <a:t>, urethral syndrome, </a:t>
            </a:r>
            <a:r>
              <a:rPr lang="en-US" dirty="0" err="1"/>
              <a:t>endometritis</a:t>
            </a:r>
            <a:r>
              <a:rPr lang="en-US" dirty="0"/>
              <a:t> &amp; </a:t>
            </a:r>
            <a:r>
              <a:rPr lang="en-US" dirty="0" err="1"/>
              <a:t>proctitis</a:t>
            </a:r>
            <a:r>
              <a:rPr lang="en-US" dirty="0"/>
              <a:t>.</a:t>
            </a:r>
          </a:p>
          <a:p>
            <a:r>
              <a:rPr lang="en-US" dirty="0"/>
              <a:t>Urethritis  presents as dysuria and </a:t>
            </a:r>
            <a:r>
              <a:rPr lang="en-US" dirty="0">
                <a:solidFill>
                  <a:srgbClr val="C00000"/>
                </a:solidFill>
              </a:rPr>
              <a:t>thin</a:t>
            </a:r>
            <a:r>
              <a:rPr lang="en-US" dirty="0"/>
              <a:t> urethral discharge in 50 % of men.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Uterine cervix infection may produce vaginal discharge but is </a:t>
            </a:r>
            <a:r>
              <a:rPr lang="en-US" b="1" u="sng" dirty="0">
                <a:solidFill>
                  <a:srgbClr val="7030A0"/>
                </a:solidFill>
              </a:rPr>
              <a:t>asymptomatic</a:t>
            </a:r>
            <a:r>
              <a:rPr lang="en-US" dirty="0">
                <a:solidFill>
                  <a:srgbClr val="7030A0"/>
                </a:solidFill>
              </a:rPr>
              <a:t> in 50-70% of women.</a:t>
            </a:r>
          </a:p>
          <a:p>
            <a:pPr>
              <a:buNone/>
            </a:pPr>
            <a:r>
              <a:rPr lang="en-US" dirty="0" err="1">
                <a:solidFill>
                  <a:srgbClr val="C00000"/>
                </a:solidFill>
              </a:rPr>
              <a:t>Salpingitis</a:t>
            </a:r>
            <a:r>
              <a:rPr lang="en-US" dirty="0">
                <a:solidFill>
                  <a:srgbClr val="C00000"/>
                </a:solidFill>
              </a:rPr>
              <a:t> and pelvic inflammatory disease  can cause sterility and ectopic pregnancy.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1667</TotalTime>
  <Words>1961</Words>
  <Application>Microsoft Office PowerPoint</Application>
  <PresentationFormat>On-screen Show (4:3)</PresentationFormat>
  <Paragraphs>205</Paragraphs>
  <Slides>42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Calibri</vt:lpstr>
      <vt:lpstr>Constantia</vt:lpstr>
      <vt:lpstr>Courier New</vt:lpstr>
      <vt:lpstr>Georgia</vt:lpstr>
      <vt:lpstr>Wingdings</vt:lpstr>
      <vt:lpstr>Wingdings 2</vt:lpstr>
      <vt:lpstr>Flow</vt:lpstr>
      <vt:lpstr>Chlamydia, Gonorrhea  &amp; Syphilis </vt:lpstr>
      <vt:lpstr>Objectives </vt:lpstr>
      <vt:lpstr>Objectives </vt:lpstr>
      <vt:lpstr>Chlamydia</vt:lpstr>
      <vt:lpstr>PowerPoint Presentation</vt:lpstr>
      <vt:lpstr>Chlamydia species  </vt:lpstr>
      <vt:lpstr>Epidemiology</vt:lpstr>
      <vt:lpstr>Pathogenesis of Chlamydia</vt:lpstr>
      <vt:lpstr>Genital infections caused by C.trachomatis</vt:lpstr>
      <vt:lpstr>PowerPoint Presentation</vt:lpstr>
      <vt:lpstr>Diagnosis of Chlamydia genital infections</vt:lpstr>
      <vt:lpstr>Treatment &amp; Prevention</vt:lpstr>
      <vt:lpstr>Gonorrhea: Clinical Aspects</vt:lpstr>
      <vt:lpstr>Pelvic Inflammatory Disease (PID)</vt:lpstr>
      <vt:lpstr>Disseminated Gonococcal Infection (DGI)</vt:lpstr>
      <vt:lpstr>Epidemiology of Gonorrhea</vt:lpstr>
      <vt:lpstr>Neisseria gonorrheae</vt:lpstr>
      <vt:lpstr>Diagnosis of Gonorrhea </vt:lpstr>
      <vt:lpstr>PowerPoint Presentation</vt:lpstr>
      <vt:lpstr>Treatment of Gonorrhea</vt:lpstr>
      <vt:lpstr>Syphilis</vt:lpstr>
      <vt:lpstr>Epidemiology of Syphilis</vt:lpstr>
      <vt:lpstr>Pathogenesis</vt:lpstr>
      <vt:lpstr>Clinical Manifestations: Stages of Syphilis</vt:lpstr>
      <vt:lpstr>Secondary Syphilis</vt:lpstr>
      <vt:lpstr>PowerPoint Presentation</vt:lpstr>
      <vt:lpstr>Tertiary syphilis</vt:lpstr>
      <vt:lpstr>Cardiovascular Syphilis</vt:lpstr>
      <vt:lpstr>PowerPoint Presentation</vt:lpstr>
      <vt:lpstr>PowerPoint Presentation</vt:lpstr>
      <vt:lpstr>Laboratory Diagnosis of Syphilis</vt:lpstr>
      <vt:lpstr>Syphilis Serology</vt:lpstr>
      <vt:lpstr>Syphilis Serology </vt:lpstr>
      <vt:lpstr>SYPHILIS SEROLOGY&amp; IF</vt:lpstr>
      <vt:lpstr>PowerPoint Presentation</vt:lpstr>
      <vt:lpstr>PowerPoint Presentation</vt:lpstr>
      <vt:lpstr>PowerPoint Presentation</vt:lpstr>
      <vt:lpstr>Summary of Syphilis Serology Reverse Sequence Syphilis Serology</vt:lpstr>
      <vt:lpstr>Treatment and Prevention</vt:lpstr>
      <vt:lpstr>Syphilis</vt:lpstr>
      <vt:lpstr>Take Home Message</vt:lpstr>
      <vt:lpstr>Reference book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Chlamydia, syphilis &amp; gonorrhea</dc:title>
  <dc:creator>Dr.Hannan</dc:creator>
  <cp:lastModifiedBy>Dana Al-Kadi</cp:lastModifiedBy>
  <cp:revision>210</cp:revision>
  <dcterms:created xsi:type="dcterms:W3CDTF">2011-01-09T10:07:58Z</dcterms:created>
  <dcterms:modified xsi:type="dcterms:W3CDTF">2019-04-07T00:07:39Z</dcterms:modified>
</cp:coreProperties>
</file>