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97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6" r:id="rId30"/>
    <p:sldId id="302" r:id="rId31"/>
    <p:sldId id="299" r:id="rId32"/>
    <p:sldId id="280" r:id="rId33"/>
    <p:sldId id="298" r:id="rId34"/>
    <p:sldId id="294" r:id="rId35"/>
    <p:sldId id="290" r:id="rId36"/>
    <p:sldId id="303" r:id="rId37"/>
    <p:sldId id="305" r:id="rId38"/>
    <p:sldId id="287" r:id="rId39"/>
    <p:sldId id="282" r:id="rId40"/>
    <p:sldId id="284" r:id="rId41"/>
    <p:sldId id="28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21"/>
  </p:normalViewPr>
  <p:slideViewPr>
    <p:cSldViewPr>
      <p:cViewPr varScale="1">
        <p:scale>
          <a:sx n="53" d="100"/>
          <a:sy n="53" d="100"/>
        </p:scale>
        <p:origin x="771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02/08/1440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Combination recommended due</a:t>
            </a:r>
            <a:r>
              <a:rPr lang="en-US" baseline="0" dirty="0"/>
              <a:t> to emerging cephalosporin resistance and potential for C. trachomatis co-infections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3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condary_Syphilis_on_palms_CDC_6809_lores.rsh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17" Type="http://schemas.openxmlformats.org/officeDocument/2006/relationships/image" Target="../media/image29.jpeg"/><Relationship Id="rId2" Type="http://schemas.openxmlformats.org/officeDocument/2006/relationships/hyperlink" Target="http://www.google.com.sa/imgres?imgurl=http://img.webmd.com/dtmcms/live/webmd/consumer_assets/site_images/articles/health_and_medical_reference/sexual_health/syphilis-basics_syphilis-bacteria.jpg&amp;imgrefurl=http://www.webmd.com/sexual-conditions/understanding-syphilis-basics&amp;usg=__7IlSFddL5pEMIdSwgDqggfgSN70=&amp;h=263&amp;w=280&amp;sz=23&amp;hl=ar&amp;start=13&amp;zoom=1&amp;tbnid=BhpeTl3giwCPtM:&amp;tbnh=107&amp;tbnw=114&amp;prev=/images?q=treponema+pallidum&amp;hl=ar&amp;safe=active&amp;sa=G&amp;gbv=2&amp;tbs=isch:1&amp;itbs=1" TargetMode="External"/><Relationship Id="rId16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2ndsyphil2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Extragenital_syphilitic_chancre_of_the_left_index_finger_PHIL_4147_lores.jpg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Chlamydia, </a:t>
            </a:r>
            <a:r>
              <a:rPr lang="en-US" dirty="0">
                <a:solidFill>
                  <a:schemeClr val="tx1"/>
                </a:solidFill>
              </a:rPr>
              <a:t>Gonorrhea  </a:t>
            </a:r>
            <a:r>
              <a:rPr lang="en-US" b="1" dirty="0">
                <a:solidFill>
                  <a:schemeClr val="tx1"/>
                </a:solidFill>
              </a:rPr>
              <a:t>&amp; Syphilis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Prof. Hanan Habib &amp; </a:t>
            </a:r>
            <a:r>
              <a:rPr lang="en-US" b="1" i="1" dirty="0" err="1">
                <a:solidFill>
                  <a:srgbClr val="002060"/>
                </a:solidFill>
              </a:rPr>
              <a:t>Dr.Khalifa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>
                <a:solidFill>
                  <a:srgbClr val="002060"/>
                </a:solidFill>
              </a:rPr>
              <a:t>Binkhamis</a:t>
            </a:r>
            <a:endParaRPr lang="en-US" b="1" i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Department of Pathology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248299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of infants born to mothers excreting </a:t>
            </a:r>
            <a:r>
              <a:rPr lang="en-US" i="1" dirty="0" err="1"/>
              <a:t>C.trachomatis</a:t>
            </a:r>
            <a:r>
              <a:rPr lang="en-US" dirty="0"/>
              <a:t>  during labor  show evidence of infection during the first year of life. Most develop </a:t>
            </a:r>
            <a:r>
              <a:rPr lang="en-US" dirty="0">
                <a:solidFill>
                  <a:srgbClr val="C00000"/>
                </a:solidFill>
              </a:rPr>
              <a:t>inclusion conjunctivitis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5-10% develop infant pneumonia syndrome</a:t>
            </a:r>
            <a:r>
              <a:rPr lang="en-US" dirty="0"/>
              <a:t>.</a:t>
            </a:r>
            <a:endParaRPr lang="ar-SA" dirty="0"/>
          </a:p>
          <a:p>
            <a:r>
              <a:rPr lang="en-US" b="1" dirty="0"/>
              <a:t>LGV caused by </a:t>
            </a:r>
            <a:r>
              <a:rPr lang="en-US" b="1" i="1" dirty="0" err="1"/>
              <a:t>C.trachomatis</a:t>
            </a:r>
            <a:r>
              <a:rPr lang="en-US" b="1" dirty="0"/>
              <a:t> strains </a:t>
            </a:r>
            <a:r>
              <a:rPr lang="en-US" b="1" dirty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LGV</a:t>
            </a:r>
            <a:r>
              <a:rPr lang="en-US" dirty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Papule and inguinal </a:t>
            </a:r>
            <a:r>
              <a:rPr lang="en-US" dirty="0" err="1">
                <a:solidFill>
                  <a:srgbClr val="002060"/>
                </a:solidFill>
              </a:rPr>
              <a:t>lymphadenopathy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 of </a:t>
            </a:r>
            <a:r>
              <a:rPr lang="en-US" b="1" i="1" dirty="0"/>
              <a:t>Chlamydia</a:t>
            </a:r>
            <a:r>
              <a:rPr lang="en-US" b="1" dirty="0"/>
              <a:t> genital infections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/>
              <a:t>Isolation on tissue culture ( McCoy cell line) : </a:t>
            </a:r>
            <a:r>
              <a:rPr lang="en-US" b="1" i="1" dirty="0" err="1"/>
              <a:t>C.trachomatis</a:t>
            </a:r>
            <a:r>
              <a:rPr lang="en-US" b="1" dirty="0"/>
              <a:t> </a:t>
            </a:r>
            <a:r>
              <a:rPr lang="en-US" b="1" u="sng" dirty="0"/>
              <a:t>inclusions</a:t>
            </a:r>
            <a:r>
              <a:rPr lang="en-US" b="1" dirty="0"/>
              <a:t> can be seen by iodine or </a:t>
            </a:r>
            <a:r>
              <a:rPr lang="en-US" b="1" dirty="0" err="1"/>
              <a:t>Giemsa</a:t>
            </a:r>
            <a:r>
              <a:rPr lang="en-US" b="1" dirty="0"/>
              <a:t> stained smear. </a:t>
            </a:r>
          </a:p>
          <a:p>
            <a:pPr marL="0" indent="0">
              <a:buNone/>
            </a:pPr>
            <a:r>
              <a:rPr lang="en-US" b="1" dirty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3699"/>
            <a:ext cx="2656936" cy="1524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035190"/>
            <a:ext cx="1981365" cy="13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&amp;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0070C0"/>
                </a:solidFill>
              </a:rPr>
              <a:t>  : </a:t>
            </a:r>
            <a:r>
              <a:rPr lang="en-US" dirty="0"/>
              <a:t>single dose for non- LGV infection.</a:t>
            </a:r>
          </a:p>
          <a:p>
            <a:r>
              <a:rPr lang="en-US" dirty="0">
                <a:solidFill>
                  <a:srgbClr val="C00000"/>
                </a:solidFill>
              </a:rPr>
              <a:t>Erythromycin  :</a:t>
            </a:r>
            <a:r>
              <a:rPr lang="en-US" dirty="0"/>
              <a:t> for pregnant women.</a:t>
            </a:r>
          </a:p>
          <a:p>
            <a:r>
              <a:rPr lang="en-US" dirty="0">
                <a:solidFill>
                  <a:srgbClr val="C00000"/>
                </a:solidFill>
              </a:rPr>
              <a:t>Doxycycline</a:t>
            </a:r>
            <a:r>
              <a:rPr lang="en-US" dirty="0"/>
              <a:t> :  for LGV.</a:t>
            </a:r>
          </a:p>
          <a:p>
            <a:r>
              <a:rPr lang="en-US" b="1" dirty="0"/>
              <a:t>Prevention</a:t>
            </a:r>
            <a:r>
              <a:rPr lang="en-US" dirty="0"/>
              <a:t>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Gonorrhea: Clinical Aspects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STD disease acquired by direct genital contact. It is localized to mucosal surfaces with infrequent spread to blood or deep tissues. Caused by </a:t>
            </a:r>
            <a:r>
              <a:rPr lang="en-US" i="1" dirty="0" err="1"/>
              <a:t>N.gonorrheae</a:t>
            </a:r>
            <a:r>
              <a:rPr lang="en-US" i="1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b="1" dirty="0"/>
              <a:t>Men</a:t>
            </a:r>
            <a:r>
              <a:rPr lang="en-US" dirty="0"/>
              <a:t>: acute </a:t>
            </a:r>
            <a:r>
              <a:rPr lang="en-US" dirty="0" err="1"/>
              <a:t>urethritis</a:t>
            </a:r>
            <a:r>
              <a:rPr lang="en-US" dirty="0"/>
              <a:t> and acute profuse </a:t>
            </a:r>
            <a:r>
              <a:rPr lang="en-US" b="1" dirty="0">
                <a:solidFill>
                  <a:srgbClr val="C00000"/>
                </a:solidFill>
              </a:rPr>
              <a:t>purulent</a:t>
            </a:r>
            <a:r>
              <a:rPr lang="en-US" dirty="0"/>
              <a:t> urethral  discharge. </a:t>
            </a:r>
          </a:p>
          <a:p>
            <a:pPr>
              <a:buNone/>
            </a:pPr>
            <a:r>
              <a:rPr lang="en-US" b="1" dirty="0"/>
              <a:t>Women</a:t>
            </a:r>
            <a:r>
              <a:rPr lang="en-US" dirty="0"/>
              <a:t>: </a:t>
            </a:r>
            <a:r>
              <a:rPr lang="en-US" b="1" dirty="0" err="1">
                <a:solidFill>
                  <a:srgbClr val="C00000"/>
                </a:solidFill>
              </a:rPr>
              <a:t>mucopurulent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urethritis</a:t>
            </a:r>
            <a:r>
              <a:rPr lang="en-US" dirty="0"/>
              <a:t> with discharge.</a:t>
            </a:r>
          </a:p>
          <a:p>
            <a:pPr>
              <a:buNone/>
            </a:pPr>
            <a:r>
              <a:rPr lang="en-US" dirty="0"/>
              <a:t>In both sexes: urethritis 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Symptoms are similar to </a:t>
            </a:r>
            <a:r>
              <a:rPr lang="en-US" b="1" i="1" dirty="0">
                <a:solidFill>
                  <a:srgbClr val="002060"/>
                </a:solidFill>
              </a:rPr>
              <a:t>Chlamydia</a:t>
            </a:r>
            <a:r>
              <a:rPr lang="en-US" b="1" dirty="0">
                <a:solidFill>
                  <a:srgbClr val="002060"/>
                </a:solidFill>
              </a:rPr>
              <a:t> infection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/>
              <a:t>Pharyngitis</a:t>
            </a:r>
            <a:r>
              <a:rPr lang="en-US" dirty="0"/>
              <a:t> may occur.</a:t>
            </a:r>
          </a:p>
          <a:p>
            <a:pPr>
              <a:buNone/>
            </a:pPr>
            <a:r>
              <a:rPr lang="en-US" dirty="0"/>
              <a:t>Pelvic inflammatory disease ( PID) in women.</a:t>
            </a:r>
          </a:p>
          <a:p>
            <a:pPr>
              <a:buNone/>
            </a:pPr>
            <a:r>
              <a:rPr lang="en-US" dirty="0"/>
              <a:t>Conjunctivitis in neonates born to infected mothers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Pelvic Inflammatory Disease (PID)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PID occurs in 10-20% of cases, include fever, lower abdominal pain, adnexal tenderness, leukocytosis with or without signs of local infection.</a:t>
            </a:r>
          </a:p>
          <a:p>
            <a:r>
              <a:rPr lang="en-US" dirty="0" err="1"/>
              <a:t>Salpingitis</a:t>
            </a:r>
            <a:r>
              <a:rPr lang="en-US" dirty="0"/>
              <a:t> and pelvic peritonitis cause </a:t>
            </a:r>
            <a:r>
              <a:rPr lang="en-US" dirty="0">
                <a:solidFill>
                  <a:srgbClr val="C00000"/>
                </a:solidFill>
              </a:rPr>
              <a:t>scarring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infertility.</a:t>
            </a:r>
          </a:p>
          <a:p>
            <a:r>
              <a:rPr lang="en-US" dirty="0"/>
              <a:t>Disseminated </a:t>
            </a:r>
            <a:r>
              <a:rPr lang="en-US" dirty="0" err="1"/>
              <a:t>Gonoccocal</a:t>
            </a:r>
            <a:r>
              <a:rPr lang="en-US" dirty="0"/>
              <a:t> Infection ( DGI) due to spread to the bloodstream.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Disseminated </a:t>
            </a:r>
            <a:r>
              <a:rPr lang="en-US" b="1" dirty="0" err="1"/>
              <a:t>Gonococcal</a:t>
            </a:r>
            <a:r>
              <a:rPr lang="en-US" b="1" dirty="0"/>
              <a:t> Infection (DGI)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spread of the bacteria to the blood stream.</a:t>
            </a:r>
          </a:p>
          <a:p>
            <a:r>
              <a:rPr lang="en-US" dirty="0"/>
              <a:t>Clinically : Fever, migratory arthralgia and arthritis. Purulent arthritis involving large joints.  Petechial and </a:t>
            </a:r>
            <a:r>
              <a:rPr lang="en-US" dirty="0" err="1"/>
              <a:t>maculopapular</a:t>
            </a:r>
            <a:r>
              <a:rPr lang="en-US" dirty="0"/>
              <a:t> rash.</a:t>
            </a:r>
          </a:p>
          <a:p>
            <a:r>
              <a:rPr lang="en-US" dirty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>
                <a:solidFill>
                  <a:srgbClr val="C00000"/>
                </a:solidFill>
              </a:rPr>
              <a:t>Perihepatitis</a:t>
            </a:r>
            <a:r>
              <a:rPr lang="en-US" dirty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among adolescents are high, about 10% increase per year in USA .</a:t>
            </a:r>
          </a:p>
          <a:p>
            <a:r>
              <a:rPr lang="en-US" dirty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/>
              <a:t>Major reservoir for continued spread are asymptomatic cases.</a:t>
            </a:r>
          </a:p>
          <a:p>
            <a:r>
              <a:rPr lang="en-US" dirty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Neisseria</a:t>
            </a:r>
            <a:r>
              <a:rPr lang="en-US" b="1" i="1" dirty="0"/>
              <a:t> </a:t>
            </a:r>
            <a:r>
              <a:rPr lang="en-US" b="1" i="1" dirty="0" err="1"/>
              <a:t>gonorrheae</a:t>
            </a:r>
            <a:endParaRPr lang="ar-S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Gram negative </a:t>
            </a:r>
            <a:r>
              <a:rPr lang="en-US" dirty="0" err="1"/>
              <a:t>diplococci</a:t>
            </a:r>
            <a:r>
              <a:rPr lang="en-US" dirty="0"/>
              <a:t> grows on chocolate agar and on selective enriched media and CO2 required. Not a normal flora.</a:t>
            </a:r>
          </a:p>
          <a:p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dirty="0"/>
              <a:t>: mainly a localized infection of epithelium ,leads to intense inflammation.</a:t>
            </a:r>
          </a:p>
          <a:p>
            <a:r>
              <a:rPr lang="en-US" dirty="0"/>
              <a:t>Posses </a:t>
            </a:r>
            <a:r>
              <a:rPr lang="en-US" dirty="0" err="1"/>
              <a:t>pili</a:t>
            </a:r>
            <a:r>
              <a:rPr lang="en-US" dirty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/>
              <a:t>Direct smear for Gram stain of urethral specimens to see </a:t>
            </a:r>
            <a:r>
              <a:rPr lang="en-US" b="1" dirty="0">
                <a:solidFill>
                  <a:srgbClr val="C00000"/>
                </a:solidFill>
              </a:rPr>
              <a:t>Gram negative diplococci within a neutrophil (intracellular)</a:t>
            </a:r>
            <a:r>
              <a:rPr lang="en-US" b="1" dirty="0"/>
              <a:t> .</a:t>
            </a:r>
            <a:r>
              <a:rPr lang="en-US" dirty="0"/>
              <a:t> </a:t>
            </a:r>
          </a:p>
          <a:p>
            <a:r>
              <a:rPr lang="en-US" dirty="0"/>
              <a:t>Culture on </a:t>
            </a:r>
            <a:r>
              <a:rPr lang="en-US" b="1" dirty="0">
                <a:solidFill>
                  <a:schemeClr val="tx2"/>
                </a:solidFill>
              </a:rPr>
              <a:t>Thayer-Martin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or other selective medium.</a:t>
            </a:r>
          </a:p>
          <a:p>
            <a:r>
              <a:rPr lang="en-US" dirty="0"/>
              <a:t>Confirmation : fermentation of </a:t>
            </a:r>
            <a:r>
              <a:rPr lang="en-US" b="1" dirty="0">
                <a:solidFill>
                  <a:srgbClr val="7030A0"/>
                </a:solidFill>
              </a:rPr>
              <a:t>glucose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only ( </a:t>
            </a:r>
            <a:r>
              <a:rPr lang="en-US" i="1" dirty="0"/>
              <a:t>does not ferment maltose or sucrose</a:t>
            </a:r>
            <a:r>
              <a:rPr lang="en-US" dirty="0"/>
              <a:t>) or </a:t>
            </a:r>
            <a:r>
              <a:rPr lang="en-US" b="1" dirty="0">
                <a:solidFill>
                  <a:srgbClr val="C00000"/>
                </a:solidFill>
              </a:rPr>
              <a:t>Co-agglutination test.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Nucleic acid amplification tests (</a:t>
            </a:r>
            <a:r>
              <a:rPr lang="en-US" dirty="0" err="1">
                <a:solidFill>
                  <a:prstClr val="black"/>
                </a:solidFill>
              </a:rPr>
              <a:t>e.g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PCR</a:t>
            </a:r>
            <a:r>
              <a:rPr lang="en-US" dirty="0">
                <a:solidFill>
                  <a:prstClr val="black"/>
                </a:solidFill>
              </a:rPr>
              <a:t>) is an option for diagnosing genital infections.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Recall the causative agents of syphilis, gonorrhea and Chlamydia infections.</a:t>
            </a:r>
          </a:p>
          <a:p>
            <a:pPr lvl="0"/>
            <a:r>
              <a:rPr lang="en-US" dirty="0"/>
              <a:t>Describe the pathogenesis of syphilis, gonorrhea and Chlamydia infection.</a:t>
            </a:r>
          </a:p>
          <a:p>
            <a:pPr lvl="0"/>
            <a:r>
              <a:rPr lang="en-US" dirty="0"/>
              <a:t>Describe the clinical features of Chlamydial infections</a:t>
            </a:r>
          </a:p>
          <a:p>
            <a:pPr lvl="0"/>
            <a:r>
              <a:rPr lang="en-US" dirty="0"/>
              <a:t>Recall the different genera, species and serotypes of the family </a:t>
            </a:r>
            <a:r>
              <a:rPr lang="en-US" i="1" dirty="0" err="1"/>
              <a:t>Chlamydophila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laboratory diagnosis of Chlamydia</a:t>
            </a:r>
          </a:p>
          <a:p>
            <a:pPr lvl="0"/>
            <a:r>
              <a:rPr lang="en-US" dirty="0"/>
              <a:t>Describe the clinical features of gonorrhea that affect only men, only women and those ones which affect both sexes.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Guided by local resistance pattern  and susceptibility testing. Partner should be treated as well.</a:t>
            </a:r>
          </a:p>
          <a:p>
            <a:r>
              <a:rPr lang="en-US" dirty="0">
                <a:solidFill>
                  <a:srgbClr val="C00000"/>
                </a:solidFill>
              </a:rPr>
              <a:t>Ceftriaxone IM </a:t>
            </a:r>
            <a:r>
              <a:rPr lang="en-US" dirty="0"/>
              <a:t>(or oral </a:t>
            </a:r>
            <a:r>
              <a:rPr lang="en-US" dirty="0" err="1">
                <a:solidFill>
                  <a:srgbClr val="C00000"/>
                </a:solidFill>
              </a:rPr>
              <a:t>Cefixime</a:t>
            </a:r>
            <a:r>
              <a:rPr lang="en-US" dirty="0"/>
              <a:t> ) recommended.</a:t>
            </a:r>
          </a:p>
          <a:p>
            <a:pPr lvl="1"/>
            <a:r>
              <a:rPr lang="en-US" dirty="0"/>
              <a:t>Combination with Azithromycin recommended</a:t>
            </a:r>
          </a:p>
          <a:p>
            <a:r>
              <a:rPr lang="en-US" b="1" dirty="0"/>
              <a:t>Alternatives: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Ciprofloxacin</a:t>
            </a:r>
            <a:r>
              <a:rPr lang="en-US" dirty="0"/>
              <a:t> or </a:t>
            </a:r>
            <a:r>
              <a:rPr lang="en-US" dirty="0" err="1">
                <a:solidFill>
                  <a:srgbClr val="C00000"/>
                </a:solidFill>
              </a:rPr>
              <a:t>Ofloxacin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C00000"/>
                </a:solidFill>
              </a:rPr>
              <a:t>,  </a:t>
            </a:r>
            <a:r>
              <a:rPr lang="en-US" dirty="0" err="1">
                <a:solidFill>
                  <a:srgbClr val="C00000"/>
                </a:solidFill>
              </a:rPr>
              <a:t>Doxycycline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</a:t>
            </a:r>
            <a:r>
              <a:rPr lang="en-US" i="1" dirty="0"/>
              <a:t>orally for 7 days</a:t>
            </a:r>
            <a:r>
              <a:rPr lang="en-US" dirty="0"/>
              <a:t>) both cover </a:t>
            </a:r>
            <a:r>
              <a:rPr lang="en-US" i="1" dirty="0" err="1"/>
              <a:t>C.trachomatis</a:t>
            </a:r>
            <a:r>
              <a:rPr lang="en-US" dirty="0"/>
              <a:t> infection as well .</a:t>
            </a:r>
          </a:p>
          <a:p>
            <a:r>
              <a:rPr lang="en-US" dirty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chronic</a:t>
            </a:r>
            <a:r>
              <a:rPr lang="en-US" dirty="0"/>
              <a:t> systemic infection , sexually transmitted , caused by a spiral organism called </a:t>
            </a:r>
            <a:r>
              <a:rPr lang="en-US" i="1" dirty="0" err="1"/>
              <a:t>Treponema</a:t>
            </a:r>
            <a:r>
              <a:rPr lang="en-US" i="1" dirty="0"/>
              <a:t> </a:t>
            </a:r>
            <a:r>
              <a:rPr lang="en-US" i="1" dirty="0" err="1"/>
              <a:t>pallidum</a:t>
            </a:r>
            <a:r>
              <a:rPr lang="en-US" i="1" dirty="0"/>
              <a:t> </a:t>
            </a:r>
            <a:r>
              <a:rPr lang="en-US" dirty="0" err="1"/>
              <a:t>subsp.</a:t>
            </a:r>
            <a:r>
              <a:rPr lang="en-US" i="1" dirty="0" err="1"/>
              <a:t>pallidum</a:t>
            </a:r>
            <a:r>
              <a:rPr lang="en-US" dirty="0"/>
              <a:t> .</a:t>
            </a:r>
          </a:p>
          <a:p>
            <a:r>
              <a:rPr lang="en-US" dirty="0"/>
              <a:t>The organism grow on cultured mammalian cells </a:t>
            </a:r>
            <a:r>
              <a:rPr lang="en-US" b="1" dirty="0"/>
              <a:t>only</a:t>
            </a:r>
            <a:r>
              <a:rPr lang="en-US" dirty="0"/>
              <a:t> , </a:t>
            </a:r>
            <a:r>
              <a:rPr lang="en-US" b="1" dirty="0"/>
              <a:t>NOT </a:t>
            </a:r>
            <a:r>
              <a:rPr lang="en-US" dirty="0"/>
              <a:t>stained by Gram stain  but readily seen only by </a:t>
            </a:r>
            <a:r>
              <a:rPr lang="en-US" dirty="0" err="1"/>
              <a:t>immunoflurescence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IF)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dark filed microscopy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silver impregnation histology technique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 invalidUrl="http://www.google.com/imgres?imgurl=http://www.brooksidepress.org/Products/OperationalMedicine/DATA/operationalmed/Manuals/GMOManual/clinical/Dermatology/Treponema 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exclusively human pathogen.</a:t>
            </a:r>
          </a:p>
          <a:p>
            <a:r>
              <a:rPr lang="en-US" dirty="0">
                <a:solidFill>
                  <a:srgbClr val="0070C0"/>
                </a:solidFill>
              </a:rPr>
              <a:t>Transmission by </a:t>
            </a:r>
            <a:r>
              <a:rPr lang="en-US" dirty="0">
                <a:solidFill>
                  <a:srgbClr val="FF0000"/>
                </a:solidFill>
              </a:rPr>
              <a:t>contact with mucosal surfaces </a:t>
            </a:r>
            <a:r>
              <a:rPr lang="en-US" dirty="0">
                <a:solidFill>
                  <a:srgbClr val="0070C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blood</a:t>
            </a:r>
            <a:r>
              <a:rPr lang="en-US" dirty="0">
                <a:solidFill>
                  <a:srgbClr val="0070C0"/>
                </a:solidFill>
              </a:rPr>
              <a:t>, less commonly by non-genital contacts with a lesion, sharing needles by IV drug users, or </a:t>
            </a:r>
            <a:r>
              <a:rPr lang="en-US" dirty="0" err="1">
                <a:solidFill>
                  <a:srgbClr val="FF0000"/>
                </a:solidFill>
              </a:rPr>
              <a:t>transplacental</a:t>
            </a:r>
            <a:r>
              <a:rPr lang="en-US" dirty="0">
                <a:solidFill>
                  <a:srgbClr val="FF0000"/>
                </a:solidFill>
              </a:rPr>
              <a:t> transmission </a:t>
            </a:r>
            <a:r>
              <a:rPr lang="en-US" dirty="0">
                <a:solidFill>
                  <a:srgbClr val="0070C0"/>
                </a:solidFill>
              </a:rPr>
              <a:t>to fetus.</a:t>
            </a:r>
          </a:p>
          <a:p>
            <a:r>
              <a:rPr lang="en-US" b="1" dirty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 access through </a:t>
            </a:r>
            <a:r>
              <a:rPr lang="en-US" dirty="0" err="1"/>
              <a:t>inapparent</a:t>
            </a:r>
            <a:r>
              <a:rPr lang="en-US" dirty="0"/>
              <a:t> skin or mucosal breaks.</a:t>
            </a:r>
          </a:p>
          <a:p>
            <a:r>
              <a:rPr lang="en-US" dirty="0"/>
              <a:t>Slow multiplication , </a:t>
            </a:r>
            <a:r>
              <a:rPr lang="en-US" b="1" dirty="0">
                <a:solidFill>
                  <a:srgbClr val="C00000"/>
                </a:solidFill>
              </a:rPr>
              <a:t>endarteritis </a:t>
            </a:r>
            <a:r>
              <a:rPr lang="en-US" b="1" dirty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granulomas.</a:t>
            </a:r>
          </a:p>
          <a:p>
            <a:r>
              <a:rPr lang="en-US" b="1" dirty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Latent periods may be due to surface binding of host components.</a:t>
            </a:r>
          </a:p>
          <a:p>
            <a:r>
              <a:rPr lang="en-US" dirty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Manifestations:</a:t>
            </a:r>
            <a:br>
              <a:rPr lang="en-US" b="1" dirty="0"/>
            </a:br>
            <a:r>
              <a:rPr lang="en-US" b="1" dirty="0"/>
              <a:t>Stages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Primary syphilis</a:t>
            </a:r>
            <a:r>
              <a:rPr lang="en-US" dirty="0"/>
              <a:t>: </a:t>
            </a:r>
            <a:r>
              <a:rPr lang="en-US" b="1" dirty="0"/>
              <a:t>chancre</a:t>
            </a:r>
            <a:r>
              <a:rPr lang="en-US" dirty="0"/>
              <a:t> is a </a:t>
            </a:r>
            <a:r>
              <a:rPr lang="en-US" b="1" dirty="0"/>
              <a:t>painless,</a:t>
            </a:r>
            <a:r>
              <a:rPr lang="en-US" dirty="0"/>
              <a:t> indurated ulcer with firm base and raised margins on external genitalia or cervix ,anal or oral site, appear after an IP of about 2-6 weeks .</a:t>
            </a:r>
          </a:p>
          <a:p>
            <a:r>
              <a:rPr lang="en-US" dirty="0"/>
              <a:t>Enlarged inguinal lymph nodes may persist for months.</a:t>
            </a:r>
          </a:p>
          <a:p>
            <a:r>
              <a:rPr lang="en-US" dirty="0"/>
              <a:t>Lesion is infectious</a:t>
            </a:r>
          </a:p>
          <a:p>
            <a:r>
              <a:rPr lang="en-US" dirty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Develops 2-8 weeks after primary lesion healed.</a:t>
            </a:r>
          </a:p>
          <a:p>
            <a:r>
              <a:rPr lang="en-US" dirty="0"/>
              <a:t>Characterized by symmetric </a:t>
            </a:r>
            <a:r>
              <a:rPr lang="en-US" dirty="0" err="1"/>
              <a:t>mucocutaneous</a:t>
            </a:r>
            <a:r>
              <a:rPr lang="en-US" dirty="0"/>
              <a:t> rash , mouth lesions ( snail track ulcers) and generalized non-tender lymph nodes enlargement ( </a:t>
            </a:r>
            <a:r>
              <a:rPr lang="en-US" b="1" i="1" dirty="0">
                <a:solidFill>
                  <a:srgbClr val="C00000"/>
                </a:solidFill>
              </a:rPr>
              <a:t>full of spirochete</a:t>
            </a:r>
            <a:r>
              <a:rPr lang="en-US" dirty="0"/>
              <a:t>) with </a:t>
            </a:r>
            <a:r>
              <a:rPr lang="en-US" dirty="0" err="1"/>
              <a:t>bacteremia</a:t>
            </a:r>
            <a:r>
              <a:rPr lang="en-US" dirty="0"/>
              <a:t> causing fever, malaise and other systemic manifestations.</a:t>
            </a:r>
          </a:p>
          <a:p>
            <a:r>
              <a:rPr lang="en-US" dirty="0"/>
              <a:t>Skin lesion distributed on trunk and extremities often palms, soles and face.</a:t>
            </a:r>
          </a:p>
          <a:p>
            <a:r>
              <a:rPr lang="en-US" dirty="0"/>
              <a:t>1/3 develop </a:t>
            </a:r>
            <a:r>
              <a:rPr lang="en-US" b="1" dirty="0" err="1">
                <a:solidFill>
                  <a:srgbClr val="C00000"/>
                </a:solidFill>
              </a:rPr>
              <a:t>Condylomata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Lata</a:t>
            </a:r>
            <a:r>
              <a:rPr lang="en-US" dirty="0"/>
              <a:t>: which are painless mucosal warty erosions on genital area and perineum.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Secondary lesion resolve after few days to many weeks but disease continue in 1/3 of patients. Disease enter into a latent state.</a:t>
            </a:r>
          </a:p>
          <a:p>
            <a:pPr>
              <a:buNone/>
            </a:pPr>
            <a:r>
              <a:rPr lang="en-US" dirty="0"/>
              <a:t>Lesions are infectious.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Latent syphilis</a:t>
            </a:r>
            <a:r>
              <a:rPr lang="en-US" dirty="0"/>
              <a:t>: a stage where there is no clinical manifestations but infection evident by </a:t>
            </a:r>
            <a:r>
              <a:rPr lang="en-US" b="1" dirty="0">
                <a:solidFill>
                  <a:srgbClr val="0070C0"/>
                </a:solidFill>
              </a:rPr>
              <a:t>serological tests</a:t>
            </a:r>
            <a:r>
              <a:rPr lang="en-US" dirty="0"/>
              <a:t>. Relapse cease.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Risk of blood-borne transmission from relapsing infection or from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Tertiary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Occurs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dirty="0"/>
              <a:t>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</a:rPr>
              <a:t>Neurosyphilis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chronic meningitis, with increased cells and protein in CSF, leads to degenerative changes and psychosis.  </a:t>
            </a:r>
            <a:r>
              <a:rPr lang="en-US" dirty="0" err="1"/>
              <a:t>Demylination</a:t>
            </a:r>
            <a:r>
              <a:rPr lang="en-US" dirty="0"/>
              <a:t> causes peripheral neuropathies. Most advanced cases result in </a:t>
            </a:r>
            <a:r>
              <a:rPr lang="en-US" b="1" dirty="0">
                <a:solidFill>
                  <a:srgbClr val="C00000"/>
                </a:solidFill>
              </a:rPr>
              <a:t>paresis</a:t>
            </a:r>
            <a:r>
              <a:rPr lang="en-US" dirty="0"/>
              <a:t> (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i="1" dirty="0"/>
              <a:t>ersonality,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i="1" dirty="0"/>
              <a:t>ffect ,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1" dirty="0"/>
              <a:t>eflexes, 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i="1" dirty="0"/>
              <a:t>yes, </a:t>
            </a:r>
            <a:r>
              <a:rPr lang="en-US" b="1" i="1" dirty="0" err="1">
                <a:solidFill>
                  <a:srgbClr val="C00000"/>
                </a:solidFill>
              </a:rPr>
              <a:t>s</a:t>
            </a:r>
            <a:r>
              <a:rPr lang="en-US" i="1" dirty="0" err="1"/>
              <a:t>enorium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i</a:t>
            </a:r>
            <a:r>
              <a:rPr lang="en-US" i="1" dirty="0"/>
              <a:t>ntellect,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i="1" dirty="0"/>
              <a:t>peech) </a:t>
            </a:r>
            <a:r>
              <a:rPr lang="en-US" dirty="0"/>
              <a:t>due to the effect on the brain parenchyma and posterior columns of spinal cord and dorsal roots</a:t>
            </a:r>
            <a:r>
              <a:rPr lang="en-US" i="1" dirty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</a:t>
            </a:r>
            <a:r>
              <a:rPr lang="en-US" b="1" dirty="0">
                <a:solidFill>
                  <a:srgbClr val="C00000"/>
                </a:solidFill>
              </a:rPr>
              <a:t>arteritis,</a:t>
            </a:r>
            <a:r>
              <a:rPr lang="en-US" dirty="0"/>
              <a:t> leads to aneurysm of aorta and aortic valve ring.</a:t>
            </a:r>
          </a:p>
          <a:p>
            <a:pPr>
              <a:buNone/>
            </a:pPr>
            <a:r>
              <a:rPr lang="en-US" dirty="0"/>
              <a:t>Localized  granulomatous reaction called </a:t>
            </a:r>
            <a:r>
              <a:rPr lang="en-US" b="1" dirty="0" err="1">
                <a:solidFill>
                  <a:srgbClr val="002060"/>
                </a:solidFill>
              </a:rPr>
              <a:t>gumma</a:t>
            </a:r>
            <a:r>
              <a:rPr lang="en-US" dirty="0"/>
              <a:t> on skin, bones, joints or other organs leads to local destruction .</a:t>
            </a:r>
          </a:p>
          <a:p>
            <a:r>
              <a:rPr lang="en-US" b="1" dirty="0"/>
              <a:t>Congenital syphilis :</a:t>
            </a:r>
            <a:r>
              <a:rPr lang="en-US" dirty="0"/>
              <a:t>develop if the mother not treated ,fetus susceptible </a:t>
            </a:r>
            <a:r>
              <a:rPr lang="en-US" b="1" dirty="0">
                <a:solidFill>
                  <a:srgbClr val="7030A0"/>
                </a:solidFill>
              </a:rPr>
              <a:t>after 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month </a:t>
            </a:r>
            <a:r>
              <a:rPr lang="en-US" dirty="0"/>
              <a:t>of gestation. Fetal loss or congenital syphilis result. Rhinitis ,rash and bone changes ( </a:t>
            </a:r>
            <a:r>
              <a:rPr lang="en-US" i="1" dirty="0">
                <a:solidFill>
                  <a:srgbClr val="7030A0"/>
                </a:solidFill>
              </a:rPr>
              <a:t>saddle nose, saber shine</a:t>
            </a:r>
            <a:r>
              <a:rPr lang="en-US" dirty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chart syphilis serolog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28600"/>
            <a:ext cx="8763000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Describe the different laboratory tests for the diagnosis of gonorrhea</a:t>
            </a:r>
          </a:p>
          <a:p>
            <a:pPr lvl="0"/>
            <a:r>
              <a:rPr lang="en-US" dirty="0"/>
              <a:t>Describe the clinical feature of the primary, secondary tertiary syphilis and complications.</a:t>
            </a:r>
          </a:p>
          <a:p>
            <a:pPr lvl="0"/>
            <a:r>
              <a:rPr lang="en-US" dirty="0"/>
              <a:t>Recall the different diagnostic methods for the different stages of syphilis.</a:t>
            </a:r>
          </a:p>
          <a:p>
            <a:pPr lvl="0"/>
            <a:r>
              <a:rPr lang="en-US" dirty="0"/>
              <a:t>Recall the treatment regimens of syphilis, gonorrhea and </a:t>
            </a:r>
            <a:r>
              <a:rPr lang="en-US" i="1" dirty="0"/>
              <a:t>Chlamydia</a:t>
            </a:r>
            <a:r>
              <a:rPr lang="en-US" dirty="0"/>
              <a:t> infections.</a:t>
            </a:r>
          </a:p>
          <a:p>
            <a:r>
              <a:rPr lang="en-US" dirty="0"/>
              <a:t>Recall that there are no effective vaccines against all these three diseases.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 of 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 microscopic examination </a:t>
            </a:r>
            <a:r>
              <a:rPr lang="en-US" dirty="0"/>
              <a:t>of a smear of a smear from primary or secondary lesions using dark field microscopy </a:t>
            </a:r>
            <a:r>
              <a:rPr lang="en-US" dirty="0">
                <a:solidFill>
                  <a:schemeClr val="tx2"/>
                </a:solidFill>
              </a:rPr>
              <a:t>rarely used</a:t>
            </a:r>
            <a:r>
              <a:rPr lang="en-US" dirty="0"/>
              <a:t>. Has many limitations. </a:t>
            </a:r>
            <a:r>
              <a:rPr lang="en-US" i="1" dirty="0"/>
              <a:t>If positive it confirms the diagnosis.</a:t>
            </a:r>
          </a:p>
          <a:p>
            <a:endParaRPr lang="en-US" dirty="0"/>
          </a:p>
          <a:p>
            <a:r>
              <a:rPr lang="en-US" b="1" dirty="0"/>
              <a:t>Serologic tests </a:t>
            </a:r>
            <a:r>
              <a:rPr lang="en-US" dirty="0"/>
              <a:t>commonly used: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Specific </a:t>
            </a:r>
            <a:r>
              <a:rPr lang="en-US" dirty="0" err="1">
                <a:solidFill>
                  <a:schemeClr val="tx2"/>
                </a:solidFill>
              </a:rPr>
              <a:t>treponemal</a:t>
            </a:r>
            <a:r>
              <a:rPr lang="en-US" dirty="0">
                <a:solidFill>
                  <a:schemeClr val="tx2"/>
                </a:solidFill>
              </a:rPr>
              <a:t> tests</a:t>
            </a:r>
            <a:r>
              <a:rPr lang="en-US" dirty="0"/>
              <a:t>: used initially for diagnosis and for confirmation.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Non specific </a:t>
            </a:r>
            <a:r>
              <a:rPr lang="en-US" dirty="0" err="1">
                <a:solidFill>
                  <a:schemeClr val="tx2"/>
                </a:solidFill>
              </a:rPr>
              <a:t>treponemal</a:t>
            </a:r>
            <a:r>
              <a:rPr lang="en-US" dirty="0">
                <a:solidFill>
                  <a:schemeClr val="tx2"/>
                </a:solidFill>
              </a:rPr>
              <a:t> tests </a:t>
            </a:r>
            <a:r>
              <a:rPr lang="en-US" dirty="0"/>
              <a:t>: used for screening and follow up of 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 Serology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tx2"/>
                </a:solidFill>
              </a:rPr>
              <a:t>Nontreponemal</a:t>
            </a:r>
            <a:r>
              <a:rPr lang="en-US" b="1" dirty="0">
                <a:solidFill>
                  <a:schemeClr val="tx2"/>
                </a:solidFill>
              </a:rPr>
              <a:t> tests</a:t>
            </a:r>
            <a:r>
              <a:rPr lang="en-US" dirty="0"/>
              <a:t>: Non specific ,directed against </a:t>
            </a:r>
            <a:r>
              <a:rPr lang="en-US" dirty="0" err="1"/>
              <a:t>lipoidal</a:t>
            </a:r>
            <a:r>
              <a:rPr lang="en-US" dirty="0"/>
              <a:t> antigens released as a consequence of cell damage .becomes positive 6 weeks after infection: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Rapid Plasma </a:t>
            </a:r>
            <a:r>
              <a:rPr lang="en-US" dirty="0" err="1"/>
              <a:t>Reagin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RPR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Venereal Disease Research Laboratory ( </a:t>
            </a:r>
            <a:r>
              <a:rPr lang="en-US" b="1" dirty="0">
                <a:solidFill>
                  <a:srgbClr val="C00000"/>
                </a:solidFill>
              </a:rPr>
              <a:t>VDRL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 Become positive during the primary stage ( </a:t>
            </a:r>
            <a:r>
              <a:rPr lang="en-US" i="1" dirty="0"/>
              <a:t>possible exception HIV</a:t>
            </a:r>
            <a:r>
              <a:rPr lang="en-US" dirty="0"/>
              <a:t>) ,antibody peak in secondary syphilis. Negative following effective therapy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Used for screening and staging the disease &amp;  follow up therapy</a:t>
            </a:r>
            <a:r>
              <a:rPr lang="en-US" dirty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 Serology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Treponemal</a:t>
            </a:r>
            <a:r>
              <a:rPr lang="en-US" b="1" dirty="0">
                <a:solidFill>
                  <a:schemeClr val="tx2"/>
                </a:solidFill>
              </a:rPr>
              <a:t> tests :</a:t>
            </a:r>
          </a:p>
          <a:p>
            <a:pPr marL="0" indent="0">
              <a:buNone/>
            </a:pPr>
            <a:r>
              <a:rPr lang="en-US" dirty="0"/>
              <a:t> Specific to </a:t>
            </a:r>
            <a:r>
              <a:rPr lang="en-US" dirty="0" err="1"/>
              <a:t>treponemal</a:t>
            </a:r>
            <a:r>
              <a:rPr lang="en-US" dirty="0"/>
              <a:t> antigens . Detect </a:t>
            </a:r>
            <a:r>
              <a:rPr lang="en-US" dirty="0" err="1"/>
              <a:t>IgG</a:t>
            </a:r>
            <a:r>
              <a:rPr lang="en-US" dirty="0"/>
              <a:t> and </a:t>
            </a:r>
            <a:r>
              <a:rPr lang="en-US" dirty="0" err="1"/>
              <a:t>IgM</a:t>
            </a:r>
            <a:r>
              <a:rPr lang="en-US" dirty="0"/>
              <a:t> directed against </a:t>
            </a:r>
            <a:r>
              <a:rPr lang="en-US" dirty="0" err="1"/>
              <a:t>treponema</a:t>
            </a:r>
            <a:r>
              <a:rPr lang="en-US" dirty="0"/>
              <a:t> membrane lipoproteins.</a:t>
            </a:r>
          </a:p>
          <a:p>
            <a:pPr marL="0" indent="0">
              <a:buNone/>
            </a:pPr>
            <a:r>
              <a:rPr lang="en-US" dirty="0"/>
              <a:t>Becomes positive after 3 weeks  after infection. </a:t>
            </a:r>
            <a:r>
              <a:rPr lang="en-US" b="1" dirty="0"/>
              <a:t>Used for confirmation of RPR &amp; VDRL</a:t>
            </a:r>
            <a:r>
              <a:rPr lang="en-US" dirty="0"/>
              <a:t>. Remain positive even after effective therapy .Commonly used tests are: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FTA-ABS</a:t>
            </a:r>
            <a:r>
              <a:rPr lang="en-US" dirty="0"/>
              <a:t> ( Flu0rescent </a:t>
            </a:r>
            <a:r>
              <a:rPr lang="en-US" dirty="0" err="1"/>
              <a:t>treponemal</a:t>
            </a:r>
            <a:r>
              <a:rPr lang="en-US" dirty="0"/>
              <a:t> antibody-absorption)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TP -PA</a:t>
            </a:r>
            <a:r>
              <a:rPr lang="en-US" dirty="0"/>
              <a:t>( T. palladium particle agglutination)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EIA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Enzyme </a:t>
            </a:r>
            <a:r>
              <a:rPr lang="en-US" dirty="0" err="1"/>
              <a:t>Immuonoassay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0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 SEROLOGY&amp; IF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057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1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6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Summary of Syphilis Serology</a:t>
            </a:r>
            <a:br>
              <a:rPr lang="en-US" b="1" dirty="0"/>
            </a:br>
            <a:r>
              <a:rPr lang="en-US" sz="3600" b="1" dirty="0"/>
              <a:t>Reverse Sequence Syphilis Serology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Stage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Treponemal</a:t>
            </a:r>
            <a:r>
              <a:rPr lang="en-US" dirty="0"/>
              <a:t> tests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FTA-ABS , MP PA , EIA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treponemal</a:t>
            </a:r>
            <a:r>
              <a:rPr lang="en-US" dirty="0"/>
              <a:t> tests </a:t>
            </a:r>
            <a:r>
              <a:rPr lang="en-US" dirty="0">
                <a:solidFill>
                  <a:srgbClr val="C00000"/>
                </a:solidFill>
              </a:rPr>
              <a:t>( RPR or VDRL)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IgM</a:t>
            </a:r>
            <a:r>
              <a:rPr lang="en-US" dirty="0"/>
              <a:t> antibody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Positive</a:t>
            </a:r>
            <a:r>
              <a:rPr lang="en-US" dirty="0"/>
              <a:t> at all stages , confirm RPR &amp; VDRL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Positive</a:t>
            </a:r>
            <a:r>
              <a:rPr lang="en-US" dirty="0"/>
              <a:t> during primary &amp; secondary stages .Used for screening ,staging and follow up effective therapy.</a:t>
            </a:r>
          </a:p>
          <a:p>
            <a:endParaRPr lang="en-US" dirty="0"/>
          </a:p>
          <a:p>
            <a:r>
              <a:rPr lang="en-US" dirty="0"/>
              <a:t>Congenital syphilis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Treatment and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Treponema</a:t>
            </a:r>
            <a:r>
              <a:rPr lang="en-US" b="1" dirty="0"/>
              <a:t> is sensitive to </a:t>
            </a:r>
            <a:r>
              <a:rPr lang="en-US" b="1" dirty="0">
                <a:solidFill>
                  <a:srgbClr val="C00000"/>
                </a:solidFill>
              </a:rPr>
              <a:t>Penicillin.</a:t>
            </a:r>
          </a:p>
          <a:p>
            <a:r>
              <a:rPr lang="en-US" dirty="0"/>
              <a:t>Hypersensitive patients treated with Tetracycline, Erythromycin or </a:t>
            </a:r>
            <a:r>
              <a:rPr lang="en-US" dirty="0" err="1"/>
              <a:t>Cephalosporins</a:t>
            </a:r>
            <a:endParaRPr lang="en-US" dirty="0"/>
          </a:p>
          <a:p>
            <a:r>
              <a:rPr lang="en-US" b="1" dirty="0"/>
              <a:t>Prevention</a:t>
            </a:r>
            <a:r>
              <a:rPr lang="en-US" dirty="0"/>
              <a:t>: counseling.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obligate intracellular bacteria with elements of bacteria but no rigid cell wall.</a:t>
            </a:r>
          </a:p>
          <a:p>
            <a:r>
              <a:rPr lang="en-US" dirty="0"/>
              <a:t>Fail to grow on artificial media</a:t>
            </a:r>
          </a:p>
          <a:p>
            <a:r>
              <a:rPr lang="en-US" dirty="0"/>
              <a:t>Uses host cell metabolism for growth and replication.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Syphilis</a:t>
            </a:r>
            <a:endParaRPr lang="ar-SA" b="1" dirty="0"/>
          </a:p>
        </p:txBody>
      </p:sp>
      <p:pic>
        <p:nvPicPr>
          <p:cNvPr id="1026" name="Picture 2" descr="http://t2.gstatic.com/images?q=tbn:BhpeTl3giwCPtM:http://img.webmd.com/dtmcms/live/webmd/consumer_assets/site_images/articles/health_and_medical_reference/sexual_health/syphilis-basics_syphilis-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609600"/>
            <a:ext cx="1847850" cy="1019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Syphilis, Chlamydia and Gonorrhea are main STDs ,caused by delicate organisms ,cannot survive outside the body.</a:t>
            </a:r>
          </a:p>
          <a:p>
            <a:r>
              <a:rPr lang="en-US" dirty="0"/>
              <a:t>Infection may not be localized.</a:t>
            </a:r>
          </a:p>
          <a:p>
            <a:r>
              <a:rPr lang="en-US" dirty="0"/>
              <a:t>Clinical presentation may be similar ( urethral or genital discharge, ulcers ).</a:t>
            </a:r>
          </a:p>
          <a:p>
            <a:r>
              <a:rPr lang="en-US" dirty="0"/>
              <a:t>One or more organisms ( Bacteria, virus, parasite ) may be transmitted by sexual contact.</a:t>
            </a:r>
          </a:p>
          <a:p>
            <a:r>
              <a:rPr lang="en-US" dirty="0"/>
              <a:t>Screening for HIV required .</a:t>
            </a:r>
          </a:p>
          <a:p>
            <a:r>
              <a:rPr lang="en-US" dirty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Medical Microbiology. Latest edition.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 Mc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Graw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–Hill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 species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Chlamydia serotype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C. </a:t>
            </a:r>
            <a:r>
              <a:rPr lang="en-US" b="1" i="1" dirty="0" err="1"/>
              <a:t>trachomatis</a:t>
            </a:r>
            <a:endParaRPr lang="en-US" b="1" i="1" dirty="0"/>
          </a:p>
          <a:p>
            <a:pPr>
              <a:buNone/>
            </a:pPr>
            <a:r>
              <a:rPr lang="en-US" dirty="0"/>
              <a:t>            </a:t>
            </a:r>
            <a:r>
              <a:rPr lang="en-US" b="1" dirty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L1, L2, L3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i="1" dirty="0" err="1"/>
              <a:t>C.psittaci</a:t>
            </a:r>
            <a:endParaRPr lang="en-US" b="1" i="1" dirty="0"/>
          </a:p>
          <a:p>
            <a:r>
              <a:rPr lang="en-US" b="1" i="1" dirty="0" err="1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Lymphogranuloma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venerum</a:t>
            </a:r>
            <a:r>
              <a:rPr lang="en-US" b="1" dirty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C.trachomatis</a:t>
            </a:r>
            <a:r>
              <a:rPr lang="en-US" b="1" dirty="0"/>
              <a:t> is a common cause of sexually transmitted disease (STD).</a:t>
            </a:r>
          </a:p>
          <a:p>
            <a:r>
              <a:rPr lang="en-US" b="1" dirty="0"/>
              <a:t>Spread by genital secretions , anal or oral sex.</a:t>
            </a:r>
          </a:p>
          <a:p>
            <a:r>
              <a:rPr lang="en-US" b="1" dirty="0"/>
              <a:t>Wide spread, 5-20 % among STD clinic in USA.</a:t>
            </a:r>
          </a:p>
          <a:p>
            <a:r>
              <a:rPr lang="en-US" b="1" dirty="0"/>
              <a:t>Human are the sole reservoir .</a:t>
            </a:r>
          </a:p>
          <a:p>
            <a:r>
              <a:rPr lang="en-US" b="1" dirty="0"/>
              <a:t>1/3 of male sexual contacts of women with </a:t>
            </a:r>
            <a:r>
              <a:rPr lang="en-US" b="1" i="1" dirty="0" err="1"/>
              <a:t>C.trachomatis</a:t>
            </a:r>
            <a:r>
              <a:rPr lang="en-US" b="1" dirty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 of 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Chlamydia</a:t>
            </a:r>
            <a:r>
              <a:rPr lang="en-US" dirty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>
                <a:solidFill>
                  <a:srgbClr val="002060"/>
                </a:solidFill>
              </a:rPr>
              <a:t>endocervix</a:t>
            </a:r>
            <a:r>
              <a:rPr lang="en-US" dirty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>
                <a:solidFill>
                  <a:srgbClr val="C00000"/>
                </a:solidFill>
              </a:rPr>
              <a:t>LGV can enter through skin or mucosal breaks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Release of pro-inflammatory cytokines, lead to tissue infiltration by inflammatory cells, progress to necrosis, fibrosis then scaring.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Genital infections caused by </a:t>
            </a:r>
            <a:r>
              <a:rPr lang="en-US" b="1" i="1" dirty="0" err="1"/>
              <a:t>C.trachomatis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 men</a:t>
            </a:r>
            <a:r>
              <a:rPr lang="en-US" dirty="0"/>
              <a:t>: </a:t>
            </a:r>
            <a:r>
              <a:rPr lang="en-US" dirty="0" err="1"/>
              <a:t>urethritis</a:t>
            </a:r>
            <a:r>
              <a:rPr lang="en-US" dirty="0"/>
              <a:t> ( non </a:t>
            </a:r>
            <a:r>
              <a:rPr lang="en-US" dirty="0" err="1"/>
              <a:t>gonococcal</a:t>
            </a:r>
            <a:r>
              <a:rPr lang="en-US" dirty="0"/>
              <a:t> </a:t>
            </a:r>
            <a:r>
              <a:rPr lang="en-US" dirty="0" err="1"/>
              <a:t>urethritis</a:t>
            </a:r>
            <a:r>
              <a:rPr lang="en-US" dirty="0"/>
              <a:t> (NGU)) , </a:t>
            </a:r>
            <a:r>
              <a:rPr lang="en-US" dirty="0" err="1"/>
              <a:t>epididymitis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In women</a:t>
            </a:r>
            <a:r>
              <a:rPr lang="en-US" dirty="0"/>
              <a:t>: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salpingitis</a:t>
            </a:r>
            <a:r>
              <a:rPr lang="en-US" dirty="0"/>
              <a:t>, urethral syndrome, </a:t>
            </a:r>
            <a:r>
              <a:rPr lang="en-US" dirty="0" err="1"/>
              <a:t>endometritis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dirty="0"/>
              <a:t>Urethritis  presents as dysuria and </a:t>
            </a:r>
            <a:r>
              <a:rPr lang="en-US" dirty="0">
                <a:solidFill>
                  <a:srgbClr val="C00000"/>
                </a:solidFill>
              </a:rPr>
              <a:t>thin</a:t>
            </a:r>
            <a:r>
              <a:rPr lang="en-US" dirty="0"/>
              <a:t> urethral discharge in 50 % of men.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>
                <a:solidFill>
                  <a:srgbClr val="7030A0"/>
                </a:solidFill>
              </a:rPr>
              <a:t>asymptomatic</a:t>
            </a:r>
            <a:r>
              <a:rPr lang="en-US" dirty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>
                <a:solidFill>
                  <a:srgbClr val="C00000"/>
                </a:solidFill>
              </a:rPr>
              <a:t>Salpingitis</a:t>
            </a:r>
            <a:r>
              <a:rPr lang="en-US" dirty="0">
                <a:solidFill>
                  <a:srgbClr val="C00000"/>
                </a:solidFill>
              </a:rPr>
              <a:t> and pelvic inflammatory disease  can cause sterility and ectopic pregnancy.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1667</TotalTime>
  <Words>1961</Words>
  <Application>Microsoft Office PowerPoint</Application>
  <PresentationFormat>On-screen Show (4:3)</PresentationFormat>
  <Paragraphs>205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Constantia</vt:lpstr>
      <vt:lpstr>Courier New</vt:lpstr>
      <vt:lpstr>Georgia</vt:lpstr>
      <vt:lpstr>Wingdings</vt:lpstr>
      <vt:lpstr>Wingdings 2</vt:lpstr>
      <vt:lpstr>Flow</vt:lpstr>
      <vt:lpstr>Chlamydia, Gonorrhea  &amp; Syphilis </vt:lpstr>
      <vt:lpstr>Objectives </vt:lpstr>
      <vt:lpstr>Objectives </vt:lpstr>
      <vt:lpstr>Chlamydia</vt:lpstr>
      <vt:lpstr>PowerPoint Presentation</vt:lpstr>
      <vt:lpstr>Chlamydia species  </vt:lpstr>
      <vt:lpstr>Epidemiology</vt:lpstr>
      <vt:lpstr>Pathogenesis of Chlamydia</vt:lpstr>
      <vt:lpstr>Genital infections caused by C.trachomatis</vt:lpstr>
      <vt:lpstr>PowerPoint Presentation</vt:lpstr>
      <vt:lpstr>Diagnosis of Chlamydia genital infections</vt:lpstr>
      <vt:lpstr>Treatment &amp; Prevention</vt:lpstr>
      <vt:lpstr>Gonorrhea: Clinical Aspects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PowerPoint Presentation</vt:lpstr>
      <vt:lpstr>Treatment of Gonorrhea</vt:lpstr>
      <vt:lpstr>Syphilis</vt:lpstr>
      <vt:lpstr>Epidemiology of Syphilis</vt:lpstr>
      <vt:lpstr>Pathogenesis</vt:lpstr>
      <vt:lpstr>Clinical Manifestations: Stages of Syphilis</vt:lpstr>
      <vt:lpstr>Secondary Syphilis</vt:lpstr>
      <vt:lpstr>PowerPoint Presentation</vt:lpstr>
      <vt:lpstr>Tertiary syphilis</vt:lpstr>
      <vt:lpstr>Cardiovascular Syphilis</vt:lpstr>
      <vt:lpstr>PowerPoint Presentation</vt:lpstr>
      <vt:lpstr>PowerPoint Presentation</vt:lpstr>
      <vt:lpstr>Laboratory Diagnosis of Syphilis</vt:lpstr>
      <vt:lpstr>Syphilis Serology</vt:lpstr>
      <vt:lpstr>Syphilis Serology </vt:lpstr>
      <vt:lpstr>SYPHILIS SEROLOGY&amp; IF</vt:lpstr>
      <vt:lpstr>PowerPoint Presentation</vt:lpstr>
      <vt:lpstr>PowerPoint Presentation</vt:lpstr>
      <vt:lpstr>PowerPoint Presentation</vt:lpstr>
      <vt:lpstr>Summary of Syphilis Serology Reverse Sequence Syphilis Serology</vt:lpstr>
      <vt:lpstr>Treatment and Prevention</vt:lpstr>
      <vt:lpstr>Syphilis</vt:lpstr>
      <vt:lpstr>Take Home Message</vt:lpstr>
      <vt:lpstr>Reference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Dana Al-Kadi</cp:lastModifiedBy>
  <cp:revision>210</cp:revision>
  <dcterms:created xsi:type="dcterms:W3CDTF">2011-01-09T10:07:58Z</dcterms:created>
  <dcterms:modified xsi:type="dcterms:W3CDTF">2019-04-07T00:07:39Z</dcterms:modified>
</cp:coreProperties>
</file>