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48" r:id="rId1"/>
  </p:sldMasterIdLst>
  <p:notesMasterIdLst>
    <p:notesMasterId r:id="rId75"/>
  </p:notesMasterIdLst>
  <p:sldIdLst>
    <p:sldId id="256" r:id="rId2"/>
    <p:sldId id="332" r:id="rId3"/>
    <p:sldId id="341" r:id="rId4"/>
    <p:sldId id="257" r:id="rId5"/>
    <p:sldId id="262" r:id="rId6"/>
    <p:sldId id="271" r:id="rId7"/>
    <p:sldId id="264" r:id="rId8"/>
    <p:sldId id="295" r:id="rId9"/>
    <p:sldId id="296" r:id="rId10"/>
    <p:sldId id="297" r:id="rId11"/>
    <p:sldId id="298" r:id="rId12"/>
    <p:sldId id="300" r:id="rId13"/>
    <p:sldId id="301" r:id="rId14"/>
    <p:sldId id="304" r:id="rId15"/>
    <p:sldId id="261" r:id="rId16"/>
    <p:sldId id="259" r:id="rId17"/>
    <p:sldId id="265" r:id="rId18"/>
    <p:sldId id="266" r:id="rId19"/>
    <p:sldId id="267" r:id="rId20"/>
    <p:sldId id="276" r:id="rId21"/>
    <p:sldId id="274" r:id="rId22"/>
    <p:sldId id="273" r:id="rId23"/>
    <p:sldId id="329" r:id="rId24"/>
    <p:sldId id="269" r:id="rId25"/>
    <p:sldId id="272" r:id="rId26"/>
    <p:sldId id="277" r:id="rId27"/>
    <p:sldId id="284" r:id="rId28"/>
    <p:sldId id="285" r:id="rId29"/>
    <p:sldId id="280" r:id="rId30"/>
    <p:sldId id="281" r:id="rId31"/>
    <p:sldId id="286" r:id="rId32"/>
    <p:sldId id="279" r:id="rId33"/>
    <p:sldId id="287" r:id="rId34"/>
    <p:sldId id="288" r:id="rId35"/>
    <p:sldId id="290" r:id="rId36"/>
    <p:sldId id="291" r:id="rId37"/>
    <p:sldId id="292" r:id="rId38"/>
    <p:sldId id="302" r:id="rId39"/>
    <p:sldId id="303" r:id="rId40"/>
    <p:sldId id="293" r:id="rId41"/>
    <p:sldId id="294" r:id="rId42"/>
    <p:sldId id="305" r:id="rId43"/>
    <p:sldId id="306" r:id="rId44"/>
    <p:sldId id="307" r:id="rId45"/>
    <p:sldId id="308" r:id="rId46"/>
    <p:sldId id="309" r:id="rId47"/>
    <p:sldId id="310" r:id="rId48"/>
    <p:sldId id="311" r:id="rId49"/>
    <p:sldId id="312" r:id="rId50"/>
    <p:sldId id="313" r:id="rId51"/>
    <p:sldId id="314" r:id="rId52"/>
    <p:sldId id="315" r:id="rId53"/>
    <p:sldId id="316" r:id="rId54"/>
    <p:sldId id="317" r:id="rId55"/>
    <p:sldId id="333" r:id="rId56"/>
    <p:sldId id="334" r:id="rId57"/>
    <p:sldId id="318" r:id="rId58"/>
    <p:sldId id="319" r:id="rId59"/>
    <p:sldId id="320" r:id="rId60"/>
    <p:sldId id="321" r:id="rId61"/>
    <p:sldId id="322" r:id="rId62"/>
    <p:sldId id="323" r:id="rId63"/>
    <p:sldId id="325" r:id="rId64"/>
    <p:sldId id="326" r:id="rId65"/>
    <p:sldId id="327" r:id="rId66"/>
    <p:sldId id="283" r:id="rId67"/>
    <p:sldId id="289" r:id="rId68"/>
    <p:sldId id="328" r:id="rId69"/>
    <p:sldId id="335" r:id="rId70"/>
    <p:sldId id="337" r:id="rId71"/>
    <p:sldId id="338" r:id="rId72"/>
    <p:sldId id="339" r:id="rId73"/>
    <p:sldId id="340" r:id="rId7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2"/>
    <p:restoredTop sz="94643"/>
  </p:normalViewPr>
  <p:slideViewPr>
    <p:cSldViewPr>
      <p:cViewPr varScale="1">
        <p:scale>
          <a:sx n="90" d="100"/>
          <a:sy n="90" d="100"/>
        </p:scale>
        <p:origin x="1584" y="200"/>
      </p:cViewPr>
      <p:guideLst>
        <p:guide orient="horz" pos="2160"/>
        <p:guide pos="2880"/>
      </p:guideLst>
    </p:cSldViewPr>
  </p:slideViewPr>
  <p:notesTextViewPr>
    <p:cViewPr>
      <p:scale>
        <a:sx n="1" d="1"/>
        <a:sy n="1" d="1"/>
      </p:scale>
      <p:origin x="0" y="0"/>
    </p:cViewPr>
  </p:notesTextViewPr>
  <p:sorterViewPr>
    <p:cViewPr>
      <p:scale>
        <a:sx n="100" d="100"/>
        <a:sy n="100" d="100"/>
      </p:scale>
      <p:origin x="0" y="705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C304773-00B0-41B3-8AA2-539D3EB8658F}" type="datetimeFigureOut">
              <a:rPr lang="en-US" smtClean="0"/>
              <a:t>4/9/19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57D9BC-3065-48FA-9E9E-E6AC78ABAC74}" type="slidenum">
              <a:rPr lang="en-US" smtClean="0"/>
              <a:t>‹#›</a:t>
            </a:fld>
            <a:endParaRPr lang="en-US"/>
          </a:p>
        </p:txBody>
      </p:sp>
    </p:spTree>
    <p:extLst>
      <p:ext uri="{BB962C8B-B14F-4D97-AF65-F5344CB8AC3E}">
        <p14:creationId xmlns:p14="http://schemas.microsoft.com/office/powerpoint/2010/main" val="35655053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857D9BC-3065-48FA-9E9E-E6AC78ABAC74}" type="slidenum">
              <a:rPr lang="en-US" smtClean="0"/>
              <a:t>32</a:t>
            </a:fld>
            <a:endParaRPr lang="en-US"/>
          </a:p>
        </p:txBody>
      </p:sp>
    </p:spTree>
    <p:extLst>
      <p:ext uri="{BB962C8B-B14F-4D97-AF65-F5344CB8AC3E}">
        <p14:creationId xmlns:p14="http://schemas.microsoft.com/office/powerpoint/2010/main" val="4133650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4821966-95A4-417A-B1CC-E93060F37FD7}" type="datetimeFigureOut">
              <a:rPr lang="en-US" smtClean="0"/>
              <a:t>4/9/19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8E2508-CAF3-4219-BB40-AC6E986C0580}" type="slidenum">
              <a:rPr lang="en-US" smtClean="0"/>
              <a:t>‹#›</a:t>
            </a:fld>
            <a:endParaRPr lang="en-US"/>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en-US"/>
              <a:t>Click to edit Master 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4821966-95A4-417A-B1CC-E93060F37FD7}" type="datetimeFigureOut">
              <a:rPr lang="en-US" smtClean="0"/>
              <a:t>4/9/19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8E2508-CAF3-4219-BB40-AC6E986C0580}"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en-US"/>
              <a:t>Click to edit Master title style</a:t>
            </a:r>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4821966-95A4-417A-B1CC-E93060F37FD7}" type="datetimeFigureOut">
              <a:rPr lang="en-US" smtClean="0"/>
              <a:t>4/9/19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8E2508-CAF3-4219-BB40-AC6E986C0580}"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C4821966-95A4-417A-B1CC-E93060F37FD7}" type="datetimeFigureOut">
              <a:rPr lang="en-US" smtClean="0"/>
              <a:t>4/9/19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8E2508-CAF3-4219-BB40-AC6E986C0580}" type="slidenum">
              <a:rPr lang="en-US" smtClean="0"/>
              <a:t>‹#›</a:t>
            </a:fld>
            <a:endParaRPr lang="en-US"/>
          </a:p>
        </p:txBody>
      </p:sp>
      <p:sp>
        <p:nvSpPr>
          <p:cNvPr id="8" name="Title 7"/>
          <p:cNvSpPr>
            <a:spLocks noGrp="1"/>
          </p:cNvSpPr>
          <p:nvPr>
            <p:ph type="title"/>
          </p:nvPr>
        </p:nvSpPr>
        <p:spPr/>
        <p:txBody>
          <a:bodyPr/>
          <a:lstStyle/>
          <a:p>
            <a:r>
              <a:rPr lang="en-US"/>
              <a:t>Click to edit Master title style</a:t>
            </a:r>
          </a:p>
        </p:txBody>
      </p:sp>
      <p:sp>
        <p:nvSpPr>
          <p:cNvPr id="10" name="Content Placeholder 9"/>
          <p:cNvSpPr>
            <a:spLocks noGrp="1"/>
          </p:cNvSpPr>
          <p:nvPr>
            <p:ph sz="quarter" idx="13"/>
          </p:nvPr>
        </p:nvSpPr>
        <p:spPr>
          <a:xfrm>
            <a:off x="1143000" y="731520"/>
            <a:ext cx="6400800" cy="3474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en-US"/>
              <a:t>Click to edit Master title style</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4821966-95A4-417A-B1CC-E93060F37FD7}" type="datetimeFigureOut">
              <a:rPr lang="en-US" smtClean="0"/>
              <a:t>4/9/19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8E2508-CAF3-4219-BB40-AC6E986C0580}"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C4821966-95A4-417A-B1CC-E93060F37FD7}" type="datetimeFigureOut">
              <a:rPr lang="en-US" smtClean="0"/>
              <a:t>4/9/19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18E2508-CAF3-4219-BB40-AC6E986C0580}" type="slidenum">
              <a:rPr lang="en-US" smtClean="0"/>
              <a:t>‹#›</a:t>
            </a:fld>
            <a:endParaRPr lang="en-US"/>
          </a:p>
        </p:txBody>
      </p:sp>
      <p:sp>
        <p:nvSpPr>
          <p:cNvPr id="8" name="Title 7"/>
          <p:cNvSpPr>
            <a:spLocks noGrp="1"/>
          </p:cNvSpPr>
          <p:nvPr>
            <p:ph type="title"/>
          </p:nvPr>
        </p:nvSpPr>
        <p:spPr/>
        <p:txBody>
          <a:bodyPr/>
          <a:lstStyle/>
          <a:p>
            <a:r>
              <a:rPr lang="en-US"/>
              <a:t>Click to edit Master title style</a:t>
            </a:r>
          </a:p>
        </p:txBody>
      </p:sp>
      <p:sp>
        <p:nvSpPr>
          <p:cNvPr id="9" name="Content Placeholder 8"/>
          <p:cNvSpPr>
            <a:spLocks noGrp="1"/>
          </p:cNvSpPr>
          <p:nvPr>
            <p:ph sz="quarter" idx="13"/>
          </p:nvPr>
        </p:nvSpPr>
        <p:spPr>
          <a:xfrm>
            <a:off x="1142999" y="731519"/>
            <a:ext cx="3346704" cy="3474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p:cNvSpPr>
            <a:spLocks noGrp="1"/>
          </p:cNvSpPr>
          <p:nvPr>
            <p:ph sz="quarter" idx="14"/>
          </p:nvPr>
        </p:nvSpPr>
        <p:spPr>
          <a:xfrm>
            <a:off x="4645152" y="731520"/>
            <a:ext cx="3346704" cy="3474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en-US"/>
              <a:t>Click to edit Master text styles</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4821966-95A4-417A-B1CC-E93060F37FD7}" type="datetimeFigureOut">
              <a:rPr lang="en-US" smtClean="0"/>
              <a:t>4/9/19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18E2508-CAF3-4219-BB40-AC6E986C0580}" type="slidenum">
              <a:rPr lang="en-US" smtClean="0"/>
              <a:t>‹#›</a:t>
            </a:fld>
            <a:endParaRPr lang="en-US"/>
          </a:p>
        </p:txBody>
      </p:sp>
      <p:sp>
        <p:nvSpPr>
          <p:cNvPr id="10" name="Title 9"/>
          <p:cNvSpPr>
            <a:spLocks noGrp="1"/>
          </p:cNvSpPr>
          <p:nvPr>
            <p:ph type="title"/>
          </p:nvPr>
        </p:nvSpPr>
        <p:spPr/>
        <p:txBody>
          <a:bodyPr/>
          <a:lstStyle/>
          <a:p>
            <a:r>
              <a:rPr lang="en-US"/>
              <a:t>Click to edit Master 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4821966-95A4-417A-B1CC-E93060F37FD7}" type="datetimeFigureOut">
              <a:rPr lang="en-US" smtClean="0"/>
              <a:t>4/9/19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18E2508-CAF3-4219-BB40-AC6E986C0580}"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4821966-95A4-417A-B1CC-E93060F37FD7}" type="datetimeFigureOut">
              <a:rPr lang="en-US" smtClean="0"/>
              <a:t>4/9/19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18E2508-CAF3-4219-BB40-AC6E986C0580}"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en-US"/>
              <a:t>Click to edit Master title style</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4821966-95A4-417A-B1CC-E93060F37FD7}" type="datetimeFigureOut">
              <a:rPr lang="en-US" smtClean="0"/>
              <a:t>4/9/19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18E2508-CAF3-4219-BB40-AC6E986C0580}"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4821966-95A4-417A-B1CC-E93060F37FD7}" type="datetimeFigureOut">
              <a:rPr lang="en-US" smtClean="0"/>
              <a:t>4/9/19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18E2508-CAF3-4219-BB40-AC6E986C0580}" type="slidenum">
              <a:rPr lang="en-US" smtClean="0"/>
              <a:t>‹#›</a:t>
            </a:fld>
            <a:endParaRPr lang="en-US"/>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en-US"/>
              <a:t>Click to edit Master title style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en-US"/>
              <a:t>Click to edit Master title style</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C4821966-95A4-417A-B1CC-E93060F37FD7}" type="datetimeFigureOut">
              <a:rPr lang="en-US" smtClean="0"/>
              <a:t>4/9/19</a:t>
            </a:fld>
            <a:endParaRPr lang="en-US"/>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en-US"/>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E18E2508-CAF3-4219-BB40-AC6E986C0580}"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4249" r:id="rId1"/>
    <p:sldLayoutId id="2147484250" r:id="rId2"/>
    <p:sldLayoutId id="2147484251" r:id="rId3"/>
    <p:sldLayoutId id="2147484252" r:id="rId4"/>
    <p:sldLayoutId id="2147484253" r:id="rId5"/>
    <p:sldLayoutId id="2147484254" r:id="rId6"/>
    <p:sldLayoutId id="2147484255" r:id="rId7"/>
    <p:sldLayoutId id="2147484256" r:id="rId8"/>
    <p:sldLayoutId id="2147484257" r:id="rId9"/>
    <p:sldLayoutId id="2147484258" r:id="rId10"/>
    <p:sldLayoutId id="2147484259" r:id="rId11"/>
  </p:sldLayoutIdLst>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31.tif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32.tiff"/><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33.tiff"/><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34.tiff"/><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35.tif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1000" y="4419600"/>
            <a:ext cx="9525000" cy="2057400"/>
          </a:xfrm>
        </p:spPr>
        <p:txBody>
          <a:bodyPr>
            <a:normAutofit fontScale="40000" lnSpcReduction="20000"/>
          </a:bodyPr>
          <a:lstStyle/>
          <a:p>
            <a:pPr algn="ctr">
              <a:defRPr/>
            </a:pPr>
            <a:r>
              <a:rPr lang="en-US" sz="7400" b="1" dirty="0" err="1">
                <a:latin typeface="Garamond" charset="0"/>
              </a:rPr>
              <a:t>Dr</a:t>
            </a:r>
            <a:r>
              <a:rPr lang="en-US" sz="7400" b="1" dirty="0">
                <a:latin typeface="Garamond" charset="0"/>
              </a:rPr>
              <a:t> Khalid </a:t>
            </a:r>
            <a:r>
              <a:rPr lang="en-US" sz="7400" b="1" dirty="0" err="1">
                <a:latin typeface="Garamond" charset="0"/>
              </a:rPr>
              <a:t>Akkour</a:t>
            </a:r>
            <a:r>
              <a:rPr lang="en-US" sz="7400" b="1" dirty="0">
                <a:latin typeface="Garamond" charset="0"/>
              </a:rPr>
              <a:t> MD FRCSC</a:t>
            </a:r>
          </a:p>
          <a:p>
            <a:pPr algn="ctr">
              <a:defRPr/>
            </a:pPr>
            <a:r>
              <a:rPr lang="en-US" sz="5000" b="1" dirty="0">
                <a:latin typeface="Garamond" charset="0"/>
              </a:rPr>
              <a:t>Assistant professor &amp; consultant </a:t>
            </a:r>
          </a:p>
          <a:p>
            <a:pPr algn="ctr">
              <a:defRPr/>
            </a:pPr>
            <a:r>
              <a:rPr lang="en-US" sz="5000" b="1" dirty="0">
                <a:latin typeface="Garamond" charset="0"/>
              </a:rPr>
              <a:t>Gynecologic </a:t>
            </a:r>
            <a:r>
              <a:rPr lang="en-US" sz="5000" b="1" dirty="0" err="1">
                <a:latin typeface="Garamond" charset="0"/>
              </a:rPr>
              <a:t>Onclogy</a:t>
            </a:r>
            <a:endParaRPr lang="en-US" sz="5000" b="1" dirty="0">
              <a:latin typeface="Garamond" charset="0"/>
            </a:endParaRPr>
          </a:p>
          <a:p>
            <a:pPr algn="ctr">
              <a:defRPr/>
            </a:pPr>
            <a:r>
              <a:rPr lang="en-US" sz="5000" b="1" dirty="0">
                <a:latin typeface="Garamond" charset="0"/>
              </a:rPr>
              <a:t>College of medicine</a:t>
            </a:r>
          </a:p>
          <a:p>
            <a:pPr algn="ctr">
              <a:defRPr/>
            </a:pPr>
            <a:r>
              <a:rPr lang="en-US" sz="5000" b="1" dirty="0">
                <a:latin typeface="Garamond" charset="0"/>
              </a:rPr>
              <a:t>King Saud University</a:t>
            </a:r>
          </a:p>
          <a:p>
            <a:endParaRPr lang="en-US" dirty="0"/>
          </a:p>
        </p:txBody>
      </p:sp>
      <p:sp>
        <p:nvSpPr>
          <p:cNvPr id="2" name="Title 1"/>
          <p:cNvSpPr>
            <a:spLocks noGrp="1"/>
          </p:cNvSpPr>
          <p:nvPr>
            <p:ph type="ctrTitle"/>
          </p:nvPr>
        </p:nvSpPr>
        <p:spPr>
          <a:xfrm>
            <a:off x="609600" y="2133600"/>
            <a:ext cx="7403951" cy="1676401"/>
          </a:xfrm>
        </p:spPr>
        <p:txBody>
          <a:bodyPr/>
          <a:lstStyle/>
          <a:p>
            <a:pPr marL="182880" indent="0">
              <a:buNone/>
            </a:pPr>
            <a:br>
              <a:rPr lang="en-US" dirty="0"/>
            </a:br>
            <a:r>
              <a:rPr lang="en-US" dirty="0"/>
              <a:t>     </a:t>
            </a:r>
            <a:r>
              <a:rPr lang="en-US" sz="6600" dirty="0"/>
              <a:t>HPV VACCINE </a:t>
            </a:r>
          </a:p>
        </p:txBody>
      </p:sp>
      <p:pic>
        <p:nvPicPr>
          <p:cNvPr id="4" name="Picture 3"/>
          <p:cNvPicPr>
            <a:picLocks noChangeAspect="1"/>
          </p:cNvPicPr>
          <p:nvPr/>
        </p:nvPicPr>
        <p:blipFill>
          <a:blip r:embed="rId2"/>
          <a:stretch>
            <a:fillRect/>
          </a:stretch>
        </p:blipFill>
        <p:spPr>
          <a:xfrm>
            <a:off x="1676400" y="197729"/>
            <a:ext cx="5734050" cy="2469272"/>
          </a:xfrm>
          <a:prstGeom prst="rect">
            <a:avLst/>
          </a:prstGeom>
        </p:spPr>
      </p:pic>
    </p:spTree>
    <p:extLst>
      <p:ext uri="{BB962C8B-B14F-4D97-AF65-F5344CB8AC3E}">
        <p14:creationId xmlns:p14="http://schemas.microsoft.com/office/powerpoint/2010/main" val="2449810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3"/>
          </p:nvPr>
        </p:nvSpPr>
        <p:spPr>
          <a:xfrm>
            <a:off x="533400" y="304800"/>
            <a:ext cx="8077200" cy="4724400"/>
          </a:xfrm>
        </p:spPr>
        <p:txBody>
          <a:bodyPr>
            <a:normAutofit/>
          </a:bodyPr>
          <a:lstStyle/>
          <a:p>
            <a:pPr>
              <a:buClr>
                <a:schemeClr val="bg2">
                  <a:lumMod val="75000"/>
                </a:schemeClr>
              </a:buClr>
              <a:buFont typeface="Arial" panose="020B0604020202020204" pitchFamily="34" charset="0"/>
              <a:buChar char="•"/>
            </a:pPr>
            <a:endParaRPr lang="en-US" dirty="0"/>
          </a:p>
          <a:p>
            <a:pPr>
              <a:buClr>
                <a:schemeClr val="bg2">
                  <a:lumMod val="75000"/>
                </a:schemeClr>
              </a:buClr>
              <a:buFont typeface="Arial" panose="020B0604020202020204" pitchFamily="34" charset="0"/>
              <a:buChar char="•"/>
            </a:pPr>
            <a:endParaRPr lang="en-US" dirty="0"/>
          </a:p>
          <a:p>
            <a:pPr>
              <a:buClr>
                <a:schemeClr val="bg2">
                  <a:lumMod val="75000"/>
                </a:schemeClr>
              </a:buClr>
              <a:buFont typeface="Arial" panose="020B0604020202020204" pitchFamily="34" charset="0"/>
              <a:buChar char="•"/>
            </a:pPr>
            <a:endParaRPr lang="en-US" dirty="0"/>
          </a:p>
          <a:p>
            <a:pPr>
              <a:buClr>
                <a:schemeClr val="bg2">
                  <a:lumMod val="75000"/>
                </a:schemeClr>
              </a:buClr>
              <a:buFont typeface="Arial" panose="020B0604020202020204" pitchFamily="34" charset="0"/>
              <a:buChar char="•"/>
            </a:pPr>
            <a:r>
              <a:rPr lang="en-US" dirty="0"/>
              <a:t>This was an observational, epidemiological cross-sectional study conducted between April 2010 and December 2011 at three hospitals in Saudi Arabia</a:t>
            </a:r>
          </a:p>
          <a:p>
            <a:pPr marL="45720" indent="0">
              <a:buClr>
                <a:schemeClr val="bg2">
                  <a:lumMod val="75000"/>
                </a:schemeClr>
              </a:buClr>
              <a:buNone/>
            </a:pPr>
            <a:endParaRPr lang="en-US" dirty="0"/>
          </a:p>
        </p:txBody>
      </p:sp>
    </p:spTree>
    <p:extLst>
      <p:ext uri="{BB962C8B-B14F-4D97-AF65-F5344CB8AC3E}">
        <p14:creationId xmlns:p14="http://schemas.microsoft.com/office/powerpoint/2010/main" val="15130484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3"/>
          </p:nvPr>
        </p:nvSpPr>
        <p:spPr>
          <a:xfrm>
            <a:off x="533400" y="304800"/>
            <a:ext cx="7772400" cy="4800600"/>
          </a:xfrm>
        </p:spPr>
        <p:txBody>
          <a:bodyPr/>
          <a:lstStyle/>
          <a:p>
            <a:pPr>
              <a:buClr>
                <a:schemeClr val="bg2">
                  <a:lumMod val="75000"/>
                </a:schemeClr>
              </a:buClr>
              <a:buFont typeface="Arial" panose="020B0604020202020204" pitchFamily="34" charset="0"/>
              <a:buChar char="•"/>
            </a:pPr>
            <a:r>
              <a:rPr lang="en-US" b="1" dirty="0">
                <a:solidFill>
                  <a:schemeClr val="bg2">
                    <a:lumMod val="75000"/>
                  </a:schemeClr>
                </a:solidFill>
              </a:rPr>
              <a:t>Result :</a:t>
            </a:r>
          </a:p>
          <a:p>
            <a:pPr marL="502920" indent="-457200">
              <a:buClr>
                <a:schemeClr val="bg2">
                  <a:lumMod val="75000"/>
                </a:schemeClr>
              </a:buClr>
              <a:buFont typeface="+mj-lt"/>
              <a:buAutoNum type="arabicPeriod"/>
            </a:pPr>
            <a:r>
              <a:rPr lang="en-US" dirty="0"/>
              <a:t>The overall prevalence of HPV was 9.8% in Saudi Arabia, but was higher in women over 55 years, as well as in non-Saudi nationals.</a:t>
            </a:r>
          </a:p>
          <a:p>
            <a:pPr marL="502920" indent="-457200">
              <a:buClr>
                <a:schemeClr val="bg2">
                  <a:lumMod val="75000"/>
                </a:schemeClr>
              </a:buClr>
              <a:buFont typeface="+mj-lt"/>
              <a:buAutoNum type="arabicPeriod"/>
            </a:pPr>
            <a:r>
              <a:rPr lang="en-US" dirty="0"/>
              <a:t>The most prevalent HR-HPV-types were: </a:t>
            </a:r>
          </a:p>
          <a:p>
            <a:pPr marL="45720" indent="0">
              <a:buClr>
                <a:schemeClr val="bg2">
                  <a:lumMod val="75000"/>
                </a:schemeClr>
              </a:buClr>
              <a:buNone/>
            </a:pPr>
            <a:r>
              <a:rPr lang="en-US" dirty="0"/>
              <a:t>HPV-68/73 </a:t>
            </a:r>
            <a:r>
              <a:rPr lang="en-US" sz="1600" dirty="0"/>
              <a:t>–--(</a:t>
            </a:r>
            <a:r>
              <a:rPr lang="en-US" dirty="0"/>
              <a:t>5 cases)</a:t>
            </a:r>
          </a:p>
          <a:p>
            <a:pPr marL="45720" indent="0">
              <a:buClr>
                <a:schemeClr val="bg2">
                  <a:lumMod val="75000"/>
                </a:schemeClr>
              </a:buClr>
              <a:buNone/>
            </a:pPr>
            <a:r>
              <a:rPr lang="en-US" dirty="0"/>
              <a:t>HPV-18 ----(4 cases)</a:t>
            </a:r>
          </a:p>
          <a:p>
            <a:pPr marL="45720" indent="0">
              <a:buClr>
                <a:schemeClr val="bg2">
                  <a:lumMod val="75000"/>
                </a:schemeClr>
              </a:buClr>
              <a:buNone/>
            </a:pPr>
            <a:r>
              <a:rPr lang="en-US" dirty="0"/>
              <a:t>HPV-16 (3 cases)</a:t>
            </a:r>
          </a:p>
          <a:p>
            <a:pPr marL="45720" indent="0">
              <a:buClr>
                <a:schemeClr val="bg2">
                  <a:lumMod val="75000"/>
                </a:schemeClr>
              </a:buClr>
              <a:buNone/>
            </a:pPr>
            <a:r>
              <a:rPr lang="en-US" dirty="0"/>
              <a:t>The most prevalent low risk types were</a:t>
            </a:r>
          </a:p>
          <a:p>
            <a:pPr marL="45720" indent="0">
              <a:buClr>
                <a:schemeClr val="bg2">
                  <a:lumMod val="75000"/>
                </a:schemeClr>
              </a:buClr>
              <a:buNone/>
            </a:pPr>
            <a:r>
              <a:rPr lang="en-US" dirty="0"/>
              <a:t> HPV-6-- (4 cases)</a:t>
            </a:r>
          </a:p>
          <a:p>
            <a:pPr marL="45720" indent="0">
              <a:buClr>
                <a:schemeClr val="bg2">
                  <a:lumMod val="75000"/>
                </a:schemeClr>
              </a:buClr>
              <a:buNone/>
            </a:pPr>
            <a:r>
              <a:rPr lang="en-US" dirty="0"/>
              <a:t> HPV-42, HPV-53 and HPV-54 (2 cases each). </a:t>
            </a:r>
          </a:p>
          <a:p>
            <a:endParaRPr lang="en-US" dirty="0"/>
          </a:p>
        </p:txBody>
      </p:sp>
    </p:spTree>
    <p:extLst>
      <p:ext uri="{BB962C8B-B14F-4D97-AF65-F5344CB8AC3E}">
        <p14:creationId xmlns:p14="http://schemas.microsoft.com/office/powerpoint/2010/main" val="1547921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Effect transition="in" filter="fade">
                                      <p:cBhvr>
                                        <p:cTn id="63" dur="1000"/>
                                        <p:tgtEl>
                                          <p:spTgt spid="3">
                                            <p:txEl>
                                              <p:pRg st="8" end="8"/>
                                            </p:txEl>
                                          </p:spTgt>
                                        </p:tgtEl>
                                      </p:cBhvr>
                                    </p:animEffect>
                                    <p:anim calcmode="lin" valueType="num">
                                      <p:cBhvr>
                                        <p:cTn id="64"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76200" y="28654"/>
            <a:ext cx="8839200" cy="5762546"/>
          </a:xfrm>
        </p:spPr>
      </p:pic>
    </p:spTree>
    <p:extLst>
      <p:ext uri="{BB962C8B-B14F-4D97-AF65-F5344CB8AC3E}">
        <p14:creationId xmlns:p14="http://schemas.microsoft.com/office/powerpoint/2010/main" val="26530782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3"/>
          </p:nvPr>
        </p:nvSpPr>
        <p:spPr>
          <a:xfrm>
            <a:off x="457200" y="731520"/>
            <a:ext cx="8305800" cy="5745480"/>
          </a:xfrm>
        </p:spPr>
        <p:txBody>
          <a:bodyPr/>
          <a:lstStyle/>
          <a:p>
            <a:pPr marL="45720" indent="0">
              <a:buNone/>
            </a:pPr>
            <a:endParaRPr lang="en-US" dirty="0"/>
          </a:p>
          <a:p>
            <a:pPr>
              <a:buClr>
                <a:schemeClr val="bg2">
                  <a:lumMod val="75000"/>
                </a:schemeClr>
              </a:buClr>
              <a:buFont typeface="Wingdings" panose="05000000000000000000" pitchFamily="2" charset="2"/>
              <a:buChar char="Ø"/>
            </a:pPr>
            <a:r>
              <a:rPr lang="en-US" dirty="0"/>
              <a:t>100 patients with </a:t>
            </a:r>
            <a:r>
              <a:rPr lang="en-US" dirty="0" err="1"/>
              <a:t>histo</a:t>
            </a:r>
            <a:r>
              <a:rPr lang="en-US" dirty="0"/>
              <a:t> pathologically proven, locally advanced, cervical cancer were enrolled in this study out of 218 patients followed at  KFSHRC from 2009 to 2012. </a:t>
            </a:r>
          </a:p>
          <a:p>
            <a:pPr>
              <a:buClr>
                <a:schemeClr val="bg2">
                  <a:lumMod val="75000"/>
                </a:schemeClr>
              </a:buClr>
              <a:buFont typeface="Wingdings" panose="05000000000000000000" pitchFamily="2" charset="2"/>
              <a:buChar char="Ø"/>
            </a:pPr>
            <a:endParaRPr lang="en-US" dirty="0"/>
          </a:p>
          <a:p>
            <a:pPr>
              <a:buClr>
                <a:schemeClr val="bg2">
                  <a:lumMod val="75000"/>
                </a:schemeClr>
              </a:buClr>
              <a:buFont typeface="Wingdings" panose="05000000000000000000" pitchFamily="2" charset="2"/>
              <a:buChar char="Ø"/>
            </a:pPr>
            <a:endParaRPr lang="en-US" dirty="0"/>
          </a:p>
          <a:p>
            <a:pPr>
              <a:buClr>
                <a:schemeClr val="bg2">
                  <a:lumMod val="75000"/>
                </a:schemeClr>
              </a:buClr>
              <a:buFont typeface="Wingdings" panose="05000000000000000000" pitchFamily="2" charset="2"/>
              <a:buChar char="Ø"/>
            </a:pPr>
            <a:r>
              <a:rPr lang="en-US" dirty="0"/>
              <a:t>There was no restriction on patients’ age or histological type of cervix cancer </a:t>
            </a:r>
          </a:p>
        </p:txBody>
      </p:sp>
    </p:spTree>
    <p:extLst>
      <p:ext uri="{BB962C8B-B14F-4D97-AF65-F5344CB8AC3E}">
        <p14:creationId xmlns:p14="http://schemas.microsoft.com/office/powerpoint/2010/main" val="2708215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sz="quarter" idx="13"/>
          </p:nvPr>
        </p:nvSpPr>
        <p:spPr>
          <a:xfrm>
            <a:off x="533400" y="381000"/>
            <a:ext cx="8229600" cy="5669280"/>
          </a:xfrm>
        </p:spPr>
        <p:txBody>
          <a:bodyPr>
            <a:normAutofit/>
          </a:bodyPr>
          <a:lstStyle/>
          <a:p>
            <a:pPr marL="45720" indent="0">
              <a:buNone/>
            </a:pPr>
            <a:r>
              <a:rPr lang="en-US" b="1" u="sng" dirty="0">
                <a:solidFill>
                  <a:schemeClr val="bg2">
                    <a:lumMod val="75000"/>
                  </a:schemeClr>
                </a:solidFill>
              </a:rPr>
              <a:t>Conclusions</a:t>
            </a:r>
          </a:p>
          <a:p>
            <a:pPr>
              <a:buClr>
                <a:schemeClr val="bg2">
                  <a:lumMod val="75000"/>
                </a:schemeClr>
              </a:buClr>
              <a:buFont typeface="Wingdings" panose="05000000000000000000" pitchFamily="2" charset="2"/>
              <a:buChar char="Ø"/>
            </a:pPr>
            <a:r>
              <a:rPr lang="en-US" dirty="0"/>
              <a:t>The prevalence of HPV infection in invasive cervical cancer in Saudi Arabia (82%) is at the lower range of that observed in the world (85%-99%)</a:t>
            </a:r>
          </a:p>
          <a:p>
            <a:pPr>
              <a:buClr>
                <a:schemeClr val="bg2">
                  <a:lumMod val="75000"/>
                </a:schemeClr>
              </a:buClr>
              <a:buFont typeface="Wingdings" panose="05000000000000000000" pitchFamily="2" charset="2"/>
              <a:buChar char="Ø"/>
            </a:pPr>
            <a:endParaRPr lang="en-US" dirty="0"/>
          </a:p>
          <a:p>
            <a:pPr>
              <a:buClr>
                <a:schemeClr val="bg2">
                  <a:lumMod val="75000"/>
                </a:schemeClr>
              </a:buClr>
              <a:buFont typeface="Wingdings" panose="05000000000000000000" pitchFamily="2" charset="2"/>
              <a:buChar char="Ø"/>
            </a:pPr>
            <a:r>
              <a:rPr lang="en-US" dirty="0"/>
              <a:t>the most common HPV genotype was </a:t>
            </a:r>
          </a:p>
          <a:p>
            <a:pPr marL="45720" indent="0">
              <a:buClr>
                <a:schemeClr val="bg2">
                  <a:lumMod val="75000"/>
                </a:schemeClr>
              </a:buClr>
              <a:buNone/>
            </a:pPr>
            <a:r>
              <a:rPr lang="en-US" dirty="0"/>
              <a:t>HPV-</a:t>
            </a:r>
            <a:r>
              <a:rPr lang="en-US" dirty="0">
                <a:solidFill>
                  <a:schemeClr val="bg2">
                    <a:lumMod val="75000"/>
                  </a:schemeClr>
                </a:solidFill>
              </a:rPr>
              <a:t>16</a:t>
            </a:r>
            <a:r>
              <a:rPr lang="en-US" dirty="0"/>
              <a:t> (71%), followed by HPV-</a:t>
            </a:r>
            <a:r>
              <a:rPr lang="en-US" dirty="0">
                <a:solidFill>
                  <a:schemeClr val="bg2">
                    <a:lumMod val="75000"/>
                  </a:schemeClr>
                </a:solidFill>
              </a:rPr>
              <a:t>31</a:t>
            </a:r>
            <a:r>
              <a:rPr lang="en-US" dirty="0"/>
              <a:t> (7%), </a:t>
            </a:r>
            <a:r>
              <a:rPr lang="en-US" dirty="0">
                <a:solidFill>
                  <a:schemeClr val="bg2">
                    <a:lumMod val="75000"/>
                  </a:schemeClr>
                </a:solidFill>
              </a:rPr>
              <a:t>HPV-18, 45, and 73 </a:t>
            </a:r>
            <a:r>
              <a:rPr lang="en-US" dirty="0"/>
              <a:t>(4% each) </a:t>
            </a:r>
          </a:p>
          <a:p>
            <a:pPr marL="45720" indent="0">
              <a:buClr>
                <a:schemeClr val="bg2">
                  <a:lumMod val="75000"/>
                </a:schemeClr>
              </a:buClr>
              <a:buNone/>
            </a:pPr>
            <a:endParaRPr lang="en-US" dirty="0"/>
          </a:p>
          <a:p>
            <a:pPr>
              <a:buClr>
                <a:schemeClr val="bg2">
                  <a:lumMod val="75000"/>
                </a:schemeClr>
              </a:buClr>
              <a:buFont typeface="Wingdings" panose="05000000000000000000" pitchFamily="2" charset="2"/>
              <a:buChar char="Ø"/>
            </a:pPr>
            <a:r>
              <a:rPr lang="en-US" dirty="0"/>
              <a:t> double infections were present in 8.5% of HPV-positive patients.</a:t>
            </a:r>
          </a:p>
        </p:txBody>
      </p:sp>
    </p:spTree>
    <p:extLst>
      <p:ext uri="{BB962C8B-B14F-4D97-AF65-F5344CB8AC3E}">
        <p14:creationId xmlns:p14="http://schemas.microsoft.com/office/powerpoint/2010/main" val="27586506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Effect transition="in" filter="fade">
                                      <p:cBhvr>
                                        <p:cTn id="14" dur="1000"/>
                                        <p:tgtEl>
                                          <p:spTgt spid="3">
                                            <p:txEl>
                                              <p:pRg st="3" end="3"/>
                                            </p:txEl>
                                          </p:spTgt>
                                        </p:tgtEl>
                                      </p:cBhvr>
                                    </p:animEffect>
                                    <p:anim calcmode="lin" valueType="num">
                                      <p:cBhvr>
                                        <p:cTn id="1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fade">
                                      <p:cBhvr>
                                        <p:cTn id="28" dur="1000"/>
                                        <p:tgtEl>
                                          <p:spTgt spid="3">
                                            <p:txEl>
                                              <p:pRg st="6" end="6"/>
                                            </p:txEl>
                                          </p:spTgt>
                                        </p:tgtEl>
                                      </p:cBhvr>
                                    </p:animEffect>
                                    <p:anim calcmode="lin" valueType="num">
                                      <p:cBhvr>
                                        <p:cTn id="29"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sz="quarter" idx="13"/>
          </p:nvPr>
        </p:nvSpPr>
        <p:spPr>
          <a:xfrm>
            <a:off x="457200" y="838200"/>
            <a:ext cx="8153400" cy="5486400"/>
          </a:xfrm>
        </p:spPr>
        <p:txBody>
          <a:bodyPr>
            <a:noAutofit/>
          </a:bodyPr>
          <a:lstStyle/>
          <a:p>
            <a:pPr>
              <a:buClr>
                <a:schemeClr val="tx2">
                  <a:lumMod val="60000"/>
                  <a:lumOff val="40000"/>
                </a:schemeClr>
              </a:buClr>
              <a:buFont typeface="Wingdings" pitchFamily="2" charset="2"/>
              <a:buChar char="Ø"/>
            </a:pPr>
            <a:r>
              <a:rPr lang="en-US" sz="2000" b="1" dirty="0">
                <a:solidFill>
                  <a:schemeClr val="accent2">
                    <a:lumMod val="75000"/>
                  </a:schemeClr>
                </a:solidFill>
              </a:rPr>
              <a:t>Vulvar and vaginal cancer and precursor lesions — </a:t>
            </a:r>
          </a:p>
          <a:p>
            <a:pPr>
              <a:buClr>
                <a:schemeClr val="tx2">
                  <a:lumMod val="60000"/>
                  <a:lumOff val="40000"/>
                </a:schemeClr>
              </a:buClr>
              <a:buFont typeface="Wingdings" pitchFamily="2" charset="2"/>
              <a:buChar char="Ø"/>
            </a:pPr>
            <a:r>
              <a:rPr lang="en-US" sz="2000" dirty="0"/>
              <a:t>rare cancers globally</a:t>
            </a:r>
          </a:p>
          <a:p>
            <a:pPr marL="45720" indent="0">
              <a:buClr>
                <a:schemeClr val="tx2">
                  <a:lumMod val="60000"/>
                  <a:lumOff val="40000"/>
                </a:schemeClr>
              </a:buClr>
              <a:buNone/>
            </a:pPr>
            <a:endParaRPr lang="en-US" sz="2000" dirty="0"/>
          </a:p>
          <a:p>
            <a:pPr marL="45720" indent="0">
              <a:buClr>
                <a:schemeClr val="tx2">
                  <a:lumMod val="60000"/>
                  <a:lumOff val="40000"/>
                </a:schemeClr>
              </a:buClr>
              <a:buNone/>
            </a:pPr>
            <a:r>
              <a:rPr lang="en-US" sz="2000" b="1" u="sng" dirty="0">
                <a:solidFill>
                  <a:schemeClr val="bg2">
                    <a:lumMod val="75000"/>
                  </a:schemeClr>
                </a:solidFill>
              </a:rPr>
              <a:t>IN U.S</a:t>
            </a:r>
          </a:p>
          <a:p>
            <a:pPr>
              <a:buClr>
                <a:schemeClr val="tx2">
                  <a:lumMod val="60000"/>
                  <a:lumOff val="40000"/>
                </a:schemeClr>
              </a:buClr>
              <a:buFont typeface="Wingdings" pitchFamily="2" charset="2"/>
              <a:buChar char="Ø"/>
            </a:pPr>
            <a:r>
              <a:rPr lang="en-US" sz="2000" dirty="0"/>
              <a:t>estimated incidence of 27,000 vulvar cancers and 13,000 vaginal cancers in 2008</a:t>
            </a:r>
          </a:p>
          <a:p>
            <a:pPr>
              <a:buClr>
                <a:schemeClr val="tx2">
                  <a:lumMod val="60000"/>
                  <a:lumOff val="40000"/>
                </a:schemeClr>
              </a:buClr>
              <a:buFont typeface="Wingdings" pitchFamily="2" charset="2"/>
              <a:buChar char="Ø"/>
            </a:pPr>
            <a:endParaRPr lang="en-US" sz="2000" dirty="0"/>
          </a:p>
          <a:p>
            <a:pPr>
              <a:buClr>
                <a:schemeClr val="tx2">
                  <a:lumMod val="60000"/>
                  <a:lumOff val="40000"/>
                </a:schemeClr>
              </a:buClr>
              <a:buFont typeface="Wingdings" pitchFamily="2" charset="2"/>
              <a:buChar char="Ø"/>
            </a:pPr>
            <a:r>
              <a:rPr lang="en-US" sz="2000" dirty="0"/>
              <a:t> the attributable fraction due to HPV infection has been estimated to be 43 % for vulvar and 70 % for vaginal cancer </a:t>
            </a:r>
          </a:p>
        </p:txBody>
      </p:sp>
    </p:spTree>
    <p:extLst>
      <p:ext uri="{BB962C8B-B14F-4D97-AF65-F5344CB8AC3E}">
        <p14:creationId xmlns:p14="http://schemas.microsoft.com/office/powerpoint/2010/main" val="17266370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3"/>
          </p:nvPr>
        </p:nvSpPr>
        <p:spPr>
          <a:xfrm>
            <a:off x="381000" y="533400"/>
            <a:ext cx="7543800" cy="5516880"/>
          </a:xfrm>
        </p:spPr>
        <p:txBody>
          <a:bodyPr>
            <a:normAutofit/>
          </a:bodyPr>
          <a:lstStyle/>
          <a:p>
            <a:pPr>
              <a:buClr>
                <a:schemeClr val="bg2">
                  <a:lumMod val="25000"/>
                </a:schemeClr>
              </a:buClr>
              <a:buFont typeface="Wingdings" pitchFamily="2" charset="2"/>
              <a:buChar char="v"/>
            </a:pPr>
            <a:r>
              <a:rPr lang="en-US" b="1" u="sng" dirty="0">
                <a:solidFill>
                  <a:schemeClr val="tx2">
                    <a:lumMod val="60000"/>
                    <a:lumOff val="40000"/>
                  </a:schemeClr>
                </a:solidFill>
              </a:rPr>
              <a:t>HPV-related disease in females and males</a:t>
            </a:r>
          </a:p>
          <a:p>
            <a:endParaRPr lang="en-US" dirty="0"/>
          </a:p>
          <a:p>
            <a:pPr>
              <a:buClr>
                <a:schemeClr val="bg2">
                  <a:lumMod val="25000"/>
                </a:schemeClr>
              </a:buClr>
              <a:buFont typeface="Wingdings" pitchFamily="2" charset="2"/>
              <a:buChar char="Ø"/>
            </a:pPr>
            <a:r>
              <a:rPr lang="en-US" dirty="0">
                <a:solidFill>
                  <a:schemeClr val="accent2">
                    <a:lumMod val="75000"/>
                  </a:schemeClr>
                </a:solidFill>
              </a:rPr>
              <a:t>Anal cancer and precursor lesions —</a:t>
            </a:r>
          </a:p>
          <a:p>
            <a:pPr>
              <a:buClr>
                <a:schemeClr val="bg2">
                  <a:lumMod val="25000"/>
                </a:schemeClr>
              </a:buClr>
              <a:buFont typeface="Arial" pitchFamily="34" charset="0"/>
              <a:buChar char="•"/>
            </a:pPr>
            <a:r>
              <a:rPr lang="en-US" dirty="0">
                <a:solidFill>
                  <a:schemeClr val="tx1"/>
                </a:solidFill>
              </a:rPr>
              <a:t>rare cancer globally</a:t>
            </a:r>
          </a:p>
          <a:p>
            <a:pPr marL="45720" indent="0">
              <a:buClr>
                <a:schemeClr val="bg2">
                  <a:lumMod val="25000"/>
                </a:schemeClr>
              </a:buClr>
              <a:buNone/>
            </a:pPr>
            <a:r>
              <a:rPr lang="en-US" dirty="0">
                <a:solidFill>
                  <a:schemeClr val="tx1"/>
                </a:solidFill>
              </a:rPr>
              <a:t> </a:t>
            </a:r>
          </a:p>
          <a:p>
            <a:pPr>
              <a:buClr>
                <a:schemeClr val="bg2">
                  <a:lumMod val="25000"/>
                </a:schemeClr>
              </a:buClr>
              <a:buFont typeface="Arial" pitchFamily="34" charset="0"/>
              <a:buChar char="•"/>
            </a:pPr>
            <a:r>
              <a:rPr lang="en-US" dirty="0">
                <a:solidFill>
                  <a:schemeClr val="tx1"/>
                </a:solidFill>
              </a:rPr>
              <a:t>HPV types 16 and 18 cause around 70 to 85 % of anal cancers and precancerous  lesions (</a:t>
            </a:r>
            <a:r>
              <a:rPr lang="en-US" dirty="0" err="1">
                <a:solidFill>
                  <a:schemeClr val="tx1"/>
                </a:solidFill>
              </a:rPr>
              <a:t>ie</a:t>
            </a:r>
            <a:r>
              <a:rPr lang="en-US" dirty="0">
                <a:solidFill>
                  <a:schemeClr val="tx1"/>
                </a:solidFill>
              </a:rPr>
              <a:t>, anal AIN grade 2 and grade 3</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57800" y="4191000"/>
            <a:ext cx="3352800" cy="2400300"/>
          </a:xfrm>
          <a:prstGeom prst="rect">
            <a:avLst/>
          </a:prstGeom>
        </p:spPr>
      </p:pic>
    </p:spTree>
    <p:extLst>
      <p:ext uri="{BB962C8B-B14F-4D97-AF65-F5344CB8AC3E}">
        <p14:creationId xmlns:p14="http://schemas.microsoft.com/office/powerpoint/2010/main" val="42785600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3"/>
          </p:nvPr>
        </p:nvSpPr>
        <p:spPr>
          <a:xfrm>
            <a:off x="914400" y="731520"/>
            <a:ext cx="7239000" cy="5288280"/>
          </a:xfrm>
        </p:spPr>
        <p:txBody>
          <a:bodyPr>
            <a:normAutofit/>
          </a:bodyPr>
          <a:lstStyle/>
          <a:p>
            <a:pPr>
              <a:buClr>
                <a:schemeClr val="tx2">
                  <a:lumMod val="60000"/>
                  <a:lumOff val="40000"/>
                </a:schemeClr>
              </a:buClr>
              <a:buFont typeface="Wingdings" pitchFamily="2" charset="2"/>
              <a:buChar char="Ø"/>
            </a:pPr>
            <a:r>
              <a:rPr lang="en-US" b="1" dirty="0">
                <a:solidFill>
                  <a:schemeClr val="accent2">
                    <a:lumMod val="75000"/>
                  </a:schemeClr>
                </a:solidFill>
              </a:rPr>
              <a:t>Genital warts —</a:t>
            </a:r>
          </a:p>
          <a:p>
            <a:pPr>
              <a:buClr>
                <a:schemeClr val="accent1">
                  <a:lumMod val="75000"/>
                </a:schemeClr>
              </a:buClr>
              <a:buFont typeface="Arial" pitchFamily="34" charset="0"/>
              <a:buChar char="•"/>
            </a:pPr>
            <a:endParaRPr lang="en-US" dirty="0"/>
          </a:p>
          <a:p>
            <a:pPr>
              <a:buClr>
                <a:schemeClr val="accent1">
                  <a:lumMod val="75000"/>
                </a:schemeClr>
              </a:buClr>
              <a:buFont typeface="Arial" pitchFamily="34" charset="0"/>
              <a:buChar char="•"/>
            </a:pPr>
            <a:r>
              <a:rPr lang="en-US" dirty="0"/>
              <a:t>HPV types 6 and 11  cause 90 percent of genital warts.</a:t>
            </a:r>
          </a:p>
          <a:p>
            <a:pPr>
              <a:buClr>
                <a:schemeClr val="accent1">
                  <a:lumMod val="75000"/>
                </a:schemeClr>
              </a:buClr>
              <a:buFont typeface="Arial" pitchFamily="34" charset="0"/>
              <a:buChar char="•"/>
            </a:pPr>
            <a:endParaRPr lang="en-US" dirty="0"/>
          </a:p>
          <a:p>
            <a:pPr>
              <a:buClr>
                <a:schemeClr val="accent1">
                  <a:lumMod val="75000"/>
                </a:schemeClr>
              </a:buClr>
              <a:buFont typeface="Arial" pitchFamily="34" charset="0"/>
              <a:buChar char="•"/>
            </a:pPr>
            <a:r>
              <a:rPr lang="en-US" dirty="0"/>
              <a:t>IT is associated with physical and psychological morbidity and have a high rate of treatment failure AND treatment of recurrent episodes is costly</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4600" y="4191000"/>
            <a:ext cx="3352800" cy="2514600"/>
          </a:xfrm>
          <a:prstGeom prst="rect">
            <a:avLst/>
          </a:prstGeom>
        </p:spPr>
      </p:pic>
    </p:spTree>
    <p:extLst>
      <p:ext uri="{BB962C8B-B14F-4D97-AF65-F5344CB8AC3E}">
        <p14:creationId xmlns:p14="http://schemas.microsoft.com/office/powerpoint/2010/main" val="33995594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3"/>
          </p:nvPr>
        </p:nvSpPr>
        <p:spPr>
          <a:xfrm>
            <a:off x="762000" y="762000"/>
            <a:ext cx="7086600" cy="5181600"/>
          </a:xfrm>
        </p:spPr>
        <p:txBody>
          <a:bodyPr>
            <a:normAutofit/>
          </a:bodyPr>
          <a:lstStyle/>
          <a:p>
            <a:pPr>
              <a:buClr>
                <a:schemeClr val="accent1">
                  <a:lumMod val="75000"/>
                </a:schemeClr>
              </a:buClr>
              <a:buFont typeface="Wingdings" pitchFamily="2" charset="2"/>
              <a:buChar char="Ø"/>
            </a:pPr>
            <a:r>
              <a:rPr lang="en-US" dirty="0">
                <a:solidFill>
                  <a:schemeClr val="accent2">
                    <a:lumMod val="75000"/>
                  </a:schemeClr>
                </a:solidFill>
              </a:rPr>
              <a:t>Oro-pharyngeal cancer —</a:t>
            </a:r>
          </a:p>
          <a:p>
            <a:pPr>
              <a:buClr>
                <a:schemeClr val="accent1">
                  <a:lumMod val="75000"/>
                </a:schemeClr>
              </a:buClr>
              <a:buFont typeface="Wingdings" pitchFamily="2" charset="2"/>
              <a:buChar char="Ø"/>
            </a:pPr>
            <a:endParaRPr lang="en-US" dirty="0">
              <a:solidFill>
                <a:schemeClr val="accent2">
                  <a:lumMod val="75000"/>
                </a:schemeClr>
              </a:solidFill>
            </a:endParaRPr>
          </a:p>
          <a:p>
            <a:pPr>
              <a:buClr>
                <a:schemeClr val="accent1">
                  <a:lumMod val="75000"/>
                </a:schemeClr>
              </a:buClr>
              <a:buFont typeface="Arial" pitchFamily="34" charset="0"/>
              <a:buChar char="•"/>
            </a:pPr>
            <a:r>
              <a:rPr lang="en-US" dirty="0">
                <a:solidFill>
                  <a:schemeClr val="accent2">
                    <a:lumMod val="75000"/>
                  </a:schemeClr>
                </a:solidFill>
              </a:rPr>
              <a:t> </a:t>
            </a:r>
            <a:r>
              <a:rPr lang="en-US" dirty="0"/>
              <a:t>HPV infection may also play a role in the pathogenesis of squamous cell carcinomas of the head and neck. </a:t>
            </a:r>
          </a:p>
          <a:p>
            <a:pPr>
              <a:buClr>
                <a:schemeClr val="accent1">
                  <a:lumMod val="75000"/>
                </a:schemeClr>
              </a:buClr>
              <a:buFont typeface="Arial" pitchFamily="34" charset="0"/>
              <a:buChar char="•"/>
            </a:pPr>
            <a:endParaRPr lang="en-US" dirty="0"/>
          </a:p>
          <a:p>
            <a:pPr>
              <a:buClr>
                <a:schemeClr val="accent1">
                  <a:lumMod val="75000"/>
                </a:schemeClr>
              </a:buClr>
              <a:buFont typeface="Arial" pitchFamily="34" charset="0"/>
              <a:buChar char="•"/>
            </a:pPr>
            <a:r>
              <a:rPr lang="en-US" dirty="0"/>
              <a:t>primarily found in the oropharynx and base of the tongue ,  tonsil  AND larynx </a:t>
            </a:r>
          </a:p>
        </p:txBody>
      </p:sp>
    </p:spTree>
    <p:extLst>
      <p:ext uri="{BB962C8B-B14F-4D97-AF65-F5344CB8AC3E}">
        <p14:creationId xmlns:p14="http://schemas.microsoft.com/office/powerpoint/2010/main" val="3818298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3"/>
          </p:nvPr>
        </p:nvSpPr>
        <p:spPr>
          <a:xfrm>
            <a:off x="1143000" y="731520"/>
            <a:ext cx="6553200" cy="4145280"/>
          </a:xfrm>
        </p:spPr>
        <p:txBody>
          <a:bodyPr>
            <a:normAutofit/>
          </a:bodyPr>
          <a:lstStyle/>
          <a:p>
            <a:pPr>
              <a:buClr>
                <a:schemeClr val="accent1">
                  <a:lumMod val="75000"/>
                </a:schemeClr>
              </a:buClr>
              <a:buFont typeface="Wingdings" pitchFamily="2" charset="2"/>
              <a:buChar char="v"/>
            </a:pPr>
            <a:r>
              <a:rPr lang="en-US" b="1" u="sng" dirty="0">
                <a:solidFill>
                  <a:schemeClr val="tx2">
                    <a:lumMod val="60000"/>
                    <a:lumOff val="40000"/>
                  </a:schemeClr>
                </a:solidFill>
              </a:rPr>
              <a:t>HPV-related diseases in males</a:t>
            </a:r>
          </a:p>
          <a:p>
            <a:pPr>
              <a:buClr>
                <a:schemeClr val="accent1">
                  <a:lumMod val="75000"/>
                </a:schemeClr>
              </a:buClr>
              <a:buFont typeface="Wingdings" pitchFamily="2" charset="2"/>
              <a:buChar char="Ø"/>
            </a:pPr>
            <a:endParaRPr lang="en-US" dirty="0">
              <a:solidFill>
                <a:schemeClr val="accent2">
                  <a:lumMod val="75000"/>
                </a:schemeClr>
              </a:solidFill>
            </a:endParaRPr>
          </a:p>
          <a:p>
            <a:pPr>
              <a:buClr>
                <a:schemeClr val="accent1">
                  <a:lumMod val="75000"/>
                </a:schemeClr>
              </a:buClr>
              <a:buFont typeface="Wingdings" pitchFamily="2" charset="2"/>
              <a:buChar char="Ø"/>
            </a:pPr>
            <a:r>
              <a:rPr lang="en-US" dirty="0">
                <a:solidFill>
                  <a:schemeClr val="accent2">
                    <a:lumMod val="75000"/>
                  </a:schemeClr>
                </a:solidFill>
              </a:rPr>
              <a:t>Penile cancer and precursor lesions —</a:t>
            </a:r>
          </a:p>
          <a:p>
            <a:pPr>
              <a:buClr>
                <a:schemeClr val="accent1">
                  <a:lumMod val="75000"/>
                </a:schemeClr>
              </a:buClr>
              <a:buFont typeface="Arial" pitchFamily="34" charset="0"/>
              <a:buChar char="•"/>
            </a:pPr>
            <a:r>
              <a:rPr lang="en-US" dirty="0"/>
              <a:t>It is rare globally</a:t>
            </a:r>
          </a:p>
          <a:p>
            <a:pPr>
              <a:buClr>
                <a:schemeClr val="accent1">
                  <a:lumMod val="75000"/>
                </a:schemeClr>
              </a:buClr>
            </a:pPr>
            <a:endParaRPr lang="en-US" dirty="0"/>
          </a:p>
          <a:p>
            <a:pPr>
              <a:buClr>
                <a:schemeClr val="accent1">
                  <a:lumMod val="75000"/>
                </a:schemeClr>
              </a:buClr>
              <a:buFont typeface="Arial" panose="020B0604020202020204" pitchFamily="34" charset="0"/>
              <a:buChar char="•"/>
            </a:pPr>
            <a:r>
              <a:rPr lang="en-US" dirty="0"/>
              <a:t>HPV 16 and HPV 18 cause approximately 35 to 40 % of penile cancers and 70-80 %  of HPV-positive penile cancers</a:t>
            </a:r>
          </a:p>
        </p:txBody>
      </p:sp>
    </p:spTree>
    <p:extLst>
      <p:ext uri="{BB962C8B-B14F-4D97-AF65-F5344CB8AC3E}">
        <p14:creationId xmlns:p14="http://schemas.microsoft.com/office/powerpoint/2010/main" val="16174823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3"/>
          </p:nvPr>
        </p:nvSpPr>
        <p:spPr>
          <a:xfrm>
            <a:off x="457200" y="2362200"/>
            <a:ext cx="7467600" cy="6019800"/>
          </a:xfrm>
        </p:spPr>
        <p:txBody>
          <a:bodyPr>
            <a:normAutofit/>
          </a:bodyPr>
          <a:lstStyle/>
          <a:p>
            <a:pPr marL="502920" indent="-457200">
              <a:buClr>
                <a:schemeClr val="bg2">
                  <a:lumMod val="75000"/>
                </a:schemeClr>
              </a:buClr>
              <a:buFont typeface="+mj-lt"/>
              <a:buAutoNum type="arabicPeriod"/>
            </a:pPr>
            <a:r>
              <a:rPr lang="en-US" sz="2400" dirty="0">
                <a:solidFill>
                  <a:schemeClr val="tx1"/>
                </a:solidFill>
              </a:rPr>
              <a:t>WHAT IS HPV </a:t>
            </a:r>
          </a:p>
          <a:p>
            <a:pPr marL="502920" indent="-457200">
              <a:buClr>
                <a:schemeClr val="bg2">
                  <a:lumMod val="75000"/>
                </a:schemeClr>
              </a:buClr>
              <a:buFont typeface="+mj-lt"/>
              <a:buAutoNum type="arabicPeriod"/>
            </a:pPr>
            <a:r>
              <a:rPr lang="en-US" sz="2400" dirty="0">
                <a:solidFill>
                  <a:schemeClr val="tx1"/>
                </a:solidFill>
              </a:rPr>
              <a:t> HPV RELEATED INFECTIONS</a:t>
            </a:r>
          </a:p>
          <a:p>
            <a:pPr marL="502920" indent="-457200">
              <a:buClr>
                <a:schemeClr val="bg2">
                  <a:lumMod val="75000"/>
                </a:schemeClr>
              </a:buClr>
              <a:buFont typeface="+mj-lt"/>
              <a:buAutoNum type="arabicPeriod"/>
            </a:pPr>
            <a:r>
              <a:rPr lang="en-US" sz="2400" dirty="0">
                <a:solidFill>
                  <a:schemeClr val="tx1"/>
                </a:solidFill>
              </a:rPr>
              <a:t>PREVELANCE IN U.S AND SAUDI ARABIA</a:t>
            </a:r>
          </a:p>
          <a:p>
            <a:pPr marL="502920" indent="-457200">
              <a:buClr>
                <a:schemeClr val="bg2">
                  <a:lumMod val="75000"/>
                </a:schemeClr>
              </a:buClr>
              <a:buFont typeface="+mj-lt"/>
              <a:buAutoNum type="arabicPeriod"/>
            </a:pPr>
            <a:r>
              <a:rPr lang="en-US" sz="2400" dirty="0">
                <a:solidFill>
                  <a:schemeClr val="tx1"/>
                </a:solidFill>
              </a:rPr>
              <a:t>TYPES OF VACCINES AVILABLE</a:t>
            </a:r>
          </a:p>
          <a:p>
            <a:pPr marL="502920" indent="-457200">
              <a:buClr>
                <a:schemeClr val="bg2">
                  <a:lumMod val="75000"/>
                </a:schemeClr>
              </a:buClr>
              <a:buFont typeface="+mj-lt"/>
              <a:buAutoNum type="arabicPeriod"/>
            </a:pPr>
            <a:r>
              <a:rPr lang="en-US" sz="2400" dirty="0">
                <a:solidFill>
                  <a:schemeClr val="tx1"/>
                </a:solidFill>
              </a:rPr>
              <a:t>TIME OF VACCINATION</a:t>
            </a:r>
          </a:p>
          <a:p>
            <a:pPr marL="502920" indent="-457200">
              <a:buClr>
                <a:schemeClr val="bg2">
                  <a:lumMod val="75000"/>
                </a:schemeClr>
              </a:buClr>
              <a:buFont typeface="+mj-lt"/>
              <a:buAutoNum type="arabicPeriod"/>
            </a:pPr>
            <a:r>
              <a:rPr lang="en-US" sz="2400" dirty="0">
                <a:solidFill>
                  <a:schemeClr val="tx1"/>
                </a:solidFill>
              </a:rPr>
              <a:t>DOSES AND ADMINISTRATIONS</a:t>
            </a:r>
          </a:p>
          <a:p>
            <a:pPr marL="502920" indent="-457200">
              <a:buClr>
                <a:schemeClr val="bg2">
                  <a:lumMod val="75000"/>
                </a:schemeClr>
              </a:buClr>
              <a:buFont typeface="+mj-lt"/>
              <a:buAutoNum type="arabicPeriod"/>
            </a:pPr>
            <a:r>
              <a:rPr lang="en-US" sz="2400" dirty="0">
                <a:solidFill>
                  <a:schemeClr val="tx1"/>
                </a:solidFill>
              </a:rPr>
              <a:t>DURATION OF PROTECTION</a:t>
            </a:r>
          </a:p>
          <a:p>
            <a:pPr marL="502920" indent="-457200">
              <a:buClr>
                <a:schemeClr val="bg2">
                  <a:lumMod val="75000"/>
                </a:schemeClr>
              </a:buClr>
              <a:buFont typeface="+mj-lt"/>
              <a:buAutoNum type="arabicPeriod"/>
            </a:pPr>
            <a:r>
              <a:rPr lang="en-US" sz="2400" dirty="0">
                <a:solidFill>
                  <a:schemeClr val="tx1"/>
                </a:solidFill>
              </a:rPr>
              <a:t>SAFETY OF THE VACCINE </a:t>
            </a:r>
          </a:p>
          <a:p>
            <a:pPr marL="502920" indent="-457200">
              <a:buClr>
                <a:schemeClr val="bg2">
                  <a:lumMod val="75000"/>
                </a:schemeClr>
              </a:buClr>
              <a:buFont typeface="+mj-lt"/>
              <a:buAutoNum type="arabicPeriod"/>
            </a:pPr>
            <a:endParaRPr lang="en-US" sz="2400" dirty="0">
              <a:solidFill>
                <a:schemeClr val="tx1"/>
              </a:solidFill>
            </a:endParaRPr>
          </a:p>
          <a:p>
            <a:pPr marL="502920" indent="-457200">
              <a:buClr>
                <a:schemeClr val="bg2">
                  <a:lumMod val="75000"/>
                </a:schemeClr>
              </a:buClr>
              <a:buFont typeface="+mj-lt"/>
              <a:buAutoNum type="arabicPeriod"/>
            </a:pPr>
            <a:endParaRPr lang="en-US" sz="2400" dirty="0">
              <a:solidFill>
                <a:schemeClr val="tx1"/>
              </a:solidFill>
            </a:endParaRPr>
          </a:p>
          <a:p>
            <a:pPr marL="502920" indent="-457200">
              <a:buClr>
                <a:schemeClr val="bg2">
                  <a:lumMod val="75000"/>
                </a:schemeClr>
              </a:buClr>
              <a:buFont typeface="+mj-lt"/>
              <a:buAutoNum type="arabicPeriod"/>
            </a:pPr>
            <a:endParaRPr lang="en-US" sz="2400" dirty="0">
              <a:solidFill>
                <a:schemeClr val="tx1"/>
              </a:solidFill>
            </a:endParaRPr>
          </a:p>
          <a:p>
            <a:pPr marL="502920" indent="-457200">
              <a:buClr>
                <a:schemeClr val="bg2">
                  <a:lumMod val="75000"/>
                </a:schemeClr>
              </a:buClr>
              <a:buFont typeface="+mj-lt"/>
              <a:buAutoNum type="arabicPeriod"/>
            </a:pPr>
            <a:endParaRPr lang="en-US" sz="2400" dirty="0">
              <a:solidFill>
                <a:schemeClr val="tx1"/>
              </a:solidFill>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95600" y="26126"/>
            <a:ext cx="4133850" cy="2755900"/>
          </a:xfrm>
          <a:prstGeom prst="rect">
            <a:avLst/>
          </a:prstGeom>
        </p:spPr>
      </p:pic>
    </p:spTree>
    <p:extLst>
      <p:ext uri="{BB962C8B-B14F-4D97-AF65-F5344CB8AC3E}">
        <p14:creationId xmlns:p14="http://schemas.microsoft.com/office/powerpoint/2010/main" val="9932134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3"/>
          </p:nvPr>
        </p:nvSpPr>
        <p:spPr/>
        <p:txBody>
          <a:bodyPr>
            <a:normAutofit/>
          </a:bodyPr>
          <a:lstStyle/>
          <a:p>
            <a:pPr marL="45720" indent="0" algn="ctr">
              <a:buNone/>
            </a:pPr>
            <a:r>
              <a:rPr lang="en-US" sz="8800" b="1" dirty="0">
                <a:solidFill>
                  <a:schemeClr val="tx2">
                    <a:lumMod val="60000"/>
                    <a:lumOff val="40000"/>
                  </a:schemeClr>
                </a:solidFill>
              </a:rPr>
              <a:t>1989</a:t>
            </a:r>
          </a:p>
          <a:p>
            <a:pPr marL="45720" indent="0" algn="ctr">
              <a:buNone/>
            </a:pPr>
            <a:r>
              <a:rPr lang="en-US" sz="2400" b="1" dirty="0">
                <a:solidFill>
                  <a:schemeClr val="tx2">
                    <a:lumMod val="60000"/>
                    <a:lumOff val="40000"/>
                  </a:schemeClr>
                </a:solidFill>
              </a:rPr>
              <a:t>HPV VACCINE?</a:t>
            </a:r>
          </a:p>
          <a:p>
            <a:pPr marL="45720" indent="0" algn="ctr">
              <a:buNone/>
            </a:pPr>
            <a:endParaRPr lang="en-US" sz="2000" b="1" dirty="0">
              <a:solidFill>
                <a:schemeClr val="tx2">
                  <a:lumMod val="60000"/>
                  <a:lumOff val="40000"/>
                </a:schemeClr>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7000" y="2743200"/>
            <a:ext cx="3886200" cy="3667125"/>
          </a:xfrm>
          <a:prstGeom prst="rect">
            <a:avLst/>
          </a:prstGeom>
        </p:spPr>
      </p:pic>
    </p:spTree>
    <p:extLst>
      <p:ext uri="{BB962C8B-B14F-4D97-AF65-F5344CB8AC3E}">
        <p14:creationId xmlns:p14="http://schemas.microsoft.com/office/powerpoint/2010/main" val="3108089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3"/>
          </p:nvPr>
        </p:nvSpPr>
        <p:spPr>
          <a:xfrm>
            <a:off x="304800" y="457200"/>
            <a:ext cx="6400800" cy="3474720"/>
          </a:xfrm>
        </p:spPr>
        <p:txBody>
          <a:bodyPr/>
          <a:lstStyle/>
          <a:p>
            <a:pPr>
              <a:buClr>
                <a:schemeClr val="accent1">
                  <a:lumMod val="75000"/>
                </a:schemeClr>
              </a:buClr>
              <a:buFont typeface="Wingdings" pitchFamily="2" charset="2"/>
              <a:buChar char="§"/>
            </a:pPr>
            <a:r>
              <a:rPr lang="en-US" dirty="0"/>
              <a:t>Ian Hector Frazer </a:t>
            </a:r>
          </a:p>
          <a:p>
            <a:pPr>
              <a:buClr>
                <a:schemeClr val="accent1">
                  <a:lumMod val="75000"/>
                </a:schemeClr>
              </a:buClr>
              <a:buFont typeface="Wingdings" pitchFamily="2" charset="2"/>
              <a:buChar char="§"/>
            </a:pPr>
            <a:r>
              <a:rPr lang="en-US" dirty="0"/>
              <a:t>born 6 January 1953</a:t>
            </a:r>
          </a:p>
          <a:p>
            <a:pPr>
              <a:buClr>
                <a:schemeClr val="accent1">
                  <a:lumMod val="75000"/>
                </a:schemeClr>
              </a:buClr>
              <a:buFont typeface="Wingdings" pitchFamily="2" charset="2"/>
              <a:buChar char="§"/>
            </a:pPr>
            <a:r>
              <a:rPr lang="en-US" dirty="0"/>
              <a:t> is a Scottish-born Australian scientist</a:t>
            </a:r>
          </a:p>
          <a:p>
            <a:pPr>
              <a:buClr>
                <a:schemeClr val="accent1">
                  <a:lumMod val="75000"/>
                </a:schemeClr>
              </a:buClr>
              <a:buFont typeface="Wingdings" pitchFamily="2" charset="2"/>
              <a:buChar char="§"/>
            </a:pPr>
            <a:r>
              <a:rPr lang="en-US" dirty="0"/>
              <a:t>He met with virologist </a:t>
            </a:r>
            <a:r>
              <a:rPr lang="en-US" dirty="0" err="1"/>
              <a:t>Jian</a:t>
            </a:r>
            <a:r>
              <a:rPr lang="en-US" dirty="0"/>
              <a:t> Zhou the two considered the problem of developing a vaccine for HPV</a:t>
            </a:r>
          </a:p>
          <a:p>
            <a:pPr marL="45720" indent="0">
              <a:buClr>
                <a:schemeClr val="accent1">
                  <a:lumMod val="75000"/>
                </a:schemeClr>
              </a:buClr>
              <a:buNone/>
            </a:pP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24600" y="228600"/>
            <a:ext cx="2362200" cy="3200400"/>
          </a:xfrm>
          <a:prstGeom prst="rect">
            <a:avLst/>
          </a:prstGeom>
        </p:spPr>
      </p:pic>
    </p:spTree>
    <p:extLst>
      <p:ext uri="{BB962C8B-B14F-4D97-AF65-F5344CB8AC3E}">
        <p14:creationId xmlns:p14="http://schemas.microsoft.com/office/powerpoint/2010/main" val="1581942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3"/>
          </p:nvPr>
        </p:nvSpPr>
        <p:spPr/>
        <p:txBody>
          <a:bodyPr>
            <a:normAutofit/>
          </a:bodyPr>
          <a:lstStyle/>
          <a:p>
            <a:pPr marL="45720" indent="0" algn="ctr">
              <a:buNone/>
            </a:pPr>
            <a:r>
              <a:rPr lang="en-US" sz="4800" b="1" dirty="0">
                <a:solidFill>
                  <a:schemeClr val="tx2">
                    <a:lumMod val="60000"/>
                    <a:lumOff val="40000"/>
                  </a:schemeClr>
                </a:solidFill>
              </a:rPr>
              <a:t>U.S FDA Approved ?</a:t>
            </a:r>
          </a:p>
          <a:p>
            <a:pPr marL="45720" indent="0" algn="ctr">
              <a:buNone/>
            </a:pPr>
            <a:endParaRPr lang="en-US" sz="4800" b="1" dirty="0">
              <a:solidFill>
                <a:schemeClr val="tx2">
                  <a:lumMod val="60000"/>
                  <a:lumOff val="40000"/>
                </a:schemeClr>
              </a:solidFill>
            </a:endParaRPr>
          </a:p>
          <a:p>
            <a:pPr marL="45720" indent="0" algn="ctr">
              <a:buNone/>
            </a:pPr>
            <a:r>
              <a:rPr lang="en-US" sz="4800" b="1" dirty="0">
                <a:solidFill>
                  <a:schemeClr val="tx1"/>
                </a:solidFill>
              </a:rPr>
              <a:t>2006</a:t>
            </a:r>
          </a:p>
        </p:txBody>
      </p:sp>
    </p:spTree>
    <p:extLst>
      <p:ext uri="{BB962C8B-B14F-4D97-AF65-F5344CB8AC3E}">
        <p14:creationId xmlns:p14="http://schemas.microsoft.com/office/powerpoint/2010/main" val="2252360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anim calcmode="lin" valueType="num">
                                      <p:cBhvr>
                                        <p:cTn id="1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3"/>
          </p:nvPr>
        </p:nvSpPr>
        <p:spPr/>
        <p:txBody>
          <a:bodyPr/>
          <a:lstStyle/>
          <a:p>
            <a:pPr marL="45720" indent="0">
              <a:buNone/>
            </a:pPr>
            <a:endParaRPr lang="en-US" dirty="0"/>
          </a:p>
          <a:p>
            <a:pPr marL="45720" indent="0">
              <a:buNone/>
            </a:pPr>
            <a:endParaRPr lang="en-US" dirty="0"/>
          </a:p>
          <a:p>
            <a:pPr marL="45720" indent="0">
              <a:buNone/>
            </a:pPr>
            <a:r>
              <a:rPr lang="en-US" b="1" u="sng" dirty="0"/>
              <a:t>Saudi Food and Drug Administration approved prophylactic HPV vaccine in 2010</a:t>
            </a:r>
          </a:p>
        </p:txBody>
      </p:sp>
    </p:spTree>
    <p:extLst>
      <p:ext uri="{BB962C8B-B14F-4D97-AF65-F5344CB8AC3E}">
        <p14:creationId xmlns:p14="http://schemas.microsoft.com/office/powerpoint/2010/main" val="41399873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3"/>
          </p:nvPr>
        </p:nvSpPr>
        <p:spPr/>
        <p:txBody>
          <a:bodyPr/>
          <a:lstStyle/>
          <a:p>
            <a:pPr marL="45720" indent="0" algn="ctr">
              <a:buNone/>
            </a:pPr>
            <a:endParaRPr lang="en-US" sz="4000" b="1" dirty="0">
              <a:solidFill>
                <a:schemeClr val="accent1">
                  <a:lumMod val="75000"/>
                </a:schemeClr>
              </a:solidFill>
            </a:endParaRPr>
          </a:p>
          <a:p>
            <a:pPr marL="45720" indent="0" algn="ctr">
              <a:buNone/>
            </a:pPr>
            <a:r>
              <a:rPr lang="en-US" sz="4000" b="1" dirty="0">
                <a:solidFill>
                  <a:schemeClr val="accent1">
                    <a:lumMod val="75000"/>
                  </a:schemeClr>
                </a:solidFill>
              </a:rPr>
              <a:t>Three  different vaccines have been developed against HPV :</a:t>
            </a:r>
          </a:p>
          <a:p>
            <a:pPr>
              <a:buFont typeface="Wingdings" pitchFamily="2" charset="2"/>
              <a:buChar char="Ø"/>
            </a:pPr>
            <a:endParaRPr lang="en-US" dirty="0"/>
          </a:p>
          <a:p>
            <a:pPr marL="45720" indent="0">
              <a:buNone/>
            </a:pPr>
            <a:endParaRPr lang="en-US" dirty="0"/>
          </a:p>
        </p:txBody>
      </p:sp>
    </p:spTree>
    <p:extLst>
      <p:ext uri="{BB962C8B-B14F-4D97-AF65-F5344CB8AC3E}">
        <p14:creationId xmlns:p14="http://schemas.microsoft.com/office/powerpoint/2010/main" val="2192339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4953000"/>
            <a:ext cx="6512511" cy="1143000"/>
          </a:xfrm>
        </p:spPr>
        <p:txBody>
          <a:bodyPr/>
          <a:lstStyle/>
          <a:p>
            <a:pPr marL="0" indent="0" algn="l">
              <a:buNone/>
            </a:pPr>
            <a:r>
              <a:rPr lang="pt-BR" sz="2400" dirty="0"/>
              <a:t>   FDA licensed  Gardasil in  June 8, 2006. </a:t>
            </a:r>
            <a:endParaRPr lang="en-US" sz="2400" dirty="0"/>
          </a:p>
        </p:txBody>
      </p:sp>
      <p:pic>
        <p:nvPicPr>
          <p:cNvPr id="4" name="Content Placeholder 3"/>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762000" y="381000"/>
            <a:ext cx="7449656" cy="4187466"/>
          </a:xfrm>
        </p:spPr>
      </p:pic>
    </p:spTree>
    <p:extLst>
      <p:ext uri="{BB962C8B-B14F-4D97-AF65-F5344CB8AC3E}">
        <p14:creationId xmlns:p14="http://schemas.microsoft.com/office/powerpoint/2010/main" val="30707008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3"/>
          </p:nvPr>
        </p:nvSpPr>
        <p:spPr>
          <a:xfrm>
            <a:off x="1143000" y="731520"/>
            <a:ext cx="6629400" cy="4526280"/>
          </a:xfrm>
        </p:spPr>
        <p:txBody>
          <a:bodyPr>
            <a:normAutofit fontScale="92500" lnSpcReduction="10000"/>
          </a:bodyPr>
          <a:lstStyle/>
          <a:p>
            <a:pPr>
              <a:buClr>
                <a:schemeClr val="accent1">
                  <a:lumMod val="75000"/>
                </a:schemeClr>
              </a:buClr>
              <a:buFont typeface="Wingdings" pitchFamily="2" charset="2"/>
              <a:buChar char="ü"/>
            </a:pPr>
            <a:r>
              <a:rPr lang="en-US" dirty="0"/>
              <a:t>a </a:t>
            </a:r>
            <a:r>
              <a:rPr lang="en-US" dirty="0" err="1"/>
              <a:t>quadri-valent</a:t>
            </a:r>
            <a:r>
              <a:rPr lang="en-US" dirty="0"/>
              <a:t> HPV vaccine, targets HPV types 6, 11, 16, and 18</a:t>
            </a:r>
          </a:p>
          <a:p>
            <a:pPr marL="45720" indent="0">
              <a:buClr>
                <a:schemeClr val="accent1">
                  <a:lumMod val="75000"/>
                </a:schemeClr>
              </a:buClr>
              <a:buNone/>
            </a:pPr>
            <a:endParaRPr lang="en-US" dirty="0"/>
          </a:p>
          <a:p>
            <a:pPr>
              <a:buClr>
                <a:schemeClr val="accent1">
                  <a:lumMod val="75000"/>
                </a:schemeClr>
              </a:buClr>
              <a:buFont typeface="Wingdings" pitchFamily="2" charset="2"/>
              <a:buChar char="ü"/>
            </a:pPr>
            <a:r>
              <a:rPr lang="en-US" dirty="0"/>
              <a:t>It is  approved for the prevention of cervical cancer and cervical and vulvar intra epithelial </a:t>
            </a:r>
            <a:r>
              <a:rPr lang="en-US" dirty="0" err="1"/>
              <a:t>neoplasia</a:t>
            </a:r>
            <a:r>
              <a:rPr lang="en-US" dirty="0"/>
              <a:t> in young women</a:t>
            </a:r>
          </a:p>
          <a:p>
            <a:pPr marL="45720" indent="0">
              <a:buClr>
                <a:schemeClr val="accent1">
                  <a:lumMod val="75000"/>
                </a:schemeClr>
              </a:buClr>
              <a:buNone/>
            </a:pPr>
            <a:endParaRPr lang="en-US" dirty="0"/>
          </a:p>
          <a:p>
            <a:pPr>
              <a:buClr>
                <a:schemeClr val="accent1">
                  <a:lumMod val="75000"/>
                </a:schemeClr>
              </a:buClr>
              <a:buFont typeface="Wingdings" pitchFamily="2" charset="2"/>
              <a:buChar char="ü"/>
            </a:pPr>
            <a:r>
              <a:rPr lang="en-US" dirty="0"/>
              <a:t>approved for both men and women from the ages of 9 to 26 for the prevention of genital warts, anal cancers, and anal intraepithelial </a:t>
            </a:r>
            <a:r>
              <a:rPr lang="en-US" dirty="0" err="1"/>
              <a:t>neoplasias</a:t>
            </a:r>
            <a:r>
              <a:rPr lang="en-US" dirty="0"/>
              <a:t>.</a:t>
            </a:r>
          </a:p>
          <a:p>
            <a:pPr>
              <a:buClr>
                <a:schemeClr val="accent1">
                  <a:lumMod val="75000"/>
                </a:schemeClr>
              </a:buClr>
              <a:buFont typeface="Wingdings" pitchFamily="2" charset="2"/>
              <a:buChar char="ü"/>
            </a:pPr>
            <a:endParaRPr lang="en-US" dirty="0"/>
          </a:p>
          <a:p>
            <a:pPr>
              <a:buClr>
                <a:schemeClr val="accent1">
                  <a:lumMod val="75000"/>
                </a:schemeClr>
              </a:buClr>
              <a:buFont typeface="Wingdings" pitchFamily="2" charset="2"/>
              <a:buChar char="ü"/>
            </a:pPr>
            <a:r>
              <a:rPr lang="en-US" dirty="0"/>
              <a:t>In October 2018, it was approved too for women at age 27-45 y. </a:t>
            </a:r>
          </a:p>
          <a:p>
            <a:pPr>
              <a:buClr>
                <a:schemeClr val="accent1">
                  <a:lumMod val="75000"/>
                </a:schemeClr>
              </a:buClr>
              <a:buFont typeface="Wingdings" pitchFamily="2" charset="2"/>
              <a:buChar char="ü"/>
            </a:pPr>
            <a:endParaRPr lang="en-US" dirty="0"/>
          </a:p>
        </p:txBody>
      </p:sp>
    </p:spTree>
    <p:extLst>
      <p:ext uri="{BB962C8B-B14F-4D97-AF65-F5344CB8AC3E}">
        <p14:creationId xmlns:p14="http://schemas.microsoft.com/office/powerpoint/2010/main" val="33921213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638800" y="4462210"/>
            <a:ext cx="3017782" cy="719390"/>
          </a:xfrm>
          <a:prstGeom prst="rect">
            <a:avLst/>
          </a:prstGeom>
        </p:spPr>
      </p:pic>
      <p:sp>
        <p:nvSpPr>
          <p:cNvPr id="2" name="Title 1"/>
          <p:cNvSpPr>
            <a:spLocks noGrp="1"/>
          </p:cNvSpPr>
          <p:nvPr>
            <p:ph type="title"/>
          </p:nvPr>
        </p:nvSpPr>
        <p:spPr>
          <a:xfrm>
            <a:off x="1981200" y="5181600"/>
            <a:ext cx="6512511" cy="1143000"/>
          </a:xfrm>
        </p:spPr>
        <p:txBody>
          <a:bodyPr/>
          <a:lstStyle/>
          <a:p>
            <a:endParaRPr lang="en-US" dirty="0"/>
          </a:p>
        </p:txBody>
      </p:sp>
      <p:sp>
        <p:nvSpPr>
          <p:cNvPr id="3" name="Content Placeholder 2"/>
          <p:cNvSpPr>
            <a:spLocks noGrp="1"/>
          </p:cNvSpPr>
          <p:nvPr>
            <p:ph sz="quarter" idx="13"/>
          </p:nvPr>
        </p:nvSpPr>
        <p:spPr/>
        <p:txBody>
          <a:bodyPr>
            <a:normAutofit/>
          </a:bodyPr>
          <a:lstStyle/>
          <a:p>
            <a:pPr>
              <a:buClr>
                <a:schemeClr val="tx2">
                  <a:lumMod val="60000"/>
                  <a:lumOff val="40000"/>
                </a:schemeClr>
              </a:buClr>
              <a:buFont typeface="Wingdings" panose="05000000000000000000" pitchFamily="2" charset="2"/>
              <a:buChar char="Ø"/>
            </a:pPr>
            <a:r>
              <a:rPr lang="en-US" dirty="0"/>
              <a:t>Two large, randomized, double-blind, placebo-controlled trials have evaluated the efficacy of this vaccine in more than 17,000 adolescents and young females :</a:t>
            </a:r>
          </a:p>
          <a:p>
            <a:pPr marL="502920" indent="-457200">
              <a:buClr>
                <a:schemeClr val="tx2">
                  <a:lumMod val="60000"/>
                  <a:lumOff val="40000"/>
                </a:schemeClr>
              </a:buClr>
              <a:buFont typeface="+mj-lt"/>
              <a:buAutoNum type="arabicPeriod"/>
            </a:pPr>
            <a:r>
              <a:rPr lang="en-US" dirty="0"/>
              <a:t>Among HPV-naïve populations, the efficacy for preventing CIN2 or more severe disease due to HPV types included in the vaccine, was 97 to 100 %</a:t>
            </a:r>
          </a:p>
          <a:p>
            <a:endParaRPr lang="en-US" dirty="0"/>
          </a:p>
        </p:txBody>
      </p:sp>
    </p:spTree>
    <p:extLst>
      <p:ext uri="{BB962C8B-B14F-4D97-AF65-F5344CB8AC3E}">
        <p14:creationId xmlns:p14="http://schemas.microsoft.com/office/powerpoint/2010/main" val="27372796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2200" y="5638800"/>
            <a:ext cx="6512511" cy="1143000"/>
          </a:xfrm>
        </p:spPr>
        <p:txBody>
          <a:bodyPr/>
          <a:lstStyle/>
          <a:p>
            <a:pPr marL="0" indent="0">
              <a:buNone/>
            </a:pPr>
            <a:r>
              <a:rPr lang="en-US" sz="1400" dirty="0">
                <a:solidFill>
                  <a:schemeClr val="bg2">
                    <a:lumMod val="75000"/>
                  </a:schemeClr>
                </a:solidFill>
              </a:rPr>
              <a:t>The National Cancer Institute</a:t>
            </a:r>
            <a:br>
              <a:rPr lang="en-US" sz="1400" dirty="0">
                <a:solidFill>
                  <a:schemeClr val="bg2">
                    <a:lumMod val="75000"/>
                  </a:schemeClr>
                </a:solidFill>
              </a:rPr>
            </a:br>
            <a:r>
              <a:rPr lang="en-US" sz="1400" dirty="0">
                <a:solidFill>
                  <a:schemeClr val="bg2">
                    <a:lumMod val="75000"/>
                  </a:schemeClr>
                </a:solidFill>
              </a:rPr>
              <a:t> Reviewed: November 2, 2016</a:t>
            </a:r>
            <a:br>
              <a:rPr lang="en-US" dirty="0"/>
            </a:br>
            <a:endParaRPr lang="en-US" dirty="0"/>
          </a:p>
        </p:txBody>
      </p:sp>
      <p:sp>
        <p:nvSpPr>
          <p:cNvPr id="3" name="Content Placeholder 2"/>
          <p:cNvSpPr>
            <a:spLocks noGrp="1"/>
          </p:cNvSpPr>
          <p:nvPr>
            <p:ph sz="quarter" idx="13"/>
          </p:nvPr>
        </p:nvSpPr>
        <p:spPr>
          <a:xfrm>
            <a:off x="381000" y="381000"/>
            <a:ext cx="7620000" cy="4572000"/>
          </a:xfrm>
        </p:spPr>
        <p:txBody>
          <a:bodyPr>
            <a:normAutofit/>
          </a:bodyPr>
          <a:lstStyle/>
          <a:p>
            <a:endParaRPr lang="en-US" dirty="0"/>
          </a:p>
          <a:p>
            <a:endParaRPr lang="en-US" dirty="0"/>
          </a:p>
          <a:p>
            <a:pPr marL="45720" indent="0">
              <a:buNone/>
            </a:pPr>
            <a:r>
              <a:rPr lang="en-US" dirty="0">
                <a:solidFill>
                  <a:schemeClr val="tx2">
                    <a:lumMod val="60000"/>
                    <a:lumOff val="40000"/>
                  </a:schemeClr>
                </a:solidFill>
              </a:rPr>
              <a:t>2.</a:t>
            </a:r>
            <a:r>
              <a:rPr lang="en-US" dirty="0"/>
              <a:t>In the overall population of study participants (with or without prior HPV infection), the efficacy of for preventing CIN2, or more severe disease due to HPV types included in the vaccine was significantly lower at approximately </a:t>
            </a:r>
            <a:r>
              <a:rPr lang="en-US" b="1" u="sng" dirty="0">
                <a:solidFill>
                  <a:schemeClr val="tx2">
                    <a:lumMod val="60000"/>
                    <a:lumOff val="40000"/>
                  </a:schemeClr>
                </a:solidFill>
              </a:rPr>
              <a:t>44 % </a:t>
            </a:r>
            <a:r>
              <a:rPr lang="en-US" dirty="0"/>
              <a:t>after a mean follow-up period of 3 years. </a:t>
            </a:r>
          </a:p>
          <a:p>
            <a:pPr marL="45720" indent="0">
              <a:buNone/>
            </a:pPr>
            <a:r>
              <a:rPr lang="en-US" dirty="0"/>
              <a:t>This reduction in efficacy reflects the fact that the vast majority of enrollees in this trial were </a:t>
            </a:r>
            <a:r>
              <a:rPr lang="en-US" u="sng" dirty="0">
                <a:solidFill>
                  <a:schemeClr val="tx2">
                    <a:lumMod val="60000"/>
                    <a:lumOff val="40000"/>
                  </a:schemeClr>
                </a:solidFill>
              </a:rPr>
              <a:t>already sexually active and many had been previously infected with vaccine HPV types</a:t>
            </a:r>
          </a:p>
          <a:p>
            <a:endParaRPr lang="en-US" dirty="0"/>
          </a:p>
        </p:txBody>
      </p:sp>
    </p:spTree>
    <p:extLst>
      <p:ext uri="{BB962C8B-B14F-4D97-AF65-F5344CB8AC3E}">
        <p14:creationId xmlns:p14="http://schemas.microsoft.com/office/powerpoint/2010/main" val="1120574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4876800"/>
            <a:ext cx="6512511" cy="1143000"/>
          </a:xfrm>
        </p:spPr>
        <p:txBody>
          <a:bodyPr/>
          <a:lstStyle/>
          <a:p>
            <a:pPr marL="0" indent="0" algn="l">
              <a:buNone/>
            </a:pPr>
            <a:r>
              <a:rPr lang="en-US" sz="2400" dirty="0"/>
              <a:t> is approved In December 2014, the United States' Food and Drug Administration (FDA) for women and girls aged 9 to 26 and men and boys aged 9 to 15.</a:t>
            </a:r>
          </a:p>
        </p:txBody>
      </p:sp>
      <p:pic>
        <p:nvPicPr>
          <p:cNvPr id="4" name="Content Placeholder 3"/>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457200" y="304800"/>
            <a:ext cx="8264940" cy="4275089"/>
          </a:xfrm>
        </p:spPr>
      </p:pic>
    </p:spTree>
    <p:extLst>
      <p:ext uri="{BB962C8B-B14F-4D97-AF65-F5344CB8AC3E}">
        <p14:creationId xmlns:p14="http://schemas.microsoft.com/office/powerpoint/2010/main" val="2331355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7651C2-BA25-5F48-97AE-06D546A210C2}"/>
              </a:ext>
            </a:extLst>
          </p:cNvPr>
          <p:cNvSpPr>
            <a:spLocks noGrp="1"/>
          </p:cNvSpPr>
          <p:nvPr>
            <p:ph type="title"/>
          </p:nvPr>
        </p:nvSpPr>
        <p:spPr/>
        <p:txBody>
          <a:bodyPr/>
          <a:lstStyle/>
          <a:p>
            <a:pPr marL="0" indent="0">
              <a:buNone/>
            </a:pPr>
            <a:r>
              <a:rPr lang="en-US" dirty="0"/>
              <a:t> </a:t>
            </a:r>
          </a:p>
        </p:txBody>
      </p:sp>
      <p:sp>
        <p:nvSpPr>
          <p:cNvPr id="3" name="Content Placeholder 2">
            <a:extLst>
              <a:ext uri="{FF2B5EF4-FFF2-40B4-BE49-F238E27FC236}">
                <a16:creationId xmlns:a16="http://schemas.microsoft.com/office/drawing/2014/main" id="{64B9E02C-B0EC-E24D-AA69-9DC25041C279}"/>
              </a:ext>
            </a:extLst>
          </p:cNvPr>
          <p:cNvSpPr>
            <a:spLocks noGrp="1"/>
          </p:cNvSpPr>
          <p:nvPr>
            <p:ph sz="quarter" idx="13"/>
          </p:nvPr>
        </p:nvSpPr>
        <p:spPr/>
        <p:txBody>
          <a:bodyPr/>
          <a:lstStyle/>
          <a:p>
            <a:endParaRPr lang="en-US" dirty="0"/>
          </a:p>
          <a:p>
            <a:endParaRPr lang="en-US" dirty="0"/>
          </a:p>
          <a:p>
            <a:endParaRPr lang="en-US" dirty="0"/>
          </a:p>
          <a:p>
            <a:endParaRPr lang="en-US" dirty="0"/>
          </a:p>
          <a:p>
            <a:r>
              <a:rPr lang="en-US" dirty="0"/>
              <a:t>The 1</a:t>
            </a:r>
            <a:r>
              <a:rPr lang="en-US" baseline="30000" dirty="0"/>
              <a:t>st</a:t>
            </a:r>
            <a:r>
              <a:rPr lang="en-US" dirty="0"/>
              <a:t> mortality I encountered when I came back was very preventable. </a:t>
            </a:r>
          </a:p>
        </p:txBody>
      </p:sp>
    </p:spTree>
    <p:extLst>
      <p:ext uri="{BB962C8B-B14F-4D97-AF65-F5344CB8AC3E}">
        <p14:creationId xmlns:p14="http://schemas.microsoft.com/office/powerpoint/2010/main" val="151716735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2200" y="5562600"/>
            <a:ext cx="6512511" cy="1143000"/>
          </a:xfrm>
        </p:spPr>
        <p:txBody>
          <a:bodyPr/>
          <a:lstStyle/>
          <a:p>
            <a:pPr marL="0" indent="0">
              <a:buNone/>
            </a:pPr>
            <a:r>
              <a:rPr lang="en-US" sz="1400" dirty="0">
                <a:solidFill>
                  <a:schemeClr val="bg2">
                    <a:lumMod val="75000"/>
                  </a:schemeClr>
                </a:solidFill>
              </a:rPr>
              <a:t>The National Cancer Institute</a:t>
            </a:r>
            <a:br>
              <a:rPr lang="en-US" sz="1400" dirty="0">
                <a:solidFill>
                  <a:schemeClr val="bg2">
                    <a:lumMod val="75000"/>
                  </a:schemeClr>
                </a:solidFill>
              </a:rPr>
            </a:br>
            <a:r>
              <a:rPr lang="en-US" sz="1400" dirty="0">
                <a:solidFill>
                  <a:schemeClr val="bg2">
                    <a:lumMod val="75000"/>
                  </a:schemeClr>
                </a:solidFill>
              </a:rPr>
              <a:t> Reviewed: November 2, 2016</a:t>
            </a:r>
            <a:br>
              <a:rPr lang="en-US" sz="2000" dirty="0">
                <a:solidFill>
                  <a:schemeClr val="bg2">
                    <a:lumMod val="75000"/>
                  </a:schemeClr>
                </a:solidFill>
              </a:rPr>
            </a:br>
            <a:r>
              <a:rPr lang="en-US" sz="2000" dirty="0">
                <a:solidFill>
                  <a:schemeClr val="bg2">
                    <a:lumMod val="75000"/>
                  </a:schemeClr>
                </a:solidFill>
              </a:rPr>
              <a:t> </a:t>
            </a:r>
          </a:p>
        </p:txBody>
      </p:sp>
      <p:sp>
        <p:nvSpPr>
          <p:cNvPr id="3" name="Content Placeholder 2"/>
          <p:cNvSpPr>
            <a:spLocks noGrp="1"/>
          </p:cNvSpPr>
          <p:nvPr>
            <p:ph sz="quarter" idx="13"/>
          </p:nvPr>
        </p:nvSpPr>
        <p:spPr>
          <a:xfrm>
            <a:off x="457200" y="381000"/>
            <a:ext cx="7848600" cy="4876800"/>
          </a:xfrm>
        </p:spPr>
        <p:txBody>
          <a:bodyPr>
            <a:normAutofit/>
          </a:bodyPr>
          <a:lstStyle/>
          <a:p>
            <a:pPr marL="45720" indent="0">
              <a:buNone/>
            </a:pPr>
            <a:endParaRPr lang="en-US" dirty="0"/>
          </a:p>
          <a:p>
            <a:pPr>
              <a:buClr>
                <a:schemeClr val="accent1">
                  <a:lumMod val="75000"/>
                </a:schemeClr>
              </a:buClr>
              <a:buFont typeface="Wingdings" pitchFamily="2" charset="2"/>
              <a:buChar char="ü"/>
            </a:pPr>
            <a:r>
              <a:rPr lang="en-US" sz="2000" dirty="0"/>
              <a:t>a 9-valent vaccine, targets the same HPV types as the </a:t>
            </a:r>
            <a:r>
              <a:rPr lang="en-US" sz="2000" dirty="0" err="1"/>
              <a:t>quadri</a:t>
            </a:r>
            <a:r>
              <a:rPr lang="en-US" sz="2000" dirty="0"/>
              <a:t>-valent vaccine (6, 11, 16, and 18) as well as types 31,33, 45, 52, and 58 .</a:t>
            </a:r>
          </a:p>
          <a:p>
            <a:pPr marL="45720" indent="0">
              <a:buClr>
                <a:schemeClr val="accent1">
                  <a:lumMod val="75000"/>
                </a:schemeClr>
              </a:buClr>
              <a:buNone/>
            </a:pPr>
            <a:endParaRPr lang="en-US" sz="2000" dirty="0"/>
          </a:p>
          <a:p>
            <a:pPr>
              <a:buClr>
                <a:schemeClr val="accent1">
                  <a:lumMod val="75000"/>
                </a:schemeClr>
              </a:buClr>
              <a:buFont typeface="Wingdings" pitchFamily="2" charset="2"/>
              <a:buChar char="ü"/>
            </a:pPr>
            <a:r>
              <a:rPr lang="en-US" sz="2000" dirty="0"/>
              <a:t>An international trial reported the efficacy of this vaccine in approximately 14,000 females aged 16 to 26 years who were randomly assigned to receive the vaccine :</a:t>
            </a:r>
          </a:p>
          <a:p>
            <a:pPr>
              <a:buClr>
                <a:schemeClr val="accent1">
                  <a:lumMod val="75000"/>
                </a:schemeClr>
              </a:buClr>
              <a:buFont typeface="Wingdings" pitchFamily="2" charset="2"/>
              <a:buChar char="ü"/>
            </a:pPr>
            <a:endParaRPr lang="en-US" sz="2000" dirty="0"/>
          </a:p>
          <a:p>
            <a:pPr marL="45720" indent="0">
              <a:buClr>
                <a:schemeClr val="accent1">
                  <a:lumMod val="75000"/>
                </a:schemeClr>
              </a:buClr>
              <a:buNone/>
            </a:pPr>
            <a:r>
              <a:rPr lang="en-US" sz="2000" dirty="0">
                <a:solidFill>
                  <a:schemeClr val="tx2">
                    <a:lumMod val="60000"/>
                    <a:lumOff val="40000"/>
                  </a:schemeClr>
                </a:solidFill>
              </a:rPr>
              <a:t>1.</a:t>
            </a:r>
            <a:r>
              <a:rPr lang="en-US" sz="2000" dirty="0"/>
              <a:t>Among HPV-naïve populations, the efficacy of 9-valent vaccine for preventing CIN2 or more severe disease, VIN2 or 3, and VaIN2 or 3 associated with HPV types 31, 33, 45, 52, and 58 was </a:t>
            </a:r>
            <a:r>
              <a:rPr lang="en-US" sz="2000" b="1" u="sng" dirty="0">
                <a:solidFill>
                  <a:schemeClr val="tx2">
                    <a:lumMod val="60000"/>
                    <a:lumOff val="40000"/>
                  </a:schemeClr>
                </a:solidFill>
              </a:rPr>
              <a:t>97 %</a:t>
            </a:r>
          </a:p>
          <a:p>
            <a:pPr>
              <a:buClr>
                <a:schemeClr val="accent1">
                  <a:lumMod val="75000"/>
                </a:schemeClr>
              </a:buClr>
              <a:buFont typeface="Wingdings" pitchFamily="2" charset="2"/>
              <a:buChar char="ü"/>
            </a:pPr>
            <a:endParaRPr lang="en-US" sz="2000" dirty="0"/>
          </a:p>
          <a:p>
            <a:pPr>
              <a:buClr>
                <a:schemeClr val="accent1">
                  <a:lumMod val="75000"/>
                </a:schemeClr>
              </a:buClr>
              <a:buFont typeface="Wingdings" pitchFamily="2" charset="2"/>
              <a:buChar char="ü"/>
            </a:pPr>
            <a:endParaRPr lang="en-US" sz="2000" dirty="0"/>
          </a:p>
          <a:p>
            <a:pPr>
              <a:buClr>
                <a:schemeClr val="accent1">
                  <a:lumMod val="75000"/>
                </a:schemeClr>
              </a:buClr>
              <a:buFont typeface="Wingdings" pitchFamily="2" charset="2"/>
              <a:buChar char="ü"/>
            </a:pPr>
            <a:endParaRPr lang="en-US" sz="2000" dirty="0"/>
          </a:p>
        </p:txBody>
      </p:sp>
    </p:spTree>
    <p:extLst>
      <p:ext uri="{BB962C8B-B14F-4D97-AF65-F5344CB8AC3E}">
        <p14:creationId xmlns:p14="http://schemas.microsoft.com/office/powerpoint/2010/main" val="356565757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3"/>
          </p:nvPr>
        </p:nvSpPr>
        <p:spPr/>
        <p:txBody>
          <a:bodyPr/>
          <a:lstStyle/>
          <a:p>
            <a:endParaRPr lang="en-US" dirty="0"/>
          </a:p>
          <a:p>
            <a:pPr marL="45720" indent="0">
              <a:buNone/>
            </a:pPr>
            <a:r>
              <a:rPr lang="en-US" dirty="0">
                <a:solidFill>
                  <a:schemeClr val="tx2">
                    <a:lumMod val="60000"/>
                    <a:lumOff val="40000"/>
                  </a:schemeClr>
                </a:solidFill>
              </a:rPr>
              <a:t>2.</a:t>
            </a:r>
            <a:r>
              <a:rPr lang="en-US" dirty="0"/>
              <a:t>In the overall population of study participants (with and without prior HPV infection), the rates of high-grade cervical, vaginal, and vulvar disease were the same among women who received the 9-valent vaccine and those who received the </a:t>
            </a:r>
            <a:r>
              <a:rPr lang="en-US" dirty="0" err="1"/>
              <a:t>quadri</a:t>
            </a:r>
            <a:r>
              <a:rPr lang="en-US" dirty="0"/>
              <a:t>-valent vaccine </a:t>
            </a:r>
            <a:r>
              <a:rPr lang="en-US" b="1" u="sng" dirty="0">
                <a:solidFill>
                  <a:schemeClr val="tx2">
                    <a:lumMod val="60000"/>
                    <a:lumOff val="40000"/>
                  </a:schemeClr>
                </a:solidFill>
              </a:rPr>
              <a:t>(14 cases/1000 person years in both groups). </a:t>
            </a:r>
          </a:p>
          <a:p>
            <a:endParaRPr lang="en-US" dirty="0"/>
          </a:p>
        </p:txBody>
      </p:sp>
    </p:spTree>
    <p:extLst>
      <p:ext uri="{BB962C8B-B14F-4D97-AF65-F5344CB8AC3E}">
        <p14:creationId xmlns:p14="http://schemas.microsoft.com/office/powerpoint/2010/main" val="93668315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sz="quarter" idx="13"/>
          </p:nvPr>
        </p:nvPicPr>
        <p:blipFill>
          <a:blip r:embed="rId3">
            <a:extLst>
              <a:ext uri="{28A0092B-C50C-407E-A947-70E740481C1C}">
                <a14:useLocalDpi xmlns:a14="http://schemas.microsoft.com/office/drawing/2010/main" val="0"/>
              </a:ext>
            </a:extLst>
          </a:blip>
          <a:stretch>
            <a:fillRect/>
          </a:stretch>
        </p:blipFill>
        <p:spPr>
          <a:xfrm>
            <a:off x="533400" y="304800"/>
            <a:ext cx="8229600" cy="4572000"/>
          </a:xfrm>
        </p:spPr>
      </p:pic>
      <p:sp>
        <p:nvSpPr>
          <p:cNvPr id="5" name="Title 1"/>
          <p:cNvSpPr>
            <a:spLocks noGrp="1"/>
          </p:cNvSpPr>
          <p:nvPr>
            <p:ph type="title"/>
          </p:nvPr>
        </p:nvSpPr>
        <p:spPr>
          <a:xfrm>
            <a:off x="762000" y="4876800"/>
            <a:ext cx="6817311" cy="1371600"/>
          </a:xfrm>
        </p:spPr>
        <p:txBody>
          <a:bodyPr/>
          <a:lstStyle/>
          <a:p>
            <a:pPr marL="0" indent="0" algn="l">
              <a:buClr>
                <a:schemeClr val="accent1">
                  <a:lumMod val="75000"/>
                </a:schemeClr>
              </a:buClr>
              <a:buNone/>
            </a:pPr>
            <a:r>
              <a:rPr lang="en-US" sz="2000" b="0" dirty="0">
                <a:solidFill>
                  <a:srgbClr val="222222"/>
                </a:solidFill>
                <a:effectLst/>
                <a:latin typeface="+mn-lt"/>
              </a:rPr>
              <a:t>-a bivalent vaccine, targets HPV types 16 and 18</a:t>
            </a:r>
            <a:br>
              <a:rPr lang="en-US" sz="2000" b="0" dirty="0">
                <a:solidFill>
                  <a:srgbClr val="222222"/>
                </a:solidFill>
                <a:effectLst/>
                <a:latin typeface="+mn-lt"/>
              </a:rPr>
            </a:br>
            <a:br>
              <a:rPr lang="en-US" sz="2000" b="0" dirty="0">
                <a:solidFill>
                  <a:srgbClr val="222222"/>
                </a:solidFill>
                <a:effectLst/>
                <a:latin typeface="+mn-lt"/>
              </a:rPr>
            </a:br>
            <a:r>
              <a:rPr lang="en-US" sz="2000" b="0" dirty="0">
                <a:solidFill>
                  <a:srgbClr val="222222"/>
                </a:solidFill>
                <a:effectLst/>
                <a:latin typeface="+mn-lt"/>
              </a:rPr>
              <a:t>-is approved for girls and women aged 9 to 25 for the prevention of cervical cancer and CIN.</a:t>
            </a:r>
            <a:endParaRPr lang="en-US" sz="2000" dirty="0">
              <a:latin typeface="+mn-lt"/>
            </a:endParaRPr>
          </a:p>
        </p:txBody>
      </p:sp>
    </p:spTree>
    <p:extLst>
      <p:ext uri="{BB962C8B-B14F-4D97-AF65-F5344CB8AC3E}">
        <p14:creationId xmlns:p14="http://schemas.microsoft.com/office/powerpoint/2010/main" val="2549754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3"/>
          </p:nvPr>
        </p:nvSpPr>
        <p:spPr>
          <a:xfrm>
            <a:off x="762000" y="731520"/>
            <a:ext cx="7848600" cy="5516880"/>
          </a:xfrm>
        </p:spPr>
        <p:txBody>
          <a:bodyPr>
            <a:normAutofit/>
          </a:bodyPr>
          <a:lstStyle/>
          <a:p>
            <a:pPr>
              <a:buClr>
                <a:schemeClr val="tx2">
                  <a:lumMod val="60000"/>
                  <a:lumOff val="40000"/>
                </a:schemeClr>
              </a:buClr>
              <a:buFont typeface="Wingdings" panose="05000000000000000000" pitchFamily="2" charset="2"/>
              <a:buChar char="Ø"/>
            </a:pPr>
            <a:r>
              <a:rPr lang="en-US" dirty="0"/>
              <a:t>One large randomized clinical trial in more than 18,000 young females aged 15 to 25 years demonstrated the efficacy of bivalent HPV vaccine .</a:t>
            </a:r>
          </a:p>
          <a:p>
            <a:pPr marL="45720" indent="0">
              <a:buNone/>
            </a:pPr>
            <a:endParaRPr lang="en-US" dirty="0"/>
          </a:p>
          <a:p>
            <a:pPr marL="45720" indent="0">
              <a:buNone/>
            </a:pPr>
            <a:r>
              <a:rPr lang="en-US" dirty="0"/>
              <a:t>•Among HPV-naïve patients, the efficacy of the vaccine for preventing CIN2 or more severe disease due to HPV types included in the vaccine was </a:t>
            </a:r>
            <a:r>
              <a:rPr lang="en-US" b="1" u="sng" dirty="0">
                <a:solidFill>
                  <a:schemeClr val="tx2">
                    <a:lumMod val="60000"/>
                    <a:lumOff val="40000"/>
                  </a:schemeClr>
                </a:solidFill>
              </a:rPr>
              <a:t>93 %</a:t>
            </a:r>
            <a:endParaRPr lang="en-US" dirty="0"/>
          </a:p>
          <a:p>
            <a:pPr marL="45720" indent="0">
              <a:buNone/>
            </a:pPr>
            <a:endParaRPr lang="en-US" dirty="0"/>
          </a:p>
        </p:txBody>
      </p:sp>
    </p:spTree>
    <p:extLst>
      <p:ext uri="{BB962C8B-B14F-4D97-AF65-F5344CB8AC3E}">
        <p14:creationId xmlns:p14="http://schemas.microsoft.com/office/powerpoint/2010/main" val="183393936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2200" y="5181600"/>
            <a:ext cx="6512511" cy="1143000"/>
          </a:xfrm>
        </p:spPr>
        <p:txBody>
          <a:bodyPr/>
          <a:lstStyle/>
          <a:p>
            <a:r>
              <a:rPr lang="en-US" sz="1400" dirty="0">
                <a:solidFill>
                  <a:srgbClr val="B4DCFA">
                    <a:lumMod val="75000"/>
                  </a:srgbClr>
                </a:solidFill>
              </a:rPr>
              <a:t>The National Cancer Institute</a:t>
            </a:r>
            <a:br>
              <a:rPr lang="en-US" sz="1400" dirty="0">
                <a:solidFill>
                  <a:srgbClr val="B4DCFA">
                    <a:lumMod val="75000"/>
                  </a:srgbClr>
                </a:solidFill>
              </a:rPr>
            </a:br>
            <a:r>
              <a:rPr lang="en-US" sz="1400" dirty="0">
                <a:solidFill>
                  <a:srgbClr val="B4DCFA">
                    <a:lumMod val="75000"/>
                  </a:srgbClr>
                </a:solidFill>
              </a:rPr>
              <a:t> Reviewed: November 2, 2016</a:t>
            </a:r>
            <a:br>
              <a:rPr lang="en-US" sz="2000" dirty="0">
                <a:solidFill>
                  <a:srgbClr val="B4DCFA">
                    <a:lumMod val="75000"/>
                  </a:srgbClr>
                </a:solidFill>
              </a:rPr>
            </a:br>
            <a:endParaRPr lang="en-US" dirty="0"/>
          </a:p>
        </p:txBody>
      </p:sp>
      <p:sp>
        <p:nvSpPr>
          <p:cNvPr id="3" name="Content Placeholder 2"/>
          <p:cNvSpPr>
            <a:spLocks noGrp="1"/>
          </p:cNvSpPr>
          <p:nvPr>
            <p:ph sz="quarter" idx="13"/>
          </p:nvPr>
        </p:nvSpPr>
        <p:spPr/>
        <p:txBody>
          <a:bodyPr/>
          <a:lstStyle/>
          <a:p>
            <a:pPr marL="45720" indent="0">
              <a:buNone/>
            </a:pPr>
            <a:endParaRPr lang="en-US" dirty="0"/>
          </a:p>
        </p:txBody>
      </p:sp>
      <p:sp>
        <p:nvSpPr>
          <p:cNvPr id="4" name="Rectangle 3"/>
          <p:cNvSpPr/>
          <p:nvPr/>
        </p:nvSpPr>
        <p:spPr>
          <a:xfrm>
            <a:off x="1066800" y="457200"/>
            <a:ext cx="6858000" cy="2585323"/>
          </a:xfrm>
          <a:prstGeom prst="rect">
            <a:avLst/>
          </a:prstGeom>
        </p:spPr>
        <p:txBody>
          <a:bodyPr wrap="square">
            <a:spAutoFit/>
          </a:bodyPr>
          <a:lstStyle/>
          <a:p>
            <a:endParaRPr lang="en-US" dirty="0"/>
          </a:p>
          <a:p>
            <a:endParaRPr lang="en-US" dirty="0"/>
          </a:p>
          <a:p>
            <a:endParaRPr lang="en-US" dirty="0"/>
          </a:p>
          <a:p>
            <a:r>
              <a:rPr lang="en-US" dirty="0"/>
              <a:t>•In the overall population of study participants (with and without prior HPV infection), vaccine efficacy for preventing CIN2 or more severe disease due to HPV types included in the vaccine was significantly lower at </a:t>
            </a:r>
            <a:r>
              <a:rPr lang="en-US" b="1" u="sng" dirty="0">
                <a:solidFill>
                  <a:schemeClr val="tx2">
                    <a:lumMod val="60000"/>
                    <a:lumOff val="40000"/>
                  </a:schemeClr>
                </a:solidFill>
              </a:rPr>
              <a:t>53 % </a:t>
            </a:r>
            <a:r>
              <a:rPr lang="en-US" dirty="0"/>
              <a:t>after a mean follow-up period of approximately 3 years. </a:t>
            </a:r>
          </a:p>
          <a:p>
            <a:endParaRPr lang="en-US" dirty="0"/>
          </a:p>
        </p:txBody>
      </p:sp>
    </p:spTree>
    <p:extLst>
      <p:ext uri="{BB962C8B-B14F-4D97-AF65-F5344CB8AC3E}">
        <p14:creationId xmlns:p14="http://schemas.microsoft.com/office/powerpoint/2010/main" val="41992084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3"/>
          </p:nvPr>
        </p:nvSpPr>
        <p:spPr/>
        <p:txBody>
          <a:bodyPr>
            <a:normAutofit/>
          </a:bodyPr>
          <a:lstStyle/>
          <a:p>
            <a:pPr marL="45720" indent="0" algn="ctr">
              <a:buNone/>
            </a:pPr>
            <a:endParaRPr lang="en-US" sz="4400" b="1" u="sng" dirty="0">
              <a:solidFill>
                <a:schemeClr val="tx2">
                  <a:lumMod val="60000"/>
                  <a:lumOff val="40000"/>
                </a:schemeClr>
              </a:solidFill>
            </a:endParaRPr>
          </a:p>
          <a:p>
            <a:pPr marL="45720" indent="0" algn="ctr">
              <a:buNone/>
            </a:pPr>
            <a:r>
              <a:rPr lang="en-US" sz="4400" b="1" u="sng" dirty="0">
                <a:solidFill>
                  <a:schemeClr val="tx2">
                    <a:lumMod val="60000"/>
                    <a:lumOff val="40000"/>
                  </a:schemeClr>
                </a:solidFill>
              </a:rPr>
              <a:t>When?</a:t>
            </a:r>
          </a:p>
        </p:txBody>
      </p:sp>
    </p:spTree>
    <p:extLst>
      <p:ext uri="{BB962C8B-B14F-4D97-AF65-F5344CB8AC3E}">
        <p14:creationId xmlns:p14="http://schemas.microsoft.com/office/powerpoint/2010/main" val="170017802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sz="quarter" idx="13"/>
          </p:nvPr>
        </p:nvSpPr>
        <p:spPr>
          <a:xfrm>
            <a:off x="457200" y="731520"/>
            <a:ext cx="8077200" cy="5059680"/>
          </a:xfrm>
        </p:spPr>
        <p:txBody>
          <a:bodyPr>
            <a:normAutofit lnSpcReduction="10000"/>
          </a:bodyPr>
          <a:lstStyle/>
          <a:p>
            <a:pPr marL="45720" indent="0">
              <a:buNone/>
            </a:pPr>
            <a:r>
              <a:rPr lang="en-US" b="1" u="sng" dirty="0">
                <a:solidFill>
                  <a:schemeClr val="bg2">
                    <a:lumMod val="75000"/>
                  </a:schemeClr>
                </a:solidFill>
              </a:rPr>
              <a:t>American Cancer Society (ACS) guidelines </a:t>
            </a:r>
          </a:p>
          <a:p>
            <a:pPr marL="45720" indent="0">
              <a:buNone/>
            </a:pPr>
            <a:r>
              <a:rPr lang="en-US" dirty="0"/>
              <a:t>should be routinely offered to </a:t>
            </a:r>
          </a:p>
          <a:p>
            <a:pPr marL="45720" indent="0">
              <a:buNone/>
            </a:pPr>
            <a:endParaRPr lang="en-US" dirty="0"/>
          </a:p>
          <a:p>
            <a:pPr marL="45720" indent="0">
              <a:buNone/>
            </a:pPr>
            <a:r>
              <a:rPr lang="en-US" dirty="0">
                <a:solidFill>
                  <a:schemeClr val="bg2">
                    <a:lumMod val="75000"/>
                  </a:schemeClr>
                </a:solidFill>
              </a:rPr>
              <a:t>1.</a:t>
            </a:r>
            <a:r>
              <a:rPr lang="en-US" dirty="0"/>
              <a:t>females aged 11 to 12 years; immunization may begin at 9 years of age .</a:t>
            </a:r>
          </a:p>
          <a:p>
            <a:pPr marL="45720" indent="0">
              <a:buNone/>
            </a:pPr>
            <a:endParaRPr lang="en-US" dirty="0"/>
          </a:p>
          <a:p>
            <a:pPr marL="45720" indent="0">
              <a:buNone/>
            </a:pPr>
            <a:r>
              <a:rPr lang="en-US" dirty="0"/>
              <a:t> </a:t>
            </a:r>
            <a:r>
              <a:rPr lang="en-US" dirty="0">
                <a:solidFill>
                  <a:schemeClr val="bg2">
                    <a:lumMod val="75000"/>
                  </a:schemeClr>
                </a:solidFill>
              </a:rPr>
              <a:t>2.</a:t>
            </a:r>
            <a:r>
              <a:rPr lang="en-US" dirty="0"/>
              <a:t>catch-up vaccination for females aged 13 to 18 who have not been previously vaccinated or completed their vaccine series. </a:t>
            </a:r>
          </a:p>
          <a:p>
            <a:pPr marL="45720" indent="0">
              <a:buNone/>
            </a:pPr>
            <a:endParaRPr lang="en-US" dirty="0"/>
          </a:p>
          <a:p>
            <a:pPr marL="45720" indent="0">
              <a:buNone/>
            </a:pPr>
            <a:r>
              <a:rPr lang="en-US" dirty="0">
                <a:solidFill>
                  <a:schemeClr val="bg2">
                    <a:lumMod val="75000"/>
                  </a:schemeClr>
                </a:solidFill>
              </a:rPr>
              <a:t>3.</a:t>
            </a:r>
            <a:r>
              <a:rPr lang="en-US" dirty="0"/>
              <a:t>The ACS notes that there is insufficient evidence to recommend for or against vaccination of females aged 19 to 26 years.</a:t>
            </a:r>
          </a:p>
        </p:txBody>
      </p:sp>
    </p:spTree>
    <p:extLst>
      <p:ext uri="{BB962C8B-B14F-4D97-AF65-F5344CB8AC3E}">
        <p14:creationId xmlns:p14="http://schemas.microsoft.com/office/powerpoint/2010/main" val="302382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1000"/>
                                        <p:tgtEl>
                                          <p:spTgt spid="3">
                                            <p:txEl>
                                              <p:pRg st="3" end="3"/>
                                            </p:txEl>
                                          </p:spTgt>
                                        </p:tgtEl>
                                      </p:cBhvr>
                                    </p:animEffect>
                                    <p:anim calcmode="lin" valueType="num">
                                      <p:cBhvr>
                                        <p:cTn id="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5" end="5"/>
                                            </p:txEl>
                                          </p:spTgt>
                                        </p:tgtEl>
                                        <p:attrNameLst>
                                          <p:attrName>style.visibility</p:attrName>
                                        </p:attrNameLst>
                                      </p:cBhvr>
                                      <p:to>
                                        <p:strVal val="visible"/>
                                      </p:to>
                                    </p:set>
                                    <p:animEffect transition="in" filter="fade">
                                      <p:cBhvr>
                                        <p:cTn id="14" dur="1000"/>
                                        <p:tgtEl>
                                          <p:spTgt spid="3">
                                            <p:txEl>
                                              <p:pRg st="5" end="5"/>
                                            </p:txEl>
                                          </p:spTgt>
                                        </p:tgtEl>
                                      </p:cBhvr>
                                    </p:animEffect>
                                    <p:anim calcmode="lin" valueType="num">
                                      <p:cBhvr>
                                        <p:cTn id="15"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animEffect transition="in" filter="fade">
                                      <p:cBhvr>
                                        <p:cTn id="21" dur="1000"/>
                                        <p:tgtEl>
                                          <p:spTgt spid="3">
                                            <p:txEl>
                                              <p:pRg st="7" end="7"/>
                                            </p:txEl>
                                          </p:spTgt>
                                        </p:tgtEl>
                                      </p:cBhvr>
                                    </p:animEffect>
                                    <p:anim calcmode="lin" valueType="num">
                                      <p:cBhvr>
                                        <p:cTn id="22"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3"/>
          </p:nvPr>
        </p:nvSpPr>
        <p:spPr>
          <a:xfrm>
            <a:off x="762000" y="731520"/>
            <a:ext cx="7924800" cy="4983480"/>
          </a:xfrm>
        </p:spPr>
        <p:txBody>
          <a:bodyPr>
            <a:normAutofit/>
          </a:bodyPr>
          <a:lstStyle/>
          <a:p>
            <a:pPr marL="45720" indent="0">
              <a:buNone/>
            </a:pPr>
            <a:r>
              <a:rPr lang="en-US" b="1" u="sng" dirty="0">
                <a:solidFill>
                  <a:schemeClr val="bg2">
                    <a:lumMod val="75000"/>
                  </a:schemeClr>
                </a:solidFill>
              </a:rPr>
              <a:t>The World Health Organization (WHO) </a:t>
            </a:r>
          </a:p>
          <a:p>
            <a:pPr marL="45720" indent="0">
              <a:buNone/>
            </a:pPr>
            <a:r>
              <a:rPr lang="en-US" dirty="0">
                <a:solidFill>
                  <a:schemeClr val="bg2">
                    <a:lumMod val="75000"/>
                  </a:schemeClr>
                </a:solidFill>
              </a:rPr>
              <a:t>1.</a:t>
            </a:r>
            <a:r>
              <a:rPr lang="en-US" dirty="0"/>
              <a:t>suggests that girls within the age range of 9 through 13 years should be the primary target population for HPV immunization.</a:t>
            </a:r>
          </a:p>
          <a:p>
            <a:pPr marL="45720" indent="0">
              <a:buNone/>
            </a:pPr>
            <a:endParaRPr lang="en-US" dirty="0"/>
          </a:p>
          <a:p>
            <a:pPr marL="45720" indent="0">
              <a:buNone/>
            </a:pPr>
            <a:r>
              <a:rPr lang="en-US" dirty="0">
                <a:solidFill>
                  <a:schemeClr val="bg2">
                    <a:lumMod val="75000"/>
                  </a:schemeClr>
                </a:solidFill>
              </a:rPr>
              <a:t>2.</a:t>
            </a:r>
            <a:r>
              <a:rPr lang="en-US" dirty="0"/>
              <a:t>local public health programs should recommend vaccination of older females </a:t>
            </a:r>
            <a:r>
              <a:rPr lang="en-US" dirty="0">
                <a:solidFill>
                  <a:schemeClr val="bg2">
                    <a:lumMod val="75000"/>
                  </a:schemeClr>
                </a:solidFill>
              </a:rPr>
              <a:t>only if </a:t>
            </a:r>
            <a:r>
              <a:rPr lang="en-US" dirty="0"/>
              <a:t>it is affordable and cost effective and does not divert resources from vaccinating the primary target population or screening for cervical cancer.</a:t>
            </a:r>
          </a:p>
        </p:txBody>
      </p:sp>
    </p:spTree>
    <p:extLst>
      <p:ext uri="{BB962C8B-B14F-4D97-AF65-F5344CB8AC3E}">
        <p14:creationId xmlns:p14="http://schemas.microsoft.com/office/powerpoint/2010/main" val="371461160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76199" y="228601"/>
            <a:ext cx="9046509" cy="6172200"/>
          </a:xfrm>
        </p:spPr>
      </p:pic>
    </p:spTree>
    <p:extLst>
      <p:ext uri="{BB962C8B-B14F-4D97-AF65-F5344CB8AC3E}">
        <p14:creationId xmlns:p14="http://schemas.microsoft.com/office/powerpoint/2010/main" val="98064963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3"/>
          </p:nvPr>
        </p:nvSpPr>
        <p:spPr>
          <a:xfrm>
            <a:off x="304800" y="731520"/>
            <a:ext cx="8382000" cy="5288280"/>
          </a:xfrm>
        </p:spPr>
        <p:txBody>
          <a:bodyPr>
            <a:normAutofit/>
          </a:bodyPr>
          <a:lstStyle/>
          <a:p>
            <a:pPr marL="45720" indent="0">
              <a:buNone/>
            </a:pPr>
            <a:r>
              <a:rPr lang="en-US" b="1" u="sng" dirty="0">
                <a:solidFill>
                  <a:schemeClr val="bg2">
                    <a:lumMod val="75000"/>
                  </a:schemeClr>
                </a:solidFill>
              </a:rPr>
              <a:t>Conclusion:</a:t>
            </a:r>
          </a:p>
          <a:p>
            <a:pPr marL="45720" indent="0">
              <a:buNone/>
            </a:pPr>
            <a:endParaRPr lang="en-US" dirty="0"/>
          </a:p>
          <a:p>
            <a:pPr marL="45720" indent="0">
              <a:buNone/>
            </a:pPr>
            <a:r>
              <a:rPr lang="en-US" dirty="0"/>
              <a:t>Knowledge and perception of HPV infection as an STDS and its vaccine was significantly low in this cohort of patients. </a:t>
            </a:r>
          </a:p>
          <a:p>
            <a:pPr marL="45720" indent="0">
              <a:buNone/>
            </a:pPr>
            <a:r>
              <a:rPr lang="en-US" dirty="0"/>
              <a:t>Higher age and educational levels directly correlated with increased knowledge of HPV infection and its complications. </a:t>
            </a:r>
          </a:p>
          <a:p>
            <a:pPr marL="45720" indent="0">
              <a:buNone/>
            </a:pPr>
            <a:endParaRPr lang="en-US" dirty="0"/>
          </a:p>
          <a:p>
            <a:pPr marL="45720" indent="0">
              <a:buNone/>
            </a:pPr>
            <a:r>
              <a:rPr lang="en-US" dirty="0"/>
              <a:t>It is recommended that awareness should be raised, and access to HPV vaccination increased to help reduce the health care burden of HPV sequelae in the Kingdom.</a:t>
            </a:r>
          </a:p>
        </p:txBody>
      </p:sp>
    </p:spTree>
    <p:extLst>
      <p:ext uri="{BB962C8B-B14F-4D97-AF65-F5344CB8AC3E}">
        <p14:creationId xmlns:p14="http://schemas.microsoft.com/office/powerpoint/2010/main" val="38657000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3"/>
          </p:nvPr>
        </p:nvSpPr>
        <p:spPr>
          <a:xfrm>
            <a:off x="762000" y="381000"/>
            <a:ext cx="6629400" cy="5745480"/>
          </a:xfrm>
        </p:spPr>
        <p:txBody>
          <a:bodyPr>
            <a:normAutofit/>
          </a:bodyPr>
          <a:lstStyle/>
          <a:p>
            <a:pPr marL="45720" indent="0">
              <a:buNone/>
            </a:pPr>
            <a:r>
              <a:rPr lang="en-US" b="1" dirty="0"/>
              <a:t>  </a:t>
            </a:r>
            <a:r>
              <a:rPr lang="en-US" sz="2400" b="1" u="sng" dirty="0">
                <a:solidFill>
                  <a:schemeClr val="tx2">
                    <a:lumMod val="60000"/>
                    <a:lumOff val="40000"/>
                  </a:schemeClr>
                </a:solidFill>
              </a:rPr>
              <a:t>Human papillomavirus</a:t>
            </a:r>
            <a:endParaRPr lang="en-US" b="1" dirty="0"/>
          </a:p>
          <a:p>
            <a:pPr>
              <a:buClr>
                <a:schemeClr val="accent1">
                  <a:lumMod val="75000"/>
                </a:schemeClr>
              </a:buClr>
              <a:buFont typeface="Wingdings" pitchFamily="2" charset="2"/>
              <a:buChar char="ü"/>
            </a:pPr>
            <a:r>
              <a:rPr lang="en-US" b="1" dirty="0"/>
              <a:t>DNA virus from the papillomavirus family</a:t>
            </a:r>
          </a:p>
          <a:p>
            <a:pPr>
              <a:buClr>
                <a:schemeClr val="accent1">
                  <a:lumMod val="75000"/>
                </a:schemeClr>
              </a:buClr>
              <a:buFont typeface="Wingdings" pitchFamily="2" charset="2"/>
              <a:buChar char="ü"/>
            </a:pPr>
            <a:r>
              <a:rPr lang="en-US" b="1" dirty="0"/>
              <a:t>over 150 types are known</a:t>
            </a:r>
          </a:p>
          <a:p>
            <a:pPr>
              <a:buClr>
                <a:schemeClr val="accent1">
                  <a:lumMod val="75000"/>
                </a:schemeClr>
              </a:buClr>
              <a:buFont typeface="Wingdings" pitchFamily="2" charset="2"/>
              <a:buChar char="ü"/>
            </a:pPr>
            <a:r>
              <a:rPr lang="en-US" b="1" dirty="0"/>
              <a:t>More than 40 types are transmitted through sexual contact and infect the anus and genitals.</a:t>
            </a:r>
          </a:p>
          <a:p>
            <a:pPr>
              <a:buClr>
                <a:schemeClr val="accent1">
                  <a:lumMod val="75000"/>
                </a:schemeClr>
              </a:buClr>
              <a:buFont typeface="Wingdings" pitchFamily="2" charset="2"/>
              <a:buChar char="ü"/>
            </a:pPr>
            <a:r>
              <a:rPr lang="en-US" b="1" dirty="0"/>
              <a:t> spread by sustained direct skin-to-skin contact with vaginal and anal sex</a:t>
            </a:r>
          </a:p>
          <a:p>
            <a:pPr>
              <a:buClr>
                <a:schemeClr val="accent1">
                  <a:lumMod val="75000"/>
                </a:schemeClr>
              </a:buClr>
              <a:buFont typeface="Wingdings" pitchFamily="2" charset="2"/>
              <a:buChar char="ü"/>
            </a:pPr>
            <a:r>
              <a:rPr lang="en-US" b="1" dirty="0"/>
              <a:t>It does not spread via common items like toilet seats</a:t>
            </a:r>
          </a:p>
          <a:p>
            <a:pPr>
              <a:buClr>
                <a:schemeClr val="accent1">
                  <a:lumMod val="75000"/>
                </a:schemeClr>
              </a:buClr>
              <a:buFont typeface="Wingdings" pitchFamily="2" charset="2"/>
              <a:buChar char="ü"/>
            </a:pPr>
            <a:r>
              <a:rPr lang="en-US" b="1" dirty="0"/>
              <a:t>cannot be cultured without living tissue</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50828" y="4696691"/>
            <a:ext cx="2820881" cy="2175164"/>
          </a:xfrm>
          <a:prstGeom prst="rect">
            <a:avLst/>
          </a:prstGeom>
        </p:spPr>
      </p:pic>
    </p:spTree>
    <p:extLst>
      <p:ext uri="{BB962C8B-B14F-4D97-AF65-F5344CB8AC3E}">
        <p14:creationId xmlns:p14="http://schemas.microsoft.com/office/powerpoint/2010/main" val="2602844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fade">
                                      <p:cBhvr>
                                        <p:cTn id="35" dur="1000"/>
                                        <p:tgtEl>
                                          <p:spTgt spid="3">
                                            <p:txEl>
                                              <p:pRg st="5" end="5"/>
                                            </p:txEl>
                                          </p:spTgt>
                                        </p:tgtEl>
                                      </p:cBhvr>
                                    </p:animEffect>
                                    <p:anim calcmode="lin" valueType="num">
                                      <p:cBhvr>
                                        <p:cTn id="36"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fade">
                                      <p:cBhvr>
                                        <p:cTn id="42" dur="1000"/>
                                        <p:tgtEl>
                                          <p:spTgt spid="3">
                                            <p:txEl>
                                              <p:pRg st="6" end="6"/>
                                            </p:txEl>
                                          </p:spTgt>
                                        </p:tgtEl>
                                      </p:cBhvr>
                                    </p:animEffect>
                                    <p:anim calcmode="lin" valueType="num">
                                      <p:cBhvr>
                                        <p:cTn id="43"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3"/>
          </p:nvPr>
        </p:nvSpPr>
        <p:spPr>
          <a:xfrm>
            <a:off x="685800" y="731520"/>
            <a:ext cx="6858000" cy="3474720"/>
          </a:xfrm>
        </p:spPr>
        <p:txBody>
          <a:bodyPr/>
          <a:lstStyle/>
          <a:p>
            <a:pPr marL="45720" indent="0">
              <a:buNone/>
            </a:pPr>
            <a:endParaRPr lang="en-US" b="1" u="sng" dirty="0">
              <a:solidFill>
                <a:schemeClr val="bg2">
                  <a:lumMod val="75000"/>
                </a:schemeClr>
              </a:solidFill>
            </a:endParaRPr>
          </a:p>
          <a:p>
            <a:pPr marL="45720" indent="0" algn="ctr">
              <a:buNone/>
            </a:pPr>
            <a:endParaRPr lang="en-US" sz="2800" b="1" u="sng" dirty="0">
              <a:solidFill>
                <a:schemeClr val="tx2">
                  <a:lumMod val="60000"/>
                  <a:lumOff val="40000"/>
                </a:schemeClr>
              </a:solidFill>
            </a:endParaRPr>
          </a:p>
          <a:p>
            <a:pPr marL="45720" indent="0" algn="ctr">
              <a:buNone/>
            </a:pPr>
            <a:r>
              <a:rPr lang="en-US" sz="2800" b="1" u="sng" dirty="0">
                <a:solidFill>
                  <a:schemeClr val="tx2">
                    <a:lumMod val="60000"/>
                    <a:lumOff val="40000"/>
                  </a:schemeClr>
                </a:solidFill>
              </a:rPr>
              <a:t>IMMUNIZATION IN SPECIAL PATIENT POPULATIONS</a:t>
            </a:r>
          </a:p>
        </p:txBody>
      </p:sp>
    </p:spTree>
    <p:extLst>
      <p:ext uri="{BB962C8B-B14F-4D97-AF65-F5344CB8AC3E}">
        <p14:creationId xmlns:p14="http://schemas.microsoft.com/office/powerpoint/2010/main" val="199212327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3"/>
          </p:nvPr>
        </p:nvSpPr>
        <p:spPr/>
        <p:txBody>
          <a:bodyPr>
            <a:normAutofit/>
          </a:bodyPr>
          <a:lstStyle/>
          <a:p>
            <a:pPr marL="45720" indent="0">
              <a:buNone/>
            </a:pPr>
            <a:endParaRPr lang="en-US" sz="4400" b="1" dirty="0">
              <a:solidFill>
                <a:schemeClr val="tx2">
                  <a:lumMod val="60000"/>
                  <a:lumOff val="40000"/>
                </a:schemeClr>
              </a:solidFill>
            </a:endParaRPr>
          </a:p>
          <a:p>
            <a:pPr marL="45720" indent="0" algn="ctr">
              <a:buNone/>
            </a:pPr>
            <a:r>
              <a:rPr lang="en-US" sz="4400" b="1" dirty="0">
                <a:solidFill>
                  <a:schemeClr val="tx2">
                    <a:lumMod val="60000"/>
                    <a:lumOff val="40000"/>
                  </a:schemeClr>
                </a:solidFill>
              </a:rPr>
              <a:t>What about ?</a:t>
            </a:r>
          </a:p>
          <a:p>
            <a:pPr marL="45720" indent="0" algn="ctr">
              <a:buNone/>
            </a:pPr>
            <a:r>
              <a:rPr lang="en-US" sz="4400" b="1" dirty="0">
                <a:solidFill>
                  <a:schemeClr val="tx2">
                    <a:lumMod val="60000"/>
                    <a:lumOff val="40000"/>
                  </a:schemeClr>
                </a:solidFill>
              </a:rPr>
              <a:t>Pregnant females?</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90800" y="4267200"/>
            <a:ext cx="3491134" cy="22685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0182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anim calcmode="lin" valueType="num">
                                      <p:cBhvr>
                                        <p:cTn id="1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sz="quarter" idx="13"/>
          </p:nvPr>
        </p:nvSpPr>
        <p:spPr>
          <a:xfrm>
            <a:off x="609600" y="381000"/>
            <a:ext cx="7924800" cy="5562600"/>
          </a:xfrm>
        </p:spPr>
        <p:txBody>
          <a:bodyPr/>
          <a:lstStyle/>
          <a:p>
            <a:pPr marL="45720" indent="0">
              <a:buClr>
                <a:schemeClr val="accent1">
                  <a:lumMod val="75000"/>
                </a:schemeClr>
              </a:buClr>
              <a:buNone/>
            </a:pPr>
            <a:r>
              <a:rPr lang="en-US" b="1" u="sng" dirty="0">
                <a:solidFill>
                  <a:schemeClr val="bg2">
                    <a:lumMod val="75000"/>
                  </a:schemeClr>
                </a:solidFill>
              </a:rPr>
              <a:t>According to CDC RECOMMENDATIONS</a:t>
            </a:r>
          </a:p>
          <a:p>
            <a:pPr>
              <a:buClr>
                <a:schemeClr val="accent1">
                  <a:lumMod val="75000"/>
                </a:schemeClr>
              </a:buClr>
              <a:buFont typeface="Wingdings" panose="05000000000000000000" pitchFamily="2" charset="2"/>
              <a:buChar char="ü"/>
            </a:pPr>
            <a:endParaRPr lang="en-US" b="1" u="sng" dirty="0">
              <a:solidFill>
                <a:schemeClr val="bg2">
                  <a:lumMod val="75000"/>
                </a:schemeClr>
              </a:solidFill>
            </a:endParaRPr>
          </a:p>
          <a:p>
            <a:pPr>
              <a:buClr>
                <a:schemeClr val="accent1">
                  <a:lumMod val="75000"/>
                </a:schemeClr>
              </a:buClr>
              <a:buFont typeface="Wingdings" panose="05000000000000000000" pitchFamily="2" charset="2"/>
              <a:buChar char="ü"/>
            </a:pPr>
            <a:r>
              <a:rPr lang="en-US" b="1" u="sng" dirty="0">
                <a:solidFill>
                  <a:schemeClr val="bg2">
                    <a:lumMod val="75000"/>
                  </a:schemeClr>
                </a:solidFill>
              </a:rPr>
              <a:t>not recommended</a:t>
            </a:r>
            <a:endParaRPr lang="en-US" dirty="0"/>
          </a:p>
          <a:p>
            <a:pPr marL="45720" indent="0">
              <a:buNone/>
            </a:pPr>
            <a:r>
              <a:rPr lang="en-US" dirty="0"/>
              <a:t>given that safety in this setting has not been thoroughly evaluated .</a:t>
            </a:r>
          </a:p>
          <a:p>
            <a:pPr marL="45720" indent="0">
              <a:buNone/>
            </a:pPr>
            <a:endParaRPr lang="en-US" dirty="0"/>
          </a:p>
          <a:p>
            <a:pPr marL="45720" indent="0">
              <a:buNone/>
            </a:pPr>
            <a:endParaRPr lang="en-US" dirty="0"/>
          </a:p>
          <a:p>
            <a:pPr>
              <a:buClr>
                <a:schemeClr val="accent1">
                  <a:lumMod val="75000"/>
                </a:schemeClr>
              </a:buClr>
              <a:buFont typeface="Wingdings" panose="05000000000000000000" pitchFamily="2" charset="2"/>
              <a:buChar char="ü"/>
            </a:pPr>
            <a:r>
              <a:rPr lang="en-US" dirty="0"/>
              <a:t>If a woman is found to be pregnant after initiating the vaccination series, the remainder of the three-dose regimen should be delayed until after completion of the pregnancy </a:t>
            </a:r>
          </a:p>
        </p:txBody>
      </p:sp>
    </p:spTree>
    <p:extLst>
      <p:ext uri="{BB962C8B-B14F-4D97-AF65-F5344CB8AC3E}">
        <p14:creationId xmlns:p14="http://schemas.microsoft.com/office/powerpoint/2010/main" val="106436451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3"/>
          </p:nvPr>
        </p:nvSpPr>
        <p:spPr>
          <a:xfrm>
            <a:off x="381000" y="381000"/>
            <a:ext cx="8229600" cy="5867400"/>
          </a:xfrm>
        </p:spPr>
        <p:txBody>
          <a:bodyPr>
            <a:normAutofit/>
          </a:bodyPr>
          <a:lstStyle/>
          <a:p>
            <a:pPr marL="45720" indent="0">
              <a:buClr>
                <a:schemeClr val="bg2">
                  <a:lumMod val="50000"/>
                </a:schemeClr>
              </a:buClr>
              <a:buNone/>
            </a:pPr>
            <a:r>
              <a:rPr lang="en-US" dirty="0"/>
              <a:t> </a:t>
            </a:r>
          </a:p>
          <a:p>
            <a:pPr>
              <a:buClr>
                <a:schemeClr val="bg2">
                  <a:lumMod val="50000"/>
                </a:schemeClr>
              </a:buClr>
              <a:buFont typeface="Wingdings" panose="05000000000000000000" pitchFamily="2" charset="2"/>
              <a:buChar char="Ø"/>
            </a:pPr>
            <a:r>
              <a:rPr lang="en-US" dirty="0"/>
              <a:t>In </a:t>
            </a:r>
            <a:r>
              <a:rPr lang="en-US" dirty="0" err="1"/>
              <a:t>quadri</a:t>
            </a:r>
            <a:r>
              <a:rPr lang="en-US" dirty="0"/>
              <a:t> valent HPV vaccine trials, the composite rate of adverse pregnancy outcome (spontaneous abortion, late fetal death, congenital anomaly) was similar for the 3819 females who became pregnant and controls who did not receive the vaccine (22.6 versus 23.1 percent)</a:t>
            </a:r>
          </a:p>
          <a:p>
            <a:pPr>
              <a:buClr>
                <a:schemeClr val="bg2">
                  <a:lumMod val="50000"/>
                </a:schemeClr>
              </a:buClr>
              <a:buFont typeface="Wingdings" panose="05000000000000000000" pitchFamily="2" charset="2"/>
              <a:buChar char="Ø"/>
            </a:pPr>
            <a:endParaRPr lang="en-US" dirty="0"/>
          </a:p>
          <a:p>
            <a:pPr>
              <a:buClr>
                <a:schemeClr val="bg2">
                  <a:lumMod val="50000"/>
                </a:schemeClr>
              </a:buClr>
              <a:buFont typeface="Wingdings" panose="05000000000000000000" pitchFamily="2" charset="2"/>
              <a:buChar char="Ø"/>
            </a:pPr>
            <a:r>
              <a:rPr lang="en-US" dirty="0"/>
              <a:t>Similarly reassuring findings have been reported for the bivalent HPV vaccine and for the 9-valent HPV vaccine , although data are more limited</a:t>
            </a:r>
          </a:p>
          <a:p>
            <a:pPr>
              <a:buClr>
                <a:schemeClr val="bg2">
                  <a:lumMod val="50000"/>
                </a:schemeClr>
              </a:buClr>
              <a:buFont typeface="Wingdings" panose="05000000000000000000" pitchFamily="2" charset="2"/>
              <a:buChar char="Ø"/>
            </a:pPr>
            <a:endParaRPr lang="en-US" dirty="0"/>
          </a:p>
          <a:p>
            <a:pPr>
              <a:buClr>
                <a:schemeClr val="bg2">
                  <a:lumMod val="50000"/>
                </a:schemeClr>
              </a:buClr>
              <a:buFont typeface="Wingdings" panose="05000000000000000000" pitchFamily="2" charset="2"/>
              <a:buChar char="Ø"/>
            </a:pPr>
            <a:r>
              <a:rPr lang="en-US" dirty="0"/>
              <a:t>Safe in lactating females as it dose not affect the infant breast feeding</a:t>
            </a:r>
          </a:p>
        </p:txBody>
      </p:sp>
    </p:spTree>
    <p:extLst>
      <p:ext uri="{BB962C8B-B14F-4D97-AF65-F5344CB8AC3E}">
        <p14:creationId xmlns:p14="http://schemas.microsoft.com/office/powerpoint/2010/main" val="14981441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3"/>
          </p:nvPr>
        </p:nvSpPr>
        <p:spPr>
          <a:xfrm>
            <a:off x="1143000" y="12492"/>
            <a:ext cx="6400800" cy="3474720"/>
          </a:xfrm>
        </p:spPr>
        <p:txBody>
          <a:bodyPr>
            <a:noAutofit/>
          </a:bodyPr>
          <a:lstStyle/>
          <a:p>
            <a:pPr marL="45720" indent="0" algn="ctr">
              <a:buNone/>
            </a:pPr>
            <a:endParaRPr lang="en-US" sz="4400" dirty="0">
              <a:solidFill>
                <a:schemeClr val="bg2">
                  <a:lumMod val="75000"/>
                </a:schemeClr>
              </a:solidFill>
            </a:endParaRPr>
          </a:p>
          <a:p>
            <a:pPr marL="45720" indent="0" algn="ctr">
              <a:buNone/>
            </a:pPr>
            <a:endParaRPr lang="en-US" sz="4400" dirty="0">
              <a:solidFill>
                <a:schemeClr val="bg2">
                  <a:lumMod val="75000"/>
                </a:schemeClr>
              </a:solidFill>
            </a:endParaRPr>
          </a:p>
          <a:p>
            <a:pPr marL="45720" indent="0" algn="ctr">
              <a:buNone/>
            </a:pPr>
            <a:r>
              <a:rPr lang="en-US" sz="3200" dirty="0">
                <a:solidFill>
                  <a:schemeClr val="bg2">
                    <a:lumMod val="75000"/>
                  </a:schemeClr>
                </a:solidFill>
              </a:rPr>
              <a:t>Immunization in females with pre-existing cervical abnormalities or genital warts </a:t>
            </a:r>
          </a:p>
        </p:txBody>
      </p:sp>
    </p:spTree>
    <p:extLst>
      <p:ext uri="{BB962C8B-B14F-4D97-AF65-F5344CB8AC3E}">
        <p14:creationId xmlns:p14="http://schemas.microsoft.com/office/powerpoint/2010/main" val="362268229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3"/>
          </p:nvPr>
        </p:nvSpPr>
        <p:spPr>
          <a:xfrm>
            <a:off x="457200" y="304800"/>
            <a:ext cx="8001000" cy="5791200"/>
          </a:xfrm>
        </p:spPr>
        <p:txBody>
          <a:bodyPr>
            <a:normAutofit/>
          </a:bodyPr>
          <a:lstStyle/>
          <a:p>
            <a:pPr>
              <a:buClr>
                <a:schemeClr val="bg2">
                  <a:lumMod val="50000"/>
                </a:schemeClr>
              </a:buClr>
              <a:buFont typeface="Wingdings" panose="05000000000000000000" pitchFamily="2" charset="2"/>
              <a:buChar char="Ø"/>
            </a:pPr>
            <a:r>
              <a:rPr lang="en-US" dirty="0"/>
              <a:t>A history of genital warts, abnormal cytology, or +VE HPV DNA test result is not evidence of prior infection with any or all of the vaccine HPV types</a:t>
            </a:r>
          </a:p>
          <a:p>
            <a:pPr>
              <a:buClr>
                <a:schemeClr val="bg2">
                  <a:lumMod val="50000"/>
                </a:schemeClr>
              </a:buClr>
              <a:buFont typeface="Wingdings" panose="05000000000000000000" pitchFamily="2" charset="2"/>
              <a:buChar char="Ø"/>
            </a:pPr>
            <a:endParaRPr lang="en-US" dirty="0"/>
          </a:p>
          <a:p>
            <a:pPr>
              <a:buClr>
                <a:schemeClr val="bg2">
                  <a:lumMod val="50000"/>
                </a:schemeClr>
              </a:buClr>
              <a:buFont typeface="Wingdings" panose="05000000000000000000" pitchFamily="2" charset="2"/>
              <a:buChar char="Ø"/>
            </a:pPr>
            <a:r>
              <a:rPr lang="en-US" dirty="0"/>
              <a:t>vaccination can still provide protection against infection with HPV vaccine types not already acquired. </a:t>
            </a:r>
          </a:p>
          <a:p>
            <a:pPr>
              <a:buClr>
                <a:schemeClr val="bg2">
                  <a:lumMod val="50000"/>
                </a:schemeClr>
              </a:buClr>
              <a:buFont typeface="Wingdings" panose="05000000000000000000" pitchFamily="2" charset="2"/>
              <a:buChar char="Ø"/>
            </a:pPr>
            <a:r>
              <a:rPr lang="en-US" dirty="0"/>
              <a:t>assessment with Pap testing or screening for existing HPV infection is NOT indicated  as part of the determination for HPV vaccine candidacy. </a:t>
            </a:r>
          </a:p>
          <a:p>
            <a:pPr>
              <a:buClr>
                <a:schemeClr val="bg2">
                  <a:lumMod val="50000"/>
                </a:schemeClr>
              </a:buClr>
              <a:buFont typeface="Wingdings" panose="05000000000000000000" pitchFamily="2" charset="2"/>
              <a:buChar char="Ø"/>
            </a:pPr>
            <a:endParaRPr lang="en-US" dirty="0"/>
          </a:p>
          <a:p>
            <a:pPr>
              <a:buClr>
                <a:schemeClr val="bg2">
                  <a:lumMod val="50000"/>
                </a:schemeClr>
              </a:buClr>
              <a:buFont typeface="Wingdings" panose="05000000000000000000" pitchFamily="2" charset="2"/>
              <a:buChar char="Ø"/>
            </a:pPr>
            <a:r>
              <a:rPr lang="en-US" dirty="0"/>
              <a:t>these patients should be advised that vaccination will have no therapeutic effect on pre-existing HPV infection or CIN , and the potential benefit of HPV vaccination is not as great as if they were vaccinated before they started having sex.</a:t>
            </a:r>
          </a:p>
          <a:p>
            <a:endParaRPr lang="en-US" dirty="0"/>
          </a:p>
        </p:txBody>
      </p:sp>
    </p:spTree>
    <p:extLst>
      <p:ext uri="{BB962C8B-B14F-4D97-AF65-F5344CB8AC3E}">
        <p14:creationId xmlns:p14="http://schemas.microsoft.com/office/powerpoint/2010/main" val="1884007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1000"/>
                                        <p:tgtEl>
                                          <p:spTgt spid="3">
                                            <p:txEl>
                                              <p:pRg st="5" end="5"/>
                                            </p:txEl>
                                          </p:spTgt>
                                        </p:tgtEl>
                                      </p:cBhvr>
                                    </p:animEffect>
                                    <p:anim calcmode="lin" valueType="num">
                                      <p:cBhvr>
                                        <p:cTn id="2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3"/>
          </p:nvPr>
        </p:nvSpPr>
        <p:spPr/>
        <p:txBody>
          <a:bodyPr>
            <a:normAutofit/>
          </a:bodyPr>
          <a:lstStyle/>
          <a:p>
            <a:pPr algn="ctr"/>
            <a:endParaRPr lang="en-US" sz="2800" b="1" dirty="0">
              <a:solidFill>
                <a:schemeClr val="bg2">
                  <a:lumMod val="75000"/>
                </a:schemeClr>
              </a:solidFill>
            </a:endParaRPr>
          </a:p>
          <a:p>
            <a:pPr algn="ctr"/>
            <a:endParaRPr lang="en-US" sz="2800" b="1" dirty="0">
              <a:solidFill>
                <a:schemeClr val="bg2">
                  <a:lumMod val="75000"/>
                </a:schemeClr>
              </a:solidFill>
            </a:endParaRPr>
          </a:p>
          <a:p>
            <a:pPr marL="45720" indent="0" algn="ctr">
              <a:buNone/>
            </a:pPr>
            <a:r>
              <a:rPr lang="en-US" sz="2800" b="1" dirty="0">
                <a:solidFill>
                  <a:schemeClr val="bg2">
                    <a:lumMod val="75000"/>
                  </a:schemeClr>
                </a:solidFill>
              </a:rPr>
              <a:t>Transplant recipients and HIV-infected patients</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6600" y="3276600"/>
            <a:ext cx="2286000" cy="228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2384942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3"/>
          </p:nvPr>
        </p:nvSpPr>
        <p:spPr>
          <a:xfrm>
            <a:off x="1066800" y="381000"/>
            <a:ext cx="6477000" cy="3825240"/>
          </a:xfrm>
        </p:spPr>
        <p:txBody>
          <a:bodyPr/>
          <a:lstStyle/>
          <a:p>
            <a:pPr>
              <a:buClr>
                <a:schemeClr val="bg2">
                  <a:lumMod val="75000"/>
                </a:schemeClr>
              </a:buClr>
              <a:buFont typeface="Wingdings" panose="05000000000000000000" pitchFamily="2" charset="2"/>
              <a:buChar char="v"/>
            </a:pPr>
            <a:endParaRPr lang="en-US" dirty="0"/>
          </a:p>
          <a:p>
            <a:pPr>
              <a:buClr>
                <a:schemeClr val="bg2">
                  <a:lumMod val="75000"/>
                </a:schemeClr>
              </a:buClr>
              <a:buFont typeface="Wingdings" panose="05000000000000000000" pitchFamily="2" charset="2"/>
              <a:buChar char="v"/>
            </a:pPr>
            <a:endParaRPr lang="en-US" dirty="0"/>
          </a:p>
          <a:p>
            <a:pPr>
              <a:buClr>
                <a:schemeClr val="bg2">
                  <a:lumMod val="75000"/>
                </a:schemeClr>
              </a:buClr>
              <a:buFont typeface="Wingdings" panose="05000000000000000000" pitchFamily="2" charset="2"/>
              <a:buChar char="v"/>
            </a:pPr>
            <a:r>
              <a:rPr lang="en-US" dirty="0"/>
              <a:t>Studies of the HPV </a:t>
            </a:r>
            <a:r>
              <a:rPr lang="en-US" dirty="0" err="1"/>
              <a:t>quadrivalent</a:t>
            </a:r>
            <a:r>
              <a:rPr lang="en-US" dirty="0"/>
              <a:t> vaccine in HIV-infected adult men and women aged 16 to 23 years , boys and girls aged 7 to 12 years  suggest that it is both immunogenic and safe in these populations.</a:t>
            </a:r>
          </a:p>
          <a:p>
            <a:pPr>
              <a:buClr>
                <a:schemeClr val="bg2">
                  <a:lumMod val="75000"/>
                </a:schemeClr>
              </a:buClr>
              <a:buFont typeface="Wingdings" panose="05000000000000000000" pitchFamily="2" charset="2"/>
              <a:buChar char="v"/>
            </a:pPr>
            <a:endParaRPr lang="en-US" dirty="0"/>
          </a:p>
          <a:p>
            <a:pPr>
              <a:buClr>
                <a:schemeClr val="bg2">
                  <a:lumMod val="75000"/>
                </a:schemeClr>
              </a:buClr>
              <a:buFont typeface="Wingdings" panose="05000000000000000000" pitchFamily="2" charset="2"/>
              <a:buChar char="v"/>
            </a:pPr>
            <a:r>
              <a:rPr lang="en-US" dirty="0"/>
              <a:t>efficacy data are not yet available.  </a:t>
            </a:r>
          </a:p>
        </p:txBody>
      </p:sp>
      <p:pic>
        <p:nvPicPr>
          <p:cNvPr id="4" name="Picture 3"/>
          <p:cNvPicPr>
            <a:picLocks noChangeAspect="1"/>
          </p:cNvPicPr>
          <p:nvPr/>
        </p:nvPicPr>
        <p:blipFill>
          <a:blip r:embed="rId2"/>
          <a:stretch>
            <a:fillRect/>
          </a:stretch>
        </p:blipFill>
        <p:spPr>
          <a:xfrm>
            <a:off x="1066800" y="387531"/>
            <a:ext cx="5249111" cy="591363"/>
          </a:xfrm>
          <a:prstGeom prst="rect">
            <a:avLst/>
          </a:prstGeom>
        </p:spPr>
      </p:pic>
    </p:spTree>
    <p:extLst>
      <p:ext uri="{BB962C8B-B14F-4D97-AF65-F5344CB8AC3E}">
        <p14:creationId xmlns:p14="http://schemas.microsoft.com/office/powerpoint/2010/main" val="127900064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3"/>
          </p:nvPr>
        </p:nvSpPr>
        <p:spPr/>
        <p:txBody>
          <a:bodyPr/>
          <a:lstStyle/>
          <a:p>
            <a:pPr>
              <a:buClr>
                <a:schemeClr val="bg2">
                  <a:lumMod val="75000"/>
                </a:schemeClr>
              </a:buClr>
              <a:buFont typeface="Wingdings" panose="05000000000000000000" pitchFamily="2" charset="2"/>
              <a:buChar char="v"/>
            </a:pPr>
            <a:r>
              <a:rPr lang="en-US" dirty="0"/>
              <a:t>For solid organ transplant recipient</a:t>
            </a:r>
          </a:p>
          <a:p>
            <a:pPr marL="45720" indent="0">
              <a:buClr>
                <a:schemeClr val="bg2">
                  <a:lumMod val="75000"/>
                </a:schemeClr>
              </a:buClr>
              <a:buNone/>
            </a:pPr>
            <a:r>
              <a:rPr lang="en-US" dirty="0"/>
              <a:t>It is safe to be given 3 to 6 months following </a:t>
            </a:r>
            <a:r>
              <a:rPr lang="en-US" dirty="0" err="1"/>
              <a:t>trasplantation</a:t>
            </a:r>
            <a:endParaRPr lang="en-US" dirty="0"/>
          </a:p>
        </p:txBody>
      </p:sp>
    </p:spTree>
    <p:extLst>
      <p:ext uri="{BB962C8B-B14F-4D97-AF65-F5344CB8AC3E}">
        <p14:creationId xmlns:p14="http://schemas.microsoft.com/office/powerpoint/2010/main" val="227939868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3"/>
          </p:nvPr>
        </p:nvSpPr>
        <p:spPr/>
        <p:txBody>
          <a:bodyPr>
            <a:normAutofit/>
          </a:bodyPr>
          <a:lstStyle/>
          <a:p>
            <a:pPr marL="45720" indent="0">
              <a:buNone/>
            </a:pPr>
            <a:r>
              <a:rPr lang="en-US" b="1" dirty="0">
                <a:solidFill>
                  <a:schemeClr val="accent1">
                    <a:lumMod val="75000"/>
                  </a:schemeClr>
                </a:solidFill>
              </a:rPr>
              <a:t>PREVACCINATION ASSESSMENT </a:t>
            </a:r>
          </a:p>
          <a:p>
            <a:pPr marL="45720" indent="0">
              <a:buNone/>
            </a:pPr>
            <a:endParaRPr lang="en-US" dirty="0"/>
          </a:p>
          <a:p>
            <a:pPr marL="45720" indent="0">
              <a:buNone/>
            </a:pPr>
            <a:r>
              <a:rPr lang="en-US" dirty="0"/>
              <a:t>The Advisory Committee on Immunization Practices(ACIP) does not recommend serologic or HPV DNA testing prior to immunization in females or males </a:t>
            </a:r>
          </a:p>
          <a:p>
            <a:endParaRPr lang="en-US" dirty="0"/>
          </a:p>
        </p:txBody>
      </p:sp>
    </p:spTree>
    <p:extLst>
      <p:ext uri="{BB962C8B-B14F-4D97-AF65-F5344CB8AC3E}">
        <p14:creationId xmlns:p14="http://schemas.microsoft.com/office/powerpoint/2010/main" val="21303533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278820" y="381000"/>
            <a:ext cx="8675076" cy="5638799"/>
          </a:xfrm>
        </p:spPr>
      </p:pic>
    </p:spTree>
    <p:extLst>
      <p:ext uri="{BB962C8B-B14F-4D97-AF65-F5344CB8AC3E}">
        <p14:creationId xmlns:p14="http://schemas.microsoft.com/office/powerpoint/2010/main" val="108465135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3"/>
          </p:nvPr>
        </p:nvSpPr>
        <p:spPr>
          <a:xfrm>
            <a:off x="152400" y="381000"/>
            <a:ext cx="8458200" cy="5638800"/>
          </a:xfrm>
        </p:spPr>
        <p:txBody>
          <a:bodyPr>
            <a:normAutofit/>
          </a:bodyPr>
          <a:lstStyle/>
          <a:p>
            <a:pPr marL="45720" indent="0">
              <a:buNone/>
            </a:pPr>
            <a:r>
              <a:rPr lang="en-US" b="1" dirty="0">
                <a:solidFill>
                  <a:schemeClr val="accent1">
                    <a:lumMod val="75000"/>
                  </a:schemeClr>
                </a:solidFill>
              </a:rPr>
              <a:t>VACCINE DOSE AND ADMINISTRATION</a:t>
            </a:r>
          </a:p>
          <a:p>
            <a:pPr marL="45720" indent="0">
              <a:buNone/>
            </a:pPr>
            <a:endParaRPr lang="en-US" b="1" dirty="0">
              <a:solidFill>
                <a:schemeClr val="accent1">
                  <a:lumMod val="75000"/>
                </a:schemeClr>
              </a:solidFill>
            </a:endParaRPr>
          </a:p>
          <a:p>
            <a:pPr marL="45720" indent="0">
              <a:buNone/>
            </a:pPr>
            <a:r>
              <a:rPr lang="en-US" b="1" dirty="0">
                <a:solidFill>
                  <a:schemeClr val="accent1">
                    <a:lumMod val="75000"/>
                  </a:schemeClr>
                </a:solidFill>
              </a:rPr>
              <a:t>According To CDC GUIDELINES ON DEC 2016 </a:t>
            </a:r>
          </a:p>
          <a:p>
            <a:pPr marL="45720" indent="0">
              <a:buNone/>
            </a:pPr>
            <a:r>
              <a:rPr lang="en-US" u="sng" dirty="0">
                <a:solidFill>
                  <a:schemeClr val="accent2">
                    <a:lumMod val="75000"/>
                  </a:schemeClr>
                </a:solidFill>
              </a:rPr>
              <a:t>Immunization schedule — In the United States, as of 2016, the recommended dosing schedule depends on the age of the patient </a:t>
            </a:r>
          </a:p>
          <a:p>
            <a:pPr marL="45720" indent="0">
              <a:buNone/>
            </a:pPr>
            <a:endParaRPr lang="en-US" dirty="0"/>
          </a:p>
          <a:p>
            <a:pPr>
              <a:buClr>
                <a:schemeClr val="bg2">
                  <a:lumMod val="75000"/>
                </a:schemeClr>
              </a:buClr>
              <a:buFont typeface="Arial" panose="020B0604020202020204" pitchFamily="34" charset="0"/>
              <a:buChar char="•"/>
            </a:pPr>
            <a:r>
              <a:rPr lang="en-US" dirty="0"/>
              <a:t>Individuals younger than 15 years should receive two doses of HPV vaccine at least six months apart. </a:t>
            </a:r>
          </a:p>
          <a:p>
            <a:pPr marL="45720" indent="0">
              <a:buNone/>
            </a:pPr>
            <a:endParaRPr lang="en-US" dirty="0"/>
          </a:p>
        </p:txBody>
      </p:sp>
    </p:spTree>
    <p:extLst>
      <p:ext uri="{BB962C8B-B14F-4D97-AF65-F5344CB8AC3E}">
        <p14:creationId xmlns:p14="http://schemas.microsoft.com/office/powerpoint/2010/main" val="225153775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533400" y="457200"/>
            <a:ext cx="7620000" cy="5257800"/>
          </a:xfrm>
        </p:spPr>
        <p:txBody>
          <a:bodyPr>
            <a:normAutofit/>
          </a:bodyPr>
          <a:lstStyle/>
          <a:p>
            <a:pPr marL="45720" indent="0">
              <a:buClr>
                <a:schemeClr val="bg2">
                  <a:lumMod val="75000"/>
                </a:schemeClr>
              </a:buClr>
              <a:buNone/>
            </a:pPr>
            <a:r>
              <a:rPr lang="en-US" dirty="0"/>
              <a:t>Individuals 15 years or older should receive three doses of HPV vaccine over a minimum of 24 weeks. </a:t>
            </a:r>
          </a:p>
          <a:p>
            <a:pPr>
              <a:buClr>
                <a:schemeClr val="bg2">
                  <a:lumMod val="75000"/>
                </a:schemeClr>
              </a:buClr>
              <a:buFont typeface="Arial" panose="020B0604020202020204" pitchFamily="34" charset="0"/>
              <a:buChar char="•"/>
            </a:pPr>
            <a:r>
              <a:rPr lang="en-US" dirty="0"/>
              <a:t>The minimum interval between the first two doses is 4 weeks and the minimum interval between the second and third doses is 12 weeks. </a:t>
            </a:r>
          </a:p>
          <a:p>
            <a:pPr>
              <a:buClr>
                <a:schemeClr val="bg2">
                  <a:lumMod val="75000"/>
                </a:schemeClr>
              </a:buClr>
              <a:buFont typeface="Arial" panose="020B0604020202020204" pitchFamily="34" charset="0"/>
              <a:buChar char="•"/>
            </a:pPr>
            <a:endParaRPr lang="en-US" dirty="0"/>
          </a:p>
          <a:p>
            <a:pPr>
              <a:buClr>
                <a:schemeClr val="bg2">
                  <a:lumMod val="75000"/>
                </a:schemeClr>
              </a:buClr>
              <a:buFont typeface="Arial" panose="020B0604020202020204" pitchFamily="34" charset="0"/>
              <a:buChar char="•"/>
            </a:pPr>
            <a:r>
              <a:rPr lang="en-US" dirty="0"/>
              <a:t>The Gardasil and Gardasil 9 are typically administered in three doses at time zero, and at two and six months of follow-up. </a:t>
            </a:r>
          </a:p>
          <a:p>
            <a:pPr>
              <a:buClr>
                <a:schemeClr val="bg2">
                  <a:lumMod val="75000"/>
                </a:schemeClr>
              </a:buClr>
              <a:buFont typeface="Arial" panose="020B0604020202020204" pitchFamily="34" charset="0"/>
              <a:buChar char="•"/>
            </a:pPr>
            <a:r>
              <a:rPr lang="en-US" dirty="0" err="1"/>
              <a:t>Cervarix</a:t>
            </a:r>
            <a:r>
              <a:rPr lang="en-US" dirty="0"/>
              <a:t> follow a similar three-dose schedule for those older than 15 years, the bivalent vaccine is typically administered in three doses at time zero, and at one and six months of follow-up.</a:t>
            </a:r>
          </a:p>
          <a:p>
            <a:endParaRPr lang="en-US" dirty="0"/>
          </a:p>
        </p:txBody>
      </p:sp>
    </p:spTree>
    <p:extLst>
      <p:ext uri="{BB962C8B-B14F-4D97-AF65-F5344CB8AC3E}">
        <p14:creationId xmlns:p14="http://schemas.microsoft.com/office/powerpoint/2010/main" val="1639376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3"/>
          </p:nvPr>
        </p:nvSpPr>
        <p:spPr/>
        <p:txBody>
          <a:bodyPr/>
          <a:lstStyle/>
          <a:p>
            <a:pPr marL="45720" indent="0">
              <a:buNone/>
            </a:pPr>
            <a:r>
              <a:rPr lang="en-US" b="1" dirty="0">
                <a:solidFill>
                  <a:schemeClr val="bg2">
                    <a:lumMod val="50000"/>
                  </a:schemeClr>
                </a:solidFill>
              </a:rPr>
              <a:t>Interrupted schedules</a:t>
            </a:r>
          </a:p>
          <a:p>
            <a:pPr marL="45720" indent="0">
              <a:buNone/>
            </a:pPr>
            <a:endParaRPr lang="en-US" b="1" dirty="0">
              <a:solidFill>
                <a:schemeClr val="bg2">
                  <a:lumMod val="50000"/>
                </a:schemeClr>
              </a:solidFill>
            </a:endParaRPr>
          </a:p>
          <a:p>
            <a:pPr marL="45720" indent="0">
              <a:buNone/>
            </a:pPr>
            <a:r>
              <a:rPr lang="en-US" dirty="0"/>
              <a:t>if the vaccination series is interrupted for any length of time, it can be resumed without restarting the series.</a:t>
            </a:r>
          </a:p>
        </p:txBody>
      </p:sp>
    </p:spTree>
    <p:extLst>
      <p:ext uri="{BB962C8B-B14F-4D97-AF65-F5344CB8AC3E}">
        <p14:creationId xmlns:p14="http://schemas.microsoft.com/office/powerpoint/2010/main" val="183358292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sz="quarter" idx="13"/>
          </p:nvPr>
        </p:nvSpPr>
        <p:spPr>
          <a:xfrm>
            <a:off x="609600" y="533400"/>
            <a:ext cx="7848600" cy="5638800"/>
          </a:xfrm>
        </p:spPr>
        <p:txBody>
          <a:bodyPr>
            <a:normAutofit/>
          </a:bodyPr>
          <a:lstStyle/>
          <a:p>
            <a:pPr marL="45720" indent="0">
              <a:buNone/>
            </a:pPr>
            <a:endParaRPr lang="en-US" sz="3200" b="1" dirty="0">
              <a:solidFill>
                <a:schemeClr val="tx2">
                  <a:lumMod val="60000"/>
                  <a:lumOff val="40000"/>
                </a:schemeClr>
              </a:solidFill>
            </a:endParaRPr>
          </a:p>
          <a:p>
            <a:pPr marL="45720" indent="0" algn="ctr">
              <a:buNone/>
            </a:pPr>
            <a:r>
              <a:rPr lang="en-US" sz="3200" b="1" dirty="0">
                <a:solidFill>
                  <a:schemeClr val="tx2">
                    <a:lumMod val="60000"/>
                    <a:lumOff val="40000"/>
                  </a:schemeClr>
                </a:solidFill>
              </a:rPr>
              <a:t>For how long ?</a:t>
            </a:r>
          </a:p>
          <a:p>
            <a:pPr marL="45720" indent="0" algn="ctr">
              <a:buNone/>
            </a:pPr>
            <a:endParaRPr lang="en-US" sz="3200" b="1" dirty="0">
              <a:solidFill>
                <a:schemeClr val="tx2">
                  <a:lumMod val="60000"/>
                  <a:lumOff val="40000"/>
                </a:schemeClr>
              </a:solidFill>
            </a:endParaRPr>
          </a:p>
          <a:p>
            <a:pPr marL="45720" indent="0" algn="ctr">
              <a:buNone/>
            </a:pPr>
            <a:r>
              <a:rPr lang="en-US" sz="3200" b="1" dirty="0">
                <a:solidFill>
                  <a:schemeClr val="tx2">
                    <a:lumMod val="60000"/>
                    <a:lumOff val="40000"/>
                  </a:schemeClr>
                </a:solidFill>
              </a:rPr>
              <a:t>Duration of protection ?</a:t>
            </a:r>
          </a:p>
          <a:p>
            <a:pPr marL="45720" indent="0">
              <a:buNone/>
            </a:pPr>
            <a:endParaRPr lang="en-US" b="1" dirty="0">
              <a:solidFill>
                <a:schemeClr val="tx2">
                  <a:lumMod val="60000"/>
                  <a:lumOff val="40000"/>
                </a:schemeClr>
              </a:solidFill>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60183" y="3420533"/>
            <a:ext cx="2857500" cy="2857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0234173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0" y="5486400"/>
            <a:ext cx="6512511" cy="1143000"/>
          </a:xfrm>
        </p:spPr>
        <p:txBody>
          <a:bodyPr/>
          <a:lstStyle/>
          <a:p>
            <a:r>
              <a:rPr lang="en-US" sz="1600" dirty="0"/>
              <a:t>CDC GUIDELINES DEC2016</a:t>
            </a:r>
          </a:p>
        </p:txBody>
      </p:sp>
      <p:sp>
        <p:nvSpPr>
          <p:cNvPr id="3" name="Content Placeholder 2"/>
          <p:cNvSpPr>
            <a:spLocks noGrp="1"/>
          </p:cNvSpPr>
          <p:nvPr>
            <p:ph sz="quarter" idx="13"/>
          </p:nvPr>
        </p:nvSpPr>
        <p:spPr>
          <a:xfrm>
            <a:off x="609600" y="533400"/>
            <a:ext cx="7848600" cy="5715000"/>
          </a:xfrm>
        </p:spPr>
        <p:txBody>
          <a:bodyPr>
            <a:normAutofit/>
          </a:bodyPr>
          <a:lstStyle/>
          <a:p>
            <a:pPr marL="45720" indent="0">
              <a:buClr>
                <a:schemeClr val="bg2">
                  <a:lumMod val="75000"/>
                </a:schemeClr>
              </a:buClr>
              <a:buNone/>
            </a:pPr>
            <a:endParaRPr lang="en-US" dirty="0"/>
          </a:p>
          <a:p>
            <a:pPr>
              <a:buClr>
                <a:schemeClr val="bg2">
                  <a:lumMod val="75000"/>
                </a:schemeClr>
              </a:buClr>
              <a:buFont typeface="Wingdings" panose="05000000000000000000" pitchFamily="2" charset="2"/>
              <a:buChar char="v"/>
            </a:pPr>
            <a:r>
              <a:rPr lang="en-US" dirty="0">
                <a:solidFill>
                  <a:schemeClr val="bg2">
                    <a:lumMod val="50000"/>
                  </a:schemeClr>
                </a:solidFill>
              </a:rPr>
              <a:t>IN ALL CLINICAL TRIALS </a:t>
            </a:r>
            <a:r>
              <a:rPr lang="en-US" dirty="0"/>
              <a:t>Persistent antibody levels and protection against HPV infection have been reported up to 10 years following vaccination . </a:t>
            </a:r>
          </a:p>
          <a:p>
            <a:pPr>
              <a:buClr>
                <a:schemeClr val="bg2">
                  <a:lumMod val="75000"/>
                </a:schemeClr>
              </a:buClr>
              <a:buFont typeface="Wingdings" panose="05000000000000000000" pitchFamily="2" charset="2"/>
              <a:buChar char="v"/>
            </a:pPr>
            <a:endParaRPr lang="en-US" dirty="0"/>
          </a:p>
          <a:p>
            <a:pPr>
              <a:buClr>
                <a:schemeClr val="bg2">
                  <a:lumMod val="75000"/>
                </a:schemeClr>
              </a:buClr>
              <a:buFont typeface="Wingdings" panose="05000000000000000000" pitchFamily="2" charset="2"/>
              <a:buChar char="v"/>
            </a:pPr>
            <a:r>
              <a:rPr lang="en-US" dirty="0"/>
              <a:t>Of note, the precise level of antibody needed for protection against infection is unknown. </a:t>
            </a:r>
          </a:p>
          <a:p>
            <a:pPr>
              <a:buClr>
                <a:schemeClr val="bg2">
                  <a:lumMod val="75000"/>
                </a:schemeClr>
              </a:buClr>
              <a:buFont typeface="Wingdings" panose="05000000000000000000" pitchFamily="2" charset="2"/>
              <a:buChar char="v"/>
            </a:pPr>
            <a:endParaRPr lang="en-US" dirty="0"/>
          </a:p>
          <a:p>
            <a:pPr>
              <a:buClr>
                <a:schemeClr val="bg2">
                  <a:lumMod val="75000"/>
                </a:schemeClr>
              </a:buClr>
              <a:buFont typeface="Wingdings" panose="05000000000000000000" pitchFamily="2" charset="2"/>
              <a:buChar char="v"/>
            </a:pPr>
            <a:r>
              <a:rPr lang="en-US" dirty="0"/>
              <a:t>Further data will become available in the future as female and male participants in vaccine studies are followed over time.</a:t>
            </a:r>
          </a:p>
          <a:p>
            <a:pPr marL="45720" indent="0">
              <a:buNone/>
            </a:pPr>
            <a:endParaRPr lang="en-US" dirty="0"/>
          </a:p>
        </p:txBody>
      </p:sp>
    </p:spTree>
    <p:extLst>
      <p:ext uri="{BB962C8B-B14F-4D97-AF65-F5344CB8AC3E}">
        <p14:creationId xmlns:p14="http://schemas.microsoft.com/office/powerpoint/2010/main" val="846180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Effect transition="in" filter="fade">
                                      <p:cBhvr>
                                        <p:cTn id="14" dur="1000"/>
                                        <p:tgtEl>
                                          <p:spTgt spid="3">
                                            <p:txEl>
                                              <p:pRg st="3" end="3"/>
                                            </p:txEl>
                                          </p:spTgt>
                                        </p:tgtEl>
                                      </p:cBhvr>
                                    </p:animEffect>
                                    <p:anim calcmode="lin" valueType="num">
                                      <p:cBhvr>
                                        <p:cTn id="1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1000"/>
                                        <p:tgtEl>
                                          <p:spTgt spid="3">
                                            <p:txEl>
                                              <p:pRg st="5" end="5"/>
                                            </p:txEl>
                                          </p:spTgt>
                                        </p:tgtEl>
                                      </p:cBhvr>
                                    </p:animEffect>
                                    <p:anim calcmode="lin" valueType="num">
                                      <p:cBhvr>
                                        <p:cTn id="22"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152400" y="228600"/>
            <a:ext cx="8777652" cy="6400800"/>
          </a:xfrm>
        </p:spPr>
      </p:pic>
    </p:spTree>
    <p:extLst>
      <p:ext uri="{BB962C8B-B14F-4D97-AF65-F5344CB8AC3E}">
        <p14:creationId xmlns:p14="http://schemas.microsoft.com/office/powerpoint/2010/main" val="426078855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3"/>
          </p:nvPr>
        </p:nvSpPr>
        <p:spPr>
          <a:xfrm>
            <a:off x="914400" y="533400"/>
            <a:ext cx="7543800" cy="5867400"/>
          </a:xfrm>
        </p:spPr>
        <p:txBody>
          <a:bodyPr>
            <a:normAutofit/>
          </a:bodyPr>
          <a:lstStyle/>
          <a:p>
            <a:pPr marL="45720" indent="0">
              <a:buNone/>
            </a:pPr>
            <a:r>
              <a:rPr lang="en-US" dirty="0">
                <a:solidFill>
                  <a:schemeClr val="bg2">
                    <a:lumMod val="50000"/>
                  </a:schemeClr>
                </a:solidFill>
              </a:rPr>
              <a:t>Results:</a:t>
            </a:r>
          </a:p>
          <a:p>
            <a:pPr>
              <a:buClr>
                <a:schemeClr val="bg2">
                  <a:lumMod val="50000"/>
                </a:schemeClr>
              </a:buClr>
              <a:buFont typeface="Wingdings" panose="05000000000000000000" pitchFamily="2" charset="2"/>
              <a:buChar char="v"/>
            </a:pPr>
            <a:r>
              <a:rPr lang="en-US" dirty="0"/>
              <a:t> </a:t>
            </a:r>
            <a:r>
              <a:rPr lang="en-US" dirty="0">
                <a:solidFill>
                  <a:schemeClr val="tx1"/>
                </a:solidFill>
              </a:rPr>
              <a:t>HPV-16 and -18 antibodies peaked at Month 7 and gradually plateaued at Months 18–24 and</a:t>
            </a:r>
          </a:p>
          <a:p>
            <a:pPr marL="45720" indent="0">
              <a:buClr>
                <a:schemeClr val="bg2">
                  <a:lumMod val="50000"/>
                </a:schemeClr>
              </a:buClr>
              <a:buNone/>
            </a:pPr>
            <a:r>
              <a:rPr lang="en-US" dirty="0">
                <a:solidFill>
                  <a:schemeClr val="tx1"/>
                </a:solidFill>
              </a:rPr>
              <a:t> remained stable through 6.4 years</a:t>
            </a:r>
          </a:p>
          <a:p>
            <a:pPr marL="45720" indent="0">
              <a:buClr>
                <a:schemeClr val="bg2">
                  <a:lumMod val="50000"/>
                </a:schemeClr>
              </a:buClr>
              <a:buNone/>
            </a:pPr>
            <a:endParaRPr lang="en-US" dirty="0">
              <a:solidFill>
                <a:schemeClr val="tx1"/>
              </a:solidFill>
            </a:endParaRPr>
          </a:p>
          <a:p>
            <a:pPr>
              <a:buClr>
                <a:schemeClr val="bg2">
                  <a:lumMod val="50000"/>
                </a:schemeClr>
              </a:buClr>
              <a:buFont typeface="Wingdings" panose="05000000000000000000" pitchFamily="2" charset="2"/>
              <a:buChar char="v"/>
            </a:pPr>
            <a:r>
              <a:rPr lang="en-US" dirty="0">
                <a:solidFill>
                  <a:schemeClr val="tx1"/>
                </a:solidFill>
              </a:rPr>
              <a:t> Mean antibody levels at the last time point were several fold higher than those associated with natural infection. </a:t>
            </a:r>
          </a:p>
          <a:p>
            <a:pPr marL="45720" indent="0">
              <a:buClr>
                <a:schemeClr val="bg2">
                  <a:lumMod val="50000"/>
                </a:schemeClr>
              </a:buClr>
              <a:buNone/>
            </a:pPr>
            <a:endParaRPr lang="en-US" dirty="0">
              <a:solidFill>
                <a:schemeClr val="tx1"/>
              </a:solidFill>
            </a:endParaRPr>
          </a:p>
          <a:p>
            <a:pPr>
              <a:buClr>
                <a:schemeClr val="bg2">
                  <a:lumMod val="50000"/>
                </a:schemeClr>
              </a:buClr>
              <a:buFont typeface="Wingdings" panose="05000000000000000000" pitchFamily="2" charset="2"/>
              <a:buChar char="v"/>
            </a:pPr>
            <a:r>
              <a:rPr lang="en-US" dirty="0">
                <a:solidFill>
                  <a:schemeClr val="tx1"/>
                </a:solidFill>
              </a:rPr>
              <a:t>The study predict that HPV-16 and -18 mean antibody levels will remain well above those associated with natural infection for at least 20 years</a:t>
            </a:r>
          </a:p>
        </p:txBody>
      </p:sp>
    </p:spTree>
    <p:extLst>
      <p:ext uri="{BB962C8B-B14F-4D97-AF65-F5344CB8AC3E}">
        <p14:creationId xmlns:p14="http://schemas.microsoft.com/office/powerpoint/2010/main" val="398375491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3"/>
          </p:nvPr>
        </p:nvSpPr>
        <p:spPr/>
        <p:txBody>
          <a:bodyPr>
            <a:normAutofit/>
          </a:bodyPr>
          <a:lstStyle/>
          <a:p>
            <a:pPr marL="45720" indent="0" algn="ctr">
              <a:buNone/>
            </a:pPr>
            <a:r>
              <a:rPr lang="en-US" sz="4400" b="1" dirty="0">
                <a:solidFill>
                  <a:schemeClr val="bg2">
                    <a:lumMod val="50000"/>
                  </a:schemeClr>
                </a:solidFill>
              </a:rPr>
              <a:t>Vaccine safety </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1600200"/>
            <a:ext cx="4443413" cy="44434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8509174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3"/>
          </p:nvPr>
        </p:nvSpPr>
        <p:spPr>
          <a:xfrm>
            <a:off x="152400" y="897448"/>
            <a:ext cx="6400800" cy="3474720"/>
          </a:xfrm>
        </p:spPr>
        <p:txBody>
          <a:bodyPr>
            <a:normAutofit/>
          </a:bodyPr>
          <a:lstStyle/>
          <a:p>
            <a:pPr marL="45720" indent="0">
              <a:buNone/>
            </a:pPr>
            <a:r>
              <a:rPr lang="en-US" sz="2000" dirty="0"/>
              <a:t>All vaccines use virus-like particles (VLPs)</a:t>
            </a:r>
          </a:p>
          <a:p>
            <a:pPr marL="45720" indent="0">
              <a:buNone/>
            </a:pPr>
            <a:r>
              <a:rPr lang="en-US" sz="2000" dirty="0"/>
              <a:t>which mimic the viral capsid. </a:t>
            </a:r>
          </a:p>
          <a:p>
            <a:pPr marL="45720" indent="0">
              <a:buNone/>
            </a:pPr>
            <a:endParaRPr lang="en-US" sz="2000" dirty="0"/>
          </a:p>
          <a:p>
            <a:pPr marL="45720" indent="0">
              <a:buNone/>
            </a:pPr>
            <a:r>
              <a:rPr lang="en-US" sz="2000" dirty="0"/>
              <a:t>VLPs do not contain genetic material and are produced in biologic systems, which have well-established safety records </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62600" y="0"/>
            <a:ext cx="3556726" cy="2000658"/>
          </a:xfrm>
          <a:prstGeom prst="rect">
            <a:avLst/>
          </a:prstGeom>
        </p:spPr>
      </p:pic>
    </p:spTree>
    <p:extLst>
      <p:ext uri="{BB962C8B-B14F-4D97-AF65-F5344CB8AC3E}">
        <p14:creationId xmlns:p14="http://schemas.microsoft.com/office/powerpoint/2010/main" val="70318002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3"/>
          </p:nvPr>
        </p:nvSpPr>
        <p:spPr>
          <a:xfrm>
            <a:off x="1143000" y="731520"/>
            <a:ext cx="7010400" cy="5059680"/>
          </a:xfrm>
        </p:spPr>
        <p:txBody>
          <a:bodyPr>
            <a:normAutofit/>
          </a:bodyPr>
          <a:lstStyle/>
          <a:p>
            <a:pPr marL="45720" indent="0">
              <a:buNone/>
            </a:pPr>
            <a:r>
              <a:rPr lang="en-US" b="1" u="sng" dirty="0" err="1">
                <a:solidFill>
                  <a:schemeClr val="bg2">
                    <a:lumMod val="50000"/>
                  </a:schemeClr>
                </a:solidFill>
              </a:rPr>
              <a:t>Quadrivalent</a:t>
            </a:r>
            <a:r>
              <a:rPr lang="en-US" b="1" u="sng" dirty="0">
                <a:solidFill>
                  <a:schemeClr val="bg2">
                    <a:lumMod val="50000"/>
                  </a:schemeClr>
                </a:solidFill>
              </a:rPr>
              <a:t> vaccine (Gardasil) </a:t>
            </a:r>
          </a:p>
          <a:p>
            <a:pPr marL="45720" indent="0">
              <a:buNone/>
            </a:pPr>
            <a:endParaRPr lang="en-US" b="1" u="sng" dirty="0">
              <a:solidFill>
                <a:schemeClr val="bg2">
                  <a:lumMod val="50000"/>
                </a:schemeClr>
              </a:solidFill>
            </a:endParaRPr>
          </a:p>
          <a:p>
            <a:pPr marL="45720" indent="0">
              <a:buNone/>
            </a:pPr>
            <a:r>
              <a:rPr lang="en-US" b="1" dirty="0" err="1">
                <a:solidFill>
                  <a:schemeClr val="bg2">
                    <a:lumMod val="75000"/>
                  </a:schemeClr>
                </a:solidFill>
              </a:rPr>
              <a:t>Prelicensure</a:t>
            </a:r>
            <a:r>
              <a:rPr lang="en-US" b="1" dirty="0">
                <a:solidFill>
                  <a:schemeClr val="bg2">
                    <a:lumMod val="75000"/>
                  </a:schemeClr>
                </a:solidFill>
              </a:rPr>
              <a:t> trial data </a:t>
            </a:r>
          </a:p>
          <a:p>
            <a:pPr marL="45720" indent="0">
              <a:buNone/>
            </a:pPr>
            <a:r>
              <a:rPr lang="en-US" dirty="0">
                <a:solidFill>
                  <a:schemeClr val="tx1"/>
                </a:solidFill>
              </a:rPr>
              <a:t> The safety profile of the </a:t>
            </a:r>
            <a:r>
              <a:rPr lang="en-US" dirty="0" err="1">
                <a:solidFill>
                  <a:schemeClr val="tx1"/>
                </a:solidFill>
              </a:rPr>
              <a:t>quadri</a:t>
            </a:r>
            <a:r>
              <a:rPr lang="en-US" dirty="0">
                <a:solidFill>
                  <a:schemeClr val="tx1"/>
                </a:solidFill>
              </a:rPr>
              <a:t> valent vaccine was evaluated in diverse populations of females from resource-rich and resource-limited settings .</a:t>
            </a:r>
          </a:p>
          <a:p>
            <a:pPr marL="45720" indent="0">
              <a:buNone/>
            </a:pPr>
            <a:r>
              <a:rPr lang="en-US" b="1" u="sng" dirty="0">
                <a:solidFill>
                  <a:schemeClr val="tx1"/>
                </a:solidFill>
              </a:rPr>
              <a:t>Mild injection site reactions were the most commonly observed adverse events </a:t>
            </a:r>
          </a:p>
          <a:p>
            <a:pPr marL="45720" indent="0">
              <a:buNone/>
            </a:pPr>
            <a:endParaRPr lang="en-US" b="1" u="sng" dirty="0">
              <a:solidFill>
                <a:schemeClr val="tx1"/>
              </a:solidFill>
            </a:endParaRPr>
          </a:p>
          <a:p>
            <a:pPr marL="45720" indent="0">
              <a:buNone/>
            </a:pPr>
            <a:r>
              <a:rPr lang="en-US" dirty="0">
                <a:solidFill>
                  <a:schemeClr val="tx1"/>
                </a:solidFill>
              </a:rPr>
              <a:t>The safety profile of </a:t>
            </a:r>
            <a:r>
              <a:rPr lang="en-US" dirty="0" err="1">
                <a:solidFill>
                  <a:schemeClr val="tx1"/>
                </a:solidFill>
              </a:rPr>
              <a:t>quadrivalent</a:t>
            </a:r>
            <a:r>
              <a:rPr lang="en-US" dirty="0">
                <a:solidFill>
                  <a:schemeClr val="tx1"/>
                </a:solidFill>
              </a:rPr>
              <a:t> vaccine in males was reported to be similar to that of studies in females</a:t>
            </a:r>
          </a:p>
        </p:txBody>
      </p:sp>
      <p:pic>
        <p:nvPicPr>
          <p:cNvPr id="4" name="Picture 3"/>
          <p:cNvPicPr>
            <a:picLocks noChangeAspect="1"/>
          </p:cNvPicPr>
          <p:nvPr/>
        </p:nvPicPr>
        <p:blipFill>
          <a:blip r:embed="rId2"/>
          <a:stretch>
            <a:fillRect/>
          </a:stretch>
        </p:blipFill>
        <p:spPr>
          <a:xfrm>
            <a:off x="6172200" y="228600"/>
            <a:ext cx="2443163" cy="1628775"/>
          </a:xfrm>
          <a:prstGeom prst="rect">
            <a:avLst/>
          </a:prstGeom>
        </p:spPr>
      </p:pic>
    </p:spTree>
    <p:extLst>
      <p:ext uri="{BB962C8B-B14F-4D97-AF65-F5344CB8AC3E}">
        <p14:creationId xmlns:p14="http://schemas.microsoft.com/office/powerpoint/2010/main" val="25223790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152400" y="95250"/>
            <a:ext cx="8910108" cy="6625432"/>
          </a:xfrm>
        </p:spPr>
      </p:pic>
    </p:spTree>
    <p:extLst>
      <p:ext uri="{BB962C8B-B14F-4D97-AF65-F5344CB8AC3E}">
        <p14:creationId xmlns:p14="http://schemas.microsoft.com/office/powerpoint/2010/main" val="142145005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3"/>
          </p:nvPr>
        </p:nvSpPr>
        <p:spPr>
          <a:xfrm>
            <a:off x="381000" y="228600"/>
            <a:ext cx="8153400" cy="6096000"/>
          </a:xfrm>
        </p:spPr>
        <p:txBody>
          <a:bodyPr>
            <a:normAutofit lnSpcReduction="10000"/>
          </a:bodyPr>
          <a:lstStyle/>
          <a:p>
            <a:pPr marL="45720" indent="0">
              <a:buNone/>
            </a:pPr>
            <a:r>
              <a:rPr lang="en-US" b="1" dirty="0" err="1">
                <a:solidFill>
                  <a:schemeClr val="bg2">
                    <a:lumMod val="75000"/>
                  </a:schemeClr>
                </a:solidFill>
              </a:rPr>
              <a:t>Postlicensure</a:t>
            </a:r>
            <a:r>
              <a:rPr lang="en-US" b="1" dirty="0">
                <a:solidFill>
                  <a:schemeClr val="bg2">
                    <a:lumMod val="75000"/>
                  </a:schemeClr>
                </a:solidFill>
              </a:rPr>
              <a:t> data </a:t>
            </a:r>
          </a:p>
          <a:p>
            <a:pPr>
              <a:buClr>
                <a:schemeClr val="bg2">
                  <a:lumMod val="75000"/>
                </a:schemeClr>
              </a:buClr>
              <a:buFont typeface="Wingdings" panose="05000000000000000000" pitchFamily="2" charset="2"/>
              <a:buChar char="v"/>
            </a:pPr>
            <a:r>
              <a:rPr lang="en-US" b="1" dirty="0">
                <a:solidFill>
                  <a:schemeClr val="bg2">
                    <a:lumMod val="75000"/>
                  </a:schemeClr>
                </a:solidFill>
              </a:rPr>
              <a:t> </a:t>
            </a:r>
            <a:r>
              <a:rPr lang="en-US" dirty="0"/>
              <a:t>In the U.S, adverse events following immunization are collected and analyzed within the Vaccine Adverse Event Reporting System (VAERS) </a:t>
            </a:r>
          </a:p>
          <a:p>
            <a:pPr>
              <a:buClr>
                <a:schemeClr val="bg2">
                  <a:lumMod val="75000"/>
                </a:schemeClr>
              </a:buClr>
              <a:buFont typeface="Wingdings" panose="05000000000000000000" pitchFamily="2" charset="2"/>
              <a:buChar char="v"/>
            </a:pPr>
            <a:r>
              <a:rPr lang="en-US" dirty="0"/>
              <a:t>Adverse events following HPV vaccine are compared with background rates following other immunizations. </a:t>
            </a:r>
          </a:p>
          <a:p>
            <a:pPr>
              <a:buClr>
                <a:schemeClr val="bg2">
                  <a:lumMod val="75000"/>
                </a:schemeClr>
              </a:buClr>
              <a:buFont typeface="Wingdings" panose="05000000000000000000" pitchFamily="2" charset="2"/>
              <a:buChar char="v"/>
            </a:pPr>
            <a:endParaRPr lang="en-US" dirty="0"/>
          </a:p>
          <a:p>
            <a:pPr>
              <a:buClr>
                <a:schemeClr val="bg2">
                  <a:lumMod val="75000"/>
                </a:schemeClr>
              </a:buClr>
              <a:buFont typeface="Wingdings" panose="05000000000000000000" pitchFamily="2" charset="2"/>
              <a:buChar char="v"/>
            </a:pPr>
            <a:r>
              <a:rPr lang="en-US" dirty="0"/>
              <a:t>Between June 2006 and March 2013, approximately 57 million doses of </a:t>
            </a:r>
            <a:r>
              <a:rPr lang="en-US" dirty="0" err="1"/>
              <a:t>quadrivalent</a:t>
            </a:r>
            <a:r>
              <a:rPr lang="en-US" dirty="0"/>
              <a:t> HPV vaccines were distributed </a:t>
            </a:r>
          </a:p>
          <a:p>
            <a:pPr>
              <a:buClr>
                <a:schemeClr val="bg2">
                  <a:lumMod val="75000"/>
                </a:schemeClr>
              </a:buClr>
              <a:buFont typeface="Wingdings" panose="05000000000000000000" pitchFamily="2" charset="2"/>
              <a:buChar char="v"/>
            </a:pPr>
            <a:r>
              <a:rPr lang="en-US" dirty="0"/>
              <a:t>Reports of adverse events to VAERS have been consistent with the pre-licensure data:</a:t>
            </a:r>
          </a:p>
          <a:p>
            <a:pPr marL="45720" indent="0">
              <a:buClr>
                <a:schemeClr val="bg2">
                  <a:lumMod val="75000"/>
                </a:schemeClr>
              </a:buClr>
              <a:buNone/>
            </a:pPr>
            <a:endParaRPr lang="en-US" dirty="0"/>
          </a:p>
          <a:p>
            <a:pPr>
              <a:buClr>
                <a:schemeClr val="bg2">
                  <a:lumMod val="75000"/>
                </a:schemeClr>
              </a:buClr>
              <a:buFont typeface="Wingdings" panose="05000000000000000000" pitchFamily="2" charset="2"/>
              <a:buChar char="v"/>
            </a:pPr>
            <a:r>
              <a:rPr lang="en-US" dirty="0"/>
              <a:t>From 2006 to 2013, VAERS received 21,194 reports of adverse events following HPV immunization among females The vast majority (92 %) were considered mild. The proportion of events reported as serious peaked in 2008</a:t>
            </a:r>
          </a:p>
        </p:txBody>
      </p:sp>
    </p:spTree>
    <p:extLst>
      <p:ext uri="{BB962C8B-B14F-4D97-AF65-F5344CB8AC3E}">
        <p14:creationId xmlns:p14="http://schemas.microsoft.com/office/powerpoint/2010/main" val="192088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1000"/>
                                        <p:tgtEl>
                                          <p:spTgt spid="3">
                                            <p:txEl>
                                              <p:pRg st="5" end="5"/>
                                            </p:txEl>
                                          </p:spTgt>
                                        </p:tgtEl>
                                      </p:cBhvr>
                                    </p:animEffect>
                                    <p:anim calcmode="lin" valueType="num">
                                      <p:cBhvr>
                                        <p:cTn id="2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fade">
                                      <p:cBhvr>
                                        <p:cTn id="35" dur="1000"/>
                                        <p:tgtEl>
                                          <p:spTgt spid="3">
                                            <p:txEl>
                                              <p:pRg st="7" end="7"/>
                                            </p:txEl>
                                          </p:spTgt>
                                        </p:tgtEl>
                                      </p:cBhvr>
                                    </p:animEffect>
                                    <p:anim calcmode="lin" valueType="num">
                                      <p:cBhvr>
                                        <p:cTn id="36"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3"/>
          </p:nvPr>
        </p:nvSpPr>
        <p:spPr>
          <a:xfrm>
            <a:off x="304800" y="381000"/>
            <a:ext cx="7772400" cy="5257800"/>
          </a:xfrm>
        </p:spPr>
        <p:txBody>
          <a:bodyPr>
            <a:normAutofit/>
          </a:bodyPr>
          <a:lstStyle/>
          <a:p>
            <a:pPr>
              <a:buClr>
                <a:schemeClr val="bg2">
                  <a:lumMod val="75000"/>
                </a:schemeClr>
              </a:buClr>
              <a:buFont typeface="Wingdings" panose="05000000000000000000" pitchFamily="2" charset="2"/>
              <a:buChar char="v"/>
            </a:pPr>
            <a:r>
              <a:rPr lang="en-US" dirty="0">
                <a:solidFill>
                  <a:schemeClr val="tx1"/>
                </a:solidFill>
              </a:rPr>
              <a:t>Among serious events, headache, nausea, vomiting, fatigue, dizziness, syncope, and generalized weakness were the most frequently reported.</a:t>
            </a:r>
          </a:p>
          <a:p>
            <a:pPr>
              <a:buClr>
                <a:schemeClr val="bg2">
                  <a:lumMod val="75000"/>
                </a:schemeClr>
              </a:buClr>
              <a:buFont typeface="Wingdings" panose="05000000000000000000" pitchFamily="2" charset="2"/>
              <a:buChar char="v"/>
            </a:pPr>
            <a:r>
              <a:rPr lang="en-US" dirty="0">
                <a:solidFill>
                  <a:schemeClr val="tx1"/>
                </a:solidFill>
              </a:rPr>
              <a:t> There is no increased risk of </a:t>
            </a:r>
            <a:r>
              <a:rPr lang="en-US" dirty="0" err="1">
                <a:solidFill>
                  <a:schemeClr val="tx1"/>
                </a:solidFill>
              </a:rPr>
              <a:t>Guillain-Barré</a:t>
            </a:r>
            <a:r>
              <a:rPr lang="en-US" dirty="0">
                <a:solidFill>
                  <a:schemeClr val="tx1"/>
                </a:solidFill>
              </a:rPr>
              <a:t> Syndrome compared with other vaccines in similar age groups</a:t>
            </a:r>
          </a:p>
          <a:p>
            <a:pPr marL="45720" indent="0">
              <a:buClr>
                <a:schemeClr val="bg2">
                  <a:lumMod val="75000"/>
                </a:schemeClr>
              </a:buClr>
              <a:buNone/>
            </a:pPr>
            <a:endParaRPr lang="en-US" dirty="0">
              <a:solidFill>
                <a:schemeClr val="tx1"/>
              </a:solidFill>
            </a:endParaRPr>
          </a:p>
          <a:p>
            <a:pPr>
              <a:buClr>
                <a:schemeClr val="bg2">
                  <a:lumMod val="75000"/>
                </a:schemeClr>
              </a:buClr>
              <a:buFont typeface="Wingdings" panose="05000000000000000000" pitchFamily="2" charset="2"/>
              <a:buChar char="v"/>
            </a:pPr>
            <a:endParaRPr lang="en-US" dirty="0">
              <a:solidFill>
                <a:schemeClr val="tx1"/>
              </a:solidFill>
            </a:endParaRPr>
          </a:p>
          <a:p>
            <a:pPr>
              <a:buClr>
                <a:schemeClr val="bg2">
                  <a:lumMod val="75000"/>
                </a:schemeClr>
              </a:buClr>
              <a:buFont typeface="Wingdings" panose="05000000000000000000" pitchFamily="2" charset="2"/>
              <a:buChar char="v"/>
            </a:pPr>
            <a:r>
              <a:rPr lang="en-US" dirty="0">
                <a:solidFill>
                  <a:schemeClr val="tx1"/>
                </a:solidFill>
              </a:rPr>
              <a:t>Through 2011, 72 post-vaccination deaths had been reported, of which 34 were confirmed. There was no unusual pattern or clustering to the deaths that would suggest that they were caused by the vaccine </a:t>
            </a:r>
          </a:p>
          <a:p>
            <a:endParaRPr lang="en-US" dirty="0"/>
          </a:p>
        </p:txBody>
      </p:sp>
    </p:spTree>
    <p:extLst>
      <p:ext uri="{BB962C8B-B14F-4D97-AF65-F5344CB8AC3E}">
        <p14:creationId xmlns:p14="http://schemas.microsoft.com/office/powerpoint/2010/main" val="162427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5257800"/>
            <a:ext cx="6512511" cy="1524000"/>
          </a:xfrm>
        </p:spPr>
        <p:txBody>
          <a:bodyPr/>
          <a:lstStyle/>
          <a:p>
            <a:pPr marL="0" indent="0" algn="l">
              <a:buNone/>
            </a:pPr>
            <a:br>
              <a:rPr lang="en-US" sz="1000" dirty="0"/>
            </a:br>
            <a:r>
              <a:rPr lang="en-US" sz="1000" dirty="0"/>
              <a:t>PubMed</a:t>
            </a:r>
            <a:br>
              <a:rPr lang="en-US" sz="1000" dirty="0"/>
            </a:br>
            <a:r>
              <a:rPr lang="en-US" sz="1000" dirty="0"/>
              <a:t>Efficacy of a </a:t>
            </a:r>
            <a:r>
              <a:rPr lang="en-US" sz="1000" dirty="0" err="1"/>
              <a:t>quadrivalent</a:t>
            </a:r>
            <a:r>
              <a:rPr lang="en-US" sz="1000" dirty="0"/>
              <a:t> prophylactic human papillomavirus (types 6, 11, 16, and 18) L1 virus-like-particle vaccine against high-grade </a:t>
            </a:r>
            <a:r>
              <a:rPr lang="en-US" sz="1000" dirty="0" err="1"/>
              <a:t>vulval</a:t>
            </a:r>
            <a:r>
              <a:rPr lang="en-US" sz="1000" dirty="0"/>
              <a:t> and vaginal lesions: a combined analysis of three </a:t>
            </a:r>
            <a:r>
              <a:rPr lang="en-US" sz="1000" dirty="0" err="1"/>
              <a:t>randomised</a:t>
            </a:r>
            <a:r>
              <a:rPr lang="en-US" sz="1000" dirty="0"/>
              <a:t> clinical trials.</a:t>
            </a:r>
            <a:br>
              <a:rPr lang="en-US" sz="1000" dirty="0"/>
            </a:br>
            <a:r>
              <a:rPr lang="en-US" sz="1000" dirty="0" err="1"/>
              <a:t>AUJoura</a:t>
            </a:r>
            <a:r>
              <a:rPr lang="en-US" sz="1000" dirty="0"/>
              <a:t> EA, </a:t>
            </a:r>
            <a:r>
              <a:rPr lang="en-US" sz="1000" dirty="0" err="1"/>
              <a:t>Leodolter</a:t>
            </a:r>
            <a:r>
              <a:rPr lang="en-US" sz="1000" dirty="0"/>
              <a:t> S, Hernandez-Avila M, Wheeler CM, Perez G, </a:t>
            </a:r>
            <a:r>
              <a:rPr lang="en-US" sz="1000" dirty="0" err="1"/>
              <a:t>Koutsky</a:t>
            </a:r>
            <a:r>
              <a:rPr lang="en-US" sz="1000" dirty="0"/>
              <a:t> LA, Garland SM, Harper DM, Tang GW, Ferris DG, </a:t>
            </a:r>
            <a:r>
              <a:rPr lang="en-US" sz="1000" dirty="0" err="1"/>
              <a:t>Steben</a:t>
            </a:r>
            <a:r>
              <a:rPr lang="en-US" sz="1000" dirty="0"/>
              <a:t> M, Jones RW, Bryan J, Taddeo FJ, Bautista OM, </a:t>
            </a:r>
            <a:r>
              <a:rPr lang="en-US" sz="1000" dirty="0" err="1"/>
              <a:t>Esser</a:t>
            </a:r>
            <a:r>
              <a:rPr lang="en-US" sz="1000" dirty="0"/>
              <a:t> MT, Sings HL, Nelson M, </a:t>
            </a:r>
            <a:r>
              <a:rPr lang="en-US" sz="1000" dirty="0" err="1"/>
              <a:t>Boslego</a:t>
            </a:r>
            <a:r>
              <a:rPr lang="en-US" sz="1000" dirty="0"/>
              <a:t> JW, Sattler C, Barr E, </a:t>
            </a:r>
            <a:r>
              <a:rPr lang="en-US" sz="1000" dirty="0" err="1"/>
              <a:t>Paavonen</a:t>
            </a:r>
            <a:r>
              <a:rPr lang="en-US" sz="1000" dirty="0"/>
              <a:t> J</a:t>
            </a:r>
            <a:br>
              <a:rPr lang="en-US" sz="1000" dirty="0"/>
            </a:br>
            <a:r>
              <a:rPr lang="en-US" sz="1000" dirty="0"/>
              <a:t>Lancet. 2007;369(9574):1693</a:t>
            </a:r>
          </a:p>
        </p:txBody>
      </p:sp>
      <p:sp>
        <p:nvSpPr>
          <p:cNvPr id="3" name="Content Placeholder 2"/>
          <p:cNvSpPr>
            <a:spLocks noGrp="1"/>
          </p:cNvSpPr>
          <p:nvPr>
            <p:ph sz="quarter" idx="13"/>
          </p:nvPr>
        </p:nvSpPr>
        <p:spPr>
          <a:xfrm>
            <a:off x="609600" y="731520"/>
            <a:ext cx="7620000" cy="4983480"/>
          </a:xfrm>
        </p:spPr>
        <p:txBody>
          <a:bodyPr>
            <a:normAutofit/>
          </a:bodyPr>
          <a:lstStyle/>
          <a:p>
            <a:pPr>
              <a:buClr>
                <a:schemeClr val="bg2">
                  <a:lumMod val="75000"/>
                </a:schemeClr>
              </a:buClr>
              <a:buFont typeface="Wingdings" panose="05000000000000000000" pitchFamily="2" charset="2"/>
              <a:buChar char="v"/>
            </a:pPr>
            <a:r>
              <a:rPr lang="en-US" sz="2000" dirty="0"/>
              <a:t>VTE rates reported to the VAERS were higher for </a:t>
            </a:r>
            <a:r>
              <a:rPr lang="en-US" sz="2000" dirty="0" err="1"/>
              <a:t>quadrivalent</a:t>
            </a:r>
            <a:r>
              <a:rPr lang="en-US" sz="2000" dirty="0"/>
              <a:t> vaccine than other vaccines, of the 31 patients with thromboembolism reported through 2008, 90 % had a known risk factor (</a:t>
            </a:r>
            <a:r>
              <a:rPr lang="en-US" sz="2000" dirty="0" err="1"/>
              <a:t>ie</a:t>
            </a:r>
            <a:r>
              <a:rPr lang="en-US" sz="2000" dirty="0"/>
              <a:t>, estrogen-containing birth control pills or a family history of clotting disorder</a:t>
            </a:r>
          </a:p>
          <a:p>
            <a:pPr marL="45720" indent="0">
              <a:buClr>
                <a:schemeClr val="bg2">
                  <a:lumMod val="75000"/>
                </a:schemeClr>
              </a:buClr>
              <a:buNone/>
            </a:pPr>
            <a:endParaRPr lang="en-US" sz="2000" dirty="0"/>
          </a:p>
          <a:p>
            <a:pPr>
              <a:buClr>
                <a:schemeClr val="bg2">
                  <a:lumMod val="75000"/>
                </a:schemeClr>
              </a:buClr>
              <a:buFont typeface="Wingdings" panose="05000000000000000000" pitchFamily="2" charset="2"/>
              <a:buChar char="v"/>
            </a:pPr>
            <a:r>
              <a:rPr lang="en-US" sz="2000" dirty="0"/>
              <a:t>Anaphylaxis had also been reported following administration of the </a:t>
            </a:r>
            <a:r>
              <a:rPr lang="en-US" sz="2000" dirty="0" err="1"/>
              <a:t>quadrivalent</a:t>
            </a:r>
            <a:r>
              <a:rPr lang="en-US" sz="2000" dirty="0"/>
              <a:t> vaccine </a:t>
            </a:r>
          </a:p>
          <a:p>
            <a:pPr>
              <a:buClr>
                <a:schemeClr val="bg2">
                  <a:lumMod val="75000"/>
                </a:schemeClr>
              </a:buClr>
              <a:buFont typeface="Wingdings" panose="05000000000000000000" pitchFamily="2" charset="2"/>
              <a:buChar char="v"/>
            </a:pPr>
            <a:endParaRPr lang="en-US" sz="2000" dirty="0"/>
          </a:p>
        </p:txBody>
      </p:sp>
    </p:spTree>
    <p:extLst>
      <p:ext uri="{BB962C8B-B14F-4D97-AF65-F5344CB8AC3E}">
        <p14:creationId xmlns:p14="http://schemas.microsoft.com/office/powerpoint/2010/main" val="3824796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3"/>
          </p:nvPr>
        </p:nvSpPr>
        <p:spPr>
          <a:xfrm>
            <a:off x="304800" y="731520"/>
            <a:ext cx="7696200" cy="5669280"/>
          </a:xfrm>
        </p:spPr>
        <p:txBody>
          <a:bodyPr>
            <a:normAutofit/>
          </a:bodyPr>
          <a:lstStyle/>
          <a:p>
            <a:pPr marL="45720" indent="0">
              <a:buNone/>
            </a:pPr>
            <a:r>
              <a:rPr lang="en-US" b="1" dirty="0">
                <a:solidFill>
                  <a:schemeClr val="bg2">
                    <a:lumMod val="75000"/>
                  </a:schemeClr>
                </a:solidFill>
              </a:rPr>
              <a:t>9-valent vaccine (Gardasil 9) </a:t>
            </a:r>
            <a:endParaRPr lang="en-US" dirty="0"/>
          </a:p>
          <a:p>
            <a:pPr marL="45720" indent="0">
              <a:buNone/>
            </a:pPr>
            <a:r>
              <a:rPr lang="en-US" dirty="0"/>
              <a:t> In an analysis of seven trials in which over 15,000 individuals received at least one dose of the 9-valent vaccine, the most common adverse effects were:</a:t>
            </a:r>
          </a:p>
          <a:p>
            <a:pPr marL="502920" indent="-457200">
              <a:buClr>
                <a:schemeClr val="bg2">
                  <a:lumMod val="75000"/>
                </a:schemeClr>
              </a:buClr>
              <a:buFont typeface="+mj-lt"/>
              <a:buAutoNum type="arabicPeriod"/>
            </a:pPr>
            <a:r>
              <a:rPr lang="en-US" dirty="0"/>
              <a:t>mild or moderate injection site reactions (pain, erythema, and swelling) more frequently than with the </a:t>
            </a:r>
            <a:r>
              <a:rPr lang="en-US" dirty="0" err="1"/>
              <a:t>quadrivalent</a:t>
            </a:r>
            <a:r>
              <a:rPr lang="en-US" dirty="0"/>
              <a:t> vaccine. </a:t>
            </a:r>
          </a:p>
          <a:p>
            <a:pPr marL="502920" indent="-457200">
              <a:buClr>
                <a:schemeClr val="bg2">
                  <a:lumMod val="75000"/>
                </a:schemeClr>
              </a:buClr>
              <a:buFont typeface="+mj-lt"/>
              <a:buAutoNum type="arabicPeriod"/>
            </a:pPr>
            <a:r>
              <a:rPr lang="en-US" dirty="0"/>
              <a:t>systemic adverse effects (</a:t>
            </a:r>
            <a:r>
              <a:rPr lang="en-US" dirty="0" err="1"/>
              <a:t>eg</a:t>
            </a:r>
            <a:r>
              <a:rPr lang="en-US" dirty="0"/>
              <a:t>, headache, fever, nausea, dizziness) were  similar with the 9-valent and </a:t>
            </a:r>
            <a:r>
              <a:rPr lang="en-US" dirty="0" err="1"/>
              <a:t>quadrivalent</a:t>
            </a:r>
            <a:r>
              <a:rPr lang="en-US" dirty="0"/>
              <a:t> vaccines. </a:t>
            </a:r>
          </a:p>
          <a:p>
            <a:pPr marL="502920" indent="-457200">
              <a:buClr>
                <a:schemeClr val="bg2">
                  <a:lumMod val="75000"/>
                </a:schemeClr>
              </a:buClr>
              <a:buFont typeface="+mj-lt"/>
              <a:buAutoNum type="arabicPeriod"/>
            </a:pPr>
            <a:endParaRPr lang="en-US" dirty="0"/>
          </a:p>
          <a:p>
            <a:pPr marL="502920" indent="-457200">
              <a:buClr>
                <a:schemeClr val="bg2">
                  <a:lumMod val="75000"/>
                </a:schemeClr>
              </a:buClr>
              <a:buFont typeface="+mj-lt"/>
              <a:buAutoNum type="arabicPeriod"/>
            </a:pPr>
            <a:r>
              <a:rPr lang="en-US" dirty="0"/>
              <a:t>Serious adverse effects occurred in &lt;0.1 percent. </a:t>
            </a:r>
          </a:p>
        </p:txBody>
      </p:sp>
      <p:pic>
        <p:nvPicPr>
          <p:cNvPr id="4" name="Picture 3"/>
          <p:cNvPicPr>
            <a:picLocks noChangeAspect="1"/>
          </p:cNvPicPr>
          <p:nvPr/>
        </p:nvPicPr>
        <p:blipFill>
          <a:blip r:embed="rId2"/>
          <a:stretch>
            <a:fillRect/>
          </a:stretch>
        </p:blipFill>
        <p:spPr>
          <a:xfrm>
            <a:off x="6705600" y="0"/>
            <a:ext cx="2438400" cy="1371600"/>
          </a:xfrm>
          <a:prstGeom prst="rect">
            <a:avLst/>
          </a:prstGeom>
        </p:spPr>
      </p:pic>
    </p:spTree>
    <p:extLst>
      <p:ext uri="{BB962C8B-B14F-4D97-AF65-F5344CB8AC3E}">
        <p14:creationId xmlns:p14="http://schemas.microsoft.com/office/powerpoint/2010/main" val="1246290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1000"/>
                                        <p:tgtEl>
                                          <p:spTgt spid="3">
                                            <p:txEl>
                                              <p:pRg st="5" end="5"/>
                                            </p:txEl>
                                          </p:spTgt>
                                        </p:tgtEl>
                                      </p:cBhvr>
                                    </p:animEffect>
                                    <p:anim calcmode="lin" valueType="num">
                                      <p:cBhvr>
                                        <p:cTn id="2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3"/>
          </p:nvPr>
        </p:nvSpPr>
        <p:spPr>
          <a:xfrm>
            <a:off x="457200" y="381000"/>
            <a:ext cx="8153400" cy="6172200"/>
          </a:xfrm>
        </p:spPr>
        <p:txBody>
          <a:bodyPr>
            <a:normAutofit/>
          </a:bodyPr>
          <a:lstStyle/>
          <a:p>
            <a:endParaRPr lang="en-US" dirty="0"/>
          </a:p>
          <a:p>
            <a:pPr marL="45720" indent="0">
              <a:buNone/>
            </a:pPr>
            <a:r>
              <a:rPr lang="en-US" b="1" dirty="0">
                <a:solidFill>
                  <a:schemeClr val="bg2">
                    <a:lumMod val="75000"/>
                  </a:schemeClr>
                </a:solidFill>
              </a:rPr>
              <a:t>Bivalent vaccine (</a:t>
            </a:r>
            <a:r>
              <a:rPr lang="en-US" b="1" dirty="0" err="1">
                <a:solidFill>
                  <a:schemeClr val="bg2">
                    <a:lumMod val="75000"/>
                  </a:schemeClr>
                </a:solidFill>
              </a:rPr>
              <a:t>Cervarix</a:t>
            </a:r>
            <a:r>
              <a:rPr lang="en-US" b="1" dirty="0">
                <a:solidFill>
                  <a:schemeClr val="bg2">
                    <a:lumMod val="75000"/>
                  </a:schemeClr>
                </a:solidFill>
              </a:rPr>
              <a:t>) </a:t>
            </a:r>
          </a:p>
          <a:p>
            <a:pPr marL="45720" indent="0">
              <a:buNone/>
            </a:pPr>
            <a:endParaRPr lang="en-US" b="1" dirty="0">
              <a:solidFill>
                <a:schemeClr val="bg2">
                  <a:lumMod val="75000"/>
                </a:schemeClr>
              </a:solidFill>
            </a:endParaRPr>
          </a:p>
          <a:p>
            <a:pPr marL="45720" indent="0">
              <a:buNone/>
            </a:pPr>
            <a:r>
              <a:rPr lang="en-US" b="1" dirty="0">
                <a:solidFill>
                  <a:schemeClr val="bg2">
                    <a:lumMod val="75000"/>
                  </a:schemeClr>
                </a:solidFill>
              </a:rPr>
              <a:t> </a:t>
            </a:r>
            <a:r>
              <a:rPr lang="en-US" dirty="0"/>
              <a:t>In a phase III, multinational prospective, double-blind, placebo-controlled trial of more than 18,000 females aged 15 to 25 years, the vaccine was well tolerated and there were no differences in serious adverse events between vaccine and placebo recipients. </a:t>
            </a:r>
          </a:p>
          <a:p>
            <a:pPr marL="45720" indent="0">
              <a:buNone/>
            </a:pPr>
            <a:r>
              <a:rPr lang="en-US" dirty="0"/>
              <a:t>Because of low uptake of the bivalent vaccine in the U.S only sparse post-licensure data are available.</a:t>
            </a:r>
          </a:p>
          <a:p>
            <a:pPr marL="45720" indent="0">
              <a:buNone/>
            </a:pPr>
            <a:r>
              <a:rPr lang="en-US" dirty="0"/>
              <a:t> As of September 2011, there have been 52 VAERS reports of adverse events following administration of bivalent vaccine and the majority (98%) were considered non serious. </a:t>
            </a:r>
          </a:p>
        </p:txBody>
      </p:sp>
      <p:pic>
        <p:nvPicPr>
          <p:cNvPr id="4" name="Picture 3"/>
          <p:cNvPicPr>
            <a:picLocks noChangeAspect="1"/>
          </p:cNvPicPr>
          <p:nvPr/>
        </p:nvPicPr>
        <p:blipFill>
          <a:blip r:embed="rId2"/>
          <a:stretch>
            <a:fillRect/>
          </a:stretch>
        </p:blipFill>
        <p:spPr>
          <a:xfrm>
            <a:off x="5049544" y="152400"/>
            <a:ext cx="3381375" cy="1543050"/>
          </a:xfrm>
          <a:prstGeom prst="rect">
            <a:avLst/>
          </a:prstGeom>
        </p:spPr>
      </p:pic>
    </p:spTree>
    <p:extLst>
      <p:ext uri="{BB962C8B-B14F-4D97-AF65-F5344CB8AC3E}">
        <p14:creationId xmlns:p14="http://schemas.microsoft.com/office/powerpoint/2010/main" val="2275978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3"/>
          </p:nvPr>
        </p:nvSpPr>
        <p:spPr>
          <a:xfrm>
            <a:off x="152400" y="609600"/>
            <a:ext cx="7315200" cy="4754880"/>
          </a:xfrm>
        </p:spPr>
        <p:txBody>
          <a:bodyPr>
            <a:normAutofit/>
          </a:bodyPr>
          <a:lstStyle/>
          <a:p>
            <a:pPr marL="45720" indent="0">
              <a:buNone/>
            </a:pPr>
            <a:r>
              <a:rPr lang="en-US" b="1" dirty="0">
                <a:solidFill>
                  <a:schemeClr val="bg2">
                    <a:lumMod val="75000"/>
                  </a:schemeClr>
                </a:solidFill>
              </a:rPr>
              <a:t>COST EFFECTIVENESS </a:t>
            </a:r>
          </a:p>
          <a:p>
            <a:pPr marL="45720" indent="0">
              <a:buNone/>
            </a:pPr>
            <a:r>
              <a:rPr lang="en-US" dirty="0"/>
              <a:t>Mathematical models have examined the cost effectiveness of HPV vaccination </a:t>
            </a:r>
          </a:p>
          <a:p>
            <a:pPr marL="45720" indent="0">
              <a:buNone/>
            </a:pPr>
            <a:r>
              <a:rPr lang="en-US" dirty="0"/>
              <a:t>One study suggested that vaccination of the entire United States population of 12-year-old girls would annually prevent </a:t>
            </a:r>
          </a:p>
          <a:p>
            <a:pPr marL="45720" indent="0">
              <a:buNone/>
            </a:pPr>
            <a:r>
              <a:rPr lang="en-US" dirty="0">
                <a:solidFill>
                  <a:schemeClr val="bg2">
                    <a:lumMod val="75000"/>
                  </a:schemeClr>
                </a:solidFill>
              </a:rPr>
              <a:t>&gt;200,000 </a:t>
            </a:r>
            <a:r>
              <a:rPr lang="en-US" dirty="0"/>
              <a:t>HPV infections</a:t>
            </a:r>
          </a:p>
          <a:p>
            <a:pPr marL="45720" indent="0">
              <a:buNone/>
            </a:pPr>
            <a:r>
              <a:rPr lang="en-US" dirty="0">
                <a:solidFill>
                  <a:schemeClr val="bg2">
                    <a:lumMod val="75000"/>
                  </a:schemeClr>
                </a:solidFill>
              </a:rPr>
              <a:t>100,000 </a:t>
            </a:r>
            <a:r>
              <a:rPr lang="en-US" dirty="0"/>
              <a:t>abnormal cervical cytology examinations </a:t>
            </a:r>
          </a:p>
          <a:p>
            <a:pPr marL="45720" indent="0">
              <a:buNone/>
            </a:pPr>
            <a:r>
              <a:rPr lang="en-US" dirty="0">
                <a:solidFill>
                  <a:schemeClr val="bg2">
                    <a:lumMod val="75000"/>
                  </a:schemeClr>
                </a:solidFill>
              </a:rPr>
              <a:t> 3300 </a:t>
            </a:r>
            <a:r>
              <a:rPr lang="en-US" dirty="0"/>
              <a:t>cases of cervical cancer if cervical cancer screening continued as currently recommended </a:t>
            </a:r>
          </a:p>
        </p:txBody>
      </p:sp>
      <p:pic>
        <p:nvPicPr>
          <p:cNvPr id="5" name="Picture 4"/>
          <p:cNvPicPr>
            <a:picLocks noChangeAspect="1"/>
          </p:cNvPicPr>
          <p:nvPr/>
        </p:nvPicPr>
        <p:blipFill>
          <a:blip r:embed="rId2"/>
          <a:stretch>
            <a:fillRect/>
          </a:stretch>
        </p:blipFill>
        <p:spPr>
          <a:xfrm>
            <a:off x="6214261" y="381000"/>
            <a:ext cx="2506678" cy="1476374"/>
          </a:xfrm>
          <a:prstGeom prst="rect">
            <a:avLst/>
          </a:prstGeom>
        </p:spPr>
      </p:pic>
    </p:spTree>
    <p:extLst>
      <p:ext uri="{BB962C8B-B14F-4D97-AF65-F5344CB8AC3E}">
        <p14:creationId xmlns:p14="http://schemas.microsoft.com/office/powerpoint/2010/main" val="355816129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a:p>
        </p:txBody>
      </p:sp>
      <p:sp>
        <p:nvSpPr>
          <p:cNvPr id="3" name="Content Placeholder 2"/>
          <p:cNvSpPr>
            <a:spLocks noGrp="1"/>
          </p:cNvSpPr>
          <p:nvPr>
            <p:ph sz="quarter" idx="13"/>
          </p:nvPr>
        </p:nvSpPr>
        <p:spPr>
          <a:xfrm>
            <a:off x="152400" y="886562"/>
            <a:ext cx="6400800" cy="3474720"/>
          </a:xfrm>
        </p:spPr>
        <p:txBody>
          <a:bodyPr>
            <a:normAutofit fontScale="92500" lnSpcReduction="20000"/>
          </a:bodyPr>
          <a:lstStyle/>
          <a:p>
            <a:endParaRPr lang="en-US" dirty="0"/>
          </a:p>
          <a:p>
            <a:pPr>
              <a:buClr>
                <a:schemeClr val="bg2">
                  <a:lumMod val="75000"/>
                </a:schemeClr>
              </a:buClr>
              <a:buFont typeface="Wingdings" panose="05000000000000000000" pitchFamily="2" charset="2"/>
              <a:buChar char="v"/>
            </a:pPr>
            <a:endParaRPr lang="en-US" dirty="0"/>
          </a:p>
          <a:p>
            <a:pPr marL="45720" indent="0">
              <a:buClr>
                <a:schemeClr val="bg2">
                  <a:lumMod val="75000"/>
                </a:schemeClr>
              </a:buClr>
              <a:buNone/>
            </a:pPr>
            <a:r>
              <a:rPr lang="en-US" dirty="0"/>
              <a:t>A small massage to take here is </a:t>
            </a:r>
          </a:p>
          <a:p>
            <a:pPr>
              <a:buClr>
                <a:schemeClr val="bg2">
                  <a:lumMod val="75000"/>
                </a:schemeClr>
              </a:buClr>
              <a:buFont typeface="Wingdings" panose="05000000000000000000" pitchFamily="2" charset="2"/>
              <a:buChar char="v"/>
            </a:pPr>
            <a:r>
              <a:rPr lang="en-US" dirty="0"/>
              <a:t>-HPV vaccination appears to be safe and effective in preventing subsequent infection in older women, but the overall benefit is less than that in younger females </a:t>
            </a:r>
          </a:p>
          <a:p>
            <a:pPr>
              <a:buClr>
                <a:schemeClr val="bg2">
                  <a:lumMod val="75000"/>
                </a:schemeClr>
              </a:buClr>
              <a:buFont typeface="Wingdings" panose="05000000000000000000" pitchFamily="2" charset="2"/>
              <a:buChar char="v"/>
            </a:pPr>
            <a:endParaRPr lang="en-US" dirty="0"/>
          </a:p>
          <a:p>
            <a:pPr>
              <a:buClr>
                <a:schemeClr val="bg2">
                  <a:lumMod val="75000"/>
                </a:schemeClr>
              </a:buClr>
              <a:buFont typeface="Wingdings" panose="05000000000000000000" pitchFamily="2" charset="2"/>
              <a:buChar char="v"/>
            </a:pPr>
            <a:r>
              <a:rPr lang="en-US" dirty="0"/>
              <a:t>-the need to vaccinate individuals before the onset of sexual activity to gain the greatest benefit and maximize cost effectiveness.</a:t>
            </a:r>
          </a:p>
          <a:p>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55377" y="152400"/>
            <a:ext cx="2419350" cy="23351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02441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fade">
                                      <p:cBhvr>
                                        <p:cTn id="7" dur="1000"/>
                                        <p:tgtEl>
                                          <p:spTgt spid="3">
                                            <p:txEl>
                                              <p:pRg st="5" end="5"/>
                                            </p:txEl>
                                          </p:spTgt>
                                        </p:tgtEl>
                                      </p:cBhvr>
                                    </p:animEffect>
                                    <p:anim calcmode="lin" valueType="num">
                                      <p:cBhvr>
                                        <p:cTn id="8"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Effect transition="in" filter="fade">
                                      <p:cBhvr>
                                        <p:cTn id="14" dur="1000"/>
                                        <p:tgtEl>
                                          <p:spTgt spid="3">
                                            <p:txEl>
                                              <p:pRg st="3" end="3"/>
                                            </p:txEl>
                                          </p:spTgt>
                                        </p:tgtEl>
                                      </p:cBhvr>
                                    </p:animEffect>
                                    <p:anim calcmode="lin" valueType="num">
                                      <p:cBhvr>
                                        <p:cTn id="1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3"/>
          </p:nvPr>
        </p:nvSpPr>
        <p:spPr/>
        <p:txBody>
          <a:bodyPr/>
          <a:lstStyle/>
          <a:p>
            <a:pPr marL="45720" indent="0">
              <a:buNone/>
            </a:pPr>
            <a:r>
              <a:rPr lang="en-US" dirty="0"/>
              <a:t>-None of the three  vaccines treats or accelerates the clearance of pre-existing vaccine-type HPV infections or related disease.</a:t>
            </a:r>
          </a:p>
        </p:txBody>
      </p:sp>
    </p:spTree>
    <p:extLst>
      <p:ext uri="{BB962C8B-B14F-4D97-AF65-F5344CB8AC3E}">
        <p14:creationId xmlns:p14="http://schemas.microsoft.com/office/powerpoint/2010/main" val="1466327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sz="quarter" idx="13"/>
          </p:nvPr>
        </p:nvPicPr>
        <p:blipFill>
          <a:blip r:embed="rId2"/>
          <a:stretch>
            <a:fillRect/>
          </a:stretch>
        </p:blipFill>
        <p:spPr>
          <a:xfrm>
            <a:off x="1793289" y="46358"/>
            <a:ext cx="5713158" cy="6672620"/>
          </a:xfrm>
          <a:prstGeom prst="rect">
            <a:avLst/>
          </a:prstGeom>
        </p:spPr>
      </p:pic>
    </p:spTree>
    <p:extLst>
      <p:ext uri="{BB962C8B-B14F-4D97-AF65-F5344CB8AC3E}">
        <p14:creationId xmlns:p14="http://schemas.microsoft.com/office/powerpoint/2010/main" val="18858818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C637CE-E203-8548-A137-8487D1867AA6}"/>
              </a:ext>
            </a:extLst>
          </p:cNvPr>
          <p:cNvSpPr>
            <a:spLocks noGrp="1"/>
          </p:cNvSpPr>
          <p:nvPr>
            <p:ph type="title"/>
          </p:nvPr>
        </p:nvSpPr>
        <p:spPr/>
        <p:txBody>
          <a:bodyPr/>
          <a:lstStyle/>
          <a:p>
            <a:pPr marL="0" indent="0">
              <a:buNone/>
            </a:pPr>
            <a:r>
              <a:rPr lang="en-US" dirty="0"/>
              <a:t>  </a:t>
            </a:r>
          </a:p>
        </p:txBody>
      </p:sp>
      <p:pic>
        <p:nvPicPr>
          <p:cNvPr id="4" name="Content Placeholder 3">
            <a:extLst>
              <a:ext uri="{FF2B5EF4-FFF2-40B4-BE49-F238E27FC236}">
                <a16:creationId xmlns:a16="http://schemas.microsoft.com/office/drawing/2014/main" id="{63A25763-2D25-364B-8CCC-647D605DE3EF}"/>
              </a:ext>
            </a:extLst>
          </p:cNvPr>
          <p:cNvPicPr>
            <a:picLocks noGrp="1" noChangeAspect="1"/>
          </p:cNvPicPr>
          <p:nvPr>
            <p:ph sz="quarter" idx="13"/>
          </p:nvPr>
        </p:nvPicPr>
        <p:blipFill>
          <a:blip r:embed="rId2"/>
          <a:stretch>
            <a:fillRect/>
          </a:stretch>
        </p:blipFill>
        <p:spPr>
          <a:xfrm>
            <a:off x="609600" y="685800"/>
            <a:ext cx="7696200" cy="5562600"/>
          </a:xfrm>
          <a:prstGeom prst="rect">
            <a:avLst/>
          </a:prstGeom>
        </p:spPr>
      </p:pic>
    </p:spTree>
    <p:extLst>
      <p:ext uri="{BB962C8B-B14F-4D97-AF65-F5344CB8AC3E}">
        <p14:creationId xmlns:p14="http://schemas.microsoft.com/office/powerpoint/2010/main" val="21825485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017" y="1734698"/>
            <a:ext cx="7380383" cy="4056502"/>
          </a:xfrm>
        </p:spPr>
        <p:txBody>
          <a:bodyPr/>
          <a:lstStyle/>
          <a:p>
            <a:pPr algn="l">
              <a:buClr>
                <a:schemeClr val="tx2">
                  <a:lumMod val="60000"/>
                  <a:lumOff val="40000"/>
                </a:schemeClr>
              </a:buClr>
              <a:buFont typeface="Wingdings" pitchFamily="2" charset="2"/>
              <a:buChar char="Ø"/>
            </a:pPr>
            <a:r>
              <a:rPr lang="en-US" sz="2000" dirty="0">
                <a:solidFill>
                  <a:schemeClr val="accent2">
                    <a:lumMod val="75000"/>
                  </a:schemeClr>
                </a:solidFill>
                <a:effectLst/>
                <a:latin typeface="+mn-lt"/>
              </a:rPr>
              <a:t>Cervical cancer and precursor lesions</a:t>
            </a:r>
            <a:r>
              <a:rPr lang="en-US" sz="2000" b="0" dirty="0">
                <a:solidFill>
                  <a:srgbClr val="000000"/>
                </a:solidFill>
                <a:effectLst/>
                <a:latin typeface="+mn-lt"/>
              </a:rPr>
              <a:t> </a:t>
            </a:r>
            <a:br>
              <a:rPr lang="en-US" sz="2000" b="0" dirty="0">
                <a:solidFill>
                  <a:srgbClr val="000000"/>
                </a:solidFill>
                <a:effectLst/>
                <a:latin typeface="+mn-lt"/>
              </a:rPr>
            </a:br>
            <a:r>
              <a:rPr lang="en-US" sz="2000" b="0" dirty="0">
                <a:solidFill>
                  <a:srgbClr val="000000"/>
                </a:solidFill>
                <a:effectLst/>
                <a:latin typeface="+mn-lt"/>
              </a:rPr>
              <a:t>-is the third most common female cancer worldwide</a:t>
            </a:r>
            <a:br>
              <a:rPr lang="en-US" sz="2000" b="0" dirty="0">
                <a:solidFill>
                  <a:srgbClr val="000000"/>
                </a:solidFill>
                <a:effectLst/>
                <a:latin typeface="+mn-lt"/>
              </a:rPr>
            </a:br>
            <a:br>
              <a:rPr lang="en-US" sz="2000" b="0" dirty="0">
                <a:solidFill>
                  <a:srgbClr val="000000"/>
                </a:solidFill>
                <a:effectLst/>
                <a:latin typeface="+mn-lt"/>
              </a:rPr>
            </a:br>
            <a:r>
              <a:rPr lang="en-US" sz="2000" b="0" u="sng" dirty="0">
                <a:solidFill>
                  <a:schemeClr val="tx2">
                    <a:lumMod val="60000"/>
                    <a:lumOff val="40000"/>
                  </a:schemeClr>
                </a:solidFill>
                <a:effectLst/>
                <a:latin typeface="+mn-lt"/>
              </a:rPr>
              <a:t>-IN U.S</a:t>
            </a:r>
            <a:br>
              <a:rPr lang="en-US" sz="1800" b="0" u="sng" dirty="0">
                <a:solidFill>
                  <a:schemeClr val="tx2">
                    <a:lumMod val="60000"/>
                    <a:lumOff val="40000"/>
                  </a:schemeClr>
                </a:solidFill>
                <a:effectLst/>
                <a:latin typeface="+mn-lt"/>
              </a:rPr>
            </a:br>
            <a:r>
              <a:rPr lang="en-US" sz="1800" b="0" dirty="0">
                <a:solidFill>
                  <a:schemeClr val="tx1"/>
                </a:solidFill>
                <a:effectLst/>
                <a:latin typeface="+mn-lt"/>
              </a:rPr>
              <a:t>-THE ESTIMATED ANNUAL INCIDENCE OF CIN AMONG FEMALE WH UNDERGO CERVICAL CANCER SCREENING IS 0.4 % FOR </a:t>
            </a:r>
            <a:br>
              <a:rPr lang="en-US" sz="2000" b="0" dirty="0">
                <a:solidFill>
                  <a:schemeClr val="tx1"/>
                </a:solidFill>
                <a:effectLst/>
                <a:latin typeface="+mn-lt"/>
              </a:rPr>
            </a:br>
            <a:r>
              <a:rPr lang="en-US" sz="2000" b="0" dirty="0">
                <a:solidFill>
                  <a:schemeClr val="tx1"/>
                </a:solidFill>
                <a:effectLst/>
                <a:latin typeface="+mn-lt"/>
              </a:rPr>
              <a:t>CIN 1 AND 0.5% FOR CIN 2/3</a:t>
            </a:r>
            <a:br>
              <a:rPr lang="en-US" sz="2000" b="0" dirty="0">
                <a:solidFill>
                  <a:schemeClr val="tx1"/>
                </a:solidFill>
                <a:effectLst/>
                <a:latin typeface="+mn-lt"/>
              </a:rPr>
            </a:br>
            <a:br>
              <a:rPr lang="en-US" sz="2000" b="0" dirty="0">
                <a:solidFill>
                  <a:srgbClr val="000000"/>
                </a:solidFill>
                <a:effectLst/>
                <a:latin typeface="+mn-lt"/>
              </a:rPr>
            </a:br>
            <a:r>
              <a:rPr lang="en-US" sz="2000" b="0" dirty="0">
                <a:solidFill>
                  <a:srgbClr val="000000"/>
                </a:solidFill>
                <a:effectLst/>
                <a:latin typeface="+mn-lt"/>
              </a:rPr>
              <a:t> -HPV TYPE 16 AND 18 cause </a:t>
            </a:r>
            <a:r>
              <a:rPr lang="en-US" sz="2000" b="0" dirty="0" err="1">
                <a:solidFill>
                  <a:srgbClr val="000000"/>
                </a:solidFill>
                <a:effectLst/>
                <a:latin typeface="+mn-lt"/>
              </a:rPr>
              <a:t>approximatily</a:t>
            </a:r>
            <a:r>
              <a:rPr lang="en-US" sz="2000" b="0" dirty="0">
                <a:solidFill>
                  <a:srgbClr val="000000"/>
                </a:solidFill>
                <a:effectLst/>
                <a:latin typeface="+mn-lt"/>
              </a:rPr>
              <a:t> 70% of cervical cancer  and 50 % of precancerous cervical lesions </a:t>
            </a:r>
            <a:br>
              <a:rPr lang="en-US" sz="2000" b="0" dirty="0">
                <a:solidFill>
                  <a:srgbClr val="000000"/>
                </a:solidFill>
                <a:effectLst/>
                <a:latin typeface="+mn-lt"/>
              </a:rPr>
            </a:br>
            <a:r>
              <a:rPr lang="en-US" sz="2000" b="0" dirty="0">
                <a:solidFill>
                  <a:srgbClr val="000000"/>
                </a:solidFill>
                <a:effectLst/>
                <a:latin typeface="+mn-lt"/>
              </a:rPr>
              <a:t> </a:t>
            </a:r>
            <a:br>
              <a:rPr lang="en-US" sz="2000" b="0" dirty="0">
                <a:solidFill>
                  <a:srgbClr val="000000"/>
                </a:solidFill>
                <a:effectLst/>
                <a:latin typeface="+mn-lt"/>
              </a:rPr>
            </a:br>
            <a:r>
              <a:rPr lang="en-US" sz="2000" b="0" dirty="0">
                <a:solidFill>
                  <a:srgbClr val="000000"/>
                </a:solidFill>
                <a:effectLst/>
                <a:latin typeface="+mn-lt"/>
              </a:rPr>
              <a:t>-HPV types 31, 33, 45, 52, and 58 are estimated to cause an additional 19 % of invasive cervical cancers</a:t>
            </a:r>
            <a:endParaRPr lang="en-US" sz="2000" b="0" dirty="0">
              <a:latin typeface="+mn-lt"/>
            </a:endParaRPr>
          </a:p>
        </p:txBody>
      </p:sp>
      <p:sp>
        <p:nvSpPr>
          <p:cNvPr id="3" name="Content Placeholder 2"/>
          <p:cNvSpPr>
            <a:spLocks noGrp="1"/>
          </p:cNvSpPr>
          <p:nvPr>
            <p:ph sz="quarter" idx="13"/>
          </p:nvPr>
        </p:nvSpPr>
        <p:spPr>
          <a:xfrm>
            <a:off x="652927" y="289560"/>
            <a:ext cx="6324600" cy="944880"/>
          </a:xfrm>
        </p:spPr>
        <p:txBody>
          <a:bodyPr>
            <a:noAutofit/>
          </a:bodyPr>
          <a:lstStyle/>
          <a:p>
            <a:pPr marL="45720" indent="0">
              <a:buNone/>
            </a:pPr>
            <a:r>
              <a:rPr lang="en-US" sz="2400" b="1" u="sng" dirty="0">
                <a:solidFill>
                  <a:schemeClr val="tx2">
                    <a:lumMod val="60000"/>
                    <a:lumOff val="40000"/>
                  </a:schemeClr>
                </a:solidFill>
              </a:rPr>
              <a:t>DISEASE ASSOCIATIONS:</a:t>
            </a:r>
          </a:p>
          <a:p>
            <a:pPr marL="45720" indent="0">
              <a:buNone/>
            </a:pPr>
            <a:endParaRPr lang="en-US" sz="2000" b="1" u="sng" dirty="0"/>
          </a:p>
          <a:p>
            <a:pPr>
              <a:buClr>
                <a:schemeClr val="bg2">
                  <a:lumMod val="25000"/>
                </a:schemeClr>
              </a:buClr>
              <a:buFont typeface="Wingdings" pitchFamily="2" charset="2"/>
              <a:buChar char="v"/>
            </a:pPr>
            <a:r>
              <a:rPr lang="en-US" sz="2400" b="1" u="sng" dirty="0">
                <a:solidFill>
                  <a:schemeClr val="tx2">
                    <a:lumMod val="60000"/>
                    <a:lumOff val="40000"/>
                  </a:schemeClr>
                </a:solidFill>
              </a:rPr>
              <a:t>HPV-related disease in females</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53200" y="152400"/>
            <a:ext cx="2643233" cy="2480597"/>
          </a:xfrm>
          <a:prstGeom prst="rect">
            <a:avLst/>
          </a:prstGeom>
        </p:spPr>
      </p:pic>
    </p:spTree>
    <p:extLst>
      <p:ext uri="{BB962C8B-B14F-4D97-AF65-F5344CB8AC3E}">
        <p14:creationId xmlns:p14="http://schemas.microsoft.com/office/powerpoint/2010/main" val="72578613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427D61-95E3-4045-810E-22DFC3CA07B5}"/>
              </a:ext>
            </a:extLst>
          </p:cNvPr>
          <p:cNvSpPr>
            <a:spLocks noGrp="1"/>
          </p:cNvSpPr>
          <p:nvPr>
            <p:ph type="title"/>
          </p:nvPr>
        </p:nvSpPr>
        <p:spPr/>
        <p:txBody>
          <a:bodyPr/>
          <a:lstStyle/>
          <a:p>
            <a:endParaRPr lang="en-US"/>
          </a:p>
        </p:txBody>
      </p:sp>
      <p:pic>
        <p:nvPicPr>
          <p:cNvPr id="7" name="Content Placeholder 6">
            <a:extLst>
              <a:ext uri="{FF2B5EF4-FFF2-40B4-BE49-F238E27FC236}">
                <a16:creationId xmlns:a16="http://schemas.microsoft.com/office/drawing/2014/main" id="{6C8920AC-2E05-A54C-AFC7-215FFD164A36}"/>
              </a:ext>
            </a:extLst>
          </p:cNvPr>
          <p:cNvPicPr>
            <a:picLocks noGrp="1" noChangeAspect="1"/>
          </p:cNvPicPr>
          <p:nvPr>
            <p:ph sz="quarter" idx="13"/>
          </p:nvPr>
        </p:nvPicPr>
        <p:blipFill>
          <a:blip r:embed="rId2"/>
          <a:stretch>
            <a:fillRect/>
          </a:stretch>
        </p:blipFill>
        <p:spPr>
          <a:xfrm>
            <a:off x="762000" y="609600"/>
            <a:ext cx="7543800" cy="5715000"/>
          </a:xfrm>
          <a:prstGeom prst="rect">
            <a:avLst/>
          </a:prstGeom>
        </p:spPr>
      </p:pic>
    </p:spTree>
    <p:extLst>
      <p:ext uri="{BB962C8B-B14F-4D97-AF65-F5344CB8AC3E}">
        <p14:creationId xmlns:p14="http://schemas.microsoft.com/office/powerpoint/2010/main" val="320753999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71444E-0C67-6941-AD1F-96EA9DDE1CDD}"/>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300C4311-87CC-3A4A-84C9-4AD4E1DEF1CF}"/>
              </a:ext>
            </a:extLst>
          </p:cNvPr>
          <p:cNvPicPr>
            <a:picLocks noGrp="1" noChangeAspect="1"/>
          </p:cNvPicPr>
          <p:nvPr>
            <p:ph sz="quarter" idx="13"/>
          </p:nvPr>
        </p:nvPicPr>
        <p:blipFill>
          <a:blip r:embed="rId2"/>
          <a:stretch>
            <a:fillRect/>
          </a:stretch>
        </p:blipFill>
        <p:spPr>
          <a:xfrm>
            <a:off x="1447800" y="731838"/>
            <a:ext cx="6172200" cy="5592762"/>
          </a:xfrm>
          <a:prstGeom prst="rect">
            <a:avLst/>
          </a:prstGeom>
        </p:spPr>
      </p:pic>
    </p:spTree>
    <p:extLst>
      <p:ext uri="{BB962C8B-B14F-4D97-AF65-F5344CB8AC3E}">
        <p14:creationId xmlns:p14="http://schemas.microsoft.com/office/powerpoint/2010/main" val="225228632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060117-5583-CD4B-9C64-A6A25C606F19}"/>
              </a:ext>
            </a:extLst>
          </p:cNvPr>
          <p:cNvSpPr>
            <a:spLocks noGrp="1"/>
          </p:cNvSpPr>
          <p:nvPr>
            <p:ph type="title"/>
          </p:nvPr>
        </p:nvSpPr>
        <p:spPr/>
        <p:txBody>
          <a:bodyPr/>
          <a:lstStyle/>
          <a:p>
            <a:endParaRPr lang="en-US"/>
          </a:p>
        </p:txBody>
      </p:sp>
      <p:pic>
        <p:nvPicPr>
          <p:cNvPr id="4" name="Content Placeholder 3">
            <a:extLst>
              <a:ext uri="{FF2B5EF4-FFF2-40B4-BE49-F238E27FC236}">
                <a16:creationId xmlns:a16="http://schemas.microsoft.com/office/drawing/2014/main" id="{B7BFD267-CF38-7A47-A1E6-F2777C4F4865}"/>
              </a:ext>
            </a:extLst>
          </p:cNvPr>
          <p:cNvPicPr>
            <a:picLocks noGrp="1" noChangeAspect="1"/>
          </p:cNvPicPr>
          <p:nvPr>
            <p:ph sz="quarter" idx="13"/>
          </p:nvPr>
        </p:nvPicPr>
        <p:blipFill>
          <a:blip r:embed="rId2"/>
          <a:stretch>
            <a:fillRect/>
          </a:stretch>
        </p:blipFill>
        <p:spPr>
          <a:xfrm>
            <a:off x="1600201" y="457200"/>
            <a:ext cx="6019800" cy="6096000"/>
          </a:xfrm>
          <a:prstGeom prst="rect">
            <a:avLst/>
          </a:prstGeom>
        </p:spPr>
      </p:pic>
    </p:spTree>
    <p:extLst>
      <p:ext uri="{BB962C8B-B14F-4D97-AF65-F5344CB8AC3E}">
        <p14:creationId xmlns:p14="http://schemas.microsoft.com/office/powerpoint/2010/main" val="126633665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06C310-BE9C-0F42-8AC8-9209DB47FA69}"/>
              </a:ext>
            </a:extLst>
          </p:cNvPr>
          <p:cNvSpPr>
            <a:spLocks noGrp="1"/>
          </p:cNvSpPr>
          <p:nvPr>
            <p:ph type="title"/>
          </p:nvPr>
        </p:nvSpPr>
        <p:spPr/>
        <p:txBody>
          <a:bodyPr/>
          <a:lstStyle/>
          <a:p>
            <a:endParaRPr lang="en-US"/>
          </a:p>
        </p:txBody>
      </p:sp>
      <p:pic>
        <p:nvPicPr>
          <p:cNvPr id="4" name="Content Placeholder 3">
            <a:extLst>
              <a:ext uri="{FF2B5EF4-FFF2-40B4-BE49-F238E27FC236}">
                <a16:creationId xmlns:a16="http://schemas.microsoft.com/office/drawing/2014/main" id="{CA2116E0-27E5-DB4F-B672-DCD29656E81D}"/>
              </a:ext>
            </a:extLst>
          </p:cNvPr>
          <p:cNvPicPr>
            <a:picLocks noGrp="1" noChangeAspect="1"/>
          </p:cNvPicPr>
          <p:nvPr>
            <p:ph sz="quarter" idx="13"/>
          </p:nvPr>
        </p:nvPicPr>
        <p:blipFill>
          <a:blip r:embed="rId2"/>
          <a:stretch>
            <a:fillRect/>
          </a:stretch>
        </p:blipFill>
        <p:spPr>
          <a:xfrm>
            <a:off x="228600" y="457200"/>
            <a:ext cx="8656097" cy="5791200"/>
          </a:xfrm>
          <a:prstGeom prst="rect">
            <a:avLst/>
          </a:prstGeom>
        </p:spPr>
      </p:pic>
    </p:spTree>
    <p:extLst>
      <p:ext uri="{BB962C8B-B14F-4D97-AF65-F5344CB8AC3E}">
        <p14:creationId xmlns:p14="http://schemas.microsoft.com/office/powerpoint/2010/main" val="16422505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3"/>
          </p:nvPr>
        </p:nvSpPr>
        <p:spPr>
          <a:xfrm>
            <a:off x="609600" y="609600"/>
            <a:ext cx="7391400" cy="4953000"/>
          </a:xfrm>
        </p:spPr>
        <p:txBody>
          <a:bodyPr>
            <a:normAutofit/>
          </a:bodyPr>
          <a:lstStyle/>
          <a:p>
            <a:pPr marL="45720" indent="0">
              <a:buNone/>
            </a:pPr>
            <a:r>
              <a:rPr lang="en-US" b="1" u="sng" dirty="0">
                <a:solidFill>
                  <a:schemeClr val="tx2">
                    <a:lumMod val="60000"/>
                    <a:lumOff val="40000"/>
                  </a:schemeClr>
                </a:solidFill>
              </a:rPr>
              <a:t>in Saudi Arabia:</a:t>
            </a:r>
          </a:p>
          <a:p>
            <a:pPr>
              <a:buClr>
                <a:schemeClr val="bg2">
                  <a:lumMod val="75000"/>
                </a:schemeClr>
              </a:buClr>
              <a:buFont typeface="Wingdings" panose="05000000000000000000" pitchFamily="2" charset="2"/>
              <a:buChar char="Ø"/>
            </a:pPr>
            <a:r>
              <a:rPr lang="en-US" dirty="0">
                <a:solidFill>
                  <a:schemeClr val="tx1"/>
                </a:solidFill>
              </a:rPr>
              <a:t>In Saudi Arabia which has a population of 6.5 million women over the age of 15 years, approximately 152 new cases of CC are diagnosed every year </a:t>
            </a:r>
          </a:p>
          <a:p>
            <a:pPr>
              <a:buClr>
                <a:schemeClr val="bg2">
                  <a:lumMod val="75000"/>
                </a:schemeClr>
              </a:buClr>
              <a:buFont typeface="Wingdings" panose="05000000000000000000" pitchFamily="2" charset="2"/>
              <a:buChar char="Ø"/>
            </a:pPr>
            <a:r>
              <a:rPr lang="en-US" dirty="0">
                <a:solidFill>
                  <a:schemeClr val="tx1"/>
                </a:solidFill>
              </a:rPr>
              <a:t> 55 women die from the disease annually</a:t>
            </a:r>
          </a:p>
          <a:p>
            <a:pPr marL="45720" indent="0">
              <a:buClr>
                <a:schemeClr val="bg2">
                  <a:lumMod val="75000"/>
                </a:schemeClr>
              </a:buClr>
              <a:buNone/>
            </a:pPr>
            <a:endParaRPr lang="en-US" b="1" u="sng" dirty="0">
              <a:solidFill>
                <a:schemeClr val="tx2">
                  <a:lumMod val="60000"/>
                  <a:lumOff val="40000"/>
                </a:schemeClr>
              </a:solidFill>
            </a:endParaRPr>
          </a:p>
          <a:p>
            <a:pPr>
              <a:buClr>
                <a:schemeClr val="bg2">
                  <a:lumMod val="75000"/>
                </a:schemeClr>
              </a:buClr>
              <a:buFont typeface="Wingdings" panose="05000000000000000000" pitchFamily="2" charset="2"/>
              <a:buChar char="Ø"/>
            </a:pPr>
            <a:r>
              <a:rPr lang="en-US" dirty="0"/>
              <a:t>ranking number 12 between all cancers in females </a:t>
            </a:r>
          </a:p>
          <a:p>
            <a:pPr>
              <a:buClr>
                <a:schemeClr val="bg2">
                  <a:lumMod val="75000"/>
                </a:schemeClr>
              </a:buClr>
              <a:buFont typeface="Wingdings" panose="05000000000000000000" pitchFamily="2" charset="2"/>
              <a:buChar char="Ø"/>
            </a:pPr>
            <a:r>
              <a:rPr lang="en-US" dirty="0"/>
              <a:t>accounts only for 2.4% of all new cases, despite the lack of national screening programs</a:t>
            </a:r>
          </a:p>
        </p:txBody>
      </p:sp>
    </p:spTree>
    <p:extLst>
      <p:ext uri="{BB962C8B-B14F-4D97-AF65-F5344CB8AC3E}">
        <p14:creationId xmlns:p14="http://schemas.microsoft.com/office/powerpoint/2010/main" val="38345286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0" y="5940"/>
            <a:ext cx="9144000" cy="6775860"/>
          </a:xfrm>
        </p:spPr>
      </p:pic>
    </p:spTree>
    <p:extLst>
      <p:ext uri="{BB962C8B-B14F-4D97-AF65-F5344CB8AC3E}">
        <p14:creationId xmlns:p14="http://schemas.microsoft.com/office/powerpoint/2010/main" val="2109719714"/>
      </p:ext>
    </p:extLst>
  </p:cSld>
  <p:clrMapOvr>
    <a:masterClrMapping/>
  </p:clrMapOvr>
</p:sld>
</file>

<file path=ppt/theme/theme1.xml><?xml version="1.0" encoding="utf-8"?>
<a:theme xmlns:a="http://schemas.openxmlformats.org/drawingml/2006/main" name="Slipstream">
  <a:themeElements>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Slipstream">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lipstream">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8726</TotalTime>
  <Words>2766</Words>
  <Application>Microsoft Macintosh PowerPoint</Application>
  <PresentationFormat>On-screen Show (4:3)</PresentationFormat>
  <Paragraphs>291</Paragraphs>
  <Slides>73</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73</vt:i4>
      </vt:variant>
    </vt:vector>
  </HeadingPairs>
  <TitlesOfParts>
    <vt:vector size="80" baseType="lpstr">
      <vt:lpstr>Arial</vt:lpstr>
      <vt:lpstr>Calibri</vt:lpstr>
      <vt:lpstr>Garamond</vt:lpstr>
      <vt:lpstr>Georgia</vt:lpstr>
      <vt:lpstr>Trebuchet MS</vt:lpstr>
      <vt:lpstr>Wingdings</vt:lpstr>
      <vt:lpstr>Slipstream</vt:lpstr>
      <vt:lpstr>      HPV VACCINE </vt:lpstr>
      <vt:lpstr>PowerPoint Presentation</vt:lpstr>
      <vt:lpstr> </vt:lpstr>
      <vt:lpstr>PowerPoint Presentation</vt:lpstr>
      <vt:lpstr>PowerPoint Presentation</vt:lpstr>
      <vt:lpstr>PowerPoint Presentation</vt:lpstr>
      <vt:lpstr>Cervical cancer and precursor lesions  -is the third most common female cancer worldwide  -IN U.S -THE ESTIMATED ANNUAL INCIDENCE OF CIN AMONG FEMALE WH UNDERGO CERVICAL CANCER SCREENING IS 0.4 % FOR  CIN 1 AND 0.5% FOR CIN 2/3   -HPV TYPE 16 AND 18 cause approximatily 70% of cervical cancer  and 50 % of precancerous cervical lesions    -HPV types 31, 33, 45, 52, and 58 are estimated to cause an additional 19 % of invasive cervical cancers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FDA licensed  Gardasil in  June 8, 2006. </vt:lpstr>
      <vt:lpstr>PowerPoint Presentation</vt:lpstr>
      <vt:lpstr>PowerPoint Presentation</vt:lpstr>
      <vt:lpstr>The National Cancer Institute  Reviewed: November 2, 2016 </vt:lpstr>
      <vt:lpstr> is approved In December 2014, the United States' Food and Drug Administration (FDA) for women and girls aged 9 to 26 and men and boys aged 9 to 15.</vt:lpstr>
      <vt:lpstr>The National Cancer Institute  Reviewed: November 2, 2016  </vt:lpstr>
      <vt:lpstr>PowerPoint Presentation</vt:lpstr>
      <vt:lpstr>-a bivalent vaccine, targets HPV types 16 and 18  -is approved for girls and women aged 9 to 25 for the prevention of cervical cancer and CIN.</vt:lpstr>
      <vt:lpstr>PowerPoint Presentation</vt:lpstr>
      <vt:lpstr>The National Cancer Institute  Reviewed: November 2, 2016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CDC GUIDELINES DEC2016</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PubMed Efficacy of a quadrivalent prophylactic human papillomavirus (types 6, 11, 16, and 18) L1 virus-like-particle vaccine against high-grade vulval and vaginal lesions: a combined analysis of three randomised clinical trials. AUJoura EA, Leodolter S, Hernandez-Avila M, Wheeler CM, Perez G, Koutsky LA, Garland SM, Harper DM, Tang GW, Ferris DG, Steben M, Jones RW, Bryan J, Taddeo FJ, Bautista OM, Esser MT, Sings HL, Nelson M, Boslego JW, Sattler C, Barr E, Paavonen J Lancet. 2007;369(9574):1693</vt:lpstr>
      <vt:lpstr>PowerPoint Presentation</vt:lpstr>
      <vt:lpstr>PowerPoint Presentation</vt:lpstr>
      <vt:lpstr>PowerPoint Presentation</vt:lpstr>
      <vt:lpstr>PowerPoint Presentation</vt:lpstr>
      <vt:lpstr>PowerPoint Presentation</vt:lpstr>
      <vt:lpstr>PowerPoint Presentation</vt:lpstr>
      <vt:lpstr>  </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GLOBAL</dc:creator>
  <cp:lastModifiedBy>khalid akkour</cp:lastModifiedBy>
  <cp:revision>153</cp:revision>
  <dcterms:created xsi:type="dcterms:W3CDTF">2017-01-09T09:15:10Z</dcterms:created>
  <dcterms:modified xsi:type="dcterms:W3CDTF">2019-04-09T19:24:47Z</dcterms:modified>
</cp:coreProperties>
</file>