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1"/>
  </p:sldMasterIdLst>
  <p:notesMasterIdLst>
    <p:notesMasterId r:id="rId38"/>
  </p:notesMasterIdLst>
  <p:handoutMasterIdLst>
    <p:handoutMasterId r:id="rId3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8"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2yU2pd97iAlgH5AYzjPxg==" hashData="XFtHqhBjR6VoFKa4y7nW94jbTdI="/>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52637" autoAdjust="0"/>
  </p:normalViewPr>
  <p:slideViewPr>
    <p:cSldViewPr>
      <p:cViewPr varScale="1">
        <p:scale>
          <a:sx n="96" d="100"/>
          <a:sy n="96"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C4DBCF-17C9-E64C-B389-DA206740B614}" type="datetimeFigureOut">
              <a:rPr lang="en-US" smtClean="0"/>
              <a:t>3/26/19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AE1826-2239-B54C-B6A0-4DEAF4631DD5}" type="slidenum">
              <a:rPr lang="en-US" smtClean="0"/>
              <a:t>‹#›</a:t>
            </a:fld>
            <a:endParaRPr lang="en-US"/>
          </a:p>
        </p:txBody>
      </p:sp>
    </p:spTree>
    <p:extLst>
      <p:ext uri="{BB962C8B-B14F-4D97-AF65-F5344CB8AC3E}">
        <p14:creationId xmlns:p14="http://schemas.microsoft.com/office/powerpoint/2010/main" val="204948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81328-C54B-47C6-A315-0652DD55C278}" type="datetimeFigureOut">
              <a:rPr lang="en-US" smtClean="0"/>
              <a:t>3/26/19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88F26-A6D2-46F4-9032-094DD44275AC}" type="slidenum">
              <a:rPr lang="en-US" smtClean="0"/>
              <a:t>‹#›</a:t>
            </a:fld>
            <a:endParaRPr lang="en-US"/>
          </a:p>
        </p:txBody>
      </p:sp>
    </p:spTree>
    <p:extLst>
      <p:ext uri="{BB962C8B-B14F-4D97-AF65-F5344CB8AC3E}">
        <p14:creationId xmlns:p14="http://schemas.microsoft.com/office/powerpoint/2010/main" val="9032716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fontScale="85000" lnSpcReduction="20000"/>
          </a:bodyPr>
          <a:lstStyle/>
          <a:p>
            <a:r>
              <a:rPr lang="en-US" sz="1400" b="1" dirty="0"/>
              <a:t>Faded picture background </a:t>
            </a:r>
            <a:r>
              <a:rPr lang="en-US" sz="1400" b="1" baseline="0" dirty="0"/>
              <a:t>with full-color overlay</a:t>
            </a:r>
          </a:p>
          <a:p>
            <a:r>
              <a:rPr lang="en-US" sz="1400" b="0" baseline="0" dirty="0"/>
              <a:t>(Intermediate)</a:t>
            </a:r>
          </a:p>
          <a:p>
            <a:endParaRPr lang="en-US" sz="1200" baseline="0" dirty="0"/>
          </a:p>
          <a:p>
            <a:endParaRPr lang="en-US" sz="1200" baseline="0" dirty="0"/>
          </a:p>
          <a:p>
            <a:r>
              <a:rPr lang="en-US" sz="1200" b="1" baseline="0" dirty="0"/>
              <a:t>Tip</a:t>
            </a:r>
            <a:r>
              <a:rPr lang="en-US" sz="1200" baseline="0" dirty="0"/>
              <a:t>: For best results with the picture overlay on this slide, use a picture that is the same dimensions as the slide: 7.5” high and 10” wide. If the picture is not the same height and width, resize or crop to those dimensions before following the instructions below. </a:t>
            </a:r>
          </a:p>
          <a:p>
            <a:endParaRPr lang="en-US" sz="1200" baseline="0" dirty="0"/>
          </a:p>
          <a:p>
            <a:endParaRPr lang="en-US" sz="1200" baseline="0" dirty="0"/>
          </a:p>
          <a:p>
            <a:r>
              <a:rPr lang="en-US" sz="1200" b="0" dirty="0"/>
              <a:t>To reproduce the background effects on this</a:t>
            </a:r>
            <a:r>
              <a:rPr lang="en-US" sz="1200" b="0" baseline="0" dirty="0"/>
              <a:t> slide, do the following:</a:t>
            </a:r>
          </a:p>
          <a:p>
            <a:pPr marL="228600" indent="-228600">
              <a:buFont typeface="+mj-lt"/>
              <a:buAutoNum type="arabicPeriod"/>
            </a:pPr>
            <a:r>
              <a:rPr lang="en-US" sz="1200" baseline="0" dirty="0"/>
              <a:t>On the </a:t>
            </a:r>
            <a:r>
              <a:rPr lang="en-US" sz="1200" b="1" baseline="0" dirty="0"/>
              <a:t>Home</a:t>
            </a:r>
            <a:r>
              <a:rPr lang="en-US" sz="1200" baseline="0" dirty="0"/>
              <a:t> tab, in the </a:t>
            </a:r>
            <a:r>
              <a:rPr lang="en-US" sz="1200" b="1" baseline="0" dirty="0"/>
              <a:t>Slides</a:t>
            </a:r>
            <a:r>
              <a:rPr lang="en-US" sz="1200" baseline="0" dirty="0"/>
              <a:t> group, click </a:t>
            </a:r>
            <a:r>
              <a:rPr lang="en-US" sz="1200" b="1" baseline="0" dirty="0"/>
              <a:t>Layout</a:t>
            </a:r>
            <a:r>
              <a:rPr lang="en-US" sz="1200" b="0" baseline="0" dirty="0"/>
              <a:t>,</a:t>
            </a:r>
            <a:r>
              <a:rPr lang="en-US" sz="1200" baseline="0" dirty="0"/>
              <a:t> and then click </a:t>
            </a:r>
            <a:r>
              <a:rPr lang="en-US" sz="1200" b="1" baseline="0" dirty="0"/>
              <a:t>Blank</a:t>
            </a:r>
            <a:r>
              <a:rPr lang="en-US" sz="1200" baseline="0" dirty="0"/>
              <a:t>. </a:t>
            </a:r>
          </a:p>
          <a:p>
            <a:pPr marL="228600" indent="-228600">
              <a:buFont typeface="+mj-lt"/>
              <a:buAutoNum type="arabicPeriod"/>
            </a:pPr>
            <a:r>
              <a:rPr lang="en-US" sz="1200" b="0" dirty="0"/>
              <a:t>Right-click the slide</a:t>
            </a:r>
            <a:r>
              <a:rPr lang="en-US" sz="1200" b="0" baseline="0" dirty="0"/>
              <a:t> and then click </a:t>
            </a:r>
            <a:r>
              <a:rPr lang="en-US" sz="1200" b="1" dirty="0"/>
              <a:t>Format</a:t>
            </a:r>
            <a:r>
              <a:rPr lang="en-US" sz="1200" b="0" baseline="0" dirty="0"/>
              <a:t> </a:t>
            </a:r>
            <a:r>
              <a:rPr lang="en-US" sz="1200" b="1" baseline="0" dirty="0"/>
              <a:t>Background</a:t>
            </a:r>
            <a:r>
              <a:rPr lang="en-US" sz="1200" b="0" baseline="0" dirty="0"/>
              <a:t>.</a:t>
            </a:r>
          </a:p>
          <a:p>
            <a:pPr marL="228600" indent="-228600">
              <a:buFont typeface="+mj-lt"/>
              <a:buAutoNum type="arabicPeriod"/>
            </a:pPr>
            <a:r>
              <a:rPr lang="en-US" sz="1200" b="0" baseline="0" dirty="0"/>
              <a:t>In the </a:t>
            </a:r>
            <a:r>
              <a:rPr lang="en-US" sz="1200" b="1" baseline="0" dirty="0"/>
              <a:t>Format Background</a:t>
            </a:r>
            <a:r>
              <a:rPr lang="en-US" sz="1200" b="0" baseline="0" dirty="0"/>
              <a:t> dialog box, click </a:t>
            </a:r>
            <a:r>
              <a:rPr lang="en-US" sz="1200" b="1" baseline="0" dirty="0"/>
              <a:t>Fill</a:t>
            </a:r>
            <a:r>
              <a:rPr lang="en-US" sz="1200" b="0" baseline="0" dirty="0"/>
              <a:t> in the left pane. In the </a:t>
            </a:r>
            <a:r>
              <a:rPr lang="en-US" sz="1200" b="1" baseline="0" dirty="0"/>
              <a:t>Fill</a:t>
            </a:r>
            <a:r>
              <a:rPr lang="en-US" sz="1200" b="0" baseline="0" dirty="0"/>
              <a:t> pane, select </a:t>
            </a:r>
            <a:r>
              <a:rPr lang="en-US" sz="1200" b="1" baseline="0" dirty="0"/>
              <a:t>Picture or texture fill</a:t>
            </a:r>
            <a:r>
              <a:rPr lang="en-US" sz="1200" b="0" baseline="0" dirty="0"/>
              <a:t>, and then under </a:t>
            </a:r>
            <a:r>
              <a:rPr lang="en-US" sz="1200" b="1" baseline="0" dirty="0"/>
              <a:t>Insert from</a:t>
            </a:r>
            <a:r>
              <a:rPr lang="en-US" sz="1200" b="0" baseline="0" dirty="0"/>
              <a:t>, click </a:t>
            </a:r>
            <a:r>
              <a:rPr lang="en-US" sz="1200" b="1" baseline="0" dirty="0"/>
              <a:t>File</a:t>
            </a:r>
            <a:r>
              <a:rPr lang="en-US" sz="1200" b="0" baseline="0" dirty="0"/>
              <a:t>. </a:t>
            </a:r>
          </a:p>
          <a:p>
            <a:pPr marL="228600" indent="-228600">
              <a:buFont typeface="+mj-lt"/>
              <a:buAutoNum type="arabicPeriod"/>
            </a:pPr>
            <a:r>
              <a:rPr lang="en-US" sz="1200" b="0" baseline="0" dirty="0"/>
              <a:t>In the </a:t>
            </a:r>
            <a:r>
              <a:rPr lang="en-US" sz="1200" b="1" baseline="0" dirty="0"/>
              <a:t>Insert Picture </a:t>
            </a:r>
            <a:r>
              <a:rPr lang="en-US" sz="1200" b="0" baseline="0" dirty="0"/>
              <a:t>dialog box, select a picture, and then click </a:t>
            </a:r>
            <a:r>
              <a:rPr lang="en-US" sz="1200" b="1" baseline="0" dirty="0"/>
              <a:t>Insert</a:t>
            </a:r>
            <a:r>
              <a:rPr lang="en-US" sz="1200" b="0" baseline="0" dirty="0"/>
              <a:t>.</a:t>
            </a:r>
          </a:p>
          <a:p>
            <a:pPr marL="228600" indent="-228600">
              <a:buFont typeface="+mj-lt"/>
              <a:buAutoNum type="arabicPeriod"/>
            </a:pPr>
            <a:r>
              <a:rPr lang="en-US" sz="1200" b="0" baseline="0" dirty="0"/>
              <a:t>Also in the </a:t>
            </a:r>
            <a:r>
              <a:rPr lang="en-US" sz="1200" b="1" baseline="0" dirty="0"/>
              <a:t>Format Background </a:t>
            </a:r>
            <a:r>
              <a:rPr lang="en-US" sz="1200" b="0" baseline="0" dirty="0"/>
              <a:t>dialog box, in the </a:t>
            </a:r>
            <a:r>
              <a:rPr lang="en-US" sz="1200" b="1" baseline="0" dirty="0"/>
              <a:t>Fill</a:t>
            </a:r>
            <a:r>
              <a:rPr lang="en-US" sz="1200" b="0" baseline="0" dirty="0"/>
              <a:t> pane, in the </a:t>
            </a:r>
            <a:r>
              <a:rPr lang="en-US" sz="1200" b="1" baseline="0" dirty="0"/>
              <a:t>Transparency</a:t>
            </a:r>
            <a:r>
              <a:rPr lang="en-US" sz="1200" b="0" baseline="0" dirty="0"/>
              <a:t> box, enter </a:t>
            </a:r>
            <a:r>
              <a:rPr lang="en-US" sz="1200" b="1" baseline="0" dirty="0"/>
              <a:t>50%</a:t>
            </a:r>
            <a:r>
              <a:rPr lang="en-US" sz="1200" b="0" baseline="0" dirty="0"/>
              <a:t>.</a:t>
            </a:r>
          </a:p>
          <a:p>
            <a:pPr marL="228600" indent="-228600">
              <a:buFont typeface="+mj-lt"/>
              <a:buAutoNum type="arabicPeriod"/>
            </a:pPr>
            <a:r>
              <a:rPr lang="en-US" sz="1200" b="0" baseline="0" dirty="0"/>
              <a:t>Also in the </a:t>
            </a:r>
            <a:r>
              <a:rPr lang="en-US" sz="1200" b="1" baseline="0" dirty="0"/>
              <a:t>Format Background </a:t>
            </a:r>
            <a:r>
              <a:rPr lang="en-US" sz="1200" b="0" baseline="0" dirty="0"/>
              <a:t>dialog box, click </a:t>
            </a:r>
            <a:r>
              <a:rPr lang="en-US" sz="1200" b="1" baseline="0" dirty="0"/>
              <a:t>Picture</a:t>
            </a:r>
            <a:r>
              <a:rPr lang="en-US" sz="1200" b="0" baseline="0" dirty="0"/>
              <a:t> </a:t>
            </a:r>
            <a:r>
              <a:rPr lang="en-US" sz="1200" b="1" baseline="0" dirty="0"/>
              <a:t>Color</a:t>
            </a:r>
            <a:r>
              <a:rPr lang="en-US" sz="1200" b="0" baseline="0" dirty="0"/>
              <a:t> in the left pane. In the </a:t>
            </a:r>
            <a:r>
              <a:rPr lang="en-US" sz="1200" b="1" baseline="0" dirty="0"/>
              <a:t>Picture Color</a:t>
            </a:r>
            <a:r>
              <a:rPr lang="en-US" sz="1200" b="0" baseline="0" dirty="0"/>
              <a:t> pane, under </a:t>
            </a:r>
            <a:r>
              <a:rPr lang="en-US" sz="1200" b="1" baseline="0" dirty="0"/>
              <a:t>Recolor</a:t>
            </a:r>
            <a:r>
              <a:rPr lang="en-US" sz="1200" b="0" baseline="0" dirty="0"/>
              <a:t>, click the button next to </a:t>
            </a:r>
            <a:r>
              <a:rPr lang="en-US" sz="1200" b="1" baseline="0" dirty="0"/>
              <a:t>Presets</a:t>
            </a:r>
            <a:r>
              <a:rPr lang="en-US" sz="1200" b="0" baseline="0" dirty="0"/>
              <a:t>, and then click </a:t>
            </a:r>
            <a:r>
              <a:rPr lang="en-US" sz="1200" b="1" baseline="0" dirty="0"/>
              <a:t>Tan, Background color 2 Light </a:t>
            </a:r>
            <a:r>
              <a:rPr lang="en-US" sz="1200" b="0" baseline="0" dirty="0"/>
              <a:t>(third row, first option from the left). </a:t>
            </a:r>
          </a:p>
          <a:p>
            <a:pPr marL="228600" indent="-228600">
              <a:buFont typeface="+mj-lt"/>
              <a:buAutoNum type="arabicPeriod"/>
            </a:pPr>
            <a:r>
              <a:rPr lang="en-US" sz="1200" b="0" baseline="0" dirty="0"/>
              <a:t>On the </a:t>
            </a:r>
            <a:r>
              <a:rPr lang="en-US" sz="1200" b="1" baseline="0" dirty="0"/>
              <a:t>Insert</a:t>
            </a:r>
            <a:r>
              <a:rPr lang="en-US" sz="1200" b="0" baseline="0" dirty="0"/>
              <a:t> tab, in the </a:t>
            </a:r>
            <a:r>
              <a:rPr lang="en-US" sz="1200" b="1" baseline="0" dirty="0"/>
              <a:t>Images</a:t>
            </a:r>
            <a:r>
              <a:rPr lang="en-US" sz="1200" b="0" baseline="0" dirty="0"/>
              <a:t> group, click </a:t>
            </a:r>
            <a:r>
              <a:rPr lang="en-US" sz="1200" b="1" baseline="0" dirty="0"/>
              <a:t>Picture</a:t>
            </a:r>
            <a:r>
              <a:rPr lang="en-US" sz="1200" b="0" baseline="0" dirty="0"/>
              <a:t>.</a:t>
            </a:r>
          </a:p>
          <a:p>
            <a:pPr marL="228600" indent="-228600">
              <a:buFont typeface="+mj-lt"/>
              <a:buAutoNum type="arabicPeriod"/>
            </a:pPr>
            <a:r>
              <a:rPr lang="en-US" sz="1200" b="0" baseline="0" dirty="0"/>
              <a:t>In the </a:t>
            </a:r>
            <a:r>
              <a:rPr lang="en-US" sz="1200" b="1" baseline="0" dirty="0"/>
              <a:t>Insert Picture </a:t>
            </a:r>
            <a:r>
              <a:rPr lang="en-US" sz="1200" b="0" baseline="0" dirty="0"/>
              <a:t>dialog box, select the same picture chosen for the background, and then click </a:t>
            </a:r>
            <a:r>
              <a:rPr lang="en-US" sz="1200" b="1" baseline="0" dirty="0"/>
              <a:t>Insert</a:t>
            </a:r>
            <a:r>
              <a:rPr lang="en-US" sz="1200" b="0" baseline="0" dirty="0"/>
              <a:t>. </a:t>
            </a:r>
            <a:endParaRPr lang="en-US" sz="1200" b="0" i="1"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a:t>Select the picture. Under </a:t>
            </a:r>
            <a:r>
              <a:rPr lang="en-US" sz="1200" b="1" baseline="0" dirty="0"/>
              <a:t>Picture Tools</a:t>
            </a:r>
            <a:r>
              <a:rPr lang="en-US" sz="1200" b="0" baseline="0" dirty="0"/>
              <a:t>, on the </a:t>
            </a:r>
            <a:r>
              <a:rPr lang="en-US" sz="1200" b="1" baseline="0" dirty="0"/>
              <a:t>Format</a:t>
            </a:r>
            <a:r>
              <a:rPr lang="en-US" sz="1200" b="0" baseline="0" dirty="0"/>
              <a:t> tab, in the bottom right corner of the </a:t>
            </a:r>
            <a:r>
              <a:rPr lang="en-US" sz="1200" b="1" baseline="0" dirty="0"/>
              <a:t>Size</a:t>
            </a:r>
            <a:r>
              <a:rPr lang="en-US" sz="1200" b="0" baseline="0" dirty="0"/>
              <a:t> group, click the </a:t>
            </a:r>
            <a:r>
              <a:rPr lang="en-US" sz="1200" b="1" baseline="0" dirty="0"/>
              <a:t>Size and Position </a:t>
            </a:r>
            <a:r>
              <a:rPr lang="en-US" sz="1200" b="0" baseline="0" dirty="0"/>
              <a:t>dialog box launcher.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Format Picture </a:t>
            </a:r>
            <a:r>
              <a:rPr lang="en-US" sz="1200" kern="1200" dirty="0">
                <a:solidFill>
                  <a:schemeClr val="tx1"/>
                </a:solidFill>
                <a:effectLst/>
                <a:latin typeface="+mn-lt"/>
                <a:ea typeface="+mn-ea"/>
                <a:cs typeface="+mn-cs"/>
              </a:rPr>
              <a:t>dialog box, resize or crop the image so that the height is set to </a:t>
            </a:r>
            <a:r>
              <a:rPr lang="en-US" sz="1200" b="1" kern="1200" dirty="0">
                <a:solidFill>
                  <a:schemeClr val="tx1"/>
                </a:solidFill>
                <a:effectLst/>
                <a:latin typeface="+mn-lt"/>
                <a:ea typeface="+mn-ea"/>
                <a:cs typeface="+mn-cs"/>
              </a:rPr>
              <a:t>7.5”</a:t>
            </a:r>
            <a:r>
              <a:rPr lang="en-US" sz="1200" kern="1200" dirty="0">
                <a:solidFill>
                  <a:schemeClr val="tx1"/>
                </a:solidFill>
                <a:effectLst/>
                <a:latin typeface="+mn-lt"/>
                <a:ea typeface="+mn-ea"/>
                <a:cs typeface="+mn-cs"/>
              </a:rPr>
              <a:t> and the width</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set to </a:t>
            </a:r>
            <a:r>
              <a:rPr lang="en-US" sz="1200" b="1" kern="1200" dirty="0">
                <a:solidFill>
                  <a:schemeClr val="tx1"/>
                </a:solidFill>
                <a:effectLst/>
                <a:latin typeface="+mn-lt"/>
                <a:ea typeface="+mn-ea"/>
                <a:cs typeface="+mn-cs"/>
              </a:rPr>
              <a:t>2.25”</a:t>
            </a:r>
            <a:r>
              <a:rPr lang="en-US" sz="1200" kern="1200" dirty="0">
                <a:solidFill>
                  <a:schemeClr val="tx1"/>
                </a:solidFill>
                <a:effectLst/>
                <a:latin typeface="+mn-lt"/>
                <a:ea typeface="+mn-ea"/>
                <a:cs typeface="+mn-cs"/>
              </a:rPr>
              <a:t>.</a:t>
            </a:r>
          </a:p>
          <a:p>
            <a:pPr marL="628650" lvl="1" indent="-171450">
              <a:buFont typeface="Arial" pitchFamily="34" charset="0"/>
              <a:buChar char="•"/>
            </a:pPr>
            <a:r>
              <a:rPr lang="en-US" sz="1200" kern="1200" dirty="0">
                <a:solidFill>
                  <a:schemeClr val="tx1"/>
                </a:solidFill>
                <a:effectLst/>
                <a:latin typeface="+mn-lt"/>
                <a:ea typeface="+mn-ea"/>
                <a:cs typeface="+mn-cs"/>
              </a:rPr>
              <a:t>To crop the picture, click </a:t>
            </a:r>
            <a:r>
              <a:rPr lang="en-US" sz="1200" b="1" kern="1200" dirty="0">
                <a:solidFill>
                  <a:schemeClr val="tx1"/>
                </a:solidFill>
                <a:effectLst/>
                <a:latin typeface="+mn-lt"/>
                <a:ea typeface="+mn-ea"/>
                <a:cs typeface="+mn-cs"/>
              </a:rPr>
              <a:t>Crop</a:t>
            </a:r>
            <a:r>
              <a:rPr lang="en-US" sz="1200" kern="1200" dirty="0">
                <a:solidFill>
                  <a:schemeClr val="tx1"/>
                </a:solidFill>
                <a:effectLst/>
                <a:latin typeface="+mn-lt"/>
                <a:ea typeface="+mn-ea"/>
                <a:cs typeface="+mn-cs"/>
              </a:rPr>
              <a:t> in the left pane, and in the </a:t>
            </a:r>
            <a:r>
              <a:rPr lang="en-US" sz="1200" b="1" kern="1200" dirty="0">
                <a:solidFill>
                  <a:schemeClr val="tx1"/>
                </a:solidFill>
                <a:effectLst/>
                <a:latin typeface="+mn-lt"/>
                <a:ea typeface="+mn-ea"/>
                <a:cs typeface="+mn-cs"/>
              </a:rPr>
              <a:t>Crop</a:t>
            </a:r>
            <a:r>
              <a:rPr lang="en-US" sz="1200" kern="1200" dirty="0">
                <a:solidFill>
                  <a:schemeClr val="tx1"/>
                </a:solidFill>
                <a:effectLst/>
                <a:latin typeface="+mn-lt"/>
                <a:ea typeface="+mn-ea"/>
                <a:cs typeface="+mn-cs"/>
              </a:rPr>
              <a:t> pane, under </a:t>
            </a:r>
            <a:r>
              <a:rPr lang="en-US" sz="1200" b="1" kern="1200" dirty="0">
                <a:solidFill>
                  <a:schemeClr val="tx1"/>
                </a:solidFill>
                <a:effectLst/>
                <a:latin typeface="+mn-lt"/>
                <a:ea typeface="+mn-ea"/>
                <a:cs typeface="+mn-cs"/>
              </a:rPr>
              <a:t>Crop position</a:t>
            </a:r>
            <a:r>
              <a:rPr lang="en-US" sz="1200" kern="1200" dirty="0">
                <a:solidFill>
                  <a:schemeClr val="tx1"/>
                </a:solidFill>
                <a:effectLst/>
                <a:latin typeface="+mn-lt"/>
                <a:ea typeface="+mn-ea"/>
                <a:cs typeface="+mn-cs"/>
              </a:rPr>
              <a:t>, enter values into the </a:t>
            </a:r>
            <a:r>
              <a:rPr lang="en-US" sz="1200" b="1" kern="1200" dirty="0">
                <a:solidFill>
                  <a:schemeClr val="tx1"/>
                </a:solidFill>
                <a:effectLst/>
                <a:latin typeface="+mn-lt"/>
                <a:ea typeface="+mn-ea"/>
                <a:cs typeface="+mn-cs"/>
              </a:rPr>
              <a:t>Height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Width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Top</a:t>
            </a:r>
            <a:r>
              <a:rPr lang="en-US" sz="1200" kern="1200" dirty="0">
                <a:solidFill>
                  <a:schemeClr val="tx1"/>
                </a:solidFill>
                <a:effectLst/>
                <a:latin typeface="+mn-lt"/>
                <a:ea typeface="+mn-ea"/>
                <a:cs typeface="+mn-cs"/>
              </a:rPr>
              <a:t> boxes. </a:t>
            </a:r>
          </a:p>
          <a:p>
            <a:pPr marL="628650" lvl="1" indent="-171450">
              <a:buFont typeface="Arial" pitchFamily="34" charset="0"/>
              <a:buChar char="•"/>
            </a:pPr>
            <a:r>
              <a:rPr lang="en-US" sz="1200" kern="1200" dirty="0">
                <a:solidFill>
                  <a:schemeClr val="tx1"/>
                </a:solidFill>
                <a:effectLst/>
                <a:latin typeface="+mn-lt"/>
                <a:ea typeface="+mn-ea"/>
                <a:cs typeface="+mn-cs"/>
              </a:rPr>
              <a:t>To resize the picture, click </a:t>
            </a:r>
            <a:r>
              <a:rPr lang="en-US" sz="1200" b="1" kern="1200" dirty="0">
                <a:solidFill>
                  <a:schemeClr val="tx1"/>
                </a:solidFill>
                <a:effectLst/>
                <a:latin typeface="+mn-lt"/>
                <a:ea typeface="+mn-ea"/>
                <a:cs typeface="+mn-cs"/>
              </a:rPr>
              <a:t>Size</a:t>
            </a:r>
            <a:r>
              <a:rPr lang="en-US" sz="1200" kern="1200" dirty="0">
                <a:solidFill>
                  <a:schemeClr val="tx1"/>
                </a:solidFill>
                <a:effectLst/>
                <a:latin typeface="+mn-lt"/>
                <a:ea typeface="+mn-ea"/>
                <a:cs typeface="+mn-cs"/>
              </a:rPr>
              <a:t> in the left pane, and in the </a:t>
            </a:r>
            <a:r>
              <a:rPr lang="en-US" sz="1200" b="1" kern="1200" dirty="0">
                <a:solidFill>
                  <a:schemeClr val="tx1"/>
                </a:solidFill>
                <a:effectLst/>
                <a:latin typeface="+mn-lt"/>
                <a:ea typeface="+mn-ea"/>
                <a:cs typeface="+mn-cs"/>
              </a:rPr>
              <a:t>Size</a:t>
            </a:r>
            <a:r>
              <a:rPr lang="en-US" sz="1200" kern="1200" dirty="0">
                <a:solidFill>
                  <a:schemeClr val="tx1"/>
                </a:solidFill>
                <a:effectLst/>
                <a:latin typeface="+mn-lt"/>
                <a:ea typeface="+mn-ea"/>
                <a:cs typeface="+mn-cs"/>
              </a:rPr>
              <a:t> pane, under </a:t>
            </a:r>
            <a:r>
              <a:rPr lang="en-US" sz="1200" b="1" kern="1200" dirty="0">
                <a:solidFill>
                  <a:schemeClr val="tx1"/>
                </a:solidFill>
                <a:effectLst/>
                <a:latin typeface="+mn-lt"/>
                <a:ea typeface="+mn-ea"/>
                <a:cs typeface="+mn-cs"/>
              </a:rPr>
              <a:t>Size and rotate</a:t>
            </a:r>
            <a:r>
              <a:rPr lang="en-US" sz="1200" kern="1200" dirty="0">
                <a:solidFill>
                  <a:schemeClr val="tx1"/>
                </a:solidFill>
                <a:effectLst/>
                <a:latin typeface="+mn-lt"/>
                <a:ea typeface="+mn-ea"/>
                <a:cs typeface="+mn-cs"/>
              </a:rPr>
              <a:t>, enter values into the </a:t>
            </a:r>
            <a:r>
              <a:rPr lang="en-US" sz="1200" b="1" kern="1200" dirty="0">
                <a:solidFill>
                  <a:schemeClr val="tx1"/>
                </a:solidFill>
                <a:effectLst/>
                <a:latin typeface="+mn-lt"/>
                <a:ea typeface="+mn-ea"/>
                <a:cs typeface="+mn-cs"/>
              </a:rPr>
              <a:t>Height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Width</a:t>
            </a:r>
            <a:r>
              <a:rPr lang="en-US" sz="1200" kern="1200" dirty="0">
                <a:solidFill>
                  <a:schemeClr val="tx1"/>
                </a:solidFill>
                <a:effectLst/>
                <a:latin typeface="+mn-lt"/>
                <a:ea typeface="+mn-ea"/>
                <a:cs typeface="+mn-cs"/>
              </a:rPr>
              <a:t> boxes.</a:t>
            </a:r>
            <a:r>
              <a:rPr lang="en-US" sz="1400" kern="1200" dirty="0">
                <a:solidFill>
                  <a:schemeClr val="tx1"/>
                </a:solidFill>
                <a:effectLst/>
                <a:latin typeface="+mn-lt"/>
                <a:ea typeface="+mn-ea"/>
                <a:cs typeface="+mn-cs"/>
              </a:rPr>
              <a:t> </a:t>
            </a:r>
          </a:p>
          <a:p>
            <a:pPr marL="228600" indent="-228600">
              <a:buFont typeface="+mj-lt"/>
              <a:buAutoNum type="arabicPeriod"/>
            </a:pPr>
            <a:r>
              <a:rPr lang="en-US" sz="1200" b="0" i="0" baseline="0" dirty="0"/>
              <a:t>Also in the </a:t>
            </a:r>
            <a:r>
              <a:rPr lang="en-US" sz="1200" b="1" i="0" baseline="0" dirty="0"/>
              <a:t>Format Picture </a:t>
            </a:r>
            <a:r>
              <a:rPr lang="en-US" sz="1200" b="0" i="0" baseline="0" dirty="0"/>
              <a:t>dialog box, click </a:t>
            </a:r>
            <a:r>
              <a:rPr lang="en-US" sz="1200" b="1" i="0" baseline="0" dirty="0"/>
              <a:t>Glow and Soft Edges </a:t>
            </a:r>
            <a:r>
              <a:rPr lang="en-US" sz="1200" b="0" i="0" baseline="0" dirty="0"/>
              <a:t>in the left pane, and then in the </a:t>
            </a:r>
            <a:r>
              <a:rPr lang="en-US" sz="1200" b="1" i="0" baseline="0" dirty="0"/>
              <a:t>Glow and Soft Edges</a:t>
            </a:r>
            <a:r>
              <a:rPr lang="en-US" sz="1200" b="0" i="0" baseline="0" dirty="0"/>
              <a:t> pane, under </a:t>
            </a:r>
            <a:r>
              <a:rPr lang="en-US" sz="1200" b="1" i="0" baseline="0" dirty="0"/>
              <a:t>Soft Edges</a:t>
            </a:r>
            <a:r>
              <a:rPr lang="en-US" sz="1200" b="0" i="0" baseline="0" dirty="0"/>
              <a:t>, in the </a:t>
            </a:r>
            <a:r>
              <a:rPr lang="en-US" sz="1200" b="1" i="0" baseline="0" dirty="0"/>
              <a:t>Size</a:t>
            </a:r>
            <a:r>
              <a:rPr lang="en-US" sz="1200" b="0" i="0" baseline="0" dirty="0"/>
              <a:t> box enter </a:t>
            </a:r>
            <a:r>
              <a:rPr lang="en-US" sz="1200" b="1" i="0" baseline="0" dirty="0"/>
              <a:t>10 point</a:t>
            </a:r>
            <a:r>
              <a:rPr lang="en-US" sz="1200" b="0" i="0" baseline="0" dirty="0"/>
              <a:t>. </a:t>
            </a:r>
          </a:p>
          <a:p>
            <a:endParaRPr lang="en-US" sz="1200" b="0" baseline="0" dirty="0"/>
          </a:p>
          <a:p>
            <a:endParaRPr lang="en-US" sz="1200"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8"/>
          <p:cNvSpPr>
            <a:spLocks noGrp="1"/>
          </p:cNvSpPr>
          <p:nvPr>
            <p:ph type="ftr" sz="quarter" idx="12"/>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7" y="838200"/>
            <a:ext cx="9144000" cy="1914144"/>
          </a:xfrm>
        </p:spPr>
        <p:txBody>
          <a:bodyPr>
            <a:normAutofit/>
          </a:bodyPr>
          <a:lstStyle/>
          <a:p>
            <a:pPr algn="ctr"/>
            <a:r>
              <a:rPr lang="en-US" sz="5000" dirty="0">
                <a:latin typeface="Arial"/>
                <a:cs typeface="Arial"/>
              </a:rPr>
              <a:t>Systemic Manifestations of </a:t>
            </a:r>
            <a:r>
              <a:rPr lang="en-US" sz="5000" dirty="0" smtClean="0">
                <a:latin typeface="Arial"/>
                <a:cs typeface="Arial"/>
              </a:rPr>
              <a:t>AIDS</a:t>
            </a:r>
            <a:endParaRPr lang="en-US" sz="5000" dirty="0">
              <a:latin typeface="Arial"/>
              <a:cs typeface="Arial"/>
            </a:endParaRPr>
          </a:p>
        </p:txBody>
      </p:sp>
      <p:sp>
        <p:nvSpPr>
          <p:cNvPr id="3" name="Subtitle 2"/>
          <p:cNvSpPr>
            <a:spLocks noGrp="1"/>
          </p:cNvSpPr>
          <p:nvPr>
            <p:ph type="subTitle" idx="1"/>
          </p:nvPr>
        </p:nvSpPr>
        <p:spPr>
          <a:xfrm>
            <a:off x="13344" y="4191000"/>
            <a:ext cx="9144000" cy="1752600"/>
          </a:xfrm>
        </p:spPr>
        <p:txBody>
          <a:bodyPr>
            <a:normAutofit/>
          </a:bodyPr>
          <a:lstStyle/>
          <a:p>
            <a:pPr algn="ctr"/>
            <a:r>
              <a:rPr lang="en-US" sz="2500" i="1" dirty="0">
                <a:solidFill>
                  <a:schemeClr val="tx1"/>
                </a:solidFill>
                <a:latin typeface="Arial"/>
                <a:cs typeface="Arial"/>
              </a:rPr>
              <a:t>Dr. Maria A. Arafah</a:t>
            </a:r>
          </a:p>
          <a:p>
            <a:pPr algn="ctr"/>
            <a:r>
              <a:rPr lang="en-US" sz="2500" i="1" dirty="0">
                <a:solidFill>
                  <a:schemeClr val="tx1"/>
                </a:solidFill>
                <a:latin typeface="Arial"/>
                <a:cs typeface="Arial"/>
              </a:rPr>
              <a:t>Assistant Professor </a:t>
            </a:r>
            <a:r>
              <a:rPr lang="mr-IN" sz="2500" i="1" dirty="0">
                <a:solidFill>
                  <a:schemeClr val="tx1"/>
                </a:solidFill>
                <a:latin typeface="Arial"/>
                <a:cs typeface="Arial"/>
              </a:rPr>
              <a:t>–</a:t>
            </a:r>
            <a:r>
              <a:rPr lang="en-US" sz="2500" i="1" dirty="0">
                <a:solidFill>
                  <a:schemeClr val="tx1"/>
                </a:solidFill>
                <a:latin typeface="Arial"/>
                <a:cs typeface="Arial"/>
              </a:rPr>
              <a:t> Department of Pathology</a:t>
            </a:r>
          </a:p>
          <a:p>
            <a:pPr algn="ctr"/>
            <a:r>
              <a:rPr lang="en-US" sz="2500" i="1" dirty="0">
                <a:solidFill>
                  <a:schemeClr val="tx1"/>
                </a:solidFill>
                <a:latin typeface="Arial"/>
                <a:cs typeface="Arial"/>
              </a:rPr>
              <a:t>http://</a:t>
            </a:r>
            <a:r>
              <a:rPr lang="en-US" sz="2500" i="1" dirty="0" err="1">
                <a:solidFill>
                  <a:schemeClr val="tx1"/>
                </a:solidFill>
                <a:latin typeface="Arial"/>
                <a:cs typeface="Arial"/>
              </a:rPr>
              <a:t>fac.ksu.edu.sa</a:t>
            </a:r>
            <a:r>
              <a:rPr lang="en-US" sz="2500" i="1" dirty="0">
                <a:solidFill>
                  <a:schemeClr val="tx1"/>
                </a:solidFill>
                <a:latin typeface="Arial"/>
                <a:cs typeface="Arial"/>
              </a:rPr>
              <a:t>/</a:t>
            </a:r>
            <a:r>
              <a:rPr lang="en-US" sz="2500" i="1" dirty="0" err="1">
                <a:solidFill>
                  <a:schemeClr val="tx1"/>
                </a:solidFill>
                <a:latin typeface="Arial"/>
                <a:cs typeface="Arial"/>
              </a:rPr>
              <a:t>mariaarafah</a:t>
            </a:r>
            <a:r>
              <a:rPr lang="en-US" sz="2500" i="1" dirty="0">
                <a:solidFill>
                  <a:schemeClr val="tx1"/>
                </a:solidFill>
                <a:latin typeface="Arial"/>
                <a:cs typeface="Arial"/>
              </a:rPr>
              <a:t>/courses</a:t>
            </a:r>
          </a:p>
          <a:p>
            <a:endParaRPr lang="en-US" sz="2500" i="1" dirty="0">
              <a:solidFill>
                <a:schemeClr val="tx1"/>
              </a:solidFill>
              <a:latin typeface="Arial"/>
              <a:cs typeface="Arial"/>
            </a:endParaRPr>
          </a:p>
        </p:txBody>
      </p:sp>
    </p:spTree>
    <p:extLst>
      <p:ext uri="{BB962C8B-B14F-4D97-AF65-F5344CB8AC3E}">
        <p14:creationId xmlns:p14="http://schemas.microsoft.com/office/powerpoint/2010/main" val="3559223202"/>
      </p:ext>
    </p:extLst>
  </p:cSld>
  <p:clrMapOvr>
    <a:masterClrMapping/>
  </p:clrMapOvr>
  <p:transition xmlns:p14="http://schemas.microsoft.com/office/powerpoint/2010/mai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r>
              <a:rPr lang="en-US" dirty="0">
                <a:latin typeface="Arial"/>
                <a:cs typeface="Arial"/>
              </a:rPr>
              <a:t>A Langerhans cell in the epithelium is shown in red in this diagram</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10</a:t>
            </a:fld>
            <a:endParaRPr lang="en-US" dirty="0">
              <a:solidFill>
                <a:prstClr val="black">
                  <a:tint val="75000"/>
                </a:prstClr>
              </a:solidFill>
            </a:endParaRPr>
          </a:p>
        </p:txBody>
      </p:sp>
      <p:pic>
        <p:nvPicPr>
          <p:cNvPr id="7" name="Picture 2" descr="http://library.med.utah.edu/WebPath/jpeg2/HIV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5881688" cy="3862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94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normAutofit fontScale="92500"/>
          </a:bodyPr>
          <a:lstStyle/>
          <a:p>
            <a:endParaRPr lang="en-US" dirty="0" smtClean="0">
              <a:latin typeface="Arial"/>
              <a:cs typeface="Arial"/>
            </a:endParaRPr>
          </a:p>
          <a:p>
            <a:r>
              <a:rPr lang="en-US" dirty="0" smtClean="0">
                <a:latin typeface="Arial"/>
                <a:cs typeface="Arial"/>
              </a:rPr>
              <a:t>Retroviruses </a:t>
            </a:r>
            <a:r>
              <a:rPr lang="en-US" dirty="0">
                <a:latin typeface="Arial"/>
                <a:cs typeface="Arial"/>
              </a:rPr>
              <a:t>are unable to replicate outside </a:t>
            </a:r>
            <a:r>
              <a:rPr lang="en-US" dirty="0" smtClean="0">
                <a:latin typeface="Arial"/>
                <a:cs typeface="Arial"/>
              </a:rPr>
              <a:t>the living </a:t>
            </a:r>
            <a:r>
              <a:rPr lang="en-US" dirty="0">
                <a:latin typeface="Arial"/>
                <a:cs typeface="Arial"/>
              </a:rPr>
              <a:t>host cells because </a:t>
            </a:r>
            <a:r>
              <a:rPr lang="en-US" dirty="0" smtClean="0">
                <a:latin typeface="Arial"/>
                <a:cs typeface="Arial"/>
              </a:rPr>
              <a:t>they only </a:t>
            </a:r>
            <a:r>
              <a:rPr lang="en-US" dirty="0">
                <a:latin typeface="Arial"/>
                <a:cs typeface="Arial"/>
              </a:rPr>
              <a:t>contain </a:t>
            </a:r>
            <a:r>
              <a:rPr lang="en-US" dirty="0" smtClean="0">
                <a:latin typeface="Arial"/>
                <a:cs typeface="Arial"/>
              </a:rPr>
              <a:t>RNA </a:t>
            </a:r>
            <a:r>
              <a:rPr lang="en-US" dirty="0">
                <a:latin typeface="Arial"/>
                <a:cs typeface="Arial"/>
              </a:rPr>
              <a:t>and do not contain </a:t>
            </a:r>
            <a:r>
              <a:rPr lang="en-US" dirty="0" smtClean="0">
                <a:latin typeface="Arial"/>
                <a:cs typeface="Arial"/>
              </a:rPr>
              <a:t>DNA.</a:t>
            </a:r>
          </a:p>
          <a:p>
            <a:endParaRPr lang="en-US" dirty="0">
              <a:latin typeface="Arial"/>
              <a:cs typeface="Arial"/>
            </a:endParaRPr>
          </a:p>
          <a:p>
            <a:r>
              <a:rPr lang="en-US" dirty="0" smtClean="0">
                <a:latin typeface="Arial"/>
                <a:cs typeface="Arial"/>
              </a:rPr>
              <a:t>Therefore </a:t>
            </a:r>
            <a:r>
              <a:rPr lang="en-US" dirty="0">
                <a:latin typeface="Arial"/>
                <a:cs typeface="Arial"/>
              </a:rPr>
              <a:t>once HIV infects a cell, it must use its reverse transcriptase enzyme to transcribe</a:t>
            </a:r>
            <a:r>
              <a:rPr lang="en-US" dirty="0" smtClean="0">
                <a:latin typeface="Arial"/>
                <a:cs typeface="Arial"/>
              </a:rPr>
              <a:t>/convert </a:t>
            </a:r>
            <a:r>
              <a:rPr lang="en-US" dirty="0">
                <a:latin typeface="Arial"/>
                <a:cs typeface="Arial"/>
              </a:rPr>
              <a:t>its RNA to host cell </a:t>
            </a:r>
            <a:r>
              <a:rPr lang="en-US" dirty="0" err="1">
                <a:latin typeface="Arial"/>
                <a:cs typeface="Arial"/>
              </a:rPr>
              <a:t>proviral</a:t>
            </a:r>
            <a:r>
              <a:rPr lang="en-US" dirty="0">
                <a:latin typeface="Arial"/>
                <a:cs typeface="Arial"/>
              </a:rPr>
              <a:t> DNA for replication</a:t>
            </a:r>
            <a:r>
              <a:rPr lang="en-US" dirty="0" smtClean="0">
                <a:latin typeface="Arial"/>
                <a:cs typeface="Arial"/>
              </a:rPr>
              <a:t>.</a:t>
            </a:r>
            <a:endParaRPr lang="en-US" dirty="0">
              <a:latin typeface="Arial"/>
              <a:cs typeface="Arial"/>
            </a:endParaRPr>
          </a:p>
          <a:p>
            <a:endParaRPr lang="en-US" dirty="0" smtClean="0">
              <a:latin typeface="Arial"/>
              <a:cs typeface="Arial"/>
            </a:endParaRPr>
          </a:p>
          <a:p>
            <a:r>
              <a:rPr lang="en-US" dirty="0" smtClean="0">
                <a:latin typeface="Arial"/>
                <a:cs typeface="Arial"/>
              </a:rPr>
              <a:t>The </a:t>
            </a:r>
            <a:r>
              <a:rPr lang="en-US" dirty="0">
                <a:latin typeface="Arial"/>
                <a:cs typeface="Arial"/>
              </a:rPr>
              <a:t>enzyme, </a:t>
            </a:r>
            <a:r>
              <a:rPr lang="en-US" b="1" i="1" dirty="0">
                <a:latin typeface="Arial"/>
                <a:cs typeface="Arial"/>
              </a:rPr>
              <a:t>reverse transcriptase </a:t>
            </a:r>
            <a:r>
              <a:rPr lang="en-US" dirty="0">
                <a:latin typeface="Arial"/>
                <a:cs typeface="Arial"/>
              </a:rPr>
              <a:t>in the HIV helps in the reverse transcription (i.e. conversion) of </a:t>
            </a:r>
            <a:r>
              <a:rPr lang="en-US" b="1" dirty="0">
                <a:latin typeface="Arial"/>
                <a:cs typeface="Arial"/>
              </a:rPr>
              <a:t>RNA to </a:t>
            </a:r>
            <a:r>
              <a:rPr lang="en-US" b="1" dirty="0" err="1">
                <a:latin typeface="Arial"/>
                <a:cs typeface="Arial"/>
              </a:rPr>
              <a:t>proviral</a:t>
            </a:r>
            <a:r>
              <a:rPr lang="en-US" b="1" dirty="0">
                <a:latin typeface="Arial"/>
                <a:cs typeface="Arial"/>
              </a:rPr>
              <a:t> DNA. </a:t>
            </a:r>
            <a:r>
              <a:rPr lang="en-US" dirty="0" smtClean="0">
                <a:latin typeface="Arial"/>
                <a:cs typeface="Arial"/>
              </a:rPr>
              <a:t>The </a:t>
            </a:r>
            <a:r>
              <a:rPr lang="en-US" dirty="0" err="1" smtClean="0">
                <a:latin typeface="Arial"/>
                <a:cs typeface="Arial"/>
              </a:rPr>
              <a:t>proviral</a:t>
            </a:r>
            <a:r>
              <a:rPr lang="en-US" dirty="0" smtClean="0">
                <a:latin typeface="Arial"/>
                <a:cs typeface="Arial"/>
              </a:rPr>
              <a:t> </a:t>
            </a:r>
            <a:r>
              <a:rPr lang="en-US" dirty="0">
                <a:latin typeface="Arial"/>
                <a:cs typeface="Arial"/>
              </a:rPr>
              <a:t>HIV </a:t>
            </a:r>
            <a:r>
              <a:rPr lang="en-US" dirty="0" smtClean="0">
                <a:latin typeface="Arial"/>
                <a:cs typeface="Arial"/>
              </a:rPr>
              <a:t>DNA </a:t>
            </a:r>
            <a:r>
              <a:rPr lang="en-US" dirty="0">
                <a:latin typeface="Arial"/>
                <a:cs typeface="Arial"/>
              </a:rPr>
              <a:t>is then inserted into host cell genomic DNA by the </a:t>
            </a:r>
            <a:r>
              <a:rPr lang="en-US" b="1" i="1" dirty="0" err="1">
                <a:latin typeface="Arial"/>
                <a:cs typeface="Arial"/>
              </a:rPr>
              <a:t>integrase</a:t>
            </a:r>
            <a:r>
              <a:rPr lang="en-US" dirty="0">
                <a:latin typeface="Arial"/>
                <a:cs typeface="Arial"/>
              </a:rPr>
              <a:t> enzyme.</a:t>
            </a:r>
          </a:p>
          <a:p>
            <a:endParaRPr lang="en-US" sz="4400" dirty="0">
              <a:latin typeface="Arial"/>
              <a:cs typeface="Arial"/>
            </a:endParaRP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9905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endParaRPr lang="en-US" dirty="0" smtClean="0">
              <a:latin typeface="Arial"/>
              <a:cs typeface="Arial"/>
            </a:endParaRPr>
          </a:p>
          <a:p>
            <a:r>
              <a:rPr lang="en-US" dirty="0" smtClean="0">
                <a:latin typeface="Arial"/>
                <a:cs typeface="Arial"/>
              </a:rPr>
              <a:t>Once </a:t>
            </a:r>
            <a:r>
              <a:rPr lang="en-US" dirty="0">
                <a:latin typeface="Arial"/>
                <a:cs typeface="Arial"/>
              </a:rPr>
              <a:t>the HIV </a:t>
            </a:r>
            <a:r>
              <a:rPr lang="en-US" dirty="0" err="1">
                <a:latin typeface="Arial"/>
                <a:cs typeface="Arial"/>
              </a:rPr>
              <a:t>proviral</a:t>
            </a:r>
            <a:r>
              <a:rPr lang="en-US" dirty="0">
                <a:latin typeface="Arial"/>
                <a:cs typeface="Arial"/>
              </a:rPr>
              <a:t> DNA is within the infected cell's </a:t>
            </a:r>
            <a:r>
              <a:rPr lang="en-US" dirty="0" smtClean="0">
                <a:latin typeface="Arial"/>
                <a:cs typeface="Arial"/>
              </a:rPr>
              <a:t>genome, </a:t>
            </a:r>
            <a:r>
              <a:rPr lang="en-US" dirty="0">
                <a:latin typeface="Arial"/>
                <a:cs typeface="Arial"/>
              </a:rPr>
              <a:t>the HIV provirus is replicated by the host cell to produce additional HIV </a:t>
            </a:r>
            <a:r>
              <a:rPr lang="en-US" dirty="0" err="1">
                <a:latin typeface="Arial"/>
                <a:cs typeface="Arial"/>
              </a:rPr>
              <a:t>virions</a:t>
            </a:r>
            <a:r>
              <a:rPr lang="en-US" dirty="0">
                <a:latin typeface="Arial"/>
                <a:cs typeface="Arial"/>
              </a:rPr>
              <a:t> which are released by surface </a:t>
            </a:r>
            <a:r>
              <a:rPr lang="en-US" dirty="0" smtClean="0">
                <a:latin typeface="Arial"/>
                <a:cs typeface="Arial"/>
              </a:rPr>
              <a:t>budding.</a:t>
            </a:r>
          </a:p>
          <a:p>
            <a:endParaRPr lang="en-US" dirty="0">
              <a:latin typeface="Arial"/>
              <a:cs typeface="Arial"/>
            </a:endParaRPr>
          </a:p>
          <a:p>
            <a:r>
              <a:rPr lang="en-US" dirty="0" smtClean="0">
                <a:latin typeface="Arial"/>
                <a:cs typeface="Arial"/>
              </a:rPr>
              <a:t>Alternatively </a:t>
            </a:r>
            <a:r>
              <a:rPr lang="en-US" dirty="0">
                <a:latin typeface="Arial"/>
                <a:cs typeface="Arial"/>
              </a:rPr>
              <a:t>the infected cells can undergo </a:t>
            </a:r>
            <a:r>
              <a:rPr lang="en-US" dirty="0" err="1">
                <a:latin typeface="Arial"/>
                <a:cs typeface="Arial"/>
              </a:rPr>
              <a:t>lysis</a:t>
            </a:r>
            <a:r>
              <a:rPr lang="en-US" dirty="0">
                <a:latin typeface="Arial"/>
                <a:cs typeface="Arial"/>
              </a:rPr>
              <a:t> with release of new HIV </a:t>
            </a:r>
            <a:r>
              <a:rPr lang="en-US" dirty="0" err="1">
                <a:latin typeface="Arial"/>
                <a:cs typeface="Arial"/>
              </a:rPr>
              <a:t>virions</a:t>
            </a:r>
            <a:r>
              <a:rPr lang="en-US" dirty="0">
                <a:latin typeface="Arial"/>
                <a:cs typeface="Arial"/>
              </a:rPr>
              <a:t> which can then infect additional cells. </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80643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r>
              <a:rPr lang="en-US" dirty="0">
                <a:latin typeface="Arial"/>
                <a:cs typeface="Arial"/>
              </a:rPr>
              <a:t>HIV viral particles are seen adjacent to the cell surface in this electron micrograph</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13</a:t>
            </a:fld>
            <a:endParaRPr lang="en-US" dirty="0">
              <a:solidFill>
                <a:prstClr val="black">
                  <a:tint val="75000"/>
                </a:prstClr>
              </a:solidFill>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5181600" cy="3749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7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HIV Life Cycle</a:t>
            </a:r>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14</a:t>
            </a:fld>
            <a:endParaRPr lang="en-US" dirty="0">
              <a:solidFill>
                <a:prstClr val="black">
                  <a:tint val="75000"/>
                </a:prstClr>
              </a:solidFill>
            </a:endParaRPr>
          </a:p>
        </p:txBody>
      </p:sp>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632734"/>
            <a:ext cx="6324600" cy="4666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4254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HIV Infection</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pPr>
              <a:lnSpc>
                <a:spcPct val="80000"/>
              </a:lnSpc>
            </a:pPr>
            <a:endParaRPr lang="en-US" dirty="0" smtClean="0">
              <a:latin typeface="Arial"/>
              <a:cs typeface="Arial"/>
            </a:endParaRPr>
          </a:p>
          <a:p>
            <a:pPr>
              <a:lnSpc>
                <a:spcPct val="80000"/>
              </a:lnSpc>
            </a:pPr>
            <a:r>
              <a:rPr lang="en-US" dirty="0" smtClean="0">
                <a:latin typeface="Arial"/>
                <a:cs typeface="Arial"/>
              </a:rPr>
              <a:t>Macrophages </a:t>
            </a:r>
            <a:r>
              <a:rPr lang="en-US" dirty="0">
                <a:latin typeface="Arial"/>
                <a:cs typeface="Arial"/>
              </a:rPr>
              <a:t>and Langerhans cells are </a:t>
            </a:r>
            <a:r>
              <a:rPr lang="en-US" dirty="0" smtClean="0">
                <a:latin typeface="Arial"/>
                <a:cs typeface="Arial"/>
              </a:rPr>
              <a:t>both important as </a:t>
            </a:r>
            <a:r>
              <a:rPr lang="en-US" dirty="0">
                <a:latin typeface="Arial"/>
                <a:cs typeface="Arial"/>
              </a:rPr>
              <a:t>reservoirs and vectors for the spread of HIV in the body including the </a:t>
            </a:r>
            <a:r>
              <a:rPr lang="en-US" dirty="0" smtClean="0">
                <a:latin typeface="Arial"/>
                <a:cs typeface="Arial"/>
              </a:rPr>
              <a:t>CNS.</a:t>
            </a:r>
          </a:p>
          <a:p>
            <a:pPr>
              <a:lnSpc>
                <a:spcPct val="80000"/>
              </a:lnSpc>
            </a:pPr>
            <a:endParaRPr lang="en-US" dirty="0">
              <a:latin typeface="Arial"/>
              <a:cs typeface="Arial"/>
            </a:endParaRPr>
          </a:p>
          <a:p>
            <a:pPr>
              <a:lnSpc>
                <a:spcPct val="80000"/>
              </a:lnSpc>
            </a:pPr>
            <a:r>
              <a:rPr lang="en-US" dirty="0" smtClean="0">
                <a:latin typeface="Arial"/>
                <a:cs typeface="Arial"/>
              </a:rPr>
              <a:t>Both </a:t>
            </a:r>
            <a:r>
              <a:rPr lang="en-US" dirty="0">
                <a:latin typeface="Arial"/>
                <a:cs typeface="Arial"/>
              </a:rPr>
              <a:t>macrophages and Langerhans cells can be </a:t>
            </a:r>
            <a:r>
              <a:rPr lang="en-US" dirty="0" smtClean="0">
                <a:latin typeface="Arial"/>
                <a:cs typeface="Arial"/>
              </a:rPr>
              <a:t>infected by HIV </a:t>
            </a:r>
            <a:r>
              <a:rPr lang="en-US" dirty="0">
                <a:latin typeface="Arial"/>
                <a:cs typeface="Arial"/>
              </a:rPr>
              <a:t>but are not destroyed themselves. HIV can then be carried </a:t>
            </a:r>
            <a:r>
              <a:rPr lang="en-US" dirty="0" smtClean="0">
                <a:latin typeface="Arial"/>
                <a:cs typeface="Arial"/>
              </a:rPr>
              <a:t>via these cells elsewhere </a:t>
            </a:r>
            <a:r>
              <a:rPr lang="en-US" dirty="0">
                <a:latin typeface="Arial"/>
                <a:cs typeface="Arial"/>
              </a:rPr>
              <a:t>in the body</a:t>
            </a:r>
            <a:r>
              <a:rPr lang="en-US" dirty="0" smtClean="0">
                <a:latin typeface="Arial"/>
                <a:cs typeface="Arial"/>
              </a:rPr>
              <a:t>.</a:t>
            </a:r>
          </a:p>
          <a:p>
            <a:pPr>
              <a:lnSpc>
                <a:spcPct val="80000"/>
              </a:lnSpc>
            </a:pPr>
            <a:endParaRPr lang="en-US" dirty="0">
              <a:latin typeface="Arial"/>
              <a:cs typeface="Arial"/>
            </a:endParaRPr>
          </a:p>
          <a:p>
            <a:pPr>
              <a:lnSpc>
                <a:spcPct val="80000"/>
              </a:lnSpc>
            </a:pPr>
            <a:r>
              <a:rPr lang="en-US" dirty="0">
                <a:latin typeface="Arial"/>
                <a:cs typeface="Arial"/>
              </a:rPr>
              <a:t>Once the infection extends to the lymph nodes, the HIV </a:t>
            </a:r>
            <a:r>
              <a:rPr lang="en-US" dirty="0" err="1">
                <a:latin typeface="Arial"/>
                <a:cs typeface="Arial"/>
              </a:rPr>
              <a:t>virions</a:t>
            </a:r>
            <a:r>
              <a:rPr lang="en-US" dirty="0">
                <a:latin typeface="Arial"/>
                <a:cs typeface="Arial"/>
              </a:rPr>
              <a:t> are trapped in the processes of follicular dendritic cells (FDC's), where they provide a reservoir and infect CD4+ T lymphocytes that are passing through the lymph node. The FDC's themselves become infected, but are not destroyed. </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23733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HIV Infection</a:t>
            </a:r>
            <a:endParaRPr lang="en-US" dirty="0">
              <a:latin typeface="Arial"/>
              <a:cs typeface="Arial"/>
            </a:endParaRPr>
          </a:p>
        </p:txBody>
      </p:sp>
      <p:sp>
        <p:nvSpPr>
          <p:cNvPr id="3" name="Content Placeholder 2"/>
          <p:cNvSpPr>
            <a:spLocks noGrp="1"/>
          </p:cNvSpPr>
          <p:nvPr>
            <p:ph idx="1"/>
          </p:nvPr>
        </p:nvSpPr>
        <p:spPr/>
        <p:txBody>
          <a:bodyPr>
            <a:normAutofit fontScale="92500" lnSpcReduction="10000"/>
          </a:bodyPr>
          <a:lstStyle/>
          <a:p>
            <a:endParaRPr lang="en-US" dirty="0" smtClean="0">
              <a:latin typeface="Arial"/>
              <a:cs typeface="Arial"/>
            </a:endParaRPr>
          </a:p>
          <a:p>
            <a:r>
              <a:rPr lang="en-US" dirty="0">
                <a:latin typeface="Arial"/>
                <a:cs typeface="Arial"/>
              </a:rPr>
              <a:t>The target cells are:  blood monocytes and tissue macrophages, T lymphocytes, B lymphocytes, natural killer (NK) lymphocytes, dendritic cells (i.e. the Langerhans cells of epithelia and follicular dendritic cells in lymph nodes), hematopoietic stem cells, endothelial cells, microglial cells in brain, and gastrointestinal epithelial cells.</a:t>
            </a:r>
          </a:p>
          <a:p>
            <a:endParaRPr lang="en-US" dirty="0" smtClean="0">
              <a:latin typeface="Arial"/>
              <a:cs typeface="Arial"/>
            </a:endParaRPr>
          </a:p>
          <a:p>
            <a:r>
              <a:rPr lang="en-US" dirty="0" smtClean="0">
                <a:latin typeface="Arial"/>
                <a:cs typeface="Arial"/>
              </a:rPr>
              <a:t>In addition, </a:t>
            </a:r>
            <a:r>
              <a:rPr lang="en-US" dirty="0">
                <a:latin typeface="Arial"/>
                <a:cs typeface="Arial"/>
              </a:rPr>
              <a:t>HIV has the ability to mutate easily. This high mutation rate leads to the emergence of HIV variants within the infected person's cells that are more toxic and can resist drug therapy. Over time, different tissues of the body may harbor differing HIV variants</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427831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17</a:t>
            </a:fld>
            <a:endParaRPr lang="en-US" dirty="0">
              <a:solidFill>
                <a:prstClr val="black">
                  <a:tint val="75000"/>
                </a:prstClr>
              </a:solidFill>
            </a:endParaRPr>
          </a:p>
        </p:txBody>
      </p:sp>
      <p:pic>
        <p:nvPicPr>
          <p:cNvPr id="7" name="Picture 6" descr="FIGURE-1-The-blood-brain-barrier-BBB-with-HIV-infected-cells-Schemat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98" y="228600"/>
            <a:ext cx="7040218"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5230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smtClean="0">
                <a:latin typeface="Arial"/>
                <a:cs typeface="Arial"/>
              </a:rPr>
              <a:t>Modes </a:t>
            </a:r>
            <a:r>
              <a:rPr lang="en-US" sz="5000" dirty="0">
                <a:latin typeface="Arial"/>
                <a:cs typeface="Arial"/>
              </a:rPr>
              <a:t>of </a:t>
            </a:r>
            <a:r>
              <a:rPr lang="en-US" sz="5000" dirty="0" smtClean="0">
                <a:latin typeface="Arial"/>
                <a:cs typeface="Arial"/>
              </a:rPr>
              <a:t>Transmission </a:t>
            </a:r>
            <a:r>
              <a:rPr lang="en-US" sz="5000" dirty="0">
                <a:latin typeface="Arial"/>
                <a:cs typeface="Arial"/>
              </a:rPr>
              <a:t>of </a:t>
            </a:r>
            <a:r>
              <a:rPr lang="en-US" sz="5000" dirty="0" smtClean="0">
                <a:latin typeface="Arial"/>
                <a:cs typeface="Arial"/>
              </a:rPr>
              <a:t>HIV</a:t>
            </a:r>
            <a:endParaRPr lang="en-US" sz="5000" dirty="0">
              <a:latin typeface="Arial"/>
              <a:cs typeface="Arial"/>
            </a:endParaRPr>
          </a:p>
        </p:txBody>
      </p:sp>
      <p:sp>
        <p:nvSpPr>
          <p:cNvPr id="3" name="Content Placeholder 2"/>
          <p:cNvSpPr>
            <a:spLocks noGrp="1"/>
          </p:cNvSpPr>
          <p:nvPr>
            <p:ph idx="1"/>
          </p:nvPr>
        </p:nvSpPr>
        <p:spPr/>
        <p:txBody>
          <a:bodyPr vert="horz" lIns="91440" tIns="45720" rIns="91440" bIns="45720" rtlCol="0">
            <a:normAutofit/>
          </a:bodyPr>
          <a:lstStyle/>
          <a:p>
            <a:endParaRPr lang="en-US" dirty="0" smtClean="0">
              <a:latin typeface="Arial"/>
              <a:cs typeface="Arial"/>
            </a:endParaRPr>
          </a:p>
          <a:p>
            <a:r>
              <a:rPr lang="en-US" dirty="0" smtClean="0">
                <a:latin typeface="Arial"/>
                <a:cs typeface="Arial"/>
              </a:rPr>
              <a:t>HIV </a:t>
            </a:r>
            <a:r>
              <a:rPr lang="en-US" dirty="0">
                <a:latin typeface="Arial"/>
                <a:cs typeface="Arial"/>
              </a:rPr>
              <a:t>can be present in a variety of body fluids and secretions. They include genital secretions, blood, </a:t>
            </a:r>
            <a:r>
              <a:rPr lang="en-US" dirty="0" smtClean="0">
                <a:latin typeface="Arial"/>
                <a:cs typeface="Arial"/>
              </a:rPr>
              <a:t>breast </a:t>
            </a:r>
            <a:r>
              <a:rPr lang="en-US" dirty="0">
                <a:latin typeface="Arial"/>
                <a:cs typeface="Arial"/>
              </a:rPr>
              <a:t>milk, saliva, urine, tears, and sweat. </a:t>
            </a:r>
          </a:p>
          <a:p>
            <a:endParaRPr lang="en-US" dirty="0">
              <a:latin typeface="Arial"/>
              <a:cs typeface="Arial"/>
            </a:endParaRPr>
          </a:p>
          <a:p>
            <a:r>
              <a:rPr lang="en-US" dirty="0" smtClean="0">
                <a:latin typeface="Arial"/>
                <a:cs typeface="Arial"/>
              </a:rPr>
              <a:t>However, saliva</a:t>
            </a:r>
            <a:r>
              <a:rPr lang="en-US" dirty="0">
                <a:latin typeface="Arial"/>
                <a:cs typeface="Arial"/>
              </a:rPr>
              <a:t>, urine, tears, and sweat </a:t>
            </a:r>
            <a:r>
              <a:rPr lang="en-US" dirty="0" smtClean="0">
                <a:latin typeface="Arial"/>
                <a:cs typeface="Arial"/>
              </a:rPr>
              <a:t>are of </a:t>
            </a:r>
            <a:r>
              <a:rPr lang="en-US" dirty="0">
                <a:latin typeface="Arial"/>
                <a:cs typeface="Arial"/>
              </a:rPr>
              <a:t>no major clinical importance, as transmission of HIV through these fluids does not routinely occur because of the low concentration of HIV in these fluids.</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973307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a:t>
            </a:r>
            <a:r>
              <a:rPr lang="en-US" sz="5000" dirty="0" smtClean="0">
                <a:latin typeface="Arial"/>
                <a:cs typeface="Arial"/>
              </a:rPr>
              <a:t>HIV </a:t>
            </a:r>
            <a:r>
              <a:rPr lang="en-US" sz="5000" dirty="0">
                <a:latin typeface="Arial"/>
                <a:cs typeface="Arial"/>
              </a:rPr>
              <a:t>(the high risk population)</a:t>
            </a:r>
          </a:p>
        </p:txBody>
      </p:sp>
      <p:sp>
        <p:nvSpPr>
          <p:cNvPr id="3" name="Content Placeholder 2"/>
          <p:cNvSpPr>
            <a:spLocks noGrp="1"/>
          </p:cNvSpPr>
          <p:nvPr>
            <p:ph idx="1"/>
          </p:nvPr>
        </p:nvSpPr>
        <p:spPr>
          <a:xfrm>
            <a:off x="457200" y="1600200"/>
            <a:ext cx="8229600" cy="4800600"/>
          </a:xfrm>
        </p:spPr>
        <p:txBody>
          <a:bodyPr vert="horz" lIns="91440" tIns="45720" rIns="91440" bIns="45720" rtlCol="0">
            <a:normAutofit fontScale="92500" lnSpcReduction="10000"/>
          </a:bodyPr>
          <a:lstStyle/>
          <a:p>
            <a:endParaRPr lang="en-US" dirty="0" smtClean="0">
              <a:latin typeface="Arial"/>
              <a:cs typeface="Arial"/>
            </a:endParaRPr>
          </a:p>
          <a:p>
            <a:r>
              <a:rPr lang="en-US" dirty="0" smtClean="0">
                <a:latin typeface="Arial"/>
                <a:cs typeface="Arial"/>
              </a:rPr>
              <a:t>HIV </a:t>
            </a:r>
            <a:r>
              <a:rPr lang="en-US" dirty="0">
                <a:latin typeface="Arial"/>
                <a:cs typeface="Arial"/>
              </a:rPr>
              <a:t>is primarily spread as a sexually transmissible </a:t>
            </a:r>
            <a:r>
              <a:rPr lang="en-US" dirty="0" smtClean="0">
                <a:latin typeface="Arial"/>
                <a:cs typeface="Arial"/>
              </a:rPr>
              <a:t>disease.</a:t>
            </a:r>
          </a:p>
          <a:p>
            <a:endParaRPr lang="en-US" dirty="0">
              <a:latin typeface="Arial"/>
              <a:cs typeface="Arial"/>
            </a:endParaRPr>
          </a:p>
          <a:p>
            <a:r>
              <a:rPr lang="en-US" dirty="0" smtClean="0">
                <a:latin typeface="Arial"/>
                <a:cs typeface="Arial"/>
              </a:rPr>
              <a:t>Transmission </a:t>
            </a:r>
            <a:r>
              <a:rPr lang="en-US" dirty="0">
                <a:latin typeface="Arial"/>
                <a:cs typeface="Arial"/>
              </a:rPr>
              <a:t>of HIV can occur from male to male, male to female, and female to male. Female to female transmission remains extremely rare.</a:t>
            </a:r>
          </a:p>
          <a:p>
            <a:endParaRPr lang="en-US" dirty="0" smtClean="0">
              <a:latin typeface="Arial"/>
              <a:cs typeface="Arial"/>
            </a:endParaRPr>
          </a:p>
          <a:p>
            <a:r>
              <a:rPr lang="en-US" dirty="0" smtClean="0">
                <a:latin typeface="Arial"/>
                <a:cs typeface="Arial"/>
              </a:rPr>
              <a:t>HIV </a:t>
            </a:r>
            <a:r>
              <a:rPr lang="en-US" dirty="0">
                <a:latin typeface="Arial"/>
                <a:cs typeface="Arial"/>
              </a:rPr>
              <a:t>can be transmitted through parenteral </a:t>
            </a:r>
            <a:r>
              <a:rPr lang="en-US" dirty="0" smtClean="0">
                <a:latin typeface="Arial"/>
                <a:cs typeface="Arial"/>
              </a:rPr>
              <a:t>routes</a:t>
            </a:r>
            <a:endParaRPr lang="en-US" dirty="0">
              <a:latin typeface="Arial"/>
              <a:cs typeface="Arial"/>
            </a:endParaRPr>
          </a:p>
          <a:p>
            <a:pPr lvl="1"/>
            <a:r>
              <a:rPr lang="en-US" dirty="0" smtClean="0">
                <a:latin typeface="Arial"/>
                <a:cs typeface="Arial"/>
              </a:rPr>
              <a:t>IV drug </a:t>
            </a:r>
            <a:r>
              <a:rPr lang="en-US" dirty="0">
                <a:latin typeface="Arial"/>
                <a:cs typeface="Arial"/>
              </a:rPr>
              <a:t>users sharing infected needles. Less common practices like </a:t>
            </a:r>
            <a:r>
              <a:rPr lang="en-US" dirty="0" smtClean="0">
                <a:latin typeface="Arial"/>
                <a:cs typeface="Arial"/>
              </a:rPr>
              <a:t>the use </a:t>
            </a:r>
            <a:r>
              <a:rPr lang="en-US" dirty="0">
                <a:latin typeface="Arial"/>
                <a:cs typeface="Arial"/>
              </a:rPr>
              <a:t>of instruments such as tattoo needles </a:t>
            </a:r>
            <a:r>
              <a:rPr lang="en-US" dirty="0" smtClean="0">
                <a:latin typeface="Arial"/>
                <a:cs typeface="Arial"/>
              </a:rPr>
              <a:t>that are not </a:t>
            </a:r>
            <a:r>
              <a:rPr lang="en-US" dirty="0">
                <a:latin typeface="Arial"/>
                <a:cs typeface="Arial"/>
              </a:rPr>
              <a:t>properly disinfected also </a:t>
            </a:r>
            <a:r>
              <a:rPr lang="en-US" dirty="0" smtClean="0">
                <a:latin typeface="Arial"/>
                <a:cs typeface="Arial"/>
              </a:rPr>
              <a:t>carry a </a:t>
            </a:r>
            <a:r>
              <a:rPr lang="en-US" dirty="0">
                <a:latin typeface="Arial"/>
                <a:cs typeface="Arial"/>
              </a:rPr>
              <a:t>potential risk. </a:t>
            </a:r>
          </a:p>
          <a:p>
            <a:pPr lvl="1"/>
            <a:r>
              <a:rPr lang="en-US" dirty="0">
                <a:latin typeface="Arial"/>
                <a:cs typeface="Arial"/>
              </a:rPr>
              <a:t>Health care workers with percutaneous exposures (needle puncture) to HIV-containing blood. </a:t>
            </a:r>
          </a:p>
          <a:p>
            <a:pPr lvl="1"/>
            <a:r>
              <a:rPr lang="en-US" dirty="0">
                <a:latin typeface="Arial"/>
                <a:cs typeface="Arial"/>
              </a:rPr>
              <a:t>Persons receiving multiple blood transfusions  </a:t>
            </a:r>
            <a:r>
              <a:rPr lang="en-US" dirty="0" smtClean="0">
                <a:latin typeface="Arial"/>
                <a:cs typeface="Arial"/>
              </a:rPr>
              <a:t>e.g. </a:t>
            </a:r>
            <a:r>
              <a:rPr lang="en-US" dirty="0">
                <a:latin typeface="Arial"/>
                <a:cs typeface="Arial"/>
              </a:rPr>
              <a:t>hemophiliacs. Screening of blood products for HIV has significantly reduced HIV transmission by this means</a:t>
            </a:r>
            <a:r>
              <a:rPr lang="en-US" dirty="0" smtClean="0">
                <a:latin typeface="Arial"/>
                <a:cs typeface="Arial"/>
              </a:rPr>
              <a:t>.</a:t>
            </a:r>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38941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rial"/>
                <a:cs typeface="Arial"/>
              </a:rPr>
              <a:t>Objectives</a:t>
            </a:r>
            <a:endParaRPr lang="en-US" dirty="0">
              <a:latin typeface="Arial"/>
              <a:cs typeface="Arial"/>
            </a:endParaRPr>
          </a:p>
        </p:txBody>
      </p:sp>
      <p:sp>
        <p:nvSpPr>
          <p:cNvPr id="5" name="Content Placeholder 4"/>
          <p:cNvSpPr>
            <a:spLocks noGrp="1"/>
          </p:cNvSpPr>
          <p:nvPr>
            <p:ph idx="1"/>
          </p:nvPr>
        </p:nvSpPr>
        <p:spPr/>
        <p:txBody>
          <a:bodyPr/>
          <a:lstStyle/>
          <a:p>
            <a:endParaRPr lang="en-US" dirty="0" smtClean="0">
              <a:latin typeface="Arial"/>
              <a:cs typeface="Arial"/>
            </a:endParaRPr>
          </a:p>
          <a:p>
            <a:r>
              <a:rPr lang="en-US" dirty="0" smtClean="0">
                <a:latin typeface="Arial"/>
                <a:cs typeface="Arial"/>
              </a:rPr>
              <a:t>Understand </a:t>
            </a:r>
            <a:r>
              <a:rPr lang="en-US" dirty="0">
                <a:latin typeface="Arial"/>
                <a:cs typeface="Arial"/>
              </a:rPr>
              <a:t>the pathogenesis of the </a:t>
            </a:r>
            <a:r>
              <a:rPr lang="en-US" dirty="0" smtClean="0">
                <a:latin typeface="Arial"/>
                <a:cs typeface="Arial"/>
              </a:rPr>
              <a:t>AIDS syndrome.</a:t>
            </a:r>
          </a:p>
          <a:p>
            <a:endParaRPr lang="en-US" dirty="0">
              <a:latin typeface="Arial"/>
              <a:cs typeface="Arial"/>
            </a:endParaRPr>
          </a:p>
          <a:p>
            <a:r>
              <a:rPr lang="en-US" dirty="0">
                <a:latin typeface="Arial"/>
                <a:cs typeface="Arial"/>
              </a:rPr>
              <a:t>Recognize the systemic manifestations of </a:t>
            </a:r>
            <a:r>
              <a:rPr lang="en-US" dirty="0" smtClean="0">
                <a:latin typeface="Arial"/>
                <a:cs typeface="Arial"/>
              </a:rPr>
              <a:t>AIDS </a:t>
            </a:r>
            <a:r>
              <a:rPr lang="en-US" dirty="0">
                <a:latin typeface="Arial"/>
                <a:cs typeface="Arial"/>
              </a:rPr>
              <a:t>syndrome with </a:t>
            </a:r>
            <a:r>
              <a:rPr lang="en-US" dirty="0" smtClean="0">
                <a:latin typeface="Arial"/>
                <a:cs typeface="Arial"/>
              </a:rPr>
              <a:t>a special </a:t>
            </a:r>
            <a:r>
              <a:rPr lang="en-US" dirty="0">
                <a:latin typeface="Arial"/>
                <a:cs typeface="Arial"/>
              </a:rPr>
              <a:t>emphasis on Kaposi sarcoma and </a:t>
            </a:r>
            <a:r>
              <a:rPr lang="en-US" dirty="0" smtClean="0">
                <a:latin typeface="Arial"/>
                <a:cs typeface="Arial"/>
              </a:rPr>
              <a:t>opportunistic </a:t>
            </a:r>
            <a:r>
              <a:rPr lang="en-US" dirty="0">
                <a:latin typeface="Arial"/>
                <a:cs typeface="Arial"/>
              </a:rPr>
              <a:t>infections that could be encountered in AIDS </a:t>
            </a:r>
            <a:r>
              <a:rPr lang="en-US" dirty="0" smtClean="0">
                <a:latin typeface="Arial"/>
                <a:cs typeface="Arial"/>
              </a:rPr>
              <a:t>patients</a:t>
            </a:r>
            <a:r>
              <a:rPr lang="en-US" dirty="0">
                <a:latin typeface="Arial"/>
                <a:cs typeface="Arial"/>
              </a:rPr>
              <a:t>.</a:t>
            </a:r>
          </a:p>
          <a:p>
            <a:endParaRPr lang="en-US" dirty="0">
              <a:latin typeface="Arial"/>
              <a:cs typeface="Arial"/>
            </a:endParaRPr>
          </a:p>
        </p:txBody>
      </p:sp>
      <p:sp>
        <p:nvSpPr>
          <p:cNvPr id="6" name="Date Placeholder 5"/>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7" name="Footer Placeholder 6"/>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FF75B4CE-5129-41CA-A75E-F2AE589D1F47}"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345970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 (the high risk population)</a:t>
            </a:r>
            <a:endParaRPr lang="en-US" sz="5000" dirty="0"/>
          </a:p>
        </p:txBody>
      </p:sp>
      <p:sp>
        <p:nvSpPr>
          <p:cNvPr id="3" name="Content Placeholder 2"/>
          <p:cNvSpPr>
            <a:spLocks noGrp="1"/>
          </p:cNvSpPr>
          <p:nvPr>
            <p:ph idx="1"/>
          </p:nvPr>
        </p:nvSpPr>
        <p:spPr>
          <a:xfrm>
            <a:off x="457200" y="1600200"/>
            <a:ext cx="8229600" cy="4953000"/>
          </a:xfrm>
        </p:spPr>
        <p:txBody>
          <a:bodyPr>
            <a:normAutofit lnSpcReduction="10000"/>
          </a:bodyPr>
          <a:lstStyle/>
          <a:p>
            <a:endParaRPr lang="en-US" dirty="0" smtClean="0">
              <a:latin typeface="Arial"/>
              <a:cs typeface="Arial"/>
            </a:endParaRPr>
          </a:p>
          <a:p>
            <a:r>
              <a:rPr lang="en-US" dirty="0" smtClean="0">
                <a:latin typeface="Arial"/>
                <a:cs typeface="Arial"/>
              </a:rPr>
              <a:t>HIV </a:t>
            </a:r>
            <a:r>
              <a:rPr lang="en-US" dirty="0">
                <a:latin typeface="Arial"/>
                <a:cs typeface="Arial"/>
              </a:rPr>
              <a:t>infection can also be acquired as a congenital infection either </a:t>
            </a:r>
            <a:r>
              <a:rPr lang="en-US" dirty="0" err="1">
                <a:latin typeface="Arial"/>
                <a:cs typeface="Arial"/>
              </a:rPr>
              <a:t>perinatally</a:t>
            </a:r>
            <a:r>
              <a:rPr lang="en-US" dirty="0">
                <a:latin typeface="Arial"/>
                <a:cs typeface="Arial"/>
              </a:rPr>
              <a:t> or in infancy</a:t>
            </a:r>
            <a:r>
              <a:rPr lang="en-US" dirty="0" smtClean="0">
                <a:latin typeface="Arial"/>
                <a:cs typeface="Arial"/>
              </a:rPr>
              <a:t>. Mothers </a:t>
            </a:r>
            <a:r>
              <a:rPr lang="en-US" dirty="0">
                <a:latin typeface="Arial"/>
                <a:cs typeface="Arial"/>
              </a:rPr>
              <a:t>with HIV infection can pass the </a:t>
            </a:r>
            <a:r>
              <a:rPr lang="en-US" dirty="0" smtClean="0">
                <a:latin typeface="Arial"/>
                <a:cs typeface="Arial"/>
              </a:rPr>
              <a:t>virus:</a:t>
            </a:r>
            <a:endParaRPr lang="en-US" dirty="0">
              <a:latin typeface="Arial"/>
              <a:cs typeface="Arial"/>
            </a:endParaRPr>
          </a:p>
          <a:p>
            <a:pPr lvl="1"/>
            <a:r>
              <a:rPr lang="en-US" dirty="0">
                <a:latin typeface="Arial"/>
                <a:cs typeface="Arial"/>
              </a:rPr>
              <a:t>  </a:t>
            </a:r>
            <a:r>
              <a:rPr lang="en-US" dirty="0" err="1">
                <a:latin typeface="Arial"/>
                <a:cs typeface="Arial"/>
              </a:rPr>
              <a:t>transplacentally</a:t>
            </a:r>
            <a:r>
              <a:rPr lang="en-US" dirty="0">
                <a:latin typeface="Arial"/>
                <a:cs typeface="Arial"/>
              </a:rPr>
              <a:t> i.e. in utero </a:t>
            </a:r>
          </a:p>
          <a:p>
            <a:pPr lvl="1"/>
            <a:r>
              <a:rPr lang="en-US" dirty="0">
                <a:latin typeface="Arial"/>
                <a:cs typeface="Arial"/>
              </a:rPr>
              <a:t>  at the time of delivery through the birth canal</a:t>
            </a:r>
          </a:p>
          <a:p>
            <a:pPr lvl="1"/>
            <a:r>
              <a:rPr lang="en-US" dirty="0">
                <a:latin typeface="Arial"/>
                <a:cs typeface="Arial"/>
              </a:rPr>
              <a:t>  through breast milk.</a:t>
            </a:r>
          </a:p>
          <a:p>
            <a:endParaRPr lang="en-US" dirty="0" smtClean="0">
              <a:latin typeface="Arial"/>
              <a:cs typeface="Arial"/>
            </a:endParaRPr>
          </a:p>
          <a:p>
            <a:r>
              <a:rPr lang="en-US" dirty="0" smtClean="0">
                <a:latin typeface="Arial"/>
                <a:cs typeface="Arial"/>
              </a:rPr>
              <a:t>HIV </a:t>
            </a:r>
            <a:r>
              <a:rPr lang="en-US" dirty="0">
                <a:latin typeface="Arial"/>
                <a:cs typeface="Arial"/>
              </a:rPr>
              <a:t>infection is not spread by casual contact in public places, households, or in the workplace. HIV is not spread by insect </a:t>
            </a:r>
            <a:r>
              <a:rPr lang="en-US" dirty="0" smtClean="0">
                <a:latin typeface="Arial"/>
                <a:cs typeface="Arial"/>
              </a:rPr>
              <a:t>vectors.</a:t>
            </a:r>
          </a:p>
          <a:p>
            <a:endParaRPr lang="en-US" dirty="0">
              <a:latin typeface="Arial"/>
              <a:cs typeface="Arial"/>
            </a:endParaRPr>
          </a:p>
          <a:p>
            <a:r>
              <a:rPr lang="en-US" dirty="0" smtClean="0">
                <a:latin typeface="Arial"/>
                <a:cs typeface="Arial"/>
              </a:rPr>
              <a:t>There </a:t>
            </a:r>
            <a:r>
              <a:rPr lang="en-US" dirty="0">
                <a:latin typeface="Arial"/>
                <a:cs typeface="Arial"/>
              </a:rPr>
              <a:t>is no vaccine to prevent HIV infection.</a:t>
            </a: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34752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Modes of transmission of HIV (the high risk population)</a:t>
            </a:r>
            <a:endParaRPr lang="en-US" sz="5000"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21</a:t>
            </a:fld>
            <a:endParaRPr lang="en-US" dirty="0">
              <a:solidFill>
                <a:prstClr val="black">
                  <a:tint val="75000"/>
                </a:prstClr>
              </a:solidFill>
            </a:endParaRPr>
          </a:p>
        </p:txBody>
      </p:sp>
      <p:pic>
        <p:nvPicPr>
          <p:cNvPr id="7" name="Picture 6" descr="How-do-I-get-HIV-fin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81200"/>
            <a:ext cx="74295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571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Diagnosis </a:t>
            </a:r>
            <a:r>
              <a:rPr lang="en-US" altLang="en-US" dirty="0" smtClean="0">
                <a:latin typeface="Arial"/>
                <a:cs typeface="Arial"/>
              </a:rPr>
              <a:t>of </a:t>
            </a:r>
            <a:r>
              <a:rPr lang="en-US" altLang="en-US" dirty="0">
                <a:latin typeface="Arial"/>
                <a:cs typeface="Arial"/>
              </a:rPr>
              <a:t>HIV</a:t>
            </a:r>
            <a:endParaRPr lang="en-US" dirty="0">
              <a:latin typeface="Arial"/>
              <a:cs typeface="Arial"/>
            </a:endParaRPr>
          </a:p>
        </p:txBody>
      </p:sp>
      <p:sp>
        <p:nvSpPr>
          <p:cNvPr id="3" name="Content Placeholder 2"/>
          <p:cNvSpPr>
            <a:spLocks noGrp="1"/>
          </p:cNvSpPr>
          <p:nvPr>
            <p:ph idx="1"/>
          </p:nvPr>
        </p:nvSpPr>
        <p:spPr/>
        <p:txBody>
          <a:bodyPr vert="horz" lIns="91440" tIns="45720" rIns="91440" bIns="45720" rtlCol="0">
            <a:noAutofit/>
          </a:bodyPr>
          <a:lstStyle/>
          <a:p>
            <a:endParaRPr lang="en-US" altLang="en-US" dirty="0" smtClean="0">
              <a:latin typeface="Arial"/>
              <a:cs typeface="Arial"/>
            </a:endParaRPr>
          </a:p>
          <a:p>
            <a:r>
              <a:rPr lang="en-US" altLang="en-US" dirty="0" smtClean="0">
                <a:latin typeface="Arial"/>
                <a:cs typeface="Arial"/>
              </a:rPr>
              <a:t>Test </a:t>
            </a:r>
            <a:r>
              <a:rPr lang="en-US" altLang="en-US" dirty="0">
                <a:latin typeface="Arial"/>
                <a:cs typeface="Arial"/>
              </a:rPr>
              <a:t>for HIV antibodies is done with a rapid test using an enzyme-linked </a:t>
            </a:r>
            <a:r>
              <a:rPr lang="en-US" altLang="en-US" dirty="0" err="1">
                <a:latin typeface="Arial"/>
                <a:cs typeface="Arial"/>
              </a:rPr>
              <a:t>immunosorbent</a:t>
            </a:r>
            <a:r>
              <a:rPr lang="en-US" altLang="en-US" dirty="0">
                <a:latin typeface="Arial"/>
                <a:cs typeface="Arial"/>
              </a:rPr>
              <a:t> assay (ELISA) technique.</a:t>
            </a:r>
          </a:p>
          <a:p>
            <a:endParaRPr lang="en-US" altLang="en-US" dirty="0" smtClean="0">
              <a:latin typeface="Arial"/>
              <a:cs typeface="Arial"/>
            </a:endParaRPr>
          </a:p>
          <a:p>
            <a:r>
              <a:rPr lang="en-US" altLang="en-US" dirty="0" smtClean="0">
                <a:latin typeface="Arial"/>
                <a:cs typeface="Arial"/>
              </a:rPr>
              <a:t>If </a:t>
            </a:r>
            <a:r>
              <a:rPr lang="en-US" altLang="en-US" dirty="0">
                <a:latin typeface="Arial"/>
                <a:cs typeface="Arial"/>
              </a:rPr>
              <a:t>rapid test is positive, then the next step is to: </a:t>
            </a:r>
          </a:p>
          <a:p>
            <a:pPr lvl="1"/>
            <a:r>
              <a:rPr lang="en-US" altLang="en-US" sz="2400" dirty="0">
                <a:latin typeface="Arial"/>
                <a:cs typeface="Arial"/>
              </a:rPr>
              <a:t>Confirm HIV infection with Western blot or immunofluorescence assay (IFA)</a:t>
            </a:r>
          </a:p>
          <a:p>
            <a:endParaRPr lang="en-US" altLang="en-US" dirty="0" smtClean="0">
              <a:latin typeface="Arial"/>
              <a:cs typeface="Arial"/>
            </a:endParaRP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413496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a:cs typeface="Arial"/>
              </a:rPr>
              <a:t>Diagnosis of HIV</a:t>
            </a:r>
            <a:endParaRPr lang="en-US" dirty="0"/>
          </a:p>
        </p:txBody>
      </p:sp>
      <p:sp>
        <p:nvSpPr>
          <p:cNvPr id="3" name="Content Placeholder 2"/>
          <p:cNvSpPr>
            <a:spLocks noGrp="1"/>
          </p:cNvSpPr>
          <p:nvPr>
            <p:ph idx="1"/>
          </p:nvPr>
        </p:nvSpPr>
        <p:spPr/>
        <p:txBody>
          <a:bodyPr/>
          <a:lstStyle/>
          <a:p>
            <a:endParaRPr lang="en-US" altLang="en-US" dirty="0" smtClean="0">
              <a:latin typeface="Arial"/>
              <a:cs typeface="Arial"/>
            </a:endParaRPr>
          </a:p>
          <a:p>
            <a:r>
              <a:rPr lang="en-US" altLang="en-US" dirty="0" smtClean="0">
                <a:latin typeface="Arial"/>
                <a:cs typeface="Arial"/>
              </a:rPr>
              <a:t>The </a:t>
            </a:r>
            <a:r>
              <a:rPr lang="en-US" altLang="en-US" dirty="0">
                <a:latin typeface="Arial"/>
                <a:cs typeface="Arial"/>
              </a:rPr>
              <a:t>average HIV-infected person may take up to several weeks to become seropositive, and then may live up to 8 or 10 years, on average, before the development of the clinical signs and symptoms of AIDS.  </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23</a:t>
            </a:fld>
            <a:endParaRPr lang="en-US" dirty="0">
              <a:solidFill>
                <a:prstClr val="black">
                  <a:tint val="75000"/>
                </a:prstClr>
              </a:solidFill>
            </a:endParaRPr>
          </a:p>
        </p:txBody>
      </p:sp>
      <p:pic>
        <p:nvPicPr>
          <p:cNvPr id="7" name="Picture 6" descr="cancercare-hiv-0216-app_9150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86200"/>
            <a:ext cx="3505200" cy="2333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6031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Clinical Presentation</a:t>
            </a:r>
            <a:endParaRPr lang="en-US" dirty="0">
              <a:latin typeface="Arial"/>
              <a:cs typeface="Arial"/>
            </a:endParaRPr>
          </a:p>
        </p:txBody>
      </p:sp>
      <p:sp>
        <p:nvSpPr>
          <p:cNvPr id="3" name="Content Placeholder 2"/>
          <p:cNvSpPr>
            <a:spLocks noGrp="1"/>
          </p:cNvSpPr>
          <p:nvPr>
            <p:ph idx="1"/>
          </p:nvPr>
        </p:nvSpPr>
        <p:spPr/>
        <p:txBody>
          <a:bodyPr vert="horz" lIns="91440" tIns="45720" rIns="91440" bIns="45720" rtlCol="0">
            <a:noAutofit/>
          </a:bodyPr>
          <a:lstStyle/>
          <a:p>
            <a:endParaRPr lang="en-US" dirty="0">
              <a:latin typeface="Arial"/>
              <a:cs typeface="Arial"/>
            </a:endParaRPr>
          </a:p>
          <a:p>
            <a:r>
              <a:rPr lang="en-US" dirty="0">
                <a:latin typeface="Arial"/>
                <a:cs typeface="Arial"/>
              </a:rPr>
              <a:t>Primary HIV infection may go unnoticed in at least half of </a:t>
            </a:r>
            <a:r>
              <a:rPr lang="en-US" dirty="0" smtClean="0">
                <a:latin typeface="Arial"/>
                <a:cs typeface="Arial"/>
              </a:rPr>
              <a:t>cases, produce </a:t>
            </a:r>
            <a:r>
              <a:rPr lang="en-US" dirty="0">
                <a:latin typeface="Arial"/>
                <a:cs typeface="Arial"/>
              </a:rPr>
              <a:t>a mild disease which quickly subsides, or produce </a:t>
            </a:r>
            <a:r>
              <a:rPr lang="en-US" dirty="0" smtClean="0">
                <a:latin typeface="Arial"/>
                <a:cs typeface="Arial"/>
              </a:rPr>
              <a:t>an acute </a:t>
            </a:r>
            <a:r>
              <a:rPr lang="en-US" dirty="0">
                <a:latin typeface="Arial"/>
                <a:cs typeface="Arial"/>
              </a:rPr>
              <a:t>HIV infection, followed by a long clinical "latent" period lasting years.</a:t>
            </a:r>
          </a:p>
          <a:p>
            <a:endParaRPr lang="en-US" dirty="0">
              <a:latin typeface="Arial"/>
              <a:cs typeface="Arial"/>
            </a:endParaRPr>
          </a:p>
          <a:p>
            <a:r>
              <a:rPr lang="en-US" dirty="0">
                <a:latin typeface="Arial"/>
                <a:cs typeface="Arial"/>
              </a:rPr>
              <a:t>Primary acute HIV infections may include fever, generalized lymphadenopathy, pharyngitis, rash, arthralgia and diarrhea. These symptoms diminish over 1 to 2 months.</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1720516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AIDS/clinical </a:t>
            </a:r>
            <a:r>
              <a:rPr lang="en-US" sz="5000" dirty="0" smtClean="0">
                <a:latin typeface="Arial"/>
                <a:cs typeface="Arial"/>
              </a:rPr>
              <a:t>AIDS</a:t>
            </a:r>
            <a:endParaRPr lang="en-US" sz="5000" dirty="0">
              <a:latin typeface="Arial"/>
              <a:cs typeface="Arial"/>
            </a:endParaRPr>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a:latin typeface="Calibri" charset="0"/>
              </a:rPr>
              <a:t>The primary target of HIV is the immune system, which is gradually destroyed. </a:t>
            </a:r>
          </a:p>
          <a:p>
            <a:pPr>
              <a:buFont typeface="Arial" charset="0"/>
              <a:buChar char="•"/>
            </a:pPr>
            <a:endParaRPr lang="en-US" dirty="0" smtClean="0">
              <a:latin typeface="Calibri" charset="0"/>
            </a:endParaRPr>
          </a:p>
          <a:p>
            <a:pPr>
              <a:buFont typeface="Arial" charset="0"/>
              <a:buChar char="•"/>
            </a:pPr>
            <a:r>
              <a:rPr lang="en-US" dirty="0" smtClean="0">
                <a:latin typeface="Calibri" charset="0"/>
              </a:rPr>
              <a:t>Clinically</a:t>
            </a:r>
            <a:r>
              <a:rPr lang="en-US" dirty="0">
                <a:latin typeface="Calibri" charset="0"/>
              </a:rPr>
              <a:t>, HIV infection may appear "latent" for years. During this period there is ongoing immune system destruction but still enough of the immune system remains intact to provide immunity and prevent most infections.</a:t>
            </a:r>
          </a:p>
          <a:p>
            <a:pPr>
              <a:buFont typeface="Arial" charset="0"/>
              <a:buChar char="•"/>
            </a:pPr>
            <a:endParaRPr lang="en-US" dirty="0" smtClean="0">
              <a:latin typeface="Calibri" charset="0"/>
            </a:endParaRPr>
          </a:p>
          <a:p>
            <a:pPr>
              <a:buFont typeface="Arial" charset="0"/>
              <a:buChar char="•"/>
            </a:pPr>
            <a:r>
              <a:rPr lang="en-US" dirty="0" smtClean="0">
                <a:latin typeface="Calibri" charset="0"/>
              </a:rPr>
              <a:t>Eventually</a:t>
            </a:r>
            <a:r>
              <a:rPr lang="en-US" dirty="0">
                <a:latin typeface="Calibri" charset="0"/>
              </a:rPr>
              <a:t>, when a significant number of CD4+ T lymphocytes have been destroyed and when production of new CD4+ cells cannot match destruction, </a:t>
            </a:r>
            <a:r>
              <a:rPr lang="en-US" dirty="0" smtClean="0">
                <a:latin typeface="Calibri" charset="0"/>
              </a:rPr>
              <a:t>failure </a:t>
            </a:r>
            <a:r>
              <a:rPr lang="en-US" dirty="0">
                <a:latin typeface="Calibri" charset="0"/>
              </a:rPr>
              <a:t>of the immune system leads to the appearance of clinical </a:t>
            </a:r>
            <a:r>
              <a:rPr lang="en-US" dirty="0" smtClean="0">
                <a:latin typeface="Calibri" charset="0"/>
              </a:rPr>
              <a:t>AIDS.</a:t>
            </a:r>
            <a:endParaRPr lang="en-US" dirty="0">
              <a:latin typeface="Calibri" charset="0"/>
            </a:endParaRPr>
          </a:p>
          <a:p>
            <a:pPr>
              <a:buNone/>
            </a:pPr>
            <a:endParaRPr lang="en-US" sz="1600" dirty="0">
              <a:latin typeface="Arial Narrow" charset="0"/>
            </a:endParaRP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320019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latin typeface="Arial"/>
                <a:cs typeface="Arial"/>
              </a:rPr>
              <a:t>Pathogenesis of AIDS/clinical AIDS</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a:latin typeface="Calibri" charset="0"/>
              </a:rPr>
              <a:t>The progression to clinical AIDS is also marked by the appearance of syncytia-forming (SI) variants of HIV in about half of HIV infected patients. These SI variants are associated with more rapid CD4+ cell decline. </a:t>
            </a:r>
          </a:p>
          <a:p>
            <a:pPr>
              <a:buFont typeface="Arial" charset="0"/>
              <a:buChar char="•"/>
            </a:pPr>
            <a:endParaRPr lang="en-US" dirty="0" smtClean="0">
              <a:latin typeface="Calibri" charset="0"/>
            </a:endParaRPr>
          </a:p>
          <a:p>
            <a:pPr>
              <a:buFont typeface="Arial" charset="0"/>
              <a:buChar char="•"/>
            </a:pPr>
            <a:r>
              <a:rPr lang="en-US" dirty="0" smtClean="0">
                <a:latin typeface="Calibri" charset="0"/>
              </a:rPr>
              <a:t>The </a:t>
            </a:r>
            <a:r>
              <a:rPr lang="en-US" dirty="0">
                <a:latin typeface="Calibri" charset="0"/>
              </a:rPr>
              <a:t>development of signs and symptoms of AIDS correlates with the CD4+ lymphocyte count. When the CD4+ lymphocyte count drops below 200/microliter, then the stage of clinical AIDS has been reached. This is the point at which the characteristic opportunistic infections and neoplasms of AIDS appear. The CD4</a:t>
            </a:r>
            <a:r>
              <a:rPr lang="en-US" dirty="0" smtClean="0">
                <a:latin typeface="Calibri" charset="0"/>
              </a:rPr>
              <a:t>+ T-cells </a:t>
            </a:r>
            <a:r>
              <a:rPr lang="en-US" dirty="0">
                <a:latin typeface="Calibri" charset="0"/>
              </a:rPr>
              <a:t>to CD8</a:t>
            </a:r>
            <a:r>
              <a:rPr lang="en-US" dirty="0" smtClean="0">
                <a:latin typeface="Calibri" charset="0"/>
              </a:rPr>
              <a:t>+ T-cells </a:t>
            </a:r>
            <a:r>
              <a:rPr lang="en-US" dirty="0">
                <a:latin typeface="Calibri" charset="0"/>
              </a:rPr>
              <a:t>ratio is also greatly reduced, often to less than 1.0.</a:t>
            </a:r>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21486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Acquired Immunodeficiency Syndrome (AIDS)</a:t>
            </a:r>
          </a:p>
        </p:txBody>
      </p:sp>
      <p:sp>
        <p:nvSpPr>
          <p:cNvPr id="3" name="Content Placeholder 2"/>
          <p:cNvSpPr>
            <a:spLocks noGrp="1"/>
          </p:cNvSpPr>
          <p:nvPr>
            <p:ph idx="1"/>
          </p:nvPr>
        </p:nvSpPr>
        <p:spPr/>
        <p:txBody>
          <a:bodyPr vert="horz" lIns="91440" tIns="45720" rIns="91440" bIns="45720" rtlCol="0">
            <a:normAutofit/>
          </a:bodyPr>
          <a:lstStyle/>
          <a:p>
            <a:pPr>
              <a:buFont typeface="Arial" charset="0"/>
            </a:pPr>
            <a:endParaRPr lang="en-US" dirty="0" smtClean="0">
              <a:latin typeface="Calibri" charset="0"/>
            </a:endParaRPr>
          </a:p>
          <a:p>
            <a:pPr>
              <a:buFont typeface="Arial" charset="0"/>
            </a:pPr>
            <a:r>
              <a:rPr lang="en-US" dirty="0" smtClean="0">
                <a:latin typeface="Calibri" charset="0"/>
              </a:rPr>
              <a:t>The </a:t>
            </a:r>
            <a:r>
              <a:rPr lang="en-US" dirty="0">
                <a:latin typeface="Calibri" charset="0"/>
              </a:rPr>
              <a:t>stage of clinical AIDS is reached years after </a:t>
            </a:r>
            <a:r>
              <a:rPr lang="en-US" dirty="0" smtClean="0">
                <a:latin typeface="Calibri" charset="0"/>
              </a:rPr>
              <a:t>the initial </a:t>
            </a:r>
            <a:r>
              <a:rPr lang="en-US" dirty="0">
                <a:latin typeface="Calibri" charset="0"/>
              </a:rPr>
              <a:t>infection and is marked by the development of one or more of the typical opportunistic infections or neoplasms common to AIDS. </a:t>
            </a:r>
            <a:endParaRPr lang="en-US" dirty="0" smtClean="0">
              <a:latin typeface="Calibri" charset="0"/>
            </a:endParaRPr>
          </a:p>
          <a:p>
            <a:pPr>
              <a:buFont typeface="Arial" charset="0"/>
            </a:pPr>
            <a:endParaRPr lang="en-US" dirty="0">
              <a:latin typeface="Calibri" charset="0"/>
            </a:endParaRPr>
          </a:p>
          <a:p>
            <a:pPr>
              <a:buFont typeface="Arial" charset="0"/>
            </a:pPr>
            <a:r>
              <a:rPr lang="en-US" dirty="0">
                <a:latin typeface="Calibri" charset="0"/>
              </a:rPr>
              <a:t>Following are some of the more common complications seen </a:t>
            </a:r>
            <a:r>
              <a:rPr lang="en-US" dirty="0" smtClean="0">
                <a:latin typeface="Calibri" charset="0"/>
              </a:rPr>
              <a:t>in AIDS</a:t>
            </a:r>
            <a:r>
              <a:rPr lang="en-US" dirty="0">
                <a:latin typeface="Calibri" charset="0"/>
              </a:rPr>
              <a:t>:</a:t>
            </a:r>
          </a:p>
          <a:p>
            <a:pPr lvl="1"/>
            <a:r>
              <a:rPr lang="en-US" dirty="0"/>
              <a:t>Infections e.g. pneumocystis </a:t>
            </a:r>
            <a:r>
              <a:rPr lang="en-US" dirty="0" err="1"/>
              <a:t>jiroveci</a:t>
            </a:r>
            <a:r>
              <a:rPr lang="en-US" dirty="0"/>
              <a:t>, CMV, mycobacteria, </a:t>
            </a:r>
            <a:r>
              <a:rPr lang="en-US" dirty="0" smtClean="0"/>
              <a:t>fungi.</a:t>
            </a:r>
            <a:endParaRPr lang="en-US" dirty="0"/>
          </a:p>
          <a:p>
            <a:pPr lvl="1"/>
            <a:r>
              <a:rPr lang="en-US" dirty="0"/>
              <a:t>Neoplasms</a:t>
            </a:r>
          </a:p>
          <a:p>
            <a:pPr lvl="1"/>
            <a:r>
              <a:rPr lang="en-US" dirty="0"/>
              <a:t>Miscellaneous e.g. lymphoid interstitial pneumonitis </a:t>
            </a:r>
            <a:r>
              <a:rPr lang="en-US" dirty="0" smtClean="0"/>
              <a:t>which is </a:t>
            </a:r>
            <a:r>
              <a:rPr lang="en-US" dirty="0"/>
              <a:t>a condition involving the lung that can be seen in AIDS in children. </a:t>
            </a:r>
          </a:p>
          <a:p>
            <a:pPr>
              <a:buFont typeface="Arial" charset="0"/>
            </a:pPr>
            <a:endParaRPr lang="en-US" dirty="0">
              <a:latin typeface="Calibri"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516263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p>
        </p:txBody>
      </p:sp>
      <p:sp>
        <p:nvSpPr>
          <p:cNvPr id="3" name="Content Placeholder 2"/>
          <p:cNvSpPr>
            <a:spLocks noGrp="1"/>
          </p:cNvSpPr>
          <p:nvPr>
            <p:ph idx="1"/>
          </p:nvPr>
        </p:nvSpPr>
        <p:spPr>
          <a:xfrm>
            <a:off x="457200" y="1600200"/>
            <a:ext cx="8229600" cy="4648199"/>
          </a:xfrm>
        </p:spPr>
        <p:txBody>
          <a:bodyPr vert="horz" lIns="91440" tIns="45720" rIns="91440" bIns="45720" rtlCol="0">
            <a:normAutofit/>
          </a:bodyPr>
          <a:lstStyle/>
          <a:p>
            <a:pPr>
              <a:buFont typeface="Arial" charset="0"/>
            </a:pPr>
            <a:r>
              <a:rPr lang="en-US" dirty="0">
                <a:latin typeface="Calibri" charset="0"/>
              </a:rPr>
              <a:t>Pneumocystis </a:t>
            </a:r>
            <a:r>
              <a:rPr lang="en-US" dirty="0" err="1" smtClean="0">
                <a:latin typeface="Calibri" charset="0"/>
              </a:rPr>
              <a:t>Jiroveci</a:t>
            </a:r>
            <a:endParaRPr lang="en-US" dirty="0">
              <a:latin typeface="Calibri" charset="0"/>
            </a:endParaRPr>
          </a:p>
          <a:p>
            <a:pPr lvl="1">
              <a:buFont typeface="Arial" charset="0"/>
            </a:pPr>
            <a:r>
              <a:rPr lang="en-US" sz="1800" dirty="0">
                <a:latin typeface="Calibri" charset="0"/>
              </a:rPr>
              <a:t>Pneumocystis </a:t>
            </a:r>
            <a:r>
              <a:rPr lang="en-US" sz="1800" dirty="0" err="1">
                <a:latin typeface="Calibri" charset="0"/>
              </a:rPr>
              <a:t>jiroveci</a:t>
            </a:r>
            <a:r>
              <a:rPr lang="en-US" sz="1800" dirty="0">
                <a:latin typeface="Calibri" charset="0"/>
              </a:rPr>
              <a:t> </a:t>
            </a:r>
            <a:r>
              <a:rPr lang="en-US" sz="1800" dirty="0" smtClean="0">
                <a:latin typeface="Calibri" charset="0"/>
              </a:rPr>
              <a:t>(P. </a:t>
            </a:r>
            <a:r>
              <a:rPr lang="en-US" sz="1800" dirty="0" err="1" smtClean="0">
                <a:latin typeface="Calibri" charset="0"/>
              </a:rPr>
              <a:t>carinii</a:t>
            </a:r>
            <a:r>
              <a:rPr lang="en-US" sz="1800" dirty="0" smtClean="0">
                <a:latin typeface="Calibri" charset="0"/>
              </a:rPr>
              <a:t>) is </a:t>
            </a:r>
            <a:r>
              <a:rPr lang="en-US" sz="1800" dirty="0">
                <a:latin typeface="Calibri" charset="0"/>
              </a:rPr>
              <a:t>the most frequent opportunistic infection seen </a:t>
            </a:r>
            <a:r>
              <a:rPr lang="en-US" sz="1800" dirty="0" smtClean="0">
                <a:latin typeface="Calibri" charset="0"/>
              </a:rPr>
              <a:t>in AIDS</a:t>
            </a:r>
            <a:r>
              <a:rPr lang="en-US" sz="1800" dirty="0">
                <a:latin typeface="Calibri" charset="0"/>
              </a:rPr>
              <a:t>. It commonly produces a pulmonary infection. </a:t>
            </a:r>
          </a:p>
          <a:p>
            <a:pPr lvl="1">
              <a:buFont typeface="Arial" charset="0"/>
            </a:pPr>
            <a:r>
              <a:rPr lang="en-US" sz="1800" dirty="0" smtClean="0">
                <a:latin typeface="Calibri" charset="0"/>
              </a:rPr>
              <a:t>The diagnosis </a:t>
            </a:r>
            <a:r>
              <a:rPr lang="en-US" sz="1800" dirty="0">
                <a:latin typeface="Calibri" charset="0"/>
              </a:rPr>
              <a:t>is made histologically by finding the organisms in </a:t>
            </a:r>
            <a:r>
              <a:rPr lang="en-US" sz="1800" dirty="0" err="1">
                <a:latin typeface="Calibri" charset="0"/>
              </a:rPr>
              <a:t>cytologic</a:t>
            </a:r>
            <a:r>
              <a:rPr lang="en-US" sz="1800" dirty="0">
                <a:latin typeface="Calibri" charset="0"/>
              </a:rPr>
              <a:t> (</a:t>
            </a:r>
            <a:r>
              <a:rPr lang="en-US" sz="1800" dirty="0" err="1">
                <a:latin typeface="Calibri" charset="0"/>
              </a:rPr>
              <a:t>bronchoalveolar</a:t>
            </a:r>
            <a:r>
              <a:rPr lang="en-US" sz="1800" dirty="0">
                <a:latin typeface="Calibri" charset="0"/>
              </a:rPr>
              <a:t> lavage) or biopsy (</a:t>
            </a:r>
            <a:r>
              <a:rPr lang="en-US" sz="1800" dirty="0" err="1">
                <a:latin typeface="Calibri" charset="0"/>
              </a:rPr>
              <a:t>transbronchial</a:t>
            </a:r>
            <a:r>
              <a:rPr lang="en-US" sz="1800" dirty="0">
                <a:latin typeface="Calibri" charset="0"/>
              </a:rPr>
              <a:t> biopsy) material from lung.</a:t>
            </a:r>
          </a:p>
          <a:p>
            <a:pPr lvl="1">
              <a:buFont typeface="Arial" charset="0"/>
            </a:pPr>
            <a:r>
              <a:rPr lang="en-US" sz="1800" dirty="0">
                <a:latin typeface="Calibri" charset="0"/>
              </a:rPr>
              <a:t>In the lung, there is soap bubble like intra-alveolar exudate and the organism appears as cyst like structures that are positive with silver stain.</a:t>
            </a:r>
          </a:p>
          <a:p>
            <a:pPr>
              <a:buFont typeface="Arial" charset="0"/>
            </a:pPr>
            <a:endParaRPr lang="en-US" sz="1800" dirty="0" smtClean="0">
              <a:latin typeface="Calibri" charset="0"/>
            </a:endParaRPr>
          </a:p>
          <a:p>
            <a:pPr>
              <a:buFont typeface="Arial" charset="0"/>
            </a:pPr>
            <a:r>
              <a:rPr lang="en-US" dirty="0" smtClean="0">
                <a:latin typeface="Calibri" charset="0"/>
              </a:rPr>
              <a:t>Cytomegalovirus</a:t>
            </a:r>
            <a:endParaRPr lang="en-US" dirty="0">
              <a:latin typeface="Calibri" charset="0"/>
            </a:endParaRPr>
          </a:p>
          <a:p>
            <a:pPr lvl="1">
              <a:buFont typeface="Arial" charset="0"/>
            </a:pPr>
            <a:r>
              <a:rPr lang="en-US" sz="1800" dirty="0" smtClean="0">
                <a:latin typeface="Calibri" charset="0"/>
              </a:rPr>
              <a:t>CMV infection </a:t>
            </a:r>
            <a:r>
              <a:rPr lang="en-US" sz="1800" dirty="0">
                <a:latin typeface="Calibri" charset="0"/>
              </a:rPr>
              <a:t>is seen </a:t>
            </a:r>
            <a:r>
              <a:rPr lang="en-US" sz="1800" dirty="0" smtClean="0">
                <a:latin typeface="Calibri" charset="0"/>
              </a:rPr>
              <a:t>in AIDS</a:t>
            </a:r>
            <a:r>
              <a:rPr lang="en-US" sz="1800" dirty="0">
                <a:latin typeface="Calibri" charset="0"/>
              </a:rPr>
              <a:t>. It causes pneumonia and it can also cause serious </a:t>
            </a:r>
            <a:r>
              <a:rPr lang="en-US" sz="1800" dirty="0" smtClean="0">
                <a:latin typeface="Calibri" charset="0"/>
              </a:rPr>
              <a:t>diseases </a:t>
            </a:r>
            <a:r>
              <a:rPr lang="en-US" sz="1800" dirty="0">
                <a:latin typeface="Calibri" charset="0"/>
              </a:rPr>
              <a:t>in the brain and gastrointestinal </a:t>
            </a:r>
            <a:r>
              <a:rPr lang="en-US" sz="1800" dirty="0" smtClean="0">
                <a:latin typeface="Calibri" charset="0"/>
              </a:rPr>
              <a:t>tract.</a:t>
            </a:r>
          </a:p>
          <a:p>
            <a:pPr lvl="1">
              <a:buFont typeface="Arial" charset="0"/>
            </a:pPr>
            <a:r>
              <a:rPr lang="en-US" sz="1800" dirty="0" smtClean="0">
                <a:latin typeface="Calibri" charset="0"/>
              </a:rPr>
              <a:t>It </a:t>
            </a:r>
            <a:r>
              <a:rPr lang="en-US" sz="1800" dirty="0">
                <a:latin typeface="Calibri" charset="0"/>
              </a:rPr>
              <a:t>is also a common cause for retinitis and blindness in persons with AIDS. </a:t>
            </a:r>
          </a:p>
          <a:p>
            <a:pPr>
              <a:buFont typeface="Arial" charset="0"/>
            </a:pPr>
            <a:endParaRPr lang="en-US" dirty="0">
              <a:latin typeface="Calibri"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4006291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latin typeface="Calibri" charset="0"/>
              </a:rPr>
              <a:t>Pneumocystis </a:t>
            </a:r>
            <a:r>
              <a:rPr lang="en-US" dirty="0" err="1" smtClean="0">
                <a:latin typeface="Calibri" charset="0"/>
              </a:rPr>
              <a:t>Jiroveci</a:t>
            </a:r>
            <a:endParaRPr lang="en-US" dirty="0"/>
          </a:p>
        </p:txBody>
      </p:sp>
      <p:sp>
        <p:nvSpPr>
          <p:cNvPr id="8" name="Text Placeholder 7"/>
          <p:cNvSpPr>
            <a:spLocks noGrp="1"/>
          </p:cNvSpPr>
          <p:nvPr>
            <p:ph type="body" idx="1"/>
          </p:nvPr>
        </p:nvSpPr>
        <p:spPr/>
        <p:txBody>
          <a:bodyPr/>
          <a:lstStyle/>
          <a:p>
            <a:r>
              <a:rPr lang="en-US" dirty="0" smtClean="0"/>
              <a:t>H&amp;E Stain</a:t>
            </a:r>
            <a:endParaRPr lang="en-US" dirty="0"/>
          </a:p>
        </p:txBody>
      </p:sp>
      <p:sp>
        <p:nvSpPr>
          <p:cNvPr id="9" name="Text Placeholder 8"/>
          <p:cNvSpPr>
            <a:spLocks noGrp="1"/>
          </p:cNvSpPr>
          <p:nvPr>
            <p:ph type="body" sz="quarter" idx="3"/>
          </p:nvPr>
        </p:nvSpPr>
        <p:spPr/>
        <p:txBody>
          <a:bodyPr/>
          <a:lstStyle/>
          <a:p>
            <a:r>
              <a:rPr lang="en-US" dirty="0" smtClean="0"/>
              <a:t>Silver Stain</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29</a:t>
            </a:fld>
            <a:endParaRPr lang="en-US" dirty="0">
              <a:solidFill>
                <a:prstClr val="black">
                  <a:tint val="75000"/>
                </a:prstClr>
              </a:solidFill>
            </a:endParaRPr>
          </a:p>
        </p:txBody>
      </p:sp>
      <p:pic>
        <p:nvPicPr>
          <p:cNvPr id="12" name="Content Placeholder 11" descr="Pneumocystis_jiroveci_infection_(3833203709).jpg"/>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29094" r="-488"/>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Content Placeholder 12" descr="pulm-28.jpg"/>
          <p:cNvPicPr>
            <a:picLocks noGrp="1" noChangeAspect="1"/>
          </p:cNvPicPr>
          <p:nvPr>
            <p:ph sz="quarter" idx="14"/>
          </p:nvPr>
        </p:nvPicPr>
        <p:blipFill>
          <a:blip r:embed="rId3">
            <a:extLst>
              <a:ext uri="{28A0092B-C50C-407E-A947-70E740481C1C}">
                <a14:useLocalDpi xmlns:a14="http://schemas.microsoft.com/office/drawing/2010/main" val="0"/>
              </a:ext>
            </a:extLst>
          </a:blip>
          <a:srcRect l="18096" r="18096"/>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216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Introduction</a:t>
            </a:r>
            <a:endParaRPr lang="en-US" dirty="0">
              <a:latin typeface="Arial"/>
              <a:cs typeface="Arial"/>
            </a:endParaRPr>
          </a:p>
        </p:txBody>
      </p:sp>
      <p:sp>
        <p:nvSpPr>
          <p:cNvPr id="3" name="Content Placeholder 2"/>
          <p:cNvSpPr>
            <a:spLocks noGrp="1"/>
          </p:cNvSpPr>
          <p:nvPr>
            <p:ph idx="1"/>
          </p:nvPr>
        </p:nvSpPr>
        <p:spPr/>
        <p:txBody>
          <a:bodyPr>
            <a:normAutofit fontScale="92500" lnSpcReduction="10000"/>
          </a:bodyPr>
          <a:lstStyle/>
          <a:p>
            <a:pPr>
              <a:buFont typeface="Arial" charset="0"/>
              <a:buChar char="•"/>
            </a:pPr>
            <a:endParaRPr lang="en-US" dirty="0" smtClean="0">
              <a:latin typeface="Arial"/>
              <a:cs typeface="Arial"/>
            </a:endParaRPr>
          </a:p>
          <a:p>
            <a:pPr>
              <a:buFont typeface="Arial" charset="0"/>
              <a:buChar char="•"/>
            </a:pPr>
            <a:r>
              <a:rPr lang="en-US" dirty="0" smtClean="0">
                <a:latin typeface="Arial"/>
                <a:cs typeface="Arial"/>
              </a:rPr>
              <a:t>Human </a:t>
            </a:r>
            <a:r>
              <a:rPr lang="en-US" dirty="0">
                <a:latin typeface="Arial"/>
                <a:cs typeface="Arial"/>
              </a:rPr>
              <a:t>immunodeficiency virus (HIV) is the causative agent for AIDS. </a:t>
            </a:r>
          </a:p>
          <a:p>
            <a:pPr>
              <a:buFont typeface="Arial" charset="0"/>
              <a:buChar char="•"/>
            </a:pPr>
            <a:endParaRPr lang="en-US" dirty="0" smtClean="0">
              <a:latin typeface="Arial"/>
              <a:cs typeface="Arial"/>
            </a:endParaRPr>
          </a:p>
          <a:p>
            <a:pPr>
              <a:buFont typeface="Arial" charset="0"/>
              <a:buChar char="•"/>
            </a:pPr>
            <a:r>
              <a:rPr lang="en-US" dirty="0" smtClean="0">
                <a:latin typeface="Arial"/>
                <a:cs typeface="Arial"/>
              </a:rPr>
              <a:t>HIV </a:t>
            </a:r>
            <a:r>
              <a:rPr lang="en-US" dirty="0">
                <a:latin typeface="Arial"/>
                <a:cs typeface="Arial"/>
              </a:rPr>
              <a:t>is caused by a retrovirus of the </a:t>
            </a:r>
            <a:r>
              <a:rPr lang="en-US" dirty="0" err="1">
                <a:latin typeface="Arial"/>
                <a:cs typeface="Arial"/>
              </a:rPr>
              <a:t>lentivirus</a:t>
            </a:r>
            <a:r>
              <a:rPr lang="en-US" dirty="0">
                <a:latin typeface="Arial"/>
                <a:cs typeface="Arial"/>
              </a:rPr>
              <a:t> family that contains only </a:t>
            </a:r>
            <a:r>
              <a:rPr lang="en-US" dirty="0" smtClean="0">
                <a:latin typeface="Arial"/>
                <a:cs typeface="Arial"/>
              </a:rPr>
              <a:t>RNA. </a:t>
            </a:r>
            <a:endParaRPr lang="en-US" dirty="0">
              <a:latin typeface="Arial"/>
              <a:cs typeface="Arial"/>
            </a:endParaRPr>
          </a:p>
          <a:p>
            <a:pPr>
              <a:buFont typeface="Arial" charset="0"/>
              <a:buChar char="•"/>
            </a:pPr>
            <a:endParaRPr lang="en-US" dirty="0" smtClean="0">
              <a:latin typeface="Arial"/>
              <a:cs typeface="Arial"/>
            </a:endParaRPr>
          </a:p>
          <a:p>
            <a:pPr>
              <a:buFont typeface="Arial" charset="0"/>
              <a:buChar char="•"/>
            </a:pPr>
            <a:r>
              <a:rPr lang="en-US" dirty="0" smtClean="0">
                <a:latin typeface="Arial"/>
                <a:cs typeface="Arial"/>
              </a:rPr>
              <a:t>It </a:t>
            </a:r>
            <a:r>
              <a:rPr lang="en-US" dirty="0">
                <a:latin typeface="Arial"/>
                <a:cs typeface="Arial"/>
              </a:rPr>
              <a:t>was unknown until the early 1980's, but since </a:t>
            </a:r>
            <a:r>
              <a:rPr lang="en-US" dirty="0" smtClean="0">
                <a:latin typeface="Arial"/>
                <a:cs typeface="Arial"/>
              </a:rPr>
              <a:t>then it </a:t>
            </a:r>
            <a:r>
              <a:rPr lang="en-US" dirty="0">
                <a:latin typeface="Arial"/>
                <a:cs typeface="Arial"/>
              </a:rPr>
              <a:t>has spread around the world to infect millions of people. </a:t>
            </a:r>
          </a:p>
          <a:p>
            <a:pPr>
              <a:buFont typeface="Arial" charset="0"/>
              <a:buChar char="•"/>
            </a:pPr>
            <a:endParaRPr lang="en-US" dirty="0">
              <a:latin typeface="Arial"/>
              <a:cs typeface="Arial"/>
            </a:endParaRPr>
          </a:p>
          <a:p>
            <a:pPr>
              <a:buFont typeface="Arial" charset="0"/>
              <a:buChar char="•"/>
            </a:pPr>
            <a:r>
              <a:rPr lang="en-US" dirty="0" smtClean="0">
                <a:latin typeface="Arial"/>
                <a:cs typeface="Arial"/>
              </a:rPr>
              <a:t>All </a:t>
            </a:r>
            <a:r>
              <a:rPr lang="en-US" dirty="0">
                <a:latin typeface="Arial"/>
                <a:cs typeface="Arial"/>
              </a:rPr>
              <a:t>HIV infected persons are at risk for illness and death from development of opportunistic infections and tumors and the inevitable manifestations of AIDS.</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76532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Arial"/>
                <a:cs typeface="Arial"/>
              </a:rPr>
              <a:t>CMV Infection</a:t>
            </a:r>
            <a:endParaRPr lang="en-US" dirty="0">
              <a:latin typeface="Arial"/>
              <a:cs typeface="Arial"/>
            </a:endParaRPr>
          </a:p>
        </p:txBody>
      </p:sp>
      <p:pic>
        <p:nvPicPr>
          <p:cNvPr id="12" name="Content Placeholder 11" descr="AIDS031.jpg"/>
          <p:cNvPicPr>
            <a:picLocks noGrp="1" noChangeAspect="1"/>
          </p:cNvPicPr>
          <p:nvPr>
            <p:ph idx="1"/>
          </p:nvPr>
        </p:nvPicPr>
        <p:blipFill>
          <a:blip r:embed="rId2">
            <a:extLst>
              <a:ext uri="{28A0092B-C50C-407E-A947-70E740481C1C}">
                <a14:useLocalDpi xmlns:a14="http://schemas.microsoft.com/office/drawing/2010/main" val="0"/>
              </a:ext>
            </a:extLst>
          </a:blip>
          <a:srcRect t="8003" b="8003"/>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2289482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endParaRPr lang="en-US" dirty="0"/>
          </a:p>
        </p:txBody>
      </p:sp>
      <p:sp>
        <p:nvSpPr>
          <p:cNvPr id="3" name="Content Placeholder 2"/>
          <p:cNvSpPr>
            <a:spLocks noGrp="1"/>
          </p:cNvSpPr>
          <p:nvPr>
            <p:ph idx="1"/>
          </p:nvPr>
        </p:nvSpPr>
        <p:spPr/>
        <p:txBody>
          <a:bodyPr vert="horz" lIns="91440" tIns="45720" rIns="91440" bIns="45720" rtlCol="0">
            <a:normAutofit/>
          </a:bodyPr>
          <a:lstStyle/>
          <a:p>
            <a:pPr>
              <a:buFont typeface="Arial" charset="0"/>
            </a:pPr>
            <a:endParaRPr lang="en-US" dirty="0" smtClean="0">
              <a:latin typeface="Calibri" charset="0"/>
            </a:endParaRPr>
          </a:p>
          <a:p>
            <a:pPr>
              <a:buFont typeface="Arial" charset="0"/>
            </a:pPr>
            <a:r>
              <a:rPr lang="en-US" dirty="0" smtClean="0">
                <a:latin typeface="Calibri" charset="0"/>
              </a:rPr>
              <a:t>Mycobacterial </a:t>
            </a:r>
            <a:r>
              <a:rPr lang="en-US" dirty="0">
                <a:latin typeface="Calibri" charset="0"/>
              </a:rPr>
              <a:t>infections </a:t>
            </a:r>
          </a:p>
          <a:p>
            <a:pPr lvl="1">
              <a:buFont typeface="Arial" charset="0"/>
            </a:pPr>
            <a:r>
              <a:rPr lang="en-US" sz="1800" dirty="0">
                <a:latin typeface="Calibri" charset="0"/>
              </a:rPr>
              <a:t>Mycobacterium tuberculosis. </a:t>
            </a:r>
          </a:p>
          <a:p>
            <a:pPr lvl="1">
              <a:buFont typeface="Arial" charset="0"/>
            </a:pPr>
            <a:r>
              <a:rPr lang="en-US" sz="1800" dirty="0">
                <a:latin typeface="Calibri" charset="0"/>
              </a:rPr>
              <a:t>Mycobacterium </a:t>
            </a:r>
            <a:r>
              <a:rPr lang="en-US" sz="1800" dirty="0" err="1">
                <a:latin typeface="Calibri" charset="0"/>
              </a:rPr>
              <a:t>avium</a:t>
            </a:r>
            <a:r>
              <a:rPr lang="en-US" sz="1800" dirty="0">
                <a:latin typeface="Calibri" charset="0"/>
              </a:rPr>
              <a:t> complex (MAC) infection.</a:t>
            </a:r>
          </a:p>
          <a:p>
            <a:pPr lvl="1">
              <a:buFont typeface="Arial" charset="0"/>
            </a:pPr>
            <a:r>
              <a:rPr lang="en-US" sz="1800" dirty="0">
                <a:latin typeface="Calibri" charset="0"/>
              </a:rPr>
              <a:t>Definitive diagnosis of mycobacterial disease is made by culture and PCR.</a:t>
            </a:r>
          </a:p>
          <a:p>
            <a:pPr>
              <a:buFont typeface="Arial" charset="0"/>
            </a:pPr>
            <a:endParaRPr lang="en-US" sz="1800" dirty="0" smtClean="0">
              <a:latin typeface="Calibri" charset="0"/>
            </a:endParaRPr>
          </a:p>
          <a:p>
            <a:pPr>
              <a:buFont typeface="Arial" charset="0"/>
            </a:pPr>
            <a:r>
              <a:rPr lang="en-US" dirty="0" smtClean="0">
                <a:latin typeface="Calibri" charset="0"/>
              </a:rPr>
              <a:t>Fungal </a:t>
            </a:r>
            <a:r>
              <a:rPr lang="en-US" dirty="0">
                <a:latin typeface="Calibri" charset="0"/>
              </a:rPr>
              <a:t>Infections</a:t>
            </a:r>
          </a:p>
          <a:p>
            <a:pPr lvl="1">
              <a:buFont typeface="Arial" charset="0"/>
            </a:pPr>
            <a:r>
              <a:rPr lang="en-US" sz="1800" dirty="0">
                <a:latin typeface="Calibri" charset="0"/>
              </a:rPr>
              <a:t>Candidiasis of the esophagus, trachea, bronchi, or lungs.</a:t>
            </a:r>
          </a:p>
          <a:p>
            <a:pPr lvl="1">
              <a:buFont typeface="Arial" charset="0"/>
            </a:pPr>
            <a:r>
              <a:rPr lang="en-US" sz="1800" dirty="0">
                <a:latin typeface="Calibri" charset="0"/>
              </a:rPr>
              <a:t>Cryptococcus </a:t>
            </a:r>
            <a:r>
              <a:rPr lang="en-US" sz="1800" dirty="0" err="1">
                <a:latin typeface="Calibri" charset="0"/>
              </a:rPr>
              <a:t>neoformans</a:t>
            </a:r>
            <a:r>
              <a:rPr lang="en-US" sz="1800" dirty="0">
                <a:latin typeface="Calibri" charset="0"/>
              </a:rPr>
              <a:t> (produces pneumonia and meningitis), </a:t>
            </a:r>
            <a:r>
              <a:rPr lang="en-US" sz="1800" dirty="0" err="1">
                <a:latin typeface="Calibri" charset="0"/>
              </a:rPr>
              <a:t>Histoplasma</a:t>
            </a:r>
            <a:r>
              <a:rPr lang="en-US" sz="1800" dirty="0">
                <a:latin typeface="Calibri" charset="0"/>
              </a:rPr>
              <a:t> </a:t>
            </a:r>
            <a:r>
              <a:rPr lang="en-US" sz="1800" dirty="0" err="1">
                <a:latin typeface="Calibri" charset="0"/>
              </a:rPr>
              <a:t>capsulatum</a:t>
            </a:r>
            <a:r>
              <a:rPr lang="en-US" sz="1800" dirty="0">
                <a:latin typeface="Calibri" charset="0"/>
              </a:rPr>
              <a:t>, and </a:t>
            </a:r>
            <a:r>
              <a:rPr lang="en-US" sz="1800" dirty="0" err="1">
                <a:latin typeface="Calibri" charset="0"/>
              </a:rPr>
              <a:t>Coccidioides</a:t>
            </a:r>
            <a:r>
              <a:rPr lang="en-US" sz="1800" dirty="0">
                <a:latin typeface="Calibri" charset="0"/>
              </a:rPr>
              <a:t> </a:t>
            </a:r>
            <a:r>
              <a:rPr lang="en-US" sz="1800" dirty="0" err="1">
                <a:latin typeface="Calibri" charset="0"/>
              </a:rPr>
              <a:t>immitis</a:t>
            </a:r>
            <a:r>
              <a:rPr lang="en-US" sz="1800" dirty="0">
                <a:latin typeface="Calibri" charset="0"/>
              </a:rPr>
              <a:t>.</a:t>
            </a:r>
          </a:p>
          <a:p>
            <a:pPr>
              <a:buFont typeface="Arial" charset="0"/>
            </a:pPr>
            <a:endParaRPr lang="en-US" sz="1800" dirty="0">
              <a:latin typeface="Calibri" charset="0"/>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02590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Infections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latin typeface="Arial"/>
                <a:cs typeface="Arial"/>
              </a:rPr>
              <a:t>Toxoplasmosis </a:t>
            </a:r>
            <a:r>
              <a:rPr lang="en-US" dirty="0">
                <a:latin typeface="Arial"/>
                <a:cs typeface="Arial"/>
              </a:rPr>
              <a:t>caused by </a:t>
            </a:r>
            <a:r>
              <a:rPr lang="en-US" i="1" dirty="0">
                <a:latin typeface="Arial"/>
                <a:cs typeface="Arial"/>
              </a:rPr>
              <a:t>Toxoplasma </a:t>
            </a:r>
            <a:r>
              <a:rPr lang="en-US" i="1" dirty="0" err="1">
                <a:latin typeface="Arial"/>
                <a:cs typeface="Arial"/>
              </a:rPr>
              <a:t>gondii</a:t>
            </a:r>
            <a:r>
              <a:rPr lang="en-US" dirty="0">
                <a:latin typeface="Arial"/>
                <a:cs typeface="Arial"/>
              </a:rPr>
              <a:t> is a protozoan parasite that most often leads to infection of the brain with AIDS</a:t>
            </a:r>
            <a:r>
              <a:rPr lang="en-US" dirty="0" smtClean="0">
                <a:latin typeface="Arial"/>
                <a:cs typeface="Arial"/>
              </a:rPr>
              <a:t>.</a:t>
            </a:r>
            <a:endParaRPr lang="en-US" dirty="0">
              <a:latin typeface="Arial"/>
              <a:cs typeface="Arial"/>
            </a:endParaRPr>
          </a:p>
          <a:p>
            <a:endParaRPr lang="en-US" b="1" dirty="0" smtClean="0">
              <a:latin typeface="Arial"/>
              <a:cs typeface="Arial"/>
            </a:endParaRPr>
          </a:p>
          <a:p>
            <a:r>
              <a:rPr lang="en-US" b="1" dirty="0" smtClean="0">
                <a:latin typeface="Arial"/>
                <a:cs typeface="Arial"/>
              </a:rPr>
              <a:t>Herpes </a:t>
            </a:r>
            <a:r>
              <a:rPr lang="en-US" b="1" dirty="0">
                <a:latin typeface="Arial"/>
                <a:cs typeface="Arial"/>
              </a:rPr>
              <a:t>simplex infection </a:t>
            </a:r>
            <a:r>
              <a:rPr lang="en-US" dirty="0">
                <a:latin typeface="Arial"/>
                <a:cs typeface="Arial"/>
              </a:rPr>
              <a:t>in the </a:t>
            </a:r>
            <a:r>
              <a:rPr lang="en-US" dirty="0" smtClean="0">
                <a:latin typeface="Arial"/>
                <a:cs typeface="Arial"/>
              </a:rPr>
              <a:t>mucosa</a:t>
            </a:r>
            <a:endParaRPr lang="en-US" dirty="0">
              <a:latin typeface="Arial"/>
              <a:cs typeface="Arial"/>
            </a:endParaRPr>
          </a:p>
          <a:p>
            <a:endParaRPr lang="en-US" b="1" dirty="0" smtClean="0">
              <a:latin typeface="Arial"/>
              <a:cs typeface="Arial"/>
            </a:endParaRPr>
          </a:p>
          <a:p>
            <a:r>
              <a:rPr lang="en-US" b="1" dirty="0" err="1" smtClean="0">
                <a:latin typeface="Arial"/>
                <a:cs typeface="Arial"/>
              </a:rPr>
              <a:t>Aspergillosis</a:t>
            </a:r>
            <a:r>
              <a:rPr lang="en-US" b="1" dirty="0" smtClean="0">
                <a:latin typeface="Arial"/>
                <a:cs typeface="Arial"/>
              </a:rPr>
              <a:t> </a:t>
            </a:r>
            <a:r>
              <a:rPr lang="en-US" dirty="0">
                <a:latin typeface="Arial"/>
                <a:cs typeface="Arial"/>
              </a:rPr>
              <a:t>especially in the lung</a:t>
            </a:r>
          </a:p>
          <a:p>
            <a:endParaRPr lang="en-US" b="1" dirty="0" smtClean="0">
              <a:latin typeface="Arial"/>
              <a:cs typeface="Arial"/>
            </a:endParaRPr>
          </a:p>
          <a:p>
            <a:r>
              <a:rPr lang="en-US" b="1" dirty="0" smtClean="0">
                <a:latin typeface="Arial"/>
                <a:cs typeface="Arial"/>
              </a:rPr>
              <a:t>Cryptosporidium </a:t>
            </a:r>
            <a:r>
              <a:rPr lang="en-US" b="1" dirty="0">
                <a:latin typeface="Arial"/>
                <a:cs typeface="Arial"/>
              </a:rPr>
              <a:t>and </a:t>
            </a:r>
            <a:r>
              <a:rPr lang="en-US" b="1" dirty="0" err="1">
                <a:latin typeface="Arial"/>
                <a:cs typeface="Arial"/>
              </a:rPr>
              <a:t>Microsporidium</a:t>
            </a:r>
            <a:r>
              <a:rPr lang="en-US" b="1" dirty="0">
                <a:latin typeface="Arial"/>
                <a:cs typeface="Arial"/>
              </a:rPr>
              <a:t> </a:t>
            </a:r>
            <a:r>
              <a:rPr lang="en-US" dirty="0" smtClean="0">
                <a:latin typeface="Arial"/>
                <a:cs typeface="Arial"/>
              </a:rPr>
              <a:t>produce voluminous </a:t>
            </a:r>
            <a:r>
              <a:rPr lang="en-US" dirty="0">
                <a:latin typeface="Arial"/>
                <a:cs typeface="Arial"/>
              </a:rPr>
              <a:t>watery diarrhea in patients with AIDS.</a:t>
            </a:r>
          </a:p>
          <a:p>
            <a:endParaRPr lang="en-US" b="1" dirty="0" smtClean="0">
              <a:latin typeface="Arial"/>
              <a:cs typeface="Arial"/>
            </a:endParaRPr>
          </a:p>
          <a:p>
            <a:r>
              <a:rPr lang="en-US" b="1" dirty="0" smtClean="0">
                <a:latin typeface="Arial"/>
                <a:cs typeface="Arial"/>
              </a:rPr>
              <a:t>Viral </a:t>
            </a:r>
            <a:r>
              <a:rPr lang="en-US" b="1" dirty="0">
                <a:latin typeface="Arial"/>
                <a:cs typeface="Arial"/>
              </a:rPr>
              <a:t>HIV encephalitis</a:t>
            </a:r>
          </a:p>
          <a:p>
            <a:endParaRPr lang="en-US" b="1" dirty="0" smtClean="0">
              <a:latin typeface="Arial"/>
              <a:cs typeface="Arial"/>
            </a:endParaRPr>
          </a:p>
          <a:p>
            <a:r>
              <a:rPr lang="en-US" b="1" dirty="0" smtClean="0">
                <a:latin typeface="Arial"/>
                <a:cs typeface="Arial"/>
              </a:rPr>
              <a:t>Syphilis</a:t>
            </a:r>
            <a:r>
              <a:rPr lang="en-US" dirty="0" smtClean="0">
                <a:latin typeface="Arial"/>
                <a:cs typeface="Arial"/>
              </a:rPr>
              <a:t> </a:t>
            </a:r>
            <a:r>
              <a:rPr lang="en-US" dirty="0">
                <a:latin typeface="Arial"/>
                <a:cs typeface="Arial"/>
              </a:rPr>
              <a:t>(primary, secondary and tertiary</a:t>
            </a:r>
            <a:r>
              <a:rPr lang="en-US" dirty="0" smtClean="0">
                <a:latin typeface="Arial"/>
                <a:cs typeface="Arial"/>
              </a:rPr>
              <a:t>)</a:t>
            </a:r>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518342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Neoplasms</a:t>
            </a:r>
            <a:endParaRPr lang="en-US" dirty="0">
              <a:latin typeface="Arial"/>
              <a:cs typeface="Arial"/>
            </a:endParaRPr>
          </a:p>
        </p:txBody>
      </p:sp>
      <p:sp>
        <p:nvSpPr>
          <p:cNvPr id="3" name="Content Placeholder 2"/>
          <p:cNvSpPr>
            <a:spLocks noGrp="1"/>
          </p:cNvSpPr>
          <p:nvPr>
            <p:ph idx="1"/>
          </p:nvPr>
        </p:nvSpPr>
        <p:spPr/>
        <p:txBody>
          <a:bodyPr vert="horz" lIns="91440" tIns="45720" rIns="91440" bIns="45720" rtlCol="0">
            <a:normAutofit/>
          </a:bodyPr>
          <a:lstStyle/>
          <a:p>
            <a:r>
              <a:rPr lang="en-US" dirty="0">
                <a:latin typeface="Arial"/>
                <a:cs typeface="Arial"/>
              </a:rPr>
              <a:t>Kaposi's sarcoma (KS) produces reddish purple patches or nodules over the skin and can be diagnosed with skin biopsy. Visceral </a:t>
            </a:r>
            <a:r>
              <a:rPr lang="en-US" dirty="0" smtClean="0">
                <a:latin typeface="Arial"/>
                <a:cs typeface="Arial"/>
              </a:rPr>
              <a:t>organs </a:t>
            </a:r>
            <a:r>
              <a:rPr lang="en-US" dirty="0">
                <a:latin typeface="Arial"/>
                <a:cs typeface="Arial"/>
              </a:rPr>
              <a:t>can also be involved with KS. It is a sarcoma of the blood vessels.  It is associated with HHV-8 and on histology, it shows malignant spindle cells of vascular origin.</a:t>
            </a:r>
          </a:p>
          <a:p>
            <a:endParaRPr lang="en-US" dirty="0">
              <a:latin typeface="Arial"/>
              <a:cs typeface="Arial"/>
            </a:endParaRPr>
          </a:p>
          <a:p>
            <a:r>
              <a:rPr lang="en-US" dirty="0">
                <a:latin typeface="Arial"/>
                <a:cs typeface="Arial"/>
              </a:rPr>
              <a:t>Malignant lymphomas are seen with AIDS. </a:t>
            </a:r>
            <a:r>
              <a:rPr lang="en-US" dirty="0" smtClean="0">
                <a:latin typeface="Arial"/>
                <a:cs typeface="Arial"/>
              </a:rPr>
              <a:t>They are commonly B</a:t>
            </a:r>
            <a:r>
              <a:rPr lang="en-US" dirty="0">
                <a:latin typeface="Arial"/>
                <a:cs typeface="Arial"/>
              </a:rPr>
              <a:t>-cell </a:t>
            </a:r>
            <a:r>
              <a:rPr lang="en-US" dirty="0" smtClean="0">
                <a:latin typeface="Arial"/>
                <a:cs typeface="Arial"/>
              </a:rPr>
              <a:t>non-</a:t>
            </a:r>
            <a:r>
              <a:rPr lang="en-US" dirty="0" err="1" smtClean="0">
                <a:latin typeface="Arial"/>
                <a:cs typeface="Arial"/>
              </a:rPr>
              <a:t>Hodgkins</a:t>
            </a:r>
            <a:r>
              <a:rPr lang="en-US" dirty="0" smtClean="0">
                <a:latin typeface="Arial"/>
                <a:cs typeface="Arial"/>
              </a:rPr>
              <a:t> lymphoma</a:t>
            </a:r>
            <a:r>
              <a:rPr lang="en-US" dirty="0">
                <a:latin typeface="Arial"/>
                <a:cs typeface="Arial"/>
              </a:rPr>
              <a:t>. They are typically </a:t>
            </a:r>
            <a:r>
              <a:rPr lang="en-US" dirty="0" smtClean="0">
                <a:latin typeface="Arial"/>
                <a:cs typeface="Arial"/>
              </a:rPr>
              <a:t>of </a:t>
            </a:r>
            <a:r>
              <a:rPr lang="en-US" dirty="0">
                <a:latin typeface="Arial"/>
                <a:cs typeface="Arial"/>
              </a:rPr>
              <a:t>high grade and often in the brain. They are very aggressive and respond poorly to therapy.</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260991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Kaposi Sarcoma</a:t>
            </a:r>
            <a:endParaRPr lang="en-US" dirty="0"/>
          </a:p>
        </p:txBody>
      </p:sp>
      <p:sp>
        <p:nvSpPr>
          <p:cNvPr id="8" name="Text Placeholder 7"/>
          <p:cNvSpPr>
            <a:spLocks noGrp="1"/>
          </p:cNvSpPr>
          <p:nvPr>
            <p:ph type="body" idx="1"/>
          </p:nvPr>
        </p:nvSpPr>
        <p:spPr/>
        <p:txBody>
          <a:bodyPr/>
          <a:lstStyle/>
          <a:p>
            <a:r>
              <a:rPr lang="en-US" dirty="0" smtClean="0"/>
              <a:t>Clinically</a:t>
            </a:r>
            <a:endParaRPr lang="en-US" dirty="0"/>
          </a:p>
        </p:txBody>
      </p:sp>
      <p:sp>
        <p:nvSpPr>
          <p:cNvPr id="9" name="Text Placeholder 8"/>
          <p:cNvSpPr>
            <a:spLocks noGrp="1"/>
          </p:cNvSpPr>
          <p:nvPr>
            <p:ph type="body" sz="quarter" idx="3"/>
          </p:nvPr>
        </p:nvSpPr>
        <p:spPr/>
        <p:txBody>
          <a:bodyPr/>
          <a:lstStyle/>
          <a:p>
            <a:r>
              <a:rPr lang="en-US" dirty="0" smtClean="0"/>
              <a:t>Microscopically</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34</a:t>
            </a:fld>
            <a:endParaRPr lang="en-US" dirty="0">
              <a:solidFill>
                <a:prstClr val="black">
                  <a:tint val="75000"/>
                </a:prstClr>
              </a:solidFill>
            </a:endParaRPr>
          </a:p>
        </p:txBody>
      </p:sp>
      <p:pic>
        <p:nvPicPr>
          <p:cNvPr id="12" name="Content Placeholder 11" descr="Kaposi arcoma affecting the skin.jpg"/>
          <p:cNvPicPr>
            <a:picLocks noGrp="1" noChangeAspect="1"/>
          </p:cNvPicPr>
          <p:nvPr>
            <p:ph sz="quarter" idx="13"/>
          </p:nvPr>
        </p:nvPicPr>
        <p:blipFill>
          <a:blip r:embed="rId2">
            <a:extLst>
              <a:ext uri="{28A0092B-C50C-407E-A947-70E740481C1C}">
                <a14:useLocalDpi xmlns:a14="http://schemas.microsoft.com/office/drawing/2010/main" val="0"/>
              </a:ext>
            </a:extLst>
          </a:blip>
          <a:srcRect l="9861" r="9861"/>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Content Placeholder 14" descr="Kaposi_sarcoma_4.jpg"/>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l="11268" r="11268"/>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4646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Reference</a:t>
            </a:r>
            <a:endParaRPr lang="en-US" dirty="0"/>
          </a:p>
        </p:txBody>
      </p:sp>
      <p:sp>
        <p:nvSpPr>
          <p:cNvPr id="11" name="Content Placeholder 10"/>
          <p:cNvSpPr>
            <a:spLocks noGrp="1"/>
          </p:cNvSpPr>
          <p:nvPr>
            <p:ph idx="1"/>
          </p:nvPr>
        </p:nvSpPr>
        <p:spPr/>
        <p:txBody>
          <a:bodyPr/>
          <a:lstStyle/>
          <a:p>
            <a:r>
              <a:rPr lang="en-US" dirty="0">
                <a:latin typeface="Calisto MT" charset="0"/>
              </a:rPr>
              <a:t>Kumar V, Abbas AK, Aster JC. Robbins Basic Pathology. 10</a:t>
            </a:r>
            <a:r>
              <a:rPr lang="en-US" baseline="30000" dirty="0">
                <a:latin typeface="Calisto MT" charset="0"/>
              </a:rPr>
              <a:t>th</a:t>
            </a:r>
            <a:r>
              <a:rPr lang="en-US" dirty="0">
                <a:latin typeface="Calisto MT" charset="0"/>
              </a:rPr>
              <a:t> ed. Elsevier; 2018. </a:t>
            </a:r>
            <a:r>
              <a:rPr lang="en-US">
                <a:latin typeface="Calisto MT" charset="0"/>
              </a:rPr>
              <a:t>Philadelphia, PA.</a:t>
            </a:r>
          </a:p>
          <a:p>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2962702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End of Lecture</a:t>
            </a:r>
            <a:endParaRPr lang="en-US" dirty="0"/>
          </a:p>
        </p:txBody>
      </p:sp>
      <p:sp>
        <p:nvSpPr>
          <p:cNvPr id="11" name="Subtitle 10"/>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5905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Introduction</a:t>
            </a:r>
          </a:p>
        </p:txBody>
      </p:sp>
      <p:sp>
        <p:nvSpPr>
          <p:cNvPr id="3" name="Content Placeholder 2"/>
          <p:cNvSpPr>
            <a:spLocks noGrp="1"/>
          </p:cNvSpPr>
          <p:nvPr>
            <p:ph idx="1"/>
          </p:nvPr>
        </p:nvSpPr>
        <p:spPr/>
        <p:txBody>
          <a:bodyPr/>
          <a:lstStyle/>
          <a:p>
            <a:pPr>
              <a:buFont typeface="Arial" charset="0"/>
              <a:buChar char="•"/>
            </a:pPr>
            <a:endParaRPr lang="en-US" dirty="0" smtClean="0">
              <a:latin typeface="Arial"/>
              <a:cs typeface="Arial"/>
            </a:endParaRPr>
          </a:p>
          <a:p>
            <a:pPr>
              <a:buFont typeface="Arial" charset="0"/>
              <a:buChar char="•"/>
            </a:pPr>
            <a:r>
              <a:rPr lang="en-US" dirty="0" smtClean="0">
                <a:latin typeface="Arial"/>
                <a:cs typeface="Arial"/>
              </a:rPr>
              <a:t>The </a:t>
            </a:r>
            <a:r>
              <a:rPr lang="en-US" dirty="0">
                <a:latin typeface="Arial"/>
                <a:cs typeface="Arial"/>
              </a:rPr>
              <a:t>most common type of HIV infection is known as HIV-1 and is the type that has led to the worldwide AIDS epidemic</a:t>
            </a:r>
            <a:r>
              <a:rPr lang="en-US" dirty="0" smtClean="0">
                <a:latin typeface="Arial"/>
                <a:cs typeface="Arial"/>
              </a:rPr>
              <a:t>.</a:t>
            </a:r>
          </a:p>
          <a:p>
            <a:pPr>
              <a:buFont typeface="Arial" charset="0"/>
              <a:buChar char="•"/>
            </a:pPr>
            <a:endParaRPr lang="en-US" dirty="0">
              <a:latin typeface="Arial"/>
              <a:cs typeface="Arial"/>
            </a:endParaRPr>
          </a:p>
          <a:p>
            <a:pPr>
              <a:buFont typeface="Arial" charset="0"/>
              <a:buChar char="•"/>
            </a:pPr>
            <a:r>
              <a:rPr lang="en-US" dirty="0">
                <a:latin typeface="Arial"/>
                <a:cs typeface="Arial"/>
              </a:rPr>
              <a:t>There is also an HIV-2 that is much less common.</a:t>
            </a:r>
          </a:p>
          <a:p>
            <a:endParaRPr lang="en-US" dirty="0" smtClean="0">
              <a:latin typeface="Arial"/>
              <a:cs typeface="Arial"/>
            </a:endParaRPr>
          </a:p>
          <a:p>
            <a:r>
              <a:rPr lang="en-US" dirty="0">
                <a:latin typeface="Arial"/>
                <a:cs typeface="Arial"/>
              </a:rPr>
              <a:t>The result of HIV infection is the destruction of the immune system. </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412077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HIV Structure</a:t>
            </a:r>
            <a:endParaRPr lang="en-US" dirty="0">
              <a:latin typeface="Arial"/>
              <a:cs typeface="Arial"/>
            </a:endParaRPr>
          </a:p>
        </p:txBody>
      </p:sp>
      <p:sp>
        <p:nvSpPr>
          <p:cNvPr id="3" name="Content Placeholder 2"/>
          <p:cNvSpPr>
            <a:spLocks noGrp="1"/>
          </p:cNvSpPr>
          <p:nvPr>
            <p:ph idx="1"/>
          </p:nvPr>
        </p:nvSpPr>
        <p:spPr/>
        <p:txBody>
          <a:bodyPr/>
          <a:lstStyle/>
          <a:p>
            <a:r>
              <a:rPr lang="en-US" dirty="0">
                <a:latin typeface="Arial"/>
                <a:cs typeface="Arial"/>
              </a:rPr>
              <a:t>The mature virus consists of an electron dense core containing the viral genome consisting of the 2 short strands of RNA (ribonucleic acid)</a:t>
            </a:r>
            <a:r>
              <a:rPr lang="en-US" dirty="0" smtClean="0">
                <a:latin typeface="Arial"/>
                <a:cs typeface="Arial"/>
              </a:rPr>
              <a:t>.</a:t>
            </a:r>
          </a:p>
          <a:p>
            <a:endParaRPr lang="en-US" dirty="0">
              <a:latin typeface="Arial"/>
              <a:cs typeface="Arial"/>
            </a:endParaRPr>
          </a:p>
          <a:p>
            <a:r>
              <a:rPr lang="en-US" dirty="0">
                <a:latin typeface="Arial"/>
                <a:cs typeface="Arial"/>
              </a:rPr>
              <a:t>It also contains </a:t>
            </a:r>
            <a:r>
              <a:rPr lang="en-US" dirty="0" smtClean="0">
                <a:latin typeface="Arial"/>
                <a:cs typeface="Arial"/>
              </a:rPr>
              <a:t>enzymes: </a:t>
            </a:r>
            <a:r>
              <a:rPr lang="en-US" dirty="0">
                <a:latin typeface="Arial"/>
                <a:cs typeface="Arial"/>
              </a:rPr>
              <a:t>reverse transcriptase, protease, </a:t>
            </a:r>
            <a:r>
              <a:rPr lang="en-US" dirty="0" err="1">
                <a:latin typeface="Arial"/>
                <a:cs typeface="Arial"/>
              </a:rPr>
              <a:t>ribonuclease</a:t>
            </a:r>
            <a:r>
              <a:rPr lang="en-US" dirty="0">
                <a:latin typeface="Arial"/>
                <a:cs typeface="Arial"/>
              </a:rPr>
              <a:t>, and </a:t>
            </a:r>
            <a:r>
              <a:rPr lang="en-US" dirty="0" err="1">
                <a:latin typeface="Arial"/>
                <a:cs typeface="Arial"/>
              </a:rPr>
              <a:t>integrase</a:t>
            </a:r>
            <a:r>
              <a:rPr lang="en-US" dirty="0" smtClean="0">
                <a:latin typeface="Arial"/>
                <a:cs typeface="Arial"/>
              </a:rPr>
              <a:t>.</a:t>
            </a:r>
          </a:p>
          <a:p>
            <a:endParaRPr lang="en-US" dirty="0">
              <a:latin typeface="Arial"/>
              <a:cs typeface="Arial"/>
            </a:endParaRPr>
          </a:p>
          <a:p>
            <a:r>
              <a:rPr lang="en-US" dirty="0">
                <a:latin typeface="Arial"/>
                <a:cs typeface="Arial"/>
              </a:rPr>
              <a:t>All are encased by an outer lipid envelope. </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5</a:t>
            </a:fld>
            <a:endParaRPr lang="en-US" dirty="0">
              <a:solidFill>
                <a:prstClr val="black">
                  <a:tint val="75000"/>
                </a:prstClr>
              </a:solidFill>
            </a:endParaRPr>
          </a:p>
        </p:txBody>
      </p:sp>
      <p:pic>
        <p:nvPicPr>
          <p:cNvPr id="7" name="Picture 6" descr="main-qimg-2352674de0dd3c874b53554cd7092ab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419600"/>
            <a:ext cx="2819400" cy="1938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034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descr="HIV-Struc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33399"/>
            <a:ext cx="7620000" cy="564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3172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a:t>
            </a:r>
            <a:r>
              <a:rPr lang="en-US" sz="5000" dirty="0" smtClean="0">
                <a:latin typeface="Arial"/>
                <a:cs typeface="Arial"/>
              </a:rPr>
              <a:t>Infection</a:t>
            </a:r>
            <a:endParaRPr lang="en-US" sz="5000" dirty="0">
              <a:latin typeface="Arial"/>
              <a:cs typeface="Arial"/>
            </a:endParaRPr>
          </a:p>
        </p:txBody>
      </p:sp>
      <p:sp>
        <p:nvSpPr>
          <p:cNvPr id="3" name="Content Placeholder 2"/>
          <p:cNvSpPr>
            <a:spLocks noGrp="1"/>
          </p:cNvSpPr>
          <p:nvPr>
            <p:ph idx="1"/>
          </p:nvPr>
        </p:nvSpPr>
        <p:spPr/>
        <p:txBody>
          <a:bodyPr>
            <a:normAutofit/>
          </a:bodyPr>
          <a:lstStyle/>
          <a:p>
            <a:pPr>
              <a:lnSpc>
                <a:spcPct val="80000"/>
              </a:lnSpc>
            </a:pPr>
            <a:endParaRPr lang="en-US" dirty="0" smtClean="0">
              <a:latin typeface="Arial"/>
              <a:cs typeface="Arial"/>
            </a:endParaRPr>
          </a:p>
          <a:p>
            <a:pPr>
              <a:lnSpc>
                <a:spcPct val="80000"/>
              </a:lnSpc>
            </a:pPr>
            <a:r>
              <a:rPr lang="en-US" dirty="0" smtClean="0">
                <a:latin typeface="Arial"/>
                <a:cs typeface="Arial"/>
              </a:rPr>
              <a:t>The </a:t>
            </a:r>
            <a:r>
              <a:rPr lang="en-US" dirty="0">
                <a:latin typeface="Arial"/>
                <a:cs typeface="Arial"/>
              </a:rPr>
              <a:t>HIV </a:t>
            </a:r>
            <a:r>
              <a:rPr lang="en-US" dirty="0" err="1">
                <a:latin typeface="Arial"/>
                <a:cs typeface="Arial"/>
              </a:rPr>
              <a:t>virion</a:t>
            </a:r>
            <a:r>
              <a:rPr lang="en-US" dirty="0">
                <a:latin typeface="Arial"/>
                <a:cs typeface="Arial"/>
              </a:rPr>
              <a:t> expresses a cell surface protein/antigen called gp120.</a:t>
            </a:r>
          </a:p>
          <a:p>
            <a:pPr>
              <a:lnSpc>
                <a:spcPct val="80000"/>
              </a:lnSpc>
            </a:pPr>
            <a:endParaRPr lang="en-US" dirty="0" smtClean="0">
              <a:latin typeface="Arial"/>
              <a:cs typeface="Arial"/>
            </a:endParaRPr>
          </a:p>
          <a:p>
            <a:pPr>
              <a:lnSpc>
                <a:spcPct val="80000"/>
              </a:lnSpc>
            </a:pPr>
            <a:r>
              <a:rPr lang="en-US" dirty="0" smtClean="0">
                <a:latin typeface="Arial"/>
                <a:cs typeface="Arial"/>
              </a:rPr>
              <a:t>gp120 </a:t>
            </a:r>
            <a:r>
              <a:rPr lang="en-US" dirty="0">
                <a:latin typeface="Arial"/>
                <a:cs typeface="Arial"/>
              </a:rPr>
              <a:t>aids in the binding of the virus to the target cells. Once the virus enters the human body it attaches itself to the target cell via the CD4 receptors on the surface of the target cell and therefore gains entry into the target </a:t>
            </a:r>
            <a:r>
              <a:rPr lang="en-US" dirty="0" smtClean="0">
                <a:latin typeface="Arial"/>
                <a:cs typeface="Arial"/>
              </a:rPr>
              <a:t>cell.</a:t>
            </a:r>
          </a:p>
          <a:p>
            <a:pPr>
              <a:lnSpc>
                <a:spcPct val="80000"/>
              </a:lnSpc>
            </a:pPr>
            <a:endParaRPr lang="en-US" dirty="0" smtClean="0">
              <a:latin typeface="Arial"/>
              <a:cs typeface="Arial"/>
            </a:endParaRPr>
          </a:p>
          <a:p>
            <a:pPr>
              <a:lnSpc>
                <a:spcPct val="80000"/>
              </a:lnSpc>
            </a:pPr>
            <a:r>
              <a:rPr lang="en-US" dirty="0" smtClean="0">
                <a:latin typeface="Arial"/>
                <a:cs typeface="Arial"/>
              </a:rPr>
              <a:t>gp120 </a:t>
            </a:r>
            <a:r>
              <a:rPr lang="en-US" dirty="0">
                <a:latin typeface="Arial"/>
                <a:cs typeface="Arial"/>
              </a:rPr>
              <a:t>is responsible for tropism/attraction to CD4+ receptors. This function helps in entry of HIV into the host cell.</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1185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pPr>
              <a:lnSpc>
                <a:spcPct val="80000"/>
              </a:lnSpc>
            </a:pPr>
            <a:endParaRPr lang="en-US" dirty="0" smtClean="0">
              <a:latin typeface="Arial"/>
              <a:cs typeface="Arial"/>
            </a:endParaRPr>
          </a:p>
          <a:p>
            <a:pPr>
              <a:lnSpc>
                <a:spcPct val="80000"/>
              </a:lnSpc>
            </a:pPr>
            <a:r>
              <a:rPr lang="en-US" dirty="0" smtClean="0">
                <a:latin typeface="Arial"/>
                <a:cs typeface="Arial"/>
              </a:rPr>
              <a:t>In addition, gp120 </a:t>
            </a:r>
            <a:r>
              <a:rPr lang="en-US" dirty="0">
                <a:latin typeface="Arial"/>
                <a:cs typeface="Arial"/>
              </a:rPr>
              <a:t>also binds to two co-receptors CXCR4 and CCR5 on the host cell surface. They also assist in the entry of the virus into the host cell.</a:t>
            </a:r>
          </a:p>
          <a:p>
            <a:pPr>
              <a:lnSpc>
                <a:spcPct val="80000"/>
              </a:lnSpc>
            </a:pPr>
            <a:endParaRPr lang="en-US" dirty="0" smtClean="0">
              <a:latin typeface="Arial"/>
              <a:cs typeface="Arial"/>
            </a:endParaRPr>
          </a:p>
          <a:p>
            <a:pPr>
              <a:lnSpc>
                <a:spcPct val="80000"/>
              </a:lnSpc>
            </a:pPr>
            <a:r>
              <a:rPr lang="en-US" dirty="0" smtClean="0">
                <a:latin typeface="Arial"/>
                <a:cs typeface="Arial"/>
              </a:rPr>
              <a:t>The </a:t>
            </a:r>
            <a:r>
              <a:rPr lang="en-US" dirty="0">
                <a:latin typeface="Arial"/>
                <a:cs typeface="Arial"/>
              </a:rPr>
              <a:t>T-lymphocytes have surface CD4 receptors (CD4+ T lymphocytes) to which HIV can attach to promote entry into the cell. </a:t>
            </a:r>
          </a:p>
          <a:p>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8</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3048000" y="4114800"/>
            <a:ext cx="3225800" cy="2635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246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sz="5000" dirty="0">
                <a:latin typeface="Arial"/>
                <a:cs typeface="Arial"/>
              </a:rPr>
              <a:t>Pathogenesis of HIV Infection</a:t>
            </a:r>
          </a:p>
        </p:txBody>
      </p:sp>
      <p:sp>
        <p:nvSpPr>
          <p:cNvPr id="3" name="Content Placeholder 2"/>
          <p:cNvSpPr>
            <a:spLocks noGrp="1"/>
          </p:cNvSpPr>
          <p:nvPr>
            <p:ph idx="1"/>
          </p:nvPr>
        </p:nvSpPr>
        <p:spPr/>
        <p:txBody>
          <a:bodyPr/>
          <a:lstStyle/>
          <a:p>
            <a:endParaRPr lang="en-US" dirty="0" smtClean="0">
              <a:latin typeface="Arial"/>
              <a:cs typeface="Arial"/>
            </a:endParaRPr>
          </a:p>
          <a:p>
            <a:r>
              <a:rPr lang="en-US" dirty="0" smtClean="0">
                <a:latin typeface="Arial"/>
                <a:cs typeface="Arial"/>
              </a:rPr>
              <a:t>HIV is </a:t>
            </a:r>
            <a:r>
              <a:rPr lang="en-US" dirty="0">
                <a:latin typeface="Arial"/>
                <a:cs typeface="Arial"/>
              </a:rPr>
              <a:t>shown crossing the mucosa of the genital tract to infect CD4+ T lymphocytes</a:t>
            </a:r>
            <a:r>
              <a:rPr lang="en-US" dirty="0" smtClean="0">
                <a:latin typeface="Arial"/>
                <a:cs typeface="Arial"/>
              </a:rPr>
              <a:t>.</a:t>
            </a:r>
          </a:p>
          <a:p>
            <a:endParaRPr lang="en-US" dirty="0">
              <a:latin typeface="Arial"/>
              <a:cs typeface="Arial"/>
            </a:endParaRPr>
          </a:p>
          <a:p>
            <a:r>
              <a:rPr lang="en-US" dirty="0">
                <a:latin typeface="Arial"/>
                <a:cs typeface="Arial"/>
              </a:rPr>
              <a:t>The probability of infection depends on both the number of infective HIV </a:t>
            </a:r>
            <a:r>
              <a:rPr lang="en-US" dirty="0" err="1">
                <a:latin typeface="Arial"/>
                <a:cs typeface="Arial"/>
              </a:rPr>
              <a:t>virions</a:t>
            </a:r>
            <a:r>
              <a:rPr lang="en-US" dirty="0">
                <a:latin typeface="Arial"/>
                <a:cs typeface="Arial"/>
              </a:rPr>
              <a:t> in the body fluid which contacts the host as well as the number of cells with CD4 receptors available at the site of contact. </a:t>
            </a:r>
          </a:p>
          <a:p>
            <a:pPr marL="0" indent="0">
              <a:buNone/>
            </a:pPr>
            <a:endParaRPr lang="en-US" dirty="0">
              <a:latin typeface="Arial"/>
              <a:cs typeface="Aria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09/04/2019</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hr-HR" smtClean="0">
                <a:solidFill>
                  <a:prstClr val="black">
                    <a:tint val="75000"/>
                  </a:prstClr>
                </a:solidFill>
              </a:rPr>
              <a:t>REPR 224</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853552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80</TotalTime>
  <Words>2730</Words>
  <Application>Microsoft Macintosh PowerPoint</Application>
  <PresentationFormat>On-screen Show (4:3)</PresentationFormat>
  <Paragraphs>303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Executive</vt:lpstr>
      <vt:lpstr>Systemic Manifestations of AIDS</vt:lpstr>
      <vt:lpstr>Objectives</vt:lpstr>
      <vt:lpstr>Introduction</vt:lpstr>
      <vt:lpstr>Introduction</vt:lpstr>
      <vt:lpstr>HIV Structure</vt:lpstr>
      <vt:lpstr>PowerPoint Presentation</vt:lpstr>
      <vt:lpstr>Pathogenesis of HIV Infection</vt:lpstr>
      <vt:lpstr>Pathogenesis of HIV Infection</vt:lpstr>
      <vt:lpstr>Pathogenesis of HIV Infection</vt:lpstr>
      <vt:lpstr>Pathogenesis of HIV Infection</vt:lpstr>
      <vt:lpstr>Pathogenesis of HIV Infection</vt:lpstr>
      <vt:lpstr>Pathogenesis of HIV Infection</vt:lpstr>
      <vt:lpstr>Pathogenesis of HIV Infection</vt:lpstr>
      <vt:lpstr>HIV Life Cycle</vt:lpstr>
      <vt:lpstr>HIV Infection</vt:lpstr>
      <vt:lpstr>HIV Infection</vt:lpstr>
      <vt:lpstr>PowerPoint Presentation</vt:lpstr>
      <vt:lpstr>Modes of Transmission of HIV</vt:lpstr>
      <vt:lpstr>Modes of transmission of HIV (the high risk population)</vt:lpstr>
      <vt:lpstr>Modes of transmission of HIV (the high risk population)</vt:lpstr>
      <vt:lpstr>Modes of transmission of HIV (the high risk population)</vt:lpstr>
      <vt:lpstr>Diagnosis of HIV</vt:lpstr>
      <vt:lpstr>Diagnosis of HIV</vt:lpstr>
      <vt:lpstr>Clinical Presentation</vt:lpstr>
      <vt:lpstr>Pathogenesis of AIDS/clinical AIDS</vt:lpstr>
      <vt:lpstr>Pathogenesis of AIDS/clinical AIDS</vt:lpstr>
      <vt:lpstr>Acquired Immunodeficiency Syndrome (AIDS)</vt:lpstr>
      <vt:lpstr>Infections</vt:lpstr>
      <vt:lpstr>Pneumocystis Jiroveci</vt:lpstr>
      <vt:lpstr>CMV Infection</vt:lpstr>
      <vt:lpstr>Infections</vt:lpstr>
      <vt:lpstr>Infections</vt:lpstr>
      <vt:lpstr>Neoplasms</vt:lpstr>
      <vt:lpstr>Kaposi Sarcoma</vt:lpstr>
      <vt:lpstr>Reference</vt:lpstr>
      <vt:lpstr>End of Lecture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Manifestations of AIDS</dc:title>
  <dc:creator/>
  <cp:lastModifiedBy>MAC</cp:lastModifiedBy>
  <cp:revision>42</cp:revision>
  <dcterms:created xsi:type="dcterms:W3CDTF">2018-01-02T04:35:54Z</dcterms:created>
  <dcterms:modified xsi:type="dcterms:W3CDTF">2019-03-26T06:24:12Z</dcterms:modified>
</cp:coreProperties>
</file>