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32"/>
  </p:notesMasterIdLst>
  <p:handoutMasterIdLst>
    <p:handoutMasterId r:id="rId33"/>
  </p:handoutMasterIdLst>
  <p:sldIdLst>
    <p:sldId id="256" r:id="rId2"/>
    <p:sldId id="257" r:id="rId3"/>
    <p:sldId id="260" r:id="rId4"/>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2" r:id="rId27"/>
    <p:sldId id="283" r:id="rId28"/>
    <p:sldId id="285" r:id="rId29"/>
    <p:sldId id="259" r:id="rId30"/>
    <p:sldId id="2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1EbP/x/XvYUr5q57b50Q==" hashData="SfPU2gXgjEZC3vssi0touCP0uL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8" d="100"/>
          <a:sy n="98" d="100"/>
        </p:scale>
        <p:origin x="-17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1A167-D082-9541-8426-3538FBDD7475}" type="datetimeFigureOut">
              <a:rPr lang="en-US" smtClean="0"/>
              <a:t>3/18/19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50D0F-F380-1E4D-9CE2-F041D1EF94C6}" type="slidenum">
              <a:rPr lang="en-US" smtClean="0"/>
              <a:t>‹#›</a:t>
            </a:fld>
            <a:endParaRPr lang="en-US"/>
          </a:p>
        </p:txBody>
      </p:sp>
    </p:spTree>
    <p:extLst>
      <p:ext uri="{BB962C8B-B14F-4D97-AF65-F5344CB8AC3E}">
        <p14:creationId xmlns:p14="http://schemas.microsoft.com/office/powerpoint/2010/main" val="3302395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90897-936C-5B4F-BDEA-510A8AAF5958}" type="datetimeFigureOut">
              <a:rPr lang="en-US" smtClean="0"/>
              <a:t>3/18/19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5BE3E-949A-6446-B495-9DBDF3E88DFE}" type="slidenum">
              <a:rPr lang="en-US" smtClean="0"/>
              <a:t>‹#›</a:t>
            </a:fld>
            <a:endParaRPr lang="en-US"/>
          </a:p>
        </p:txBody>
      </p:sp>
    </p:spTree>
    <p:extLst>
      <p:ext uri="{BB962C8B-B14F-4D97-AF65-F5344CB8AC3E}">
        <p14:creationId xmlns:p14="http://schemas.microsoft.com/office/powerpoint/2010/main" val="21476917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smtClean="0"/>
              <a:t>3/19/19</a:t>
            </a:r>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hr-HR" smtClean="0"/>
              <a:t>REPR 224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3/19/19</a:t>
            </a:r>
            <a:endParaRPr lang="en-US" dirty="0"/>
          </a:p>
        </p:txBody>
      </p:sp>
      <p:sp>
        <p:nvSpPr>
          <p:cNvPr id="8" name="Footer Placeholder 7"/>
          <p:cNvSpPr>
            <a:spLocks noGrp="1"/>
          </p:cNvSpPr>
          <p:nvPr>
            <p:ph type="ftr" sz="quarter" idx="11"/>
          </p:nvPr>
        </p:nvSpPr>
        <p:spPr/>
        <p:txBody>
          <a:bodyPr/>
          <a:lstStyle/>
          <a:p>
            <a:r>
              <a:rPr lang="hr-HR" smtClean="0"/>
              <a:t>REPR 224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3/19/19</a:t>
            </a:r>
            <a:endParaRPr lang="en-US" dirty="0"/>
          </a:p>
        </p:txBody>
      </p:sp>
      <p:sp>
        <p:nvSpPr>
          <p:cNvPr id="4" name="Footer Placeholder 3"/>
          <p:cNvSpPr>
            <a:spLocks noGrp="1"/>
          </p:cNvSpPr>
          <p:nvPr>
            <p:ph type="ftr" sz="quarter" idx="11"/>
          </p:nvPr>
        </p:nvSpPr>
        <p:spPr/>
        <p:txBody>
          <a:bodyPr/>
          <a:lstStyle/>
          <a:p>
            <a:r>
              <a:rPr lang="hr-HR" smtClean="0"/>
              <a:t>REPR 224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3/19/19</a:t>
            </a:r>
            <a:endParaRPr lang="en-US" dirty="0"/>
          </a:p>
        </p:txBody>
      </p:sp>
      <p:sp>
        <p:nvSpPr>
          <p:cNvPr id="3" name="Footer Placeholder 2"/>
          <p:cNvSpPr>
            <a:spLocks noGrp="1"/>
          </p:cNvSpPr>
          <p:nvPr>
            <p:ph type="ftr" sz="quarter" idx="11"/>
          </p:nvPr>
        </p:nvSpPr>
        <p:spPr/>
        <p:txBody>
          <a:bodyPr/>
          <a:lstStyle/>
          <a:p>
            <a:r>
              <a:rPr lang="hr-HR" smtClean="0"/>
              <a:t>REPR 224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3/19/19</a:t>
            </a:r>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3/19/19</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hr-HR" smtClean="0"/>
              <a:t>REPR 224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Prostate pathology</a:t>
            </a:r>
            <a:endParaRPr lang="en-US" sz="8000" dirty="0"/>
          </a:p>
        </p:txBody>
      </p:sp>
      <p:sp>
        <p:nvSpPr>
          <p:cNvPr id="3" name="Subtitle 2"/>
          <p:cNvSpPr>
            <a:spLocks noGrp="1"/>
          </p:cNvSpPr>
          <p:nvPr>
            <p:ph type="subTitle" idx="1"/>
          </p:nvPr>
        </p:nvSpPr>
        <p:spPr/>
        <p:txBody>
          <a:bodyPr>
            <a:normAutofit fontScale="85000" lnSpcReduction="20000"/>
          </a:bodyPr>
          <a:lstStyle/>
          <a:p>
            <a:pPr algn="ctr"/>
            <a:r>
              <a:rPr lang="en-US" sz="2400" i="1" dirty="0">
                <a:latin typeface="Arial"/>
                <a:cs typeface="Arial"/>
              </a:rPr>
              <a:t>Dr. Maria A. Arafah</a:t>
            </a:r>
          </a:p>
          <a:p>
            <a:pPr algn="ctr"/>
            <a:r>
              <a:rPr lang="en-US" sz="2400" i="1" dirty="0">
                <a:latin typeface="Arial"/>
                <a:cs typeface="Arial"/>
              </a:rPr>
              <a:t>Assistant Professor </a:t>
            </a:r>
            <a:r>
              <a:rPr lang="mr-IN" sz="2400" i="1" dirty="0">
                <a:latin typeface="Arial"/>
                <a:cs typeface="Arial"/>
              </a:rPr>
              <a:t>–</a:t>
            </a:r>
            <a:r>
              <a:rPr lang="en-US" sz="2400" i="1" dirty="0">
                <a:latin typeface="Arial"/>
                <a:cs typeface="Arial"/>
              </a:rPr>
              <a:t> Department of Pathology</a:t>
            </a:r>
          </a:p>
          <a:p>
            <a:pPr algn="ctr"/>
            <a:r>
              <a:rPr lang="en-US" sz="2400" i="1" dirty="0">
                <a:latin typeface="Arial"/>
                <a:cs typeface="Arial"/>
              </a:rPr>
              <a:t>http://</a:t>
            </a:r>
            <a:r>
              <a:rPr lang="en-US" sz="2400" i="1" dirty="0" err="1">
                <a:latin typeface="Arial"/>
                <a:cs typeface="Arial"/>
              </a:rPr>
              <a:t>fac.ksu.edu.sa</a:t>
            </a:r>
            <a:r>
              <a:rPr lang="en-US" sz="2400" i="1" dirty="0">
                <a:latin typeface="Arial"/>
                <a:cs typeface="Arial"/>
              </a:rPr>
              <a:t>/</a:t>
            </a:r>
            <a:r>
              <a:rPr lang="en-US" sz="2400" i="1" dirty="0" err="1">
                <a:latin typeface="Arial"/>
                <a:cs typeface="Arial"/>
              </a:rPr>
              <a:t>mariaarafah</a:t>
            </a:r>
            <a:r>
              <a:rPr lang="en-US" sz="2400" i="1" dirty="0">
                <a:latin typeface="Arial"/>
                <a:cs typeface="Arial"/>
              </a:rPr>
              <a:t>/courses</a:t>
            </a:r>
          </a:p>
          <a:p>
            <a:endParaRPr lang="en-US" dirty="0"/>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pic>
        <p:nvPicPr>
          <p:cNvPr id="9" name="Content Placeholder 8" descr="BPH-pathogenesis-1024x52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23" r="-401" b="-636"/>
          <a:stretch/>
        </p:blipFill>
        <p:spPr>
          <a:xfrm>
            <a:off x="1092651" y="1803095"/>
            <a:ext cx="10098703" cy="4445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a:spLocks noGrp="1"/>
          </p:cNvSpPr>
          <p:nvPr>
            <p:ph type="title"/>
          </p:nvPr>
        </p:nvSpPr>
        <p:spPr>
          <a:xfrm>
            <a:off x="1069848" y="484632"/>
            <a:ext cx="10058400" cy="1609344"/>
          </a:xfrm>
        </p:spPr>
        <p:txBody>
          <a:bodyPr/>
          <a:lstStyle/>
          <a:p>
            <a:r>
              <a:rPr lang="en-US" dirty="0" smtClean="0"/>
              <a:t>Pathogenesis of </a:t>
            </a:r>
            <a:r>
              <a:rPr lang="en-US" dirty="0" err="1" smtClean="0"/>
              <a:t>bph</a:t>
            </a:r>
            <a:endParaRPr lang="en-US" dirty="0"/>
          </a:p>
        </p:txBody>
      </p:sp>
    </p:spTree>
    <p:extLst>
      <p:ext uri="{BB962C8B-B14F-4D97-AF65-F5344CB8AC3E}">
        <p14:creationId xmlns:p14="http://schemas.microsoft.com/office/powerpoint/2010/main" val="383682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morphology</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452437" indent="-342900">
              <a:lnSpc>
                <a:spcPct val="100000"/>
              </a:lnSpc>
              <a:spcAft>
                <a:spcPct val="0"/>
              </a:spcAft>
              <a:buClr>
                <a:srgbClr val="262626"/>
              </a:buClr>
              <a:buFont typeface="Arial"/>
              <a:buChar char="•"/>
            </a:pPr>
            <a:r>
              <a:rPr lang="en-US" dirty="0"/>
              <a:t>The prostate weighs between 60 and 100 grams.</a:t>
            </a:r>
          </a:p>
          <a:p>
            <a:pPr marL="452437" indent="-342900">
              <a:lnSpc>
                <a:spcPct val="100000"/>
              </a:lnSpc>
              <a:spcAft>
                <a:spcPct val="0"/>
              </a:spcAft>
              <a:buClr>
                <a:srgbClr val="262626"/>
              </a:buClr>
              <a:buFont typeface="Arial"/>
              <a:buChar char="•"/>
            </a:pPr>
            <a:r>
              <a:rPr lang="en-US" dirty="0"/>
              <a:t>The hallmark of BPH is nodularity due to glandular and  fibro-muscular proliferation. </a:t>
            </a:r>
          </a:p>
          <a:p>
            <a:pPr marL="452437" indent="-342900">
              <a:lnSpc>
                <a:spcPct val="100000"/>
              </a:lnSpc>
              <a:spcAft>
                <a:spcPct val="0"/>
              </a:spcAft>
              <a:buClr>
                <a:srgbClr val="262626"/>
              </a:buClr>
              <a:buFont typeface="Arial"/>
              <a:buChar char="•"/>
            </a:pPr>
            <a:r>
              <a:rPr lang="en-US" dirty="0"/>
              <a:t>Nodular hyperplasia begins in the inner aspect of the prostate gland, the transition </a:t>
            </a:r>
            <a:r>
              <a:rPr lang="en-US" dirty="0" smtClean="0"/>
              <a:t>zone.</a:t>
            </a:r>
            <a:endParaRPr lang="en-US" dirty="0"/>
          </a:p>
          <a:p>
            <a:pPr marL="452437" indent="-342900">
              <a:lnSpc>
                <a:spcPct val="100000"/>
              </a:lnSpc>
              <a:spcAft>
                <a:spcPct val="0"/>
              </a:spcAft>
              <a:buClr>
                <a:srgbClr val="262626"/>
              </a:buClr>
              <a:buFont typeface="Arial"/>
              <a:buChar char="•"/>
            </a:pPr>
            <a:r>
              <a:rPr lang="en-US" dirty="0"/>
              <a:t>Cut-section shows nodules which vary in size, color and consistency depending on which element is proliferating more (glandular or fibro-muscular).</a:t>
            </a:r>
          </a:p>
          <a:p>
            <a:pPr marL="452437" indent="-342900">
              <a:lnSpc>
                <a:spcPct val="100000"/>
              </a:lnSpc>
              <a:spcAft>
                <a:spcPct val="0"/>
              </a:spcAft>
              <a:buClr>
                <a:srgbClr val="262626"/>
              </a:buClr>
              <a:buFont typeface="Arial"/>
              <a:buChar char="•"/>
            </a:pPr>
            <a:r>
              <a:rPr lang="en-US" dirty="0"/>
              <a:t>It compress the wall of the </a:t>
            </a:r>
            <a:r>
              <a:rPr lang="en-US" dirty="0" smtClean="0"/>
              <a:t>urethra </a:t>
            </a:r>
            <a:r>
              <a:rPr lang="en-US" dirty="0"/>
              <a:t>resulting </a:t>
            </a:r>
            <a:r>
              <a:rPr lang="en-US" dirty="0" smtClean="0"/>
              <a:t>in </a:t>
            </a:r>
            <a:r>
              <a:rPr lang="en-US" dirty="0"/>
              <a:t>a slit-like orifice.</a:t>
            </a:r>
          </a:p>
          <a:p>
            <a:pPr marL="452437" indent="-342900">
              <a:lnSpc>
                <a:spcPct val="100000"/>
              </a:lnSpc>
              <a:spcAft>
                <a:spcPct val="0"/>
              </a:spcAft>
              <a:buClr>
                <a:srgbClr val="262626"/>
              </a:buClr>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3704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pic>
        <p:nvPicPr>
          <p:cNvPr id="9" name="Content Placeholder 8" descr="download.jpeg"/>
          <p:cNvPicPr>
            <a:picLocks noGrp="1" noChangeAspect="1"/>
          </p:cNvPicPr>
          <p:nvPr>
            <p:ph sz="half" idx="1"/>
          </p:nvPr>
        </p:nvPicPr>
        <p:blipFill>
          <a:blip r:embed="rId2">
            <a:extLst>
              <a:ext uri="{28A0092B-C50C-407E-A947-70E740481C1C}">
                <a14:useLocalDpi xmlns:a14="http://schemas.microsoft.com/office/drawing/2010/main" val="0"/>
              </a:ext>
            </a:extLst>
          </a:blip>
          <a:srcRect l="10879" r="1087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BPH.jpg"/>
          <p:cNvPicPr>
            <a:picLocks noGrp="1" noChangeAspect="1"/>
          </p:cNvPicPr>
          <p:nvPr>
            <p:ph sz="half" idx="2"/>
          </p:nvPr>
        </p:nvPicPr>
        <p:blipFill>
          <a:blip r:embed="rId3">
            <a:extLst>
              <a:ext uri="{28A0092B-C50C-407E-A947-70E740481C1C}">
                <a14:useLocalDpi xmlns:a14="http://schemas.microsoft.com/office/drawing/2010/main" val="0"/>
              </a:ext>
            </a:extLst>
          </a:blip>
          <a:srcRect t="-13908" b="-13908"/>
          <a:stretch>
            <a:fillRect/>
          </a:stretch>
        </p:blipFill>
        <p:spPr>
          <a:xfrm>
            <a:off x="6364288" y="2193925"/>
            <a:ext cx="4754562" cy="397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77685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Microscopic features</a:t>
            </a:r>
            <a:endParaRPr lang="en-US" dirty="0"/>
          </a:p>
        </p:txBody>
      </p:sp>
      <p:sp>
        <p:nvSpPr>
          <p:cNvPr id="9" name="Content Placeholder 8"/>
          <p:cNvSpPr>
            <a:spLocks noGrp="1"/>
          </p:cNvSpPr>
          <p:nvPr>
            <p:ph idx="1"/>
          </p:nvPr>
        </p:nvSpPr>
        <p:spPr/>
        <p:txBody>
          <a:bodyPr vert="horz" lIns="91440" tIns="45720" rIns="91440" bIns="45720" rtlCol="0">
            <a:normAutofit/>
          </a:bodyPr>
          <a:lstStyle/>
          <a:p>
            <a:pPr marL="452437" indent="-342900">
              <a:lnSpc>
                <a:spcPct val="100000"/>
              </a:lnSpc>
              <a:spcAft>
                <a:spcPct val="0"/>
              </a:spcAft>
              <a:buClr>
                <a:srgbClr val="262626"/>
              </a:buClr>
              <a:buFont typeface="Arial"/>
              <a:buChar char="•"/>
            </a:pPr>
            <a:r>
              <a:rPr lang="en-US" dirty="0"/>
              <a:t>The main feature of BPH is </a:t>
            </a:r>
            <a:r>
              <a:rPr lang="en-US" dirty="0" smtClean="0"/>
              <a:t>nodularity, the nodules can be one of the following:</a:t>
            </a:r>
            <a:endParaRPr lang="en-US" dirty="0"/>
          </a:p>
          <a:p>
            <a:pPr marL="726757" lvl="1" indent="-342900">
              <a:lnSpc>
                <a:spcPct val="100000"/>
              </a:lnSpc>
              <a:spcAft>
                <a:spcPct val="0"/>
              </a:spcAft>
              <a:buClr>
                <a:schemeClr val="accent3"/>
              </a:buClr>
              <a:buFont typeface="Wingdings" charset="2"/>
              <a:buChar char="§"/>
            </a:pPr>
            <a:r>
              <a:rPr lang="en-US" dirty="0" smtClean="0"/>
              <a:t>purely </a:t>
            </a:r>
            <a:r>
              <a:rPr lang="en-US" dirty="0"/>
              <a:t>stromal nodules composed mainly of </a:t>
            </a:r>
            <a:r>
              <a:rPr lang="en-US" dirty="0" err="1"/>
              <a:t>fibromuscular</a:t>
            </a:r>
            <a:r>
              <a:rPr lang="en-US" dirty="0"/>
              <a:t> </a:t>
            </a:r>
            <a:r>
              <a:rPr lang="en-US" dirty="0" smtClean="0"/>
              <a:t>elements</a:t>
            </a:r>
          </a:p>
          <a:p>
            <a:pPr marL="726757" lvl="1" indent="-342900">
              <a:lnSpc>
                <a:spcPct val="100000"/>
              </a:lnSpc>
              <a:spcAft>
                <a:spcPct val="0"/>
              </a:spcAft>
              <a:buClr>
                <a:schemeClr val="accent3"/>
              </a:buClr>
              <a:buFont typeface="Wingdings" charset="2"/>
              <a:buChar char="§"/>
            </a:pPr>
            <a:endParaRPr lang="en-US" dirty="0" smtClean="0"/>
          </a:p>
          <a:p>
            <a:pPr marL="726757" lvl="1" indent="-342900">
              <a:lnSpc>
                <a:spcPct val="100000"/>
              </a:lnSpc>
              <a:spcAft>
                <a:spcPct val="0"/>
              </a:spcAft>
              <a:buClr>
                <a:schemeClr val="accent3"/>
              </a:buClr>
              <a:buFont typeface="Wingdings" charset="2"/>
              <a:buChar char="§"/>
            </a:pPr>
            <a:r>
              <a:rPr lang="en-US" dirty="0" smtClean="0"/>
              <a:t>fibroepithelial </a:t>
            </a:r>
            <a:r>
              <a:rPr lang="en-US" dirty="0"/>
              <a:t>with both glandular and </a:t>
            </a:r>
            <a:r>
              <a:rPr lang="en-US" dirty="0" err="1"/>
              <a:t>fibromuscular</a:t>
            </a:r>
            <a:r>
              <a:rPr lang="en-US" dirty="0"/>
              <a:t> component. There is aggregation of small to large to </a:t>
            </a:r>
            <a:r>
              <a:rPr lang="en-US" dirty="0" err="1"/>
              <a:t>cystically</a:t>
            </a:r>
            <a:r>
              <a:rPr lang="en-US" dirty="0"/>
              <a:t> dilated glands, lined by two layers of epithelium surrounded by </a:t>
            </a:r>
            <a:r>
              <a:rPr lang="en-US" dirty="0" err="1"/>
              <a:t>fibromuscular</a:t>
            </a:r>
            <a:r>
              <a:rPr lang="en-US" dirty="0"/>
              <a:t> </a:t>
            </a:r>
            <a:r>
              <a:rPr lang="en-US" dirty="0" err="1"/>
              <a:t>stroma</a:t>
            </a:r>
            <a:r>
              <a:rPr lang="en-US" dirty="0"/>
              <a:t>.</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Needle </a:t>
            </a:r>
            <a:r>
              <a:rPr lang="en-US" dirty="0" smtClean="0"/>
              <a:t>biopsies do not </a:t>
            </a:r>
            <a:r>
              <a:rPr lang="en-US" dirty="0"/>
              <a:t>sample the transitional zone where BPH </a:t>
            </a:r>
            <a:r>
              <a:rPr lang="en-US" dirty="0" smtClean="0"/>
              <a:t>occurs</a:t>
            </a:r>
            <a:r>
              <a:rPr lang="en-US" dirty="0"/>
              <a:t>, therefore the diagnosis of BPH cannot be made on needle </a:t>
            </a:r>
            <a:r>
              <a:rPr lang="en-US" dirty="0" smtClean="0"/>
              <a:t>biopsy.</a:t>
            </a:r>
            <a:endParaRPr lang="en-US" dirty="0"/>
          </a:p>
          <a:p>
            <a:pPr marL="452437" indent="-342900">
              <a:lnSpc>
                <a:spcPct val="100000"/>
              </a:lnSpc>
              <a:spcAft>
                <a:spcPct val="0"/>
              </a:spcAft>
              <a:buClr>
                <a:srgbClr val="262626"/>
              </a:buClr>
              <a:buFont typeface="Arial"/>
              <a:buChar char="•"/>
            </a:pPr>
            <a:endParaRPr lang="en-US" dirty="0"/>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76640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Microscopic features</a:t>
            </a:r>
          </a:p>
        </p:txBody>
      </p:sp>
      <p:pic>
        <p:nvPicPr>
          <p:cNvPr id="9" name="Content Placeholder 8" descr="prostatestromalprolifIczkowski02.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3" t="285" r="11449" b="-285"/>
          <a:stretch/>
        </p:blipFill>
        <p:spPr>
          <a:xfrm>
            <a:off x="1069975" y="2193925"/>
            <a:ext cx="4754563" cy="397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download (1).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588" t="-570" r="15171" b="570"/>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417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Clinical presentation</a:t>
            </a:r>
            <a:endParaRPr lang="en-US" dirty="0"/>
          </a:p>
        </p:txBody>
      </p:sp>
      <p:sp>
        <p:nvSpPr>
          <p:cNvPr id="9" name="Content Placeholder 8"/>
          <p:cNvSpPr>
            <a:spLocks noGrp="1"/>
          </p:cNvSpPr>
          <p:nvPr>
            <p:ph idx="1"/>
          </p:nvPr>
        </p:nvSpPr>
        <p:spPr/>
        <p:txBody>
          <a:bodyPr>
            <a:normAutofit fontScale="92500" lnSpcReduction="10000"/>
          </a:bodyPr>
          <a:lstStyle/>
          <a:p>
            <a:pPr>
              <a:lnSpc>
                <a:spcPct val="140000"/>
              </a:lnSpc>
              <a:spcBef>
                <a:spcPct val="20000"/>
              </a:spcBef>
              <a:spcAft>
                <a:spcPct val="0"/>
              </a:spcAft>
              <a:buClrTx/>
              <a:buFont typeface="Arial"/>
              <a:buChar char="•"/>
            </a:pPr>
            <a:r>
              <a:rPr lang="en-US" dirty="0"/>
              <a:t>The nodule compress the prostatic urethra </a:t>
            </a:r>
            <a:r>
              <a:rPr lang="en-US" dirty="0">
                <a:sym typeface="Wingdings" charset="0"/>
              </a:rPr>
              <a:t></a:t>
            </a:r>
            <a:r>
              <a:rPr lang="en-US" dirty="0"/>
              <a:t> </a:t>
            </a:r>
            <a:r>
              <a:rPr lang="en-US" dirty="0" err="1"/>
              <a:t>uretheral</a:t>
            </a:r>
            <a:r>
              <a:rPr lang="en-US" dirty="0"/>
              <a:t> obstruction </a:t>
            </a:r>
            <a:r>
              <a:rPr lang="en-US" dirty="0" smtClean="0">
                <a:sym typeface="Wingdings" charset="0"/>
              </a:rPr>
              <a:t></a:t>
            </a:r>
            <a:r>
              <a:rPr lang="en-US" dirty="0" smtClean="0"/>
              <a:t> </a:t>
            </a:r>
            <a:r>
              <a:rPr lang="en-US" dirty="0"/>
              <a:t>retention of urine in the bladder </a:t>
            </a:r>
            <a:r>
              <a:rPr lang="en-US" dirty="0" smtClean="0">
                <a:sym typeface="Wingdings" charset="0"/>
              </a:rPr>
              <a:t> </a:t>
            </a:r>
            <a:r>
              <a:rPr lang="en-US" dirty="0" smtClean="0"/>
              <a:t>bladder hypertrophy </a:t>
            </a:r>
            <a:endParaRPr lang="en-US" dirty="0"/>
          </a:p>
          <a:p>
            <a:pPr>
              <a:lnSpc>
                <a:spcPct val="140000"/>
              </a:lnSpc>
              <a:spcBef>
                <a:spcPct val="20000"/>
              </a:spcBef>
              <a:spcAft>
                <a:spcPct val="0"/>
              </a:spcAft>
              <a:buClrTx/>
              <a:buFont typeface="Arial"/>
              <a:buChar char="•"/>
            </a:pPr>
            <a:r>
              <a:rPr lang="en-US" dirty="0"/>
              <a:t>The inability to empty the bladder completely leads to increase volume of residual urine </a:t>
            </a:r>
            <a:r>
              <a:rPr lang="en-US" dirty="0">
                <a:sym typeface="Wingdings" charset="0"/>
              </a:rPr>
              <a:t></a:t>
            </a:r>
            <a:r>
              <a:rPr lang="en-US" dirty="0"/>
              <a:t> therefore infection</a:t>
            </a:r>
          </a:p>
          <a:p>
            <a:pPr>
              <a:lnSpc>
                <a:spcPct val="140000"/>
              </a:lnSpc>
              <a:spcBef>
                <a:spcPct val="20000"/>
              </a:spcBef>
              <a:spcAft>
                <a:spcPct val="0"/>
              </a:spcAft>
              <a:buClrTx/>
              <a:buFont typeface="Arial"/>
              <a:buChar char="•"/>
            </a:pPr>
            <a:r>
              <a:rPr lang="en-US" dirty="0"/>
              <a:t>Increased urinary frequency</a:t>
            </a:r>
          </a:p>
          <a:p>
            <a:pPr>
              <a:lnSpc>
                <a:spcPct val="140000"/>
              </a:lnSpc>
              <a:spcBef>
                <a:spcPct val="20000"/>
              </a:spcBef>
              <a:spcAft>
                <a:spcPct val="0"/>
              </a:spcAft>
              <a:buClrTx/>
              <a:buFont typeface="Arial"/>
              <a:buChar char="•"/>
            </a:pPr>
            <a:r>
              <a:rPr lang="en-US" dirty="0" err="1"/>
              <a:t>Nocturia</a:t>
            </a:r>
            <a:endParaRPr lang="en-US" dirty="0"/>
          </a:p>
          <a:p>
            <a:pPr>
              <a:lnSpc>
                <a:spcPct val="140000"/>
              </a:lnSpc>
              <a:spcBef>
                <a:spcPct val="20000"/>
              </a:spcBef>
              <a:spcAft>
                <a:spcPct val="0"/>
              </a:spcAft>
              <a:buClrTx/>
              <a:buFont typeface="Arial"/>
              <a:buChar char="•"/>
            </a:pPr>
            <a:r>
              <a:rPr lang="en-US" dirty="0"/>
              <a:t>Difficulty in starting and stopping the stream of urine</a:t>
            </a:r>
          </a:p>
          <a:p>
            <a:pPr>
              <a:lnSpc>
                <a:spcPct val="140000"/>
              </a:lnSpc>
              <a:spcBef>
                <a:spcPct val="20000"/>
              </a:spcBef>
              <a:spcAft>
                <a:spcPct val="0"/>
              </a:spcAft>
              <a:buClrTx/>
              <a:buFont typeface="Arial"/>
              <a:buChar char="•"/>
            </a:pPr>
            <a:r>
              <a:rPr lang="en-US" dirty="0"/>
              <a:t>Dysuria</a:t>
            </a:r>
          </a:p>
          <a:p>
            <a:pPr>
              <a:lnSpc>
                <a:spcPct val="140000"/>
              </a:lnSpc>
              <a:spcBef>
                <a:spcPct val="20000"/>
              </a:spcBef>
              <a:spcAft>
                <a:spcPct val="0"/>
              </a:spcAft>
              <a:buClrTx/>
              <a:buFont typeface="Arial"/>
              <a:buChar char="•"/>
            </a:pPr>
            <a:r>
              <a:rPr lang="en-US" dirty="0"/>
              <a:t>Some patients present with acute urinary retention.</a:t>
            </a:r>
          </a:p>
          <a:p>
            <a:pPr>
              <a:lnSpc>
                <a:spcPct val="140000"/>
              </a:lnSpc>
            </a:pPr>
            <a:endParaRPr lang="en-US" dirty="0"/>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60704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vert="horz" lIns="91440" tIns="45720" rIns="91440" bIns="45720" rtlCol="0">
            <a:normAutofit/>
          </a:bodyPr>
          <a:lstStyle/>
          <a:p>
            <a:pPr>
              <a:lnSpc>
                <a:spcPct val="140000"/>
              </a:lnSpc>
              <a:spcBef>
                <a:spcPct val="20000"/>
              </a:spcBef>
              <a:spcAft>
                <a:spcPct val="0"/>
              </a:spcAft>
              <a:buClrTx/>
              <a:buFont typeface="Arial"/>
              <a:buChar char="•"/>
            </a:pPr>
            <a:r>
              <a:rPr lang="en-US" dirty="0"/>
              <a:t>Mild cases of BPH may be treated with </a:t>
            </a:r>
            <a:r>
              <a:rPr lang="en-US" dirty="0"/>
              <a:t>α-</a:t>
            </a:r>
            <a:r>
              <a:rPr lang="en-US" dirty="0"/>
              <a:t>blockers and 5-α-</a:t>
            </a:r>
            <a:r>
              <a:rPr lang="en-US" dirty="0" err="1"/>
              <a:t>reductase</a:t>
            </a:r>
            <a:r>
              <a:rPr lang="en-US" dirty="0"/>
              <a:t> </a:t>
            </a:r>
            <a:r>
              <a:rPr lang="en-US" dirty="0"/>
              <a:t>inhibitors.</a:t>
            </a:r>
          </a:p>
          <a:p>
            <a:pPr>
              <a:lnSpc>
                <a:spcPct val="140000"/>
              </a:lnSpc>
              <a:spcBef>
                <a:spcPct val="20000"/>
              </a:spcBef>
              <a:spcAft>
                <a:spcPct val="0"/>
              </a:spcAft>
              <a:buClrTx/>
              <a:buFont typeface="Arial"/>
              <a:buChar char="•"/>
            </a:pPr>
            <a:endParaRPr lang="en-US" dirty="0"/>
          </a:p>
          <a:p>
            <a:pPr>
              <a:lnSpc>
                <a:spcPct val="140000"/>
              </a:lnSpc>
              <a:spcBef>
                <a:spcPct val="20000"/>
              </a:spcBef>
              <a:spcAft>
                <a:spcPct val="0"/>
              </a:spcAft>
              <a:buClrTx/>
              <a:buFont typeface="Arial"/>
              <a:buChar char="•"/>
            </a:pPr>
            <a:r>
              <a:rPr lang="en-US" dirty="0"/>
              <a:t>Moderate to severe cases require transurethral resection of the prostate (TURP</a:t>
            </a:r>
            <a:r>
              <a:rPr lang="en-US" dirty="0"/>
              <a:t>).</a:t>
            </a:r>
            <a:endParaRPr lang="en-US" dirty="0"/>
          </a:p>
          <a:p>
            <a:pPr>
              <a:lnSpc>
                <a:spcPct val="140000"/>
              </a:lnSpc>
              <a:spcBef>
                <a:spcPct val="20000"/>
              </a:spcBef>
              <a:spcAft>
                <a:spcPct val="0"/>
              </a:spcAft>
              <a:buClrTx/>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115981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smtClean="0"/>
              <a:t>Prostate adenocarcinoma</a:t>
            </a:r>
            <a:endParaRPr lang="en-US" dirty="0"/>
          </a:p>
        </p:txBody>
      </p:sp>
      <p:sp>
        <p:nvSpPr>
          <p:cNvPr id="3" name="Content Placeholder 2"/>
          <p:cNvSpPr>
            <a:spLocks noGrp="1"/>
          </p:cNvSpPr>
          <p:nvPr>
            <p:ph idx="1"/>
          </p:nvPr>
        </p:nvSpPr>
        <p:spPr/>
        <p:txBody>
          <a:bodyPr>
            <a:normAutofit/>
          </a:bodyPr>
          <a:lstStyle/>
          <a:p>
            <a:pPr marL="452628" indent="-342900">
              <a:lnSpc>
                <a:spcPct val="100000"/>
              </a:lnSpc>
              <a:buClr>
                <a:schemeClr val="tx1">
                  <a:lumMod val="85000"/>
                  <a:lumOff val="15000"/>
                </a:schemeClr>
              </a:buClr>
              <a:buFont typeface="Arial"/>
              <a:buChar char="•"/>
              <a:defRPr/>
            </a:pPr>
            <a:r>
              <a:rPr lang="en-US" dirty="0" smtClean="0"/>
              <a:t>It is a common </a:t>
            </a:r>
            <a:r>
              <a:rPr lang="en-US" dirty="0"/>
              <a:t>form of cancer in </a:t>
            </a:r>
            <a:r>
              <a:rPr lang="en-US" dirty="0" smtClean="0"/>
              <a:t>men over the age of 50 years.</a:t>
            </a:r>
            <a:endParaRPr lang="en-US" dirty="0"/>
          </a:p>
          <a:p>
            <a:pPr marL="452628" indent="-342900">
              <a:lnSpc>
                <a:spcPct val="100000"/>
              </a:lnSpc>
              <a:buClr>
                <a:schemeClr val="tx1">
                  <a:lumMod val="85000"/>
                  <a:lumOff val="15000"/>
                </a:schemeClr>
              </a:buClr>
              <a:buFont typeface="Arial"/>
              <a:buChar char="•"/>
              <a:defRPr/>
            </a:pPr>
            <a:r>
              <a:rPr lang="en-US" dirty="0" smtClean="0"/>
              <a:t>It is more </a:t>
            </a:r>
            <a:r>
              <a:rPr lang="en-US" dirty="0"/>
              <a:t>prevalent among African </a:t>
            </a:r>
            <a:r>
              <a:rPr lang="en-US" dirty="0" smtClean="0"/>
              <a:t>Americans.</a:t>
            </a:r>
            <a:endParaRPr lang="en-US" dirty="0"/>
          </a:p>
          <a:p>
            <a:pPr marL="452628" indent="-342900">
              <a:lnSpc>
                <a:spcPct val="100000"/>
              </a:lnSpc>
              <a:buClr>
                <a:schemeClr val="tx1">
                  <a:lumMod val="85000"/>
                  <a:lumOff val="15000"/>
                </a:schemeClr>
              </a:buClr>
              <a:buFont typeface="Arial"/>
              <a:buChar char="•"/>
              <a:defRPr/>
            </a:pPr>
            <a:r>
              <a:rPr lang="en-US" dirty="0" smtClean="0"/>
              <a:t>Risk factors include: age</a:t>
            </a:r>
            <a:r>
              <a:rPr lang="en-US" dirty="0"/>
              <a:t>, race, family history, hormone level (androgens) and environmental influences.</a:t>
            </a:r>
          </a:p>
          <a:p>
            <a:pPr marL="452628" indent="-342900">
              <a:lnSpc>
                <a:spcPct val="100000"/>
              </a:lnSpc>
              <a:buClr>
                <a:schemeClr val="tx1">
                  <a:lumMod val="85000"/>
                  <a:lumOff val="15000"/>
                </a:schemeClr>
              </a:buClr>
              <a:buFont typeface="Arial"/>
              <a:buChar char="•"/>
              <a:defRPr/>
            </a:pPr>
            <a:r>
              <a:rPr lang="en-US" dirty="0" smtClean="0"/>
              <a:t>Androgens </a:t>
            </a:r>
            <a:r>
              <a:rPr lang="en-US" dirty="0"/>
              <a:t>are believed to play a major role in the </a:t>
            </a:r>
            <a:r>
              <a:rPr lang="en-US" dirty="0" smtClean="0"/>
              <a:t>pathogenesis.</a:t>
            </a:r>
          </a:p>
          <a:p>
            <a:pPr marL="452628" indent="-342900">
              <a:lnSpc>
                <a:spcPct val="100000"/>
              </a:lnSpc>
              <a:buClr>
                <a:schemeClr val="tx1">
                  <a:lumMod val="85000"/>
                  <a:lumOff val="15000"/>
                </a:schemeClr>
              </a:buClr>
              <a:buFont typeface="Arial"/>
              <a:buChar char="•"/>
              <a:defRPr/>
            </a:pPr>
            <a:r>
              <a:rPr lang="en-US" dirty="0" smtClean="0"/>
              <a:t>Tumor can spread </a:t>
            </a:r>
            <a:r>
              <a:rPr lang="en-US" dirty="0"/>
              <a:t>by direct local invasion and through blood </a:t>
            </a:r>
            <a:r>
              <a:rPr lang="en-US" dirty="0" smtClean="0"/>
              <a:t>vessels and </a:t>
            </a:r>
            <a:r>
              <a:rPr lang="en-US" dirty="0" err="1" smtClean="0"/>
              <a:t>lymphatics</a:t>
            </a:r>
            <a:r>
              <a:rPr lang="en-US" dirty="0" smtClean="0"/>
              <a:t>.</a:t>
            </a:r>
          </a:p>
          <a:p>
            <a:pPr marL="452628" indent="-342900">
              <a:lnSpc>
                <a:spcPct val="100000"/>
              </a:lnSpc>
              <a:buClr>
                <a:schemeClr val="tx1">
                  <a:lumMod val="85000"/>
                  <a:lumOff val="15000"/>
                </a:schemeClr>
              </a:buClr>
              <a:buFont typeface="Arial"/>
              <a:buChar char="•"/>
              <a:defRPr/>
            </a:pPr>
            <a:r>
              <a:rPr lang="en-US" dirty="0" smtClean="0"/>
              <a:t>Local </a:t>
            </a:r>
            <a:r>
              <a:rPr lang="en-US" dirty="0"/>
              <a:t>extension most commonly involves the </a:t>
            </a:r>
            <a:r>
              <a:rPr lang="en-US" dirty="0" err="1"/>
              <a:t>periprostatic</a:t>
            </a:r>
            <a:r>
              <a:rPr lang="en-US" dirty="0"/>
              <a:t> tissue, seminal vesicles and the base of the urinary bladder (leading to ureteral obstruction</a:t>
            </a:r>
            <a:r>
              <a:rPr lang="en-US" dirty="0" smtClean="0"/>
              <a:t>).</a:t>
            </a:r>
            <a:endParaRPr lang="en-US" dirty="0"/>
          </a:p>
          <a:p>
            <a:pPr marL="452628" indent="-342900">
              <a:lnSpc>
                <a:spcPct val="100000"/>
              </a:lnSpc>
              <a:buClr>
                <a:schemeClr val="tx1">
                  <a:lumMod val="85000"/>
                  <a:lumOff val="15000"/>
                </a:schemeClr>
              </a:buClr>
              <a:buFont typeface="Arial"/>
              <a:buChar char="•"/>
              <a:defRPr/>
            </a:pPr>
            <a:endParaRPr lang="en-US" b="1" dirty="0"/>
          </a:p>
          <a:p>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79381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morphology</a:t>
            </a:r>
            <a:endParaRPr lang="en-US" dirty="0"/>
          </a:p>
        </p:txBody>
      </p:sp>
      <p:sp>
        <p:nvSpPr>
          <p:cNvPr id="3" name="Content Placeholder 2"/>
          <p:cNvSpPr>
            <a:spLocks noGrp="1"/>
          </p:cNvSpPr>
          <p:nvPr>
            <p:ph idx="1"/>
          </p:nvPr>
        </p:nvSpPr>
        <p:spPr/>
        <p:txBody>
          <a:bodyPr/>
          <a:lstStyle/>
          <a:p>
            <a:pPr marL="452628" indent="-342900">
              <a:buClr>
                <a:schemeClr val="tx1">
                  <a:lumMod val="85000"/>
                  <a:lumOff val="15000"/>
                </a:schemeClr>
              </a:buClr>
              <a:buFont typeface="Arial"/>
              <a:buChar char="•"/>
              <a:defRPr/>
            </a:pPr>
            <a:r>
              <a:rPr lang="en-US" dirty="0"/>
              <a:t>70% </a:t>
            </a:r>
            <a:r>
              <a:rPr lang="en-US" dirty="0" smtClean="0"/>
              <a:t>of tumors arise </a:t>
            </a:r>
            <a:r>
              <a:rPr lang="en-US" dirty="0"/>
              <a:t>in the peripheral zone in the posterior part of the </a:t>
            </a:r>
            <a:r>
              <a:rPr lang="en-US" dirty="0" smtClean="0"/>
              <a:t>gland.</a:t>
            </a:r>
            <a:endParaRPr lang="en-US" dirty="0"/>
          </a:p>
          <a:p>
            <a:pPr marL="452628" indent="-342900">
              <a:buClr>
                <a:schemeClr val="tx1">
                  <a:lumMod val="85000"/>
                  <a:lumOff val="15000"/>
                </a:schemeClr>
              </a:buClr>
              <a:buFont typeface="Arial"/>
              <a:buChar char="•"/>
              <a:defRPr/>
            </a:pPr>
            <a:endParaRPr lang="en-US" dirty="0"/>
          </a:p>
          <a:p>
            <a:pPr marL="452628" indent="-342900">
              <a:buClr>
                <a:schemeClr val="tx1">
                  <a:lumMod val="85000"/>
                  <a:lumOff val="15000"/>
                </a:schemeClr>
              </a:buClr>
              <a:buFont typeface="Arial"/>
              <a:buChar char="•"/>
              <a:defRPr/>
            </a:pPr>
            <a:r>
              <a:rPr lang="en-US" dirty="0" smtClean="0"/>
              <a:t>The tumor </a:t>
            </a:r>
            <a:r>
              <a:rPr lang="en-US" dirty="0"/>
              <a:t>is firm and gritty and is palpable on rectal </a:t>
            </a:r>
            <a:r>
              <a:rPr lang="en-US" dirty="0" smtClean="0"/>
              <a:t>exam.</a:t>
            </a:r>
            <a:endParaRPr lang="en-US" dirty="0"/>
          </a:p>
          <a:p>
            <a:pPr>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78595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morphology</a:t>
            </a:r>
          </a:p>
        </p:txBody>
      </p:sp>
      <p:pic>
        <p:nvPicPr>
          <p:cNvPr id="9" name="Content Placeholder 8" descr="spc-img0002__large.jpg"/>
          <p:cNvPicPr>
            <a:picLocks noGrp="1" noChangeAspect="1"/>
          </p:cNvPicPr>
          <p:nvPr>
            <p:ph sz="half" idx="1"/>
          </p:nvPr>
        </p:nvPicPr>
        <p:blipFill>
          <a:blip r:embed="rId2">
            <a:extLst>
              <a:ext uri="{28A0092B-C50C-407E-A947-70E740481C1C}">
                <a14:useLocalDpi xmlns:a14="http://schemas.microsoft.com/office/drawing/2010/main" val="0"/>
              </a:ext>
            </a:extLst>
          </a:blip>
          <a:srcRect l="9909" r="990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l="5240" r="524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09407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lnSpc>
                <a:spcPct val="100000"/>
              </a:lnSpc>
              <a:buClr>
                <a:schemeClr val="accent3"/>
              </a:buClr>
              <a:defRPr/>
            </a:pPr>
            <a:r>
              <a:rPr lang="en-US" dirty="0"/>
              <a:t>Understand the basic anatomical relations and zones of the prostatic gland.</a:t>
            </a:r>
          </a:p>
          <a:p>
            <a:pPr>
              <a:lnSpc>
                <a:spcPct val="100000"/>
              </a:lnSpc>
              <a:buClr>
                <a:schemeClr val="accent3"/>
              </a:buClr>
              <a:defRPr/>
            </a:pPr>
            <a:endParaRPr lang="en-US" dirty="0" smtClean="0"/>
          </a:p>
          <a:p>
            <a:pPr>
              <a:lnSpc>
                <a:spcPct val="100000"/>
              </a:lnSpc>
              <a:buClr>
                <a:schemeClr val="accent3"/>
              </a:buClr>
              <a:defRPr/>
            </a:pPr>
            <a:r>
              <a:rPr lang="en-US" dirty="0" smtClean="0"/>
              <a:t>Know </a:t>
            </a:r>
            <a:r>
              <a:rPr lang="en-US" dirty="0"/>
              <a:t>the epidemiology, pathogenesis and </a:t>
            </a:r>
            <a:r>
              <a:rPr lang="en-US" dirty="0" err="1"/>
              <a:t>histopathologic</a:t>
            </a:r>
            <a:r>
              <a:rPr lang="en-US" dirty="0"/>
              <a:t> features of benign prostatic hyperplasia and carcinoma of the prostate</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16697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Microscopic features</a:t>
            </a:r>
          </a:p>
        </p:txBody>
      </p:sp>
      <p:sp>
        <p:nvSpPr>
          <p:cNvPr id="9" name="Content Placeholder 8"/>
          <p:cNvSpPr>
            <a:spLocks noGrp="1"/>
          </p:cNvSpPr>
          <p:nvPr>
            <p:ph idx="1"/>
          </p:nvPr>
        </p:nvSpPr>
        <p:spPr/>
        <p:txBody>
          <a:bodyPr>
            <a:normAutofit/>
          </a:bodyPr>
          <a:lstStyle/>
          <a:p>
            <a:pPr>
              <a:lnSpc>
                <a:spcPct val="100000"/>
              </a:lnSpc>
              <a:spcBef>
                <a:spcPct val="20000"/>
              </a:spcBef>
              <a:buClrTx/>
              <a:buFont typeface="Arial"/>
              <a:buChar char="•"/>
              <a:defRPr/>
            </a:pPr>
            <a:r>
              <a:rPr lang="en-US" dirty="0" smtClean="0">
                <a:solidFill>
                  <a:prstClr val="black"/>
                </a:solidFill>
                <a:cs typeface="Arial" charset="0"/>
              </a:rPr>
              <a:t>Most lesions </a:t>
            </a:r>
            <a:r>
              <a:rPr lang="en-US" dirty="0">
                <a:solidFill>
                  <a:prstClr val="black"/>
                </a:solidFill>
                <a:cs typeface="Arial" charset="0"/>
              </a:rPr>
              <a:t>are adenocarcinomas that produce </a:t>
            </a:r>
            <a:r>
              <a:rPr lang="en-US" dirty="0" smtClean="0">
                <a:solidFill>
                  <a:prstClr val="black"/>
                </a:solidFill>
                <a:cs typeface="Arial" charset="0"/>
              </a:rPr>
              <a:t>well</a:t>
            </a:r>
            <a:r>
              <a:rPr lang="en-US" dirty="0">
                <a:solidFill>
                  <a:prstClr val="black"/>
                </a:solidFill>
                <a:cs typeface="Arial" charset="0"/>
              </a:rPr>
              <a:t>-defined gland patterns</a:t>
            </a:r>
            <a:r>
              <a:rPr lang="en-US" dirty="0" smtClean="0">
                <a:solidFill>
                  <a:prstClr val="black"/>
                </a:solidFill>
                <a:cs typeface="Arial" charset="0"/>
              </a:rPr>
              <a:t>.</a:t>
            </a:r>
          </a:p>
          <a:p>
            <a:pPr>
              <a:lnSpc>
                <a:spcPct val="100000"/>
              </a:lnSpc>
              <a:spcBef>
                <a:spcPct val="20000"/>
              </a:spcBef>
              <a:buClrTx/>
              <a:buFont typeface="Arial"/>
              <a:buChar char="•"/>
              <a:defRPr/>
            </a:pPr>
            <a:endParaRPr lang="en-US" dirty="0">
              <a:solidFill>
                <a:prstClr val="black"/>
              </a:solidFill>
              <a:cs typeface="Arial" charset="0"/>
            </a:endParaRPr>
          </a:p>
          <a:p>
            <a:pPr>
              <a:lnSpc>
                <a:spcPct val="100000"/>
              </a:lnSpc>
              <a:buClr>
                <a:schemeClr val="tx1">
                  <a:lumMod val="85000"/>
                  <a:lumOff val="15000"/>
                </a:schemeClr>
              </a:buClr>
              <a:buFont typeface="Arial"/>
              <a:buChar char="•"/>
              <a:defRPr/>
            </a:pPr>
            <a:r>
              <a:rPr lang="en-US" dirty="0">
                <a:solidFill>
                  <a:prstClr val="black"/>
                </a:solidFill>
                <a:cs typeface="Arial" charset="0"/>
              </a:rPr>
              <a:t>The malignant glands are lined by a single layer of cuboidal or low columnar epithelium with large n</a:t>
            </a:r>
            <a:r>
              <a:rPr lang="en-US" dirty="0"/>
              <a:t>uclei and one or more large </a:t>
            </a:r>
            <a:r>
              <a:rPr lang="en-US" dirty="0" smtClean="0"/>
              <a:t>nucleoli though nuclear </a:t>
            </a:r>
            <a:r>
              <a:rPr lang="en-US" dirty="0"/>
              <a:t>pleomorphism is not </a:t>
            </a:r>
            <a:r>
              <a:rPr lang="en-US" dirty="0" smtClean="0"/>
              <a:t>marked.</a:t>
            </a:r>
          </a:p>
          <a:p>
            <a:pPr>
              <a:lnSpc>
                <a:spcPct val="100000"/>
              </a:lnSpc>
              <a:buClr>
                <a:schemeClr val="tx1">
                  <a:lumMod val="85000"/>
                  <a:lumOff val="15000"/>
                </a:schemeClr>
              </a:buClr>
              <a:buFont typeface="Arial"/>
              <a:buChar char="•"/>
              <a:defRPr/>
            </a:pPr>
            <a:endParaRPr lang="en-US" dirty="0">
              <a:solidFill>
                <a:prstClr val="black"/>
              </a:solidFill>
              <a:cs typeface="Arial" charset="0"/>
            </a:endParaRPr>
          </a:p>
          <a:p>
            <a:pPr>
              <a:lnSpc>
                <a:spcPct val="100000"/>
              </a:lnSpc>
              <a:buClr>
                <a:schemeClr val="tx1">
                  <a:lumMod val="85000"/>
                  <a:lumOff val="15000"/>
                </a:schemeClr>
              </a:buClr>
              <a:buFont typeface="Arial"/>
              <a:buChar char="•"/>
              <a:defRPr/>
            </a:pPr>
            <a:r>
              <a:rPr lang="en-US" dirty="0" smtClean="0">
                <a:solidFill>
                  <a:prstClr val="black"/>
                </a:solidFill>
                <a:cs typeface="Arial" charset="0"/>
              </a:rPr>
              <a:t>The </a:t>
            </a:r>
            <a:r>
              <a:rPr lang="en-US" dirty="0">
                <a:solidFill>
                  <a:prstClr val="black"/>
                </a:solidFill>
                <a:cs typeface="Arial" charset="0"/>
              </a:rPr>
              <a:t>outer basal cell layer typical of benign glands is </a:t>
            </a:r>
            <a:r>
              <a:rPr lang="en-US" dirty="0" smtClean="0">
                <a:solidFill>
                  <a:prstClr val="black"/>
                </a:solidFill>
                <a:cs typeface="Arial" charset="0"/>
              </a:rPr>
              <a:t>absent.</a:t>
            </a:r>
            <a:endParaRPr lang="en-US" dirty="0">
              <a:solidFill>
                <a:prstClr val="black"/>
              </a:solidFill>
              <a:cs typeface="Arial" charset="0"/>
            </a:endParaRPr>
          </a:p>
          <a:p>
            <a:pPr>
              <a:lnSpc>
                <a:spcPct val="100000"/>
              </a:lnSpc>
              <a:buClr>
                <a:schemeClr val="tx1">
                  <a:lumMod val="85000"/>
                  <a:lumOff val="15000"/>
                </a:schemeClr>
              </a:buClr>
              <a:buFont typeface="Arial"/>
              <a:buChar char="•"/>
              <a:defRPr/>
            </a:pPr>
            <a:endParaRPr lang="en-US" dirty="0" smtClean="0"/>
          </a:p>
          <a:p>
            <a:pPr>
              <a:lnSpc>
                <a:spcPct val="100000"/>
              </a:lnSpc>
              <a:buClr>
                <a:schemeClr val="tx1">
                  <a:lumMod val="85000"/>
                  <a:lumOff val="15000"/>
                </a:schemeClr>
              </a:buClr>
              <a:buFont typeface="Arial"/>
              <a:buChar char="•"/>
              <a:defRPr/>
            </a:pPr>
            <a:r>
              <a:rPr lang="en-US" dirty="0" err="1" smtClean="0"/>
              <a:t>Perineural</a:t>
            </a:r>
            <a:r>
              <a:rPr lang="en-US" dirty="0" smtClean="0"/>
              <a:t> invasion is common.</a:t>
            </a:r>
            <a:endParaRPr lang="en-US" dirty="0"/>
          </a:p>
          <a:p>
            <a:pPr>
              <a:lnSpc>
                <a:spcPct val="100000"/>
              </a:lnSpc>
              <a:spcBef>
                <a:spcPct val="20000"/>
              </a:spcBef>
              <a:buClrTx/>
              <a:buFont typeface="Arial"/>
              <a:buChar char="•"/>
              <a:defRPr/>
            </a:pPr>
            <a:endParaRPr lang="en-US" b="1" dirty="0">
              <a:solidFill>
                <a:prstClr val="black"/>
              </a:solidFill>
              <a:latin typeface="Calibri"/>
              <a:cs typeface="Arial" charset="0"/>
            </a:endParaRPr>
          </a:p>
          <a:p>
            <a:pPr>
              <a:lnSpc>
                <a:spcPct val="100000"/>
              </a:lnSpc>
              <a:buFont typeface="Arial"/>
              <a:buChar char="•"/>
            </a:pPr>
            <a:endParaRPr lang="en-US" dirty="0"/>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46417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Microscopic features</a:t>
            </a:r>
          </a:p>
        </p:txBody>
      </p:sp>
      <p:pic>
        <p:nvPicPr>
          <p:cNvPr id="10" name="Content Placeholder 9" descr="19062365611_5aeba251d9_b.jpg"/>
          <p:cNvPicPr>
            <a:picLocks noGrp="1" noChangeAspect="1"/>
          </p:cNvPicPr>
          <p:nvPr>
            <p:ph sz="half" idx="1"/>
          </p:nvPr>
        </p:nvPicPr>
        <p:blipFill>
          <a:blip r:embed="rId2">
            <a:extLst>
              <a:ext uri="{28A0092B-C50C-407E-A947-70E740481C1C}">
                <a14:useLocalDpi xmlns:a14="http://schemas.microsoft.com/office/drawing/2010/main" val="0"/>
              </a:ext>
            </a:extLst>
          </a:blip>
          <a:srcRect l="8459" r="845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images (1).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284" t="-855" r="-1804" b="855"/>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88221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484632"/>
            <a:ext cx="12192000" cy="1609344"/>
          </a:xfrm>
        </p:spPr>
        <p:txBody>
          <a:bodyPr/>
          <a:lstStyle/>
          <a:p>
            <a:pPr algn="ctr"/>
            <a:r>
              <a:rPr lang="en-US" dirty="0" smtClean="0"/>
              <a:t>Grading prostate cancer</a:t>
            </a:r>
            <a:endParaRPr lang="en-US" dirty="0"/>
          </a:p>
        </p:txBody>
      </p:sp>
      <p:sp>
        <p:nvSpPr>
          <p:cNvPr id="9" name="Content Placeholder 8"/>
          <p:cNvSpPr>
            <a:spLocks noGrp="1"/>
          </p:cNvSpPr>
          <p:nvPr>
            <p:ph idx="1"/>
          </p:nvPr>
        </p:nvSpPr>
        <p:spPr>
          <a:xfrm>
            <a:off x="1069848" y="2121408"/>
            <a:ext cx="10058400" cy="4318698"/>
          </a:xfrm>
        </p:spPr>
        <p:txBody>
          <a:bodyPr>
            <a:normAutofit fontScale="85000" lnSpcReduction="20000"/>
          </a:bodyPr>
          <a:lstStyle/>
          <a:p>
            <a:pPr marL="452628" indent="-342900">
              <a:lnSpc>
                <a:spcPct val="110000"/>
              </a:lnSpc>
              <a:buClr>
                <a:schemeClr val="tx1">
                  <a:lumMod val="85000"/>
                  <a:lumOff val="15000"/>
                </a:schemeClr>
              </a:buClr>
              <a:buFont typeface="Arial"/>
              <a:buChar char="•"/>
              <a:defRPr/>
            </a:pPr>
            <a:r>
              <a:rPr lang="en-US" dirty="0"/>
              <a:t>Gleason system is a histological grading and scoring system for prostatic adenocarcinoma done on the microscopic level.</a:t>
            </a:r>
          </a:p>
          <a:p>
            <a:pPr marL="452628" indent="-342900">
              <a:lnSpc>
                <a:spcPct val="110000"/>
              </a:lnSpc>
              <a:buClr>
                <a:schemeClr val="tx1">
                  <a:lumMod val="85000"/>
                  <a:lumOff val="15000"/>
                </a:schemeClr>
              </a:buClr>
              <a:buFont typeface="Arial"/>
              <a:buChar char="•"/>
              <a:defRPr/>
            </a:pPr>
            <a:endParaRPr lang="en-US" dirty="0"/>
          </a:p>
          <a:p>
            <a:pPr marL="452628" indent="-342900">
              <a:lnSpc>
                <a:spcPct val="110000"/>
              </a:lnSpc>
              <a:buClr>
                <a:schemeClr val="tx1">
                  <a:lumMod val="85000"/>
                  <a:lumOff val="15000"/>
                </a:schemeClr>
              </a:buClr>
              <a:buFont typeface="Arial"/>
              <a:buChar char="•"/>
              <a:defRPr/>
            </a:pPr>
            <a:r>
              <a:rPr lang="en-US" dirty="0"/>
              <a:t>There are five grades (1 to 5) depending on the degree and pattern of differentiation as seen microscopically (in which they range from, grade 1= well-differentiated to grade 5= very poorly differentiated).</a:t>
            </a:r>
          </a:p>
          <a:p>
            <a:pPr marL="452628" indent="-342900">
              <a:lnSpc>
                <a:spcPct val="110000"/>
              </a:lnSpc>
              <a:buClr>
                <a:schemeClr val="tx1">
                  <a:lumMod val="85000"/>
                  <a:lumOff val="15000"/>
                </a:schemeClr>
              </a:buClr>
              <a:buFont typeface="Arial"/>
              <a:buChar char="•"/>
              <a:defRPr/>
            </a:pPr>
            <a:endParaRPr lang="en-US" dirty="0"/>
          </a:p>
          <a:p>
            <a:pPr marL="452628" indent="-342900">
              <a:lnSpc>
                <a:spcPct val="110000"/>
              </a:lnSpc>
              <a:buClr>
                <a:schemeClr val="tx1">
                  <a:lumMod val="85000"/>
                  <a:lumOff val="15000"/>
                </a:schemeClr>
              </a:buClr>
              <a:buFont typeface="Arial"/>
              <a:buChar char="•"/>
              <a:defRPr/>
            </a:pPr>
            <a:r>
              <a:rPr lang="en-US" dirty="0" smtClean="0"/>
              <a:t>On biopsies, p</a:t>
            </a:r>
            <a:r>
              <a:rPr lang="en-US" dirty="0" smtClean="0"/>
              <a:t>rostate </a:t>
            </a:r>
            <a:r>
              <a:rPr lang="en-US" dirty="0"/>
              <a:t>carcinomas usually have more than one type of grade in the tumor mass. The most common type and the most aggressive of grades seen in the are added and the final sum is called the Gleason </a:t>
            </a:r>
            <a:r>
              <a:rPr lang="en-US" dirty="0" smtClean="0"/>
              <a:t>Score (most common &amp; second most common </a:t>
            </a:r>
            <a:r>
              <a:rPr lang="en-US" dirty="0" smtClean="0"/>
              <a:t>on resection).</a:t>
            </a:r>
            <a:endParaRPr lang="en-US" dirty="0"/>
          </a:p>
          <a:p>
            <a:pPr marL="452628" indent="-342900">
              <a:lnSpc>
                <a:spcPct val="110000"/>
              </a:lnSpc>
              <a:buClr>
                <a:schemeClr val="tx1">
                  <a:lumMod val="85000"/>
                  <a:lumOff val="15000"/>
                </a:schemeClr>
              </a:buClr>
              <a:buFont typeface="Arial"/>
              <a:buChar char="•"/>
              <a:defRPr/>
            </a:pPr>
            <a:endParaRPr lang="en-US" dirty="0"/>
          </a:p>
          <a:p>
            <a:pPr marL="395478" indent="-285750">
              <a:lnSpc>
                <a:spcPct val="110000"/>
              </a:lnSpc>
              <a:buClr>
                <a:schemeClr val="tx1">
                  <a:lumMod val="85000"/>
                  <a:lumOff val="15000"/>
                </a:schemeClr>
              </a:buClr>
              <a:buFont typeface="Arial"/>
              <a:buChar char="•"/>
              <a:defRPr/>
            </a:pPr>
            <a:r>
              <a:rPr lang="en-US" dirty="0"/>
              <a:t>Gleason </a:t>
            </a:r>
            <a:r>
              <a:rPr lang="en-US" dirty="0" smtClean="0"/>
              <a:t>grading </a:t>
            </a:r>
            <a:r>
              <a:rPr lang="en-US" dirty="0"/>
              <a:t>and </a:t>
            </a:r>
            <a:r>
              <a:rPr lang="en-US" dirty="0" smtClean="0"/>
              <a:t>scoring </a:t>
            </a:r>
            <a:r>
              <a:rPr lang="en-US" dirty="0"/>
              <a:t>in prostate cancer is very useful in </a:t>
            </a:r>
            <a:r>
              <a:rPr lang="en-US" dirty="0" smtClean="0"/>
              <a:t>predicting the </a:t>
            </a:r>
            <a:r>
              <a:rPr lang="en-US" dirty="0"/>
              <a:t>prognosis of a patient. </a:t>
            </a:r>
          </a:p>
          <a:p>
            <a:pPr>
              <a:lnSpc>
                <a:spcPct val="110000"/>
              </a:lnSpc>
              <a:buFont typeface="Arial"/>
              <a:buChar char="•"/>
            </a:pPr>
            <a:endParaRPr lang="en-US" dirty="0"/>
          </a:p>
        </p:txBody>
      </p:sp>
      <p:sp>
        <p:nvSpPr>
          <p:cNvPr id="5" name="Date Placeholder 4"/>
          <p:cNvSpPr>
            <a:spLocks noGrp="1"/>
          </p:cNvSpPr>
          <p:nvPr>
            <p:ph type="dt" sz="half" idx="10"/>
          </p:nvPr>
        </p:nvSpPr>
        <p:spPr/>
        <p:txBody>
          <a:bodyPr/>
          <a:lstStyle/>
          <a:p>
            <a:r>
              <a:rPr lang="en-US" smtClean="0"/>
              <a:t>3/19/19</a:t>
            </a:r>
            <a:endParaRPr lang="en-US" dirty="0"/>
          </a:p>
        </p:txBody>
      </p:sp>
      <p:sp>
        <p:nvSpPr>
          <p:cNvPr id="6" name="Footer Placeholder 5"/>
          <p:cNvSpPr>
            <a:spLocks noGrp="1"/>
          </p:cNvSpPr>
          <p:nvPr>
            <p:ph type="ftr" sz="quarter" idx="11"/>
          </p:nvPr>
        </p:nvSpPr>
        <p:spPr/>
        <p:txBody>
          <a:bodyPr/>
          <a:lstStyle/>
          <a:p>
            <a:r>
              <a:rPr lang="hr-HR" smtClean="0"/>
              <a:t>REPR 224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14028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smtClean="0"/>
              <a:t>Staging prostate </a:t>
            </a:r>
            <a:r>
              <a:rPr lang="en-US" dirty="0"/>
              <a:t>cancer</a:t>
            </a:r>
          </a:p>
        </p:txBody>
      </p:sp>
      <p:sp>
        <p:nvSpPr>
          <p:cNvPr id="3" name="Content Placeholder 2"/>
          <p:cNvSpPr>
            <a:spLocks noGrp="1"/>
          </p:cNvSpPr>
          <p:nvPr>
            <p:ph idx="1"/>
          </p:nvPr>
        </p:nvSpPr>
        <p:spPr/>
        <p:txBody>
          <a:bodyPr/>
          <a:lstStyle/>
          <a:p>
            <a:pPr>
              <a:buClr>
                <a:schemeClr val="tx1"/>
              </a:buClr>
              <a:buFont typeface="Arial"/>
              <a:buChar char="•"/>
            </a:pPr>
            <a:r>
              <a:rPr lang="en-US" sz="1700" dirty="0"/>
              <a:t>Staging in prostate cancer depends on the TNM </a:t>
            </a:r>
            <a:r>
              <a:rPr lang="en-US" sz="1700" dirty="0" smtClean="0"/>
              <a:t>system.</a:t>
            </a:r>
          </a:p>
          <a:p>
            <a:pPr>
              <a:buClr>
                <a:schemeClr val="tx1"/>
              </a:buClr>
              <a:buFont typeface="Arial"/>
              <a:buChar char="•"/>
            </a:pPr>
            <a:endParaRPr lang="en-US" sz="1700" dirty="0"/>
          </a:p>
          <a:p>
            <a:pPr>
              <a:buClr>
                <a:schemeClr val="tx1"/>
              </a:buClr>
              <a:buFont typeface="Arial"/>
              <a:buChar char="•"/>
            </a:pPr>
            <a:r>
              <a:rPr lang="en-US" sz="1700" dirty="0" smtClean="0"/>
              <a:t>It </a:t>
            </a:r>
            <a:r>
              <a:rPr lang="en-US" sz="1700" dirty="0"/>
              <a:t>is the most important indicator of prognosis.</a:t>
            </a:r>
          </a:p>
          <a:p>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71748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normAutofit fontScale="85000" lnSpcReduction="10000"/>
          </a:bodyPr>
          <a:lstStyle/>
          <a:p>
            <a:pPr marL="452628" indent="-342900">
              <a:lnSpc>
                <a:spcPct val="110000"/>
              </a:lnSpc>
              <a:buClr>
                <a:schemeClr val="tx1">
                  <a:lumMod val="85000"/>
                  <a:lumOff val="15000"/>
                </a:schemeClr>
              </a:buClr>
              <a:buFont typeface="Arial"/>
              <a:buChar char="•"/>
              <a:defRPr/>
            </a:pPr>
            <a:r>
              <a:rPr lang="en-US" dirty="0"/>
              <a:t>Microscopic (or very small size) cancers are asymptomatic and are discovered incidentally.</a:t>
            </a:r>
          </a:p>
          <a:p>
            <a:pPr marL="452628" indent="-342900">
              <a:lnSpc>
                <a:spcPct val="110000"/>
              </a:lnSpc>
              <a:buClr>
                <a:schemeClr val="tx1">
                  <a:lumMod val="85000"/>
                  <a:lumOff val="15000"/>
                </a:schemeClr>
              </a:buClr>
              <a:buFont typeface="Arial"/>
              <a:buChar char="•"/>
              <a:defRPr/>
            </a:pPr>
            <a:r>
              <a:rPr lang="en-US" dirty="0"/>
              <a:t>Most </a:t>
            </a:r>
            <a:r>
              <a:rPr lang="en-US" dirty="0" smtClean="0"/>
              <a:t>tumors arise </a:t>
            </a:r>
            <a:r>
              <a:rPr lang="en-US" dirty="0"/>
              <a:t>in the peripheral zone, away from urethra and </a:t>
            </a:r>
            <a:r>
              <a:rPr lang="en-US" dirty="0" smtClean="0"/>
              <a:t>therefore urinary </a:t>
            </a:r>
            <a:r>
              <a:rPr lang="en-US" dirty="0"/>
              <a:t>symptoms occur late.</a:t>
            </a:r>
          </a:p>
          <a:p>
            <a:pPr marL="452628" indent="-342900">
              <a:lnSpc>
                <a:spcPct val="110000"/>
              </a:lnSpc>
              <a:buClr>
                <a:schemeClr val="tx1">
                  <a:lumMod val="85000"/>
                  <a:lumOff val="15000"/>
                </a:schemeClr>
              </a:buClr>
              <a:buFont typeface="Arial"/>
              <a:buChar char="•"/>
              <a:defRPr/>
            </a:pPr>
            <a:r>
              <a:rPr lang="en-US" dirty="0"/>
              <a:t>Occasionally patients present with back pain caused by vertebral </a:t>
            </a:r>
            <a:r>
              <a:rPr lang="en-US" dirty="0" smtClean="0"/>
              <a:t>metastases.</a:t>
            </a:r>
            <a:endParaRPr lang="en-US" dirty="0"/>
          </a:p>
          <a:p>
            <a:pPr marL="452628" indent="-342900">
              <a:lnSpc>
                <a:spcPct val="110000"/>
              </a:lnSpc>
              <a:buClr>
                <a:schemeClr val="tx1">
                  <a:lumMod val="85000"/>
                  <a:lumOff val="15000"/>
                </a:schemeClr>
              </a:buClr>
              <a:buFont typeface="Arial"/>
              <a:buChar char="•"/>
              <a:defRPr/>
            </a:pPr>
            <a:r>
              <a:rPr lang="en-US" dirty="0"/>
              <a:t>Careful digital rectal examination may detect some early cancers.</a:t>
            </a:r>
          </a:p>
          <a:p>
            <a:pPr marL="452628" indent="-342900">
              <a:lnSpc>
                <a:spcPct val="110000"/>
              </a:lnSpc>
              <a:buClr>
                <a:schemeClr val="tx1">
                  <a:lumMod val="85000"/>
                  <a:lumOff val="15000"/>
                </a:schemeClr>
              </a:buClr>
              <a:buFont typeface="Arial"/>
              <a:buChar char="•"/>
              <a:defRPr/>
            </a:pPr>
            <a:r>
              <a:rPr lang="en-US" dirty="0"/>
              <a:t>PSA (Prostate Specific Antigen) levels are important in the diagnosis and management of prostate cancer. However, a minority of prostate cancers may have low </a:t>
            </a:r>
            <a:r>
              <a:rPr lang="en-US" dirty="0" smtClean="0"/>
              <a:t>PSA.</a:t>
            </a:r>
            <a:endParaRPr lang="en-US" dirty="0"/>
          </a:p>
          <a:p>
            <a:pPr marL="452628" indent="-342900">
              <a:lnSpc>
                <a:spcPct val="110000"/>
              </a:lnSpc>
              <a:buClr>
                <a:schemeClr val="tx1">
                  <a:lumMod val="85000"/>
                  <a:lumOff val="15000"/>
                </a:schemeClr>
              </a:buClr>
              <a:buFont typeface="Arial"/>
              <a:buChar char="•"/>
              <a:defRPr/>
            </a:pPr>
            <a:r>
              <a:rPr lang="en-US" dirty="0"/>
              <a:t>PSA is </a:t>
            </a:r>
            <a:r>
              <a:rPr lang="en-US" dirty="0" smtClean="0"/>
              <a:t>organ-specific </a:t>
            </a:r>
            <a:r>
              <a:rPr lang="en-US" dirty="0"/>
              <a:t>but not cancer specific because it could be increased in BPH and prostatitis.</a:t>
            </a:r>
          </a:p>
          <a:p>
            <a:pPr marL="452628" indent="-342900">
              <a:lnSpc>
                <a:spcPct val="110000"/>
              </a:lnSpc>
              <a:buClr>
                <a:schemeClr val="tx1">
                  <a:lumMod val="85000"/>
                  <a:lumOff val="15000"/>
                </a:schemeClr>
              </a:buClr>
              <a:buFont typeface="Arial"/>
              <a:buChar char="•"/>
              <a:defRPr/>
            </a:pPr>
            <a:r>
              <a:rPr lang="en-US" dirty="0"/>
              <a:t>A </a:t>
            </a:r>
            <a:r>
              <a:rPr lang="en-US" dirty="0" err="1"/>
              <a:t>transrectal</a:t>
            </a:r>
            <a:r>
              <a:rPr lang="en-US" dirty="0"/>
              <a:t> needle biopsy is required to confirm the </a:t>
            </a:r>
            <a:r>
              <a:rPr lang="en-US" dirty="0" smtClean="0"/>
              <a:t>diagnosis.</a:t>
            </a:r>
            <a:endParaRPr lang="en-US" dirty="0"/>
          </a:p>
          <a:p>
            <a:pPr>
              <a:lnSpc>
                <a:spcPct val="11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55479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Clinical presentation</a:t>
            </a:r>
          </a:p>
        </p:txBody>
      </p:sp>
      <p:pic>
        <p:nvPicPr>
          <p:cNvPr id="10" name="Content Placeholder 9" descr="Digital_rectal_exam_nci-vol-7136-300.jpg"/>
          <p:cNvPicPr>
            <a:picLocks noGrp="1" noChangeAspect="1"/>
          </p:cNvPicPr>
          <p:nvPr>
            <p:ph sz="half" idx="1"/>
          </p:nvPr>
        </p:nvPicPr>
        <p:blipFill>
          <a:blip r:embed="rId2">
            <a:extLst>
              <a:ext uri="{28A0092B-C50C-407E-A947-70E740481C1C}">
                <a14:useLocalDpi xmlns:a14="http://schemas.microsoft.com/office/drawing/2010/main" val="0"/>
              </a:ext>
            </a:extLst>
          </a:blip>
          <a:srcRect t="8014" b="8014"/>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CDR446226-75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15" t="-2546" r="715" b="4184"/>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52571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vert="horz" lIns="91440" tIns="45720" rIns="91440" bIns="45720" rtlCol="0">
            <a:normAutofit fontScale="77500" lnSpcReduction="20000"/>
          </a:bodyPr>
          <a:lstStyle/>
          <a:p>
            <a:pPr>
              <a:lnSpc>
                <a:spcPct val="140000"/>
              </a:lnSpc>
              <a:spcBef>
                <a:spcPct val="20000"/>
              </a:spcBef>
              <a:buClrTx/>
              <a:buFont typeface="Arial"/>
              <a:buChar char="•"/>
            </a:pPr>
            <a:r>
              <a:rPr lang="en-US" dirty="0"/>
              <a:t>Surgery, radiotherapy and hormonal </a:t>
            </a:r>
            <a:r>
              <a:rPr lang="en-US" dirty="0" smtClean="0"/>
              <a:t>therapy</a:t>
            </a:r>
            <a:r>
              <a:rPr lang="en-US" dirty="0"/>
              <a:t> </a:t>
            </a:r>
            <a:r>
              <a:rPr lang="en-US" dirty="0" smtClean="0"/>
              <a:t>are used for treatment and 90</a:t>
            </a:r>
            <a:r>
              <a:rPr lang="en-US" dirty="0"/>
              <a:t>% of treated patients are expected to live for 15 years.</a:t>
            </a:r>
          </a:p>
          <a:p>
            <a:pPr>
              <a:lnSpc>
                <a:spcPct val="140000"/>
              </a:lnSpc>
              <a:spcBef>
                <a:spcPct val="20000"/>
              </a:spcBef>
              <a:buClrTx/>
              <a:buFont typeface="Arial"/>
              <a:buChar char="•"/>
            </a:pPr>
            <a:r>
              <a:rPr lang="en-US" dirty="0"/>
              <a:t>Currently the most acceptable treatment for clinically localized cancer is radical surgery.</a:t>
            </a:r>
          </a:p>
          <a:p>
            <a:pPr>
              <a:lnSpc>
                <a:spcPct val="140000"/>
              </a:lnSpc>
              <a:spcBef>
                <a:spcPct val="20000"/>
              </a:spcBef>
              <a:buClrTx/>
              <a:buFont typeface="Arial"/>
              <a:buChar char="•"/>
            </a:pPr>
            <a:r>
              <a:rPr lang="en-US" dirty="0"/>
              <a:t>Locally advanced cancers can be treated by radiotherapy and hormonal therapy. Hormonal therapy (anti-androgen therapy) can induce remission. </a:t>
            </a:r>
          </a:p>
          <a:p>
            <a:pPr>
              <a:lnSpc>
                <a:spcPct val="140000"/>
              </a:lnSpc>
              <a:spcBef>
                <a:spcPct val="20000"/>
              </a:spcBef>
              <a:buClrTx/>
              <a:buFont typeface="Arial"/>
              <a:buChar char="•"/>
            </a:pPr>
            <a:r>
              <a:rPr lang="en-US" dirty="0"/>
              <a:t>Advanced, metastatic carcinoma is treated by androgen removal treatment, either by orchiectomy or by hormonal anti-androgen therapy.</a:t>
            </a:r>
          </a:p>
          <a:p>
            <a:pPr>
              <a:lnSpc>
                <a:spcPct val="140000"/>
              </a:lnSpc>
              <a:spcBef>
                <a:spcPct val="20000"/>
              </a:spcBef>
              <a:buClrTx/>
              <a:buFont typeface="Arial"/>
              <a:buChar char="•"/>
            </a:pPr>
            <a:r>
              <a:rPr lang="en-US" dirty="0"/>
              <a:t>The prognosis depends on the Gleason score and stage of tumor.</a:t>
            </a:r>
          </a:p>
          <a:p>
            <a:pPr>
              <a:lnSpc>
                <a:spcPct val="140000"/>
              </a:lnSpc>
              <a:spcBef>
                <a:spcPct val="20000"/>
              </a:spcBef>
              <a:buClrTx/>
              <a:buFont typeface="Arial"/>
              <a:buChar char="•"/>
            </a:pPr>
            <a:r>
              <a:rPr lang="en-US" dirty="0"/>
              <a:t>Metastases first spread via </a:t>
            </a:r>
            <a:r>
              <a:rPr lang="en-US" dirty="0" err="1"/>
              <a:t>lymphatics</a:t>
            </a:r>
            <a:r>
              <a:rPr lang="en-US" dirty="0"/>
              <a:t>: initially to the </a:t>
            </a:r>
            <a:r>
              <a:rPr lang="en-US" dirty="0" err="1"/>
              <a:t>obturator</a:t>
            </a:r>
            <a:r>
              <a:rPr lang="en-US" dirty="0"/>
              <a:t> nodes and eventually to the </a:t>
            </a:r>
            <a:r>
              <a:rPr lang="en-US" dirty="0" err="1"/>
              <a:t>para</a:t>
            </a:r>
            <a:r>
              <a:rPr lang="en-US" dirty="0"/>
              <a:t>-aortic </a:t>
            </a:r>
            <a:r>
              <a:rPr lang="en-US" dirty="0" smtClean="0"/>
              <a:t>nodes</a:t>
            </a:r>
            <a:endParaRPr lang="en-US" dirty="0"/>
          </a:p>
          <a:p>
            <a:pPr>
              <a:lnSpc>
                <a:spcPct val="140000"/>
              </a:lnSpc>
              <a:spcBef>
                <a:spcPct val="20000"/>
              </a:spcBef>
              <a:buClrTx/>
              <a:buFont typeface="Arial"/>
              <a:buChar char="•"/>
            </a:pPr>
            <a:r>
              <a:rPr lang="en-US" dirty="0" err="1"/>
              <a:t>Hematogenous</a:t>
            </a:r>
            <a:r>
              <a:rPr lang="en-US" dirty="0"/>
              <a:t> extension occurs chiefly to the bones. The bony metastasis are typically </a:t>
            </a:r>
            <a:r>
              <a:rPr lang="en-US" dirty="0" err="1"/>
              <a:t>osteoblastic</a:t>
            </a:r>
            <a:r>
              <a:rPr lang="en-US" dirty="0"/>
              <a:t> </a:t>
            </a:r>
            <a:r>
              <a:rPr lang="en-US" dirty="0" smtClean="0"/>
              <a:t>in nature.</a:t>
            </a:r>
            <a:endParaRPr lang="en-US" dirty="0"/>
          </a:p>
          <a:p>
            <a:pPr>
              <a:lnSpc>
                <a:spcPct val="140000"/>
              </a:lnSpc>
              <a:spcBef>
                <a:spcPct val="20000"/>
              </a:spcBef>
              <a:buClrTx/>
              <a:buFont typeface="Arial"/>
              <a:buChar char="•"/>
            </a:pPr>
            <a:endParaRPr lang="en-US" dirty="0"/>
          </a:p>
          <a:p>
            <a:pPr>
              <a:lnSpc>
                <a:spcPct val="140000"/>
              </a:lnSpc>
              <a:spcBef>
                <a:spcPct val="20000"/>
              </a:spcBef>
              <a:buClrTx/>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51675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smtClean="0"/>
              <a:t>Prostatic intra-epithelial neoplasia</a:t>
            </a:r>
            <a:endParaRPr lang="en-US" dirty="0"/>
          </a:p>
        </p:txBody>
      </p:sp>
      <p:sp>
        <p:nvSpPr>
          <p:cNvPr id="3" name="Content Placeholder 2"/>
          <p:cNvSpPr>
            <a:spLocks noGrp="1"/>
          </p:cNvSpPr>
          <p:nvPr>
            <p:ph idx="1"/>
          </p:nvPr>
        </p:nvSpPr>
        <p:spPr/>
        <p:txBody>
          <a:bodyPr/>
          <a:lstStyle/>
          <a:p>
            <a:pPr>
              <a:lnSpc>
                <a:spcPct val="100000"/>
              </a:lnSpc>
              <a:spcBef>
                <a:spcPct val="20000"/>
              </a:spcBef>
              <a:buClrTx/>
              <a:buFont typeface="Arial"/>
              <a:buChar char="•"/>
              <a:defRPr/>
            </a:pPr>
            <a:endParaRPr lang="en-US" dirty="0" smtClean="0"/>
          </a:p>
          <a:p>
            <a:pPr>
              <a:lnSpc>
                <a:spcPct val="100000"/>
              </a:lnSpc>
              <a:spcBef>
                <a:spcPct val="20000"/>
              </a:spcBef>
              <a:buClrTx/>
              <a:buFont typeface="Arial"/>
              <a:buChar char="•"/>
              <a:defRPr/>
            </a:pPr>
            <a:r>
              <a:rPr lang="en-US" dirty="0" smtClean="0"/>
              <a:t>Prostatic intraepithelial neoplasia (PIN) </a:t>
            </a:r>
            <a:r>
              <a:rPr lang="en-US" dirty="0"/>
              <a:t>is the precursor lesion for invasive </a:t>
            </a:r>
            <a:r>
              <a:rPr lang="en-US" dirty="0" smtClean="0"/>
              <a:t>carcinoma.</a:t>
            </a:r>
          </a:p>
          <a:p>
            <a:pPr>
              <a:lnSpc>
                <a:spcPct val="100000"/>
              </a:lnSpc>
              <a:spcBef>
                <a:spcPct val="20000"/>
              </a:spcBef>
              <a:buClrTx/>
              <a:buFont typeface="Arial"/>
              <a:buChar char="•"/>
              <a:defRPr/>
            </a:pPr>
            <a:endParaRPr lang="en-US" dirty="0"/>
          </a:p>
          <a:p>
            <a:pPr>
              <a:lnSpc>
                <a:spcPct val="100000"/>
              </a:lnSpc>
              <a:spcBef>
                <a:spcPct val="20000"/>
              </a:spcBef>
              <a:buClrTx/>
              <a:buFont typeface="Arial"/>
              <a:buChar char="•"/>
              <a:defRPr/>
            </a:pPr>
            <a:r>
              <a:rPr lang="en-US" dirty="0" smtClean="0"/>
              <a:t>It </a:t>
            </a:r>
            <a:r>
              <a:rPr lang="en-US" dirty="0"/>
              <a:t>can be low grade PIN or high grade </a:t>
            </a:r>
            <a:r>
              <a:rPr lang="en-US" dirty="0" smtClean="0"/>
              <a:t>PIN</a:t>
            </a:r>
            <a:r>
              <a:rPr lang="en-US" dirty="0"/>
              <a:t> </a:t>
            </a:r>
            <a:r>
              <a:rPr lang="en-US" dirty="0" smtClean="0"/>
              <a:t>(carcinoma </a:t>
            </a:r>
            <a:r>
              <a:rPr lang="en-US" dirty="0"/>
              <a:t>in situ</a:t>
            </a:r>
            <a:r>
              <a:rPr lang="en-US" dirty="0" smtClean="0"/>
              <a:t>).</a:t>
            </a:r>
          </a:p>
          <a:p>
            <a:pPr>
              <a:lnSpc>
                <a:spcPct val="100000"/>
              </a:lnSpc>
              <a:spcBef>
                <a:spcPct val="20000"/>
              </a:spcBef>
              <a:buClrTx/>
              <a:buFont typeface="Arial"/>
              <a:buChar char="•"/>
              <a:defRPr/>
            </a:pPr>
            <a:endParaRPr lang="en-US" dirty="0"/>
          </a:p>
          <a:p>
            <a:pPr>
              <a:lnSpc>
                <a:spcPct val="100000"/>
              </a:lnSpc>
              <a:spcBef>
                <a:spcPct val="20000"/>
              </a:spcBef>
              <a:buClrTx/>
              <a:buFont typeface="Arial"/>
              <a:buChar char="•"/>
              <a:defRPr/>
            </a:pPr>
            <a:r>
              <a:rPr lang="en-US" dirty="0"/>
              <a:t>PIN like prostatic carcinoma occurs in the peripheral zone.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349969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algn="ctr"/>
            <a:r>
              <a:rPr lang="en-US" dirty="0"/>
              <a:t>Prostatic intra-epithelial neoplasia</a:t>
            </a:r>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pic>
        <p:nvPicPr>
          <p:cNvPr id="9" name="Picture 8" descr="neoplasia-figureC_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578" y="2177322"/>
            <a:ext cx="6309521" cy="4374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651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Kumar V, Abbas AK, Aster JC. Robbins Basic Pathology. 10</a:t>
            </a:r>
            <a:r>
              <a:rPr lang="en-US" baseline="30000" dirty="0"/>
              <a:t>th</a:t>
            </a:r>
            <a:r>
              <a:rPr lang="en-US" dirty="0"/>
              <a:t> ed. Elsevier; 2018. Philadelphia, PA.</a:t>
            </a:r>
          </a:p>
          <a:p>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90573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lnSpc>
                <a:spcPct val="100000"/>
              </a:lnSpc>
              <a:buClr>
                <a:schemeClr val="tx1">
                  <a:lumMod val="85000"/>
                  <a:lumOff val="15000"/>
                </a:schemeClr>
              </a:buClr>
              <a:buFont typeface="Arial"/>
              <a:buChar char="•"/>
              <a:defRPr/>
            </a:pPr>
            <a:r>
              <a:rPr lang="en-US" dirty="0" smtClean="0"/>
              <a:t> </a:t>
            </a:r>
            <a:r>
              <a:rPr lang="en-US" dirty="0"/>
              <a:t>The</a:t>
            </a:r>
            <a:r>
              <a:rPr lang="en-US" dirty="0" smtClean="0"/>
              <a:t> prostate </a:t>
            </a:r>
            <a:r>
              <a:rPr lang="en-US" dirty="0"/>
              <a:t>weighs 20 grams in </a:t>
            </a:r>
            <a:r>
              <a:rPr lang="en-US" dirty="0" smtClean="0"/>
              <a:t>a normal adult male.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 </a:t>
            </a:r>
            <a:r>
              <a:rPr lang="en-US" dirty="0" smtClean="0"/>
              <a:t>It is a retroperitoneal </a:t>
            </a:r>
            <a:r>
              <a:rPr lang="en-US" dirty="0"/>
              <a:t>organ, encircling the neck of bladder and </a:t>
            </a:r>
            <a:r>
              <a:rPr lang="en-US" dirty="0" smtClean="0"/>
              <a:t>urethra.</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a:t> </a:t>
            </a:r>
            <a:r>
              <a:rPr lang="en-US" dirty="0" smtClean="0"/>
              <a:t>It is devoid </a:t>
            </a:r>
            <a:r>
              <a:rPr lang="en-US" dirty="0"/>
              <a:t>of a distinct </a:t>
            </a:r>
            <a:r>
              <a:rPr lang="en-US" dirty="0" smtClean="0"/>
              <a:t>capsule.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smtClean="0"/>
              <a:t>Microscopically </a:t>
            </a:r>
            <a:r>
              <a:rPr lang="en-US" dirty="0"/>
              <a:t>the prostate is a </a:t>
            </a:r>
            <a:r>
              <a:rPr lang="en-US" dirty="0" err="1"/>
              <a:t>tubulo</a:t>
            </a:r>
            <a:r>
              <a:rPr lang="en-US" dirty="0"/>
              <a:t>-alveolar organ. The prostate glands are lined by two layers of cells, basal cells and columnar secretory cells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80766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End of Lecture</a:t>
            </a:r>
            <a:endParaRPr lang="en-US" dirty="0"/>
          </a:p>
        </p:txBody>
      </p:sp>
      <p:sp>
        <p:nvSpPr>
          <p:cNvPr id="6" name="Date Placeholder 5"/>
          <p:cNvSpPr>
            <a:spLocks noGrp="1"/>
          </p:cNvSpPr>
          <p:nvPr>
            <p:ph type="dt" sz="half" idx="10"/>
          </p:nvPr>
        </p:nvSpPr>
        <p:spPr/>
        <p:txBody>
          <a:bodyPr/>
          <a:lstStyle/>
          <a:p>
            <a:r>
              <a:rPr lang="en-US" smtClean="0"/>
              <a:t>3/19/19</a:t>
            </a:r>
            <a:endParaRPr lang="en-US" dirty="0"/>
          </a:p>
        </p:txBody>
      </p:sp>
      <p:sp>
        <p:nvSpPr>
          <p:cNvPr id="7" name="Footer Placeholder 6"/>
          <p:cNvSpPr>
            <a:spLocks noGrp="1"/>
          </p:cNvSpPr>
          <p:nvPr>
            <p:ph type="ftr" sz="quarter" idx="11"/>
          </p:nvPr>
        </p:nvSpPr>
        <p:spPr/>
        <p:txBody>
          <a:bodyPr/>
          <a:lstStyle/>
          <a:p>
            <a:r>
              <a:rPr lang="hr-HR" smtClean="0"/>
              <a:t>REPR 224 </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55514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histology</a:t>
            </a:r>
            <a:endParaRPr lang="en-US" dirty="0"/>
          </a:p>
        </p:txBody>
      </p:sp>
      <p:pic>
        <p:nvPicPr>
          <p:cNvPr id="9" name="Content Placeholder 8" descr="pro04he.jpg"/>
          <p:cNvPicPr>
            <a:picLocks noGrp="1" noChangeAspect="1"/>
          </p:cNvPicPr>
          <p:nvPr>
            <p:ph sz="half" idx="1"/>
          </p:nvPr>
        </p:nvPicPr>
        <p:blipFill>
          <a:blip r:embed="rId2">
            <a:extLst>
              <a:ext uri="{28A0092B-C50C-407E-A947-70E740481C1C}">
                <a14:useLocalDpi xmlns:a14="http://schemas.microsoft.com/office/drawing/2010/main" val="0"/>
              </a:ext>
            </a:extLst>
          </a:blip>
          <a:srcRect l="2195" r="219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MALE098.jpg"/>
          <p:cNvPicPr>
            <a:picLocks noGrp="1" noChangeAspect="1"/>
          </p:cNvPicPr>
          <p:nvPr>
            <p:ph sz="half" idx="2"/>
          </p:nvPr>
        </p:nvPicPr>
        <p:blipFill>
          <a:blip r:embed="rId3">
            <a:extLst>
              <a:ext uri="{28A0092B-C50C-407E-A947-70E740481C1C}">
                <a14:useLocalDpi xmlns:a14="http://schemas.microsoft.com/office/drawing/2010/main" val="0"/>
              </a:ext>
            </a:extLst>
          </a:blip>
          <a:srcRect l="10755" r="1075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54937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100000"/>
              </a:lnSpc>
              <a:buClr>
                <a:schemeClr val="tx1">
                  <a:lumMod val="85000"/>
                  <a:lumOff val="15000"/>
                </a:schemeClr>
              </a:buClr>
              <a:buFont typeface="Arial"/>
              <a:buChar char="•"/>
              <a:defRPr/>
            </a:pPr>
            <a:r>
              <a:rPr lang="en-US" dirty="0" smtClean="0"/>
              <a:t>The </a:t>
            </a:r>
            <a:r>
              <a:rPr lang="en-US" dirty="0"/>
              <a:t>prostate is </a:t>
            </a:r>
            <a:r>
              <a:rPr lang="en-US" dirty="0" smtClean="0"/>
              <a:t>divided </a:t>
            </a:r>
            <a:r>
              <a:rPr lang="en-US" dirty="0"/>
              <a:t>into different </a:t>
            </a:r>
            <a:r>
              <a:rPr lang="en-US" dirty="0" smtClean="0"/>
              <a:t>zones: central, peripheral </a:t>
            </a:r>
            <a:r>
              <a:rPr lang="en-US" dirty="0"/>
              <a:t>and  </a:t>
            </a:r>
            <a:r>
              <a:rPr lang="en-US" dirty="0" smtClean="0"/>
              <a:t>transitional zones.</a:t>
            </a:r>
          </a:p>
          <a:p>
            <a:pPr marL="0" indent="0">
              <a:lnSpc>
                <a:spcPct val="100000"/>
              </a:lnSpc>
              <a:buClr>
                <a:schemeClr val="tx1">
                  <a:lumMod val="85000"/>
                  <a:lumOff val="15000"/>
                </a:schemeClr>
              </a:buClr>
              <a:buNone/>
              <a:defRPr/>
            </a:pPr>
            <a:endParaRPr lang="en-US" dirty="0" smtClean="0"/>
          </a:p>
          <a:p>
            <a:pPr>
              <a:lnSpc>
                <a:spcPct val="100000"/>
              </a:lnSpc>
              <a:buClr>
                <a:schemeClr val="tx1">
                  <a:lumMod val="85000"/>
                  <a:lumOff val="15000"/>
                </a:schemeClr>
              </a:buClr>
              <a:buFont typeface="Arial"/>
              <a:buChar char="•"/>
              <a:defRPr/>
            </a:pPr>
            <a:r>
              <a:rPr lang="en-US" dirty="0" smtClean="0"/>
              <a:t>The </a:t>
            </a:r>
            <a:r>
              <a:rPr lang="en-US" dirty="0"/>
              <a:t>transition zone is the middle area of the prostate, between the  peripheral and central zones. It surrounds the urethra as it passes through the </a:t>
            </a:r>
            <a:r>
              <a:rPr lang="en-US" dirty="0" smtClean="0"/>
              <a:t>prostate.</a:t>
            </a:r>
          </a:p>
          <a:p>
            <a:pPr>
              <a:lnSpc>
                <a:spcPct val="100000"/>
              </a:lnSpc>
              <a:buClr>
                <a:schemeClr val="tx1">
                  <a:lumMod val="85000"/>
                  <a:lumOff val="15000"/>
                </a:schemeClr>
              </a:buClr>
              <a:buFont typeface="Arial"/>
              <a:buChar char="•"/>
              <a:defRPr/>
            </a:pPr>
            <a:endParaRPr lang="en-US" dirty="0"/>
          </a:p>
          <a:p>
            <a:pPr>
              <a:lnSpc>
                <a:spcPct val="100000"/>
              </a:lnSpc>
              <a:buClr>
                <a:schemeClr val="tx1">
                  <a:lumMod val="85000"/>
                  <a:lumOff val="15000"/>
                </a:schemeClr>
              </a:buClr>
              <a:buFont typeface="Arial"/>
              <a:buChar char="•"/>
              <a:defRPr/>
            </a:pPr>
            <a:r>
              <a:rPr lang="en-US" dirty="0" smtClean="0"/>
              <a:t>The </a:t>
            </a:r>
            <a:r>
              <a:rPr lang="en-US" dirty="0"/>
              <a:t>majority of prostate cancers are found in the </a:t>
            </a:r>
            <a:r>
              <a:rPr lang="en-US" i="1" dirty="0"/>
              <a:t>peripheral zone </a:t>
            </a:r>
            <a:r>
              <a:rPr lang="en-US" dirty="0"/>
              <a:t>and benign nodular hyperplasia in the </a:t>
            </a:r>
            <a:r>
              <a:rPr lang="en-US" i="1" dirty="0"/>
              <a:t>transitional zone</a:t>
            </a:r>
            <a:r>
              <a:rPr lang="en-US" dirty="0"/>
              <a:t>. </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86285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93" y="0"/>
            <a:ext cx="10058400" cy="1609344"/>
          </a:xfrm>
        </p:spPr>
        <p:txBody>
          <a:bodyPr/>
          <a:lstStyle/>
          <a:p>
            <a:pPr algn="ctr"/>
            <a:r>
              <a:rPr lang="en-US" dirty="0" smtClean="0"/>
              <a:t>Prostate zones</a:t>
            </a: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pic>
        <p:nvPicPr>
          <p:cNvPr id="8" name="Picture 7" descr="Anatomic-zones-of-adult-prostate-gland-CZ-is-central-zone-PZ-is-peripheral-zone-and-T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287" y="1331315"/>
            <a:ext cx="5413283" cy="541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08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normAutofit/>
          </a:bodyPr>
          <a:lstStyle/>
          <a:p>
            <a:pPr algn="ctr"/>
            <a:r>
              <a:rPr lang="en-US" sz="5000" dirty="0"/>
              <a:t>Benign Prostatic Hyperplasia </a:t>
            </a:r>
          </a:p>
        </p:txBody>
      </p:sp>
      <p:sp>
        <p:nvSpPr>
          <p:cNvPr id="3" name="Content Placeholder 2"/>
          <p:cNvSpPr>
            <a:spLocks noGrp="1"/>
          </p:cNvSpPr>
          <p:nvPr>
            <p:ph idx="1"/>
          </p:nvPr>
        </p:nvSpPr>
        <p:spPr/>
        <p:txBody>
          <a:bodyPr>
            <a:normAutofit/>
          </a:bodyPr>
          <a:lstStyle/>
          <a:p>
            <a:pPr marL="452628" indent="-342900">
              <a:lnSpc>
                <a:spcPct val="100000"/>
              </a:lnSpc>
              <a:buClr>
                <a:schemeClr val="tx1">
                  <a:lumMod val="85000"/>
                  <a:lumOff val="15000"/>
                </a:schemeClr>
              </a:buClr>
              <a:buFont typeface="Arial"/>
              <a:buChar char="•"/>
              <a:defRPr/>
            </a:pPr>
            <a:r>
              <a:rPr lang="en-US" dirty="0"/>
              <a:t>Benign</a:t>
            </a:r>
            <a:r>
              <a:rPr lang="en-US" dirty="0" smtClean="0"/>
              <a:t> prostatic hyperplasia (BPH) is also </a:t>
            </a:r>
            <a:r>
              <a:rPr lang="en-US" dirty="0"/>
              <a:t>known as benign nodular </a:t>
            </a:r>
            <a:r>
              <a:rPr lang="en-US" dirty="0" smtClean="0"/>
              <a:t>hyperplasia.</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smtClean="0"/>
              <a:t>It is extremely </a:t>
            </a:r>
            <a:r>
              <a:rPr lang="en-US" dirty="0"/>
              <a:t>common </a:t>
            </a:r>
            <a:r>
              <a:rPr lang="en-US" dirty="0" smtClean="0"/>
              <a:t>in </a:t>
            </a:r>
            <a:r>
              <a:rPr lang="en-US" dirty="0"/>
              <a:t>men over </a:t>
            </a:r>
            <a:r>
              <a:rPr lang="en-US" dirty="0" smtClean="0"/>
              <a:t>the age of 50 years.</a:t>
            </a:r>
            <a:endParaRPr lang="en-US" dirty="0"/>
          </a:p>
          <a:p>
            <a:pPr marL="669798" lvl="1" indent="-285750">
              <a:lnSpc>
                <a:spcPct val="100000"/>
              </a:lnSpc>
              <a:buClr>
                <a:schemeClr val="accent3"/>
              </a:buClr>
              <a:buFont typeface="Wingdings" charset="2"/>
              <a:buChar char="§"/>
              <a:defRPr/>
            </a:pPr>
            <a:r>
              <a:rPr lang="en-US" dirty="0"/>
              <a:t>About 20% men have BPH by age 40 </a:t>
            </a:r>
          </a:p>
          <a:p>
            <a:pPr marL="669798" lvl="1" indent="-285750">
              <a:lnSpc>
                <a:spcPct val="100000"/>
              </a:lnSpc>
              <a:buClr>
                <a:schemeClr val="accent3"/>
              </a:buClr>
              <a:buFont typeface="Wingdings" charset="2"/>
              <a:buChar char="§"/>
              <a:defRPr/>
            </a:pPr>
            <a:r>
              <a:rPr lang="en-US" dirty="0"/>
              <a:t>About 70% men have BPH by age 60</a:t>
            </a:r>
          </a:p>
          <a:p>
            <a:pPr marL="669798" lvl="1" indent="-285750">
              <a:lnSpc>
                <a:spcPct val="100000"/>
              </a:lnSpc>
              <a:buClr>
                <a:schemeClr val="accent3"/>
              </a:buClr>
              <a:buFont typeface="Wingdings" charset="2"/>
              <a:buChar char="§"/>
              <a:defRPr/>
            </a:pPr>
            <a:r>
              <a:rPr lang="en-US" dirty="0"/>
              <a:t>About 90% men have BPH by age </a:t>
            </a:r>
            <a:r>
              <a:rPr lang="en-US" dirty="0" smtClean="0"/>
              <a:t>80</a:t>
            </a:r>
            <a:endParaRPr lang="en-US" dirty="0"/>
          </a:p>
          <a:p>
            <a:pPr marL="452628" indent="-342900">
              <a:lnSpc>
                <a:spcPct val="100000"/>
              </a:lnSpc>
              <a:buClr>
                <a:schemeClr val="tx1">
                  <a:lumMod val="85000"/>
                  <a:lumOff val="15000"/>
                </a:schemeClr>
              </a:buClr>
              <a:buFont typeface="Arial"/>
              <a:buChar char="•"/>
              <a:defRPr/>
            </a:pPr>
            <a:endParaRPr lang="en-US" dirty="0" smtClean="0"/>
          </a:p>
          <a:p>
            <a:pPr marL="452628" indent="-342900">
              <a:lnSpc>
                <a:spcPct val="100000"/>
              </a:lnSpc>
              <a:buClr>
                <a:schemeClr val="tx1">
                  <a:lumMod val="85000"/>
                  <a:lumOff val="15000"/>
                </a:schemeClr>
              </a:buClr>
              <a:buFont typeface="Arial"/>
              <a:buChar char="•"/>
              <a:defRPr/>
            </a:pPr>
            <a:r>
              <a:rPr lang="en-US" dirty="0" smtClean="0"/>
              <a:t>BPH is </a:t>
            </a:r>
            <a:r>
              <a:rPr lang="en-US" dirty="0"/>
              <a:t>not a premalignant </a:t>
            </a:r>
            <a:r>
              <a:rPr lang="en-US" dirty="0" smtClean="0"/>
              <a:t>lesion.</a:t>
            </a:r>
            <a:endParaRPr lang="en-US" dirty="0"/>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7198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2628" indent="-342900">
              <a:lnSpc>
                <a:spcPct val="100000"/>
              </a:lnSpc>
              <a:buClr>
                <a:schemeClr val="tx1">
                  <a:lumMod val="85000"/>
                  <a:lumOff val="15000"/>
                </a:schemeClr>
              </a:buClr>
              <a:buFont typeface="Arial"/>
              <a:buChar char="•"/>
              <a:defRPr/>
            </a:pPr>
            <a:r>
              <a:rPr lang="en-US" dirty="0"/>
              <a:t>Hyperplasia of glands and </a:t>
            </a:r>
            <a:r>
              <a:rPr lang="en-US" dirty="0" err="1"/>
              <a:t>stroma</a:t>
            </a:r>
            <a:r>
              <a:rPr lang="en-US" dirty="0"/>
              <a:t> results in large nodular enlargement in the </a:t>
            </a:r>
            <a:r>
              <a:rPr lang="en-US" dirty="0" err="1"/>
              <a:t>periurethral</a:t>
            </a:r>
            <a:r>
              <a:rPr lang="en-US" dirty="0"/>
              <a:t> region of the prostate</a:t>
            </a:r>
            <a:r>
              <a:rPr lang="en-US" dirty="0" smtClean="0"/>
              <a:t>.</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a:t>Once the nodules become large they compress the prostatic urethra causing either partial, or complete obstruction of the </a:t>
            </a:r>
            <a:r>
              <a:rPr lang="en-US" dirty="0" smtClean="0"/>
              <a:t>urethra.</a:t>
            </a:r>
          </a:p>
          <a:p>
            <a:pPr marL="452628" indent="-342900">
              <a:lnSpc>
                <a:spcPct val="100000"/>
              </a:lnSpc>
              <a:buClr>
                <a:schemeClr val="tx1">
                  <a:lumMod val="85000"/>
                  <a:lumOff val="15000"/>
                </a:schemeClr>
              </a:buClr>
              <a:buFont typeface="Arial"/>
              <a:buChar char="•"/>
              <a:defRPr/>
            </a:pPr>
            <a:endParaRPr lang="en-US" dirty="0">
              <a:latin typeface="Tw Cen MT" charset="0"/>
              <a:cs typeface="Arial" charset="0"/>
            </a:endParaRPr>
          </a:p>
          <a:p>
            <a:pPr marL="452628" indent="-342900">
              <a:lnSpc>
                <a:spcPct val="100000"/>
              </a:lnSpc>
              <a:buClr>
                <a:schemeClr val="tx1">
                  <a:lumMod val="85000"/>
                  <a:lumOff val="15000"/>
                </a:schemeClr>
              </a:buClr>
              <a:buFont typeface="Arial"/>
              <a:buChar char="•"/>
              <a:defRPr/>
            </a:pPr>
            <a:r>
              <a:rPr lang="en-US" dirty="0"/>
              <a:t>The essential cause of BPH is unknown but the pathogenesis is related to the action of androgens.</a:t>
            </a:r>
          </a:p>
          <a:p>
            <a:pPr marL="452628" indent="-342900">
              <a:lnSpc>
                <a:spcPct val="100000"/>
              </a:lnSpc>
              <a:buClr>
                <a:schemeClr val="tx1">
                  <a:lumMod val="85000"/>
                  <a:lumOff val="15000"/>
                </a:schemeClr>
              </a:buClr>
              <a:buFont typeface="Arial"/>
              <a:buChar char="•"/>
              <a:defRPr/>
            </a:pPr>
            <a:endParaRPr lang="en-US" dirty="0"/>
          </a:p>
          <a:p>
            <a:pPr marL="452628" indent="-342900">
              <a:lnSpc>
                <a:spcPct val="100000"/>
              </a:lnSpc>
              <a:buClr>
                <a:schemeClr val="tx1">
                  <a:lumMod val="85000"/>
                  <a:lumOff val="15000"/>
                </a:schemeClr>
              </a:buClr>
              <a:buFont typeface="Arial"/>
              <a:buChar char="•"/>
              <a:defRPr/>
            </a:pPr>
            <a:r>
              <a:rPr lang="en-US" dirty="0" err="1"/>
              <a:t>Prepubertal</a:t>
            </a:r>
            <a:r>
              <a:rPr lang="en-US" dirty="0"/>
              <a:t> castration prevents BPH.</a:t>
            </a:r>
          </a:p>
          <a:p>
            <a:pPr marL="452628" indent="-342900">
              <a:lnSpc>
                <a:spcPct val="100000"/>
              </a:lnSpc>
              <a:buClr>
                <a:schemeClr val="tx1">
                  <a:lumMod val="85000"/>
                  <a:lumOff val="15000"/>
                </a:schemeClr>
              </a:buClr>
              <a:buFont typeface="Arial"/>
              <a:buChar char="•"/>
              <a:defRPr/>
            </a:pPr>
            <a:endParaRPr lang="ar-sa" dirty="0">
              <a:latin typeface="Tw Cen MT" charset="0"/>
              <a:cs typeface="Arial" charset="0"/>
            </a:endParaRP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
        <p:nvSpPr>
          <p:cNvPr id="7" name="Title 1"/>
          <p:cNvSpPr txBox="1">
            <a:spLocks/>
          </p:cNvSpPr>
          <p:nvPr/>
        </p:nvSpPr>
        <p:spPr>
          <a:xfrm>
            <a:off x="0" y="484632"/>
            <a:ext cx="121920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5000" dirty="0" smtClean="0"/>
              <a:t>Benign Prostatic Hyperplasia </a:t>
            </a:r>
            <a:endParaRPr lang="en-US" sz="5000" dirty="0"/>
          </a:p>
        </p:txBody>
      </p:sp>
    </p:spTree>
    <p:extLst>
      <p:ext uri="{BB962C8B-B14F-4D97-AF65-F5344CB8AC3E}">
        <p14:creationId xmlns:p14="http://schemas.microsoft.com/office/powerpoint/2010/main" val="373301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bph</a:t>
            </a:r>
            <a:endParaRPr lang="en-US" dirty="0"/>
          </a:p>
        </p:txBody>
      </p:sp>
      <p:sp>
        <p:nvSpPr>
          <p:cNvPr id="3" name="Content Placeholder 2"/>
          <p:cNvSpPr>
            <a:spLocks noGrp="1"/>
          </p:cNvSpPr>
          <p:nvPr>
            <p:ph idx="1"/>
          </p:nvPr>
        </p:nvSpPr>
        <p:spPr/>
        <p:txBody>
          <a:bodyPr>
            <a:normAutofit lnSpcReduction="10000"/>
          </a:bodyPr>
          <a:lstStyle/>
          <a:p>
            <a:pPr marL="452437" indent="-342900">
              <a:lnSpc>
                <a:spcPct val="100000"/>
              </a:lnSpc>
              <a:spcAft>
                <a:spcPct val="0"/>
              </a:spcAft>
              <a:buClr>
                <a:srgbClr val="262626"/>
              </a:buClr>
              <a:buFont typeface="Arial"/>
              <a:buChar char="•"/>
            </a:pPr>
            <a:r>
              <a:rPr lang="en-US" dirty="0" err="1"/>
              <a:t>Dihydrotestesterone</a:t>
            </a:r>
            <a:r>
              <a:rPr lang="en-US" dirty="0"/>
              <a:t> (DHT) is the ultimate mediator for prostatic growth. It increases the proliferation of stromal cells and inhibits epithelial cell death. Therefore DHT is implicated in the pathogenesis of both benign prostatic </a:t>
            </a:r>
            <a:r>
              <a:rPr lang="en-US" dirty="0" smtClean="0"/>
              <a:t>hyperplasia and </a:t>
            </a:r>
            <a:r>
              <a:rPr lang="en-US" dirty="0"/>
              <a:t>prostate cancer</a:t>
            </a:r>
            <a:r>
              <a:rPr lang="en-US" dirty="0" smtClean="0"/>
              <a:t>.</a:t>
            </a:r>
          </a:p>
          <a:p>
            <a:pPr marL="452437" indent="-342900">
              <a:lnSpc>
                <a:spcPct val="100000"/>
              </a:lnSpc>
              <a:spcAft>
                <a:spcPct val="0"/>
              </a:spcAft>
              <a:buClr>
                <a:srgbClr val="262626"/>
              </a:buClr>
              <a:buFont typeface="Arial"/>
              <a:buChar char="•"/>
            </a:pPr>
            <a:endParaRPr lang="en-US" dirty="0"/>
          </a:p>
          <a:p>
            <a:pPr marL="452437" indent="-342900">
              <a:lnSpc>
                <a:spcPct val="100000"/>
              </a:lnSpc>
              <a:spcAft>
                <a:spcPct val="0"/>
              </a:spcAft>
              <a:buClr>
                <a:srgbClr val="262626"/>
              </a:buClr>
              <a:buFont typeface="Arial"/>
              <a:buChar char="•"/>
            </a:pPr>
            <a:r>
              <a:rPr lang="en-US" dirty="0"/>
              <a:t>Testosterone is converted to </a:t>
            </a:r>
            <a:r>
              <a:rPr lang="en-US" dirty="0" err="1" smtClean="0"/>
              <a:t>dihydrotestosterone</a:t>
            </a:r>
            <a:r>
              <a:rPr lang="en-US" dirty="0" smtClean="0"/>
              <a:t> </a:t>
            </a:r>
            <a:r>
              <a:rPr lang="en-US" dirty="0"/>
              <a:t>by </a:t>
            </a:r>
            <a:r>
              <a:rPr lang="en-US" dirty="0" smtClean="0"/>
              <a:t>the 5</a:t>
            </a:r>
            <a:r>
              <a:rPr lang="en-US" dirty="0"/>
              <a:t>-alpha </a:t>
            </a:r>
            <a:r>
              <a:rPr lang="en-US" dirty="0" err="1"/>
              <a:t>reductase</a:t>
            </a:r>
            <a:r>
              <a:rPr lang="en-US" dirty="0"/>
              <a:t> </a:t>
            </a:r>
            <a:r>
              <a:rPr lang="en-US" dirty="0" smtClean="0"/>
              <a:t>enzyme. </a:t>
            </a:r>
            <a:endParaRPr lang="en-US" dirty="0"/>
          </a:p>
          <a:p>
            <a:pPr marL="452437" indent="-342900">
              <a:lnSpc>
                <a:spcPct val="100000"/>
              </a:lnSpc>
              <a:spcAft>
                <a:spcPct val="0"/>
              </a:spcAft>
              <a:buClr>
                <a:srgbClr val="262626"/>
              </a:buClr>
              <a:buFont typeface="Arial"/>
              <a:buChar char="•"/>
            </a:pPr>
            <a:endParaRPr lang="en-US" dirty="0" smtClean="0"/>
          </a:p>
          <a:p>
            <a:pPr marL="452437" indent="-342900">
              <a:lnSpc>
                <a:spcPct val="100000"/>
              </a:lnSpc>
              <a:spcAft>
                <a:spcPct val="0"/>
              </a:spcAft>
              <a:buClr>
                <a:srgbClr val="262626"/>
              </a:buClr>
              <a:buFont typeface="Arial"/>
              <a:buChar char="•"/>
            </a:pPr>
            <a:r>
              <a:rPr lang="en-US" dirty="0" smtClean="0"/>
              <a:t>Drugs </a:t>
            </a:r>
            <a:r>
              <a:rPr lang="en-US" dirty="0"/>
              <a:t>that act as inhibitors of 5-alpha </a:t>
            </a:r>
            <a:r>
              <a:rPr lang="en-US" dirty="0" err="1"/>
              <a:t>reductase</a:t>
            </a:r>
            <a:r>
              <a:rPr lang="en-US" dirty="0"/>
              <a:t>, therefore have </a:t>
            </a:r>
            <a:r>
              <a:rPr lang="en-US" dirty="0" smtClean="0"/>
              <a:t>an important </a:t>
            </a:r>
            <a:r>
              <a:rPr lang="en-US" dirty="0"/>
              <a:t>role in the prevention and treatment of BPH and prostate cancer.</a:t>
            </a:r>
          </a:p>
          <a:p>
            <a:pPr>
              <a:lnSpc>
                <a:spcPct val="100000"/>
              </a:lnSpc>
              <a:buFont typeface="Arial"/>
              <a:buChar char="•"/>
            </a:pPr>
            <a:endParaRPr lang="en-US" dirty="0"/>
          </a:p>
        </p:txBody>
      </p:sp>
      <p:sp>
        <p:nvSpPr>
          <p:cNvPr id="4" name="Date Placeholder 3"/>
          <p:cNvSpPr>
            <a:spLocks noGrp="1"/>
          </p:cNvSpPr>
          <p:nvPr>
            <p:ph type="dt" sz="half" idx="10"/>
          </p:nvPr>
        </p:nvSpPr>
        <p:spPr/>
        <p:txBody>
          <a:bodyPr/>
          <a:lstStyle/>
          <a:p>
            <a:r>
              <a:rPr lang="en-US" smtClean="0"/>
              <a:t>3/19/19</a:t>
            </a:r>
            <a:endParaRPr lang="en-US" dirty="0"/>
          </a:p>
        </p:txBody>
      </p:sp>
      <p:sp>
        <p:nvSpPr>
          <p:cNvPr id="5" name="Footer Placeholder 4"/>
          <p:cNvSpPr>
            <a:spLocks noGrp="1"/>
          </p:cNvSpPr>
          <p:nvPr>
            <p:ph type="ftr" sz="quarter" idx="11"/>
          </p:nvPr>
        </p:nvSpPr>
        <p:spPr/>
        <p:txBody>
          <a:bodyPr/>
          <a:lstStyle/>
          <a:p>
            <a:r>
              <a:rPr lang="hr-HR" smtClean="0"/>
              <a:t>REPR 224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42842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1439</TotalTime>
  <Words>1581</Words>
  <Application>Microsoft Macintosh PowerPoint</Application>
  <PresentationFormat>Custom</PresentationFormat>
  <Paragraphs>224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Wood Type</vt:lpstr>
      <vt:lpstr>Prostate pathology</vt:lpstr>
      <vt:lpstr>objectives</vt:lpstr>
      <vt:lpstr>Introduction</vt:lpstr>
      <vt:lpstr>Prostate histology</vt:lpstr>
      <vt:lpstr>Introduction</vt:lpstr>
      <vt:lpstr>Prostate zones</vt:lpstr>
      <vt:lpstr>Benign Prostatic Hyperplasia </vt:lpstr>
      <vt:lpstr>PowerPoint Presentation</vt:lpstr>
      <vt:lpstr>Pathogenesis of bph</vt:lpstr>
      <vt:lpstr>Pathogenesis of bph</vt:lpstr>
      <vt:lpstr>Gross morphology</vt:lpstr>
      <vt:lpstr>Gross morphology</vt:lpstr>
      <vt:lpstr>Microscopic features</vt:lpstr>
      <vt:lpstr>Microscopic features</vt:lpstr>
      <vt:lpstr>Clinical presentation</vt:lpstr>
      <vt:lpstr>treatment</vt:lpstr>
      <vt:lpstr>Prostate adenocarcinoma</vt:lpstr>
      <vt:lpstr>Gross morphology</vt:lpstr>
      <vt:lpstr>Gross morphology</vt:lpstr>
      <vt:lpstr>Microscopic features</vt:lpstr>
      <vt:lpstr>Microscopic features</vt:lpstr>
      <vt:lpstr>Grading prostate cancer</vt:lpstr>
      <vt:lpstr>Staging prostate cancer</vt:lpstr>
      <vt:lpstr>Clinical presentation</vt:lpstr>
      <vt:lpstr>Clinical presentation</vt:lpstr>
      <vt:lpstr>Treatment</vt:lpstr>
      <vt:lpstr>Prostatic intra-epithelial neoplasia</vt:lpstr>
      <vt:lpstr>Prostatic intra-epithelial neoplasia</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MAC</cp:lastModifiedBy>
  <cp:revision>52</cp:revision>
  <dcterms:created xsi:type="dcterms:W3CDTF">2014-09-12T02:14:24Z</dcterms:created>
  <dcterms:modified xsi:type="dcterms:W3CDTF">2019-03-18T16:39:57Z</dcterms:modified>
</cp:coreProperties>
</file>