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3" r:id="rId29"/>
    <p:sldId id="311" r:id="rId30"/>
    <p:sldId id="312" r:id="rId31"/>
    <p:sldId id="316" r:id="rId32"/>
    <p:sldId id="314" r:id="rId33"/>
    <p:sldId id="317" r:id="rId34"/>
    <p:sldId id="318" r:id="rId35"/>
    <p:sldId id="315" r:id="rId36"/>
    <p:sldId id="319" r:id="rId37"/>
    <p:sldId id="259" r:id="rId38"/>
    <p:sldId id="25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Y+ZJnI+EnfW6dZgX32LvQ==" hashData="QFS0uBOTpaXv6yQTBhBdANluVN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7" d="100"/>
          <a:sy n="97" d="100"/>
        </p:scale>
        <p:origin x="-2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A167-D082-9541-8426-3538FBDD7475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50D0F-F380-1E4D-9CE2-F041D1EF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5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0897-936C-5B4F-BDEA-510A8AAF5958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5BE3E-949A-6446-B495-9DBDF3E8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1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REPR 224 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Testicular pathology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2400" i="1" dirty="0">
                <a:latin typeface="Arial"/>
                <a:cs typeface="Arial"/>
              </a:rPr>
              <a:t>Dr. Maria A. Arafah</a:t>
            </a:r>
          </a:p>
          <a:p>
            <a:pPr algn="ctr"/>
            <a:r>
              <a:rPr lang="en-US" sz="2400" i="1" dirty="0">
                <a:latin typeface="Arial"/>
                <a:cs typeface="Arial"/>
              </a:rPr>
              <a:t>Assistant Professor </a:t>
            </a:r>
            <a:r>
              <a:rPr lang="mr-IN" sz="2400" i="1" dirty="0">
                <a:latin typeface="Arial"/>
                <a:cs typeface="Arial"/>
              </a:rPr>
              <a:t>–</a:t>
            </a:r>
            <a:r>
              <a:rPr lang="en-US" sz="2400" i="1" dirty="0">
                <a:latin typeface="Arial"/>
                <a:cs typeface="Arial"/>
              </a:rPr>
              <a:t> Department of Pathology</a:t>
            </a:r>
          </a:p>
          <a:p>
            <a:pPr algn="ctr"/>
            <a:r>
              <a:rPr lang="en-US" sz="2400" i="1" dirty="0">
                <a:latin typeface="Arial"/>
                <a:cs typeface="Arial"/>
              </a:rPr>
              <a:t>http://</a:t>
            </a:r>
            <a:r>
              <a:rPr lang="en-US" sz="2400" i="1" dirty="0" err="1">
                <a:latin typeface="Arial"/>
                <a:cs typeface="Arial"/>
              </a:rPr>
              <a:t>fac.ksu.edu.sa</a:t>
            </a:r>
            <a:r>
              <a:rPr lang="en-US" sz="2400" i="1" dirty="0">
                <a:latin typeface="Arial"/>
                <a:cs typeface="Arial"/>
              </a:rPr>
              <a:t>/</a:t>
            </a:r>
            <a:r>
              <a:rPr lang="en-US" sz="2400" i="1" dirty="0" err="1">
                <a:latin typeface="Arial"/>
                <a:cs typeface="Arial"/>
              </a:rPr>
              <a:t>mariaarafah</a:t>
            </a:r>
            <a:r>
              <a:rPr lang="en-US" sz="2400" i="1" dirty="0">
                <a:latin typeface="Arial"/>
                <a:cs typeface="Arial"/>
              </a:rPr>
              <a:t>/courses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Epididymitis and </a:t>
            </a:r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  <a:defRPr/>
            </a:pPr>
            <a:r>
              <a:rPr lang="en-US" b="1" dirty="0" smtClean="0"/>
              <a:t>D. Granulomatous </a:t>
            </a:r>
            <a:r>
              <a:rPr lang="en-US" b="1" dirty="0"/>
              <a:t>(autoimmune) epididymitis &amp; </a:t>
            </a:r>
            <a:r>
              <a:rPr lang="en-US" b="1" dirty="0" err="1"/>
              <a:t>orchitis</a:t>
            </a:r>
            <a:r>
              <a:rPr lang="en-US" b="1" dirty="0"/>
              <a:t>: </a:t>
            </a:r>
          </a:p>
          <a:p>
            <a:pPr marL="425450" indent="-342900"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 smtClean="0"/>
              <a:t>It affects middle</a:t>
            </a:r>
            <a:r>
              <a:rPr lang="en-US" dirty="0"/>
              <a:t>–aged men </a:t>
            </a:r>
            <a:r>
              <a:rPr lang="en-US" dirty="0" smtClean="0"/>
              <a:t>and present </a:t>
            </a:r>
            <a:r>
              <a:rPr lang="en-US" dirty="0"/>
              <a:t>with </a:t>
            </a:r>
            <a:r>
              <a:rPr lang="en-US" dirty="0" smtClean="0"/>
              <a:t>a unilateral </a:t>
            </a:r>
            <a:r>
              <a:rPr lang="en-US" dirty="0"/>
              <a:t>testicular mass. </a:t>
            </a:r>
          </a:p>
          <a:p>
            <a:pPr marL="425450" indent="-342900"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 smtClean="0"/>
              <a:t>It mimics a </a:t>
            </a:r>
            <a:r>
              <a:rPr lang="en-US" dirty="0"/>
              <a:t>testicular tumor.</a:t>
            </a:r>
          </a:p>
          <a:p>
            <a:pPr marL="425450" indent="-342900"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 smtClean="0"/>
              <a:t>Microscopy</a:t>
            </a:r>
            <a:r>
              <a:rPr lang="en-US" dirty="0"/>
              <a:t>: granulomatous inflammation with plasma cells and lymphocytes.</a:t>
            </a:r>
          </a:p>
          <a:p>
            <a:pPr marL="425450" indent="-342900"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 smtClean="0"/>
              <a:t>May </a:t>
            </a:r>
            <a:r>
              <a:rPr lang="en-US" dirty="0"/>
              <a:t>be in response to disintegrated sperm, post-infectious, due to trauma or </a:t>
            </a:r>
            <a:r>
              <a:rPr lang="en-US" dirty="0" err="1"/>
              <a:t>sarcoidosis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Granulomatous </a:t>
            </a:r>
            <a:r>
              <a:rPr lang="en-US" dirty="0" err="1" smtClean="0"/>
              <a:t>orchitis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 descr="Testes_TuberculousEpididymoOrchiti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86" y="1786446"/>
            <a:ext cx="619125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04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Testicular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Testicular tumors are the most important cause of </a:t>
            </a:r>
            <a:r>
              <a:rPr lang="en-US" dirty="0" smtClean="0"/>
              <a:t>a firm</a:t>
            </a:r>
            <a:r>
              <a:rPr lang="en-US" dirty="0"/>
              <a:t>, painless enlargement of testis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eak incidence is </a:t>
            </a:r>
            <a:r>
              <a:rPr lang="en-US" dirty="0"/>
              <a:t>between the ages of 20 and 34 years. 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7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632"/>
            <a:ext cx="12192000" cy="1609344"/>
          </a:xfrm>
        </p:spPr>
        <p:txBody>
          <a:bodyPr/>
          <a:lstStyle/>
          <a:p>
            <a:pPr algn="ctr"/>
            <a:r>
              <a:rPr lang="en-US" dirty="0" smtClean="0"/>
              <a:t>Classification of testicular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1400" dirty="0"/>
              <a:t>Testicular tumors are divided into germ cell tumors and sex cord stromal tumors:</a:t>
            </a:r>
          </a:p>
          <a:p>
            <a:pPr marL="109728" indent="0">
              <a:buNone/>
            </a:pPr>
            <a:r>
              <a:rPr lang="en-US" sz="1400" dirty="0"/>
              <a:t> 1) </a:t>
            </a:r>
            <a:r>
              <a:rPr lang="en-US" sz="1400" b="1" dirty="0"/>
              <a:t>GERM CELL TUMORS (95% of testicular tumors)</a:t>
            </a:r>
          </a:p>
          <a:p>
            <a:pPr marL="973836" lvl="2" indent="-342900">
              <a:buFont typeface="+mj-lt"/>
              <a:buAutoNum type="alphaUcPeriod"/>
            </a:pPr>
            <a:r>
              <a:rPr lang="en-US" sz="1400" b="1" dirty="0">
                <a:solidFill>
                  <a:srgbClr val="FF0000"/>
                </a:solidFill>
              </a:rPr>
              <a:t>Tumors with One Histologic Pattern (pure form) </a:t>
            </a:r>
          </a:p>
          <a:p>
            <a:pPr lvl="3"/>
            <a:r>
              <a:rPr lang="en-US" sz="1400" b="1" dirty="0" err="1"/>
              <a:t>Seminomatous</a:t>
            </a:r>
            <a:r>
              <a:rPr lang="en-US" sz="1400" b="1" dirty="0"/>
              <a:t> germ cell tumors: </a:t>
            </a:r>
          </a:p>
          <a:p>
            <a:pPr lvl="4"/>
            <a:r>
              <a:rPr lang="en-US" sz="1400" dirty="0"/>
              <a:t>Seminoma </a:t>
            </a:r>
          </a:p>
          <a:p>
            <a:pPr lvl="4"/>
            <a:r>
              <a:rPr lang="en-US" sz="1400" dirty="0" err="1"/>
              <a:t>Spermatocytic</a:t>
            </a:r>
            <a:r>
              <a:rPr lang="en-US" sz="1400" dirty="0"/>
              <a:t>  seminoma</a:t>
            </a:r>
          </a:p>
          <a:p>
            <a:pPr lvl="3"/>
            <a:r>
              <a:rPr lang="en-US" sz="1400" b="1" dirty="0"/>
              <a:t>Non-</a:t>
            </a:r>
            <a:r>
              <a:rPr lang="en-US" sz="1400" b="1" dirty="0" err="1"/>
              <a:t>Seminomatous</a:t>
            </a:r>
            <a:r>
              <a:rPr lang="en-US" sz="1400" b="1" dirty="0"/>
              <a:t> germ cell tumors (NSGCT):</a:t>
            </a:r>
          </a:p>
          <a:p>
            <a:pPr lvl="4"/>
            <a:r>
              <a:rPr lang="en-US" sz="1400" dirty="0" err="1"/>
              <a:t>Embryonal</a:t>
            </a:r>
            <a:r>
              <a:rPr lang="en-US" sz="1400" dirty="0"/>
              <a:t> carcinoma</a:t>
            </a:r>
          </a:p>
          <a:p>
            <a:pPr lvl="4"/>
            <a:r>
              <a:rPr lang="en-US" sz="1400" dirty="0"/>
              <a:t>Yolk sac (endodermal Sinus) tumor</a:t>
            </a:r>
          </a:p>
          <a:p>
            <a:pPr lvl="4"/>
            <a:r>
              <a:rPr lang="en-US" sz="1400" dirty="0" err="1"/>
              <a:t>Choriocarcinoma</a:t>
            </a:r>
            <a:endParaRPr lang="en-US" sz="1400" dirty="0"/>
          </a:p>
          <a:p>
            <a:pPr lvl="4"/>
            <a:r>
              <a:rPr lang="en-US" sz="1400" dirty="0"/>
              <a:t>Teratoma: they can be mature, immature or with malignant transformation</a:t>
            </a:r>
          </a:p>
          <a:p>
            <a:pPr marL="973836" lvl="2" indent="-342900">
              <a:buFont typeface="+mj-lt"/>
              <a:buAutoNum type="alphaUcPeriod" startAt="2"/>
            </a:pPr>
            <a:r>
              <a:rPr lang="en-US" sz="1400" b="1" dirty="0">
                <a:solidFill>
                  <a:srgbClr val="FF0000"/>
                </a:solidFill>
              </a:rPr>
              <a:t>Tumors with more than one Histologic Pattern: mixed germ cell tumor (mixed form)</a:t>
            </a:r>
          </a:p>
          <a:p>
            <a:pPr marL="137160" indent="0">
              <a:buNone/>
            </a:pPr>
            <a:r>
              <a:rPr lang="en-US" sz="1400" dirty="0"/>
              <a:t>2) </a:t>
            </a:r>
            <a:r>
              <a:rPr lang="en-US" sz="1400" b="1" dirty="0"/>
              <a:t>SEX CORD STROMAL TUMORS.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/>
              <a:t>Leydig</a:t>
            </a:r>
            <a:r>
              <a:rPr lang="en-US" sz="1400" dirty="0"/>
              <a:t> cell tumor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/>
              <a:t>Sertoli</a:t>
            </a:r>
            <a:r>
              <a:rPr lang="en-US" sz="1400" dirty="0"/>
              <a:t> cell tumor</a:t>
            </a:r>
          </a:p>
          <a:p>
            <a:r>
              <a:rPr lang="en-US" sz="1400" dirty="0"/>
              <a:t>In adults, 95% of testicular tumors are germ cell tumors, and all are malignant. </a:t>
            </a:r>
          </a:p>
          <a:p>
            <a:r>
              <a:rPr lang="en-US" sz="1400" dirty="0" err="1"/>
              <a:t>Sertoli</a:t>
            </a:r>
            <a:r>
              <a:rPr lang="en-US" sz="1400" dirty="0"/>
              <a:t> or </a:t>
            </a:r>
            <a:r>
              <a:rPr lang="en-US" sz="1400" dirty="0" err="1"/>
              <a:t>Leydig</a:t>
            </a:r>
            <a:r>
              <a:rPr lang="en-US" sz="1400" dirty="0"/>
              <a:t> cells (sex cord/stromal tumors) are uncommon and are usually benign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3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cell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They occur between </a:t>
            </a:r>
            <a:r>
              <a:rPr lang="en-US" dirty="0"/>
              <a:t>15-30 years of age, these are the most common tumor in men.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Most </a:t>
            </a:r>
            <a:r>
              <a:rPr lang="en-US" dirty="0" smtClean="0"/>
              <a:t>gem </a:t>
            </a:r>
            <a:r>
              <a:rPr lang="en-US" dirty="0"/>
              <a:t>cell tumors are highly aggressive cancers, capable of  extensive </a:t>
            </a:r>
            <a:r>
              <a:rPr lang="en-US" dirty="0" smtClean="0"/>
              <a:t>dissemination.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Germ </a:t>
            </a:r>
            <a:r>
              <a:rPr lang="en-US" dirty="0"/>
              <a:t>cell tumors may have </a:t>
            </a:r>
          </a:p>
          <a:p>
            <a:pPr lvl="1">
              <a:lnSpc>
                <a:spcPct val="100000"/>
              </a:lnSpc>
              <a:buClrTx/>
              <a:buFont typeface="Arial"/>
              <a:buChar char="•"/>
            </a:pPr>
            <a:r>
              <a:rPr lang="en-US" sz="2000" dirty="0"/>
              <a:t>a single </a:t>
            </a:r>
            <a:r>
              <a:rPr lang="en-US" sz="2000" dirty="0" smtClean="0"/>
              <a:t>component </a:t>
            </a:r>
            <a:endParaRPr lang="en-US" sz="2000" dirty="0"/>
          </a:p>
          <a:p>
            <a:pPr lvl="1">
              <a:lnSpc>
                <a:spcPct val="100000"/>
              </a:lnSpc>
              <a:buClrTx/>
              <a:buFont typeface="Arial"/>
              <a:buChar char="•"/>
            </a:pPr>
            <a:r>
              <a:rPr lang="en-US" sz="2000" dirty="0"/>
              <a:t>or as </a:t>
            </a:r>
            <a:r>
              <a:rPr lang="en-US" sz="2000" dirty="0" smtClean="0"/>
              <a:t>in </a:t>
            </a:r>
            <a:r>
              <a:rPr lang="en-US" sz="2000" dirty="0"/>
              <a:t>60% of cases a mixture of </a:t>
            </a:r>
            <a:r>
              <a:rPr lang="en-US" sz="2000" dirty="0" smtClean="0"/>
              <a:t>components e.g</a:t>
            </a:r>
            <a:r>
              <a:rPr lang="en-US" sz="2000" dirty="0"/>
              <a:t>. mixtures of </a:t>
            </a:r>
            <a:r>
              <a:rPr lang="en-US" sz="2000" dirty="0" err="1"/>
              <a:t>seminomatous</a:t>
            </a:r>
            <a:r>
              <a:rPr lang="en-US" sz="2000" dirty="0"/>
              <a:t> and non-</a:t>
            </a:r>
            <a:r>
              <a:rPr lang="en-US" sz="2000" dirty="0" err="1"/>
              <a:t>seminomatous</a:t>
            </a:r>
            <a:r>
              <a:rPr lang="en-US" sz="2000" dirty="0"/>
              <a:t> components.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Most GCTs originate </a:t>
            </a:r>
            <a:r>
              <a:rPr lang="en-US" dirty="0" smtClean="0"/>
              <a:t>from </a:t>
            </a:r>
            <a:r>
              <a:rPr lang="en-US" dirty="0"/>
              <a:t>precursor lesions called </a:t>
            </a:r>
            <a:r>
              <a:rPr lang="en-US" dirty="0" err="1" smtClean="0"/>
              <a:t>intratubular</a:t>
            </a:r>
            <a:r>
              <a:rPr lang="en-US" dirty="0" smtClean="0"/>
              <a:t> </a:t>
            </a:r>
            <a:r>
              <a:rPr lang="en-US" dirty="0"/>
              <a:t>germ cell neoplasia (it is like carcinoma-in-situ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9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 cell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 smtClean="0"/>
              <a:t>Risk factors:</a:t>
            </a:r>
          </a:p>
          <a:p>
            <a:pPr>
              <a:lnSpc>
                <a:spcPct val="100000"/>
              </a:lnSpc>
            </a:pPr>
            <a:r>
              <a:rPr lang="en-US" dirty="0"/>
              <a:t>Cryptorchidism: there is a 3 to 5 fold increase in the risk of cancer in the undescended testis and in the contralateral descended testis. About 10% cases of testicular cancer have cryptorchidism. </a:t>
            </a:r>
          </a:p>
          <a:p>
            <a:pPr>
              <a:lnSpc>
                <a:spcPct val="100000"/>
              </a:lnSpc>
            </a:pPr>
            <a:r>
              <a:rPr lang="en-US" dirty="0"/>
              <a:t>Testicular </a:t>
            </a:r>
            <a:r>
              <a:rPr lang="en-US" dirty="0" err="1" smtClean="0"/>
              <a:t>dysgenesis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Genetic </a:t>
            </a:r>
            <a:r>
              <a:rPr lang="en-US" dirty="0" smtClean="0"/>
              <a:t>factors.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 family </a:t>
            </a:r>
            <a:r>
              <a:rPr lang="en-US" dirty="0" smtClean="0"/>
              <a:t>predisposition: brothers</a:t>
            </a:r>
            <a:r>
              <a:rPr lang="en-US" dirty="0"/>
              <a:t>, fathers and sons of testicular cancer patients are at risk.</a:t>
            </a:r>
          </a:p>
          <a:p>
            <a:pPr>
              <a:lnSpc>
                <a:spcPct val="100000"/>
              </a:lnSpc>
            </a:pPr>
            <a:r>
              <a:rPr lang="en-US" dirty="0"/>
              <a:t>There is a high risk of developing cancer in one testis if the contralateral testis has cancer. </a:t>
            </a:r>
          </a:p>
          <a:p>
            <a:pPr>
              <a:lnSpc>
                <a:spcPct val="100000"/>
              </a:lnSpc>
            </a:pPr>
            <a:r>
              <a:rPr lang="en-US" dirty="0"/>
              <a:t>Testicular tumors are more common in whites than in blacks.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7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 smtClean="0"/>
              <a:t>It is </a:t>
            </a:r>
            <a:r>
              <a:rPr lang="en-US" sz="2100" dirty="0"/>
              <a:t>the most common type of testicular tumors.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/>
              <a:t>It is also the most common type of testicular GCT (50%</a:t>
            </a:r>
            <a:r>
              <a:rPr lang="en-US" sz="2100" dirty="0" smtClean="0"/>
              <a:t>).</a:t>
            </a:r>
            <a:endParaRPr lang="en-US" sz="2100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 smtClean="0"/>
              <a:t>It almost </a:t>
            </a:r>
            <a:r>
              <a:rPr lang="en-US" sz="2100" dirty="0"/>
              <a:t>never </a:t>
            </a:r>
            <a:r>
              <a:rPr lang="en-US" sz="2100" dirty="0" smtClean="0"/>
              <a:t>occurs </a:t>
            </a:r>
            <a:r>
              <a:rPr lang="en-US" sz="2100" dirty="0"/>
              <a:t>in </a:t>
            </a:r>
            <a:r>
              <a:rPr lang="en-US" sz="2100" dirty="0" smtClean="0"/>
              <a:t>infants.</a:t>
            </a:r>
            <a:endParaRPr lang="en-US" sz="2100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 smtClean="0"/>
              <a:t>The peak </a:t>
            </a:r>
            <a:r>
              <a:rPr lang="en-US" sz="2100" dirty="0"/>
              <a:t>incidence </a:t>
            </a:r>
            <a:r>
              <a:rPr lang="en-US" sz="2100" dirty="0" smtClean="0"/>
              <a:t>is in </a:t>
            </a:r>
            <a:r>
              <a:rPr lang="en-US" sz="2100" dirty="0"/>
              <a:t>the </a:t>
            </a:r>
            <a:r>
              <a:rPr lang="en-US" sz="2100" dirty="0" smtClean="0"/>
              <a:t>30s.</a:t>
            </a:r>
            <a:endParaRPr lang="en-US" sz="2100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/>
              <a:t>An identical tumor occurs in the ovary (called </a:t>
            </a:r>
            <a:r>
              <a:rPr lang="en-US" sz="2100" dirty="0" err="1"/>
              <a:t>dysgerminoma</a:t>
            </a:r>
            <a:r>
              <a:rPr lang="en-US" sz="2100" dirty="0"/>
              <a:t>).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Classic seminoma is highly sensitive to radiation therapy, and the overall 5-year survival is 90 to 95%</a:t>
            </a:r>
            <a:r>
              <a:rPr lang="en-US" sz="2100" dirty="0" smtClean="0">
                <a:solidFill>
                  <a:prstClr val="black"/>
                </a:solidFill>
              </a:rPr>
              <a:t>.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4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  <a:buClrTx/>
              <a:buFont typeface="Arial"/>
              <a:buChar char="•"/>
            </a:pPr>
            <a:r>
              <a:rPr lang="en-US" sz="2100" dirty="0" smtClean="0"/>
              <a:t>Bulky </a:t>
            </a:r>
            <a:r>
              <a:rPr lang="en-US" sz="2100" dirty="0"/>
              <a:t>masses, sometimes very large</a:t>
            </a:r>
          </a:p>
          <a:p>
            <a:pPr lvl="1">
              <a:lnSpc>
                <a:spcPct val="110000"/>
              </a:lnSpc>
              <a:buClrTx/>
              <a:buFont typeface="Arial"/>
              <a:buChar char="•"/>
            </a:pPr>
            <a:r>
              <a:rPr lang="en-US" sz="2100" dirty="0"/>
              <a:t>Homogenous ,gray-white, lobulated cut surface</a:t>
            </a:r>
          </a:p>
          <a:p>
            <a:pPr lvl="1">
              <a:lnSpc>
                <a:spcPct val="110000"/>
              </a:lnSpc>
              <a:buClrTx/>
              <a:buFont typeface="Arial"/>
              <a:buChar char="•"/>
            </a:pPr>
            <a:r>
              <a:rPr lang="en-US" sz="2100" dirty="0"/>
              <a:t>No necrosis or hemorrhage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 descr="Testis_Germ_Seminoma_Gross1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88" y="3213070"/>
            <a:ext cx="4312592" cy="3365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93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Sheets </a:t>
            </a:r>
            <a:r>
              <a:rPr lang="en-US" dirty="0"/>
              <a:t>of uniform cells divided into lobules by delicate fibrous septa containing lymphocytes.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Cells are large and round with large nucleus and prominent </a:t>
            </a:r>
            <a:r>
              <a:rPr lang="en-US" dirty="0" smtClean="0"/>
              <a:t>nucleoli.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The cytoplasm </a:t>
            </a:r>
            <a:r>
              <a:rPr lang="en-US" dirty="0"/>
              <a:t>of tumor cell </a:t>
            </a:r>
            <a:r>
              <a:rPr lang="en-US" dirty="0" smtClean="0"/>
              <a:t>contains glycogen.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Tumor cells are positive </a:t>
            </a:r>
            <a:r>
              <a:rPr lang="en-US" dirty="0"/>
              <a:t>for PLAP, OCT4 </a:t>
            </a:r>
            <a:r>
              <a:rPr lang="en-US" dirty="0" smtClean="0"/>
              <a:t>and </a:t>
            </a:r>
            <a:r>
              <a:rPr lang="en-US" dirty="0"/>
              <a:t>c-kit (CD117).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0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 features</a:t>
            </a:r>
          </a:p>
        </p:txBody>
      </p:sp>
      <p:pic>
        <p:nvPicPr>
          <p:cNvPr id="9" name="Content Placeholder 8" descr="classic_seminoma-figureA_Bi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5145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F1.larg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3128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2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lphaUcPeriod"/>
            </a:pPr>
            <a:r>
              <a:rPr lang="en-US" sz="1800" dirty="0"/>
              <a:t>Have a working knowledge of the  normal histology of the testis and epididymis.</a:t>
            </a:r>
          </a:p>
          <a:p>
            <a:pPr>
              <a:buFont typeface="+mj-lt"/>
              <a:buAutoNum type="alphaUcPeriod"/>
            </a:pPr>
            <a:r>
              <a:rPr lang="en-US" sz="1800" dirty="0"/>
              <a:t>Know the predisposing factors and pathology of epididymitis.</a:t>
            </a:r>
          </a:p>
          <a:p>
            <a:pPr marL="0" indent="0">
              <a:buNone/>
            </a:pPr>
            <a:r>
              <a:rPr lang="en-US" sz="1800" b="1" dirty="0"/>
              <a:t>Epididymitis  and  </a:t>
            </a:r>
            <a:r>
              <a:rPr lang="en-US" sz="1800" b="1" dirty="0" err="1"/>
              <a:t>orchitis</a:t>
            </a:r>
            <a:endParaRPr lang="en-US" sz="1800" b="1" dirty="0"/>
          </a:p>
          <a:p>
            <a:pPr lvl="1"/>
            <a:r>
              <a:rPr lang="en-US" dirty="0"/>
              <a:t>Non specific Epididymitis  and  </a:t>
            </a:r>
            <a:r>
              <a:rPr lang="en-US" dirty="0" err="1"/>
              <a:t>orchitis</a:t>
            </a:r>
            <a:endParaRPr lang="en-US" dirty="0"/>
          </a:p>
          <a:p>
            <a:pPr lvl="1"/>
            <a:r>
              <a:rPr lang="en-US" dirty="0"/>
              <a:t>Granulomatous/Autoimmune </a:t>
            </a:r>
            <a:r>
              <a:rPr lang="en-US" dirty="0" err="1"/>
              <a:t>Orchitis</a:t>
            </a:r>
            <a:endParaRPr lang="en-US" dirty="0"/>
          </a:p>
          <a:p>
            <a:pPr lvl="1"/>
            <a:r>
              <a:rPr lang="en-US" dirty="0"/>
              <a:t>Gonorrhea</a:t>
            </a:r>
          </a:p>
          <a:p>
            <a:pPr lvl="1"/>
            <a:r>
              <a:rPr lang="en-US" dirty="0"/>
              <a:t>Tuberculosis</a:t>
            </a:r>
          </a:p>
          <a:p>
            <a:pPr marL="342900" indent="-342900">
              <a:buFont typeface="+mj-lt"/>
              <a:buAutoNum type="alphaUcPeriod" startAt="3"/>
            </a:pPr>
            <a:r>
              <a:rPr lang="en-US" sz="1800" dirty="0"/>
              <a:t>Be familiar with the basic classification and pathology of testicular </a:t>
            </a:r>
            <a:r>
              <a:rPr lang="en-US" sz="1800" dirty="0" smtClean="0"/>
              <a:t>tumors.</a:t>
            </a:r>
          </a:p>
          <a:p>
            <a:pPr marL="0" indent="0">
              <a:buNone/>
            </a:pPr>
            <a:r>
              <a:rPr lang="en-US" sz="1800" b="1" dirty="0" smtClean="0"/>
              <a:t>Testicular </a:t>
            </a:r>
            <a:r>
              <a:rPr lang="en-US" sz="1800" b="1" dirty="0"/>
              <a:t>tumors</a:t>
            </a:r>
          </a:p>
          <a:p>
            <a:pPr marL="850392" lvl="1" indent="-457200"/>
            <a:r>
              <a:rPr lang="en-US" dirty="0"/>
              <a:t>seminoma </a:t>
            </a:r>
          </a:p>
          <a:p>
            <a:pPr marL="850392" lvl="1" indent="-457200"/>
            <a:r>
              <a:rPr lang="en-US" dirty="0"/>
              <a:t>yolk sac tumor </a:t>
            </a:r>
          </a:p>
          <a:p>
            <a:pPr marL="850392" lvl="1" indent="-457200"/>
            <a:r>
              <a:rPr lang="en-US" dirty="0" err="1"/>
              <a:t>embryonal</a:t>
            </a:r>
            <a:r>
              <a:rPr lang="en-US" dirty="0"/>
              <a:t> carcinoma  </a:t>
            </a:r>
          </a:p>
          <a:p>
            <a:pPr marL="850392" lvl="1" indent="-457200"/>
            <a:r>
              <a:rPr lang="en-US" dirty="0"/>
              <a:t>Teratoma</a:t>
            </a:r>
          </a:p>
          <a:p>
            <a:pPr marL="850392" lvl="1" indent="-457200"/>
            <a:r>
              <a:rPr lang="en-US" dirty="0" err="1"/>
              <a:t>choriocarcinoma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7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Spermatocytic</a:t>
            </a:r>
            <a:r>
              <a:rPr lang="en-US" dirty="0" smtClean="0"/>
              <a:t> tumor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It was called previously </a:t>
            </a:r>
            <a:r>
              <a:rPr lang="en-US" dirty="0" err="1" smtClean="0"/>
              <a:t>spermatocytic</a:t>
            </a:r>
            <a:r>
              <a:rPr lang="en-US" dirty="0" smtClean="0"/>
              <a:t> seminoma.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Uncommon</a:t>
            </a:r>
            <a:r>
              <a:rPr lang="en-US" dirty="0"/>
              <a:t>: 1-2 % of testicular GCTs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It affects men over the </a:t>
            </a:r>
            <a:r>
              <a:rPr lang="en-US" dirty="0"/>
              <a:t>age </a:t>
            </a:r>
            <a:r>
              <a:rPr lang="en-US" dirty="0" smtClean="0"/>
              <a:t>of 65 years.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It is not associated with </a:t>
            </a:r>
            <a:r>
              <a:rPr lang="en-US" dirty="0" err="1" smtClean="0"/>
              <a:t>intratubular</a:t>
            </a:r>
            <a:r>
              <a:rPr lang="en-US" dirty="0" smtClean="0"/>
              <a:t> germ cell neoplasia.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It is slowly </a:t>
            </a:r>
            <a:r>
              <a:rPr lang="en-US" dirty="0"/>
              <a:t>growing </a:t>
            </a:r>
            <a:r>
              <a:rPr lang="en-US" dirty="0" smtClean="0"/>
              <a:t>tumor</a:t>
            </a:r>
            <a:r>
              <a:rPr lang="en-US" dirty="0"/>
              <a:t> </a:t>
            </a:r>
            <a:r>
              <a:rPr lang="en-US" dirty="0" smtClean="0"/>
              <a:t>that does </a:t>
            </a:r>
            <a:r>
              <a:rPr lang="en-US" dirty="0"/>
              <a:t>not </a:t>
            </a:r>
            <a:r>
              <a:rPr lang="en-US" dirty="0" smtClean="0"/>
              <a:t>metastasize.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The prognosis </a:t>
            </a:r>
            <a:r>
              <a:rPr lang="en-US" dirty="0"/>
              <a:t>is </a:t>
            </a:r>
            <a:r>
              <a:rPr lang="en-US" dirty="0" smtClean="0"/>
              <a:t>excellent.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6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Embryonal</a:t>
            </a:r>
            <a:r>
              <a:rPr lang="en-US" dirty="0" smtClean="0"/>
              <a:t>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They account </a:t>
            </a:r>
            <a:r>
              <a:rPr lang="en-US" dirty="0"/>
              <a:t>for about 15 to 35% of testicular </a:t>
            </a:r>
            <a:r>
              <a:rPr lang="en-US" dirty="0" smtClean="0"/>
              <a:t>GCTs.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The age group: 20 </a:t>
            </a:r>
            <a:r>
              <a:rPr lang="en-US" dirty="0"/>
              <a:t>to 30 </a:t>
            </a:r>
            <a:r>
              <a:rPr lang="en-US" dirty="0" smtClean="0"/>
              <a:t>years.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They are more </a:t>
            </a:r>
            <a:r>
              <a:rPr lang="en-US" dirty="0"/>
              <a:t>aggressive than </a:t>
            </a:r>
            <a:r>
              <a:rPr lang="en-US" dirty="0" smtClean="0"/>
              <a:t>seminomas.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prstClr val="black"/>
                </a:solidFill>
              </a:rPr>
              <a:t>They metastasizes </a:t>
            </a:r>
            <a:r>
              <a:rPr lang="en-US" dirty="0">
                <a:solidFill>
                  <a:prstClr val="black"/>
                </a:solidFill>
              </a:rPr>
              <a:t>early via both lymphatic and </a:t>
            </a:r>
            <a:r>
              <a:rPr lang="en-US" dirty="0" err="1">
                <a:solidFill>
                  <a:prstClr val="black"/>
                </a:solidFill>
              </a:rPr>
              <a:t>hematogenous</a:t>
            </a:r>
            <a:r>
              <a:rPr lang="en-US" dirty="0">
                <a:solidFill>
                  <a:prstClr val="black"/>
                </a:solidFill>
              </a:rPr>
              <a:t> routes.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prstClr val="black"/>
                </a:solidFill>
              </a:rPr>
              <a:t>They are not </a:t>
            </a:r>
            <a:r>
              <a:rPr lang="en-US" dirty="0">
                <a:solidFill>
                  <a:prstClr val="black"/>
                </a:solidFill>
              </a:rPr>
              <a:t>radiosensitive, they </a:t>
            </a:r>
            <a:r>
              <a:rPr lang="en-US" dirty="0" smtClean="0">
                <a:solidFill>
                  <a:prstClr val="black"/>
                </a:solidFill>
              </a:rPr>
              <a:t>are </a:t>
            </a:r>
            <a:r>
              <a:rPr lang="en-US" dirty="0" err="1">
                <a:solidFill>
                  <a:prstClr val="black"/>
                </a:solidFill>
              </a:rPr>
              <a:t>chemosensitive</a:t>
            </a:r>
            <a:r>
              <a:rPr lang="en-US" dirty="0">
                <a:solidFill>
                  <a:prstClr val="black"/>
                </a:solidFill>
              </a:rPr>
              <a:t>. New chemotherapeutic agents are very effective and greatly improve prognosis.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They are smaller than seminomas and poorly demarcated.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They have variegated surfaces with </a:t>
            </a:r>
            <a:r>
              <a:rPr lang="en-US" dirty="0"/>
              <a:t>foci of necrosis and </a:t>
            </a:r>
            <a:r>
              <a:rPr lang="en-US" dirty="0" smtClean="0"/>
              <a:t>hemorrhage.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They can </a:t>
            </a:r>
            <a:r>
              <a:rPr lang="en-US" dirty="0"/>
              <a:t>be seen combined with other GCTs (</a:t>
            </a:r>
            <a:r>
              <a:rPr lang="en-US" dirty="0" smtClean="0"/>
              <a:t>in </a:t>
            </a:r>
            <a:r>
              <a:rPr lang="en-US" dirty="0"/>
              <a:t>mixed GCTs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Tumor cells are positive for cytokeratin (CK) and CD30 </a:t>
            </a:r>
            <a:r>
              <a:rPr lang="en-US" dirty="0" smtClean="0"/>
              <a:t>stain.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9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Embryonal</a:t>
            </a:r>
            <a:r>
              <a:rPr lang="en-US" dirty="0"/>
              <a:t> carcinoma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 descr="Testis_GermCellTumor_EC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55" y="1693416"/>
            <a:ext cx="6984112" cy="5005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75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Yolk sac tumor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37697"/>
            <a:ext cx="10058400" cy="43768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Yolk sac tumor is also called endodermal sinus tumor.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Testicular yolk sac tumors occur in two forms: 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sz="1700" dirty="0"/>
              <a:t>as a pure form seen in young children (pure YST of the adult testis is rare)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sz="1700" dirty="0"/>
              <a:t>as in combination with other NSGCTs seen in adults.    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It is the most common tumor in infant and children up to 3 years of age and it has a very good prognosis in infants and children.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In adults it occurs as a part or component of mixed GCT (commonly mixed with </a:t>
            </a:r>
            <a:r>
              <a:rPr lang="en-US" sz="1700" dirty="0" err="1"/>
              <a:t>embryonal</a:t>
            </a:r>
            <a:r>
              <a:rPr lang="en-US" sz="1700" dirty="0"/>
              <a:t> carcinoma)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Patients have elevated serum alpha fetoprotein (AFP). AFP may be used as a marker of disease progression in the patient's serum and also aid in diagnosis.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The biologic behavior of YST is similar to that of </a:t>
            </a:r>
            <a:r>
              <a:rPr lang="en-US" sz="1700" dirty="0" err="1"/>
              <a:t>embryonal</a:t>
            </a:r>
            <a:r>
              <a:rPr lang="en-US" sz="1700" dirty="0"/>
              <a:t> carcinoma.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9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Yolk sac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2900" b="1" dirty="0"/>
              <a:t> </a:t>
            </a:r>
            <a:r>
              <a:rPr lang="en-US" sz="2400" b="1" dirty="0"/>
              <a:t>Gross morphology: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Non encapsulated, homogenous, yellow white, mucinous</a:t>
            </a:r>
            <a:r>
              <a:rPr lang="en-US" sz="2900" dirty="0" smtClean="0"/>
              <a:t>.</a:t>
            </a:r>
          </a:p>
          <a:p>
            <a:pPr lvl="1">
              <a:lnSpc>
                <a:spcPct val="120000"/>
              </a:lnSpc>
              <a:buClrTx/>
              <a:buFont typeface="Arial"/>
              <a:buChar char="•"/>
            </a:pPr>
            <a:endParaRPr lang="en-US" sz="2900" dirty="0"/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2400" b="1" dirty="0"/>
              <a:t>Microscopic features: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Tumor shows structures resembling endodermal sinuses called as Schiller-Duval bodies.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Hyaline–pink globules.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Tumor cell are positive for AFP and alpha-1-antitrypsin stain.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36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 features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 descr="Testes_GCT_YST5_SchillerDuv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73" y="1809949"/>
            <a:ext cx="6388100" cy="463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041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choriocarcinoma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It is a highly </a:t>
            </a:r>
            <a:r>
              <a:rPr lang="en-US" dirty="0"/>
              <a:t>malignant </a:t>
            </a:r>
            <a:r>
              <a:rPr lang="en-US" dirty="0" smtClean="0"/>
              <a:t>tumor.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Patients have elevated serum human chorionic gonadotropin (HCG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They are small </a:t>
            </a:r>
            <a:r>
              <a:rPr lang="en-US" dirty="0"/>
              <a:t>sized </a:t>
            </a:r>
            <a:r>
              <a:rPr lang="en-US" dirty="0" smtClean="0"/>
              <a:t>lesions.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They are made </a:t>
            </a:r>
            <a:r>
              <a:rPr lang="en-US" dirty="0"/>
              <a:t>up of malignant trophoblastic (placental) tissue (</a:t>
            </a:r>
            <a:r>
              <a:rPr lang="en-US" dirty="0" err="1"/>
              <a:t>cyto</a:t>
            </a:r>
            <a:r>
              <a:rPr lang="en-US" dirty="0"/>
              <a:t>-trophoblastic and </a:t>
            </a:r>
            <a:r>
              <a:rPr lang="en-US" dirty="0" err="1"/>
              <a:t>syncytio-troblastic</a:t>
            </a:r>
            <a:r>
              <a:rPr lang="en-US" dirty="0"/>
              <a:t> cells</a:t>
            </a:r>
            <a:r>
              <a:rPr lang="en-US" dirty="0" smtClean="0"/>
              <a:t>) with prominent </a:t>
            </a:r>
            <a:r>
              <a:rPr lang="en-US" dirty="0"/>
              <a:t>hemorrhage and </a:t>
            </a:r>
            <a:r>
              <a:rPr lang="en-US" dirty="0" smtClean="0"/>
              <a:t>necrosis.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Tumor cells </a:t>
            </a:r>
            <a:r>
              <a:rPr lang="en-US" dirty="0" smtClean="0"/>
              <a:t>are positive </a:t>
            </a:r>
            <a:r>
              <a:rPr lang="en-US" dirty="0"/>
              <a:t>for </a:t>
            </a:r>
            <a:r>
              <a:rPr lang="en-US" dirty="0" smtClean="0"/>
              <a:t>HCG stain.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Pure </a:t>
            </a:r>
            <a:r>
              <a:rPr lang="en-US" altLang="en-US" dirty="0" err="1">
                <a:solidFill>
                  <a:srgbClr val="000000"/>
                </a:solidFill>
              </a:rPr>
              <a:t>choriocarcinoma</a:t>
            </a:r>
            <a:r>
              <a:rPr lang="en-US" altLang="en-US" dirty="0">
                <a:solidFill>
                  <a:srgbClr val="000000"/>
                </a:solidFill>
              </a:rPr>
              <a:t> of the testis is extremely rare, and the tumor is much more common as a component of mixed GCT.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00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It is a tumor composed of various different types of cells or organ </a:t>
            </a:r>
            <a:r>
              <a:rPr lang="en-US" dirty="0" smtClean="0"/>
              <a:t>components.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 smtClean="0"/>
              <a:t>They can occur at </a:t>
            </a:r>
            <a:r>
              <a:rPr lang="en-US" dirty="0"/>
              <a:t>a</a:t>
            </a:r>
            <a:r>
              <a:rPr lang="en-US" dirty="0" smtClean="0"/>
              <a:t>ny age</a:t>
            </a:r>
            <a:r>
              <a:rPr lang="en-US" dirty="0"/>
              <a:t> </a:t>
            </a:r>
            <a:r>
              <a:rPr lang="en-US" dirty="0" smtClean="0"/>
              <a:t>(from infancy </a:t>
            </a:r>
            <a:r>
              <a:rPr lang="en-US" dirty="0"/>
              <a:t>to adult </a:t>
            </a:r>
            <a:r>
              <a:rPr lang="en-US" dirty="0" smtClean="0"/>
              <a:t>life).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In its pure form it is common in infants and children second to yolk sac tumor (in this age group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In </a:t>
            </a:r>
            <a:r>
              <a:rPr lang="en-US" dirty="0" smtClean="0"/>
              <a:t>adults, </a:t>
            </a:r>
            <a:r>
              <a:rPr lang="en-US" dirty="0"/>
              <a:t>the pure form is rare. It occurs </a:t>
            </a:r>
            <a:r>
              <a:rPr lang="en-US" dirty="0" smtClean="0"/>
              <a:t>usually as </a:t>
            </a:r>
            <a:r>
              <a:rPr lang="en-US" dirty="0"/>
              <a:t>part of </a:t>
            </a:r>
            <a:r>
              <a:rPr lang="en-US" dirty="0" smtClean="0"/>
              <a:t>a mixed GTC.</a:t>
            </a: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91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It is usually large (5 -10 cm).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 err="1"/>
              <a:t>Heterogenous</a:t>
            </a:r>
            <a:r>
              <a:rPr lang="en-US" dirty="0"/>
              <a:t> appearance with solid and cystic areas. Can show bone, cartilage and teeth grossly.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Composed of </a:t>
            </a:r>
            <a:r>
              <a:rPr lang="en-US" dirty="0" err="1"/>
              <a:t>bizzarely</a:t>
            </a:r>
            <a:r>
              <a:rPr lang="en-US" dirty="0"/>
              <a:t>  distributed  collection of different type of cells or organ structures (</a:t>
            </a:r>
            <a:r>
              <a:rPr lang="en-US" dirty="0" err="1"/>
              <a:t>heterogenous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57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teratoma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 descr="Mature_Cystic_Teratoma_of_the_Ovary_(5560431170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6" y="1700796"/>
            <a:ext cx="7389943" cy="4932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41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4906"/>
            <a:ext cx="10058400" cy="160934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29" y="1296521"/>
            <a:ext cx="3790799" cy="4741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45" y="380333"/>
            <a:ext cx="4457910" cy="6295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944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4200" dirty="0" smtClean="0"/>
              <a:t>Any </a:t>
            </a:r>
            <a:r>
              <a:rPr lang="en-US" sz="4200" dirty="0"/>
              <a:t>of the following cell types of various organs can be present: neural/brain, cartilage, bone, squamous epithelium, hair, glandular cells, smooth muscle, thyroid tissue, bronchial epithelium of lung, pancreatic tissue etc.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4200" dirty="0"/>
              <a:t>If the cells/tissue is mature </a:t>
            </a:r>
            <a:r>
              <a:rPr lang="en-US" sz="4200" dirty="0" smtClean="0"/>
              <a:t>looking; </a:t>
            </a:r>
            <a:r>
              <a:rPr lang="en-US" sz="4200" dirty="0"/>
              <a:t>it is called as </a:t>
            </a:r>
            <a:r>
              <a:rPr lang="en-US" sz="4200" i="1" dirty="0"/>
              <a:t>mature teratoma</a:t>
            </a:r>
            <a:r>
              <a:rPr lang="en-US" sz="4200" dirty="0"/>
              <a:t>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4200" dirty="0"/>
              <a:t>If some of the cells/tissue component is </a:t>
            </a:r>
            <a:r>
              <a:rPr lang="en-US" sz="4200" dirty="0" smtClean="0"/>
              <a:t>immature; </a:t>
            </a:r>
            <a:r>
              <a:rPr lang="en-US" sz="4200" dirty="0"/>
              <a:t>it is called as </a:t>
            </a:r>
            <a:r>
              <a:rPr lang="en-US" sz="4200" i="1" dirty="0"/>
              <a:t>immature teratoma</a:t>
            </a:r>
            <a:r>
              <a:rPr lang="en-US" sz="4200" dirty="0"/>
              <a:t>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4200" dirty="0"/>
              <a:t>If any of the cells/tissue undergoes non germ cell type of malignant </a:t>
            </a:r>
            <a:r>
              <a:rPr lang="en-US" sz="4200" dirty="0" err="1"/>
              <a:t>tranformation</a:t>
            </a:r>
            <a:r>
              <a:rPr lang="en-US" sz="4200" dirty="0"/>
              <a:t> it is called as teratoma with malignant transformation (rare) </a:t>
            </a:r>
            <a:r>
              <a:rPr lang="en-US" sz="4200" dirty="0" err="1"/>
              <a:t>e.g</a:t>
            </a:r>
            <a:r>
              <a:rPr lang="en-US" sz="4200" dirty="0"/>
              <a:t> squamous cells develop squamous cell carcinoma or the glandular cells develop adenocarcinoma.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20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teratoma</a:t>
            </a:r>
            <a:endParaRPr lang="en-US" dirty="0"/>
          </a:p>
        </p:txBody>
      </p:sp>
      <p:pic>
        <p:nvPicPr>
          <p:cNvPr id="9" name="Content Placeholder 8" descr="C18_DERMOI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7971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images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524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5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In </a:t>
            </a:r>
            <a:r>
              <a:rPr lang="en-US" sz="3200" dirty="0" err="1"/>
              <a:t>prepubertal</a:t>
            </a:r>
            <a:r>
              <a:rPr lang="en-US" sz="3200" dirty="0"/>
              <a:t> males, </a:t>
            </a:r>
            <a:r>
              <a:rPr lang="en-US" sz="3200" dirty="0" err="1"/>
              <a:t>teratomas</a:t>
            </a:r>
            <a:r>
              <a:rPr lang="en-US" sz="3200" dirty="0"/>
              <a:t> </a:t>
            </a:r>
            <a:r>
              <a:rPr lang="en-US" sz="3200" dirty="0" smtClean="0"/>
              <a:t>are benign</a:t>
            </a:r>
            <a:r>
              <a:rPr lang="en-US" sz="3200" dirty="0"/>
              <a:t>, whereas the majority of </a:t>
            </a:r>
            <a:r>
              <a:rPr lang="en-US" sz="3200" dirty="0" err="1"/>
              <a:t>teratomas</a:t>
            </a:r>
            <a:r>
              <a:rPr lang="en-US" sz="3200" dirty="0"/>
              <a:t> in </a:t>
            </a:r>
            <a:r>
              <a:rPr lang="en-US" sz="3200" dirty="0" err="1" smtClean="0"/>
              <a:t>postpubertal</a:t>
            </a:r>
            <a:r>
              <a:rPr lang="en-US" sz="3200" dirty="0"/>
              <a:t> </a:t>
            </a:r>
            <a:r>
              <a:rPr lang="en-US" sz="3200" dirty="0" smtClean="0"/>
              <a:t>males </a:t>
            </a:r>
            <a:r>
              <a:rPr lang="en-US" sz="3200" dirty="0"/>
              <a:t>are malignant, being capable of </a:t>
            </a:r>
            <a:r>
              <a:rPr lang="en-US" sz="3200" dirty="0" smtClean="0"/>
              <a:t>metastasis regardless </a:t>
            </a:r>
            <a:r>
              <a:rPr lang="en-US" sz="3200" dirty="0"/>
              <a:t>of whether they are composed of mature </a:t>
            </a:r>
            <a:r>
              <a:rPr lang="en-US" sz="3200" dirty="0" smtClean="0"/>
              <a:t>or immature </a:t>
            </a:r>
            <a:r>
              <a:rPr lang="en-US" sz="3200" dirty="0"/>
              <a:t>elements.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2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</a:t>
            </a:r>
            <a:r>
              <a:rPr lang="en-US" dirty="0" err="1" smtClean="0"/>
              <a:t>gcts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400" dirty="0"/>
              <a:t>Mixed Germ Cell Tumors are quite common</a:t>
            </a:r>
            <a:r>
              <a:rPr lang="en-US" sz="2400" dirty="0" smtClean="0"/>
              <a:t>.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About half of testicular tumors are composed of a mixture of GCTs</a:t>
            </a:r>
            <a:r>
              <a:rPr lang="en-US" sz="2400" dirty="0" smtClean="0"/>
              <a:t>.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The common combinations/mixtures are:</a:t>
            </a: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Teratoma + </a:t>
            </a:r>
            <a:r>
              <a:rPr lang="en-US" sz="2400" dirty="0" err="1"/>
              <a:t>embryonal</a:t>
            </a:r>
            <a:r>
              <a:rPr lang="en-US" sz="2400" dirty="0"/>
              <a:t> carcinoma +/- yolk sac tumor</a:t>
            </a: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Seminoma + </a:t>
            </a:r>
            <a:r>
              <a:rPr lang="en-US" sz="2400" dirty="0" err="1"/>
              <a:t>embyronal</a:t>
            </a:r>
            <a:r>
              <a:rPr lang="en-US" sz="2400" dirty="0"/>
              <a:t> carcinoma</a:t>
            </a:r>
          </a:p>
          <a:p>
            <a:pPr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17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 of </a:t>
            </a:r>
            <a:r>
              <a:rPr lang="en-US" dirty="0" err="1" smtClean="0"/>
              <a:t>gct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400" dirty="0" smtClean="0"/>
              <a:t>Painless </a:t>
            </a:r>
            <a:r>
              <a:rPr lang="en-US" sz="1400" dirty="0"/>
              <a:t>enlarging mass in the testis. Generally any solid testicular mass should be considered neoplastic.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400" dirty="0" smtClean="0"/>
              <a:t>They secrete </a:t>
            </a:r>
            <a:r>
              <a:rPr lang="en-US" sz="1400" dirty="0"/>
              <a:t>hormones and enzymes that can be detected in blood (HCG, AFP, and lactate dehydrogenase) </a:t>
            </a:r>
            <a:endParaRPr lang="x-none" sz="1400" dirty="0"/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400" dirty="0" smtClean="0"/>
              <a:t>A biopsy </a:t>
            </a:r>
            <a:r>
              <a:rPr lang="en-US" sz="1400" dirty="0"/>
              <a:t>of a testicular tumor is associated with a risk of tumor spillage therefore it is not recommended.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400" dirty="0"/>
              <a:t>The standard management of solid testicular tumors is radical </a:t>
            </a:r>
            <a:r>
              <a:rPr lang="en-US" sz="1400" dirty="0" smtClean="0"/>
              <a:t>orchiectomy.</a:t>
            </a:r>
            <a:endParaRPr lang="en-US" sz="1400" dirty="0"/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400" dirty="0"/>
              <a:t>GCTs can spread by direct extension to the epididymis, spermatic cord, or scrotal </a:t>
            </a:r>
            <a:r>
              <a:rPr lang="en-US" sz="1400" dirty="0" smtClean="0"/>
              <a:t>sac.</a:t>
            </a:r>
            <a:endParaRPr lang="en-US" sz="1400" dirty="0"/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400" dirty="0"/>
              <a:t>Lymphatic spread is common. Retroperitoneal and </a:t>
            </a:r>
            <a:r>
              <a:rPr lang="en-US" sz="1400" dirty="0" err="1"/>
              <a:t>para</a:t>
            </a:r>
            <a:r>
              <a:rPr lang="en-US" sz="1400" dirty="0"/>
              <a:t>-aortic nodes are first to be </a:t>
            </a:r>
            <a:r>
              <a:rPr lang="en-US" sz="1400" dirty="0" smtClean="0"/>
              <a:t>involved.</a:t>
            </a:r>
            <a:endParaRPr lang="en-US" sz="1400" dirty="0"/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400" dirty="0" err="1"/>
              <a:t>Hematogenous</a:t>
            </a:r>
            <a:r>
              <a:rPr lang="en-US" sz="1400" dirty="0"/>
              <a:t> spread to Lung, liver, Brain, and </a:t>
            </a:r>
            <a:r>
              <a:rPr lang="en-US" sz="1400" dirty="0" smtClean="0"/>
              <a:t>bones can occur.</a:t>
            </a:r>
            <a:endParaRPr lang="en-US" sz="1400" dirty="0"/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400" dirty="0" err="1"/>
              <a:t>Seminomatous</a:t>
            </a:r>
            <a:r>
              <a:rPr lang="en-US" sz="1400" dirty="0"/>
              <a:t> tumors are radiosensitive.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400" dirty="0"/>
              <a:t>Non-</a:t>
            </a:r>
            <a:r>
              <a:rPr lang="en-US" sz="1400" dirty="0" err="1"/>
              <a:t>seminomatous</a:t>
            </a:r>
            <a:r>
              <a:rPr lang="en-US" sz="1400" dirty="0"/>
              <a:t> tumors are </a:t>
            </a:r>
            <a:r>
              <a:rPr lang="en-US" sz="1400" dirty="0" err="1"/>
              <a:t>chemosensitive</a:t>
            </a:r>
            <a:r>
              <a:rPr lang="en-US" sz="1400" dirty="0"/>
              <a:t> and respond very well to chemotherapy.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28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of </a:t>
            </a:r>
            <a:r>
              <a:rPr lang="en-US" dirty="0" err="1" smtClean="0"/>
              <a:t>gct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>
                <a:cs typeface="Arial" pitchFamily="34" charset="0"/>
              </a:rPr>
              <a:t>More than 95% of patients with seminoma can be </a:t>
            </a:r>
            <a:r>
              <a:rPr lang="en-US" dirty="0" smtClean="0">
                <a:cs typeface="Arial" pitchFamily="34" charset="0"/>
              </a:rPr>
              <a:t>cured.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>
                <a:cs typeface="Arial" pitchFamily="34" charset="0"/>
              </a:rPr>
              <a:t> 90% of patients with </a:t>
            </a:r>
            <a:r>
              <a:rPr lang="en-US" dirty="0"/>
              <a:t>non-</a:t>
            </a:r>
            <a:r>
              <a:rPr lang="en-US" dirty="0" err="1"/>
              <a:t>seminomatous</a:t>
            </a:r>
            <a:r>
              <a:rPr lang="en-US" dirty="0"/>
              <a:t> tumors</a:t>
            </a:r>
            <a:r>
              <a:rPr lang="en-US" dirty="0">
                <a:cs typeface="Arial" pitchFamily="34" charset="0"/>
              </a:rPr>
              <a:t> can achieve complete remission with aggressive chemotherapy, and most can be </a:t>
            </a:r>
            <a:r>
              <a:rPr lang="en-US" dirty="0" smtClean="0">
                <a:cs typeface="Arial" pitchFamily="34" charset="0"/>
              </a:rPr>
              <a:t>cured.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 The rare pure </a:t>
            </a:r>
            <a:r>
              <a:rPr lang="en-US" dirty="0" err="1"/>
              <a:t>choriocarcinoma</a:t>
            </a:r>
            <a:r>
              <a:rPr lang="en-US" dirty="0"/>
              <a:t> is the most aggressive non-</a:t>
            </a:r>
            <a:r>
              <a:rPr lang="en-US" dirty="0" err="1"/>
              <a:t>seminomatous</a:t>
            </a:r>
            <a:r>
              <a:rPr lang="en-US" dirty="0"/>
              <a:t> tumor. </a:t>
            </a:r>
            <a:r>
              <a:rPr lang="en-US" dirty="0">
                <a:cs typeface="Arial" pitchFamily="34" charset="0"/>
              </a:rPr>
              <a:t>Pure </a:t>
            </a:r>
            <a:r>
              <a:rPr lang="en-US" dirty="0" err="1">
                <a:cs typeface="Arial" pitchFamily="34" charset="0"/>
              </a:rPr>
              <a:t>choriocarcinoma</a:t>
            </a:r>
            <a:r>
              <a:rPr lang="en-US" dirty="0">
                <a:cs typeface="Arial" pitchFamily="34" charset="0"/>
              </a:rPr>
              <a:t> has a poor </a:t>
            </a:r>
            <a:r>
              <a:rPr lang="en-US" dirty="0" smtClean="0">
                <a:cs typeface="Arial" pitchFamily="34" charset="0"/>
              </a:rPr>
              <a:t>prognosis.</a:t>
            </a:r>
            <a:endParaRPr lang="x-none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26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632"/>
            <a:ext cx="12192000" cy="1609344"/>
          </a:xfrm>
        </p:spPr>
        <p:txBody>
          <a:bodyPr/>
          <a:lstStyle/>
          <a:p>
            <a:pPr algn="ctr"/>
            <a:r>
              <a:rPr lang="en-US" dirty="0" smtClean="0"/>
              <a:t>Differences between </a:t>
            </a:r>
            <a:r>
              <a:rPr lang="en-US" dirty="0" err="1" smtClean="0"/>
              <a:t>gcts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98" y="2037224"/>
            <a:ext cx="10186052" cy="3678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00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Kumar V, Abbas AK, Aster JC. Robbins Basic Pathology. 10</a:t>
            </a:r>
            <a:r>
              <a:rPr lang="en-US" baseline="30000" dirty="0"/>
              <a:t>th</a:t>
            </a:r>
            <a:r>
              <a:rPr lang="en-US" dirty="0"/>
              <a:t> ed. Elsevier; 2018. Philadelphia, PA.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34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of Lecture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4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Testis</a:t>
            </a:r>
            <a:endParaRPr lang="en-US" dirty="0"/>
          </a:p>
        </p:txBody>
      </p:sp>
      <p:pic>
        <p:nvPicPr>
          <p:cNvPr id="13" name="Content Placeholder 12" descr="Testis_histology_0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b="672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Epididymis</a:t>
            </a:r>
            <a:endParaRPr lang="en-US" dirty="0"/>
          </a:p>
        </p:txBody>
      </p:sp>
      <p:pic>
        <p:nvPicPr>
          <p:cNvPr id="14" name="Content Placeholder 13" descr="normal_epididymis20x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83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4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Epididymitis and </a:t>
            </a:r>
            <a:r>
              <a:rPr lang="en-US" dirty="0" err="1" smtClean="0"/>
              <a:t>orchitis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dirty="0"/>
              <a:t>Epididymitis: inflammation of </a:t>
            </a:r>
            <a:r>
              <a:rPr lang="en-US" dirty="0" smtClean="0"/>
              <a:t>epididymis.</a:t>
            </a:r>
            <a:endParaRPr lang="en-US" dirty="0"/>
          </a:p>
          <a:p>
            <a:pPr>
              <a:buClrTx/>
              <a:buFont typeface="Arial"/>
              <a:buChar char="•"/>
            </a:pPr>
            <a:r>
              <a:rPr lang="en-US" dirty="0" err="1"/>
              <a:t>Orchitis</a:t>
            </a:r>
            <a:r>
              <a:rPr lang="en-US" dirty="0"/>
              <a:t>: inflammation of </a:t>
            </a:r>
            <a:r>
              <a:rPr lang="en-US" dirty="0" smtClean="0"/>
              <a:t>testis.</a:t>
            </a:r>
          </a:p>
          <a:p>
            <a:pPr>
              <a:buClrTx/>
              <a:buFont typeface="Arial"/>
              <a:buChar char="•"/>
            </a:pPr>
            <a:endParaRPr lang="en-US" dirty="0"/>
          </a:p>
          <a:p>
            <a:pPr>
              <a:buClrTx/>
              <a:buFont typeface="Arial"/>
              <a:buChar char="•"/>
            </a:pPr>
            <a:r>
              <a:rPr lang="en-US" dirty="0"/>
              <a:t>Inflammatory conditions are generally more common in the epididymis than in the testis</a:t>
            </a:r>
            <a:r>
              <a:rPr lang="en-US" dirty="0" smtClean="0"/>
              <a:t>.</a:t>
            </a:r>
          </a:p>
          <a:p>
            <a:pPr>
              <a:buClrTx/>
              <a:buFont typeface="Arial"/>
              <a:buChar char="•"/>
            </a:pPr>
            <a:endParaRPr lang="en-US" dirty="0"/>
          </a:p>
          <a:p>
            <a:pPr>
              <a:buClrTx/>
              <a:buFont typeface="Arial"/>
              <a:buChar char="•"/>
            </a:pPr>
            <a:r>
              <a:rPr lang="en-US" dirty="0"/>
              <a:t>However, some infections, notably syphilis, may begin in the testis with secondary involvement of the </a:t>
            </a:r>
            <a:r>
              <a:rPr lang="en-US" dirty="0" smtClean="0"/>
              <a:t>epididymis.</a:t>
            </a:r>
            <a:endParaRPr lang="en-US" dirty="0"/>
          </a:p>
          <a:p>
            <a:pPr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8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Epididymitis and </a:t>
            </a:r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42128"/>
          </a:xfrm>
        </p:spPr>
        <p:txBody>
          <a:bodyPr>
            <a:normAutofit fontScale="92500" lnSpcReduction="10000"/>
          </a:bodyPr>
          <a:lstStyle/>
          <a:p>
            <a:pPr marL="365125" indent="-282575">
              <a:lnSpc>
                <a:spcPct val="110000"/>
              </a:lnSpc>
              <a:buNone/>
              <a:defRPr/>
            </a:pPr>
            <a:r>
              <a:rPr lang="en-US" sz="2200" b="1" dirty="0" smtClean="0"/>
              <a:t>A. Non </a:t>
            </a:r>
            <a:r>
              <a:rPr lang="en-US" sz="2200" b="1" dirty="0"/>
              <a:t>specific epididymitis and </a:t>
            </a:r>
            <a:r>
              <a:rPr lang="en-US" sz="2200" b="1" dirty="0" err="1"/>
              <a:t>orchitis</a:t>
            </a:r>
            <a:r>
              <a:rPr lang="en-US" sz="2200" b="1" dirty="0"/>
              <a:t>: </a:t>
            </a:r>
          </a:p>
          <a:p>
            <a:pPr marL="425450" indent="-342900">
              <a:lnSpc>
                <a:spcPct val="110000"/>
              </a:lnSpc>
              <a:buClrTx/>
              <a:buFont typeface="Arial"/>
              <a:buChar char="•"/>
              <a:defRPr/>
            </a:pPr>
            <a:r>
              <a:rPr lang="en-US" sz="2200" dirty="0" smtClean="0"/>
              <a:t>They are </a:t>
            </a:r>
            <a:r>
              <a:rPr lang="en-US" sz="2200" dirty="0"/>
              <a:t>commonly related to infections in the urinary tract  (cystitis, urethritis and </a:t>
            </a:r>
            <a:r>
              <a:rPr lang="en-US" sz="2200" dirty="0" err="1"/>
              <a:t>genitoprostatitis</a:t>
            </a:r>
            <a:r>
              <a:rPr lang="en-US" sz="2200" dirty="0"/>
              <a:t>). </a:t>
            </a:r>
          </a:p>
          <a:p>
            <a:pPr marL="425450" indent="-342900">
              <a:lnSpc>
                <a:spcPct val="110000"/>
              </a:lnSpc>
              <a:buClrTx/>
              <a:buFont typeface="Arial"/>
              <a:buChar char="•"/>
              <a:defRPr/>
            </a:pPr>
            <a:r>
              <a:rPr lang="en-US" sz="2200" dirty="0" smtClean="0"/>
              <a:t>Infections </a:t>
            </a:r>
            <a:r>
              <a:rPr lang="en-US" sz="2200" dirty="0"/>
              <a:t>reach the epididymis/testis through the vas deference or the </a:t>
            </a:r>
            <a:r>
              <a:rPr lang="en-US" sz="2200" dirty="0" err="1"/>
              <a:t>lymphatics</a:t>
            </a:r>
            <a:r>
              <a:rPr lang="en-US" sz="2200" dirty="0"/>
              <a:t> of the spermatic cord.</a:t>
            </a:r>
          </a:p>
          <a:p>
            <a:pPr marL="425450" indent="-342900">
              <a:lnSpc>
                <a:spcPct val="110000"/>
              </a:lnSpc>
              <a:buClrTx/>
              <a:buFont typeface="Arial"/>
              <a:buChar char="•"/>
              <a:defRPr/>
            </a:pPr>
            <a:r>
              <a:rPr lang="en-US" sz="2200" dirty="0"/>
              <a:t>Causative organisms vary with </a:t>
            </a:r>
            <a:r>
              <a:rPr lang="en-US" sz="2200" dirty="0" smtClean="0"/>
              <a:t>age:</a:t>
            </a:r>
            <a:endParaRPr lang="en-US" sz="2200" dirty="0"/>
          </a:p>
          <a:p>
            <a:pPr marL="699770" lvl="1" indent="-34290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sz="2200" dirty="0"/>
              <a:t>Children: it is uncommon. Usually associated with a congenital genitourinary abnormality and infection with Gram –</a:t>
            </a:r>
            <a:r>
              <a:rPr lang="en-US" sz="2200" dirty="0" err="1"/>
              <a:t>ve</a:t>
            </a:r>
            <a:r>
              <a:rPr lang="en-US" sz="2200" dirty="0"/>
              <a:t> rods.</a:t>
            </a:r>
          </a:p>
          <a:p>
            <a:pPr marL="699770" lvl="1" indent="-34290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sz="2200" dirty="0"/>
              <a:t>In men younger than 35 years: Chlamydia trachomatis and Neisseria are common causative organisms.</a:t>
            </a:r>
          </a:p>
          <a:p>
            <a:pPr marL="699770" lvl="1" indent="-34290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sz="2200" dirty="0"/>
              <a:t>In men older than 35 </a:t>
            </a:r>
            <a:r>
              <a:rPr lang="en-US" sz="2200" dirty="0" smtClean="0"/>
              <a:t>years: </a:t>
            </a:r>
            <a:r>
              <a:rPr lang="en-US" sz="2200" dirty="0" err="1"/>
              <a:t>E.Coli</a:t>
            </a:r>
            <a:r>
              <a:rPr lang="en-US" sz="2200" dirty="0"/>
              <a:t> and Pseudomonas.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Epididymitis and </a:t>
            </a:r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A. Non </a:t>
            </a:r>
            <a:r>
              <a:rPr lang="en-US" b="1" dirty="0"/>
              <a:t>specific epididymitis and </a:t>
            </a:r>
            <a:r>
              <a:rPr lang="en-US" b="1" dirty="0" err="1"/>
              <a:t>orchitis</a:t>
            </a:r>
            <a:r>
              <a:rPr lang="en-US" b="1" dirty="0"/>
              <a:t>: </a:t>
            </a:r>
            <a:endParaRPr lang="en-US" b="1" dirty="0" smtClean="0"/>
          </a:p>
          <a:p>
            <a:pPr>
              <a:buClrTx/>
              <a:buFont typeface="Arial"/>
              <a:buChar char="•"/>
            </a:pPr>
            <a:endParaRPr lang="en-US" sz="2200" dirty="0" smtClean="0"/>
          </a:p>
          <a:p>
            <a:pPr>
              <a:buClrTx/>
              <a:buFont typeface="Arial"/>
              <a:buChar char="•"/>
            </a:pPr>
            <a:r>
              <a:rPr lang="en-US" sz="2200" dirty="0" smtClean="0"/>
              <a:t>Microscopic </a:t>
            </a:r>
            <a:r>
              <a:rPr lang="en-US" sz="2200" dirty="0"/>
              <a:t>findings:</a:t>
            </a:r>
          </a:p>
          <a:p>
            <a:pPr marL="699770" lvl="1" indent="-342900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/>
              <a:t>Congestion</a:t>
            </a:r>
            <a:r>
              <a:rPr lang="en-US" sz="2200" dirty="0"/>
              <a:t>, edema and infiltration by neutrophils, macrophages and lymphocytes. </a:t>
            </a:r>
          </a:p>
          <a:p>
            <a:pPr marL="699770" lvl="1" indent="-342900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/>
              <a:t>It initially </a:t>
            </a:r>
            <a:r>
              <a:rPr lang="en-US" sz="2200" dirty="0"/>
              <a:t>involves the </a:t>
            </a:r>
            <a:r>
              <a:rPr lang="en-US" sz="2200" dirty="0" err="1"/>
              <a:t>interstitium</a:t>
            </a:r>
            <a:r>
              <a:rPr lang="en-US" sz="2200" dirty="0"/>
              <a:t> but later </a:t>
            </a:r>
            <a:r>
              <a:rPr lang="en-US" sz="2200" dirty="0" smtClean="0"/>
              <a:t>involves the </a:t>
            </a:r>
            <a:r>
              <a:rPr lang="en-US" sz="2200" dirty="0"/>
              <a:t>seminiferous </a:t>
            </a:r>
            <a:r>
              <a:rPr lang="en-US" sz="2200" dirty="0" smtClean="0"/>
              <a:t>tubules.</a:t>
            </a:r>
            <a:endParaRPr lang="en-US" sz="2200" dirty="0"/>
          </a:p>
          <a:p>
            <a:pPr marL="699770" lvl="1" indent="-342900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/>
              <a:t>They may </a:t>
            </a:r>
            <a:r>
              <a:rPr lang="en-US" sz="2200" dirty="0"/>
              <a:t>progress to frank abscess.</a:t>
            </a:r>
          </a:p>
          <a:p>
            <a:pPr marL="699770" lvl="1" indent="-342900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smtClean="0"/>
              <a:t>The infections heals </a:t>
            </a:r>
            <a:r>
              <a:rPr lang="en-US" sz="2200" dirty="0"/>
              <a:t>by fibrous scarring.</a:t>
            </a:r>
          </a:p>
          <a:p>
            <a:pPr marL="699770" lvl="1" indent="-342900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err="1"/>
              <a:t>Leydig</a:t>
            </a:r>
            <a:r>
              <a:rPr lang="en-US" sz="2200" dirty="0"/>
              <a:t> cells are not usually destroyed.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1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 descr="mumps_test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6" y="1874792"/>
            <a:ext cx="6778639" cy="4515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99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Epididymitis and </a:t>
            </a:r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lnSpc>
                <a:spcPct val="100000"/>
              </a:lnSpc>
              <a:buNone/>
              <a:defRPr/>
            </a:pPr>
            <a:r>
              <a:rPr lang="en-US" b="1" dirty="0" smtClean="0"/>
              <a:t>B. Gonorrhea</a:t>
            </a:r>
            <a:r>
              <a:rPr lang="en-US" b="1" dirty="0"/>
              <a:t>: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 err="1"/>
              <a:t>Gonoccocal</a:t>
            </a:r>
            <a:r>
              <a:rPr lang="en-US" dirty="0"/>
              <a:t>  infection can spread from urethra to prostate, seminal vesicles and then to epididymis and testis leading to </a:t>
            </a:r>
            <a:r>
              <a:rPr lang="en-US" dirty="0" err="1"/>
              <a:t>suppurative</a:t>
            </a:r>
            <a:r>
              <a:rPr lang="en-US" dirty="0"/>
              <a:t> </a:t>
            </a:r>
            <a:r>
              <a:rPr lang="en-US" dirty="0" err="1"/>
              <a:t>orchitis</a:t>
            </a:r>
            <a:r>
              <a:rPr lang="en-US" dirty="0"/>
              <a:t> and even abscess.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 marL="82550" indent="0">
              <a:lnSpc>
                <a:spcPct val="100000"/>
              </a:lnSpc>
              <a:buClr>
                <a:srgbClr val="98C723"/>
              </a:buClr>
              <a:buNone/>
              <a:defRPr/>
            </a:pPr>
            <a:r>
              <a:rPr lang="en-US" b="1" dirty="0" smtClean="0"/>
              <a:t>C. </a:t>
            </a:r>
            <a:r>
              <a:rPr lang="en-US" b="1" dirty="0" smtClean="0">
                <a:solidFill>
                  <a:prstClr val="black"/>
                </a:solidFill>
              </a:rPr>
              <a:t>Tuberculosis:</a:t>
            </a:r>
            <a:endParaRPr lang="en-US" b="1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It begins in the epididymis and spreads to the testis.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There is associated </a:t>
            </a:r>
            <a:r>
              <a:rPr lang="en-US" dirty="0" err="1"/>
              <a:t>tuberculous</a:t>
            </a:r>
            <a:r>
              <a:rPr lang="en-US" dirty="0"/>
              <a:t> prostatitis and seminal </a:t>
            </a:r>
            <a:r>
              <a:rPr lang="en-US" dirty="0" err="1"/>
              <a:t>vesiculitis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Microscopy: </a:t>
            </a:r>
            <a:r>
              <a:rPr lang="en-US" dirty="0" err="1"/>
              <a:t>caseating</a:t>
            </a:r>
            <a:r>
              <a:rPr lang="en-US" dirty="0"/>
              <a:t> </a:t>
            </a:r>
            <a:r>
              <a:rPr lang="en-US" dirty="0" smtClean="0"/>
              <a:t>granulomas. 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09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244</TotalTime>
  <Words>2174</Words>
  <Application>Microsoft Macintosh PowerPoint</Application>
  <PresentationFormat>Custom</PresentationFormat>
  <Paragraphs>319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Wood Type</vt:lpstr>
      <vt:lpstr>Testicular pathology</vt:lpstr>
      <vt:lpstr>objectives</vt:lpstr>
      <vt:lpstr>introduction</vt:lpstr>
      <vt:lpstr>introduction</vt:lpstr>
      <vt:lpstr>Epididymitis and orchitis</vt:lpstr>
      <vt:lpstr>Epididymitis and orchitis</vt:lpstr>
      <vt:lpstr>Epididymitis and orchitis</vt:lpstr>
      <vt:lpstr>orchitis</vt:lpstr>
      <vt:lpstr>Epididymitis and orchitis</vt:lpstr>
      <vt:lpstr>Epididymitis and orchitis</vt:lpstr>
      <vt:lpstr>Granulomatous orchitis</vt:lpstr>
      <vt:lpstr>Testicular tumors</vt:lpstr>
      <vt:lpstr>Classification of testicular tumors</vt:lpstr>
      <vt:lpstr>Germ cell tumor</vt:lpstr>
      <vt:lpstr>Germ cell tumor</vt:lpstr>
      <vt:lpstr>seminoma</vt:lpstr>
      <vt:lpstr>Gross morphology</vt:lpstr>
      <vt:lpstr>Morphologic features</vt:lpstr>
      <vt:lpstr>Morphologic features</vt:lpstr>
      <vt:lpstr>Spermatocytic tumor</vt:lpstr>
      <vt:lpstr>Embryonal carcinoma</vt:lpstr>
      <vt:lpstr>Embryonal carcinoma</vt:lpstr>
      <vt:lpstr>Yolk sac tumor</vt:lpstr>
      <vt:lpstr>Yolk sac tumor</vt:lpstr>
      <vt:lpstr>Morphologic features</vt:lpstr>
      <vt:lpstr>choriocarcinoma</vt:lpstr>
      <vt:lpstr>teratoma</vt:lpstr>
      <vt:lpstr>Gross morphology</vt:lpstr>
      <vt:lpstr>teratoma</vt:lpstr>
      <vt:lpstr>Morphologic features</vt:lpstr>
      <vt:lpstr>teratoma</vt:lpstr>
      <vt:lpstr>prognosis</vt:lpstr>
      <vt:lpstr>Mixed gcts</vt:lpstr>
      <vt:lpstr>Clinical features of gct</vt:lpstr>
      <vt:lpstr>Prognosis of gct</vt:lpstr>
      <vt:lpstr>Differences between gcts</vt:lpstr>
      <vt:lpstr>References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MAC</cp:lastModifiedBy>
  <cp:revision>103</cp:revision>
  <dcterms:created xsi:type="dcterms:W3CDTF">2014-09-12T02:14:24Z</dcterms:created>
  <dcterms:modified xsi:type="dcterms:W3CDTF">2019-03-18T21:05:09Z</dcterms:modified>
</cp:coreProperties>
</file>