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5" r:id="rId2"/>
    <p:sldMasterId id="2147483987" r:id="rId3"/>
  </p:sldMasterIdLst>
  <p:notesMasterIdLst>
    <p:notesMasterId r:id="rId50"/>
  </p:notesMasterIdLst>
  <p:handoutMasterIdLst>
    <p:handoutMasterId r:id="rId51"/>
  </p:handoutMasterIdLst>
  <p:sldIdLst>
    <p:sldId id="257" r:id="rId4"/>
    <p:sldId id="258" r:id="rId5"/>
    <p:sldId id="259" r:id="rId6"/>
    <p:sldId id="260" r:id="rId7"/>
    <p:sldId id="301" r:id="rId8"/>
    <p:sldId id="302" r:id="rId9"/>
    <p:sldId id="303" r:id="rId10"/>
    <p:sldId id="305" r:id="rId11"/>
    <p:sldId id="306" r:id="rId12"/>
    <p:sldId id="304"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7" r:id="rId31"/>
    <p:sldId id="324" r:id="rId32"/>
    <p:sldId id="328" r:id="rId33"/>
    <p:sldId id="325" r:id="rId34"/>
    <p:sldId id="329" r:id="rId35"/>
    <p:sldId id="326" r:id="rId36"/>
    <p:sldId id="330" r:id="rId37"/>
    <p:sldId id="332" r:id="rId38"/>
    <p:sldId id="331" r:id="rId39"/>
    <p:sldId id="333" r:id="rId40"/>
    <p:sldId id="334" r:id="rId41"/>
    <p:sldId id="289" r:id="rId42"/>
    <p:sldId id="335" r:id="rId43"/>
    <p:sldId id="336" r:id="rId44"/>
    <p:sldId id="337" r:id="rId45"/>
    <p:sldId id="339" r:id="rId46"/>
    <p:sldId id="338" r:id="rId47"/>
    <p:sldId id="340" r:id="rId48"/>
    <p:sldId id="341"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modifyVerifier cryptProviderType="rsaFull" cryptAlgorithmClass="hash" cryptAlgorithmType="typeAny" cryptAlgorithmSid="4" spinCount="100000" saltData="xO+2n4TGr8WGF8o15Ncj2A==" hashData="+7DIQC9jhlUDRcADunqvchR0zu4="/>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p:cViewPr varScale="1">
        <p:scale>
          <a:sx n="96" d="100"/>
          <a:sy n="96" d="100"/>
        </p:scale>
        <p:origin x="-1328" y="-96"/>
      </p:cViewPr>
      <p:guideLst>
        <p:guide orient="horz" pos="2160"/>
        <p:guide pos="2880"/>
      </p:guideLst>
    </p:cSldViewPr>
  </p:slideViewPr>
  <p:notesTextViewPr>
    <p:cViewPr>
      <p:scale>
        <a:sx n="1" d="1"/>
        <a:sy n="1" d="1"/>
      </p:scale>
      <p:origin x="0" y="0"/>
    </p:cViewPr>
  </p:notesTextViewPr>
  <p:sorterViewPr>
    <p:cViewPr>
      <p:scale>
        <a:sx n="100" d="100"/>
        <a:sy n="100" d="100"/>
      </p:scale>
      <p:origin x="0" y="-59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A5FF14-47BF-D14D-A7FA-3183DB00C891}" type="datetimeFigureOut">
              <a:rPr lang="en-US" smtClean="0"/>
              <a:t>3/25/19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28CDFC-8A61-5741-AB5C-6F30A3EC0C12}" type="slidenum">
              <a:rPr lang="en-US" smtClean="0"/>
              <a:t>‹#›</a:t>
            </a:fld>
            <a:endParaRPr lang="en-US"/>
          </a:p>
        </p:txBody>
      </p:sp>
    </p:spTree>
    <p:extLst>
      <p:ext uri="{BB962C8B-B14F-4D97-AF65-F5344CB8AC3E}">
        <p14:creationId xmlns:p14="http://schemas.microsoft.com/office/powerpoint/2010/main" val="2413310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DA82D7-3541-774B-92E5-0A9DE7E412ED}" type="datetimeFigureOut">
              <a:rPr lang="en-US" smtClean="0"/>
              <a:t>3/25/19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55975-D5BA-0846-8581-F9A7B338B8A4}" type="slidenum">
              <a:rPr lang="en-US" smtClean="0"/>
              <a:t>‹#›</a:t>
            </a:fld>
            <a:endParaRPr lang="en-US"/>
          </a:p>
        </p:txBody>
      </p:sp>
    </p:spTree>
    <p:extLst>
      <p:ext uri="{BB962C8B-B14F-4D97-AF65-F5344CB8AC3E}">
        <p14:creationId xmlns:p14="http://schemas.microsoft.com/office/powerpoint/2010/main" val="36977488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ABAD2830-F273-4060-86D4-4212F8838728}" type="slidenum">
              <a:rPr lang="en-US" smtClean="0"/>
              <a:pPr/>
              <a:t>‹#›</a:t>
            </a:fld>
            <a:endParaRPr lang="en-US"/>
          </a:p>
        </p:txBody>
      </p:sp>
    </p:spTree>
    <p:extLst>
      <p:ext uri="{BB962C8B-B14F-4D97-AF65-F5344CB8AC3E}">
        <p14:creationId xmlns:p14="http://schemas.microsoft.com/office/powerpoint/2010/main" val="389371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3642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99484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smtClean="0"/>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smtClean="0"/>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6580094" y="188259"/>
            <a:ext cx="2133600" cy="365125"/>
          </a:xfrm>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6580094" y="188259"/>
            <a:ext cx="2133600" cy="365125"/>
          </a:xfrm>
        </p:spPr>
        <p:txBody>
          <a:bodyPr/>
          <a:lstStyle/>
          <a:p>
            <a:r>
              <a:rPr lang="en-US" smtClean="0"/>
              <a:t>3/31/19</a:t>
            </a:r>
            <a:endParaRPr lang="en-US"/>
          </a:p>
        </p:txBody>
      </p:sp>
      <p:sp>
        <p:nvSpPr>
          <p:cNvPr id="8" name="Footer Placeholder 7"/>
          <p:cNvSpPr>
            <a:spLocks noGrp="1"/>
          </p:cNvSpPr>
          <p:nvPr>
            <p:ph type="ftr" sz="quarter" idx="11"/>
          </p:nvPr>
        </p:nvSpPr>
        <p:spPr>
          <a:xfrm>
            <a:off x="1120588" y="188259"/>
            <a:ext cx="2895600" cy="365125"/>
          </a:xfrm>
        </p:spPr>
        <p:txBody>
          <a:bodyPr/>
          <a:lstStyle/>
          <a:p>
            <a:r>
              <a:rPr lang="hr-HR" smtClean="0"/>
              <a:t>REPR 224</a:t>
            </a:r>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r>
              <a:rPr lang="en-US" smtClean="0"/>
              <a:t>3/31/19</a:t>
            </a:r>
            <a:endParaRPr lang="en-US"/>
          </a:p>
        </p:txBody>
      </p:sp>
      <p:sp>
        <p:nvSpPr>
          <p:cNvPr id="4" name="Footer Placeholder 3"/>
          <p:cNvSpPr>
            <a:spLocks noGrp="1"/>
          </p:cNvSpPr>
          <p:nvPr>
            <p:ph type="ftr" sz="quarter" idx="11"/>
          </p:nvPr>
        </p:nvSpPr>
        <p:spPr/>
        <p:txBody>
          <a:bodyPr/>
          <a:lstStyle/>
          <a:p>
            <a:r>
              <a:rPr lang="hr-HR" smtClean="0"/>
              <a:t>REPR 224</a:t>
            </a:r>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3/31/19</a:t>
            </a:r>
            <a:endParaRPr lang="en-US"/>
          </a:p>
        </p:txBody>
      </p:sp>
      <p:sp>
        <p:nvSpPr>
          <p:cNvPr id="3" name="Footer Placeholder 2"/>
          <p:cNvSpPr>
            <a:spLocks noGrp="1"/>
          </p:cNvSpPr>
          <p:nvPr>
            <p:ph type="ftr" sz="quarter" idx="11"/>
          </p:nvPr>
        </p:nvSpPr>
        <p:spPr/>
        <p:txBody>
          <a:bodyPr/>
          <a:lstStyle/>
          <a:p>
            <a:r>
              <a:rPr lang="hr-HR" smtClean="0"/>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a:t>
            </a:fld>
            <a:endParaRPr lang="en-US"/>
          </a:p>
        </p:txBody>
      </p:sp>
    </p:spTree>
    <p:extLst>
      <p:ext uri="{BB962C8B-B14F-4D97-AF65-F5344CB8AC3E}">
        <p14:creationId xmlns:p14="http://schemas.microsoft.com/office/powerpoint/2010/main" val="291469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r>
              <a:rPr lang="en-US" smtClean="0"/>
              <a:t>3/31/19</a:t>
            </a:r>
            <a:endParaRPr lang="en-US" dirty="0"/>
          </a:p>
        </p:txBody>
      </p:sp>
      <p:sp>
        <p:nvSpPr>
          <p:cNvPr id="6" name="Footer Placeholder 5"/>
          <p:cNvSpPr>
            <a:spLocks noGrp="1"/>
          </p:cNvSpPr>
          <p:nvPr>
            <p:ph type="ftr" sz="quarter" idx="11"/>
          </p:nvPr>
        </p:nvSpPr>
        <p:spPr/>
        <p:txBody>
          <a:bodyPr/>
          <a:lstStyle/>
          <a:p>
            <a:r>
              <a:rPr lang="hr-HR" smtClean="0"/>
              <a:t>REPR 224</a:t>
            </a:r>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smtClean="0"/>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smtClean="0"/>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smtClean="0"/>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smtClean="0"/>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smtClean="0"/>
              <a:t>Drag picture to placeholder or click icon to add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smtClean="0"/>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r>
              <a:rPr lang="en-US" smtClean="0"/>
              <a:t>3/31/19</a:t>
            </a:r>
            <a:endParaRPr lang="en-US" dirty="0"/>
          </a:p>
        </p:txBody>
      </p:sp>
      <p:sp>
        <p:nvSpPr>
          <p:cNvPr id="5" name="Footer Placeholder 4"/>
          <p:cNvSpPr>
            <a:spLocks noGrp="1"/>
          </p:cNvSpPr>
          <p:nvPr>
            <p:ph type="ftr" sz="quarter" idx="11"/>
          </p:nvPr>
        </p:nvSpPr>
        <p:spPr/>
        <p:txBody>
          <a:bodyPr/>
          <a:lstStyle/>
          <a:p>
            <a:r>
              <a:rPr lang="hr-HR" smtClean="0"/>
              <a:t>REPR 224</a:t>
            </a:r>
            <a:endParaRPr lang="en-US" dirty="0"/>
          </a:p>
        </p:txBody>
      </p:sp>
      <p:sp>
        <p:nvSpPr>
          <p:cNvPr id="6" name="Slide Number Placeholder 5"/>
          <p:cNvSpPr>
            <a:spLocks noGrp="1"/>
          </p:cNvSpPr>
          <p:nvPr>
            <p:ph type="sldNum" sz="quarter" idx="12"/>
          </p:nvPr>
        </p:nvSpPr>
        <p:spPr/>
        <p:txBody>
          <a:bodyPr/>
          <a:lstStyle/>
          <a:p>
            <a:fld id="{99F1CA9D-7821-47AD-A6E4-8DB98AEA0B3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0AB13AC2-A539-44A5-A75A-C18879A01690}" type="slidenum">
              <a:rPr lang="en-US" smtClean="0"/>
              <a:pPr/>
              <a:t>‹#›</a:t>
            </a:fld>
            <a:endParaRPr lang="en-US"/>
          </a:p>
        </p:txBody>
      </p:sp>
    </p:spTree>
    <p:extLst>
      <p:ext uri="{BB962C8B-B14F-4D97-AF65-F5344CB8AC3E}">
        <p14:creationId xmlns:p14="http://schemas.microsoft.com/office/powerpoint/2010/main" val="24743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a:t>
            </a:fld>
            <a:endParaRPr lang="en-US"/>
          </a:p>
        </p:txBody>
      </p:sp>
    </p:spTree>
    <p:extLst>
      <p:ext uri="{BB962C8B-B14F-4D97-AF65-F5344CB8AC3E}">
        <p14:creationId xmlns:p14="http://schemas.microsoft.com/office/powerpoint/2010/main" val="159161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3/31/19</a:t>
            </a:r>
            <a:endParaRPr lang="en-US"/>
          </a:p>
        </p:txBody>
      </p:sp>
      <p:sp>
        <p:nvSpPr>
          <p:cNvPr id="8" name="Footer Placeholder 7"/>
          <p:cNvSpPr>
            <a:spLocks noGrp="1"/>
          </p:cNvSpPr>
          <p:nvPr>
            <p:ph type="ftr" sz="quarter" idx="11"/>
          </p:nvPr>
        </p:nvSpPr>
        <p:spPr/>
        <p:txBody>
          <a:bodyPr/>
          <a:lstStyle/>
          <a:p>
            <a:r>
              <a:rPr lang="hr-HR" smtClean="0"/>
              <a:t>REPR 224</a:t>
            </a:r>
            <a:endParaRPr lang="en-US"/>
          </a:p>
        </p:txBody>
      </p:sp>
      <p:sp>
        <p:nvSpPr>
          <p:cNvPr id="9" name="Slide Number Placeholder 8"/>
          <p:cNvSpPr>
            <a:spLocks noGrp="1"/>
          </p:cNvSpPr>
          <p:nvPr>
            <p:ph type="sldNum" sz="quarter" idx="12"/>
          </p:nvPr>
        </p:nvSpPr>
        <p:spPr/>
        <p:txBody>
          <a:bodyPr/>
          <a:lstStyle/>
          <a:p>
            <a:fld id="{F199A621-527F-4419-8114-66700E9D8B3C}"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1478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3/31/19</a:t>
            </a:r>
            <a:endParaRPr lang="en-US"/>
          </a:p>
        </p:txBody>
      </p:sp>
      <p:sp>
        <p:nvSpPr>
          <p:cNvPr id="4" name="Footer Placeholder 3"/>
          <p:cNvSpPr>
            <a:spLocks noGrp="1"/>
          </p:cNvSpPr>
          <p:nvPr>
            <p:ph type="ftr" sz="quarter" idx="11"/>
          </p:nvPr>
        </p:nvSpPr>
        <p:spPr/>
        <p:txBody>
          <a:bodyPr/>
          <a:lstStyle/>
          <a:p>
            <a:r>
              <a:rPr lang="hr-HR" smtClean="0"/>
              <a:t>REPR 224</a:t>
            </a:r>
            <a:endParaRPr lang="en-US"/>
          </a:p>
        </p:txBody>
      </p:sp>
      <p:sp>
        <p:nvSpPr>
          <p:cNvPr id="5" name="Slide Number Placeholder 4"/>
          <p:cNvSpPr>
            <a:spLocks noGrp="1"/>
          </p:cNvSpPr>
          <p:nvPr>
            <p:ph type="sldNum" sz="quarter" idx="12"/>
          </p:nvPr>
        </p:nvSpPr>
        <p:spPr/>
        <p:txBody>
          <a:bodyPr/>
          <a:lstStyle/>
          <a:p>
            <a:fld id="{05DA4931-8AD3-4F39-AFC6-75B298129106}" type="slidenum">
              <a:rPr lang="en-US" smtClean="0"/>
              <a:pPr/>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498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3/31/19</a:t>
            </a:r>
            <a:endParaRPr lang="en-US"/>
          </a:p>
        </p:txBody>
      </p:sp>
      <p:sp>
        <p:nvSpPr>
          <p:cNvPr id="3" name="Footer Placeholder 2"/>
          <p:cNvSpPr>
            <a:spLocks noGrp="1"/>
          </p:cNvSpPr>
          <p:nvPr>
            <p:ph type="ftr" sz="quarter" idx="11"/>
          </p:nvPr>
        </p:nvSpPr>
        <p:spPr/>
        <p:txBody>
          <a:bodyPr/>
          <a:lstStyle/>
          <a:p>
            <a:r>
              <a:rPr lang="hr-HR" smtClean="0"/>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a:t>
            </a:fld>
            <a:endParaRPr lang="en-US"/>
          </a:p>
        </p:txBody>
      </p:sp>
    </p:spTree>
    <p:extLst>
      <p:ext uri="{BB962C8B-B14F-4D97-AF65-F5344CB8AC3E}">
        <p14:creationId xmlns:p14="http://schemas.microsoft.com/office/powerpoint/2010/main" val="292971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3/31/19</a:t>
            </a:r>
            <a:endParaRPr lang="en-US" dirty="0"/>
          </a:p>
        </p:txBody>
      </p:sp>
      <p:sp>
        <p:nvSpPr>
          <p:cNvPr id="6" name="Footer Placeholder 5"/>
          <p:cNvSpPr>
            <a:spLocks noGrp="1"/>
          </p:cNvSpPr>
          <p:nvPr>
            <p:ph type="ftr" sz="quarter" idx="11"/>
          </p:nvPr>
        </p:nvSpPr>
        <p:spPr/>
        <p:txBody>
          <a:bodyPr/>
          <a:lstStyle/>
          <a:p>
            <a:r>
              <a:rPr lang="hr-HR" smtClean="0"/>
              <a:t>REPR 224</a:t>
            </a:r>
            <a:endParaRPr lang="en-US" dirty="0"/>
          </a:p>
        </p:txBody>
      </p:sp>
      <p:sp>
        <p:nvSpPr>
          <p:cNvPr id="7" name="Slide Number Placeholder 6"/>
          <p:cNvSpPr>
            <a:spLocks noGrp="1"/>
          </p:cNvSpPr>
          <p:nvPr>
            <p:ph type="sldNum" sz="quarter" idx="12"/>
          </p:nvPr>
        </p:nvSpPr>
        <p:spPr/>
        <p:txBody>
          <a:bodyPr/>
          <a:lstStyle/>
          <a:p>
            <a:fld id="{99F1CA9D-7821-47AD-A6E4-8DB98AEA0B3D}" type="slidenum">
              <a:rPr lang="en-US" smtClean="0"/>
              <a:pPr/>
              <a:t>‹#›</a:t>
            </a:fld>
            <a:endParaRPr lang="en-US"/>
          </a:p>
        </p:txBody>
      </p:sp>
    </p:spTree>
    <p:extLst>
      <p:ext uri="{BB962C8B-B14F-4D97-AF65-F5344CB8AC3E}">
        <p14:creationId xmlns:p14="http://schemas.microsoft.com/office/powerpoint/2010/main" val="166265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F6DDDB1C-7DF6-4C06-BC2C-8CA3CB84B2E6}" type="slidenum">
              <a:rPr lang="en-US" smtClean="0"/>
              <a:pPr/>
              <a:t>‹#›</a:t>
            </a:fld>
            <a:endParaRPr lang="en-US"/>
          </a:p>
        </p:txBody>
      </p:sp>
    </p:spTree>
    <p:extLst>
      <p:ext uri="{BB962C8B-B14F-4D97-AF65-F5344CB8AC3E}">
        <p14:creationId xmlns:p14="http://schemas.microsoft.com/office/powerpoint/2010/main" val="29783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r>
              <a:rPr lang="en-US" smtClean="0"/>
              <a:t>3/31/19</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r>
              <a:rPr lang="hr-HR" smtClean="0"/>
              <a:t>REPR 224</a:t>
            </a:r>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99F1CA9D-7821-47AD-A6E4-8DB98AEA0B3D}" type="slidenum">
              <a:rPr lang="en-US" smtClean="0"/>
              <a:pPr/>
              <a:t>‹#›</a:t>
            </a:fld>
            <a:endParaRPr lang="en-US"/>
          </a:p>
        </p:txBody>
      </p:sp>
    </p:spTree>
    <p:extLst>
      <p:ext uri="{BB962C8B-B14F-4D97-AF65-F5344CB8AC3E}">
        <p14:creationId xmlns:p14="http://schemas.microsoft.com/office/powerpoint/2010/main" val="31950889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r>
              <a:rPr lang="en-US" smtClean="0"/>
              <a:t>3/31/19</a:t>
            </a:r>
            <a:endParaRPr lang="en-US" dirty="0"/>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r>
              <a:rPr lang="hr-HR" smtClean="0"/>
              <a:t>REPR 224</a:t>
            </a:r>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99F1CA9D-7821-47AD-A6E4-8DB98AEA0B3D}"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1.png"/><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png"/><Relationship Id="rId3"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jpeg"/><Relationship Id="rId3"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jpg"/><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406640" cy="1472184"/>
          </a:xfrm>
        </p:spPr>
        <p:txBody>
          <a:bodyPr rtlCol="0">
            <a:noAutofit/>
          </a:bodyPr>
          <a:lstStyle/>
          <a:p>
            <a:pPr fontAlgn="auto">
              <a:spcAft>
                <a:spcPts val="0"/>
              </a:spcAft>
              <a:defRPr/>
            </a:pPr>
            <a:r>
              <a:rPr lang="en-US" sz="2400" b="1" dirty="0" smtClean="0"/>
              <a:t>Ectopic Pregnancy, Spontaneous Abortion And Gestational Trophoblastic Disease.</a:t>
            </a:r>
            <a:endParaRPr lang="en-US" sz="2400" b="1" dirty="0"/>
          </a:p>
        </p:txBody>
      </p:sp>
      <p:sp>
        <p:nvSpPr>
          <p:cNvPr id="4" name="Subtitle 3"/>
          <p:cNvSpPr>
            <a:spLocks noGrp="1"/>
          </p:cNvSpPr>
          <p:nvPr>
            <p:ph type="subTitle" idx="1"/>
          </p:nvPr>
        </p:nvSpPr>
        <p:spPr>
          <a:xfrm>
            <a:off x="914400" y="3962400"/>
            <a:ext cx="7406640" cy="1752600"/>
          </a:xfrm>
        </p:spPr>
        <p:txBody>
          <a:bodyPr>
            <a:normAutofit/>
          </a:bodyPr>
          <a:lstStyle/>
          <a:p>
            <a:pPr algn="ctr">
              <a:buClr>
                <a:srgbClr val="404040"/>
              </a:buClr>
            </a:pPr>
            <a:r>
              <a:rPr lang="en-US" i="1" dirty="0">
                <a:solidFill>
                  <a:srgbClr val="404040"/>
                </a:solidFill>
                <a:latin typeface="Arial" charset="0"/>
                <a:ea typeface="ＭＳ Ｐゴシック" charset="0"/>
                <a:cs typeface="Arial" charset="0"/>
              </a:rPr>
              <a:t>Dr. Maria A. Arafah</a:t>
            </a:r>
          </a:p>
          <a:p>
            <a:pPr algn="ctr">
              <a:buClr>
                <a:srgbClr val="404040"/>
              </a:buClr>
            </a:pPr>
            <a:r>
              <a:rPr lang="en-US" i="1" dirty="0">
                <a:solidFill>
                  <a:srgbClr val="404040"/>
                </a:solidFill>
                <a:latin typeface="Arial" charset="0"/>
                <a:ea typeface="ＭＳ Ｐゴシック" charset="0"/>
                <a:cs typeface="Arial" charset="0"/>
              </a:rPr>
              <a:t>Assistant Professor </a:t>
            </a:r>
            <a:r>
              <a:rPr lang="mr-IN" i="1" dirty="0">
                <a:solidFill>
                  <a:srgbClr val="404040"/>
                </a:solidFill>
                <a:latin typeface="Arial" charset="0"/>
                <a:ea typeface="ＭＳ Ｐゴシック" charset="0"/>
                <a:cs typeface="Arial" charset="0"/>
              </a:rPr>
              <a:t>–</a:t>
            </a:r>
            <a:r>
              <a:rPr lang="en-US" i="1" dirty="0">
                <a:solidFill>
                  <a:srgbClr val="404040"/>
                </a:solidFill>
                <a:latin typeface="Arial" charset="0"/>
                <a:ea typeface="ＭＳ Ｐゴシック" charset="0"/>
                <a:cs typeface="Arial" charset="0"/>
              </a:rPr>
              <a:t> Department of Pathology</a:t>
            </a:r>
          </a:p>
          <a:p>
            <a:pPr algn="ctr">
              <a:buClr>
                <a:srgbClr val="404040"/>
              </a:buClr>
            </a:pPr>
            <a:r>
              <a:rPr lang="en-US" i="1" dirty="0">
                <a:solidFill>
                  <a:srgbClr val="404040"/>
                </a:solidFill>
                <a:latin typeface="Arial" charset="0"/>
                <a:ea typeface="ＭＳ Ｐゴシック" charset="0"/>
                <a:cs typeface="Arial" charset="0"/>
              </a:rPr>
              <a:t>http://</a:t>
            </a:r>
            <a:r>
              <a:rPr lang="en-US" i="1" dirty="0" err="1">
                <a:solidFill>
                  <a:srgbClr val="404040"/>
                </a:solidFill>
                <a:latin typeface="Arial" charset="0"/>
                <a:ea typeface="ＭＳ Ｐゴシック" charset="0"/>
                <a:cs typeface="Arial" charset="0"/>
              </a:rPr>
              <a:t>fac.ksu.edu.sa</a:t>
            </a:r>
            <a:r>
              <a:rPr lang="en-US" i="1" dirty="0">
                <a:solidFill>
                  <a:srgbClr val="404040"/>
                </a:solidFill>
                <a:latin typeface="Arial" charset="0"/>
                <a:ea typeface="ＭＳ Ｐゴシック" charset="0"/>
                <a:cs typeface="Arial" charset="0"/>
              </a:rPr>
              <a:t>/</a:t>
            </a:r>
            <a:r>
              <a:rPr lang="en-US" i="1" dirty="0" err="1">
                <a:solidFill>
                  <a:srgbClr val="404040"/>
                </a:solidFill>
                <a:latin typeface="Arial" charset="0"/>
                <a:ea typeface="ＭＳ Ｐゴシック" charset="0"/>
                <a:cs typeface="Arial" charset="0"/>
              </a:rPr>
              <a:t>mariaarafah</a:t>
            </a:r>
            <a:r>
              <a:rPr lang="en-US" i="1" dirty="0">
                <a:solidFill>
                  <a:srgbClr val="404040"/>
                </a:solidFill>
                <a:latin typeface="Arial" charset="0"/>
                <a:ea typeface="ＭＳ Ｐゴシック" charset="0"/>
                <a:cs typeface="Arial" charset="0"/>
              </a:rPr>
              <a:t>/courses</a:t>
            </a:r>
          </a:p>
          <a:p>
            <a:pPr algn="ctr"/>
            <a:endParaRPr lang="en-US" dirty="0"/>
          </a:p>
        </p:txBody>
      </p:sp>
    </p:spTree>
    <p:extLst>
      <p:ext uri="{BB962C8B-B14F-4D97-AF65-F5344CB8AC3E}">
        <p14:creationId xmlns:p14="http://schemas.microsoft.com/office/powerpoint/2010/main" val="67516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Ectopic Pregnancy</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10</a:t>
            </a:fld>
            <a:endParaRPr lang="en-US"/>
          </a:p>
        </p:txBody>
      </p:sp>
      <p:pic>
        <p:nvPicPr>
          <p:cNvPr id="7" name="Picture 2" descr="http://www.pathguy.com/lectures/ectopic.jpg"/>
          <p:cNvPicPr>
            <a:picLocks noChangeAspect="1" noChangeArrowheads="1"/>
          </p:cNvPicPr>
          <p:nvPr/>
        </p:nvPicPr>
        <p:blipFill>
          <a:blip r:embed="rId2" cstate="print"/>
          <a:srcRect/>
          <a:stretch>
            <a:fillRect/>
          </a:stretch>
        </p:blipFill>
        <p:spPr bwMode="auto">
          <a:xfrm>
            <a:off x="1676400" y="2036618"/>
            <a:ext cx="6169074" cy="4611229"/>
          </a:xfrm>
          <a:prstGeom prst="rect">
            <a:avLst/>
          </a:prstGeom>
          <a:noFill/>
        </p:spPr>
      </p:pic>
    </p:spTree>
    <p:extLst>
      <p:ext uri="{BB962C8B-B14F-4D97-AF65-F5344CB8AC3E}">
        <p14:creationId xmlns:p14="http://schemas.microsoft.com/office/powerpoint/2010/main" val="37996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Spontaneous Abortion/Miscarriage</a:t>
            </a:r>
            <a:endParaRPr lang="en-US" dirty="0"/>
          </a:p>
        </p:txBody>
      </p:sp>
      <p:sp>
        <p:nvSpPr>
          <p:cNvPr id="3" name="Content Placeholder 2"/>
          <p:cNvSpPr>
            <a:spLocks noGrp="1"/>
          </p:cNvSpPr>
          <p:nvPr>
            <p:ph idx="1"/>
          </p:nvPr>
        </p:nvSpPr>
        <p:spPr/>
        <p:txBody>
          <a:bodyPr vert="horz" lIns="91440" tIns="45720" rIns="91440" bIns="45720" rtlCol="0">
            <a:normAutofit lnSpcReduction="10000"/>
          </a:bodyPr>
          <a:lstStyle/>
          <a:p>
            <a:r>
              <a:rPr lang="en-US" dirty="0">
                <a:solidFill>
                  <a:srgbClr val="000000"/>
                </a:solidFill>
              </a:rPr>
              <a:t>It is the spontaneous end of a pregnancy at a stage where the embryo or fetus is incapable of surviving. </a:t>
            </a:r>
          </a:p>
          <a:p>
            <a:r>
              <a:rPr lang="en-US" dirty="0">
                <a:solidFill>
                  <a:srgbClr val="000000"/>
                </a:solidFill>
              </a:rPr>
              <a:t>Miscarriages that </a:t>
            </a:r>
            <a:r>
              <a:rPr lang="en-US" dirty="0" smtClean="0">
                <a:solidFill>
                  <a:srgbClr val="000000"/>
                </a:solidFill>
              </a:rPr>
              <a:t>occur:</a:t>
            </a:r>
          </a:p>
          <a:p>
            <a:pPr lvl="1"/>
            <a:r>
              <a:rPr lang="en-US" dirty="0" smtClean="0">
                <a:solidFill>
                  <a:srgbClr val="000000"/>
                </a:solidFill>
              </a:rPr>
              <a:t>before </a:t>
            </a:r>
            <a:r>
              <a:rPr lang="en-US" dirty="0">
                <a:solidFill>
                  <a:srgbClr val="000000"/>
                </a:solidFill>
              </a:rPr>
              <a:t>the 6th week of gestation are called early pregnancy loss or chemical pregnancy. </a:t>
            </a:r>
            <a:endParaRPr lang="en-US" dirty="0" smtClean="0">
              <a:solidFill>
                <a:srgbClr val="000000"/>
              </a:solidFill>
            </a:endParaRPr>
          </a:p>
          <a:p>
            <a:pPr lvl="1"/>
            <a:r>
              <a:rPr lang="en-US" dirty="0" smtClean="0">
                <a:solidFill>
                  <a:srgbClr val="000000"/>
                </a:solidFill>
              </a:rPr>
              <a:t>after </a:t>
            </a:r>
            <a:r>
              <a:rPr lang="en-US" dirty="0">
                <a:solidFill>
                  <a:srgbClr val="000000"/>
                </a:solidFill>
              </a:rPr>
              <a:t>the 6th week of gestation are called clinical spontaneous abortion.</a:t>
            </a:r>
          </a:p>
          <a:p>
            <a:r>
              <a:rPr lang="en-US" dirty="0">
                <a:solidFill>
                  <a:srgbClr val="000000"/>
                </a:solidFill>
              </a:rPr>
              <a:t>About 10-25% of all pregnancies end in miscarriage. </a:t>
            </a:r>
          </a:p>
          <a:p>
            <a:r>
              <a:rPr lang="en-US" dirty="0">
                <a:solidFill>
                  <a:srgbClr val="000000"/>
                </a:solidFill>
              </a:rPr>
              <a:t>Most miscarriages occur during the first 13 weeks of pregnancy. </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11</a:t>
            </a:fld>
            <a:endParaRPr lang="en-US"/>
          </a:p>
        </p:txBody>
      </p:sp>
    </p:spTree>
    <p:extLst>
      <p:ext uri="{BB962C8B-B14F-4D97-AF65-F5344CB8AC3E}">
        <p14:creationId xmlns:p14="http://schemas.microsoft.com/office/powerpoint/2010/main" val="48775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Causes of Spontaneous Abortions/Miscarriages</a:t>
            </a:r>
            <a:endParaRPr lang="en-US" dirty="0"/>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Most miscarriages occur during the first trimester.</a:t>
            </a:r>
          </a:p>
          <a:p>
            <a:r>
              <a:rPr lang="en-US" dirty="0">
                <a:solidFill>
                  <a:srgbClr val="000000"/>
                </a:solidFill>
              </a:rPr>
              <a:t>The cause of a miscarriage cannot always be determined. </a:t>
            </a:r>
          </a:p>
          <a:p>
            <a:r>
              <a:rPr lang="en-US" dirty="0">
                <a:solidFill>
                  <a:srgbClr val="000000"/>
                </a:solidFill>
              </a:rPr>
              <a:t>Miscarriages can occur for many </a:t>
            </a:r>
            <a:r>
              <a:rPr lang="en-US" dirty="0" smtClean="0">
                <a:solidFill>
                  <a:srgbClr val="000000"/>
                </a:solidFill>
              </a:rPr>
              <a:t>reasons.</a:t>
            </a:r>
          </a:p>
          <a:p>
            <a:r>
              <a:rPr lang="en-US" dirty="0" smtClean="0">
                <a:solidFill>
                  <a:srgbClr val="000000"/>
                </a:solidFill>
              </a:rPr>
              <a:t>Chromosomal </a:t>
            </a:r>
            <a:r>
              <a:rPr lang="en-US" dirty="0">
                <a:solidFill>
                  <a:srgbClr val="000000"/>
                </a:solidFill>
              </a:rPr>
              <a:t>abnormalities of the fetus are the most common cause of early miscarriages</a:t>
            </a:r>
            <a:r>
              <a:rPr lang="en-US" dirty="0" smtClean="0">
                <a:solidFill>
                  <a:srgbClr val="000000"/>
                </a:solidFill>
              </a:rPr>
              <a:t>.</a:t>
            </a:r>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12</a:t>
            </a:fld>
            <a:endParaRPr lang="en-US"/>
          </a:p>
        </p:txBody>
      </p:sp>
      <p:pic>
        <p:nvPicPr>
          <p:cNvPr id="7" name="Picture 6"/>
          <p:cNvPicPr>
            <a:picLocks noChangeAspect="1"/>
          </p:cNvPicPr>
          <p:nvPr/>
        </p:nvPicPr>
        <p:blipFill>
          <a:blip r:embed="rId2"/>
          <a:stretch>
            <a:fillRect/>
          </a:stretch>
        </p:blipFill>
        <p:spPr>
          <a:xfrm>
            <a:off x="6324600" y="5029200"/>
            <a:ext cx="2751489" cy="16243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762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smtClean="0">
                <a:solidFill>
                  <a:srgbClr val="000000"/>
                </a:solidFill>
              </a:rPr>
              <a:t>Chromosomal </a:t>
            </a:r>
            <a:r>
              <a:rPr lang="en-US" dirty="0">
                <a:solidFill>
                  <a:srgbClr val="000000"/>
                </a:solidFill>
              </a:rPr>
              <a:t>abnormalities</a:t>
            </a:r>
            <a:r>
              <a:rPr lang="en-US" dirty="0" smtClean="0">
                <a:solidFill>
                  <a:srgbClr val="000000"/>
                </a:solidFill>
              </a:rPr>
              <a:t>:</a:t>
            </a:r>
            <a:endParaRPr lang="en-US" dirty="0">
              <a:solidFill>
                <a:srgbClr val="000000"/>
              </a:solidFill>
            </a:endParaRPr>
          </a:p>
          <a:p>
            <a:pPr lvl="1"/>
            <a:r>
              <a:rPr lang="en-US" dirty="0"/>
              <a:t>Half of the 1st trimester miscarriages have abnormal chromosomes</a:t>
            </a:r>
            <a:r>
              <a:rPr lang="en-US" dirty="0" smtClean="0"/>
              <a:t>.</a:t>
            </a:r>
          </a:p>
          <a:p>
            <a:pPr lvl="1"/>
            <a:endParaRPr lang="en-US" dirty="0"/>
          </a:p>
          <a:p>
            <a:pPr lvl="1"/>
            <a:r>
              <a:rPr lang="en-US" dirty="0"/>
              <a:t>Chromosomal abnormalities also become more common with aging, and women over </a:t>
            </a:r>
            <a:r>
              <a:rPr lang="en-US" dirty="0" smtClean="0"/>
              <a:t>the age of </a:t>
            </a:r>
            <a:r>
              <a:rPr lang="en-US" dirty="0"/>
              <a:t>35 have a higher rate of miscarriage than younger women. </a:t>
            </a:r>
            <a:endParaRPr lang="en-US" dirty="0" smtClean="0"/>
          </a:p>
          <a:p>
            <a:pPr lvl="1"/>
            <a:endParaRPr lang="en-US" dirty="0"/>
          </a:p>
          <a:p>
            <a:pPr lvl="1"/>
            <a:r>
              <a:rPr lang="en-US" dirty="0"/>
              <a:t>A pregnancy with a genetic problem has a 95% probability of ending in miscarriage.   </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13</a:t>
            </a:fld>
            <a:endParaRPr lang="en-US"/>
          </a:p>
        </p:txBody>
      </p:sp>
    </p:spTree>
    <p:extLst>
      <p:ext uri="{BB962C8B-B14F-4D97-AF65-F5344CB8AC3E}">
        <p14:creationId xmlns:p14="http://schemas.microsoft.com/office/powerpoint/2010/main" val="1794754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a:xfrm>
            <a:off x="1114424" y="2595562"/>
            <a:ext cx="7610476" cy="4033838"/>
          </a:xfrm>
        </p:spPr>
        <p:txBody>
          <a:bodyPr vert="horz" lIns="91440" tIns="45720" rIns="91440" bIns="45720" rtlCol="0">
            <a:normAutofit lnSpcReduction="10000"/>
          </a:bodyPr>
          <a:lstStyle/>
          <a:p>
            <a:r>
              <a:rPr lang="en-US" dirty="0" smtClean="0">
                <a:solidFill>
                  <a:srgbClr val="000000"/>
                </a:solidFill>
              </a:rPr>
              <a:t>Hormonal </a:t>
            </a:r>
            <a:r>
              <a:rPr lang="en-US" dirty="0">
                <a:solidFill>
                  <a:srgbClr val="000000"/>
                </a:solidFill>
              </a:rPr>
              <a:t>problems: there is an increased risk of miscarriage </a:t>
            </a:r>
            <a:r>
              <a:rPr lang="en-US" dirty="0" smtClean="0">
                <a:solidFill>
                  <a:srgbClr val="000000"/>
                </a:solidFill>
              </a:rPr>
              <a:t>with:</a:t>
            </a:r>
            <a:endParaRPr lang="en-US" dirty="0">
              <a:solidFill>
                <a:srgbClr val="000000"/>
              </a:solidFill>
            </a:endParaRPr>
          </a:p>
          <a:p>
            <a:pPr lvl="1"/>
            <a:r>
              <a:rPr lang="en-US" dirty="0"/>
              <a:t>Cushing’s Syndrome </a:t>
            </a:r>
          </a:p>
          <a:p>
            <a:pPr lvl="1"/>
            <a:r>
              <a:rPr lang="en-US" dirty="0"/>
              <a:t>Thyroid disease </a:t>
            </a:r>
          </a:p>
          <a:p>
            <a:pPr lvl="1"/>
            <a:r>
              <a:rPr lang="en-US" dirty="0"/>
              <a:t>Polycystic ovary </a:t>
            </a:r>
            <a:r>
              <a:rPr lang="en-US" dirty="0" smtClean="0"/>
              <a:t>syndrome  </a:t>
            </a:r>
            <a:endParaRPr lang="en-US" dirty="0"/>
          </a:p>
          <a:p>
            <a:pPr lvl="1"/>
            <a:r>
              <a:rPr lang="en-US" dirty="0"/>
              <a:t>Diabetes: good control of blood sugars during pregnancy is important. If the diabetes is not well controlled, there </a:t>
            </a:r>
            <a:r>
              <a:rPr lang="en-US" dirty="0" smtClean="0"/>
              <a:t>is an </a:t>
            </a:r>
            <a:r>
              <a:rPr lang="en-US" dirty="0"/>
              <a:t>increase risk of miscarriages and also of the baby </a:t>
            </a:r>
            <a:r>
              <a:rPr lang="en-US" dirty="0" smtClean="0"/>
              <a:t>of having birth </a:t>
            </a:r>
            <a:r>
              <a:rPr lang="en-US" dirty="0"/>
              <a:t>defects. </a:t>
            </a:r>
          </a:p>
          <a:p>
            <a:pPr lvl="1"/>
            <a:r>
              <a:rPr lang="en-US" dirty="0"/>
              <a:t>Inadequate function of the corpus </a:t>
            </a:r>
            <a:r>
              <a:rPr lang="en-US" dirty="0" err="1"/>
              <a:t>luteum</a:t>
            </a:r>
            <a:r>
              <a:rPr lang="en-US" dirty="0"/>
              <a:t> in the ovary (which produces progesterone necessary for maintenance of the very early stages of pregnancy) leads to </a:t>
            </a:r>
            <a:r>
              <a:rPr lang="en-US" dirty="0" err="1"/>
              <a:t>progeterone</a:t>
            </a:r>
            <a:r>
              <a:rPr lang="en-US" dirty="0"/>
              <a:t> deficiency which may lead to miscarriage.   </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14</a:t>
            </a:fld>
            <a:endParaRPr lang="en-US"/>
          </a:p>
        </p:txBody>
      </p:sp>
    </p:spTree>
    <p:extLst>
      <p:ext uri="{BB962C8B-B14F-4D97-AF65-F5344CB8AC3E}">
        <p14:creationId xmlns:p14="http://schemas.microsoft.com/office/powerpoint/2010/main" val="378614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Infections: by Listeria </a:t>
            </a:r>
            <a:r>
              <a:rPr lang="en-US" dirty="0" err="1">
                <a:solidFill>
                  <a:srgbClr val="000000"/>
                </a:solidFill>
              </a:rPr>
              <a:t>monocytogenes</a:t>
            </a:r>
            <a:r>
              <a:rPr lang="en-US" dirty="0">
                <a:solidFill>
                  <a:srgbClr val="000000"/>
                </a:solidFill>
              </a:rPr>
              <a:t>, Toxoplasma </a:t>
            </a:r>
            <a:r>
              <a:rPr lang="en-US" dirty="0" err="1">
                <a:solidFill>
                  <a:srgbClr val="000000"/>
                </a:solidFill>
              </a:rPr>
              <a:t>gondii</a:t>
            </a:r>
            <a:r>
              <a:rPr lang="en-US" dirty="0">
                <a:solidFill>
                  <a:srgbClr val="000000"/>
                </a:solidFill>
              </a:rPr>
              <a:t>, parvovirus B19, rubella, herpes simplex, cytomegalovirus and lymphocytic </a:t>
            </a:r>
            <a:r>
              <a:rPr lang="en-US" dirty="0" err="1">
                <a:solidFill>
                  <a:srgbClr val="000000"/>
                </a:solidFill>
              </a:rPr>
              <a:t>choriomeningitis</a:t>
            </a:r>
            <a:r>
              <a:rPr lang="en-US" dirty="0">
                <a:solidFill>
                  <a:srgbClr val="000000"/>
                </a:solidFill>
              </a:rPr>
              <a:t> virus </a:t>
            </a:r>
            <a:r>
              <a:rPr lang="en-US" dirty="0" err="1">
                <a:solidFill>
                  <a:srgbClr val="000000"/>
                </a:solidFill>
              </a:rPr>
              <a:t>etc</a:t>
            </a:r>
            <a:r>
              <a:rPr lang="en-US" dirty="0">
                <a:solidFill>
                  <a:srgbClr val="000000"/>
                </a:solidFill>
              </a:rPr>
              <a:t> are associated with an increased risk of pregnancy loss</a:t>
            </a:r>
            <a:r>
              <a:rPr lang="en-US" dirty="0" smtClean="0">
                <a:solidFill>
                  <a:srgbClr val="000000"/>
                </a:solidFill>
              </a:rPr>
              <a:t>.</a:t>
            </a:r>
          </a:p>
          <a:p>
            <a:pPr marL="0" indent="0">
              <a:buNone/>
            </a:pPr>
            <a:endParaRPr lang="en-US" dirty="0">
              <a:solidFill>
                <a:srgbClr val="000000"/>
              </a:solidFill>
            </a:endParaRPr>
          </a:p>
          <a:p>
            <a:r>
              <a:rPr lang="en-US" dirty="0" smtClean="0">
                <a:solidFill>
                  <a:srgbClr val="000000"/>
                </a:solidFill>
              </a:rPr>
              <a:t>Maternal </a:t>
            </a:r>
            <a:r>
              <a:rPr lang="en-US" dirty="0">
                <a:solidFill>
                  <a:srgbClr val="000000"/>
                </a:solidFill>
              </a:rPr>
              <a:t>health problems can predispose to miscarriages e.g. systemic lupus </a:t>
            </a:r>
            <a:r>
              <a:rPr lang="en-US" dirty="0" err="1">
                <a:solidFill>
                  <a:srgbClr val="000000"/>
                </a:solidFill>
              </a:rPr>
              <a:t>erythematosus</a:t>
            </a:r>
            <a:r>
              <a:rPr lang="en-US" dirty="0">
                <a:solidFill>
                  <a:srgbClr val="000000"/>
                </a:solidFill>
              </a:rPr>
              <a:t> and </a:t>
            </a:r>
            <a:r>
              <a:rPr lang="en-US" dirty="0" err="1">
                <a:solidFill>
                  <a:srgbClr val="000000"/>
                </a:solidFill>
              </a:rPr>
              <a:t>antiphospholipid</a:t>
            </a:r>
            <a:r>
              <a:rPr lang="en-US" dirty="0">
                <a:solidFill>
                  <a:srgbClr val="000000"/>
                </a:solidFill>
              </a:rPr>
              <a:t> antibody syndrome </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15</a:t>
            </a:fld>
            <a:endParaRPr lang="en-US"/>
          </a:p>
        </p:txBody>
      </p:sp>
    </p:spTree>
    <p:extLst>
      <p:ext uri="{BB962C8B-B14F-4D97-AF65-F5344CB8AC3E}">
        <p14:creationId xmlns:p14="http://schemas.microsoft.com/office/powerpoint/2010/main" val="2636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smtClean="0">
                <a:solidFill>
                  <a:srgbClr val="000000"/>
                </a:solidFill>
              </a:rPr>
              <a:t>Lifestyle</a:t>
            </a:r>
            <a:r>
              <a:rPr lang="en-US" dirty="0">
                <a:solidFill>
                  <a:srgbClr val="000000"/>
                </a:solidFill>
              </a:rPr>
              <a:t>: smoking, drug use, malnutrition and exposure to radiation or toxic </a:t>
            </a:r>
            <a:r>
              <a:rPr lang="en-US" dirty="0" smtClean="0">
                <a:solidFill>
                  <a:srgbClr val="000000"/>
                </a:solidFill>
              </a:rPr>
              <a:t>substances.</a:t>
            </a:r>
          </a:p>
          <a:p>
            <a:endParaRPr lang="en-US" dirty="0">
              <a:solidFill>
                <a:srgbClr val="000000"/>
              </a:solidFill>
            </a:endParaRPr>
          </a:p>
          <a:p>
            <a:r>
              <a:rPr lang="en-US" dirty="0" smtClean="0">
                <a:solidFill>
                  <a:srgbClr val="000000"/>
                </a:solidFill>
              </a:rPr>
              <a:t>Maternal </a:t>
            </a:r>
            <a:r>
              <a:rPr lang="en-US" dirty="0">
                <a:solidFill>
                  <a:srgbClr val="000000"/>
                </a:solidFill>
              </a:rPr>
              <a:t>age: SABs increase </a:t>
            </a:r>
            <a:r>
              <a:rPr lang="en-US" dirty="0" smtClean="0">
                <a:solidFill>
                  <a:srgbClr val="000000"/>
                </a:solidFill>
              </a:rPr>
              <a:t>after the </a:t>
            </a:r>
            <a:r>
              <a:rPr lang="en-US" dirty="0">
                <a:solidFill>
                  <a:srgbClr val="000000"/>
                </a:solidFill>
              </a:rPr>
              <a:t>age </a:t>
            </a:r>
            <a:r>
              <a:rPr lang="en-US" dirty="0" smtClean="0">
                <a:solidFill>
                  <a:srgbClr val="000000"/>
                </a:solidFill>
              </a:rPr>
              <a:t>of 35 </a:t>
            </a:r>
            <a:r>
              <a:rPr lang="en-US" dirty="0">
                <a:solidFill>
                  <a:srgbClr val="000000"/>
                </a:solidFill>
              </a:rPr>
              <a:t>due to ovum </a:t>
            </a:r>
            <a:r>
              <a:rPr lang="en-US" dirty="0" smtClean="0">
                <a:solidFill>
                  <a:srgbClr val="000000"/>
                </a:solidFill>
              </a:rPr>
              <a:t>abnormalities.</a:t>
            </a:r>
          </a:p>
          <a:p>
            <a:endParaRPr lang="en-US" dirty="0">
              <a:solidFill>
                <a:srgbClr val="000000"/>
              </a:solidFill>
            </a:endParaRPr>
          </a:p>
          <a:p>
            <a:r>
              <a:rPr lang="en-US" dirty="0" smtClean="0">
                <a:solidFill>
                  <a:srgbClr val="000000"/>
                </a:solidFill>
              </a:rPr>
              <a:t>Maternal trauma.</a:t>
            </a:r>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16</a:t>
            </a:fld>
            <a:endParaRPr lang="en-US"/>
          </a:p>
        </p:txBody>
      </p:sp>
    </p:spTree>
    <p:extLst>
      <p:ext uri="{BB962C8B-B14F-4D97-AF65-F5344CB8AC3E}">
        <p14:creationId xmlns:p14="http://schemas.microsoft.com/office/powerpoint/2010/main" val="80667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Abnormal structural anatomy of the uterus can also cause miscarriages e.g. </a:t>
            </a:r>
            <a:r>
              <a:rPr lang="en-US" dirty="0" err="1">
                <a:solidFill>
                  <a:srgbClr val="000000"/>
                </a:solidFill>
              </a:rPr>
              <a:t>septate</a:t>
            </a:r>
            <a:r>
              <a:rPr lang="en-US" dirty="0">
                <a:solidFill>
                  <a:srgbClr val="000000"/>
                </a:solidFill>
              </a:rPr>
              <a:t> or </a:t>
            </a:r>
            <a:r>
              <a:rPr lang="en-US" dirty="0" err="1">
                <a:solidFill>
                  <a:srgbClr val="000000"/>
                </a:solidFill>
              </a:rPr>
              <a:t>bicornate</a:t>
            </a:r>
            <a:r>
              <a:rPr lang="en-US" dirty="0">
                <a:solidFill>
                  <a:srgbClr val="000000"/>
                </a:solidFill>
              </a:rPr>
              <a:t> uterus affect placental attachment and growth. Therefore, an embryo implanting on the septum would be at increased risk of miscarriage. Uncommonly uterine fibroids can interfere with the embryo implantation and blood supply, thereby causing </a:t>
            </a:r>
            <a:r>
              <a:rPr lang="en-US" dirty="0" smtClean="0">
                <a:solidFill>
                  <a:srgbClr val="000000"/>
                </a:solidFill>
              </a:rPr>
              <a:t>miscarriage.</a:t>
            </a:r>
            <a:endParaRPr lang="en-US" dirty="0">
              <a:solidFill>
                <a:srgbClr val="000000"/>
              </a:solidFill>
            </a:endParaRPr>
          </a:p>
          <a:p>
            <a:r>
              <a:rPr lang="en-US" dirty="0">
                <a:solidFill>
                  <a:srgbClr val="000000"/>
                </a:solidFill>
              </a:rPr>
              <a:t>Others: surgical procedures in the uterus during pregnancy </a:t>
            </a:r>
            <a:r>
              <a:rPr lang="en-US" dirty="0" err="1">
                <a:solidFill>
                  <a:srgbClr val="000000"/>
                </a:solidFill>
              </a:rPr>
              <a:t>e.g</a:t>
            </a:r>
            <a:r>
              <a:rPr lang="en-US" dirty="0">
                <a:solidFill>
                  <a:srgbClr val="000000"/>
                </a:solidFill>
              </a:rPr>
              <a:t> amniocentesis and </a:t>
            </a:r>
            <a:r>
              <a:rPr lang="en-US" dirty="0" smtClean="0">
                <a:solidFill>
                  <a:srgbClr val="000000"/>
                </a:solidFill>
              </a:rPr>
              <a:t>chorionic </a:t>
            </a:r>
            <a:r>
              <a:rPr lang="en-US" dirty="0">
                <a:solidFill>
                  <a:srgbClr val="000000"/>
                </a:solidFill>
              </a:rPr>
              <a:t>villus sampling.</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17</a:t>
            </a:fld>
            <a:endParaRPr lang="en-US"/>
          </a:p>
        </p:txBody>
      </p:sp>
    </p:spTree>
    <p:extLst>
      <p:ext uri="{BB962C8B-B14F-4D97-AF65-F5344CB8AC3E}">
        <p14:creationId xmlns:p14="http://schemas.microsoft.com/office/powerpoint/2010/main" val="187831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Causes of Spontaneous Abortions/Miscarriages</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18</a:t>
            </a:fld>
            <a:endParaRPr lang="en-US"/>
          </a:p>
        </p:txBody>
      </p:sp>
      <p:pic>
        <p:nvPicPr>
          <p:cNvPr id="8" name="Picture 7"/>
          <p:cNvPicPr>
            <a:picLocks noChangeAspect="1"/>
          </p:cNvPicPr>
          <p:nvPr/>
        </p:nvPicPr>
        <p:blipFill>
          <a:blip r:embed="rId2"/>
          <a:stretch>
            <a:fillRect/>
          </a:stretch>
        </p:blipFill>
        <p:spPr>
          <a:xfrm>
            <a:off x="1828800" y="2072640"/>
            <a:ext cx="5943600" cy="455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9077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Diagnosis of </a:t>
            </a:r>
            <a:r>
              <a:rPr lang="en-US" dirty="0"/>
              <a:t>Spontaneous Abortions/Miscarriages</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A miscarriage can be </a:t>
            </a:r>
            <a:r>
              <a:rPr lang="en-US" dirty="0" smtClean="0">
                <a:solidFill>
                  <a:srgbClr val="000000"/>
                </a:solidFill>
              </a:rPr>
              <a:t>confirmed:</a:t>
            </a:r>
            <a:endParaRPr lang="en-US" dirty="0">
              <a:solidFill>
                <a:srgbClr val="000000"/>
              </a:solidFill>
            </a:endParaRPr>
          </a:p>
          <a:p>
            <a:pPr lvl="1"/>
            <a:r>
              <a:rPr lang="en-US" dirty="0"/>
              <a:t>By ultrasound study</a:t>
            </a:r>
          </a:p>
          <a:p>
            <a:pPr lvl="1"/>
            <a:r>
              <a:rPr lang="en-US" dirty="0"/>
              <a:t>By the examination of the passed tissue microscopically for </a:t>
            </a:r>
            <a:r>
              <a:rPr lang="en-US" dirty="0" smtClean="0"/>
              <a:t>products </a:t>
            </a:r>
            <a:r>
              <a:rPr lang="en-US" dirty="0"/>
              <a:t>of conception. The products of conception include chorionic villi, </a:t>
            </a:r>
            <a:r>
              <a:rPr lang="en-US" dirty="0" err="1"/>
              <a:t>trophoblasts</a:t>
            </a:r>
            <a:r>
              <a:rPr lang="en-US" dirty="0"/>
              <a:t>, fetal parts and changes in the endometrium (</a:t>
            </a:r>
            <a:r>
              <a:rPr lang="en-US" dirty="0" err="1"/>
              <a:t>hypersecretory</a:t>
            </a:r>
            <a:r>
              <a:rPr lang="en-US" dirty="0"/>
              <a:t>)</a:t>
            </a:r>
            <a:r>
              <a:rPr lang="en-US" dirty="0" smtClean="0"/>
              <a:t>.</a:t>
            </a:r>
          </a:p>
          <a:p>
            <a:pPr lvl="1"/>
            <a:endParaRPr lang="en-US" dirty="0"/>
          </a:p>
          <a:p>
            <a:r>
              <a:rPr lang="en-US" dirty="0">
                <a:solidFill>
                  <a:srgbClr val="000000"/>
                </a:solidFill>
              </a:rPr>
              <a:t>Genetic tests may also be performed to look for  chromosomal anomalies.</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19</a:t>
            </a:fld>
            <a:endParaRPr lang="en-US"/>
          </a:p>
        </p:txBody>
      </p:sp>
    </p:spTree>
    <p:extLst>
      <p:ext uri="{BB962C8B-B14F-4D97-AF65-F5344CB8AC3E}">
        <p14:creationId xmlns:p14="http://schemas.microsoft.com/office/powerpoint/2010/main" val="6032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t>
            </a:r>
            <a:endParaRPr lang="en-US" dirty="0"/>
          </a:p>
        </p:txBody>
      </p:sp>
      <p:sp>
        <p:nvSpPr>
          <p:cNvPr id="3" name="Content Placeholder 2"/>
          <p:cNvSpPr>
            <a:spLocks noGrp="1"/>
          </p:cNvSpPr>
          <p:nvPr>
            <p:ph idx="1"/>
          </p:nvPr>
        </p:nvSpPr>
        <p:spPr/>
        <p:txBody>
          <a:bodyPr/>
          <a:lstStyle/>
          <a:p>
            <a:pPr>
              <a:buNone/>
            </a:pPr>
            <a:r>
              <a:rPr lang="en-US" dirty="0" smtClean="0"/>
              <a:t>At the end of this lecture, the student should be able to:</a:t>
            </a:r>
          </a:p>
          <a:p>
            <a:pPr marL="596646" indent="-514350">
              <a:buFont typeface="+mj-lt"/>
              <a:buAutoNum type="alphaUcPeriod"/>
            </a:pPr>
            <a:r>
              <a:rPr lang="en-US" dirty="0" smtClean="0"/>
              <a:t>Understand the pathology and predisposing factors of ectopic pregnancy and spontaneous abortion.</a:t>
            </a:r>
          </a:p>
          <a:p>
            <a:pPr marL="596646" indent="-514350">
              <a:buFont typeface="+mj-lt"/>
              <a:buAutoNum type="alphaUcPeriod"/>
            </a:pPr>
            <a:r>
              <a:rPr lang="en-US" dirty="0" smtClean="0"/>
              <a:t>Know the clinical presentation and pathology of </a:t>
            </a:r>
            <a:r>
              <a:rPr lang="en-US" dirty="0" err="1" smtClean="0"/>
              <a:t>hydatidiform</a:t>
            </a:r>
            <a:r>
              <a:rPr lang="en-US" dirty="0" smtClean="0"/>
              <a:t> mole and  </a:t>
            </a:r>
            <a:r>
              <a:rPr lang="en-US" dirty="0" err="1" smtClean="0"/>
              <a:t>choriocarcinoma</a:t>
            </a:r>
            <a:r>
              <a:rPr lang="en-US" dirty="0" smtClean="0"/>
              <a:t>.</a:t>
            </a:r>
          </a:p>
          <a:p>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a:t>
            </a:fld>
            <a:endParaRPr lang="en-US"/>
          </a:p>
        </p:txBody>
      </p:sp>
    </p:spTree>
    <p:extLst>
      <p:ext uri="{BB962C8B-B14F-4D97-AF65-F5344CB8AC3E}">
        <p14:creationId xmlns:p14="http://schemas.microsoft.com/office/powerpoint/2010/main" val="3841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Products of Conception</a:t>
            </a:r>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20</a:t>
            </a:fld>
            <a:endParaRPr lang="en-US"/>
          </a:p>
        </p:txBody>
      </p:sp>
      <p:pic>
        <p:nvPicPr>
          <p:cNvPr id="10" name="Content Placeholder 6"/>
          <p:cNvPicPr>
            <a:picLocks noGrp="1" noChangeAspect="1"/>
          </p:cNvPicPr>
          <p:nvPr>
            <p:ph sz="half" idx="1"/>
          </p:nvPr>
        </p:nvPicPr>
        <p:blipFill>
          <a:blip r:embed="rId2"/>
          <a:srcRect l="17692" r="17692"/>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10"/>
          <p:cNvPicPr>
            <a:picLocks noGrp="1" noChangeAspect="1"/>
          </p:cNvPicPr>
          <p:nvPr>
            <p:ph sz="half" idx="2"/>
          </p:nvPr>
        </p:nvPicPr>
        <p:blipFill rotWithShape="1">
          <a:blip r:embed="rId3"/>
          <a:srcRect l="31103" t="-1437" r="3413" b="1437"/>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122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Products of Conception</a:t>
            </a:r>
          </a:p>
        </p:txBody>
      </p:sp>
      <p:sp>
        <p:nvSpPr>
          <p:cNvPr id="5" name="Date Placeholder 4"/>
          <p:cNvSpPr>
            <a:spLocks noGrp="1"/>
          </p:cNvSpPr>
          <p:nvPr>
            <p:ph type="dt" sz="half" idx="10"/>
          </p:nvPr>
        </p:nvSpPr>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21</a:t>
            </a:fld>
            <a:endParaRPr lang="en-US"/>
          </a:p>
        </p:txBody>
      </p:sp>
      <p:pic>
        <p:nvPicPr>
          <p:cNvPr id="8" name="Content Placeholder 7"/>
          <p:cNvPicPr>
            <a:picLocks noGrp="1" noChangeAspect="1"/>
          </p:cNvPicPr>
          <p:nvPr>
            <p:ph sz="half" idx="1"/>
          </p:nvPr>
        </p:nvPicPr>
        <p:blipFill>
          <a:blip r:embed="rId2" cstate="print"/>
          <a:srcRect l="1574" r="157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p:cNvPicPr>
            <a:picLocks noGrp="1" noChangeAspect="1"/>
          </p:cNvPicPr>
          <p:nvPr>
            <p:ph sz="half" idx="2"/>
          </p:nvPr>
        </p:nvPicPr>
        <p:blipFill rotWithShape="1">
          <a:blip r:embed="rId3" cstate="print"/>
          <a:srcRect l="6351" t="-359" r="39119" b="359"/>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702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Placenta</a:t>
            </a:r>
            <a:endParaRPr lang="en-US" dirty="0"/>
          </a:p>
        </p:txBody>
      </p:sp>
      <p:sp>
        <p:nvSpPr>
          <p:cNvPr id="5" name="Date Placeholder 4"/>
          <p:cNvSpPr>
            <a:spLocks noGrp="1"/>
          </p:cNvSpPr>
          <p:nvPr>
            <p:ph type="dt" sz="half" idx="10"/>
          </p:nvPr>
        </p:nvSpPr>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22</a:t>
            </a:fld>
            <a:endParaRPr lang="en-US"/>
          </a:p>
        </p:txBody>
      </p:sp>
      <p:pic>
        <p:nvPicPr>
          <p:cNvPr id="8" name="Content Placeholder 3"/>
          <p:cNvPicPr>
            <a:picLocks noGrp="1" noChangeAspect="1"/>
          </p:cNvPicPr>
          <p:nvPr>
            <p:ph sz="half" idx="1"/>
          </p:nvPr>
        </p:nvPicPr>
        <p:blipFill>
          <a:blip r:embed="rId2"/>
          <a:srcRect l="1864" r="186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Content Placeholder 8"/>
          <p:cNvPicPr>
            <a:picLocks noGrp="1" noChangeAspect="1"/>
          </p:cNvPicPr>
          <p:nvPr>
            <p:ph sz="half" idx="2"/>
          </p:nvPr>
        </p:nvPicPr>
        <p:blipFill>
          <a:blip r:embed="rId3"/>
          <a:srcRect l="1574" r="157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5294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Normal Fertilization</a:t>
            </a:r>
            <a:endParaRPr lang="en-US" dirty="0"/>
          </a:p>
        </p:txBody>
      </p:sp>
      <p:sp>
        <p:nvSpPr>
          <p:cNvPr id="9" name="Content Placeholder 8"/>
          <p:cNvSpPr>
            <a:spLocks noGrp="1"/>
          </p:cNvSpPr>
          <p:nvPr>
            <p:ph idx="1"/>
          </p:nvPr>
        </p:nvSpPr>
        <p:spPr/>
        <p:txBody>
          <a:bodyPr/>
          <a:lstStyle/>
          <a:p>
            <a:r>
              <a:rPr lang="en-US" dirty="0">
                <a:solidFill>
                  <a:schemeClr val="tx1"/>
                </a:solidFill>
              </a:rPr>
              <a:t>Normal fertilization: a single sperm of 23 chromosomes fertilizes a normal egg of 23 chromosomes</a:t>
            </a:r>
          </a:p>
        </p:txBody>
      </p:sp>
      <p:sp>
        <p:nvSpPr>
          <p:cNvPr id="5" name="Date Placeholder 4"/>
          <p:cNvSpPr>
            <a:spLocks noGrp="1"/>
          </p:cNvSpPr>
          <p:nvPr>
            <p:ph type="dt" sz="half" idx="10"/>
          </p:nvPr>
        </p:nvSpPr>
        <p:spPr/>
        <p:txBody>
          <a:bodyPr/>
          <a:lstStyle/>
          <a:p>
            <a:r>
              <a:rPr lang="en-US" smtClean="0"/>
              <a:t>3/31/19</a:t>
            </a:r>
            <a:endParaRPr lang="en-US"/>
          </a:p>
        </p:txBody>
      </p:sp>
      <p:sp>
        <p:nvSpPr>
          <p:cNvPr id="6" name="Footer Placeholder 5"/>
          <p:cNvSpPr>
            <a:spLocks noGrp="1"/>
          </p:cNvSpPr>
          <p:nvPr>
            <p:ph type="ftr" sz="quarter" idx="11"/>
          </p:nvPr>
        </p:nvSpPr>
        <p:spPr/>
        <p:txBody>
          <a:bodyPr/>
          <a:lstStyle/>
          <a:p>
            <a:r>
              <a:rPr lang="hr-HR" smtClean="0"/>
              <a:t>REPR 224</a:t>
            </a:r>
            <a:endParaRPr lang="en-US"/>
          </a:p>
        </p:txBody>
      </p:sp>
      <p:sp>
        <p:nvSpPr>
          <p:cNvPr id="7" name="Slide Number Placeholder 6"/>
          <p:cNvSpPr>
            <a:spLocks noGrp="1"/>
          </p:cNvSpPr>
          <p:nvPr>
            <p:ph type="sldNum" sz="quarter" idx="12"/>
          </p:nvPr>
        </p:nvSpPr>
        <p:spPr/>
        <p:txBody>
          <a:bodyPr/>
          <a:lstStyle/>
          <a:p>
            <a:fld id="{896CBDDE-ADDB-4969-B498-C64558BF0988}" type="slidenum">
              <a:rPr lang="en-US" smtClean="0"/>
              <a:pPr/>
              <a:t>23</a:t>
            </a:fld>
            <a:endParaRPr lang="en-US"/>
          </a:p>
        </p:txBody>
      </p:sp>
      <p:pic>
        <p:nvPicPr>
          <p:cNvPr id="11" name="Picture 10"/>
          <p:cNvPicPr>
            <a:picLocks noChangeAspect="1"/>
          </p:cNvPicPr>
          <p:nvPr/>
        </p:nvPicPr>
        <p:blipFill>
          <a:blip r:embed="rId2"/>
          <a:stretch>
            <a:fillRect/>
          </a:stretch>
        </p:blipFill>
        <p:spPr>
          <a:xfrm>
            <a:off x="838200" y="3733800"/>
            <a:ext cx="7620660" cy="2255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6689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Gestational Trophoblastic Diseases</a:t>
            </a:r>
            <a:endParaRPr lang="en-US" dirty="0"/>
          </a:p>
        </p:txBody>
      </p:sp>
      <p:sp>
        <p:nvSpPr>
          <p:cNvPr id="3" name="Content Placeholder 2"/>
          <p:cNvSpPr>
            <a:spLocks noGrp="1"/>
          </p:cNvSpPr>
          <p:nvPr>
            <p:ph idx="1"/>
          </p:nvPr>
        </p:nvSpPr>
        <p:spPr>
          <a:xfrm>
            <a:off x="1114424" y="2286000"/>
            <a:ext cx="7610476" cy="4343400"/>
          </a:xfrm>
        </p:spPr>
        <p:txBody>
          <a:bodyPr vert="horz" lIns="91440" tIns="45720" rIns="91440" bIns="45720" rtlCol="0">
            <a:normAutofit fontScale="85000" lnSpcReduction="20000"/>
          </a:bodyPr>
          <a:lstStyle/>
          <a:p>
            <a:r>
              <a:rPr lang="en-US" dirty="0">
                <a:solidFill>
                  <a:srgbClr val="000000"/>
                </a:solidFill>
              </a:rPr>
              <a:t>Benign non-neoplastic trophoblastic lesions — </a:t>
            </a:r>
            <a:r>
              <a:rPr lang="en-US" dirty="0" smtClean="0">
                <a:solidFill>
                  <a:srgbClr val="000000"/>
                </a:solidFill>
              </a:rPr>
              <a:t>diagnosed </a:t>
            </a:r>
            <a:r>
              <a:rPr lang="en-US" dirty="0">
                <a:solidFill>
                  <a:srgbClr val="000000"/>
                </a:solidFill>
              </a:rPr>
              <a:t>as an incidental finding on an endometrial curettage or hysterectomy specimen. They are:</a:t>
            </a:r>
          </a:p>
          <a:p>
            <a:pPr lvl="3"/>
            <a:r>
              <a:rPr lang="en-US" dirty="0"/>
              <a:t>Exaggerated placental site</a:t>
            </a:r>
          </a:p>
          <a:p>
            <a:pPr lvl="3"/>
            <a:r>
              <a:rPr lang="en-US" dirty="0"/>
              <a:t>Placental site nodule</a:t>
            </a:r>
          </a:p>
          <a:p>
            <a:r>
              <a:rPr lang="en-US" dirty="0" err="1">
                <a:solidFill>
                  <a:srgbClr val="000000"/>
                </a:solidFill>
              </a:rPr>
              <a:t>Hydatidiform</a:t>
            </a:r>
            <a:r>
              <a:rPr lang="en-US" dirty="0">
                <a:solidFill>
                  <a:srgbClr val="000000"/>
                </a:solidFill>
              </a:rPr>
              <a:t> mole — result from abnormalities in fertilization. They are essentially benign, but these patients carry an increased risk of subsequently developing </a:t>
            </a:r>
            <a:r>
              <a:rPr lang="en-US" dirty="0" err="1">
                <a:solidFill>
                  <a:srgbClr val="000000"/>
                </a:solidFill>
              </a:rPr>
              <a:t>choriocarcinoma</a:t>
            </a:r>
            <a:r>
              <a:rPr lang="en-US" dirty="0">
                <a:solidFill>
                  <a:srgbClr val="000000"/>
                </a:solidFill>
              </a:rPr>
              <a:t>. They are:</a:t>
            </a:r>
          </a:p>
          <a:p>
            <a:pPr lvl="3"/>
            <a:r>
              <a:rPr lang="en-US" dirty="0"/>
              <a:t>Complete </a:t>
            </a:r>
            <a:r>
              <a:rPr lang="en-US" dirty="0" err="1"/>
              <a:t>hydatidiform</a:t>
            </a:r>
            <a:r>
              <a:rPr lang="en-US" dirty="0"/>
              <a:t> mole</a:t>
            </a:r>
          </a:p>
          <a:p>
            <a:pPr lvl="3"/>
            <a:r>
              <a:rPr lang="en-US" dirty="0"/>
              <a:t>Partial </a:t>
            </a:r>
            <a:r>
              <a:rPr lang="en-US" dirty="0" err="1"/>
              <a:t>hydatidiform</a:t>
            </a:r>
            <a:r>
              <a:rPr lang="en-US" dirty="0"/>
              <a:t> mole</a:t>
            </a:r>
          </a:p>
          <a:p>
            <a:pPr lvl="3"/>
            <a:r>
              <a:rPr lang="en-US" dirty="0"/>
              <a:t>Invasive mole/</a:t>
            </a:r>
            <a:r>
              <a:rPr lang="en-US" dirty="0" err="1"/>
              <a:t>chorioadenoma</a:t>
            </a:r>
            <a:r>
              <a:rPr lang="en-US" dirty="0"/>
              <a:t> </a:t>
            </a:r>
            <a:r>
              <a:rPr lang="en-US" dirty="0" err="1"/>
              <a:t>destruens</a:t>
            </a:r>
            <a:r>
              <a:rPr lang="en-US" dirty="0"/>
              <a:t> </a:t>
            </a:r>
          </a:p>
          <a:p>
            <a:r>
              <a:rPr lang="en-US" dirty="0">
                <a:solidFill>
                  <a:srgbClr val="000000"/>
                </a:solidFill>
              </a:rPr>
              <a:t>Gestational trophoblastic neoplasia (GTN) — are a group of tumors. They have potential for local invasion and metastases. They are:</a:t>
            </a:r>
          </a:p>
          <a:p>
            <a:pPr lvl="3"/>
            <a:r>
              <a:rPr lang="en-US" dirty="0" err="1"/>
              <a:t>Choriocarcinoma</a:t>
            </a:r>
            <a:endParaRPr lang="en-US" dirty="0"/>
          </a:p>
          <a:p>
            <a:pPr lvl="3"/>
            <a:r>
              <a:rPr lang="en-US" dirty="0"/>
              <a:t>Placental site trophoblastic tumor</a:t>
            </a:r>
          </a:p>
          <a:p>
            <a:pPr lvl="3"/>
            <a:r>
              <a:rPr lang="en-US" dirty="0" err="1"/>
              <a:t>Epithelioid</a:t>
            </a:r>
            <a:r>
              <a:rPr lang="en-US" dirty="0"/>
              <a:t> trophoblastic tumor</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24</a:t>
            </a:fld>
            <a:endParaRPr lang="en-US"/>
          </a:p>
        </p:txBody>
      </p:sp>
    </p:spTree>
    <p:extLst>
      <p:ext uri="{BB962C8B-B14F-4D97-AF65-F5344CB8AC3E}">
        <p14:creationId xmlns:p14="http://schemas.microsoft.com/office/powerpoint/2010/main" val="138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Hydatidiform</a:t>
            </a:r>
            <a:r>
              <a:rPr lang="en-US" dirty="0"/>
              <a:t> Mole</a:t>
            </a:r>
          </a:p>
        </p:txBody>
      </p:sp>
      <p:sp>
        <p:nvSpPr>
          <p:cNvPr id="3" name="Content Placeholder 2"/>
          <p:cNvSpPr>
            <a:spLocks noGrp="1"/>
          </p:cNvSpPr>
          <p:nvPr>
            <p:ph idx="1"/>
          </p:nvPr>
        </p:nvSpPr>
        <p:spPr/>
        <p:txBody>
          <a:bodyPr>
            <a:normAutofit fontScale="92500" lnSpcReduction="20000"/>
          </a:bodyPr>
          <a:lstStyle/>
          <a:p>
            <a:r>
              <a:rPr lang="en-US" dirty="0">
                <a:solidFill>
                  <a:schemeClr val="tx1"/>
                </a:solidFill>
              </a:rPr>
              <a:t>It is an abnormal placenta due </a:t>
            </a:r>
            <a:r>
              <a:rPr lang="en-US" dirty="0" smtClean="0">
                <a:solidFill>
                  <a:schemeClr val="tx1"/>
                </a:solidFill>
              </a:rPr>
              <a:t>to the </a:t>
            </a:r>
            <a:r>
              <a:rPr lang="en-US" dirty="0">
                <a:solidFill>
                  <a:schemeClr val="tx1"/>
                </a:solidFill>
              </a:rPr>
              <a:t>excess of paternal (from father) genes. </a:t>
            </a:r>
          </a:p>
          <a:p>
            <a:r>
              <a:rPr lang="en-US" dirty="0">
                <a:solidFill>
                  <a:schemeClr val="tx1"/>
                </a:solidFill>
              </a:rPr>
              <a:t>It is caused by abnormal gametogenesis and fertilization.</a:t>
            </a:r>
          </a:p>
          <a:p>
            <a:r>
              <a:rPr lang="en-US" dirty="0">
                <a:solidFill>
                  <a:schemeClr val="tx1"/>
                </a:solidFill>
              </a:rPr>
              <a:t>It is the most common form of gestational trophoblastic disease; occurs in 1/1,000-2,000 </a:t>
            </a:r>
            <a:r>
              <a:rPr lang="en-US" dirty="0" smtClean="0">
                <a:solidFill>
                  <a:schemeClr val="tx1"/>
                </a:solidFill>
              </a:rPr>
              <a:t>pregnancies.</a:t>
            </a:r>
            <a:endParaRPr lang="en-US" dirty="0">
              <a:solidFill>
                <a:schemeClr val="tx1"/>
              </a:solidFill>
            </a:endParaRPr>
          </a:p>
          <a:p>
            <a:r>
              <a:rPr lang="en-US" dirty="0">
                <a:solidFill>
                  <a:schemeClr val="tx1"/>
                </a:solidFill>
              </a:rPr>
              <a:t>It results in the formation of enlarged and </a:t>
            </a:r>
            <a:r>
              <a:rPr lang="en-US" dirty="0" err="1">
                <a:solidFill>
                  <a:schemeClr val="tx1"/>
                </a:solidFill>
              </a:rPr>
              <a:t>odematous</a:t>
            </a:r>
            <a:r>
              <a:rPr lang="en-US" dirty="0">
                <a:solidFill>
                  <a:schemeClr val="tx1"/>
                </a:solidFill>
              </a:rPr>
              <a:t> placental villi, which fill the lumen of the uterus.</a:t>
            </a:r>
          </a:p>
          <a:p>
            <a:r>
              <a:rPr lang="en-US" dirty="0">
                <a:solidFill>
                  <a:schemeClr val="tx1"/>
                </a:solidFill>
              </a:rPr>
              <a:t>Passage of tissue fragments, which appear as small grapelike masses, is common. The serum HCG concentration is markedly elevated, and are rapidly increasing.</a:t>
            </a:r>
          </a:p>
          <a:p>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25</a:t>
            </a:fld>
            <a:endParaRPr lang="en-US"/>
          </a:p>
        </p:txBody>
      </p:sp>
    </p:spTree>
    <p:extLst>
      <p:ext uri="{BB962C8B-B14F-4D97-AF65-F5344CB8AC3E}">
        <p14:creationId xmlns:p14="http://schemas.microsoft.com/office/powerpoint/2010/main" val="377984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Hydatidiform</a:t>
            </a:r>
            <a:r>
              <a:rPr lang="en-US" dirty="0"/>
              <a:t> Mole</a:t>
            </a:r>
          </a:p>
        </p:txBody>
      </p:sp>
      <p:sp>
        <p:nvSpPr>
          <p:cNvPr id="3" name="Content Placeholder 2"/>
          <p:cNvSpPr>
            <a:spLocks noGrp="1"/>
          </p:cNvSpPr>
          <p:nvPr>
            <p:ph idx="1"/>
          </p:nvPr>
        </p:nvSpPr>
        <p:spPr/>
        <p:txBody>
          <a:bodyPr>
            <a:normAutofit fontScale="85000" lnSpcReduction="20000"/>
          </a:bodyPr>
          <a:lstStyle/>
          <a:p>
            <a:r>
              <a:rPr lang="en-US" sz="2300" b="1" dirty="0">
                <a:solidFill>
                  <a:schemeClr val="tx1"/>
                </a:solidFill>
              </a:rPr>
              <a:t>Risk factors:</a:t>
            </a:r>
          </a:p>
          <a:p>
            <a:pPr lvl="1"/>
            <a:r>
              <a:rPr lang="en-US" sz="2300" dirty="0">
                <a:solidFill>
                  <a:schemeClr val="tx1"/>
                </a:solidFill>
              </a:rPr>
              <a:t>maternal age: girls younger than 15 years of age and women over 40 are at higher risk. </a:t>
            </a:r>
          </a:p>
          <a:p>
            <a:pPr lvl="1"/>
            <a:r>
              <a:rPr lang="en-US" sz="2300" dirty="0">
                <a:solidFill>
                  <a:schemeClr val="tx1"/>
                </a:solidFill>
              </a:rPr>
              <a:t>Ethnic background: </a:t>
            </a:r>
            <a:r>
              <a:rPr lang="en-US" sz="2300" dirty="0" smtClean="0">
                <a:solidFill>
                  <a:schemeClr val="tx1"/>
                </a:solidFill>
              </a:rPr>
              <a:t>high </a:t>
            </a:r>
            <a:r>
              <a:rPr lang="en-US" sz="2300" dirty="0">
                <a:solidFill>
                  <a:schemeClr val="tx1"/>
                </a:solidFill>
              </a:rPr>
              <a:t>in Asian </a:t>
            </a:r>
            <a:r>
              <a:rPr lang="en-US" sz="2300" dirty="0" smtClean="0">
                <a:solidFill>
                  <a:schemeClr val="tx1"/>
                </a:solidFill>
              </a:rPr>
              <a:t>women.  </a:t>
            </a:r>
            <a:endParaRPr lang="en-US" sz="2300" dirty="0">
              <a:solidFill>
                <a:schemeClr val="tx1"/>
              </a:solidFill>
            </a:endParaRPr>
          </a:p>
          <a:p>
            <a:pPr lvl="1"/>
            <a:r>
              <a:rPr lang="en-US" sz="2300" dirty="0">
                <a:solidFill>
                  <a:schemeClr val="tx1"/>
                </a:solidFill>
              </a:rPr>
              <a:t>Women with a prior </a:t>
            </a:r>
            <a:r>
              <a:rPr lang="en-US" sz="2300" dirty="0" err="1">
                <a:solidFill>
                  <a:schemeClr val="tx1"/>
                </a:solidFill>
              </a:rPr>
              <a:t>hydatidiform</a:t>
            </a:r>
            <a:r>
              <a:rPr lang="en-US" sz="2300" dirty="0">
                <a:solidFill>
                  <a:schemeClr val="tx1"/>
                </a:solidFill>
              </a:rPr>
              <a:t> mole have a 20-fold greater risk of a subsequent molar pregnancy than the general population</a:t>
            </a:r>
            <a:r>
              <a:rPr lang="en-US" sz="2300" dirty="0" smtClean="0">
                <a:solidFill>
                  <a:schemeClr val="tx1"/>
                </a:solidFill>
              </a:rPr>
              <a:t>.</a:t>
            </a:r>
          </a:p>
          <a:p>
            <a:pPr marL="349250" lvl="1" indent="0">
              <a:buNone/>
            </a:pPr>
            <a:endParaRPr lang="en-US" sz="2300" dirty="0">
              <a:solidFill>
                <a:schemeClr val="tx1"/>
              </a:solidFill>
            </a:endParaRPr>
          </a:p>
          <a:p>
            <a:r>
              <a:rPr lang="en-US" sz="2300" dirty="0">
                <a:solidFill>
                  <a:schemeClr val="tx1"/>
                </a:solidFill>
              </a:rPr>
              <a:t>There are 2 types of </a:t>
            </a:r>
            <a:r>
              <a:rPr lang="en-US" sz="2300" dirty="0" err="1">
                <a:solidFill>
                  <a:schemeClr val="tx1"/>
                </a:solidFill>
              </a:rPr>
              <a:t>hydatidiform</a:t>
            </a:r>
            <a:r>
              <a:rPr lang="en-US" sz="2300" dirty="0">
                <a:solidFill>
                  <a:schemeClr val="tx1"/>
                </a:solidFill>
              </a:rPr>
              <a:t> mole (HM).</a:t>
            </a:r>
          </a:p>
          <a:p>
            <a:pPr lvl="2">
              <a:buFont typeface="Arial" panose="020B0604020202020204" pitchFamily="34" charset="0"/>
              <a:buChar char="•"/>
            </a:pPr>
            <a:r>
              <a:rPr lang="en-US" sz="2300" b="1" dirty="0">
                <a:solidFill>
                  <a:schemeClr val="tx1"/>
                </a:solidFill>
              </a:rPr>
              <a:t>Complete HM</a:t>
            </a:r>
          </a:p>
          <a:p>
            <a:pPr lvl="2">
              <a:buFont typeface="Arial" panose="020B0604020202020204" pitchFamily="34" charset="0"/>
              <a:buChar char="•"/>
            </a:pPr>
            <a:r>
              <a:rPr lang="en-US" sz="2300" b="1" dirty="0">
                <a:solidFill>
                  <a:schemeClr val="tx1"/>
                </a:solidFill>
              </a:rPr>
              <a:t>Partial HM</a:t>
            </a:r>
          </a:p>
          <a:p>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26</a:t>
            </a:fld>
            <a:endParaRPr lang="en-US"/>
          </a:p>
        </p:txBody>
      </p:sp>
    </p:spTree>
    <p:extLst>
      <p:ext uri="{BB962C8B-B14F-4D97-AF65-F5344CB8AC3E}">
        <p14:creationId xmlns:p14="http://schemas.microsoft.com/office/powerpoint/2010/main" val="11086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vert="horz" lIns="91440" tIns="45720" rIns="91440" bIns="45720" rtlCol="0">
            <a:noAutofit/>
          </a:bodyPr>
          <a:lstStyle/>
          <a:p>
            <a:r>
              <a:rPr lang="en-US" sz="1800" dirty="0" smtClean="0">
                <a:solidFill>
                  <a:srgbClr val="000000"/>
                </a:solidFill>
              </a:rPr>
              <a:t>It results </a:t>
            </a:r>
            <a:r>
              <a:rPr lang="en-US" sz="1800" dirty="0">
                <a:solidFill>
                  <a:srgbClr val="000000"/>
                </a:solidFill>
              </a:rPr>
              <a:t>from </a:t>
            </a:r>
            <a:r>
              <a:rPr lang="en-US" sz="1800" dirty="0" smtClean="0">
                <a:solidFill>
                  <a:srgbClr val="000000"/>
                </a:solidFill>
              </a:rPr>
              <a:t>the fertilization </a:t>
            </a:r>
            <a:r>
              <a:rPr lang="en-US" sz="1800" dirty="0">
                <a:solidFill>
                  <a:srgbClr val="000000"/>
                </a:solidFill>
              </a:rPr>
              <a:t>of an empty ovum that lacks maternal DNA </a:t>
            </a:r>
            <a:r>
              <a:rPr lang="en-US" sz="1800" dirty="0">
                <a:solidFill>
                  <a:srgbClr val="000000"/>
                </a:solidFill>
                <a:sym typeface="Wingdings" panose="05000000000000000000" pitchFamily="2" charset="2"/>
              </a:rPr>
              <a:t> as a result</a:t>
            </a:r>
            <a:r>
              <a:rPr lang="en-US" sz="1800" dirty="0">
                <a:solidFill>
                  <a:srgbClr val="000000"/>
                </a:solidFill>
              </a:rPr>
              <a:t> all chromosomal material is derived from the sperm. There is complete lack of maternal chromosomes. All the chromosomes come from the male/paternal side i.e. it is an </a:t>
            </a:r>
            <a:r>
              <a:rPr lang="en-US" sz="1800" dirty="0" err="1">
                <a:solidFill>
                  <a:srgbClr val="000000"/>
                </a:solidFill>
              </a:rPr>
              <a:t>androgenetic</a:t>
            </a:r>
            <a:r>
              <a:rPr lang="en-US" sz="1800" dirty="0">
                <a:solidFill>
                  <a:srgbClr val="000000"/>
                </a:solidFill>
              </a:rPr>
              <a:t> pregnancy with no maternal DNA</a:t>
            </a:r>
            <a:r>
              <a:rPr lang="en-US" sz="1800" dirty="0" smtClean="0">
                <a:solidFill>
                  <a:srgbClr val="000000"/>
                </a:solidFill>
              </a:rPr>
              <a:t>.</a:t>
            </a:r>
          </a:p>
          <a:p>
            <a:endParaRPr lang="en-US" sz="1800" dirty="0">
              <a:solidFill>
                <a:srgbClr val="000000"/>
              </a:solidFill>
            </a:endParaRPr>
          </a:p>
          <a:p>
            <a:r>
              <a:rPr lang="en-US" sz="1800" dirty="0">
                <a:solidFill>
                  <a:srgbClr val="000000"/>
                </a:solidFill>
              </a:rPr>
              <a:t>90% of complete moles are 46 XX, arising from duplication of the chromosomes of a haploid sperm after fertilization of an empty </a:t>
            </a:r>
            <a:r>
              <a:rPr lang="en-US" sz="1800" dirty="0" smtClean="0">
                <a:solidFill>
                  <a:srgbClr val="000000"/>
                </a:solidFill>
              </a:rPr>
              <a:t>ovum. </a:t>
            </a:r>
            <a:r>
              <a:rPr lang="en-US" sz="1800" dirty="0">
                <a:solidFill>
                  <a:srgbClr val="000000"/>
                </a:solidFill>
              </a:rPr>
              <a:t>10% of cases are 46 XY as a result of fertilization of an empty ovum by 2 sperm (</a:t>
            </a:r>
            <a:r>
              <a:rPr lang="en-US" sz="1800" dirty="0" err="1">
                <a:solidFill>
                  <a:srgbClr val="000000"/>
                </a:solidFill>
              </a:rPr>
              <a:t>dispermy</a:t>
            </a:r>
            <a:r>
              <a:rPr lang="en-US" sz="1800" dirty="0" smtClean="0">
                <a:solidFill>
                  <a:srgbClr val="000000"/>
                </a:solidFill>
              </a:rPr>
              <a:t>).</a:t>
            </a:r>
            <a:endParaRPr lang="en-US" sz="1800" dirty="0">
              <a:solidFill>
                <a:srgbClr val="000000"/>
              </a:solidFill>
            </a:endParaRPr>
          </a:p>
          <a:p>
            <a:endParaRPr lang="en-US" sz="1800" dirty="0">
              <a:solidFill>
                <a:srgbClr val="000000"/>
              </a:solidFill>
            </a:endParaRPr>
          </a:p>
          <a:p>
            <a:endParaRPr lang="en-US" sz="1800"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27</a:t>
            </a:fld>
            <a:endParaRPr lang="en-US"/>
          </a:p>
        </p:txBody>
      </p:sp>
    </p:spTree>
    <p:extLst>
      <p:ext uri="{BB962C8B-B14F-4D97-AF65-F5344CB8AC3E}">
        <p14:creationId xmlns:p14="http://schemas.microsoft.com/office/powerpoint/2010/main" val="1535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28</a:t>
            </a:fld>
            <a:endParaRPr lang="en-US"/>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563" b="40640"/>
          <a:stretch/>
        </p:blipFill>
        <p:spPr>
          <a:xfrm>
            <a:off x="1905000" y="2057400"/>
            <a:ext cx="6019800" cy="4666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920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a:lstStyle/>
          <a:p>
            <a:r>
              <a:rPr lang="en-US" dirty="0" smtClean="0">
                <a:solidFill>
                  <a:srgbClr val="000000"/>
                </a:solidFill>
              </a:rPr>
              <a:t>The </a:t>
            </a:r>
            <a:r>
              <a:rPr lang="en-US" dirty="0">
                <a:solidFill>
                  <a:srgbClr val="000000"/>
                </a:solidFill>
              </a:rPr>
              <a:t>u</a:t>
            </a:r>
            <a:r>
              <a:rPr lang="en-US" dirty="0" smtClean="0">
                <a:solidFill>
                  <a:srgbClr val="000000"/>
                </a:solidFill>
              </a:rPr>
              <a:t>terus </a:t>
            </a:r>
            <a:r>
              <a:rPr lang="en-US" dirty="0">
                <a:solidFill>
                  <a:srgbClr val="000000"/>
                </a:solidFill>
              </a:rPr>
              <a:t>is distended and filled with swollen/large villi with prominent  trophoblastic cell proliferation. No embryo, or fetal tissue is present. Grossly it looks like a bunch of grapes.</a:t>
            </a:r>
          </a:p>
          <a:p>
            <a:endParaRPr lang="en-US" dirty="0" smtClean="0">
              <a:solidFill>
                <a:srgbClr val="000000"/>
              </a:solidFill>
            </a:endParaRPr>
          </a:p>
          <a:p>
            <a:r>
              <a:rPr lang="en-US" dirty="0">
                <a:solidFill>
                  <a:srgbClr val="000000"/>
                </a:solidFill>
              </a:rPr>
              <a:t>It is a genetically abnormal placenta with hyperplastic </a:t>
            </a:r>
            <a:r>
              <a:rPr lang="en-US" dirty="0" err="1">
                <a:solidFill>
                  <a:srgbClr val="000000"/>
                </a:solidFill>
              </a:rPr>
              <a:t>trophoblasts</a:t>
            </a:r>
            <a:r>
              <a:rPr lang="en-US" dirty="0">
                <a:solidFill>
                  <a:srgbClr val="000000"/>
                </a:solidFill>
              </a:rPr>
              <a:t>, without fetus or embryo. </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29</a:t>
            </a:fld>
            <a:endParaRPr lang="en-US"/>
          </a:p>
        </p:txBody>
      </p:sp>
    </p:spTree>
    <p:extLst>
      <p:ext uri="{BB962C8B-B14F-4D97-AF65-F5344CB8AC3E}">
        <p14:creationId xmlns:p14="http://schemas.microsoft.com/office/powerpoint/2010/main" val="372076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2"/>
          <p:cNvSpPr>
            <a:spLocks noGrp="1"/>
          </p:cNvSpPr>
          <p:nvPr>
            <p:ph type="title"/>
          </p:nvPr>
        </p:nvSpPr>
        <p:spPr/>
        <p:txBody>
          <a:bodyPr/>
          <a:lstStyle/>
          <a:p>
            <a:pPr algn="ctr"/>
            <a:r>
              <a:rPr lang="en-US" dirty="0" smtClean="0"/>
              <a:t>Ectopic Pregnancy</a:t>
            </a:r>
          </a:p>
        </p:txBody>
      </p:sp>
      <p:sp>
        <p:nvSpPr>
          <p:cNvPr id="10242" name="Content Placeholder 1"/>
          <p:cNvSpPr>
            <a:spLocks noGrp="1"/>
          </p:cNvSpPr>
          <p:nvPr>
            <p:ph sz="half" idx="1"/>
          </p:nvPr>
        </p:nvSpPr>
        <p:spPr>
          <a:xfrm>
            <a:off x="228600" y="2133600"/>
            <a:ext cx="4495800" cy="4495800"/>
          </a:xfrm>
        </p:spPr>
        <p:txBody>
          <a:bodyPr rtlCol="0">
            <a:normAutofit fontScale="85000" lnSpcReduction="20000"/>
          </a:bodyPr>
          <a:lstStyle/>
          <a:p>
            <a:pPr>
              <a:defRPr/>
            </a:pPr>
            <a:r>
              <a:rPr lang="en-US" sz="2400" dirty="0" smtClean="0">
                <a:solidFill>
                  <a:srgbClr val="000000"/>
                </a:solidFill>
              </a:rPr>
              <a:t>Ectopic pregnancy is defined as implantation of a fertilized ovum in any site other than the endometrium of the uterine cavity.</a:t>
            </a:r>
          </a:p>
          <a:p>
            <a:pPr>
              <a:defRPr/>
            </a:pPr>
            <a:r>
              <a:rPr lang="en-US" sz="2400" dirty="0" smtClean="0">
                <a:solidFill>
                  <a:srgbClr val="000000"/>
                </a:solidFill>
              </a:rPr>
              <a:t>About 1% of all pregnancies are ectopic. </a:t>
            </a:r>
          </a:p>
          <a:p>
            <a:pPr>
              <a:defRPr/>
            </a:pPr>
            <a:r>
              <a:rPr lang="en-US" sz="2400" dirty="0" smtClean="0">
                <a:solidFill>
                  <a:srgbClr val="000000"/>
                </a:solidFill>
              </a:rPr>
              <a:t>Sites: </a:t>
            </a:r>
          </a:p>
          <a:p>
            <a:pPr lvl="1">
              <a:defRPr/>
            </a:pPr>
            <a:r>
              <a:rPr lang="en-US" sz="2400" dirty="0" smtClean="0">
                <a:solidFill>
                  <a:srgbClr val="000000"/>
                </a:solidFill>
              </a:rPr>
              <a:t>Over 90% of ectopic pregnancies occur in the fallopian tubes (tubal pregnancy). </a:t>
            </a:r>
          </a:p>
          <a:p>
            <a:pPr lvl="1">
              <a:defRPr/>
            </a:pPr>
            <a:r>
              <a:rPr lang="en-US" sz="2400" dirty="0" smtClean="0">
                <a:solidFill>
                  <a:srgbClr val="000000"/>
                </a:solidFill>
              </a:rPr>
              <a:t>Other sites include: ovaries, abdominal cavity and cervix.</a:t>
            </a:r>
          </a:p>
          <a:p>
            <a:pPr>
              <a:defRPr/>
            </a:pPr>
            <a:endParaRPr lang="en-US" dirty="0" smtClean="0">
              <a:solidFill>
                <a:srgbClr val="000000"/>
              </a:solidFill>
            </a:endParaRPr>
          </a:p>
        </p:txBody>
      </p:sp>
      <p:pic>
        <p:nvPicPr>
          <p:cNvPr id="5" name="Picture 4" descr="Screen Shot 2019-03-23 at 7.59.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590800"/>
            <a:ext cx="4333340" cy="3284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Date Placeholder 5"/>
          <p:cNvSpPr>
            <a:spLocks noGrp="1"/>
          </p:cNvSpPr>
          <p:nvPr>
            <p:ph type="dt" sz="half" idx="10"/>
          </p:nvPr>
        </p:nvSpPr>
        <p:spPr/>
        <p:txBody>
          <a:bodyPr/>
          <a:lstStyle/>
          <a:p>
            <a:r>
              <a:rPr lang="en-US" smtClean="0"/>
              <a:t>3/31/19</a:t>
            </a:r>
            <a:endParaRPr lang="en-US"/>
          </a:p>
        </p:txBody>
      </p:sp>
      <p:sp>
        <p:nvSpPr>
          <p:cNvPr id="7" name="Footer Placeholder 6"/>
          <p:cNvSpPr>
            <a:spLocks noGrp="1"/>
          </p:cNvSpPr>
          <p:nvPr>
            <p:ph type="ftr" sz="quarter" idx="11"/>
          </p:nvPr>
        </p:nvSpPr>
        <p:spPr/>
        <p:txBody>
          <a:bodyPr/>
          <a:lstStyle/>
          <a:p>
            <a:r>
              <a:rPr lang="hr-HR" smtClean="0"/>
              <a:t>REPR 224</a:t>
            </a:r>
            <a:endParaRPr lang="en-US"/>
          </a:p>
        </p:txBody>
      </p:sp>
      <p:sp>
        <p:nvSpPr>
          <p:cNvPr id="8" name="Slide Number Placeholder 7"/>
          <p:cNvSpPr>
            <a:spLocks noGrp="1"/>
          </p:cNvSpPr>
          <p:nvPr>
            <p:ph type="sldNum" sz="quarter" idx="12"/>
          </p:nvPr>
        </p:nvSpPr>
        <p:spPr/>
        <p:txBody>
          <a:bodyPr/>
          <a:lstStyle/>
          <a:p>
            <a:fld id="{896CBDDE-ADDB-4969-B498-C64558BF0988}" type="slidenum">
              <a:rPr lang="en-US" smtClean="0"/>
              <a:pPr/>
              <a:t>3</a:t>
            </a:fld>
            <a:endParaRPr lang="en-US"/>
          </a:p>
        </p:txBody>
      </p:sp>
    </p:spTree>
    <p:extLst>
      <p:ext uri="{BB962C8B-B14F-4D97-AF65-F5344CB8AC3E}">
        <p14:creationId xmlns:p14="http://schemas.microsoft.com/office/powerpoint/2010/main" val="81399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30</a:t>
            </a:fld>
            <a:endParaRPr lang="en-US"/>
          </a:p>
        </p:txBody>
      </p:sp>
      <p:pic>
        <p:nvPicPr>
          <p:cNvPr id="7" name="Picture 6"/>
          <p:cNvPicPr>
            <a:picLocks noChangeAspect="1"/>
          </p:cNvPicPr>
          <p:nvPr/>
        </p:nvPicPr>
        <p:blipFill rotWithShape="1">
          <a:blip r:embed="rId2"/>
          <a:srcRect l="50382" t="-1" b="13"/>
          <a:stretch/>
        </p:blipFill>
        <p:spPr>
          <a:xfrm>
            <a:off x="378168" y="2819400"/>
            <a:ext cx="3203232" cy="3011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Content Placeholder 4"/>
          <p:cNvPicPr>
            <a:picLocks noGrp="1" noChangeAspect="1"/>
          </p:cNvPicPr>
          <p:nvPr>
            <p:ph sz="quarter" idx="4294967295"/>
          </p:nvPr>
        </p:nvPicPr>
        <p:blipFill rotWithShape="1">
          <a:blip r:embed="rId3"/>
          <a:srcRect l="281" b="8580"/>
          <a:stretch/>
        </p:blipFill>
        <p:spPr>
          <a:xfrm>
            <a:off x="3739749" y="2590800"/>
            <a:ext cx="5251851" cy="3424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56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a:normAutofit/>
          </a:bodyPr>
          <a:lstStyle/>
          <a:p>
            <a:r>
              <a:rPr lang="en-US" b="1" dirty="0">
                <a:solidFill>
                  <a:srgbClr val="000000"/>
                </a:solidFill>
              </a:rPr>
              <a:t>Symptoms: </a:t>
            </a:r>
            <a:r>
              <a:rPr lang="en-US" dirty="0" smtClean="0">
                <a:solidFill>
                  <a:srgbClr val="000000"/>
                </a:solidFill>
              </a:rPr>
              <a:t>rapid abdominal </a:t>
            </a:r>
            <a:r>
              <a:rPr lang="en-US" dirty="0">
                <a:solidFill>
                  <a:srgbClr val="000000"/>
                </a:solidFill>
              </a:rPr>
              <a:t>swelling (due to rapid increase in uterine size) mistaken for normal pregnancy but the uterus is disproportionately large for that stage of pregnancy. In addition patient </a:t>
            </a:r>
            <a:r>
              <a:rPr lang="en-US" dirty="0" smtClean="0">
                <a:solidFill>
                  <a:srgbClr val="000000"/>
                </a:solidFill>
              </a:rPr>
              <a:t>may have vaginal </a:t>
            </a:r>
            <a:r>
              <a:rPr lang="en-US" dirty="0">
                <a:solidFill>
                  <a:srgbClr val="000000"/>
                </a:solidFill>
              </a:rPr>
              <a:t>bleeding, severe nausea and vomiting. HCG levels are elevated</a:t>
            </a:r>
            <a:r>
              <a:rPr lang="en-US" dirty="0" smtClean="0">
                <a:solidFill>
                  <a:srgbClr val="000000"/>
                </a:solidFill>
              </a:rPr>
              <a:t>.</a:t>
            </a:r>
          </a:p>
          <a:p>
            <a:endParaRPr lang="en-US" dirty="0">
              <a:solidFill>
                <a:srgbClr val="000000"/>
              </a:solidFill>
            </a:endParaRPr>
          </a:p>
          <a:p>
            <a:r>
              <a:rPr lang="en-US" b="1" dirty="0" smtClean="0">
                <a:solidFill>
                  <a:srgbClr val="000000"/>
                </a:solidFill>
              </a:rPr>
              <a:t>Ultrasound: </a:t>
            </a:r>
            <a:r>
              <a:rPr lang="en-US" dirty="0" smtClean="0">
                <a:solidFill>
                  <a:srgbClr val="000000"/>
                </a:solidFill>
              </a:rPr>
              <a:t>it shows </a:t>
            </a:r>
            <a:r>
              <a:rPr lang="en-US" dirty="0">
                <a:solidFill>
                  <a:srgbClr val="000000"/>
                </a:solidFill>
              </a:rPr>
              <a:t>a “cluster of grapes” appearance or a “snowstorm” appearance, signifying an abnormal placenta. </a:t>
            </a:r>
          </a:p>
          <a:p>
            <a:endParaRPr lang="en-US" dirty="0">
              <a:solidFill>
                <a:srgbClr val="000000"/>
              </a:solidFill>
            </a:endParaRP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31</a:t>
            </a:fld>
            <a:endParaRPr lang="en-US"/>
          </a:p>
        </p:txBody>
      </p:sp>
    </p:spTree>
    <p:extLst>
      <p:ext uri="{BB962C8B-B14F-4D97-AF65-F5344CB8AC3E}">
        <p14:creationId xmlns:p14="http://schemas.microsoft.com/office/powerpoint/2010/main" val="411036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32</a:t>
            </a:fld>
            <a:endParaRPr lang="en-US"/>
          </a:p>
        </p:txBody>
      </p:sp>
      <p:pic>
        <p:nvPicPr>
          <p:cNvPr id="9" name="Content Placeholder 8"/>
          <p:cNvPicPr>
            <a:picLocks noGrp="1" noChangeAspect="1"/>
          </p:cNvPicPr>
          <p:nvPr>
            <p:ph sz="half" idx="1"/>
          </p:nvPr>
        </p:nvPicPr>
        <p:blipFill>
          <a:blip r:embed="rId2" cstate="print"/>
          <a:srcRect l="17190" r="17190"/>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p:cNvPicPr>
            <a:picLocks noGrp="1" noChangeAspect="1"/>
          </p:cNvPicPr>
          <p:nvPr>
            <p:ph sz="half" idx="2"/>
          </p:nvPr>
        </p:nvPicPr>
        <p:blipFill>
          <a:blip r:embed="rId3" cstate="print"/>
          <a:srcRect l="13754" r="13754"/>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388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 HM</a:t>
            </a:r>
          </a:p>
        </p:txBody>
      </p:sp>
      <p:sp>
        <p:nvSpPr>
          <p:cNvPr id="3" name="Content Placeholder 2"/>
          <p:cNvSpPr>
            <a:spLocks noGrp="1"/>
          </p:cNvSpPr>
          <p:nvPr>
            <p:ph idx="1"/>
          </p:nvPr>
        </p:nvSpPr>
        <p:spPr/>
        <p:txBody>
          <a:bodyPr/>
          <a:lstStyle/>
          <a:p>
            <a:r>
              <a:rPr lang="en-US" b="1" dirty="0">
                <a:solidFill>
                  <a:srgbClr val="000000"/>
                </a:solidFill>
              </a:rPr>
              <a:t>Complications</a:t>
            </a:r>
            <a:r>
              <a:rPr lang="en-US" dirty="0">
                <a:solidFill>
                  <a:srgbClr val="000000"/>
                </a:solidFill>
              </a:rPr>
              <a:t>: uterine hemorrhage, uterine perforation, trophoblastic embolism, and infection. Few patients develop an invasive mole. The most important complication is the development of </a:t>
            </a:r>
            <a:r>
              <a:rPr lang="en-US" dirty="0" err="1">
                <a:solidFill>
                  <a:srgbClr val="000000"/>
                </a:solidFill>
              </a:rPr>
              <a:t>choriocarcinoma</a:t>
            </a:r>
            <a:r>
              <a:rPr lang="en-US" dirty="0">
                <a:solidFill>
                  <a:srgbClr val="000000"/>
                </a:solidFill>
              </a:rPr>
              <a:t>, which occurs in about 2% of patients after the mole has been evacuated.</a:t>
            </a:r>
          </a:p>
          <a:p>
            <a:endParaRPr lang="en-US" dirty="0" smtClean="0">
              <a:solidFill>
                <a:srgbClr val="000000"/>
              </a:solidFill>
            </a:endParaRPr>
          </a:p>
          <a:p>
            <a:r>
              <a:rPr lang="en-US" b="1" dirty="0">
                <a:solidFill>
                  <a:srgbClr val="000000"/>
                </a:solidFill>
              </a:rPr>
              <a:t>Treatment</a:t>
            </a:r>
            <a:r>
              <a:rPr lang="en-US" dirty="0">
                <a:solidFill>
                  <a:srgbClr val="000000"/>
                </a:solidFill>
              </a:rPr>
              <a:t>: Evacuation of uterus by curettage and sometimes chemotherapy. With appropriate therapy cure rate is very high.</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33</a:t>
            </a:fld>
            <a:endParaRPr lang="en-US"/>
          </a:p>
        </p:txBody>
      </p:sp>
    </p:spTree>
    <p:extLst>
      <p:ext uri="{BB962C8B-B14F-4D97-AF65-F5344CB8AC3E}">
        <p14:creationId xmlns:p14="http://schemas.microsoft.com/office/powerpoint/2010/main" val="164692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HM</a:t>
            </a:r>
            <a:endParaRPr lang="en-US" dirty="0"/>
          </a:p>
        </p:txBody>
      </p:sp>
      <p:sp>
        <p:nvSpPr>
          <p:cNvPr id="3" name="Content Placeholder 2"/>
          <p:cNvSpPr>
            <a:spLocks noGrp="1"/>
          </p:cNvSpPr>
          <p:nvPr>
            <p:ph idx="1"/>
          </p:nvPr>
        </p:nvSpPr>
        <p:spPr/>
        <p:txBody>
          <a:bodyPr>
            <a:normAutofit/>
          </a:bodyPr>
          <a:lstStyle/>
          <a:p>
            <a:pPr marL="285750" indent="-285750">
              <a:buFont typeface="Arial" panose="020B0604020202020204" pitchFamily="34" charset="0"/>
              <a:buChar char="•"/>
            </a:pPr>
            <a:r>
              <a:rPr lang="en-US" dirty="0">
                <a:solidFill>
                  <a:srgbClr val="000000"/>
                </a:solidFill>
              </a:rPr>
              <a:t>Partial </a:t>
            </a:r>
            <a:r>
              <a:rPr lang="en-US" dirty="0" smtClean="0">
                <a:solidFill>
                  <a:srgbClr val="000000"/>
                </a:solidFill>
              </a:rPr>
              <a:t>HM results </a:t>
            </a:r>
            <a:r>
              <a:rPr lang="en-US" dirty="0">
                <a:solidFill>
                  <a:srgbClr val="000000"/>
                </a:solidFill>
              </a:rPr>
              <a:t>from fertilization of a normal ovum (that has not lost its maternal chromosome) by 2 normal sperms. This results in a triploid cell having 69 chromosomes (</a:t>
            </a:r>
            <a:r>
              <a:rPr lang="en-US" dirty="0" err="1">
                <a:solidFill>
                  <a:srgbClr val="000000"/>
                </a:solidFill>
              </a:rPr>
              <a:t>triploidy</a:t>
            </a:r>
            <a:r>
              <a:rPr lang="en-US" dirty="0">
                <a:solidFill>
                  <a:srgbClr val="000000"/>
                </a:solidFill>
              </a:rPr>
              <a:t> gestation), of which one haploid set (23X) is maternal and two haploid (23+23=46) sets are paternal in </a:t>
            </a:r>
            <a:r>
              <a:rPr lang="en-US" dirty="0" smtClean="0">
                <a:solidFill>
                  <a:srgbClr val="000000"/>
                </a:solidFill>
              </a:rPr>
              <a:t>origin</a:t>
            </a:r>
            <a:r>
              <a:rPr lang="en-US" dirty="0">
                <a:solidFill>
                  <a:srgbClr val="000000"/>
                </a:solidFill>
              </a:rPr>
              <a:t> </a:t>
            </a:r>
            <a:r>
              <a:rPr lang="en-US" dirty="0" smtClean="0">
                <a:solidFill>
                  <a:srgbClr val="000000"/>
                </a:solidFill>
              </a:rPr>
              <a:t>(</a:t>
            </a:r>
            <a:r>
              <a:rPr lang="fr-FR" dirty="0" smtClean="0">
                <a:solidFill>
                  <a:srgbClr val="000000"/>
                </a:solidFill>
              </a:rPr>
              <a:t>58</a:t>
            </a:r>
            <a:r>
              <a:rPr lang="fr-FR" dirty="0">
                <a:solidFill>
                  <a:srgbClr val="000000"/>
                </a:solidFill>
              </a:rPr>
              <a:t>%  are </a:t>
            </a:r>
            <a:r>
              <a:rPr lang="fr-FR" dirty="0" smtClean="0">
                <a:solidFill>
                  <a:srgbClr val="000000"/>
                </a:solidFill>
              </a:rPr>
              <a:t>69XXY, 40</a:t>
            </a:r>
            <a:r>
              <a:rPr lang="fr-FR" dirty="0">
                <a:solidFill>
                  <a:srgbClr val="000000"/>
                </a:solidFill>
              </a:rPr>
              <a:t>% are </a:t>
            </a:r>
            <a:r>
              <a:rPr lang="fr-FR" dirty="0" smtClean="0">
                <a:solidFill>
                  <a:srgbClr val="000000"/>
                </a:solidFill>
              </a:rPr>
              <a:t>69XXX, 2</a:t>
            </a:r>
            <a:r>
              <a:rPr lang="fr-FR" dirty="0">
                <a:solidFill>
                  <a:srgbClr val="000000"/>
                </a:solidFill>
              </a:rPr>
              <a:t>% are </a:t>
            </a:r>
            <a:r>
              <a:rPr lang="fr-FR" dirty="0" smtClean="0">
                <a:solidFill>
                  <a:srgbClr val="000000"/>
                </a:solidFill>
              </a:rPr>
              <a:t>69XYY).</a:t>
            </a:r>
            <a:endParaRPr lang="en-US" dirty="0">
              <a:solidFill>
                <a:srgbClr val="000000"/>
              </a:solidFill>
            </a:endParaRPr>
          </a:p>
          <a:p>
            <a:pPr marL="0" indent="0">
              <a:buNone/>
            </a:pPr>
            <a:endParaRPr lang="en-US" dirty="0" smtClean="0">
              <a:solidFill>
                <a:srgbClr val="000000"/>
              </a:solidFill>
            </a:endParaRPr>
          </a:p>
          <a:p>
            <a:r>
              <a:rPr lang="en-US" dirty="0">
                <a:solidFill>
                  <a:srgbClr val="000000"/>
                </a:solidFill>
              </a:rPr>
              <a:t>It almost never evolves into </a:t>
            </a:r>
            <a:r>
              <a:rPr lang="en-US" dirty="0" err="1">
                <a:solidFill>
                  <a:srgbClr val="000000"/>
                </a:solidFill>
              </a:rPr>
              <a:t>choriocarcinoma</a:t>
            </a:r>
            <a:r>
              <a:rPr lang="en-US" dirty="0">
                <a:solidFill>
                  <a:srgbClr val="000000"/>
                </a:solidFill>
              </a:rPr>
              <a:t>. </a:t>
            </a:r>
          </a:p>
          <a:p>
            <a:endParaRPr lang="en-US" dirty="0">
              <a:solidFill>
                <a:srgbClr val="000000"/>
              </a:solidFill>
            </a:endParaRP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34</a:t>
            </a:fld>
            <a:endParaRPr lang="en-US"/>
          </a:p>
        </p:txBody>
      </p:sp>
    </p:spTree>
    <p:extLst>
      <p:ext uri="{BB962C8B-B14F-4D97-AF65-F5344CB8AC3E}">
        <p14:creationId xmlns:p14="http://schemas.microsoft.com/office/powerpoint/2010/main" val="230228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35</a:t>
            </a:fld>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59358" r="-2394" b="3960"/>
          <a:stretch/>
        </p:blipFill>
        <p:spPr>
          <a:xfrm>
            <a:off x="381000" y="2285999"/>
            <a:ext cx="8491532" cy="3995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257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a:lstStyle/>
          <a:p>
            <a:r>
              <a:rPr lang="en-US" dirty="0">
                <a:solidFill>
                  <a:srgbClr val="000000"/>
                </a:solidFill>
              </a:rPr>
              <a:t>It is a genetically abnormal placenta with a resultant mixture of large and small villi with slight hyperplasia of the </a:t>
            </a:r>
            <a:r>
              <a:rPr lang="en-US" dirty="0" err="1">
                <a:solidFill>
                  <a:srgbClr val="000000"/>
                </a:solidFill>
              </a:rPr>
              <a:t>trophoblasts</a:t>
            </a:r>
            <a:r>
              <a:rPr lang="en-US" dirty="0">
                <a:solidFill>
                  <a:srgbClr val="000000"/>
                </a:solidFill>
              </a:rPr>
              <a:t>, filling the uterus. In contrast to a complete mole, embryo/fetal parts may be present. But the fetus associated with a partial mole usually dies after 10 weeks' gestation and the mole (~pregnancy) is aborted shortly thereafter</a:t>
            </a:r>
            <a:r>
              <a:rPr lang="en-US" dirty="0" smtClean="0">
                <a:solidFill>
                  <a:srgbClr val="000000"/>
                </a:solidFill>
              </a:rPr>
              <a:t>.</a:t>
            </a:r>
          </a:p>
          <a:p>
            <a:endParaRPr lang="en-US" dirty="0">
              <a:solidFill>
                <a:srgbClr val="000000"/>
              </a:solidFill>
            </a:endParaRPr>
          </a:p>
          <a:p>
            <a:r>
              <a:rPr lang="en-US" dirty="0">
                <a:solidFill>
                  <a:srgbClr val="000000"/>
                </a:solidFill>
              </a:rPr>
              <a:t>Grossly the genetically abnormal placenta has a mixture of large chorionic villi and normal-appearing smaller villi. </a:t>
            </a:r>
          </a:p>
          <a:p>
            <a:endParaRPr lang="en-US" dirty="0">
              <a:solidFill>
                <a:srgbClr val="000000"/>
              </a:solidFill>
            </a:endParaRP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36</a:t>
            </a:fld>
            <a:endParaRPr lang="en-US"/>
          </a:p>
        </p:txBody>
      </p:sp>
    </p:spTree>
    <p:extLst>
      <p:ext uri="{BB962C8B-B14F-4D97-AF65-F5344CB8AC3E}">
        <p14:creationId xmlns:p14="http://schemas.microsoft.com/office/powerpoint/2010/main" val="22201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vert="horz" lIns="91440" tIns="45720" rIns="91440" bIns="45720" rtlCol="0">
            <a:normAutofit/>
          </a:bodyPr>
          <a:lstStyle/>
          <a:p>
            <a:r>
              <a:rPr lang="en-US" dirty="0">
                <a:solidFill>
                  <a:srgbClr val="000000"/>
                </a:solidFill>
              </a:rPr>
              <a:t>It makes up </a:t>
            </a:r>
            <a:r>
              <a:rPr lang="en-US" dirty="0" smtClean="0">
                <a:solidFill>
                  <a:srgbClr val="000000"/>
                </a:solidFill>
              </a:rPr>
              <a:t>to 15</a:t>
            </a:r>
            <a:r>
              <a:rPr lang="en-US" dirty="0">
                <a:solidFill>
                  <a:srgbClr val="000000"/>
                </a:solidFill>
              </a:rPr>
              <a:t>–35% of all moles</a:t>
            </a:r>
          </a:p>
          <a:p>
            <a:r>
              <a:rPr lang="en-US" dirty="0" smtClean="0">
                <a:solidFill>
                  <a:srgbClr val="000000"/>
                </a:solidFill>
              </a:rPr>
              <a:t>The </a:t>
            </a:r>
            <a:r>
              <a:rPr lang="en-US" dirty="0">
                <a:solidFill>
                  <a:srgbClr val="000000"/>
                </a:solidFill>
              </a:rPr>
              <a:t>u</a:t>
            </a:r>
            <a:r>
              <a:rPr lang="en-US" dirty="0" smtClean="0">
                <a:solidFill>
                  <a:srgbClr val="000000"/>
                </a:solidFill>
              </a:rPr>
              <a:t>terine </a:t>
            </a:r>
            <a:r>
              <a:rPr lang="en-US" dirty="0">
                <a:solidFill>
                  <a:srgbClr val="000000"/>
                </a:solidFill>
              </a:rPr>
              <a:t>size </a:t>
            </a:r>
            <a:r>
              <a:rPr lang="en-US" dirty="0" smtClean="0">
                <a:solidFill>
                  <a:srgbClr val="000000"/>
                </a:solidFill>
              </a:rPr>
              <a:t>is usually </a:t>
            </a:r>
            <a:r>
              <a:rPr lang="en-US" dirty="0">
                <a:solidFill>
                  <a:srgbClr val="000000"/>
                </a:solidFill>
              </a:rPr>
              <a:t>small or appropriate for gestational age</a:t>
            </a:r>
          </a:p>
          <a:p>
            <a:r>
              <a:rPr lang="en-US" dirty="0">
                <a:solidFill>
                  <a:srgbClr val="000000"/>
                </a:solidFill>
              </a:rPr>
              <a:t>Serum HCG levels are high but not as high as complete mole.</a:t>
            </a:r>
          </a:p>
          <a:p>
            <a:r>
              <a:rPr lang="en-US" dirty="0">
                <a:solidFill>
                  <a:srgbClr val="000000"/>
                </a:solidFill>
              </a:rPr>
              <a:t>Chromosomal analysis of partial moles shows 69XXY in majority of cases (i.e. 3 haploid sets also called as </a:t>
            </a:r>
            <a:r>
              <a:rPr lang="en-US" dirty="0" err="1">
                <a:solidFill>
                  <a:srgbClr val="000000"/>
                </a:solidFill>
              </a:rPr>
              <a:t>triploidy</a:t>
            </a:r>
            <a:r>
              <a:rPr lang="en-US" dirty="0">
                <a:solidFill>
                  <a:srgbClr val="000000"/>
                </a:solidFill>
              </a:rPr>
              <a:t>). </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37</a:t>
            </a:fld>
            <a:endParaRPr lang="en-US"/>
          </a:p>
        </p:txBody>
      </p:sp>
    </p:spTree>
    <p:extLst>
      <p:ext uri="{BB962C8B-B14F-4D97-AF65-F5344CB8AC3E}">
        <p14:creationId xmlns:p14="http://schemas.microsoft.com/office/powerpoint/2010/main" val="425722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HM</a:t>
            </a:r>
          </a:p>
        </p:txBody>
      </p:sp>
      <p:sp>
        <p:nvSpPr>
          <p:cNvPr id="3" name="Content Placeholder 2"/>
          <p:cNvSpPr>
            <a:spLocks noGrp="1"/>
          </p:cNvSpPr>
          <p:nvPr>
            <p:ph idx="1"/>
          </p:nvPr>
        </p:nvSpPr>
        <p:spPr/>
        <p:txBody>
          <a:bodyPr vert="horz" lIns="91440" tIns="45720" rIns="91440" bIns="45720" rtlCol="0">
            <a:normAutofit/>
          </a:bodyPr>
          <a:lstStyle/>
          <a:p>
            <a:r>
              <a:rPr lang="en-US" b="1" dirty="0" smtClean="0">
                <a:solidFill>
                  <a:srgbClr val="000000"/>
                </a:solidFill>
              </a:rPr>
              <a:t>Treatment: </a:t>
            </a:r>
            <a:r>
              <a:rPr lang="en-US" dirty="0">
                <a:solidFill>
                  <a:srgbClr val="000000"/>
                </a:solidFill>
              </a:rPr>
              <a:t>Evacuation of uterus by curettage and sometimes chemotherapy</a:t>
            </a:r>
            <a:r>
              <a:rPr lang="en-US" dirty="0" smtClean="0">
                <a:solidFill>
                  <a:srgbClr val="000000"/>
                </a:solidFill>
              </a:rPr>
              <a:t>.</a:t>
            </a:r>
          </a:p>
          <a:p>
            <a:endParaRPr lang="en-US" dirty="0">
              <a:solidFill>
                <a:srgbClr val="000000"/>
              </a:solidFill>
            </a:endParaRPr>
          </a:p>
          <a:p>
            <a:r>
              <a:rPr lang="en-US" b="1" dirty="0">
                <a:solidFill>
                  <a:srgbClr val="000000"/>
                </a:solidFill>
              </a:rPr>
              <a:t>Prognosis: </a:t>
            </a:r>
            <a:r>
              <a:rPr lang="en-US" dirty="0" smtClean="0">
                <a:solidFill>
                  <a:srgbClr val="000000"/>
                </a:solidFill>
              </a:rPr>
              <a:t>The risk </a:t>
            </a:r>
            <a:r>
              <a:rPr lang="en-US" dirty="0">
                <a:solidFill>
                  <a:srgbClr val="000000"/>
                </a:solidFill>
              </a:rPr>
              <a:t>for development of </a:t>
            </a:r>
            <a:r>
              <a:rPr lang="en-US" dirty="0" err="1">
                <a:solidFill>
                  <a:srgbClr val="000000"/>
                </a:solidFill>
              </a:rPr>
              <a:t>choriocarcinoma</a:t>
            </a:r>
            <a:r>
              <a:rPr lang="en-US" dirty="0">
                <a:solidFill>
                  <a:srgbClr val="000000"/>
                </a:solidFill>
              </a:rPr>
              <a:t> </a:t>
            </a:r>
            <a:r>
              <a:rPr lang="en-US" dirty="0" smtClean="0">
                <a:solidFill>
                  <a:srgbClr val="000000"/>
                </a:solidFill>
              </a:rPr>
              <a:t>is very low but follow</a:t>
            </a:r>
            <a:r>
              <a:rPr lang="en-US" dirty="0">
                <a:solidFill>
                  <a:srgbClr val="000000"/>
                </a:solidFill>
              </a:rPr>
              <a:t>-up is mandatory.</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38</a:t>
            </a:fld>
            <a:endParaRPr lang="en-US"/>
          </a:p>
        </p:txBody>
      </p:sp>
    </p:spTree>
    <p:extLst>
      <p:ext uri="{BB962C8B-B14F-4D97-AF65-F5344CB8AC3E}">
        <p14:creationId xmlns:p14="http://schemas.microsoft.com/office/powerpoint/2010/main" val="15633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28917860"/>
              </p:ext>
            </p:extLst>
          </p:nvPr>
        </p:nvGraphicFramePr>
        <p:xfrm>
          <a:off x="228599" y="1066800"/>
          <a:ext cx="8763002" cy="4648200"/>
        </p:xfrm>
        <a:graphic>
          <a:graphicData uri="http://schemas.openxmlformats.org/drawingml/2006/table">
            <a:tbl>
              <a:tblPr firstRow="1" bandRow="1">
                <a:tableStyleId>{073A0DAA-6AF3-43AB-8588-CEC1D06C72B9}</a:tableStyleId>
              </a:tblPr>
              <a:tblGrid>
                <a:gridCol w="1987484"/>
                <a:gridCol w="3252249"/>
                <a:gridCol w="3523269"/>
              </a:tblGrid>
              <a:tr h="426279">
                <a:tc>
                  <a:txBody>
                    <a:bodyPr/>
                    <a:lstStyle/>
                    <a:p>
                      <a:r>
                        <a:rPr lang="en-US" dirty="0" smtClean="0"/>
                        <a:t>FEATURE</a:t>
                      </a:r>
                      <a:endParaRPr lang="en-US" dirty="0"/>
                    </a:p>
                  </a:txBody>
                  <a:tcPr/>
                </a:tc>
                <a:tc>
                  <a:txBody>
                    <a:bodyPr/>
                    <a:lstStyle/>
                    <a:p>
                      <a:r>
                        <a:rPr lang="en-US" dirty="0" smtClean="0"/>
                        <a:t>CM</a:t>
                      </a:r>
                      <a:endParaRPr lang="en-US" dirty="0"/>
                    </a:p>
                  </a:txBody>
                  <a:tcPr/>
                </a:tc>
                <a:tc>
                  <a:txBody>
                    <a:bodyPr/>
                    <a:lstStyle/>
                    <a:p>
                      <a:r>
                        <a:rPr lang="en-US" dirty="0" smtClean="0"/>
                        <a:t>PM</a:t>
                      </a:r>
                      <a:endParaRPr lang="en-US" dirty="0"/>
                    </a:p>
                  </a:txBody>
                  <a:tcPr/>
                </a:tc>
              </a:tr>
              <a:tr h="735771">
                <a:tc>
                  <a:txBody>
                    <a:bodyPr/>
                    <a:lstStyle/>
                    <a:p>
                      <a:r>
                        <a:rPr lang="en-US" dirty="0" smtClean="0"/>
                        <a:t>Karyotype</a:t>
                      </a:r>
                      <a:endParaRPr lang="en-US" dirty="0"/>
                    </a:p>
                  </a:txBody>
                  <a:tcPr/>
                </a:tc>
                <a:tc>
                  <a:txBody>
                    <a:bodyPr/>
                    <a:lstStyle/>
                    <a:p>
                      <a:r>
                        <a:rPr lang="en-US" dirty="0" smtClean="0"/>
                        <a:t>Usually</a:t>
                      </a:r>
                      <a:r>
                        <a:rPr lang="en-US" baseline="0" dirty="0" smtClean="0"/>
                        <a:t> diploid 46XX</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a:t>
                      </a:r>
                      <a:r>
                        <a:rPr lang="en-US" baseline="0" dirty="0" err="1" smtClean="0"/>
                        <a:t>triploidy</a:t>
                      </a:r>
                      <a:r>
                        <a:rPr lang="en-US" baseline="0" dirty="0" smtClean="0"/>
                        <a:t> 69XXY (most common)</a:t>
                      </a:r>
                      <a:endParaRPr lang="en-US" dirty="0"/>
                    </a:p>
                  </a:txBody>
                  <a:tcPr/>
                </a:tc>
              </a:tr>
              <a:tr h="735771">
                <a:tc>
                  <a:txBody>
                    <a:bodyPr/>
                    <a:lstStyle/>
                    <a:p>
                      <a:r>
                        <a:rPr lang="en-US" dirty="0" smtClean="0"/>
                        <a:t>Villi</a:t>
                      </a:r>
                      <a:endParaRPr lang="en-US" dirty="0"/>
                    </a:p>
                  </a:txBody>
                  <a:tcPr/>
                </a:tc>
                <a:tc>
                  <a:txBody>
                    <a:bodyPr/>
                    <a:lstStyle/>
                    <a:p>
                      <a:r>
                        <a:rPr lang="en-US" dirty="0" smtClean="0"/>
                        <a:t>All villi are </a:t>
                      </a:r>
                      <a:r>
                        <a:rPr lang="en-US" dirty="0" err="1" smtClean="0"/>
                        <a:t>hydropic</a:t>
                      </a:r>
                      <a:r>
                        <a:rPr lang="en-US" dirty="0" smtClean="0"/>
                        <a:t>; no normal villi seen</a:t>
                      </a:r>
                      <a:endParaRPr lang="en-US" dirty="0"/>
                    </a:p>
                  </a:txBody>
                  <a:tcPr/>
                </a:tc>
                <a:tc>
                  <a:txBody>
                    <a:bodyPr/>
                    <a:lstStyle/>
                    <a:p>
                      <a:r>
                        <a:rPr lang="en-US" dirty="0" smtClean="0"/>
                        <a:t>Normal</a:t>
                      </a:r>
                      <a:r>
                        <a:rPr lang="en-US" baseline="0" dirty="0" smtClean="0"/>
                        <a:t> villi may be present</a:t>
                      </a:r>
                      <a:endParaRPr lang="en-US" dirty="0"/>
                    </a:p>
                  </a:txBody>
                  <a:tcPr/>
                </a:tc>
              </a:tr>
              <a:tr h="426279">
                <a:tc>
                  <a:txBody>
                    <a:bodyPr/>
                    <a:lstStyle/>
                    <a:p>
                      <a:r>
                        <a:rPr lang="en-US" dirty="0" smtClean="0"/>
                        <a:t>Fetal tissue</a:t>
                      </a:r>
                      <a:endParaRPr lang="en-US" dirty="0"/>
                    </a:p>
                  </a:txBody>
                  <a:tcPr/>
                </a:tc>
                <a:tc>
                  <a:txBody>
                    <a:bodyPr/>
                    <a:lstStyle/>
                    <a:p>
                      <a:r>
                        <a:rPr lang="en-US" dirty="0" smtClean="0"/>
                        <a:t>Not present</a:t>
                      </a:r>
                      <a:endParaRPr lang="en-US" dirty="0"/>
                    </a:p>
                  </a:txBody>
                  <a:tcPr/>
                </a:tc>
                <a:tc>
                  <a:txBody>
                    <a:bodyPr/>
                    <a:lstStyle/>
                    <a:p>
                      <a:r>
                        <a:rPr lang="en-US" dirty="0" smtClean="0"/>
                        <a:t>Usually</a:t>
                      </a:r>
                      <a:r>
                        <a:rPr lang="en-US" baseline="0" dirty="0" smtClean="0"/>
                        <a:t> present</a:t>
                      </a:r>
                      <a:endParaRPr lang="en-US" dirty="0"/>
                    </a:p>
                  </a:txBody>
                  <a:tcPr/>
                </a:tc>
              </a:tr>
              <a:tr h="426279">
                <a:tc>
                  <a:txBody>
                    <a:bodyPr/>
                    <a:lstStyle/>
                    <a:p>
                      <a:r>
                        <a:rPr lang="en-US" dirty="0" err="1" smtClean="0"/>
                        <a:t>Trophoblasts</a:t>
                      </a:r>
                      <a:endParaRPr lang="en-US" dirty="0"/>
                    </a:p>
                  </a:txBody>
                  <a:tcPr/>
                </a:tc>
                <a:tc>
                  <a:txBody>
                    <a:bodyPr/>
                    <a:lstStyle/>
                    <a:p>
                      <a:r>
                        <a:rPr lang="en-US" dirty="0" smtClean="0"/>
                        <a:t>Marked proliferation</a:t>
                      </a:r>
                      <a:endParaRPr lang="en-US" dirty="0"/>
                    </a:p>
                  </a:txBody>
                  <a:tcPr/>
                </a:tc>
                <a:tc>
                  <a:txBody>
                    <a:bodyPr/>
                    <a:lstStyle/>
                    <a:p>
                      <a:r>
                        <a:rPr lang="en-US" dirty="0" smtClean="0"/>
                        <a:t>Mild proliferation</a:t>
                      </a:r>
                    </a:p>
                  </a:txBody>
                  <a:tcPr/>
                </a:tc>
              </a:tr>
              <a:tr h="426279">
                <a:tc>
                  <a:txBody>
                    <a:bodyPr/>
                    <a:lstStyle/>
                    <a:p>
                      <a:r>
                        <a:rPr lang="en-US" dirty="0" smtClean="0"/>
                        <a:t>Serum</a:t>
                      </a:r>
                      <a:r>
                        <a:rPr lang="en-US" baseline="0" dirty="0" smtClean="0"/>
                        <a:t> HCG</a:t>
                      </a:r>
                      <a:endParaRPr lang="en-US" dirty="0"/>
                    </a:p>
                  </a:txBody>
                  <a:tcPr/>
                </a:tc>
                <a:tc>
                  <a:txBody>
                    <a:bodyPr/>
                    <a:lstStyle/>
                    <a:p>
                      <a:r>
                        <a:rPr lang="en-US" dirty="0" smtClean="0"/>
                        <a:t>Markedly</a:t>
                      </a:r>
                      <a:r>
                        <a:rPr lang="en-US" baseline="0" dirty="0" smtClean="0"/>
                        <a:t> elevated</a:t>
                      </a:r>
                      <a:endParaRPr lang="en-US" dirty="0"/>
                    </a:p>
                  </a:txBody>
                  <a:tcPr/>
                </a:tc>
                <a:tc>
                  <a:txBody>
                    <a:bodyPr/>
                    <a:lstStyle/>
                    <a:p>
                      <a:r>
                        <a:rPr lang="en-US" dirty="0" smtClean="0"/>
                        <a:t>Less elevated</a:t>
                      </a:r>
                    </a:p>
                  </a:txBody>
                  <a:tcPr/>
                </a:tc>
              </a:tr>
              <a:tr h="735771">
                <a:tc>
                  <a:txBody>
                    <a:bodyPr/>
                    <a:lstStyle/>
                    <a:p>
                      <a:r>
                        <a:rPr lang="en-US" dirty="0" smtClean="0"/>
                        <a:t>Invasive mole</a:t>
                      </a:r>
                      <a:endParaRPr lang="en-US" dirty="0"/>
                    </a:p>
                  </a:txBody>
                  <a:tcPr/>
                </a:tc>
                <a:tc>
                  <a:txBody>
                    <a:bodyPr/>
                    <a:lstStyle/>
                    <a:p>
                      <a:r>
                        <a:rPr lang="en-US" dirty="0" smtClean="0"/>
                        <a:t>Occurs in about 15% of CMs</a:t>
                      </a:r>
                      <a:endParaRPr lang="en-US" dirty="0"/>
                    </a:p>
                  </a:txBody>
                  <a:tcPr/>
                </a:tc>
                <a:tc>
                  <a:txBody>
                    <a:bodyPr/>
                    <a:lstStyle/>
                    <a:p>
                      <a:r>
                        <a:rPr lang="en-US" dirty="0" smtClean="0"/>
                        <a:t>Very rare</a:t>
                      </a:r>
                    </a:p>
                  </a:txBody>
                  <a:tcPr/>
                </a:tc>
              </a:tr>
              <a:tr h="735771">
                <a:tc>
                  <a:txBody>
                    <a:bodyPr/>
                    <a:lstStyle/>
                    <a:p>
                      <a:r>
                        <a:rPr lang="en-US" dirty="0" smtClean="0"/>
                        <a:t>Behavior</a:t>
                      </a:r>
                      <a:endParaRPr lang="en-US" dirty="0"/>
                    </a:p>
                  </a:txBody>
                  <a:tcPr/>
                </a:tc>
                <a:tc>
                  <a:txBody>
                    <a:bodyPr/>
                    <a:lstStyle/>
                    <a:p>
                      <a:r>
                        <a:rPr lang="en-US" dirty="0" smtClean="0"/>
                        <a:t>2% progress</a:t>
                      </a:r>
                      <a:r>
                        <a:rPr lang="en-US" baseline="0" dirty="0" smtClean="0"/>
                        <a:t> to </a:t>
                      </a:r>
                      <a:r>
                        <a:rPr lang="en-US" baseline="0" dirty="0" err="1" smtClean="0"/>
                        <a:t>choriocarcinoma</a:t>
                      </a:r>
                      <a:endParaRPr lang="en-US" dirty="0"/>
                    </a:p>
                  </a:txBody>
                  <a:tcPr/>
                </a:tc>
                <a:tc>
                  <a:txBody>
                    <a:bodyPr/>
                    <a:lstStyle/>
                    <a:p>
                      <a:r>
                        <a:rPr lang="en-US" dirty="0" smtClean="0"/>
                        <a:t>Very</a:t>
                      </a:r>
                      <a:r>
                        <a:rPr lang="en-US" baseline="0" dirty="0" smtClean="0"/>
                        <a:t> r</a:t>
                      </a:r>
                      <a:r>
                        <a:rPr lang="en-US" dirty="0" smtClean="0"/>
                        <a:t>arely progress to </a:t>
                      </a:r>
                      <a:r>
                        <a:rPr lang="en-US" dirty="0" err="1" smtClean="0"/>
                        <a:t>choriocarcinoma</a:t>
                      </a:r>
                      <a:endParaRPr lang="en-US" dirty="0" smtClean="0"/>
                    </a:p>
                  </a:txBody>
                  <a:tcPr/>
                </a:tc>
              </a:tr>
            </a:tbl>
          </a:graphicData>
        </a:graphic>
      </p:graphicFrame>
      <p:sp>
        <p:nvSpPr>
          <p:cNvPr id="2" name="Date Placeholder 1"/>
          <p:cNvSpPr>
            <a:spLocks noGrp="1"/>
          </p:cNvSpPr>
          <p:nvPr>
            <p:ph type="dt" sz="half" idx="10"/>
          </p:nvPr>
        </p:nvSpPr>
        <p:spPr/>
        <p:txBody>
          <a:bodyPr/>
          <a:lstStyle/>
          <a:p>
            <a:r>
              <a:rPr lang="en-US" smtClean="0"/>
              <a:t>3/31/19</a:t>
            </a:r>
            <a:endParaRPr lang="en-US"/>
          </a:p>
        </p:txBody>
      </p:sp>
      <p:sp>
        <p:nvSpPr>
          <p:cNvPr id="3" name="Footer Placeholder 2"/>
          <p:cNvSpPr>
            <a:spLocks noGrp="1"/>
          </p:cNvSpPr>
          <p:nvPr>
            <p:ph type="ftr" sz="quarter" idx="11"/>
          </p:nvPr>
        </p:nvSpPr>
        <p:spPr/>
        <p:txBody>
          <a:bodyPr/>
          <a:lstStyle/>
          <a:p>
            <a:r>
              <a:rPr lang="hr-HR" smtClean="0"/>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39</a:t>
            </a:fld>
            <a:endParaRPr lang="en-US"/>
          </a:p>
        </p:txBody>
      </p:sp>
    </p:spTree>
    <p:extLst>
      <p:ext uri="{BB962C8B-B14F-4D97-AF65-F5344CB8AC3E}">
        <p14:creationId xmlns:p14="http://schemas.microsoft.com/office/powerpoint/2010/main" val="23553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2"/>
          <p:cNvSpPr>
            <a:spLocks noGrp="1"/>
          </p:cNvSpPr>
          <p:nvPr>
            <p:ph type="title"/>
          </p:nvPr>
        </p:nvSpPr>
        <p:spPr/>
        <p:txBody>
          <a:bodyPr/>
          <a:lstStyle/>
          <a:p>
            <a:pPr algn="ctr"/>
            <a:r>
              <a:rPr lang="en-US" dirty="0" smtClean="0"/>
              <a:t>Clinical Features</a:t>
            </a:r>
          </a:p>
        </p:txBody>
      </p:sp>
      <p:sp>
        <p:nvSpPr>
          <p:cNvPr id="11266" name="Content Placeholder 1"/>
          <p:cNvSpPr>
            <a:spLocks noGrp="1"/>
          </p:cNvSpPr>
          <p:nvPr>
            <p:ph idx="1"/>
          </p:nvPr>
        </p:nvSpPr>
        <p:spPr/>
        <p:txBody>
          <a:bodyPr vert="horz" lIns="91440" tIns="45720" rIns="91440" bIns="45720" rtlCol="0">
            <a:normAutofit fontScale="85000" lnSpcReduction="10000"/>
          </a:bodyPr>
          <a:lstStyle/>
          <a:p>
            <a:r>
              <a:rPr lang="en-US" sz="2400" dirty="0" smtClean="0">
                <a:solidFill>
                  <a:srgbClr val="000000"/>
                </a:solidFill>
              </a:rPr>
              <a:t>A </a:t>
            </a:r>
            <a:r>
              <a:rPr lang="en-US" sz="2400" dirty="0">
                <a:solidFill>
                  <a:srgbClr val="000000"/>
                </a:solidFill>
              </a:rPr>
              <a:t>woman with an ectopic tubal pregnancy may present with pelvic pain or abnormal bleeding following a period of </a:t>
            </a:r>
            <a:r>
              <a:rPr lang="en-US" sz="2400" dirty="0" smtClean="0">
                <a:solidFill>
                  <a:srgbClr val="000000"/>
                </a:solidFill>
              </a:rPr>
              <a:t>amenorrhea.</a:t>
            </a:r>
          </a:p>
          <a:p>
            <a:r>
              <a:rPr lang="en-US" sz="2400" dirty="0" smtClean="0">
                <a:solidFill>
                  <a:srgbClr val="000000"/>
                </a:solidFill>
              </a:rPr>
              <a:t>Many </a:t>
            </a:r>
            <a:r>
              <a:rPr lang="en-US" sz="2400" dirty="0">
                <a:solidFill>
                  <a:srgbClr val="000000"/>
                </a:solidFill>
              </a:rPr>
              <a:t>present as an emergency with tubal rupture, severe acute abdominal pain and hemorrhagic </a:t>
            </a:r>
            <a:r>
              <a:rPr lang="en-US" sz="2400" dirty="0" smtClean="0">
                <a:solidFill>
                  <a:srgbClr val="000000"/>
                </a:solidFill>
              </a:rPr>
              <a:t>shock.</a:t>
            </a:r>
          </a:p>
          <a:p>
            <a:r>
              <a:rPr lang="en-US" sz="2400" dirty="0" smtClean="0">
                <a:solidFill>
                  <a:srgbClr val="000000"/>
                </a:solidFill>
              </a:rPr>
              <a:t>The diagnosis is usually confirmed by an abdominal</a:t>
            </a:r>
            <a:r>
              <a:rPr lang="en-US" sz="2400" dirty="0">
                <a:solidFill>
                  <a:srgbClr val="000000"/>
                </a:solidFill>
              </a:rPr>
              <a:t>/pelvic ultrasound </a:t>
            </a:r>
            <a:r>
              <a:rPr lang="en-US" sz="2400" dirty="0">
                <a:solidFill>
                  <a:srgbClr val="000000"/>
                </a:solidFill>
                <a:sym typeface="Wingdings" panose="05000000000000000000" pitchFamily="2" charset="2"/>
              </a:rPr>
              <a:t> </a:t>
            </a:r>
            <a:r>
              <a:rPr lang="en-US" sz="2400" dirty="0">
                <a:solidFill>
                  <a:srgbClr val="000000"/>
                </a:solidFill>
              </a:rPr>
              <a:t>gestational sac within fallopian tube or other </a:t>
            </a:r>
            <a:r>
              <a:rPr lang="en-US" sz="2400" dirty="0" smtClean="0">
                <a:solidFill>
                  <a:srgbClr val="000000"/>
                </a:solidFill>
              </a:rPr>
              <a:t>location and a positive </a:t>
            </a:r>
            <a:r>
              <a:rPr lang="en-US" sz="2400" dirty="0">
                <a:solidFill>
                  <a:srgbClr val="000000"/>
                </a:solidFill>
              </a:rPr>
              <a:t>HCG </a:t>
            </a:r>
            <a:r>
              <a:rPr lang="en-US" sz="2400" dirty="0" smtClean="0">
                <a:solidFill>
                  <a:srgbClr val="000000"/>
                </a:solidFill>
              </a:rPr>
              <a:t>levels</a:t>
            </a:r>
          </a:p>
          <a:p>
            <a:r>
              <a:rPr lang="en-US" sz="2400" dirty="0" smtClean="0">
                <a:solidFill>
                  <a:srgbClr val="000000"/>
                </a:solidFill>
              </a:rPr>
              <a:t>Microscopically: </a:t>
            </a:r>
            <a:r>
              <a:rPr lang="en-US" sz="2400" dirty="0">
                <a:solidFill>
                  <a:srgbClr val="000000"/>
                </a:solidFill>
              </a:rPr>
              <a:t>placental tissue or fetal </a:t>
            </a:r>
            <a:r>
              <a:rPr lang="en-US" sz="2400" dirty="0" smtClean="0">
                <a:solidFill>
                  <a:srgbClr val="000000"/>
                </a:solidFill>
              </a:rPr>
              <a:t>parts within the tube.</a:t>
            </a:r>
            <a:endParaRPr lang="en-US" sz="2400" dirty="0">
              <a:solidFill>
                <a:srgbClr val="000000"/>
              </a:solidFill>
            </a:endParaRPr>
          </a:p>
          <a:p>
            <a:pPr>
              <a:buFont typeface="Arial" pitchFamily="34" charset="0"/>
              <a:buChar char="•"/>
            </a:pPr>
            <a:endParaRPr lang="en-US" sz="2400" dirty="0">
              <a:solidFill>
                <a:srgbClr val="000000"/>
              </a:solidFill>
            </a:endParaRPr>
          </a:p>
        </p:txBody>
      </p:sp>
      <p:sp>
        <p:nvSpPr>
          <p:cNvPr id="2" name="Date Placeholder 1"/>
          <p:cNvSpPr>
            <a:spLocks noGrp="1"/>
          </p:cNvSpPr>
          <p:nvPr>
            <p:ph type="dt" sz="half" idx="10"/>
          </p:nvPr>
        </p:nvSpPr>
        <p:spPr/>
        <p:txBody>
          <a:bodyPr/>
          <a:lstStyle/>
          <a:p>
            <a:r>
              <a:rPr lang="en-US" smtClean="0"/>
              <a:t>3/31/19</a:t>
            </a:r>
            <a:endParaRPr lang="en-US"/>
          </a:p>
        </p:txBody>
      </p:sp>
      <p:sp>
        <p:nvSpPr>
          <p:cNvPr id="3" name="Footer Placeholder 2"/>
          <p:cNvSpPr>
            <a:spLocks noGrp="1"/>
          </p:cNvSpPr>
          <p:nvPr>
            <p:ph type="ftr" sz="quarter" idx="11"/>
          </p:nvPr>
        </p:nvSpPr>
        <p:spPr/>
        <p:txBody>
          <a:bodyPr/>
          <a:lstStyle/>
          <a:p>
            <a:r>
              <a:rPr lang="hr-HR" smtClean="0"/>
              <a:t>REPR 224</a:t>
            </a:r>
            <a:endParaRPr lang="en-US"/>
          </a:p>
        </p:txBody>
      </p:sp>
      <p:sp>
        <p:nvSpPr>
          <p:cNvPr id="4" name="Slide Number Placeholder 3"/>
          <p:cNvSpPr>
            <a:spLocks noGrp="1"/>
          </p:cNvSpPr>
          <p:nvPr>
            <p:ph type="sldNum" sz="quarter" idx="12"/>
          </p:nvPr>
        </p:nvSpPr>
        <p:spPr/>
        <p:txBody>
          <a:bodyPr/>
          <a:lstStyle/>
          <a:p>
            <a:fld id="{49AED484-F614-4F83-9E0A-076B4E5CA0E7}" type="slidenum">
              <a:rPr lang="en-US" smtClean="0"/>
              <a:pPr/>
              <a:t>4</a:t>
            </a:fld>
            <a:endParaRPr lang="en-US"/>
          </a:p>
        </p:txBody>
      </p:sp>
    </p:spTree>
    <p:extLst>
      <p:ext uri="{BB962C8B-B14F-4D97-AF65-F5344CB8AC3E}">
        <p14:creationId xmlns:p14="http://schemas.microsoft.com/office/powerpoint/2010/main" val="50999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Invasive Mole</a:t>
            </a:r>
            <a:endParaRPr lang="en-US" dirty="0"/>
          </a:p>
        </p:txBody>
      </p:sp>
      <p:sp>
        <p:nvSpPr>
          <p:cNvPr id="6" name="Content Placeholder 5"/>
          <p:cNvSpPr>
            <a:spLocks noGrp="1"/>
          </p:cNvSpPr>
          <p:nvPr>
            <p:ph idx="1"/>
          </p:nvPr>
        </p:nvSpPr>
        <p:spPr/>
        <p:txBody>
          <a:bodyPr/>
          <a:lstStyle/>
          <a:p>
            <a:r>
              <a:rPr lang="en-US" dirty="0">
                <a:solidFill>
                  <a:srgbClr val="000000"/>
                </a:solidFill>
              </a:rPr>
              <a:t>Invasive mole is when the villi of a </a:t>
            </a:r>
            <a:r>
              <a:rPr lang="en-US" dirty="0" err="1">
                <a:solidFill>
                  <a:srgbClr val="000000"/>
                </a:solidFill>
              </a:rPr>
              <a:t>hydatidiform</a:t>
            </a:r>
            <a:r>
              <a:rPr lang="en-US" dirty="0">
                <a:solidFill>
                  <a:srgbClr val="000000"/>
                </a:solidFill>
              </a:rPr>
              <a:t> mole extends/infiltrates into the myometrium of the uterus.</a:t>
            </a:r>
          </a:p>
          <a:p>
            <a:r>
              <a:rPr lang="en-US" dirty="0">
                <a:solidFill>
                  <a:srgbClr val="000000"/>
                </a:solidFill>
              </a:rPr>
              <a:t>The mole sometime enter into the veins in the myometrium, and </a:t>
            </a:r>
            <a:r>
              <a:rPr lang="en-US" dirty="0" smtClean="0">
                <a:solidFill>
                  <a:srgbClr val="000000"/>
                </a:solidFill>
              </a:rPr>
              <a:t>spreads </a:t>
            </a:r>
            <a:r>
              <a:rPr lang="en-US" dirty="0">
                <a:solidFill>
                  <a:srgbClr val="000000"/>
                </a:solidFill>
              </a:rPr>
              <a:t>via the vascular channels to distant sites, mostly the lungs (note: death from such spread is unusual). </a:t>
            </a:r>
          </a:p>
          <a:p>
            <a:r>
              <a:rPr lang="en-US" dirty="0">
                <a:solidFill>
                  <a:srgbClr val="000000"/>
                </a:solidFill>
              </a:rPr>
              <a:t>It occurs in about 15% of complete moles and rarely in partial mole.</a:t>
            </a:r>
          </a:p>
          <a:p>
            <a:r>
              <a:rPr lang="en-US" dirty="0" smtClean="0">
                <a:solidFill>
                  <a:srgbClr val="000000"/>
                </a:solidFill>
              </a:rPr>
              <a:t>It can </a:t>
            </a:r>
            <a:r>
              <a:rPr lang="en-US" dirty="0">
                <a:solidFill>
                  <a:srgbClr val="000000"/>
                </a:solidFill>
              </a:rPr>
              <a:t>cause hemorrhage and uterine perforation.</a:t>
            </a:r>
          </a:p>
        </p:txBody>
      </p:sp>
      <p:sp>
        <p:nvSpPr>
          <p:cNvPr id="2" name="Date Placeholder 1"/>
          <p:cNvSpPr>
            <a:spLocks noGrp="1"/>
          </p:cNvSpPr>
          <p:nvPr>
            <p:ph type="dt" sz="half" idx="10"/>
          </p:nvPr>
        </p:nvSpPr>
        <p:spPr/>
        <p:txBody>
          <a:bodyPr/>
          <a:lstStyle/>
          <a:p>
            <a:r>
              <a:rPr lang="en-US" smtClean="0"/>
              <a:t>3/31/19</a:t>
            </a:r>
            <a:endParaRPr lang="en-US"/>
          </a:p>
        </p:txBody>
      </p:sp>
      <p:sp>
        <p:nvSpPr>
          <p:cNvPr id="3" name="Footer Placeholder 2"/>
          <p:cNvSpPr>
            <a:spLocks noGrp="1"/>
          </p:cNvSpPr>
          <p:nvPr>
            <p:ph type="ftr" sz="quarter" idx="11"/>
          </p:nvPr>
        </p:nvSpPr>
        <p:spPr/>
        <p:txBody>
          <a:bodyPr/>
          <a:lstStyle/>
          <a:p>
            <a:r>
              <a:rPr lang="hr-HR" smtClean="0"/>
              <a:t>REPR 224</a:t>
            </a:r>
            <a:endParaRPr lang="en-US"/>
          </a:p>
        </p:txBody>
      </p:sp>
      <p:sp>
        <p:nvSpPr>
          <p:cNvPr id="4" name="Slide Number Placeholder 3"/>
          <p:cNvSpPr>
            <a:spLocks noGrp="1"/>
          </p:cNvSpPr>
          <p:nvPr>
            <p:ph type="sldNum" sz="quarter" idx="12"/>
          </p:nvPr>
        </p:nvSpPr>
        <p:spPr/>
        <p:txBody>
          <a:bodyPr/>
          <a:lstStyle/>
          <a:p>
            <a:fld id="{E9BF9D10-0EE8-4FE1-A679-2758A24CF54E}" type="slidenum">
              <a:rPr lang="en-US" smtClean="0"/>
              <a:pPr/>
              <a:t>40</a:t>
            </a:fld>
            <a:endParaRPr lang="en-US"/>
          </a:p>
        </p:txBody>
      </p:sp>
    </p:spTree>
    <p:extLst>
      <p:ext uri="{BB962C8B-B14F-4D97-AF65-F5344CB8AC3E}">
        <p14:creationId xmlns:p14="http://schemas.microsoft.com/office/powerpoint/2010/main" val="357690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Choriocarcinoma</a:t>
            </a:r>
            <a:endParaRPr lang="en-US" dirty="0"/>
          </a:p>
        </p:txBody>
      </p:sp>
      <p:sp>
        <p:nvSpPr>
          <p:cNvPr id="3" name="Content Placeholder 2"/>
          <p:cNvSpPr>
            <a:spLocks noGrp="1"/>
          </p:cNvSpPr>
          <p:nvPr>
            <p:ph idx="1"/>
          </p:nvPr>
        </p:nvSpPr>
        <p:spPr/>
        <p:txBody>
          <a:bodyPr/>
          <a:lstStyle/>
          <a:p>
            <a:r>
              <a:rPr lang="en-US" b="1" dirty="0">
                <a:solidFill>
                  <a:srgbClr val="000000"/>
                </a:solidFill>
              </a:rPr>
              <a:t>Definition: </a:t>
            </a:r>
            <a:r>
              <a:rPr lang="en-US" dirty="0" smtClean="0">
                <a:solidFill>
                  <a:srgbClr val="000000"/>
                </a:solidFill>
              </a:rPr>
              <a:t>It is a malignant </a:t>
            </a:r>
            <a:r>
              <a:rPr lang="en-US" dirty="0">
                <a:solidFill>
                  <a:srgbClr val="000000"/>
                </a:solidFill>
              </a:rPr>
              <a:t>tumor of placental tissue, composed of a proliferation of malignant </a:t>
            </a:r>
            <a:r>
              <a:rPr lang="en-US" dirty="0" err="1">
                <a:solidFill>
                  <a:srgbClr val="000000"/>
                </a:solidFill>
              </a:rPr>
              <a:t>cytotrophoblast</a:t>
            </a:r>
            <a:r>
              <a:rPr lang="en-US" dirty="0">
                <a:solidFill>
                  <a:srgbClr val="000000"/>
                </a:solidFill>
              </a:rPr>
              <a:t> and </a:t>
            </a:r>
            <a:r>
              <a:rPr lang="en-US" dirty="0" err="1">
                <a:solidFill>
                  <a:srgbClr val="000000"/>
                </a:solidFill>
              </a:rPr>
              <a:t>syncytiotrophoblast</a:t>
            </a:r>
            <a:r>
              <a:rPr lang="en-US" dirty="0">
                <a:solidFill>
                  <a:srgbClr val="000000"/>
                </a:solidFill>
              </a:rPr>
              <a:t>, without villi formation.</a:t>
            </a:r>
          </a:p>
          <a:p>
            <a:r>
              <a:rPr lang="en-US" dirty="0">
                <a:solidFill>
                  <a:srgbClr val="000000"/>
                </a:solidFill>
              </a:rPr>
              <a:t>It is an aggressive malignant neoplasm.</a:t>
            </a:r>
          </a:p>
          <a:p>
            <a:r>
              <a:rPr lang="en-US" dirty="0">
                <a:solidFill>
                  <a:srgbClr val="000000"/>
                </a:solidFill>
              </a:rPr>
              <a:t>It is characterized by very high levels of serum HCG.</a:t>
            </a:r>
          </a:p>
          <a:p>
            <a:r>
              <a:rPr lang="en-US" dirty="0" err="1">
                <a:solidFill>
                  <a:srgbClr val="000000"/>
                </a:solidFill>
              </a:rPr>
              <a:t>Choriocarcinomas</a:t>
            </a:r>
            <a:r>
              <a:rPr lang="en-US" dirty="0">
                <a:solidFill>
                  <a:srgbClr val="000000"/>
                </a:solidFill>
              </a:rPr>
              <a:t> are </a:t>
            </a:r>
            <a:r>
              <a:rPr lang="en-US" dirty="0" err="1">
                <a:solidFill>
                  <a:srgbClr val="000000"/>
                </a:solidFill>
              </a:rPr>
              <a:t>aneuploidic</a:t>
            </a:r>
            <a:r>
              <a:rPr lang="en-US" dirty="0">
                <a:solidFill>
                  <a:srgbClr val="000000"/>
                </a:solidFill>
              </a:rPr>
              <a:t>.</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41</a:t>
            </a:fld>
            <a:endParaRPr lang="en-US"/>
          </a:p>
        </p:txBody>
      </p:sp>
    </p:spTree>
    <p:extLst>
      <p:ext uri="{BB962C8B-B14F-4D97-AF65-F5344CB8AC3E}">
        <p14:creationId xmlns:p14="http://schemas.microsoft.com/office/powerpoint/2010/main" val="22429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Choriocarcinoma</a:t>
            </a:r>
            <a:endParaRPr lang="en-US" dirty="0"/>
          </a:p>
        </p:txBody>
      </p:sp>
      <p:sp>
        <p:nvSpPr>
          <p:cNvPr id="3" name="Content Placeholder 2"/>
          <p:cNvSpPr>
            <a:spLocks noGrp="1"/>
          </p:cNvSpPr>
          <p:nvPr>
            <p:ph idx="1"/>
          </p:nvPr>
        </p:nvSpPr>
        <p:spPr/>
        <p:txBody>
          <a:bodyPr/>
          <a:lstStyle/>
          <a:p>
            <a:r>
              <a:rPr lang="en-US" dirty="0">
                <a:solidFill>
                  <a:srgbClr val="000000"/>
                </a:solidFill>
              </a:rPr>
              <a:t>It spreads early via blood to the lungs and other organs. </a:t>
            </a:r>
          </a:p>
          <a:p>
            <a:r>
              <a:rPr lang="en-US" dirty="0" smtClean="0">
                <a:solidFill>
                  <a:srgbClr val="000000"/>
                </a:solidFill>
              </a:rPr>
              <a:t>It responds </a:t>
            </a:r>
            <a:r>
              <a:rPr lang="en-US" dirty="0">
                <a:solidFill>
                  <a:srgbClr val="000000"/>
                </a:solidFill>
              </a:rPr>
              <a:t>to </a:t>
            </a:r>
            <a:r>
              <a:rPr lang="en-US" dirty="0" smtClean="0">
                <a:solidFill>
                  <a:srgbClr val="000000"/>
                </a:solidFill>
              </a:rPr>
              <a:t>chemotherapy.</a:t>
            </a:r>
            <a:endParaRPr lang="en-US" dirty="0">
              <a:solidFill>
                <a:srgbClr val="000000"/>
              </a:solidFill>
            </a:endParaRPr>
          </a:p>
          <a:p>
            <a:r>
              <a:rPr lang="en-US" dirty="0">
                <a:solidFill>
                  <a:srgbClr val="000000"/>
                </a:solidFill>
              </a:rPr>
              <a:t>About half </a:t>
            </a:r>
            <a:r>
              <a:rPr lang="en-US" dirty="0" smtClean="0">
                <a:solidFill>
                  <a:srgbClr val="000000"/>
                </a:solidFill>
              </a:rPr>
              <a:t>of </a:t>
            </a:r>
            <a:r>
              <a:rPr lang="en-US" dirty="0" err="1" smtClean="0">
                <a:solidFill>
                  <a:srgbClr val="000000"/>
                </a:solidFill>
              </a:rPr>
              <a:t>choriocarcinoma</a:t>
            </a:r>
            <a:r>
              <a:rPr lang="en-US" dirty="0" smtClean="0">
                <a:solidFill>
                  <a:srgbClr val="000000"/>
                </a:solidFill>
              </a:rPr>
              <a:t> cases are </a:t>
            </a:r>
            <a:r>
              <a:rPr lang="en-US" dirty="0">
                <a:solidFill>
                  <a:srgbClr val="000000"/>
                </a:solidFill>
              </a:rPr>
              <a:t>preceded by complete </a:t>
            </a:r>
            <a:r>
              <a:rPr lang="en-US" dirty="0" err="1">
                <a:solidFill>
                  <a:srgbClr val="000000"/>
                </a:solidFill>
              </a:rPr>
              <a:t>hydatidiform</a:t>
            </a:r>
            <a:r>
              <a:rPr lang="en-US" dirty="0">
                <a:solidFill>
                  <a:srgbClr val="000000"/>
                </a:solidFill>
              </a:rPr>
              <a:t> </a:t>
            </a:r>
            <a:r>
              <a:rPr lang="en-US" dirty="0" smtClean="0">
                <a:solidFill>
                  <a:srgbClr val="000000"/>
                </a:solidFill>
              </a:rPr>
              <a:t>mole. </a:t>
            </a:r>
            <a:r>
              <a:rPr lang="en-US" dirty="0">
                <a:solidFill>
                  <a:srgbClr val="000000"/>
                </a:solidFill>
              </a:rPr>
              <a:t>Others can be preceded by </a:t>
            </a:r>
            <a:r>
              <a:rPr lang="en-US" dirty="0" smtClean="0">
                <a:solidFill>
                  <a:srgbClr val="000000"/>
                </a:solidFill>
              </a:rPr>
              <a:t>a partial </a:t>
            </a:r>
            <a:r>
              <a:rPr lang="en-US" dirty="0">
                <a:solidFill>
                  <a:srgbClr val="000000"/>
                </a:solidFill>
              </a:rPr>
              <a:t>mole (rare), </a:t>
            </a:r>
            <a:r>
              <a:rPr lang="en-US" dirty="0" smtClean="0">
                <a:solidFill>
                  <a:srgbClr val="000000"/>
                </a:solidFill>
              </a:rPr>
              <a:t>abortion</a:t>
            </a:r>
            <a:r>
              <a:rPr lang="en-US" dirty="0">
                <a:solidFill>
                  <a:srgbClr val="000000"/>
                </a:solidFill>
              </a:rPr>
              <a:t>, ectopic pregnancy and occasionally </a:t>
            </a:r>
            <a:r>
              <a:rPr lang="en-US" dirty="0" smtClean="0">
                <a:solidFill>
                  <a:srgbClr val="000000"/>
                </a:solidFill>
              </a:rPr>
              <a:t>a normal </a:t>
            </a:r>
            <a:r>
              <a:rPr lang="en-US" dirty="0">
                <a:solidFill>
                  <a:srgbClr val="000000"/>
                </a:solidFill>
              </a:rPr>
              <a:t>term pregnancy.</a:t>
            </a: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42</a:t>
            </a:fld>
            <a:endParaRPr lang="en-US"/>
          </a:p>
        </p:txBody>
      </p:sp>
    </p:spTree>
    <p:extLst>
      <p:ext uri="{BB962C8B-B14F-4D97-AF65-F5344CB8AC3E}">
        <p14:creationId xmlns:p14="http://schemas.microsoft.com/office/powerpoint/2010/main" val="24021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Choriocarcinoma</a:t>
            </a:r>
            <a:endParaRPr lang="en-US" dirty="0"/>
          </a:p>
        </p:txBody>
      </p:sp>
      <p:pic>
        <p:nvPicPr>
          <p:cNvPr id="9" name="Content Placeholder 8" descr="testischoriomatoso01.jpg"/>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3730" t="5531" r="13450" b="5822"/>
          <a:stretch/>
        </p:blipFill>
        <p:spPr>
          <a:xfrm>
            <a:off x="1117600" y="2799184"/>
            <a:ext cx="3579859" cy="3263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Content Placeholder 9" descr="Choriocarcinoma_-2-_very_high_mag.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7716" r="17716"/>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43</a:t>
            </a:fld>
            <a:endParaRPr lang="en-US"/>
          </a:p>
        </p:txBody>
      </p:sp>
    </p:spTree>
    <p:extLst>
      <p:ext uri="{BB962C8B-B14F-4D97-AF65-F5344CB8AC3E}">
        <p14:creationId xmlns:p14="http://schemas.microsoft.com/office/powerpoint/2010/main" val="158589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44</a:t>
            </a:fld>
            <a:endParaRPr lang="en-US"/>
          </a:p>
        </p:txBody>
      </p:sp>
      <p:pic>
        <p:nvPicPr>
          <p:cNvPr id="7" name="Picture 6"/>
          <p:cNvPicPr>
            <a:picLocks noChangeAspect="1"/>
          </p:cNvPicPr>
          <p:nvPr/>
        </p:nvPicPr>
        <p:blipFill rotWithShape="1">
          <a:blip r:embed="rId2"/>
          <a:srcRect t="7244" r="31313"/>
          <a:stretch/>
        </p:blipFill>
        <p:spPr>
          <a:xfrm>
            <a:off x="1844298" y="0"/>
            <a:ext cx="5928102" cy="6858000"/>
          </a:xfrm>
          <a:prstGeom prst="rect">
            <a:avLst/>
          </a:prstGeom>
        </p:spPr>
      </p:pic>
    </p:spTree>
    <p:extLst>
      <p:ext uri="{BB962C8B-B14F-4D97-AF65-F5344CB8AC3E}">
        <p14:creationId xmlns:p14="http://schemas.microsoft.com/office/powerpoint/2010/main" val="167171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p:txBody>
          <a:bodyPr/>
          <a:lstStyle/>
          <a:p>
            <a:r>
              <a:rPr lang="en-US" dirty="0">
                <a:latin typeface="Calisto MT" charset="0"/>
              </a:rPr>
              <a:t>Kumar V, Abbas AK, Aster JC. Robbins Basic Pathology. 10</a:t>
            </a:r>
            <a:r>
              <a:rPr lang="en-US" baseline="30000" dirty="0">
                <a:latin typeface="Calisto MT" charset="0"/>
              </a:rPr>
              <a:t>th</a:t>
            </a:r>
            <a:r>
              <a:rPr lang="en-US" dirty="0">
                <a:latin typeface="Calisto MT" charset="0"/>
              </a:rPr>
              <a:t> ed. Elsevier; 2018. Philadelphia, </a:t>
            </a:r>
            <a:r>
              <a:rPr lang="en-US">
                <a:latin typeface="Calisto MT" charset="0"/>
              </a:rPr>
              <a:t>PA</a:t>
            </a:r>
            <a:r>
              <a:rPr lang="en-US" smtClean="0">
                <a:latin typeface="Calisto MT" charset="0"/>
              </a:rPr>
              <a:t>.</a:t>
            </a:r>
            <a:endParaRPr lang="en-US" dirty="0">
              <a:latin typeface="Calisto MT" charset="0"/>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45</a:t>
            </a:fld>
            <a:endParaRPr lang="en-US"/>
          </a:p>
        </p:txBody>
      </p:sp>
    </p:spTree>
    <p:extLst>
      <p:ext uri="{BB962C8B-B14F-4D97-AF65-F5344CB8AC3E}">
        <p14:creationId xmlns:p14="http://schemas.microsoft.com/office/powerpoint/2010/main" val="175060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Thank You</a:t>
            </a:r>
            <a:endParaRPr lang="en-US" dirty="0"/>
          </a:p>
        </p:txBody>
      </p:sp>
      <p:sp>
        <p:nvSpPr>
          <p:cNvPr id="8" name="Text Placeholder 7"/>
          <p:cNvSpPr>
            <a:spLocks noGrp="1"/>
          </p:cNvSpPr>
          <p:nvPr>
            <p:ph type="body" idx="1"/>
          </p:nvPr>
        </p:nvSpPr>
        <p:spPr/>
        <p:txBody>
          <a:bodyPr/>
          <a:lstStyle/>
          <a:p>
            <a:r>
              <a:rPr lang="en-US" dirty="0" smtClean="0"/>
              <a:t>End of Lecture</a:t>
            </a:r>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46</a:t>
            </a:fld>
            <a:endParaRPr lang="en-US"/>
          </a:p>
        </p:txBody>
      </p:sp>
    </p:spTree>
    <p:extLst>
      <p:ext uri="{BB962C8B-B14F-4D97-AF65-F5344CB8AC3E}">
        <p14:creationId xmlns:p14="http://schemas.microsoft.com/office/powerpoint/2010/main" val="283435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Clinical Features</a:t>
            </a:r>
          </a:p>
        </p:txBody>
      </p:sp>
      <p:pic>
        <p:nvPicPr>
          <p:cNvPr id="6" name="Content Placeholder 5" descr="Right tubal mass labeled.jpg"/>
          <p:cNvPicPr>
            <a:picLocks noGrp="1" noChangeAspect="1"/>
          </p:cNvPicPr>
          <p:nvPr>
            <p:ph sz="half" idx="1"/>
          </p:nvPr>
        </p:nvPicPr>
        <p:blipFill>
          <a:blip r:embed="rId2">
            <a:extLst>
              <a:ext uri="{28A0092B-C50C-407E-A947-70E740481C1C}">
                <a14:useLocalDpi xmlns:a14="http://schemas.microsoft.com/office/drawing/2010/main" val="0"/>
              </a:ext>
            </a:extLst>
          </a:blip>
          <a:srcRect l="16657" r="16657"/>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descr="Stage7_bf5b.jpg"/>
          <p:cNvPicPr>
            <a:picLocks noGrp="1" noChangeAspect="1"/>
          </p:cNvPicPr>
          <p:nvPr>
            <p:ph sz="half" idx="2"/>
          </p:nvPr>
        </p:nvPicPr>
        <p:blipFill>
          <a:blip r:embed="rId3">
            <a:extLst>
              <a:ext uri="{28A0092B-C50C-407E-A947-70E740481C1C}">
                <a14:useLocalDpi xmlns:a14="http://schemas.microsoft.com/office/drawing/2010/main" val="0"/>
              </a:ext>
            </a:extLst>
          </a:blip>
          <a:srcRect l="15908" r="15908"/>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ate Placeholder 7"/>
          <p:cNvSpPr>
            <a:spLocks noGrp="1"/>
          </p:cNvSpPr>
          <p:nvPr>
            <p:ph type="dt" sz="half" idx="10"/>
          </p:nvPr>
        </p:nvSpPr>
        <p:spPr/>
        <p:txBody>
          <a:bodyPr/>
          <a:lstStyle/>
          <a:p>
            <a:r>
              <a:rPr lang="en-US" smtClean="0"/>
              <a:t>3/31/19</a:t>
            </a:r>
            <a:endParaRPr lang="en-US"/>
          </a:p>
        </p:txBody>
      </p:sp>
      <p:sp>
        <p:nvSpPr>
          <p:cNvPr id="9" name="Footer Placeholder 8"/>
          <p:cNvSpPr>
            <a:spLocks noGrp="1"/>
          </p:cNvSpPr>
          <p:nvPr>
            <p:ph type="ftr" sz="quarter" idx="11"/>
          </p:nvPr>
        </p:nvSpPr>
        <p:spPr/>
        <p:txBody>
          <a:bodyPr/>
          <a:lstStyle/>
          <a:p>
            <a:r>
              <a:rPr lang="hr-HR" smtClean="0"/>
              <a:t>REPR 224</a:t>
            </a:r>
            <a:endParaRPr lang="en-US"/>
          </a:p>
        </p:txBody>
      </p:sp>
      <p:sp>
        <p:nvSpPr>
          <p:cNvPr id="10" name="Slide Number Placeholder 9"/>
          <p:cNvSpPr>
            <a:spLocks noGrp="1"/>
          </p:cNvSpPr>
          <p:nvPr>
            <p:ph type="sldNum" sz="quarter" idx="12"/>
          </p:nvPr>
        </p:nvSpPr>
        <p:spPr/>
        <p:txBody>
          <a:bodyPr/>
          <a:lstStyle/>
          <a:p>
            <a:fld id="{896CBDDE-ADDB-4969-B498-C64558BF0988}" type="slidenum">
              <a:rPr lang="en-US" smtClean="0"/>
              <a:pPr/>
              <a:t>5</a:t>
            </a:fld>
            <a:endParaRPr lang="en-US"/>
          </a:p>
        </p:txBody>
      </p:sp>
    </p:spTree>
    <p:extLst>
      <p:ext uri="{BB962C8B-B14F-4D97-AF65-F5344CB8AC3E}">
        <p14:creationId xmlns:p14="http://schemas.microsoft.com/office/powerpoint/2010/main" val="4693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Risk Factors</a:t>
            </a:r>
            <a:endParaRPr lang="en-US" dirty="0"/>
          </a:p>
        </p:txBody>
      </p:sp>
      <p:sp>
        <p:nvSpPr>
          <p:cNvPr id="6" name="Content Placeholder 5"/>
          <p:cNvSpPr>
            <a:spLocks noGrp="1"/>
          </p:cNvSpPr>
          <p:nvPr>
            <p:ph idx="1"/>
          </p:nvPr>
        </p:nvSpPr>
        <p:spPr/>
        <p:txBody>
          <a:bodyPr/>
          <a:lstStyle/>
          <a:p>
            <a:r>
              <a:rPr lang="en-US" dirty="0">
                <a:solidFill>
                  <a:srgbClr val="000000"/>
                </a:solidFill>
              </a:rPr>
              <a:t>Any factor that retards passage of the ovum through the tubes predisposes to tubal </a:t>
            </a:r>
            <a:r>
              <a:rPr lang="en-US" dirty="0" smtClean="0">
                <a:solidFill>
                  <a:srgbClr val="000000"/>
                </a:solidFill>
              </a:rPr>
              <a:t>ectopic pregnancy</a:t>
            </a:r>
            <a:r>
              <a:rPr lang="en-US" dirty="0">
                <a:solidFill>
                  <a:srgbClr val="000000"/>
                </a:solidFill>
              </a:rPr>
              <a:t>. </a:t>
            </a:r>
            <a:endParaRPr lang="en-US" dirty="0" smtClean="0">
              <a:solidFill>
                <a:srgbClr val="000000"/>
              </a:solidFill>
            </a:endParaRPr>
          </a:p>
          <a:p>
            <a:r>
              <a:rPr lang="en-US" dirty="0" smtClean="0">
                <a:solidFill>
                  <a:srgbClr val="000000"/>
                </a:solidFill>
              </a:rPr>
              <a:t>In </a:t>
            </a:r>
            <a:r>
              <a:rPr lang="en-US" dirty="0">
                <a:solidFill>
                  <a:srgbClr val="000000"/>
                </a:solidFill>
              </a:rPr>
              <a:t>about half of the cases, it is due to chronic inflammation and scarring in the oviduct. </a:t>
            </a:r>
          </a:p>
          <a:p>
            <a:endParaRPr lang="en-US" dirty="0">
              <a:solidFill>
                <a:srgbClr val="000000"/>
              </a:solidFill>
            </a:endParaRPr>
          </a:p>
        </p:txBody>
      </p:sp>
      <p:sp>
        <p:nvSpPr>
          <p:cNvPr id="7" name="Date Placeholder 6"/>
          <p:cNvSpPr>
            <a:spLocks noGrp="1"/>
          </p:cNvSpPr>
          <p:nvPr>
            <p:ph type="dt" sz="half" idx="10"/>
          </p:nvPr>
        </p:nvSpPr>
        <p:spPr/>
        <p:txBody>
          <a:bodyPr/>
          <a:lstStyle/>
          <a:p>
            <a:r>
              <a:rPr lang="en-US" smtClean="0"/>
              <a:t>3/31/19</a:t>
            </a:r>
            <a:endParaRPr lang="en-US"/>
          </a:p>
        </p:txBody>
      </p:sp>
      <p:sp>
        <p:nvSpPr>
          <p:cNvPr id="8" name="Footer Placeholder 7"/>
          <p:cNvSpPr>
            <a:spLocks noGrp="1"/>
          </p:cNvSpPr>
          <p:nvPr>
            <p:ph type="ftr" sz="quarter" idx="11"/>
          </p:nvPr>
        </p:nvSpPr>
        <p:spPr/>
        <p:txBody>
          <a:bodyPr/>
          <a:lstStyle/>
          <a:p>
            <a:r>
              <a:rPr lang="hr-HR" smtClean="0"/>
              <a:t>REPR 224</a:t>
            </a:r>
            <a:endParaRPr lang="en-US"/>
          </a:p>
        </p:txBody>
      </p:sp>
      <p:sp>
        <p:nvSpPr>
          <p:cNvPr id="9" name="Slide Number Placeholder 8"/>
          <p:cNvSpPr>
            <a:spLocks noGrp="1"/>
          </p:cNvSpPr>
          <p:nvPr>
            <p:ph type="sldNum" sz="quarter" idx="12"/>
          </p:nvPr>
        </p:nvSpPr>
        <p:spPr/>
        <p:txBody>
          <a:bodyPr/>
          <a:lstStyle/>
          <a:p>
            <a:fld id="{49AED484-F614-4F83-9E0A-076B4E5CA0E7}" type="slidenum">
              <a:rPr lang="en-US" smtClean="0"/>
              <a:pPr/>
              <a:t>6</a:t>
            </a:fld>
            <a:endParaRPr lang="en-US"/>
          </a:p>
        </p:txBody>
      </p:sp>
    </p:spTree>
    <p:extLst>
      <p:ext uri="{BB962C8B-B14F-4D97-AF65-F5344CB8AC3E}">
        <p14:creationId xmlns:p14="http://schemas.microsoft.com/office/powerpoint/2010/main" val="203089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Factors</a:t>
            </a:r>
          </a:p>
        </p:txBody>
      </p:sp>
      <p:sp>
        <p:nvSpPr>
          <p:cNvPr id="3" name="Content Placeholder 2"/>
          <p:cNvSpPr>
            <a:spLocks noGrp="1"/>
          </p:cNvSpPr>
          <p:nvPr>
            <p:ph idx="1"/>
          </p:nvPr>
        </p:nvSpPr>
        <p:spPr/>
        <p:txBody>
          <a:bodyPr/>
          <a:lstStyle/>
          <a:p>
            <a:pPr marL="342900" lvl="1" indent="-342900">
              <a:spcBef>
                <a:spcPts val="2000"/>
              </a:spcBef>
              <a:buClr>
                <a:schemeClr val="accent1"/>
              </a:buClr>
            </a:pPr>
            <a:r>
              <a:rPr lang="en-US" dirty="0" smtClean="0">
                <a:solidFill>
                  <a:srgbClr val="000000"/>
                </a:solidFill>
              </a:rPr>
              <a:t>P</a:t>
            </a:r>
            <a:r>
              <a:rPr lang="en-US" sz="1600" dirty="0" smtClean="0">
                <a:solidFill>
                  <a:srgbClr val="000000"/>
                </a:solidFill>
              </a:rPr>
              <a:t>elvic </a:t>
            </a:r>
            <a:r>
              <a:rPr lang="en-US" sz="1600" dirty="0">
                <a:solidFill>
                  <a:srgbClr val="000000"/>
                </a:solidFill>
              </a:rPr>
              <a:t>inflammatory </a:t>
            </a:r>
            <a:r>
              <a:rPr lang="en-US" sz="1600" dirty="0" smtClean="0">
                <a:solidFill>
                  <a:srgbClr val="000000"/>
                </a:solidFill>
              </a:rPr>
              <a:t>diseases/</a:t>
            </a:r>
            <a:r>
              <a:rPr lang="en-US" sz="1600" dirty="0">
                <a:solidFill>
                  <a:srgbClr val="000000"/>
                </a:solidFill>
              </a:rPr>
              <a:t>infections/</a:t>
            </a:r>
            <a:r>
              <a:rPr lang="en-US" sz="1600" dirty="0" err="1" smtClean="0">
                <a:solidFill>
                  <a:srgbClr val="000000"/>
                </a:solidFill>
              </a:rPr>
              <a:t>salpingitis</a:t>
            </a:r>
            <a:r>
              <a:rPr lang="en-US" sz="1600" dirty="0">
                <a:solidFill>
                  <a:srgbClr val="000000"/>
                </a:solidFill>
              </a:rPr>
              <a:t>:</a:t>
            </a:r>
            <a:r>
              <a:rPr lang="en-US" sz="1600" dirty="0" smtClean="0">
                <a:solidFill>
                  <a:srgbClr val="000000"/>
                </a:solidFill>
              </a:rPr>
              <a:t> </a:t>
            </a:r>
            <a:r>
              <a:rPr lang="en-US" sz="1600" dirty="0">
                <a:solidFill>
                  <a:srgbClr val="000000"/>
                </a:solidFill>
              </a:rPr>
              <a:t>is the most common cause. The inflammation </a:t>
            </a:r>
            <a:r>
              <a:rPr lang="en-US" sz="1600" dirty="0">
                <a:solidFill>
                  <a:srgbClr val="000000"/>
                </a:solidFill>
                <a:sym typeface="Wingdings" panose="05000000000000000000" pitchFamily="2" charset="2"/>
              </a:rPr>
              <a:t>can</a:t>
            </a:r>
            <a:r>
              <a:rPr lang="en-US" sz="1600" dirty="0">
                <a:solidFill>
                  <a:srgbClr val="000000"/>
                </a:solidFill>
              </a:rPr>
              <a:t> damage </a:t>
            </a:r>
            <a:r>
              <a:rPr lang="en-US" sz="1600" dirty="0" smtClean="0">
                <a:solidFill>
                  <a:srgbClr val="000000"/>
                </a:solidFill>
              </a:rPr>
              <a:t>the </a:t>
            </a:r>
            <a:r>
              <a:rPr lang="en-US" sz="1600" dirty="0" err="1" smtClean="0">
                <a:solidFill>
                  <a:srgbClr val="000000"/>
                </a:solidFill>
              </a:rPr>
              <a:t>ciliary</a:t>
            </a:r>
            <a:r>
              <a:rPr lang="en-US" sz="1600" dirty="0" smtClean="0">
                <a:solidFill>
                  <a:srgbClr val="000000"/>
                </a:solidFill>
              </a:rPr>
              <a:t> activity and </a:t>
            </a:r>
            <a:r>
              <a:rPr lang="en-US" sz="1600" dirty="0">
                <a:solidFill>
                  <a:srgbClr val="000000"/>
                </a:solidFill>
              </a:rPr>
              <a:t>cause tubal obstruction, pelvic adhesions with scarring  and distortion of the fallopian tubes.  Women who have had pelvic infections have a five times greater risk of ectopic pregnancy (infection is usually by </a:t>
            </a:r>
            <a:r>
              <a:rPr lang="en-US" sz="1600" dirty="0" err="1">
                <a:solidFill>
                  <a:srgbClr val="000000"/>
                </a:solidFill>
              </a:rPr>
              <a:t>Neisseriae</a:t>
            </a:r>
            <a:r>
              <a:rPr lang="en-US" sz="1600" dirty="0">
                <a:solidFill>
                  <a:srgbClr val="000000"/>
                </a:solidFill>
              </a:rPr>
              <a:t> gonorrhea &amp; chlamydia).</a:t>
            </a:r>
          </a:p>
          <a:p>
            <a:pPr marL="342900" lvl="1" indent="-342900">
              <a:spcBef>
                <a:spcPts val="2000"/>
              </a:spcBef>
              <a:buClr>
                <a:schemeClr val="accent1"/>
              </a:buClr>
            </a:pPr>
            <a:r>
              <a:rPr lang="en-US" sz="1600" dirty="0" smtClean="0">
                <a:solidFill>
                  <a:srgbClr val="000000"/>
                </a:solidFill>
              </a:rPr>
              <a:t>Abdominal</a:t>
            </a:r>
            <a:r>
              <a:rPr lang="en-US" sz="1600" dirty="0">
                <a:solidFill>
                  <a:srgbClr val="000000"/>
                </a:solidFill>
              </a:rPr>
              <a:t>/pelvic surgery or tubal ligation surgery.</a:t>
            </a:r>
          </a:p>
          <a:p>
            <a:pPr marL="342900" lvl="1" indent="-342900">
              <a:spcBef>
                <a:spcPts val="2000"/>
              </a:spcBef>
              <a:buClr>
                <a:schemeClr val="accent1"/>
              </a:buClr>
            </a:pPr>
            <a:r>
              <a:rPr lang="en-US" sz="1600" dirty="0">
                <a:solidFill>
                  <a:srgbClr val="000000"/>
                </a:solidFill>
              </a:rPr>
              <a:t>Intrauterine tumors and endometriosis</a:t>
            </a:r>
            <a:r>
              <a:rPr lang="en-US" sz="1600" dirty="0" smtClean="0">
                <a:solidFill>
                  <a:srgbClr val="000000"/>
                </a:solidFill>
              </a:rPr>
              <a:t>.</a:t>
            </a:r>
          </a:p>
          <a:p>
            <a:pPr marL="342900" lvl="1" indent="-342900">
              <a:spcBef>
                <a:spcPts val="2000"/>
              </a:spcBef>
              <a:buClr>
                <a:schemeClr val="accent1"/>
              </a:buClr>
            </a:pPr>
            <a:r>
              <a:rPr lang="en-US" sz="1600" dirty="0">
                <a:solidFill>
                  <a:srgbClr val="000000"/>
                </a:solidFill>
              </a:rPr>
              <a:t>Smoking </a:t>
            </a:r>
            <a:r>
              <a:rPr lang="en-US" sz="1600" dirty="0" smtClean="0">
                <a:solidFill>
                  <a:srgbClr val="000000"/>
                </a:solidFill>
              </a:rPr>
              <a:t>can </a:t>
            </a:r>
            <a:r>
              <a:rPr lang="en-US" sz="1600" dirty="0" err="1" smtClean="0">
                <a:solidFill>
                  <a:srgbClr val="000000"/>
                </a:solidFill>
              </a:rPr>
              <a:t>decreas</a:t>
            </a:r>
            <a:r>
              <a:rPr lang="en-US" sz="1600" dirty="0" smtClean="0">
                <a:solidFill>
                  <a:srgbClr val="000000"/>
                </a:solidFill>
              </a:rPr>
              <a:t> </a:t>
            </a:r>
            <a:r>
              <a:rPr lang="en-US" sz="1600" dirty="0">
                <a:solidFill>
                  <a:srgbClr val="000000"/>
                </a:solidFill>
              </a:rPr>
              <a:t>tubal motility by damaging ciliated cells or it  may </a:t>
            </a:r>
            <a:r>
              <a:rPr lang="en-US" sz="1600" dirty="0" smtClean="0">
                <a:solidFill>
                  <a:srgbClr val="000000"/>
                </a:solidFill>
              </a:rPr>
              <a:t>predispose </a:t>
            </a:r>
            <a:r>
              <a:rPr lang="en-US" sz="1600" dirty="0">
                <a:solidFill>
                  <a:srgbClr val="000000"/>
                </a:solidFill>
              </a:rPr>
              <a:t>them to pelvic inflammatory </a:t>
            </a:r>
            <a:r>
              <a:rPr lang="en-US" sz="1600" dirty="0" smtClean="0">
                <a:solidFill>
                  <a:srgbClr val="000000"/>
                </a:solidFill>
              </a:rPr>
              <a:t>diseases </a:t>
            </a:r>
            <a:r>
              <a:rPr lang="en-US" sz="1600" dirty="0">
                <a:solidFill>
                  <a:srgbClr val="000000"/>
                </a:solidFill>
              </a:rPr>
              <a:t>(due to the impaired immunity in smokers)</a:t>
            </a:r>
            <a:r>
              <a:rPr lang="en-US" sz="1600" dirty="0" smtClean="0">
                <a:solidFill>
                  <a:srgbClr val="000000"/>
                </a:solidFill>
              </a:rPr>
              <a:t>.</a:t>
            </a:r>
            <a:endParaRPr lang="en-US" sz="1600" dirty="0">
              <a:solidFill>
                <a:srgbClr val="000000"/>
              </a:solidFill>
            </a:endParaRP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7</a:t>
            </a:fld>
            <a:endParaRPr lang="en-US"/>
          </a:p>
        </p:txBody>
      </p:sp>
    </p:spTree>
    <p:extLst>
      <p:ext uri="{BB962C8B-B14F-4D97-AF65-F5344CB8AC3E}">
        <p14:creationId xmlns:p14="http://schemas.microsoft.com/office/powerpoint/2010/main" val="224062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Factors</a:t>
            </a:r>
          </a:p>
        </p:txBody>
      </p:sp>
      <p:sp>
        <p:nvSpPr>
          <p:cNvPr id="3" name="Content Placeholder 2"/>
          <p:cNvSpPr>
            <a:spLocks noGrp="1"/>
          </p:cNvSpPr>
          <p:nvPr>
            <p:ph idx="1"/>
          </p:nvPr>
        </p:nvSpPr>
        <p:spPr/>
        <p:txBody>
          <a:bodyPr/>
          <a:lstStyle/>
          <a:p>
            <a:pPr marL="342900" lvl="1" indent="-342900">
              <a:spcBef>
                <a:spcPts val="2000"/>
              </a:spcBef>
              <a:buClr>
                <a:schemeClr val="accent1"/>
              </a:buClr>
            </a:pPr>
            <a:r>
              <a:rPr lang="en-US" sz="1600" dirty="0" smtClean="0">
                <a:solidFill>
                  <a:schemeClr val="tx1"/>
                </a:solidFill>
              </a:rPr>
              <a:t>Congenital </a:t>
            </a:r>
            <a:r>
              <a:rPr lang="en-US" sz="1600" dirty="0">
                <a:solidFill>
                  <a:schemeClr val="tx1"/>
                </a:solidFill>
              </a:rPr>
              <a:t>anomaly of the tubes. </a:t>
            </a:r>
          </a:p>
          <a:p>
            <a:pPr marL="342900" lvl="1" indent="-342900">
              <a:spcBef>
                <a:spcPts val="2000"/>
              </a:spcBef>
              <a:buClr>
                <a:schemeClr val="accent1"/>
              </a:buClr>
            </a:pPr>
            <a:r>
              <a:rPr lang="en-US" sz="1600" dirty="0">
                <a:solidFill>
                  <a:schemeClr val="tx1"/>
                </a:solidFill>
              </a:rPr>
              <a:t>In-utero diethylstilbestrol (DES) exposure </a:t>
            </a:r>
            <a:r>
              <a:rPr lang="en-US" sz="1600" dirty="0" smtClean="0">
                <a:solidFill>
                  <a:schemeClr val="tx1"/>
                </a:solidFill>
              </a:rPr>
              <a:t>increases </a:t>
            </a:r>
            <a:r>
              <a:rPr lang="en-US" sz="1600" dirty="0">
                <a:solidFill>
                  <a:schemeClr val="tx1"/>
                </a:solidFill>
              </a:rPr>
              <a:t>the risk of ectopic pregnancy due to abnormal tubal </a:t>
            </a:r>
            <a:r>
              <a:rPr lang="en-US" sz="1600" dirty="0" smtClean="0">
                <a:solidFill>
                  <a:schemeClr val="tx1"/>
                </a:solidFill>
              </a:rPr>
              <a:t>morphology.</a:t>
            </a:r>
          </a:p>
          <a:p>
            <a:pPr marL="342900" lvl="1" indent="-342900">
              <a:spcBef>
                <a:spcPts val="2000"/>
              </a:spcBef>
              <a:buClr>
                <a:schemeClr val="accent1"/>
              </a:buClr>
            </a:pPr>
            <a:r>
              <a:rPr lang="en-US" sz="1600" dirty="0" smtClean="0">
                <a:solidFill>
                  <a:schemeClr val="tx1"/>
                </a:solidFill>
              </a:rPr>
              <a:t>History </a:t>
            </a:r>
            <a:r>
              <a:rPr lang="en-US" sz="1600" dirty="0">
                <a:solidFill>
                  <a:schemeClr val="tx1"/>
                </a:solidFill>
              </a:rPr>
              <a:t>of previous ectopic </a:t>
            </a:r>
            <a:r>
              <a:rPr lang="en-US" sz="1600" dirty="0" smtClean="0">
                <a:solidFill>
                  <a:schemeClr val="tx1"/>
                </a:solidFill>
              </a:rPr>
              <a:t>pregnancy.</a:t>
            </a:r>
          </a:p>
          <a:p>
            <a:pPr marL="342900" lvl="1" indent="-342900">
              <a:spcBef>
                <a:spcPts val="2000"/>
              </a:spcBef>
              <a:buClr>
                <a:schemeClr val="accent1"/>
              </a:buClr>
            </a:pPr>
            <a:r>
              <a:rPr lang="en-US" sz="1600" dirty="0" smtClean="0">
                <a:solidFill>
                  <a:schemeClr val="tx1"/>
                </a:solidFill>
              </a:rPr>
              <a:t>History </a:t>
            </a:r>
            <a:r>
              <a:rPr lang="en-US" sz="1600" dirty="0">
                <a:solidFill>
                  <a:schemeClr val="tx1"/>
                </a:solidFill>
              </a:rPr>
              <a:t>of multiple sexual partners </a:t>
            </a:r>
            <a:r>
              <a:rPr lang="en-US" sz="1600" dirty="0">
                <a:solidFill>
                  <a:schemeClr val="tx1"/>
                </a:solidFill>
                <a:sym typeface="Wingdings" panose="05000000000000000000" pitchFamily="2" charset="2"/>
              </a:rPr>
              <a:t></a:t>
            </a:r>
            <a:r>
              <a:rPr lang="en-US" sz="1600" dirty="0">
                <a:solidFill>
                  <a:schemeClr val="tx1"/>
                </a:solidFill>
              </a:rPr>
              <a:t> </a:t>
            </a:r>
            <a:r>
              <a:rPr lang="en-US" sz="1600" dirty="0" smtClean="0">
                <a:solidFill>
                  <a:schemeClr val="tx1"/>
                </a:solidFill>
              </a:rPr>
              <a:t>increases the </a:t>
            </a:r>
            <a:r>
              <a:rPr lang="en-US" sz="1600" dirty="0">
                <a:solidFill>
                  <a:schemeClr val="tx1"/>
                </a:solidFill>
              </a:rPr>
              <a:t>chance of pelvic inflammatory </a:t>
            </a:r>
            <a:r>
              <a:rPr lang="en-US" sz="1600" dirty="0" smtClean="0">
                <a:solidFill>
                  <a:schemeClr val="tx1"/>
                </a:solidFill>
              </a:rPr>
              <a:t>diseases </a:t>
            </a:r>
            <a:r>
              <a:rPr lang="en-US" sz="1600" dirty="0">
                <a:solidFill>
                  <a:schemeClr val="tx1"/>
                </a:solidFill>
              </a:rPr>
              <a:t>and therefore are high risk for ectopic </a:t>
            </a:r>
            <a:r>
              <a:rPr lang="en-US" sz="1600" dirty="0" smtClean="0">
                <a:solidFill>
                  <a:schemeClr val="tx1"/>
                </a:solidFill>
              </a:rPr>
              <a:t>pregnancies.</a:t>
            </a:r>
          </a:p>
          <a:p>
            <a:pPr marL="342900" lvl="1" indent="-342900">
              <a:spcBef>
                <a:spcPts val="2000"/>
              </a:spcBef>
              <a:buClr>
                <a:schemeClr val="accent1"/>
              </a:buClr>
            </a:pPr>
            <a:r>
              <a:rPr lang="en-US" sz="1600" dirty="0" smtClean="0">
                <a:solidFill>
                  <a:schemeClr val="tx1"/>
                </a:solidFill>
              </a:rPr>
              <a:t>Intrauterine device users are at higher risk of having an ectopic pregnancy should pregnancy occurs.  </a:t>
            </a:r>
          </a:p>
          <a:p>
            <a:endParaRPr lang="en-US" dirty="0"/>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8</a:t>
            </a:fld>
            <a:endParaRPr lang="en-US"/>
          </a:p>
        </p:txBody>
      </p:sp>
    </p:spTree>
    <p:extLst>
      <p:ext uri="{BB962C8B-B14F-4D97-AF65-F5344CB8AC3E}">
        <p14:creationId xmlns:p14="http://schemas.microsoft.com/office/powerpoint/2010/main" val="29087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Risk Factors</a:t>
            </a:r>
          </a:p>
        </p:txBody>
      </p:sp>
      <p:sp>
        <p:nvSpPr>
          <p:cNvPr id="3" name="Content Placeholder 2"/>
          <p:cNvSpPr>
            <a:spLocks noGrp="1"/>
          </p:cNvSpPr>
          <p:nvPr>
            <p:ph idx="1"/>
          </p:nvPr>
        </p:nvSpPr>
        <p:spPr/>
        <p:txBody>
          <a:bodyPr>
            <a:normAutofit fontScale="92500"/>
          </a:bodyPr>
          <a:lstStyle/>
          <a:p>
            <a:pPr marL="342900" lvl="1" indent="-342900">
              <a:spcBef>
                <a:spcPts val="2000"/>
              </a:spcBef>
              <a:buClr>
                <a:schemeClr val="accent1"/>
              </a:buClr>
            </a:pPr>
            <a:r>
              <a:rPr lang="en-US" dirty="0" smtClean="0">
                <a:solidFill>
                  <a:srgbClr val="000000"/>
                </a:solidFill>
              </a:rPr>
              <a:t>H</a:t>
            </a:r>
            <a:r>
              <a:rPr lang="en-US" sz="1600" dirty="0" smtClean="0">
                <a:solidFill>
                  <a:srgbClr val="000000"/>
                </a:solidFill>
              </a:rPr>
              <a:t>istory </a:t>
            </a:r>
            <a:r>
              <a:rPr lang="en-US" sz="1600" dirty="0">
                <a:solidFill>
                  <a:srgbClr val="000000"/>
                </a:solidFill>
              </a:rPr>
              <a:t>of infertility: there is higher risk of ectopic pregnancy in the infertile population. This may be due to the underlying infertility related issues or fertility drugs and treatments. In vitro fertilization has been associated with an increased risk of ectopic pregnancy including cervical </a:t>
            </a:r>
            <a:r>
              <a:rPr lang="en-US" sz="1600" dirty="0" smtClean="0">
                <a:solidFill>
                  <a:srgbClr val="000000"/>
                </a:solidFill>
              </a:rPr>
              <a:t>pregnancies.</a:t>
            </a:r>
          </a:p>
          <a:p>
            <a:pPr marL="342900" lvl="1" indent="-342900">
              <a:spcBef>
                <a:spcPts val="2000"/>
              </a:spcBef>
              <a:buClr>
                <a:schemeClr val="accent1"/>
              </a:buClr>
            </a:pPr>
            <a:endParaRPr lang="en-US" sz="1600" dirty="0">
              <a:solidFill>
                <a:srgbClr val="000000"/>
              </a:solidFill>
            </a:endParaRPr>
          </a:p>
          <a:p>
            <a:pPr marL="342900" lvl="1" indent="-342900">
              <a:spcBef>
                <a:spcPts val="2000"/>
              </a:spcBef>
              <a:buClr>
                <a:schemeClr val="accent1"/>
              </a:buClr>
            </a:pPr>
            <a:r>
              <a:rPr lang="en-US" sz="1600" dirty="0">
                <a:solidFill>
                  <a:srgbClr val="000000"/>
                </a:solidFill>
              </a:rPr>
              <a:t>P</a:t>
            </a:r>
            <a:r>
              <a:rPr lang="en-US" sz="1600" dirty="0" smtClean="0">
                <a:solidFill>
                  <a:srgbClr val="000000"/>
                </a:solidFill>
              </a:rPr>
              <a:t>lease </a:t>
            </a:r>
            <a:r>
              <a:rPr lang="en-US" sz="1600" dirty="0">
                <a:solidFill>
                  <a:srgbClr val="000000"/>
                </a:solidFill>
              </a:rPr>
              <a:t>note that in many tubal pregnancies, no anatomic cause is </a:t>
            </a:r>
            <a:r>
              <a:rPr lang="en-US" sz="1600" dirty="0" smtClean="0">
                <a:solidFill>
                  <a:srgbClr val="000000"/>
                </a:solidFill>
              </a:rPr>
              <a:t>evident.</a:t>
            </a:r>
          </a:p>
          <a:p>
            <a:pPr marL="342900" lvl="1" indent="-342900">
              <a:spcBef>
                <a:spcPts val="2000"/>
              </a:spcBef>
              <a:buClr>
                <a:schemeClr val="accent1"/>
              </a:buClr>
            </a:pPr>
            <a:r>
              <a:rPr lang="en-US" sz="1600" dirty="0" smtClean="0">
                <a:solidFill>
                  <a:srgbClr val="000000"/>
                </a:solidFill>
              </a:rPr>
              <a:t>Ovarian </a:t>
            </a:r>
            <a:r>
              <a:rPr lang="en-US" sz="1600" dirty="0">
                <a:solidFill>
                  <a:srgbClr val="000000"/>
                </a:solidFill>
              </a:rPr>
              <a:t>pregnancies probably result from rare instances in which the ovum is fertilized just as the follicle ruptures. </a:t>
            </a:r>
            <a:endParaRPr lang="en-US" sz="1600" dirty="0" smtClean="0">
              <a:solidFill>
                <a:srgbClr val="000000"/>
              </a:solidFill>
            </a:endParaRPr>
          </a:p>
          <a:p>
            <a:pPr marL="342900" lvl="1" indent="-342900">
              <a:spcBef>
                <a:spcPts val="2000"/>
              </a:spcBef>
              <a:buClr>
                <a:schemeClr val="accent1"/>
              </a:buClr>
            </a:pPr>
            <a:r>
              <a:rPr lang="en-US" sz="1600" dirty="0" smtClean="0">
                <a:solidFill>
                  <a:srgbClr val="000000"/>
                </a:solidFill>
              </a:rPr>
              <a:t>Gestation </a:t>
            </a:r>
            <a:r>
              <a:rPr lang="en-US" sz="1600" dirty="0">
                <a:solidFill>
                  <a:srgbClr val="000000"/>
                </a:solidFill>
              </a:rPr>
              <a:t>within the abdominal cavity occurs when the fertilized egg drops out of the </a:t>
            </a:r>
            <a:r>
              <a:rPr lang="en-US" sz="1600" dirty="0" err="1">
                <a:solidFill>
                  <a:srgbClr val="000000"/>
                </a:solidFill>
              </a:rPr>
              <a:t>fimbriated</a:t>
            </a:r>
            <a:r>
              <a:rPr lang="en-US" sz="1600" dirty="0">
                <a:solidFill>
                  <a:srgbClr val="000000"/>
                </a:solidFill>
              </a:rPr>
              <a:t> end of the oviduct and implants on the peritoneum.</a:t>
            </a:r>
          </a:p>
          <a:p>
            <a:pPr marL="342900" lvl="1" indent="-342900">
              <a:spcBef>
                <a:spcPts val="2000"/>
              </a:spcBef>
              <a:buClr>
                <a:schemeClr val="accent1"/>
              </a:buClr>
            </a:pPr>
            <a:endParaRPr lang="en-US" sz="1600" dirty="0">
              <a:solidFill>
                <a:srgbClr val="000000"/>
              </a:solidFill>
            </a:endParaRPr>
          </a:p>
          <a:p>
            <a:endParaRPr lang="en-US" dirty="0">
              <a:solidFill>
                <a:srgbClr val="000000"/>
              </a:solidFill>
            </a:endParaRPr>
          </a:p>
        </p:txBody>
      </p:sp>
      <p:sp>
        <p:nvSpPr>
          <p:cNvPr id="4" name="Date Placeholder 3"/>
          <p:cNvSpPr>
            <a:spLocks noGrp="1"/>
          </p:cNvSpPr>
          <p:nvPr>
            <p:ph type="dt" sz="half" idx="10"/>
          </p:nvPr>
        </p:nvSpPr>
        <p:spPr/>
        <p:txBody>
          <a:bodyPr/>
          <a:lstStyle/>
          <a:p>
            <a:r>
              <a:rPr lang="en-US" smtClean="0"/>
              <a:t>3/31/19</a:t>
            </a:r>
            <a:endParaRPr lang="en-US"/>
          </a:p>
        </p:txBody>
      </p:sp>
      <p:sp>
        <p:nvSpPr>
          <p:cNvPr id="5" name="Footer Placeholder 4"/>
          <p:cNvSpPr>
            <a:spLocks noGrp="1"/>
          </p:cNvSpPr>
          <p:nvPr>
            <p:ph type="ftr" sz="quarter" idx="11"/>
          </p:nvPr>
        </p:nvSpPr>
        <p:spPr/>
        <p:txBody>
          <a:bodyPr/>
          <a:lstStyle/>
          <a:p>
            <a:r>
              <a:rPr lang="hr-HR" smtClean="0"/>
              <a:t>REPR 224</a:t>
            </a:r>
            <a:endParaRPr lang="en-US"/>
          </a:p>
        </p:txBody>
      </p:sp>
      <p:sp>
        <p:nvSpPr>
          <p:cNvPr id="6" name="Slide Number Placeholder 5"/>
          <p:cNvSpPr>
            <a:spLocks noGrp="1"/>
          </p:cNvSpPr>
          <p:nvPr>
            <p:ph type="sldNum" sz="quarter" idx="12"/>
          </p:nvPr>
        </p:nvSpPr>
        <p:spPr/>
        <p:txBody>
          <a:bodyPr/>
          <a:lstStyle/>
          <a:p>
            <a:fld id="{49AED484-F614-4F83-9E0A-076B4E5CA0E7}" type="slidenum">
              <a:rPr lang="en-US" smtClean="0"/>
              <a:pPr/>
              <a:t>9</a:t>
            </a:fld>
            <a:endParaRPr lang="en-US"/>
          </a:p>
        </p:txBody>
      </p:sp>
    </p:spTree>
    <p:extLst>
      <p:ext uri="{BB962C8B-B14F-4D97-AF65-F5344CB8AC3E}">
        <p14:creationId xmlns:p14="http://schemas.microsoft.com/office/powerpoint/2010/main" val="2686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7E1596A-A690-4827-8B17-F638600A8E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1940</TotalTime>
  <Words>2388</Words>
  <Application>Microsoft Macintosh PowerPoint</Application>
  <PresentationFormat>On-screen Show (4:3)</PresentationFormat>
  <Paragraphs>334</Paragraphs>
  <Slides>46</Slides>
  <Notes>0</Notes>
  <HiddenSlides>0</HiddenSlides>
  <MMClips>0</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HDOfficeLightV0</vt:lpstr>
      <vt:lpstr>Perception</vt:lpstr>
      <vt:lpstr>Ectopic Pregnancy, Spontaneous Abortion And Gestational Trophoblastic Disease.</vt:lpstr>
      <vt:lpstr>Objectives </vt:lpstr>
      <vt:lpstr>Ectopic Pregnancy</vt:lpstr>
      <vt:lpstr>Clinical Features</vt:lpstr>
      <vt:lpstr>Clinical Features</vt:lpstr>
      <vt:lpstr>Risk Factors</vt:lpstr>
      <vt:lpstr>Risk Factors</vt:lpstr>
      <vt:lpstr>Risk Factors</vt:lpstr>
      <vt:lpstr>Risk Factors</vt:lpstr>
      <vt:lpstr>Ectopic Pregnancy</vt:lpstr>
      <vt:lpstr>Spontaneous Abortion/Miscarriage</vt:lpstr>
      <vt:lpstr>Causes of Spontaneous Abortions/Miscarriages</vt:lpstr>
      <vt:lpstr>Causes of Spontaneous Abortions/Miscarriages</vt:lpstr>
      <vt:lpstr>Causes of Spontaneous Abortions/Miscarriages</vt:lpstr>
      <vt:lpstr>Causes of Spontaneous Abortions/Miscarriages</vt:lpstr>
      <vt:lpstr>Causes of Spontaneous Abortions/Miscarriages</vt:lpstr>
      <vt:lpstr>Causes of Spontaneous Abortions/Miscarriages</vt:lpstr>
      <vt:lpstr>Causes of Spontaneous Abortions/Miscarriages</vt:lpstr>
      <vt:lpstr>Diagnosis of Spontaneous Abortions/Miscarriages</vt:lpstr>
      <vt:lpstr>Products of Conception</vt:lpstr>
      <vt:lpstr>Products of Conception</vt:lpstr>
      <vt:lpstr>Normal Placenta</vt:lpstr>
      <vt:lpstr>Normal Fertilization</vt:lpstr>
      <vt:lpstr>Types of Gestational Trophoblastic Diseases</vt:lpstr>
      <vt:lpstr>Hydatidiform Mole</vt:lpstr>
      <vt:lpstr>Hydatidiform Mole</vt:lpstr>
      <vt:lpstr>Complete HM</vt:lpstr>
      <vt:lpstr>Complete HM</vt:lpstr>
      <vt:lpstr>Complete HM</vt:lpstr>
      <vt:lpstr>Complete HM</vt:lpstr>
      <vt:lpstr>Complete HM</vt:lpstr>
      <vt:lpstr>Complete HM</vt:lpstr>
      <vt:lpstr>Complete HM</vt:lpstr>
      <vt:lpstr>Partial HM</vt:lpstr>
      <vt:lpstr>Partial HM</vt:lpstr>
      <vt:lpstr>Partial HM</vt:lpstr>
      <vt:lpstr>Partial HM</vt:lpstr>
      <vt:lpstr>Partial HM</vt:lpstr>
      <vt:lpstr>PowerPoint Presentation</vt:lpstr>
      <vt:lpstr>Invasive Mole</vt:lpstr>
      <vt:lpstr>Choriocarcinoma</vt:lpstr>
      <vt:lpstr>Choriocarcinoma</vt:lpstr>
      <vt:lpstr>Choriocarcinoma</vt:lpstr>
      <vt:lpstr>PowerPoint Presentation</vt:lpstr>
      <vt:lpstr>Reference</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ECTOPIC PREGNANCY, SPONTANEOUS ABORTION AND GESTATIONAL TROPHOBLASTIC DISEASE.</dc:title>
  <dc:creator>sufia</dc:creator>
  <cp:keywords/>
  <cp:lastModifiedBy>MAC</cp:lastModifiedBy>
  <cp:revision>84</cp:revision>
  <cp:lastPrinted>1601-01-01T00:00:00Z</cp:lastPrinted>
  <dcterms:created xsi:type="dcterms:W3CDTF">2015-04-06T07:38:19Z</dcterms:created>
  <dcterms:modified xsi:type="dcterms:W3CDTF">2019-03-25T19:30:28Z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TC010690321033</vt:lpwstr>
  </property>
</Properties>
</file>