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1" r:id="rId1"/>
  </p:sldMasterIdLst>
  <p:notesMasterIdLst>
    <p:notesMasterId r:id="rId49"/>
  </p:notesMasterIdLst>
  <p:handoutMasterIdLst>
    <p:handoutMasterId r:id="rId50"/>
  </p:handoutMasterIdLst>
  <p:sldIdLst>
    <p:sldId id="257" r:id="rId2"/>
    <p:sldId id="297" r:id="rId3"/>
    <p:sldId id="298" r:id="rId4"/>
    <p:sldId id="299" r:id="rId5"/>
    <p:sldId id="300" r:id="rId6"/>
    <p:sldId id="301" r:id="rId7"/>
    <p:sldId id="302" r:id="rId8"/>
    <p:sldId id="303" r:id="rId9"/>
    <p:sldId id="304" r:id="rId10"/>
    <p:sldId id="305" r:id="rId11"/>
    <p:sldId id="306" r:id="rId12"/>
    <p:sldId id="307" r:id="rId13"/>
    <p:sldId id="308" r:id="rId14"/>
    <p:sldId id="309" r:id="rId15"/>
    <p:sldId id="310" r:id="rId16"/>
    <p:sldId id="311" r:id="rId17"/>
    <p:sldId id="312" r:id="rId18"/>
    <p:sldId id="313" r:id="rId19"/>
    <p:sldId id="314" r:id="rId20"/>
    <p:sldId id="315" r:id="rId21"/>
    <p:sldId id="316" r:id="rId22"/>
    <p:sldId id="317" r:id="rId23"/>
    <p:sldId id="319" r:id="rId24"/>
    <p:sldId id="320" r:id="rId25"/>
    <p:sldId id="324" r:id="rId26"/>
    <p:sldId id="322" r:id="rId27"/>
    <p:sldId id="325" r:id="rId28"/>
    <p:sldId id="326" r:id="rId29"/>
    <p:sldId id="280" r:id="rId30"/>
    <p:sldId id="327" r:id="rId31"/>
    <p:sldId id="328" r:id="rId32"/>
    <p:sldId id="329" r:id="rId33"/>
    <p:sldId id="330" r:id="rId34"/>
    <p:sldId id="336" r:id="rId35"/>
    <p:sldId id="335" r:id="rId36"/>
    <p:sldId id="331" r:id="rId37"/>
    <p:sldId id="332" r:id="rId38"/>
    <p:sldId id="333" r:id="rId39"/>
    <p:sldId id="337" r:id="rId40"/>
    <p:sldId id="338" r:id="rId41"/>
    <p:sldId id="339" r:id="rId42"/>
    <p:sldId id="340" r:id="rId43"/>
    <p:sldId id="341" r:id="rId44"/>
    <p:sldId id="343" r:id="rId45"/>
    <p:sldId id="342" r:id="rId46"/>
    <p:sldId id="345" r:id="rId47"/>
    <p:sldId id="344"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5FdlkCqqdxsmsx8uWPAolw==" hashData="b/pZRGk5/0tgRUpfr+a8eq7hsMc="/>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7" autoAdjust="0"/>
    <p:restoredTop sz="94660"/>
  </p:normalViewPr>
  <p:slideViewPr>
    <p:cSldViewPr snapToGrid="0">
      <p:cViewPr varScale="1">
        <p:scale>
          <a:sx n="96" d="100"/>
          <a:sy n="96" d="100"/>
        </p:scale>
        <p:origin x="-40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handoutMaster" Target="handoutMasters/handout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BE1B6AB-CB6F-3745-82D9-62B9F9547E12}" type="datetimeFigureOut">
              <a:rPr lang="en-US" smtClean="0"/>
              <a:t>3/25/19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B41D92A-AD20-A74A-930C-66EC7101158B}" type="slidenum">
              <a:rPr lang="en-US" smtClean="0"/>
              <a:t>‹#›</a:t>
            </a:fld>
            <a:endParaRPr lang="en-US"/>
          </a:p>
        </p:txBody>
      </p:sp>
    </p:spTree>
    <p:extLst>
      <p:ext uri="{BB962C8B-B14F-4D97-AF65-F5344CB8AC3E}">
        <p14:creationId xmlns:p14="http://schemas.microsoft.com/office/powerpoint/2010/main" val="41316907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08BA72-620B-42F4-9C57-2A3E40DDC21C}" type="datetimeFigureOut">
              <a:rPr lang="en-US" smtClean="0"/>
              <a:t>3/25/19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A7F41B-42FB-4C05-B185-CAAE4E65430B}" type="slidenum">
              <a:rPr lang="en-US" smtClean="0"/>
              <a:t>‹#›</a:t>
            </a:fld>
            <a:endParaRPr lang="en-US"/>
          </a:p>
        </p:txBody>
      </p:sp>
    </p:spTree>
    <p:extLst>
      <p:ext uri="{BB962C8B-B14F-4D97-AF65-F5344CB8AC3E}">
        <p14:creationId xmlns:p14="http://schemas.microsoft.com/office/powerpoint/2010/main" val="47655111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05E4880-5E2C-430A-ABBC-99C423AE6124}" type="slidenum">
              <a:rPr lang="en-US" altLang="en-US" smtClean="0"/>
              <a:pPr/>
              <a:t>1</a:t>
            </a:fld>
            <a:endParaRPr lang="en-US" altLang="en-US" smtClean="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195115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09599" y="1295401"/>
            <a:ext cx="10970684" cy="1927225"/>
          </a:xfrm>
        </p:spPr>
        <p:txBody>
          <a:bodyPr tIns="0" bIns="0" anchor="b" anchorCtr="0"/>
          <a:lstStyle>
            <a:lvl1pPr>
              <a:defRPr sz="60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609599" y="3307976"/>
            <a:ext cx="10970684"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r>
              <a:rPr lang="en-US" smtClean="0"/>
              <a:t>3/31/19</a:t>
            </a:r>
            <a:endParaRPr lang="en-US"/>
          </a:p>
        </p:txBody>
      </p:sp>
      <p:sp>
        <p:nvSpPr>
          <p:cNvPr id="5" name="Footer Placeholder 4"/>
          <p:cNvSpPr>
            <a:spLocks noGrp="1"/>
          </p:cNvSpPr>
          <p:nvPr>
            <p:ph type="ftr" sz="quarter" idx="11"/>
          </p:nvPr>
        </p:nvSpPr>
        <p:spPr/>
        <p:txBody>
          <a:bodyPr/>
          <a:lstStyle/>
          <a:p>
            <a:r>
              <a:rPr lang="hr-HR" smtClean="0"/>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a:t>
            </a:fld>
            <a:endParaRPr lang="en-US"/>
          </a:p>
        </p:txBody>
      </p:sp>
      <p:sp>
        <p:nvSpPr>
          <p:cNvPr id="8" name="TextBox 7"/>
          <p:cNvSpPr txBox="1"/>
          <p:nvPr/>
        </p:nvSpPr>
        <p:spPr>
          <a:xfrm>
            <a:off x="11057091" y="5804647"/>
            <a:ext cx="366987"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3/31/19</a:t>
            </a:r>
            <a:endParaRPr lang="en-US"/>
          </a:p>
        </p:txBody>
      </p:sp>
      <p:sp>
        <p:nvSpPr>
          <p:cNvPr id="3" name="Footer Placeholder 2"/>
          <p:cNvSpPr>
            <a:spLocks noGrp="1"/>
          </p:cNvSpPr>
          <p:nvPr>
            <p:ph type="ftr" sz="quarter" idx="11"/>
          </p:nvPr>
        </p:nvSpPr>
        <p:spPr/>
        <p:txBody>
          <a:bodyPr/>
          <a:lstStyle/>
          <a:p>
            <a:r>
              <a:rPr lang="hr-HR" smtClean="0"/>
              <a:t>REPR 224</a:t>
            </a:r>
            <a:endParaRPr lang="en-US"/>
          </a:p>
        </p:txBody>
      </p:sp>
      <p:sp>
        <p:nvSpPr>
          <p:cNvPr id="4" name="Slide Number Placeholder 3"/>
          <p:cNvSpPr>
            <a:spLocks noGrp="1"/>
          </p:cNvSpPr>
          <p:nvPr>
            <p:ph type="sldNum" sz="quarter" idx="12"/>
          </p:nvPr>
        </p:nvSpPr>
        <p:spPr/>
        <p:txBody>
          <a:bodyPr/>
          <a:lstStyle/>
          <a:p>
            <a:fld id="{F300A144-732A-4065-8046-875B585F136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1"/>
            <a:ext cx="4679577" cy="2209800"/>
          </a:xfrm>
        </p:spPr>
        <p:txBody>
          <a:bodyPr anchor="b"/>
          <a:lstStyle>
            <a:lvl1pPr algn="l">
              <a:defRPr sz="4400" b="0"/>
            </a:lvl1pPr>
          </a:lstStyle>
          <a:p>
            <a:r>
              <a:rPr lang="en-US" smtClean="0"/>
              <a:t>Click to edit Master title style</a:t>
            </a:r>
            <a:endParaRPr/>
          </a:p>
        </p:txBody>
      </p:sp>
      <p:sp>
        <p:nvSpPr>
          <p:cNvPr id="3" name="Content Placeholder 2"/>
          <p:cNvSpPr>
            <a:spLocks noGrp="1"/>
          </p:cNvSpPr>
          <p:nvPr>
            <p:ph idx="1"/>
          </p:nvPr>
        </p:nvSpPr>
        <p:spPr>
          <a:xfrm>
            <a:off x="6705600" y="273051"/>
            <a:ext cx="48768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09600" y="2649071"/>
            <a:ext cx="4679577"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r>
              <a:rPr lang="en-US" smtClean="0"/>
              <a:t>3/31/19</a:t>
            </a:r>
            <a:endParaRPr lang="en-US"/>
          </a:p>
        </p:txBody>
      </p:sp>
      <p:sp>
        <p:nvSpPr>
          <p:cNvPr id="6" name="Footer Placeholder 5"/>
          <p:cNvSpPr>
            <a:spLocks noGrp="1"/>
          </p:cNvSpPr>
          <p:nvPr>
            <p:ph type="ftr" sz="quarter" idx="11"/>
          </p:nvPr>
        </p:nvSpPr>
        <p:spPr/>
        <p:txBody>
          <a:bodyPr/>
          <a:lstStyle/>
          <a:p>
            <a:r>
              <a:rPr lang="hr-HR" smtClean="0"/>
              <a:t>REPR 224</a:t>
            </a:r>
            <a:endParaRPr lang="en-US"/>
          </a:p>
        </p:txBody>
      </p:sp>
      <p:sp>
        <p:nvSpPr>
          <p:cNvPr id="7" name="Slide Number Placeholder 6"/>
          <p:cNvSpPr>
            <a:spLocks noGrp="1"/>
          </p:cNvSpPr>
          <p:nvPr>
            <p:ph type="sldNum" sz="quarter" idx="12"/>
          </p:nvPr>
        </p:nvSpPr>
        <p:spPr/>
        <p:txBody>
          <a:bodyPr/>
          <a:lstStyle/>
          <a:p>
            <a:fld id="{F300A144-732A-4065-8046-875B585F136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35234" y="381001"/>
            <a:ext cx="4847167"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6735234" y="2649071"/>
            <a:ext cx="4847167"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r>
              <a:rPr lang="en-US" smtClean="0"/>
              <a:t>3/31/19</a:t>
            </a:r>
            <a:endParaRPr lang="en-US"/>
          </a:p>
        </p:txBody>
      </p:sp>
      <p:sp>
        <p:nvSpPr>
          <p:cNvPr id="6" name="Footer Placeholder 5"/>
          <p:cNvSpPr>
            <a:spLocks noGrp="1"/>
          </p:cNvSpPr>
          <p:nvPr>
            <p:ph type="ftr" sz="quarter" idx="11"/>
          </p:nvPr>
        </p:nvSpPr>
        <p:spPr/>
        <p:txBody>
          <a:bodyPr/>
          <a:lstStyle/>
          <a:p>
            <a:r>
              <a:rPr lang="hr-HR" smtClean="0"/>
              <a:t>REPR 224</a:t>
            </a:r>
            <a:endParaRPr lang="en-US"/>
          </a:p>
        </p:txBody>
      </p:sp>
      <p:sp>
        <p:nvSpPr>
          <p:cNvPr id="7" name="Slide Number Placeholder 6"/>
          <p:cNvSpPr>
            <a:spLocks noGrp="1"/>
          </p:cNvSpPr>
          <p:nvPr>
            <p:ph type="sldNum" sz="quarter" idx="12"/>
          </p:nvPr>
        </p:nvSpPr>
        <p:spPr/>
        <p:txBody>
          <a:bodyPr/>
          <a:lstStyle/>
          <a:p>
            <a:fld id="{F300A144-732A-4065-8046-875B585F1364}" type="slidenum">
              <a:rPr lang="en-US" smtClean="0"/>
              <a:t>‹#›</a:t>
            </a:fld>
            <a:endParaRPr lang="en-US"/>
          </a:p>
        </p:txBody>
      </p:sp>
      <p:sp>
        <p:nvSpPr>
          <p:cNvPr id="9" name="Picture Placeholder 8"/>
          <p:cNvSpPr>
            <a:spLocks noGrp="1"/>
          </p:cNvSpPr>
          <p:nvPr>
            <p:ph type="pic" sz="quarter" idx="13"/>
          </p:nvPr>
        </p:nvSpPr>
        <p:spPr>
          <a:xfrm>
            <a:off x="304800" y="1143000"/>
            <a:ext cx="5689600" cy="42672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35234" y="381001"/>
            <a:ext cx="4847167"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6735234" y="2649071"/>
            <a:ext cx="4847167"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r>
              <a:rPr lang="en-US" smtClean="0"/>
              <a:t>3/31/19</a:t>
            </a:r>
            <a:endParaRPr lang="en-US"/>
          </a:p>
        </p:txBody>
      </p:sp>
      <p:sp>
        <p:nvSpPr>
          <p:cNvPr id="6" name="Footer Placeholder 5"/>
          <p:cNvSpPr>
            <a:spLocks noGrp="1"/>
          </p:cNvSpPr>
          <p:nvPr>
            <p:ph type="ftr" sz="quarter" idx="11"/>
          </p:nvPr>
        </p:nvSpPr>
        <p:spPr/>
        <p:txBody>
          <a:bodyPr/>
          <a:lstStyle/>
          <a:p>
            <a:r>
              <a:rPr lang="hr-HR" smtClean="0"/>
              <a:t>REPR 224</a:t>
            </a:r>
            <a:endParaRPr lang="en-US"/>
          </a:p>
        </p:txBody>
      </p:sp>
      <p:sp>
        <p:nvSpPr>
          <p:cNvPr id="7" name="Slide Number Placeholder 6"/>
          <p:cNvSpPr>
            <a:spLocks noGrp="1"/>
          </p:cNvSpPr>
          <p:nvPr>
            <p:ph type="sldNum" sz="quarter" idx="12"/>
          </p:nvPr>
        </p:nvSpPr>
        <p:spPr/>
        <p:txBody>
          <a:bodyPr/>
          <a:lstStyle/>
          <a:p>
            <a:fld id="{F300A144-732A-4065-8046-875B585F1364}" type="slidenum">
              <a:rPr lang="en-US" smtClean="0"/>
              <a:t>‹#›</a:t>
            </a:fld>
            <a:endParaRPr lang="en-US"/>
          </a:p>
        </p:txBody>
      </p:sp>
      <p:sp>
        <p:nvSpPr>
          <p:cNvPr id="9" name="Picture Placeholder 8"/>
          <p:cNvSpPr>
            <a:spLocks noGrp="1"/>
          </p:cNvSpPr>
          <p:nvPr>
            <p:ph type="pic" sz="quarter" idx="13"/>
          </p:nvPr>
        </p:nvSpPr>
        <p:spPr>
          <a:xfrm>
            <a:off x="1320800" y="2590800"/>
            <a:ext cx="4673600" cy="35052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
        <p:nvSpPr>
          <p:cNvPr id="8" name="Picture Placeholder 8"/>
          <p:cNvSpPr>
            <a:spLocks noGrp="1"/>
          </p:cNvSpPr>
          <p:nvPr>
            <p:ph type="pic" sz="quarter" idx="14"/>
          </p:nvPr>
        </p:nvSpPr>
        <p:spPr>
          <a:xfrm>
            <a:off x="3306234" y="1260475"/>
            <a:ext cx="1672167"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smtClean="0"/>
              <a:t>Drag picture to placeholder or click icon to add</a:t>
            </a:r>
            <a:endParaRPr/>
          </a:p>
        </p:txBody>
      </p:sp>
      <p:sp>
        <p:nvSpPr>
          <p:cNvPr id="10" name="Picture Placeholder 8"/>
          <p:cNvSpPr>
            <a:spLocks noGrp="1"/>
          </p:cNvSpPr>
          <p:nvPr>
            <p:ph type="pic" sz="quarter" idx="15"/>
          </p:nvPr>
        </p:nvSpPr>
        <p:spPr>
          <a:xfrm>
            <a:off x="359834" y="762000"/>
            <a:ext cx="2789767"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609601" y="2568389"/>
            <a:ext cx="10970684" cy="3468875"/>
          </a:xfrm>
        </p:spPr>
        <p:txBody>
          <a:bodyPr vert="eaVert"/>
          <a:lstStyle>
            <a:lvl5pPr>
              <a:defRPr/>
            </a:lvl5pPr>
            <a:lvl6pPr marL="1719072">
              <a:defRPr/>
            </a:lvl6pPr>
            <a:lvl7pPr marL="1719072">
              <a:defRPr/>
            </a:lvl7pPr>
            <a:lvl8pPr marL="1719072">
              <a:defRPr/>
            </a:lvl8pPr>
            <a:lvl9pPr marL="171907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r>
              <a:rPr lang="en-US" smtClean="0"/>
              <a:t>3/31/19</a:t>
            </a:r>
            <a:endParaRPr lang="en-US"/>
          </a:p>
        </p:txBody>
      </p:sp>
      <p:sp>
        <p:nvSpPr>
          <p:cNvPr id="5" name="Footer Placeholder 4"/>
          <p:cNvSpPr>
            <a:spLocks noGrp="1"/>
          </p:cNvSpPr>
          <p:nvPr>
            <p:ph type="ftr" sz="quarter" idx="11"/>
          </p:nvPr>
        </p:nvSpPr>
        <p:spPr/>
        <p:txBody>
          <a:bodyPr/>
          <a:lstStyle/>
          <a:p>
            <a:r>
              <a:rPr lang="hr-HR" smtClean="0"/>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48800" y="274639"/>
            <a:ext cx="2032000" cy="5851525"/>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609600" y="416859"/>
            <a:ext cx="8026400" cy="561564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r>
              <a:rPr lang="en-US" smtClean="0"/>
              <a:t>3/31/19</a:t>
            </a:r>
            <a:endParaRPr lang="en-US"/>
          </a:p>
        </p:txBody>
      </p:sp>
      <p:sp>
        <p:nvSpPr>
          <p:cNvPr id="5" name="Footer Placeholder 4"/>
          <p:cNvSpPr>
            <a:spLocks noGrp="1"/>
          </p:cNvSpPr>
          <p:nvPr>
            <p:ph type="ftr" sz="quarter" idx="11"/>
          </p:nvPr>
        </p:nvSpPr>
        <p:spPr/>
        <p:txBody>
          <a:bodyPr/>
          <a:lstStyle/>
          <a:p>
            <a:r>
              <a:rPr lang="hr-HR" smtClean="0"/>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3/31/19</a:t>
            </a:r>
            <a:endParaRPr lang="en-US"/>
          </a:p>
        </p:txBody>
      </p:sp>
      <p:sp>
        <p:nvSpPr>
          <p:cNvPr id="4" name="Footer Placeholder 3"/>
          <p:cNvSpPr>
            <a:spLocks noGrp="1"/>
          </p:cNvSpPr>
          <p:nvPr>
            <p:ph type="ftr" sz="quarter" idx="11"/>
          </p:nvPr>
        </p:nvSpPr>
        <p:spPr/>
        <p:txBody>
          <a:bodyPr/>
          <a:lstStyle/>
          <a:p>
            <a:r>
              <a:rPr lang="hr-HR" smtClean="0"/>
              <a:t>REPR 224</a:t>
            </a:r>
            <a:endParaRPr lang="en-US"/>
          </a:p>
        </p:txBody>
      </p:sp>
      <p:sp>
        <p:nvSpPr>
          <p:cNvPr id="5" name="Slide Number Placeholder 4"/>
          <p:cNvSpPr>
            <a:spLocks noGrp="1"/>
          </p:cNvSpPr>
          <p:nvPr>
            <p:ph type="sldNum" sz="quarter" idx="12"/>
          </p:nvPr>
        </p:nvSpPr>
        <p:spPr/>
        <p:txBody>
          <a:bodyPr/>
          <a:lstStyle/>
          <a:p>
            <a:fld id="{F300A144-732A-4065-8046-875B585F136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sp>
        <p:nvSpPr>
          <p:cNvPr id="7" name="Picture Placeholder 2" title="Picture placeholder"/>
          <p:cNvSpPr>
            <a:spLocks noGrp="1"/>
          </p:cNvSpPr>
          <p:nvPr>
            <p:ph type="pic" idx="10"/>
          </p:nvPr>
        </p:nvSpPr>
        <p:spPr>
          <a:xfrm>
            <a:off x="1164371" y="2476137"/>
            <a:ext cx="2218868" cy="2921726"/>
          </a:xfrm>
          <a:prstGeom prst="round2DiagRect">
            <a:avLst/>
          </a:prstGeom>
          <a:solidFill>
            <a:schemeClr val="bg2"/>
          </a:solidFill>
        </p:spPr>
        <p:txBody>
          <a:bodyPr tIns="914400" rtlCol="0">
            <a:normAutofit/>
          </a:bodyPr>
          <a:lstStyle>
            <a:lvl1pPr marL="0" indent="0" algn="ctr">
              <a:buNone/>
              <a:defRPr sz="1800"/>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pPr lvl="0"/>
            <a:r>
              <a:rPr lang="en-US" noProof="0" smtClean="0"/>
              <a:t>Click icon to add picture</a:t>
            </a:r>
            <a:endParaRPr noProof="0" dirty="0"/>
          </a:p>
        </p:txBody>
      </p:sp>
      <p:sp>
        <p:nvSpPr>
          <p:cNvPr id="3" name="Subtitle 2"/>
          <p:cNvSpPr>
            <a:spLocks noGrp="1"/>
          </p:cNvSpPr>
          <p:nvPr>
            <p:ph type="subTitle" idx="1"/>
          </p:nvPr>
        </p:nvSpPr>
        <p:spPr>
          <a:xfrm>
            <a:off x="3737172" y="4266725"/>
            <a:ext cx="7077679" cy="991077"/>
          </a:xfrm>
        </p:spPr>
        <p:txBody>
          <a:bodyPr>
            <a:normAutofit/>
          </a:bodyPr>
          <a:lstStyle>
            <a:lvl1pPr marL="0" indent="0" algn="l">
              <a:spcBef>
                <a:spcPts val="0"/>
              </a:spcBef>
              <a:buNone/>
              <a:defRPr sz="1500" cap="all" baseline="0">
                <a:solidFill>
                  <a:schemeClr val="tx2"/>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smtClean="0"/>
              <a:t>Click to edit Master subtitle style</a:t>
            </a:r>
            <a:endParaRPr/>
          </a:p>
        </p:txBody>
      </p:sp>
      <p:sp>
        <p:nvSpPr>
          <p:cNvPr id="2" name="Title 1"/>
          <p:cNvSpPr>
            <a:spLocks noGrp="1"/>
          </p:cNvSpPr>
          <p:nvPr>
            <p:ph type="ctrTitle"/>
          </p:nvPr>
        </p:nvSpPr>
        <p:spPr>
          <a:xfrm>
            <a:off x="3733185" y="2514605"/>
            <a:ext cx="7081665" cy="1625599"/>
          </a:xfrm>
        </p:spPr>
        <p:txBody>
          <a:bodyPr>
            <a:normAutofit/>
          </a:bodyPr>
          <a:lstStyle>
            <a:lvl1pPr algn="l">
              <a:lnSpc>
                <a:spcPct val="90000"/>
              </a:lnSpc>
              <a:defRPr sz="3601">
                <a:solidFill>
                  <a:schemeClr val="tx2"/>
                </a:solidFill>
              </a:defRPr>
            </a:lvl1pPr>
          </a:lstStyle>
          <a:p>
            <a:r>
              <a:rPr lang="en-US" smtClean="0"/>
              <a:t>Click to edit Master title style</a:t>
            </a:r>
            <a:endParaRPr/>
          </a:p>
        </p:txBody>
      </p:sp>
      <p:sp>
        <p:nvSpPr>
          <p:cNvPr id="5" name="Date Placeholder 7"/>
          <p:cNvSpPr>
            <a:spLocks noGrp="1"/>
          </p:cNvSpPr>
          <p:nvPr>
            <p:ph type="dt" sz="half" idx="11"/>
          </p:nvPr>
        </p:nvSpPr>
        <p:spPr/>
        <p:txBody>
          <a:bodyPr/>
          <a:lstStyle>
            <a:lvl1pPr>
              <a:defRPr/>
            </a:lvl1pPr>
          </a:lstStyle>
          <a:p>
            <a:pPr>
              <a:defRPr/>
            </a:pPr>
            <a:r>
              <a:rPr lang="en-US" smtClean="0"/>
              <a:t>3/31/19</a:t>
            </a:r>
            <a:endParaRPr lang="en-US"/>
          </a:p>
        </p:txBody>
      </p:sp>
      <p:sp>
        <p:nvSpPr>
          <p:cNvPr id="6" name="Footer Placeholder 8"/>
          <p:cNvSpPr>
            <a:spLocks noGrp="1"/>
          </p:cNvSpPr>
          <p:nvPr>
            <p:ph type="ftr" sz="quarter" idx="12"/>
          </p:nvPr>
        </p:nvSpPr>
        <p:spPr/>
        <p:txBody>
          <a:bodyPr/>
          <a:lstStyle>
            <a:lvl1pPr>
              <a:defRPr/>
            </a:lvl1pPr>
          </a:lstStyle>
          <a:p>
            <a:pPr>
              <a:defRPr/>
            </a:pPr>
            <a:r>
              <a:rPr lang="hr-HR" smtClean="0"/>
              <a:t>REPR 224</a:t>
            </a:r>
            <a:endParaRPr lang="en-US"/>
          </a:p>
        </p:txBody>
      </p:sp>
      <p:sp>
        <p:nvSpPr>
          <p:cNvPr id="8" name="Slide Number Placeholder 9"/>
          <p:cNvSpPr>
            <a:spLocks noGrp="1"/>
          </p:cNvSpPr>
          <p:nvPr>
            <p:ph type="sldNum" sz="quarter" idx="13"/>
          </p:nvPr>
        </p:nvSpPr>
        <p:spPr/>
        <p:txBody>
          <a:bodyPr/>
          <a:lstStyle>
            <a:lvl1pPr>
              <a:defRPr/>
            </a:lvl1pPr>
          </a:lstStyle>
          <a:p>
            <a:pPr>
              <a:defRPr/>
            </a:pPr>
            <a:fld id="{3C31EC31-ABD6-40BB-952F-84FF0384D884}" type="slidenum">
              <a:rPr lang="en-US"/>
              <a:pPr>
                <a:defRPr/>
              </a:pPr>
              <a:t>‹#›</a:t>
            </a:fld>
            <a:endParaRPr lang="en-US"/>
          </a:p>
        </p:txBody>
      </p:sp>
    </p:spTree>
    <p:extLst>
      <p:ext uri="{BB962C8B-B14F-4D97-AF65-F5344CB8AC3E}">
        <p14:creationId xmlns:p14="http://schemas.microsoft.com/office/powerpoint/2010/main" val="1516115509"/>
      </p:ext>
    </p:extLst>
  </p:cSld>
  <p:clrMapOvr>
    <a:masterClrMapping/>
  </p:clrMapOvr>
  <p:transition xmlns:p14="http://schemas.microsoft.com/office/powerpoint/2010/mai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r>
              <a:rPr lang="en-US" smtClean="0"/>
              <a:t>3/31/19</a:t>
            </a:r>
            <a:endParaRPr lang="en-US"/>
          </a:p>
        </p:txBody>
      </p:sp>
      <p:sp>
        <p:nvSpPr>
          <p:cNvPr id="5" name="Footer Placeholder 4"/>
          <p:cNvSpPr>
            <a:spLocks noGrp="1"/>
          </p:cNvSpPr>
          <p:nvPr>
            <p:ph type="ftr" sz="quarter" idx="11"/>
          </p:nvPr>
        </p:nvSpPr>
        <p:spPr/>
        <p:txBody>
          <a:bodyPr/>
          <a:lstStyle/>
          <a:p>
            <a:r>
              <a:rPr lang="hr-HR" smtClean="0"/>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236695"/>
            <a:ext cx="8534400" cy="1362075"/>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2235200" y="3609696"/>
            <a:ext cx="69088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r>
              <a:rPr lang="en-US" smtClean="0"/>
              <a:t>3/31/19</a:t>
            </a:r>
            <a:endParaRPr lang="en-US"/>
          </a:p>
        </p:txBody>
      </p:sp>
      <p:sp>
        <p:nvSpPr>
          <p:cNvPr id="5" name="Footer Placeholder 4"/>
          <p:cNvSpPr>
            <a:spLocks noGrp="1"/>
          </p:cNvSpPr>
          <p:nvPr>
            <p:ph type="ftr" sz="quarter" idx="11"/>
          </p:nvPr>
        </p:nvSpPr>
        <p:spPr>
          <a:xfrm>
            <a:off x="9651999" y="6356351"/>
            <a:ext cx="1928284" cy="365125"/>
          </a:xfrm>
        </p:spPr>
        <p:txBody>
          <a:bodyPr/>
          <a:lstStyle/>
          <a:p>
            <a:r>
              <a:rPr lang="hr-HR" smtClean="0"/>
              <a:t>REPR 224</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300A144-732A-4065-8046-875B585F1364}" type="slidenum">
              <a:rPr lang="en-US" smtClean="0"/>
              <a:t>‹#›</a:t>
            </a:fld>
            <a:endParaRPr lang="en-US"/>
          </a:p>
        </p:txBody>
      </p:sp>
      <p:sp>
        <p:nvSpPr>
          <p:cNvPr id="8" name="TextBox 7"/>
          <p:cNvSpPr txBox="1"/>
          <p:nvPr/>
        </p:nvSpPr>
        <p:spPr>
          <a:xfrm>
            <a:off x="11057091" y="5804647"/>
            <a:ext cx="366987"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87552" y="2784475"/>
            <a:ext cx="5023104"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179671" y="2784475"/>
            <a:ext cx="5023104"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r>
              <a:rPr lang="en-US" smtClean="0"/>
              <a:t>3/31/19</a:t>
            </a:r>
            <a:endParaRPr lang="en-US"/>
          </a:p>
        </p:txBody>
      </p:sp>
      <p:sp>
        <p:nvSpPr>
          <p:cNvPr id="6" name="Footer Placeholder 5"/>
          <p:cNvSpPr>
            <a:spLocks noGrp="1"/>
          </p:cNvSpPr>
          <p:nvPr>
            <p:ph type="ftr" sz="quarter" idx="11"/>
          </p:nvPr>
        </p:nvSpPr>
        <p:spPr/>
        <p:txBody>
          <a:bodyPr/>
          <a:lstStyle/>
          <a:p>
            <a:r>
              <a:rPr lang="hr-HR" smtClean="0"/>
              <a:t>REPR 224</a:t>
            </a:r>
            <a:endParaRPr lang="en-US"/>
          </a:p>
        </p:txBody>
      </p:sp>
      <p:sp>
        <p:nvSpPr>
          <p:cNvPr id="7" name="Slide Number Placeholder 6"/>
          <p:cNvSpPr>
            <a:spLocks noGrp="1"/>
          </p:cNvSpPr>
          <p:nvPr>
            <p:ph type="sldNum" sz="quarter" idx="12"/>
          </p:nvPr>
        </p:nvSpPr>
        <p:spPr/>
        <p:txBody>
          <a:bodyPr/>
          <a:lstStyle/>
          <a:p>
            <a:fld id="{F300A144-732A-4065-8046-875B585F136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87552" y="2232211"/>
            <a:ext cx="5023104"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87552" y="3160060"/>
            <a:ext cx="5023104"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175437" y="2232211"/>
            <a:ext cx="5023104"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5437" y="3160060"/>
            <a:ext cx="5023104"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r>
              <a:rPr lang="en-US" smtClean="0"/>
              <a:t>3/31/19</a:t>
            </a:r>
            <a:endParaRPr lang="en-US"/>
          </a:p>
        </p:txBody>
      </p:sp>
      <p:sp>
        <p:nvSpPr>
          <p:cNvPr id="8" name="Footer Placeholder 7"/>
          <p:cNvSpPr>
            <a:spLocks noGrp="1"/>
          </p:cNvSpPr>
          <p:nvPr>
            <p:ph type="ftr" sz="quarter" idx="11"/>
          </p:nvPr>
        </p:nvSpPr>
        <p:spPr/>
        <p:txBody>
          <a:bodyPr/>
          <a:lstStyle/>
          <a:p>
            <a:r>
              <a:rPr lang="hr-HR" smtClean="0"/>
              <a:t>REPR 224</a:t>
            </a:r>
            <a:endParaRPr lang="en-US"/>
          </a:p>
        </p:txBody>
      </p:sp>
      <p:sp>
        <p:nvSpPr>
          <p:cNvPr id="9" name="Slide Number Placeholder 8"/>
          <p:cNvSpPr>
            <a:spLocks noGrp="1"/>
          </p:cNvSpPr>
          <p:nvPr>
            <p:ph type="sldNum" sz="quarter" idx="12"/>
          </p:nvPr>
        </p:nvSpPr>
        <p:spPr/>
        <p:txBody>
          <a:bodyPr/>
          <a:lstStyle/>
          <a:p>
            <a:fld id="{F300A144-732A-4065-8046-875B585F136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16000" y="2784475"/>
            <a:ext cx="10208683"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r>
              <a:rPr lang="en-US" smtClean="0"/>
              <a:t>3/31/19</a:t>
            </a:r>
            <a:endParaRPr lang="en-US"/>
          </a:p>
        </p:txBody>
      </p:sp>
      <p:sp>
        <p:nvSpPr>
          <p:cNvPr id="6" name="Footer Placeholder 5"/>
          <p:cNvSpPr>
            <a:spLocks noGrp="1"/>
          </p:cNvSpPr>
          <p:nvPr>
            <p:ph type="ftr" sz="quarter" idx="11"/>
          </p:nvPr>
        </p:nvSpPr>
        <p:spPr/>
        <p:txBody>
          <a:bodyPr/>
          <a:lstStyle/>
          <a:p>
            <a:r>
              <a:rPr lang="hr-HR" smtClean="0"/>
              <a:t>REPR 224</a:t>
            </a:r>
            <a:endParaRPr lang="en-US"/>
          </a:p>
        </p:txBody>
      </p:sp>
      <p:sp>
        <p:nvSpPr>
          <p:cNvPr id="7" name="Slide Number Placeholder 6"/>
          <p:cNvSpPr>
            <a:spLocks noGrp="1"/>
          </p:cNvSpPr>
          <p:nvPr>
            <p:ph type="sldNum" sz="quarter" idx="12"/>
          </p:nvPr>
        </p:nvSpPr>
        <p:spPr/>
        <p:txBody>
          <a:bodyPr/>
          <a:lstStyle/>
          <a:p>
            <a:fld id="{F300A144-732A-4065-8046-875B585F1364}" type="slidenum">
              <a:rPr lang="en-US" smtClean="0"/>
              <a:t>‹#›</a:t>
            </a:fld>
            <a:endParaRPr lang="en-US"/>
          </a:p>
        </p:txBody>
      </p:sp>
      <p:sp>
        <p:nvSpPr>
          <p:cNvPr id="8" name="Content Placeholder 2"/>
          <p:cNvSpPr>
            <a:spLocks noGrp="1"/>
          </p:cNvSpPr>
          <p:nvPr>
            <p:ph sz="half" idx="13"/>
          </p:nvPr>
        </p:nvSpPr>
        <p:spPr>
          <a:xfrm>
            <a:off x="1016000" y="4497070"/>
            <a:ext cx="10208683"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181344" y="2784475"/>
            <a:ext cx="5023104"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r>
              <a:rPr lang="en-US" smtClean="0"/>
              <a:t>3/31/19</a:t>
            </a:r>
            <a:endParaRPr lang="en-US"/>
          </a:p>
        </p:txBody>
      </p:sp>
      <p:sp>
        <p:nvSpPr>
          <p:cNvPr id="6" name="Footer Placeholder 5"/>
          <p:cNvSpPr>
            <a:spLocks noGrp="1"/>
          </p:cNvSpPr>
          <p:nvPr>
            <p:ph type="ftr" sz="quarter" idx="11"/>
          </p:nvPr>
        </p:nvSpPr>
        <p:spPr/>
        <p:txBody>
          <a:bodyPr/>
          <a:lstStyle/>
          <a:p>
            <a:r>
              <a:rPr lang="hr-HR" smtClean="0"/>
              <a:t>REPR 224</a:t>
            </a:r>
            <a:endParaRPr lang="en-US"/>
          </a:p>
        </p:txBody>
      </p:sp>
      <p:sp>
        <p:nvSpPr>
          <p:cNvPr id="7" name="Slide Number Placeholder 6"/>
          <p:cNvSpPr>
            <a:spLocks noGrp="1"/>
          </p:cNvSpPr>
          <p:nvPr>
            <p:ph type="sldNum" sz="quarter" idx="12"/>
          </p:nvPr>
        </p:nvSpPr>
        <p:spPr/>
        <p:txBody>
          <a:bodyPr/>
          <a:lstStyle/>
          <a:p>
            <a:fld id="{F300A144-732A-4065-8046-875B585F1364}" type="slidenum">
              <a:rPr lang="en-US" smtClean="0"/>
              <a:t>‹#›</a:t>
            </a:fld>
            <a:endParaRPr lang="en-US"/>
          </a:p>
        </p:txBody>
      </p:sp>
      <p:sp>
        <p:nvSpPr>
          <p:cNvPr id="8" name="Content Placeholder 2"/>
          <p:cNvSpPr>
            <a:spLocks noGrp="1"/>
          </p:cNvSpPr>
          <p:nvPr>
            <p:ph sz="half" idx="13"/>
          </p:nvPr>
        </p:nvSpPr>
        <p:spPr>
          <a:xfrm>
            <a:off x="6181344" y="4497070"/>
            <a:ext cx="5023104"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2"/>
          <p:cNvSpPr>
            <a:spLocks noGrp="1"/>
          </p:cNvSpPr>
          <p:nvPr>
            <p:ph sz="half" idx="14"/>
          </p:nvPr>
        </p:nvSpPr>
        <p:spPr>
          <a:xfrm>
            <a:off x="987552" y="2784475"/>
            <a:ext cx="5023104"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181344" y="2784475"/>
            <a:ext cx="5023104"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r>
              <a:rPr lang="en-US" smtClean="0"/>
              <a:t>3/31/19</a:t>
            </a:r>
            <a:endParaRPr lang="en-US"/>
          </a:p>
        </p:txBody>
      </p:sp>
      <p:sp>
        <p:nvSpPr>
          <p:cNvPr id="6" name="Footer Placeholder 5"/>
          <p:cNvSpPr>
            <a:spLocks noGrp="1"/>
          </p:cNvSpPr>
          <p:nvPr>
            <p:ph type="ftr" sz="quarter" idx="11"/>
          </p:nvPr>
        </p:nvSpPr>
        <p:spPr/>
        <p:txBody>
          <a:bodyPr/>
          <a:lstStyle/>
          <a:p>
            <a:r>
              <a:rPr lang="hr-HR" smtClean="0"/>
              <a:t>REPR 224</a:t>
            </a:r>
            <a:endParaRPr lang="en-US"/>
          </a:p>
        </p:txBody>
      </p:sp>
      <p:sp>
        <p:nvSpPr>
          <p:cNvPr id="7" name="Slide Number Placeholder 6"/>
          <p:cNvSpPr>
            <a:spLocks noGrp="1"/>
          </p:cNvSpPr>
          <p:nvPr>
            <p:ph type="sldNum" sz="quarter" idx="12"/>
          </p:nvPr>
        </p:nvSpPr>
        <p:spPr/>
        <p:txBody>
          <a:bodyPr/>
          <a:lstStyle/>
          <a:p>
            <a:fld id="{F300A144-732A-4065-8046-875B585F1364}" type="slidenum">
              <a:rPr lang="en-US" smtClean="0"/>
              <a:t>‹#›</a:t>
            </a:fld>
            <a:endParaRPr lang="en-US"/>
          </a:p>
        </p:txBody>
      </p:sp>
      <p:sp>
        <p:nvSpPr>
          <p:cNvPr id="8" name="Content Placeholder 2"/>
          <p:cNvSpPr>
            <a:spLocks noGrp="1"/>
          </p:cNvSpPr>
          <p:nvPr>
            <p:ph sz="half" idx="13"/>
          </p:nvPr>
        </p:nvSpPr>
        <p:spPr>
          <a:xfrm>
            <a:off x="6181344" y="4497070"/>
            <a:ext cx="5023104"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986367" y="2784475"/>
            <a:ext cx="5023104"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986367" y="4497070"/>
            <a:ext cx="5023104"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r>
              <a:rPr lang="en-US" smtClean="0"/>
              <a:t>3/31/19</a:t>
            </a:r>
            <a:endParaRPr lang="en-US"/>
          </a:p>
        </p:txBody>
      </p:sp>
      <p:sp>
        <p:nvSpPr>
          <p:cNvPr id="4" name="Footer Placeholder 3"/>
          <p:cNvSpPr>
            <a:spLocks noGrp="1"/>
          </p:cNvSpPr>
          <p:nvPr>
            <p:ph type="ftr" sz="quarter" idx="11"/>
          </p:nvPr>
        </p:nvSpPr>
        <p:spPr/>
        <p:txBody>
          <a:bodyPr/>
          <a:lstStyle/>
          <a:p>
            <a:r>
              <a:rPr lang="hr-HR" smtClean="0"/>
              <a:t>REPR 224</a:t>
            </a:r>
            <a:endParaRPr lang="en-US"/>
          </a:p>
        </p:txBody>
      </p:sp>
      <p:sp>
        <p:nvSpPr>
          <p:cNvPr id="5" name="Slide Number Placeholder 4"/>
          <p:cNvSpPr>
            <a:spLocks noGrp="1"/>
          </p:cNvSpPr>
          <p:nvPr>
            <p:ph type="sldNum" sz="quarter" idx="12"/>
          </p:nvPr>
        </p:nvSpPr>
        <p:spPr/>
        <p:txBody>
          <a:bodyPr/>
          <a:lstStyle/>
          <a:p>
            <a:fld id="{F300A144-732A-4065-8046-875B585F136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45141"/>
            <a:ext cx="109728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86367" y="2770095"/>
            <a:ext cx="10217152" cy="326716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r>
              <a:rPr lang="en-US" smtClean="0"/>
              <a:t>3/31/19</a:t>
            </a:r>
            <a:endParaRPr lang="en-US"/>
          </a:p>
        </p:txBody>
      </p:sp>
      <p:sp>
        <p:nvSpPr>
          <p:cNvPr id="5" name="Footer Placeholder 4"/>
          <p:cNvSpPr>
            <a:spLocks noGrp="1"/>
          </p:cNvSpPr>
          <p:nvPr>
            <p:ph type="ftr" sz="quarter" idx="3"/>
          </p:nvPr>
        </p:nvSpPr>
        <p:spPr>
          <a:xfrm>
            <a:off x="7719484" y="6356351"/>
            <a:ext cx="3860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r>
              <a:rPr lang="hr-HR" smtClean="0"/>
              <a:t>REPR 224</a:t>
            </a:r>
            <a:endParaRPr lang="en-US"/>
          </a:p>
        </p:txBody>
      </p:sp>
      <p:sp>
        <p:nvSpPr>
          <p:cNvPr id="6" name="Slide Number Placeholder 5"/>
          <p:cNvSpPr>
            <a:spLocks noGrp="1"/>
          </p:cNvSpPr>
          <p:nvPr>
            <p:ph type="sldNum" sz="quarter" idx="4"/>
          </p:nvPr>
        </p:nvSpPr>
        <p:spPr>
          <a:xfrm>
            <a:off x="5740400" y="6356351"/>
            <a:ext cx="7112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F300A144-732A-4065-8046-875B585F136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848"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hdr="0"/>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g"/><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g"/><Relationship Id="rId3" Type="http://schemas.openxmlformats.org/officeDocument/2006/relationships/image" Target="../media/image1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jpg"/><Relationship Id="rId3" Type="http://schemas.openxmlformats.org/officeDocument/2006/relationships/image" Target="../media/image2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0.jpg"/><Relationship Id="rId3" Type="http://schemas.openxmlformats.org/officeDocument/2006/relationships/image" Target="../media/image2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4.jpg"/><Relationship Id="rId3" Type="http://schemas.openxmlformats.org/officeDocument/2006/relationships/image" Target="../media/image2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jpg"/><Relationship Id="rId3" Type="http://schemas.openxmlformats.org/officeDocument/2006/relationships/image" Target="../media/image31.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g"/><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rtlCol="0">
            <a:normAutofit/>
          </a:bodyPr>
          <a:lstStyle/>
          <a:p>
            <a:pPr defTabSz="685983">
              <a:defRPr/>
            </a:pPr>
            <a:r>
              <a:rPr lang="en-US" sz="4800" b="1" dirty="0"/>
              <a:t>Pathology of </a:t>
            </a:r>
            <a:r>
              <a:rPr lang="en-US" sz="4800" b="1" dirty="0" smtClean="0"/>
              <a:t>Cervix</a:t>
            </a:r>
            <a:r>
              <a:rPr lang="en-US" sz="4800" b="1" dirty="0"/>
              <a:t/>
            </a:r>
            <a:br>
              <a:rPr lang="en-US" sz="4800" b="1" dirty="0"/>
            </a:br>
            <a:endParaRPr lang="en-US" sz="3200" b="1" dirty="0"/>
          </a:p>
        </p:txBody>
      </p:sp>
      <p:sp>
        <p:nvSpPr>
          <p:cNvPr id="3" name="Subtitle 2"/>
          <p:cNvSpPr>
            <a:spLocks noGrp="1"/>
          </p:cNvSpPr>
          <p:nvPr>
            <p:ph type="subTitle" idx="1"/>
          </p:nvPr>
        </p:nvSpPr>
        <p:spPr/>
        <p:txBody>
          <a:bodyPr rtlCol="0">
            <a:normAutofit/>
          </a:bodyPr>
          <a:lstStyle/>
          <a:p>
            <a:pPr>
              <a:buClr>
                <a:srgbClr val="404040"/>
              </a:buClr>
            </a:pPr>
            <a:r>
              <a:rPr lang="en-US" i="1" dirty="0">
                <a:solidFill>
                  <a:srgbClr val="404040"/>
                </a:solidFill>
                <a:latin typeface="Arial" charset="0"/>
                <a:ea typeface="ＭＳ Ｐゴシック" charset="0"/>
                <a:cs typeface="Arial" charset="0"/>
              </a:rPr>
              <a:t>Dr. Maria A. Arafah</a:t>
            </a:r>
          </a:p>
          <a:p>
            <a:pPr>
              <a:buClr>
                <a:srgbClr val="404040"/>
              </a:buClr>
            </a:pPr>
            <a:r>
              <a:rPr lang="en-US" i="1" dirty="0">
                <a:solidFill>
                  <a:srgbClr val="404040"/>
                </a:solidFill>
                <a:latin typeface="Arial" charset="0"/>
                <a:ea typeface="ＭＳ Ｐゴシック" charset="0"/>
                <a:cs typeface="Arial" charset="0"/>
              </a:rPr>
              <a:t>Assistant Professor </a:t>
            </a:r>
            <a:r>
              <a:rPr lang="mr-IN" i="1" dirty="0">
                <a:solidFill>
                  <a:srgbClr val="404040"/>
                </a:solidFill>
                <a:latin typeface="Arial" charset="0"/>
                <a:ea typeface="ＭＳ Ｐゴシック" charset="0"/>
                <a:cs typeface="Arial" charset="0"/>
              </a:rPr>
              <a:t>–</a:t>
            </a:r>
            <a:r>
              <a:rPr lang="en-US" i="1" dirty="0">
                <a:solidFill>
                  <a:srgbClr val="404040"/>
                </a:solidFill>
                <a:latin typeface="Arial" charset="0"/>
                <a:ea typeface="ＭＳ Ｐゴシック" charset="0"/>
                <a:cs typeface="Arial" charset="0"/>
              </a:rPr>
              <a:t> Department of Pathology</a:t>
            </a:r>
          </a:p>
          <a:p>
            <a:pPr>
              <a:buClr>
                <a:srgbClr val="404040"/>
              </a:buClr>
            </a:pPr>
            <a:r>
              <a:rPr lang="en-US" i="1" dirty="0">
                <a:solidFill>
                  <a:srgbClr val="404040"/>
                </a:solidFill>
                <a:latin typeface="Arial" charset="0"/>
                <a:ea typeface="ＭＳ Ｐゴシック" charset="0"/>
                <a:cs typeface="Arial" charset="0"/>
              </a:rPr>
              <a:t>http://</a:t>
            </a:r>
            <a:r>
              <a:rPr lang="en-US" i="1" dirty="0" err="1">
                <a:solidFill>
                  <a:srgbClr val="404040"/>
                </a:solidFill>
                <a:latin typeface="Arial" charset="0"/>
                <a:ea typeface="ＭＳ Ｐゴシック" charset="0"/>
                <a:cs typeface="Arial" charset="0"/>
              </a:rPr>
              <a:t>fac.ksu.edu.sa</a:t>
            </a:r>
            <a:r>
              <a:rPr lang="en-US" i="1" dirty="0">
                <a:solidFill>
                  <a:srgbClr val="404040"/>
                </a:solidFill>
                <a:latin typeface="Arial" charset="0"/>
                <a:ea typeface="ＭＳ Ｐゴシック" charset="0"/>
                <a:cs typeface="Arial" charset="0"/>
              </a:rPr>
              <a:t>/</a:t>
            </a:r>
            <a:r>
              <a:rPr lang="en-US" i="1" dirty="0" err="1">
                <a:solidFill>
                  <a:srgbClr val="404040"/>
                </a:solidFill>
                <a:latin typeface="Arial" charset="0"/>
                <a:ea typeface="ＭＳ Ｐゴシック" charset="0"/>
                <a:cs typeface="Arial" charset="0"/>
              </a:rPr>
              <a:t>mariaarafah</a:t>
            </a:r>
            <a:r>
              <a:rPr lang="en-US" i="1" dirty="0">
                <a:solidFill>
                  <a:srgbClr val="404040"/>
                </a:solidFill>
                <a:latin typeface="Arial" charset="0"/>
                <a:ea typeface="ＭＳ Ｐゴシック" charset="0"/>
                <a:cs typeface="Arial" charset="0"/>
              </a:rPr>
              <a:t>/</a:t>
            </a:r>
            <a:r>
              <a:rPr lang="en-US" i="1" dirty="0" smtClean="0">
                <a:solidFill>
                  <a:srgbClr val="404040"/>
                </a:solidFill>
                <a:latin typeface="Arial" charset="0"/>
                <a:ea typeface="ＭＳ Ｐゴシック" charset="0"/>
                <a:cs typeface="Arial" charset="0"/>
              </a:rPr>
              <a:t>courses</a:t>
            </a:r>
            <a:endParaRPr lang="en-US" i="1" dirty="0">
              <a:solidFill>
                <a:srgbClr val="404040"/>
              </a:solidFill>
              <a:latin typeface="Arial" charset="0"/>
              <a:ea typeface="ＭＳ Ｐゴシック" charset="0"/>
              <a:cs typeface="Arial" charset="0"/>
            </a:endParaRPr>
          </a:p>
        </p:txBody>
      </p:sp>
    </p:spTree>
    <p:extLst>
      <p:ext uri="{BB962C8B-B14F-4D97-AF65-F5344CB8AC3E}">
        <p14:creationId xmlns:p14="http://schemas.microsoft.com/office/powerpoint/2010/main" val="25554264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a:t>
            </a:r>
            <a:r>
              <a:rPr lang="en-US" dirty="0" smtClean="0"/>
              <a:t>nfectious Cervicitis</a:t>
            </a:r>
            <a:endParaRPr lang="en-US" dirty="0"/>
          </a:p>
        </p:txBody>
      </p:sp>
      <p:sp>
        <p:nvSpPr>
          <p:cNvPr id="3" name="Content Placeholder 2"/>
          <p:cNvSpPr>
            <a:spLocks noGrp="1"/>
          </p:cNvSpPr>
          <p:nvPr>
            <p:ph idx="1"/>
          </p:nvPr>
        </p:nvSpPr>
        <p:spPr/>
        <p:txBody>
          <a:bodyPr vert="horz" lIns="91440" tIns="45720" rIns="91440" bIns="45720" rtlCol="0">
            <a:normAutofit/>
          </a:bodyPr>
          <a:lstStyle/>
          <a:p>
            <a:pPr defTabSz="685983"/>
            <a:r>
              <a:rPr lang="en-US" altLang="en-US" sz="2400" dirty="0" smtClean="0">
                <a:solidFill>
                  <a:schemeClr val="tx1"/>
                </a:solidFill>
              </a:rPr>
              <a:t>It can </a:t>
            </a:r>
            <a:r>
              <a:rPr lang="en-US" altLang="en-US" sz="2400" dirty="0">
                <a:solidFill>
                  <a:schemeClr val="tx1"/>
                </a:solidFill>
              </a:rPr>
              <a:t>be caused by various </a:t>
            </a:r>
            <a:r>
              <a:rPr lang="en-US" altLang="en-US" sz="2400" dirty="0" smtClean="0">
                <a:solidFill>
                  <a:schemeClr val="tx1"/>
                </a:solidFill>
              </a:rPr>
              <a:t>organisms </a:t>
            </a:r>
            <a:r>
              <a:rPr lang="en-US" altLang="en-US" sz="2400" dirty="0">
                <a:solidFill>
                  <a:schemeClr val="tx1"/>
                </a:solidFill>
              </a:rPr>
              <a:t>e.g. </a:t>
            </a:r>
            <a:r>
              <a:rPr lang="en-US" altLang="en-US" sz="2400" dirty="0" smtClean="0">
                <a:solidFill>
                  <a:schemeClr val="tx1"/>
                </a:solidFill>
              </a:rPr>
              <a:t>Staphylococci</a:t>
            </a:r>
            <a:r>
              <a:rPr lang="en-US" altLang="en-US" sz="2400" dirty="0">
                <a:solidFill>
                  <a:schemeClr val="tx1"/>
                </a:solidFill>
              </a:rPr>
              <a:t>, </a:t>
            </a:r>
            <a:r>
              <a:rPr lang="en-US" altLang="en-US" sz="2400" dirty="0" smtClean="0">
                <a:solidFill>
                  <a:schemeClr val="tx1"/>
                </a:solidFill>
              </a:rPr>
              <a:t>Enterococci</a:t>
            </a:r>
            <a:r>
              <a:rPr lang="en-US" altLang="en-US" sz="2400" dirty="0">
                <a:solidFill>
                  <a:schemeClr val="tx1"/>
                </a:solidFill>
              </a:rPr>
              <a:t>, </a:t>
            </a:r>
            <a:r>
              <a:rPr lang="en-US" altLang="en-US" sz="2400" dirty="0" err="1">
                <a:solidFill>
                  <a:schemeClr val="tx1"/>
                </a:solidFill>
              </a:rPr>
              <a:t>Gardnerella</a:t>
            </a:r>
            <a:r>
              <a:rPr lang="en-US" altLang="en-US" sz="2400" dirty="0">
                <a:solidFill>
                  <a:schemeClr val="tx1"/>
                </a:solidFill>
              </a:rPr>
              <a:t> </a:t>
            </a:r>
            <a:r>
              <a:rPr lang="en-US" altLang="en-US" sz="2400" dirty="0" err="1">
                <a:solidFill>
                  <a:schemeClr val="tx1"/>
                </a:solidFill>
              </a:rPr>
              <a:t>vaginalis</a:t>
            </a:r>
            <a:r>
              <a:rPr lang="en-US" altLang="en-US" sz="2400" dirty="0">
                <a:solidFill>
                  <a:schemeClr val="tx1"/>
                </a:solidFill>
              </a:rPr>
              <a:t>, </a:t>
            </a:r>
            <a:r>
              <a:rPr lang="en-US" altLang="en-US" sz="2400" dirty="0" err="1">
                <a:solidFill>
                  <a:schemeClr val="tx1"/>
                </a:solidFill>
              </a:rPr>
              <a:t>Trichomonas</a:t>
            </a:r>
            <a:r>
              <a:rPr lang="en-US" altLang="en-US" sz="2400" dirty="0">
                <a:solidFill>
                  <a:schemeClr val="tx1"/>
                </a:solidFill>
              </a:rPr>
              <a:t> </a:t>
            </a:r>
            <a:r>
              <a:rPr lang="en-US" altLang="en-US" sz="2400" dirty="0" err="1">
                <a:solidFill>
                  <a:schemeClr val="tx1"/>
                </a:solidFill>
              </a:rPr>
              <a:t>vaginalis</a:t>
            </a:r>
            <a:r>
              <a:rPr lang="en-US" altLang="en-US" sz="2400" dirty="0">
                <a:solidFill>
                  <a:schemeClr val="tx1"/>
                </a:solidFill>
              </a:rPr>
              <a:t>, Candida </a:t>
            </a:r>
            <a:r>
              <a:rPr lang="en-US" altLang="en-US" sz="2400" dirty="0" err="1">
                <a:solidFill>
                  <a:schemeClr val="tx1"/>
                </a:solidFill>
              </a:rPr>
              <a:t>albicans</a:t>
            </a:r>
            <a:r>
              <a:rPr lang="en-US" altLang="en-US" sz="2400" dirty="0">
                <a:solidFill>
                  <a:schemeClr val="tx1"/>
                </a:solidFill>
              </a:rPr>
              <a:t> and Chlamydia trachomatis and HPV.</a:t>
            </a:r>
          </a:p>
          <a:p>
            <a:pPr defTabSz="685983"/>
            <a:r>
              <a:rPr lang="en-US" altLang="en-US" sz="2400" dirty="0" smtClean="0">
                <a:solidFill>
                  <a:schemeClr val="tx1"/>
                </a:solidFill>
              </a:rPr>
              <a:t>They most </a:t>
            </a:r>
            <a:r>
              <a:rPr lang="en-US" altLang="en-US" sz="2400" dirty="0">
                <a:solidFill>
                  <a:schemeClr val="tx1"/>
                </a:solidFill>
              </a:rPr>
              <a:t>often involves the </a:t>
            </a:r>
            <a:r>
              <a:rPr lang="en-US" altLang="en-US" sz="2400" dirty="0" err="1">
                <a:solidFill>
                  <a:schemeClr val="tx1"/>
                </a:solidFill>
              </a:rPr>
              <a:t>endocervix</a:t>
            </a:r>
            <a:r>
              <a:rPr lang="en-US" altLang="en-US" sz="2400" dirty="0">
                <a:solidFill>
                  <a:schemeClr val="tx1"/>
                </a:solidFill>
              </a:rPr>
              <a:t>.</a:t>
            </a:r>
          </a:p>
          <a:p>
            <a:pPr defTabSz="685983"/>
            <a:r>
              <a:rPr lang="en-US" altLang="en-US" sz="2400" dirty="0" smtClean="0">
                <a:solidFill>
                  <a:schemeClr val="tx1"/>
                </a:solidFill>
              </a:rPr>
              <a:t>They may </a:t>
            </a:r>
            <a:r>
              <a:rPr lang="en-US" altLang="en-US" sz="2400" dirty="0">
                <a:solidFill>
                  <a:schemeClr val="tx1"/>
                </a:solidFill>
              </a:rPr>
              <a:t>be </a:t>
            </a:r>
            <a:r>
              <a:rPr lang="en-US" altLang="en-US" sz="2400" dirty="0" smtClean="0">
                <a:solidFill>
                  <a:schemeClr val="tx1"/>
                </a:solidFill>
              </a:rPr>
              <a:t>asymptomatic or manifest </a:t>
            </a:r>
            <a:r>
              <a:rPr lang="en-US" altLang="en-US" sz="2400" dirty="0">
                <a:solidFill>
                  <a:schemeClr val="tx1"/>
                </a:solidFill>
              </a:rPr>
              <a:t>as </a:t>
            </a:r>
            <a:r>
              <a:rPr lang="en-US" altLang="en-US" sz="2400" dirty="0" smtClean="0">
                <a:solidFill>
                  <a:schemeClr val="tx1"/>
                </a:solidFill>
              </a:rPr>
              <a:t>a vaginal </a:t>
            </a:r>
            <a:r>
              <a:rPr lang="en-US" altLang="en-US" sz="2400" dirty="0">
                <a:solidFill>
                  <a:schemeClr val="tx1"/>
                </a:solidFill>
              </a:rPr>
              <a:t>discharge or </a:t>
            </a:r>
            <a:r>
              <a:rPr lang="en-US" altLang="en-US" sz="2400" dirty="0" smtClean="0">
                <a:solidFill>
                  <a:schemeClr val="tx1"/>
                </a:solidFill>
              </a:rPr>
              <a:t>itching.</a:t>
            </a:r>
            <a:endParaRPr lang="en-US" altLang="en-US" sz="2400" dirty="0">
              <a:solidFill>
                <a:schemeClr val="tx1"/>
              </a:solidFill>
            </a:endParaRPr>
          </a:p>
        </p:txBody>
      </p:sp>
      <p:sp>
        <p:nvSpPr>
          <p:cNvPr id="4" name="Date Placeholder 3"/>
          <p:cNvSpPr>
            <a:spLocks noGrp="1"/>
          </p:cNvSpPr>
          <p:nvPr>
            <p:ph type="dt" sz="half" idx="10"/>
          </p:nvPr>
        </p:nvSpPr>
        <p:spPr/>
        <p:txBody>
          <a:bodyPr/>
          <a:lstStyle/>
          <a:p>
            <a:r>
              <a:rPr lang="en-US" smtClean="0"/>
              <a:t>3/31/19</a:t>
            </a:r>
            <a:endParaRPr lang="en-US"/>
          </a:p>
        </p:txBody>
      </p:sp>
      <p:sp>
        <p:nvSpPr>
          <p:cNvPr id="5" name="Footer Placeholder 4"/>
          <p:cNvSpPr>
            <a:spLocks noGrp="1"/>
          </p:cNvSpPr>
          <p:nvPr>
            <p:ph type="ftr" sz="quarter" idx="11"/>
          </p:nvPr>
        </p:nvSpPr>
        <p:spPr/>
        <p:txBody>
          <a:bodyPr/>
          <a:lstStyle/>
          <a:p>
            <a:r>
              <a:rPr lang="hr-HR" smtClean="0"/>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10</a:t>
            </a:fld>
            <a:endParaRPr lang="en-US"/>
          </a:p>
        </p:txBody>
      </p:sp>
    </p:spTree>
    <p:extLst>
      <p:ext uri="{BB962C8B-B14F-4D97-AF65-F5344CB8AC3E}">
        <p14:creationId xmlns:p14="http://schemas.microsoft.com/office/powerpoint/2010/main" val="1000763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Candidiasis (</a:t>
            </a:r>
            <a:r>
              <a:rPr lang="en-US" dirty="0" err="1" smtClean="0"/>
              <a:t>Moniliasis</a:t>
            </a:r>
            <a:r>
              <a:rPr lang="en-US" dirty="0" smtClean="0"/>
              <a:t>)</a:t>
            </a:r>
            <a:endParaRPr lang="en-US" dirty="0"/>
          </a:p>
        </p:txBody>
      </p:sp>
      <p:sp>
        <p:nvSpPr>
          <p:cNvPr id="3" name="Content Placeholder 2"/>
          <p:cNvSpPr>
            <a:spLocks noGrp="1"/>
          </p:cNvSpPr>
          <p:nvPr>
            <p:ph idx="1"/>
          </p:nvPr>
        </p:nvSpPr>
        <p:spPr/>
        <p:txBody>
          <a:bodyPr vert="horz" lIns="91440" tIns="45720" rIns="91440" bIns="45720" rtlCol="0">
            <a:normAutofit lnSpcReduction="10000"/>
          </a:bodyPr>
          <a:lstStyle/>
          <a:p>
            <a:pPr defTabSz="685983"/>
            <a:r>
              <a:rPr lang="en-US" altLang="en-US" sz="2400" dirty="0" smtClean="0">
                <a:solidFill>
                  <a:schemeClr val="tx1"/>
                </a:solidFill>
              </a:rPr>
              <a:t>It is a common infection caused </a:t>
            </a:r>
            <a:r>
              <a:rPr lang="en-US" altLang="en-US" sz="2400" dirty="0">
                <a:solidFill>
                  <a:schemeClr val="tx1"/>
                </a:solidFill>
              </a:rPr>
              <a:t>by Candida </a:t>
            </a:r>
            <a:r>
              <a:rPr lang="en-US" altLang="en-US" sz="2400" dirty="0" err="1">
                <a:solidFill>
                  <a:schemeClr val="tx1"/>
                </a:solidFill>
              </a:rPr>
              <a:t>albicans</a:t>
            </a:r>
            <a:r>
              <a:rPr lang="en-US" altLang="en-US" sz="2400" dirty="0">
                <a:solidFill>
                  <a:schemeClr val="tx1"/>
                </a:solidFill>
              </a:rPr>
              <a:t>, a normal component of the vaginal flora.</a:t>
            </a:r>
          </a:p>
          <a:p>
            <a:pPr defTabSz="685983"/>
            <a:r>
              <a:rPr lang="en-US" altLang="en-US" sz="2400" dirty="0" smtClean="0">
                <a:solidFill>
                  <a:schemeClr val="tx1"/>
                </a:solidFill>
              </a:rPr>
              <a:t>It involves the cervix </a:t>
            </a:r>
            <a:r>
              <a:rPr lang="en-US" altLang="en-US" sz="2400" dirty="0">
                <a:solidFill>
                  <a:schemeClr val="tx1"/>
                </a:solidFill>
              </a:rPr>
              <a:t>and </a:t>
            </a:r>
            <a:r>
              <a:rPr lang="en-US" altLang="en-US" sz="2400" dirty="0" smtClean="0">
                <a:solidFill>
                  <a:schemeClr val="tx1"/>
                </a:solidFill>
              </a:rPr>
              <a:t>vagina. </a:t>
            </a:r>
            <a:endParaRPr lang="en-US" altLang="en-US" sz="2400" dirty="0">
              <a:solidFill>
                <a:schemeClr val="tx1"/>
              </a:solidFill>
            </a:endParaRPr>
          </a:p>
          <a:p>
            <a:pPr defTabSz="685983"/>
            <a:r>
              <a:rPr lang="en-US" altLang="en-US" sz="2400" dirty="0" smtClean="0">
                <a:solidFill>
                  <a:schemeClr val="tx1"/>
                </a:solidFill>
              </a:rPr>
              <a:t>It is associated </a:t>
            </a:r>
            <a:r>
              <a:rPr lang="en-US" altLang="en-US" sz="2400" dirty="0">
                <a:solidFill>
                  <a:schemeClr val="tx1"/>
                </a:solidFill>
              </a:rPr>
              <a:t>with diabetes </a:t>
            </a:r>
            <a:r>
              <a:rPr lang="en-US" altLang="en-US" sz="2400" dirty="0" err="1">
                <a:solidFill>
                  <a:schemeClr val="tx1"/>
                </a:solidFill>
              </a:rPr>
              <a:t>mellitis</a:t>
            </a:r>
            <a:r>
              <a:rPr lang="en-US" altLang="en-US" sz="2400" dirty="0">
                <a:solidFill>
                  <a:schemeClr val="tx1"/>
                </a:solidFill>
              </a:rPr>
              <a:t>, pregnancy, antibiotic therapy, oral contraceptive use and immunosuppression.</a:t>
            </a:r>
          </a:p>
          <a:p>
            <a:pPr defTabSz="685983"/>
            <a:r>
              <a:rPr lang="en-US" altLang="en-US" sz="2400" dirty="0" smtClean="0">
                <a:solidFill>
                  <a:schemeClr val="tx1"/>
                </a:solidFill>
              </a:rPr>
              <a:t>It is characterized </a:t>
            </a:r>
            <a:r>
              <a:rPr lang="en-US" altLang="en-US" sz="2400" dirty="0">
                <a:solidFill>
                  <a:schemeClr val="tx1"/>
                </a:solidFill>
              </a:rPr>
              <a:t>by white patchy mucosal lesions with thick curdy white discharge and </a:t>
            </a:r>
            <a:r>
              <a:rPr lang="en-US" altLang="en-US" sz="2400" dirty="0" err="1">
                <a:solidFill>
                  <a:schemeClr val="tx1"/>
                </a:solidFill>
              </a:rPr>
              <a:t>vulvovaginal</a:t>
            </a:r>
            <a:r>
              <a:rPr lang="en-US" altLang="en-US" sz="2400" dirty="0">
                <a:solidFill>
                  <a:schemeClr val="tx1"/>
                </a:solidFill>
              </a:rPr>
              <a:t> </a:t>
            </a:r>
            <a:r>
              <a:rPr lang="en-US" altLang="en-US" sz="2400" dirty="0" err="1">
                <a:solidFill>
                  <a:schemeClr val="tx1"/>
                </a:solidFill>
              </a:rPr>
              <a:t>pruritis</a:t>
            </a:r>
            <a:r>
              <a:rPr lang="en-US" altLang="en-US" sz="2400" dirty="0">
                <a:solidFill>
                  <a:schemeClr val="tx1"/>
                </a:solidFill>
              </a:rPr>
              <a:t>. Ulcers may develop</a:t>
            </a:r>
            <a:r>
              <a:rPr lang="en-US" altLang="en-US" sz="2400" dirty="0" smtClean="0">
                <a:solidFill>
                  <a:schemeClr val="tx1"/>
                </a:solidFill>
              </a:rPr>
              <a:t>.</a:t>
            </a:r>
            <a:endParaRPr lang="en-US" altLang="en-US" sz="2400" dirty="0">
              <a:solidFill>
                <a:schemeClr val="tx1"/>
              </a:solidFill>
            </a:endParaRPr>
          </a:p>
        </p:txBody>
      </p:sp>
      <p:sp>
        <p:nvSpPr>
          <p:cNvPr id="4" name="Date Placeholder 3"/>
          <p:cNvSpPr>
            <a:spLocks noGrp="1"/>
          </p:cNvSpPr>
          <p:nvPr>
            <p:ph type="dt" sz="half" idx="10"/>
          </p:nvPr>
        </p:nvSpPr>
        <p:spPr/>
        <p:txBody>
          <a:bodyPr/>
          <a:lstStyle/>
          <a:p>
            <a:r>
              <a:rPr lang="en-US" smtClean="0"/>
              <a:t>3/31/19</a:t>
            </a:r>
            <a:endParaRPr lang="en-US"/>
          </a:p>
        </p:txBody>
      </p:sp>
      <p:sp>
        <p:nvSpPr>
          <p:cNvPr id="5" name="Footer Placeholder 4"/>
          <p:cNvSpPr>
            <a:spLocks noGrp="1"/>
          </p:cNvSpPr>
          <p:nvPr>
            <p:ph type="ftr" sz="quarter" idx="11"/>
          </p:nvPr>
        </p:nvSpPr>
        <p:spPr/>
        <p:txBody>
          <a:bodyPr/>
          <a:lstStyle/>
          <a:p>
            <a:r>
              <a:rPr lang="hr-HR" smtClean="0"/>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11</a:t>
            </a:fld>
            <a:endParaRPr lang="en-US"/>
          </a:p>
        </p:txBody>
      </p:sp>
    </p:spTree>
    <p:extLst>
      <p:ext uri="{BB962C8B-B14F-4D97-AF65-F5344CB8AC3E}">
        <p14:creationId xmlns:p14="http://schemas.microsoft.com/office/powerpoint/2010/main" val="228181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Candidiasis </a:t>
            </a:r>
          </a:p>
        </p:txBody>
      </p:sp>
      <p:sp>
        <p:nvSpPr>
          <p:cNvPr id="3" name="Content Placeholder 2"/>
          <p:cNvSpPr>
            <a:spLocks noGrp="1"/>
          </p:cNvSpPr>
          <p:nvPr>
            <p:ph idx="1"/>
          </p:nvPr>
        </p:nvSpPr>
        <p:spPr/>
        <p:txBody>
          <a:bodyPr/>
          <a:lstStyle/>
          <a:p>
            <a:r>
              <a:rPr lang="en-US" altLang="en-US" sz="2000" dirty="0">
                <a:solidFill>
                  <a:schemeClr val="tx1"/>
                </a:solidFill>
              </a:rPr>
              <a:t>Cytology smears </a:t>
            </a:r>
            <a:r>
              <a:rPr lang="en-US" altLang="en-US" sz="2000" dirty="0" smtClean="0">
                <a:solidFill>
                  <a:schemeClr val="tx1"/>
                </a:solidFill>
              </a:rPr>
              <a:t>show</a:t>
            </a:r>
            <a:r>
              <a:rPr lang="en-US" altLang="en-US" sz="2000" dirty="0">
                <a:solidFill>
                  <a:schemeClr val="tx1"/>
                </a:solidFill>
              </a:rPr>
              <a:t> </a:t>
            </a:r>
            <a:r>
              <a:rPr lang="en-US" altLang="en-US" sz="2000" dirty="0" smtClean="0">
                <a:solidFill>
                  <a:schemeClr val="tx1"/>
                </a:solidFill>
              </a:rPr>
              <a:t>fungal </a:t>
            </a:r>
            <a:r>
              <a:rPr lang="en-US" altLang="en-US" sz="2000" dirty="0">
                <a:solidFill>
                  <a:schemeClr val="tx1"/>
                </a:solidFill>
              </a:rPr>
              <a:t>colonies in the form of spores and branching </a:t>
            </a:r>
            <a:r>
              <a:rPr lang="en-US" altLang="en-US" sz="2000" dirty="0" err="1">
                <a:solidFill>
                  <a:schemeClr val="tx1"/>
                </a:solidFill>
              </a:rPr>
              <a:t>pseudohyphae</a:t>
            </a:r>
            <a:r>
              <a:rPr lang="en-US" altLang="en-US" sz="2000" dirty="0">
                <a:solidFill>
                  <a:schemeClr val="tx1"/>
                </a:solidFill>
              </a:rPr>
              <a:t> on the cervical epithelium. Chronic inflammatory cells are present. </a:t>
            </a:r>
          </a:p>
          <a:p>
            <a:endParaRPr lang="en-US" dirty="0"/>
          </a:p>
        </p:txBody>
      </p:sp>
      <p:sp>
        <p:nvSpPr>
          <p:cNvPr id="4" name="Date Placeholder 3"/>
          <p:cNvSpPr>
            <a:spLocks noGrp="1"/>
          </p:cNvSpPr>
          <p:nvPr>
            <p:ph type="dt" sz="half" idx="10"/>
          </p:nvPr>
        </p:nvSpPr>
        <p:spPr/>
        <p:txBody>
          <a:bodyPr/>
          <a:lstStyle/>
          <a:p>
            <a:r>
              <a:rPr lang="en-US" smtClean="0"/>
              <a:t>3/31/19</a:t>
            </a:r>
            <a:endParaRPr lang="en-US"/>
          </a:p>
        </p:txBody>
      </p:sp>
      <p:sp>
        <p:nvSpPr>
          <p:cNvPr id="5" name="Footer Placeholder 4"/>
          <p:cNvSpPr>
            <a:spLocks noGrp="1"/>
          </p:cNvSpPr>
          <p:nvPr>
            <p:ph type="ftr" sz="quarter" idx="11"/>
          </p:nvPr>
        </p:nvSpPr>
        <p:spPr/>
        <p:txBody>
          <a:bodyPr/>
          <a:lstStyle/>
          <a:p>
            <a:r>
              <a:rPr lang="hr-HR" smtClean="0"/>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12</a:t>
            </a:fld>
            <a:endParaRPr lang="en-US"/>
          </a:p>
        </p:txBody>
      </p:sp>
      <p:pic>
        <p:nvPicPr>
          <p:cNvPr id="7" name="Picture 6" descr="2537_144594959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4336" y="3569708"/>
            <a:ext cx="4637868" cy="30787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4583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Trichomoniasis</a:t>
            </a:r>
            <a:endParaRPr lang="en-US" dirty="0"/>
          </a:p>
        </p:txBody>
      </p:sp>
      <p:sp>
        <p:nvSpPr>
          <p:cNvPr id="3" name="Content Placeholder 2"/>
          <p:cNvSpPr>
            <a:spLocks noGrp="1"/>
          </p:cNvSpPr>
          <p:nvPr>
            <p:ph idx="1"/>
          </p:nvPr>
        </p:nvSpPr>
        <p:spPr>
          <a:xfrm>
            <a:off x="986367" y="2770095"/>
            <a:ext cx="10217152" cy="3267169"/>
          </a:xfrm>
        </p:spPr>
        <p:txBody>
          <a:bodyPr>
            <a:normAutofit/>
          </a:bodyPr>
          <a:lstStyle/>
          <a:p>
            <a:pPr marL="320040" indent="-320040" defTabSz="685983">
              <a:defRPr/>
            </a:pPr>
            <a:r>
              <a:rPr lang="en-US" sz="2400" dirty="0">
                <a:solidFill>
                  <a:srgbClr val="000000"/>
                </a:solidFill>
              </a:rPr>
              <a:t>It is caused by a unicellular flagellated protozoan called </a:t>
            </a:r>
            <a:r>
              <a:rPr lang="en-US" sz="2400" dirty="0" err="1">
                <a:solidFill>
                  <a:srgbClr val="000000"/>
                </a:solidFill>
              </a:rPr>
              <a:t>Trichomonas</a:t>
            </a:r>
            <a:r>
              <a:rPr lang="en-US" sz="2400" dirty="0">
                <a:solidFill>
                  <a:srgbClr val="000000"/>
                </a:solidFill>
              </a:rPr>
              <a:t> </a:t>
            </a:r>
            <a:r>
              <a:rPr lang="en-US" sz="2400" dirty="0" err="1">
                <a:solidFill>
                  <a:srgbClr val="000000"/>
                </a:solidFill>
              </a:rPr>
              <a:t>vaginalis</a:t>
            </a:r>
            <a:r>
              <a:rPr lang="en-US" sz="2400" dirty="0">
                <a:solidFill>
                  <a:srgbClr val="000000"/>
                </a:solidFill>
              </a:rPr>
              <a:t>. </a:t>
            </a:r>
          </a:p>
          <a:p>
            <a:pPr marL="320040" indent="-320040" defTabSz="685983">
              <a:defRPr/>
            </a:pPr>
            <a:r>
              <a:rPr lang="en-US" sz="2400" dirty="0">
                <a:solidFill>
                  <a:srgbClr val="000000"/>
                </a:solidFill>
              </a:rPr>
              <a:t>It is </a:t>
            </a:r>
            <a:r>
              <a:rPr lang="en-US" sz="2400" dirty="0" smtClean="0">
                <a:solidFill>
                  <a:srgbClr val="000000"/>
                </a:solidFill>
              </a:rPr>
              <a:t>a sexually </a:t>
            </a:r>
            <a:r>
              <a:rPr lang="en-US" sz="2400" dirty="0">
                <a:solidFill>
                  <a:srgbClr val="000000"/>
                </a:solidFill>
              </a:rPr>
              <a:t>transmitted  </a:t>
            </a:r>
            <a:r>
              <a:rPr lang="en-US" sz="2400" dirty="0" smtClean="0">
                <a:solidFill>
                  <a:srgbClr val="000000"/>
                </a:solidFill>
              </a:rPr>
              <a:t>disease that involves </a:t>
            </a:r>
            <a:r>
              <a:rPr lang="en-US" sz="2400" dirty="0">
                <a:solidFill>
                  <a:srgbClr val="000000"/>
                </a:solidFill>
              </a:rPr>
              <a:t>the vagina and cervix</a:t>
            </a:r>
            <a:r>
              <a:rPr lang="en-US" sz="2400" dirty="0" smtClean="0">
                <a:solidFill>
                  <a:srgbClr val="000000"/>
                </a:solidFill>
              </a:rPr>
              <a:t>.</a:t>
            </a:r>
            <a:endParaRPr lang="en-US" sz="2400" dirty="0">
              <a:solidFill>
                <a:srgbClr val="000000"/>
              </a:solidFill>
            </a:endParaRPr>
          </a:p>
          <a:p>
            <a:pPr marL="320040" indent="-320040" defTabSz="685983">
              <a:defRPr/>
            </a:pPr>
            <a:r>
              <a:rPr lang="en-US" sz="2400" dirty="0" smtClean="0">
                <a:solidFill>
                  <a:srgbClr val="000000"/>
                </a:solidFill>
              </a:rPr>
              <a:t>Clinically, a greenish</a:t>
            </a:r>
            <a:r>
              <a:rPr lang="en-US" sz="2400" dirty="0">
                <a:solidFill>
                  <a:srgbClr val="000000"/>
                </a:solidFill>
              </a:rPr>
              <a:t>-yellow frothy and foul smelling vaginal </a:t>
            </a:r>
            <a:r>
              <a:rPr lang="en-US" sz="2400" dirty="0" smtClean="0">
                <a:solidFill>
                  <a:srgbClr val="000000"/>
                </a:solidFill>
              </a:rPr>
              <a:t>discharge is seen with painful urination, </a:t>
            </a:r>
            <a:r>
              <a:rPr lang="en-US" sz="2400" dirty="0" err="1" smtClean="0">
                <a:solidFill>
                  <a:srgbClr val="000000"/>
                </a:solidFill>
              </a:rPr>
              <a:t>vulvovaginal</a:t>
            </a:r>
            <a:r>
              <a:rPr lang="en-US" sz="2400" dirty="0" smtClean="0">
                <a:solidFill>
                  <a:srgbClr val="000000"/>
                </a:solidFill>
              </a:rPr>
              <a:t> </a:t>
            </a:r>
            <a:r>
              <a:rPr lang="en-US" sz="2400" dirty="0">
                <a:solidFill>
                  <a:srgbClr val="000000"/>
                </a:solidFill>
              </a:rPr>
              <a:t>itching or </a:t>
            </a:r>
            <a:r>
              <a:rPr lang="en-US" sz="2400" dirty="0" smtClean="0">
                <a:solidFill>
                  <a:srgbClr val="000000"/>
                </a:solidFill>
              </a:rPr>
              <a:t>irritation and dyspareunia.</a:t>
            </a:r>
            <a:endParaRPr lang="en-US" sz="2400" dirty="0">
              <a:solidFill>
                <a:srgbClr val="000000"/>
              </a:solidFill>
            </a:endParaRPr>
          </a:p>
        </p:txBody>
      </p:sp>
      <p:sp>
        <p:nvSpPr>
          <p:cNvPr id="4" name="Date Placeholder 3"/>
          <p:cNvSpPr>
            <a:spLocks noGrp="1"/>
          </p:cNvSpPr>
          <p:nvPr>
            <p:ph type="dt" sz="half" idx="10"/>
          </p:nvPr>
        </p:nvSpPr>
        <p:spPr/>
        <p:txBody>
          <a:bodyPr/>
          <a:lstStyle/>
          <a:p>
            <a:r>
              <a:rPr lang="en-US" smtClean="0"/>
              <a:t>3/31/19</a:t>
            </a:r>
            <a:endParaRPr lang="en-US"/>
          </a:p>
        </p:txBody>
      </p:sp>
      <p:sp>
        <p:nvSpPr>
          <p:cNvPr id="5" name="Footer Placeholder 4"/>
          <p:cNvSpPr>
            <a:spLocks noGrp="1"/>
          </p:cNvSpPr>
          <p:nvPr>
            <p:ph type="ftr" sz="quarter" idx="11"/>
          </p:nvPr>
        </p:nvSpPr>
        <p:spPr/>
        <p:txBody>
          <a:bodyPr/>
          <a:lstStyle/>
          <a:p>
            <a:r>
              <a:rPr lang="hr-HR" smtClean="0"/>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13</a:t>
            </a:fld>
            <a:endParaRPr lang="en-US"/>
          </a:p>
        </p:txBody>
      </p:sp>
    </p:spTree>
    <p:extLst>
      <p:ext uri="{BB962C8B-B14F-4D97-AF65-F5344CB8AC3E}">
        <p14:creationId xmlns:p14="http://schemas.microsoft.com/office/powerpoint/2010/main" val="2321641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Trichomoniasis</a:t>
            </a:r>
            <a:endParaRPr lang="en-US" dirty="0"/>
          </a:p>
        </p:txBody>
      </p:sp>
      <p:sp>
        <p:nvSpPr>
          <p:cNvPr id="3" name="Content Placeholder 2"/>
          <p:cNvSpPr>
            <a:spLocks noGrp="1"/>
          </p:cNvSpPr>
          <p:nvPr>
            <p:ph idx="1"/>
          </p:nvPr>
        </p:nvSpPr>
        <p:spPr/>
        <p:txBody>
          <a:bodyPr/>
          <a:lstStyle/>
          <a:p>
            <a:pPr marL="0" indent="0" defTabSz="685983">
              <a:buNone/>
              <a:defRPr/>
            </a:pPr>
            <a:r>
              <a:rPr lang="en-US" sz="1800" b="1" dirty="0">
                <a:solidFill>
                  <a:srgbClr val="000000"/>
                </a:solidFill>
              </a:rPr>
              <a:t>Pap smear (cytology</a:t>
            </a:r>
            <a:r>
              <a:rPr lang="en-US" sz="1800" b="1" dirty="0" smtClean="0">
                <a:solidFill>
                  <a:srgbClr val="000000"/>
                </a:solidFill>
              </a:rPr>
              <a:t>): </a:t>
            </a:r>
            <a:endParaRPr lang="en-US" sz="1800" b="1" dirty="0">
              <a:solidFill>
                <a:srgbClr val="000000"/>
              </a:solidFill>
            </a:endParaRPr>
          </a:p>
          <a:p>
            <a:pPr marL="182880" indent="-182880" defTabSz="685983">
              <a:defRPr/>
            </a:pPr>
            <a:r>
              <a:rPr lang="en-US" sz="1800" dirty="0">
                <a:solidFill>
                  <a:srgbClr val="000000"/>
                </a:solidFill>
              </a:rPr>
              <a:t>The organism can be </a:t>
            </a:r>
            <a:r>
              <a:rPr lang="en-US" sz="1800" dirty="0" err="1">
                <a:solidFill>
                  <a:srgbClr val="000000"/>
                </a:solidFill>
              </a:rPr>
              <a:t>indentified</a:t>
            </a:r>
            <a:r>
              <a:rPr lang="en-US" sz="1800" dirty="0">
                <a:solidFill>
                  <a:srgbClr val="000000"/>
                </a:solidFill>
              </a:rPr>
              <a:t> in the in Pap smear slides  in a background of i</a:t>
            </a:r>
            <a:r>
              <a:rPr lang="en-US" sz="2000" dirty="0">
                <a:solidFill>
                  <a:srgbClr val="000000"/>
                </a:solidFill>
              </a:rPr>
              <a:t>nflammatory cells. </a:t>
            </a:r>
          </a:p>
          <a:p>
            <a:pPr marL="182880" indent="-182880" defTabSz="685983">
              <a:defRPr/>
            </a:pPr>
            <a:r>
              <a:rPr lang="en-US" sz="2000" dirty="0">
                <a:solidFill>
                  <a:srgbClr val="000000"/>
                </a:solidFill>
              </a:rPr>
              <a:t>They can also be visualized by examination of a saline wet preparation in which the motile </a:t>
            </a:r>
            <a:r>
              <a:rPr lang="en-US" sz="2000" dirty="0" err="1">
                <a:solidFill>
                  <a:srgbClr val="000000"/>
                </a:solidFill>
              </a:rPr>
              <a:t>trophozoites</a:t>
            </a:r>
            <a:r>
              <a:rPr lang="en-US" sz="2000" dirty="0">
                <a:solidFill>
                  <a:srgbClr val="000000"/>
                </a:solidFill>
              </a:rPr>
              <a:t> are seen.</a:t>
            </a:r>
          </a:p>
          <a:p>
            <a:endParaRPr lang="en-US" dirty="0">
              <a:solidFill>
                <a:srgbClr val="000000"/>
              </a:solidFill>
            </a:endParaRPr>
          </a:p>
        </p:txBody>
      </p:sp>
      <p:sp>
        <p:nvSpPr>
          <p:cNvPr id="4" name="Date Placeholder 3"/>
          <p:cNvSpPr>
            <a:spLocks noGrp="1"/>
          </p:cNvSpPr>
          <p:nvPr>
            <p:ph type="dt" sz="half" idx="10"/>
          </p:nvPr>
        </p:nvSpPr>
        <p:spPr/>
        <p:txBody>
          <a:bodyPr/>
          <a:lstStyle/>
          <a:p>
            <a:r>
              <a:rPr lang="en-US" smtClean="0"/>
              <a:t>3/31/19</a:t>
            </a:r>
            <a:endParaRPr lang="en-US"/>
          </a:p>
        </p:txBody>
      </p:sp>
      <p:sp>
        <p:nvSpPr>
          <p:cNvPr id="5" name="Footer Placeholder 4"/>
          <p:cNvSpPr>
            <a:spLocks noGrp="1"/>
          </p:cNvSpPr>
          <p:nvPr>
            <p:ph type="ftr" sz="quarter" idx="11"/>
          </p:nvPr>
        </p:nvSpPr>
        <p:spPr/>
        <p:txBody>
          <a:bodyPr/>
          <a:lstStyle/>
          <a:p>
            <a:r>
              <a:rPr lang="hr-HR" smtClean="0"/>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14</a:t>
            </a:fld>
            <a:endParaRPr lang="en-US"/>
          </a:p>
        </p:txBody>
      </p:sp>
    </p:spTree>
    <p:extLst>
      <p:ext uri="{BB962C8B-B14F-4D97-AF65-F5344CB8AC3E}">
        <p14:creationId xmlns:p14="http://schemas.microsoft.com/office/powerpoint/2010/main" val="3292529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Trichomoniasis</a:t>
            </a:r>
            <a:endParaRPr lang="en-US" dirty="0"/>
          </a:p>
        </p:txBody>
      </p:sp>
      <p:pic>
        <p:nvPicPr>
          <p:cNvPr id="12" name="Content Placeholder 11" descr="TV40CO.jpg"/>
          <p:cNvPicPr>
            <a:picLocks noGrp="1" noChangeAspect="1"/>
          </p:cNvPicPr>
          <p:nvPr>
            <p:ph sz="half" idx="2"/>
          </p:nvPr>
        </p:nvPicPr>
        <p:blipFill>
          <a:blip r:embed="rId2">
            <a:extLst>
              <a:ext uri="{28A0092B-C50C-407E-A947-70E740481C1C}">
                <a14:useLocalDpi xmlns:a14="http://schemas.microsoft.com/office/drawing/2010/main" val="0"/>
              </a:ext>
            </a:extLst>
          </a:blip>
          <a:srcRect t="8387" b="8387"/>
          <a:stretch>
            <a:fillRect/>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Date Placeholder 3"/>
          <p:cNvSpPr>
            <a:spLocks noGrp="1"/>
          </p:cNvSpPr>
          <p:nvPr>
            <p:ph type="dt" sz="half" idx="10"/>
          </p:nvPr>
        </p:nvSpPr>
        <p:spPr/>
        <p:txBody>
          <a:bodyPr/>
          <a:lstStyle/>
          <a:p>
            <a:r>
              <a:rPr lang="en-US" smtClean="0"/>
              <a:t>3/31/19</a:t>
            </a:r>
            <a:endParaRPr lang="en-US"/>
          </a:p>
        </p:txBody>
      </p:sp>
      <p:sp>
        <p:nvSpPr>
          <p:cNvPr id="5" name="Footer Placeholder 4"/>
          <p:cNvSpPr>
            <a:spLocks noGrp="1"/>
          </p:cNvSpPr>
          <p:nvPr>
            <p:ph type="ftr" sz="quarter" idx="11"/>
          </p:nvPr>
        </p:nvSpPr>
        <p:spPr/>
        <p:txBody>
          <a:bodyPr/>
          <a:lstStyle/>
          <a:p>
            <a:r>
              <a:rPr lang="hr-HR" smtClean="0"/>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15</a:t>
            </a:fld>
            <a:endParaRPr lang="en-US"/>
          </a:p>
        </p:txBody>
      </p:sp>
      <p:pic>
        <p:nvPicPr>
          <p:cNvPr id="11" name="Content Placeholder 10" descr="ap,550x550,16x12,1,transparent,t.u5.png"/>
          <p:cNvPicPr>
            <a:picLocks noGrp="1" noChangeAspect="1"/>
          </p:cNvPicPr>
          <p:nvPr>
            <p:ph sz="half" idx="1"/>
          </p:nvPr>
        </p:nvPicPr>
        <p:blipFill>
          <a:blip r:embed="rId3">
            <a:extLst>
              <a:ext uri="{28A0092B-C50C-407E-A947-70E740481C1C}">
                <a14:useLocalDpi xmlns:a14="http://schemas.microsoft.com/office/drawing/2010/main" val="0"/>
              </a:ext>
            </a:extLst>
          </a:blip>
          <a:srcRect t="6957" b="6957"/>
          <a:stretch>
            <a:fillRect/>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0912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Chlamydia Trachomatis Cervicitis</a:t>
            </a:r>
            <a:endParaRPr lang="en-US" dirty="0"/>
          </a:p>
        </p:txBody>
      </p:sp>
      <p:sp>
        <p:nvSpPr>
          <p:cNvPr id="9" name="Content Placeholder 8"/>
          <p:cNvSpPr>
            <a:spLocks noGrp="1"/>
          </p:cNvSpPr>
          <p:nvPr>
            <p:ph idx="1"/>
          </p:nvPr>
        </p:nvSpPr>
        <p:spPr/>
        <p:txBody>
          <a:bodyPr>
            <a:normAutofit fontScale="92500" lnSpcReduction="10000"/>
          </a:bodyPr>
          <a:lstStyle/>
          <a:p>
            <a:pPr defTabSz="685983">
              <a:defRPr/>
            </a:pPr>
            <a:r>
              <a:rPr lang="en-US" dirty="0" err="1">
                <a:solidFill>
                  <a:schemeClr val="tx1"/>
                </a:solidFill>
              </a:rPr>
              <a:t>Clamydia</a:t>
            </a:r>
            <a:r>
              <a:rPr lang="en-US" dirty="0">
                <a:solidFill>
                  <a:schemeClr val="tx1"/>
                </a:solidFill>
              </a:rPr>
              <a:t> trachomatis is an obligate, gram-negative intracellular pathogen.</a:t>
            </a:r>
          </a:p>
          <a:p>
            <a:pPr defTabSz="685983">
              <a:defRPr/>
            </a:pPr>
            <a:r>
              <a:rPr lang="en-US" dirty="0" err="1">
                <a:solidFill>
                  <a:schemeClr val="tx1"/>
                </a:solidFill>
              </a:rPr>
              <a:t>Clamydial</a:t>
            </a:r>
            <a:r>
              <a:rPr lang="en-US" dirty="0">
                <a:solidFill>
                  <a:schemeClr val="tx1"/>
                </a:solidFill>
              </a:rPr>
              <a:t> cervicitis is the most common sexually transmitted disease in </a:t>
            </a:r>
            <a:r>
              <a:rPr lang="en-US" dirty="0" smtClean="0">
                <a:solidFill>
                  <a:schemeClr val="tx1"/>
                </a:solidFill>
              </a:rPr>
              <a:t>developed </a:t>
            </a:r>
            <a:r>
              <a:rPr lang="en-US" dirty="0">
                <a:solidFill>
                  <a:schemeClr val="tx1"/>
                </a:solidFill>
              </a:rPr>
              <a:t>countries. It may coexist with Neisseria </a:t>
            </a:r>
            <a:r>
              <a:rPr lang="en-US" dirty="0" err="1">
                <a:solidFill>
                  <a:schemeClr val="tx1"/>
                </a:solidFill>
              </a:rPr>
              <a:t>gonorrhoeae</a:t>
            </a:r>
            <a:r>
              <a:rPr lang="en-US" dirty="0">
                <a:solidFill>
                  <a:schemeClr val="tx1"/>
                </a:solidFill>
              </a:rPr>
              <a:t> infection.</a:t>
            </a:r>
          </a:p>
          <a:p>
            <a:pPr defTabSz="685983">
              <a:defRPr/>
            </a:pPr>
            <a:r>
              <a:rPr lang="en-US" dirty="0">
                <a:solidFill>
                  <a:schemeClr val="tx1"/>
                </a:solidFill>
              </a:rPr>
              <a:t>It is a frequent cause of pelvic inflammatory </a:t>
            </a:r>
            <a:r>
              <a:rPr lang="en-US" dirty="0" smtClean="0">
                <a:solidFill>
                  <a:schemeClr val="tx1"/>
                </a:solidFill>
              </a:rPr>
              <a:t>disease and a condition </a:t>
            </a:r>
            <a:r>
              <a:rPr lang="en-US" dirty="0">
                <a:solidFill>
                  <a:schemeClr val="tx1"/>
                </a:solidFill>
              </a:rPr>
              <a:t>known as </a:t>
            </a:r>
            <a:r>
              <a:rPr lang="en-US" dirty="0" err="1">
                <a:solidFill>
                  <a:schemeClr val="tx1"/>
                </a:solidFill>
              </a:rPr>
              <a:t>lymphogranuloma</a:t>
            </a:r>
            <a:r>
              <a:rPr lang="en-US" dirty="0">
                <a:solidFill>
                  <a:schemeClr val="tx1"/>
                </a:solidFill>
              </a:rPr>
              <a:t> </a:t>
            </a:r>
            <a:r>
              <a:rPr lang="en-US" dirty="0" err="1" smtClean="0">
                <a:solidFill>
                  <a:schemeClr val="tx1"/>
                </a:solidFill>
              </a:rPr>
              <a:t>venereum</a:t>
            </a:r>
            <a:r>
              <a:rPr lang="en-US" dirty="0" smtClean="0">
                <a:solidFill>
                  <a:schemeClr val="tx1"/>
                </a:solidFill>
              </a:rPr>
              <a:t>.</a:t>
            </a:r>
          </a:p>
          <a:p>
            <a:pPr defTabSz="685983">
              <a:defRPr/>
            </a:pPr>
            <a:r>
              <a:rPr lang="en-US" dirty="0" smtClean="0">
                <a:solidFill>
                  <a:schemeClr val="tx1"/>
                </a:solidFill>
              </a:rPr>
              <a:t>Clinically, is </a:t>
            </a:r>
            <a:r>
              <a:rPr lang="en-US" dirty="0">
                <a:solidFill>
                  <a:schemeClr val="tx1"/>
                </a:solidFill>
              </a:rPr>
              <a:t>most often </a:t>
            </a:r>
            <a:r>
              <a:rPr lang="en-US" dirty="0" smtClean="0">
                <a:solidFill>
                  <a:schemeClr val="tx1"/>
                </a:solidFill>
              </a:rPr>
              <a:t>asymptomatic. In </a:t>
            </a:r>
            <a:r>
              <a:rPr lang="en-US" dirty="0">
                <a:solidFill>
                  <a:schemeClr val="tx1"/>
                </a:solidFill>
              </a:rPr>
              <a:t>symptomatic cases there is a </a:t>
            </a:r>
            <a:r>
              <a:rPr lang="en-US" dirty="0" err="1">
                <a:solidFill>
                  <a:schemeClr val="tx1"/>
                </a:solidFill>
              </a:rPr>
              <a:t>mucopurulent</a:t>
            </a:r>
            <a:r>
              <a:rPr lang="en-US" dirty="0">
                <a:solidFill>
                  <a:schemeClr val="tx1"/>
                </a:solidFill>
              </a:rPr>
              <a:t> cervical discharge with a reddened, congested and edematous cervix. It may be associated with urethritis.</a:t>
            </a:r>
          </a:p>
          <a:p>
            <a:endParaRPr lang="en-US" dirty="0"/>
          </a:p>
        </p:txBody>
      </p:sp>
      <p:sp>
        <p:nvSpPr>
          <p:cNvPr id="5" name="Date Placeholder 4"/>
          <p:cNvSpPr>
            <a:spLocks noGrp="1"/>
          </p:cNvSpPr>
          <p:nvPr>
            <p:ph type="dt" sz="half" idx="10"/>
          </p:nvPr>
        </p:nvSpPr>
        <p:spPr/>
        <p:txBody>
          <a:bodyPr/>
          <a:lstStyle/>
          <a:p>
            <a:r>
              <a:rPr lang="en-US" smtClean="0"/>
              <a:t>3/31/19</a:t>
            </a:r>
            <a:endParaRPr lang="en-US"/>
          </a:p>
        </p:txBody>
      </p:sp>
      <p:sp>
        <p:nvSpPr>
          <p:cNvPr id="6" name="Footer Placeholder 5"/>
          <p:cNvSpPr>
            <a:spLocks noGrp="1"/>
          </p:cNvSpPr>
          <p:nvPr>
            <p:ph type="ftr" sz="quarter" idx="11"/>
          </p:nvPr>
        </p:nvSpPr>
        <p:spPr/>
        <p:txBody>
          <a:bodyPr/>
          <a:lstStyle/>
          <a:p>
            <a:r>
              <a:rPr lang="hr-HR" smtClean="0"/>
              <a:t>REPR 224</a:t>
            </a:r>
            <a:endParaRPr lang="en-US"/>
          </a:p>
        </p:txBody>
      </p:sp>
      <p:sp>
        <p:nvSpPr>
          <p:cNvPr id="7" name="Slide Number Placeholder 6"/>
          <p:cNvSpPr>
            <a:spLocks noGrp="1"/>
          </p:cNvSpPr>
          <p:nvPr>
            <p:ph type="sldNum" sz="quarter" idx="12"/>
          </p:nvPr>
        </p:nvSpPr>
        <p:spPr/>
        <p:txBody>
          <a:bodyPr/>
          <a:lstStyle/>
          <a:p>
            <a:fld id="{F300A144-732A-4065-8046-875B585F1364}" type="slidenum">
              <a:rPr lang="en-US" smtClean="0"/>
              <a:t>16</a:t>
            </a:fld>
            <a:endParaRPr lang="en-US"/>
          </a:p>
        </p:txBody>
      </p:sp>
    </p:spTree>
    <p:extLst>
      <p:ext uri="{BB962C8B-B14F-4D97-AF65-F5344CB8AC3E}">
        <p14:creationId xmlns:p14="http://schemas.microsoft.com/office/powerpoint/2010/main" val="3819121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Herpes Simplex Virus Infection</a:t>
            </a:r>
            <a:endParaRPr lang="en-US" dirty="0"/>
          </a:p>
        </p:txBody>
      </p:sp>
      <p:sp>
        <p:nvSpPr>
          <p:cNvPr id="3" name="Content Placeholder 2"/>
          <p:cNvSpPr>
            <a:spLocks noGrp="1"/>
          </p:cNvSpPr>
          <p:nvPr>
            <p:ph idx="1"/>
          </p:nvPr>
        </p:nvSpPr>
        <p:spPr/>
        <p:txBody>
          <a:bodyPr vert="horz" lIns="91440" tIns="45720" rIns="91440" bIns="45720" rtlCol="0">
            <a:normAutofit/>
          </a:bodyPr>
          <a:lstStyle/>
          <a:p>
            <a:pPr defTabSz="685983"/>
            <a:r>
              <a:rPr lang="en-US" altLang="en-US" dirty="0">
                <a:solidFill>
                  <a:schemeClr val="tx1"/>
                </a:solidFill>
              </a:rPr>
              <a:t>HSV </a:t>
            </a:r>
            <a:r>
              <a:rPr lang="en-US" altLang="en-US" dirty="0" smtClean="0">
                <a:solidFill>
                  <a:schemeClr val="tx1"/>
                </a:solidFill>
              </a:rPr>
              <a:t>type </a:t>
            </a:r>
            <a:r>
              <a:rPr lang="en-US" altLang="en-US" dirty="0">
                <a:solidFill>
                  <a:schemeClr val="tx1"/>
                </a:solidFill>
              </a:rPr>
              <a:t>2 infection accounts for </a:t>
            </a:r>
            <a:r>
              <a:rPr lang="en-US" altLang="en-US" dirty="0" smtClean="0">
                <a:solidFill>
                  <a:schemeClr val="tx1"/>
                </a:solidFill>
              </a:rPr>
              <a:t>the majority </a:t>
            </a:r>
            <a:r>
              <a:rPr lang="en-US" altLang="en-US" dirty="0">
                <a:solidFill>
                  <a:schemeClr val="tx1"/>
                </a:solidFill>
              </a:rPr>
              <a:t>of genital herpes cases and </a:t>
            </a:r>
            <a:r>
              <a:rPr lang="en-US" altLang="en-US" dirty="0" smtClean="0">
                <a:solidFill>
                  <a:schemeClr val="tx1"/>
                </a:solidFill>
              </a:rPr>
              <a:t>it is </a:t>
            </a:r>
            <a:r>
              <a:rPr lang="en-US" altLang="en-US" dirty="0">
                <a:solidFill>
                  <a:schemeClr val="tx1"/>
                </a:solidFill>
              </a:rPr>
              <a:t>spread by sexual </a:t>
            </a:r>
            <a:r>
              <a:rPr lang="en-US" altLang="en-US" dirty="0" smtClean="0">
                <a:solidFill>
                  <a:schemeClr val="tx1"/>
                </a:solidFill>
              </a:rPr>
              <a:t>contact.</a:t>
            </a:r>
          </a:p>
          <a:p>
            <a:pPr defTabSz="685983"/>
            <a:r>
              <a:rPr lang="en-US" altLang="en-US" dirty="0" smtClean="0">
                <a:solidFill>
                  <a:schemeClr val="tx1"/>
                </a:solidFill>
              </a:rPr>
              <a:t>It </a:t>
            </a:r>
            <a:r>
              <a:rPr lang="en-US" altLang="en-US" dirty="0">
                <a:solidFill>
                  <a:schemeClr val="tx1"/>
                </a:solidFill>
              </a:rPr>
              <a:t>produces vesicles and ulcers that can involve the cervix, vagina, vulva, urethra and perianal </a:t>
            </a:r>
            <a:r>
              <a:rPr lang="en-US" altLang="en-US" dirty="0" smtClean="0">
                <a:solidFill>
                  <a:schemeClr val="tx1"/>
                </a:solidFill>
              </a:rPr>
              <a:t>skin.</a:t>
            </a:r>
          </a:p>
          <a:p>
            <a:pPr defTabSz="685983"/>
            <a:r>
              <a:rPr lang="en-US" altLang="en-US" dirty="0" smtClean="0">
                <a:solidFill>
                  <a:schemeClr val="tx1"/>
                </a:solidFill>
              </a:rPr>
              <a:t>Pap </a:t>
            </a:r>
            <a:r>
              <a:rPr lang="en-US" altLang="en-US" dirty="0">
                <a:solidFill>
                  <a:schemeClr val="tx1"/>
                </a:solidFill>
              </a:rPr>
              <a:t>smears show multinucleated cells with </a:t>
            </a:r>
            <a:r>
              <a:rPr lang="en-US" altLang="en-US" dirty="0" err="1">
                <a:solidFill>
                  <a:schemeClr val="tx1"/>
                </a:solidFill>
              </a:rPr>
              <a:t>intranuclear</a:t>
            </a:r>
            <a:r>
              <a:rPr lang="en-US" altLang="en-US" dirty="0">
                <a:solidFill>
                  <a:schemeClr val="tx1"/>
                </a:solidFill>
              </a:rPr>
              <a:t> “</a:t>
            </a:r>
            <a:r>
              <a:rPr lang="en-US" altLang="en-US" dirty="0" err="1">
                <a:solidFill>
                  <a:schemeClr val="tx1"/>
                </a:solidFill>
              </a:rPr>
              <a:t>Cowdry</a:t>
            </a:r>
            <a:r>
              <a:rPr lang="en-US" altLang="en-US" dirty="0">
                <a:solidFill>
                  <a:schemeClr val="tx1"/>
                </a:solidFill>
              </a:rPr>
              <a:t> type” viral inclusions (nuclei have ground glass appearance due to </a:t>
            </a:r>
            <a:r>
              <a:rPr lang="en-US" altLang="en-US" dirty="0" smtClean="0">
                <a:solidFill>
                  <a:schemeClr val="tx1"/>
                </a:solidFill>
              </a:rPr>
              <a:t>the accumulation </a:t>
            </a:r>
            <a:r>
              <a:rPr lang="en-US" altLang="en-US" dirty="0">
                <a:solidFill>
                  <a:schemeClr val="tx1"/>
                </a:solidFill>
              </a:rPr>
              <a:t>of viral particles). </a:t>
            </a:r>
          </a:p>
          <a:p>
            <a:pPr defTabSz="685983"/>
            <a:endParaRPr lang="en-US" dirty="0">
              <a:solidFill>
                <a:schemeClr val="tx1"/>
              </a:solidFill>
            </a:endParaRPr>
          </a:p>
        </p:txBody>
      </p:sp>
      <p:sp>
        <p:nvSpPr>
          <p:cNvPr id="4" name="Date Placeholder 3"/>
          <p:cNvSpPr>
            <a:spLocks noGrp="1"/>
          </p:cNvSpPr>
          <p:nvPr>
            <p:ph type="dt" sz="half" idx="10"/>
          </p:nvPr>
        </p:nvSpPr>
        <p:spPr/>
        <p:txBody>
          <a:bodyPr/>
          <a:lstStyle/>
          <a:p>
            <a:r>
              <a:rPr lang="en-US" smtClean="0"/>
              <a:t>3/31/19</a:t>
            </a:r>
            <a:endParaRPr lang="en-US"/>
          </a:p>
        </p:txBody>
      </p:sp>
      <p:sp>
        <p:nvSpPr>
          <p:cNvPr id="5" name="Footer Placeholder 4"/>
          <p:cNvSpPr>
            <a:spLocks noGrp="1"/>
          </p:cNvSpPr>
          <p:nvPr>
            <p:ph type="ftr" sz="quarter" idx="11"/>
          </p:nvPr>
        </p:nvSpPr>
        <p:spPr/>
        <p:txBody>
          <a:bodyPr/>
          <a:lstStyle/>
          <a:p>
            <a:r>
              <a:rPr lang="hr-HR" smtClean="0"/>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17</a:t>
            </a:fld>
            <a:endParaRPr lang="en-US"/>
          </a:p>
        </p:txBody>
      </p:sp>
    </p:spTree>
    <p:extLst>
      <p:ext uri="{BB962C8B-B14F-4D97-AF65-F5344CB8AC3E}">
        <p14:creationId xmlns:p14="http://schemas.microsoft.com/office/powerpoint/2010/main" val="2104682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Herpes Simplex Virus Infection</a:t>
            </a:r>
          </a:p>
        </p:txBody>
      </p:sp>
      <p:pic>
        <p:nvPicPr>
          <p:cNvPr id="9" name="Content Placeholder 8" descr="03c4032ea9f0027c72e789016315e3c9.jpg"/>
          <p:cNvPicPr>
            <a:picLocks noGrp="1" noChangeAspect="1"/>
          </p:cNvPicPr>
          <p:nvPr>
            <p:ph sz="half" idx="1"/>
          </p:nvPr>
        </p:nvPicPr>
        <p:blipFill>
          <a:blip r:embed="rId2">
            <a:extLst>
              <a:ext uri="{28A0092B-C50C-407E-A947-70E740481C1C}">
                <a14:useLocalDpi xmlns:a14="http://schemas.microsoft.com/office/drawing/2010/main" val="0"/>
              </a:ext>
            </a:extLst>
          </a:blip>
          <a:srcRect t="8471" b="8471"/>
          <a:stretch>
            <a:fillRect/>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Content Placeholder 9" descr="34751647895be6bac2267ef40adb0e0e.jpg"/>
          <p:cNvPicPr>
            <a:picLocks noGrp="1" noChangeAspect="1"/>
          </p:cNvPicPr>
          <p:nvPr>
            <p:ph sz="half" idx="2"/>
          </p:nvPr>
        </p:nvPicPr>
        <p:blipFill>
          <a:blip r:embed="rId3">
            <a:extLst>
              <a:ext uri="{28A0092B-C50C-407E-A947-70E740481C1C}">
                <a14:useLocalDpi xmlns:a14="http://schemas.microsoft.com/office/drawing/2010/main" val="0"/>
              </a:ext>
            </a:extLst>
          </a:blip>
          <a:srcRect t="1816" b="1816"/>
          <a:stretch>
            <a:fillRect/>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Date Placeholder 3"/>
          <p:cNvSpPr>
            <a:spLocks noGrp="1"/>
          </p:cNvSpPr>
          <p:nvPr>
            <p:ph type="dt" sz="half" idx="10"/>
          </p:nvPr>
        </p:nvSpPr>
        <p:spPr/>
        <p:txBody>
          <a:bodyPr/>
          <a:lstStyle/>
          <a:p>
            <a:r>
              <a:rPr lang="en-US" smtClean="0"/>
              <a:t>3/31/19</a:t>
            </a:r>
            <a:endParaRPr lang="en-US"/>
          </a:p>
        </p:txBody>
      </p:sp>
      <p:sp>
        <p:nvSpPr>
          <p:cNvPr id="5" name="Footer Placeholder 4"/>
          <p:cNvSpPr>
            <a:spLocks noGrp="1"/>
          </p:cNvSpPr>
          <p:nvPr>
            <p:ph type="ftr" sz="quarter" idx="11"/>
          </p:nvPr>
        </p:nvSpPr>
        <p:spPr/>
        <p:txBody>
          <a:bodyPr/>
          <a:lstStyle/>
          <a:p>
            <a:r>
              <a:rPr lang="hr-HR" smtClean="0"/>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18</a:t>
            </a:fld>
            <a:endParaRPr lang="en-US"/>
          </a:p>
        </p:txBody>
      </p:sp>
    </p:spTree>
    <p:extLst>
      <p:ext uri="{BB962C8B-B14F-4D97-AF65-F5344CB8AC3E}">
        <p14:creationId xmlns:p14="http://schemas.microsoft.com/office/powerpoint/2010/main" val="178439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Human Papilloma Virus Infection</a:t>
            </a:r>
            <a:endParaRPr lang="en-US" dirty="0"/>
          </a:p>
        </p:txBody>
      </p:sp>
      <p:sp>
        <p:nvSpPr>
          <p:cNvPr id="9" name="Content Placeholder 8"/>
          <p:cNvSpPr>
            <a:spLocks noGrp="1"/>
          </p:cNvSpPr>
          <p:nvPr>
            <p:ph idx="1"/>
          </p:nvPr>
        </p:nvSpPr>
        <p:spPr/>
        <p:txBody>
          <a:bodyPr vert="horz" lIns="91440" tIns="45720" rIns="91440" bIns="45720" rtlCol="0">
            <a:normAutofit/>
          </a:bodyPr>
          <a:lstStyle/>
          <a:p>
            <a:pPr defTabSz="685983"/>
            <a:r>
              <a:rPr lang="en-US" dirty="0" smtClean="0">
                <a:solidFill>
                  <a:srgbClr val="000000"/>
                </a:solidFill>
              </a:rPr>
              <a:t>HPV infection is common with over 20 serotypes that infect the female genital areas and cause a variety of different lesions depending on the serotypes.</a:t>
            </a:r>
          </a:p>
          <a:p>
            <a:pPr defTabSz="685983"/>
            <a:endParaRPr lang="en-US" dirty="0">
              <a:solidFill>
                <a:srgbClr val="000000"/>
              </a:solidFill>
            </a:endParaRPr>
          </a:p>
          <a:p>
            <a:pPr defTabSz="685983"/>
            <a:r>
              <a:rPr lang="en-US" dirty="0" smtClean="0">
                <a:solidFill>
                  <a:srgbClr val="000000"/>
                </a:solidFill>
              </a:rPr>
              <a:t>Clinical behavior:</a:t>
            </a:r>
            <a:endParaRPr lang="en-US" dirty="0">
              <a:solidFill>
                <a:srgbClr val="000000"/>
              </a:solidFill>
            </a:endParaRPr>
          </a:p>
          <a:p>
            <a:pPr lvl="1"/>
            <a:r>
              <a:rPr lang="en-US" dirty="0">
                <a:solidFill>
                  <a:srgbClr val="000000"/>
                </a:solidFill>
              </a:rPr>
              <a:t>HPV infection causes </a:t>
            </a:r>
            <a:r>
              <a:rPr lang="en-US" dirty="0" err="1">
                <a:solidFill>
                  <a:srgbClr val="000000"/>
                </a:solidFill>
              </a:rPr>
              <a:t>koilocytic</a:t>
            </a:r>
            <a:r>
              <a:rPr lang="en-US" dirty="0">
                <a:solidFill>
                  <a:srgbClr val="000000"/>
                </a:solidFill>
              </a:rPr>
              <a:t> atypia in the cervical squamous </a:t>
            </a:r>
            <a:r>
              <a:rPr lang="en-US" dirty="0" smtClean="0">
                <a:solidFill>
                  <a:srgbClr val="000000"/>
                </a:solidFill>
              </a:rPr>
              <a:t>epithelium.</a:t>
            </a:r>
            <a:endParaRPr lang="en-US" dirty="0">
              <a:solidFill>
                <a:srgbClr val="000000"/>
              </a:solidFill>
            </a:endParaRPr>
          </a:p>
          <a:p>
            <a:pPr lvl="1"/>
            <a:r>
              <a:rPr lang="en-US" dirty="0">
                <a:solidFill>
                  <a:srgbClr val="000000"/>
                </a:solidFill>
              </a:rPr>
              <a:t>HPV infection is associated with increased risk of subsequent cervical cancer.</a:t>
            </a:r>
          </a:p>
          <a:p>
            <a:pPr defTabSz="685983"/>
            <a:endParaRPr lang="en-US" dirty="0">
              <a:solidFill>
                <a:srgbClr val="000000"/>
              </a:solidFill>
            </a:endParaRPr>
          </a:p>
        </p:txBody>
      </p:sp>
      <p:sp>
        <p:nvSpPr>
          <p:cNvPr id="5" name="Date Placeholder 4"/>
          <p:cNvSpPr>
            <a:spLocks noGrp="1"/>
          </p:cNvSpPr>
          <p:nvPr>
            <p:ph type="dt" sz="half" idx="10"/>
          </p:nvPr>
        </p:nvSpPr>
        <p:spPr/>
        <p:txBody>
          <a:bodyPr/>
          <a:lstStyle/>
          <a:p>
            <a:r>
              <a:rPr lang="en-US" smtClean="0"/>
              <a:t>3/31/19</a:t>
            </a:r>
            <a:endParaRPr lang="en-US"/>
          </a:p>
        </p:txBody>
      </p:sp>
      <p:sp>
        <p:nvSpPr>
          <p:cNvPr id="6" name="Footer Placeholder 5"/>
          <p:cNvSpPr>
            <a:spLocks noGrp="1"/>
          </p:cNvSpPr>
          <p:nvPr>
            <p:ph type="ftr" sz="quarter" idx="11"/>
          </p:nvPr>
        </p:nvSpPr>
        <p:spPr/>
        <p:txBody>
          <a:bodyPr/>
          <a:lstStyle/>
          <a:p>
            <a:r>
              <a:rPr lang="hr-HR" smtClean="0"/>
              <a:t>REPR 224</a:t>
            </a:r>
            <a:endParaRPr lang="en-US"/>
          </a:p>
        </p:txBody>
      </p:sp>
      <p:sp>
        <p:nvSpPr>
          <p:cNvPr id="7" name="Slide Number Placeholder 6"/>
          <p:cNvSpPr>
            <a:spLocks noGrp="1"/>
          </p:cNvSpPr>
          <p:nvPr>
            <p:ph type="sldNum" sz="quarter" idx="12"/>
          </p:nvPr>
        </p:nvSpPr>
        <p:spPr/>
        <p:txBody>
          <a:bodyPr/>
          <a:lstStyle/>
          <a:p>
            <a:fld id="{F300A144-732A-4065-8046-875B585F1364}" type="slidenum">
              <a:rPr lang="en-US" smtClean="0"/>
              <a:t>19</a:t>
            </a:fld>
            <a:endParaRPr lang="en-US"/>
          </a:p>
        </p:txBody>
      </p:sp>
    </p:spTree>
    <p:extLst>
      <p:ext uri="{BB962C8B-B14F-4D97-AF65-F5344CB8AC3E}">
        <p14:creationId xmlns:p14="http://schemas.microsoft.com/office/powerpoint/2010/main" val="398796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pPr marL="457200" indent="-457200" defTabSz="685983">
              <a:buFont typeface="+mj-lt"/>
              <a:buAutoNum type="alphaUcPeriod"/>
              <a:defRPr/>
            </a:pPr>
            <a:r>
              <a:rPr lang="en-US" dirty="0">
                <a:solidFill>
                  <a:schemeClr val="tx1"/>
                </a:solidFill>
              </a:rPr>
              <a:t>Some common benign conditions and infections</a:t>
            </a:r>
          </a:p>
          <a:p>
            <a:pPr marL="457200" indent="-457200" defTabSz="685983">
              <a:buFont typeface="+mj-lt"/>
              <a:buAutoNum type="alphaUcPeriod"/>
              <a:defRPr/>
            </a:pPr>
            <a:r>
              <a:rPr lang="en-US" dirty="0">
                <a:solidFill>
                  <a:schemeClr val="tx1"/>
                </a:solidFill>
              </a:rPr>
              <a:t>Understand the concepts of dysplasia and intraepithelial neoplasia in the female genital tract and the role of a cervical screening </a:t>
            </a:r>
            <a:r>
              <a:rPr lang="en-US" dirty="0" smtClean="0">
                <a:solidFill>
                  <a:schemeClr val="tx1"/>
                </a:solidFill>
              </a:rPr>
              <a:t>program.</a:t>
            </a:r>
            <a:endParaRPr lang="en-US" dirty="0">
              <a:solidFill>
                <a:schemeClr val="tx1"/>
              </a:solidFill>
            </a:endParaRPr>
          </a:p>
          <a:p>
            <a:pPr marL="457200" indent="-457200" defTabSz="685983">
              <a:buFont typeface="+mj-lt"/>
              <a:buAutoNum type="alphaUcPeriod"/>
              <a:defRPr/>
            </a:pPr>
            <a:r>
              <a:rPr lang="en-US" dirty="0">
                <a:solidFill>
                  <a:schemeClr val="tx1"/>
                </a:solidFill>
              </a:rPr>
              <a:t>Know the incidence, risk factors, clinical presentation, pathological features and prognosis of cervical squamous cell carcinoma</a:t>
            </a:r>
            <a:r>
              <a:rPr lang="en-US" dirty="0" smtClean="0">
                <a:solidFill>
                  <a:schemeClr val="tx1"/>
                </a:solidFill>
              </a:rPr>
              <a:t>.</a:t>
            </a:r>
            <a:endParaRPr lang="en-US" dirty="0">
              <a:solidFill>
                <a:schemeClr val="tx1"/>
              </a:solidFill>
            </a:endParaRPr>
          </a:p>
        </p:txBody>
      </p:sp>
      <p:sp>
        <p:nvSpPr>
          <p:cNvPr id="4" name="Date Placeholder 3"/>
          <p:cNvSpPr>
            <a:spLocks noGrp="1"/>
          </p:cNvSpPr>
          <p:nvPr>
            <p:ph type="dt" sz="half" idx="10"/>
          </p:nvPr>
        </p:nvSpPr>
        <p:spPr/>
        <p:txBody>
          <a:bodyPr/>
          <a:lstStyle/>
          <a:p>
            <a:r>
              <a:rPr lang="en-US" smtClean="0"/>
              <a:t>3/31/19</a:t>
            </a:r>
            <a:endParaRPr lang="en-US"/>
          </a:p>
        </p:txBody>
      </p:sp>
      <p:sp>
        <p:nvSpPr>
          <p:cNvPr id="7" name="Footer Placeholder 6"/>
          <p:cNvSpPr>
            <a:spLocks noGrp="1"/>
          </p:cNvSpPr>
          <p:nvPr>
            <p:ph type="ftr" sz="quarter" idx="11"/>
          </p:nvPr>
        </p:nvSpPr>
        <p:spPr/>
        <p:txBody>
          <a:bodyPr/>
          <a:lstStyle/>
          <a:p>
            <a:r>
              <a:rPr lang="hr-HR" smtClean="0"/>
              <a:t>REPR 224</a:t>
            </a:r>
            <a:endParaRPr lang="en-US"/>
          </a:p>
        </p:txBody>
      </p:sp>
      <p:sp>
        <p:nvSpPr>
          <p:cNvPr id="8" name="Slide Number Placeholder 7"/>
          <p:cNvSpPr>
            <a:spLocks noGrp="1"/>
          </p:cNvSpPr>
          <p:nvPr>
            <p:ph type="sldNum" sz="quarter" idx="12"/>
          </p:nvPr>
        </p:nvSpPr>
        <p:spPr/>
        <p:txBody>
          <a:bodyPr/>
          <a:lstStyle/>
          <a:p>
            <a:fld id="{F300A144-732A-4065-8046-875B585F1364}" type="slidenum">
              <a:rPr lang="en-US" smtClean="0"/>
              <a:t>2</a:t>
            </a:fld>
            <a:endParaRPr lang="en-US"/>
          </a:p>
        </p:txBody>
      </p:sp>
    </p:spTree>
    <p:extLst>
      <p:ext uri="{BB962C8B-B14F-4D97-AF65-F5344CB8AC3E}">
        <p14:creationId xmlns:p14="http://schemas.microsoft.com/office/powerpoint/2010/main" val="12117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Papilloma Virus Infection</a:t>
            </a:r>
          </a:p>
        </p:txBody>
      </p:sp>
      <p:sp>
        <p:nvSpPr>
          <p:cNvPr id="3" name="Content Placeholder 2"/>
          <p:cNvSpPr>
            <a:spLocks noGrp="1"/>
          </p:cNvSpPr>
          <p:nvPr>
            <p:ph idx="1"/>
          </p:nvPr>
        </p:nvSpPr>
        <p:spPr/>
        <p:txBody>
          <a:bodyPr/>
          <a:lstStyle/>
          <a:p>
            <a:pPr defTabSz="685983">
              <a:defRPr/>
            </a:pPr>
            <a:r>
              <a:rPr lang="en-US" sz="1800" dirty="0">
                <a:solidFill>
                  <a:schemeClr val="tx1"/>
                </a:solidFill>
              </a:rPr>
              <a:t>HPV infection may cause any of the following depending on the HPV serotype</a:t>
            </a:r>
            <a:r>
              <a:rPr lang="en-US" sz="1800" dirty="0" smtClean="0">
                <a:solidFill>
                  <a:schemeClr val="tx1"/>
                </a:solidFill>
              </a:rPr>
              <a:t>:</a:t>
            </a:r>
          </a:p>
          <a:p>
            <a:pPr defTabSz="685983">
              <a:defRPr/>
            </a:pPr>
            <a:endParaRPr lang="en-US" sz="1800" dirty="0">
              <a:solidFill>
                <a:schemeClr val="tx1"/>
              </a:solidFill>
            </a:endParaRPr>
          </a:p>
          <a:p>
            <a:pPr marL="1120140" lvl="2" indent="-457200" defTabSz="685983">
              <a:buFont typeface="+mj-lt"/>
              <a:buAutoNum type="arabicParenR"/>
              <a:defRPr/>
            </a:pPr>
            <a:r>
              <a:rPr lang="en-US" b="1" dirty="0" err="1">
                <a:solidFill>
                  <a:schemeClr val="tx1"/>
                </a:solidFill>
              </a:rPr>
              <a:t>Condyloma</a:t>
            </a:r>
            <a:r>
              <a:rPr lang="en-US" dirty="0">
                <a:solidFill>
                  <a:schemeClr val="tx1"/>
                </a:solidFill>
              </a:rPr>
              <a:t>: </a:t>
            </a:r>
            <a:r>
              <a:rPr lang="en-US" dirty="0" smtClean="0">
                <a:solidFill>
                  <a:schemeClr val="tx1"/>
                </a:solidFill>
              </a:rPr>
              <a:t>It is usually </a:t>
            </a:r>
            <a:r>
              <a:rPr lang="en-US" dirty="0">
                <a:solidFill>
                  <a:schemeClr val="tx1"/>
                </a:solidFill>
              </a:rPr>
              <a:t>caused by HPV serotypes 6 and 11. It develops in the squamous epithelium of the </a:t>
            </a:r>
            <a:r>
              <a:rPr lang="en-US" dirty="0" err="1">
                <a:solidFill>
                  <a:schemeClr val="tx1"/>
                </a:solidFill>
              </a:rPr>
              <a:t>ectocervix</a:t>
            </a:r>
            <a:r>
              <a:rPr lang="en-US" dirty="0">
                <a:solidFill>
                  <a:schemeClr val="tx1"/>
                </a:solidFill>
              </a:rPr>
              <a:t>. The lesions may be flat or </a:t>
            </a:r>
            <a:r>
              <a:rPr lang="en-US" dirty="0" err="1">
                <a:solidFill>
                  <a:schemeClr val="tx1"/>
                </a:solidFill>
              </a:rPr>
              <a:t>exophytic</a:t>
            </a:r>
            <a:r>
              <a:rPr lang="en-US" dirty="0">
                <a:solidFill>
                  <a:schemeClr val="tx1"/>
                </a:solidFill>
              </a:rPr>
              <a:t> (called </a:t>
            </a:r>
            <a:r>
              <a:rPr lang="en-US" dirty="0" err="1">
                <a:solidFill>
                  <a:schemeClr val="tx1"/>
                </a:solidFill>
              </a:rPr>
              <a:t>exophytic</a:t>
            </a:r>
            <a:r>
              <a:rPr lang="en-US" dirty="0">
                <a:solidFill>
                  <a:schemeClr val="tx1"/>
                </a:solidFill>
              </a:rPr>
              <a:t> </a:t>
            </a:r>
            <a:r>
              <a:rPr lang="en-US" dirty="0" err="1">
                <a:solidFill>
                  <a:schemeClr val="tx1"/>
                </a:solidFill>
              </a:rPr>
              <a:t>condyloma</a:t>
            </a:r>
            <a:r>
              <a:rPr lang="en-US" dirty="0">
                <a:solidFill>
                  <a:schemeClr val="tx1"/>
                </a:solidFill>
              </a:rPr>
              <a:t> </a:t>
            </a:r>
            <a:r>
              <a:rPr lang="en-US" dirty="0" err="1">
                <a:solidFill>
                  <a:schemeClr val="tx1"/>
                </a:solidFill>
              </a:rPr>
              <a:t>acuminatum</a:t>
            </a:r>
            <a:r>
              <a:rPr lang="en-US" dirty="0">
                <a:solidFill>
                  <a:schemeClr val="tx1"/>
                </a:solidFill>
              </a:rPr>
              <a:t>). </a:t>
            </a:r>
          </a:p>
          <a:p>
            <a:pPr marL="1120140" lvl="2" indent="-457200" defTabSz="685983">
              <a:buFont typeface="+mj-lt"/>
              <a:buAutoNum type="arabicParenR"/>
              <a:defRPr/>
            </a:pPr>
            <a:r>
              <a:rPr lang="en-US" b="1" dirty="0" smtClean="0">
                <a:solidFill>
                  <a:schemeClr val="tx1"/>
                </a:solidFill>
              </a:rPr>
              <a:t>Low grade dysplasia</a:t>
            </a:r>
            <a:r>
              <a:rPr lang="en-US" b="1" dirty="0">
                <a:solidFill>
                  <a:schemeClr val="tx1"/>
                </a:solidFill>
              </a:rPr>
              <a:t>:</a:t>
            </a:r>
            <a:r>
              <a:rPr lang="en-US" dirty="0">
                <a:solidFill>
                  <a:schemeClr val="tx1"/>
                </a:solidFill>
              </a:rPr>
              <a:t> is usually caused by "low risk" HPV serotypes, 6 and 11.</a:t>
            </a:r>
          </a:p>
          <a:p>
            <a:pPr marL="1120140" lvl="2" indent="-457200" defTabSz="685983">
              <a:buFont typeface="+mj-lt"/>
              <a:buAutoNum type="arabicParenR"/>
              <a:defRPr/>
            </a:pPr>
            <a:r>
              <a:rPr lang="en-US" b="1" dirty="0" smtClean="0">
                <a:solidFill>
                  <a:schemeClr val="tx1"/>
                </a:solidFill>
              </a:rPr>
              <a:t>High</a:t>
            </a:r>
            <a:r>
              <a:rPr lang="en-US" b="1" dirty="0">
                <a:solidFill>
                  <a:schemeClr val="tx1"/>
                </a:solidFill>
              </a:rPr>
              <a:t> </a:t>
            </a:r>
            <a:r>
              <a:rPr lang="en-US" b="1" dirty="0" smtClean="0">
                <a:solidFill>
                  <a:schemeClr val="tx1"/>
                </a:solidFill>
              </a:rPr>
              <a:t>grade </a:t>
            </a:r>
            <a:r>
              <a:rPr lang="en-US" b="1" dirty="0">
                <a:solidFill>
                  <a:schemeClr val="tx1"/>
                </a:solidFill>
              </a:rPr>
              <a:t>dysplasia:</a:t>
            </a:r>
            <a:r>
              <a:rPr lang="en-US" dirty="0">
                <a:solidFill>
                  <a:schemeClr val="tx1"/>
                </a:solidFill>
              </a:rPr>
              <a:t> is caused by "high risk” HPV (types 16 and 18) and </a:t>
            </a:r>
            <a:r>
              <a:rPr lang="en-US" dirty="0" smtClean="0">
                <a:solidFill>
                  <a:schemeClr val="tx1"/>
                </a:solidFill>
              </a:rPr>
              <a:t>“moderate risk” </a:t>
            </a:r>
            <a:r>
              <a:rPr lang="en-US" dirty="0">
                <a:solidFill>
                  <a:schemeClr val="tx1"/>
                </a:solidFill>
              </a:rPr>
              <a:t>HPV (types 31, 33 and 35). </a:t>
            </a:r>
          </a:p>
          <a:p>
            <a:endParaRPr lang="en-US" dirty="0"/>
          </a:p>
        </p:txBody>
      </p:sp>
      <p:sp>
        <p:nvSpPr>
          <p:cNvPr id="4" name="Date Placeholder 3"/>
          <p:cNvSpPr>
            <a:spLocks noGrp="1"/>
          </p:cNvSpPr>
          <p:nvPr>
            <p:ph type="dt" sz="half" idx="10"/>
          </p:nvPr>
        </p:nvSpPr>
        <p:spPr/>
        <p:txBody>
          <a:bodyPr/>
          <a:lstStyle/>
          <a:p>
            <a:r>
              <a:rPr lang="en-US" smtClean="0"/>
              <a:t>3/31/19</a:t>
            </a:r>
            <a:endParaRPr lang="en-US"/>
          </a:p>
        </p:txBody>
      </p:sp>
      <p:sp>
        <p:nvSpPr>
          <p:cNvPr id="5" name="Footer Placeholder 4"/>
          <p:cNvSpPr>
            <a:spLocks noGrp="1"/>
          </p:cNvSpPr>
          <p:nvPr>
            <p:ph type="ftr" sz="quarter" idx="11"/>
          </p:nvPr>
        </p:nvSpPr>
        <p:spPr/>
        <p:txBody>
          <a:bodyPr/>
          <a:lstStyle/>
          <a:p>
            <a:r>
              <a:rPr lang="hr-HR" smtClean="0"/>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20</a:t>
            </a:fld>
            <a:endParaRPr lang="en-US"/>
          </a:p>
        </p:txBody>
      </p:sp>
    </p:spTree>
    <p:extLst>
      <p:ext uri="{BB962C8B-B14F-4D97-AF65-F5344CB8AC3E}">
        <p14:creationId xmlns:p14="http://schemas.microsoft.com/office/powerpoint/2010/main" val="100144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Koilocytes</a:t>
            </a:r>
            <a:endParaRPr lang="en-US" dirty="0"/>
          </a:p>
        </p:txBody>
      </p:sp>
      <p:sp>
        <p:nvSpPr>
          <p:cNvPr id="3" name="Content Placeholder 2"/>
          <p:cNvSpPr>
            <a:spLocks noGrp="1"/>
          </p:cNvSpPr>
          <p:nvPr>
            <p:ph idx="1"/>
          </p:nvPr>
        </p:nvSpPr>
        <p:spPr>
          <a:xfrm>
            <a:off x="986367" y="2770095"/>
            <a:ext cx="10217152" cy="3267169"/>
          </a:xfrm>
        </p:spPr>
        <p:txBody>
          <a:bodyPr/>
          <a:lstStyle/>
          <a:p>
            <a:pPr defTabSz="685983">
              <a:defRPr/>
            </a:pPr>
            <a:r>
              <a:rPr lang="en-US" sz="1900" dirty="0" err="1" smtClean="0">
                <a:solidFill>
                  <a:srgbClr val="000000"/>
                </a:solidFill>
              </a:rPr>
              <a:t>Koilocytes</a:t>
            </a:r>
            <a:r>
              <a:rPr lang="en-US" sz="1900" dirty="0" smtClean="0">
                <a:solidFill>
                  <a:srgbClr val="000000"/>
                </a:solidFill>
              </a:rPr>
              <a:t> are </a:t>
            </a:r>
            <a:r>
              <a:rPr lang="en-US" sz="1900" dirty="0">
                <a:solidFill>
                  <a:srgbClr val="000000"/>
                </a:solidFill>
              </a:rPr>
              <a:t>squamous epithelial cells that has undergone structural </a:t>
            </a:r>
            <a:r>
              <a:rPr lang="en-US" sz="1900" dirty="0" smtClean="0">
                <a:solidFill>
                  <a:srgbClr val="000000"/>
                </a:solidFill>
              </a:rPr>
              <a:t>changes </a:t>
            </a:r>
            <a:r>
              <a:rPr lang="en-US" sz="1900" dirty="0">
                <a:solidFill>
                  <a:srgbClr val="000000"/>
                </a:solidFill>
              </a:rPr>
              <a:t>due to </a:t>
            </a:r>
            <a:r>
              <a:rPr lang="en-US" sz="1900" dirty="0" smtClean="0">
                <a:solidFill>
                  <a:srgbClr val="000000"/>
                </a:solidFill>
              </a:rPr>
              <a:t>an infection by </a:t>
            </a:r>
            <a:r>
              <a:rPr lang="en-US" sz="1900" dirty="0">
                <a:solidFill>
                  <a:srgbClr val="000000"/>
                </a:solidFill>
              </a:rPr>
              <a:t>HPV. They show </a:t>
            </a:r>
            <a:r>
              <a:rPr lang="en-US" sz="1900" dirty="0" err="1">
                <a:solidFill>
                  <a:srgbClr val="000000"/>
                </a:solidFill>
              </a:rPr>
              <a:t>koilocytosis</a:t>
            </a:r>
            <a:r>
              <a:rPr lang="en-US" sz="1900" dirty="0">
                <a:solidFill>
                  <a:srgbClr val="000000"/>
                </a:solidFill>
              </a:rPr>
              <a:t> or </a:t>
            </a:r>
            <a:r>
              <a:rPr lang="en-US" sz="1900" dirty="0" err="1">
                <a:solidFill>
                  <a:srgbClr val="000000"/>
                </a:solidFill>
              </a:rPr>
              <a:t>koilocytic</a:t>
            </a:r>
            <a:r>
              <a:rPr lang="en-US" sz="1900" dirty="0">
                <a:solidFill>
                  <a:srgbClr val="000000"/>
                </a:solidFill>
              </a:rPr>
              <a:t> atypia which is the following cellular changes</a:t>
            </a:r>
            <a:r>
              <a:rPr lang="en-US" sz="1900" dirty="0" smtClean="0">
                <a:solidFill>
                  <a:srgbClr val="000000"/>
                </a:solidFill>
              </a:rPr>
              <a:t>:</a:t>
            </a:r>
          </a:p>
          <a:p>
            <a:pPr lvl="1" defTabSz="685983">
              <a:defRPr/>
            </a:pPr>
            <a:r>
              <a:rPr lang="en-US" sz="1700" dirty="0" smtClean="0">
                <a:solidFill>
                  <a:srgbClr val="000000"/>
                </a:solidFill>
              </a:rPr>
              <a:t>Nuclear </a:t>
            </a:r>
            <a:r>
              <a:rPr lang="en-US" sz="1700" dirty="0">
                <a:solidFill>
                  <a:srgbClr val="000000"/>
                </a:solidFill>
              </a:rPr>
              <a:t>enlargement </a:t>
            </a:r>
            <a:endParaRPr lang="en-US" sz="1700" dirty="0" smtClean="0">
              <a:solidFill>
                <a:srgbClr val="000000"/>
              </a:solidFill>
            </a:endParaRPr>
          </a:p>
          <a:p>
            <a:pPr lvl="1" defTabSz="685983">
              <a:defRPr/>
            </a:pPr>
            <a:r>
              <a:rPr lang="en-US" sz="1900" dirty="0" smtClean="0">
                <a:solidFill>
                  <a:srgbClr val="000000"/>
                </a:solidFill>
              </a:rPr>
              <a:t>Irregular </a:t>
            </a:r>
            <a:r>
              <a:rPr lang="en-US" sz="1900" dirty="0">
                <a:solidFill>
                  <a:srgbClr val="000000"/>
                </a:solidFill>
              </a:rPr>
              <a:t>nuclear </a:t>
            </a:r>
            <a:r>
              <a:rPr lang="en-US" sz="1900" dirty="0" smtClean="0">
                <a:solidFill>
                  <a:srgbClr val="000000"/>
                </a:solidFill>
              </a:rPr>
              <a:t>membrane</a:t>
            </a:r>
          </a:p>
          <a:p>
            <a:pPr lvl="1" defTabSz="685983">
              <a:defRPr/>
            </a:pPr>
            <a:r>
              <a:rPr lang="en-US" sz="1900" dirty="0" smtClean="0">
                <a:solidFill>
                  <a:srgbClr val="000000"/>
                </a:solidFill>
              </a:rPr>
              <a:t>Nuclear </a:t>
            </a:r>
            <a:r>
              <a:rPr lang="en-US" sz="1900" dirty="0" err="1" smtClean="0">
                <a:solidFill>
                  <a:srgbClr val="000000"/>
                </a:solidFill>
              </a:rPr>
              <a:t>hyperchromasia</a:t>
            </a:r>
            <a:endParaRPr lang="en-US" sz="1900" dirty="0" smtClean="0">
              <a:solidFill>
                <a:srgbClr val="000000"/>
              </a:solidFill>
            </a:endParaRPr>
          </a:p>
          <a:p>
            <a:pPr lvl="1" defTabSz="685983">
              <a:defRPr/>
            </a:pPr>
            <a:r>
              <a:rPr lang="en-US" sz="1900" dirty="0" err="1" smtClean="0">
                <a:solidFill>
                  <a:srgbClr val="000000"/>
                </a:solidFill>
              </a:rPr>
              <a:t>Perinuclear</a:t>
            </a:r>
            <a:r>
              <a:rPr lang="en-US" sz="1900" dirty="0" smtClean="0">
                <a:solidFill>
                  <a:srgbClr val="000000"/>
                </a:solidFill>
              </a:rPr>
              <a:t> </a:t>
            </a:r>
            <a:r>
              <a:rPr lang="en-US" sz="1900" dirty="0">
                <a:solidFill>
                  <a:srgbClr val="000000"/>
                </a:solidFill>
              </a:rPr>
              <a:t>halo (clear area around the nucleus</a:t>
            </a:r>
            <a:r>
              <a:rPr lang="en-US" sz="1900" dirty="0" smtClean="0">
                <a:solidFill>
                  <a:srgbClr val="000000"/>
                </a:solidFill>
              </a:rPr>
              <a:t>)</a:t>
            </a:r>
            <a:endParaRPr lang="en-US" sz="1900" dirty="0">
              <a:solidFill>
                <a:srgbClr val="000000"/>
              </a:solidFill>
            </a:endParaRPr>
          </a:p>
          <a:p>
            <a:endParaRPr lang="en-US" dirty="0">
              <a:solidFill>
                <a:srgbClr val="000000"/>
              </a:solidFill>
            </a:endParaRPr>
          </a:p>
        </p:txBody>
      </p:sp>
      <p:sp>
        <p:nvSpPr>
          <p:cNvPr id="4" name="Date Placeholder 3"/>
          <p:cNvSpPr>
            <a:spLocks noGrp="1"/>
          </p:cNvSpPr>
          <p:nvPr>
            <p:ph type="dt" sz="half" idx="10"/>
          </p:nvPr>
        </p:nvSpPr>
        <p:spPr/>
        <p:txBody>
          <a:bodyPr/>
          <a:lstStyle/>
          <a:p>
            <a:r>
              <a:rPr lang="en-US" smtClean="0"/>
              <a:t>3/31/19</a:t>
            </a:r>
            <a:endParaRPr lang="en-US"/>
          </a:p>
        </p:txBody>
      </p:sp>
      <p:sp>
        <p:nvSpPr>
          <p:cNvPr id="5" name="Footer Placeholder 4"/>
          <p:cNvSpPr>
            <a:spLocks noGrp="1"/>
          </p:cNvSpPr>
          <p:nvPr>
            <p:ph type="ftr" sz="quarter" idx="11"/>
          </p:nvPr>
        </p:nvSpPr>
        <p:spPr/>
        <p:txBody>
          <a:bodyPr/>
          <a:lstStyle/>
          <a:p>
            <a:r>
              <a:rPr lang="hr-HR" smtClean="0"/>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21</a:t>
            </a:fld>
            <a:endParaRPr lang="en-US"/>
          </a:p>
        </p:txBody>
      </p:sp>
    </p:spTree>
    <p:extLst>
      <p:ext uri="{BB962C8B-B14F-4D97-AF65-F5344CB8AC3E}">
        <p14:creationId xmlns:p14="http://schemas.microsoft.com/office/powerpoint/2010/main" val="471641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Koilocytes</a:t>
            </a:r>
            <a:endParaRPr lang="en-US" dirty="0"/>
          </a:p>
        </p:txBody>
      </p:sp>
      <p:pic>
        <p:nvPicPr>
          <p:cNvPr id="9" name="Content Placeholder 8" descr="B978070204497700008X_f008-003-9780702044977.jpg"/>
          <p:cNvPicPr>
            <a:picLocks noGrp="1" noChangeAspect="1"/>
          </p:cNvPicPr>
          <p:nvPr>
            <p:ph sz="half" idx="1"/>
          </p:nvPr>
        </p:nvPicPr>
        <p:blipFill>
          <a:blip r:embed="rId2">
            <a:extLst>
              <a:ext uri="{28A0092B-C50C-407E-A947-70E740481C1C}">
                <a14:useLocalDpi xmlns:a14="http://schemas.microsoft.com/office/drawing/2010/main" val="0"/>
              </a:ext>
            </a:extLst>
          </a:blip>
          <a:srcRect t="175" b="175"/>
          <a:stretch>
            <a:fillRect/>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Content Placeholder 9" descr="Da6kV4BXkAEt4KU.jpg"/>
          <p:cNvPicPr>
            <a:picLocks noGrp="1" noChangeAspect="1"/>
          </p:cNvPicPr>
          <p:nvPr>
            <p:ph sz="half" idx="2"/>
          </p:nvPr>
        </p:nvPicPr>
        <p:blipFill>
          <a:blip r:embed="rId3">
            <a:extLst>
              <a:ext uri="{28A0092B-C50C-407E-A947-70E740481C1C}">
                <a14:useLocalDpi xmlns:a14="http://schemas.microsoft.com/office/drawing/2010/main" val="0"/>
              </a:ext>
            </a:extLst>
          </a:blip>
          <a:srcRect t="15856" b="15856"/>
          <a:stretch>
            <a:fillRect/>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Date Placeholder 3"/>
          <p:cNvSpPr>
            <a:spLocks noGrp="1"/>
          </p:cNvSpPr>
          <p:nvPr>
            <p:ph type="dt" sz="half" idx="10"/>
          </p:nvPr>
        </p:nvSpPr>
        <p:spPr/>
        <p:txBody>
          <a:bodyPr/>
          <a:lstStyle/>
          <a:p>
            <a:r>
              <a:rPr lang="en-US" smtClean="0"/>
              <a:t>3/31/19</a:t>
            </a:r>
            <a:endParaRPr lang="en-US"/>
          </a:p>
        </p:txBody>
      </p:sp>
      <p:sp>
        <p:nvSpPr>
          <p:cNvPr id="5" name="Footer Placeholder 4"/>
          <p:cNvSpPr>
            <a:spLocks noGrp="1"/>
          </p:cNvSpPr>
          <p:nvPr>
            <p:ph type="ftr" sz="quarter" idx="11"/>
          </p:nvPr>
        </p:nvSpPr>
        <p:spPr/>
        <p:txBody>
          <a:bodyPr/>
          <a:lstStyle/>
          <a:p>
            <a:r>
              <a:rPr lang="hr-HR" smtClean="0"/>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22</a:t>
            </a:fld>
            <a:endParaRPr lang="en-US"/>
          </a:p>
        </p:txBody>
      </p:sp>
    </p:spTree>
    <p:extLst>
      <p:ext uri="{BB962C8B-B14F-4D97-AF65-F5344CB8AC3E}">
        <p14:creationId xmlns:p14="http://schemas.microsoft.com/office/powerpoint/2010/main" val="1670052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Cervical Cancer</a:t>
            </a:r>
            <a:endParaRPr lang="en-US" dirty="0"/>
          </a:p>
        </p:txBody>
      </p:sp>
      <p:sp>
        <p:nvSpPr>
          <p:cNvPr id="3" name="Content Placeholder 2"/>
          <p:cNvSpPr>
            <a:spLocks noGrp="1"/>
          </p:cNvSpPr>
          <p:nvPr>
            <p:ph idx="1"/>
          </p:nvPr>
        </p:nvSpPr>
        <p:spPr/>
        <p:txBody>
          <a:bodyPr>
            <a:normAutofit fontScale="92500" lnSpcReduction="20000"/>
          </a:bodyPr>
          <a:lstStyle/>
          <a:p>
            <a:pPr defTabSz="685983">
              <a:defRPr/>
            </a:pPr>
            <a:r>
              <a:rPr lang="en-US" dirty="0">
                <a:solidFill>
                  <a:schemeClr val="tx1"/>
                </a:solidFill>
              </a:rPr>
              <a:t>T</a:t>
            </a:r>
            <a:r>
              <a:rPr lang="en-US" dirty="0" smtClean="0">
                <a:solidFill>
                  <a:schemeClr val="tx1"/>
                </a:solidFill>
              </a:rPr>
              <a:t>he most </a:t>
            </a:r>
            <a:r>
              <a:rPr lang="en-US" dirty="0">
                <a:solidFill>
                  <a:schemeClr val="tx1"/>
                </a:solidFill>
              </a:rPr>
              <a:t>common cervical cancer is </a:t>
            </a:r>
            <a:r>
              <a:rPr lang="en-US" i="1" dirty="0">
                <a:solidFill>
                  <a:schemeClr val="tx1"/>
                </a:solidFill>
              </a:rPr>
              <a:t>squamous cell carcinoma. </a:t>
            </a:r>
            <a:r>
              <a:rPr lang="en-US" dirty="0">
                <a:solidFill>
                  <a:schemeClr val="tx1"/>
                </a:solidFill>
              </a:rPr>
              <a:t>Other types are adenocarcinoma, neuroendocrine </a:t>
            </a:r>
            <a:r>
              <a:rPr lang="en-US" dirty="0" smtClean="0">
                <a:solidFill>
                  <a:schemeClr val="tx1"/>
                </a:solidFill>
              </a:rPr>
              <a:t>carcinoma, </a:t>
            </a:r>
            <a:r>
              <a:rPr lang="en-US" dirty="0">
                <a:solidFill>
                  <a:schemeClr val="tx1"/>
                </a:solidFill>
              </a:rPr>
              <a:t>etc. </a:t>
            </a:r>
          </a:p>
          <a:p>
            <a:pPr defTabSz="685983">
              <a:defRPr/>
            </a:pPr>
            <a:r>
              <a:rPr lang="en-US" dirty="0">
                <a:solidFill>
                  <a:schemeClr val="tx1"/>
                </a:solidFill>
              </a:rPr>
              <a:t>Cervical carcinoma used to be a major causes of cancer-related death in women.</a:t>
            </a:r>
          </a:p>
          <a:p>
            <a:pPr defTabSz="685983">
              <a:defRPr/>
            </a:pPr>
            <a:r>
              <a:rPr lang="en-US" dirty="0">
                <a:solidFill>
                  <a:schemeClr val="tx1"/>
                </a:solidFill>
              </a:rPr>
              <a:t>Nowadays there is </a:t>
            </a:r>
            <a:r>
              <a:rPr lang="en-US" dirty="0" smtClean="0">
                <a:solidFill>
                  <a:schemeClr val="tx1"/>
                </a:solidFill>
              </a:rPr>
              <a:t>a dramatic </a:t>
            </a:r>
            <a:r>
              <a:rPr lang="en-US" dirty="0">
                <a:solidFill>
                  <a:schemeClr val="tx1"/>
                </a:solidFill>
              </a:rPr>
              <a:t>improvement in </a:t>
            </a:r>
            <a:r>
              <a:rPr lang="en-US" dirty="0" smtClean="0">
                <a:solidFill>
                  <a:schemeClr val="tx1"/>
                </a:solidFill>
              </a:rPr>
              <a:t>the management </a:t>
            </a:r>
            <a:r>
              <a:rPr lang="en-US" dirty="0">
                <a:solidFill>
                  <a:schemeClr val="tx1"/>
                </a:solidFill>
              </a:rPr>
              <a:t>of this disease because </a:t>
            </a:r>
            <a:r>
              <a:rPr lang="en-US" dirty="0" smtClean="0">
                <a:solidFill>
                  <a:schemeClr val="tx1"/>
                </a:solidFill>
              </a:rPr>
              <a:t>of the early </a:t>
            </a:r>
            <a:r>
              <a:rPr lang="en-US" dirty="0">
                <a:solidFill>
                  <a:schemeClr val="tx1"/>
                </a:solidFill>
              </a:rPr>
              <a:t>diagnosis </a:t>
            </a:r>
            <a:r>
              <a:rPr lang="en-US" dirty="0" smtClean="0">
                <a:solidFill>
                  <a:schemeClr val="tx1"/>
                </a:solidFill>
              </a:rPr>
              <a:t>and </a:t>
            </a:r>
            <a:r>
              <a:rPr lang="en-US" dirty="0">
                <a:solidFill>
                  <a:schemeClr val="tx1"/>
                </a:solidFill>
              </a:rPr>
              <a:t>therefore </a:t>
            </a:r>
            <a:r>
              <a:rPr lang="en-US" dirty="0" smtClean="0">
                <a:solidFill>
                  <a:schemeClr val="tx1"/>
                </a:solidFill>
              </a:rPr>
              <a:t>the early treatment. </a:t>
            </a:r>
            <a:r>
              <a:rPr lang="en-US" dirty="0">
                <a:solidFill>
                  <a:schemeClr val="tx1"/>
                </a:solidFill>
              </a:rPr>
              <a:t>As a </a:t>
            </a:r>
            <a:r>
              <a:rPr lang="en-US" dirty="0" smtClean="0">
                <a:solidFill>
                  <a:schemeClr val="tx1"/>
                </a:solidFill>
              </a:rPr>
              <a:t>result, deaths </a:t>
            </a:r>
            <a:r>
              <a:rPr lang="en-US" dirty="0">
                <a:solidFill>
                  <a:schemeClr val="tx1"/>
                </a:solidFill>
              </a:rPr>
              <a:t>due to cervical cancer are decreasing. The early diagnosis is due to the use of a screening method/</a:t>
            </a:r>
            <a:r>
              <a:rPr lang="en-US" dirty="0" smtClean="0">
                <a:solidFill>
                  <a:schemeClr val="tx1"/>
                </a:solidFill>
              </a:rPr>
              <a:t>program </a:t>
            </a:r>
            <a:r>
              <a:rPr lang="en-US" dirty="0">
                <a:solidFill>
                  <a:schemeClr val="tx1"/>
                </a:solidFill>
              </a:rPr>
              <a:t>called </a:t>
            </a:r>
            <a:r>
              <a:rPr lang="en-US" dirty="0" smtClean="0">
                <a:solidFill>
                  <a:schemeClr val="tx1"/>
                </a:solidFill>
              </a:rPr>
              <a:t>the PAP </a:t>
            </a:r>
            <a:r>
              <a:rPr lang="en-US" dirty="0">
                <a:solidFill>
                  <a:schemeClr val="tx1"/>
                </a:solidFill>
              </a:rPr>
              <a:t>screening test.</a:t>
            </a:r>
          </a:p>
          <a:p>
            <a:pPr defTabSz="685983">
              <a:defRPr/>
            </a:pPr>
            <a:r>
              <a:rPr lang="en-US" dirty="0">
                <a:solidFill>
                  <a:schemeClr val="tx1"/>
                </a:solidFill>
              </a:rPr>
              <a:t>The wide use of PAP screening program has lowered the incidence of invasive  cancer and </a:t>
            </a:r>
            <a:r>
              <a:rPr lang="en-US" dirty="0" smtClean="0">
                <a:solidFill>
                  <a:schemeClr val="tx1"/>
                </a:solidFill>
              </a:rPr>
              <a:t>deaths.</a:t>
            </a:r>
            <a:endParaRPr lang="en-US" dirty="0">
              <a:solidFill>
                <a:schemeClr val="tx1"/>
              </a:solidFill>
            </a:endParaRPr>
          </a:p>
          <a:p>
            <a:endParaRPr lang="en-US" dirty="0"/>
          </a:p>
        </p:txBody>
      </p:sp>
      <p:sp>
        <p:nvSpPr>
          <p:cNvPr id="4" name="Date Placeholder 3"/>
          <p:cNvSpPr>
            <a:spLocks noGrp="1"/>
          </p:cNvSpPr>
          <p:nvPr>
            <p:ph type="dt" sz="half" idx="10"/>
          </p:nvPr>
        </p:nvSpPr>
        <p:spPr/>
        <p:txBody>
          <a:bodyPr/>
          <a:lstStyle/>
          <a:p>
            <a:r>
              <a:rPr lang="en-US" smtClean="0"/>
              <a:t>3/31/19</a:t>
            </a:r>
            <a:endParaRPr lang="en-US"/>
          </a:p>
        </p:txBody>
      </p:sp>
      <p:sp>
        <p:nvSpPr>
          <p:cNvPr id="5" name="Footer Placeholder 4"/>
          <p:cNvSpPr>
            <a:spLocks noGrp="1"/>
          </p:cNvSpPr>
          <p:nvPr>
            <p:ph type="ftr" sz="quarter" idx="11"/>
          </p:nvPr>
        </p:nvSpPr>
        <p:spPr/>
        <p:txBody>
          <a:bodyPr/>
          <a:lstStyle/>
          <a:p>
            <a:r>
              <a:rPr lang="hr-HR" smtClean="0"/>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23</a:t>
            </a:fld>
            <a:endParaRPr lang="en-US"/>
          </a:p>
        </p:txBody>
      </p:sp>
    </p:spTree>
    <p:extLst>
      <p:ext uri="{BB962C8B-B14F-4D97-AF65-F5344CB8AC3E}">
        <p14:creationId xmlns:p14="http://schemas.microsoft.com/office/powerpoint/2010/main" val="68891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Cervical Cancer</a:t>
            </a:r>
          </a:p>
        </p:txBody>
      </p:sp>
      <p:sp>
        <p:nvSpPr>
          <p:cNvPr id="3" name="Content Placeholder 2"/>
          <p:cNvSpPr>
            <a:spLocks noGrp="1"/>
          </p:cNvSpPr>
          <p:nvPr>
            <p:ph idx="1"/>
          </p:nvPr>
        </p:nvSpPr>
        <p:spPr/>
        <p:txBody>
          <a:bodyPr>
            <a:normAutofit fontScale="92500" lnSpcReduction="10000"/>
          </a:bodyPr>
          <a:lstStyle/>
          <a:p>
            <a:r>
              <a:rPr lang="en-US" sz="2000" dirty="0">
                <a:solidFill>
                  <a:srgbClr val="000000"/>
                </a:solidFill>
              </a:rPr>
              <a:t>All invasive squamous cell carcinomas arise from non invasive pre-cancerous cervical squamous epithelium called </a:t>
            </a:r>
            <a:r>
              <a:rPr lang="en-US" sz="2000" i="1" dirty="0">
                <a:solidFill>
                  <a:srgbClr val="000000"/>
                </a:solidFill>
              </a:rPr>
              <a:t>cervical intraepithelial neoplasia (CIN) or squamous intraepithelial lesions (SIL)</a:t>
            </a:r>
            <a:r>
              <a:rPr lang="en-US" sz="2000" i="1" dirty="0" smtClean="0">
                <a:solidFill>
                  <a:srgbClr val="000000"/>
                </a:solidFill>
              </a:rPr>
              <a:t>.</a:t>
            </a:r>
            <a:endParaRPr lang="en-US" sz="2000" dirty="0">
              <a:solidFill>
                <a:srgbClr val="000000"/>
              </a:solidFill>
            </a:endParaRPr>
          </a:p>
          <a:p>
            <a:pPr defTabSz="685983">
              <a:defRPr/>
            </a:pPr>
            <a:r>
              <a:rPr lang="en-US" sz="2000" dirty="0" smtClean="0">
                <a:solidFill>
                  <a:srgbClr val="000000"/>
                </a:solidFill>
              </a:rPr>
              <a:t>Not </a:t>
            </a:r>
            <a:r>
              <a:rPr lang="en-US" sz="2000" dirty="0">
                <a:solidFill>
                  <a:srgbClr val="000000"/>
                </a:solidFill>
              </a:rPr>
              <a:t>all cases of CIN/SIL progress to invasive cancer and some cases of CIN/SIL may spontaneously regress. </a:t>
            </a:r>
          </a:p>
          <a:p>
            <a:pPr defTabSz="685983">
              <a:defRPr/>
            </a:pPr>
            <a:r>
              <a:rPr lang="en-US" sz="2000" dirty="0">
                <a:solidFill>
                  <a:srgbClr val="000000"/>
                </a:solidFill>
              </a:rPr>
              <a:t>Cases of high grade CIN/SIL have a higher risk of progression to cancer. High grade CIN/SIL are associated the high-risk HPV serotypes.</a:t>
            </a:r>
          </a:p>
          <a:p>
            <a:pPr defTabSz="685983">
              <a:defRPr/>
            </a:pPr>
            <a:r>
              <a:rPr lang="en-US" sz="2000" dirty="0">
                <a:solidFill>
                  <a:srgbClr val="000000"/>
                </a:solidFill>
              </a:rPr>
              <a:t>Timely detection and diagnosis of CIN/SIL is essential in preventing the development of invasive carcinoma.</a:t>
            </a:r>
          </a:p>
          <a:p>
            <a:endParaRPr lang="en-US" sz="2000" i="1" dirty="0">
              <a:solidFill>
                <a:srgbClr val="000000"/>
              </a:solidFill>
            </a:endParaRPr>
          </a:p>
          <a:p>
            <a:endParaRPr lang="en-US" dirty="0">
              <a:solidFill>
                <a:srgbClr val="000000"/>
              </a:solidFill>
            </a:endParaRPr>
          </a:p>
        </p:txBody>
      </p:sp>
      <p:sp>
        <p:nvSpPr>
          <p:cNvPr id="4" name="Date Placeholder 3"/>
          <p:cNvSpPr>
            <a:spLocks noGrp="1"/>
          </p:cNvSpPr>
          <p:nvPr>
            <p:ph type="dt" sz="half" idx="10"/>
          </p:nvPr>
        </p:nvSpPr>
        <p:spPr/>
        <p:txBody>
          <a:bodyPr/>
          <a:lstStyle/>
          <a:p>
            <a:r>
              <a:rPr lang="en-US" smtClean="0"/>
              <a:t>3/31/19</a:t>
            </a:r>
            <a:endParaRPr lang="en-US"/>
          </a:p>
        </p:txBody>
      </p:sp>
      <p:sp>
        <p:nvSpPr>
          <p:cNvPr id="5" name="Footer Placeholder 4"/>
          <p:cNvSpPr>
            <a:spLocks noGrp="1"/>
          </p:cNvSpPr>
          <p:nvPr>
            <p:ph type="ftr" sz="quarter" idx="11"/>
          </p:nvPr>
        </p:nvSpPr>
        <p:spPr/>
        <p:txBody>
          <a:bodyPr/>
          <a:lstStyle/>
          <a:p>
            <a:r>
              <a:rPr lang="hr-HR" smtClean="0"/>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24</a:t>
            </a:fld>
            <a:endParaRPr lang="en-US"/>
          </a:p>
        </p:txBody>
      </p:sp>
    </p:spTree>
    <p:extLst>
      <p:ext uri="{BB962C8B-B14F-4D97-AF65-F5344CB8AC3E}">
        <p14:creationId xmlns:p14="http://schemas.microsoft.com/office/powerpoint/2010/main" val="819217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Cervical Cancer</a:t>
            </a:r>
          </a:p>
        </p:txBody>
      </p:sp>
      <p:sp>
        <p:nvSpPr>
          <p:cNvPr id="3" name="Content Placeholder 2"/>
          <p:cNvSpPr>
            <a:spLocks noGrp="1"/>
          </p:cNvSpPr>
          <p:nvPr>
            <p:ph idx="1"/>
          </p:nvPr>
        </p:nvSpPr>
        <p:spPr/>
        <p:txBody>
          <a:bodyPr>
            <a:normAutofit fontScale="85000" lnSpcReduction="20000"/>
          </a:bodyPr>
          <a:lstStyle/>
          <a:p>
            <a:pPr marL="457200" indent="-457200" defTabSz="685983">
              <a:defRPr/>
            </a:pPr>
            <a:r>
              <a:rPr lang="en-US" sz="3100" dirty="0">
                <a:solidFill>
                  <a:srgbClr val="000000"/>
                </a:solidFill>
              </a:rPr>
              <a:t>CIN lesions may begin as Low Grade CIN and progress to High Grade CIN, or they might start straight away as High Grade </a:t>
            </a:r>
            <a:r>
              <a:rPr lang="en-US" sz="3100" dirty="0" smtClean="0">
                <a:solidFill>
                  <a:srgbClr val="000000"/>
                </a:solidFill>
              </a:rPr>
              <a:t>CIN.</a:t>
            </a:r>
          </a:p>
          <a:p>
            <a:pPr marL="457200" indent="-457200" defTabSz="685983">
              <a:defRPr/>
            </a:pPr>
            <a:endParaRPr lang="en-US" sz="3100" dirty="0">
              <a:solidFill>
                <a:srgbClr val="000000"/>
              </a:solidFill>
            </a:endParaRPr>
          </a:p>
          <a:p>
            <a:pPr marL="457200" indent="-457200" defTabSz="685983">
              <a:defRPr/>
            </a:pPr>
            <a:r>
              <a:rPr lang="en-US" sz="3100" dirty="0" smtClean="0">
                <a:solidFill>
                  <a:srgbClr val="000000"/>
                </a:solidFill>
              </a:rPr>
              <a:t>On </a:t>
            </a:r>
            <a:r>
              <a:rPr lang="en-US" sz="3100" dirty="0">
                <a:solidFill>
                  <a:srgbClr val="000000"/>
                </a:solidFill>
              </a:rPr>
              <a:t>the basis of histology, pre-cancer lesions are graded as follows:</a:t>
            </a:r>
          </a:p>
          <a:p>
            <a:pPr marL="1188720" lvl="3" indent="-457200" defTabSz="685983">
              <a:buFont typeface="Wingdings" panose="05000000000000000000" pitchFamily="2" charset="2"/>
              <a:buChar char="Ø"/>
              <a:defRPr/>
            </a:pPr>
            <a:r>
              <a:rPr lang="en-US" sz="3100" dirty="0">
                <a:solidFill>
                  <a:srgbClr val="000000"/>
                </a:solidFill>
              </a:rPr>
              <a:t>CIN I : Mild Dysplasia</a:t>
            </a:r>
          </a:p>
          <a:p>
            <a:pPr marL="1188720" lvl="3" indent="-457200" defTabSz="685983">
              <a:buFont typeface="Wingdings" panose="05000000000000000000" pitchFamily="2" charset="2"/>
              <a:buChar char="Ø"/>
              <a:defRPr/>
            </a:pPr>
            <a:r>
              <a:rPr lang="en-US" sz="3100" dirty="0">
                <a:solidFill>
                  <a:srgbClr val="000000"/>
                </a:solidFill>
              </a:rPr>
              <a:t>CIN II : Moderate Dysplasia </a:t>
            </a:r>
          </a:p>
          <a:p>
            <a:pPr marL="1188720" lvl="3" indent="-457200" defTabSz="685983">
              <a:buFont typeface="Wingdings" panose="05000000000000000000" pitchFamily="2" charset="2"/>
              <a:buChar char="Ø"/>
              <a:defRPr/>
            </a:pPr>
            <a:r>
              <a:rPr lang="en-US" sz="3100" dirty="0">
                <a:solidFill>
                  <a:srgbClr val="000000"/>
                </a:solidFill>
              </a:rPr>
              <a:t>CIN III : Severe Dysplasia and Carcinoma in situ (CIS).</a:t>
            </a:r>
          </a:p>
          <a:p>
            <a:endParaRPr lang="en-US" dirty="0">
              <a:solidFill>
                <a:srgbClr val="000000"/>
              </a:solidFill>
            </a:endParaRPr>
          </a:p>
        </p:txBody>
      </p:sp>
      <p:sp>
        <p:nvSpPr>
          <p:cNvPr id="4" name="Date Placeholder 3"/>
          <p:cNvSpPr>
            <a:spLocks noGrp="1"/>
          </p:cNvSpPr>
          <p:nvPr>
            <p:ph type="dt" sz="half" idx="10"/>
          </p:nvPr>
        </p:nvSpPr>
        <p:spPr/>
        <p:txBody>
          <a:bodyPr/>
          <a:lstStyle/>
          <a:p>
            <a:r>
              <a:rPr lang="en-US" smtClean="0"/>
              <a:t>3/31/19</a:t>
            </a:r>
            <a:endParaRPr lang="en-US"/>
          </a:p>
        </p:txBody>
      </p:sp>
      <p:sp>
        <p:nvSpPr>
          <p:cNvPr id="5" name="Footer Placeholder 4"/>
          <p:cNvSpPr>
            <a:spLocks noGrp="1"/>
          </p:cNvSpPr>
          <p:nvPr>
            <p:ph type="ftr" sz="quarter" idx="11"/>
          </p:nvPr>
        </p:nvSpPr>
        <p:spPr/>
        <p:txBody>
          <a:bodyPr/>
          <a:lstStyle/>
          <a:p>
            <a:r>
              <a:rPr lang="hr-HR" smtClean="0"/>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25</a:t>
            </a:fld>
            <a:endParaRPr lang="en-US"/>
          </a:p>
        </p:txBody>
      </p:sp>
    </p:spTree>
    <p:extLst>
      <p:ext uri="{BB962C8B-B14F-4D97-AF65-F5344CB8AC3E}">
        <p14:creationId xmlns:p14="http://schemas.microsoft.com/office/powerpoint/2010/main" val="2379093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r>
              <a:rPr lang="en-US" smtClean="0"/>
              <a:t>3/31/19</a:t>
            </a:r>
            <a:endParaRPr lang="en-US"/>
          </a:p>
        </p:txBody>
      </p:sp>
      <p:sp>
        <p:nvSpPr>
          <p:cNvPr id="5" name="Footer Placeholder 4"/>
          <p:cNvSpPr>
            <a:spLocks noGrp="1"/>
          </p:cNvSpPr>
          <p:nvPr>
            <p:ph type="ftr" sz="quarter" idx="11"/>
          </p:nvPr>
        </p:nvSpPr>
        <p:spPr/>
        <p:txBody>
          <a:bodyPr/>
          <a:lstStyle/>
          <a:p>
            <a:r>
              <a:rPr lang="hr-HR" smtClean="0"/>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26</a:t>
            </a:fld>
            <a:endParaRPr lang="en-US"/>
          </a:p>
        </p:txBody>
      </p:sp>
      <p:pic>
        <p:nvPicPr>
          <p:cNvPr id="7" name="Picture 6" descr="CervicalChanges_ZOO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7838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Cervical Cancer</a:t>
            </a:r>
          </a:p>
        </p:txBody>
      </p:sp>
      <p:sp>
        <p:nvSpPr>
          <p:cNvPr id="11" name="Text Placeholder 10"/>
          <p:cNvSpPr>
            <a:spLocks noGrp="1"/>
          </p:cNvSpPr>
          <p:nvPr>
            <p:ph type="body" idx="1"/>
          </p:nvPr>
        </p:nvSpPr>
        <p:spPr/>
        <p:txBody>
          <a:bodyPr/>
          <a:lstStyle/>
          <a:p>
            <a:r>
              <a:rPr lang="en-US" dirty="0" smtClean="0"/>
              <a:t>Normal</a:t>
            </a:r>
            <a:endParaRPr lang="en-US" dirty="0"/>
          </a:p>
        </p:txBody>
      </p:sp>
      <p:pic>
        <p:nvPicPr>
          <p:cNvPr id="9" name="Content Placeholder 8" descr="B978070204497700008X_f008-003-9780702044977.jpg"/>
          <p:cNvPicPr>
            <a:picLocks noGrp="1" noChangeAspect="1"/>
          </p:cNvPicPr>
          <p:nvPr>
            <p:ph sz="half" idx="2"/>
          </p:nvPr>
        </p:nvPicPr>
        <p:blipFill>
          <a:blip r:embed="rId2">
            <a:extLst>
              <a:ext uri="{28A0092B-C50C-407E-A947-70E740481C1C}">
                <a14:useLocalDpi xmlns:a14="http://schemas.microsoft.com/office/drawing/2010/main" val="0"/>
              </a:ext>
            </a:extLst>
          </a:blip>
          <a:srcRect t="5719" b="5719"/>
          <a:stretch>
            <a:fillRect/>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Text Placeholder 11"/>
          <p:cNvSpPr>
            <a:spLocks noGrp="1"/>
          </p:cNvSpPr>
          <p:nvPr>
            <p:ph type="body" sz="quarter" idx="3"/>
          </p:nvPr>
        </p:nvSpPr>
        <p:spPr/>
        <p:txBody>
          <a:bodyPr/>
          <a:lstStyle/>
          <a:p>
            <a:r>
              <a:rPr lang="en-US" dirty="0" smtClean="0"/>
              <a:t>CIN 1 (LSIL)</a:t>
            </a:r>
            <a:endParaRPr lang="en-US" dirty="0"/>
          </a:p>
        </p:txBody>
      </p:sp>
      <p:pic>
        <p:nvPicPr>
          <p:cNvPr id="10" name="Content Placeholder 9" descr="fig1-8.jpg"/>
          <p:cNvPicPr>
            <a:picLocks noGrp="1" noChangeAspect="1"/>
          </p:cNvPicPr>
          <p:nvPr>
            <p:ph sz="quarter" idx="4"/>
          </p:nvPr>
        </p:nvPicPr>
        <p:blipFill>
          <a:blip r:embed="rId3">
            <a:extLst>
              <a:ext uri="{28A0092B-C50C-407E-A947-70E740481C1C}">
                <a14:useLocalDpi xmlns:a14="http://schemas.microsoft.com/office/drawing/2010/main" val="0"/>
              </a:ext>
            </a:extLst>
          </a:blip>
          <a:srcRect t="14993" b="14993"/>
          <a:stretch>
            <a:fillRect/>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Date Placeholder 3"/>
          <p:cNvSpPr>
            <a:spLocks noGrp="1"/>
          </p:cNvSpPr>
          <p:nvPr>
            <p:ph type="dt" sz="half" idx="10"/>
          </p:nvPr>
        </p:nvSpPr>
        <p:spPr/>
        <p:txBody>
          <a:bodyPr/>
          <a:lstStyle/>
          <a:p>
            <a:r>
              <a:rPr lang="en-US" smtClean="0"/>
              <a:t>3/31/19</a:t>
            </a:r>
            <a:endParaRPr lang="en-US"/>
          </a:p>
        </p:txBody>
      </p:sp>
      <p:sp>
        <p:nvSpPr>
          <p:cNvPr id="5" name="Footer Placeholder 4"/>
          <p:cNvSpPr>
            <a:spLocks noGrp="1"/>
          </p:cNvSpPr>
          <p:nvPr>
            <p:ph type="ftr" sz="quarter" idx="11"/>
          </p:nvPr>
        </p:nvSpPr>
        <p:spPr/>
        <p:txBody>
          <a:bodyPr/>
          <a:lstStyle/>
          <a:p>
            <a:r>
              <a:rPr lang="hr-HR" smtClean="0"/>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27</a:t>
            </a:fld>
            <a:endParaRPr lang="en-US"/>
          </a:p>
        </p:txBody>
      </p:sp>
    </p:spTree>
    <p:extLst>
      <p:ext uri="{BB962C8B-B14F-4D97-AF65-F5344CB8AC3E}">
        <p14:creationId xmlns:p14="http://schemas.microsoft.com/office/powerpoint/2010/main" val="243073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Cervical Cancer</a:t>
            </a:r>
          </a:p>
        </p:txBody>
      </p:sp>
      <p:sp>
        <p:nvSpPr>
          <p:cNvPr id="3" name="Text Placeholder 2"/>
          <p:cNvSpPr>
            <a:spLocks noGrp="1"/>
          </p:cNvSpPr>
          <p:nvPr>
            <p:ph type="body" idx="1"/>
          </p:nvPr>
        </p:nvSpPr>
        <p:spPr/>
        <p:txBody>
          <a:bodyPr/>
          <a:lstStyle/>
          <a:p>
            <a:r>
              <a:rPr lang="en-US" dirty="0" smtClean="0"/>
              <a:t>CIN 2 (HSIL)</a:t>
            </a:r>
            <a:endParaRPr lang="en-US" dirty="0"/>
          </a:p>
        </p:txBody>
      </p:sp>
      <p:pic>
        <p:nvPicPr>
          <p:cNvPr id="10" name="Content Placeholder 9" descr="202px-Cervical_intraepithelial_neoplasia_(3)_CIN2.jpg"/>
          <p:cNvPicPr>
            <a:picLocks noGrp="1" noChangeAspect="1"/>
          </p:cNvPicPr>
          <p:nvPr>
            <p:ph sz="half" idx="2"/>
          </p:nvPr>
        </p:nvPicPr>
        <p:blipFill>
          <a:blip r:embed="rId2">
            <a:extLst>
              <a:ext uri="{28A0092B-C50C-407E-A947-70E740481C1C}">
                <a14:useLocalDpi xmlns:a14="http://schemas.microsoft.com/office/drawing/2010/main" val="0"/>
              </a:ext>
            </a:extLst>
          </a:blip>
          <a:srcRect t="11757" b="11757"/>
          <a:stretch>
            <a:fillRect/>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 Placeholder 4"/>
          <p:cNvSpPr>
            <a:spLocks noGrp="1"/>
          </p:cNvSpPr>
          <p:nvPr>
            <p:ph type="body" sz="quarter" idx="3"/>
          </p:nvPr>
        </p:nvSpPr>
        <p:spPr/>
        <p:txBody>
          <a:bodyPr/>
          <a:lstStyle/>
          <a:p>
            <a:r>
              <a:rPr lang="en-US" dirty="0" smtClean="0"/>
              <a:t>CIN 3 (HSIL)</a:t>
            </a:r>
            <a:endParaRPr lang="en-US" dirty="0"/>
          </a:p>
        </p:txBody>
      </p:sp>
      <p:pic>
        <p:nvPicPr>
          <p:cNvPr id="11" name="Content Placeholder 10" descr="6076642630_a9a94bc5ca_b.jpg"/>
          <p:cNvPicPr>
            <a:picLocks noGrp="1" noChangeAspect="1"/>
          </p:cNvPicPr>
          <p:nvPr>
            <p:ph sz="quarter" idx="4"/>
          </p:nvPr>
        </p:nvPicPr>
        <p:blipFill>
          <a:blip r:embed="rId3">
            <a:extLst>
              <a:ext uri="{28A0092B-C50C-407E-A947-70E740481C1C}">
                <a14:useLocalDpi xmlns:a14="http://schemas.microsoft.com/office/drawing/2010/main" val="0"/>
              </a:ext>
            </a:extLst>
          </a:blip>
          <a:srcRect t="6982" b="6982"/>
          <a:stretch>
            <a:fillRect/>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Date Placeholder 6"/>
          <p:cNvSpPr>
            <a:spLocks noGrp="1"/>
          </p:cNvSpPr>
          <p:nvPr>
            <p:ph type="dt" sz="half" idx="10"/>
          </p:nvPr>
        </p:nvSpPr>
        <p:spPr/>
        <p:txBody>
          <a:bodyPr/>
          <a:lstStyle/>
          <a:p>
            <a:r>
              <a:rPr lang="en-US" smtClean="0"/>
              <a:t>3/31/19</a:t>
            </a:r>
            <a:endParaRPr lang="en-US"/>
          </a:p>
        </p:txBody>
      </p:sp>
      <p:sp>
        <p:nvSpPr>
          <p:cNvPr id="8" name="Footer Placeholder 7"/>
          <p:cNvSpPr>
            <a:spLocks noGrp="1"/>
          </p:cNvSpPr>
          <p:nvPr>
            <p:ph type="ftr" sz="quarter" idx="11"/>
          </p:nvPr>
        </p:nvSpPr>
        <p:spPr/>
        <p:txBody>
          <a:bodyPr/>
          <a:lstStyle/>
          <a:p>
            <a:r>
              <a:rPr lang="hr-HR" smtClean="0"/>
              <a:t>REPR 224</a:t>
            </a:r>
            <a:endParaRPr lang="en-US"/>
          </a:p>
        </p:txBody>
      </p:sp>
      <p:sp>
        <p:nvSpPr>
          <p:cNvPr id="9" name="Slide Number Placeholder 8"/>
          <p:cNvSpPr>
            <a:spLocks noGrp="1"/>
          </p:cNvSpPr>
          <p:nvPr>
            <p:ph type="sldNum" sz="quarter" idx="12"/>
          </p:nvPr>
        </p:nvSpPr>
        <p:spPr/>
        <p:txBody>
          <a:bodyPr/>
          <a:lstStyle/>
          <a:p>
            <a:fld id="{F300A144-732A-4065-8046-875B585F1364}" type="slidenum">
              <a:rPr lang="en-US" smtClean="0"/>
              <a:t>28</a:t>
            </a:fld>
            <a:endParaRPr lang="en-US"/>
          </a:p>
        </p:txBody>
      </p:sp>
    </p:spTree>
    <p:extLst>
      <p:ext uri="{BB962C8B-B14F-4D97-AF65-F5344CB8AC3E}">
        <p14:creationId xmlns:p14="http://schemas.microsoft.com/office/powerpoint/2010/main" val="2256508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Stages of Dysplasia/Dyskaryo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244" y="1300240"/>
            <a:ext cx="6588589" cy="55577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p:txBody>
          <a:bodyPr/>
          <a:lstStyle/>
          <a:p>
            <a:r>
              <a:rPr lang="en-US" dirty="0"/>
              <a:t>Cervical Cancer</a:t>
            </a:r>
          </a:p>
        </p:txBody>
      </p:sp>
      <p:sp>
        <p:nvSpPr>
          <p:cNvPr id="2" name="Date Placeholder 1"/>
          <p:cNvSpPr>
            <a:spLocks noGrp="1"/>
          </p:cNvSpPr>
          <p:nvPr>
            <p:ph type="dt" sz="half" idx="10"/>
          </p:nvPr>
        </p:nvSpPr>
        <p:spPr/>
        <p:txBody>
          <a:bodyPr/>
          <a:lstStyle/>
          <a:p>
            <a:r>
              <a:rPr lang="en-US" smtClean="0"/>
              <a:t>3/31/19</a:t>
            </a:r>
            <a:endParaRPr lang="en-US"/>
          </a:p>
        </p:txBody>
      </p:sp>
      <p:sp>
        <p:nvSpPr>
          <p:cNvPr id="5" name="Footer Placeholder 4"/>
          <p:cNvSpPr>
            <a:spLocks noGrp="1"/>
          </p:cNvSpPr>
          <p:nvPr>
            <p:ph type="ftr" sz="quarter" idx="11"/>
          </p:nvPr>
        </p:nvSpPr>
        <p:spPr/>
        <p:txBody>
          <a:bodyPr/>
          <a:lstStyle/>
          <a:p>
            <a:r>
              <a:rPr lang="hr-HR" smtClean="0"/>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29</a:t>
            </a:fld>
            <a:endParaRPr lang="en-US"/>
          </a:p>
        </p:txBody>
      </p:sp>
    </p:spTree>
    <p:extLst>
      <p:ext uri="{BB962C8B-B14F-4D97-AF65-F5344CB8AC3E}">
        <p14:creationId xmlns:p14="http://schemas.microsoft.com/office/powerpoint/2010/main" val="187221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4" name="Date Placeholder 3"/>
          <p:cNvSpPr>
            <a:spLocks noGrp="1"/>
          </p:cNvSpPr>
          <p:nvPr>
            <p:ph type="dt" sz="half" idx="10"/>
          </p:nvPr>
        </p:nvSpPr>
        <p:spPr/>
        <p:txBody>
          <a:bodyPr/>
          <a:lstStyle/>
          <a:p>
            <a:r>
              <a:rPr lang="en-US" smtClean="0"/>
              <a:t>3/31/19</a:t>
            </a:r>
            <a:endParaRPr lang="en-US"/>
          </a:p>
        </p:txBody>
      </p:sp>
      <p:sp>
        <p:nvSpPr>
          <p:cNvPr id="5" name="Footer Placeholder 4"/>
          <p:cNvSpPr>
            <a:spLocks noGrp="1"/>
          </p:cNvSpPr>
          <p:nvPr>
            <p:ph type="ftr" sz="quarter" idx="11"/>
          </p:nvPr>
        </p:nvSpPr>
        <p:spPr/>
        <p:txBody>
          <a:bodyPr/>
          <a:lstStyle/>
          <a:p>
            <a:r>
              <a:rPr lang="hr-HR" smtClean="0"/>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3</a:t>
            </a:fld>
            <a:endParaRPr lang="en-US"/>
          </a:p>
        </p:txBody>
      </p:sp>
      <p:pic>
        <p:nvPicPr>
          <p:cNvPr id="7" name="Picture 2" descr="Female Anatomy"/>
          <p:cNvPicPr>
            <a:picLocks noChangeAspect="1" noChangeArrowheads="1"/>
          </p:cNvPicPr>
          <p:nvPr/>
        </p:nvPicPr>
        <p:blipFill rotWithShape="1">
          <a:blip r:embed="rId2">
            <a:extLst>
              <a:ext uri="{28A0092B-C50C-407E-A947-70E740481C1C}">
                <a14:useLocalDpi xmlns:a14="http://schemas.microsoft.com/office/drawing/2010/main" val="0"/>
              </a:ext>
            </a:extLst>
          </a:blip>
          <a:srcRect l="175" t="6526"/>
          <a:stretch/>
        </p:blipFill>
        <p:spPr bwMode="auto">
          <a:xfrm>
            <a:off x="1374668" y="1571285"/>
            <a:ext cx="4438216" cy="48310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 name="Picture 7" descr="cervix,_uterine__1__example_1__2_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3277" y="1565452"/>
            <a:ext cx="4808067" cy="48080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23278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Pap Screening Test: Cytology Screening For Precancerous Lesions</a:t>
            </a:r>
            <a:endParaRPr lang="en-US" dirty="0"/>
          </a:p>
        </p:txBody>
      </p:sp>
      <p:sp>
        <p:nvSpPr>
          <p:cNvPr id="11" name="Content Placeholder 10"/>
          <p:cNvSpPr>
            <a:spLocks noGrp="1"/>
          </p:cNvSpPr>
          <p:nvPr>
            <p:ph idx="1"/>
          </p:nvPr>
        </p:nvSpPr>
        <p:spPr/>
        <p:txBody>
          <a:bodyPr>
            <a:normAutofit fontScale="92500" lnSpcReduction="10000"/>
          </a:bodyPr>
          <a:lstStyle/>
          <a:p>
            <a:pPr marL="182880" indent="-182880" defTabSz="685983">
              <a:defRPr/>
            </a:pPr>
            <a:r>
              <a:rPr lang="en-US" altLang="en-US" dirty="0" err="1">
                <a:solidFill>
                  <a:schemeClr val="tx1"/>
                </a:solidFill>
              </a:rPr>
              <a:t>Cytologic</a:t>
            </a:r>
            <a:r>
              <a:rPr lang="en-US" altLang="en-US" dirty="0">
                <a:solidFill>
                  <a:schemeClr val="tx1"/>
                </a:solidFill>
              </a:rPr>
              <a:t> examination can detect precancerous squamous intraepithelial lesions long before any abnormality can be seen grossly, using the PAP screening test. </a:t>
            </a:r>
          </a:p>
          <a:p>
            <a:pPr marL="182880" indent="-182880" defTabSz="685983">
              <a:defRPr/>
            </a:pPr>
            <a:r>
              <a:rPr lang="en-US" altLang="en-US" dirty="0">
                <a:solidFill>
                  <a:schemeClr val="tx1"/>
                </a:solidFill>
              </a:rPr>
              <a:t>PAP test is the </a:t>
            </a:r>
            <a:r>
              <a:rPr lang="en-US" altLang="en-US" dirty="0" err="1">
                <a:solidFill>
                  <a:schemeClr val="tx1"/>
                </a:solidFill>
              </a:rPr>
              <a:t>cytologic</a:t>
            </a:r>
            <a:r>
              <a:rPr lang="en-US" altLang="en-US" dirty="0">
                <a:solidFill>
                  <a:schemeClr val="tx1"/>
                </a:solidFill>
              </a:rPr>
              <a:t> examination of the cells of cervix. In it the </a:t>
            </a:r>
            <a:r>
              <a:rPr lang="en-US" altLang="en-US" dirty="0" smtClean="0">
                <a:solidFill>
                  <a:schemeClr val="tx1"/>
                </a:solidFill>
              </a:rPr>
              <a:t>cervix </a:t>
            </a:r>
            <a:r>
              <a:rPr lang="en-US" altLang="en-US" dirty="0">
                <a:solidFill>
                  <a:schemeClr val="tx1"/>
                </a:solidFill>
              </a:rPr>
              <a:t>is examined and the cells lining the cervical wall at the transformation zone are scrapped off (sampled) with a spatula and then transferred onto a slide, processed, stained (</a:t>
            </a:r>
            <a:r>
              <a:rPr lang="en-US" altLang="en-US" dirty="0" err="1">
                <a:solidFill>
                  <a:schemeClr val="tx1"/>
                </a:solidFill>
              </a:rPr>
              <a:t>Papanicolaou</a:t>
            </a:r>
            <a:r>
              <a:rPr lang="en-US" altLang="en-US" dirty="0">
                <a:solidFill>
                  <a:schemeClr val="tx1"/>
                </a:solidFill>
              </a:rPr>
              <a:t> stain) and then examined under a light microscope to look for squamous intraepithelial lesions (SIL) and a diagnosis is made. </a:t>
            </a:r>
          </a:p>
          <a:p>
            <a:pPr marL="182880" indent="-182880" defTabSz="685983">
              <a:defRPr/>
            </a:pPr>
            <a:r>
              <a:rPr lang="en-US" altLang="en-US" dirty="0">
                <a:solidFill>
                  <a:schemeClr val="tx1"/>
                </a:solidFill>
              </a:rPr>
              <a:t>This screening for pre-cancer should be done on all women usually from age of 21 years and onwards.</a:t>
            </a:r>
          </a:p>
          <a:p>
            <a:endParaRPr lang="en-US" dirty="0"/>
          </a:p>
        </p:txBody>
      </p:sp>
      <p:sp>
        <p:nvSpPr>
          <p:cNvPr id="7" name="Date Placeholder 6"/>
          <p:cNvSpPr>
            <a:spLocks noGrp="1"/>
          </p:cNvSpPr>
          <p:nvPr>
            <p:ph type="dt" sz="half" idx="10"/>
          </p:nvPr>
        </p:nvSpPr>
        <p:spPr/>
        <p:txBody>
          <a:bodyPr/>
          <a:lstStyle/>
          <a:p>
            <a:r>
              <a:rPr lang="en-US" smtClean="0"/>
              <a:t>3/31/19</a:t>
            </a:r>
            <a:endParaRPr lang="en-US"/>
          </a:p>
        </p:txBody>
      </p:sp>
      <p:sp>
        <p:nvSpPr>
          <p:cNvPr id="8" name="Footer Placeholder 7"/>
          <p:cNvSpPr>
            <a:spLocks noGrp="1"/>
          </p:cNvSpPr>
          <p:nvPr>
            <p:ph type="ftr" sz="quarter" idx="11"/>
          </p:nvPr>
        </p:nvSpPr>
        <p:spPr/>
        <p:txBody>
          <a:bodyPr/>
          <a:lstStyle/>
          <a:p>
            <a:r>
              <a:rPr lang="hr-HR" smtClean="0"/>
              <a:t>REPR 224</a:t>
            </a:r>
            <a:endParaRPr lang="en-US"/>
          </a:p>
        </p:txBody>
      </p:sp>
      <p:sp>
        <p:nvSpPr>
          <p:cNvPr id="9" name="Slide Number Placeholder 8"/>
          <p:cNvSpPr>
            <a:spLocks noGrp="1"/>
          </p:cNvSpPr>
          <p:nvPr>
            <p:ph type="sldNum" sz="quarter" idx="12"/>
          </p:nvPr>
        </p:nvSpPr>
        <p:spPr/>
        <p:txBody>
          <a:bodyPr/>
          <a:lstStyle/>
          <a:p>
            <a:fld id="{F300A144-732A-4065-8046-875B585F1364}" type="slidenum">
              <a:rPr lang="en-US" smtClean="0"/>
              <a:t>30</a:t>
            </a:fld>
            <a:endParaRPr lang="en-US"/>
          </a:p>
        </p:txBody>
      </p:sp>
    </p:spTree>
    <p:extLst>
      <p:ext uri="{BB962C8B-B14F-4D97-AF65-F5344CB8AC3E}">
        <p14:creationId xmlns:p14="http://schemas.microsoft.com/office/powerpoint/2010/main" val="2323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 Screening Test: Cytology Screening For Precancerous Lesions</a:t>
            </a:r>
          </a:p>
        </p:txBody>
      </p:sp>
      <p:sp>
        <p:nvSpPr>
          <p:cNvPr id="3" name="Content Placeholder 2"/>
          <p:cNvSpPr>
            <a:spLocks noGrp="1"/>
          </p:cNvSpPr>
          <p:nvPr>
            <p:ph idx="1"/>
          </p:nvPr>
        </p:nvSpPr>
        <p:spPr>
          <a:xfrm>
            <a:off x="986367" y="2770095"/>
            <a:ext cx="10217152" cy="3397195"/>
          </a:xfrm>
        </p:spPr>
        <p:txBody>
          <a:bodyPr vert="horz" lIns="91440" tIns="45720" rIns="91440" bIns="45720" rtlCol="0">
            <a:normAutofit fontScale="92500" lnSpcReduction="10000"/>
          </a:bodyPr>
          <a:lstStyle/>
          <a:p>
            <a:pPr marL="182880" indent="-182880" defTabSz="685983"/>
            <a:r>
              <a:rPr lang="en-US" dirty="0">
                <a:solidFill>
                  <a:schemeClr val="tx1"/>
                </a:solidFill>
              </a:rPr>
              <a:t>The terminology used in Pap smears is squamous intraepithelial lesions (SIL). SILs are divided into low grade and high grade SIL. </a:t>
            </a:r>
          </a:p>
          <a:p>
            <a:pPr marL="182880" indent="-182880" defTabSz="685983"/>
            <a:r>
              <a:rPr lang="en-US" dirty="0">
                <a:solidFill>
                  <a:schemeClr val="tx1"/>
                </a:solidFill>
              </a:rPr>
              <a:t>In cytology smear report these are few of the possible diagnoses:</a:t>
            </a:r>
          </a:p>
          <a:p>
            <a:pPr marL="525780" lvl="1" indent="-182880" defTabSz="685983"/>
            <a:r>
              <a:rPr lang="en-US" dirty="0">
                <a:solidFill>
                  <a:schemeClr val="tx1"/>
                </a:solidFill>
              </a:rPr>
              <a:t>Normal cells/ Negative for squamous intraepithelial lesion </a:t>
            </a:r>
          </a:p>
          <a:p>
            <a:pPr marL="525780" lvl="1" indent="-182880" defTabSz="685983"/>
            <a:r>
              <a:rPr lang="en-US" dirty="0">
                <a:solidFill>
                  <a:schemeClr val="tx1"/>
                </a:solidFill>
              </a:rPr>
              <a:t>Low Grade SIL = LSIL (= CIN1/mild dysplasia on histology) </a:t>
            </a:r>
          </a:p>
          <a:p>
            <a:pPr marL="525780" lvl="1" indent="-182880" defTabSz="685983"/>
            <a:r>
              <a:rPr lang="en-US" dirty="0">
                <a:solidFill>
                  <a:schemeClr val="tx1"/>
                </a:solidFill>
              </a:rPr>
              <a:t>High Grade SIL = HSIL ( = CIN2 and CIN3/ moderate to severe dysplasia on histology) </a:t>
            </a:r>
          </a:p>
          <a:p>
            <a:pPr marL="182880" indent="-182880" defTabSz="685983"/>
            <a:r>
              <a:rPr lang="en-US" dirty="0">
                <a:solidFill>
                  <a:schemeClr val="tx1"/>
                </a:solidFill>
              </a:rPr>
              <a:t>About 1 to 5% of low </a:t>
            </a:r>
            <a:r>
              <a:rPr lang="en-US" dirty="0" smtClean="0">
                <a:solidFill>
                  <a:schemeClr val="tx1"/>
                </a:solidFill>
              </a:rPr>
              <a:t>grade </a:t>
            </a:r>
            <a:r>
              <a:rPr lang="en-US" dirty="0">
                <a:solidFill>
                  <a:schemeClr val="tx1"/>
                </a:solidFill>
              </a:rPr>
              <a:t>SIL become invasive squamous cell carcinomas</a:t>
            </a:r>
          </a:p>
          <a:p>
            <a:pPr marL="182880" indent="-182880" defTabSz="685983"/>
            <a:r>
              <a:rPr lang="en-US" dirty="0">
                <a:solidFill>
                  <a:schemeClr val="tx1"/>
                </a:solidFill>
              </a:rPr>
              <a:t>About 6 to74% of high </a:t>
            </a:r>
            <a:r>
              <a:rPr lang="en-US" dirty="0" smtClean="0">
                <a:solidFill>
                  <a:schemeClr val="tx1"/>
                </a:solidFill>
              </a:rPr>
              <a:t>grade </a:t>
            </a:r>
            <a:r>
              <a:rPr lang="en-US" dirty="0">
                <a:solidFill>
                  <a:schemeClr val="tx1"/>
                </a:solidFill>
              </a:rPr>
              <a:t>SIL become invasive squamous cell carcinomas</a:t>
            </a:r>
          </a:p>
          <a:p>
            <a:pPr marL="182880" indent="-182880" defTabSz="685983"/>
            <a:endParaRPr lang="en-US" dirty="0">
              <a:solidFill>
                <a:schemeClr val="tx1"/>
              </a:solidFill>
            </a:endParaRPr>
          </a:p>
        </p:txBody>
      </p:sp>
      <p:sp>
        <p:nvSpPr>
          <p:cNvPr id="4" name="Date Placeholder 3"/>
          <p:cNvSpPr>
            <a:spLocks noGrp="1"/>
          </p:cNvSpPr>
          <p:nvPr>
            <p:ph type="dt" sz="half" idx="10"/>
          </p:nvPr>
        </p:nvSpPr>
        <p:spPr/>
        <p:txBody>
          <a:bodyPr/>
          <a:lstStyle/>
          <a:p>
            <a:r>
              <a:rPr lang="en-US" smtClean="0"/>
              <a:t>3/31/19</a:t>
            </a:r>
            <a:endParaRPr lang="en-US"/>
          </a:p>
        </p:txBody>
      </p:sp>
      <p:sp>
        <p:nvSpPr>
          <p:cNvPr id="5" name="Footer Placeholder 4"/>
          <p:cNvSpPr>
            <a:spLocks noGrp="1"/>
          </p:cNvSpPr>
          <p:nvPr>
            <p:ph type="ftr" sz="quarter" idx="11"/>
          </p:nvPr>
        </p:nvSpPr>
        <p:spPr/>
        <p:txBody>
          <a:bodyPr/>
          <a:lstStyle/>
          <a:p>
            <a:r>
              <a:rPr lang="hr-HR" smtClean="0"/>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31</a:t>
            </a:fld>
            <a:endParaRPr lang="en-US"/>
          </a:p>
        </p:txBody>
      </p:sp>
    </p:spTree>
    <p:extLst>
      <p:ext uri="{BB962C8B-B14F-4D97-AF65-F5344CB8AC3E}">
        <p14:creationId xmlns:p14="http://schemas.microsoft.com/office/powerpoint/2010/main" val="2209703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 Screening Test: Cytology Screening For Precancerous Lesions</a:t>
            </a:r>
          </a:p>
        </p:txBody>
      </p:sp>
      <p:sp>
        <p:nvSpPr>
          <p:cNvPr id="4" name="Date Placeholder 3"/>
          <p:cNvSpPr>
            <a:spLocks noGrp="1"/>
          </p:cNvSpPr>
          <p:nvPr>
            <p:ph type="dt" sz="half" idx="10"/>
          </p:nvPr>
        </p:nvSpPr>
        <p:spPr/>
        <p:txBody>
          <a:bodyPr/>
          <a:lstStyle/>
          <a:p>
            <a:r>
              <a:rPr lang="en-US" smtClean="0"/>
              <a:t>3/31/19</a:t>
            </a:r>
            <a:endParaRPr lang="en-US"/>
          </a:p>
        </p:txBody>
      </p:sp>
      <p:sp>
        <p:nvSpPr>
          <p:cNvPr id="5" name="Footer Placeholder 4"/>
          <p:cNvSpPr>
            <a:spLocks noGrp="1"/>
          </p:cNvSpPr>
          <p:nvPr>
            <p:ph type="ftr" sz="quarter" idx="11"/>
          </p:nvPr>
        </p:nvSpPr>
        <p:spPr/>
        <p:txBody>
          <a:bodyPr/>
          <a:lstStyle/>
          <a:p>
            <a:r>
              <a:rPr lang="hr-HR" smtClean="0"/>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32</a:t>
            </a:fld>
            <a:endParaRPr lang="en-US"/>
          </a:p>
        </p:txBody>
      </p:sp>
      <p:pic>
        <p:nvPicPr>
          <p:cNvPr id="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18682" y="1879322"/>
            <a:ext cx="9112631" cy="499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769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 Screening Test: Cytology Screening For Precancerous Lesions</a:t>
            </a:r>
          </a:p>
        </p:txBody>
      </p:sp>
      <p:sp>
        <p:nvSpPr>
          <p:cNvPr id="3" name="Content Placeholder 2"/>
          <p:cNvSpPr>
            <a:spLocks noGrp="1"/>
          </p:cNvSpPr>
          <p:nvPr>
            <p:ph idx="1"/>
          </p:nvPr>
        </p:nvSpPr>
        <p:spPr>
          <a:xfrm>
            <a:off x="108152" y="2783605"/>
            <a:ext cx="5796162" cy="3633632"/>
          </a:xfrm>
        </p:spPr>
        <p:txBody>
          <a:bodyPr>
            <a:normAutofit fontScale="55000" lnSpcReduction="20000"/>
          </a:bodyPr>
          <a:lstStyle/>
          <a:p>
            <a:pPr algn="just"/>
            <a:r>
              <a:rPr lang="en-US" altLang="en-US" sz="2400" dirty="0"/>
              <a:t>The cytology of </a:t>
            </a:r>
            <a:r>
              <a:rPr lang="en-US" altLang="en-US" sz="2400" dirty="0" smtClean="0"/>
              <a:t>CIN as </a:t>
            </a:r>
            <a:r>
              <a:rPr lang="en-US" altLang="en-US" sz="2400" dirty="0"/>
              <a:t>seen on the </a:t>
            </a:r>
            <a:r>
              <a:rPr lang="en-US" altLang="en-US" sz="2400" dirty="0" err="1" smtClean="0"/>
              <a:t>Papsmear</a:t>
            </a:r>
            <a:r>
              <a:rPr lang="en-US" altLang="en-US" sz="2400" dirty="0" smtClean="0"/>
              <a:t>.</a:t>
            </a:r>
          </a:p>
          <a:p>
            <a:pPr algn="just"/>
            <a:r>
              <a:rPr lang="en-US" altLang="en-US" sz="2400" dirty="0" smtClean="0"/>
              <a:t>The cytoplasmic </a:t>
            </a:r>
            <a:r>
              <a:rPr lang="en-US" altLang="en-US" sz="2400" dirty="0"/>
              <a:t>staining in superficial cells (A&amp;</a:t>
            </a:r>
            <a:r>
              <a:rPr lang="en-US" altLang="en-US" sz="2400" dirty="0" smtClean="0"/>
              <a:t>B)</a:t>
            </a:r>
          </a:p>
          <a:p>
            <a:pPr marL="0" indent="0" algn="just">
              <a:buNone/>
            </a:pPr>
            <a:r>
              <a:rPr lang="en-US" altLang="en-US" dirty="0" smtClean="0"/>
              <a:t>may </a:t>
            </a:r>
            <a:r>
              <a:rPr lang="en-US" altLang="en-US" dirty="0"/>
              <a:t>be </a:t>
            </a:r>
            <a:r>
              <a:rPr lang="en-US" altLang="en-US" dirty="0" smtClean="0"/>
              <a:t>either </a:t>
            </a:r>
            <a:r>
              <a:rPr lang="en-US" altLang="en-US" sz="2400" dirty="0" smtClean="0"/>
              <a:t>red </a:t>
            </a:r>
            <a:r>
              <a:rPr lang="en-US" altLang="en-US" sz="2400" dirty="0"/>
              <a:t>or blue</a:t>
            </a:r>
            <a:r>
              <a:rPr lang="en-US" altLang="en-US" sz="2400" dirty="0" smtClean="0"/>
              <a:t>.</a:t>
            </a:r>
          </a:p>
          <a:p>
            <a:pPr marL="0" indent="0" algn="just">
              <a:buNone/>
            </a:pPr>
            <a:endParaRPr lang="en-US" altLang="en-US" sz="2400" dirty="0"/>
          </a:p>
          <a:p>
            <a:pPr lvl="1" algn="just"/>
            <a:r>
              <a:rPr lang="en-US" altLang="en-US" dirty="0" smtClean="0"/>
              <a:t>A. </a:t>
            </a:r>
            <a:r>
              <a:rPr lang="en-US" altLang="en-US" dirty="0"/>
              <a:t>Normal exfoliated superficial squamous epithelial cells. </a:t>
            </a:r>
          </a:p>
          <a:p>
            <a:pPr lvl="1" algn="just"/>
            <a:r>
              <a:rPr lang="en-US" altLang="en-US" dirty="0" smtClean="0"/>
              <a:t>B. CIN </a:t>
            </a:r>
            <a:r>
              <a:rPr lang="en-US" altLang="en-US" dirty="0"/>
              <a:t>I/ low grade SIL  </a:t>
            </a:r>
          </a:p>
          <a:p>
            <a:pPr lvl="1" algn="just"/>
            <a:r>
              <a:rPr lang="en-US" altLang="en-US" dirty="0" smtClean="0"/>
              <a:t>C. CIN </a:t>
            </a:r>
            <a:r>
              <a:rPr lang="en-US" altLang="en-US" dirty="0"/>
              <a:t>II/ high grade SIL.</a:t>
            </a:r>
          </a:p>
          <a:p>
            <a:pPr lvl="1" algn="just"/>
            <a:r>
              <a:rPr lang="en-US" altLang="en-US" dirty="0" smtClean="0"/>
              <a:t>D. CIN </a:t>
            </a:r>
            <a:r>
              <a:rPr lang="en-US" altLang="en-US" dirty="0"/>
              <a:t>III/ high grade SIL. </a:t>
            </a:r>
          </a:p>
          <a:p>
            <a:pPr algn="just"/>
            <a:r>
              <a:rPr lang="en-US" altLang="en-US" sz="2400" dirty="0" smtClean="0"/>
              <a:t>Note </a:t>
            </a:r>
            <a:r>
              <a:rPr lang="en-US" altLang="en-US" sz="2400" dirty="0"/>
              <a:t>the reduction in cytoplasm and the increase in the nucleus to cytoplasm ratio, which occurs as the grade of the lesion increases. </a:t>
            </a:r>
            <a:r>
              <a:rPr lang="en-US" altLang="en-US" sz="2400" dirty="0" smtClean="0"/>
              <a:t>This </a:t>
            </a:r>
            <a:r>
              <a:rPr lang="en-US" altLang="en-US" sz="2400" dirty="0"/>
              <a:t>reflects the progressive loss of cellular differentiation on the surface of the lesions from which these cells are exfoliated</a:t>
            </a:r>
            <a:r>
              <a:rPr lang="en-US" altLang="en-US" sz="2400" dirty="0" smtClean="0"/>
              <a:t>.</a:t>
            </a:r>
            <a:endParaRPr lang="en-US" altLang="en-US" sz="2400" dirty="0"/>
          </a:p>
        </p:txBody>
      </p:sp>
      <p:sp>
        <p:nvSpPr>
          <p:cNvPr id="4" name="Date Placeholder 3"/>
          <p:cNvSpPr>
            <a:spLocks noGrp="1"/>
          </p:cNvSpPr>
          <p:nvPr>
            <p:ph type="dt" sz="half" idx="10"/>
          </p:nvPr>
        </p:nvSpPr>
        <p:spPr/>
        <p:txBody>
          <a:bodyPr/>
          <a:lstStyle/>
          <a:p>
            <a:r>
              <a:rPr lang="en-US" smtClean="0"/>
              <a:t>3/31/19</a:t>
            </a:r>
            <a:endParaRPr lang="en-US"/>
          </a:p>
        </p:txBody>
      </p:sp>
      <p:sp>
        <p:nvSpPr>
          <p:cNvPr id="5" name="Footer Placeholder 4"/>
          <p:cNvSpPr>
            <a:spLocks noGrp="1"/>
          </p:cNvSpPr>
          <p:nvPr>
            <p:ph type="ftr" sz="quarter" idx="11"/>
          </p:nvPr>
        </p:nvSpPr>
        <p:spPr/>
        <p:txBody>
          <a:bodyPr/>
          <a:lstStyle/>
          <a:p>
            <a:r>
              <a:rPr lang="hr-HR" smtClean="0"/>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33</a:t>
            </a:fld>
            <a:endParaRPr lang="en-US"/>
          </a:p>
        </p:txBody>
      </p:sp>
      <p:pic>
        <p:nvPicPr>
          <p:cNvPr id="7" name="Picture 2" descr="S01871-022-f021"/>
          <p:cNvPicPr>
            <a:picLocks noChangeAspect="1" noChangeArrowheads="1"/>
          </p:cNvPicPr>
          <p:nvPr/>
        </p:nvPicPr>
        <p:blipFill rotWithShape="1">
          <a:blip r:embed="rId2">
            <a:extLst>
              <a:ext uri="{28A0092B-C50C-407E-A947-70E740481C1C}">
                <a14:useLocalDpi xmlns:a14="http://schemas.microsoft.com/office/drawing/2010/main" val="0"/>
              </a:ext>
            </a:extLst>
          </a:blip>
          <a:srcRect l="1619" b="4042"/>
          <a:stretch/>
        </p:blipFill>
        <p:spPr bwMode="auto">
          <a:xfrm>
            <a:off x="5944846" y="2275066"/>
            <a:ext cx="6247154" cy="415568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375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 Screening Test: Cytology Screening For Precancerous Lesions</a:t>
            </a:r>
          </a:p>
        </p:txBody>
      </p:sp>
      <p:sp>
        <p:nvSpPr>
          <p:cNvPr id="3" name="Content Placeholder 2"/>
          <p:cNvSpPr>
            <a:spLocks noGrp="1"/>
          </p:cNvSpPr>
          <p:nvPr>
            <p:ph idx="1"/>
          </p:nvPr>
        </p:nvSpPr>
        <p:spPr/>
        <p:txBody>
          <a:bodyPr>
            <a:normAutofit lnSpcReduction="10000"/>
          </a:bodyPr>
          <a:lstStyle/>
          <a:p>
            <a:pPr defTabSz="685983">
              <a:defRPr/>
            </a:pPr>
            <a:r>
              <a:rPr lang="en-US" sz="1900" dirty="0">
                <a:solidFill>
                  <a:srgbClr val="000000"/>
                </a:solidFill>
              </a:rPr>
              <a:t>Women with SIL/CIN have no visible signs or symptoms and it is difficult to diagnose SIL/CIN without a Pap smear/exam.</a:t>
            </a:r>
          </a:p>
          <a:p>
            <a:pPr defTabSz="685983">
              <a:defRPr/>
            </a:pPr>
            <a:r>
              <a:rPr lang="en-US" sz="1900" dirty="0">
                <a:solidFill>
                  <a:srgbClr val="000000"/>
                </a:solidFill>
              </a:rPr>
              <a:t>Therefore regular pap exams should be done on women, to detect any SIL.</a:t>
            </a:r>
          </a:p>
          <a:p>
            <a:pPr defTabSz="685983">
              <a:defRPr/>
            </a:pPr>
            <a:r>
              <a:rPr lang="en-US" sz="1900" dirty="0">
                <a:solidFill>
                  <a:srgbClr val="000000"/>
                </a:solidFill>
              </a:rPr>
              <a:t>It is a common testing procedure for HPV infection. The Pap smear detects HPV infection </a:t>
            </a:r>
            <a:r>
              <a:rPr lang="en-US" sz="1900" dirty="0" smtClean="0">
                <a:solidFill>
                  <a:srgbClr val="000000"/>
                </a:solidFill>
              </a:rPr>
              <a:t>early.</a:t>
            </a:r>
          </a:p>
          <a:p>
            <a:pPr defTabSz="685983">
              <a:defRPr/>
            </a:pPr>
            <a:r>
              <a:rPr lang="en-US" sz="1900" dirty="0" smtClean="0">
                <a:solidFill>
                  <a:srgbClr val="000000"/>
                </a:solidFill>
              </a:rPr>
              <a:t>This </a:t>
            </a:r>
            <a:r>
              <a:rPr lang="en-US" sz="1900" dirty="0">
                <a:solidFill>
                  <a:srgbClr val="000000"/>
                </a:solidFill>
              </a:rPr>
              <a:t>HPV DNA in-situ hybridization (ISH) test, is called the </a:t>
            </a:r>
            <a:r>
              <a:rPr lang="en-US" sz="1900" dirty="0" err="1">
                <a:solidFill>
                  <a:srgbClr val="000000"/>
                </a:solidFill>
              </a:rPr>
              <a:t>Diegene</a:t>
            </a:r>
            <a:r>
              <a:rPr lang="en-US" sz="1900" dirty="0">
                <a:solidFill>
                  <a:srgbClr val="000000"/>
                </a:solidFill>
              </a:rPr>
              <a:t> Hybrid Capture test. It is done to identify the serotype of the HPV. This test will determine whether you carry high or low risk strains of the virus. HPV DNA screening test should not be used before age 30 if </a:t>
            </a:r>
            <a:r>
              <a:rPr lang="en-US" sz="1900" dirty="0" smtClean="0">
                <a:solidFill>
                  <a:srgbClr val="000000"/>
                </a:solidFill>
              </a:rPr>
              <a:t>Pap </a:t>
            </a:r>
            <a:r>
              <a:rPr lang="en-US" sz="1900" dirty="0">
                <a:solidFill>
                  <a:srgbClr val="000000"/>
                </a:solidFill>
              </a:rPr>
              <a:t>test is normal.</a:t>
            </a:r>
          </a:p>
          <a:p>
            <a:endParaRPr lang="en-US" dirty="0">
              <a:solidFill>
                <a:srgbClr val="000000"/>
              </a:solidFill>
            </a:endParaRPr>
          </a:p>
        </p:txBody>
      </p:sp>
      <p:sp>
        <p:nvSpPr>
          <p:cNvPr id="4" name="Date Placeholder 3"/>
          <p:cNvSpPr>
            <a:spLocks noGrp="1"/>
          </p:cNvSpPr>
          <p:nvPr>
            <p:ph type="dt" sz="half" idx="10"/>
          </p:nvPr>
        </p:nvSpPr>
        <p:spPr/>
        <p:txBody>
          <a:bodyPr/>
          <a:lstStyle/>
          <a:p>
            <a:r>
              <a:rPr lang="en-US" smtClean="0"/>
              <a:t>3/31/19</a:t>
            </a:r>
            <a:endParaRPr lang="en-US"/>
          </a:p>
        </p:txBody>
      </p:sp>
      <p:sp>
        <p:nvSpPr>
          <p:cNvPr id="5" name="Footer Placeholder 4"/>
          <p:cNvSpPr>
            <a:spLocks noGrp="1"/>
          </p:cNvSpPr>
          <p:nvPr>
            <p:ph type="ftr" sz="quarter" idx="11"/>
          </p:nvPr>
        </p:nvSpPr>
        <p:spPr/>
        <p:txBody>
          <a:bodyPr/>
          <a:lstStyle/>
          <a:p>
            <a:r>
              <a:rPr lang="hr-HR" smtClean="0"/>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34</a:t>
            </a:fld>
            <a:endParaRPr lang="en-US"/>
          </a:p>
        </p:txBody>
      </p:sp>
    </p:spTree>
    <p:extLst>
      <p:ext uri="{BB962C8B-B14F-4D97-AF65-F5344CB8AC3E}">
        <p14:creationId xmlns:p14="http://schemas.microsoft.com/office/powerpoint/2010/main" val="973107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 Screening Test: Cytology Screening For Precancerous Lesions</a:t>
            </a:r>
          </a:p>
        </p:txBody>
      </p:sp>
      <p:sp>
        <p:nvSpPr>
          <p:cNvPr id="3" name="Content Placeholder 2"/>
          <p:cNvSpPr>
            <a:spLocks noGrp="1"/>
          </p:cNvSpPr>
          <p:nvPr>
            <p:ph idx="1"/>
          </p:nvPr>
        </p:nvSpPr>
        <p:spPr/>
        <p:txBody>
          <a:bodyPr vert="horz" lIns="91440" tIns="45720" rIns="91440" bIns="45720" rtlCol="0">
            <a:normAutofit/>
          </a:bodyPr>
          <a:lstStyle/>
          <a:p>
            <a:r>
              <a:rPr lang="en-US" sz="2400" dirty="0">
                <a:solidFill>
                  <a:srgbClr val="000000"/>
                </a:solidFill>
              </a:rPr>
              <a:t>General rules of Pap </a:t>
            </a:r>
            <a:r>
              <a:rPr lang="en-US" sz="2400" dirty="0" smtClean="0">
                <a:solidFill>
                  <a:srgbClr val="000000"/>
                </a:solidFill>
              </a:rPr>
              <a:t>screening </a:t>
            </a:r>
            <a:r>
              <a:rPr lang="en-US" sz="2400" dirty="0">
                <a:solidFill>
                  <a:srgbClr val="000000"/>
                </a:solidFill>
              </a:rPr>
              <a:t>(pap smear test) are:</a:t>
            </a:r>
          </a:p>
          <a:p>
            <a:pPr lvl="1"/>
            <a:r>
              <a:rPr lang="en-US" dirty="0">
                <a:solidFill>
                  <a:srgbClr val="000000"/>
                </a:solidFill>
              </a:rPr>
              <a:t>Should start pap test by the age of 21. </a:t>
            </a:r>
          </a:p>
          <a:p>
            <a:pPr lvl="1"/>
            <a:r>
              <a:rPr lang="en-US" dirty="0">
                <a:solidFill>
                  <a:srgbClr val="000000"/>
                </a:solidFill>
              </a:rPr>
              <a:t>For women between age 21 to 29: pap test should be done every 3 years</a:t>
            </a:r>
          </a:p>
          <a:p>
            <a:pPr lvl="1"/>
            <a:r>
              <a:rPr lang="en-US" dirty="0">
                <a:solidFill>
                  <a:srgbClr val="000000"/>
                </a:solidFill>
              </a:rPr>
              <a:t>For women between age </a:t>
            </a:r>
            <a:r>
              <a:rPr lang="en-US" dirty="0" smtClean="0">
                <a:solidFill>
                  <a:srgbClr val="000000"/>
                </a:solidFill>
              </a:rPr>
              <a:t>30 to 64 </a:t>
            </a:r>
            <a:r>
              <a:rPr lang="en-US" dirty="0">
                <a:solidFill>
                  <a:srgbClr val="000000"/>
                </a:solidFill>
              </a:rPr>
              <a:t>: there are 2 possibilities</a:t>
            </a:r>
          </a:p>
          <a:p>
            <a:pPr lvl="3"/>
            <a:r>
              <a:rPr lang="en-US" dirty="0">
                <a:solidFill>
                  <a:srgbClr val="000000"/>
                </a:solidFill>
              </a:rPr>
              <a:t>Either do only </a:t>
            </a:r>
            <a:r>
              <a:rPr lang="en-US" dirty="0" smtClean="0">
                <a:solidFill>
                  <a:srgbClr val="000000"/>
                </a:solidFill>
              </a:rPr>
              <a:t>Pap </a:t>
            </a:r>
            <a:r>
              <a:rPr lang="en-US" dirty="0">
                <a:solidFill>
                  <a:srgbClr val="000000"/>
                </a:solidFill>
              </a:rPr>
              <a:t>test once every 3 years</a:t>
            </a:r>
          </a:p>
          <a:p>
            <a:pPr lvl="3"/>
            <a:r>
              <a:rPr lang="en-US" dirty="0">
                <a:solidFill>
                  <a:srgbClr val="000000"/>
                </a:solidFill>
              </a:rPr>
              <a:t>Or do two tests (co-testing) at the same time </a:t>
            </a:r>
            <a:r>
              <a:rPr lang="en-US" dirty="0">
                <a:solidFill>
                  <a:srgbClr val="000000"/>
                </a:solidFill>
                <a:sym typeface="Wingdings" panose="05000000000000000000" pitchFamily="2" charset="2"/>
              </a:rPr>
              <a:t></a:t>
            </a:r>
            <a:r>
              <a:rPr lang="en-US" dirty="0">
                <a:solidFill>
                  <a:srgbClr val="000000"/>
                </a:solidFill>
              </a:rPr>
              <a:t> the </a:t>
            </a:r>
            <a:r>
              <a:rPr lang="en-US" dirty="0" smtClean="0">
                <a:solidFill>
                  <a:srgbClr val="000000"/>
                </a:solidFill>
              </a:rPr>
              <a:t>Pap </a:t>
            </a:r>
            <a:r>
              <a:rPr lang="en-US" dirty="0">
                <a:solidFill>
                  <a:srgbClr val="000000"/>
                </a:solidFill>
              </a:rPr>
              <a:t>test + DNA in-situ hybridization HPV testing,  every 5 years.</a:t>
            </a:r>
          </a:p>
          <a:p>
            <a:endParaRPr lang="en-US" sz="2400" dirty="0">
              <a:solidFill>
                <a:srgbClr val="000000"/>
              </a:solidFill>
            </a:endParaRPr>
          </a:p>
        </p:txBody>
      </p:sp>
      <p:sp>
        <p:nvSpPr>
          <p:cNvPr id="4" name="Date Placeholder 3"/>
          <p:cNvSpPr>
            <a:spLocks noGrp="1"/>
          </p:cNvSpPr>
          <p:nvPr>
            <p:ph type="dt" sz="half" idx="10"/>
          </p:nvPr>
        </p:nvSpPr>
        <p:spPr/>
        <p:txBody>
          <a:bodyPr/>
          <a:lstStyle/>
          <a:p>
            <a:r>
              <a:rPr lang="en-US" smtClean="0"/>
              <a:t>3/31/19</a:t>
            </a:r>
            <a:endParaRPr lang="en-US"/>
          </a:p>
        </p:txBody>
      </p:sp>
      <p:sp>
        <p:nvSpPr>
          <p:cNvPr id="5" name="Footer Placeholder 4"/>
          <p:cNvSpPr>
            <a:spLocks noGrp="1"/>
          </p:cNvSpPr>
          <p:nvPr>
            <p:ph type="ftr" sz="quarter" idx="11"/>
          </p:nvPr>
        </p:nvSpPr>
        <p:spPr/>
        <p:txBody>
          <a:bodyPr/>
          <a:lstStyle/>
          <a:p>
            <a:r>
              <a:rPr lang="hr-HR" smtClean="0"/>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35</a:t>
            </a:fld>
            <a:endParaRPr lang="en-US"/>
          </a:p>
        </p:txBody>
      </p:sp>
    </p:spTree>
    <p:extLst>
      <p:ext uri="{BB962C8B-B14F-4D97-AF65-F5344CB8AC3E}">
        <p14:creationId xmlns:p14="http://schemas.microsoft.com/office/powerpoint/2010/main" val="377173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 of CIN</a:t>
            </a:r>
            <a:endParaRPr lang="en-US" dirty="0"/>
          </a:p>
        </p:txBody>
      </p:sp>
      <p:sp>
        <p:nvSpPr>
          <p:cNvPr id="3" name="Content Placeholder 2"/>
          <p:cNvSpPr>
            <a:spLocks noGrp="1"/>
          </p:cNvSpPr>
          <p:nvPr>
            <p:ph idx="1"/>
          </p:nvPr>
        </p:nvSpPr>
        <p:spPr/>
        <p:txBody>
          <a:bodyPr>
            <a:normAutofit fontScale="92500" lnSpcReduction="10000"/>
          </a:bodyPr>
          <a:lstStyle/>
          <a:p>
            <a:pPr marL="457200" indent="-457200" defTabSz="685983">
              <a:defRPr/>
            </a:pPr>
            <a:r>
              <a:rPr lang="en-US" sz="2400" dirty="0" smtClean="0">
                <a:solidFill>
                  <a:srgbClr val="000000"/>
                </a:solidFill>
              </a:rPr>
              <a:t>Early </a:t>
            </a:r>
            <a:r>
              <a:rPr lang="en-US" sz="2400" dirty="0">
                <a:solidFill>
                  <a:srgbClr val="000000"/>
                </a:solidFill>
              </a:rPr>
              <a:t>age at first intercourse</a:t>
            </a:r>
          </a:p>
          <a:p>
            <a:pPr marL="457200" indent="-457200" defTabSz="685983">
              <a:defRPr/>
            </a:pPr>
            <a:r>
              <a:rPr lang="en-US" sz="2400" dirty="0">
                <a:solidFill>
                  <a:srgbClr val="000000"/>
                </a:solidFill>
              </a:rPr>
              <a:t>Multiple sexual partners</a:t>
            </a:r>
          </a:p>
          <a:p>
            <a:pPr marL="457200" indent="-457200" defTabSz="685983">
              <a:defRPr/>
            </a:pPr>
            <a:r>
              <a:rPr lang="en-US" sz="2400" dirty="0">
                <a:solidFill>
                  <a:srgbClr val="000000"/>
                </a:solidFill>
              </a:rPr>
              <a:t>A male partner with multiple previous sexual partners</a:t>
            </a:r>
          </a:p>
          <a:p>
            <a:pPr marL="457200" indent="-457200" defTabSz="685983">
              <a:defRPr/>
            </a:pPr>
            <a:r>
              <a:rPr lang="en-US" sz="2400" dirty="0">
                <a:solidFill>
                  <a:srgbClr val="000000"/>
                </a:solidFill>
              </a:rPr>
              <a:t>Persistent infection by high risk papillomaviruses</a:t>
            </a:r>
          </a:p>
          <a:p>
            <a:pPr marL="457200" indent="-457200" defTabSz="685983">
              <a:defRPr/>
            </a:pPr>
            <a:r>
              <a:rPr lang="en-US" sz="2400" dirty="0" smtClean="0">
                <a:solidFill>
                  <a:srgbClr val="000000"/>
                </a:solidFill>
              </a:rPr>
              <a:t>Low socioeconomic </a:t>
            </a:r>
            <a:r>
              <a:rPr lang="en-US" sz="2400" dirty="0">
                <a:solidFill>
                  <a:srgbClr val="000000"/>
                </a:solidFill>
              </a:rPr>
              <a:t>groups</a:t>
            </a:r>
          </a:p>
          <a:p>
            <a:pPr marL="457200" indent="-457200" defTabSz="685983">
              <a:defRPr/>
            </a:pPr>
            <a:r>
              <a:rPr lang="en-US" sz="2400" dirty="0" smtClean="0">
                <a:solidFill>
                  <a:srgbClr val="000000"/>
                </a:solidFill>
              </a:rPr>
              <a:t>Rare </a:t>
            </a:r>
            <a:r>
              <a:rPr lang="en-US" sz="2400" dirty="0">
                <a:solidFill>
                  <a:srgbClr val="000000"/>
                </a:solidFill>
              </a:rPr>
              <a:t>among virgins and multiple </a:t>
            </a:r>
            <a:r>
              <a:rPr lang="en-US" sz="2400" dirty="0" smtClean="0">
                <a:solidFill>
                  <a:srgbClr val="000000"/>
                </a:solidFill>
              </a:rPr>
              <a:t>pregnancies</a:t>
            </a:r>
            <a:endParaRPr lang="en-US" sz="2400" dirty="0">
              <a:solidFill>
                <a:srgbClr val="000000"/>
              </a:solidFill>
            </a:endParaRPr>
          </a:p>
          <a:p>
            <a:pPr marL="0" indent="0" defTabSz="685983">
              <a:buNone/>
              <a:defRPr/>
            </a:pPr>
            <a:endParaRPr lang="en-US" sz="2400" b="1" dirty="0">
              <a:solidFill>
                <a:srgbClr val="000000"/>
              </a:solidFill>
            </a:endParaRPr>
          </a:p>
        </p:txBody>
      </p:sp>
      <p:sp>
        <p:nvSpPr>
          <p:cNvPr id="4" name="Date Placeholder 3"/>
          <p:cNvSpPr>
            <a:spLocks noGrp="1"/>
          </p:cNvSpPr>
          <p:nvPr>
            <p:ph type="dt" sz="half" idx="10"/>
          </p:nvPr>
        </p:nvSpPr>
        <p:spPr/>
        <p:txBody>
          <a:bodyPr/>
          <a:lstStyle/>
          <a:p>
            <a:r>
              <a:rPr lang="en-US" smtClean="0"/>
              <a:t>3/31/19</a:t>
            </a:r>
            <a:endParaRPr lang="en-US"/>
          </a:p>
        </p:txBody>
      </p:sp>
      <p:sp>
        <p:nvSpPr>
          <p:cNvPr id="5" name="Footer Placeholder 4"/>
          <p:cNvSpPr>
            <a:spLocks noGrp="1"/>
          </p:cNvSpPr>
          <p:nvPr>
            <p:ph type="ftr" sz="quarter" idx="11"/>
          </p:nvPr>
        </p:nvSpPr>
        <p:spPr/>
        <p:txBody>
          <a:bodyPr/>
          <a:lstStyle/>
          <a:p>
            <a:r>
              <a:rPr lang="hr-HR" smtClean="0"/>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36</a:t>
            </a:fld>
            <a:endParaRPr lang="en-US"/>
          </a:p>
        </p:txBody>
      </p:sp>
    </p:spTree>
    <p:extLst>
      <p:ext uri="{BB962C8B-B14F-4D97-AF65-F5344CB8AC3E}">
        <p14:creationId xmlns:p14="http://schemas.microsoft.com/office/powerpoint/2010/main" val="800425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CIN</a:t>
            </a:r>
            <a:endParaRPr lang="en-US" dirty="0"/>
          </a:p>
        </p:txBody>
      </p:sp>
      <p:sp>
        <p:nvSpPr>
          <p:cNvPr id="3" name="Content Placeholder 2"/>
          <p:cNvSpPr>
            <a:spLocks noGrp="1"/>
          </p:cNvSpPr>
          <p:nvPr>
            <p:ph idx="1"/>
          </p:nvPr>
        </p:nvSpPr>
        <p:spPr/>
        <p:txBody>
          <a:bodyPr>
            <a:normAutofit/>
          </a:bodyPr>
          <a:lstStyle/>
          <a:p>
            <a:pPr defTabSz="685983">
              <a:defRPr/>
            </a:pPr>
            <a:r>
              <a:rPr lang="en-US" sz="2000" dirty="0" smtClean="0">
                <a:solidFill>
                  <a:srgbClr val="000000"/>
                </a:solidFill>
              </a:rPr>
              <a:t>HPV </a:t>
            </a:r>
            <a:r>
              <a:rPr lang="en-US" sz="2000" dirty="0">
                <a:solidFill>
                  <a:srgbClr val="000000"/>
                </a:solidFill>
              </a:rPr>
              <a:t>virus. The HPV is the number one cause for abnormal cells of the </a:t>
            </a:r>
            <a:r>
              <a:rPr lang="en-US" sz="2000" dirty="0" smtClean="0">
                <a:solidFill>
                  <a:srgbClr val="000000"/>
                </a:solidFill>
              </a:rPr>
              <a:t>cervix.</a:t>
            </a:r>
          </a:p>
          <a:p>
            <a:pPr defTabSz="685983">
              <a:defRPr/>
            </a:pPr>
            <a:r>
              <a:rPr lang="en-US" sz="2000" dirty="0" smtClean="0">
                <a:solidFill>
                  <a:srgbClr val="000000"/>
                </a:solidFill>
              </a:rPr>
              <a:t>HPV </a:t>
            </a:r>
            <a:r>
              <a:rPr lang="en-US" sz="2000" dirty="0">
                <a:solidFill>
                  <a:srgbClr val="000000"/>
                </a:solidFill>
              </a:rPr>
              <a:t>is a skin virus, which results in warts, common </a:t>
            </a:r>
            <a:r>
              <a:rPr lang="en-US" sz="2000" dirty="0" smtClean="0">
                <a:solidFill>
                  <a:srgbClr val="000000"/>
                </a:solidFill>
              </a:rPr>
              <a:t>warts, flat </a:t>
            </a:r>
            <a:r>
              <a:rPr lang="en-US" sz="2000" dirty="0">
                <a:solidFill>
                  <a:srgbClr val="000000"/>
                </a:solidFill>
              </a:rPr>
              <a:t>warts, genital warts (</a:t>
            </a:r>
            <a:r>
              <a:rPr lang="en-US" sz="2000" dirty="0" err="1">
                <a:solidFill>
                  <a:srgbClr val="000000"/>
                </a:solidFill>
              </a:rPr>
              <a:t>condylomas</a:t>
            </a:r>
            <a:r>
              <a:rPr lang="en-US" sz="2000" dirty="0">
                <a:solidFill>
                  <a:srgbClr val="000000"/>
                </a:solidFill>
              </a:rPr>
              <a:t>), planter warts, and precancerous </a:t>
            </a:r>
            <a:r>
              <a:rPr lang="en-US" sz="2000" dirty="0" smtClean="0">
                <a:solidFill>
                  <a:srgbClr val="000000"/>
                </a:solidFill>
              </a:rPr>
              <a:t>lesions.</a:t>
            </a:r>
          </a:p>
          <a:p>
            <a:pPr defTabSz="685983">
              <a:defRPr/>
            </a:pPr>
            <a:r>
              <a:rPr lang="en-US" sz="2000" dirty="0" smtClean="0">
                <a:solidFill>
                  <a:srgbClr val="000000"/>
                </a:solidFill>
              </a:rPr>
              <a:t>HPV </a:t>
            </a:r>
            <a:r>
              <a:rPr lang="en-US" sz="2000" dirty="0">
                <a:solidFill>
                  <a:srgbClr val="000000"/>
                </a:solidFill>
              </a:rPr>
              <a:t>can be detected in 85 -90 % of pre-cancer </a:t>
            </a:r>
            <a:r>
              <a:rPr lang="en-US" sz="2000" dirty="0" smtClean="0">
                <a:solidFill>
                  <a:srgbClr val="000000"/>
                </a:solidFill>
              </a:rPr>
              <a:t>lesions.</a:t>
            </a:r>
          </a:p>
          <a:p>
            <a:pPr defTabSz="685983">
              <a:defRPr/>
            </a:pPr>
            <a:r>
              <a:rPr lang="en-US" sz="2000" dirty="0" smtClean="0">
                <a:solidFill>
                  <a:srgbClr val="000000"/>
                </a:solidFill>
              </a:rPr>
              <a:t>High </a:t>
            </a:r>
            <a:r>
              <a:rPr lang="en-US" sz="2000" dirty="0">
                <a:solidFill>
                  <a:srgbClr val="000000"/>
                </a:solidFill>
              </a:rPr>
              <a:t>risk types </a:t>
            </a:r>
            <a:r>
              <a:rPr lang="en-US" sz="2000" dirty="0" smtClean="0">
                <a:solidFill>
                  <a:srgbClr val="000000"/>
                </a:solidFill>
              </a:rPr>
              <a:t>HPV: </a:t>
            </a:r>
            <a:r>
              <a:rPr lang="en-US" sz="2000" dirty="0">
                <a:solidFill>
                  <a:srgbClr val="000000"/>
                </a:solidFill>
              </a:rPr>
              <a:t>16, 18, 31, 33, 35, 39, 45, 52, 56, 58, and 59</a:t>
            </a:r>
            <a:r>
              <a:rPr lang="en-US" sz="2000" dirty="0" smtClean="0">
                <a:solidFill>
                  <a:srgbClr val="000000"/>
                </a:solidFill>
              </a:rPr>
              <a:t>.</a:t>
            </a:r>
          </a:p>
          <a:p>
            <a:pPr defTabSz="685983">
              <a:defRPr/>
            </a:pPr>
            <a:r>
              <a:rPr lang="en-US" sz="2000" dirty="0" smtClean="0">
                <a:solidFill>
                  <a:srgbClr val="000000"/>
                </a:solidFill>
              </a:rPr>
              <a:t>Low </a:t>
            </a:r>
            <a:r>
              <a:rPr lang="en-US" sz="2000" dirty="0">
                <a:solidFill>
                  <a:srgbClr val="000000"/>
                </a:solidFill>
              </a:rPr>
              <a:t>risk types </a:t>
            </a:r>
            <a:r>
              <a:rPr lang="en-US" sz="2000" dirty="0" smtClean="0">
                <a:solidFill>
                  <a:srgbClr val="000000"/>
                </a:solidFill>
              </a:rPr>
              <a:t>HPV: 6</a:t>
            </a:r>
            <a:r>
              <a:rPr lang="en-US" sz="2000" dirty="0">
                <a:solidFill>
                  <a:srgbClr val="000000"/>
                </a:solidFill>
              </a:rPr>
              <a:t>, 11, 42, </a:t>
            </a:r>
            <a:r>
              <a:rPr lang="en-US" sz="2000" dirty="0" smtClean="0">
                <a:solidFill>
                  <a:srgbClr val="000000"/>
                </a:solidFill>
              </a:rPr>
              <a:t>44. </a:t>
            </a:r>
            <a:r>
              <a:rPr lang="en-US" sz="2000" dirty="0">
                <a:solidFill>
                  <a:srgbClr val="000000"/>
                </a:solidFill>
              </a:rPr>
              <a:t>These types result in </a:t>
            </a:r>
            <a:r>
              <a:rPr lang="en-US" sz="2000" dirty="0" err="1">
                <a:solidFill>
                  <a:srgbClr val="000000"/>
                </a:solidFill>
              </a:rPr>
              <a:t>condylomas</a:t>
            </a:r>
            <a:r>
              <a:rPr lang="en-US" sz="2000" dirty="0">
                <a:solidFill>
                  <a:srgbClr val="000000"/>
                </a:solidFill>
              </a:rPr>
              <a:t>.</a:t>
            </a:r>
          </a:p>
          <a:p>
            <a:endParaRPr lang="en-US" dirty="0">
              <a:solidFill>
                <a:srgbClr val="000000"/>
              </a:solidFill>
            </a:endParaRPr>
          </a:p>
          <a:p>
            <a:endParaRPr lang="en-US" dirty="0">
              <a:solidFill>
                <a:srgbClr val="000000"/>
              </a:solidFill>
            </a:endParaRPr>
          </a:p>
        </p:txBody>
      </p:sp>
      <p:sp>
        <p:nvSpPr>
          <p:cNvPr id="4" name="Date Placeholder 3"/>
          <p:cNvSpPr>
            <a:spLocks noGrp="1"/>
          </p:cNvSpPr>
          <p:nvPr>
            <p:ph type="dt" sz="half" idx="10"/>
          </p:nvPr>
        </p:nvSpPr>
        <p:spPr/>
        <p:txBody>
          <a:bodyPr/>
          <a:lstStyle/>
          <a:p>
            <a:r>
              <a:rPr lang="en-US" smtClean="0"/>
              <a:t>3/31/19</a:t>
            </a:r>
            <a:endParaRPr lang="en-US"/>
          </a:p>
        </p:txBody>
      </p:sp>
      <p:sp>
        <p:nvSpPr>
          <p:cNvPr id="5" name="Footer Placeholder 4"/>
          <p:cNvSpPr>
            <a:spLocks noGrp="1"/>
          </p:cNvSpPr>
          <p:nvPr>
            <p:ph type="ftr" sz="quarter" idx="11"/>
          </p:nvPr>
        </p:nvSpPr>
        <p:spPr/>
        <p:txBody>
          <a:bodyPr/>
          <a:lstStyle/>
          <a:p>
            <a:r>
              <a:rPr lang="hr-HR" smtClean="0"/>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37</a:t>
            </a:fld>
            <a:endParaRPr lang="en-US"/>
          </a:p>
        </p:txBody>
      </p:sp>
    </p:spTree>
    <p:extLst>
      <p:ext uri="{BB962C8B-B14F-4D97-AF65-F5344CB8AC3E}">
        <p14:creationId xmlns:p14="http://schemas.microsoft.com/office/powerpoint/2010/main" val="2651095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of CIN</a:t>
            </a:r>
            <a:endParaRPr lang="en-US" dirty="0"/>
          </a:p>
        </p:txBody>
      </p:sp>
      <p:sp>
        <p:nvSpPr>
          <p:cNvPr id="3" name="Content Placeholder 2"/>
          <p:cNvSpPr>
            <a:spLocks noGrp="1"/>
          </p:cNvSpPr>
          <p:nvPr>
            <p:ph idx="1"/>
          </p:nvPr>
        </p:nvSpPr>
        <p:spPr/>
        <p:txBody>
          <a:bodyPr/>
          <a:lstStyle/>
          <a:p>
            <a:r>
              <a:rPr lang="en-US" sz="2400" dirty="0">
                <a:solidFill>
                  <a:srgbClr val="000000"/>
                </a:solidFill>
              </a:rPr>
              <a:t>Laser or cone biopsy is the most effective method of managing patients with </a:t>
            </a:r>
            <a:r>
              <a:rPr lang="en-US" sz="2400" dirty="0" smtClean="0">
                <a:solidFill>
                  <a:srgbClr val="000000"/>
                </a:solidFill>
              </a:rPr>
              <a:t>high </a:t>
            </a:r>
            <a:r>
              <a:rPr lang="en-US" sz="2400" dirty="0">
                <a:solidFill>
                  <a:srgbClr val="000000"/>
                </a:solidFill>
              </a:rPr>
              <a:t>grade SIL in cancer </a:t>
            </a:r>
            <a:r>
              <a:rPr lang="en-US" sz="2400" dirty="0" smtClean="0">
                <a:solidFill>
                  <a:srgbClr val="000000"/>
                </a:solidFill>
              </a:rPr>
              <a:t>prevention.</a:t>
            </a:r>
            <a:endParaRPr lang="en-US" sz="2400" dirty="0">
              <a:solidFill>
                <a:srgbClr val="000000"/>
              </a:solidFill>
            </a:endParaRPr>
          </a:p>
        </p:txBody>
      </p:sp>
      <p:sp>
        <p:nvSpPr>
          <p:cNvPr id="4" name="Date Placeholder 3"/>
          <p:cNvSpPr>
            <a:spLocks noGrp="1"/>
          </p:cNvSpPr>
          <p:nvPr>
            <p:ph type="dt" sz="half" idx="10"/>
          </p:nvPr>
        </p:nvSpPr>
        <p:spPr/>
        <p:txBody>
          <a:bodyPr/>
          <a:lstStyle/>
          <a:p>
            <a:r>
              <a:rPr lang="en-US" smtClean="0"/>
              <a:t>3/31/19</a:t>
            </a:r>
            <a:endParaRPr lang="en-US"/>
          </a:p>
        </p:txBody>
      </p:sp>
      <p:sp>
        <p:nvSpPr>
          <p:cNvPr id="5" name="Footer Placeholder 4"/>
          <p:cNvSpPr>
            <a:spLocks noGrp="1"/>
          </p:cNvSpPr>
          <p:nvPr>
            <p:ph type="ftr" sz="quarter" idx="11"/>
          </p:nvPr>
        </p:nvSpPr>
        <p:spPr/>
        <p:txBody>
          <a:bodyPr/>
          <a:lstStyle/>
          <a:p>
            <a:r>
              <a:rPr lang="hr-HR" smtClean="0"/>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38</a:t>
            </a:fld>
            <a:endParaRPr lang="en-US"/>
          </a:p>
        </p:txBody>
      </p:sp>
      <p:pic>
        <p:nvPicPr>
          <p:cNvPr id="7" name="Picture 6" descr="conebiops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9660" y="3610400"/>
            <a:ext cx="4355552" cy="28842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44456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Invasive Cervical Cancer</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altLang="en-US" dirty="0">
                <a:solidFill>
                  <a:srgbClr val="000000"/>
                </a:solidFill>
              </a:rPr>
              <a:t>About 75-90% of invasive cancers are squamous cell carcinomas.</a:t>
            </a:r>
          </a:p>
          <a:p>
            <a:pPr>
              <a:buFont typeface="Wingdings" panose="05000000000000000000" pitchFamily="2" charset="2"/>
              <a:buChar char="§"/>
            </a:pPr>
            <a:r>
              <a:rPr lang="en-US" altLang="en-US" dirty="0">
                <a:solidFill>
                  <a:srgbClr val="000000"/>
                </a:solidFill>
              </a:rPr>
              <a:t>The remainder are </a:t>
            </a:r>
            <a:r>
              <a:rPr lang="en-US" altLang="en-US" dirty="0" smtClean="0">
                <a:solidFill>
                  <a:srgbClr val="000000"/>
                </a:solidFill>
              </a:rPr>
              <a:t>adenocarcinoma</a:t>
            </a:r>
            <a:r>
              <a:rPr lang="en-US" altLang="en-US" dirty="0">
                <a:solidFill>
                  <a:srgbClr val="000000"/>
                </a:solidFill>
              </a:rPr>
              <a:t>.</a:t>
            </a:r>
          </a:p>
          <a:p>
            <a:r>
              <a:rPr lang="en-US" dirty="0">
                <a:solidFill>
                  <a:srgbClr val="000000"/>
                </a:solidFill>
              </a:rPr>
              <a:t>It is the 8th most common cause of cancer death in women in US now (was #1 in 1940's</a:t>
            </a:r>
            <a:r>
              <a:rPr lang="en-US" dirty="0" smtClean="0">
                <a:solidFill>
                  <a:srgbClr val="000000"/>
                </a:solidFill>
              </a:rPr>
              <a:t>). It is still </a:t>
            </a:r>
            <a:r>
              <a:rPr lang="en-US" dirty="0">
                <a:solidFill>
                  <a:srgbClr val="000000"/>
                </a:solidFill>
              </a:rPr>
              <a:t>#1 in other </a:t>
            </a:r>
            <a:r>
              <a:rPr lang="en-US" dirty="0" smtClean="0">
                <a:solidFill>
                  <a:srgbClr val="000000"/>
                </a:solidFill>
              </a:rPr>
              <a:t>countries.</a:t>
            </a:r>
            <a:endParaRPr lang="en-US" dirty="0">
              <a:solidFill>
                <a:srgbClr val="000000"/>
              </a:solidFill>
            </a:endParaRPr>
          </a:p>
          <a:p>
            <a:r>
              <a:rPr lang="en-US" dirty="0">
                <a:solidFill>
                  <a:srgbClr val="000000"/>
                </a:solidFill>
              </a:rPr>
              <a:t>Reduction in the West is due to </a:t>
            </a:r>
            <a:r>
              <a:rPr lang="en-US" dirty="0" err="1">
                <a:solidFill>
                  <a:srgbClr val="000000"/>
                </a:solidFill>
              </a:rPr>
              <a:t>Papanicolaou</a:t>
            </a:r>
            <a:r>
              <a:rPr lang="en-US" dirty="0">
                <a:solidFill>
                  <a:srgbClr val="000000"/>
                </a:solidFill>
              </a:rPr>
              <a:t> smear test which detects premalignant lesions. </a:t>
            </a:r>
          </a:p>
          <a:p>
            <a:endParaRPr lang="en-US" dirty="0">
              <a:solidFill>
                <a:srgbClr val="000000"/>
              </a:solidFill>
            </a:endParaRPr>
          </a:p>
        </p:txBody>
      </p:sp>
      <p:sp>
        <p:nvSpPr>
          <p:cNvPr id="4" name="Date Placeholder 3"/>
          <p:cNvSpPr>
            <a:spLocks noGrp="1"/>
          </p:cNvSpPr>
          <p:nvPr>
            <p:ph type="dt" sz="half" idx="10"/>
          </p:nvPr>
        </p:nvSpPr>
        <p:spPr/>
        <p:txBody>
          <a:bodyPr/>
          <a:lstStyle/>
          <a:p>
            <a:r>
              <a:rPr lang="en-US" smtClean="0"/>
              <a:t>3/31/19</a:t>
            </a:r>
            <a:endParaRPr lang="en-US"/>
          </a:p>
        </p:txBody>
      </p:sp>
      <p:sp>
        <p:nvSpPr>
          <p:cNvPr id="5" name="Footer Placeholder 4"/>
          <p:cNvSpPr>
            <a:spLocks noGrp="1"/>
          </p:cNvSpPr>
          <p:nvPr>
            <p:ph type="ftr" sz="quarter" idx="11"/>
          </p:nvPr>
        </p:nvSpPr>
        <p:spPr/>
        <p:txBody>
          <a:bodyPr/>
          <a:lstStyle/>
          <a:p>
            <a:r>
              <a:rPr lang="hr-HR" smtClean="0"/>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39</a:t>
            </a:fld>
            <a:endParaRPr lang="en-US"/>
          </a:p>
        </p:txBody>
      </p:sp>
    </p:spTree>
    <p:extLst>
      <p:ext uri="{BB962C8B-B14F-4D97-AF65-F5344CB8AC3E}">
        <p14:creationId xmlns:p14="http://schemas.microsoft.com/office/powerpoint/2010/main" val="1442884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Cervical </a:t>
            </a:r>
            <a:r>
              <a:rPr lang="en-US" dirty="0" err="1" smtClean="0"/>
              <a:t>Ectropion</a:t>
            </a:r>
            <a:r>
              <a:rPr lang="en-US" dirty="0" smtClean="0"/>
              <a:t> (Erosions)</a:t>
            </a:r>
            <a:endParaRPr lang="en-US" dirty="0"/>
          </a:p>
        </p:txBody>
      </p:sp>
      <p:sp>
        <p:nvSpPr>
          <p:cNvPr id="3" name="Content Placeholder 2"/>
          <p:cNvSpPr>
            <a:spLocks noGrp="1"/>
          </p:cNvSpPr>
          <p:nvPr>
            <p:ph idx="1"/>
          </p:nvPr>
        </p:nvSpPr>
        <p:spPr/>
        <p:txBody>
          <a:bodyPr vert="horz" lIns="91440" tIns="45720" rIns="91440" bIns="45720" rtlCol="0">
            <a:normAutofit/>
          </a:bodyPr>
          <a:lstStyle/>
          <a:p>
            <a:pPr lvl="1">
              <a:buClr>
                <a:schemeClr val="accent1">
                  <a:lumMod val="75000"/>
                </a:schemeClr>
              </a:buClr>
            </a:pPr>
            <a:r>
              <a:rPr lang="en-US" altLang="en-US" sz="2200" dirty="0">
                <a:solidFill>
                  <a:schemeClr val="tx1"/>
                </a:solidFill>
              </a:rPr>
              <a:t>When squamous epithelium is replaced by columnar epithelium, grossly resulting in an erythematous area.</a:t>
            </a:r>
          </a:p>
          <a:p>
            <a:pPr lvl="1">
              <a:buClr>
                <a:schemeClr val="accent1">
                  <a:lumMod val="75000"/>
                </a:schemeClr>
              </a:buClr>
            </a:pPr>
            <a:r>
              <a:rPr lang="en-US" altLang="en-US" sz="2200" dirty="0">
                <a:solidFill>
                  <a:schemeClr val="tx1"/>
                </a:solidFill>
              </a:rPr>
              <a:t>It is a typical response to a variety of stimuli including hormones, chronic irritation and inflammation (chronic cervicitis).</a:t>
            </a:r>
          </a:p>
          <a:p>
            <a:pPr lvl="1">
              <a:buClr>
                <a:schemeClr val="accent1">
                  <a:lumMod val="75000"/>
                </a:schemeClr>
              </a:buClr>
            </a:pPr>
            <a:r>
              <a:rPr lang="en-US" altLang="en-US" sz="2200" dirty="0">
                <a:solidFill>
                  <a:schemeClr val="tx1"/>
                </a:solidFill>
              </a:rPr>
              <a:t>It is benign and has no malignant potential.</a:t>
            </a:r>
          </a:p>
          <a:p>
            <a:pPr>
              <a:buClr>
                <a:schemeClr val="accent1">
                  <a:lumMod val="75000"/>
                </a:schemeClr>
              </a:buClr>
            </a:pPr>
            <a:endParaRPr lang="en-US" dirty="0">
              <a:solidFill>
                <a:schemeClr val="tx1"/>
              </a:solidFill>
            </a:endParaRPr>
          </a:p>
        </p:txBody>
      </p:sp>
      <p:sp>
        <p:nvSpPr>
          <p:cNvPr id="4" name="Date Placeholder 3"/>
          <p:cNvSpPr>
            <a:spLocks noGrp="1"/>
          </p:cNvSpPr>
          <p:nvPr>
            <p:ph type="dt" sz="half" idx="10"/>
          </p:nvPr>
        </p:nvSpPr>
        <p:spPr/>
        <p:txBody>
          <a:bodyPr/>
          <a:lstStyle/>
          <a:p>
            <a:r>
              <a:rPr lang="en-US" smtClean="0"/>
              <a:t>3/31/19</a:t>
            </a:r>
            <a:endParaRPr lang="en-US"/>
          </a:p>
        </p:txBody>
      </p:sp>
      <p:sp>
        <p:nvSpPr>
          <p:cNvPr id="5" name="Footer Placeholder 4"/>
          <p:cNvSpPr>
            <a:spLocks noGrp="1"/>
          </p:cNvSpPr>
          <p:nvPr>
            <p:ph type="ftr" sz="quarter" idx="11"/>
          </p:nvPr>
        </p:nvSpPr>
        <p:spPr/>
        <p:txBody>
          <a:bodyPr/>
          <a:lstStyle/>
          <a:p>
            <a:r>
              <a:rPr lang="hr-HR" smtClean="0"/>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4</a:t>
            </a:fld>
            <a:endParaRPr lang="en-US"/>
          </a:p>
        </p:txBody>
      </p:sp>
      <p:pic>
        <p:nvPicPr>
          <p:cNvPr id="7" name="Picture 6" descr="7444114086_eb4bfa3467.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8579" y="4255561"/>
            <a:ext cx="2911796" cy="24615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90534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Invasive Cervical Cancer</a:t>
            </a:r>
          </a:p>
        </p:txBody>
      </p:sp>
      <p:sp>
        <p:nvSpPr>
          <p:cNvPr id="3" name="Content Placeholder 2"/>
          <p:cNvSpPr>
            <a:spLocks noGrp="1"/>
          </p:cNvSpPr>
          <p:nvPr>
            <p:ph idx="1"/>
          </p:nvPr>
        </p:nvSpPr>
        <p:spPr/>
        <p:txBody>
          <a:bodyPr/>
          <a:lstStyle/>
          <a:p>
            <a:pPr marL="182563" indent="-182563"/>
            <a:r>
              <a:rPr lang="en-US" altLang="en-US" dirty="0" smtClean="0">
                <a:solidFill>
                  <a:srgbClr val="000000"/>
                </a:solidFill>
              </a:rPr>
              <a:t> The </a:t>
            </a:r>
            <a:r>
              <a:rPr lang="en-US" altLang="en-US" dirty="0">
                <a:solidFill>
                  <a:srgbClr val="000000"/>
                </a:solidFill>
              </a:rPr>
              <a:t>tumors may be invisible or present as an </a:t>
            </a:r>
            <a:r>
              <a:rPr lang="en-US" altLang="en-US" dirty="0" err="1">
                <a:solidFill>
                  <a:srgbClr val="000000"/>
                </a:solidFill>
              </a:rPr>
              <a:t>exophytic</a:t>
            </a:r>
            <a:r>
              <a:rPr lang="en-US" altLang="en-US" dirty="0">
                <a:solidFill>
                  <a:srgbClr val="000000"/>
                </a:solidFill>
              </a:rPr>
              <a:t> mass.</a:t>
            </a:r>
          </a:p>
          <a:p>
            <a:pPr marL="182563" indent="-182563"/>
            <a:r>
              <a:rPr lang="en-US" altLang="en-US" dirty="0" smtClean="0">
                <a:solidFill>
                  <a:srgbClr val="000000"/>
                </a:solidFill>
              </a:rPr>
              <a:t> Cervical </a:t>
            </a:r>
            <a:r>
              <a:rPr lang="en-US" altLang="en-US" dirty="0">
                <a:solidFill>
                  <a:srgbClr val="000000"/>
                </a:solidFill>
              </a:rPr>
              <a:t>carcinomas are graded from 1 to 3 (i.e. well, moderately and poorly differentiated) based on cellular differentiation and staged from 1 to 4 depending on clinical spread.</a:t>
            </a:r>
          </a:p>
          <a:p>
            <a:endParaRPr lang="en-US" dirty="0">
              <a:solidFill>
                <a:srgbClr val="000000"/>
              </a:solidFill>
            </a:endParaRPr>
          </a:p>
        </p:txBody>
      </p:sp>
      <p:sp>
        <p:nvSpPr>
          <p:cNvPr id="4" name="Date Placeholder 3"/>
          <p:cNvSpPr>
            <a:spLocks noGrp="1"/>
          </p:cNvSpPr>
          <p:nvPr>
            <p:ph type="dt" sz="half" idx="10"/>
          </p:nvPr>
        </p:nvSpPr>
        <p:spPr/>
        <p:txBody>
          <a:bodyPr/>
          <a:lstStyle/>
          <a:p>
            <a:r>
              <a:rPr lang="en-US" smtClean="0"/>
              <a:t>3/31/19</a:t>
            </a:r>
            <a:endParaRPr lang="en-US"/>
          </a:p>
        </p:txBody>
      </p:sp>
      <p:sp>
        <p:nvSpPr>
          <p:cNvPr id="5" name="Footer Placeholder 4"/>
          <p:cNvSpPr>
            <a:spLocks noGrp="1"/>
          </p:cNvSpPr>
          <p:nvPr>
            <p:ph type="ftr" sz="quarter" idx="11"/>
          </p:nvPr>
        </p:nvSpPr>
        <p:spPr/>
        <p:txBody>
          <a:bodyPr/>
          <a:lstStyle/>
          <a:p>
            <a:r>
              <a:rPr lang="hr-HR" smtClean="0"/>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40</a:t>
            </a:fld>
            <a:endParaRPr lang="en-US"/>
          </a:p>
        </p:txBody>
      </p:sp>
    </p:spTree>
    <p:extLst>
      <p:ext uri="{BB962C8B-B14F-4D97-AF65-F5344CB8AC3E}">
        <p14:creationId xmlns:p14="http://schemas.microsoft.com/office/powerpoint/2010/main" val="1285008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Invasive Cervical Cancer</a:t>
            </a:r>
          </a:p>
        </p:txBody>
      </p:sp>
      <p:pic>
        <p:nvPicPr>
          <p:cNvPr id="9" name="Content Placeholder 8" descr="MII6.jpg"/>
          <p:cNvPicPr>
            <a:picLocks noGrp="1" noChangeAspect="1"/>
          </p:cNvPicPr>
          <p:nvPr>
            <p:ph sz="half" idx="1"/>
          </p:nvPr>
        </p:nvPicPr>
        <p:blipFill>
          <a:blip r:embed="rId2">
            <a:extLst>
              <a:ext uri="{28A0092B-C50C-407E-A947-70E740481C1C}">
                <a14:useLocalDpi xmlns:a14="http://schemas.microsoft.com/office/drawing/2010/main" val="0"/>
              </a:ext>
            </a:extLst>
          </a:blip>
          <a:srcRect t="1847" b="1847"/>
          <a:stretch>
            <a:fillRect/>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Content Placeholder 9" descr="fig3-7.jp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043" t="9924" r="-1043" b="14774"/>
          <a:stretch/>
        </p:blipFill>
        <p:spPr>
          <a:xfrm>
            <a:off x="6180138" y="2784475"/>
            <a:ext cx="5022850" cy="32527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Date Placeholder 3"/>
          <p:cNvSpPr>
            <a:spLocks noGrp="1"/>
          </p:cNvSpPr>
          <p:nvPr>
            <p:ph type="dt" sz="half" idx="10"/>
          </p:nvPr>
        </p:nvSpPr>
        <p:spPr/>
        <p:txBody>
          <a:bodyPr/>
          <a:lstStyle/>
          <a:p>
            <a:r>
              <a:rPr lang="en-US" smtClean="0"/>
              <a:t>3/31/19</a:t>
            </a:r>
            <a:endParaRPr lang="en-US"/>
          </a:p>
        </p:txBody>
      </p:sp>
      <p:sp>
        <p:nvSpPr>
          <p:cNvPr id="5" name="Footer Placeholder 4"/>
          <p:cNvSpPr>
            <a:spLocks noGrp="1"/>
          </p:cNvSpPr>
          <p:nvPr>
            <p:ph type="ftr" sz="quarter" idx="11"/>
          </p:nvPr>
        </p:nvSpPr>
        <p:spPr/>
        <p:txBody>
          <a:bodyPr/>
          <a:lstStyle/>
          <a:p>
            <a:r>
              <a:rPr lang="hr-HR" smtClean="0"/>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41</a:t>
            </a:fld>
            <a:endParaRPr lang="en-US"/>
          </a:p>
        </p:txBody>
      </p:sp>
    </p:spTree>
    <p:extLst>
      <p:ext uri="{BB962C8B-B14F-4D97-AF65-F5344CB8AC3E}">
        <p14:creationId xmlns:p14="http://schemas.microsoft.com/office/powerpoint/2010/main" val="2976226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Invasive Cervical Cancer</a:t>
            </a:r>
          </a:p>
        </p:txBody>
      </p:sp>
      <p:sp>
        <p:nvSpPr>
          <p:cNvPr id="9" name="Content Placeholder 8"/>
          <p:cNvSpPr>
            <a:spLocks noGrp="1"/>
          </p:cNvSpPr>
          <p:nvPr>
            <p:ph idx="1"/>
          </p:nvPr>
        </p:nvSpPr>
        <p:spPr/>
        <p:txBody>
          <a:bodyPr>
            <a:normAutofit fontScale="92500"/>
          </a:bodyPr>
          <a:lstStyle/>
          <a:p>
            <a:pPr marL="548640" defTabSz="685983">
              <a:defRPr/>
            </a:pPr>
            <a:r>
              <a:rPr lang="en-US" altLang="en-US" dirty="0">
                <a:solidFill>
                  <a:srgbClr val="000000"/>
                </a:solidFill>
              </a:rPr>
              <a:t>Squamous cell carcinomas typically arise from pre-cancer CIN/SIL lesions at the transformation zone.</a:t>
            </a:r>
          </a:p>
          <a:p>
            <a:pPr marL="548640" defTabSz="685983">
              <a:defRPr/>
            </a:pPr>
            <a:r>
              <a:rPr lang="en-US" dirty="0">
                <a:solidFill>
                  <a:srgbClr val="000000"/>
                </a:solidFill>
              </a:rPr>
              <a:t>Mean age: 51 years, uncommon before age 30 years but most are ages 45 - 55 years </a:t>
            </a:r>
          </a:p>
          <a:p>
            <a:pPr marL="548640" defTabSz="685983">
              <a:defRPr/>
            </a:pPr>
            <a:r>
              <a:rPr lang="en-US" dirty="0">
                <a:solidFill>
                  <a:srgbClr val="000000"/>
                </a:solidFill>
              </a:rPr>
              <a:t>Nowadays, due to the </a:t>
            </a:r>
            <a:r>
              <a:rPr lang="en-US" dirty="0" smtClean="0">
                <a:solidFill>
                  <a:srgbClr val="000000"/>
                </a:solidFill>
              </a:rPr>
              <a:t>Pap </a:t>
            </a:r>
            <a:r>
              <a:rPr lang="en-US" dirty="0">
                <a:solidFill>
                  <a:srgbClr val="000000"/>
                </a:solidFill>
              </a:rPr>
              <a:t>screening test, many of cervical cancers are diagnosed in early stages, and majority are diagnosed in the pre-invasive CIN/SIL phase.</a:t>
            </a:r>
          </a:p>
          <a:p>
            <a:pPr marL="548640" defTabSz="685983">
              <a:defRPr/>
            </a:pPr>
            <a:r>
              <a:rPr lang="en-US" dirty="0">
                <a:solidFill>
                  <a:srgbClr val="000000"/>
                </a:solidFill>
              </a:rPr>
              <a:t>Advanced cases </a:t>
            </a:r>
            <a:r>
              <a:rPr lang="en-US" dirty="0" smtClean="0">
                <a:solidFill>
                  <a:srgbClr val="000000"/>
                </a:solidFill>
              </a:rPr>
              <a:t>of squamous </a:t>
            </a:r>
            <a:r>
              <a:rPr lang="en-US" dirty="0">
                <a:solidFill>
                  <a:srgbClr val="000000"/>
                </a:solidFill>
              </a:rPr>
              <a:t>cell carcinoma are seen in women who either have never had a Pap smear or have waited many years since the last pap smear.</a:t>
            </a:r>
          </a:p>
          <a:p>
            <a:endParaRPr lang="en-US" dirty="0">
              <a:solidFill>
                <a:srgbClr val="000000"/>
              </a:solidFill>
            </a:endParaRPr>
          </a:p>
        </p:txBody>
      </p:sp>
      <p:sp>
        <p:nvSpPr>
          <p:cNvPr id="5" name="Date Placeholder 4"/>
          <p:cNvSpPr>
            <a:spLocks noGrp="1"/>
          </p:cNvSpPr>
          <p:nvPr>
            <p:ph type="dt" sz="half" idx="10"/>
          </p:nvPr>
        </p:nvSpPr>
        <p:spPr/>
        <p:txBody>
          <a:bodyPr/>
          <a:lstStyle/>
          <a:p>
            <a:r>
              <a:rPr lang="en-US" smtClean="0"/>
              <a:t>3/31/19</a:t>
            </a:r>
            <a:endParaRPr lang="en-US"/>
          </a:p>
        </p:txBody>
      </p:sp>
      <p:sp>
        <p:nvSpPr>
          <p:cNvPr id="6" name="Footer Placeholder 5"/>
          <p:cNvSpPr>
            <a:spLocks noGrp="1"/>
          </p:cNvSpPr>
          <p:nvPr>
            <p:ph type="ftr" sz="quarter" idx="11"/>
          </p:nvPr>
        </p:nvSpPr>
        <p:spPr/>
        <p:txBody>
          <a:bodyPr/>
          <a:lstStyle/>
          <a:p>
            <a:r>
              <a:rPr lang="hr-HR" smtClean="0"/>
              <a:t>REPR 224</a:t>
            </a:r>
            <a:endParaRPr lang="en-US"/>
          </a:p>
        </p:txBody>
      </p:sp>
      <p:sp>
        <p:nvSpPr>
          <p:cNvPr id="7" name="Slide Number Placeholder 6"/>
          <p:cNvSpPr>
            <a:spLocks noGrp="1"/>
          </p:cNvSpPr>
          <p:nvPr>
            <p:ph type="sldNum" sz="quarter" idx="12"/>
          </p:nvPr>
        </p:nvSpPr>
        <p:spPr/>
        <p:txBody>
          <a:bodyPr/>
          <a:lstStyle/>
          <a:p>
            <a:fld id="{F300A144-732A-4065-8046-875B585F1364}" type="slidenum">
              <a:rPr lang="en-US" smtClean="0"/>
              <a:t>42</a:t>
            </a:fld>
            <a:endParaRPr lang="en-US"/>
          </a:p>
        </p:txBody>
      </p:sp>
    </p:spTree>
    <p:extLst>
      <p:ext uri="{BB962C8B-B14F-4D97-AF65-F5344CB8AC3E}">
        <p14:creationId xmlns:p14="http://schemas.microsoft.com/office/powerpoint/2010/main" val="3426059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a:t>
            </a:r>
            <a:endParaRPr lang="en-US" dirty="0"/>
          </a:p>
        </p:txBody>
      </p:sp>
      <p:sp>
        <p:nvSpPr>
          <p:cNvPr id="3" name="Content Placeholder 2"/>
          <p:cNvSpPr>
            <a:spLocks noGrp="1"/>
          </p:cNvSpPr>
          <p:nvPr>
            <p:ph idx="1"/>
          </p:nvPr>
        </p:nvSpPr>
        <p:spPr/>
        <p:txBody>
          <a:bodyPr>
            <a:normAutofit fontScale="92500" lnSpcReduction="20000"/>
          </a:bodyPr>
          <a:lstStyle/>
          <a:p>
            <a:pPr marL="548640" defTabSz="685983">
              <a:defRPr/>
            </a:pPr>
            <a:r>
              <a:rPr lang="en-US" dirty="0">
                <a:solidFill>
                  <a:srgbClr val="000000"/>
                </a:solidFill>
              </a:rPr>
              <a:t>The early stages of cervical cancer may be completely asymptomatic. </a:t>
            </a:r>
          </a:p>
          <a:p>
            <a:pPr marL="548640" defTabSz="685983">
              <a:defRPr/>
            </a:pPr>
            <a:r>
              <a:rPr lang="en-US" dirty="0">
                <a:solidFill>
                  <a:srgbClr val="000000"/>
                </a:solidFill>
              </a:rPr>
              <a:t>On </a:t>
            </a:r>
            <a:r>
              <a:rPr lang="en-US" dirty="0" err="1">
                <a:solidFill>
                  <a:srgbClr val="000000"/>
                </a:solidFill>
              </a:rPr>
              <a:t>colposcopic</a:t>
            </a:r>
            <a:r>
              <a:rPr lang="en-US" dirty="0">
                <a:solidFill>
                  <a:srgbClr val="000000"/>
                </a:solidFill>
              </a:rPr>
              <a:t> </a:t>
            </a:r>
            <a:r>
              <a:rPr lang="en-US" dirty="0" smtClean="0">
                <a:solidFill>
                  <a:srgbClr val="000000"/>
                </a:solidFill>
              </a:rPr>
              <a:t>examination, the cervix shows </a:t>
            </a:r>
            <a:r>
              <a:rPr lang="en-US" dirty="0">
                <a:solidFill>
                  <a:srgbClr val="000000"/>
                </a:solidFill>
              </a:rPr>
              <a:t>a mosaic vascular pattern and the lesions appear as white patches after </a:t>
            </a:r>
            <a:r>
              <a:rPr lang="en-US" dirty="0" smtClean="0">
                <a:solidFill>
                  <a:srgbClr val="000000"/>
                </a:solidFill>
              </a:rPr>
              <a:t>the application </a:t>
            </a:r>
            <a:r>
              <a:rPr lang="en-US" dirty="0">
                <a:solidFill>
                  <a:srgbClr val="000000"/>
                </a:solidFill>
              </a:rPr>
              <a:t>of acetic acid to </a:t>
            </a:r>
            <a:r>
              <a:rPr lang="en-US" dirty="0" smtClean="0">
                <a:solidFill>
                  <a:srgbClr val="000000"/>
                </a:solidFill>
              </a:rPr>
              <a:t>cervix.</a:t>
            </a:r>
            <a:endParaRPr lang="en-US" dirty="0">
              <a:solidFill>
                <a:srgbClr val="000000"/>
              </a:solidFill>
            </a:endParaRPr>
          </a:p>
          <a:p>
            <a:pPr marL="548640" defTabSz="685983">
              <a:defRPr/>
            </a:pPr>
            <a:r>
              <a:rPr lang="en-US" dirty="0">
                <a:solidFill>
                  <a:srgbClr val="000000"/>
                </a:solidFill>
              </a:rPr>
              <a:t>Vaginal bleeding, contact bleeding, </a:t>
            </a:r>
            <a:r>
              <a:rPr lang="en-US" dirty="0" smtClean="0">
                <a:solidFill>
                  <a:srgbClr val="000000"/>
                </a:solidFill>
              </a:rPr>
              <a:t>cervical mass, dyspareunia</a:t>
            </a:r>
            <a:r>
              <a:rPr lang="en-US" dirty="0">
                <a:solidFill>
                  <a:srgbClr val="000000"/>
                </a:solidFill>
              </a:rPr>
              <a:t>.</a:t>
            </a:r>
          </a:p>
          <a:p>
            <a:pPr marL="548640" defTabSz="685983">
              <a:defRPr/>
            </a:pPr>
            <a:r>
              <a:rPr lang="en-US" dirty="0">
                <a:solidFill>
                  <a:srgbClr val="000000"/>
                </a:solidFill>
              </a:rPr>
              <a:t>In advanced disease, metastases may be present in the abdomen, lungs or elsewhere.</a:t>
            </a:r>
          </a:p>
          <a:p>
            <a:pPr marL="548640" defTabSz="685983">
              <a:defRPr/>
            </a:pPr>
            <a:r>
              <a:rPr lang="en-US" dirty="0">
                <a:solidFill>
                  <a:srgbClr val="000000"/>
                </a:solidFill>
              </a:rPr>
              <a:t>Symptoms of advanced cervical cancer may include: loss of appetite, weight loss, fatigue, pelvic pain, back pain, leg pain, swollen legs, heavy bleeding from the vagina, bone fractures, and/or (rarely) leakage of urine or </a:t>
            </a:r>
            <a:r>
              <a:rPr lang="en-US" dirty="0" smtClean="0">
                <a:solidFill>
                  <a:srgbClr val="000000"/>
                </a:solidFill>
              </a:rPr>
              <a:t>feces </a:t>
            </a:r>
            <a:r>
              <a:rPr lang="en-US" dirty="0">
                <a:solidFill>
                  <a:srgbClr val="000000"/>
                </a:solidFill>
              </a:rPr>
              <a:t>from the </a:t>
            </a:r>
            <a:r>
              <a:rPr lang="en-US" dirty="0" smtClean="0">
                <a:solidFill>
                  <a:srgbClr val="000000"/>
                </a:solidFill>
              </a:rPr>
              <a:t>vagina.</a:t>
            </a:r>
            <a:endParaRPr lang="en-US" dirty="0">
              <a:solidFill>
                <a:srgbClr val="000000"/>
              </a:solidFill>
            </a:endParaRPr>
          </a:p>
          <a:p>
            <a:endParaRPr lang="en-US" dirty="0">
              <a:solidFill>
                <a:srgbClr val="000000"/>
              </a:solidFill>
            </a:endParaRPr>
          </a:p>
        </p:txBody>
      </p:sp>
      <p:sp>
        <p:nvSpPr>
          <p:cNvPr id="4" name="Date Placeholder 3"/>
          <p:cNvSpPr>
            <a:spLocks noGrp="1"/>
          </p:cNvSpPr>
          <p:nvPr>
            <p:ph type="dt" sz="half" idx="10"/>
          </p:nvPr>
        </p:nvSpPr>
        <p:spPr/>
        <p:txBody>
          <a:bodyPr/>
          <a:lstStyle/>
          <a:p>
            <a:r>
              <a:rPr lang="en-US" smtClean="0"/>
              <a:t>3/31/19</a:t>
            </a:r>
            <a:endParaRPr lang="en-US"/>
          </a:p>
        </p:txBody>
      </p:sp>
      <p:sp>
        <p:nvSpPr>
          <p:cNvPr id="5" name="Footer Placeholder 4"/>
          <p:cNvSpPr>
            <a:spLocks noGrp="1"/>
          </p:cNvSpPr>
          <p:nvPr>
            <p:ph type="ftr" sz="quarter" idx="11"/>
          </p:nvPr>
        </p:nvSpPr>
        <p:spPr/>
        <p:txBody>
          <a:bodyPr/>
          <a:lstStyle/>
          <a:p>
            <a:r>
              <a:rPr lang="hr-HR" smtClean="0"/>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43</a:t>
            </a:fld>
            <a:endParaRPr lang="en-US"/>
          </a:p>
        </p:txBody>
      </p:sp>
    </p:spTree>
    <p:extLst>
      <p:ext uri="{BB962C8B-B14F-4D97-AF65-F5344CB8AC3E}">
        <p14:creationId xmlns:p14="http://schemas.microsoft.com/office/powerpoint/2010/main" val="2605802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Staging</a:t>
            </a:r>
            <a:endParaRPr lang="en-US" dirty="0"/>
          </a:p>
        </p:txBody>
      </p:sp>
      <p:sp>
        <p:nvSpPr>
          <p:cNvPr id="3" name="Content Placeholder 2"/>
          <p:cNvSpPr>
            <a:spLocks noGrp="1"/>
          </p:cNvSpPr>
          <p:nvPr>
            <p:ph sz="half" idx="1"/>
          </p:nvPr>
        </p:nvSpPr>
        <p:spPr>
          <a:xfrm>
            <a:off x="6181344" y="2784475"/>
            <a:ext cx="5023104" cy="3251874"/>
          </a:xfrm>
        </p:spPr>
        <p:txBody>
          <a:bodyPr>
            <a:normAutofit/>
          </a:bodyPr>
          <a:lstStyle/>
          <a:p>
            <a:pPr marL="91440" indent="-91440" defTabSz="685983">
              <a:buNone/>
              <a:defRPr/>
            </a:pPr>
            <a:r>
              <a:rPr lang="en-US" dirty="0">
                <a:solidFill>
                  <a:schemeClr val="tx1"/>
                </a:solidFill>
              </a:rPr>
              <a:t>0- Carcinoma in Situ</a:t>
            </a:r>
          </a:p>
          <a:p>
            <a:pPr marL="91440" indent="-91440" defTabSz="685983">
              <a:buNone/>
              <a:defRPr/>
            </a:pPr>
            <a:r>
              <a:rPr lang="en-US" dirty="0">
                <a:solidFill>
                  <a:schemeClr val="tx1"/>
                </a:solidFill>
              </a:rPr>
              <a:t>1- Confined to the cervix</a:t>
            </a:r>
          </a:p>
          <a:p>
            <a:pPr marL="91440" indent="-91440" defTabSz="685983">
              <a:buNone/>
              <a:defRPr/>
            </a:pPr>
            <a:r>
              <a:rPr lang="en-US" dirty="0">
                <a:solidFill>
                  <a:schemeClr val="tx1"/>
                </a:solidFill>
              </a:rPr>
              <a:t>2- Extension beyond the cervix without extension to the lower third of Vagina or Pelvic Wall</a:t>
            </a:r>
          </a:p>
          <a:p>
            <a:pPr marL="91440" indent="-91440" defTabSz="685983">
              <a:buNone/>
              <a:defRPr/>
            </a:pPr>
            <a:r>
              <a:rPr lang="en-US" dirty="0">
                <a:solidFill>
                  <a:schemeClr val="tx1"/>
                </a:solidFill>
              </a:rPr>
              <a:t>3- Extension to the pelvic wall and/or lower third of the vagina</a:t>
            </a:r>
          </a:p>
          <a:p>
            <a:pPr marL="91440" indent="-91440" defTabSz="685983">
              <a:buNone/>
              <a:defRPr/>
            </a:pPr>
            <a:r>
              <a:rPr lang="en-US" dirty="0">
                <a:solidFill>
                  <a:schemeClr val="tx1"/>
                </a:solidFill>
              </a:rPr>
              <a:t>4- Extends to adjacent organs  </a:t>
            </a:r>
          </a:p>
          <a:p>
            <a:endParaRPr lang="en-US" dirty="0"/>
          </a:p>
        </p:txBody>
      </p:sp>
      <p:sp>
        <p:nvSpPr>
          <p:cNvPr id="4" name="Date Placeholder 3"/>
          <p:cNvSpPr>
            <a:spLocks noGrp="1"/>
          </p:cNvSpPr>
          <p:nvPr>
            <p:ph type="dt" sz="half" idx="10"/>
          </p:nvPr>
        </p:nvSpPr>
        <p:spPr/>
        <p:txBody>
          <a:bodyPr/>
          <a:lstStyle/>
          <a:p>
            <a:r>
              <a:rPr lang="en-US" smtClean="0"/>
              <a:t>3/31/19</a:t>
            </a:r>
            <a:endParaRPr lang="en-US"/>
          </a:p>
        </p:txBody>
      </p:sp>
      <p:sp>
        <p:nvSpPr>
          <p:cNvPr id="5" name="Footer Placeholder 4"/>
          <p:cNvSpPr>
            <a:spLocks noGrp="1"/>
          </p:cNvSpPr>
          <p:nvPr>
            <p:ph type="ftr" sz="quarter" idx="11"/>
          </p:nvPr>
        </p:nvSpPr>
        <p:spPr/>
        <p:txBody>
          <a:bodyPr/>
          <a:lstStyle/>
          <a:p>
            <a:r>
              <a:rPr lang="hr-HR" smtClean="0"/>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44</a:t>
            </a:fld>
            <a:endParaRPr lang="en-US"/>
          </a:p>
        </p:txBody>
      </p:sp>
      <p:pic>
        <p:nvPicPr>
          <p:cNvPr id="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62692" y="2185867"/>
            <a:ext cx="3783613" cy="46299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399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a:xfrm>
            <a:off x="986367" y="2770095"/>
            <a:ext cx="10217152" cy="3554323"/>
          </a:xfrm>
        </p:spPr>
        <p:txBody>
          <a:bodyPr>
            <a:normAutofit/>
          </a:bodyPr>
          <a:lstStyle/>
          <a:p>
            <a:pPr defTabSz="685983">
              <a:defRPr/>
            </a:pPr>
            <a:r>
              <a:rPr lang="en-US" dirty="0">
                <a:solidFill>
                  <a:schemeClr val="tx1"/>
                </a:solidFill>
              </a:rPr>
              <a:t>Depending on the stage there are different treatment options</a:t>
            </a:r>
            <a:r>
              <a:rPr lang="en-US" dirty="0" smtClean="0">
                <a:solidFill>
                  <a:schemeClr val="tx1"/>
                </a:solidFill>
              </a:rPr>
              <a:t>:</a:t>
            </a:r>
          </a:p>
          <a:p>
            <a:pPr lvl="1" defTabSz="685983">
              <a:defRPr/>
            </a:pPr>
            <a:endParaRPr lang="en-US" dirty="0">
              <a:solidFill>
                <a:schemeClr val="tx1"/>
              </a:solidFill>
            </a:endParaRPr>
          </a:p>
          <a:p>
            <a:pPr lvl="1" defTabSz="685983">
              <a:defRPr/>
            </a:pPr>
            <a:r>
              <a:rPr lang="en-US" dirty="0" smtClean="0">
                <a:solidFill>
                  <a:schemeClr val="tx1"/>
                </a:solidFill>
              </a:rPr>
              <a:t>If </a:t>
            </a:r>
            <a:r>
              <a:rPr lang="en-US" dirty="0">
                <a:solidFill>
                  <a:schemeClr val="tx1"/>
                </a:solidFill>
              </a:rPr>
              <a:t>patient wants to be able to have children, the cancer is removed with a cone biopsy (</a:t>
            </a:r>
            <a:r>
              <a:rPr lang="en-US" i="1" dirty="0">
                <a:solidFill>
                  <a:schemeClr val="tx1"/>
                </a:solidFill>
              </a:rPr>
              <a:t>cervical </a:t>
            </a:r>
            <a:r>
              <a:rPr lang="en-US" i="1" dirty="0" err="1">
                <a:solidFill>
                  <a:schemeClr val="tx1"/>
                </a:solidFill>
              </a:rPr>
              <a:t>conization</a:t>
            </a:r>
            <a:r>
              <a:rPr lang="en-US" dirty="0">
                <a:solidFill>
                  <a:schemeClr val="tx1"/>
                </a:solidFill>
              </a:rPr>
              <a:t>), and then followed up </a:t>
            </a:r>
            <a:r>
              <a:rPr lang="en-US" dirty="0" smtClean="0">
                <a:solidFill>
                  <a:schemeClr val="tx1"/>
                </a:solidFill>
              </a:rPr>
              <a:t>regularly.</a:t>
            </a:r>
          </a:p>
          <a:p>
            <a:pPr lvl="1" defTabSz="685983">
              <a:defRPr/>
            </a:pPr>
            <a:r>
              <a:rPr lang="en-US" dirty="0" smtClean="0">
                <a:solidFill>
                  <a:schemeClr val="tx1"/>
                </a:solidFill>
              </a:rPr>
              <a:t>Simple </a:t>
            </a:r>
            <a:r>
              <a:rPr lang="en-US" dirty="0">
                <a:solidFill>
                  <a:schemeClr val="tx1"/>
                </a:solidFill>
              </a:rPr>
              <a:t>hysterectomy (removal of the whole uterus including part of the vagina). </a:t>
            </a:r>
            <a:endParaRPr lang="en-US" dirty="0" smtClean="0">
              <a:solidFill>
                <a:schemeClr val="tx1"/>
              </a:solidFill>
            </a:endParaRPr>
          </a:p>
          <a:p>
            <a:pPr lvl="1" defTabSz="685983">
              <a:defRPr/>
            </a:pPr>
            <a:r>
              <a:rPr lang="en-US" dirty="0" smtClean="0">
                <a:solidFill>
                  <a:schemeClr val="tx1"/>
                </a:solidFill>
              </a:rPr>
              <a:t>Radical </a:t>
            </a:r>
            <a:r>
              <a:rPr lang="en-US" dirty="0">
                <a:solidFill>
                  <a:schemeClr val="tx1"/>
                </a:solidFill>
              </a:rPr>
              <a:t>hysterectomy (removal of the whole uterus including part of the vagina along with the removal of lymph nodes in the pelvis. </a:t>
            </a:r>
            <a:endParaRPr lang="en-US" dirty="0" smtClean="0">
              <a:solidFill>
                <a:schemeClr val="tx1"/>
              </a:solidFill>
            </a:endParaRPr>
          </a:p>
          <a:p>
            <a:pPr lvl="1" defTabSz="685983">
              <a:defRPr/>
            </a:pPr>
            <a:r>
              <a:rPr lang="en-US" dirty="0" smtClean="0">
                <a:solidFill>
                  <a:schemeClr val="tx1"/>
                </a:solidFill>
              </a:rPr>
              <a:t>Chemotherapy </a:t>
            </a:r>
            <a:r>
              <a:rPr lang="en-US" dirty="0">
                <a:solidFill>
                  <a:schemeClr val="tx1"/>
                </a:solidFill>
              </a:rPr>
              <a:t>and radiotherapy maybe needed in advanced cases.</a:t>
            </a:r>
          </a:p>
          <a:p>
            <a:endParaRPr lang="en-US" dirty="0"/>
          </a:p>
        </p:txBody>
      </p:sp>
      <p:sp>
        <p:nvSpPr>
          <p:cNvPr id="4" name="Date Placeholder 3"/>
          <p:cNvSpPr>
            <a:spLocks noGrp="1"/>
          </p:cNvSpPr>
          <p:nvPr>
            <p:ph type="dt" sz="half" idx="10"/>
          </p:nvPr>
        </p:nvSpPr>
        <p:spPr/>
        <p:txBody>
          <a:bodyPr/>
          <a:lstStyle/>
          <a:p>
            <a:r>
              <a:rPr lang="en-US" smtClean="0"/>
              <a:t>3/31/19</a:t>
            </a:r>
            <a:endParaRPr lang="en-US"/>
          </a:p>
        </p:txBody>
      </p:sp>
      <p:sp>
        <p:nvSpPr>
          <p:cNvPr id="5" name="Footer Placeholder 4"/>
          <p:cNvSpPr>
            <a:spLocks noGrp="1"/>
          </p:cNvSpPr>
          <p:nvPr>
            <p:ph type="ftr" sz="quarter" idx="11"/>
          </p:nvPr>
        </p:nvSpPr>
        <p:spPr/>
        <p:txBody>
          <a:bodyPr/>
          <a:lstStyle/>
          <a:p>
            <a:r>
              <a:rPr lang="hr-HR" smtClean="0"/>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45</a:t>
            </a:fld>
            <a:endParaRPr lang="en-US"/>
          </a:p>
        </p:txBody>
      </p:sp>
    </p:spTree>
    <p:extLst>
      <p:ext uri="{BB962C8B-B14F-4D97-AF65-F5344CB8AC3E}">
        <p14:creationId xmlns:p14="http://schemas.microsoft.com/office/powerpoint/2010/main" val="1376996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a:t>
            </a:r>
            <a:endParaRPr lang="en-US" dirty="0"/>
          </a:p>
        </p:txBody>
      </p:sp>
      <p:sp>
        <p:nvSpPr>
          <p:cNvPr id="3" name="Content Placeholder 2"/>
          <p:cNvSpPr>
            <a:spLocks noGrp="1"/>
          </p:cNvSpPr>
          <p:nvPr>
            <p:ph idx="1"/>
          </p:nvPr>
        </p:nvSpPr>
        <p:spPr/>
        <p:txBody>
          <a:bodyPr/>
          <a:lstStyle/>
          <a:p>
            <a:r>
              <a:rPr lang="en-US" dirty="0">
                <a:latin typeface="Calisto MT" charset="0"/>
              </a:rPr>
              <a:t>Kumar V, Abbas AK, Aster JC. Robbins Basic Pathology. 10</a:t>
            </a:r>
            <a:r>
              <a:rPr lang="en-US" baseline="30000" dirty="0">
                <a:latin typeface="Calisto MT" charset="0"/>
              </a:rPr>
              <a:t>th</a:t>
            </a:r>
            <a:r>
              <a:rPr lang="en-US" dirty="0">
                <a:latin typeface="Calisto MT" charset="0"/>
              </a:rPr>
              <a:t> ed. Elsevier; 2018. Philadelphia, PA</a:t>
            </a:r>
            <a:r>
              <a:rPr lang="en-US" dirty="0" smtClean="0">
                <a:latin typeface="Calisto MT" charset="0"/>
              </a:rPr>
              <a:t>.</a:t>
            </a:r>
            <a:endParaRPr lang="en-US" dirty="0">
              <a:latin typeface="Calisto MT" charset="0"/>
            </a:endParaRPr>
          </a:p>
        </p:txBody>
      </p:sp>
      <p:sp>
        <p:nvSpPr>
          <p:cNvPr id="4" name="Date Placeholder 3"/>
          <p:cNvSpPr>
            <a:spLocks noGrp="1"/>
          </p:cNvSpPr>
          <p:nvPr>
            <p:ph type="dt" sz="half" idx="10"/>
          </p:nvPr>
        </p:nvSpPr>
        <p:spPr/>
        <p:txBody>
          <a:bodyPr/>
          <a:lstStyle/>
          <a:p>
            <a:r>
              <a:rPr lang="en-US" smtClean="0"/>
              <a:t>3/31/19</a:t>
            </a:r>
            <a:endParaRPr lang="en-US"/>
          </a:p>
        </p:txBody>
      </p:sp>
      <p:sp>
        <p:nvSpPr>
          <p:cNvPr id="5" name="Footer Placeholder 4"/>
          <p:cNvSpPr>
            <a:spLocks noGrp="1"/>
          </p:cNvSpPr>
          <p:nvPr>
            <p:ph type="ftr" sz="quarter" idx="11"/>
          </p:nvPr>
        </p:nvSpPr>
        <p:spPr/>
        <p:txBody>
          <a:bodyPr/>
          <a:lstStyle/>
          <a:p>
            <a:r>
              <a:rPr lang="hr-HR" smtClean="0"/>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46</a:t>
            </a:fld>
            <a:endParaRPr lang="en-US"/>
          </a:p>
        </p:txBody>
      </p:sp>
    </p:spTree>
    <p:extLst>
      <p:ext uri="{BB962C8B-B14F-4D97-AF65-F5344CB8AC3E}">
        <p14:creationId xmlns:p14="http://schemas.microsoft.com/office/powerpoint/2010/main" val="3123171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Thank You</a:t>
            </a:r>
            <a:endParaRPr lang="en-US" dirty="0"/>
          </a:p>
        </p:txBody>
      </p:sp>
      <p:sp>
        <p:nvSpPr>
          <p:cNvPr id="8" name="Text Placeholder 7"/>
          <p:cNvSpPr>
            <a:spLocks noGrp="1"/>
          </p:cNvSpPr>
          <p:nvPr>
            <p:ph type="body" idx="1"/>
          </p:nvPr>
        </p:nvSpPr>
        <p:spPr/>
        <p:txBody>
          <a:bodyPr/>
          <a:lstStyle/>
          <a:p>
            <a:r>
              <a:rPr lang="en-US" dirty="0" smtClean="0"/>
              <a:t>End of Lecture</a:t>
            </a:r>
            <a:endParaRPr lang="en-US" dirty="0"/>
          </a:p>
        </p:txBody>
      </p:sp>
      <p:sp>
        <p:nvSpPr>
          <p:cNvPr id="4" name="Date Placeholder 3"/>
          <p:cNvSpPr>
            <a:spLocks noGrp="1"/>
          </p:cNvSpPr>
          <p:nvPr>
            <p:ph type="dt" sz="half" idx="10"/>
          </p:nvPr>
        </p:nvSpPr>
        <p:spPr/>
        <p:txBody>
          <a:bodyPr/>
          <a:lstStyle/>
          <a:p>
            <a:r>
              <a:rPr lang="en-US" smtClean="0"/>
              <a:t>3/31/19</a:t>
            </a:r>
            <a:endParaRPr lang="en-US"/>
          </a:p>
        </p:txBody>
      </p:sp>
      <p:sp>
        <p:nvSpPr>
          <p:cNvPr id="5" name="Footer Placeholder 4"/>
          <p:cNvSpPr>
            <a:spLocks noGrp="1"/>
          </p:cNvSpPr>
          <p:nvPr>
            <p:ph type="ftr" sz="quarter" idx="11"/>
          </p:nvPr>
        </p:nvSpPr>
        <p:spPr/>
        <p:txBody>
          <a:bodyPr/>
          <a:lstStyle/>
          <a:p>
            <a:r>
              <a:rPr lang="hr-HR" smtClean="0"/>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47</a:t>
            </a:fld>
            <a:endParaRPr lang="en-US"/>
          </a:p>
        </p:txBody>
      </p:sp>
    </p:spTree>
    <p:extLst>
      <p:ext uri="{BB962C8B-B14F-4D97-AF65-F5344CB8AC3E}">
        <p14:creationId xmlns:p14="http://schemas.microsoft.com/office/powerpoint/2010/main" val="1969979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Squamous Metaplasia</a:t>
            </a:r>
            <a:endParaRPr lang="en-US" dirty="0"/>
          </a:p>
        </p:txBody>
      </p:sp>
      <p:sp>
        <p:nvSpPr>
          <p:cNvPr id="3" name="Content Placeholder 2"/>
          <p:cNvSpPr>
            <a:spLocks noGrp="1"/>
          </p:cNvSpPr>
          <p:nvPr>
            <p:ph idx="1"/>
          </p:nvPr>
        </p:nvSpPr>
        <p:spPr/>
        <p:txBody>
          <a:bodyPr/>
          <a:lstStyle/>
          <a:p>
            <a:r>
              <a:rPr lang="en-US" altLang="en-US" dirty="0">
                <a:solidFill>
                  <a:schemeClr val="tx1"/>
                </a:solidFill>
              </a:rPr>
              <a:t>In </a:t>
            </a:r>
            <a:r>
              <a:rPr lang="en-US" altLang="en-US" dirty="0" smtClean="0">
                <a:solidFill>
                  <a:schemeClr val="tx1"/>
                </a:solidFill>
              </a:rPr>
              <a:t>this condition, </a:t>
            </a:r>
            <a:r>
              <a:rPr lang="en-US" altLang="en-US" dirty="0">
                <a:solidFill>
                  <a:schemeClr val="tx1"/>
                </a:solidFill>
              </a:rPr>
              <a:t>the columnar cells are replaced by squamous </a:t>
            </a:r>
            <a:r>
              <a:rPr lang="en-US" altLang="en-US" dirty="0" smtClean="0">
                <a:solidFill>
                  <a:schemeClr val="tx1"/>
                </a:solidFill>
              </a:rPr>
              <a:t>cells.</a:t>
            </a:r>
          </a:p>
          <a:p>
            <a:r>
              <a:rPr lang="en-US" altLang="en-US" dirty="0" smtClean="0">
                <a:solidFill>
                  <a:schemeClr val="tx1"/>
                </a:solidFill>
              </a:rPr>
              <a:t>It </a:t>
            </a:r>
            <a:r>
              <a:rPr lang="en-US" altLang="en-US" dirty="0">
                <a:solidFill>
                  <a:schemeClr val="tx1"/>
                </a:solidFill>
              </a:rPr>
              <a:t>is seen in </a:t>
            </a:r>
            <a:r>
              <a:rPr lang="en-US" altLang="en-US" dirty="0" smtClean="0">
                <a:solidFill>
                  <a:schemeClr val="tx1"/>
                </a:solidFill>
              </a:rPr>
              <a:t>the cervix </a:t>
            </a:r>
            <a:r>
              <a:rPr lang="en-US" altLang="en-US" dirty="0">
                <a:solidFill>
                  <a:schemeClr val="tx1"/>
                </a:solidFill>
              </a:rPr>
              <a:t>at the </a:t>
            </a:r>
            <a:r>
              <a:rPr lang="en-US" altLang="en-US" dirty="0" err="1">
                <a:solidFill>
                  <a:schemeClr val="tx1"/>
                </a:solidFill>
              </a:rPr>
              <a:t>squamo</a:t>
            </a:r>
            <a:r>
              <a:rPr lang="en-US" altLang="en-US" dirty="0">
                <a:solidFill>
                  <a:schemeClr val="tx1"/>
                </a:solidFill>
              </a:rPr>
              <a:t>-columnar </a:t>
            </a:r>
            <a:r>
              <a:rPr lang="en-US" altLang="en-US" dirty="0" smtClean="0">
                <a:solidFill>
                  <a:schemeClr val="tx1"/>
                </a:solidFill>
              </a:rPr>
              <a:t>junction.</a:t>
            </a:r>
          </a:p>
          <a:p>
            <a:r>
              <a:rPr lang="en-US" altLang="en-US" dirty="0" smtClean="0">
                <a:solidFill>
                  <a:schemeClr val="tx1"/>
                </a:solidFill>
              </a:rPr>
              <a:t>Squamous </a:t>
            </a:r>
            <a:r>
              <a:rPr lang="en-US" altLang="en-US" dirty="0" err="1">
                <a:solidFill>
                  <a:schemeClr val="tx1"/>
                </a:solidFill>
              </a:rPr>
              <a:t>metaplastic</a:t>
            </a:r>
            <a:r>
              <a:rPr lang="en-US" altLang="en-US" dirty="0">
                <a:solidFill>
                  <a:schemeClr val="tx1"/>
                </a:solidFill>
              </a:rPr>
              <a:t> epithelium is the area most affected by HPV infection and the area where dysplasia and malignant transformation  </a:t>
            </a:r>
            <a:r>
              <a:rPr lang="en-US" altLang="en-US" dirty="0" smtClean="0">
                <a:solidFill>
                  <a:schemeClr val="tx1"/>
                </a:solidFill>
              </a:rPr>
              <a:t>starts, however, the squamous </a:t>
            </a:r>
            <a:r>
              <a:rPr lang="en-US" altLang="en-US" dirty="0" err="1">
                <a:solidFill>
                  <a:schemeClr val="tx1"/>
                </a:solidFill>
              </a:rPr>
              <a:t>metaplastic</a:t>
            </a:r>
            <a:r>
              <a:rPr lang="en-US" altLang="en-US" dirty="0">
                <a:solidFill>
                  <a:schemeClr val="tx1"/>
                </a:solidFill>
              </a:rPr>
              <a:t> epithelium is benign and by itself not considered </a:t>
            </a:r>
            <a:r>
              <a:rPr lang="en-US" altLang="en-US" dirty="0" smtClean="0">
                <a:solidFill>
                  <a:schemeClr val="tx1"/>
                </a:solidFill>
              </a:rPr>
              <a:t>premalignant.</a:t>
            </a:r>
            <a:endParaRPr lang="en-US" altLang="en-US" dirty="0">
              <a:solidFill>
                <a:schemeClr val="tx1"/>
              </a:solidFill>
            </a:endParaRPr>
          </a:p>
          <a:p>
            <a:endParaRPr lang="en-US" dirty="0"/>
          </a:p>
        </p:txBody>
      </p:sp>
      <p:sp>
        <p:nvSpPr>
          <p:cNvPr id="4" name="Date Placeholder 3"/>
          <p:cNvSpPr>
            <a:spLocks noGrp="1"/>
          </p:cNvSpPr>
          <p:nvPr>
            <p:ph type="dt" sz="half" idx="10"/>
          </p:nvPr>
        </p:nvSpPr>
        <p:spPr/>
        <p:txBody>
          <a:bodyPr/>
          <a:lstStyle/>
          <a:p>
            <a:r>
              <a:rPr lang="en-US" smtClean="0"/>
              <a:t>3/31/19</a:t>
            </a:r>
            <a:endParaRPr lang="en-US"/>
          </a:p>
        </p:txBody>
      </p:sp>
      <p:sp>
        <p:nvSpPr>
          <p:cNvPr id="5" name="Footer Placeholder 4"/>
          <p:cNvSpPr>
            <a:spLocks noGrp="1"/>
          </p:cNvSpPr>
          <p:nvPr>
            <p:ph type="ftr" sz="quarter" idx="11"/>
          </p:nvPr>
        </p:nvSpPr>
        <p:spPr/>
        <p:txBody>
          <a:bodyPr/>
          <a:lstStyle/>
          <a:p>
            <a:r>
              <a:rPr lang="hr-HR" smtClean="0"/>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5</a:t>
            </a:fld>
            <a:endParaRPr lang="en-US"/>
          </a:p>
        </p:txBody>
      </p:sp>
    </p:spTree>
    <p:extLst>
      <p:ext uri="{BB962C8B-B14F-4D97-AF65-F5344CB8AC3E}">
        <p14:creationId xmlns:p14="http://schemas.microsoft.com/office/powerpoint/2010/main" val="3962784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Cervical Polyp</a:t>
            </a:r>
          </a:p>
        </p:txBody>
      </p:sp>
      <p:sp>
        <p:nvSpPr>
          <p:cNvPr id="3" name="Content Placeholder 2"/>
          <p:cNvSpPr>
            <a:spLocks noGrp="1"/>
          </p:cNvSpPr>
          <p:nvPr>
            <p:ph idx="1"/>
          </p:nvPr>
        </p:nvSpPr>
        <p:spPr/>
        <p:txBody>
          <a:bodyPr>
            <a:normAutofit fontScale="85000" lnSpcReduction="10000"/>
          </a:bodyPr>
          <a:lstStyle/>
          <a:p>
            <a:pPr defTabSz="685983">
              <a:defRPr/>
            </a:pPr>
            <a:r>
              <a:rPr lang="en-US" sz="2400" dirty="0">
                <a:solidFill>
                  <a:srgbClr val="000000"/>
                </a:solidFill>
              </a:rPr>
              <a:t>This is a </a:t>
            </a:r>
            <a:r>
              <a:rPr lang="en-US" sz="2400" dirty="0" smtClean="0">
                <a:solidFill>
                  <a:srgbClr val="000000"/>
                </a:solidFill>
              </a:rPr>
              <a:t>small </a:t>
            </a:r>
            <a:r>
              <a:rPr lang="en-US" sz="2400" dirty="0" err="1">
                <a:solidFill>
                  <a:srgbClr val="000000"/>
                </a:solidFill>
              </a:rPr>
              <a:t>pedunculated</a:t>
            </a:r>
            <a:r>
              <a:rPr lang="en-US" sz="2400" dirty="0">
                <a:solidFill>
                  <a:srgbClr val="000000"/>
                </a:solidFill>
              </a:rPr>
              <a:t> mass.</a:t>
            </a:r>
          </a:p>
          <a:p>
            <a:pPr defTabSz="685983">
              <a:defRPr/>
            </a:pPr>
            <a:r>
              <a:rPr lang="en-US" sz="2400" dirty="0">
                <a:solidFill>
                  <a:srgbClr val="000000"/>
                </a:solidFill>
              </a:rPr>
              <a:t>Most polyps originate from the </a:t>
            </a:r>
            <a:r>
              <a:rPr lang="en-US" sz="2400" dirty="0" err="1">
                <a:solidFill>
                  <a:srgbClr val="000000"/>
                </a:solidFill>
              </a:rPr>
              <a:t>endocervix</a:t>
            </a:r>
            <a:r>
              <a:rPr lang="en-US" sz="2400" dirty="0">
                <a:solidFill>
                  <a:srgbClr val="000000"/>
                </a:solidFill>
              </a:rPr>
              <a:t> (endocervical polyps) and few from the </a:t>
            </a:r>
            <a:r>
              <a:rPr lang="en-US" sz="2400" dirty="0" err="1">
                <a:solidFill>
                  <a:srgbClr val="000000"/>
                </a:solidFill>
              </a:rPr>
              <a:t>ectocervix</a:t>
            </a:r>
            <a:r>
              <a:rPr lang="en-US" sz="2400" dirty="0">
                <a:solidFill>
                  <a:srgbClr val="000000"/>
                </a:solidFill>
              </a:rPr>
              <a:t> (</a:t>
            </a:r>
            <a:r>
              <a:rPr lang="en-US" sz="2400" dirty="0" err="1">
                <a:solidFill>
                  <a:srgbClr val="000000"/>
                </a:solidFill>
              </a:rPr>
              <a:t>ectocervical</a:t>
            </a:r>
            <a:r>
              <a:rPr lang="en-US" sz="2400" dirty="0">
                <a:solidFill>
                  <a:srgbClr val="000000"/>
                </a:solidFill>
              </a:rPr>
              <a:t> polyps). </a:t>
            </a:r>
          </a:p>
          <a:p>
            <a:pPr defTabSz="685983">
              <a:defRPr/>
            </a:pPr>
            <a:r>
              <a:rPr lang="en-US" sz="2400" dirty="0">
                <a:solidFill>
                  <a:srgbClr val="000000"/>
                </a:solidFill>
              </a:rPr>
              <a:t>They are not true neoplasms. </a:t>
            </a:r>
          </a:p>
          <a:p>
            <a:pPr defTabSz="685983">
              <a:defRPr/>
            </a:pPr>
            <a:r>
              <a:rPr lang="en-US" sz="2400" dirty="0">
                <a:solidFill>
                  <a:srgbClr val="000000"/>
                </a:solidFill>
              </a:rPr>
              <a:t>The lesion is characterized by overgrowth of benign cervical </a:t>
            </a:r>
            <a:r>
              <a:rPr lang="en-US" sz="2400" b="1" dirty="0" err="1">
                <a:solidFill>
                  <a:srgbClr val="000000"/>
                </a:solidFill>
              </a:rPr>
              <a:t>stroma</a:t>
            </a:r>
            <a:r>
              <a:rPr lang="en-US" sz="2400" dirty="0">
                <a:solidFill>
                  <a:srgbClr val="000000"/>
                </a:solidFill>
              </a:rPr>
              <a:t> covered by cervical </a:t>
            </a:r>
            <a:r>
              <a:rPr lang="en-US" sz="2400" b="1" dirty="0">
                <a:solidFill>
                  <a:srgbClr val="000000"/>
                </a:solidFill>
              </a:rPr>
              <a:t>epithelium</a:t>
            </a:r>
            <a:r>
              <a:rPr lang="en-US" sz="2400" b="1" dirty="0" smtClean="0">
                <a:solidFill>
                  <a:srgbClr val="000000"/>
                </a:solidFill>
              </a:rPr>
              <a:t>:</a:t>
            </a:r>
          </a:p>
          <a:p>
            <a:pPr lvl="1" defTabSz="685983">
              <a:defRPr/>
            </a:pPr>
            <a:r>
              <a:rPr lang="en-US" dirty="0" smtClean="0">
                <a:solidFill>
                  <a:srgbClr val="000000"/>
                </a:solidFill>
              </a:rPr>
              <a:t>The </a:t>
            </a:r>
            <a:r>
              <a:rPr lang="en-US" dirty="0">
                <a:solidFill>
                  <a:srgbClr val="000000"/>
                </a:solidFill>
              </a:rPr>
              <a:t>epithelium covering the polyp can be columnar or stratified squamous or sometimes partly </a:t>
            </a:r>
            <a:r>
              <a:rPr lang="en-US" dirty="0" smtClean="0">
                <a:solidFill>
                  <a:srgbClr val="000000"/>
                </a:solidFill>
              </a:rPr>
              <a:t>both.</a:t>
            </a:r>
          </a:p>
          <a:p>
            <a:pPr lvl="1" defTabSz="685983">
              <a:defRPr/>
            </a:pPr>
            <a:r>
              <a:rPr lang="en-US" dirty="0" smtClean="0">
                <a:solidFill>
                  <a:srgbClr val="000000"/>
                </a:solidFill>
              </a:rPr>
              <a:t>The </a:t>
            </a:r>
            <a:r>
              <a:rPr lang="en-US" dirty="0" err="1">
                <a:solidFill>
                  <a:srgbClr val="000000"/>
                </a:solidFill>
              </a:rPr>
              <a:t>stroma</a:t>
            </a:r>
            <a:r>
              <a:rPr lang="en-US" dirty="0">
                <a:solidFill>
                  <a:srgbClr val="000000"/>
                </a:solidFill>
              </a:rPr>
              <a:t> is made up of fibrous tissue with thick-walled blood vessels and inflammatory cells.</a:t>
            </a:r>
          </a:p>
          <a:p>
            <a:endParaRPr lang="en-US" dirty="0">
              <a:solidFill>
                <a:srgbClr val="000000"/>
              </a:solidFill>
            </a:endParaRPr>
          </a:p>
        </p:txBody>
      </p:sp>
      <p:sp>
        <p:nvSpPr>
          <p:cNvPr id="4" name="Date Placeholder 3"/>
          <p:cNvSpPr>
            <a:spLocks noGrp="1"/>
          </p:cNvSpPr>
          <p:nvPr>
            <p:ph type="dt" sz="half" idx="10"/>
          </p:nvPr>
        </p:nvSpPr>
        <p:spPr/>
        <p:txBody>
          <a:bodyPr/>
          <a:lstStyle/>
          <a:p>
            <a:r>
              <a:rPr lang="en-US" smtClean="0"/>
              <a:t>3/31/19</a:t>
            </a:r>
            <a:endParaRPr lang="en-US"/>
          </a:p>
        </p:txBody>
      </p:sp>
      <p:sp>
        <p:nvSpPr>
          <p:cNvPr id="5" name="Footer Placeholder 4"/>
          <p:cNvSpPr>
            <a:spLocks noGrp="1"/>
          </p:cNvSpPr>
          <p:nvPr>
            <p:ph type="ftr" sz="quarter" idx="11"/>
          </p:nvPr>
        </p:nvSpPr>
        <p:spPr/>
        <p:txBody>
          <a:bodyPr/>
          <a:lstStyle/>
          <a:p>
            <a:r>
              <a:rPr lang="hr-HR" smtClean="0"/>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6</a:t>
            </a:fld>
            <a:endParaRPr lang="en-US"/>
          </a:p>
        </p:txBody>
      </p:sp>
    </p:spTree>
    <p:extLst>
      <p:ext uri="{BB962C8B-B14F-4D97-AF65-F5344CB8AC3E}">
        <p14:creationId xmlns:p14="http://schemas.microsoft.com/office/powerpoint/2010/main" val="347272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Cervical Polyp</a:t>
            </a:r>
          </a:p>
        </p:txBody>
      </p:sp>
      <p:pic>
        <p:nvPicPr>
          <p:cNvPr id="13" name="Content Placeholder 12" descr="C0130906-Cervical_polyp.jpg"/>
          <p:cNvPicPr>
            <a:picLocks noGrp="1" noChangeAspect="1"/>
          </p:cNvPicPr>
          <p:nvPr>
            <p:ph sz="half" idx="2"/>
          </p:nvPr>
        </p:nvPicPr>
        <p:blipFill>
          <a:blip r:embed="rId2">
            <a:extLst>
              <a:ext uri="{28A0092B-C50C-407E-A947-70E740481C1C}">
                <a14:useLocalDpi xmlns:a14="http://schemas.microsoft.com/office/drawing/2010/main" val="0"/>
              </a:ext>
            </a:extLst>
          </a:blip>
          <a:srcRect t="28548" b="28548"/>
          <a:stretch>
            <a:fillRect/>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Date Placeholder 3"/>
          <p:cNvSpPr>
            <a:spLocks noGrp="1"/>
          </p:cNvSpPr>
          <p:nvPr>
            <p:ph type="dt" sz="half" idx="10"/>
          </p:nvPr>
        </p:nvSpPr>
        <p:spPr/>
        <p:txBody>
          <a:bodyPr/>
          <a:lstStyle/>
          <a:p>
            <a:r>
              <a:rPr lang="en-US" smtClean="0"/>
              <a:t>3/31/19</a:t>
            </a:r>
            <a:endParaRPr lang="en-US"/>
          </a:p>
        </p:txBody>
      </p:sp>
      <p:sp>
        <p:nvSpPr>
          <p:cNvPr id="5" name="Footer Placeholder 4"/>
          <p:cNvSpPr>
            <a:spLocks noGrp="1"/>
          </p:cNvSpPr>
          <p:nvPr>
            <p:ph type="ftr" sz="quarter" idx="11"/>
          </p:nvPr>
        </p:nvSpPr>
        <p:spPr/>
        <p:txBody>
          <a:bodyPr/>
          <a:lstStyle/>
          <a:p>
            <a:r>
              <a:rPr lang="hr-HR" smtClean="0"/>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7</a:t>
            </a:fld>
            <a:endParaRPr lang="en-US"/>
          </a:p>
        </p:txBody>
      </p:sp>
      <p:pic>
        <p:nvPicPr>
          <p:cNvPr id="12" name="Content Placeholder 2"/>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t="6243" b="6243"/>
          <a:stretch>
            <a:fillRect/>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76933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Cervical Polyp</a:t>
            </a:r>
          </a:p>
        </p:txBody>
      </p:sp>
      <p:sp>
        <p:nvSpPr>
          <p:cNvPr id="4" name="Date Placeholder 3"/>
          <p:cNvSpPr>
            <a:spLocks noGrp="1"/>
          </p:cNvSpPr>
          <p:nvPr>
            <p:ph type="dt" sz="half" idx="10"/>
          </p:nvPr>
        </p:nvSpPr>
        <p:spPr/>
        <p:txBody>
          <a:bodyPr/>
          <a:lstStyle/>
          <a:p>
            <a:r>
              <a:rPr lang="en-US" smtClean="0"/>
              <a:t>3/31/19</a:t>
            </a:r>
            <a:endParaRPr lang="en-US"/>
          </a:p>
        </p:txBody>
      </p:sp>
      <p:sp>
        <p:nvSpPr>
          <p:cNvPr id="5" name="Footer Placeholder 4"/>
          <p:cNvSpPr>
            <a:spLocks noGrp="1"/>
          </p:cNvSpPr>
          <p:nvPr>
            <p:ph type="ftr" sz="quarter" idx="11"/>
          </p:nvPr>
        </p:nvSpPr>
        <p:spPr/>
        <p:txBody>
          <a:bodyPr/>
          <a:lstStyle/>
          <a:p>
            <a:r>
              <a:rPr lang="hr-HR" smtClean="0"/>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8</a:t>
            </a:fld>
            <a:endParaRPr lang="en-US"/>
          </a:p>
        </p:txBody>
      </p:sp>
      <p:pic>
        <p:nvPicPr>
          <p:cNvPr id="10" name="Picture 3"/>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6365" b="6365"/>
          <a:stretch/>
        </p:blipFill>
        <p:spPr bwMode="auto">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 name="Picture 2"/>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6848" b="6848"/>
          <a:stretch/>
        </p:blipFill>
        <p:spPr bwMode="auto">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266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Noninfectious </a:t>
            </a:r>
            <a:r>
              <a:rPr lang="en-US" dirty="0"/>
              <a:t>N</a:t>
            </a:r>
            <a:r>
              <a:rPr lang="en-US" dirty="0" smtClean="0"/>
              <a:t>onspecific Cervicitis</a:t>
            </a:r>
            <a:endParaRPr lang="en-US" dirty="0"/>
          </a:p>
        </p:txBody>
      </p:sp>
      <p:sp>
        <p:nvSpPr>
          <p:cNvPr id="9" name="Content Placeholder 8"/>
          <p:cNvSpPr>
            <a:spLocks noGrp="1"/>
          </p:cNvSpPr>
          <p:nvPr>
            <p:ph idx="1"/>
          </p:nvPr>
        </p:nvSpPr>
        <p:spPr/>
        <p:txBody>
          <a:bodyPr vert="horz" lIns="91440" tIns="45720" rIns="91440" bIns="45720" rtlCol="0">
            <a:normAutofit/>
          </a:bodyPr>
          <a:lstStyle/>
          <a:p>
            <a:pPr defTabSz="685983"/>
            <a:r>
              <a:rPr lang="en-US" sz="2400" dirty="0" smtClean="0">
                <a:solidFill>
                  <a:schemeClr val="tx1"/>
                </a:solidFill>
              </a:rPr>
              <a:t>It is </a:t>
            </a:r>
            <a:r>
              <a:rPr lang="en-US" sz="2400" dirty="0">
                <a:solidFill>
                  <a:schemeClr val="tx1"/>
                </a:solidFill>
              </a:rPr>
              <a:t>inflammation of the cervix caused by chemical (e.g. douche) or mechanical (e.g. tampon, diaphragm) irritation. </a:t>
            </a:r>
            <a:r>
              <a:rPr lang="en-US" sz="2400" dirty="0" smtClean="0">
                <a:solidFill>
                  <a:schemeClr val="tx1"/>
                </a:solidFill>
              </a:rPr>
              <a:t>It can </a:t>
            </a:r>
            <a:r>
              <a:rPr lang="en-US" sz="2400" dirty="0">
                <a:solidFill>
                  <a:schemeClr val="tx1"/>
                </a:solidFill>
              </a:rPr>
              <a:t>be acute or chronic. </a:t>
            </a:r>
          </a:p>
          <a:p>
            <a:pPr defTabSz="685983"/>
            <a:r>
              <a:rPr lang="en-US" sz="2400" dirty="0" smtClean="0">
                <a:solidFill>
                  <a:schemeClr val="tx1"/>
                </a:solidFill>
              </a:rPr>
              <a:t>Clinically, it is often asymptomatic. The </a:t>
            </a:r>
            <a:r>
              <a:rPr lang="en-US" sz="2400" dirty="0">
                <a:solidFill>
                  <a:schemeClr val="tx1"/>
                </a:solidFill>
              </a:rPr>
              <a:t>cervix appears red and swollen</a:t>
            </a:r>
          </a:p>
          <a:p>
            <a:pPr defTabSz="685983"/>
            <a:r>
              <a:rPr lang="en-US" sz="2400" dirty="0" smtClean="0">
                <a:solidFill>
                  <a:schemeClr val="tx1"/>
                </a:solidFill>
              </a:rPr>
              <a:t>Histologically, inflammatory </a:t>
            </a:r>
            <a:r>
              <a:rPr lang="en-US" sz="2400" dirty="0">
                <a:solidFill>
                  <a:schemeClr val="tx1"/>
                </a:solidFill>
              </a:rPr>
              <a:t>cells are seen (neutrophils, plasma cells and lymphocytes)</a:t>
            </a:r>
            <a:r>
              <a:rPr lang="en-US" sz="2400" dirty="0" smtClean="0">
                <a:solidFill>
                  <a:schemeClr val="tx1"/>
                </a:solidFill>
              </a:rPr>
              <a:t>. Squamous </a:t>
            </a:r>
            <a:r>
              <a:rPr lang="en-US" sz="2400" dirty="0">
                <a:solidFill>
                  <a:schemeClr val="tx1"/>
                </a:solidFill>
              </a:rPr>
              <a:t>metaplasia is </a:t>
            </a:r>
            <a:r>
              <a:rPr lang="en-US" sz="2400" dirty="0" smtClean="0">
                <a:solidFill>
                  <a:schemeClr val="tx1"/>
                </a:solidFill>
              </a:rPr>
              <a:t>also common </a:t>
            </a:r>
            <a:r>
              <a:rPr lang="en-US" sz="2400" dirty="0">
                <a:solidFill>
                  <a:schemeClr val="tx1"/>
                </a:solidFill>
              </a:rPr>
              <a:t>in chronic cervicitis. </a:t>
            </a:r>
          </a:p>
        </p:txBody>
      </p:sp>
      <p:sp>
        <p:nvSpPr>
          <p:cNvPr id="5" name="Date Placeholder 4"/>
          <p:cNvSpPr>
            <a:spLocks noGrp="1"/>
          </p:cNvSpPr>
          <p:nvPr>
            <p:ph type="dt" sz="half" idx="10"/>
          </p:nvPr>
        </p:nvSpPr>
        <p:spPr/>
        <p:txBody>
          <a:bodyPr/>
          <a:lstStyle/>
          <a:p>
            <a:r>
              <a:rPr lang="en-US" smtClean="0"/>
              <a:t>3/31/19</a:t>
            </a:r>
            <a:endParaRPr lang="en-US"/>
          </a:p>
        </p:txBody>
      </p:sp>
      <p:sp>
        <p:nvSpPr>
          <p:cNvPr id="6" name="Footer Placeholder 5"/>
          <p:cNvSpPr>
            <a:spLocks noGrp="1"/>
          </p:cNvSpPr>
          <p:nvPr>
            <p:ph type="ftr" sz="quarter" idx="11"/>
          </p:nvPr>
        </p:nvSpPr>
        <p:spPr/>
        <p:txBody>
          <a:bodyPr/>
          <a:lstStyle/>
          <a:p>
            <a:r>
              <a:rPr lang="hr-HR" smtClean="0"/>
              <a:t>REPR 224</a:t>
            </a:r>
            <a:endParaRPr lang="en-US"/>
          </a:p>
        </p:txBody>
      </p:sp>
      <p:sp>
        <p:nvSpPr>
          <p:cNvPr id="7" name="Slide Number Placeholder 6"/>
          <p:cNvSpPr>
            <a:spLocks noGrp="1"/>
          </p:cNvSpPr>
          <p:nvPr>
            <p:ph type="sldNum" sz="quarter" idx="12"/>
          </p:nvPr>
        </p:nvSpPr>
        <p:spPr/>
        <p:txBody>
          <a:bodyPr/>
          <a:lstStyle/>
          <a:p>
            <a:fld id="{F300A144-732A-4065-8046-875B585F1364}" type="slidenum">
              <a:rPr lang="en-US" smtClean="0"/>
              <a:t>9</a:t>
            </a:fld>
            <a:endParaRPr lang="en-US"/>
          </a:p>
        </p:txBody>
      </p:sp>
    </p:spTree>
    <p:extLst>
      <p:ext uri="{BB962C8B-B14F-4D97-AF65-F5344CB8AC3E}">
        <p14:creationId xmlns:p14="http://schemas.microsoft.com/office/powerpoint/2010/main" val="1457751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688</TotalTime>
  <Words>2911</Words>
  <Application>Microsoft Macintosh PowerPoint</Application>
  <PresentationFormat>Custom</PresentationFormat>
  <Paragraphs>329</Paragraphs>
  <Slides>47</Slides>
  <Notes>1</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Genesis</vt:lpstr>
      <vt:lpstr>Pathology of Cervix </vt:lpstr>
      <vt:lpstr>Objectives</vt:lpstr>
      <vt:lpstr>Introduction</vt:lpstr>
      <vt:lpstr>Cervical Ectropion (Erosions)</vt:lpstr>
      <vt:lpstr>Squamous Metaplasia</vt:lpstr>
      <vt:lpstr>Cervical Polyp</vt:lpstr>
      <vt:lpstr>Cervical Polyp</vt:lpstr>
      <vt:lpstr>Cervical Polyp</vt:lpstr>
      <vt:lpstr>Noninfectious Nonspecific Cervicitis</vt:lpstr>
      <vt:lpstr>Infectious Cervicitis</vt:lpstr>
      <vt:lpstr>Candidiasis (Moniliasis)</vt:lpstr>
      <vt:lpstr>Candidiasis </vt:lpstr>
      <vt:lpstr>Trichomoniasis</vt:lpstr>
      <vt:lpstr>Trichomoniasis</vt:lpstr>
      <vt:lpstr>Trichomoniasis</vt:lpstr>
      <vt:lpstr>Chlamydia Trachomatis Cervicitis</vt:lpstr>
      <vt:lpstr>Herpes Simplex Virus Infection</vt:lpstr>
      <vt:lpstr>Herpes Simplex Virus Infection</vt:lpstr>
      <vt:lpstr>Human Papilloma Virus Infection</vt:lpstr>
      <vt:lpstr>Human Papilloma Virus Infection</vt:lpstr>
      <vt:lpstr>Koilocytes</vt:lpstr>
      <vt:lpstr>Koilocytes</vt:lpstr>
      <vt:lpstr>Cervical Cancer</vt:lpstr>
      <vt:lpstr>Cervical Cancer</vt:lpstr>
      <vt:lpstr>Cervical Cancer</vt:lpstr>
      <vt:lpstr>PowerPoint Presentation</vt:lpstr>
      <vt:lpstr>Cervical Cancer</vt:lpstr>
      <vt:lpstr>Cervical Cancer</vt:lpstr>
      <vt:lpstr>Cervical Cancer</vt:lpstr>
      <vt:lpstr>Pap Screening Test: Cytology Screening For Precancerous Lesions</vt:lpstr>
      <vt:lpstr>Pap Screening Test: Cytology Screening For Precancerous Lesions</vt:lpstr>
      <vt:lpstr>Pap Screening Test: Cytology Screening For Precancerous Lesions</vt:lpstr>
      <vt:lpstr>Pap Screening Test: Cytology Screening For Precancerous Lesions</vt:lpstr>
      <vt:lpstr>Pap Screening Test: Cytology Screening For Precancerous Lesions</vt:lpstr>
      <vt:lpstr>Pap Screening Test: Cytology Screening For Precancerous Lesions</vt:lpstr>
      <vt:lpstr>Risk Factors of CIN</vt:lpstr>
      <vt:lpstr>Causes of CIN</vt:lpstr>
      <vt:lpstr>Treatment of CIN</vt:lpstr>
      <vt:lpstr>Invasive Cervical Cancer</vt:lpstr>
      <vt:lpstr>Invasive Cervical Cancer</vt:lpstr>
      <vt:lpstr>Invasive Cervical Cancer</vt:lpstr>
      <vt:lpstr>Invasive Cervical Cancer</vt:lpstr>
      <vt:lpstr>Clinical Features</vt:lpstr>
      <vt:lpstr>Staging</vt:lpstr>
      <vt:lpstr>Treatment</vt:lpstr>
      <vt:lpstr>Reference</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Pathology of Uterine Cervix </dc:title>
  <dc:creator>sufia husain</dc:creator>
  <cp:lastModifiedBy>MAC</cp:lastModifiedBy>
  <cp:revision>59</cp:revision>
  <dcterms:created xsi:type="dcterms:W3CDTF">2017-04-22T21:56:16Z</dcterms:created>
  <dcterms:modified xsi:type="dcterms:W3CDTF">2019-03-25T19:30:06Z</dcterms:modified>
</cp:coreProperties>
</file>