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74"/>
  </p:notesMasterIdLst>
  <p:handoutMasterIdLst>
    <p:handoutMasterId r:id="rId75"/>
  </p:handoutMasterIdLst>
  <p:sldIdLst>
    <p:sldId id="279" r:id="rId3"/>
    <p:sldId id="357" r:id="rId4"/>
    <p:sldId id="281" r:id="rId5"/>
    <p:sldId id="283" r:id="rId6"/>
    <p:sldId id="358" r:id="rId7"/>
    <p:sldId id="286" r:id="rId8"/>
    <p:sldId id="372" r:id="rId9"/>
    <p:sldId id="287" r:id="rId10"/>
    <p:sldId id="288" r:id="rId11"/>
    <p:sldId id="289" r:id="rId12"/>
    <p:sldId id="290" r:id="rId13"/>
    <p:sldId id="291"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52" r:id="rId27"/>
    <p:sldId id="353" r:id="rId28"/>
    <p:sldId id="306" r:id="rId29"/>
    <p:sldId id="308" r:id="rId30"/>
    <p:sldId id="368" r:id="rId31"/>
    <p:sldId id="365" r:id="rId32"/>
    <p:sldId id="366" r:id="rId33"/>
    <p:sldId id="367" r:id="rId34"/>
    <p:sldId id="310" r:id="rId35"/>
    <p:sldId id="355" r:id="rId36"/>
    <p:sldId id="311" r:id="rId37"/>
    <p:sldId id="312" r:id="rId38"/>
    <p:sldId id="315" r:id="rId39"/>
    <p:sldId id="316" r:id="rId40"/>
    <p:sldId id="317" r:id="rId41"/>
    <p:sldId id="318" r:id="rId42"/>
    <p:sldId id="319" r:id="rId43"/>
    <p:sldId id="320" r:id="rId44"/>
    <p:sldId id="322" r:id="rId45"/>
    <p:sldId id="323" r:id="rId46"/>
    <p:sldId id="324" r:id="rId47"/>
    <p:sldId id="354" r:id="rId48"/>
    <p:sldId id="369" r:id="rId49"/>
    <p:sldId id="370" r:id="rId50"/>
    <p:sldId id="326" r:id="rId51"/>
    <p:sldId id="330" r:id="rId52"/>
    <p:sldId id="332" r:id="rId53"/>
    <p:sldId id="333" r:id="rId54"/>
    <p:sldId id="334" r:id="rId55"/>
    <p:sldId id="335" r:id="rId56"/>
    <p:sldId id="337" r:id="rId57"/>
    <p:sldId id="338" r:id="rId58"/>
    <p:sldId id="339" r:id="rId59"/>
    <p:sldId id="364" r:id="rId60"/>
    <p:sldId id="340" r:id="rId61"/>
    <p:sldId id="341" r:id="rId62"/>
    <p:sldId id="342" r:id="rId63"/>
    <p:sldId id="343" r:id="rId64"/>
    <p:sldId id="345" r:id="rId65"/>
    <p:sldId id="346" r:id="rId66"/>
    <p:sldId id="347" r:id="rId67"/>
    <p:sldId id="348" r:id="rId68"/>
    <p:sldId id="350" r:id="rId69"/>
    <p:sldId id="356" r:id="rId70"/>
    <p:sldId id="359" r:id="rId71"/>
    <p:sldId id="373" r:id="rId72"/>
    <p:sldId id="360" r:id="rId7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00FF"/>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013" autoAdjust="0"/>
  </p:normalViewPr>
  <p:slideViewPr>
    <p:cSldViewPr>
      <p:cViewPr varScale="1">
        <p:scale>
          <a:sx n="89" d="100"/>
          <a:sy n="89" d="100"/>
        </p:scale>
        <p:origin x="120" y="156"/>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pPr/>
              <a:t>4/1/2019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p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pPr/>
              <a:t>4/1/2019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p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1557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43872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214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70116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440277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514715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1B68B3-49A9-48C8-9B2F-EC15BDAA3ACB}" type="slidenum">
              <a:rPr lang="en-US">
                <a:latin typeface="Calibri" panose="020F0502020204030204" pitchFamily="34" charset="0"/>
              </a:rPr>
              <a:pPr eaLnBrk="1" hangingPunct="1"/>
              <a:t>28</a:t>
            </a:fld>
            <a:endParaRPr lang="en-US">
              <a:latin typeface="Calibri" panose="020F0502020204030204" pitchFamily="34" charset="0"/>
            </a:endParaRPr>
          </a:p>
        </p:txBody>
      </p:sp>
    </p:spTree>
    <p:extLst>
      <p:ext uri="{BB962C8B-B14F-4D97-AF65-F5344CB8AC3E}">
        <p14:creationId xmlns:p14="http://schemas.microsoft.com/office/powerpoint/2010/main" val="2003050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3895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15745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517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360295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075166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025139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37224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4379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27981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22040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76300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49875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432891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84080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59739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714389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267464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17253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950144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852331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828740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89447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022038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375520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69010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122646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026145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3556957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49044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13</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1281572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43827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16</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111247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3237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62945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52466975-C014-42E5-BFA6-B8D5FDD3B81F}" type="datetimeFigureOut">
              <a:rPr lang="en-US"/>
              <a:pPr/>
              <a:t>4/1/2019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pPr/>
              <a:t>4/1/2019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pPr/>
              <a:t>4/1/2019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p:nvSpPr>
          <p:cNvPr id="2" name="Vertical Title 1"/>
          <p:cNvSpPr>
            <a:spLocks noGrp="1"/>
          </p:cNvSpPr>
          <p:nvPr>
            <p:ph type="title" orient="vert"/>
          </p:nvPr>
        </p:nvSpPr>
        <p:spPr>
          <a:xfrm>
            <a:off x="9558667" y="685800"/>
            <a:ext cx="1295401" cy="5486400"/>
          </a:xfrm>
        </p:spPr>
        <p:txBody>
          <a:bodyPr vert="eaVert"/>
          <a:lstStyle/>
          <a:p>
            <a:r>
              <a:rPr lang="en-US"/>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pPr/>
              <a:t>4/1/2019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a:pPr/>
              <a:t>4/1/2019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p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2466975-C014-42E5-BFA6-B8D5FDD3B81F}" type="datetimeFigureOut">
              <a:rPr lang="en-US"/>
              <a:pPr/>
              <a:t>4/1/2019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52466975-C014-42E5-BFA6-B8D5FDD3B81F}" type="datetimeFigureOut">
              <a:rPr lang="en-US"/>
              <a:pPr/>
              <a:t>4/1/2019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2466975-C014-42E5-BFA6-B8D5FDD3B81F}" type="datetimeFigureOut">
              <a:rPr lang="en-US"/>
              <a:pPr/>
              <a:t>4/1/2019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2466975-C014-42E5-BFA6-B8D5FDD3B81F}" type="datetimeFigureOut">
              <a:rPr lang="en-US"/>
              <a:pPr/>
              <a:t>4/1/2019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93B167E-EA96-4147-81DE-549160052C22}"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pPr/>
              <a:t>4/1/2019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pPr/>
              <a:t>4/1/2019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pPr/>
              <a:t>‹#›</a:t>
            </a:fld>
            <a:endParaRPr/>
          </a:p>
        </p:txBody>
      </p:sp>
      <p:sp>
        <p:nvSpPr>
          <p:cNvPr id="3" name="Picture Placeholder 2"/>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a:t>Click to edit Master title style</a:t>
            </a:r>
            <a:endParaRPr/>
          </a:p>
        </p:txBody>
      </p:sp>
      <p:pic>
        <p:nvPicPr>
          <p:cNvPr id="13"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000">
                <a:solidFill>
                  <a:schemeClr val="tx1"/>
                </a:solidFill>
              </a:defRPr>
            </a:lvl1pPr>
          </a:lstStyle>
          <a:p>
            <a:fld id="{52466975-C014-42E5-BFA6-B8D5FDD3B81F}" type="datetimeFigureOut">
              <a:rPr lang="en-US"/>
              <a:pPr/>
              <a:t>4/1/2019</a:t>
            </a:fld>
            <a:endParaRPr/>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000">
                <a:solidFill>
                  <a:schemeClr val="tx1"/>
                </a:solidFill>
              </a:defRPr>
            </a:lvl1pPr>
          </a:lstStyle>
          <a:p>
            <a:fld id="{693B167E-EA96-4147-81DE-549160052C22}" type="slidenum">
              <a:rPr/>
              <a:pPr/>
              <a:t>‹#›</a:t>
            </a:fld>
            <a:endParaRPr/>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2"/>
          <p:cNvSpPr>
            <a:spLocks noGrp="1"/>
          </p:cNvSpPr>
          <p:nvPr>
            <p:ph type="subTitle" idx="1"/>
          </p:nvPr>
        </p:nvSpPr>
        <p:spPr/>
        <p:txBody>
          <a:bodyPr>
            <a:normAutofit fontScale="77500" lnSpcReduction="20000"/>
          </a:bodyPr>
          <a:lstStyle/>
          <a:p>
            <a:pPr marL="63500"/>
            <a:r>
              <a:rPr lang="en-US" dirty="0"/>
              <a:t>SUFIA </a:t>
            </a:r>
            <a:r>
              <a:rPr lang="en-US" dirty="0" smtClean="0"/>
              <a:t>HUSAIN/ AFAF ALSOLAMI</a:t>
            </a:r>
            <a:endParaRPr lang="en-US" dirty="0"/>
          </a:p>
          <a:p>
            <a:pPr marL="63500"/>
            <a:r>
              <a:rPr lang="en-US" dirty="0"/>
              <a:t>Pathology </a:t>
            </a:r>
          </a:p>
          <a:p>
            <a:pPr marL="63500"/>
            <a:r>
              <a:rPr lang="en-US" dirty="0"/>
              <a:t>KSU, Riyadh</a:t>
            </a:r>
          </a:p>
          <a:p>
            <a:pPr marL="63500"/>
            <a:r>
              <a:rPr lang="en-US" dirty="0"/>
              <a:t>2017</a:t>
            </a:r>
          </a:p>
          <a:p>
            <a:pPr marL="63500"/>
            <a:r>
              <a:rPr lang="en-US" dirty="0"/>
              <a:t>Reference: Robbins &amp; </a:t>
            </a:r>
            <a:r>
              <a:rPr lang="en-US" dirty="0" err="1"/>
              <a:t>Cotran</a:t>
            </a:r>
            <a:r>
              <a:rPr lang="en-US" dirty="0"/>
              <a:t> Pathology and Rubin’s Pathology</a:t>
            </a:r>
          </a:p>
          <a:p>
            <a:pPr marL="63500"/>
            <a:endParaRPr lang="en-US" dirty="0"/>
          </a:p>
        </p:txBody>
      </p:sp>
      <p:sp>
        <p:nvSpPr>
          <p:cNvPr id="6146" name="Rectangle 2"/>
          <p:cNvSpPr>
            <a:spLocks noGrp="1" noChangeArrowheads="1"/>
          </p:cNvSpPr>
          <p:nvPr>
            <p:ph type="ctrTitle"/>
          </p:nvPr>
        </p:nvSpPr>
        <p:spPr>
          <a:xfrm>
            <a:off x="1065213" y="261769"/>
            <a:ext cx="9144000" cy="2667000"/>
          </a:xfrm>
        </p:spPr>
        <p:txBody>
          <a:bodyPr/>
          <a:lstStyle/>
          <a:p>
            <a:pPr eaLnBrk="1" hangingPunct="1"/>
            <a:r>
              <a:rPr lang="en-US" sz="3700" b="1" dirty="0"/>
              <a:t>Breast Pathology</a:t>
            </a:r>
            <a:br>
              <a:rPr lang="en-US" sz="3700" b="1" dirty="0"/>
            </a:br>
            <a:endParaRPr lang="en-US" sz="3700" b="1" dirty="0"/>
          </a:p>
        </p:txBody>
      </p:sp>
      <p:pic>
        <p:nvPicPr>
          <p:cNvPr id="4" name="Picture 4">
            <a:extLst>
              <a:ext uri="{FF2B5EF4-FFF2-40B4-BE49-F238E27FC236}">
                <a16:creationId xmlns:a16="http://schemas.microsoft.com/office/drawing/2014/main" xmlns="" id="{10EA7B9D-01EE-442A-8C54-D016D74CAA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20" t="13022" r="25432" b="3711"/>
          <a:stretch/>
        </p:blipFill>
        <p:spPr bwMode="auto">
          <a:xfrm>
            <a:off x="6704012" y="228600"/>
            <a:ext cx="5181600" cy="403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455612" y="1905000"/>
            <a:ext cx="10210801" cy="4267200"/>
          </a:xfrm>
        </p:spPr>
        <p:txBody>
          <a:bodyPr/>
          <a:lstStyle/>
          <a:p>
            <a:pPr eaLnBrk="1" hangingPunct="1"/>
            <a:r>
              <a:rPr lang="en-US" b="1" dirty="0">
                <a:latin typeface="Times New Roman" panose="02020603050405020304" pitchFamily="18" charset="0"/>
                <a:cs typeface="Times New Roman" panose="02020603050405020304" pitchFamily="18" charset="0"/>
              </a:rPr>
              <a:t>Acute mastitis</a:t>
            </a:r>
            <a:r>
              <a:rPr lang="en-US" b="1" dirty="0" smtClean="0">
                <a:latin typeface="Times New Roman" panose="02020603050405020304" pitchFamily="18" charset="0"/>
                <a:cs typeface="Times New Roman" panose="02020603050405020304" pitchFamily="18" charset="0"/>
              </a:rPr>
              <a:t>:</a:t>
            </a:r>
          </a:p>
          <a:p>
            <a:pPr marL="0" indent="0" eaLnBrk="1" hangingPunct="1">
              <a:buNone/>
            </a:pPr>
            <a:r>
              <a:rPr lang="en-US" b="1"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Almost all cases of acute mastitis occur during the first month of breastfeeding.  </a:t>
            </a:r>
            <a:r>
              <a:rPr lang="en-US" i="1" dirty="0">
                <a:solidFill>
                  <a:srgbClr val="7030A0"/>
                </a:solidFill>
                <a:latin typeface="Times New Roman" panose="02020603050405020304" pitchFamily="18" charset="0"/>
                <a:cs typeface="Times New Roman" panose="02020603050405020304" pitchFamily="18" charset="0"/>
              </a:rPr>
              <a:t>Staphylococcus aureus</a:t>
            </a:r>
            <a:r>
              <a:rPr lang="en-US" dirty="0">
                <a:solidFill>
                  <a:srgbClr val="7030A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the most common causative </a:t>
            </a:r>
            <a:r>
              <a:rPr lang="en-US" dirty="0" err="1">
                <a:latin typeface="Times New Roman" panose="02020603050405020304" pitchFamily="18" charset="0"/>
                <a:cs typeface="Times New Roman" panose="02020603050405020304" pitchFamily="18" charset="0"/>
              </a:rPr>
              <a:t>organiasm</a:t>
            </a:r>
            <a:r>
              <a:rPr lang="en-US" dirty="0">
                <a:latin typeface="Times New Roman" panose="02020603050405020304" pitchFamily="18" charset="0"/>
                <a:cs typeface="Times New Roman" panose="02020603050405020304" pitchFamily="18" charset="0"/>
              </a:rPr>
              <a:t>. The breast is erythematous and painful, and fever is often present</a:t>
            </a:r>
            <a:r>
              <a:rPr lang="en-US" dirty="0" smtClean="0">
                <a:latin typeface="Times New Roman" panose="02020603050405020304" pitchFamily="18" charset="0"/>
                <a:cs typeface="Times New Roman" panose="02020603050405020304" pitchFamily="18" charset="0"/>
              </a:rPr>
              <a:t>.</a:t>
            </a:r>
          </a:p>
          <a:p>
            <a:pPr marL="0" indent="0" eaLnBrk="1" hangingPunct="1">
              <a:buNone/>
            </a:pPr>
            <a:endParaRPr lang="en-US" dirty="0">
              <a:latin typeface="Times New Roman" panose="02020603050405020304" pitchFamily="18" charset="0"/>
              <a:cs typeface="Times New Roman" panose="02020603050405020304" pitchFamily="18" charset="0"/>
            </a:endParaRPr>
          </a:p>
          <a:p>
            <a:pPr eaLnBrk="1" hangingPunct="1"/>
            <a:r>
              <a:rPr lang="en-US" b="1" dirty="0" err="1">
                <a:latin typeface="Times New Roman" panose="02020603050405020304" pitchFamily="18" charset="0"/>
                <a:cs typeface="Times New Roman" panose="02020603050405020304" pitchFamily="18" charset="0"/>
              </a:rPr>
              <a:t>Periductal</a:t>
            </a:r>
            <a:r>
              <a:rPr lang="en-US" b="1" dirty="0">
                <a:latin typeface="Times New Roman" panose="02020603050405020304" pitchFamily="18" charset="0"/>
                <a:cs typeface="Times New Roman" panose="02020603050405020304" pitchFamily="18" charset="0"/>
              </a:rPr>
              <a:t> mastitis: </a:t>
            </a:r>
            <a:endParaRPr lang="en-US" b="1" dirty="0" smtClean="0">
              <a:latin typeface="Times New Roman" panose="02020603050405020304" pitchFamily="18" charset="0"/>
              <a:cs typeface="Times New Roman" panose="02020603050405020304" pitchFamily="18" charset="0"/>
            </a:endParaRPr>
          </a:p>
          <a:p>
            <a:pPr marL="0" indent="0" eaLnBrk="1" hangingPunct="1">
              <a:buNone/>
            </a:pPr>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condition is not associated with lactation. There is strong association with cigarette smoking. </a:t>
            </a:r>
          </a:p>
        </p:txBody>
      </p:sp>
      <p:sp>
        <p:nvSpPr>
          <p:cNvPr id="15362" name="Title 1"/>
          <p:cNvSpPr>
            <a:spLocks noGrp="1"/>
          </p:cNvSpPr>
          <p:nvPr>
            <p:ph type="title"/>
          </p:nvPr>
        </p:nvSpPr>
        <p:spPr>
          <a:xfrm>
            <a:off x="455612" y="228600"/>
            <a:ext cx="9144000" cy="1144556"/>
          </a:xfrm>
        </p:spPr>
        <p:txBody>
          <a:bodyPr/>
          <a:lstStyle/>
          <a:p>
            <a:pPr eaLnBrk="1" hangingPunct="1"/>
            <a:r>
              <a:rPr lang="en-US" b="1" dirty="0">
                <a:solidFill>
                  <a:srgbClr val="7030A0"/>
                </a:solidFill>
              </a:rPr>
              <a:t>Mastitis</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0012" y="2362200"/>
            <a:ext cx="9726611" cy="4324350"/>
          </a:xfrm>
        </p:spPr>
        <p:txBody>
          <a:bodyPr>
            <a:normAutofit/>
          </a:bodyPr>
          <a:lstStyle/>
          <a:p>
            <a:pPr marL="624078" indent="-514350">
              <a:buFont typeface="+mj-lt"/>
              <a:buAutoNum type="arabicParenR"/>
              <a:defRPr/>
            </a:pPr>
            <a:r>
              <a:rPr lang="en-US" b="1" dirty="0">
                <a:solidFill>
                  <a:srgbClr val="7030A0"/>
                </a:solidFill>
                <a:latin typeface="Times New Roman" pitchFamily="18" charset="0"/>
                <a:cs typeface="Times New Roman" pitchFamily="18" charset="0"/>
              </a:rPr>
              <a:t>Non proliferative </a:t>
            </a:r>
            <a:r>
              <a:rPr lang="en-US" b="1" dirty="0">
                <a:latin typeface="Times New Roman" pitchFamily="18" charset="0"/>
                <a:cs typeface="Times New Roman" pitchFamily="18" charset="0"/>
              </a:rPr>
              <a:t>breast changes (fibrocystic changes)</a:t>
            </a:r>
          </a:p>
          <a:p>
            <a:pPr marL="624078" indent="-514350">
              <a:buFont typeface="+mj-lt"/>
              <a:buAutoNum type="arabicParenR"/>
              <a:defRPr/>
            </a:pPr>
            <a:r>
              <a:rPr lang="en-US" b="1" dirty="0">
                <a:solidFill>
                  <a:srgbClr val="7030A0"/>
                </a:solidFill>
                <a:latin typeface="Times New Roman" pitchFamily="18" charset="0"/>
                <a:cs typeface="Times New Roman" pitchFamily="18" charset="0"/>
              </a:rPr>
              <a:t>Proliferative</a:t>
            </a:r>
            <a:r>
              <a:rPr lang="en-US" b="1" dirty="0">
                <a:latin typeface="Times New Roman" pitchFamily="18" charset="0"/>
                <a:cs typeface="Times New Roman" pitchFamily="18" charset="0"/>
              </a:rPr>
              <a:t> breast disease </a:t>
            </a:r>
            <a:r>
              <a:rPr lang="en-US" b="1" i="1" u="sng" dirty="0">
                <a:latin typeface="Times New Roman" pitchFamily="18" charset="0"/>
                <a:cs typeface="Times New Roman" pitchFamily="18" charset="0"/>
              </a:rPr>
              <a:t>without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atypia</a:t>
            </a:r>
            <a:endParaRPr lang="en-US" b="1" i="1" dirty="0">
              <a:latin typeface="Times New Roman" pitchFamily="18" charset="0"/>
              <a:cs typeface="Times New Roman" pitchFamily="18" charset="0"/>
            </a:endParaRPr>
          </a:p>
          <a:p>
            <a:pPr marL="624078" indent="-514350">
              <a:buFont typeface="+mj-lt"/>
              <a:buAutoNum type="arabicParenR"/>
              <a:defRPr/>
            </a:pPr>
            <a:r>
              <a:rPr lang="en-US" b="1" dirty="0">
                <a:solidFill>
                  <a:srgbClr val="7030A0"/>
                </a:solidFill>
                <a:latin typeface="Times New Roman" pitchFamily="18" charset="0"/>
                <a:cs typeface="Times New Roman" pitchFamily="18" charset="0"/>
              </a:rPr>
              <a:t>Proliferative</a:t>
            </a:r>
            <a:r>
              <a:rPr lang="en-US" b="1" dirty="0">
                <a:latin typeface="Times New Roman" pitchFamily="18" charset="0"/>
                <a:cs typeface="Times New Roman" pitchFamily="18" charset="0"/>
              </a:rPr>
              <a:t> breast disease</a:t>
            </a:r>
            <a:r>
              <a:rPr lang="en-US" b="1" u="sng" dirty="0">
                <a:latin typeface="Times New Roman" pitchFamily="18" charset="0"/>
                <a:cs typeface="Times New Roman" pitchFamily="18" charset="0"/>
              </a:rPr>
              <a:t> </a:t>
            </a:r>
            <a:r>
              <a:rPr lang="en-US" b="1" i="1" u="sng" dirty="0">
                <a:latin typeface="Times New Roman" pitchFamily="18" charset="0"/>
                <a:cs typeface="Times New Roman" pitchFamily="18" charset="0"/>
              </a:rPr>
              <a:t>with </a:t>
            </a:r>
            <a:r>
              <a:rPr lang="en-US" b="1" i="1" dirty="0" err="1">
                <a:latin typeface="Times New Roman" pitchFamily="18" charset="0"/>
                <a:cs typeface="Times New Roman" pitchFamily="18" charset="0"/>
              </a:rPr>
              <a:t>atypia</a:t>
            </a:r>
            <a:r>
              <a:rPr lang="en-US" b="1" i="1" dirty="0">
                <a:latin typeface="Times New Roman" pitchFamily="18" charset="0"/>
                <a:cs typeface="Times New Roman" pitchFamily="18" charset="0"/>
              </a:rPr>
              <a:t> </a:t>
            </a:r>
            <a:r>
              <a:rPr lang="en-US" b="1" dirty="0">
                <a:latin typeface="Times New Roman" pitchFamily="18" charset="0"/>
                <a:cs typeface="Times New Roman" pitchFamily="18" charset="0"/>
              </a:rPr>
              <a:t>(Atypical hyperplasia)</a:t>
            </a:r>
          </a:p>
          <a:p>
            <a:pPr marL="109728" indent="0">
              <a:buNone/>
              <a:defRPr/>
            </a:pPr>
            <a:endParaRPr lang="en-US" dirty="0"/>
          </a:p>
        </p:txBody>
      </p:sp>
      <p:sp>
        <p:nvSpPr>
          <p:cNvPr id="16386" name="Title 1"/>
          <p:cNvSpPr>
            <a:spLocks noGrp="1"/>
          </p:cNvSpPr>
          <p:nvPr>
            <p:ph type="title"/>
          </p:nvPr>
        </p:nvSpPr>
        <p:spPr>
          <a:xfrm>
            <a:off x="227012" y="457200"/>
            <a:ext cx="9601200" cy="838200"/>
          </a:xfrm>
        </p:spPr>
        <p:txBody>
          <a:bodyPr>
            <a:normAutofit fontScale="90000"/>
          </a:bodyPr>
          <a:lstStyle/>
          <a:p>
            <a:pPr eaLnBrk="1" hangingPunct="1"/>
            <a:r>
              <a:rPr lang="en-US" sz="2800" b="1" dirty="0">
                <a:solidFill>
                  <a:srgbClr val="7030A0"/>
                </a:solidFill>
              </a:rPr>
              <a:t>Benign epithelial lesions of breast are divided into </a:t>
            </a:r>
            <a:r>
              <a:rPr lang="en-US" sz="2800" b="1" u="sng" dirty="0">
                <a:solidFill>
                  <a:srgbClr val="7030A0"/>
                </a:solidFill>
              </a:rPr>
              <a:t>3 basic types</a:t>
            </a:r>
            <a:r>
              <a:rPr lang="en-US" b="1" dirty="0">
                <a:solidFill>
                  <a:srgbClr val="7030A0"/>
                </a:solidFill>
              </a:rPr>
              <a:t/>
            </a:r>
            <a:br>
              <a:rPr lang="en-US" b="1" dirty="0">
                <a:solidFill>
                  <a:srgbClr val="7030A0"/>
                </a:solidFill>
              </a:rPr>
            </a:br>
            <a:endParaRPr lang="en-US" b="1" dirty="0">
              <a:solidFill>
                <a:srgbClr val="7030A0"/>
              </a:solidFill>
            </a:endParaRPr>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55612" y="1066800"/>
            <a:ext cx="10744200" cy="5486400"/>
          </a:xfrm>
        </p:spPr>
        <p:txBody>
          <a:bodyPr>
            <a:normAutofit fontScale="2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sz="5500" b="1" dirty="0" smtClean="0">
              <a:cs typeface="Times New Roman" pitchFamily="18" charset="0"/>
            </a:endParaRPr>
          </a:p>
          <a:p>
            <a:pPr marL="365760" indent="-256032">
              <a:buFont typeface="Arial" pitchFamily="34" charset="0"/>
              <a:buChar char="•"/>
              <a:defRPr/>
            </a:pPr>
            <a:r>
              <a:rPr lang="en-US" sz="9600" dirty="0">
                <a:cs typeface="Times New Roman" pitchFamily="18" charset="0"/>
              </a:rPr>
              <a:t>Most common disorder of the breast. Age: 20-55yrs, decreases progressively after menopause.</a:t>
            </a:r>
          </a:p>
          <a:p>
            <a:pPr marL="365760" indent="-256032">
              <a:buFont typeface="Georgia"/>
              <a:buChar char="•"/>
              <a:defRPr/>
            </a:pPr>
            <a:r>
              <a:rPr lang="en-US" sz="9600" dirty="0">
                <a:solidFill>
                  <a:prstClr val="black"/>
                </a:solidFill>
                <a:cs typeface="Times New Roman" pitchFamily="18" charset="0"/>
              </a:rPr>
              <a:t>The cause is not </a:t>
            </a:r>
            <a:r>
              <a:rPr lang="en-US" sz="9600" dirty="0" smtClean="0">
                <a:solidFill>
                  <a:prstClr val="black"/>
                </a:solidFill>
                <a:cs typeface="Times New Roman" pitchFamily="18" charset="0"/>
              </a:rPr>
              <a:t>known, t</a:t>
            </a:r>
            <a:r>
              <a:rPr lang="en-US" sz="9600" dirty="0" smtClean="0">
                <a:cs typeface="Times New Roman" pitchFamily="18" charset="0"/>
              </a:rPr>
              <a:t>hought </a:t>
            </a:r>
            <a:r>
              <a:rPr lang="en-US" sz="9600" dirty="0">
                <a:cs typeface="Times New Roman" pitchFamily="18" charset="0"/>
              </a:rPr>
              <a:t>to be caused by hormonal imbalances.</a:t>
            </a:r>
          </a:p>
          <a:p>
            <a:pPr marL="365760" indent="-256032">
              <a:buFont typeface="Arial" pitchFamily="34" charset="0"/>
              <a:buChar char="•"/>
              <a:defRPr/>
            </a:pPr>
            <a:r>
              <a:rPr lang="en-US" sz="9600" dirty="0">
                <a:cs typeface="Times New Roman" pitchFamily="18" charset="0"/>
              </a:rPr>
              <a:t>Can produce palpable breast mass, mammographic densities, calcifications, or nipple discharge. M</a:t>
            </a:r>
            <a:r>
              <a:rPr lang="en-US" sz="9600" dirty="0">
                <a:solidFill>
                  <a:prstClr val="black"/>
                </a:solidFill>
                <a:cs typeface="Times New Roman" pitchFamily="18" charset="0"/>
              </a:rPr>
              <a:t>ay also present with cyclical pain.</a:t>
            </a:r>
          </a:p>
          <a:p>
            <a:pPr marL="365760" indent="-256032">
              <a:buFont typeface="Arial" pitchFamily="34" charset="0"/>
              <a:buChar char="•"/>
              <a:defRPr/>
            </a:pPr>
            <a:r>
              <a:rPr lang="en-US" sz="9600" b="1" dirty="0">
                <a:solidFill>
                  <a:srgbClr val="CC0099"/>
                </a:solidFill>
                <a:cs typeface="Times New Roman" pitchFamily="18" charset="0"/>
              </a:rPr>
              <a:t>No increased risk for cancer</a:t>
            </a:r>
          </a:p>
          <a:p>
            <a:pPr marL="109728" indent="0">
              <a:buNone/>
              <a:defRPr/>
            </a:pPr>
            <a:r>
              <a:rPr lang="en-US" sz="9600" i="1" dirty="0" smtClean="0">
                <a:solidFill>
                  <a:srgbClr val="FF0066"/>
                </a:solidFill>
                <a:cs typeface="Times New Roman" pitchFamily="18" charset="0"/>
              </a:rPr>
              <a:t>Histology, Three </a:t>
            </a:r>
            <a:r>
              <a:rPr lang="en-US" sz="9600" i="1" dirty="0">
                <a:solidFill>
                  <a:srgbClr val="FF0066"/>
                </a:solidFill>
                <a:cs typeface="Times New Roman" pitchFamily="18" charset="0"/>
              </a:rPr>
              <a:t>patterns seen :</a:t>
            </a:r>
          </a:p>
          <a:p>
            <a:pPr marL="925830" lvl="1" indent="-514350">
              <a:buFont typeface="+mj-lt"/>
              <a:buAutoNum type="arabicPeriod"/>
              <a:defRPr/>
            </a:pPr>
            <a:r>
              <a:rPr lang="en-US" sz="9600" b="1" dirty="0">
                <a:solidFill>
                  <a:prstClr val="black"/>
                </a:solidFill>
                <a:cs typeface="Times New Roman" pitchFamily="18" charset="0"/>
              </a:rPr>
              <a:t>Cysts formation with apocrine metaplasia: </a:t>
            </a:r>
            <a:r>
              <a:rPr lang="en-US" sz="9600" dirty="0">
                <a:solidFill>
                  <a:prstClr val="black"/>
                </a:solidFill>
                <a:cs typeface="Times New Roman" pitchFamily="18" charset="0"/>
              </a:rPr>
              <a:t>cysts are lined by benign  flattened  to columnar epithelium with focal apocrine metaplasia. In apocrine metaplasia the cells become large and have abundant eosinophilic cytoplasm. The cysts can rupture and cause inflammation</a:t>
            </a:r>
          </a:p>
          <a:p>
            <a:pPr marL="925830" lvl="1" indent="-514350">
              <a:buFont typeface="+mj-lt"/>
              <a:buAutoNum type="arabicPeriod"/>
              <a:defRPr/>
            </a:pPr>
            <a:r>
              <a:rPr lang="en-US" sz="9600" b="1" dirty="0">
                <a:solidFill>
                  <a:prstClr val="black"/>
                </a:solidFill>
                <a:cs typeface="Times New Roman" pitchFamily="18" charset="0"/>
              </a:rPr>
              <a:t>Fibrosis: </a:t>
            </a:r>
            <a:r>
              <a:rPr lang="en-US" sz="9600" dirty="0">
                <a:solidFill>
                  <a:prstClr val="black"/>
                </a:solidFill>
                <a:cs typeface="Times New Roman" pitchFamily="18" charset="0"/>
              </a:rPr>
              <a:t>contribute to the palpable firmness of the breast</a:t>
            </a:r>
          </a:p>
          <a:p>
            <a:pPr marL="925830" lvl="1" indent="-514350">
              <a:buFont typeface="+mj-lt"/>
              <a:buAutoNum type="arabicPeriod"/>
              <a:defRPr/>
            </a:pPr>
            <a:r>
              <a:rPr lang="en-US" sz="9600" b="1" dirty="0" err="1">
                <a:solidFill>
                  <a:prstClr val="black"/>
                </a:solidFill>
                <a:cs typeface="Times New Roman" pitchFamily="18" charset="0"/>
              </a:rPr>
              <a:t>Adenosis</a:t>
            </a:r>
            <a:r>
              <a:rPr lang="en-US" sz="9600" b="1" dirty="0">
                <a:solidFill>
                  <a:prstClr val="black"/>
                </a:solidFill>
                <a:cs typeface="Times New Roman" pitchFamily="18" charset="0"/>
              </a:rPr>
              <a:t>: </a:t>
            </a:r>
            <a:r>
              <a:rPr lang="en-US" sz="9600" dirty="0">
                <a:solidFill>
                  <a:prstClr val="black"/>
                </a:solidFill>
                <a:cs typeface="Times New Roman" pitchFamily="18" charset="0"/>
              </a:rPr>
              <a:t>Increase in the number of acini per lobule (</a:t>
            </a:r>
            <a:r>
              <a:rPr lang="en-US" sz="9600" dirty="0" err="1">
                <a:solidFill>
                  <a:prstClr val="black"/>
                </a:solidFill>
                <a:cs typeface="Times New Roman" pitchFamily="18" charset="0"/>
              </a:rPr>
              <a:t>adenosis</a:t>
            </a:r>
            <a:r>
              <a:rPr lang="en-US" sz="9600" dirty="0">
                <a:solidFill>
                  <a:prstClr val="black"/>
                </a:solidFill>
                <a:cs typeface="Times New Roman" pitchFamily="18" charset="0"/>
              </a:rPr>
              <a:t> can also be seen in pregnancy).</a:t>
            </a:r>
          </a:p>
        </p:txBody>
      </p:sp>
      <p:sp>
        <p:nvSpPr>
          <p:cNvPr id="17410" name="Rectangle 2"/>
          <p:cNvSpPr>
            <a:spLocks noGrp="1" noChangeArrowheads="1"/>
          </p:cNvSpPr>
          <p:nvPr>
            <p:ph type="title"/>
          </p:nvPr>
        </p:nvSpPr>
        <p:spPr>
          <a:xfrm>
            <a:off x="379412" y="152400"/>
            <a:ext cx="8675688" cy="1066800"/>
          </a:xfrm>
        </p:spPr>
        <p:txBody>
          <a:bodyPr/>
          <a:lstStyle/>
          <a:p>
            <a:pPr eaLnBrk="1" hangingPunct="1"/>
            <a:r>
              <a:rPr lang="en-US" sz="2400" b="1" dirty="0">
                <a:solidFill>
                  <a:srgbClr val="FF0066"/>
                </a:solidFill>
                <a:latin typeface="Times New Roman" panose="02020603050405020304" pitchFamily="18" charset="0"/>
                <a:cs typeface="Times New Roman" panose="02020603050405020304" pitchFamily="18" charset="0"/>
              </a:rPr>
              <a:t>1- </a:t>
            </a:r>
            <a:r>
              <a:rPr lang="en-US" sz="2400" b="1" u="sng" dirty="0">
                <a:solidFill>
                  <a:srgbClr val="FF0066"/>
                </a:solidFill>
                <a:latin typeface="Times New Roman" panose="02020603050405020304" pitchFamily="18" charset="0"/>
                <a:cs typeface="Times New Roman" panose="02020603050405020304" pitchFamily="18" charset="0"/>
              </a:rPr>
              <a:t>Non proliferative </a:t>
            </a:r>
            <a:r>
              <a:rPr lang="en-US" sz="2400" b="1" dirty="0">
                <a:solidFill>
                  <a:srgbClr val="FF0066"/>
                </a:solidFill>
                <a:latin typeface="Times New Roman" panose="02020603050405020304" pitchFamily="18" charset="0"/>
                <a:cs typeface="Times New Roman" panose="02020603050405020304" pitchFamily="18" charset="0"/>
              </a:rPr>
              <a:t>Breast Changes (Fibrocystic Change/disease)</a:t>
            </a:r>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7400" y="76200"/>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029200"/>
            <a:ext cx="7848600" cy="1323439"/>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600" dirty="0">
                <a:latin typeface="Georgia" panose="02040502050405020303" pitchFamily="18" charset="0"/>
              </a:rPr>
              <a:t>Figure 23-7 </a:t>
            </a:r>
            <a:r>
              <a:rPr lang="en-US" sz="1600" dirty="0" smtClean="0">
                <a:latin typeface="Georgia" panose="02040502050405020303" pitchFamily="18" charset="0"/>
              </a:rPr>
              <a:t>: Apocrine </a:t>
            </a:r>
            <a:r>
              <a:rPr lang="en-US" sz="1600" dirty="0">
                <a:latin typeface="Georgia" panose="02040502050405020303" pitchFamily="18" charset="0"/>
              </a:rPr>
              <a:t>cysts. Cells with round nuclei and abundant granular </a:t>
            </a:r>
            <a:r>
              <a:rPr lang="en-US" sz="1600" dirty="0" err="1">
                <a:latin typeface="Georgia" panose="02040502050405020303" pitchFamily="18" charset="0"/>
              </a:rPr>
              <a:t>eosinophilic</a:t>
            </a:r>
            <a:r>
              <a:rPr lang="en-US" sz="1600" dirty="0">
                <a:latin typeface="Georgia" panose="02040502050405020303" pitchFamily="18" charset="0"/>
              </a:rPr>
              <a:t> cytoplasm, resembling the cells of normal apocrine sweat glands, line the walls of a cluster of small cysts. </a:t>
            </a:r>
            <a:r>
              <a:rPr lang="en-US" sz="1600" dirty="0">
                <a:solidFill>
                  <a:srgbClr val="7030A0"/>
                </a:solidFill>
                <a:latin typeface="Georgia" panose="02040502050405020303" pitchFamily="18" charset="0"/>
              </a:rPr>
              <a:t>Secretory debris, frequently with calcifications</a:t>
            </a:r>
            <a:r>
              <a:rPr lang="en-US" sz="1600" dirty="0">
                <a:latin typeface="Georgia" panose="02040502050405020303" pitchFamily="18" charset="0"/>
              </a:rPr>
              <a:t>, is often present. Groups of cysts are common findings associated with clustered </a:t>
            </a:r>
            <a:r>
              <a:rPr lang="en-US" sz="1600" dirty="0">
                <a:solidFill>
                  <a:srgbClr val="7030A0"/>
                </a:solidFill>
                <a:latin typeface="Georgia" panose="02040502050405020303" pitchFamily="18" charset="0"/>
              </a:rPr>
              <a:t>mammographic calcifications.</a:t>
            </a:r>
          </a:p>
        </p:txBody>
      </p:sp>
      <p:sp>
        <p:nvSpPr>
          <p:cNvPr id="19460" name="Text Box 3"/>
          <p:cNvSpPr txBox="1">
            <a:spLocks noChangeArrowheads="1"/>
          </p:cNvSpPr>
          <p:nvPr/>
        </p:nvSpPr>
        <p:spPr bwMode="auto">
          <a:xfrm>
            <a:off x="5527675" y="6553200"/>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494052" y="1676400"/>
            <a:ext cx="9144000" cy="5181600"/>
          </a:xfrm>
        </p:spPr>
        <p:txBody>
          <a:bodyPr>
            <a:normAutofit/>
          </a:bodyPr>
          <a:lstStyle/>
          <a:p>
            <a:pPr marL="365760" indent="-256032">
              <a:buFont typeface="Georgia"/>
              <a:buChar char="•"/>
              <a:defRPr/>
            </a:pPr>
            <a:r>
              <a:rPr lang="en-US" dirty="0"/>
              <a:t>Rarely form palpable masses</a:t>
            </a:r>
          </a:p>
          <a:p>
            <a:pPr marL="365760" indent="-256032">
              <a:buFont typeface="Georgia"/>
              <a:buChar char="•"/>
              <a:defRPr/>
            </a:pPr>
            <a:r>
              <a:rPr lang="en-US" dirty="0"/>
              <a:t>Detected as small mammographic densities.</a:t>
            </a:r>
          </a:p>
          <a:p>
            <a:pPr marL="365760" indent="-256032">
              <a:buFont typeface="Georgia"/>
              <a:buChar char="•"/>
              <a:defRPr/>
            </a:pPr>
            <a:r>
              <a:rPr lang="en-US" dirty="0"/>
              <a:t>Incidental finding </a:t>
            </a:r>
          </a:p>
          <a:p>
            <a:pPr marL="365760" indent="-256032">
              <a:buFont typeface="Georgia"/>
              <a:buChar char="•"/>
              <a:defRPr/>
            </a:pPr>
            <a:r>
              <a:rPr lang="en-US" b="1" dirty="0">
                <a:solidFill>
                  <a:srgbClr val="CC0099"/>
                </a:solidFill>
              </a:rPr>
              <a:t>Risk for cancer is 1.5 – 2 times normal</a:t>
            </a:r>
          </a:p>
          <a:p>
            <a:pPr marL="109728" indent="0">
              <a:buNone/>
              <a:defRPr/>
            </a:pPr>
            <a:r>
              <a:rPr lang="en-US" i="1" dirty="0">
                <a:solidFill>
                  <a:srgbClr val="FF0066"/>
                </a:solidFill>
              </a:rPr>
              <a:t>The following entities are included in this category:</a:t>
            </a:r>
          </a:p>
          <a:p>
            <a:pPr marL="868680" lvl="1" indent="-457200">
              <a:buFont typeface="+mj-lt"/>
              <a:buAutoNum type="arabicPeriod"/>
              <a:defRPr/>
            </a:pPr>
            <a:r>
              <a:rPr lang="en-US" sz="2400" dirty="0">
                <a:solidFill>
                  <a:schemeClr val="tx1"/>
                </a:solidFill>
              </a:rPr>
              <a:t>Epithelial hyperplasia</a:t>
            </a:r>
          </a:p>
          <a:p>
            <a:pPr marL="868680" lvl="1" indent="-457200">
              <a:buFont typeface="+mj-lt"/>
              <a:buAutoNum type="arabicPeriod"/>
              <a:defRPr/>
            </a:pPr>
            <a:r>
              <a:rPr lang="en-US" sz="2400" dirty="0" err="1">
                <a:solidFill>
                  <a:schemeClr val="tx1"/>
                </a:solidFill>
              </a:rPr>
              <a:t>Sclerosing</a:t>
            </a:r>
            <a:r>
              <a:rPr lang="en-US" sz="2400" dirty="0">
                <a:solidFill>
                  <a:schemeClr val="tx1"/>
                </a:solidFill>
              </a:rPr>
              <a:t> </a:t>
            </a:r>
            <a:r>
              <a:rPr lang="en-US" sz="2400" dirty="0" err="1">
                <a:solidFill>
                  <a:schemeClr val="tx1"/>
                </a:solidFill>
              </a:rPr>
              <a:t>adenosis</a:t>
            </a:r>
            <a:endParaRPr lang="en-US" sz="2400" dirty="0">
              <a:solidFill>
                <a:schemeClr val="tx1"/>
              </a:solidFill>
            </a:endParaRPr>
          </a:p>
          <a:p>
            <a:pPr marL="868680" lvl="1" indent="-457200">
              <a:buFont typeface="+mj-lt"/>
              <a:buAutoNum type="arabicPeriod"/>
              <a:defRPr/>
            </a:pPr>
            <a:r>
              <a:rPr lang="en-US" sz="2400" dirty="0">
                <a:solidFill>
                  <a:schemeClr val="tx1"/>
                </a:solidFill>
              </a:rPr>
              <a:t>Complex </a:t>
            </a:r>
            <a:r>
              <a:rPr lang="en-US" sz="2400" dirty="0" err="1">
                <a:solidFill>
                  <a:schemeClr val="tx1"/>
                </a:solidFill>
              </a:rPr>
              <a:t>sclerosing</a:t>
            </a:r>
            <a:r>
              <a:rPr lang="en-US" sz="2400" dirty="0">
                <a:solidFill>
                  <a:schemeClr val="tx1"/>
                </a:solidFill>
              </a:rPr>
              <a:t> lesions/radial scar</a:t>
            </a:r>
          </a:p>
          <a:p>
            <a:pPr marL="868680" lvl="1" indent="-457200">
              <a:buFont typeface="+mj-lt"/>
              <a:buAutoNum type="arabicPeriod"/>
              <a:defRPr/>
            </a:pPr>
            <a:r>
              <a:rPr lang="en-US" sz="2400" dirty="0" err="1">
                <a:solidFill>
                  <a:schemeClr val="tx1"/>
                </a:solidFill>
              </a:rPr>
              <a:t>Papillomas</a:t>
            </a:r>
            <a:endParaRPr lang="en-US" sz="2400" dirty="0">
              <a:solidFill>
                <a:schemeClr val="tx1"/>
              </a:solidFill>
            </a:endParaRPr>
          </a:p>
          <a:p>
            <a:pPr marL="868680" lvl="1" indent="-457200">
              <a:buFont typeface="+mj-lt"/>
              <a:buAutoNum type="arabicPeriod"/>
              <a:defRPr/>
            </a:pPr>
            <a:r>
              <a:rPr lang="en-US" sz="2400" dirty="0">
                <a:solidFill>
                  <a:schemeClr val="tx1"/>
                </a:solidFill>
              </a:rPr>
              <a:t>Proliferative variant of fibrocystic disease.</a:t>
            </a:r>
          </a:p>
          <a:p>
            <a:pPr marL="365760" indent="-256032">
              <a:buClr>
                <a:schemeClr val="accent3"/>
              </a:buClr>
              <a:buFont typeface="Georgia"/>
              <a:buChar char="•"/>
              <a:defRPr/>
            </a:pPr>
            <a:endParaRPr lang="en-US" dirty="0"/>
          </a:p>
        </p:txBody>
      </p:sp>
      <p:sp>
        <p:nvSpPr>
          <p:cNvPr id="20482" name="Rectangle 2"/>
          <p:cNvSpPr>
            <a:spLocks noGrp="1" noChangeArrowheads="1"/>
          </p:cNvSpPr>
          <p:nvPr>
            <p:ph type="title"/>
          </p:nvPr>
        </p:nvSpPr>
        <p:spPr>
          <a:xfrm>
            <a:off x="608012" y="34344"/>
            <a:ext cx="9144000" cy="1144556"/>
          </a:xfrm>
        </p:spPr>
        <p:txBody>
          <a:bodyPr/>
          <a:lstStyle/>
          <a:p>
            <a:pPr eaLnBrk="1" hangingPunct="1"/>
            <a:r>
              <a:rPr lang="en-US" sz="2900" b="1" dirty="0">
                <a:solidFill>
                  <a:srgbClr val="FF0066"/>
                </a:solidFill>
                <a:latin typeface="Times New Roman" panose="02020603050405020304" pitchFamily="18" charset="0"/>
                <a:cs typeface="Times New Roman" panose="02020603050405020304" pitchFamily="18" charset="0"/>
              </a:rPr>
              <a:t>2- </a:t>
            </a:r>
            <a:r>
              <a:rPr lang="en-US" sz="2900" b="1" u="sng" dirty="0">
                <a:solidFill>
                  <a:srgbClr val="FF0066"/>
                </a:solidFill>
                <a:latin typeface="Times New Roman" panose="02020603050405020304" pitchFamily="18" charset="0"/>
                <a:cs typeface="Times New Roman" panose="02020603050405020304" pitchFamily="18" charset="0"/>
              </a:rPr>
              <a:t>Proliferative</a:t>
            </a:r>
            <a:r>
              <a:rPr lang="en-US" sz="2900" b="1" dirty="0">
                <a:solidFill>
                  <a:srgbClr val="FF0066"/>
                </a:solidFill>
                <a:latin typeface="Times New Roman" panose="02020603050405020304" pitchFamily="18" charset="0"/>
                <a:cs typeface="Times New Roman" panose="02020603050405020304" pitchFamily="18" charset="0"/>
              </a:rPr>
              <a:t> Disease </a:t>
            </a:r>
            <a:r>
              <a:rPr lang="en-US" sz="2900" b="1" u="sng" dirty="0">
                <a:solidFill>
                  <a:srgbClr val="FF0066"/>
                </a:solidFill>
                <a:latin typeface="Times New Roman" panose="02020603050405020304" pitchFamily="18" charset="0"/>
                <a:cs typeface="Times New Roman" panose="02020603050405020304" pitchFamily="18" charset="0"/>
              </a:rPr>
              <a:t>without</a:t>
            </a:r>
            <a:r>
              <a:rPr lang="en-US" sz="2900" b="1" dirty="0">
                <a:solidFill>
                  <a:srgbClr val="FF0066"/>
                </a:solidFill>
                <a:latin typeface="Times New Roman" panose="02020603050405020304" pitchFamily="18" charset="0"/>
                <a:cs typeface="Times New Roman" panose="02020603050405020304" pitchFamily="18" charset="0"/>
              </a:rPr>
              <a:t> </a:t>
            </a:r>
            <a:r>
              <a:rPr lang="en-US" sz="2900" b="1" dirty="0" err="1">
                <a:solidFill>
                  <a:srgbClr val="FF0066"/>
                </a:solidFill>
                <a:latin typeface="Times New Roman" panose="02020603050405020304" pitchFamily="18" charset="0"/>
                <a:cs typeface="Times New Roman" panose="02020603050405020304" pitchFamily="18" charset="0"/>
              </a:rPr>
              <a:t>Atypia</a:t>
            </a:r>
            <a:endParaRPr lang="en-US" sz="29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2243854"/>
            <a:ext cx="10820400" cy="4614146"/>
          </a:xfrm>
        </p:spPr>
        <p:txBody>
          <a:bodyPr>
            <a:normAutofit/>
          </a:bodyPr>
          <a:lstStyle/>
          <a:p>
            <a:pPr marL="624078" indent="-514350">
              <a:buFont typeface="+mj-lt"/>
              <a:buAutoNum type="arabicPeriod"/>
              <a:defRPr/>
            </a:pPr>
            <a:r>
              <a:rPr lang="en-US" b="1" i="1" dirty="0">
                <a:solidFill>
                  <a:srgbClr val="7030A0"/>
                </a:solidFill>
              </a:rPr>
              <a:t>Epithelial Hyperplasia (usual epithelial hyperplasia</a:t>
            </a:r>
            <a:r>
              <a:rPr lang="en-US" b="1" i="1" dirty="0" smtClean="0">
                <a:solidFill>
                  <a:srgbClr val="7030A0"/>
                </a:solidFill>
              </a:rPr>
              <a:t>):</a:t>
            </a:r>
            <a:endParaRPr lang="en-US" b="1" i="1" dirty="0">
              <a:solidFill>
                <a:srgbClr val="7030A0"/>
              </a:solidFill>
            </a:endParaRPr>
          </a:p>
          <a:p>
            <a:pPr marL="365760" indent="-256032">
              <a:buFont typeface="Arial" pitchFamily="34" charset="0"/>
              <a:buChar char="•"/>
              <a:defRPr/>
            </a:pPr>
            <a:r>
              <a:rPr lang="en-US" dirty="0"/>
              <a:t>Normal breast has a 2 layers of cells (epithelial and </a:t>
            </a:r>
            <a:r>
              <a:rPr lang="en-US" dirty="0" err="1"/>
              <a:t>myoepithelial</a:t>
            </a:r>
            <a:r>
              <a:rPr lang="en-US" dirty="0"/>
              <a:t> cells). Epithelial hyperplasia is defined as the presence of more than 2 layers. </a:t>
            </a:r>
          </a:p>
          <a:p>
            <a:pPr marL="365760" indent="-256032">
              <a:buFont typeface="Arial" pitchFamily="34" charset="0"/>
              <a:buChar char="•"/>
              <a:defRPr/>
            </a:pPr>
            <a:r>
              <a:rPr lang="en-US" dirty="0"/>
              <a:t>Hyperplasia can range from mild, moderate to severe/florid.</a:t>
            </a:r>
          </a:p>
          <a:p>
            <a:pPr marL="365760" indent="-256032">
              <a:buFont typeface="Arial" pitchFamily="34" charset="0"/>
              <a:buChar char="•"/>
              <a:defRPr/>
            </a:pPr>
            <a:r>
              <a:rPr lang="en-US" dirty="0"/>
              <a:t>Both epithelial and </a:t>
            </a:r>
            <a:r>
              <a:rPr lang="en-US" dirty="0" err="1"/>
              <a:t>myoepithelial</a:t>
            </a:r>
            <a:r>
              <a:rPr lang="en-US" dirty="0"/>
              <a:t> cells proliferate.</a:t>
            </a:r>
          </a:p>
          <a:p>
            <a:pPr marL="365760" indent="-256032">
              <a:buFont typeface="Arial" pitchFamily="34" charset="0"/>
              <a:buChar char="•"/>
              <a:defRPr/>
            </a:pPr>
            <a:r>
              <a:rPr lang="en-US" dirty="0"/>
              <a:t>It can be seen in the ducts and the lobules. </a:t>
            </a:r>
          </a:p>
          <a:p>
            <a:pPr marL="365760" indent="-256032">
              <a:buFont typeface="Arial" pitchFamily="34" charset="0"/>
              <a:buChar char="•"/>
              <a:defRPr/>
            </a:pPr>
            <a:r>
              <a:rPr lang="en-US" i="1" u="sng" dirty="0"/>
              <a:t>When it is seen in fibrocystic disease</a:t>
            </a:r>
            <a:r>
              <a:rPr lang="en-US" u="sng" dirty="0"/>
              <a:t>: </a:t>
            </a:r>
            <a:r>
              <a:rPr lang="en-US" dirty="0"/>
              <a:t>it is called as proliferative type/variant of fibrocystic disease. </a:t>
            </a:r>
          </a:p>
          <a:p>
            <a:pPr marL="365760" indent="-256032">
              <a:buClr>
                <a:schemeClr val="accent3"/>
              </a:buClr>
              <a:buFont typeface="Arial" pitchFamily="34" charset="0"/>
              <a:buChar char="•"/>
              <a:defRPr/>
            </a:pPr>
            <a:endParaRPr lang="en-US" dirty="0">
              <a:latin typeface="+mj-lt"/>
            </a:endParaRPr>
          </a:p>
          <a:p>
            <a:pPr marL="365760" indent="-256032">
              <a:buClr>
                <a:schemeClr val="accent3"/>
              </a:buClr>
              <a:buFont typeface="Arial" pitchFamily="34" charset="0"/>
              <a:buChar char="•"/>
              <a:defRPr/>
            </a:pPr>
            <a:endParaRPr lang="en-US" dirty="0">
              <a:latin typeface="+mj-lt"/>
            </a:endParaRPr>
          </a:p>
          <a:p>
            <a:pPr marL="365760" indent="-256032">
              <a:buClr>
                <a:schemeClr val="accent3"/>
              </a:buClr>
              <a:buFont typeface="Arial" pitchFamily="34" charset="0"/>
              <a:buChar char="•"/>
              <a:defRPr/>
            </a:pPr>
            <a:endParaRPr lang="en-US" dirty="0"/>
          </a:p>
        </p:txBody>
      </p:sp>
      <p:sp>
        <p:nvSpPr>
          <p:cNvPr id="21506" name="Title 1"/>
          <p:cNvSpPr>
            <a:spLocks noGrp="1"/>
          </p:cNvSpPr>
          <p:nvPr>
            <p:ph type="title"/>
          </p:nvPr>
        </p:nvSpPr>
        <p:spPr/>
        <p:txBody>
          <a:bodyPr/>
          <a:lstStyle/>
          <a:p>
            <a:pPr eaLnBrk="1" hangingPunct="1"/>
            <a:r>
              <a:rPr lang="en-US" sz="2400" b="1" dirty="0">
                <a:solidFill>
                  <a:srgbClr val="FF0066"/>
                </a:solidFill>
                <a:cs typeface="Times New Roman" panose="02020603050405020304" pitchFamily="18" charset="0"/>
              </a:rPr>
              <a:t>2- Proliferative Disease without </a:t>
            </a:r>
            <a:r>
              <a:rPr lang="en-US" sz="2400" b="1" dirty="0" err="1">
                <a:solidFill>
                  <a:srgbClr val="FF0066"/>
                </a:solidFill>
                <a:cs typeface="Times New Roman" panose="02020603050405020304" pitchFamily="18" charset="0"/>
              </a:rPr>
              <a:t>Atypia</a:t>
            </a:r>
            <a:r>
              <a:rPr lang="en-US" sz="2400" b="1" dirty="0">
                <a:solidFill>
                  <a:srgbClr val="FF0066"/>
                </a:solidFill>
                <a:cs typeface="Times New Roman" panose="02020603050405020304" pitchFamily="18" charset="0"/>
              </a:rPr>
              <a:t> </a:t>
            </a:r>
            <a:r>
              <a:rPr lang="en-US" sz="2400" b="1" dirty="0" err="1">
                <a:solidFill>
                  <a:srgbClr val="FF0066"/>
                </a:solidFill>
                <a:cs typeface="Times New Roman" panose="02020603050405020304" pitchFamily="18" charset="0"/>
              </a:rPr>
              <a:t>contd</a:t>
            </a:r>
            <a:r>
              <a:rPr lang="en-US" sz="2400" b="1" dirty="0">
                <a:solidFill>
                  <a:srgbClr val="FF0066"/>
                </a:solidFill>
                <a:cs typeface="Times New Roman" panose="02020603050405020304" pitchFamily="18" charset="0"/>
              </a:rPr>
              <a:t>…</a:t>
            </a:r>
            <a:endParaRPr lang="en-US" sz="2400" dirty="0">
              <a:solidFill>
                <a:srgbClr val="FF0066"/>
              </a:solidFill>
              <a:cs typeface="Times New Roman" panose="02020603050405020304" pitchFamily="18" charset="0"/>
            </a:endParaRPr>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5819" y="0"/>
            <a:ext cx="2637857" cy="224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7" descr="d:\eDitionsContent\0721601871\graphics\fullsize\S01871-023-f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2900" y="838200"/>
            <a:ext cx="635000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267"/>
          <p:cNvSpPr txBox="1">
            <a:spLocks noChangeArrowheads="1"/>
          </p:cNvSpPr>
          <p:nvPr/>
        </p:nvSpPr>
        <p:spPr bwMode="auto">
          <a:xfrm>
            <a:off x="2133600" y="4280118"/>
            <a:ext cx="7848600" cy="1815882"/>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1600" dirty="0">
                <a:latin typeface="Georgia" panose="02040502050405020303" pitchFamily="18" charset="0"/>
              </a:rPr>
              <a:t>Figure 23-8 A, Normal. A normal duct or </a:t>
            </a:r>
            <a:r>
              <a:rPr lang="en-US" sz="1600" dirty="0" err="1">
                <a:latin typeface="Georgia" panose="02040502050405020303" pitchFamily="18" charset="0"/>
              </a:rPr>
              <a:t>acinus</a:t>
            </a:r>
            <a:r>
              <a:rPr lang="en-US" sz="1600" dirty="0">
                <a:latin typeface="Georgia" panose="02040502050405020303" pitchFamily="18" charset="0"/>
              </a:rPr>
              <a:t> has a single basally located </a:t>
            </a:r>
            <a:r>
              <a:rPr lang="en-US" sz="1600" dirty="0" err="1">
                <a:latin typeface="Georgia" panose="02040502050405020303" pitchFamily="18" charset="0"/>
              </a:rPr>
              <a:t>myoepithelial</a:t>
            </a:r>
            <a:r>
              <a:rPr lang="en-US" sz="1600" dirty="0">
                <a:latin typeface="Georgia" panose="02040502050405020303" pitchFamily="18" charset="0"/>
              </a:rPr>
              <a:t> cell layer (cells with dark, compact nuclei and scant cytoplasm) and a single luminal cell layer (cells with larger open nuclei, small nucleoli, and more abundant cytoplasm). </a:t>
            </a:r>
            <a:endParaRPr lang="en-US" sz="1600" dirty="0" smtClean="0">
              <a:latin typeface="Georgia" panose="02040502050405020303" pitchFamily="18" charset="0"/>
            </a:endParaRPr>
          </a:p>
          <a:p>
            <a:pPr algn="ctr"/>
            <a:r>
              <a:rPr lang="en-US" sz="1600" dirty="0" smtClean="0">
                <a:latin typeface="Georgia" panose="02040502050405020303" pitchFamily="18" charset="0"/>
              </a:rPr>
              <a:t>B</a:t>
            </a:r>
            <a:r>
              <a:rPr lang="en-US" sz="1600" dirty="0">
                <a:latin typeface="Georgia" panose="02040502050405020303" pitchFamily="18" charset="0"/>
              </a:rPr>
              <a:t>, Epithelial hyperplasia. The lumen is filled with a heterogeneous population of cells of different morphologies, often including both luminal and </a:t>
            </a:r>
            <a:r>
              <a:rPr lang="en-US" sz="1600" dirty="0" err="1">
                <a:latin typeface="Georgia" panose="02040502050405020303" pitchFamily="18" charset="0"/>
              </a:rPr>
              <a:t>myoepithelial</a:t>
            </a:r>
            <a:r>
              <a:rPr lang="en-US" sz="1600" dirty="0">
                <a:latin typeface="Georgia" panose="02040502050405020303" pitchFamily="18" charset="0"/>
              </a:rPr>
              <a:t> cell types. Irregular </a:t>
            </a:r>
            <a:r>
              <a:rPr lang="en-US" sz="1600" dirty="0" err="1">
                <a:latin typeface="Georgia" panose="02040502050405020303" pitchFamily="18" charset="0"/>
              </a:rPr>
              <a:t>slitlike</a:t>
            </a:r>
            <a:r>
              <a:rPr lang="en-US" sz="1600" dirty="0">
                <a:latin typeface="Georgia" panose="02040502050405020303" pitchFamily="18" charset="0"/>
              </a:rPr>
              <a:t> fenestrations are prominent at the </a:t>
            </a:r>
            <a:r>
              <a:rPr lang="en-US" sz="1600" dirty="0" err="1">
                <a:latin typeface="Georgia" panose="02040502050405020303" pitchFamily="18" charset="0"/>
              </a:rPr>
              <a:t>periphary</a:t>
            </a:r>
            <a:r>
              <a:rPr lang="en-US" sz="1600" dirty="0">
                <a:latin typeface="Georgia" panose="02040502050405020303" pitchFamily="18" charset="0"/>
              </a:rPr>
              <a:t>.</a:t>
            </a:r>
          </a:p>
        </p:txBody>
      </p:sp>
      <p:sp>
        <p:nvSpPr>
          <p:cNvPr id="22532" name="Text Box 270"/>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2534" name="Picture 279" descr="adminti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 descr="d:\eDitionsContent\0721601871\graphics\fullsize\S01871-023-f009.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923212" y="1691045"/>
            <a:ext cx="4038600" cy="3940175"/>
          </a:xfrm>
          <a:ln>
            <a:solidFill>
              <a:schemeClr val="tx1"/>
            </a:solidFill>
            <a:miter lim="800000"/>
            <a:headEnd/>
            <a:tailEnd/>
          </a:ln>
        </p:spPr>
      </p:pic>
      <p:sp>
        <p:nvSpPr>
          <p:cNvPr id="33794" name="Rectangle 3"/>
          <p:cNvSpPr>
            <a:spLocks noGrp="1" noChangeArrowheads="1"/>
          </p:cNvSpPr>
          <p:nvPr>
            <p:ph sz="half" idx="1"/>
          </p:nvPr>
        </p:nvSpPr>
        <p:spPr>
          <a:xfrm>
            <a:off x="1141412" y="1676400"/>
            <a:ext cx="5486400" cy="4930775"/>
          </a:xfrm>
        </p:spPr>
        <p:txBody>
          <a:bodyPr rtlCol="0">
            <a:normAutofit fontScale="92500" lnSpcReduction="20000"/>
          </a:bodyPr>
          <a:lstStyle/>
          <a:p>
            <a:pPr marL="365760" indent="-256032">
              <a:buClr>
                <a:schemeClr val="accent3"/>
              </a:buClr>
              <a:buNone/>
              <a:defRPr/>
            </a:pPr>
            <a:endParaRPr lang="en-US" b="1" i="1" dirty="0"/>
          </a:p>
          <a:p>
            <a:pPr marL="624078" indent="-514350">
              <a:buClr>
                <a:srgbClr val="7030A0"/>
              </a:buClr>
              <a:buFont typeface="+mj-lt"/>
              <a:buAutoNum type="arabicPeriod" startAt="2"/>
              <a:defRPr/>
            </a:pPr>
            <a:r>
              <a:rPr lang="en-US" sz="2800" b="1" i="1" dirty="0" err="1" smtClean="0">
                <a:solidFill>
                  <a:srgbClr val="7030A0"/>
                </a:solidFill>
              </a:rPr>
              <a:t>Sclerosing</a:t>
            </a:r>
            <a:r>
              <a:rPr lang="en-US" sz="2800" b="1" i="1" dirty="0" smtClean="0">
                <a:solidFill>
                  <a:srgbClr val="7030A0"/>
                </a:solidFill>
              </a:rPr>
              <a:t> </a:t>
            </a:r>
            <a:r>
              <a:rPr lang="en-US" sz="2800" b="1" i="1" dirty="0" err="1" smtClean="0">
                <a:solidFill>
                  <a:srgbClr val="7030A0"/>
                </a:solidFill>
              </a:rPr>
              <a:t>Adenosis</a:t>
            </a:r>
            <a:r>
              <a:rPr lang="en-US" sz="2800" b="1" i="1" dirty="0">
                <a:solidFill>
                  <a:srgbClr val="7030A0"/>
                </a:solidFill>
              </a:rPr>
              <a:t>:</a:t>
            </a:r>
            <a:r>
              <a:rPr lang="en-US" sz="2800" dirty="0" smtClean="0">
                <a:solidFill>
                  <a:srgbClr val="7030A0"/>
                </a:solidFill>
              </a:rPr>
              <a:t> </a:t>
            </a:r>
            <a:endParaRPr lang="en-US" sz="2800" dirty="0">
              <a:solidFill>
                <a:srgbClr val="7030A0"/>
              </a:solidFill>
            </a:endParaRPr>
          </a:p>
          <a:p>
            <a:pPr marL="365760" indent="-256032">
              <a:buFont typeface="Arial" pitchFamily="34" charset="0"/>
              <a:buChar char="•"/>
              <a:defRPr/>
            </a:pPr>
            <a:r>
              <a:rPr lang="en-US" dirty="0"/>
              <a:t>Commonly seen as an incidental microscopic finding but may occasionally present as a palpable mass that is mistaken </a:t>
            </a:r>
            <a:r>
              <a:rPr lang="en-US" i="1" dirty="0"/>
              <a:t>clinically for cancer</a:t>
            </a:r>
            <a:r>
              <a:rPr lang="en-US" dirty="0"/>
              <a:t>.</a:t>
            </a:r>
          </a:p>
          <a:p>
            <a:pPr marL="365760" indent="-256032">
              <a:buFont typeface="Arial" pitchFamily="34" charset="0"/>
              <a:buChar char="•"/>
              <a:defRPr/>
            </a:pPr>
            <a:r>
              <a:rPr lang="en-US" dirty="0"/>
              <a:t>Calcification is commonly seen in the lesion, so even on </a:t>
            </a:r>
            <a:r>
              <a:rPr lang="en-US" i="1" dirty="0"/>
              <a:t>mammography it can mimic cancer.</a:t>
            </a:r>
          </a:p>
          <a:p>
            <a:pPr marL="365760" indent="-256032">
              <a:buFont typeface="Arial" pitchFamily="34" charset="0"/>
              <a:buChar char="•"/>
              <a:defRPr/>
            </a:pPr>
            <a:r>
              <a:rPr lang="en-US" dirty="0"/>
              <a:t>It is almost always associated with other forms of fibrocystic change. </a:t>
            </a:r>
          </a:p>
          <a:p>
            <a:pPr marL="365760" indent="-256032">
              <a:buFont typeface="Arial" pitchFamily="34" charset="0"/>
              <a:buChar char="•"/>
              <a:defRPr/>
            </a:pPr>
            <a:r>
              <a:rPr lang="en-US" i="1" dirty="0"/>
              <a:t>Microscopically: </a:t>
            </a:r>
            <a:r>
              <a:rPr lang="en-US" dirty="0" err="1"/>
              <a:t>adenosis</a:t>
            </a:r>
            <a:r>
              <a:rPr lang="en-US" dirty="0"/>
              <a:t> and stromal fibrosis in the lobule which leads to compression and distortion of the lobule.</a:t>
            </a:r>
          </a:p>
          <a:p>
            <a:pPr marL="365760" indent="-256032">
              <a:buClr>
                <a:schemeClr val="accent3"/>
              </a:buClr>
              <a:buFont typeface="Arial" pitchFamily="34" charset="0"/>
              <a:buChar char="•"/>
              <a:defRPr/>
            </a:pPr>
            <a:endParaRPr lang="en-US" dirty="0"/>
          </a:p>
        </p:txBody>
      </p:sp>
      <p:sp>
        <p:nvSpPr>
          <p:cNvPr id="23554" name="Rectangle 2"/>
          <p:cNvSpPr>
            <a:spLocks noGrp="1" noChangeArrowheads="1"/>
          </p:cNvSpPr>
          <p:nvPr>
            <p:ph type="title"/>
          </p:nvPr>
        </p:nvSpPr>
        <p:spPr>
          <a:xfrm>
            <a:off x="684212" y="152400"/>
            <a:ext cx="8640762" cy="1066800"/>
          </a:xfrm>
        </p:spPr>
        <p:txBody>
          <a:bodyPr>
            <a:normAutofit/>
          </a:bodyPr>
          <a:lstStyle/>
          <a:p>
            <a:pPr eaLnBrk="1" hangingPunct="1"/>
            <a:r>
              <a:rPr lang="en-US" sz="2400" b="1" dirty="0">
                <a:solidFill>
                  <a:srgbClr val="FF0066"/>
                </a:solidFill>
                <a:cs typeface="Times New Roman" panose="02020603050405020304" pitchFamily="18" charset="0"/>
              </a:rPr>
              <a:t>2- Proliferative Disease without Atypia </a:t>
            </a:r>
            <a:r>
              <a:rPr lang="en-US" sz="2400" b="1" dirty="0" err="1">
                <a:solidFill>
                  <a:srgbClr val="FF0066"/>
                </a:solidFill>
                <a:cs typeface="Times New Roman" panose="02020603050405020304" pitchFamily="18" charset="0"/>
              </a:rPr>
              <a:t>contd</a:t>
            </a:r>
            <a:r>
              <a:rPr lang="en-US" sz="2400" b="1" dirty="0">
                <a:solidFill>
                  <a:srgbClr val="FF0066"/>
                </a:solidFill>
                <a:cs typeface="Times New Roman" panose="02020603050405020304" pitchFamily="18" charset="0"/>
              </a:rPr>
              <a:t>…</a:t>
            </a:r>
            <a:endParaRPr lang="en-US" sz="2400" dirty="0">
              <a:solidFill>
                <a:srgbClr val="FF0066"/>
              </a:solidFill>
            </a:endParaRPr>
          </a:p>
        </p:txBody>
      </p:sp>
      <p:sp>
        <p:nvSpPr>
          <p:cNvPr id="23557" name="Rectangle 5"/>
          <p:cNvSpPr>
            <a:spLocks noChangeArrowheads="1"/>
          </p:cNvSpPr>
          <p:nvPr/>
        </p:nvSpPr>
        <p:spPr bwMode="auto">
          <a:xfrm>
            <a:off x="8121650" y="5657850"/>
            <a:ext cx="406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Georgia" panose="02040502050405020303" pitchFamily="18" charset="0"/>
              </a:rPr>
              <a:t>The involved terminal duct lobular unit is enlarged, and the acini are compressed and distorted by the surrounding dense stroma.</a:t>
            </a:r>
          </a:p>
        </p:txBody>
      </p:sp>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 descr="d:\eDitionsContent\0721601871\graphics\fullsize\S01871-023-f01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085012" y="1275878"/>
            <a:ext cx="4038600" cy="3960813"/>
          </a:xfrm>
          <a:ln>
            <a:solidFill>
              <a:schemeClr val="tx1"/>
            </a:solidFill>
            <a:miter lim="800000"/>
            <a:headEnd/>
            <a:tailEnd/>
          </a:ln>
        </p:spPr>
      </p:pic>
      <p:sp>
        <p:nvSpPr>
          <p:cNvPr id="28675" name="Content Placeholder 2"/>
          <p:cNvSpPr>
            <a:spLocks noGrp="1"/>
          </p:cNvSpPr>
          <p:nvPr>
            <p:ph sz="half" idx="1"/>
          </p:nvPr>
        </p:nvSpPr>
        <p:spPr>
          <a:xfrm>
            <a:off x="1141412" y="1628776"/>
            <a:ext cx="5486400" cy="5146675"/>
          </a:xfrm>
        </p:spPr>
        <p:txBody>
          <a:bodyPr>
            <a:normAutofit lnSpcReduction="10000"/>
          </a:bodyPr>
          <a:lstStyle/>
          <a:p>
            <a:pPr marL="365760" indent="-256032">
              <a:buClr>
                <a:schemeClr val="accent3"/>
              </a:buClr>
              <a:buNone/>
              <a:defRPr/>
            </a:pPr>
            <a:endParaRPr lang="en-US" b="1" i="1" dirty="0"/>
          </a:p>
          <a:p>
            <a:pPr marL="566928" indent="-457200">
              <a:buFont typeface="+mj-lt"/>
              <a:buAutoNum type="arabicPeriod" startAt="3"/>
              <a:defRPr/>
            </a:pPr>
            <a:r>
              <a:rPr lang="en-US" b="1" i="1" dirty="0">
                <a:solidFill>
                  <a:srgbClr val="7030A0"/>
                </a:solidFill>
              </a:rPr>
              <a:t>Complex </a:t>
            </a:r>
            <a:r>
              <a:rPr lang="en-US" b="1" i="1" dirty="0" err="1">
                <a:solidFill>
                  <a:srgbClr val="7030A0"/>
                </a:solidFill>
              </a:rPr>
              <a:t>Sclerosing</a:t>
            </a:r>
            <a:r>
              <a:rPr lang="en-US" b="1" i="1" dirty="0">
                <a:solidFill>
                  <a:srgbClr val="7030A0"/>
                </a:solidFill>
              </a:rPr>
              <a:t> Lesion (Radial Scar</a:t>
            </a:r>
            <a:r>
              <a:rPr lang="en-US" b="1" i="1" dirty="0" smtClean="0">
                <a:solidFill>
                  <a:srgbClr val="7030A0"/>
                </a:solidFill>
              </a:rPr>
              <a:t>)</a:t>
            </a:r>
            <a:endParaRPr lang="en-US" dirty="0">
              <a:solidFill>
                <a:srgbClr val="7030A0"/>
              </a:solidFill>
            </a:endParaRPr>
          </a:p>
          <a:p>
            <a:pPr marL="365760" indent="-256032">
              <a:buFont typeface="Georgia"/>
              <a:buChar char="•"/>
              <a:defRPr/>
            </a:pPr>
            <a:r>
              <a:rPr lang="en-US" dirty="0"/>
              <a:t>Radial scars are stellate lesions characterized by a central nidus of entrapped glands in a </a:t>
            </a:r>
            <a:r>
              <a:rPr lang="en-US" dirty="0" err="1"/>
              <a:t>hyalinized</a:t>
            </a:r>
            <a:r>
              <a:rPr lang="en-US" dirty="0"/>
              <a:t> stroma</a:t>
            </a:r>
          </a:p>
          <a:p>
            <a:pPr marL="365760" indent="-256032">
              <a:buFont typeface="Georgia"/>
              <a:buChar char="•"/>
              <a:defRPr/>
            </a:pPr>
            <a:r>
              <a:rPr lang="en-US" dirty="0"/>
              <a:t>They typically present as an irregular mammographic density and closely mimic an invasive carcinoma both </a:t>
            </a:r>
            <a:r>
              <a:rPr lang="en-US" i="1" dirty="0" err="1"/>
              <a:t>mammographically</a:t>
            </a:r>
            <a:r>
              <a:rPr lang="en-US" i="1" dirty="0"/>
              <a:t>  and grossly</a:t>
            </a:r>
            <a:r>
              <a:rPr lang="en-US" dirty="0"/>
              <a:t>.</a:t>
            </a:r>
          </a:p>
          <a:p>
            <a:pPr marL="365760" indent="-256032">
              <a:buFont typeface="Georgia"/>
              <a:buChar char="•"/>
              <a:defRPr/>
            </a:pPr>
            <a:r>
              <a:rPr lang="en-US" dirty="0"/>
              <a:t>The word "scar" refers to the morphologic appearance, and not a prior inflammation, trauma or surgery. </a:t>
            </a:r>
          </a:p>
          <a:p>
            <a:pPr marL="365760" indent="-256032">
              <a:buClr>
                <a:schemeClr val="accent3"/>
              </a:buClr>
              <a:buFont typeface="Georgia"/>
              <a:buChar char="•"/>
              <a:defRPr/>
            </a:pPr>
            <a:endParaRPr lang="en-US" dirty="0"/>
          </a:p>
        </p:txBody>
      </p:sp>
      <p:sp>
        <p:nvSpPr>
          <p:cNvPr id="24578" name="Title 1"/>
          <p:cNvSpPr>
            <a:spLocks noGrp="1"/>
          </p:cNvSpPr>
          <p:nvPr>
            <p:ph type="title"/>
          </p:nvPr>
        </p:nvSpPr>
        <p:spPr>
          <a:xfrm>
            <a:off x="379412" y="39129"/>
            <a:ext cx="8497887" cy="1066800"/>
          </a:xfrm>
        </p:spPr>
        <p:txBody>
          <a:bodyPr>
            <a:normAutofit/>
          </a:bodyPr>
          <a:lstStyle/>
          <a:p>
            <a:pPr eaLnBrk="1" hangingPunct="1"/>
            <a:r>
              <a:rPr lang="en-US" sz="2800" b="1" dirty="0">
                <a:solidFill>
                  <a:srgbClr val="FF0066"/>
                </a:solidFill>
                <a:cs typeface="Times New Roman" panose="02020603050405020304" pitchFamily="18" charset="0"/>
              </a:rPr>
              <a:t>2- Proliferative Disease without Atypia </a:t>
            </a:r>
            <a:r>
              <a:rPr lang="en-US" sz="2800" b="1" dirty="0" err="1">
                <a:solidFill>
                  <a:srgbClr val="FF0066"/>
                </a:solidFill>
                <a:cs typeface="Times New Roman" panose="02020603050405020304" pitchFamily="18" charset="0"/>
              </a:rPr>
              <a:t>contd</a:t>
            </a:r>
            <a:r>
              <a:rPr lang="en-US" sz="2800" b="1" dirty="0">
                <a:solidFill>
                  <a:srgbClr val="FF0066"/>
                </a:solidFill>
                <a:cs typeface="Times New Roman" panose="02020603050405020304" pitchFamily="18" charset="0"/>
              </a:rPr>
              <a:t>…</a:t>
            </a:r>
            <a:endParaRPr lang="en-US" sz="2800" dirty="0">
              <a:solidFill>
                <a:srgbClr val="FF0066"/>
              </a:solidFill>
            </a:endParaRPr>
          </a:p>
        </p:txBody>
      </p:sp>
      <p:sp>
        <p:nvSpPr>
          <p:cNvPr id="24581" name="Rectangle 5"/>
          <p:cNvSpPr>
            <a:spLocks noChangeArrowheads="1"/>
          </p:cNvSpPr>
          <p:nvPr/>
        </p:nvSpPr>
        <p:spPr bwMode="auto">
          <a:xfrm>
            <a:off x="7085012" y="5406640"/>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sz="half" idx="1"/>
          </p:nvPr>
        </p:nvSpPr>
        <p:spPr>
          <a:xfrm>
            <a:off x="531812" y="1447800"/>
            <a:ext cx="7086600" cy="6561137"/>
          </a:xfrm>
        </p:spPr>
        <p:txBody>
          <a:bodyPr rtlCol="0">
            <a:normAutofit fontScale="700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109728" indent="0">
              <a:buClr>
                <a:srgbClr val="FF0066"/>
              </a:buClr>
              <a:buNone/>
              <a:defRPr/>
            </a:pPr>
            <a:r>
              <a:rPr lang="en-US" sz="3400" b="1" i="1" dirty="0" smtClean="0">
                <a:solidFill>
                  <a:srgbClr val="7030A0"/>
                </a:solidFill>
                <a:latin typeface="Times New Roman" pitchFamily="18" charset="0"/>
                <a:cs typeface="Times New Roman" pitchFamily="18" charset="0"/>
              </a:rPr>
              <a:t>4. </a:t>
            </a:r>
            <a:r>
              <a:rPr lang="en-US" sz="3400" b="1" i="1" dirty="0" err="1" smtClean="0">
                <a:solidFill>
                  <a:srgbClr val="7030A0"/>
                </a:solidFill>
                <a:latin typeface="Times New Roman" pitchFamily="18" charset="0"/>
                <a:cs typeface="Times New Roman" pitchFamily="18" charset="0"/>
              </a:rPr>
              <a:t>Papillomas</a:t>
            </a:r>
            <a:r>
              <a:rPr lang="en-US" sz="3400" b="1" i="1" dirty="0" smtClean="0">
                <a:solidFill>
                  <a:srgbClr val="7030A0"/>
                </a:solidFill>
                <a:latin typeface="Times New Roman" pitchFamily="18" charset="0"/>
                <a:cs typeface="Times New Roman" pitchFamily="18" charset="0"/>
              </a:rPr>
              <a:t>: </a:t>
            </a:r>
            <a:r>
              <a:rPr lang="en-US" sz="3400" b="1" dirty="0" smtClean="0">
                <a:solidFill>
                  <a:srgbClr val="7030A0"/>
                </a:solidFill>
                <a:latin typeface="Times New Roman" pitchFamily="18" charset="0"/>
                <a:cs typeface="Times New Roman" pitchFamily="18" charset="0"/>
              </a:rPr>
              <a:t> </a:t>
            </a:r>
            <a:endParaRPr lang="en-US" sz="3400" b="1" dirty="0">
              <a:solidFill>
                <a:srgbClr val="7030A0"/>
              </a:solidFill>
              <a:latin typeface="Times New Roman" pitchFamily="18" charset="0"/>
              <a:cs typeface="Times New Roman" pitchFamily="18" charset="0"/>
            </a:endParaRPr>
          </a:p>
          <a:p>
            <a:pPr marL="566928" indent="-457200">
              <a:buFont typeface="Arial" panose="020B0604020202020204" pitchFamily="34" charset="0"/>
              <a:buChar char="•"/>
              <a:defRPr/>
            </a:pPr>
            <a:r>
              <a:rPr lang="en-US" sz="3300" dirty="0">
                <a:latin typeface="Times New Roman" pitchFamily="18" charset="0"/>
                <a:cs typeface="Times New Roman" pitchFamily="18" charset="0"/>
              </a:rPr>
              <a:t>Is a papillary tumor that arises from the ductal epithelium. It is more common in the large lactiferous ducts (present in the central part of the breast at the nipple) but can also occur in the small ducts in any quadrant of the breast. </a:t>
            </a:r>
          </a:p>
          <a:p>
            <a:pPr marL="109728" indent="0">
              <a:buNone/>
              <a:defRPr/>
            </a:pPr>
            <a:r>
              <a:rPr lang="en-US" sz="3300" i="1" u="sng" dirty="0">
                <a:latin typeface="Times New Roman" pitchFamily="18" charset="0"/>
                <a:cs typeface="Times New Roman" pitchFamily="18" charset="0"/>
              </a:rPr>
              <a:t>Large duct </a:t>
            </a:r>
            <a:r>
              <a:rPr lang="en-US" sz="3300" i="1" u="sng" dirty="0" err="1">
                <a:latin typeface="Times New Roman" pitchFamily="18" charset="0"/>
                <a:cs typeface="Times New Roman" pitchFamily="18" charset="0"/>
              </a:rPr>
              <a:t>papillomas</a:t>
            </a:r>
            <a:r>
              <a:rPr lang="en-US" sz="3300" i="1" u="sng" dirty="0">
                <a:latin typeface="Times New Roman" pitchFamily="18" charset="0"/>
                <a:cs typeface="Times New Roman" pitchFamily="18" charset="0"/>
              </a:rPr>
              <a:t> (central </a:t>
            </a:r>
            <a:r>
              <a:rPr lang="en-US" sz="3300" i="1" u="sng" dirty="0" err="1">
                <a:latin typeface="Times New Roman" pitchFamily="18" charset="0"/>
                <a:cs typeface="Times New Roman" pitchFamily="18" charset="0"/>
              </a:rPr>
              <a:t>papillomas</a:t>
            </a:r>
            <a:r>
              <a:rPr lang="en-US" sz="3300" i="1" u="sng" dirty="0">
                <a:latin typeface="Times New Roman" pitchFamily="18" charset="0"/>
                <a:cs typeface="Times New Roman" pitchFamily="18" charset="0"/>
              </a:rPr>
              <a:t>): </a:t>
            </a:r>
            <a:endParaRPr lang="en-US" sz="3300" i="1" u="sng" dirty="0" smtClean="0">
              <a:latin typeface="Times New Roman" pitchFamily="18" charset="0"/>
              <a:cs typeface="Times New Roman" pitchFamily="18" charset="0"/>
            </a:endParaRPr>
          </a:p>
          <a:p>
            <a:pPr marL="109728" indent="0">
              <a:buNone/>
              <a:defRPr/>
            </a:pPr>
            <a:r>
              <a:rPr lang="en-US" sz="3300" dirty="0" smtClean="0">
                <a:latin typeface="Times New Roman" pitchFamily="18" charset="0"/>
                <a:cs typeface="Times New Roman" pitchFamily="18" charset="0"/>
              </a:rPr>
              <a:t>usually </a:t>
            </a:r>
            <a:r>
              <a:rPr lang="en-US" sz="3300" dirty="0">
                <a:latin typeface="Times New Roman" pitchFamily="18" charset="0"/>
                <a:cs typeface="Times New Roman" pitchFamily="18" charset="0"/>
              </a:rPr>
              <a:t>solitary and situated in the lactiferous duct at the nipple. Patients present with bloody nipple discharge and sometimes a </a:t>
            </a:r>
            <a:r>
              <a:rPr lang="en-US" sz="3300" dirty="0" err="1">
                <a:latin typeface="Times New Roman" pitchFamily="18" charset="0"/>
                <a:cs typeface="Times New Roman" pitchFamily="18" charset="0"/>
              </a:rPr>
              <a:t>subareolar</a:t>
            </a:r>
            <a:r>
              <a:rPr lang="en-US" sz="3300" dirty="0">
                <a:latin typeface="Times New Roman" pitchFamily="18" charset="0"/>
                <a:cs typeface="Times New Roman" pitchFamily="18" charset="0"/>
              </a:rPr>
              <a:t> palpable mass. </a:t>
            </a:r>
          </a:p>
          <a:p>
            <a:pPr marL="109728" indent="0">
              <a:buNone/>
              <a:defRPr/>
            </a:pPr>
            <a:r>
              <a:rPr lang="en-US" sz="3300" i="1" u="sng" dirty="0">
                <a:latin typeface="Times New Roman" pitchFamily="18" charset="0"/>
                <a:cs typeface="Times New Roman" pitchFamily="18" charset="0"/>
              </a:rPr>
              <a:t>Small duct </a:t>
            </a:r>
            <a:r>
              <a:rPr lang="en-US" sz="3300" i="1" u="sng" dirty="0" err="1">
                <a:latin typeface="Times New Roman" pitchFamily="18" charset="0"/>
                <a:cs typeface="Times New Roman" pitchFamily="18" charset="0"/>
              </a:rPr>
              <a:t>papillomas</a:t>
            </a:r>
            <a:r>
              <a:rPr lang="en-US" sz="3300" i="1" u="sng" dirty="0">
                <a:latin typeface="Times New Roman" pitchFamily="18" charset="0"/>
                <a:cs typeface="Times New Roman" pitchFamily="18" charset="0"/>
              </a:rPr>
              <a:t>: </a:t>
            </a:r>
            <a:endParaRPr lang="en-US" sz="3300" i="1" u="sng" dirty="0" smtClean="0">
              <a:latin typeface="Times New Roman" pitchFamily="18" charset="0"/>
              <a:cs typeface="Times New Roman" pitchFamily="18" charset="0"/>
            </a:endParaRPr>
          </a:p>
          <a:p>
            <a:pPr marL="109728" indent="0">
              <a:buNone/>
              <a:defRPr/>
            </a:pPr>
            <a:r>
              <a:rPr lang="en-US" sz="3300" dirty="0" smtClean="0">
                <a:latin typeface="Times New Roman" pitchFamily="18" charset="0"/>
                <a:cs typeface="Times New Roman" pitchFamily="18" charset="0"/>
              </a:rPr>
              <a:t>commonly </a:t>
            </a:r>
            <a:r>
              <a:rPr lang="en-US" sz="3300" dirty="0">
                <a:latin typeface="Times New Roman" pitchFamily="18" charset="0"/>
                <a:cs typeface="Times New Roman" pitchFamily="18" charset="0"/>
              </a:rPr>
              <a:t>multiple and located deeper within the ductal system. Small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a:t>
            </a:r>
            <a:r>
              <a:rPr lang="en-US" sz="3300" i="1" dirty="0">
                <a:latin typeface="Times New Roman" pitchFamily="18" charset="0"/>
                <a:cs typeface="Times New Roman" pitchFamily="18" charset="0"/>
              </a:rPr>
              <a:t>increase the risk of subsequent carcinoma. </a:t>
            </a:r>
          </a:p>
          <a:p>
            <a:pPr marL="365760" indent="-256032">
              <a:buClr>
                <a:schemeClr val="accent3"/>
              </a:buClr>
              <a:buFont typeface="Georgia"/>
              <a:buChar char="•"/>
              <a:defRPr/>
            </a:pPr>
            <a:endParaRPr lang="en-US" i="1" dirty="0"/>
          </a:p>
          <a:p>
            <a:pPr marL="365760" indent="-256032">
              <a:buClr>
                <a:schemeClr val="accent3"/>
              </a:buClr>
              <a:buFont typeface="Arial" pitchFamily="34" charset="0"/>
              <a:buChar char="•"/>
              <a:defRPr/>
            </a:pPr>
            <a:endParaRPr lang="en-US" dirty="0"/>
          </a:p>
          <a:p>
            <a:pPr marL="365760" indent="-256032">
              <a:buClr>
                <a:schemeClr val="accent3"/>
              </a:buClr>
              <a:buNone/>
              <a:defRPr/>
            </a:pPr>
            <a:r>
              <a:rPr lang="en-US" dirty="0"/>
              <a:t> </a:t>
            </a:r>
          </a:p>
        </p:txBody>
      </p:sp>
      <p:sp>
        <p:nvSpPr>
          <p:cNvPr id="25602" name="Rectangle 2"/>
          <p:cNvSpPr>
            <a:spLocks noGrp="1" noChangeArrowheads="1"/>
          </p:cNvSpPr>
          <p:nvPr>
            <p:ph type="title"/>
          </p:nvPr>
        </p:nvSpPr>
        <p:spPr>
          <a:xfrm>
            <a:off x="379412" y="320920"/>
            <a:ext cx="7956550" cy="719138"/>
          </a:xfrm>
        </p:spPr>
        <p:txBody>
          <a:bodyPr>
            <a:normAutofit/>
          </a:bodyPr>
          <a:lstStyle/>
          <a:p>
            <a:pPr eaLnBrk="1" hangingPunct="1"/>
            <a:r>
              <a:rPr lang="en-US" sz="2800" b="1" dirty="0">
                <a:solidFill>
                  <a:srgbClr val="FF0066"/>
                </a:solidFill>
                <a:cs typeface="Times New Roman" panose="02020603050405020304" pitchFamily="18" charset="0"/>
              </a:rPr>
              <a:t>2- Proliferative Disease without </a:t>
            </a:r>
            <a:r>
              <a:rPr lang="en-US" sz="2800" b="1" dirty="0" err="1">
                <a:solidFill>
                  <a:srgbClr val="FF0066"/>
                </a:solidFill>
                <a:cs typeface="Times New Roman" panose="02020603050405020304" pitchFamily="18" charset="0"/>
              </a:rPr>
              <a:t>Atypia</a:t>
            </a:r>
            <a:r>
              <a:rPr lang="en-US" sz="2800" b="1" dirty="0">
                <a:solidFill>
                  <a:srgbClr val="FF0066"/>
                </a:solidFill>
                <a:cs typeface="Times New Roman" panose="02020603050405020304" pitchFamily="18" charset="0"/>
              </a:rPr>
              <a:t> </a:t>
            </a:r>
            <a:r>
              <a:rPr lang="en-US" sz="2800" b="1" dirty="0" err="1">
                <a:solidFill>
                  <a:srgbClr val="FF0066"/>
                </a:solidFill>
                <a:cs typeface="Times New Roman" panose="02020603050405020304" pitchFamily="18" charset="0"/>
              </a:rPr>
              <a:t>contd</a:t>
            </a:r>
            <a:r>
              <a:rPr lang="en-US" sz="2800" b="1" dirty="0">
                <a:solidFill>
                  <a:srgbClr val="FF0066"/>
                </a:solidFill>
                <a:cs typeface="Times New Roman" panose="02020603050405020304" pitchFamily="18" charset="0"/>
              </a:rPr>
              <a:t>…</a:t>
            </a:r>
            <a:endParaRPr lang="en-US" sz="2800" dirty="0">
              <a:solidFill>
                <a:srgbClr val="FF0066"/>
              </a:solidFill>
            </a:endParaRPr>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3724" y="399882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723" y="852567"/>
            <a:ext cx="3806825" cy="285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3" y="1676400"/>
            <a:ext cx="9144000" cy="5181600"/>
          </a:xfrm>
        </p:spPr>
        <p:txBody>
          <a:bodyPr>
            <a:normAutofit fontScale="40000" lnSpcReduction="20000"/>
          </a:bodyPr>
          <a:lstStyle/>
          <a:p>
            <a:pPr marL="109728" indent="0">
              <a:buNone/>
              <a:defRPr/>
            </a:pPr>
            <a:r>
              <a:rPr lang="en-US" sz="4000" b="1" i="1" u="sng" dirty="0">
                <a:solidFill>
                  <a:srgbClr val="7030A0"/>
                </a:solidFill>
              </a:rPr>
              <a:t>Pathology of benign breast diseases.</a:t>
            </a:r>
            <a:endParaRPr lang="en-US" sz="4000" dirty="0">
              <a:solidFill>
                <a:srgbClr val="7030A0"/>
              </a:solidFill>
            </a:endParaRPr>
          </a:p>
          <a:p>
            <a:pPr marL="109728" indent="0">
              <a:buNone/>
              <a:defRPr/>
            </a:pPr>
            <a:r>
              <a:rPr lang="en-US" sz="3500" b="1" dirty="0"/>
              <a:t>At the end of this lecture, the student should be able to:</a:t>
            </a:r>
          </a:p>
          <a:p>
            <a:pPr marL="624078" indent="-514350">
              <a:buFont typeface="Arial" panose="020B0604020202020204" pitchFamily="34" charset="0"/>
              <a:buChar char="•"/>
              <a:defRPr/>
            </a:pPr>
            <a:r>
              <a:rPr lang="en-US" sz="3500" dirty="0"/>
              <a:t>Know the ways that benign breast conditions can clinically present.</a:t>
            </a:r>
          </a:p>
          <a:p>
            <a:pPr marL="624078" indent="-514350">
              <a:buFont typeface="Arial" panose="020B0604020202020204" pitchFamily="34" charset="0"/>
              <a:buChar char="•"/>
              <a:defRPr/>
            </a:pPr>
            <a:r>
              <a:rPr lang="en-US" sz="3500" dirty="0"/>
              <a:t>Know the common inflammatory conditions of breast (mastitis and abscesses).</a:t>
            </a:r>
          </a:p>
          <a:p>
            <a:pPr marL="624078" indent="-514350">
              <a:buFont typeface="Arial" panose="020B0604020202020204" pitchFamily="34" charset="0"/>
              <a:buChar char="•"/>
              <a:defRPr/>
            </a:pPr>
            <a:r>
              <a:rPr lang="en-US" sz="3500" dirty="0"/>
              <a:t>Understand the pathology of fibrocystic change.</a:t>
            </a:r>
          </a:p>
          <a:p>
            <a:pPr marL="624078" indent="-514350">
              <a:buFont typeface="Arial" panose="020B0604020202020204" pitchFamily="34" charset="0"/>
              <a:buChar char="•"/>
              <a:defRPr/>
            </a:pPr>
            <a:r>
              <a:rPr lang="en-US" sz="3500" dirty="0"/>
              <a:t>Know the common benign breast </a:t>
            </a:r>
            <a:r>
              <a:rPr lang="en-US" sz="3500" dirty="0" err="1"/>
              <a:t>tumours</a:t>
            </a:r>
            <a:r>
              <a:rPr lang="en-US" sz="3500" dirty="0"/>
              <a:t> with special emphasis on </a:t>
            </a:r>
            <a:r>
              <a:rPr lang="en-US" sz="3500" dirty="0" err="1"/>
              <a:t>fibroadenoma</a:t>
            </a:r>
            <a:r>
              <a:rPr lang="en-US" sz="3500" dirty="0"/>
              <a:t> and </a:t>
            </a:r>
            <a:r>
              <a:rPr lang="en-US" sz="3500" dirty="0" err="1"/>
              <a:t>phyllodes</a:t>
            </a:r>
            <a:r>
              <a:rPr lang="en-US" sz="3500" dirty="0"/>
              <a:t> </a:t>
            </a:r>
            <a:r>
              <a:rPr lang="en-US" sz="3500" dirty="0" err="1"/>
              <a:t>tumour</a:t>
            </a:r>
            <a:r>
              <a:rPr lang="en-US" sz="3500" dirty="0"/>
              <a:t>.</a:t>
            </a:r>
          </a:p>
          <a:p>
            <a:pPr marL="624078" indent="-514350">
              <a:buFont typeface="Arial" panose="020B0604020202020204" pitchFamily="34" charset="0"/>
              <a:buChar char="•"/>
              <a:defRPr/>
            </a:pPr>
            <a:r>
              <a:rPr lang="en-US" sz="3500" dirty="0"/>
              <a:t>Know the risk of subsequent breast cancer in women with diagnosed benign breast </a:t>
            </a:r>
            <a:r>
              <a:rPr lang="en-US" sz="3500" dirty="0" smtClean="0"/>
              <a:t>lesions.</a:t>
            </a:r>
            <a:endParaRPr lang="en-US" sz="3500" dirty="0"/>
          </a:p>
          <a:p>
            <a:pPr marL="109728" indent="0">
              <a:buNone/>
              <a:defRPr/>
            </a:pPr>
            <a:r>
              <a:rPr lang="en-US" sz="4000" b="1" i="1" u="sng" dirty="0">
                <a:solidFill>
                  <a:srgbClr val="7030A0"/>
                </a:solidFill>
              </a:rPr>
              <a:t>Breast cancer.</a:t>
            </a:r>
            <a:endParaRPr lang="en-US" sz="4000" dirty="0">
              <a:solidFill>
                <a:srgbClr val="7030A0"/>
              </a:solidFill>
            </a:endParaRPr>
          </a:p>
          <a:p>
            <a:pPr marL="109728" indent="0">
              <a:buNone/>
              <a:defRPr/>
            </a:pPr>
            <a:r>
              <a:rPr lang="en-US" sz="3500" b="1" dirty="0"/>
              <a:t>At the end of this lecture, the student should be able to:</a:t>
            </a:r>
          </a:p>
          <a:p>
            <a:pPr marL="624078" indent="-514350">
              <a:buFont typeface="Arial" panose="020B0604020202020204" pitchFamily="34" charset="0"/>
              <a:buChar char="•"/>
              <a:defRPr/>
            </a:pPr>
            <a:r>
              <a:rPr lang="en-US" sz="3500" dirty="0"/>
              <a:t>Know the risk factors for the development of breast cancer.</a:t>
            </a:r>
          </a:p>
          <a:p>
            <a:pPr marL="624078" indent="-514350">
              <a:buFont typeface="Arial" panose="020B0604020202020204" pitchFamily="34" charset="0"/>
              <a:buChar char="•"/>
              <a:defRPr/>
            </a:pPr>
            <a:r>
              <a:rPr lang="en-US" sz="3500" dirty="0"/>
              <a:t>Know the classification of breast cancer.</a:t>
            </a:r>
          </a:p>
          <a:p>
            <a:pPr marL="624078" indent="-514350">
              <a:buFont typeface="Arial" panose="020B0604020202020204" pitchFamily="34" charset="0"/>
              <a:buChar char="•"/>
              <a:defRPr/>
            </a:pPr>
            <a:r>
              <a:rPr lang="en-US" sz="3500" dirty="0"/>
              <a:t>Understand the behavior and spread of breast cancer.</a:t>
            </a:r>
          </a:p>
          <a:p>
            <a:pPr marL="624078" indent="-514350">
              <a:buFont typeface="Arial" panose="020B0604020202020204" pitchFamily="34" charset="0"/>
              <a:buChar char="•"/>
              <a:defRPr/>
            </a:pPr>
            <a:r>
              <a:rPr lang="en-US" sz="3500" dirty="0"/>
              <a:t>Know the prognostic indicators of  breast carcinoma.</a:t>
            </a:r>
          </a:p>
          <a:p>
            <a:pPr marL="452628" indent="-342900">
              <a:buFont typeface="Arial" panose="020B0604020202020204" pitchFamily="34" charset="0"/>
              <a:buChar char="•"/>
              <a:defRPr/>
            </a:pPr>
            <a:endParaRPr lang="en-US" dirty="0"/>
          </a:p>
        </p:txBody>
      </p:sp>
      <p:sp>
        <p:nvSpPr>
          <p:cNvPr id="10242" name="Title 1"/>
          <p:cNvSpPr>
            <a:spLocks noGrp="1"/>
          </p:cNvSpPr>
          <p:nvPr>
            <p:ph type="title"/>
          </p:nvPr>
        </p:nvSpPr>
        <p:spPr/>
        <p:txBody>
          <a:bodyPr/>
          <a:lstStyle/>
          <a:p>
            <a:pPr eaLnBrk="1" hangingPunct="1"/>
            <a:r>
              <a:rPr lang="en-US" dirty="0">
                <a:solidFill>
                  <a:srgbClr val="7030A0"/>
                </a:solidFill>
              </a:rPr>
              <a:t>Objectives</a:t>
            </a:r>
            <a:r>
              <a:rPr lang="en-US" dirty="0"/>
              <a:t> </a:t>
            </a:r>
          </a:p>
        </p:txBody>
      </p:sp>
    </p:spTree>
    <p:extLst>
      <p:ext uri="{BB962C8B-B14F-4D97-AF65-F5344CB8AC3E}">
        <p14:creationId xmlns:p14="http://schemas.microsoft.com/office/powerpoint/2010/main" val="140078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otran\Images\CH25\F025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612" y="3141664"/>
            <a:ext cx="8305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430588" y="6096000"/>
            <a:ext cx="567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a:latin typeface="Georgia" panose="02040502050405020303" pitchFamily="18" charset="0"/>
              </a:rPr>
              <a:t>Intraductal papilloma</a:t>
            </a:r>
          </a:p>
        </p:txBody>
      </p:sp>
      <p:pic>
        <p:nvPicPr>
          <p:cNvPr id="26628" name="Picture 6" descr="http://img.medscape.com/pi/emed/ckb/pathology/1603817-1607635-1873858-1878559t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012" y="5334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1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1522413" y="1905000"/>
            <a:ext cx="9144000" cy="4953000"/>
          </a:xfrm>
        </p:spPr>
        <p:txBody>
          <a:bodyPr>
            <a:normAutofit/>
          </a:bodyPr>
          <a:lstStyle/>
          <a:p>
            <a:pPr marL="452628" indent="-342900">
              <a:buFont typeface="Arial" panose="020B0604020202020204" pitchFamily="34" charset="0"/>
              <a:buChar char="•"/>
              <a:defRPr/>
            </a:pPr>
            <a:r>
              <a:rPr lang="en-US" b="1" dirty="0" smtClean="0">
                <a:solidFill>
                  <a:srgbClr val="CC0099"/>
                </a:solidFill>
                <a:latin typeface="+mj-lt"/>
              </a:rPr>
              <a:t>Risk for cancer is 4-5 times normal</a:t>
            </a:r>
          </a:p>
          <a:p>
            <a:pPr marL="452628" indent="-342900">
              <a:buFont typeface="Arial" panose="020B0604020202020204" pitchFamily="34" charset="0"/>
              <a:buChar char="•"/>
              <a:defRPr/>
            </a:pPr>
            <a:r>
              <a:rPr lang="en-US" b="1" dirty="0" smtClean="0">
                <a:latin typeface="+mj-lt"/>
              </a:rPr>
              <a:t>Atypical hyperplasia is a cellular proliferation resembling ductal carcinoma in situ (DCIS) or lobular carcinoma in situ (LCIS) but lacking sufficient qualitative or quantitative features for a diagnosis of carcinoma in situ.</a:t>
            </a:r>
          </a:p>
          <a:p>
            <a:pPr marL="452628" indent="-342900">
              <a:buFont typeface="Arial" panose="020B0604020202020204" pitchFamily="34" charset="0"/>
              <a:buChar char="•"/>
              <a:defRPr/>
            </a:pPr>
            <a:r>
              <a:rPr lang="en-US" b="1" dirty="0" smtClean="0">
                <a:latin typeface="+mj-lt"/>
              </a:rPr>
              <a:t>Include </a:t>
            </a:r>
            <a:r>
              <a:rPr lang="en-US" b="1" dirty="0">
                <a:latin typeface="+mj-lt"/>
              </a:rPr>
              <a:t>two </a:t>
            </a:r>
            <a:r>
              <a:rPr lang="en-US" b="1" dirty="0" smtClean="0">
                <a:latin typeface="+mj-lt"/>
              </a:rPr>
              <a:t>entities:</a:t>
            </a:r>
            <a:endParaRPr lang="en-US" b="1" dirty="0">
              <a:latin typeface="+mj-lt"/>
            </a:endParaRPr>
          </a:p>
          <a:p>
            <a:pPr marL="704088" lvl="2" indent="0">
              <a:buNone/>
              <a:defRPr/>
            </a:pPr>
            <a:r>
              <a:rPr lang="en-US" sz="2400" b="1" dirty="0" smtClean="0">
                <a:latin typeface="+mj-lt"/>
              </a:rPr>
              <a:t>1) </a:t>
            </a:r>
            <a:r>
              <a:rPr lang="en-US" sz="2400" b="1" dirty="0" smtClean="0">
                <a:solidFill>
                  <a:srgbClr val="CC0099"/>
                </a:solidFill>
                <a:latin typeface="+mj-lt"/>
              </a:rPr>
              <a:t>A</a:t>
            </a:r>
            <a:r>
              <a:rPr lang="en-US" sz="2400" b="1" dirty="0" smtClean="0">
                <a:latin typeface="+mj-lt"/>
              </a:rPr>
              <a:t>typical </a:t>
            </a:r>
            <a:r>
              <a:rPr lang="en-US" sz="2400" b="1" dirty="0" err="1">
                <a:solidFill>
                  <a:srgbClr val="CC0099"/>
                </a:solidFill>
                <a:latin typeface="+mj-lt"/>
              </a:rPr>
              <a:t>D</a:t>
            </a:r>
            <a:r>
              <a:rPr lang="en-US" sz="2400" b="1" dirty="0" err="1" smtClean="0">
                <a:latin typeface="+mj-lt"/>
              </a:rPr>
              <a:t>uctal</a:t>
            </a:r>
            <a:r>
              <a:rPr lang="en-US" sz="2400" b="1" dirty="0" smtClean="0">
                <a:latin typeface="+mj-lt"/>
              </a:rPr>
              <a:t> </a:t>
            </a:r>
            <a:r>
              <a:rPr lang="en-US" sz="2400" b="1" dirty="0" smtClean="0">
                <a:solidFill>
                  <a:srgbClr val="CC0099"/>
                </a:solidFill>
                <a:latin typeface="+mj-lt"/>
              </a:rPr>
              <a:t>H</a:t>
            </a:r>
            <a:r>
              <a:rPr lang="en-US" sz="2400" b="1" dirty="0" smtClean="0">
                <a:latin typeface="+mj-lt"/>
              </a:rPr>
              <a:t>yperplasia </a:t>
            </a:r>
            <a:r>
              <a:rPr lang="en-US" sz="2400" b="1" dirty="0" smtClean="0">
                <a:solidFill>
                  <a:srgbClr val="CC0099"/>
                </a:solidFill>
                <a:latin typeface="+mj-lt"/>
              </a:rPr>
              <a:t>(ADH)</a:t>
            </a:r>
            <a:endParaRPr lang="en-US" sz="2400" b="1" dirty="0">
              <a:solidFill>
                <a:srgbClr val="CC0099"/>
              </a:solidFill>
              <a:latin typeface="+mj-lt"/>
            </a:endParaRPr>
          </a:p>
          <a:p>
            <a:pPr marL="704088" lvl="2" indent="0">
              <a:buNone/>
              <a:defRPr/>
            </a:pPr>
            <a:r>
              <a:rPr lang="en-US" sz="2400" b="1" dirty="0" smtClean="0">
                <a:latin typeface="+mj-lt"/>
              </a:rPr>
              <a:t>2) </a:t>
            </a:r>
            <a:r>
              <a:rPr lang="en-US" sz="2400" b="1" dirty="0" smtClean="0">
                <a:solidFill>
                  <a:srgbClr val="CC0099"/>
                </a:solidFill>
                <a:latin typeface="+mj-lt"/>
              </a:rPr>
              <a:t>A</a:t>
            </a:r>
            <a:r>
              <a:rPr lang="en-US" sz="2400" b="1" dirty="0" smtClean="0">
                <a:latin typeface="+mj-lt"/>
              </a:rPr>
              <a:t>typical </a:t>
            </a:r>
            <a:r>
              <a:rPr lang="en-US" sz="2400" b="1" dirty="0" smtClean="0">
                <a:solidFill>
                  <a:srgbClr val="CC0099"/>
                </a:solidFill>
                <a:latin typeface="+mj-lt"/>
              </a:rPr>
              <a:t>L</a:t>
            </a:r>
            <a:r>
              <a:rPr lang="en-US" sz="2400" b="1" dirty="0" smtClean="0">
                <a:latin typeface="+mj-lt"/>
              </a:rPr>
              <a:t>obular </a:t>
            </a:r>
            <a:r>
              <a:rPr lang="en-US" sz="2400" b="1" dirty="0" smtClean="0">
                <a:solidFill>
                  <a:srgbClr val="CC0099"/>
                </a:solidFill>
                <a:latin typeface="+mj-lt"/>
              </a:rPr>
              <a:t>H</a:t>
            </a:r>
            <a:r>
              <a:rPr lang="en-US" sz="2400" b="1" dirty="0" smtClean="0">
                <a:latin typeface="+mj-lt"/>
              </a:rPr>
              <a:t>yperplasia </a:t>
            </a:r>
            <a:r>
              <a:rPr lang="en-US" sz="2400" b="1" dirty="0" smtClean="0">
                <a:solidFill>
                  <a:srgbClr val="CC0099"/>
                </a:solidFill>
                <a:latin typeface="+mj-lt"/>
              </a:rPr>
              <a:t>(ALH)</a:t>
            </a:r>
            <a:endParaRPr lang="en-US" sz="2400" b="1" dirty="0">
              <a:solidFill>
                <a:srgbClr val="CC0099"/>
              </a:solidFill>
              <a:latin typeface="+mj-lt"/>
            </a:endParaRPr>
          </a:p>
          <a:p>
            <a:pPr marL="452628" indent="-342900">
              <a:buFont typeface="Arial" panose="020B0604020202020204" pitchFamily="34" charset="0"/>
              <a:buChar char="•"/>
              <a:defRPr/>
            </a:pPr>
            <a:r>
              <a:rPr lang="en-US" b="1" dirty="0">
                <a:latin typeface="+mj-lt"/>
              </a:rPr>
              <a:t>    Atypical hyperplasia has some of the architectural and </a:t>
            </a:r>
            <a:r>
              <a:rPr lang="en-US" b="1" dirty="0" err="1">
                <a:latin typeface="+mj-lt"/>
              </a:rPr>
              <a:t>cytologic</a:t>
            </a:r>
            <a:r>
              <a:rPr lang="en-US" b="1" dirty="0">
                <a:latin typeface="+mj-lt"/>
              </a:rPr>
              <a:t> features of carcinoma in situ but lack the complete criteria for that diagnosis and is categorized as </a:t>
            </a:r>
            <a:r>
              <a:rPr lang="en-US" b="1" dirty="0" err="1">
                <a:latin typeface="+mj-lt"/>
              </a:rPr>
              <a:t>ductal</a:t>
            </a:r>
            <a:r>
              <a:rPr lang="en-US" b="1" dirty="0">
                <a:latin typeface="+mj-lt"/>
              </a:rPr>
              <a:t> or lobular in type</a:t>
            </a:r>
          </a:p>
          <a:p>
            <a:pPr marL="365760" indent="-256032">
              <a:buClr>
                <a:schemeClr val="accent3"/>
              </a:buClr>
              <a:buNone/>
              <a:defRPr/>
            </a:pPr>
            <a:endParaRPr lang="en-US" dirty="0"/>
          </a:p>
          <a:p>
            <a:pPr marL="365760" indent="-256032">
              <a:buClr>
                <a:schemeClr val="accent3"/>
              </a:buClr>
              <a:buFont typeface="Georgia"/>
              <a:buChar char="•"/>
              <a:defRPr/>
            </a:pPr>
            <a:endParaRPr lang="en-US" dirty="0"/>
          </a:p>
        </p:txBody>
      </p:sp>
      <p:sp>
        <p:nvSpPr>
          <p:cNvPr id="27650" name="Rectangle 2"/>
          <p:cNvSpPr>
            <a:spLocks noGrp="1" noChangeArrowheads="1"/>
          </p:cNvSpPr>
          <p:nvPr>
            <p:ph type="title"/>
          </p:nvPr>
        </p:nvSpPr>
        <p:spPr>
          <a:xfrm>
            <a:off x="760412" y="304800"/>
            <a:ext cx="10439400" cy="1066800"/>
          </a:xfrm>
        </p:spPr>
        <p:txBody>
          <a:bodyPr>
            <a:normAutofit/>
          </a:bodyPr>
          <a:lstStyle/>
          <a:p>
            <a:pPr eaLnBrk="1" hangingPunct="1"/>
            <a:r>
              <a:rPr lang="en-US" sz="2800" b="1" dirty="0">
                <a:solidFill>
                  <a:srgbClr val="FF0066"/>
                </a:solidFill>
                <a:latin typeface="Times New Roman" panose="02020603050405020304" pitchFamily="18" charset="0"/>
                <a:cs typeface="Times New Roman" panose="02020603050405020304" pitchFamily="18" charset="0"/>
              </a:rPr>
              <a:t>3- </a:t>
            </a:r>
            <a:r>
              <a:rPr lang="en-US" sz="2800" b="1" u="sng" dirty="0">
                <a:solidFill>
                  <a:srgbClr val="FF0066"/>
                </a:solidFill>
                <a:latin typeface="Times New Roman" panose="02020603050405020304" pitchFamily="18" charset="0"/>
                <a:cs typeface="Times New Roman" panose="02020603050405020304" pitchFamily="18" charset="0"/>
              </a:rPr>
              <a:t>Proliferative</a:t>
            </a:r>
            <a:r>
              <a:rPr lang="en-US" sz="2800" b="1" dirty="0">
                <a:solidFill>
                  <a:srgbClr val="FF0066"/>
                </a:solidFill>
                <a:latin typeface="Times New Roman" panose="02020603050405020304" pitchFamily="18" charset="0"/>
                <a:cs typeface="Times New Roman" panose="02020603050405020304" pitchFamily="18" charset="0"/>
              </a:rPr>
              <a:t> breast disease </a:t>
            </a:r>
            <a:r>
              <a:rPr lang="en-US" sz="2800" b="1" u="sng" dirty="0">
                <a:solidFill>
                  <a:srgbClr val="FF0066"/>
                </a:solidFill>
                <a:latin typeface="Times New Roman" panose="02020603050405020304" pitchFamily="18" charset="0"/>
                <a:cs typeface="Times New Roman" panose="02020603050405020304" pitchFamily="18" charset="0"/>
              </a:rPr>
              <a:t>with atypia </a:t>
            </a:r>
            <a:r>
              <a:rPr lang="en-US" sz="2800" b="1" dirty="0">
                <a:solidFill>
                  <a:srgbClr val="FF0066"/>
                </a:solidFill>
                <a:latin typeface="Times New Roman" panose="02020603050405020304" pitchFamily="18" charset="0"/>
                <a:cs typeface="Times New Roman" panose="02020603050405020304" pitchFamily="18" charset="0"/>
              </a:rPr>
              <a:t>(Atypical hyperplasia)</a:t>
            </a:r>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19251649"/>
              </p:ext>
            </p:extLst>
          </p:nvPr>
        </p:nvGraphicFramePr>
        <p:xfrm>
          <a:off x="1293812" y="685800"/>
          <a:ext cx="9144000" cy="5756274"/>
        </p:xfrm>
        <a:graphic>
          <a:graphicData uri="http://schemas.openxmlformats.org/drawingml/2006/table">
            <a:tbl>
              <a:tblPr firstRow="1" bandRow="1">
                <a:tableStyleId>{616DA210-FB5B-4158-B5E0-FEB733F419BA}</a:tableStyleId>
              </a:tblPr>
              <a:tblGrid>
                <a:gridCol w="3525597">
                  <a:extLst>
                    <a:ext uri="{9D8B030D-6E8A-4147-A177-3AD203B41FA5}">
                      <a16:colId xmlns:a16="http://schemas.microsoft.com/office/drawing/2014/main" xmlns="" val="20000"/>
                    </a:ext>
                  </a:extLst>
                </a:gridCol>
                <a:gridCol w="3011448">
                  <a:extLst>
                    <a:ext uri="{9D8B030D-6E8A-4147-A177-3AD203B41FA5}">
                      <a16:colId xmlns:a16="http://schemas.microsoft.com/office/drawing/2014/main" xmlns="" val="20001"/>
                    </a:ext>
                  </a:extLst>
                </a:gridCol>
                <a:gridCol w="2606955">
                  <a:extLst>
                    <a:ext uri="{9D8B030D-6E8A-4147-A177-3AD203B41FA5}">
                      <a16:colId xmlns:a16="http://schemas.microsoft.com/office/drawing/2014/main" xmlns="" val="20002"/>
                    </a:ext>
                  </a:extLst>
                </a:gridCol>
              </a:tblGrid>
              <a:tr h="798126">
                <a:tc>
                  <a:txBody>
                    <a:bodyPr/>
                    <a:lstStyle/>
                    <a:p>
                      <a:r>
                        <a:rPr lang="en-US" sz="1600" dirty="0"/>
                        <a:t>Pathologic lesion</a:t>
                      </a:r>
                      <a:endParaRPr lang="en-US" sz="1600" dirty="0">
                        <a:latin typeface="Times New Roman" pitchFamily="18" charset="0"/>
                        <a:cs typeface="Times New Roman" pitchFamily="18" charset="0"/>
                      </a:endParaRPr>
                    </a:p>
                  </a:txBody>
                  <a:tcPr marT="45719" marB="45719">
                    <a:solidFill>
                      <a:schemeClr val="tx2">
                        <a:lumMod val="60000"/>
                        <a:lumOff val="40000"/>
                        <a:alpha val="38824"/>
                      </a:schemeClr>
                    </a:solidFill>
                  </a:tcPr>
                </a:tc>
                <a:tc>
                  <a:txBody>
                    <a:bodyPr/>
                    <a:lstStyle/>
                    <a:p>
                      <a:r>
                        <a:rPr lang="en-US" sz="1600" dirty="0"/>
                        <a:t>Relative risk of development of invasive carcinoma</a:t>
                      </a:r>
                      <a:endParaRPr lang="en-US" sz="1600" dirty="0">
                        <a:latin typeface="Times New Roman" pitchFamily="18" charset="0"/>
                        <a:cs typeface="Times New Roman" pitchFamily="18" charset="0"/>
                      </a:endParaRPr>
                    </a:p>
                  </a:txBody>
                  <a:tcPr marT="45719" marB="45719">
                    <a:solidFill>
                      <a:schemeClr val="tx2">
                        <a:lumMod val="60000"/>
                        <a:lumOff val="40000"/>
                        <a:alpha val="38824"/>
                      </a:schemeClr>
                    </a:solidFill>
                  </a:tcPr>
                </a:tc>
                <a:tc>
                  <a:txBody>
                    <a:bodyPr/>
                    <a:lstStyle/>
                    <a:p>
                      <a:r>
                        <a:rPr lang="en-US" sz="1600" dirty="0"/>
                        <a:t>comments</a:t>
                      </a:r>
                      <a:endParaRPr lang="en-US" sz="1600" dirty="0">
                        <a:latin typeface="Times New Roman" pitchFamily="18" charset="0"/>
                        <a:cs typeface="Times New Roman" pitchFamily="18" charset="0"/>
                      </a:endParaRPr>
                    </a:p>
                  </a:txBody>
                  <a:tcPr marT="45719" marB="45719">
                    <a:solidFill>
                      <a:schemeClr val="tx2">
                        <a:lumMod val="60000"/>
                        <a:lumOff val="40000"/>
                        <a:alpha val="38824"/>
                      </a:schemeClr>
                    </a:solidFill>
                  </a:tcPr>
                </a:tc>
                <a:extLst>
                  <a:ext uri="{0D108BD9-81ED-4DB2-BD59-A6C34878D82A}">
                    <a16:rowId xmlns:a16="http://schemas.microsoft.com/office/drawing/2014/main" xmlns="" val="10000"/>
                  </a:ext>
                </a:extLst>
              </a:tr>
              <a:tr h="874326">
                <a:tc>
                  <a:txBody>
                    <a:bodyPr/>
                    <a:lstStyle/>
                    <a:p>
                      <a:r>
                        <a:rPr kumimoji="0" lang="en-US" sz="1600" b="1" kern="1200" dirty="0" smtClean="0"/>
                        <a:t>1-NONPROLIFERATIVE </a:t>
                      </a:r>
                      <a:r>
                        <a:rPr kumimoji="0" lang="en-US" sz="1600" b="1" kern="1200" dirty="0"/>
                        <a:t>BREAST CHANGES (Fibrocystic changes)</a:t>
                      </a:r>
                      <a:endParaRPr lang="en-US" sz="1600" b="1" dirty="0">
                        <a:latin typeface="Times New Roman" pitchFamily="18" charset="0"/>
                        <a:cs typeface="Times New Roman" pitchFamily="18" charset="0"/>
                      </a:endParaRPr>
                    </a:p>
                  </a:txBody>
                  <a:tcPr marT="45719" marB="45719">
                    <a:solidFill>
                      <a:srgbClr val="FF00FF">
                        <a:alpha val="38824"/>
                      </a:srgbClr>
                    </a:solidFill>
                  </a:tcPr>
                </a:tc>
                <a:tc>
                  <a:txBody>
                    <a:bodyPr/>
                    <a:lstStyle/>
                    <a:p>
                      <a:r>
                        <a:rPr lang="en-US" sz="1600" dirty="0"/>
                        <a:t> do not have an increased</a:t>
                      </a:r>
                      <a:r>
                        <a:rPr lang="en-US" sz="1600" baseline="0" dirty="0"/>
                        <a:t> risk.</a:t>
                      </a:r>
                      <a:endParaRPr lang="en-US" sz="1600" dirty="0">
                        <a:latin typeface="Times New Roman" pitchFamily="18" charset="0"/>
                        <a:cs typeface="Times New Roman" pitchFamily="18" charset="0"/>
                      </a:endParaRPr>
                    </a:p>
                  </a:txBody>
                  <a:tcPr marT="45719" marB="45719">
                    <a:solidFill>
                      <a:srgbClr val="FF00FF">
                        <a:alpha val="38824"/>
                      </a:srgbClr>
                    </a:solidFill>
                  </a:tcPr>
                </a:tc>
                <a:tc>
                  <a:txBody>
                    <a:bodyPr/>
                    <a:lstStyle/>
                    <a:p>
                      <a:pPr marL="342900" indent="-342900">
                        <a:buFont typeface="+mj-lt"/>
                        <a:buAutoNum type="arabicPeriod"/>
                      </a:pPr>
                      <a:r>
                        <a:rPr lang="en-US" sz="1600" baseline="0" dirty="0" smtClean="0">
                          <a:latin typeface="+mn-lt"/>
                        </a:rPr>
                        <a:t>Cysts</a:t>
                      </a:r>
                    </a:p>
                    <a:p>
                      <a:pPr marL="342900" indent="-342900">
                        <a:buFont typeface="+mj-lt"/>
                        <a:buAutoNum type="arabicPeriod"/>
                      </a:pPr>
                      <a:r>
                        <a:rPr lang="en-US" sz="1600" baseline="0" dirty="0" smtClean="0">
                          <a:latin typeface="+mn-lt"/>
                          <a:cs typeface="Times New Roman" pitchFamily="18" charset="0"/>
                        </a:rPr>
                        <a:t>Fibrosis</a:t>
                      </a:r>
                    </a:p>
                    <a:p>
                      <a:pPr marL="342900" indent="-342900">
                        <a:buFont typeface="+mj-lt"/>
                        <a:buAutoNum type="arabicPeriod"/>
                      </a:pPr>
                      <a:r>
                        <a:rPr lang="en-US" sz="1600" baseline="0" dirty="0" err="1" smtClean="0">
                          <a:latin typeface="+mn-lt"/>
                          <a:cs typeface="Times New Roman" pitchFamily="18" charset="0"/>
                        </a:rPr>
                        <a:t>Adenosis</a:t>
                      </a:r>
                      <a:r>
                        <a:rPr lang="en-US" sz="1600" baseline="0" dirty="0" smtClean="0">
                          <a:latin typeface="+mn-lt"/>
                          <a:cs typeface="Times New Roman" pitchFamily="18" charset="0"/>
                        </a:rPr>
                        <a:t> </a:t>
                      </a:r>
                      <a:endParaRPr lang="en-US" sz="1600" dirty="0">
                        <a:latin typeface="+mn-lt"/>
                        <a:cs typeface="Times New Roman" pitchFamily="18" charset="0"/>
                      </a:endParaRPr>
                    </a:p>
                  </a:txBody>
                  <a:tcPr marT="45719" marB="45719">
                    <a:solidFill>
                      <a:srgbClr val="FF00FF">
                        <a:alpha val="38824"/>
                      </a:srgbClr>
                    </a:solidFill>
                  </a:tcPr>
                </a:tc>
                <a:extLst>
                  <a:ext uri="{0D108BD9-81ED-4DB2-BD59-A6C34878D82A}">
                    <a16:rowId xmlns:a16="http://schemas.microsoft.com/office/drawing/2014/main" xmlns="" val="10001"/>
                  </a:ext>
                </a:extLst>
              </a:tr>
              <a:tr h="2335170">
                <a:tc>
                  <a:txBody>
                    <a:bodyPr/>
                    <a:lstStyle/>
                    <a:p>
                      <a:r>
                        <a:rPr kumimoji="0" lang="en-US" sz="1600" b="1" kern="1200" dirty="0" smtClean="0"/>
                        <a:t>2-PROLIFERATIVE </a:t>
                      </a:r>
                      <a:r>
                        <a:rPr kumimoji="0" lang="en-US" sz="1600" b="1" kern="1200" dirty="0"/>
                        <a:t>DISEASE WITHOUT ATYPIA</a:t>
                      </a:r>
                      <a:endParaRPr lang="en-US" sz="1600" b="1" dirty="0">
                        <a:latin typeface="Times New Roman" pitchFamily="18" charset="0"/>
                        <a:cs typeface="Times New Roman" pitchFamily="18" charset="0"/>
                      </a:endParaRPr>
                    </a:p>
                  </a:txBody>
                  <a:tcPr marT="45719" marB="45719">
                    <a:solidFill>
                      <a:srgbClr val="FF00FF">
                        <a:alpha val="38824"/>
                      </a:srgbClr>
                    </a:solidFill>
                  </a:tcPr>
                </a:tc>
                <a:tc>
                  <a:txBody>
                    <a:bodyPr/>
                    <a:lstStyle/>
                    <a:p>
                      <a:r>
                        <a:rPr lang="en-US" sz="1600" dirty="0"/>
                        <a:t>1.5 to 2 times normal</a:t>
                      </a:r>
                      <a:endParaRPr lang="en-US" sz="1600" dirty="0">
                        <a:latin typeface="Times New Roman" pitchFamily="18" charset="0"/>
                        <a:cs typeface="Times New Roman" pitchFamily="18" charset="0"/>
                      </a:endParaRPr>
                    </a:p>
                  </a:txBody>
                  <a:tcPr marT="45719" marB="45719">
                    <a:solidFill>
                      <a:srgbClr val="FF00FF">
                        <a:alpha val="38824"/>
                      </a:srgbClr>
                    </a:solidFill>
                  </a:tcPr>
                </a:tc>
                <a:tc>
                  <a:txBody>
                    <a:bodyPr/>
                    <a:lstStyle/>
                    <a:p>
                      <a:pPr marL="342900" lvl="0" indent="-342900">
                        <a:buFont typeface="+mj-lt"/>
                        <a:buAutoNum type="arabicPeriod"/>
                        <a:defRPr/>
                      </a:pPr>
                      <a:r>
                        <a:rPr lang="en-US" sz="1600" dirty="0"/>
                        <a:t>Epithelial hyperplasia</a:t>
                      </a:r>
                    </a:p>
                    <a:p>
                      <a:pPr marL="342900" lvl="0" indent="-342900">
                        <a:buFont typeface="+mj-lt"/>
                        <a:buAutoNum type="arabicPeriod"/>
                        <a:defRPr/>
                      </a:pPr>
                      <a:r>
                        <a:rPr lang="en-US" sz="1600" dirty="0" err="1"/>
                        <a:t>Sclerosing</a:t>
                      </a:r>
                      <a:r>
                        <a:rPr lang="en-US" sz="1600" dirty="0"/>
                        <a:t> </a:t>
                      </a:r>
                      <a:r>
                        <a:rPr lang="en-US" sz="1600" dirty="0" err="1"/>
                        <a:t>adenosis</a:t>
                      </a:r>
                      <a:endParaRPr lang="en-US" sz="1600" dirty="0"/>
                    </a:p>
                    <a:p>
                      <a:pPr marL="342900" lvl="0" indent="-342900">
                        <a:buFont typeface="+mj-lt"/>
                        <a:buAutoNum type="arabicPeriod"/>
                        <a:defRPr/>
                      </a:pPr>
                      <a:r>
                        <a:rPr lang="en-US" sz="1600" dirty="0"/>
                        <a:t>Complex </a:t>
                      </a:r>
                      <a:r>
                        <a:rPr lang="en-US" sz="1600" dirty="0" err="1"/>
                        <a:t>sclerosing</a:t>
                      </a:r>
                      <a:r>
                        <a:rPr lang="en-US" sz="1600" dirty="0"/>
                        <a:t> lesions/radial scar</a:t>
                      </a:r>
                    </a:p>
                    <a:p>
                      <a:pPr marL="342900" lvl="0" indent="-342900">
                        <a:buFont typeface="+mj-lt"/>
                        <a:buAutoNum type="arabicPeriod"/>
                        <a:defRPr/>
                      </a:pPr>
                      <a:r>
                        <a:rPr lang="en-US" sz="1600" dirty="0" err="1"/>
                        <a:t>Papillomas</a:t>
                      </a:r>
                      <a:endParaRPr lang="en-US" sz="1600" dirty="0"/>
                    </a:p>
                    <a:p>
                      <a:pPr marL="342900" lvl="0" indent="-342900">
                        <a:buFont typeface="+mj-lt"/>
                        <a:buAutoNum type="arabicPeriod"/>
                        <a:defRPr/>
                      </a:pPr>
                      <a:r>
                        <a:rPr lang="en-US" sz="1600" dirty="0"/>
                        <a:t>Proliferative  fibrocystic disease.</a:t>
                      </a:r>
                      <a:endParaRPr lang="en-US" sz="1600" dirty="0">
                        <a:latin typeface="Times New Roman" pitchFamily="18" charset="0"/>
                        <a:cs typeface="Times New Roman" pitchFamily="18" charset="0"/>
                      </a:endParaRPr>
                    </a:p>
                  </a:txBody>
                  <a:tcPr marT="45719" marB="45719">
                    <a:solidFill>
                      <a:srgbClr val="FF00FF">
                        <a:alpha val="38824"/>
                      </a:srgbClr>
                    </a:solidFill>
                  </a:tcPr>
                </a:tc>
                <a:extLst>
                  <a:ext uri="{0D108BD9-81ED-4DB2-BD59-A6C34878D82A}">
                    <a16:rowId xmlns:a16="http://schemas.microsoft.com/office/drawing/2014/main" xmlns="" val="10002"/>
                  </a:ext>
                </a:extLst>
              </a:tr>
              <a:tr h="874326">
                <a:tc>
                  <a:txBody>
                    <a:bodyPr/>
                    <a:lstStyle/>
                    <a:p>
                      <a:r>
                        <a:rPr kumimoji="0" lang="en-US" sz="1600" b="1" kern="1200" dirty="0" smtClean="0"/>
                        <a:t>3-PROLIFERATIVE </a:t>
                      </a:r>
                      <a:r>
                        <a:rPr kumimoji="0" lang="en-US" sz="1600" b="1" kern="1200" dirty="0"/>
                        <a:t>DISEASE WITH ATYPIA</a:t>
                      </a:r>
                      <a:endParaRPr lang="en-US" sz="1600" b="1" dirty="0">
                        <a:latin typeface="Times New Roman" pitchFamily="18" charset="0"/>
                        <a:cs typeface="Times New Roman" pitchFamily="18" charset="0"/>
                      </a:endParaRPr>
                    </a:p>
                  </a:txBody>
                  <a:tcPr marT="45719" marB="45719">
                    <a:solidFill>
                      <a:srgbClr val="FF00FF">
                        <a:alpha val="38824"/>
                      </a:srgbClr>
                    </a:solidFill>
                  </a:tcPr>
                </a:tc>
                <a:tc>
                  <a:txBody>
                    <a:bodyPr/>
                    <a:lstStyle/>
                    <a:p>
                      <a:r>
                        <a:rPr lang="en-US" sz="1600" dirty="0"/>
                        <a:t>4.0 to 5.0 times normal</a:t>
                      </a:r>
                      <a:endParaRPr lang="en-US" sz="1600" dirty="0">
                        <a:latin typeface="Times New Roman" pitchFamily="18" charset="0"/>
                        <a:cs typeface="Times New Roman" pitchFamily="18" charset="0"/>
                      </a:endParaRPr>
                    </a:p>
                  </a:txBody>
                  <a:tcPr marT="45719" marB="45719">
                    <a:solidFill>
                      <a:srgbClr val="FF00FF">
                        <a:alpha val="38824"/>
                      </a:srgbClr>
                    </a:solidFill>
                  </a:tcPr>
                </a:tc>
                <a:tc>
                  <a:txBody>
                    <a:bodyPr/>
                    <a:lstStyle/>
                    <a:p>
                      <a:pPr marL="342900" indent="-342900">
                        <a:buFont typeface="+mj-lt"/>
                        <a:buAutoNum type="arabicPeriod"/>
                      </a:pPr>
                      <a:r>
                        <a:rPr lang="en-US" sz="1600" dirty="0"/>
                        <a:t>ADH</a:t>
                      </a:r>
                    </a:p>
                    <a:p>
                      <a:pPr marL="342900" indent="-342900">
                        <a:buFont typeface="+mj-lt"/>
                        <a:buAutoNum type="arabicPeriod"/>
                      </a:pPr>
                      <a:r>
                        <a:rPr lang="en-US" sz="1600" dirty="0" smtClean="0"/>
                        <a:t>ALH</a:t>
                      </a:r>
                      <a:endParaRPr lang="en-US" sz="1600" dirty="0">
                        <a:latin typeface="Times New Roman" pitchFamily="18" charset="0"/>
                        <a:cs typeface="Times New Roman" pitchFamily="18" charset="0"/>
                      </a:endParaRPr>
                    </a:p>
                  </a:txBody>
                  <a:tcPr marT="45719" marB="45719">
                    <a:solidFill>
                      <a:srgbClr val="FF00FF">
                        <a:alpha val="38824"/>
                      </a:srgbClr>
                    </a:solidFill>
                  </a:tcPr>
                </a:tc>
                <a:extLst>
                  <a:ext uri="{0D108BD9-81ED-4DB2-BD59-A6C34878D82A}">
                    <a16:rowId xmlns:a16="http://schemas.microsoft.com/office/drawing/2014/main" xmlns="" val="10003"/>
                  </a:ext>
                </a:extLst>
              </a:tr>
              <a:tr h="874326">
                <a:tc>
                  <a:txBody>
                    <a:bodyPr/>
                    <a:lstStyle/>
                    <a:p>
                      <a:r>
                        <a:rPr kumimoji="0" lang="en-US" sz="1600" b="1" kern="1200" dirty="0"/>
                        <a:t>CARCINOMA IN </a:t>
                      </a:r>
                      <a:r>
                        <a:rPr kumimoji="0" lang="en-US" sz="1600" b="1" kern="1200" dirty="0" smtClean="0"/>
                        <a:t>SITU (CIS)</a:t>
                      </a:r>
                      <a:endParaRPr lang="en-US" sz="1600" b="1" dirty="0">
                        <a:latin typeface="Times New Roman" pitchFamily="18" charset="0"/>
                        <a:cs typeface="Times New Roman" pitchFamily="18" charset="0"/>
                      </a:endParaRPr>
                    </a:p>
                  </a:txBody>
                  <a:tcPr marT="45719" marB="45719">
                    <a:solidFill>
                      <a:srgbClr val="FF00FF">
                        <a:alpha val="38824"/>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8.0 to 10.0 times normal</a:t>
                      </a:r>
                    </a:p>
                    <a:p>
                      <a:endParaRPr lang="en-US" sz="1600" dirty="0">
                        <a:latin typeface="Times New Roman" pitchFamily="18" charset="0"/>
                        <a:cs typeface="Times New Roman" pitchFamily="18" charset="0"/>
                      </a:endParaRPr>
                    </a:p>
                  </a:txBody>
                  <a:tcPr marT="45719" marB="45719">
                    <a:solidFill>
                      <a:srgbClr val="FF00FF">
                        <a:alpha val="38824"/>
                      </a:srgbClr>
                    </a:solidFill>
                  </a:tcPr>
                </a:tc>
                <a:tc>
                  <a:txBody>
                    <a:bodyPr/>
                    <a:lstStyle/>
                    <a:p>
                      <a:pPr marL="342900" indent="-342900">
                        <a:buFont typeface="+mj-lt"/>
                        <a:buAutoNum type="arabicPeriod"/>
                      </a:pPr>
                      <a:r>
                        <a:rPr lang="en-US" sz="1600" dirty="0"/>
                        <a:t>DCIS</a:t>
                      </a:r>
                    </a:p>
                    <a:p>
                      <a:pPr marL="342900" indent="-342900">
                        <a:buFont typeface="+mj-lt"/>
                        <a:buAutoNum type="arabicPeriod"/>
                      </a:pPr>
                      <a:r>
                        <a:rPr lang="en-US" sz="1600" dirty="0"/>
                        <a:t>LCIS</a:t>
                      </a:r>
                      <a:endParaRPr lang="en-US" sz="1600" dirty="0">
                        <a:latin typeface="Times New Roman" pitchFamily="18" charset="0"/>
                        <a:cs typeface="Times New Roman" pitchFamily="18" charset="0"/>
                      </a:endParaRPr>
                    </a:p>
                  </a:txBody>
                  <a:tcPr marT="45719" marB="45719">
                    <a:solidFill>
                      <a:srgbClr val="FF00FF">
                        <a:alpha val="38824"/>
                      </a:srgb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3427412" y="3200400"/>
            <a:ext cx="5486400" cy="1470025"/>
          </a:xfrm>
        </p:spPr>
        <p:txBody>
          <a:bodyPr>
            <a:normAutofit/>
          </a:bodyPr>
          <a:lstStyle/>
          <a:p>
            <a:pPr eaLnBrk="1" hangingPunct="1"/>
            <a:r>
              <a:rPr lang="en-US" sz="6000" b="1" i="1" dirty="0">
                <a:solidFill>
                  <a:srgbClr val="FF0066"/>
                </a:solidFill>
              </a:rPr>
              <a:t>Breast </a:t>
            </a:r>
            <a:r>
              <a:rPr lang="en-US" sz="6000" b="1" i="1" dirty="0" smtClean="0">
                <a:solidFill>
                  <a:srgbClr val="FF0066"/>
                </a:solidFill>
              </a:rPr>
              <a:t>Cancer</a:t>
            </a:r>
            <a:endParaRPr lang="en-US" sz="6000" b="1" i="1" dirty="0">
              <a:solidFill>
                <a:srgbClr val="FF0066"/>
              </a:solidFill>
            </a:endParaRPr>
          </a:p>
        </p:txBody>
      </p:sp>
      <p:pic>
        <p:nvPicPr>
          <p:cNvPr id="2050" name="Picture 2" descr="ÙØªÙØ¬Ø© Ø¨Ø­Ø« Ø§ÙØµÙØ± Ø¹Ù âªbreast cancer ribbonâ¬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6662" y="0"/>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ÙØªÙØ¬Ø© Ø¨Ø­Ø« Ø§ÙØµÙØ± Ø¹Ù Ø¬ÙØ¹ÙØ© Ø²ÙØ±Ø© ÙØ³Ø±Ø·Ø§Ù Ø§ÙØ«Ø¯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424237" cy="344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646113" y="2057400"/>
            <a:ext cx="10896600" cy="4800600"/>
          </a:xfrm>
        </p:spPr>
        <p:txBody>
          <a:bodyPr>
            <a:normAutofit/>
          </a:bodyPr>
          <a:lstStyle/>
          <a:p>
            <a:pPr marL="452628" indent="-342900">
              <a:buFont typeface="Arial" panose="020B0604020202020204" pitchFamily="34" charset="0"/>
              <a:buChar char="•"/>
              <a:defRPr/>
            </a:pPr>
            <a:r>
              <a:rPr lang="en-US" dirty="0"/>
              <a:t>Carcinoma of the breast is one of the most common cancer in women.</a:t>
            </a:r>
          </a:p>
          <a:p>
            <a:pPr marL="452628" indent="-342900">
              <a:buFont typeface="Arial" panose="020B0604020202020204" pitchFamily="34" charset="0"/>
              <a:buChar char="•"/>
              <a:defRPr/>
            </a:pPr>
            <a:r>
              <a:rPr lang="en-US" dirty="0"/>
              <a:t>Women who live to age 90 have a </a:t>
            </a:r>
            <a:r>
              <a:rPr lang="en-US" i="1" dirty="0"/>
              <a:t>one in eight chance </a:t>
            </a:r>
            <a:r>
              <a:rPr lang="en-US" dirty="0"/>
              <a:t>of developing breast cancer</a:t>
            </a:r>
          </a:p>
          <a:p>
            <a:pPr marL="452628" indent="-342900">
              <a:buFont typeface="Arial" panose="020B0604020202020204" pitchFamily="34" charset="0"/>
              <a:buChar char="•"/>
              <a:defRPr/>
            </a:pPr>
            <a:r>
              <a:rPr lang="en-US" dirty="0"/>
              <a:t>Mammographic screening has dramatically increased the detection of small invasive cancers. </a:t>
            </a:r>
          </a:p>
          <a:p>
            <a:pPr marL="452628" indent="-342900">
              <a:buFont typeface="Arial" panose="020B0604020202020204" pitchFamily="34" charset="0"/>
              <a:buChar char="•"/>
              <a:defRPr/>
            </a:pPr>
            <a:r>
              <a:rPr lang="en-US" dirty="0"/>
              <a:t>DCIS by itself is almost exclusively detected by mammography, so the incidence of DCIS is increased with the use of mammography. </a:t>
            </a:r>
          </a:p>
          <a:p>
            <a:pPr marL="452628" indent="-342900">
              <a:buFont typeface="Arial" panose="020B0604020202020204" pitchFamily="34" charset="0"/>
              <a:buChar char="•"/>
              <a:defRPr/>
            </a:pPr>
            <a:r>
              <a:rPr lang="en-US" dirty="0"/>
              <a:t>Therefore number of women with invasive/advanced cancer is markedly decreased.</a:t>
            </a:r>
          </a:p>
          <a:p>
            <a:pPr marL="452628" indent="-342900">
              <a:buFont typeface="Arial" panose="020B0604020202020204" pitchFamily="34" charset="0"/>
              <a:buChar char="•"/>
              <a:defRPr/>
            </a:pPr>
            <a:r>
              <a:rPr lang="en-US" dirty="0"/>
              <a:t>The mortality rate have started to decline. Currently only 20% of the women with breast cancer are expected to die of the disease.</a:t>
            </a:r>
          </a:p>
          <a:p>
            <a:pPr marL="452628" indent="-342900">
              <a:buFont typeface="Arial" panose="020B0604020202020204" pitchFamily="34" charset="0"/>
              <a:buChar char="•"/>
              <a:defRPr/>
            </a:pPr>
            <a:endParaRPr lang="en-US" dirty="0"/>
          </a:p>
          <a:p>
            <a:pPr marL="452628" indent="-342900">
              <a:buFont typeface="Arial" panose="020B0604020202020204" pitchFamily="34" charset="0"/>
              <a:buChar char="•"/>
              <a:defRPr/>
            </a:pPr>
            <a:endParaRPr lang="en-US" dirty="0"/>
          </a:p>
          <a:p>
            <a:pPr marL="452628" indent="-342900">
              <a:buFont typeface="Arial" panose="020B0604020202020204" pitchFamily="34" charset="0"/>
              <a:buChar char="•"/>
              <a:defRPr/>
            </a:pPr>
            <a:endParaRPr lang="en-US" dirty="0"/>
          </a:p>
          <a:p>
            <a:pPr marL="452628" indent="-342900">
              <a:buFont typeface="Arial" panose="020B0604020202020204" pitchFamily="34" charset="0"/>
              <a:buChar char="•"/>
              <a:defRPr/>
            </a:pPr>
            <a:endParaRPr lang="en-US" dirty="0"/>
          </a:p>
        </p:txBody>
      </p:sp>
      <p:sp>
        <p:nvSpPr>
          <p:cNvPr id="30722" name="Rectangle 2"/>
          <p:cNvSpPr>
            <a:spLocks noGrp="1" noChangeArrowheads="1"/>
          </p:cNvSpPr>
          <p:nvPr>
            <p:ph type="title"/>
          </p:nvPr>
        </p:nvSpPr>
        <p:spPr>
          <a:xfrm>
            <a:off x="646113" y="380999"/>
            <a:ext cx="10020300" cy="953279"/>
          </a:xfrm>
        </p:spPr>
        <p:txBody>
          <a:bodyPr/>
          <a:lstStyle/>
          <a:p>
            <a:pPr eaLnBrk="1" hangingPunct="1"/>
            <a:r>
              <a:rPr lang="en-US" b="1" dirty="0">
                <a:solidFill>
                  <a:srgbClr val="FF0066"/>
                </a:solidFill>
              </a:rPr>
              <a:t>Breast Carcinoma</a:t>
            </a:r>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531812" y="1676401"/>
            <a:ext cx="10591800" cy="4648200"/>
          </a:xfrm>
        </p:spPr>
        <p:txBody>
          <a:bodyPr>
            <a:noAutofit/>
          </a:bodyPr>
          <a:lstStyle/>
          <a:p>
            <a:pPr marL="566928" indent="-457200">
              <a:buFont typeface="Arial" panose="020B0604020202020204" pitchFamily="34" charset="0"/>
              <a:buChar char="•"/>
              <a:defRPr/>
            </a:pPr>
            <a:r>
              <a:rPr lang="en-US" sz="1800" b="1" dirty="0"/>
              <a:t>The etiology of breast cancer in most women is unknown but most likely is due to a combination of </a:t>
            </a:r>
            <a:r>
              <a:rPr lang="en-US" sz="1800" b="1" dirty="0">
                <a:solidFill>
                  <a:srgbClr val="CC0099"/>
                </a:solidFill>
              </a:rPr>
              <a:t>genetic, hormonal and environmental </a:t>
            </a:r>
            <a:r>
              <a:rPr lang="en-US" sz="1800" b="1" dirty="0"/>
              <a:t>risk factors. </a:t>
            </a:r>
            <a:endParaRPr lang="en-US" sz="1800" b="1" dirty="0" smtClean="0"/>
          </a:p>
          <a:p>
            <a:pPr marL="566928" indent="-457200">
              <a:buFont typeface="Arial" panose="020B0604020202020204" pitchFamily="34" charset="0"/>
              <a:buChar char="•"/>
              <a:defRPr/>
            </a:pPr>
            <a:r>
              <a:rPr lang="en-US" sz="1800" b="1" dirty="0" smtClean="0"/>
              <a:t>The </a:t>
            </a:r>
            <a:r>
              <a:rPr lang="en-US" sz="1800" b="1" dirty="0"/>
              <a:t>major risk factors being </a:t>
            </a:r>
            <a:r>
              <a:rPr lang="en-US" sz="1800" b="1" dirty="0">
                <a:solidFill>
                  <a:srgbClr val="CC0099"/>
                </a:solidFill>
              </a:rPr>
              <a:t>hormonal </a:t>
            </a:r>
            <a:r>
              <a:rPr lang="en-US" sz="1800" b="1" dirty="0"/>
              <a:t>and </a:t>
            </a:r>
            <a:r>
              <a:rPr lang="en-US" sz="1800" b="1" dirty="0" smtClean="0">
                <a:solidFill>
                  <a:srgbClr val="CC0099"/>
                </a:solidFill>
              </a:rPr>
              <a:t>genetic (family history). </a:t>
            </a:r>
            <a:endParaRPr lang="en-US" sz="1800" b="1" dirty="0">
              <a:solidFill>
                <a:srgbClr val="CC0099"/>
              </a:solidFill>
            </a:endParaRPr>
          </a:p>
          <a:p>
            <a:pPr marL="566928" indent="-457200">
              <a:buFont typeface="Arial" panose="020B0604020202020204" pitchFamily="34" charset="0"/>
              <a:buChar char="•"/>
              <a:defRPr/>
            </a:pPr>
            <a:r>
              <a:rPr lang="en-US" sz="1800" b="1" dirty="0"/>
              <a:t>Breast carcinomas can, therefore, be divided into </a:t>
            </a:r>
            <a:r>
              <a:rPr lang="en-US" sz="1800" b="1" dirty="0" smtClean="0">
                <a:solidFill>
                  <a:srgbClr val="CC0099"/>
                </a:solidFill>
              </a:rPr>
              <a:t>sporadic </a:t>
            </a:r>
            <a:r>
              <a:rPr lang="en-US" sz="1800" b="1" dirty="0">
                <a:solidFill>
                  <a:srgbClr val="CC0099"/>
                </a:solidFill>
              </a:rPr>
              <a:t>cases</a:t>
            </a:r>
            <a:r>
              <a:rPr lang="en-US" sz="1800" b="1" dirty="0"/>
              <a:t>, possibly related to hormonal exposure, and </a:t>
            </a:r>
            <a:r>
              <a:rPr lang="en-US" sz="1800" b="1" dirty="0">
                <a:solidFill>
                  <a:srgbClr val="CC0099"/>
                </a:solidFill>
              </a:rPr>
              <a:t>hereditary cases</a:t>
            </a:r>
            <a:r>
              <a:rPr lang="en-US" sz="1800" b="1" dirty="0"/>
              <a:t>, associated with family history or germ-line mutations</a:t>
            </a:r>
          </a:p>
          <a:p>
            <a:pPr marL="109728" indent="0">
              <a:buNone/>
              <a:defRPr/>
            </a:pPr>
            <a:r>
              <a:rPr lang="en-US" sz="1800" b="1" dirty="0"/>
              <a:t>Hereditary Breast </a:t>
            </a:r>
            <a:r>
              <a:rPr lang="en-US" sz="1800" b="1" dirty="0" smtClean="0"/>
              <a:t>Cancer:</a:t>
            </a:r>
            <a:endParaRPr lang="en-US" sz="1800" b="1" dirty="0"/>
          </a:p>
          <a:p>
            <a:pPr marL="566928" indent="-457200">
              <a:buFont typeface="Arial" panose="020B0604020202020204" pitchFamily="34" charset="0"/>
              <a:buChar char="•"/>
              <a:defRPr/>
            </a:pPr>
            <a:r>
              <a:rPr lang="en-US" sz="1800" dirty="0"/>
              <a:t>A family history of breast cancer in a first-degree relative.</a:t>
            </a:r>
          </a:p>
          <a:p>
            <a:pPr marL="566928" indent="-457200">
              <a:buFont typeface="Arial" panose="020B0604020202020204" pitchFamily="34" charset="0"/>
              <a:buChar char="•"/>
              <a:defRPr/>
            </a:pPr>
            <a:r>
              <a:rPr lang="en-US" sz="1800" dirty="0"/>
              <a:t>About 25% of familial cancers (or around 3% of all breast cancers) can be attributed to two autosomal-dominant genes: BRCA1 and BRCA2 </a:t>
            </a:r>
          </a:p>
          <a:p>
            <a:pPr marL="109728" indent="0">
              <a:buNone/>
              <a:defRPr/>
            </a:pPr>
            <a:r>
              <a:rPr lang="en-US" sz="1800" b="1" dirty="0"/>
              <a:t>Sporadic Breast </a:t>
            </a:r>
            <a:r>
              <a:rPr lang="en-US" sz="1800" b="1" dirty="0" smtClean="0"/>
              <a:t>Cancer:</a:t>
            </a:r>
            <a:endParaRPr lang="en-US" sz="1800" b="1" dirty="0"/>
          </a:p>
          <a:p>
            <a:pPr marL="566928" indent="-457200">
              <a:buFont typeface="Arial" panose="020B0604020202020204" pitchFamily="34" charset="0"/>
              <a:buChar char="•"/>
              <a:defRPr/>
            </a:pPr>
            <a:r>
              <a:rPr lang="en-US" sz="1800" dirty="0"/>
              <a:t>The major risk factors for sporadic breast cancer are related to hormone exposure, gender, age at menarche and menopause, reproductive history, breast-feeding, and exogenous estrogens. The majority of these cancers occur in postmenopausal women and in overexpression of estrogen.</a:t>
            </a:r>
          </a:p>
          <a:p>
            <a:pPr marL="452628" indent="-342900">
              <a:buFont typeface="Arial" panose="020B0604020202020204" pitchFamily="34" charset="0"/>
              <a:buChar char="•"/>
              <a:defRPr/>
            </a:pPr>
            <a:endParaRPr lang="en-US" sz="1800" dirty="0"/>
          </a:p>
        </p:txBody>
      </p:sp>
      <p:sp>
        <p:nvSpPr>
          <p:cNvPr id="35842" name="Rectangle 2"/>
          <p:cNvSpPr>
            <a:spLocks noGrp="1" noChangeArrowheads="1"/>
          </p:cNvSpPr>
          <p:nvPr>
            <p:ph type="title"/>
          </p:nvPr>
        </p:nvSpPr>
        <p:spPr>
          <a:xfrm>
            <a:off x="531812" y="381000"/>
            <a:ext cx="8229600" cy="1066800"/>
          </a:xfrm>
        </p:spPr>
        <p:txBody>
          <a:bodyPr/>
          <a:lstStyle/>
          <a:p>
            <a:pPr eaLnBrk="1" hangingPunct="1"/>
            <a:r>
              <a:rPr lang="en-US" b="1" dirty="0">
                <a:solidFill>
                  <a:srgbClr val="FF0066"/>
                </a:solidFill>
                <a:latin typeface="Times New Roman" panose="02020603050405020304" pitchFamily="18" charset="0"/>
                <a:cs typeface="Times New Roman" panose="02020603050405020304" pitchFamily="18" charset="0"/>
              </a:rPr>
              <a:t>Breast Cancer: Risk Factors</a:t>
            </a:r>
            <a:endParaRPr lang="en-US" dirty="0">
              <a:solidFill>
                <a:srgbClr val="FF0066"/>
              </a:solidFill>
            </a:endParaRPr>
          </a:p>
        </p:txBody>
      </p:sp>
    </p:spTree>
    <p:extLst>
      <p:ext uri="{BB962C8B-B14F-4D97-AF65-F5344CB8AC3E}">
        <p14:creationId xmlns:p14="http://schemas.microsoft.com/office/powerpoint/2010/main" val="16411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989012" y="1752600"/>
            <a:ext cx="10363200" cy="5257800"/>
          </a:xfrm>
        </p:spPr>
        <p:txBody>
          <a:bodyPr>
            <a:normAutofit fontScale="62500" lnSpcReduction="20000"/>
          </a:bodyPr>
          <a:lstStyle/>
          <a:p>
            <a:pPr marL="624078" indent="-514350">
              <a:buFont typeface="+mj-lt"/>
              <a:buAutoNum type="arabicParenR"/>
              <a:defRPr/>
            </a:pPr>
            <a:r>
              <a:rPr lang="en-US" sz="2900" b="1" dirty="0">
                <a:solidFill>
                  <a:srgbClr val="CC0099"/>
                </a:solidFill>
                <a:cs typeface="Times New Roman" pitchFamily="18" charset="0"/>
              </a:rPr>
              <a:t>Age: </a:t>
            </a:r>
            <a:r>
              <a:rPr lang="en-US" sz="2900" dirty="0">
                <a:cs typeface="Times New Roman" pitchFamily="18" charset="0"/>
              </a:rPr>
              <a:t>increase incidence in older women. Breast cancer is rare before 25 yrs, except in familial forms. Majority of cases occur in women &gt;50 yrs of age. </a:t>
            </a:r>
          </a:p>
          <a:p>
            <a:pPr marL="624078" indent="-514350">
              <a:buFont typeface="+mj-lt"/>
              <a:buAutoNum type="arabicParenR"/>
              <a:defRPr/>
            </a:pPr>
            <a:r>
              <a:rPr lang="en-US" sz="2900" b="1" dirty="0">
                <a:solidFill>
                  <a:srgbClr val="CC0099"/>
                </a:solidFill>
                <a:cs typeface="Times New Roman" pitchFamily="18" charset="0"/>
              </a:rPr>
              <a:t>Estrogen Exposure: </a:t>
            </a:r>
            <a:r>
              <a:rPr lang="en-US" sz="2900" dirty="0">
                <a:cs typeface="Times New Roman" pitchFamily="18" charset="0"/>
              </a:rPr>
              <a:t>Factors associated with exposure to increased levels of estrogen have been shown to increase a woman’s risk for breast cancer. These factors include:</a:t>
            </a:r>
          </a:p>
          <a:p>
            <a:pPr marL="1032383" lvl="1" indent="-514350">
              <a:buFont typeface="+mj-lt"/>
              <a:buAutoNum type="arabicParenR"/>
              <a:defRPr/>
            </a:pPr>
            <a:r>
              <a:rPr lang="en-US" sz="2900" i="1" dirty="0">
                <a:cs typeface="Times New Roman" pitchFamily="18" charset="0"/>
              </a:rPr>
              <a:t>early age at menarche: </a:t>
            </a:r>
            <a:r>
              <a:rPr lang="en-US" sz="2900" dirty="0">
                <a:cs typeface="Times New Roman" pitchFamily="18" charset="0"/>
              </a:rPr>
              <a:t>the younger the age at menarche, the higher her risk of breast cancer </a:t>
            </a:r>
          </a:p>
          <a:p>
            <a:pPr marL="1032383" lvl="1" indent="-514350">
              <a:buFont typeface="+mj-lt"/>
              <a:buAutoNum type="arabicParenR"/>
              <a:defRPr/>
            </a:pPr>
            <a:r>
              <a:rPr lang="en-US" sz="2900" i="1" dirty="0">
                <a:cs typeface="Times New Roman" pitchFamily="18" charset="0"/>
              </a:rPr>
              <a:t>late age at menopause </a:t>
            </a:r>
          </a:p>
          <a:p>
            <a:pPr marL="1032383" lvl="1" indent="-514350">
              <a:buFont typeface="+mj-lt"/>
              <a:buAutoNum type="arabicParenR"/>
              <a:defRPr/>
            </a:pPr>
            <a:r>
              <a:rPr lang="en-US" sz="2900" i="1" dirty="0" err="1">
                <a:cs typeface="Times New Roman" pitchFamily="18" charset="0"/>
              </a:rPr>
              <a:t>nulliparity</a:t>
            </a:r>
            <a:r>
              <a:rPr lang="en-US" sz="2900" dirty="0">
                <a:cs typeface="Times New Roman" pitchFamily="18" charset="0"/>
              </a:rPr>
              <a:t> </a:t>
            </a:r>
          </a:p>
          <a:p>
            <a:pPr marL="1032383" lvl="1" indent="-514350">
              <a:buFont typeface="+mj-lt"/>
              <a:buAutoNum type="arabicParenR"/>
              <a:defRPr/>
            </a:pPr>
            <a:r>
              <a:rPr lang="en-US" sz="2900" i="1" dirty="0">
                <a:cs typeface="Times New Roman" pitchFamily="18" charset="0"/>
              </a:rPr>
              <a:t>late age at first child-birth: </a:t>
            </a:r>
            <a:r>
              <a:rPr lang="en-US" sz="2900" dirty="0">
                <a:cs typeface="Times New Roman" pitchFamily="18" charset="0"/>
              </a:rPr>
              <a:t>the earlier a woman has her first birth, the lower her lifetime risk for breast cancer. A woman who has her first birth after 30 years has an increased risk. </a:t>
            </a:r>
          </a:p>
          <a:p>
            <a:pPr marL="1032383" lvl="1" indent="-514350">
              <a:buFont typeface="+mj-lt"/>
              <a:buAutoNum type="arabicParenR"/>
              <a:defRPr/>
            </a:pPr>
            <a:r>
              <a:rPr lang="en-US" sz="2900" dirty="0">
                <a:cs typeface="Times New Roman" pitchFamily="18" charset="0"/>
              </a:rPr>
              <a:t>Also postmenopausal </a:t>
            </a:r>
            <a:r>
              <a:rPr lang="en-US" sz="2900" i="1" dirty="0">
                <a:cs typeface="Times New Roman" pitchFamily="18" charset="0"/>
              </a:rPr>
              <a:t>hormone replacement </a:t>
            </a:r>
            <a:r>
              <a:rPr lang="en-US" sz="2900" dirty="0">
                <a:cs typeface="Times New Roman" pitchFamily="18" charset="0"/>
              </a:rPr>
              <a:t>slightly increases the risk</a:t>
            </a:r>
          </a:p>
          <a:p>
            <a:pPr marL="624078" indent="-514350">
              <a:buFont typeface="+mj-lt"/>
              <a:buAutoNum type="arabicParenR"/>
              <a:defRPr/>
            </a:pPr>
            <a:r>
              <a:rPr lang="en-US" sz="2900" b="1" dirty="0">
                <a:solidFill>
                  <a:srgbClr val="CC0099"/>
                </a:solidFill>
                <a:cs typeface="Times New Roman" pitchFamily="18" charset="0"/>
              </a:rPr>
              <a:t>First Degree relative with Breast </a:t>
            </a:r>
            <a:r>
              <a:rPr lang="en-US" sz="2900" b="1" dirty="0" smtClean="0">
                <a:solidFill>
                  <a:srgbClr val="CC0099"/>
                </a:solidFill>
                <a:cs typeface="Times New Roman" pitchFamily="18" charset="0"/>
              </a:rPr>
              <a:t>Cancer:</a:t>
            </a:r>
            <a:r>
              <a:rPr lang="en-US" sz="2900" dirty="0" smtClean="0">
                <a:solidFill>
                  <a:srgbClr val="CC0099"/>
                </a:solidFill>
                <a:cs typeface="Times New Roman" pitchFamily="18" charset="0"/>
              </a:rPr>
              <a:t> </a:t>
            </a:r>
            <a:endParaRPr lang="en-US" sz="2900" dirty="0">
              <a:solidFill>
                <a:srgbClr val="CC0099"/>
              </a:solidFill>
              <a:cs typeface="Times New Roman" pitchFamily="18" charset="0"/>
            </a:endParaRPr>
          </a:p>
          <a:p>
            <a:pPr marL="916686" lvl="1" indent="-514350">
              <a:buFont typeface="+mj-lt"/>
              <a:buAutoNum type="arabicParenR"/>
              <a:defRPr/>
            </a:pPr>
            <a:r>
              <a:rPr lang="en-US" sz="2900" dirty="0">
                <a:cs typeface="Times New Roman" pitchFamily="18" charset="0"/>
              </a:rPr>
              <a:t>Women with history of cancer in first degree relative (mother, sister, aunt or daughter) are at higher risk of breast cancer. The risk increases with the number of affected first degree relatives. </a:t>
            </a:r>
          </a:p>
          <a:p>
            <a:pPr marL="916686" lvl="1" indent="-514350">
              <a:buFont typeface="+mj-lt"/>
              <a:buAutoNum type="arabicParenR"/>
              <a:defRPr/>
            </a:pPr>
            <a:r>
              <a:rPr lang="en-US" sz="2900" dirty="0">
                <a:cs typeface="Times New Roman" pitchFamily="18" charset="0"/>
              </a:rPr>
              <a:t>At least two genes that predispose to breast cancer have been identified—</a:t>
            </a:r>
            <a:r>
              <a:rPr lang="en-US" sz="2900" b="1" i="1" dirty="0">
                <a:cs typeface="Times New Roman" pitchFamily="18" charset="0"/>
              </a:rPr>
              <a:t>BRCA 1</a:t>
            </a:r>
            <a:r>
              <a:rPr lang="en-US" sz="2900" dirty="0">
                <a:cs typeface="Times New Roman" pitchFamily="18" charset="0"/>
              </a:rPr>
              <a:t> and</a:t>
            </a:r>
            <a:r>
              <a:rPr lang="en-US" sz="2900" b="1" i="1" dirty="0">
                <a:cs typeface="Times New Roman" pitchFamily="18" charset="0"/>
              </a:rPr>
              <a:t> 2</a:t>
            </a:r>
          </a:p>
          <a:p>
            <a:pPr marL="916686" lvl="1" indent="-514350">
              <a:buFont typeface="+mj-lt"/>
              <a:buAutoNum type="arabicParenR"/>
              <a:defRPr/>
            </a:pPr>
            <a:r>
              <a:rPr lang="en-US" sz="2900" i="1" dirty="0">
                <a:cs typeface="Times New Roman" pitchFamily="18" charset="0"/>
              </a:rPr>
              <a:t>NOTE: </a:t>
            </a:r>
            <a:r>
              <a:rPr lang="en-US" sz="2900" dirty="0">
                <a:cs typeface="Times New Roman" pitchFamily="18" charset="0"/>
              </a:rPr>
              <a:t>majority of cancers occur in women without such history. </a:t>
            </a:r>
          </a:p>
          <a:p>
            <a:pPr marL="624078" indent="-514350">
              <a:buFont typeface="+mj-lt"/>
              <a:buAutoNum type="arabicParenR"/>
              <a:defRPr/>
            </a:pPr>
            <a:r>
              <a:rPr lang="en-US" sz="2900" b="1" dirty="0">
                <a:solidFill>
                  <a:srgbClr val="CC0099"/>
                </a:solidFill>
                <a:cs typeface="Times New Roman" pitchFamily="18" charset="0"/>
              </a:rPr>
              <a:t>Race and Geographic influence : </a:t>
            </a:r>
            <a:r>
              <a:rPr lang="en-US" sz="2900" dirty="0">
                <a:cs typeface="Times New Roman" pitchFamily="18" charset="0"/>
              </a:rPr>
              <a:t>incidence of breast cancer is lower in African American women</a:t>
            </a:r>
            <a:r>
              <a:rPr lang="en-US" sz="2900" b="1" dirty="0">
                <a:cs typeface="Times New Roman" pitchFamily="18" charset="0"/>
              </a:rPr>
              <a:t> </a:t>
            </a:r>
            <a:r>
              <a:rPr lang="en-US" sz="2900" dirty="0">
                <a:cs typeface="Times New Roman" pitchFamily="18" charset="0"/>
              </a:rPr>
              <a:t>. Generally Caucasians have the highest rate of breast cancers. Breast cancer is more common in Western industrialized countries than in developing countries. </a:t>
            </a:r>
            <a:endParaRPr lang="en-US" dirty="0"/>
          </a:p>
        </p:txBody>
      </p:sp>
      <p:sp>
        <p:nvSpPr>
          <p:cNvPr id="31746" name="Rectangle 2"/>
          <p:cNvSpPr>
            <a:spLocks noGrp="1" noChangeArrowheads="1"/>
          </p:cNvSpPr>
          <p:nvPr>
            <p:ph type="title"/>
          </p:nvPr>
        </p:nvSpPr>
        <p:spPr>
          <a:xfrm>
            <a:off x="455612" y="152400"/>
            <a:ext cx="8229600" cy="1066800"/>
          </a:xfrm>
        </p:spPr>
        <p:txBody>
          <a:bodyPr/>
          <a:lstStyle/>
          <a:p>
            <a:pPr eaLnBrk="1" hangingPunct="1"/>
            <a:r>
              <a:rPr lang="en-US" sz="2900" b="1" dirty="0">
                <a:solidFill>
                  <a:srgbClr val="FF0066"/>
                </a:solidFill>
                <a:latin typeface="Times New Roman" panose="02020603050405020304" pitchFamily="18" charset="0"/>
                <a:cs typeface="Times New Roman" panose="02020603050405020304" pitchFamily="18" charset="0"/>
              </a:rPr>
              <a:t>Breast Cancer: Risk </a:t>
            </a:r>
            <a:r>
              <a:rPr lang="en-US" sz="2900" b="1" dirty="0" smtClean="0">
                <a:solidFill>
                  <a:srgbClr val="FF0066"/>
                </a:solidFill>
                <a:latin typeface="Times New Roman" panose="02020603050405020304" pitchFamily="18" charset="0"/>
                <a:cs typeface="Times New Roman" panose="02020603050405020304" pitchFamily="18" charset="0"/>
              </a:rPr>
              <a:t>Factors..</a:t>
            </a:r>
            <a:endParaRPr lang="en-US" sz="29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4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9412" y="1676400"/>
            <a:ext cx="10972800" cy="5181600"/>
          </a:xfrm>
        </p:spPr>
        <p:txBody>
          <a:bodyPr rtlCol="0">
            <a:normAutofit/>
          </a:bodyPr>
          <a:lstStyle/>
          <a:p>
            <a:pPr marL="624078" indent="-514350">
              <a:buClr>
                <a:srgbClr val="CC0099"/>
              </a:buClr>
              <a:buFont typeface="+mj-lt"/>
              <a:buAutoNum type="arabicParenR" startAt="5"/>
              <a:defRPr/>
            </a:pPr>
            <a:r>
              <a:rPr lang="en-US" sz="1600" b="1" dirty="0">
                <a:solidFill>
                  <a:srgbClr val="CC0099"/>
                </a:solidFill>
                <a:cs typeface="Times New Roman" pitchFamily="18" charset="0"/>
              </a:rPr>
              <a:t>Radiation exposure: </a:t>
            </a:r>
            <a:r>
              <a:rPr lang="en-US" sz="1600" dirty="0">
                <a:cs typeface="Times New Roman" pitchFamily="18" charset="0"/>
              </a:rPr>
              <a:t>Higher rate of breast cancer</a:t>
            </a:r>
          </a:p>
          <a:p>
            <a:pPr marL="624078" indent="-514350">
              <a:buClr>
                <a:srgbClr val="CC0099"/>
              </a:buClr>
              <a:buFont typeface="+mj-lt"/>
              <a:buAutoNum type="arabicParenR" startAt="5"/>
              <a:defRPr/>
            </a:pPr>
            <a:r>
              <a:rPr lang="en-US" sz="1600" b="1" dirty="0">
                <a:solidFill>
                  <a:srgbClr val="CC0099"/>
                </a:solidFill>
                <a:cs typeface="Times New Roman" pitchFamily="18" charset="0"/>
              </a:rPr>
              <a:t>History of breast cancer: </a:t>
            </a:r>
            <a:r>
              <a:rPr lang="en-US" sz="1600" dirty="0">
                <a:cs typeface="Times New Roman" pitchFamily="18" charset="0"/>
              </a:rPr>
              <a:t>Women who have had a breast cancer or have cancer in the other breast are at increased risk of developing a second primary breast cancer.</a:t>
            </a:r>
          </a:p>
          <a:p>
            <a:pPr marL="624078" indent="-514350">
              <a:buClr>
                <a:srgbClr val="CC0099"/>
              </a:buClr>
              <a:buFont typeface="+mj-lt"/>
              <a:buAutoNum type="arabicParenR" startAt="5"/>
              <a:defRPr/>
            </a:pPr>
            <a:r>
              <a:rPr lang="en-US" sz="1600" b="1" dirty="0">
                <a:solidFill>
                  <a:srgbClr val="CC0099"/>
                </a:solidFill>
                <a:cs typeface="Times New Roman" pitchFamily="18" charset="0"/>
              </a:rPr>
              <a:t>History of Other Cancer: </a:t>
            </a:r>
            <a:r>
              <a:rPr lang="en-US" sz="1600" dirty="0">
                <a:cs typeface="Times New Roman" pitchFamily="18" charset="0"/>
              </a:rPr>
              <a:t>women who have a history of ovarian or endometrial cancer are at high risk.</a:t>
            </a:r>
          </a:p>
          <a:p>
            <a:pPr marL="624078" indent="-514350">
              <a:buClr>
                <a:srgbClr val="CC0099"/>
              </a:buClr>
              <a:buFont typeface="+mj-lt"/>
              <a:buAutoNum type="arabicParenR" startAt="5"/>
              <a:defRPr/>
            </a:pPr>
            <a:r>
              <a:rPr lang="en-US" sz="1600" b="1" dirty="0">
                <a:solidFill>
                  <a:srgbClr val="CC0099"/>
                </a:solidFill>
                <a:cs typeface="Times New Roman" pitchFamily="18" charset="0"/>
              </a:rPr>
              <a:t>Certain Breast Disease: </a:t>
            </a:r>
            <a:r>
              <a:rPr lang="en-US" sz="1600" dirty="0">
                <a:cs typeface="Times New Roman" pitchFamily="18" charset="0"/>
              </a:rPr>
              <a:t>As noted previously women with certain types of benign breast disease are at risk. Especially a breast biopsy diagnosis of atypical hyperplasia increases the risk for breast cancer </a:t>
            </a:r>
          </a:p>
          <a:p>
            <a:pPr marL="624078" indent="-514350">
              <a:buClr>
                <a:srgbClr val="CC0099"/>
              </a:buClr>
              <a:buFont typeface="+mj-lt"/>
              <a:buAutoNum type="arabicParenR" startAt="5"/>
              <a:defRPr/>
            </a:pPr>
            <a:r>
              <a:rPr lang="en-US" sz="1600" b="1" dirty="0">
                <a:solidFill>
                  <a:srgbClr val="CC0099"/>
                </a:solidFill>
                <a:cs typeface="Times New Roman" pitchFamily="18" charset="0"/>
              </a:rPr>
              <a:t>Dietary </a:t>
            </a:r>
            <a:r>
              <a:rPr lang="en-US" sz="1600" b="1" dirty="0" smtClean="0">
                <a:solidFill>
                  <a:srgbClr val="CC0099"/>
                </a:solidFill>
                <a:cs typeface="Times New Roman" pitchFamily="18" charset="0"/>
              </a:rPr>
              <a:t>factors: </a:t>
            </a:r>
            <a:r>
              <a:rPr lang="en-US" sz="1600" dirty="0">
                <a:cs typeface="Times New Roman" pitchFamily="18" charset="0"/>
              </a:rPr>
              <a:t>e.g. high fat intake and excessive alcohol </a:t>
            </a:r>
            <a:r>
              <a:rPr lang="en-US" sz="1600" dirty="0" smtClean="0">
                <a:cs typeface="Times New Roman" pitchFamily="18" charset="0"/>
              </a:rPr>
              <a:t>consumption have </a:t>
            </a:r>
            <a:r>
              <a:rPr lang="en-US" sz="1600" dirty="0">
                <a:cs typeface="Times New Roman" pitchFamily="18" charset="0"/>
              </a:rPr>
              <a:t>also been proposed as risk factors</a:t>
            </a:r>
          </a:p>
          <a:p>
            <a:pPr marL="624078" indent="-514350">
              <a:buClr>
                <a:srgbClr val="CC0099"/>
              </a:buClr>
              <a:buFont typeface="+mj-lt"/>
              <a:buAutoNum type="arabicParenR" startAt="5"/>
              <a:defRPr/>
            </a:pPr>
            <a:r>
              <a:rPr lang="en-US" sz="1600" b="1" dirty="0">
                <a:solidFill>
                  <a:srgbClr val="CC0099"/>
                </a:solidFill>
                <a:cs typeface="Times New Roman" pitchFamily="18" charset="0"/>
              </a:rPr>
              <a:t>Obesity:</a:t>
            </a:r>
            <a:r>
              <a:rPr lang="en-US" sz="1600" dirty="0">
                <a:solidFill>
                  <a:srgbClr val="CC0099"/>
                </a:solidFill>
                <a:cs typeface="Times New Roman" pitchFamily="18" charset="0"/>
              </a:rPr>
              <a:t> </a:t>
            </a:r>
            <a:r>
              <a:rPr lang="en-US" sz="1600" dirty="0">
                <a:cs typeface="Times New Roman" pitchFamily="18" charset="0"/>
              </a:rPr>
              <a:t>may play a role</a:t>
            </a:r>
          </a:p>
          <a:p>
            <a:pPr marL="624078" indent="-514350">
              <a:buClr>
                <a:srgbClr val="CC0099"/>
              </a:buClr>
              <a:buFont typeface="+mj-lt"/>
              <a:buAutoNum type="arabicParenR" startAt="5"/>
              <a:defRPr/>
            </a:pPr>
            <a:r>
              <a:rPr lang="en-US" sz="1600" b="1" dirty="0">
                <a:solidFill>
                  <a:srgbClr val="CC0099"/>
                </a:solidFill>
              </a:rPr>
              <a:t>Exercise: </a:t>
            </a:r>
            <a:r>
              <a:rPr lang="en-US" sz="1600" dirty="0"/>
              <a:t>some studies showed decreased risk with </a:t>
            </a:r>
            <a:r>
              <a:rPr lang="en-US" sz="1600" dirty="0" err="1"/>
              <a:t>excercise</a:t>
            </a:r>
            <a:endParaRPr lang="en-US" sz="1600" dirty="0"/>
          </a:p>
          <a:p>
            <a:pPr marL="624078" indent="-514350">
              <a:buClr>
                <a:srgbClr val="CC0099"/>
              </a:buClr>
              <a:buFont typeface="+mj-lt"/>
              <a:buAutoNum type="arabicParenR" startAt="5"/>
              <a:defRPr/>
            </a:pPr>
            <a:r>
              <a:rPr lang="en-US" sz="1600" b="1" dirty="0">
                <a:solidFill>
                  <a:srgbClr val="CC0099"/>
                </a:solidFill>
              </a:rPr>
              <a:t>Breast feeding: </a:t>
            </a:r>
            <a:r>
              <a:rPr lang="en-US" sz="1600" dirty="0"/>
              <a:t>the longer the women breast feed, the lower the risk.</a:t>
            </a:r>
          </a:p>
          <a:p>
            <a:pPr marL="624078" indent="-514350">
              <a:buClr>
                <a:srgbClr val="CC0099"/>
              </a:buClr>
              <a:buFont typeface="+mj-lt"/>
              <a:buAutoNum type="arabicParenR" startAt="5"/>
              <a:defRPr/>
            </a:pPr>
            <a:r>
              <a:rPr lang="en-US" sz="1600" b="1" dirty="0">
                <a:solidFill>
                  <a:srgbClr val="CC0099"/>
                </a:solidFill>
              </a:rPr>
              <a:t>Environmental toxins: </a:t>
            </a:r>
            <a:r>
              <a:rPr lang="en-US" sz="1600" dirty="0"/>
              <a:t>pesticides .</a:t>
            </a:r>
          </a:p>
          <a:p>
            <a:pPr marL="624078" indent="-514350">
              <a:buClr>
                <a:srgbClr val="CC0099"/>
              </a:buClr>
              <a:buFont typeface="+mj-lt"/>
              <a:buAutoNum type="arabicParenR" startAt="5"/>
              <a:defRPr/>
            </a:pPr>
            <a:r>
              <a:rPr lang="en-US" sz="1600" b="1" dirty="0">
                <a:solidFill>
                  <a:srgbClr val="CC0099"/>
                </a:solidFill>
              </a:rPr>
              <a:t>Tobacco:</a:t>
            </a:r>
            <a:r>
              <a:rPr lang="en-US" sz="1600" dirty="0">
                <a:solidFill>
                  <a:srgbClr val="CC0099"/>
                </a:solidFill>
              </a:rPr>
              <a:t> </a:t>
            </a:r>
            <a:r>
              <a:rPr lang="en-US" sz="1600" dirty="0"/>
              <a:t>Not associated with breast cancer, but associated with the development of </a:t>
            </a:r>
            <a:r>
              <a:rPr lang="en-US" sz="1600" dirty="0" err="1"/>
              <a:t>peri</a:t>
            </a:r>
            <a:r>
              <a:rPr lang="en-US" sz="1600" dirty="0"/>
              <a:t>-ductal mastitis, or  sub-areolar abscess.</a:t>
            </a:r>
          </a:p>
          <a:p>
            <a:pPr marL="624078" indent="-514350">
              <a:buClr>
                <a:srgbClr val="CC0099"/>
              </a:buClr>
              <a:buFont typeface="+mj-lt"/>
              <a:buAutoNum type="arabicParenR" startAt="5"/>
              <a:defRPr/>
            </a:pPr>
            <a:endParaRPr lang="en-US" sz="1600" dirty="0">
              <a:latin typeface="Times New Roman" pitchFamily="18" charset="0"/>
              <a:cs typeface="Times New Roman" pitchFamily="18" charset="0"/>
            </a:endParaRPr>
          </a:p>
          <a:p>
            <a:pPr marL="624078" indent="-514350">
              <a:buClr>
                <a:srgbClr val="CC0099"/>
              </a:buClr>
              <a:buFont typeface="+mj-lt"/>
              <a:buAutoNum type="arabicParenR" startAt="5"/>
              <a:defRPr/>
            </a:pPr>
            <a:endParaRPr lang="en-US" sz="1600" dirty="0"/>
          </a:p>
          <a:p>
            <a:pPr marL="566928" indent="-457200">
              <a:buClr>
                <a:srgbClr val="CC0099"/>
              </a:buClr>
              <a:buFont typeface="+mj-lt"/>
              <a:buAutoNum type="arabicParenR" startAt="5"/>
              <a:defRPr/>
            </a:pPr>
            <a:endParaRPr lang="en-US" sz="1600" dirty="0"/>
          </a:p>
          <a:p>
            <a:pPr marL="566928" indent="-457200">
              <a:buClr>
                <a:srgbClr val="CC0099"/>
              </a:buClr>
              <a:buFont typeface="+mj-lt"/>
              <a:buAutoNum type="arabicParenR" startAt="5"/>
              <a:defRPr/>
            </a:pPr>
            <a:endParaRPr lang="en-US" sz="1600" dirty="0"/>
          </a:p>
          <a:p>
            <a:pPr marL="566928" indent="-457200">
              <a:buClr>
                <a:srgbClr val="CC0099"/>
              </a:buClr>
              <a:buFont typeface="+mj-lt"/>
              <a:buAutoNum type="arabicParenR" startAt="5"/>
              <a:defRPr/>
            </a:pPr>
            <a:endParaRPr lang="en-US" sz="1600" dirty="0"/>
          </a:p>
          <a:p>
            <a:pPr marL="566928" indent="-457200">
              <a:buClr>
                <a:srgbClr val="CC0099"/>
              </a:buClr>
              <a:buFont typeface="+mj-lt"/>
              <a:buAutoNum type="arabicParenR" startAt="5"/>
              <a:defRPr/>
            </a:pPr>
            <a:endParaRPr lang="en-US" sz="1600" dirty="0"/>
          </a:p>
          <a:p>
            <a:pPr marL="566928" indent="-457200">
              <a:buClr>
                <a:srgbClr val="CC0099"/>
              </a:buClr>
              <a:buFont typeface="+mj-lt"/>
              <a:buAutoNum type="arabicParenR" startAt="5"/>
              <a:defRPr/>
            </a:pPr>
            <a:endParaRPr lang="en-US" sz="1600" dirty="0"/>
          </a:p>
        </p:txBody>
      </p:sp>
      <p:sp>
        <p:nvSpPr>
          <p:cNvPr id="32770" name="Title 2"/>
          <p:cNvSpPr>
            <a:spLocks noGrp="1"/>
          </p:cNvSpPr>
          <p:nvPr>
            <p:ph type="title"/>
          </p:nvPr>
        </p:nvSpPr>
        <p:spPr>
          <a:xfrm>
            <a:off x="379412" y="228600"/>
            <a:ext cx="9144000" cy="1144556"/>
          </a:xfrm>
        </p:spPr>
        <p:txBody>
          <a:bodyPr/>
          <a:lstStyle/>
          <a:p>
            <a:pPr eaLnBrk="1" hangingPunct="1"/>
            <a:r>
              <a:rPr lang="en-US" b="1" dirty="0">
                <a:solidFill>
                  <a:srgbClr val="FF0066"/>
                </a:solidFill>
                <a:latin typeface="Times New Roman" panose="02020603050405020304" pitchFamily="18" charset="0"/>
                <a:cs typeface="Times New Roman" panose="02020603050405020304" pitchFamily="18" charset="0"/>
              </a:rPr>
              <a:t>Breast Cancer: Risk Factors</a:t>
            </a:r>
            <a:endParaRPr lang="en-US" dirty="0">
              <a:solidFill>
                <a:srgbClr val="FF0066"/>
              </a:solidFill>
            </a:endParaRPr>
          </a:p>
        </p:txBody>
      </p:sp>
    </p:spTree>
    <p:extLst>
      <p:ext uri="{BB962C8B-B14F-4D97-AF65-F5344CB8AC3E}">
        <p14:creationId xmlns:p14="http://schemas.microsoft.com/office/powerpoint/2010/main" val="20417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2F7C50-2FE9-4171-9ACB-A33BA9864874}" type="slidenum">
              <a:rPr lang="en-US">
                <a:solidFill>
                  <a:srgbClr val="FFFFFF"/>
                </a:solidFill>
                <a:latin typeface="Georgia" panose="02040502050405020303" pitchFamily="18" charset="0"/>
              </a:rPr>
              <a:pPr eaLnBrk="1" hangingPunct="1"/>
              <a:t>28</a:t>
            </a:fld>
            <a:endParaRPr lang="en-US">
              <a:solidFill>
                <a:srgbClr val="FFFFFF"/>
              </a:solidFill>
              <a:latin typeface="Georgia" panose="02040502050405020303" pitchFamily="18" charset="0"/>
            </a:endParaRPr>
          </a:p>
        </p:txBody>
      </p:sp>
      <p:pic>
        <p:nvPicPr>
          <p:cNvPr id="3481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31744" t="23247" r="7014" b="17033"/>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741612" y="1752600"/>
            <a:ext cx="4572000" cy="0"/>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665412" y="2209800"/>
            <a:ext cx="4724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5-Point Star 5"/>
          <p:cNvSpPr/>
          <p:nvPr/>
        </p:nvSpPr>
        <p:spPr>
          <a:xfrm>
            <a:off x="2513012" y="1219200"/>
            <a:ext cx="381000"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6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C0099"/>
                </a:solidFill>
              </a:rPr>
              <a:t>CLASSIFICATION</a:t>
            </a:r>
            <a:endParaRPr lang="en-US" b="1" dirty="0">
              <a:solidFill>
                <a:srgbClr val="CC0099"/>
              </a:solidFill>
            </a:endParaRPr>
          </a:p>
        </p:txBody>
      </p:sp>
      <p:sp>
        <p:nvSpPr>
          <p:cNvPr id="3" name="Text Placeholder 2"/>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nt Placeholder 2"/>
          <p:cNvSpPr>
            <a:spLocks noGrp="1"/>
          </p:cNvSpPr>
          <p:nvPr>
            <p:ph sz="half" idx="4294967295"/>
          </p:nvPr>
        </p:nvSpPr>
        <p:spPr>
          <a:xfrm>
            <a:off x="227012" y="4038600"/>
            <a:ext cx="3667125" cy="2667000"/>
          </a:xfrm>
        </p:spPr>
        <p:txBody>
          <a:bodyPr>
            <a:normAutofit/>
          </a:bodyPr>
          <a:lstStyle/>
          <a:p>
            <a:pPr eaLnBrk="1" hangingPunct="1">
              <a:lnSpc>
                <a:spcPct val="60000"/>
              </a:lnSpc>
            </a:pPr>
            <a:r>
              <a:rPr lang="en-US" sz="2000" b="1" dirty="0" smtClean="0">
                <a:solidFill>
                  <a:srgbClr val="7030A0"/>
                </a:solidFill>
                <a:latin typeface="Times New Roman" panose="02020603050405020304" pitchFamily="18" charset="0"/>
                <a:cs typeface="Times New Roman" panose="02020603050405020304" pitchFamily="18" charset="0"/>
              </a:rPr>
              <a:t>LOBES </a:t>
            </a:r>
            <a:r>
              <a:rPr lang="en-US" sz="2000" b="1" dirty="0">
                <a:solidFill>
                  <a:srgbClr val="7030A0"/>
                </a:solidFill>
                <a:latin typeface="Times New Roman" panose="02020603050405020304" pitchFamily="18" charset="0"/>
                <a:cs typeface="Times New Roman" panose="02020603050405020304" pitchFamily="18" charset="0"/>
              </a:rPr>
              <a:t>(about 10 in whole breast</a:t>
            </a:r>
            <a:r>
              <a:rPr lang="en-US" sz="2000" b="1" dirty="0" smtClean="0">
                <a:solidFill>
                  <a:srgbClr val="7030A0"/>
                </a:solidFill>
                <a:latin typeface="Times New Roman" panose="02020603050405020304" pitchFamily="18" charset="0"/>
                <a:cs typeface="Times New Roman" panose="02020603050405020304" pitchFamily="18" charset="0"/>
              </a:rPr>
              <a:t>):</a:t>
            </a:r>
            <a:endParaRPr lang="en-US" sz="2000" b="1" dirty="0">
              <a:solidFill>
                <a:srgbClr val="7030A0"/>
              </a:solidFill>
              <a:latin typeface="Times New Roman" panose="02020603050405020304" pitchFamily="18" charset="0"/>
              <a:cs typeface="Times New Roman" panose="02020603050405020304" pitchFamily="18" charset="0"/>
            </a:endParaRPr>
          </a:p>
          <a:p>
            <a:pPr eaLnBrk="1" hangingPunct="1">
              <a:lnSpc>
                <a:spcPct val="60000"/>
              </a:lnSpc>
            </a:pPr>
            <a:r>
              <a:rPr lang="en-US" sz="1600" b="1" dirty="0">
                <a:latin typeface="Times New Roman" panose="02020603050405020304" pitchFamily="18" charset="0"/>
                <a:cs typeface="Times New Roman" panose="02020603050405020304" pitchFamily="18" charset="0"/>
              </a:rPr>
              <a:t>LOBULE: </a:t>
            </a:r>
          </a:p>
          <a:p>
            <a:pPr>
              <a:lnSpc>
                <a:spcPct val="60000"/>
              </a:lnSpc>
            </a:pPr>
            <a:r>
              <a:rPr lang="en-US" sz="1400" b="1" dirty="0">
                <a:latin typeface="Times New Roman" panose="02020603050405020304" pitchFamily="18" charset="0"/>
                <a:cs typeface="Times New Roman" panose="02020603050405020304" pitchFamily="18" charset="0"/>
              </a:rPr>
              <a:t>ACINUI/ALVEOLI: </a:t>
            </a:r>
            <a:r>
              <a:rPr lang="en-US" sz="1600" dirty="0"/>
              <a:t>Each </a:t>
            </a:r>
            <a:r>
              <a:rPr lang="en-US" sz="1600" dirty="0" err="1" smtClean="0"/>
              <a:t>acinus</a:t>
            </a:r>
            <a:r>
              <a:rPr lang="en-US" sz="1600" dirty="0" smtClean="0"/>
              <a:t> is</a:t>
            </a:r>
          </a:p>
          <a:p>
            <a:pPr marL="0" indent="0">
              <a:lnSpc>
                <a:spcPct val="60000"/>
              </a:lnSpc>
              <a:buNone/>
            </a:pPr>
            <a:r>
              <a:rPr lang="en-US" sz="1600" dirty="0" smtClean="0"/>
              <a:t> </a:t>
            </a:r>
            <a:r>
              <a:rPr lang="en-US" sz="1600" dirty="0"/>
              <a:t>lined by a </a:t>
            </a:r>
            <a:r>
              <a:rPr lang="en-US" sz="1600" dirty="0" err="1"/>
              <a:t>bilayered</a:t>
            </a:r>
            <a:r>
              <a:rPr lang="en-US" sz="1600" dirty="0"/>
              <a:t> epithelial and </a:t>
            </a:r>
            <a:endParaRPr lang="en-US" sz="1600" dirty="0" smtClean="0"/>
          </a:p>
          <a:p>
            <a:pPr marL="0" indent="0">
              <a:lnSpc>
                <a:spcPct val="60000"/>
              </a:lnSpc>
              <a:buNone/>
            </a:pPr>
            <a:r>
              <a:rPr lang="en-US" sz="1600" dirty="0" err="1" smtClean="0"/>
              <a:t>myoepithelial</a:t>
            </a:r>
            <a:r>
              <a:rPr lang="en-US" sz="1600" dirty="0" smtClean="0"/>
              <a:t> </a:t>
            </a:r>
            <a:r>
              <a:rPr lang="en-US" sz="1600" dirty="0"/>
              <a:t>cells</a:t>
            </a:r>
            <a:r>
              <a:rPr lang="en-US" sz="1600" dirty="0" smtClean="0"/>
              <a:t>.</a:t>
            </a:r>
            <a:endParaRPr lang="en-US" sz="1600" dirty="0"/>
          </a:p>
          <a:p>
            <a:pPr eaLnBrk="1" hangingPunct="1">
              <a:lnSpc>
                <a:spcPct val="60000"/>
              </a:lnSpc>
            </a:pPr>
            <a:r>
              <a:rPr lang="en-US" sz="2000" b="1" dirty="0" smtClean="0">
                <a:solidFill>
                  <a:srgbClr val="7030A0"/>
                </a:solidFill>
                <a:latin typeface="Times New Roman" panose="02020603050405020304" pitchFamily="18" charset="0"/>
                <a:cs typeface="Times New Roman" panose="02020603050405020304" pitchFamily="18" charset="0"/>
              </a:rPr>
              <a:t>DUCTS..</a:t>
            </a:r>
            <a:endParaRPr lang="en-US" sz="2000" b="1" dirty="0">
              <a:solidFill>
                <a:srgbClr val="7030A0"/>
              </a:solidFill>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3495267842"/>
              </p:ext>
            </p:extLst>
          </p:nvPr>
        </p:nvGraphicFramePr>
        <p:xfrm>
          <a:off x="-1588" y="0"/>
          <a:ext cx="3924300" cy="3832225"/>
        </p:xfrm>
        <a:graphic>
          <a:graphicData uri="http://schemas.openxmlformats.org/presentationml/2006/ole">
            <mc:AlternateContent xmlns:mc="http://schemas.openxmlformats.org/markup-compatibility/2006">
              <mc:Choice xmlns:v="urn:schemas-microsoft-com:vml" Requires="v">
                <p:oleObj spid="_x0000_s1142" name="Bitmap Image" r:id="rId3" imgW="3638095" imgH="3552381" progId="PBrush">
                  <p:embed/>
                </p:oleObj>
              </mc:Choice>
              <mc:Fallback>
                <p:oleObj name="Bitmap Image" r:id="rId3" imgW="3638095" imgH="3552381" progId="PBrush">
                  <p:embed/>
                  <p:pic>
                    <p:nvPicPr>
                      <p:cNvPr id="0" name="Picture 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39243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6"/>
          <p:cNvSpPr txBox="1">
            <a:spLocks noChangeArrowheads="1"/>
          </p:cNvSpPr>
          <p:nvPr/>
        </p:nvSpPr>
        <p:spPr bwMode="auto">
          <a:xfrm>
            <a:off x="2436812" y="1897577"/>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latin typeface="Georgia" panose="02040502050405020303" pitchFamily="18" charset="0"/>
              </a:rPr>
              <a:t>lobe</a:t>
            </a:r>
          </a:p>
        </p:txBody>
      </p:sp>
      <p:pic>
        <p:nvPicPr>
          <p:cNvPr id="103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2812"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8"/>
          <p:cNvSpPr txBox="1">
            <a:spLocks noChangeArrowheads="1"/>
          </p:cNvSpPr>
          <p:nvPr/>
        </p:nvSpPr>
        <p:spPr bwMode="auto">
          <a:xfrm>
            <a:off x="6966035" y="609600"/>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a:latin typeface="Georgia" panose="02040502050405020303" pitchFamily="18" charset="0"/>
              </a:rPr>
              <a:t>lobule</a:t>
            </a:r>
          </a:p>
        </p:txBody>
      </p:sp>
      <p:graphicFrame>
        <p:nvGraphicFramePr>
          <p:cNvPr id="1027" name="Object 3"/>
          <p:cNvGraphicFramePr>
            <a:graphicFrameLocks noChangeAspect="1"/>
          </p:cNvGraphicFramePr>
          <p:nvPr>
            <p:extLst>
              <p:ext uri="{D42A27DB-BD31-4B8C-83A1-F6EECF244321}">
                <p14:modId xmlns:p14="http://schemas.microsoft.com/office/powerpoint/2010/main" val="2280274002"/>
              </p:ext>
            </p:extLst>
          </p:nvPr>
        </p:nvGraphicFramePr>
        <p:xfrm>
          <a:off x="4722812" y="3590925"/>
          <a:ext cx="4356100" cy="3267075"/>
        </p:xfrm>
        <a:graphic>
          <a:graphicData uri="http://schemas.openxmlformats.org/presentationml/2006/ole">
            <mc:AlternateContent xmlns:mc="http://schemas.openxmlformats.org/markup-compatibility/2006">
              <mc:Choice xmlns:v="urn:schemas-microsoft-com:vml" Requires="v">
                <p:oleObj spid="_x0000_s1143" name="Bitmap Image" r:id="rId6" imgW="6800000" imgH="4304762" progId="PBrush">
                  <p:embed/>
                </p:oleObj>
              </mc:Choice>
              <mc:Fallback>
                <p:oleObj name="Bitmap Image" r:id="rId6" imgW="6800000" imgH="4304762" progId="PBrush">
                  <p:embed/>
                  <p:pic>
                    <p:nvPicPr>
                      <p:cNvPr id="0" name="Picture 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2812" y="3590925"/>
                        <a:ext cx="43561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9274" y="3755308"/>
            <a:ext cx="2637857" cy="224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5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Based on expression of hormonal receptors (</a:t>
            </a:r>
            <a:r>
              <a:rPr lang="en-US" dirty="0" smtClean="0">
                <a:solidFill>
                  <a:srgbClr val="FF00FF"/>
                </a:solidFill>
              </a:rPr>
              <a:t>clinically useful classification</a:t>
            </a:r>
            <a:r>
              <a:rPr lang="en-US" dirty="0" smtClean="0"/>
              <a:t>)</a:t>
            </a:r>
            <a:endParaRPr lang="en-US" dirty="0"/>
          </a:p>
        </p:txBody>
      </p:sp>
      <p:sp>
        <p:nvSpPr>
          <p:cNvPr id="4" name="Content Placeholder 3"/>
          <p:cNvSpPr>
            <a:spLocks noGrp="1"/>
          </p:cNvSpPr>
          <p:nvPr>
            <p:ph idx="1"/>
          </p:nvPr>
        </p:nvSpPr>
        <p:spPr>
          <a:xfrm>
            <a:off x="608012" y="1905000"/>
            <a:ext cx="10058401" cy="4267200"/>
          </a:xfrm>
        </p:spPr>
        <p:txBody>
          <a:bodyPr/>
          <a:lstStyle/>
          <a:p>
            <a:r>
              <a:rPr lang="en-US" dirty="0" smtClean="0"/>
              <a:t>Based on expression of hormonal receptors and Her2:</a:t>
            </a:r>
          </a:p>
          <a:p>
            <a:pPr marL="457200" indent="-457200">
              <a:buFont typeface="+mj-lt"/>
              <a:buAutoNum type="arabicPeriod"/>
            </a:pPr>
            <a:r>
              <a:rPr lang="en-US" b="1" dirty="0" smtClean="0">
                <a:solidFill>
                  <a:srgbClr val="CC0099"/>
                </a:solidFill>
              </a:rPr>
              <a:t>ER positive/HER2 negative</a:t>
            </a:r>
            <a:r>
              <a:rPr lang="en-US" dirty="0" smtClean="0"/>
              <a:t>; 50-65% of cancer)</a:t>
            </a:r>
          </a:p>
          <a:p>
            <a:pPr marL="457200" indent="-457200">
              <a:buFont typeface="+mj-lt"/>
              <a:buAutoNum type="arabicPeriod"/>
            </a:pPr>
            <a:r>
              <a:rPr lang="en-US" b="1" dirty="0" smtClean="0">
                <a:solidFill>
                  <a:srgbClr val="CC0099"/>
                </a:solidFill>
              </a:rPr>
              <a:t>HER2 positive </a:t>
            </a:r>
            <a:r>
              <a:rPr lang="en-US" dirty="0" smtClean="0"/>
              <a:t>(ER positive or negative; 10%–20% of cancers)</a:t>
            </a:r>
          </a:p>
          <a:p>
            <a:pPr marL="457200" indent="-457200">
              <a:buFont typeface="+mj-lt"/>
              <a:buAutoNum type="arabicPeriod"/>
            </a:pPr>
            <a:r>
              <a:rPr lang="en-US" b="1" dirty="0" smtClean="0">
                <a:solidFill>
                  <a:srgbClr val="CC0099"/>
                </a:solidFill>
              </a:rPr>
              <a:t>Triple negative </a:t>
            </a:r>
            <a:r>
              <a:rPr lang="en-US" dirty="0" smtClean="0"/>
              <a:t>(ER, PR, and HER2 negative; 10%–20% of cancers)</a:t>
            </a:r>
          </a:p>
          <a:p>
            <a:r>
              <a:rPr lang="en-US" dirty="0" smtClean="0"/>
              <a:t>striking differences in patient characteristics, pathologic features, treatment response, metastatic patterns, time to relapse, and outcome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1"/>
            <a:ext cx="12188825" cy="685800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228600"/>
            <a:ext cx="9144000" cy="1144556"/>
          </a:xfrm>
        </p:spPr>
        <p:txBody>
          <a:bodyPr/>
          <a:lstStyle/>
          <a:p>
            <a:r>
              <a:rPr lang="en-US" dirty="0" smtClean="0"/>
              <a:t>Alternative classification (relies on </a:t>
            </a:r>
            <a:r>
              <a:rPr lang="en-US" dirty="0" smtClean="0">
                <a:solidFill>
                  <a:srgbClr val="FF00FF"/>
                </a:solidFill>
              </a:rPr>
              <a:t>gene</a:t>
            </a:r>
            <a:r>
              <a:rPr lang="en-US" dirty="0" smtClean="0"/>
              <a:t> expression)….</a:t>
            </a:r>
            <a:r>
              <a:rPr lang="en-US" dirty="0" smtClean="0">
                <a:solidFill>
                  <a:srgbClr val="FF00FF"/>
                </a:solidFill>
              </a:rPr>
              <a:t>research</a:t>
            </a:r>
            <a:endParaRPr lang="en-US" dirty="0">
              <a:solidFill>
                <a:srgbClr val="FF00FF"/>
              </a:solidFill>
            </a:endParaRPr>
          </a:p>
        </p:txBody>
      </p:sp>
      <p:sp>
        <p:nvSpPr>
          <p:cNvPr id="3" name="Content Placeholder 2"/>
          <p:cNvSpPr>
            <a:spLocks noGrp="1"/>
          </p:cNvSpPr>
          <p:nvPr>
            <p:ph idx="1"/>
          </p:nvPr>
        </p:nvSpPr>
        <p:spPr>
          <a:xfrm>
            <a:off x="684212" y="1905000"/>
            <a:ext cx="10515600" cy="4267200"/>
          </a:xfrm>
        </p:spPr>
        <p:txBody>
          <a:bodyPr/>
          <a:lstStyle/>
          <a:p>
            <a:pPr marL="457200" indent="-457200">
              <a:buFont typeface="+mj-lt"/>
              <a:buAutoNum type="arabicPeriod"/>
            </a:pPr>
            <a:r>
              <a:rPr lang="en-US" i="1" dirty="0" smtClean="0">
                <a:solidFill>
                  <a:srgbClr val="CC0099"/>
                </a:solidFill>
              </a:rPr>
              <a:t>Luminal A. </a:t>
            </a:r>
            <a:r>
              <a:rPr lang="en-US" i="1" dirty="0" smtClean="0"/>
              <a:t>The majority are lower-grade ER-positive </a:t>
            </a:r>
            <a:r>
              <a:rPr lang="en-US" dirty="0" smtClean="0"/>
              <a:t>cancers that are HER2 negative</a:t>
            </a:r>
          </a:p>
          <a:p>
            <a:pPr marL="457200" indent="-457200">
              <a:buFont typeface="+mj-lt"/>
              <a:buAutoNum type="arabicPeriod"/>
            </a:pPr>
            <a:r>
              <a:rPr lang="en-US" i="1" dirty="0" smtClean="0">
                <a:solidFill>
                  <a:srgbClr val="CC0099"/>
                </a:solidFill>
              </a:rPr>
              <a:t>Luminal B. </a:t>
            </a:r>
            <a:r>
              <a:rPr lang="en-US" i="1" dirty="0" smtClean="0"/>
              <a:t>The majority are higher-grade ER-positive </a:t>
            </a:r>
            <a:r>
              <a:rPr lang="en-US" dirty="0" smtClean="0"/>
              <a:t>cancers that may be HER2 positive</a:t>
            </a:r>
          </a:p>
          <a:p>
            <a:pPr marL="457200" indent="-457200">
              <a:buFont typeface="+mj-lt"/>
              <a:buAutoNum type="arabicPeriod"/>
            </a:pPr>
            <a:r>
              <a:rPr lang="en-US" i="1" dirty="0" smtClean="0">
                <a:solidFill>
                  <a:srgbClr val="CC0099"/>
                </a:solidFill>
              </a:rPr>
              <a:t>HER2-enriched. </a:t>
            </a:r>
            <a:r>
              <a:rPr lang="en-US" i="1" dirty="0" smtClean="0"/>
              <a:t>The majority </a:t>
            </a:r>
            <a:r>
              <a:rPr lang="en-US" i="1" dirty="0" err="1" smtClean="0"/>
              <a:t>overexpress</a:t>
            </a:r>
            <a:r>
              <a:rPr lang="en-US" i="1" dirty="0" smtClean="0"/>
              <a:t> HER2 and do </a:t>
            </a:r>
            <a:r>
              <a:rPr lang="en-US" dirty="0" smtClean="0"/>
              <a:t>not express ER</a:t>
            </a:r>
          </a:p>
          <a:p>
            <a:pPr marL="457200" indent="-457200">
              <a:buFont typeface="+mj-lt"/>
              <a:buAutoNum type="arabicPeriod"/>
            </a:pPr>
            <a:r>
              <a:rPr lang="en-US" i="1" dirty="0" smtClean="0">
                <a:solidFill>
                  <a:srgbClr val="CC0099"/>
                </a:solidFill>
              </a:rPr>
              <a:t>Basal-like. </a:t>
            </a:r>
            <a:r>
              <a:rPr lang="en-US" i="1" dirty="0" smtClean="0"/>
              <a:t>The majority by gene expression profiling </a:t>
            </a:r>
            <a:r>
              <a:rPr lang="en-US" dirty="0" smtClean="0"/>
              <a:t>resemble basally located </a:t>
            </a:r>
            <a:r>
              <a:rPr lang="en-US" dirty="0" err="1" smtClean="0"/>
              <a:t>myoepithelial</a:t>
            </a:r>
            <a:r>
              <a:rPr lang="en-US" dirty="0" smtClean="0"/>
              <a:t> cells and are ER-negative, HER2-negative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531812" y="2209800"/>
            <a:ext cx="6016625" cy="4572000"/>
          </a:xfrm>
        </p:spPr>
        <p:txBody>
          <a:bodyPr/>
          <a:lstStyle/>
          <a:p>
            <a:pPr eaLnBrk="1" hangingPunct="1"/>
            <a:r>
              <a:rPr lang="en-US" dirty="0"/>
              <a:t>Almost all (majority) are adenocarcinoma</a:t>
            </a:r>
          </a:p>
          <a:p>
            <a:pPr eaLnBrk="1" hangingPunct="1"/>
            <a:r>
              <a:rPr lang="en-US" dirty="0"/>
              <a:t>There are two major types: </a:t>
            </a:r>
          </a:p>
          <a:p>
            <a:pPr marL="865505" lvl="1" indent="-457200" eaLnBrk="1" hangingPunct="1">
              <a:buFont typeface="+mj-lt"/>
              <a:buAutoNum type="arabicPeriod"/>
            </a:pPr>
            <a:r>
              <a:rPr lang="en-US" dirty="0" err="1"/>
              <a:t>Ductal</a:t>
            </a:r>
            <a:r>
              <a:rPr lang="en-US" dirty="0"/>
              <a:t> </a:t>
            </a:r>
            <a:r>
              <a:rPr lang="en-US" dirty="0" smtClean="0"/>
              <a:t>(in-situ and invasive)</a:t>
            </a:r>
            <a:endParaRPr lang="en-US" dirty="0"/>
          </a:p>
          <a:p>
            <a:pPr marL="865505" lvl="1" indent="-457200">
              <a:buFont typeface="+mj-lt"/>
              <a:buAutoNum type="arabicPeriod"/>
            </a:pPr>
            <a:r>
              <a:rPr lang="en-US" dirty="0" smtClean="0"/>
              <a:t>Lobular (in-situ and invasive)</a:t>
            </a:r>
            <a:endParaRPr lang="en-US" dirty="0"/>
          </a:p>
          <a:p>
            <a:pPr eaLnBrk="1" hangingPunct="1">
              <a:buNone/>
            </a:pPr>
            <a:endParaRPr lang="en-US" dirty="0"/>
          </a:p>
        </p:txBody>
      </p:sp>
      <p:sp>
        <p:nvSpPr>
          <p:cNvPr id="36866" name="Rectangle 2"/>
          <p:cNvSpPr>
            <a:spLocks noGrp="1" noChangeArrowheads="1"/>
          </p:cNvSpPr>
          <p:nvPr>
            <p:ph type="title"/>
          </p:nvPr>
        </p:nvSpPr>
        <p:spPr>
          <a:xfrm>
            <a:off x="531812" y="60074"/>
            <a:ext cx="9144000" cy="1144556"/>
          </a:xfrm>
        </p:spPr>
        <p:txBody>
          <a:bodyPr/>
          <a:lstStyle/>
          <a:p>
            <a:pPr eaLnBrk="1" hangingPunct="1"/>
            <a:r>
              <a:rPr lang="en-US" sz="2900" b="1" dirty="0">
                <a:solidFill>
                  <a:srgbClr val="FF0066"/>
                </a:solidFill>
              </a:rPr>
              <a:t>Breast Carcinoma: Classification</a:t>
            </a:r>
          </a:p>
        </p:txBody>
      </p:sp>
      <p:pic>
        <p:nvPicPr>
          <p:cNvPr id="4" name="Picture 3"/>
          <p:cNvPicPr>
            <a:picLocks noChangeAspect="1"/>
          </p:cNvPicPr>
          <p:nvPr/>
        </p:nvPicPr>
        <p:blipFill>
          <a:blip r:embed="rId3" cstate="print"/>
          <a:stretch>
            <a:fillRect/>
          </a:stretch>
        </p:blipFill>
        <p:spPr>
          <a:xfrm>
            <a:off x="7389812" y="1793171"/>
            <a:ext cx="3352800" cy="4556760"/>
          </a:xfrm>
          <a:prstGeom prst="rect">
            <a:avLst/>
          </a:prstGeom>
        </p:spPr>
      </p:pic>
      <p:sp>
        <p:nvSpPr>
          <p:cNvPr id="8" name="Rectangle 7"/>
          <p:cNvSpPr/>
          <p:nvPr/>
        </p:nvSpPr>
        <p:spPr>
          <a:xfrm>
            <a:off x="7164387" y="6349931"/>
            <a:ext cx="6092825" cy="253916"/>
          </a:xfrm>
          <a:prstGeom prst="rect">
            <a:avLst/>
          </a:prstGeom>
        </p:spPr>
        <p:txBody>
          <a:bodyPr>
            <a:spAutoFit/>
          </a:bodyPr>
          <a:lstStyle/>
          <a:p>
            <a:r>
              <a:rPr lang="en-US" sz="1050" dirty="0"/>
              <a:t>http://iam-amother.blogspot.com/2013/09/types-of-breast-cancer.html</a:t>
            </a:r>
          </a:p>
        </p:txBody>
      </p:sp>
    </p:spTree>
    <p:extLst>
      <p:ext uri="{BB962C8B-B14F-4D97-AF65-F5344CB8AC3E}">
        <p14:creationId xmlns:p14="http://schemas.microsoft.com/office/powerpoint/2010/main" val="22943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66"/>
                </a:solidFill>
              </a:rPr>
              <a:t>CARCINOMA IN </a:t>
            </a:r>
            <a:r>
              <a:rPr lang="en-US" b="1" dirty="0" smtClean="0">
                <a:solidFill>
                  <a:srgbClr val="FF0066"/>
                </a:solidFill>
              </a:rPr>
              <a:t>SITU (CIS)</a:t>
            </a:r>
            <a:endParaRPr lang="en-US" b="1" dirty="0">
              <a:solidFill>
                <a:srgbClr val="FF0066"/>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955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sz="half" idx="1"/>
          </p:nvPr>
        </p:nvSpPr>
        <p:spPr>
          <a:xfrm>
            <a:off x="379412" y="1905000"/>
            <a:ext cx="5486400" cy="4870450"/>
          </a:xfrm>
        </p:spPr>
        <p:txBody>
          <a:bodyPr rtlCol="0">
            <a:normAutofit/>
          </a:bodyPr>
          <a:lstStyle/>
          <a:p>
            <a:pPr marL="365760" indent="-256032">
              <a:lnSpc>
                <a:spcPct val="110000"/>
              </a:lnSpc>
              <a:spcBef>
                <a:spcPts val="600"/>
              </a:spcBef>
              <a:buClr>
                <a:schemeClr val="accent3"/>
              </a:buClr>
              <a:buNone/>
              <a:defRPr/>
            </a:pPr>
            <a:r>
              <a:rPr lang="en-US" dirty="0"/>
              <a:t>This is epithelial proliferation that is still</a:t>
            </a:r>
          </a:p>
          <a:p>
            <a:pPr marL="365760" indent="-256032">
              <a:lnSpc>
                <a:spcPct val="110000"/>
              </a:lnSpc>
              <a:spcBef>
                <a:spcPts val="600"/>
              </a:spcBef>
              <a:buClr>
                <a:schemeClr val="accent3"/>
              </a:buClr>
              <a:buNone/>
              <a:defRPr/>
            </a:pPr>
            <a:r>
              <a:rPr lang="en-US" u="sng" dirty="0"/>
              <a:t>confined</a:t>
            </a:r>
            <a:r>
              <a:rPr lang="en-US" dirty="0"/>
              <a:t> to the TDLU, has </a:t>
            </a:r>
            <a:r>
              <a:rPr lang="en-US" u="sng" dirty="0"/>
              <a:t>not invaded</a:t>
            </a:r>
          </a:p>
          <a:p>
            <a:pPr marL="365760" indent="-256032">
              <a:lnSpc>
                <a:spcPct val="110000"/>
              </a:lnSpc>
              <a:spcBef>
                <a:spcPts val="600"/>
              </a:spcBef>
              <a:buClr>
                <a:schemeClr val="accent3"/>
              </a:buClr>
              <a:buNone/>
              <a:defRPr/>
            </a:pPr>
            <a:r>
              <a:rPr lang="en-US" dirty="0"/>
              <a:t>beyond the basement membrane and is</a:t>
            </a:r>
          </a:p>
          <a:p>
            <a:pPr marL="365760" indent="-256032">
              <a:lnSpc>
                <a:spcPct val="110000"/>
              </a:lnSpc>
              <a:spcBef>
                <a:spcPts val="600"/>
              </a:spcBef>
              <a:buClr>
                <a:schemeClr val="accent3"/>
              </a:buClr>
              <a:buNone/>
              <a:defRPr/>
            </a:pPr>
            <a:r>
              <a:rPr lang="en-US" dirty="0"/>
              <a:t>therefore incapable of metastasis. </a:t>
            </a:r>
          </a:p>
          <a:p>
            <a:pPr marL="365760" indent="-256032">
              <a:buClr>
                <a:schemeClr val="accent3"/>
              </a:buClr>
              <a:buNone/>
              <a:defRPr/>
            </a:pPr>
            <a:r>
              <a:rPr lang="en-US" dirty="0"/>
              <a:t>There are two subtypes: </a:t>
            </a:r>
          </a:p>
          <a:p>
            <a:pPr marL="566737" indent="-457200">
              <a:buFont typeface="+mj-lt"/>
              <a:buAutoNum type="arabicPeriod"/>
              <a:defRPr/>
            </a:pPr>
            <a:r>
              <a:rPr lang="en-US" dirty="0"/>
              <a:t>Ductal carcinoma in situ (DCIS) or </a:t>
            </a:r>
            <a:r>
              <a:rPr lang="en-US" dirty="0" err="1"/>
              <a:t>intraductal</a:t>
            </a:r>
            <a:r>
              <a:rPr lang="en-US" dirty="0"/>
              <a:t> carcinoma (80%).</a:t>
            </a:r>
          </a:p>
          <a:p>
            <a:pPr marL="566737" indent="-457200">
              <a:buFont typeface="+mj-lt"/>
              <a:buAutoNum type="arabicPeriod"/>
              <a:defRPr/>
            </a:pPr>
            <a:r>
              <a:rPr lang="en-US" dirty="0" smtClean="0"/>
              <a:t> </a:t>
            </a:r>
            <a:r>
              <a:rPr lang="en-US" dirty="0"/>
              <a:t>Lobular carcinoma in situ (20%). </a:t>
            </a:r>
          </a:p>
        </p:txBody>
      </p:sp>
      <p:sp>
        <p:nvSpPr>
          <p:cNvPr id="37890" name="Rectangle 2"/>
          <p:cNvSpPr>
            <a:spLocks noGrp="1" noChangeArrowheads="1"/>
          </p:cNvSpPr>
          <p:nvPr>
            <p:ph type="title"/>
          </p:nvPr>
        </p:nvSpPr>
        <p:spPr>
          <a:xfrm>
            <a:off x="379412" y="228600"/>
            <a:ext cx="9144000" cy="1144556"/>
          </a:xfrm>
        </p:spPr>
        <p:txBody>
          <a:bodyPr/>
          <a:lstStyle/>
          <a:p>
            <a:pPr eaLnBrk="1" hangingPunct="1"/>
            <a:r>
              <a:rPr lang="en-US" b="1" dirty="0">
                <a:solidFill>
                  <a:srgbClr val="FF0066"/>
                </a:solidFill>
              </a:rPr>
              <a:t>Carcinoma in situ</a:t>
            </a:r>
          </a:p>
        </p:txBody>
      </p:sp>
      <p:pic>
        <p:nvPicPr>
          <p:cNvPr id="37892" name="Picture 2" descr="http://www.saintfrancis.com/SiteAssets/images/D_L_breas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3667" y="838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6347991" y="4308766"/>
            <a:ext cx="5364945" cy="2042337"/>
          </a:xfrm>
          <a:prstGeom prst="rect">
            <a:avLst/>
          </a:prstGeom>
        </p:spPr>
      </p:pic>
      <p:pic>
        <p:nvPicPr>
          <p:cNvPr id="3" name="Picture 2">
            <a:extLst>
              <a:ext uri="{FF2B5EF4-FFF2-40B4-BE49-F238E27FC236}">
                <a16:creationId xmlns:a16="http://schemas.microsoft.com/office/drawing/2014/main" xmlns="" id="{EAC4C29D-BD46-4B21-A584-85EF8F61B7A4}"/>
              </a:ext>
            </a:extLst>
          </p:cNvPr>
          <p:cNvPicPr>
            <a:picLocks noChangeAspect="1"/>
          </p:cNvPicPr>
          <p:nvPr/>
        </p:nvPicPr>
        <p:blipFill>
          <a:blip r:embed="rId5" cstate="print"/>
          <a:stretch>
            <a:fillRect/>
          </a:stretch>
        </p:blipFill>
        <p:spPr>
          <a:xfrm>
            <a:off x="7027753" y="6291044"/>
            <a:ext cx="4005419" cy="493819"/>
          </a:xfrm>
          <a:prstGeom prst="rect">
            <a:avLst/>
          </a:prstGeom>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1"/>
          <p:cNvSpPr>
            <a:spLocks noGrp="1"/>
          </p:cNvSpPr>
          <p:nvPr>
            <p:ph sz="half" idx="1"/>
          </p:nvPr>
        </p:nvSpPr>
        <p:spPr>
          <a:xfrm>
            <a:off x="303212" y="1676400"/>
            <a:ext cx="6324600" cy="5181600"/>
          </a:xfrm>
        </p:spPr>
        <p:txBody>
          <a:bodyPr>
            <a:normAutofit lnSpcReduction="10000"/>
          </a:bodyPr>
          <a:lstStyle/>
          <a:p>
            <a:pPr eaLnBrk="1" hangingPunct="1">
              <a:buFont typeface="Arial" panose="020B0604020202020204" pitchFamily="34" charset="0"/>
              <a:buChar char="•"/>
            </a:pPr>
            <a:r>
              <a:rPr lang="en-US" dirty="0"/>
              <a:t>DCIS is the </a:t>
            </a:r>
            <a:r>
              <a:rPr lang="en-US" b="1" u="sng" dirty="0"/>
              <a:t>non-invasive</a:t>
            </a:r>
            <a:r>
              <a:rPr lang="en-US" dirty="0"/>
              <a:t> proliferation of malignant cells within the duct system without  breaching the underlying basement membrane</a:t>
            </a:r>
          </a:p>
          <a:p>
            <a:pPr eaLnBrk="1" hangingPunct="1">
              <a:buFont typeface="Arial" panose="020B0604020202020204" pitchFamily="34" charset="0"/>
              <a:buChar char="•"/>
            </a:pPr>
            <a:r>
              <a:rPr lang="en-US" dirty="0"/>
              <a:t>They have a very high risk of development of subsequent invasive carcinoma.</a:t>
            </a:r>
          </a:p>
          <a:p>
            <a:pPr eaLnBrk="1" hangingPunct="1">
              <a:buFont typeface="Arial" panose="020B0604020202020204" pitchFamily="34" charset="0"/>
              <a:buChar char="•"/>
            </a:pPr>
            <a:r>
              <a:rPr lang="en-US" dirty="0"/>
              <a:t>The tumor distends and distorts the ducts.</a:t>
            </a:r>
          </a:p>
          <a:p>
            <a:pPr eaLnBrk="1" hangingPunct="1">
              <a:buFont typeface="Arial" panose="020B0604020202020204" pitchFamily="34" charset="0"/>
              <a:buChar char="•"/>
            </a:pPr>
            <a:r>
              <a:rPr lang="en-US" dirty="0"/>
              <a:t>Age range: same age range of invasive breast carcinoma.</a:t>
            </a:r>
          </a:p>
          <a:p>
            <a:pPr eaLnBrk="1" hangingPunct="1">
              <a:buFont typeface="Arial" panose="020B0604020202020204" pitchFamily="34" charset="0"/>
              <a:buChar char="•"/>
            </a:pPr>
            <a:r>
              <a:rPr lang="en-US" dirty="0"/>
              <a:t>Often </a:t>
            </a:r>
            <a:r>
              <a:rPr lang="en-US" b="1" i="1" dirty="0"/>
              <a:t>multifocal</a:t>
            </a:r>
            <a:r>
              <a:rPr lang="en-US" dirty="0"/>
              <a:t>—malignant cells can spread widely through the ductal system without breaching the basement membrane</a:t>
            </a:r>
          </a:p>
          <a:p>
            <a:pPr eaLnBrk="1" hangingPunct="1">
              <a:buFont typeface="Arial" panose="020B0604020202020204" pitchFamily="34" charset="0"/>
              <a:buChar char="•"/>
            </a:pPr>
            <a:r>
              <a:rPr lang="en-US" dirty="0"/>
              <a:t>Women with DCIS are at risk of recurrent DCIS following treatment.</a:t>
            </a:r>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p:txBody>
      </p:sp>
      <p:sp>
        <p:nvSpPr>
          <p:cNvPr id="38914" name="Title 2"/>
          <p:cNvSpPr>
            <a:spLocks noGrp="1"/>
          </p:cNvSpPr>
          <p:nvPr>
            <p:ph type="title"/>
          </p:nvPr>
        </p:nvSpPr>
        <p:spPr>
          <a:xfrm>
            <a:off x="531812" y="304800"/>
            <a:ext cx="7978775" cy="1066800"/>
          </a:xfrm>
        </p:spPr>
        <p:txBody>
          <a:bodyPr/>
          <a:lstStyle/>
          <a:p>
            <a:pPr eaLnBrk="1" hangingPunct="1"/>
            <a:r>
              <a:rPr lang="en-US" b="1" dirty="0">
                <a:solidFill>
                  <a:srgbClr val="FF0066"/>
                </a:solidFill>
              </a:rPr>
              <a:t>Ductal Carcinoma In Situ (DCIS)</a:t>
            </a:r>
          </a:p>
        </p:txBody>
      </p:sp>
      <p:pic>
        <p:nvPicPr>
          <p:cNvPr id="3891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3454" y="2362200"/>
            <a:ext cx="5365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190311" y="6488668"/>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half" idx="1"/>
          </p:nvPr>
        </p:nvSpPr>
        <p:spPr>
          <a:xfrm>
            <a:off x="1" y="1752600"/>
            <a:ext cx="7389811" cy="5022850"/>
          </a:xfrm>
        </p:spPr>
        <p:txBody>
          <a:bodyPr>
            <a:normAutofit fontScale="92500" lnSpcReduction="20000"/>
          </a:bodyPr>
          <a:lstStyle/>
          <a:p>
            <a:pPr marL="452628" indent="-342900">
              <a:buFont typeface="Wingdings" panose="05000000000000000000" pitchFamily="2" charset="2"/>
              <a:buChar char="§"/>
              <a:defRPr/>
            </a:pPr>
            <a:r>
              <a:rPr lang="en-US" dirty="0"/>
              <a:t>On mammography DCIS frequently shows micro-calcifications. Mammography is a very sensitive diagnostic procedure for detecting DCIS since majority of DCIS are not palpable. Less frequently they can present as a mammographic density or a vaguely palpable mass or nipple discharge.</a:t>
            </a:r>
          </a:p>
          <a:p>
            <a:pPr marL="452628" indent="-342900">
              <a:buFont typeface="Wingdings" panose="05000000000000000000" pitchFamily="2" charset="2"/>
              <a:buChar char="§"/>
              <a:defRPr/>
            </a:pPr>
            <a:r>
              <a:rPr lang="en-US" dirty="0"/>
              <a:t>Because of mammography there has been a marked increase the detection and diagnosis of DCIS in the last two decades.</a:t>
            </a:r>
          </a:p>
          <a:p>
            <a:pPr marL="452628" indent="-342900">
              <a:buFont typeface="Wingdings" panose="05000000000000000000" pitchFamily="2" charset="2"/>
              <a:buChar char="§"/>
              <a:defRPr/>
            </a:pPr>
            <a:r>
              <a:rPr lang="en-US" b="1" i="1" dirty="0">
                <a:solidFill>
                  <a:srgbClr val="CC0099"/>
                </a:solidFill>
              </a:rPr>
              <a:t>Different patterns/subtypes</a:t>
            </a:r>
            <a:r>
              <a:rPr lang="en-US" dirty="0">
                <a:solidFill>
                  <a:srgbClr val="CC0099"/>
                </a:solidFill>
              </a:rPr>
              <a:t> </a:t>
            </a:r>
            <a:r>
              <a:rPr lang="en-US" dirty="0"/>
              <a:t>of DCIS can be seen e.g. </a:t>
            </a:r>
          </a:p>
          <a:p>
            <a:pPr marL="865505" lvl="1" indent="-457200" eaLnBrk="1" hangingPunct="1">
              <a:buClr>
                <a:srgbClr val="CC0099"/>
              </a:buClr>
              <a:buFont typeface="+mj-lt"/>
              <a:buAutoNum type="arabicPeriod"/>
            </a:pPr>
            <a:r>
              <a:rPr lang="en-US" b="1" i="1" dirty="0" err="1">
                <a:solidFill>
                  <a:srgbClr val="CC0099"/>
                </a:solidFill>
              </a:rPr>
              <a:t>comedo</a:t>
            </a:r>
            <a:r>
              <a:rPr lang="en-US" dirty="0">
                <a:solidFill>
                  <a:srgbClr val="CC0099"/>
                </a:solidFill>
              </a:rPr>
              <a:t> (central </a:t>
            </a:r>
            <a:r>
              <a:rPr lang="en-US" dirty="0" smtClean="0">
                <a:solidFill>
                  <a:srgbClr val="CC0099"/>
                </a:solidFill>
              </a:rPr>
              <a:t>necrosis</a:t>
            </a:r>
            <a:r>
              <a:rPr lang="en-US" dirty="0">
                <a:solidFill>
                  <a:srgbClr val="CC0099"/>
                </a:solidFill>
              </a:rPr>
              <a:t>)</a:t>
            </a:r>
            <a:r>
              <a:rPr lang="en-US" dirty="0" smtClean="0">
                <a:solidFill>
                  <a:srgbClr val="CC0099"/>
                </a:solidFill>
              </a:rPr>
              <a:t> </a:t>
            </a:r>
            <a:endParaRPr lang="en-US" dirty="0">
              <a:solidFill>
                <a:srgbClr val="CC0099"/>
              </a:solidFill>
            </a:endParaRPr>
          </a:p>
          <a:p>
            <a:pPr marL="865505" lvl="1" indent="-457200" eaLnBrk="1" hangingPunct="1">
              <a:buClr>
                <a:srgbClr val="CC0099"/>
              </a:buClr>
              <a:buFont typeface="+mj-lt"/>
              <a:buAutoNum type="arabicPeriod"/>
            </a:pPr>
            <a:r>
              <a:rPr lang="en-US" b="1" i="1" dirty="0" err="1">
                <a:solidFill>
                  <a:srgbClr val="CC0099"/>
                </a:solidFill>
              </a:rPr>
              <a:t>cribiform</a:t>
            </a:r>
            <a:r>
              <a:rPr lang="en-US" b="1" i="1" dirty="0">
                <a:solidFill>
                  <a:srgbClr val="CC0099"/>
                </a:solidFill>
              </a:rPr>
              <a:t> </a:t>
            </a:r>
            <a:r>
              <a:rPr lang="en-US" dirty="0">
                <a:solidFill>
                  <a:srgbClr val="CC0099"/>
                </a:solidFill>
              </a:rPr>
              <a:t>(cells arranged around “punched-out” </a:t>
            </a:r>
            <a:r>
              <a:rPr lang="en-US" dirty="0" smtClean="0">
                <a:solidFill>
                  <a:srgbClr val="CC0099"/>
                </a:solidFill>
              </a:rPr>
              <a:t>spaces)</a:t>
            </a:r>
          </a:p>
          <a:p>
            <a:pPr marL="865505" lvl="1" indent="-457200" eaLnBrk="1" hangingPunct="1">
              <a:buClr>
                <a:srgbClr val="CC0099"/>
              </a:buClr>
              <a:buFont typeface="+mj-lt"/>
              <a:buAutoNum type="arabicPeriod"/>
            </a:pPr>
            <a:r>
              <a:rPr lang="en-US" b="1" i="1" dirty="0" smtClean="0">
                <a:solidFill>
                  <a:srgbClr val="CC0099"/>
                </a:solidFill>
              </a:rPr>
              <a:t>papillary</a:t>
            </a:r>
            <a:endParaRPr lang="en-US" b="1" i="1" dirty="0">
              <a:solidFill>
                <a:srgbClr val="CC0099"/>
              </a:solidFill>
            </a:endParaRPr>
          </a:p>
          <a:p>
            <a:pPr marL="865505" lvl="1" indent="-457200" eaLnBrk="1" hangingPunct="1">
              <a:buClr>
                <a:srgbClr val="CC0099"/>
              </a:buClr>
              <a:buFont typeface="+mj-lt"/>
              <a:buAutoNum type="arabicPeriod"/>
            </a:pPr>
            <a:r>
              <a:rPr lang="en-US" b="1" i="1" dirty="0" err="1">
                <a:solidFill>
                  <a:srgbClr val="CC0099"/>
                </a:solidFill>
              </a:rPr>
              <a:t>micropapillary</a:t>
            </a:r>
            <a:r>
              <a:rPr lang="en-US" b="1" i="1" dirty="0">
                <a:solidFill>
                  <a:srgbClr val="CC0099"/>
                </a:solidFill>
              </a:rPr>
              <a:t> </a:t>
            </a:r>
            <a:r>
              <a:rPr lang="en-US" dirty="0">
                <a:solidFill>
                  <a:srgbClr val="CC0099"/>
                </a:solidFill>
              </a:rPr>
              <a:t>and </a:t>
            </a:r>
          </a:p>
          <a:p>
            <a:pPr marL="865505" lvl="1" indent="-457200" eaLnBrk="1" hangingPunct="1">
              <a:buClr>
                <a:srgbClr val="CC0099"/>
              </a:buClr>
              <a:buFont typeface="+mj-lt"/>
              <a:buAutoNum type="arabicPeriod"/>
            </a:pPr>
            <a:r>
              <a:rPr lang="en-US" b="1" i="1" dirty="0">
                <a:solidFill>
                  <a:srgbClr val="CC0099"/>
                </a:solidFill>
              </a:rPr>
              <a:t>solid</a:t>
            </a:r>
            <a:r>
              <a:rPr lang="en-US" dirty="0">
                <a:solidFill>
                  <a:srgbClr val="CC0099"/>
                </a:solidFill>
              </a:rPr>
              <a:t> (cells fill spaces) </a:t>
            </a:r>
          </a:p>
          <a:p>
            <a:pPr>
              <a:buFont typeface="Wingdings" panose="05000000000000000000" pitchFamily="2" charset="2"/>
              <a:buChar char="§"/>
            </a:pPr>
            <a:r>
              <a:rPr lang="en-US" dirty="0"/>
              <a:t>DCIS can be of </a:t>
            </a:r>
            <a:r>
              <a:rPr lang="en-US" b="1" i="1" dirty="0"/>
              <a:t>different grades</a:t>
            </a:r>
            <a:r>
              <a:rPr lang="en-US" dirty="0"/>
              <a:t> i.e. low, intermediate and high grade </a:t>
            </a:r>
          </a:p>
          <a:p>
            <a:pPr eaLnBrk="1" hangingPunct="1">
              <a:buFont typeface="Wingdings" panose="05000000000000000000" pitchFamily="2" charset="2"/>
              <a:buChar char="Ø"/>
            </a:pPr>
            <a:endParaRPr lang="en-US" dirty="0"/>
          </a:p>
          <a:p>
            <a:pPr eaLnBrk="1" hangingPunct="1">
              <a:buFont typeface="Wingdings" panose="05000000000000000000" pitchFamily="2" charset="2"/>
              <a:buNone/>
            </a:pPr>
            <a:endParaRPr lang="en-US" dirty="0"/>
          </a:p>
          <a:p>
            <a:pPr eaLnBrk="1" hangingPunct="1">
              <a:buFont typeface="Wingdings" panose="05000000000000000000" pitchFamily="2" charset="2"/>
              <a:buNone/>
            </a:pPr>
            <a:endParaRPr lang="en-US" dirty="0"/>
          </a:p>
        </p:txBody>
      </p:sp>
      <p:sp>
        <p:nvSpPr>
          <p:cNvPr id="41986" name="Rectangle 2"/>
          <p:cNvSpPr>
            <a:spLocks noGrp="1" noChangeArrowheads="1"/>
          </p:cNvSpPr>
          <p:nvPr>
            <p:ph type="title"/>
          </p:nvPr>
        </p:nvSpPr>
        <p:spPr>
          <a:xfrm>
            <a:off x="422507" y="95710"/>
            <a:ext cx="9144000" cy="1144556"/>
          </a:xfrm>
        </p:spPr>
        <p:txBody>
          <a:bodyPr/>
          <a:lstStyle/>
          <a:p>
            <a:pPr eaLnBrk="1" hangingPunct="1"/>
            <a:r>
              <a:rPr lang="en-US" b="1" dirty="0" smtClean="0">
                <a:solidFill>
                  <a:srgbClr val="FF0066"/>
                </a:solidFill>
              </a:rPr>
              <a:t>DCIS ( </a:t>
            </a:r>
            <a:r>
              <a:rPr lang="en-US" b="1" dirty="0">
                <a:solidFill>
                  <a:srgbClr val="FF0066"/>
                </a:solidFill>
              </a:rPr>
              <a:t>Ductal Carcinoma In Situ)</a:t>
            </a:r>
          </a:p>
        </p:txBody>
      </p:sp>
      <p:pic>
        <p:nvPicPr>
          <p:cNvPr id="2" name="Picture 1"/>
          <p:cNvPicPr>
            <a:picLocks noChangeAspect="1"/>
          </p:cNvPicPr>
          <p:nvPr/>
        </p:nvPicPr>
        <p:blipFill rotWithShape="1">
          <a:blip r:embed="rId3" cstate="print"/>
          <a:srcRect l="10913"/>
          <a:stretch/>
        </p:blipFill>
        <p:spPr>
          <a:xfrm>
            <a:off x="7389812" y="2209800"/>
            <a:ext cx="4799013" cy="3023838"/>
          </a:xfrm>
          <a:prstGeom prst="rect">
            <a:avLst/>
          </a:prstGeom>
        </p:spPr>
      </p:pic>
      <p:sp>
        <p:nvSpPr>
          <p:cNvPr id="4" name="Rectangle 3"/>
          <p:cNvSpPr/>
          <p:nvPr/>
        </p:nvSpPr>
        <p:spPr>
          <a:xfrm>
            <a:off x="8129255" y="5334000"/>
            <a:ext cx="2874505" cy="369332"/>
          </a:xfrm>
          <a:prstGeom prst="rect">
            <a:avLst/>
          </a:prstGeom>
        </p:spPr>
        <p:txBody>
          <a:bodyPr wrap="none">
            <a:spAutoFit/>
          </a:bodyPr>
          <a:lstStyle/>
          <a:p>
            <a:pPr algn="ctr">
              <a:spcBef>
                <a:spcPct val="50000"/>
              </a:spcBef>
            </a:pPr>
            <a:r>
              <a:rPr lang="en-US" dirty="0" err="1">
                <a:latin typeface="Georgia" panose="02040502050405020303" pitchFamily="18" charset="0"/>
              </a:rPr>
              <a:t>Microcalcification</a:t>
            </a:r>
            <a:r>
              <a:rPr lang="en-US" dirty="0">
                <a:latin typeface="Georgia" panose="02040502050405020303" pitchFamily="18" charset="0"/>
              </a:rPr>
              <a:t> of DCIS</a:t>
            </a: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0FF40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1281" y="0"/>
            <a:ext cx="5583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303212" y="304800"/>
            <a:ext cx="8229600" cy="1069975"/>
          </a:xfrm>
        </p:spPr>
        <p:txBody>
          <a:bodyPr/>
          <a:lstStyle/>
          <a:p>
            <a:pPr eaLnBrk="1" hangingPunct="1"/>
            <a:r>
              <a:rPr lang="en-US" b="1" dirty="0">
                <a:solidFill>
                  <a:srgbClr val="FF0066"/>
                </a:solidFill>
              </a:rPr>
              <a:t>DCIS</a:t>
            </a:r>
          </a:p>
        </p:txBody>
      </p:sp>
      <p:pic>
        <p:nvPicPr>
          <p:cNvPr id="2" name="Picture 1"/>
          <p:cNvPicPr>
            <a:picLocks noChangeAspect="1"/>
          </p:cNvPicPr>
          <p:nvPr/>
        </p:nvPicPr>
        <p:blipFill>
          <a:blip r:embed="rId4" cstate="print"/>
          <a:stretch>
            <a:fillRect/>
          </a:stretch>
        </p:blipFill>
        <p:spPr>
          <a:xfrm>
            <a:off x="5865812" y="4026429"/>
            <a:ext cx="4492625" cy="2831571"/>
          </a:xfrm>
          <a:prstGeom prst="rect">
            <a:avLst/>
          </a:prstGeom>
        </p:spPr>
      </p:pic>
      <p:pic>
        <p:nvPicPr>
          <p:cNvPr id="3" name="Picture 2"/>
          <p:cNvPicPr>
            <a:picLocks noChangeAspect="1"/>
          </p:cNvPicPr>
          <p:nvPr/>
        </p:nvPicPr>
        <p:blipFill>
          <a:blip r:embed="rId5" cstate="print"/>
          <a:stretch>
            <a:fillRect/>
          </a:stretch>
        </p:blipFill>
        <p:spPr>
          <a:xfrm>
            <a:off x="75406" y="3406718"/>
            <a:ext cx="5180012" cy="3453341"/>
          </a:xfrm>
          <a:prstGeom prst="rect">
            <a:avLst/>
          </a:prstGeom>
        </p:spPr>
      </p:pic>
      <p:sp>
        <p:nvSpPr>
          <p:cNvPr id="5" name="Rectangle 4"/>
          <p:cNvSpPr/>
          <p:nvPr/>
        </p:nvSpPr>
        <p:spPr>
          <a:xfrm>
            <a:off x="2832100" y="6581001"/>
            <a:ext cx="6400800" cy="276999"/>
          </a:xfrm>
          <a:prstGeom prst="rect">
            <a:avLst/>
          </a:prstGeom>
        </p:spPr>
        <p:txBody>
          <a:bodyPr wrap="square">
            <a:spAutoFit/>
          </a:bodyPr>
          <a:lstStyle/>
          <a:p>
            <a:r>
              <a:rPr lang="en-US" sz="1200" dirty="0"/>
              <a:t>http://www.breastpathology.info/Carcinoma%20in%20situ.html</a:t>
            </a:r>
          </a:p>
        </p:txBody>
      </p:sp>
    </p:spTree>
    <p:extLst>
      <p:ext uri="{BB962C8B-B14F-4D97-AF65-F5344CB8AC3E}">
        <p14:creationId xmlns:p14="http://schemas.microsoft.com/office/powerpoint/2010/main" val="37267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8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6202362" y="6659564"/>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44037"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44039" name="Picture 5" descr="20FF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2612" y="948448"/>
            <a:ext cx="4876800" cy="33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293812" y="5041702"/>
            <a:ext cx="1036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err="1">
                <a:solidFill>
                  <a:srgbClr val="CC0099"/>
                </a:solidFill>
                <a:latin typeface="Georgia" panose="02040502050405020303" pitchFamily="18" charset="0"/>
              </a:rPr>
              <a:t>Comedo</a:t>
            </a:r>
            <a:r>
              <a:rPr lang="en-US" dirty="0">
                <a:solidFill>
                  <a:srgbClr val="CC0099"/>
                </a:solidFill>
                <a:latin typeface="Georgia" panose="02040502050405020303" pitchFamily="18" charset="0"/>
              </a:rPr>
              <a:t> DCIS: </a:t>
            </a:r>
            <a:r>
              <a:rPr lang="en-US" dirty="0">
                <a:latin typeface="Georgia" panose="02040502050405020303" pitchFamily="18" charset="0"/>
              </a:rPr>
              <a:t>is characterized by large central zones of necrosis with calcified debris. This type of DCIS is </a:t>
            </a:r>
            <a:r>
              <a:rPr lang="en-US" dirty="0">
                <a:solidFill>
                  <a:srgbClr val="CC0099"/>
                </a:solidFill>
                <a:latin typeface="Georgia" panose="02040502050405020303" pitchFamily="18" charset="0"/>
              </a:rPr>
              <a:t>most frequently detected as radiologic calcifications</a:t>
            </a:r>
            <a:r>
              <a:rPr lang="en-US" dirty="0">
                <a:latin typeface="Georgia" panose="02040502050405020303" pitchFamily="18" charset="0"/>
              </a:rPr>
              <a:t>. Less commonly, the surrounding desmoplastic response results in an </a:t>
            </a:r>
            <a:r>
              <a:rPr lang="en-US" dirty="0">
                <a:solidFill>
                  <a:srgbClr val="CC0099"/>
                </a:solidFill>
                <a:latin typeface="Georgia" panose="02040502050405020303" pitchFamily="18" charset="0"/>
              </a:rPr>
              <a:t>ill-defined palpable mass </a:t>
            </a:r>
            <a:r>
              <a:rPr lang="en-US" dirty="0">
                <a:latin typeface="Georgia" panose="02040502050405020303" pitchFamily="18" charset="0"/>
              </a:rPr>
              <a:t>or a mammographic density.</a:t>
            </a: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8"/>
          <p:cNvSpPr>
            <a:spLocks noGrp="1"/>
          </p:cNvSpPr>
          <p:nvPr>
            <p:ph sz="half" idx="1"/>
          </p:nvPr>
        </p:nvSpPr>
        <p:spPr>
          <a:xfrm>
            <a:off x="74612" y="1752601"/>
            <a:ext cx="4800600" cy="1905000"/>
          </a:xfrm>
        </p:spPr>
        <p:txBody>
          <a:bodyPr>
            <a:normAutofit fontScale="85000" lnSpcReduction="20000"/>
          </a:bodyPr>
          <a:lstStyle/>
          <a:p>
            <a:pPr eaLnBrk="1" hangingPunct="1">
              <a:buFont typeface="Arial" panose="020B0604020202020204" pitchFamily="34" charset="0"/>
              <a:buChar char="•"/>
            </a:pPr>
            <a:r>
              <a:rPr lang="en-US" dirty="0"/>
              <a:t>Six to ten major ductal systems originate at the nipple.</a:t>
            </a:r>
          </a:p>
          <a:p>
            <a:pPr eaLnBrk="1" hangingPunct="1">
              <a:buFont typeface="Arial" panose="020B0604020202020204" pitchFamily="34" charset="0"/>
              <a:buChar char="•"/>
            </a:pPr>
            <a:r>
              <a:rPr lang="en-US" dirty="0"/>
              <a:t>Branching of the large ducts leads to the </a:t>
            </a:r>
            <a:r>
              <a:rPr lang="en-US" dirty="0">
                <a:solidFill>
                  <a:srgbClr val="FF0000"/>
                </a:solidFill>
              </a:rPr>
              <a:t>T</a:t>
            </a:r>
            <a:r>
              <a:rPr lang="en-US" dirty="0" smtClean="0"/>
              <a:t>erminal </a:t>
            </a:r>
            <a:r>
              <a:rPr lang="en-US" dirty="0">
                <a:solidFill>
                  <a:srgbClr val="FF0000"/>
                </a:solidFill>
              </a:rPr>
              <a:t>D</a:t>
            </a:r>
            <a:r>
              <a:rPr lang="en-US" dirty="0" smtClean="0"/>
              <a:t>uct </a:t>
            </a:r>
            <a:r>
              <a:rPr lang="en-US" dirty="0">
                <a:solidFill>
                  <a:srgbClr val="FF0000"/>
                </a:solidFill>
              </a:rPr>
              <a:t>L</a:t>
            </a:r>
            <a:r>
              <a:rPr lang="en-US" dirty="0" smtClean="0"/>
              <a:t>obular </a:t>
            </a:r>
            <a:r>
              <a:rPr lang="en-US" dirty="0">
                <a:solidFill>
                  <a:srgbClr val="FF0000"/>
                </a:solidFill>
              </a:rPr>
              <a:t>U</a:t>
            </a:r>
            <a:r>
              <a:rPr lang="en-US" dirty="0" smtClean="0"/>
              <a:t>nits (</a:t>
            </a:r>
            <a:r>
              <a:rPr lang="en-US" dirty="0" smtClean="0">
                <a:solidFill>
                  <a:srgbClr val="FF0000"/>
                </a:solidFill>
              </a:rPr>
              <a:t>TDLU</a:t>
            </a:r>
            <a:r>
              <a:rPr lang="en-US" dirty="0" smtClean="0"/>
              <a:t>).</a:t>
            </a:r>
            <a:endParaRPr lang="en-US" dirty="0"/>
          </a:p>
          <a:p>
            <a:pPr eaLnBrk="1" hangingPunct="1">
              <a:buFont typeface="Arial" panose="020B0604020202020204" pitchFamily="34" charset="0"/>
              <a:buChar char="•"/>
            </a:pPr>
            <a:r>
              <a:rPr lang="en-US" dirty="0"/>
              <a:t>The </a:t>
            </a:r>
            <a:r>
              <a:rPr lang="en-US" dirty="0" smtClean="0"/>
              <a:t>TDLU </a:t>
            </a:r>
            <a:r>
              <a:rPr lang="en-US" dirty="0"/>
              <a:t>branches into grapelike clusters of small </a:t>
            </a:r>
            <a:r>
              <a:rPr lang="en-US" dirty="0" err="1"/>
              <a:t>acini</a:t>
            </a:r>
            <a:r>
              <a:rPr lang="en-US" dirty="0"/>
              <a:t> to form the lobule.</a:t>
            </a:r>
          </a:p>
          <a:p>
            <a:pPr eaLnBrk="1" hangingPunct="1"/>
            <a:endParaRPr lang="en-US" dirty="0"/>
          </a:p>
        </p:txBody>
      </p:sp>
      <p:sp>
        <p:nvSpPr>
          <p:cNvPr id="9218" name="Title 7"/>
          <p:cNvSpPr>
            <a:spLocks noGrp="1"/>
          </p:cNvSpPr>
          <p:nvPr>
            <p:ph type="title"/>
          </p:nvPr>
        </p:nvSpPr>
        <p:spPr>
          <a:xfrm>
            <a:off x="1846262" y="549275"/>
            <a:ext cx="8229600" cy="593725"/>
          </a:xfrm>
        </p:spPr>
        <p:txBody>
          <a:bodyPr/>
          <a:lstStyle/>
          <a:p>
            <a:pPr eaLnBrk="1" hangingPunct="1"/>
            <a:r>
              <a:rPr lang="en-US" b="1" dirty="0" smtClean="0">
                <a:solidFill>
                  <a:srgbClr val="7030A0"/>
                </a:solidFill>
              </a:rPr>
              <a:t>DUCTS..</a:t>
            </a:r>
            <a:endParaRPr lang="en-US" b="1" dirty="0">
              <a:solidFill>
                <a:srgbClr val="7030A0"/>
              </a:solidFill>
            </a:endParaRPr>
          </a:p>
        </p:txBody>
      </p:sp>
      <p:pic>
        <p:nvPicPr>
          <p:cNvPr id="9221" name="Picture 2" descr="http://ultrasoundregistryreview.com/images/anatomyBreast/as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612" y="79990"/>
            <a:ext cx="5029200" cy="350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20FF1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4" y="3810000"/>
            <a:ext cx="44275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6627812" y="3810000"/>
            <a:ext cx="4953000" cy="3047999"/>
          </a:xfrm>
          <a:prstGeom prst="rect">
            <a:avLst/>
          </a:prstGeom>
        </p:spPr>
      </p:pic>
      <p:sp>
        <p:nvSpPr>
          <p:cNvPr id="4" name="Rectangle 3"/>
          <p:cNvSpPr/>
          <p:nvPr/>
        </p:nvSpPr>
        <p:spPr>
          <a:xfrm>
            <a:off x="6646819" y="6604084"/>
            <a:ext cx="6092825" cy="253916"/>
          </a:xfrm>
          <a:prstGeom prst="rect">
            <a:avLst/>
          </a:prstGeom>
        </p:spPr>
        <p:txBody>
          <a:bodyPr>
            <a:spAutoFit/>
          </a:bodyPr>
          <a:lstStyle/>
          <a:p>
            <a:r>
              <a:rPr lang="en-US" sz="1050" dirty="0"/>
              <a:t>http://www.breastpathology.info/Carcinoma%20in%20situ.html</a:t>
            </a:r>
          </a:p>
        </p:txBody>
      </p:sp>
    </p:spTree>
    <p:extLst>
      <p:ext uri="{BB962C8B-B14F-4D97-AF65-F5344CB8AC3E}">
        <p14:creationId xmlns:p14="http://schemas.microsoft.com/office/powerpoint/2010/main" val="3758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76880" y="381001"/>
            <a:ext cx="9278357" cy="1165226"/>
          </a:xfrm>
        </p:spPr>
        <p:txBody>
          <a:bodyPr/>
          <a:lstStyle/>
          <a:p>
            <a:pPr eaLnBrk="1" hangingPunct="1"/>
            <a:r>
              <a:rPr lang="en-US" b="1" dirty="0">
                <a:solidFill>
                  <a:srgbClr val="FF0066"/>
                </a:solidFill>
              </a:rPr>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solidFill>
                  <a:srgbClr val="CC0099"/>
                </a:solidFill>
                <a:latin typeface="Georgia" panose="02040502050405020303" pitchFamily="18" charset="0"/>
              </a:rPr>
              <a:t>Cribriform DCIS </a:t>
            </a:r>
            <a:r>
              <a:rPr lang="en-US" dirty="0">
                <a:latin typeface="Georgia" panose="02040502050405020303" pitchFamily="18" charset="0"/>
              </a:rPr>
              <a:t>comprises cells forming round, regular ("cookie cutter") spaces. The lumens are often filled with calcifying secretory material. </a:t>
            </a:r>
          </a:p>
        </p:txBody>
      </p:sp>
      <p:sp>
        <p:nvSpPr>
          <p:cNvPr id="45062" name="Rectangle 13"/>
          <p:cNvSpPr>
            <a:spLocks noChangeArrowheads="1"/>
          </p:cNvSpPr>
          <p:nvPr/>
        </p:nvSpPr>
        <p:spPr bwMode="auto">
          <a:xfrm>
            <a:off x="876880" y="537276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err="1">
                <a:solidFill>
                  <a:srgbClr val="CC0099"/>
                </a:solidFill>
                <a:latin typeface="Georgia" panose="02040502050405020303" pitchFamily="18" charset="0"/>
              </a:rPr>
              <a:t>Micropapillary</a:t>
            </a:r>
            <a:r>
              <a:rPr lang="en-US" dirty="0">
                <a:solidFill>
                  <a:srgbClr val="CC0099"/>
                </a:solidFill>
                <a:latin typeface="Georgia" panose="02040502050405020303" pitchFamily="18" charset="0"/>
              </a:rPr>
              <a:t>  DCIS. </a:t>
            </a:r>
          </a:p>
        </p:txBody>
      </p:sp>
      <p:pic>
        <p:nvPicPr>
          <p:cNvPr id="3" name="Picture 2"/>
          <p:cNvPicPr>
            <a:picLocks noChangeAspect="1"/>
          </p:cNvPicPr>
          <p:nvPr/>
        </p:nvPicPr>
        <p:blipFill>
          <a:blip r:embed="rId2" cstate="print"/>
          <a:stretch>
            <a:fillRect/>
          </a:stretch>
        </p:blipFill>
        <p:spPr>
          <a:xfrm>
            <a:off x="684212" y="1671555"/>
            <a:ext cx="4914710" cy="3700074"/>
          </a:xfrm>
          <a:prstGeom prst="rect">
            <a:avLst/>
          </a:prstGeom>
        </p:spPr>
      </p:pic>
      <p:pic>
        <p:nvPicPr>
          <p:cNvPr id="4" name="Picture 3"/>
          <p:cNvPicPr>
            <a:picLocks noChangeAspect="1"/>
          </p:cNvPicPr>
          <p:nvPr/>
        </p:nvPicPr>
        <p:blipFill>
          <a:blip r:embed="rId3" cstate="print"/>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7"/>
          <p:cNvSpPr>
            <a:spLocks noGrp="1"/>
          </p:cNvSpPr>
          <p:nvPr>
            <p:ph idx="1"/>
          </p:nvPr>
        </p:nvSpPr>
        <p:spPr>
          <a:xfrm>
            <a:off x="760413" y="2209800"/>
            <a:ext cx="8763000" cy="4267200"/>
          </a:xfrm>
        </p:spPr>
        <p:txBody>
          <a:bodyPr>
            <a:normAutofit/>
          </a:bodyPr>
          <a:lstStyle/>
          <a:p>
            <a:pPr eaLnBrk="1" hangingPunct="1">
              <a:buFont typeface="Wingdings" panose="05000000000000000000" pitchFamily="2" charset="2"/>
              <a:buNone/>
            </a:pPr>
            <a:r>
              <a:rPr lang="en-US" b="1" dirty="0"/>
              <a:t>Clinical behavior: </a:t>
            </a:r>
            <a:r>
              <a:rPr lang="en-US" dirty="0"/>
              <a:t>may vary depending on the subtype and the grade</a:t>
            </a:r>
          </a:p>
          <a:p>
            <a:pPr lvl="1" eaLnBrk="1" hangingPunct="1">
              <a:buFont typeface="Wingdings" panose="05000000000000000000" pitchFamily="2" charset="2"/>
              <a:buChar char="Ø"/>
            </a:pPr>
            <a:r>
              <a:rPr lang="en-US" sz="2400" dirty="0" err="1">
                <a:solidFill>
                  <a:srgbClr val="CC0099"/>
                </a:solidFill>
              </a:rPr>
              <a:t>Comedocarcinoma</a:t>
            </a:r>
            <a:r>
              <a:rPr lang="en-US" sz="2400" dirty="0">
                <a:solidFill>
                  <a:schemeClr val="tx1"/>
                </a:solidFill>
              </a:rPr>
              <a:t> has essentially a </a:t>
            </a:r>
            <a:r>
              <a:rPr lang="en-US" sz="2400" dirty="0">
                <a:solidFill>
                  <a:srgbClr val="CC0099"/>
                </a:solidFill>
              </a:rPr>
              <a:t>100% </a:t>
            </a:r>
            <a:r>
              <a:rPr lang="en-US" sz="2400" dirty="0">
                <a:solidFill>
                  <a:schemeClr val="tx1"/>
                </a:solidFill>
              </a:rPr>
              <a:t>chance of becoming invasive if left untreated. </a:t>
            </a:r>
          </a:p>
          <a:p>
            <a:pPr lvl="1" eaLnBrk="1" hangingPunct="1">
              <a:buFont typeface="Wingdings" panose="05000000000000000000" pitchFamily="2" charset="2"/>
              <a:buChar char="Ø"/>
            </a:pPr>
            <a:r>
              <a:rPr lang="en-US" sz="2400" dirty="0">
                <a:solidFill>
                  <a:srgbClr val="CC0099"/>
                </a:solidFill>
              </a:rPr>
              <a:t>Pure cribriform/</a:t>
            </a:r>
            <a:r>
              <a:rPr lang="en-US" sz="2400" dirty="0" err="1">
                <a:solidFill>
                  <a:srgbClr val="CC0099"/>
                </a:solidFill>
              </a:rPr>
              <a:t>micropapillary</a:t>
            </a:r>
            <a:r>
              <a:rPr lang="en-US" sz="2400" dirty="0">
                <a:solidFill>
                  <a:srgbClr val="CC0099"/>
                </a:solidFill>
              </a:rPr>
              <a:t> </a:t>
            </a:r>
            <a:r>
              <a:rPr lang="en-US" sz="2400" dirty="0">
                <a:solidFill>
                  <a:schemeClr val="tx1"/>
                </a:solidFill>
              </a:rPr>
              <a:t>carries only a </a:t>
            </a:r>
            <a:r>
              <a:rPr lang="en-US" sz="2400" dirty="0">
                <a:solidFill>
                  <a:srgbClr val="CC0099"/>
                </a:solidFill>
              </a:rPr>
              <a:t>30% </a:t>
            </a:r>
            <a:r>
              <a:rPr lang="en-US" sz="2400" dirty="0">
                <a:solidFill>
                  <a:schemeClr val="tx1"/>
                </a:solidFill>
              </a:rPr>
              <a:t>chance of  becoming invasive carcinoma</a:t>
            </a:r>
            <a:r>
              <a:rPr lang="en-US" sz="2400" dirty="0"/>
              <a:t>. </a:t>
            </a:r>
          </a:p>
          <a:p>
            <a:pPr eaLnBrk="1" hangingPunct="1">
              <a:buFont typeface="Georgia" panose="02040502050405020303" pitchFamily="18" charset="0"/>
              <a:buNone/>
            </a:pPr>
            <a:r>
              <a:rPr lang="en-US" b="1" dirty="0"/>
              <a:t>Treatment: </a:t>
            </a:r>
          </a:p>
          <a:p>
            <a:pPr lvl="1" eaLnBrk="1" hangingPunct="1">
              <a:buFont typeface="Wingdings" panose="05000000000000000000" pitchFamily="2" charset="2"/>
              <a:buChar char="Ø"/>
            </a:pPr>
            <a:r>
              <a:rPr lang="en-US" sz="2400" dirty="0">
                <a:solidFill>
                  <a:schemeClr val="tx1"/>
                </a:solidFill>
              </a:rPr>
              <a:t>Wide local excision</a:t>
            </a:r>
          </a:p>
          <a:p>
            <a:pPr lvl="1" eaLnBrk="1" hangingPunct="1">
              <a:buFont typeface="Wingdings" panose="05000000000000000000" pitchFamily="2" charset="2"/>
              <a:buChar char="Ø"/>
            </a:pPr>
            <a:r>
              <a:rPr lang="en-US" sz="2400" dirty="0">
                <a:solidFill>
                  <a:schemeClr val="tx1"/>
                </a:solidFill>
              </a:rPr>
              <a:t>mastectomy</a:t>
            </a:r>
          </a:p>
        </p:txBody>
      </p:sp>
      <p:sp>
        <p:nvSpPr>
          <p:cNvPr id="46082" name="Title 6"/>
          <p:cNvSpPr>
            <a:spLocks noGrp="1"/>
          </p:cNvSpPr>
          <p:nvPr>
            <p:ph type="title"/>
          </p:nvPr>
        </p:nvSpPr>
        <p:spPr>
          <a:xfrm>
            <a:off x="737360" y="304800"/>
            <a:ext cx="9144000" cy="1144556"/>
          </a:xfrm>
        </p:spPr>
        <p:txBody>
          <a:bodyPr/>
          <a:lstStyle/>
          <a:p>
            <a:pPr eaLnBrk="1" hangingPunct="1"/>
            <a:r>
              <a:rPr lang="en-US" b="1" dirty="0">
                <a:solidFill>
                  <a:srgbClr val="FF0066"/>
                </a:solidFill>
              </a:rPr>
              <a:t>DCIS</a:t>
            </a:r>
          </a:p>
        </p:txBody>
      </p:sp>
    </p:spTree>
    <p:extLst>
      <p:ext uri="{BB962C8B-B14F-4D97-AF65-F5344CB8AC3E}">
        <p14:creationId xmlns:p14="http://schemas.microsoft.com/office/powerpoint/2010/main" val="15109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3212" y="380999"/>
            <a:ext cx="10363201" cy="953279"/>
          </a:xfrm>
        </p:spPr>
        <p:txBody>
          <a:bodyPr/>
          <a:lstStyle/>
          <a:p>
            <a:pPr eaLnBrk="1" hangingPunct="1"/>
            <a:r>
              <a:rPr lang="en-US" b="1" dirty="0">
                <a:solidFill>
                  <a:srgbClr val="FF0066"/>
                </a:solidFill>
              </a:rPr>
              <a:t>Paget’s Disease </a:t>
            </a:r>
          </a:p>
        </p:txBody>
      </p:sp>
      <p:sp>
        <p:nvSpPr>
          <p:cNvPr id="75778" name="Rectangle 3"/>
          <p:cNvSpPr>
            <a:spLocks noGrp="1" noChangeArrowheads="1"/>
          </p:cNvSpPr>
          <p:nvPr>
            <p:ph type="body" sz="half" idx="2"/>
          </p:nvPr>
        </p:nvSpPr>
        <p:spPr>
          <a:xfrm>
            <a:off x="7694612" y="3429263"/>
            <a:ext cx="4343400" cy="3352800"/>
          </a:xfrm>
        </p:spPr>
        <p:txBody>
          <a:bodyPr rtlCol="0">
            <a:normAutofit fontScale="92500" lnSpcReduction="20000"/>
          </a:bodyPr>
          <a:lstStyle/>
          <a:p>
            <a:pPr marL="365760" indent="-256032">
              <a:buFont typeface="Arial" pitchFamily="34" charset="0"/>
              <a:buChar char="•"/>
              <a:defRPr/>
            </a:pPr>
            <a:r>
              <a:rPr lang="en-US" dirty="0"/>
              <a:t>Paget's disease of the breast is a rare type of </a:t>
            </a:r>
            <a:r>
              <a:rPr lang="en-US" b="1" dirty="0"/>
              <a:t>breast cancer</a:t>
            </a:r>
            <a:r>
              <a:rPr lang="en-US" dirty="0"/>
              <a:t> that is characterized by a red, scaly </a:t>
            </a:r>
            <a:r>
              <a:rPr lang="en-US" dirty="0">
                <a:solidFill>
                  <a:srgbClr val="CC0099"/>
                </a:solidFill>
              </a:rPr>
              <a:t>eczematous</a:t>
            </a:r>
            <a:r>
              <a:rPr lang="en-US" dirty="0"/>
              <a:t> lesion on the nipple and surrounding areola.</a:t>
            </a:r>
          </a:p>
          <a:p>
            <a:pPr marL="365760" indent="-256032">
              <a:buFont typeface="Arial" pitchFamily="34" charset="0"/>
              <a:buChar char="•"/>
              <a:defRPr/>
            </a:pPr>
            <a:r>
              <a:rPr lang="en-US" dirty="0"/>
              <a:t>Paget’s disease may be subtle or appear as an eroded and weeping erythematous eruption. </a:t>
            </a:r>
            <a:r>
              <a:rPr lang="en-US" dirty="0">
                <a:solidFill>
                  <a:srgbClr val="CC0099"/>
                </a:solidFill>
              </a:rPr>
              <a:t>Pruritus is common and it might be mistaken for eczema.</a:t>
            </a:r>
          </a:p>
          <a:p>
            <a:pPr marL="365760" indent="-256032">
              <a:buFont typeface="Arial" pitchFamily="34" charset="0"/>
              <a:buChar char="•"/>
              <a:defRPr/>
            </a:pPr>
            <a:r>
              <a:rPr lang="en-US" dirty="0"/>
              <a:t>Malignant cells are called Paget cells and are found scattered in the epidermis.</a:t>
            </a:r>
          </a:p>
          <a:p>
            <a:pPr marL="365760" indent="-256032">
              <a:buFont typeface="Arial" pitchFamily="34" charset="0"/>
              <a:buChar char="•"/>
              <a:defRPr/>
            </a:pPr>
            <a:endParaRPr lang="en-US" dirty="0"/>
          </a:p>
        </p:txBody>
      </p:sp>
      <p:pic>
        <p:nvPicPr>
          <p:cNvPr id="2" name="Picture 1"/>
          <p:cNvPicPr>
            <a:picLocks noChangeAspect="1"/>
          </p:cNvPicPr>
          <p:nvPr/>
        </p:nvPicPr>
        <p:blipFill>
          <a:blip r:embed="rId3" cstate="print"/>
          <a:stretch>
            <a:fillRect/>
          </a:stretch>
        </p:blipFill>
        <p:spPr>
          <a:xfrm>
            <a:off x="8732093" y="16510"/>
            <a:ext cx="3456732" cy="3048264"/>
          </a:xfrm>
          <a:prstGeom prst="rect">
            <a:avLst/>
          </a:prstGeom>
        </p:spPr>
      </p:pic>
      <p:sp>
        <p:nvSpPr>
          <p:cNvPr id="3" name="Rectangle 2"/>
          <p:cNvSpPr/>
          <p:nvPr/>
        </p:nvSpPr>
        <p:spPr>
          <a:xfrm>
            <a:off x="8532812" y="2984956"/>
            <a:ext cx="3837732" cy="215444"/>
          </a:xfrm>
          <a:prstGeom prst="rect">
            <a:avLst/>
          </a:prstGeom>
        </p:spPr>
        <p:txBody>
          <a:bodyPr wrap="square">
            <a:spAutoFit/>
          </a:bodyPr>
          <a:lstStyle/>
          <a:p>
            <a:r>
              <a:rPr lang="en-US" sz="800" dirty="0"/>
              <a:t>http://img.medscape.com/pi/emed/ckb/dermatology/1048885-1101235-854tn.jpg</a:t>
            </a:r>
          </a:p>
        </p:txBody>
      </p:sp>
      <p:pic>
        <p:nvPicPr>
          <p:cNvPr id="8" name="Picture Placeholder 7"/>
          <p:cNvPicPr>
            <a:picLocks noGrp="1" noChangeAspect="1"/>
          </p:cNvPicPr>
          <p:nvPr>
            <p:ph type="pic" idx="1"/>
          </p:nvPr>
        </p:nvPicPr>
        <p:blipFill>
          <a:blip r:embed="rId4" cstate="print"/>
          <a:srcRect l="10559" r="10559"/>
          <a:stretch>
            <a:fillRect/>
          </a:stretch>
        </p:blipFill>
        <p:spPr>
          <a:xfrm>
            <a:off x="303212" y="1981200"/>
            <a:ext cx="6998965" cy="4701725"/>
          </a:xfrm>
          <a:prstGeom prst="rect">
            <a:avLst/>
          </a:prstGeom>
        </p:spPr>
      </p:pic>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227012" y="304800"/>
            <a:ext cx="8610600" cy="954737"/>
          </a:xfrm>
        </p:spPr>
        <p:txBody>
          <a:bodyPr/>
          <a:lstStyle/>
          <a:p>
            <a:pPr eaLnBrk="1" hangingPunct="1"/>
            <a:r>
              <a:rPr lang="en-US" b="1" dirty="0" err="1">
                <a:solidFill>
                  <a:srgbClr val="FF0066"/>
                </a:solidFill>
              </a:rPr>
              <a:t>Pagets</a:t>
            </a:r>
            <a:r>
              <a:rPr lang="en-US" b="1" dirty="0">
                <a:solidFill>
                  <a:srgbClr val="FF0066"/>
                </a:solidFill>
              </a:rPr>
              <a:t> disease</a:t>
            </a:r>
          </a:p>
        </p:txBody>
      </p:sp>
      <p:sp>
        <p:nvSpPr>
          <p:cNvPr id="7" name="Rectangle 3"/>
          <p:cNvSpPr txBox="1">
            <a:spLocks noChangeArrowheads="1"/>
          </p:cNvSpPr>
          <p:nvPr/>
        </p:nvSpPr>
        <p:spPr>
          <a:xfrm>
            <a:off x="74612" y="1484314"/>
            <a:ext cx="5875338" cy="5373687"/>
          </a:xfrm>
          <a:prstGeom prst="rect">
            <a:avLst/>
          </a:prstGeom>
        </p:spPr>
        <p:txBody>
          <a:bodyPr>
            <a:normAutofit/>
          </a:bodyPr>
          <a:lstStyle/>
          <a:p>
            <a:pPr marL="365760" indent="-256032">
              <a:spcBef>
                <a:spcPts val="300"/>
              </a:spcBef>
              <a:buFont typeface="Georgia"/>
              <a:buChar char="•"/>
              <a:defRPr/>
            </a:pPr>
            <a:endParaRPr lang="en-US" sz="2400" dirty="0"/>
          </a:p>
          <a:p>
            <a:pPr marL="365760" indent="-256032">
              <a:spcBef>
                <a:spcPts val="300"/>
              </a:spcBef>
              <a:buFont typeface="Georgia"/>
              <a:buChar char="•"/>
              <a:defRPr/>
            </a:pPr>
            <a:r>
              <a:rPr lang="en-US" sz="2400" dirty="0"/>
              <a:t>The histologic hallmark of Paget’s disease of the nipple is the </a:t>
            </a:r>
            <a:r>
              <a:rPr lang="en-US" sz="2400" dirty="0">
                <a:solidFill>
                  <a:srgbClr val="CC0099"/>
                </a:solidFill>
              </a:rPr>
              <a:t>infiltration of the epidermis</a:t>
            </a:r>
            <a:r>
              <a:rPr lang="en-US" sz="2400" dirty="0"/>
              <a:t> by large neoplastic ductal cells with abundant cytoplasm, pleomorphic nuclei and prominent nucleoli. The cells usually stain positively for </a:t>
            </a:r>
            <a:r>
              <a:rPr lang="en-US" sz="2400" dirty="0" err="1"/>
              <a:t>mucin</a:t>
            </a:r>
            <a:r>
              <a:rPr lang="en-US" sz="2400" dirty="0"/>
              <a:t>.</a:t>
            </a:r>
          </a:p>
          <a:p>
            <a:pPr marL="365760" indent="-256032">
              <a:spcBef>
                <a:spcPts val="300"/>
              </a:spcBef>
              <a:buFont typeface="Georgia"/>
              <a:buChar char="•"/>
              <a:defRPr/>
            </a:pPr>
            <a:r>
              <a:rPr lang="en-US" sz="2400" dirty="0"/>
              <a:t>Paget cells extend from DCIS within the </a:t>
            </a:r>
            <a:r>
              <a:rPr lang="en-US" sz="2400" dirty="0" err="1"/>
              <a:t>ductal</a:t>
            </a:r>
            <a:r>
              <a:rPr lang="en-US" sz="2400" dirty="0"/>
              <a:t> system into nipple skin without crossing the basement membrane</a:t>
            </a:r>
          </a:p>
          <a:p>
            <a:pPr marL="365760" indent="-256032">
              <a:spcBef>
                <a:spcPts val="300"/>
              </a:spcBef>
              <a:buFont typeface="Georgia"/>
              <a:buChar char="•"/>
              <a:defRPr/>
            </a:pPr>
            <a:r>
              <a:rPr lang="en-US" sz="2400" dirty="0"/>
              <a:t>Palpable mass can be seen in 50% of women with Paget disease indicating an underlying invasive carcinoma </a:t>
            </a:r>
            <a:r>
              <a:rPr lang="en-US" sz="2400" dirty="0" smtClean="0"/>
              <a:t>nearby</a:t>
            </a:r>
            <a:r>
              <a:rPr lang="en-US" sz="2400" dirty="0"/>
              <a:t>.</a:t>
            </a:r>
          </a:p>
        </p:txBody>
      </p:sp>
      <p:sp>
        <p:nvSpPr>
          <p:cNvPr id="2" name="Rectangle 1"/>
          <p:cNvSpPr/>
          <p:nvPr/>
        </p:nvSpPr>
        <p:spPr>
          <a:xfrm>
            <a:off x="6399212" y="3128241"/>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212" y="494786"/>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stretch>
            <a:fillRect/>
          </a:stretch>
        </p:blipFill>
        <p:spPr>
          <a:xfrm>
            <a:off x="6399212" y="3581400"/>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0" y="1752600"/>
            <a:ext cx="7847012" cy="5105400"/>
          </a:xfrm>
        </p:spPr>
        <p:txBody>
          <a:bodyPr>
            <a:normAutofit fontScale="70000" lnSpcReduction="20000"/>
          </a:bodyPr>
          <a:lstStyle/>
          <a:p>
            <a:pPr marL="452628" indent="-342900">
              <a:buFont typeface="Arial" panose="020B0604020202020204" pitchFamily="34" charset="0"/>
              <a:buChar char="•"/>
              <a:defRPr/>
            </a:pPr>
            <a:r>
              <a:rPr lang="en-US" dirty="0"/>
              <a:t>LCIS alone is </a:t>
            </a:r>
            <a:r>
              <a:rPr lang="en-US" dirty="0">
                <a:solidFill>
                  <a:srgbClr val="CC0099"/>
                </a:solidFill>
              </a:rPr>
              <a:t>always an </a:t>
            </a:r>
            <a:r>
              <a:rPr lang="en-US" i="1" u="sng" dirty="0">
                <a:solidFill>
                  <a:srgbClr val="CC0099"/>
                </a:solidFill>
              </a:rPr>
              <a:t>incidental</a:t>
            </a:r>
            <a:r>
              <a:rPr lang="en-US" dirty="0">
                <a:solidFill>
                  <a:srgbClr val="CC0099"/>
                </a:solidFill>
              </a:rPr>
              <a:t> </a:t>
            </a:r>
            <a:r>
              <a:rPr lang="en-US" dirty="0"/>
              <a:t>finding in breast biopsy performed for another reason. </a:t>
            </a:r>
          </a:p>
          <a:p>
            <a:pPr marL="452628" indent="-342900">
              <a:buFont typeface="Arial" panose="020B0604020202020204" pitchFamily="34" charset="0"/>
              <a:buChar char="•"/>
              <a:defRPr/>
            </a:pPr>
            <a:r>
              <a:rPr lang="en-US" dirty="0"/>
              <a:t>LCIS is </a:t>
            </a:r>
            <a:r>
              <a:rPr lang="en-US" i="1" dirty="0"/>
              <a:t>uncommon</a:t>
            </a:r>
            <a:r>
              <a:rPr lang="en-US" dirty="0"/>
              <a:t>.</a:t>
            </a:r>
          </a:p>
          <a:p>
            <a:pPr marL="452628" indent="-342900">
              <a:buFont typeface="Arial" panose="020B0604020202020204" pitchFamily="34" charset="0"/>
              <a:buChar char="•"/>
              <a:defRPr/>
            </a:pPr>
            <a:r>
              <a:rPr lang="en-US" dirty="0"/>
              <a:t>LCIS tends to be </a:t>
            </a:r>
            <a:r>
              <a:rPr lang="en-US" b="1" i="1" dirty="0" err="1">
                <a:solidFill>
                  <a:srgbClr val="CC0099"/>
                </a:solidFill>
              </a:rPr>
              <a:t>multicentric</a:t>
            </a:r>
            <a:r>
              <a:rPr lang="en-US" b="1" i="1" dirty="0">
                <a:solidFill>
                  <a:srgbClr val="CC0099"/>
                </a:solidFill>
              </a:rPr>
              <a:t> and bilateral </a:t>
            </a:r>
            <a:r>
              <a:rPr lang="en-US" dirty="0"/>
              <a:t>and therefore subsequent carcinomas  can occur both breasts. </a:t>
            </a:r>
          </a:p>
          <a:p>
            <a:pPr marL="452628" indent="-342900">
              <a:buFont typeface="Arial" panose="020B0604020202020204" pitchFamily="34" charset="0"/>
              <a:buChar char="•"/>
              <a:defRPr/>
            </a:pPr>
            <a:r>
              <a:rPr lang="en-US" dirty="0"/>
              <a:t>LCIS does </a:t>
            </a:r>
            <a:r>
              <a:rPr lang="en-US" i="1" u="sng" dirty="0"/>
              <a:t>not</a:t>
            </a:r>
            <a:r>
              <a:rPr lang="en-US" dirty="0"/>
              <a:t> form a palpable mass and cannot be detected clinically on palpation or on gross pathological examination. </a:t>
            </a:r>
          </a:p>
          <a:p>
            <a:pPr marL="452628" indent="-342900">
              <a:buFont typeface="Arial" panose="020B0604020202020204" pitchFamily="34" charset="0"/>
              <a:buChar char="•"/>
              <a:defRPr/>
            </a:pPr>
            <a:r>
              <a:rPr lang="en-US" dirty="0" err="1"/>
              <a:t>Microcalcifications</a:t>
            </a:r>
            <a:r>
              <a:rPr lang="en-US" dirty="0"/>
              <a:t> in LCIS are </a:t>
            </a:r>
            <a:r>
              <a:rPr lang="en-US" i="1" u="sng" dirty="0"/>
              <a:t>infrequent</a:t>
            </a:r>
            <a:r>
              <a:rPr lang="en-US" dirty="0"/>
              <a:t> and so mammography is not useful for detection. </a:t>
            </a:r>
          </a:p>
          <a:p>
            <a:pPr marL="452628" indent="-342900">
              <a:buFont typeface="Arial" panose="020B0604020202020204" pitchFamily="34" charset="0"/>
              <a:buChar char="•"/>
              <a:defRPr/>
            </a:pPr>
            <a:r>
              <a:rPr lang="en-US" dirty="0"/>
              <a:t>Histology: monomorphic population of small, rounded cells fills and expands the acini of lobules. The underlying lobular architecture can still be recognized.</a:t>
            </a:r>
          </a:p>
          <a:p>
            <a:pPr marL="109728" indent="0">
              <a:buNone/>
              <a:defRPr/>
            </a:pPr>
            <a:r>
              <a:rPr lang="en-US" b="1" dirty="0"/>
              <a:t>Clinical behavior </a:t>
            </a:r>
            <a:endParaRPr lang="en-US" dirty="0"/>
          </a:p>
          <a:p>
            <a:pPr marL="452628" indent="-342900">
              <a:buFont typeface="Arial" panose="020B0604020202020204" pitchFamily="34" charset="0"/>
              <a:buChar char="•"/>
              <a:defRPr/>
            </a:pPr>
            <a:r>
              <a:rPr lang="en-US" dirty="0"/>
              <a:t>If LCIS is left untreated, about 30% of women develop an invasive cancer within 20 years of diagnosis. The invasive cancer that develops is usually lobular (but can be ductal too). </a:t>
            </a:r>
          </a:p>
          <a:p>
            <a:pPr marL="452628" indent="-342900">
              <a:buFont typeface="Arial" panose="020B0604020202020204" pitchFamily="34" charset="0"/>
              <a:buChar char="•"/>
              <a:defRPr/>
            </a:pPr>
            <a:r>
              <a:rPr lang="en-US" dirty="0"/>
              <a:t>LCIS is a marker of increased cancer in both breasts</a:t>
            </a:r>
          </a:p>
          <a:p>
            <a:pPr marL="452628" indent="-342900">
              <a:buFont typeface="Arial" panose="020B0604020202020204" pitchFamily="34" charset="0"/>
              <a:buChar char="•"/>
              <a:defRPr/>
            </a:pPr>
            <a:endParaRPr lang="en-US" dirty="0"/>
          </a:p>
        </p:txBody>
      </p:sp>
      <p:sp>
        <p:nvSpPr>
          <p:cNvPr id="50178" name="Rectangle 2"/>
          <p:cNvSpPr>
            <a:spLocks noGrp="1" noChangeArrowheads="1"/>
          </p:cNvSpPr>
          <p:nvPr>
            <p:ph type="title"/>
          </p:nvPr>
        </p:nvSpPr>
        <p:spPr>
          <a:xfrm>
            <a:off x="153517" y="225377"/>
            <a:ext cx="9144000" cy="1144556"/>
          </a:xfrm>
        </p:spPr>
        <p:txBody>
          <a:bodyPr/>
          <a:lstStyle/>
          <a:p>
            <a:pPr eaLnBrk="1" hangingPunct="1"/>
            <a:r>
              <a:rPr lang="en-US" b="1" dirty="0">
                <a:solidFill>
                  <a:srgbClr val="FF0066"/>
                </a:solidFill>
              </a:rPr>
              <a:t>Lobular Carcinoma in Situ (LCIS)</a:t>
            </a:r>
          </a:p>
        </p:txBody>
      </p:sp>
      <p:pic>
        <p:nvPicPr>
          <p:cNvPr id="2" name="Picture 1"/>
          <p:cNvPicPr>
            <a:picLocks noChangeAspect="1"/>
          </p:cNvPicPr>
          <p:nvPr/>
        </p:nvPicPr>
        <p:blipFill>
          <a:blip r:embed="rId3" cstate="print"/>
          <a:stretch>
            <a:fillRect/>
          </a:stretch>
        </p:blipFill>
        <p:spPr>
          <a:xfrm>
            <a:off x="8139338" y="2820653"/>
            <a:ext cx="3787980" cy="4091018"/>
          </a:xfrm>
          <a:prstGeom prst="rect">
            <a:avLst/>
          </a:prstGeom>
          <a:scene3d>
            <a:camera prst="orthographicFront">
              <a:rot lat="0" lon="0" rev="16200000"/>
            </a:camera>
            <a:lightRig rig="threePt" dir="t"/>
          </a:scene3d>
        </p:spPr>
      </p:pic>
      <p:pic>
        <p:nvPicPr>
          <p:cNvPr id="3" name="Picture 2"/>
          <p:cNvPicPr>
            <a:picLocks noChangeAspect="1"/>
          </p:cNvPicPr>
          <p:nvPr/>
        </p:nvPicPr>
        <p:blipFill>
          <a:blip r:embed="rId4" cstate="print"/>
          <a:stretch>
            <a:fillRect/>
          </a:stretch>
        </p:blipFill>
        <p:spPr>
          <a:xfrm>
            <a:off x="9172763" y="6577560"/>
            <a:ext cx="2987299" cy="280440"/>
          </a:xfrm>
          <a:prstGeom prst="rect">
            <a:avLst/>
          </a:prstGeom>
        </p:spPr>
      </p:pic>
      <p:pic>
        <p:nvPicPr>
          <p:cNvPr id="6" name="Picture 5" descr="20FF1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9412" y="92745"/>
            <a:ext cx="4044278" cy="276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294812" y="157823"/>
            <a:ext cx="1905000" cy="369332"/>
          </a:xfrm>
          <a:prstGeom prst="rect">
            <a:avLst/>
          </a:prstGeom>
          <a:noFill/>
        </p:spPr>
        <p:txBody>
          <a:bodyPr wrap="square" rtlCol="0">
            <a:spAutoFit/>
          </a:bodyPr>
          <a:lstStyle/>
          <a:p>
            <a:r>
              <a:rPr lang="en-US" b="1" dirty="0"/>
              <a:t>NORMAL</a:t>
            </a:r>
          </a:p>
        </p:txBody>
      </p:sp>
      <p:sp>
        <p:nvSpPr>
          <p:cNvPr id="5" name="TextBox 4"/>
          <p:cNvSpPr txBox="1"/>
          <p:nvPr/>
        </p:nvSpPr>
        <p:spPr>
          <a:xfrm>
            <a:off x="8151812" y="3124200"/>
            <a:ext cx="566886" cy="369332"/>
          </a:xfrm>
          <a:prstGeom prst="rect">
            <a:avLst/>
          </a:prstGeom>
          <a:noFill/>
        </p:spPr>
        <p:txBody>
          <a:bodyPr wrap="none" rtlCol="0">
            <a:spAutoFit/>
          </a:bodyPr>
          <a:lstStyle/>
          <a:p>
            <a:r>
              <a:rPr lang="en-US" dirty="0"/>
              <a:t>LCIS</a:t>
            </a:r>
          </a:p>
        </p:txBody>
      </p:sp>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idx="4294967295"/>
          </p:nvPr>
        </p:nvSpPr>
        <p:spPr>
          <a:xfrm>
            <a:off x="379412" y="326325"/>
            <a:ext cx="8229600" cy="720725"/>
          </a:xfrm>
        </p:spPr>
        <p:txBody>
          <a:bodyPr>
            <a:normAutofit/>
          </a:bodyPr>
          <a:lstStyle/>
          <a:p>
            <a:pPr eaLnBrk="1" hangingPunct="1"/>
            <a:r>
              <a:rPr lang="en-US" sz="4000" b="1" dirty="0">
                <a:solidFill>
                  <a:srgbClr val="CC0099"/>
                </a:solidFill>
              </a:rPr>
              <a:t>LCIS </a:t>
            </a:r>
          </a:p>
        </p:txBody>
      </p:sp>
      <p:pic>
        <p:nvPicPr>
          <p:cNvPr id="51205" name="Picture 2" descr="http://www.nature.com/modpathol/journal/v16/n2/images/3880726f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41" y="1219200"/>
            <a:ext cx="5956045" cy="46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http://classconnection.s3.amazonaws.com/890/flashcards/648890/jpg/lcis1327370365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8442" y="1219200"/>
            <a:ext cx="6062230" cy="46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27812" y="6395090"/>
            <a:ext cx="6092825" cy="230832"/>
          </a:xfrm>
          <a:prstGeom prst="rect">
            <a:avLst/>
          </a:prstGeom>
        </p:spPr>
        <p:txBody>
          <a:bodyPr>
            <a:spAutoFit/>
          </a:bodyPr>
          <a:lstStyle/>
          <a:p>
            <a:r>
              <a:rPr lang="en-US" sz="900" dirty="0"/>
              <a:t>https://classconnection.s3.amazonaws.com/890/flashcards/648890/jpg/lcis1327370365127.jpg</a:t>
            </a:r>
          </a:p>
        </p:txBody>
      </p:sp>
      <p:sp>
        <p:nvSpPr>
          <p:cNvPr id="3" name="Rectangle 2"/>
          <p:cNvSpPr/>
          <p:nvPr/>
        </p:nvSpPr>
        <p:spPr>
          <a:xfrm>
            <a:off x="21851" y="6279674"/>
            <a:ext cx="5408378" cy="461665"/>
          </a:xfrm>
          <a:prstGeom prst="rect">
            <a:avLst/>
          </a:prstGeom>
        </p:spPr>
        <p:txBody>
          <a:bodyPr wrap="square">
            <a:spAutoFit/>
          </a:bodyPr>
          <a:lstStyle/>
          <a:p>
            <a:r>
              <a:rPr lang="en-US" sz="800" dirty="0"/>
              <a:t>FROM: </a:t>
            </a:r>
            <a:r>
              <a:rPr lang="en-US" sz="800" b="1" dirty="0"/>
              <a:t>Lobular Carcinoma </a:t>
            </a:r>
            <a:r>
              <a:rPr lang="en-US" sz="800" b="1" i="1" dirty="0"/>
              <a:t>In Situ</a:t>
            </a:r>
            <a:r>
              <a:rPr lang="en-US" sz="800" b="1" dirty="0"/>
              <a:t> Diagnosed By Core Needle Biopsy: When Should It Be Excised?</a:t>
            </a:r>
          </a:p>
          <a:p>
            <a:r>
              <a:rPr lang="en-US" sz="800" dirty="0"/>
              <a:t>Lavinia P Middleton, </a:t>
            </a:r>
            <a:r>
              <a:rPr lang="en-US" sz="800" dirty="0" err="1"/>
              <a:t>Shakeitha</a:t>
            </a:r>
            <a:r>
              <a:rPr lang="en-US" sz="800" dirty="0"/>
              <a:t> Grant, Tanya Stephens, Carol B </a:t>
            </a:r>
            <a:r>
              <a:rPr lang="en-US" sz="800" dirty="0" err="1"/>
              <a:t>Stelling</a:t>
            </a:r>
            <a:r>
              <a:rPr lang="en-US" sz="800" dirty="0"/>
              <a:t>, </a:t>
            </a:r>
            <a:r>
              <a:rPr lang="en-US" sz="800" dirty="0" err="1"/>
              <a:t>Nour</a:t>
            </a:r>
            <a:r>
              <a:rPr lang="en-US" sz="800" dirty="0"/>
              <a:t> </a:t>
            </a:r>
            <a:r>
              <a:rPr lang="en-US" sz="800" dirty="0" err="1"/>
              <a:t>Sneige</a:t>
            </a:r>
            <a:r>
              <a:rPr lang="en-US" sz="800" dirty="0"/>
              <a:t> and </a:t>
            </a:r>
            <a:r>
              <a:rPr lang="en-US" sz="800" dirty="0" err="1"/>
              <a:t>Aysegul</a:t>
            </a:r>
            <a:r>
              <a:rPr lang="en-US" sz="800" dirty="0"/>
              <a:t> A </a:t>
            </a:r>
            <a:r>
              <a:rPr lang="en-US" sz="800" dirty="0" err="1"/>
              <a:t>Sahi.Mod</a:t>
            </a:r>
            <a:r>
              <a:rPr lang="en-US" sz="800" dirty="0"/>
              <a:t> </a:t>
            </a:r>
            <a:r>
              <a:rPr lang="en-US" sz="800" dirty="0" err="1"/>
              <a:t>Pathol</a:t>
            </a:r>
            <a:r>
              <a:rPr lang="en-US" sz="800" dirty="0"/>
              <a:t> 2003;16(2):120–129n  http://www.nature.com/modpathol/journal/v16/n2/images/3880726f2.jpg</a:t>
            </a:r>
          </a:p>
        </p:txBody>
      </p:sp>
    </p:spTree>
    <p:extLst>
      <p:ext uri="{BB962C8B-B14F-4D97-AF65-F5344CB8AC3E}">
        <p14:creationId xmlns:p14="http://schemas.microsoft.com/office/powerpoint/2010/main" val="38900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189723"/>
            <a:ext cx="10591800" cy="1144556"/>
          </a:xfrm>
        </p:spPr>
        <p:txBody>
          <a:bodyPr>
            <a:normAutofit/>
          </a:bodyPr>
          <a:lstStyle/>
          <a:p>
            <a:r>
              <a:rPr lang="en-US" sz="5400" b="1" dirty="0">
                <a:solidFill>
                  <a:srgbClr val="FF00FF"/>
                </a:solidFill>
              </a:rPr>
              <a:t>INVASIVE BREAST CARCINOMA</a:t>
            </a:r>
          </a:p>
        </p:txBody>
      </p:sp>
      <p:pic>
        <p:nvPicPr>
          <p:cNvPr id="5" name="Picture 2" descr="http://aegiscreative.com/wp-content/uploads/2014/01/Figur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212" y="2590800"/>
            <a:ext cx="912891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150813" y="1371600"/>
            <a:ext cx="8001000" cy="5562600"/>
          </a:xfrm>
        </p:spPr>
        <p:txBody>
          <a:bodyPr>
            <a:normAutofit/>
          </a:bodyPr>
          <a:lstStyle/>
          <a:p>
            <a:pPr eaLnBrk="1" hangingPunct="1">
              <a:lnSpc>
                <a:spcPct val="80000"/>
              </a:lnSpc>
            </a:pPr>
            <a:endParaRPr lang="en-US" sz="1800" dirty="0">
              <a:cs typeface="Calibri" panose="020F0502020204030204" pitchFamily="34" charset="0"/>
            </a:endParaRPr>
          </a:p>
          <a:p>
            <a:pPr eaLnBrk="1" hangingPunct="1">
              <a:lnSpc>
                <a:spcPct val="80000"/>
              </a:lnSpc>
            </a:pPr>
            <a:r>
              <a:rPr lang="en-US" sz="1800" dirty="0">
                <a:cs typeface="Calibri" panose="020F0502020204030204" pitchFamily="34" charset="0"/>
              </a:rPr>
              <a:t>Palpable mass. </a:t>
            </a:r>
          </a:p>
          <a:p>
            <a:pPr eaLnBrk="1" hangingPunct="1">
              <a:lnSpc>
                <a:spcPct val="80000"/>
              </a:lnSpc>
            </a:pPr>
            <a:r>
              <a:rPr lang="en-US" sz="1800" dirty="0">
                <a:cs typeface="Calibri" panose="020F0502020204030204" pitchFamily="34" charset="0"/>
              </a:rPr>
              <a:t>About half of the patients will have axillary lymph node metastases.</a:t>
            </a:r>
          </a:p>
          <a:p>
            <a:pPr eaLnBrk="1" hangingPunct="1">
              <a:lnSpc>
                <a:spcPct val="80000"/>
              </a:lnSpc>
            </a:pPr>
            <a:r>
              <a:rPr lang="en-US" sz="1800" dirty="0">
                <a:cs typeface="Calibri" panose="020F0502020204030204" pitchFamily="34" charset="0"/>
              </a:rPr>
              <a:t>Larger carcinomas may be fixed to the chest wall or cause dimpling of the skin. </a:t>
            </a:r>
          </a:p>
          <a:p>
            <a:pPr eaLnBrk="1" hangingPunct="1">
              <a:lnSpc>
                <a:spcPct val="80000"/>
              </a:lnSpc>
            </a:pPr>
            <a:r>
              <a:rPr lang="en-US" sz="1800" dirty="0">
                <a:cs typeface="Calibri" panose="020F0502020204030204" pitchFamily="34" charset="0"/>
              </a:rPr>
              <a:t>Lymphatics may become involved and the lymphatic drainage of that area and the overlying skin gets blocked </a:t>
            </a:r>
            <a:r>
              <a:rPr lang="en-US" sz="1800" i="1" dirty="0">
                <a:solidFill>
                  <a:srgbClr val="CC0099"/>
                </a:solidFill>
                <a:cs typeface="Calibri" panose="020F0502020204030204" pitchFamily="34" charset="0"/>
              </a:rPr>
              <a:t>causing lymphedema and thickening of the skin, a change referred to as </a:t>
            </a:r>
            <a:r>
              <a:rPr lang="en-US" sz="1800" b="1" i="1" dirty="0" err="1">
                <a:solidFill>
                  <a:srgbClr val="CC0099"/>
                </a:solidFill>
                <a:cs typeface="Calibri" panose="020F0502020204030204" pitchFamily="34" charset="0"/>
              </a:rPr>
              <a:t>peau</a:t>
            </a:r>
            <a:r>
              <a:rPr lang="en-US" sz="1800" b="1" i="1" dirty="0">
                <a:solidFill>
                  <a:srgbClr val="CC0099"/>
                </a:solidFill>
                <a:cs typeface="Calibri" panose="020F0502020204030204" pitchFamily="34" charset="0"/>
              </a:rPr>
              <a:t> </a:t>
            </a:r>
            <a:r>
              <a:rPr lang="en-US" sz="1800" b="1" i="1" dirty="0" err="1">
                <a:solidFill>
                  <a:srgbClr val="CC0099"/>
                </a:solidFill>
                <a:cs typeface="Calibri" panose="020F0502020204030204" pitchFamily="34" charset="0"/>
              </a:rPr>
              <a:t>d'orange</a:t>
            </a:r>
            <a:r>
              <a:rPr lang="en-US" sz="1800" i="1" dirty="0">
                <a:solidFill>
                  <a:srgbClr val="CC0099"/>
                </a:solidFill>
                <a:cs typeface="Calibri" panose="020F0502020204030204" pitchFamily="34" charset="0"/>
              </a:rPr>
              <a:t>. </a:t>
            </a:r>
          </a:p>
          <a:p>
            <a:pPr eaLnBrk="1" hangingPunct="1">
              <a:lnSpc>
                <a:spcPct val="80000"/>
              </a:lnSpc>
            </a:pPr>
            <a:r>
              <a:rPr lang="en-US" sz="1800" dirty="0">
                <a:cs typeface="Calibri" panose="020F0502020204030204" pitchFamily="34" charset="0"/>
              </a:rPr>
              <a:t>When the tumor involves the central portion of the breast, </a:t>
            </a:r>
            <a:r>
              <a:rPr lang="en-US" sz="1800" dirty="0">
                <a:solidFill>
                  <a:srgbClr val="CC0099"/>
                </a:solidFill>
                <a:cs typeface="Calibri" panose="020F0502020204030204" pitchFamily="34" charset="0"/>
              </a:rPr>
              <a:t>retraction of the nipple</a:t>
            </a:r>
            <a:r>
              <a:rPr lang="en-US" sz="1800" dirty="0">
                <a:cs typeface="Calibri" panose="020F0502020204030204" pitchFamily="34" charset="0"/>
              </a:rPr>
              <a:t> may develop. </a:t>
            </a:r>
          </a:p>
          <a:p>
            <a:pPr eaLnBrk="1" hangingPunct="1">
              <a:lnSpc>
                <a:spcPct val="80000"/>
              </a:lnSpc>
            </a:pPr>
            <a:r>
              <a:rPr lang="en-US" sz="1800" dirty="0"/>
              <a:t>On mammography, invasive carcinomas commonly present as a density.</a:t>
            </a:r>
          </a:p>
          <a:p>
            <a:pPr eaLnBrk="1" hangingPunct="1">
              <a:lnSpc>
                <a:spcPct val="80000"/>
              </a:lnSpc>
            </a:pPr>
            <a:r>
              <a:rPr lang="en-US" sz="1800" dirty="0"/>
              <a:t>Invasive carcinomas presenting as mammographic calcifications without an associated density are usually very small in size.</a:t>
            </a:r>
          </a:p>
          <a:p>
            <a:pPr eaLnBrk="1" hangingPunct="1">
              <a:lnSpc>
                <a:spcPct val="80000"/>
              </a:lnSpc>
            </a:pPr>
            <a:r>
              <a:rPr lang="en-US" sz="1800" dirty="0"/>
              <a:t>The term </a:t>
            </a:r>
            <a:r>
              <a:rPr lang="en-US" sz="1800" dirty="0">
                <a:solidFill>
                  <a:srgbClr val="CC0099"/>
                </a:solidFill>
              </a:rPr>
              <a:t>"inflammatory carcinoma" </a:t>
            </a:r>
            <a:r>
              <a:rPr lang="en-US" sz="1800" dirty="0"/>
              <a:t>refers to the </a:t>
            </a:r>
            <a:r>
              <a:rPr lang="en-US" sz="1800" dirty="0">
                <a:solidFill>
                  <a:srgbClr val="CC0099"/>
                </a:solidFill>
              </a:rPr>
              <a:t>clinical </a:t>
            </a:r>
            <a:r>
              <a:rPr lang="en-US" sz="1800" dirty="0"/>
              <a:t>presentation of a carcinoma extensively involving dermal lymphatics, resulting in an enlarged erythematous breast. The diagnosis is made on clinical grounds and does not correlate with a specific histologic type of carcinoma </a:t>
            </a:r>
          </a:p>
          <a:p>
            <a:pPr eaLnBrk="1" hangingPunct="1">
              <a:lnSpc>
                <a:spcPct val="80000"/>
              </a:lnSpc>
            </a:pPr>
            <a:endParaRPr lang="en-US" sz="1800" dirty="0">
              <a:latin typeface="Calibri" panose="020F0502020204030204" pitchFamily="34" charset="0"/>
              <a:cs typeface="Calibri" panose="020F0502020204030204" pitchFamily="34" charset="0"/>
            </a:endParaRPr>
          </a:p>
          <a:p>
            <a:pPr eaLnBrk="1" hangingPunct="1">
              <a:lnSpc>
                <a:spcPct val="80000"/>
              </a:lnSpc>
            </a:pPr>
            <a:endParaRPr lang="en-US" sz="1800" dirty="0">
              <a:latin typeface="Calibri" panose="020F0502020204030204" pitchFamily="34" charset="0"/>
              <a:cs typeface="Calibri" panose="020F0502020204030204" pitchFamily="34" charset="0"/>
            </a:endParaRPr>
          </a:p>
        </p:txBody>
      </p:sp>
      <p:sp>
        <p:nvSpPr>
          <p:cNvPr id="54274" name="Rectangle 2"/>
          <p:cNvSpPr>
            <a:spLocks noGrp="1" noChangeArrowheads="1"/>
          </p:cNvSpPr>
          <p:nvPr>
            <p:ph type="title"/>
          </p:nvPr>
        </p:nvSpPr>
        <p:spPr>
          <a:xfrm>
            <a:off x="379412" y="228600"/>
            <a:ext cx="8229600" cy="1066800"/>
          </a:xfrm>
        </p:spPr>
        <p:txBody>
          <a:bodyPr/>
          <a:lstStyle/>
          <a:p>
            <a:pPr eaLnBrk="1" hangingPunct="1"/>
            <a:r>
              <a:rPr lang="en-US" sz="2800" b="1" dirty="0">
                <a:solidFill>
                  <a:srgbClr val="FF00FF"/>
                </a:solidFill>
              </a:rPr>
              <a:t>CLINICAL FEATURES OF INVASIVE BREAST CANCER</a:t>
            </a:r>
          </a:p>
        </p:txBody>
      </p:sp>
      <p:pic>
        <p:nvPicPr>
          <p:cNvPr id="5427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5212" y="0"/>
            <a:ext cx="3503613"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9012" y="4114800"/>
            <a:ext cx="355139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2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a:xfrm>
            <a:off x="303212" y="152400"/>
            <a:ext cx="9144000" cy="1144556"/>
          </a:xfrm>
        </p:spPr>
        <p:txBody>
          <a:bodyPr/>
          <a:lstStyle/>
          <a:p>
            <a:pPr eaLnBrk="1" hangingPunct="1"/>
            <a:r>
              <a:rPr lang="en-US" dirty="0">
                <a:solidFill>
                  <a:srgbClr val="FF00FF"/>
                </a:solidFill>
              </a:rPr>
              <a:t>Invasive carcinoma</a:t>
            </a:r>
          </a:p>
        </p:txBody>
      </p:sp>
      <p:pic>
        <p:nvPicPr>
          <p:cNvPr id="56323" name="Picture 2" descr="http://upload.wikimedia.org/wikipedia/commons/3/3f/BreastCanc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12" y="2652457"/>
            <a:ext cx="4714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nursing-resource.com/wp-content/uploads/2010/01/Breast_Cance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376" y="609600"/>
            <a:ext cx="37290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4538" y="3581401"/>
            <a:ext cx="48418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4349" y="6490156"/>
            <a:ext cx="6092825" cy="215444"/>
          </a:xfrm>
          <a:prstGeom prst="rect">
            <a:avLst/>
          </a:prstGeom>
        </p:spPr>
        <p:txBody>
          <a:bodyPr>
            <a:spAutoFit/>
          </a:bodyPr>
          <a:lstStyle/>
          <a:p>
            <a:r>
              <a:rPr lang="en-US" sz="800" dirty="0"/>
              <a:t>http://upload.wikimedia.org/wikipedia/commons/3/3f/BreastCancer.jpg</a:t>
            </a:r>
          </a:p>
        </p:txBody>
      </p:sp>
    </p:spTree>
    <p:extLst>
      <p:ext uri="{BB962C8B-B14F-4D97-AF65-F5344CB8AC3E}">
        <p14:creationId xmlns:p14="http://schemas.microsoft.com/office/powerpoint/2010/main" val="4082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sz="half" idx="1"/>
          </p:nvPr>
        </p:nvSpPr>
        <p:spPr>
          <a:xfrm>
            <a:off x="1522412" y="1700214"/>
            <a:ext cx="8610600" cy="5075237"/>
          </a:xfrm>
        </p:spPr>
        <p:txBody>
          <a:bodyPr rtlCol="0">
            <a:normAutofit fontScale="92500"/>
          </a:bodyPr>
          <a:lstStyle/>
          <a:p>
            <a:pPr marL="365760" indent="-256032">
              <a:spcBef>
                <a:spcPts val="0"/>
              </a:spcBef>
              <a:buClr>
                <a:schemeClr val="accent3"/>
              </a:buClr>
              <a:buNone/>
              <a:defRPr/>
            </a:pPr>
            <a:r>
              <a:rPr lang="en-US" dirty="0"/>
              <a:t>Invasive breast carcinoma is tumor that has </a:t>
            </a:r>
            <a:r>
              <a:rPr lang="en-US" dirty="0">
                <a:solidFill>
                  <a:srgbClr val="CC0099"/>
                </a:solidFill>
              </a:rPr>
              <a:t>extended across </a:t>
            </a:r>
            <a:r>
              <a:rPr lang="en-US" dirty="0" smtClean="0">
                <a:solidFill>
                  <a:srgbClr val="CC0099"/>
                </a:solidFill>
              </a:rPr>
              <a:t>the</a:t>
            </a:r>
            <a:endParaRPr lang="en-US" dirty="0">
              <a:solidFill>
                <a:srgbClr val="CC0099"/>
              </a:solidFill>
            </a:endParaRPr>
          </a:p>
          <a:p>
            <a:pPr marL="365760" indent="-256032">
              <a:spcBef>
                <a:spcPts val="0"/>
              </a:spcBef>
              <a:buClr>
                <a:schemeClr val="accent3"/>
              </a:buClr>
              <a:buNone/>
              <a:defRPr/>
            </a:pPr>
            <a:r>
              <a:rPr lang="en-US" dirty="0">
                <a:solidFill>
                  <a:srgbClr val="CC0099"/>
                </a:solidFill>
              </a:rPr>
              <a:t>basement membrane.</a:t>
            </a:r>
            <a:r>
              <a:rPr lang="en-US" dirty="0"/>
              <a:t> This permits access </a:t>
            </a:r>
            <a:r>
              <a:rPr lang="en-US" dirty="0">
                <a:solidFill>
                  <a:srgbClr val="CC0099"/>
                </a:solidFill>
              </a:rPr>
              <a:t>to lymphatics and vessels </a:t>
            </a:r>
            <a:r>
              <a:rPr lang="en-US" dirty="0"/>
              <a:t>and</a:t>
            </a:r>
          </a:p>
          <a:p>
            <a:pPr marL="365760" indent="-256032">
              <a:spcBef>
                <a:spcPts val="0"/>
              </a:spcBef>
              <a:buClr>
                <a:schemeClr val="accent3"/>
              </a:buClr>
              <a:buNone/>
              <a:defRPr/>
            </a:pPr>
            <a:r>
              <a:rPr lang="en-US" dirty="0"/>
              <a:t>t</a:t>
            </a:r>
            <a:r>
              <a:rPr lang="en-US" dirty="0" smtClean="0"/>
              <a:t>herefore </a:t>
            </a:r>
            <a:r>
              <a:rPr lang="en-US" dirty="0"/>
              <a:t>the potential to </a:t>
            </a:r>
            <a:r>
              <a:rPr lang="en-US" dirty="0">
                <a:solidFill>
                  <a:srgbClr val="CC0099"/>
                </a:solidFill>
              </a:rPr>
              <a:t>metastasize.</a:t>
            </a:r>
            <a:r>
              <a:rPr lang="en-US" dirty="0"/>
              <a:t> Invasive breast carcinoma is</a:t>
            </a:r>
          </a:p>
          <a:p>
            <a:pPr marL="365760" indent="-256032">
              <a:spcBef>
                <a:spcPts val="0"/>
              </a:spcBef>
              <a:buClr>
                <a:schemeClr val="accent3"/>
              </a:buClr>
              <a:buNone/>
              <a:defRPr/>
            </a:pPr>
            <a:r>
              <a:rPr lang="en-US" dirty="0"/>
              <a:t>subdivided into:</a:t>
            </a:r>
          </a:p>
          <a:p>
            <a:pPr marL="566928" indent="-457200">
              <a:buFont typeface="+mj-lt"/>
              <a:buAutoNum type="arabicPeriod"/>
              <a:defRPr/>
            </a:pPr>
            <a:r>
              <a:rPr lang="en-US" dirty="0"/>
              <a:t>NOS Ductal 80% (NOS= </a:t>
            </a:r>
            <a:r>
              <a:rPr lang="en-US" dirty="0">
                <a:solidFill>
                  <a:srgbClr val="CC0099"/>
                </a:solidFill>
              </a:rPr>
              <a:t>N</a:t>
            </a:r>
            <a:r>
              <a:rPr lang="en-US" dirty="0" smtClean="0"/>
              <a:t>o </a:t>
            </a:r>
            <a:r>
              <a:rPr lang="en-US" dirty="0">
                <a:solidFill>
                  <a:srgbClr val="CC0099"/>
                </a:solidFill>
              </a:rPr>
              <a:t>O</a:t>
            </a:r>
            <a:r>
              <a:rPr lang="en-US" dirty="0" smtClean="0"/>
              <a:t>therwise </a:t>
            </a:r>
            <a:r>
              <a:rPr lang="en-US" dirty="0">
                <a:solidFill>
                  <a:srgbClr val="CC0099"/>
                </a:solidFill>
              </a:rPr>
              <a:t>S</a:t>
            </a:r>
            <a:r>
              <a:rPr lang="en-US" dirty="0" smtClean="0"/>
              <a:t>pecified</a:t>
            </a:r>
            <a:r>
              <a:rPr lang="en-US" dirty="0"/>
              <a:t>)</a:t>
            </a:r>
          </a:p>
          <a:p>
            <a:pPr marL="566928" indent="-457200">
              <a:buFont typeface="+mj-lt"/>
              <a:buAutoNum type="arabicPeriod"/>
              <a:defRPr/>
            </a:pPr>
            <a:r>
              <a:rPr lang="en-US" dirty="0"/>
              <a:t>Lobular 10%</a:t>
            </a:r>
          </a:p>
          <a:p>
            <a:pPr marL="566928" indent="-457200">
              <a:buFont typeface="+mj-lt"/>
              <a:buAutoNum type="arabicPeriod"/>
              <a:defRPr/>
            </a:pPr>
            <a:r>
              <a:rPr lang="en-US" dirty="0"/>
              <a:t>Tubular 6%</a:t>
            </a:r>
          </a:p>
          <a:p>
            <a:pPr marL="566928" indent="-457200">
              <a:buFont typeface="+mj-lt"/>
              <a:buAutoNum type="arabicPeriod"/>
              <a:defRPr/>
            </a:pPr>
            <a:r>
              <a:rPr lang="en-US" i="1" dirty="0"/>
              <a:t>Mucinous(Colloid) </a:t>
            </a:r>
            <a:r>
              <a:rPr lang="en-US" dirty="0"/>
              <a:t>2%</a:t>
            </a:r>
          </a:p>
          <a:p>
            <a:pPr marL="566928" indent="-457200">
              <a:buFont typeface="+mj-lt"/>
              <a:buAutoNum type="arabicPeriod"/>
              <a:defRPr/>
            </a:pPr>
            <a:r>
              <a:rPr lang="en-US" i="1" dirty="0"/>
              <a:t>Medullary</a:t>
            </a:r>
            <a:r>
              <a:rPr lang="en-US" dirty="0"/>
              <a:t> 2%</a:t>
            </a:r>
          </a:p>
          <a:p>
            <a:pPr marL="566928" indent="-457200">
              <a:buFont typeface="+mj-lt"/>
              <a:buAutoNum type="arabicPeriod"/>
              <a:defRPr/>
            </a:pPr>
            <a:r>
              <a:rPr lang="en-US" dirty="0"/>
              <a:t>Papillary 1%</a:t>
            </a:r>
          </a:p>
          <a:p>
            <a:pPr marL="566928" indent="-457200">
              <a:buFont typeface="+mj-lt"/>
              <a:buAutoNum type="arabicPeriod"/>
              <a:defRPr/>
            </a:pPr>
            <a:r>
              <a:rPr lang="en-US" dirty="0"/>
              <a:t>Metaplastic Carcinoma 1%</a:t>
            </a:r>
          </a:p>
          <a:p>
            <a:pPr marL="365760" indent="-256032">
              <a:buClr>
                <a:schemeClr val="accent3"/>
              </a:buClr>
              <a:buFont typeface="Arial" pitchFamily="34" charset="0"/>
              <a:buChar char="•"/>
              <a:defRPr/>
            </a:pPr>
            <a:endParaRPr lang="en-US" dirty="0"/>
          </a:p>
        </p:txBody>
      </p:sp>
      <p:sp>
        <p:nvSpPr>
          <p:cNvPr id="53250" name="Rectangle 2"/>
          <p:cNvSpPr>
            <a:spLocks noGrp="1" noChangeArrowheads="1"/>
          </p:cNvSpPr>
          <p:nvPr>
            <p:ph type="title"/>
          </p:nvPr>
        </p:nvSpPr>
        <p:spPr>
          <a:xfrm>
            <a:off x="608012" y="457200"/>
            <a:ext cx="8050212" cy="669925"/>
          </a:xfrm>
        </p:spPr>
        <p:txBody>
          <a:bodyPr/>
          <a:lstStyle/>
          <a:p>
            <a:pPr eaLnBrk="1" hangingPunct="1"/>
            <a:r>
              <a:rPr lang="en-US" sz="2900" b="1" dirty="0">
                <a:solidFill>
                  <a:srgbClr val="FF00FF"/>
                </a:solidFill>
              </a:rPr>
              <a:t>Invasive Breast Carcinoma: Classification </a:t>
            </a:r>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79781" y="265921"/>
            <a:ext cx="11229261" cy="6326157"/>
          </a:xfrm>
          <a:prstGeom prst="rect">
            <a:avLst/>
          </a:prstGeom>
        </p:spPr>
      </p:pic>
    </p:spTree>
    <p:extLst>
      <p:ext uri="{BB962C8B-B14F-4D97-AF65-F5344CB8AC3E}">
        <p14:creationId xmlns:p14="http://schemas.microsoft.com/office/powerpoint/2010/main" val="386602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04212" y="1905000"/>
            <a:ext cx="3657600" cy="4549551"/>
          </a:xfrm>
        </p:spPr>
      </p:pic>
      <p:sp>
        <p:nvSpPr>
          <p:cNvPr id="94210" name="Content Placeholder 1"/>
          <p:cNvSpPr>
            <a:spLocks noGrp="1"/>
          </p:cNvSpPr>
          <p:nvPr>
            <p:ph sz="half" idx="1"/>
          </p:nvPr>
        </p:nvSpPr>
        <p:spPr>
          <a:xfrm>
            <a:off x="684212" y="1752600"/>
            <a:ext cx="6400800" cy="5022850"/>
          </a:xfrm>
        </p:spPr>
        <p:txBody>
          <a:bodyPr rtlCol="0">
            <a:normAutofit/>
          </a:bodyPr>
          <a:lstStyle/>
          <a:p>
            <a:pPr marL="365760" indent="-256032">
              <a:buFont typeface="Arial" pitchFamily="34" charset="0"/>
              <a:buChar char="•"/>
              <a:defRPr/>
            </a:pPr>
            <a:r>
              <a:rPr lang="en-US" b="1" dirty="0">
                <a:solidFill>
                  <a:srgbClr val="CC0099"/>
                </a:solidFill>
              </a:rPr>
              <a:t>Invasive Ductal Carcinoma, NOS</a:t>
            </a:r>
            <a:r>
              <a:rPr lang="en-US" dirty="0">
                <a:solidFill>
                  <a:srgbClr val="CC0099"/>
                </a:solidFill>
              </a:rPr>
              <a:t> </a:t>
            </a:r>
            <a:r>
              <a:rPr lang="en-US" dirty="0"/>
              <a:t>is the commonest type of breast cancer, forming up to 80% of these cancers. </a:t>
            </a:r>
          </a:p>
          <a:p>
            <a:pPr marL="365760" indent="-256032">
              <a:buFont typeface="Arial" pitchFamily="34" charset="0"/>
              <a:buChar char="•"/>
              <a:defRPr/>
            </a:pPr>
            <a:r>
              <a:rPr lang="en-US" dirty="0"/>
              <a:t>Most of these tumors induce a marked </a:t>
            </a:r>
            <a:r>
              <a:rPr lang="en-US" dirty="0">
                <a:solidFill>
                  <a:srgbClr val="CC0099"/>
                </a:solidFill>
              </a:rPr>
              <a:t>fibroblastic (desmoplastic) stromal reaction </a:t>
            </a:r>
            <a:r>
              <a:rPr lang="en-US" dirty="0"/>
              <a:t>to the invading tumor cells producing a palpable mass with </a:t>
            </a:r>
            <a:r>
              <a:rPr lang="en-US" dirty="0">
                <a:solidFill>
                  <a:srgbClr val="CC0099"/>
                </a:solidFill>
              </a:rPr>
              <a:t>hard</a:t>
            </a:r>
            <a:r>
              <a:rPr lang="en-US" dirty="0"/>
              <a:t> consistency (</a:t>
            </a:r>
            <a:r>
              <a:rPr lang="en-US" dirty="0" err="1"/>
              <a:t>scirrhous</a:t>
            </a:r>
            <a:r>
              <a:rPr lang="en-US" dirty="0"/>
              <a:t> carcinoma). And therefore a palpable mass is the most common presentation. </a:t>
            </a:r>
          </a:p>
          <a:p>
            <a:pPr marL="365760" indent="-256032">
              <a:buFont typeface="Arial" pitchFamily="34" charset="0"/>
              <a:buChar char="•"/>
              <a:defRPr/>
            </a:pPr>
            <a:r>
              <a:rPr lang="en-US" dirty="0"/>
              <a:t>The tumor shows an infiltrative attachment to the surrounding structures and may cause dimpling of the skin (due to traction on </a:t>
            </a:r>
            <a:r>
              <a:rPr lang="en-US" dirty="0" err="1"/>
              <a:t>suspensory</a:t>
            </a:r>
            <a:r>
              <a:rPr lang="en-US" dirty="0"/>
              <a:t> ligaments) or nipple retraction. </a:t>
            </a:r>
          </a:p>
        </p:txBody>
      </p:sp>
      <p:sp>
        <p:nvSpPr>
          <p:cNvPr id="57346" name="Title 2"/>
          <p:cNvSpPr>
            <a:spLocks noGrp="1"/>
          </p:cNvSpPr>
          <p:nvPr>
            <p:ph type="title"/>
          </p:nvPr>
        </p:nvSpPr>
        <p:spPr>
          <a:xfrm>
            <a:off x="379412" y="228600"/>
            <a:ext cx="8229600" cy="1066800"/>
          </a:xfrm>
        </p:spPr>
        <p:txBody>
          <a:bodyPr/>
          <a:lstStyle/>
          <a:p>
            <a:pPr eaLnBrk="1" hangingPunct="1"/>
            <a:r>
              <a:rPr lang="en-US" b="1" dirty="0" smtClean="0">
                <a:solidFill>
                  <a:srgbClr val="FF00FF"/>
                </a:solidFill>
              </a:rPr>
              <a:t>1- Invasive </a:t>
            </a:r>
            <a:r>
              <a:rPr lang="en-US" b="1" dirty="0">
                <a:solidFill>
                  <a:srgbClr val="FF00FF"/>
                </a:solidFill>
              </a:rPr>
              <a:t>Ductal Carcinoma, NOS</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sz="half" idx="1"/>
          </p:nvPr>
        </p:nvSpPr>
        <p:spPr>
          <a:xfrm>
            <a:off x="8709" y="1741788"/>
            <a:ext cx="7391400" cy="4946650"/>
          </a:xfrm>
        </p:spPr>
        <p:txBody>
          <a:bodyPr rtlCol="0">
            <a:normAutofit/>
          </a:bodyPr>
          <a:lstStyle/>
          <a:p>
            <a:pPr marL="365760" indent="-256032">
              <a:buFont typeface="Arial" pitchFamily="34" charset="0"/>
              <a:buChar char="•"/>
              <a:defRPr/>
            </a:pPr>
            <a:r>
              <a:rPr lang="en-US" dirty="0"/>
              <a:t>Grossly: tumor is firm, hard, with an irregular border.</a:t>
            </a:r>
          </a:p>
          <a:p>
            <a:pPr marL="365760" indent="-256032">
              <a:buFont typeface="Arial" pitchFamily="34" charset="0"/>
              <a:buChar char="•"/>
              <a:defRPr/>
            </a:pPr>
            <a:r>
              <a:rPr lang="en-US" dirty="0"/>
              <a:t>Cut surface: gritty and shows </a:t>
            </a:r>
            <a:r>
              <a:rPr lang="en-US" dirty="0">
                <a:solidFill>
                  <a:srgbClr val="CC0099"/>
                </a:solidFill>
              </a:rPr>
              <a:t>irregular margins </a:t>
            </a:r>
            <a:r>
              <a:rPr lang="en-US" dirty="0"/>
              <a:t>with stellate infiltration (sometimes it </a:t>
            </a:r>
            <a:r>
              <a:rPr lang="en-US" dirty="0">
                <a:solidFill>
                  <a:srgbClr val="CC0099"/>
                </a:solidFill>
              </a:rPr>
              <a:t>can be soft and well </a:t>
            </a:r>
            <a:r>
              <a:rPr lang="en-US" dirty="0" smtClean="0">
                <a:solidFill>
                  <a:srgbClr val="CC0099"/>
                </a:solidFill>
              </a:rPr>
              <a:t>demarcated!</a:t>
            </a:r>
            <a:r>
              <a:rPr lang="en-US" dirty="0" smtClean="0"/>
              <a:t>) </a:t>
            </a:r>
            <a:r>
              <a:rPr lang="en-US" dirty="0"/>
              <a:t>and in the center there are small foci of chalky white stroma and occasionally  calcifications</a:t>
            </a:r>
          </a:p>
          <a:p>
            <a:pPr marL="365760" indent="-256032">
              <a:buFont typeface="Arial" pitchFamily="34" charset="0"/>
              <a:buChar char="•"/>
              <a:defRPr/>
            </a:pPr>
            <a:r>
              <a:rPr lang="en-US" dirty="0"/>
              <a:t>Characteristic </a:t>
            </a:r>
            <a:r>
              <a:rPr lang="en-US" dirty="0" smtClean="0"/>
              <a:t> grating </a:t>
            </a:r>
            <a:r>
              <a:rPr lang="en-US" dirty="0"/>
              <a:t>sound when cut or scraped</a:t>
            </a:r>
          </a:p>
          <a:p>
            <a:pPr marL="365760" indent="-256032">
              <a:buFont typeface="Arial" pitchFamily="34" charset="0"/>
              <a:buChar char="•"/>
              <a:defRPr/>
            </a:pPr>
            <a:r>
              <a:rPr lang="en-US" dirty="0"/>
              <a:t>Accompanied by varying amounts of </a:t>
            </a:r>
            <a:r>
              <a:rPr lang="en-US" dirty="0" smtClean="0"/>
              <a:t>DCIS</a:t>
            </a:r>
          </a:p>
          <a:p>
            <a:r>
              <a:rPr lang="en-US" dirty="0" smtClean="0"/>
              <a:t>50% to 65% of </a:t>
            </a:r>
            <a:r>
              <a:rPr lang="en-US" dirty="0" err="1" smtClean="0"/>
              <a:t>ductal</a:t>
            </a:r>
            <a:r>
              <a:rPr lang="en-US" dirty="0" smtClean="0"/>
              <a:t> carcinomas are </a:t>
            </a:r>
            <a:r>
              <a:rPr lang="en-US" dirty="0" smtClean="0">
                <a:solidFill>
                  <a:srgbClr val="CC0099"/>
                </a:solidFill>
              </a:rPr>
              <a:t>ER positive</a:t>
            </a:r>
            <a:r>
              <a:rPr lang="en-US" dirty="0" smtClean="0"/>
              <a:t>, 20% are </a:t>
            </a:r>
            <a:r>
              <a:rPr lang="en-US" dirty="0" smtClean="0">
                <a:solidFill>
                  <a:srgbClr val="CC0099"/>
                </a:solidFill>
              </a:rPr>
              <a:t>HER2 positive</a:t>
            </a:r>
            <a:r>
              <a:rPr lang="en-US" dirty="0" smtClean="0"/>
              <a:t>, and 15% are </a:t>
            </a:r>
            <a:r>
              <a:rPr lang="en-US" dirty="0" smtClean="0">
                <a:solidFill>
                  <a:srgbClr val="CC0099"/>
                </a:solidFill>
              </a:rPr>
              <a:t>negative</a:t>
            </a:r>
            <a:r>
              <a:rPr lang="en-US" dirty="0" smtClean="0">
                <a:solidFill>
                  <a:srgbClr val="FF00FF"/>
                </a:solidFill>
              </a:rPr>
              <a:t> </a:t>
            </a:r>
            <a:r>
              <a:rPr lang="en-US" dirty="0" smtClean="0"/>
              <a:t>for both ER and HER2</a:t>
            </a:r>
            <a:endParaRPr lang="en-US" dirty="0"/>
          </a:p>
          <a:p>
            <a:pPr marL="365760" indent="-256032">
              <a:buNone/>
              <a:defRPr/>
            </a:pPr>
            <a:endParaRPr lang="en-US" dirty="0"/>
          </a:p>
        </p:txBody>
      </p:sp>
      <p:sp>
        <p:nvSpPr>
          <p:cNvPr id="84994" name="Rectangle 2"/>
          <p:cNvSpPr>
            <a:spLocks noGrp="1" noChangeArrowheads="1"/>
          </p:cNvSpPr>
          <p:nvPr>
            <p:ph type="title"/>
          </p:nvPr>
        </p:nvSpPr>
        <p:spPr>
          <a:xfrm>
            <a:off x="531812" y="457200"/>
            <a:ext cx="7315200" cy="762000"/>
          </a:xfrm>
        </p:spPr>
        <p:txBody>
          <a:bodyPr>
            <a:normAutofit/>
          </a:bodyPr>
          <a:lstStyle/>
          <a:p>
            <a:pPr>
              <a:defRPr/>
            </a:pPr>
            <a:r>
              <a:rPr lang="en-US" b="1" dirty="0" smtClean="0">
                <a:solidFill>
                  <a:srgbClr val="FF00FF"/>
                </a:solidFill>
              </a:rPr>
              <a:t>1- Invasive </a:t>
            </a:r>
            <a:r>
              <a:rPr lang="en-US" b="1" dirty="0">
                <a:solidFill>
                  <a:srgbClr val="FF00FF"/>
                </a:solidFill>
              </a:rPr>
              <a:t>Ductal Carcinoma, </a:t>
            </a:r>
            <a:r>
              <a:rPr lang="en-US" b="1" dirty="0" smtClean="0">
                <a:solidFill>
                  <a:srgbClr val="FF00FF"/>
                </a:solidFill>
              </a:rPr>
              <a:t>NOS: </a:t>
            </a:r>
            <a:endParaRPr lang="en-US" b="1" dirty="0">
              <a:solidFill>
                <a:srgbClr val="FF00FF"/>
              </a:solidFill>
            </a:endParaRPr>
          </a:p>
        </p:txBody>
      </p:sp>
      <p:pic>
        <p:nvPicPr>
          <p:cNvPr id="59397" name="Picture 5" descr="20FF67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5825" y="2434732"/>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704012" y="1583286"/>
            <a:ext cx="4038600" cy="2679700"/>
          </a:xfrm>
        </p:spPr>
      </p:pic>
      <p:sp>
        <p:nvSpPr>
          <p:cNvPr id="96258" name="Rectangle 3"/>
          <p:cNvSpPr>
            <a:spLocks noGrp="1" noChangeArrowheads="1"/>
          </p:cNvSpPr>
          <p:nvPr>
            <p:ph sz="half" idx="1"/>
          </p:nvPr>
        </p:nvSpPr>
        <p:spPr>
          <a:xfrm>
            <a:off x="74612" y="1524000"/>
            <a:ext cx="6172200" cy="5251450"/>
          </a:xfrm>
        </p:spPr>
        <p:txBody>
          <a:bodyPr rtlCol="0">
            <a:normAutofit/>
          </a:bodyPr>
          <a:lstStyle/>
          <a:p>
            <a:pPr marL="365760" indent="-256032">
              <a:buFont typeface="Arial" pitchFamily="34" charset="0"/>
              <a:buChar char="•"/>
              <a:defRPr/>
            </a:pPr>
            <a:endParaRPr lang="en-US" dirty="0"/>
          </a:p>
          <a:p>
            <a:pPr marL="365760" indent="-256032">
              <a:buFont typeface="Arial" pitchFamily="34" charset="0"/>
              <a:buChar char="•"/>
              <a:defRPr/>
            </a:pPr>
            <a:r>
              <a:rPr lang="en-US" dirty="0"/>
              <a:t>Histology: the tumor cells are large and pleomorphic usually within a dense stroma. They are </a:t>
            </a:r>
            <a:r>
              <a:rPr lang="en-US" dirty="0">
                <a:solidFill>
                  <a:srgbClr val="CC0099"/>
                </a:solidFill>
              </a:rPr>
              <a:t>adenocarcinomas</a:t>
            </a:r>
            <a:r>
              <a:rPr lang="en-US" dirty="0"/>
              <a:t> and so they show </a:t>
            </a:r>
            <a:r>
              <a:rPr lang="en-US" dirty="0">
                <a:solidFill>
                  <a:srgbClr val="CC0099"/>
                </a:solidFill>
              </a:rPr>
              <a:t>glandular</a:t>
            </a:r>
            <a:r>
              <a:rPr lang="en-US" dirty="0"/>
              <a:t> formation but can also be arranged in </a:t>
            </a:r>
            <a:r>
              <a:rPr lang="en-US" dirty="0">
                <a:solidFill>
                  <a:srgbClr val="CC0099"/>
                </a:solidFill>
              </a:rPr>
              <a:t>cords or sheets of cells. </a:t>
            </a:r>
          </a:p>
          <a:p>
            <a:pPr marL="365760" indent="-256032">
              <a:buFont typeface="Arial" pitchFamily="34" charset="0"/>
              <a:buChar char="•"/>
              <a:defRPr/>
            </a:pPr>
            <a:r>
              <a:rPr lang="en-US" dirty="0"/>
              <a:t>The tumors range from well differentiated to moderate or poorly differentiated.</a:t>
            </a:r>
          </a:p>
          <a:p>
            <a:pPr marL="365760" indent="-256032">
              <a:buFont typeface="Arial" pitchFamily="34" charset="0"/>
              <a:buChar char="•"/>
              <a:defRPr/>
            </a:pPr>
            <a:r>
              <a:rPr lang="en-US" dirty="0"/>
              <a:t>Carcinomas associated with a large amount of DCIS require large excisions with wide margins to reduce local recurrences</a:t>
            </a:r>
          </a:p>
        </p:txBody>
      </p:sp>
      <p:sp>
        <p:nvSpPr>
          <p:cNvPr id="86018" name="Rectangle 2"/>
          <p:cNvSpPr>
            <a:spLocks noGrp="1" noChangeArrowheads="1"/>
          </p:cNvSpPr>
          <p:nvPr>
            <p:ph type="title"/>
          </p:nvPr>
        </p:nvSpPr>
        <p:spPr>
          <a:xfrm>
            <a:off x="150813" y="381000"/>
            <a:ext cx="7391400" cy="762000"/>
          </a:xfrm>
        </p:spPr>
        <p:txBody>
          <a:bodyPr>
            <a:normAutofit fontScale="90000"/>
          </a:bodyPr>
          <a:lstStyle/>
          <a:p>
            <a:pPr>
              <a:defRPr/>
            </a:pPr>
            <a:r>
              <a:rPr lang="en-US" b="1" dirty="0" smtClean="0">
                <a:solidFill>
                  <a:srgbClr val="FF00FF"/>
                </a:solidFill>
                <a:latin typeface="+mn-lt"/>
              </a:rPr>
              <a:t>1- Invasive </a:t>
            </a:r>
            <a:r>
              <a:rPr lang="en-US" b="1" dirty="0">
                <a:solidFill>
                  <a:srgbClr val="FF00FF"/>
                </a:solidFill>
                <a:latin typeface="+mn-lt"/>
              </a:rPr>
              <a:t>Ductal Carcinoma, NOS: histology</a:t>
            </a:r>
          </a:p>
        </p:txBody>
      </p:sp>
      <p:pic>
        <p:nvPicPr>
          <p:cNvPr id="60421"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7575" y="31057"/>
            <a:ext cx="2381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575" y="4046918"/>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0FF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800" y="1155701"/>
            <a:ext cx="86407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6"/>
          <p:cNvSpPr>
            <a:spLocks noGrp="1" noChangeArrowheads="1"/>
          </p:cNvSpPr>
          <p:nvPr>
            <p:ph type="title"/>
          </p:nvPr>
        </p:nvSpPr>
        <p:spPr>
          <a:xfrm>
            <a:off x="0" y="-2146"/>
            <a:ext cx="8229600" cy="1069975"/>
          </a:xfrm>
        </p:spPr>
        <p:txBody>
          <a:bodyPr/>
          <a:lstStyle/>
          <a:p>
            <a:pPr eaLnBrk="1" hangingPunct="1"/>
            <a:r>
              <a:rPr lang="en-US" b="1" dirty="0" smtClean="0">
                <a:solidFill>
                  <a:srgbClr val="FF00FF"/>
                </a:solidFill>
              </a:rPr>
              <a:t>1- Invasive </a:t>
            </a:r>
            <a:r>
              <a:rPr lang="en-US" b="1" dirty="0" err="1">
                <a:solidFill>
                  <a:srgbClr val="FF00FF"/>
                </a:solidFill>
              </a:rPr>
              <a:t>ductal</a:t>
            </a:r>
            <a:r>
              <a:rPr lang="en-US" b="1" dirty="0">
                <a:solidFill>
                  <a:srgbClr val="FF00FF"/>
                </a:solidFill>
              </a:rPr>
              <a:t> </a:t>
            </a:r>
            <a:r>
              <a:rPr lang="en-US" b="1" dirty="0" smtClean="0">
                <a:solidFill>
                  <a:srgbClr val="FF00FF"/>
                </a:solidFill>
              </a:rPr>
              <a:t>carcinoma, NOS</a:t>
            </a:r>
            <a:endParaRPr lang="en-US" b="1" dirty="0">
              <a:solidFill>
                <a:srgbClr val="FF00FF"/>
              </a:solidFill>
            </a:endParaRPr>
          </a:p>
        </p:txBody>
      </p:sp>
    </p:spTree>
    <p:extLst>
      <p:ext uri="{BB962C8B-B14F-4D97-AF65-F5344CB8AC3E}">
        <p14:creationId xmlns:p14="http://schemas.microsoft.com/office/powerpoint/2010/main" val="2894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1"/>
          <p:cNvSpPr>
            <a:spLocks noGrp="1"/>
          </p:cNvSpPr>
          <p:nvPr>
            <p:ph idx="1"/>
          </p:nvPr>
        </p:nvSpPr>
        <p:spPr>
          <a:xfrm>
            <a:off x="303212" y="1524000"/>
            <a:ext cx="6846888" cy="5005388"/>
          </a:xfrm>
        </p:spPr>
        <p:txBody>
          <a:bodyPr rtlCol="0">
            <a:normAutofit fontScale="85000" lnSpcReduction="20000"/>
          </a:bodyPr>
          <a:lstStyle/>
          <a:p>
            <a:pPr marL="365760" indent="-256032">
              <a:buClr>
                <a:schemeClr val="accent3"/>
              </a:buClr>
              <a:buFont typeface="Arial" pitchFamily="34" charset="0"/>
              <a:buChar char="•"/>
              <a:defRPr/>
            </a:pPr>
            <a:endParaRPr lang="en-US" dirty="0"/>
          </a:p>
          <a:p>
            <a:r>
              <a:rPr lang="en-US" dirty="0" smtClean="0"/>
              <a:t>Almost all </a:t>
            </a:r>
            <a:r>
              <a:rPr lang="en-US" dirty="0" smtClean="0">
                <a:solidFill>
                  <a:srgbClr val="CC0099"/>
                </a:solidFill>
              </a:rPr>
              <a:t>express hormone receptors</a:t>
            </a:r>
            <a:r>
              <a:rPr lang="en-US" dirty="0" smtClean="0"/>
              <a:t>, whereas </a:t>
            </a:r>
            <a:r>
              <a:rPr lang="en-US" dirty="0" smtClean="0">
                <a:solidFill>
                  <a:srgbClr val="CC0099"/>
                </a:solidFill>
              </a:rPr>
              <a:t>HER2 </a:t>
            </a:r>
            <a:r>
              <a:rPr lang="en-US" dirty="0" err="1" smtClean="0">
                <a:solidFill>
                  <a:srgbClr val="CC0099"/>
                </a:solidFill>
              </a:rPr>
              <a:t>overexpression</a:t>
            </a:r>
            <a:r>
              <a:rPr lang="en-US" dirty="0" smtClean="0">
                <a:solidFill>
                  <a:srgbClr val="CC0099"/>
                </a:solidFill>
              </a:rPr>
              <a:t> is rare.</a:t>
            </a:r>
          </a:p>
          <a:p>
            <a:pPr marL="452628" indent="-342900">
              <a:buFont typeface="Wingdings" panose="05000000000000000000" pitchFamily="2" charset="2"/>
              <a:buChar char="§"/>
              <a:defRPr/>
            </a:pPr>
            <a:r>
              <a:rPr lang="en-US" dirty="0" smtClean="0"/>
              <a:t>It </a:t>
            </a:r>
            <a:r>
              <a:rPr lang="en-US" dirty="0"/>
              <a:t>is the second most common type of invasive breast cancer forming up to 10% of breast cancers. </a:t>
            </a:r>
          </a:p>
          <a:p>
            <a:pPr marL="452628" indent="-342900">
              <a:buFont typeface="Wingdings" panose="05000000000000000000" pitchFamily="2" charset="2"/>
              <a:buChar char="§"/>
              <a:defRPr/>
            </a:pPr>
            <a:r>
              <a:rPr lang="en-US" dirty="0"/>
              <a:t>The tumor may occur alone or in combination with </a:t>
            </a:r>
            <a:r>
              <a:rPr lang="en-US" dirty="0" err="1"/>
              <a:t>ductal</a:t>
            </a:r>
            <a:r>
              <a:rPr lang="en-US" dirty="0"/>
              <a:t> carcinoma. </a:t>
            </a:r>
          </a:p>
          <a:p>
            <a:pPr marL="452628" indent="-342900">
              <a:buFont typeface="Wingdings" panose="05000000000000000000" pitchFamily="2" charset="2"/>
              <a:buChar char="§"/>
              <a:defRPr/>
            </a:pPr>
            <a:r>
              <a:rPr lang="en-US" dirty="0">
                <a:solidFill>
                  <a:srgbClr val="CC0099"/>
                </a:solidFill>
              </a:rPr>
              <a:t>It tends to be </a:t>
            </a:r>
            <a:r>
              <a:rPr lang="en-US" b="1" dirty="0">
                <a:solidFill>
                  <a:srgbClr val="CC0099"/>
                </a:solidFill>
              </a:rPr>
              <a:t>bilateral</a:t>
            </a:r>
            <a:r>
              <a:rPr lang="en-US" dirty="0">
                <a:solidFill>
                  <a:srgbClr val="CC0099"/>
                </a:solidFill>
              </a:rPr>
              <a:t> and </a:t>
            </a:r>
            <a:r>
              <a:rPr lang="en-US" b="1" dirty="0" err="1">
                <a:solidFill>
                  <a:srgbClr val="CC0099"/>
                </a:solidFill>
              </a:rPr>
              <a:t>multicentric</a:t>
            </a:r>
            <a:r>
              <a:rPr lang="en-US" b="1" dirty="0">
                <a:solidFill>
                  <a:srgbClr val="CC0099"/>
                </a:solidFill>
              </a:rPr>
              <a:t>.</a:t>
            </a:r>
          </a:p>
          <a:p>
            <a:pPr marL="452628" indent="-342900">
              <a:buFont typeface="Wingdings" panose="05000000000000000000" pitchFamily="2" charset="2"/>
              <a:buChar char="§"/>
              <a:defRPr/>
            </a:pPr>
            <a:r>
              <a:rPr lang="en-US" dirty="0"/>
              <a:t>The amount of stromal reaction to the tumor varies from </a:t>
            </a:r>
            <a:r>
              <a:rPr lang="en-US" dirty="0">
                <a:solidFill>
                  <a:srgbClr val="CC0099"/>
                </a:solidFill>
              </a:rPr>
              <a:t>marked</a:t>
            </a:r>
            <a:r>
              <a:rPr lang="en-US" dirty="0"/>
              <a:t> fibroblastic (desmoplastic) response to</a:t>
            </a:r>
            <a:r>
              <a:rPr lang="en-US" dirty="0">
                <a:solidFill>
                  <a:srgbClr val="CC0099"/>
                </a:solidFill>
              </a:rPr>
              <a:t> little </a:t>
            </a:r>
            <a:r>
              <a:rPr lang="en-US" dirty="0"/>
              <a:t>reaction and therefore the presentation varies from a </a:t>
            </a:r>
            <a:r>
              <a:rPr lang="en-US" dirty="0">
                <a:solidFill>
                  <a:srgbClr val="CC0099"/>
                </a:solidFill>
              </a:rPr>
              <a:t>discrete mass to a subtle, diffuse indurated area</a:t>
            </a:r>
            <a:r>
              <a:rPr lang="en-US" dirty="0"/>
              <a:t>. Most are firm to hard with irregular margins</a:t>
            </a:r>
          </a:p>
          <a:p>
            <a:pPr marL="452628" indent="-342900">
              <a:buFont typeface="Wingdings" panose="05000000000000000000" pitchFamily="2" charset="2"/>
              <a:buChar char="§"/>
              <a:defRPr/>
            </a:pPr>
            <a:r>
              <a:rPr lang="en-US" dirty="0"/>
              <a:t>Histology: </a:t>
            </a:r>
            <a:r>
              <a:rPr lang="en-US" dirty="0">
                <a:solidFill>
                  <a:srgbClr val="CC0099"/>
                </a:solidFill>
              </a:rPr>
              <a:t>single infiltrating </a:t>
            </a:r>
            <a:r>
              <a:rPr lang="en-US" dirty="0"/>
              <a:t>malignant cells, forming a line often one cell width </a:t>
            </a:r>
            <a:r>
              <a:rPr lang="en-US" dirty="0" smtClean="0"/>
              <a:t>(so called </a:t>
            </a:r>
            <a:r>
              <a:rPr lang="en-US" dirty="0"/>
              <a:t>as </a:t>
            </a:r>
            <a:r>
              <a:rPr lang="en-US" dirty="0" err="1">
                <a:solidFill>
                  <a:srgbClr val="FF0000"/>
                </a:solidFill>
              </a:rPr>
              <a:t>indian</a:t>
            </a:r>
            <a:r>
              <a:rPr lang="en-US" dirty="0">
                <a:solidFill>
                  <a:srgbClr val="FF0000"/>
                </a:solidFill>
              </a:rPr>
              <a:t> file pattern</a:t>
            </a:r>
            <a:r>
              <a:rPr lang="en-US" dirty="0"/>
              <a:t>). No tubules or papillary formation.</a:t>
            </a:r>
          </a:p>
          <a:p>
            <a:pPr marL="365760" indent="-256032">
              <a:buClr>
                <a:schemeClr val="accent3"/>
              </a:buClr>
              <a:buFont typeface="Arial" pitchFamily="34" charset="0"/>
              <a:buChar char="•"/>
              <a:defRPr/>
            </a:pPr>
            <a:endParaRPr lang="en-US" dirty="0"/>
          </a:p>
        </p:txBody>
      </p:sp>
      <p:sp>
        <p:nvSpPr>
          <p:cNvPr id="62466" name="Title 2"/>
          <p:cNvSpPr>
            <a:spLocks noGrp="1"/>
          </p:cNvSpPr>
          <p:nvPr>
            <p:ph type="title"/>
          </p:nvPr>
        </p:nvSpPr>
        <p:spPr>
          <a:xfrm>
            <a:off x="576565" y="228600"/>
            <a:ext cx="9144000" cy="1144556"/>
          </a:xfrm>
        </p:spPr>
        <p:txBody>
          <a:bodyPr/>
          <a:lstStyle/>
          <a:p>
            <a:pPr eaLnBrk="1" hangingPunct="1"/>
            <a:r>
              <a:rPr lang="en-US" b="1" dirty="0" smtClean="0">
                <a:solidFill>
                  <a:srgbClr val="FF00FF"/>
                </a:solidFill>
              </a:rPr>
              <a:t>2- Invasive </a:t>
            </a:r>
            <a:r>
              <a:rPr lang="en-US" b="1" dirty="0">
                <a:solidFill>
                  <a:srgbClr val="FF00FF"/>
                </a:solidFill>
              </a:rPr>
              <a:t>Lobular Carcinoma</a:t>
            </a:r>
          </a:p>
        </p:txBody>
      </p:sp>
      <p:pic>
        <p:nvPicPr>
          <p:cNvPr id="2" name="Picture 1"/>
          <p:cNvPicPr>
            <a:picLocks noChangeAspect="1"/>
          </p:cNvPicPr>
          <p:nvPr/>
        </p:nvPicPr>
        <p:blipFill>
          <a:blip r:embed="rId2" cstate="print"/>
          <a:stretch>
            <a:fillRect/>
          </a:stretch>
        </p:blipFill>
        <p:spPr>
          <a:xfrm>
            <a:off x="7047894" y="2286000"/>
            <a:ext cx="5140931" cy="3865239"/>
          </a:xfrm>
          <a:prstGeom prst="rect">
            <a:avLst/>
          </a:prstGeom>
        </p:spPr>
      </p:pic>
      <p:pic>
        <p:nvPicPr>
          <p:cNvPr id="3" name="Picture 2"/>
          <p:cNvPicPr>
            <a:picLocks noChangeAspect="1"/>
          </p:cNvPicPr>
          <p:nvPr/>
        </p:nvPicPr>
        <p:blipFill>
          <a:blip r:embed="rId3" cstate="print"/>
          <a:stretch>
            <a:fillRect/>
          </a:stretch>
        </p:blipFill>
        <p:spPr>
          <a:xfrm>
            <a:off x="7313612" y="6410505"/>
            <a:ext cx="4441830" cy="237765"/>
          </a:xfrm>
          <a:prstGeom prst="rect">
            <a:avLst/>
          </a:prstGeom>
        </p:spPr>
      </p:pic>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379412" y="304800"/>
            <a:ext cx="8839200" cy="1066800"/>
          </a:xfrm>
        </p:spPr>
        <p:txBody>
          <a:bodyPr>
            <a:normAutofit/>
          </a:bodyPr>
          <a:lstStyle/>
          <a:p>
            <a:pPr eaLnBrk="1" hangingPunct="1"/>
            <a:r>
              <a:rPr lang="en-US" sz="2400" b="1" dirty="0">
                <a:solidFill>
                  <a:srgbClr val="CC0099"/>
                </a:solidFill>
              </a:rPr>
              <a:t>Invasive lobular carcinoma with area of lobular carcinoma in situ also</a:t>
            </a:r>
          </a:p>
        </p:txBody>
      </p:sp>
      <p:pic>
        <p:nvPicPr>
          <p:cNvPr id="5" name="Content Placeholder 4"/>
          <p:cNvPicPr>
            <a:picLocks noGrp="1" noChangeAspect="1"/>
          </p:cNvPicPr>
          <p:nvPr>
            <p:ph idx="4294967295"/>
          </p:nvPr>
        </p:nvPicPr>
        <p:blipFill>
          <a:blip r:embed="rId3" cstate="print"/>
          <a:stretch>
            <a:fillRect/>
          </a:stretch>
        </p:blipFill>
        <p:spPr>
          <a:xfrm>
            <a:off x="6323012" y="1626999"/>
            <a:ext cx="5334000" cy="3554601"/>
          </a:xfrm>
          <a:prstGeom prst="rect">
            <a:avLst/>
          </a:prstGeom>
        </p:spPr>
      </p:pic>
      <p:pic>
        <p:nvPicPr>
          <p:cNvPr id="6451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440" y="1610203"/>
            <a:ext cx="5357096" cy="357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0012" y="5292863"/>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8228012" y="5253077"/>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sz="half" idx="1"/>
          </p:nvPr>
        </p:nvSpPr>
        <p:spPr>
          <a:xfrm>
            <a:off x="684212" y="1775429"/>
            <a:ext cx="5562600" cy="5175250"/>
          </a:xfrm>
        </p:spPr>
        <p:txBody>
          <a:bodyPr rtlCol="0">
            <a:normAutofit lnSpcReduction="10000"/>
          </a:bodyPr>
          <a:lstStyle/>
          <a:p>
            <a:r>
              <a:rPr lang="en-US" dirty="0" smtClean="0"/>
              <a:t>Special type of </a:t>
            </a:r>
            <a:r>
              <a:rPr lang="en-US" dirty="0" smtClean="0">
                <a:solidFill>
                  <a:srgbClr val="CC0099"/>
                </a:solidFill>
              </a:rPr>
              <a:t>triple-negative cancer</a:t>
            </a:r>
          </a:p>
          <a:p>
            <a:pPr marL="365760" indent="-256032">
              <a:buClr>
                <a:schemeClr val="tx1"/>
              </a:buClr>
              <a:buFont typeface="Arial" pitchFamily="34" charset="0"/>
              <a:buChar char="•"/>
              <a:defRPr/>
            </a:pPr>
            <a:r>
              <a:rPr lang="en-US" dirty="0" smtClean="0"/>
              <a:t>This </a:t>
            </a:r>
            <a:r>
              <a:rPr lang="en-US" dirty="0"/>
              <a:t>subtype of breast cancer presents as </a:t>
            </a:r>
            <a:r>
              <a:rPr lang="en-US" dirty="0">
                <a:solidFill>
                  <a:srgbClr val="CC0099"/>
                </a:solidFill>
              </a:rPr>
              <a:t>a well circumscribed mass. </a:t>
            </a:r>
          </a:p>
          <a:p>
            <a:pPr marL="365760" indent="-256032">
              <a:buClr>
                <a:schemeClr val="tx1"/>
              </a:buClr>
              <a:buFont typeface="Arial" pitchFamily="34" charset="0"/>
              <a:buChar char="•"/>
              <a:defRPr/>
            </a:pPr>
            <a:r>
              <a:rPr lang="en-US" dirty="0"/>
              <a:t>May be mistaken clinically and </a:t>
            </a:r>
            <a:r>
              <a:rPr lang="en-US" dirty="0" err="1"/>
              <a:t>radiologically</a:t>
            </a:r>
            <a:r>
              <a:rPr lang="en-US" dirty="0"/>
              <a:t> for </a:t>
            </a:r>
            <a:r>
              <a:rPr lang="en-US" dirty="0" err="1"/>
              <a:t>fibroadenoma</a:t>
            </a:r>
            <a:endParaRPr lang="en-US" dirty="0"/>
          </a:p>
          <a:p>
            <a:pPr marL="365760" indent="-256032">
              <a:buClr>
                <a:schemeClr val="tx1"/>
              </a:buClr>
              <a:buFont typeface="Arial" pitchFamily="34" charset="0"/>
              <a:buChar char="•"/>
              <a:defRPr/>
            </a:pPr>
            <a:r>
              <a:rPr lang="en-US" dirty="0"/>
              <a:t>It does not produce any fibroblastic (desmoplastic) reaction and therefore is soft and fleshy. </a:t>
            </a:r>
          </a:p>
          <a:p>
            <a:pPr marL="365760" indent="-256032">
              <a:buClr>
                <a:schemeClr val="tx1"/>
              </a:buClr>
              <a:buFont typeface="Arial" pitchFamily="34" charset="0"/>
              <a:buChar char="•"/>
              <a:defRPr/>
            </a:pPr>
            <a:r>
              <a:rPr lang="en-US" dirty="0"/>
              <a:t>Histology: the tumor is composed of solid sheets of malignant cells surrounded by many lymphocytes and plasma cells. There is scant fibrous stroma. </a:t>
            </a:r>
          </a:p>
        </p:txBody>
      </p:sp>
      <p:sp>
        <p:nvSpPr>
          <p:cNvPr id="65538" name="Rectangle 2"/>
          <p:cNvSpPr>
            <a:spLocks noGrp="1" noChangeArrowheads="1"/>
          </p:cNvSpPr>
          <p:nvPr>
            <p:ph type="title"/>
          </p:nvPr>
        </p:nvSpPr>
        <p:spPr>
          <a:xfrm>
            <a:off x="608012" y="304800"/>
            <a:ext cx="8588375" cy="1066800"/>
          </a:xfrm>
        </p:spPr>
        <p:txBody>
          <a:bodyPr/>
          <a:lstStyle/>
          <a:p>
            <a:pPr eaLnBrk="1" hangingPunct="1"/>
            <a:r>
              <a:rPr lang="en-US" b="1" dirty="0" smtClean="0">
                <a:solidFill>
                  <a:srgbClr val="FF00FF"/>
                </a:solidFill>
                <a:latin typeface="+mn-lt"/>
              </a:rPr>
              <a:t>3- </a:t>
            </a:r>
            <a:r>
              <a:rPr lang="en-US" b="1" dirty="0" err="1" smtClean="0">
                <a:solidFill>
                  <a:srgbClr val="FF00FF"/>
                </a:solidFill>
                <a:latin typeface="+mn-lt"/>
              </a:rPr>
              <a:t>Medullary</a:t>
            </a:r>
            <a:r>
              <a:rPr lang="en-US" b="1" dirty="0" smtClean="0">
                <a:solidFill>
                  <a:srgbClr val="FF00FF"/>
                </a:solidFill>
                <a:latin typeface="+mn-lt"/>
              </a:rPr>
              <a:t> Carcinoma…</a:t>
            </a:r>
            <a:endParaRPr lang="en-US" b="1" dirty="0">
              <a:solidFill>
                <a:srgbClr val="FF00FF"/>
              </a:solidFill>
              <a:latin typeface="+mn-lt"/>
            </a:endParaRPr>
          </a:p>
        </p:txBody>
      </p:sp>
      <p:pic>
        <p:nvPicPr>
          <p:cNvPr id="6554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6044" y="1798083"/>
            <a:ext cx="5459568" cy="368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56425" y="5633711"/>
            <a:ext cx="4395787" cy="215444"/>
          </a:xfrm>
          <a:prstGeom prst="rect">
            <a:avLst/>
          </a:prstGeom>
        </p:spPr>
        <p:txBody>
          <a:bodyPr wrap="square">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sz="half" idx="1"/>
          </p:nvPr>
        </p:nvSpPr>
        <p:spPr>
          <a:xfrm>
            <a:off x="989012" y="1600200"/>
            <a:ext cx="5029200" cy="5175250"/>
          </a:xfrm>
        </p:spPr>
        <p:txBody>
          <a:bodyPr rtlCol="0">
            <a:normAutofit lnSpcReduction="10000"/>
          </a:bodyPr>
          <a:lstStyle/>
          <a:p>
            <a:pPr>
              <a:buFont typeface="Arial" pitchFamily="34" charset="0"/>
              <a:buChar char="•"/>
            </a:pPr>
            <a:r>
              <a:rPr lang="en-US" dirty="0" smtClean="0">
                <a:solidFill>
                  <a:srgbClr val="CC0099"/>
                </a:solidFill>
              </a:rPr>
              <a:t>ER-positive/HER2-negative</a:t>
            </a:r>
          </a:p>
          <a:p>
            <a:pPr marL="365760" indent="-256032">
              <a:buFont typeface="Arial" pitchFamily="34" charset="0"/>
              <a:buChar char="•"/>
              <a:defRPr/>
            </a:pPr>
            <a:r>
              <a:rPr lang="en-US" dirty="0" smtClean="0"/>
              <a:t>Tends </a:t>
            </a:r>
            <a:r>
              <a:rPr lang="en-US" dirty="0"/>
              <a:t>to occur in </a:t>
            </a:r>
            <a:r>
              <a:rPr lang="en-US" dirty="0">
                <a:solidFill>
                  <a:srgbClr val="CC0099"/>
                </a:solidFill>
              </a:rPr>
              <a:t>older women. </a:t>
            </a:r>
          </a:p>
          <a:p>
            <a:pPr marL="365760" indent="-256032">
              <a:buFont typeface="Arial" pitchFamily="34" charset="0"/>
              <a:buChar char="•"/>
              <a:defRPr/>
            </a:pPr>
            <a:r>
              <a:rPr lang="en-US" dirty="0"/>
              <a:t>It is </a:t>
            </a:r>
            <a:r>
              <a:rPr lang="en-US" dirty="0">
                <a:solidFill>
                  <a:srgbClr val="CC0099"/>
                </a:solidFill>
              </a:rPr>
              <a:t>sharply circumscribed</a:t>
            </a:r>
            <a:r>
              <a:rPr lang="en-US" dirty="0"/>
              <a:t>, lacks fibrous </a:t>
            </a:r>
            <a:r>
              <a:rPr lang="en-US" dirty="0" err="1"/>
              <a:t>stroma</a:t>
            </a:r>
            <a:r>
              <a:rPr lang="en-US" dirty="0"/>
              <a:t> and is slow growing.</a:t>
            </a:r>
          </a:p>
          <a:p>
            <a:pPr marL="365760" indent="-256032">
              <a:buFont typeface="Arial" pitchFamily="34" charset="0"/>
              <a:buChar char="•"/>
              <a:defRPr/>
            </a:pPr>
            <a:r>
              <a:rPr lang="en-US" dirty="0"/>
              <a:t>Is soft and gelatinous and has a glistening cut surface. </a:t>
            </a:r>
          </a:p>
          <a:p>
            <a:pPr marL="365760" indent="-256032">
              <a:buFont typeface="Arial" pitchFamily="34" charset="0"/>
              <a:buChar char="•"/>
              <a:defRPr/>
            </a:pPr>
            <a:r>
              <a:rPr lang="en-US" dirty="0"/>
              <a:t>It may be in pure mucinous or mixed with another type of invasive breast carcinoma. </a:t>
            </a:r>
          </a:p>
          <a:p>
            <a:pPr marL="365760" indent="-256032">
              <a:buFont typeface="Arial" pitchFamily="34" charset="0"/>
              <a:buChar char="•"/>
              <a:defRPr/>
            </a:pPr>
            <a:r>
              <a:rPr lang="en-US" dirty="0"/>
              <a:t>The tumor is composed of small islands of tumors cells and single tumor cells </a:t>
            </a:r>
            <a:r>
              <a:rPr lang="en-US" dirty="0">
                <a:solidFill>
                  <a:srgbClr val="CC0099"/>
                </a:solidFill>
              </a:rPr>
              <a:t>floating in pools of extracellular mucin</a:t>
            </a:r>
          </a:p>
        </p:txBody>
      </p:sp>
      <p:sp>
        <p:nvSpPr>
          <p:cNvPr id="66562" name="Rectangle 2"/>
          <p:cNvSpPr>
            <a:spLocks noGrp="1" noChangeArrowheads="1"/>
          </p:cNvSpPr>
          <p:nvPr>
            <p:ph type="title"/>
          </p:nvPr>
        </p:nvSpPr>
        <p:spPr>
          <a:xfrm>
            <a:off x="608012" y="228600"/>
            <a:ext cx="8229600" cy="1066800"/>
          </a:xfrm>
        </p:spPr>
        <p:txBody>
          <a:bodyPr/>
          <a:lstStyle/>
          <a:p>
            <a:pPr eaLnBrk="1" hangingPunct="1"/>
            <a:r>
              <a:rPr lang="en-US" sz="3200" b="1" dirty="0" smtClean="0">
                <a:solidFill>
                  <a:srgbClr val="FF00FF"/>
                </a:solidFill>
                <a:latin typeface="+mn-lt"/>
              </a:rPr>
              <a:t>4- Colloid </a:t>
            </a:r>
            <a:r>
              <a:rPr lang="en-US" sz="3200" b="1" dirty="0">
                <a:solidFill>
                  <a:srgbClr val="FF00FF"/>
                </a:solidFill>
                <a:latin typeface="+mn-lt"/>
              </a:rPr>
              <a:t>Carcinoma/ </a:t>
            </a:r>
            <a:r>
              <a:rPr lang="en-US" sz="3200" b="1" dirty="0" err="1">
                <a:solidFill>
                  <a:srgbClr val="FF00FF"/>
                </a:solidFill>
                <a:latin typeface="+mn-lt"/>
              </a:rPr>
              <a:t>Mucinous</a:t>
            </a:r>
            <a:r>
              <a:rPr lang="en-US" sz="3200" b="1" dirty="0">
                <a:solidFill>
                  <a:srgbClr val="FF00FF"/>
                </a:solidFill>
                <a:latin typeface="+mn-lt"/>
              </a:rPr>
              <a:t> </a:t>
            </a:r>
            <a:r>
              <a:rPr lang="en-US" sz="3200" b="1" dirty="0" smtClean="0">
                <a:solidFill>
                  <a:srgbClr val="FF00FF"/>
                </a:solidFill>
                <a:latin typeface="+mn-lt"/>
              </a:rPr>
              <a:t>carcinoma…. </a:t>
            </a:r>
            <a:endParaRPr lang="en-US" sz="3200" b="1" dirty="0">
              <a:solidFill>
                <a:srgbClr val="FF00FF"/>
              </a:solidFill>
              <a:latin typeface="+mn-lt"/>
            </a:endParaRPr>
          </a:p>
        </p:txBody>
      </p:sp>
      <p:pic>
        <p:nvPicPr>
          <p:cNvPr id="3" name="Content Placeholder 2"/>
          <p:cNvPicPr>
            <a:picLocks noGrp="1" noChangeAspect="1"/>
          </p:cNvPicPr>
          <p:nvPr>
            <p:ph sz="half" idx="2"/>
          </p:nvPr>
        </p:nvPicPr>
        <p:blipFill>
          <a:blip r:embed="rId3" cstate="print"/>
          <a:stretch>
            <a:fillRect/>
          </a:stretch>
        </p:blipFill>
        <p:spPr>
          <a:xfrm>
            <a:off x="7313612" y="2514600"/>
            <a:ext cx="4416425" cy="298354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8012" y="228600"/>
            <a:ext cx="9144000" cy="1144556"/>
          </a:xfrm>
        </p:spPr>
        <p:txBody>
          <a:bodyPr/>
          <a:lstStyle/>
          <a:p>
            <a:r>
              <a:rPr lang="en-US" b="1" dirty="0" smtClean="0">
                <a:solidFill>
                  <a:srgbClr val="FF00FF"/>
                </a:solidFill>
              </a:rPr>
              <a:t>5- Tubular carcinoma</a:t>
            </a:r>
            <a:endParaRPr lang="en-US" b="1" dirty="0">
              <a:solidFill>
                <a:srgbClr val="FF00FF"/>
              </a:solidFill>
            </a:endParaRPr>
          </a:p>
        </p:txBody>
      </p:sp>
      <p:sp>
        <p:nvSpPr>
          <p:cNvPr id="6" name="Content Placeholder 5"/>
          <p:cNvSpPr>
            <a:spLocks noGrp="1"/>
          </p:cNvSpPr>
          <p:nvPr>
            <p:ph idx="1"/>
          </p:nvPr>
        </p:nvSpPr>
        <p:spPr>
          <a:xfrm>
            <a:off x="531813" y="1905000"/>
            <a:ext cx="7010399" cy="4267200"/>
          </a:xfrm>
        </p:spPr>
        <p:txBody>
          <a:bodyPr/>
          <a:lstStyle/>
          <a:p>
            <a:r>
              <a:rPr lang="en-US" dirty="0" smtClean="0">
                <a:solidFill>
                  <a:srgbClr val="CC0099"/>
                </a:solidFill>
              </a:rPr>
              <a:t>ER-positive/HER2-negative</a:t>
            </a:r>
          </a:p>
          <a:p>
            <a:r>
              <a:rPr lang="en-US" dirty="0" smtClean="0"/>
              <a:t>detected on mammography as a small irregular mass</a:t>
            </a:r>
          </a:p>
          <a:p>
            <a:r>
              <a:rPr lang="en-US" dirty="0" smtClean="0"/>
              <a:t>Well-formed tubules and have low-grade nuclei</a:t>
            </a:r>
          </a:p>
          <a:p>
            <a:r>
              <a:rPr lang="en-US" dirty="0" smtClean="0"/>
              <a:t>Lymph node metastases are rare, and the</a:t>
            </a:r>
          </a:p>
          <a:p>
            <a:pPr>
              <a:buNone/>
            </a:pPr>
            <a:r>
              <a:rPr lang="en-US" dirty="0" smtClean="0"/>
              <a:t> </a:t>
            </a:r>
            <a:r>
              <a:rPr lang="en-US" i="1" dirty="0" smtClean="0">
                <a:solidFill>
                  <a:srgbClr val="CC0099"/>
                </a:solidFill>
              </a:rPr>
              <a:t>prognosis is excellent</a:t>
            </a:r>
            <a:r>
              <a:rPr lang="en-US" dirty="0" smtClean="0">
                <a:solidFill>
                  <a:srgbClr val="CC0099"/>
                </a:solidFill>
              </a:rPr>
              <a:t>.</a:t>
            </a:r>
            <a:endParaRPr lang="en-US" dirty="0">
              <a:solidFill>
                <a:srgbClr val="CC0099"/>
              </a:solidFill>
            </a:endParaRPr>
          </a:p>
        </p:txBody>
      </p:sp>
      <p:pic>
        <p:nvPicPr>
          <p:cNvPr id="19458" name="Picture 2"/>
          <p:cNvPicPr>
            <a:picLocks noChangeAspect="1" noChangeArrowheads="1"/>
          </p:cNvPicPr>
          <p:nvPr/>
        </p:nvPicPr>
        <p:blipFill>
          <a:blip r:embed="rId2" cstate="print"/>
          <a:srcRect/>
          <a:stretch>
            <a:fillRect/>
          </a:stretch>
        </p:blipFill>
        <p:spPr bwMode="auto">
          <a:xfrm>
            <a:off x="7540626" y="1752600"/>
            <a:ext cx="4648199" cy="466203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3"/>
          <p:cNvSpPr>
            <a:spLocks noGrp="1"/>
          </p:cNvSpPr>
          <p:nvPr>
            <p:ph idx="4294967295"/>
          </p:nvPr>
        </p:nvSpPr>
        <p:spPr>
          <a:xfrm>
            <a:off x="227012" y="1144674"/>
            <a:ext cx="8229600" cy="4325937"/>
          </a:xfrm>
        </p:spPr>
        <p:txBody>
          <a:bodyPr/>
          <a:lstStyle/>
          <a:p>
            <a:pPr eaLnBrk="1" hangingPunct="1"/>
            <a:r>
              <a:rPr lang="en-US" dirty="0"/>
              <a:t>Wide local excision</a:t>
            </a:r>
          </a:p>
          <a:p>
            <a:pPr eaLnBrk="1" hangingPunct="1"/>
            <a:r>
              <a:rPr lang="en-US" dirty="0"/>
              <a:t>Radical mastectomy</a:t>
            </a:r>
          </a:p>
        </p:txBody>
      </p:sp>
      <p:sp>
        <p:nvSpPr>
          <p:cNvPr id="67586" name="Title 2"/>
          <p:cNvSpPr>
            <a:spLocks noGrp="1"/>
          </p:cNvSpPr>
          <p:nvPr>
            <p:ph type="title" idx="4294967295"/>
          </p:nvPr>
        </p:nvSpPr>
        <p:spPr>
          <a:xfrm>
            <a:off x="0" y="42863"/>
            <a:ext cx="8229600" cy="1066800"/>
          </a:xfrm>
        </p:spPr>
        <p:txBody>
          <a:bodyPr/>
          <a:lstStyle/>
          <a:p>
            <a:pPr eaLnBrk="1" hangingPunct="1"/>
            <a:r>
              <a:rPr lang="en-US" dirty="0"/>
              <a:t>Treatment</a:t>
            </a:r>
          </a:p>
        </p:txBody>
      </p:sp>
      <p:pic>
        <p:nvPicPr>
          <p:cNvPr id="6758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0717" y="42863"/>
            <a:ext cx="4025842" cy="301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562" y="1834595"/>
            <a:ext cx="4889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812" y="4016891"/>
            <a:ext cx="33099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412" y="3962400"/>
            <a:ext cx="37068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212" y="2311446"/>
            <a:ext cx="2286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1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303212" y="1752600"/>
            <a:ext cx="11582400" cy="4724400"/>
          </a:xfrm>
        </p:spPr>
        <p:txBody>
          <a:bodyPr>
            <a:normAutofit fontScale="85000" lnSpcReduction="10000"/>
          </a:bodyPr>
          <a:lstStyle/>
          <a:p>
            <a:pPr marL="109728" indent="0">
              <a:buClr>
                <a:schemeClr val="tx1"/>
              </a:buClr>
              <a:buNone/>
              <a:defRPr/>
            </a:pPr>
            <a:r>
              <a:rPr lang="en-US" sz="2100" b="1" dirty="0" smtClean="0">
                <a:latin typeface="Times New Roman" pitchFamily="18" charset="0"/>
                <a:cs typeface="Times New Roman" pitchFamily="18" charset="0"/>
              </a:rPr>
              <a:t>1)Pain </a:t>
            </a:r>
            <a:r>
              <a:rPr lang="en-US" sz="2100" b="1" dirty="0">
                <a:latin typeface="Times New Roman" pitchFamily="18" charset="0"/>
                <a:cs typeface="Times New Roman" pitchFamily="18" charset="0"/>
              </a:rPr>
              <a:t>(</a:t>
            </a:r>
            <a:r>
              <a:rPr lang="en-US" sz="2100" b="1" dirty="0" err="1">
                <a:latin typeface="Times New Roman" pitchFamily="18" charset="0"/>
                <a:cs typeface="Times New Roman" pitchFamily="18" charset="0"/>
              </a:rPr>
              <a:t>mastalgia</a:t>
            </a:r>
            <a:r>
              <a:rPr lang="en-US" sz="2100" b="1"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is </a:t>
            </a:r>
            <a:r>
              <a:rPr lang="en-US" sz="2000" dirty="0">
                <a:latin typeface="Times New Roman" pitchFamily="18" charset="0"/>
                <a:cs typeface="Times New Roman" pitchFamily="18" charset="0"/>
              </a:rPr>
              <a:t>the most common breast symptom. May be </a:t>
            </a:r>
            <a:r>
              <a:rPr lang="en-US" sz="2000" dirty="0">
                <a:solidFill>
                  <a:srgbClr val="7030A0"/>
                </a:solidFill>
                <a:latin typeface="Times New Roman" pitchFamily="18" charset="0"/>
                <a:cs typeface="Times New Roman" pitchFamily="18" charset="0"/>
              </a:rPr>
              <a:t>cyclical </a:t>
            </a:r>
            <a:r>
              <a:rPr lang="en-US" sz="2000" dirty="0">
                <a:latin typeface="Times New Roman" pitchFamily="18" charset="0"/>
                <a:cs typeface="Times New Roman" pitchFamily="18" charset="0"/>
              </a:rPr>
              <a:t>(with menses) or noncyclical. </a:t>
            </a:r>
            <a:r>
              <a:rPr lang="en-US" sz="2000" dirty="0" smtClean="0">
                <a:latin typeface="Times New Roman" pitchFamily="18" charset="0"/>
                <a:cs typeface="Times New Roman" pitchFamily="18" charset="0"/>
              </a:rPr>
              <a:t>Diffuse </a:t>
            </a:r>
          </a:p>
          <a:p>
            <a:pPr marL="109728" indent="0">
              <a:buClr>
                <a:schemeClr val="tx1"/>
              </a:buClr>
              <a:buNone/>
              <a:defRPr/>
            </a:pPr>
            <a:r>
              <a:rPr lang="en-US" sz="2000" dirty="0" smtClean="0">
                <a:latin typeface="Times New Roman" pitchFamily="18" charset="0"/>
                <a:cs typeface="Times New Roman" pitchFamily="18" charset="0"/>
              </a:rPr>
              <a:t>cyclical </a:t>
            </a:r>
            <a:r>
              <a:rPr lang="en-US" sz="2000" dirty="0">
                <a:latin typeface="Times New Roman" pitchFamily="18" charset="0"/>
                <a:cs typeface="Times New Roman" pitchFamily="18" charset="0"/>
              </a:rPr>
              <a:t>pain has no </a:t>
            </a:r>
            <a:r>
              <a:rPr lang="en-US" sz="2000" dirty="0" smtClean="0">
                <a:latin typeface="Times New Roman" pitchFamily="18" charset="0"/>
                <a:cs typeface="Times New Roman" pitchFamily="18" charset="0"/>
              </a:rPr>
              <a:t>pathologic </a:t>
            </a:r>
            <a:r>
              <a:rPr lang="en-US" sz="2000" dirty="0">
                <a:latin typeface="Times New Roman" pitchFamily="18" charset="0"/>
                <a:cs typeface="Times New Roman" pitchFamily="18" charset="0"/>
              </a:rPr>
              <a:t>significance. </a:t>
            </a:r>
            <a:r>
              <a:rPr lang="en-US" sz="2000" dirty="0">
                <a:solidFill>
                  <a:srgbClr val="7030A0"/>
                </a:solidFill>
                <a:latin typeface="Times New Roman" pitchFamily="18" charset="0"/>
                <a:cs typeface="Times New Roman" pitchFamily="18" charset="0"/>
              </a:rPr>
              <a:t>Non-cyclical</a:t>
            </a:r>
            <a:r>
              <a:rPr lang="en-US" sz="2000" dirty="0">
                <a:latin typeface="Times New Roman" pitchFamily="18" charset="0"/>
                <a:cs typeface="Times New Roman" pitchFamily="18" charset="0"/>
              </a:rPr>
              <a:t> pain can be caused by ruptured cysts </a:t>
            </a:r>
            <a:r>
              <a:rPr lang="en-US" sz="2000" dirty="0" smtClean="0">
                <a:latin typeface="Times New Roman" pitchFamily="18" charset="0"/>
                <a:cs typeface="Times New Roman" pitchFamily="18" charset="0"/>
              </a:rPr>
              <a:t>or  </a:t>
            </a:r>
            <a:r>
              <a:rPr lang="en-US" sz="2000" dirty="0">
                <a:latin typeface="Times New Roman" pitchFamily="18" charset="0"/>
                <a:cs typeface="Times New Roman" pitchFamily="18" charset="0"/>
              </a:rPr>
              <a:t>areas of prior injury </a:t>
            </a:r>
            <a:r>
              <a:rPr lang="en-US" sz="2000" dirty="0" smtClean="0">
                <a:latin typeface="Times New Roman" pitchFamily="18" charset="0"/>
                <a:cs typeface="Times New Roman" pitchFamily="18" charset="0"/>
              </a:rPr>
              <a:t>or</a:t>
            </a:r>
          </a:p>
          <a:p>
            <a:pPr marL="109728" indent="0">
              <a:buClr>
                <a:schemeClr val="tx1"/>
              </a:buClr>
              <a:buNone/>
              <a:defRPr/>
            </a:pP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infection, or </a:t>
            </a:r>
            <a:r>
              <a:rPr lang="en-US" sz="2000" dirty="0" err="1" smtClean="0">
                <a:latin typeface="Times New Roman" pitchFamily="18" charset="0"/>
                <a:cs typeface="Times New Roman" pitchFamily="18" charset="0"/>
              </a:rPr>
              <a:t>nospecific</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cause. Although the great majority of painful masses are benign, </a:t>
            </a:r>
            <a:r>
              <a:rPr lang="en-US" sz="2000" dirty="0" smtClean="0">
                <a:latin typeface="Times New Roman" pitchFamily="18" charset="0"/>
                <a:cs typeface="Times New Roman" pitchFamily="18" charset="0"/>
              </a:rPr>
              <a:t>about </a:t>
            </a:r>
            <a:r>
              <a:rPr lang="en-US" sz="2000" dirty="0" smtClean="0">
                <a:solidFill>
                  <a:srgbClr val="7030A0"/>
                </a:solidFill>
                <a:latin typeface="Times New Roman" pitchFamily="18" charset="0"/>
                <a:cs typeface="Times New Roman" pitchFamily="18" charset="0"/>
              </a:rPr>
              <a:t>10</a:t>
            </a:r>
            <a:r>
              <a:rPr lang="en-US" sz="2000" dirty="0">
                <a:solidFill>
                  <a:srgbClr val="7030A0"/>
                </a:solidFill>
                <a:latin typeface="Times New Roman" pitchFamily="18" charset="0"/>
                <a:cs typeface="Times New Roman" pitchFamily="18" charset="0"/>
              </a:rPr>
              <a:t>% of breast cancers </a:t>
            </a:r>
            <a:endParaRPr lang="en-US" sz="2000" dirty="0" smtClean="0">
              <a:solidFill>
                <a:srgbClr val="7030A0"/>
              </a:solidFill>
              <a:latin typeface="Times New Roman" pitchFamily="18" charset="0"/>
              <a:cs typeface="Times New Roman" pitchFamily="18" charset="0"/>
            </a:endParaRPr>
          </a:p>
          <a:p>
            <a:pPr marL="109728" indent="0">
              <a:buClr>
                <a:schemeClr val="tx1"/>
              </a:buClr>
              <a:buNone/>
              <a:defRPr/>
            </a:pPr>
            <a:r>
              <a:rPr lang="en-US" sz="2000" dirty="0" smtClean="0">
                <a:solidFill>
                  <a:srgbClr val="7030A0"/>
                </a:solidFill>
                <a:latin typeface="Times New Roman" pitchFamily="18" charset="0"/>
                <a:cs typeface="Times New Roman" pitchFamily="18" charset="0"/>
              </a:rPr>
              <a:t>present </a:t>
            </a:r>
            <a:r>
              <a:rPr lang="en-US" sz="2000" dirty="0">
                <a:solidFill>
                  <a:srgbClr val="7030A0"/>
                </a:solidFill>
                <a:latin typeface="Times New Roman" pitchFamily="18" charset="0"/>
                <a:cs typeface="Times New Roman" pitchFamily="18" charset="0"/>
              </a:rPr>
              <a:t>with pain. </a:t>
            </a:r>
          </a:p>
          <a:p>
            <a:pPr marL="109728" indent="0">
              <a:buClr>
                <a:schemeClr val="tx1"/>
              </a:buClr>
              <a:buNone/>
              <a:defRPr/>
            </a:pPr>
            <a:r>
              <a:rPr lang="en-US" sz="2100" b="1" dirty="0" smtClean="0">
                <a:latin typeface="Times New Roman" pitchFamily="18" charset="0"/>
                <a:cs typeface="Times New Roman" pitchFamily="18" charset="0"/>
              </a:rPr>
              <a:t>2) Palpable mass</a:t>
            </a:r>
            <a:r>
              <a:rPr lang="en-US" sz="2000" b="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2-3 cm, epithelial or stromal cells, mostly benign, borders (round or irregular)</a:t>
            </a:r>
            <a:endParaRPr lang="en-US" sz="2000" dirty="0">
              <a:latin typeface="Times New Roman" pitchFamily="18" charset="0"/>
              <a:cs typeface="Times New Roman" pitchFamily="18" charset="0"/>
            </a:endParaRPr>
          </a:p>
          <a:p>
            <a:pPr marL="109728" indent="0">
              <a:buClr>
                <a:schemeClr val="tx1"/>
              </a:buClr>
              <a:buNone/>
              <a:defRPr/>
            </a:pPr>
            <a:r>
              <a:rPr lang="en-US" sz="2100" b="1" dirty="0" smtClean="0">
                <a:latin typeface="Times New Roman" pitchFamily="18" charset="0"/>
                <a:cs typeface="Times New Roman" pitchFamily="18" charset="0"/>
              </a:rPr>
              <a:t>3) Nipple discharge:</a:t>
            </a:r>
            <a:r>
              <a:rPr lang="en-US" sz="2000" b="1"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a) Milky </a:t>
            </a:r>
            <a:r>
              <a:rPr lang="en-US" sz="2000" i="1" dirty="0">
                <a:latin typeface="Times New Roman" pitchFamily="18" charset="0"/>
                <a:cs typeface="Times New Roman" pitchFamily="18" charset="0"/>
              </a:rPr>
              <a:t>discharge: </a:t>
            </a:r>
            <a:r>
              <a:rPr lang="en-US" sz="2000" dirty="0">
                <a:latin typeface="Times New Roman" pitchFamily="18" charset="0"/>
                <a:cs typeface="Times New Roman" pitchFamily="18" charset="0"/>
              </a:rPr>
              <a:t>not associated with malignancy. </a:t>
            </a:r>
            <a:endParaRPr lang="en-US" sz="2000" dirty="0" smtClean="0">
              <a:latin typeface="Times New Roman" pitchFamily="18" charset="0"/>
              <a:cs typeface="Times New Roman" pitchFamily="18" charset="0"/>
            </a:endParaRPr>
          </a:p>
          <a:p>
            <a:pPr marL="109728" indent="0">
              <a:buClr>
                <a:schemeClr val="tx1"/>
              </a:buClr>
              <a:buNone/>
              <a:defRPr/>
            </a:pPr>
            <a:r>
              <a:rPr lang="en-US" sz="2000"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b) Bloody </a:t>
            </a:r>
            <a:r>
              <a:rPr lang="en-US" sz="2000" i="1" dirty="0">
                <a:latin typeface="Times New Roman" pitchFamily="18" charset="0"/>
                <a:cs typeface="Times New Roman" pitchFamily="18" charset="0"/>
              </a:rPr>
              <a:t>or serous discharges: </a:t>
            </a:r>
            <a:r>
              <a:rPr lang="en-US" sz="2000" dirty="0">
                <a:latin typeface="Times New Roman" pitchFamily="18" charset="0"/>
                <a:cs typeface="Times New Roman" pitchFamily="18" charset="0"/>
              </a:rPr>
              <a:t>commonly associated with benign lesions but can rarely be due </a:t>
            </a:r>
            <a:r>
              <a:rPr lang="en-US" sz="2000" dirty="0" smtClean="0">
                <a:latin typeface="Times New Roman" pitchFamily="18" charset="0"/>
                <a:cs typeface="Times New Roman" pitchFamily="18" charset="0"/>
              </a:rPr>
              <a:t>to </a:t>
            </a:r>
            <a:r>
              <a:rPr lang="en-US" sz="2000" dirty="0">
                <a:latin typeface="Times New Roman" pitchFamily="18" charset="0"/>
                <a:cs typeface="Times New Roman" pitchFamily="18" charset="0"/>
              </a:rPr>
              <a:t>malignancy. </a:t>
            </a:r>
            <a:endParaRPr lang="en-US" sz="2000" dirty="0" smtClean="0">
              <a:latin typeface="Times New Roman" pitchFamily="18" charset="0"/>
              <a:cs typeface="Times New Roman" pitchFamily="18" charset="0"/>
            </a:endParaRPr>
          </a:p>
          <a:p>
            <a:pPr marL="109728" indent="0">
              <a:buClr>
                <a:schemeClr val="tx1"/>
              </a:buClr>
              <a:buNone/>
              <a:defRPr/>
            </a:pPr>
            <a:r>
              <a:rPr lang="en-US" sz="2100" b="1" dirty="0" smtClean="0">
                <a:latin typeface="Times New Roman" panose="02020603050405020304" pitchFamily="18" charset="0"/>
                <a:cs typeface="Times New Roman" panose="02020603050405020304" pitchFamily="18" charset="0"/>
              </a:rPr>
              <a:t>4) Inflammation: </a:t>
            </a:r>
            <a:r>
              <a:rPr lang="en-US" sz="2200" dirty="0" smtClean="0">
                <a:latin typeface="Times New Roman" panose="02020603050405020304" pitchFamily="18" charset="0"/>
                <a:cs typeface="Times New Roman" panose="02020603050405020304" pitchFamily="18" charset="0"/>
              </a:rPr>
              <a:t>rare, due to infection, breastfeeding, erythema and edema, </a:t>
            </a:r>
            <a:r>
              <a:rPr lang="en-US" sz="2200" i="1" dirty="0" smtClean="0">
                <a:solidFill>
                  <a:srgbClr val="7030A0"/>
                </a:solidFill>
                <a:latin typeface="Times New Roman" panose="02020603050405020304" pitchFamily="18" charset="0"/>
                <a:cs typeface="Times New Roman" panose="02020603050405020304" pitchFamily="18" charset="0"/>
              </a:rPr>
              <a:t>mimic </a:t>
            </a:r>
            <a:r>
              <a:rPr lang="en-US" sz="2200" i="1" u="sng" dirty="0" smtClean="0">
                <a:solidFill>
                  <a:srgbClr val="7030A0"/>
                </a:solidFill>
                <a:latin typeface="Times New Roman" panose="02020603050405020304" pitchFamily="18" charset="0"/>
                <a:cs typeface="Times New Roman" panose="02020603050405020304" pitchFamily="18" charset="0"/>
              </a:rPr>
              <a:t>inflammatory breast carcinoma</a:t>
            </a:r>
            <a:r>
              <a:rPr lang="en-US" sz="2200" i="1" dirty="0" smtClean="0">
                <a:solidFill>
                  <a:srgbClr val="7030A0"/>
                </a:solidFill>
                <a:latin typeface="Times New Roman" panose="02020603050405020304" pitchFamily="18" charset="0"/>
                <a:cs typeface="Times New Roman" panose="02020603050405020304" pitchFamily="18" charset="0"/>
              </a:rPr>
              <a:t>.</a:t>
            </a:r>
          </a:p>
          <a:p>
            <a:pPr marL="109728" indent="0">
              <a:buClr>
                <a:schemeClr val="tx1"/>
              </a:buClr>
              <a:buNone/>
              <a:defRPr/>
            </a:pPr>
            <a:r>
              <a:rPr lang="en-US" sz="2100" b="1" dirty="0" smtClean="0">
                <a:latin typeface="Times New Roman" panose="02020603050405020304" pitchFamily="18" charset="0"/>
                <a:cs typeface="Times New Roman" panose="02020603050405020304" pitchFamily="18" charset="0"/>
              </a:rPr>
              <a:t>5) Lumpiness (diffuse nodularity): </a:t>
            </a:r>
            <a:r>
              <a:rPr lang="en-US" sz="2200" dirty="0" smtClean="0">
                <a:latin typeface="Times New Roman" panose="02020603050405020304" pitchFamily="18" charset="0"/>
                <a:cs typeface="Times New Roman" panose="02020603050405020304" pitchFamily="18" charset="0"/>
              </a:rPr>
              <a:t>normal glandular tissue, imaging studies.</a:t>
            </a:r>
          </a:p>
          <a:p>
            <a:pPr marL="109728" indent="0">
              <a:buClr>
                <a:schemeClr val="tx1"/>
              </a:buClr>
              <a:buNone/>
              <a:defRPr/>
            </a:pPr>
            <a:r>
              <a:rPr lang="en-US" sz="2100" b="1" dirty="0" smtClean="0">
                <a:latin typeface="Times New Roman" panose="02020603050405020304" pitchFamily="18" charset="0"/>
                <a:cs typeface="Times New Roman" panose="02020603050405020304" pitchFamily="18" charset="0"/>
              </a:rPr>
              <a:t>6) </a:t>
            </a:r>
            <a:r>
              <a:rPr lang="en-US" sz="2100" b="1" dirty="0" err="1" smtClean="0">
                <a:latin typeface="Times New Roman" panose="02020603050405020304" pitchFamily="18" charset="0"/>
                <a:cs typeface="Times New Roman" panose="02020603050405020304" pitchFamily="18" charset="0"/>
              </a:rPr>
              <a:t>Gynecomastia</a:t>
            </a:r>
            <a:r>
              <a:rPr lang="en-US" sz="2100" b="1" dirty="0" smtClean="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male, imbalance between estrogen and androgens, increase in </a:t>
            </a:r>
            <a:r>
              <a:rPr lang="en-US" sz="2200" dirty="0" err="1" smtClean="0">
                <a:latin typeface="Times New Roman" panose="02020603050405020304" pitchFamily="18" charset="0"/>
                <a:cs typeface="Times New Roman" panose="02020603050405020304" pitchFamily="18" charset="0"/>
              </a:rPr>
              <a:t>stroma</a:t>
            </a:r>
            <a:r>
              <a:rPr lang="en-US" sz="2200" dirty="0" smtClean="0">
                <a:latin typeface="Times New Roman" panose="02020603050405020304" pitchFamily="18" charset="0"/>
                <a:cs typeface="Times New Roman" panose="02020603050405020304" pitchFamily="18" charset="0"/>
              </a:rPr>
              <a:t> and epithelial cells.</a:t>
            </a:r>
          </a:p>
          <a:p>
            <a:pPr marL="109728" indent="0">
              <a:buClr>
                <a:schemeClr val="tx1"/>
              </a:buClr>
              <a:buNone/>
              <a:defRPr/>
            </a:pPr>
            <a:endParaRPr lang="en-US" sz="2200" dirty="0">
              <a:latin typeface="Times New Roman" panose="02020603050405020304" pitchFamily="18" charset="0"/>
              <a:cs typeface="Times New Roman" panose="02020603050405020304" pitchFamily="18" charset="0"/>
            </a:endParaRPr>
          </a:p>
          <a:p>
            <a:pPr marL="566928" indent="-457200">
              <a:buClr>
                <a:schemeClr val="tx1"/>
              </a:buClr>
              <a:buFont typeface="+mj-lt"/>
              <a:buAutoNum type="arabicParenR"/>
              <a:defRPr/>
            </a:pPr>
            <a:endParaRPr lang="en-US" sz="2200" dirty="0"/>
          </a:p>
        </p:txBody>
      </p:sp>
      <p:sp>
        <p:nvSpPr>
          <p:cNvPr id="12290" name="Rectangle 2"/>
          <p:cNvSpPr>
            <a:spLocks noGrp="1" noChangeArrowheads="1"/>
          </p:cNvSpPr>
          <p:nvPr>
            <p:ph type="title"/>
          </p:nvPr>
        </p:nvSpPr>
        <p:spPr>
          <a:xfrm>
            <a:off x="531812" y="18244"/>
            <a:ext cx="8229600" cy="1277155"/>
          </a:xfrm>
        </p:spPr>
        <p:txBody>
          <a:bodyPr>
            <a:normAutofit/>
          </a:bodyPr>
          <a:lstStyle/>
          <a:p>
            <a:pPr eaLnBrk="1" hangingPunct="1"/>
            <a:r>
              <a:rPr lang="en-US" sz="3200" b="1" dirty="0">
                <a:solidFill>
                  <a:srgbClr val="7030A0"/>
                </a:solidFill>
              </a:rPr>
              <a:t/>
            </a:r>
            <a:br>
              <a:rPr lang="en-US" sz="3200" b="1" dirty="0">
                <a:solidFill>
                  <a:srgbClr val="7030A0"/>
                </a:solidFill>
              </a:rPr>
            </a:br>
            <a:r>
              <a:rPr lang="en-US" sz="3200" b="1" dirty="0">
                <a:solidFill>
                  <a:srgbClr val="7030A0"/>
                </a:solidFill>
              </a:rPr>
              <a:t>Clinical Presentation of Breast Diseases</a:t>
            </a:r>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684212" y="1828800"/>
            <a:ext cx="10439400" cy="5029200"/>
          </a:xfrm>
        </p:spPr>
        <p:txBody>
          <a:bodyPr rtlCol="0">
            <a:normAutofit lnSpcReduction="10000"/>
          </a:bodyPr>
          <a:lstStyle/>
          <a:p>
            <a:pPr marL="566928" indent="-457200">
              <a:buFont typeface="+mj-lt"/>
              <a:buAutoNum type="arabicPeriod"/>
              <a:defRPr/>
            </a:pPr>
            <a:r>
              <a:rPr lang="en-US" sz="2100" b="1" dirty="0"/>
              <a:t>Invasive or In situ disease: </a:t>
            </a:r>
            <a:r>
              <a:rPr lang="en-US" sz="2100" dirty="0"/>
              <a:t>Invasive carcinoma has poorer prognosis as it can metastasize. In-situ carcinoma is confined to the ductal/lobular system and cannot metastasize, so it has better prognosis. </a:t>
            </a:r>
          </a:p>
          <a:p>
            <a:pPr marL="566928" indent="-457200">
              <a:buFont typeface="+mj-lt"/>
              <a:buAutoNum type="arabicPeriod"/>
              <a:defRPr/>
            </a:pPr>
            <a:r>
              <a:rPr lang="en-US" sz="2100" b="1" dirty="0"/>
              <a:t>Distant </a:t>
            </a:r>
            <a:r>
              <a:rPr lang="en-US" sz="2100" b="1" dirty="0">
                <a:solidFill>
                  <a:srgbClr val="CC0099"/>
                </a:solidFill>
              </a:rPr>
              <a:t>M</a:t>
            </a:r>
            <a:r>
              <a:rPr lang="en-US" sz="2100" b="1" dirty="0" smtClean="0"/>
              <a:t>etastasis</a:t>
            </a:r>
            <a:r>
              <a:rPr lang="en-US" sz="2100" b="1" dirty="0"/>
              <a:t>: </a:t>
            </a:r>
            <a:r>
              <a:rPr lang="en-US" sz="2100" dirty="0"/>
              <a:t>Once distant metastases is present, cure is unlikely, although long-term remissions and palliation can be achieved. Favored sites for dissemination are the </a:t>
            </a:r>
            <a:r>
              <a:rPr lang="en-US" sz="2100" b="1" dirty="0">
                <a:solidFill>
                  <a:srgbClr val="CC0099"/>
                </a:solidFill>
              </a:rPr>
              <a:t>lungs, bones, liver, adrenals, brain, and meninges. </a:t>
            </a:r>
          </a:p>
          <a:p>
            <a:pPr marL="566928" indent="-457200">
              <a:buFont typeface="+mj-lt"/>
              <a:buAutoNum type="arabicPeriod"/>
              <a:defRPr/>
            </a:pPr>
            <a:r>
              <a:rPr lang="en-US" sz="2100" b="1" dirty="0"/>
              <a:t>Lymph </a:t>
            </a:r>
            <a:r>
              <a:rPr lang="en-US" sz="2100" b="1" dirty="0" smtClean="0">
                <a:solidFill>
                  <a:srgbClr val="CC0099"/>
                </a:solidFill>
              </a:rPr>
              <a:t>N</a:t>
            </a:r>
            <a:r>
              <a:rPr lang="en-US" sz="2100" b="1" dirty="0" smtClean="0"/>
              <a:t>ode </a:t>
            </a:r>
            <a:r>
              <a:rPr lang="en-US" sz="2100" b="1" dirty="0"/>
              <a:t>metastasis: </a:t>
            </a:r>
            <a:r>
              <a:rPr lang="en-US" sz="2100" dirty="0"/>
              <a:t>Axillary lymph node status is the </a:t>
            </a:r>
            <a:r>
              <a:rPr lang="en-US" sz="2100" dirty="0">
                <a:solidFill>
                  <a:srgbClr val="CC0099"/>
                </a:solidFill>
              </a:rPr>
              <a:t>most important prognostic </a:t>
            </a:r>
            <a:r>
              <a:rPr lang="en-US" sz="2100" dirty="0"/>
              <a:t>factor for invasive carcinoma. The clinical assessment of nodal involvement is very inaccurate, therefore, </a:t>
            </a:r>
            <a:r>
              <a:rPr lang="en-US" sz="2100" dirty="0">
                <a:solidFill>
                  <a:srgbClr val="CC0099"/>
                </a:solidFill>
              </a:rPr>
              <a:t>biopsy is necessary for accurate assessment. </a:t>
            </a:r>
          </a:p>
          <a:p>
            <a:pPr marL="566928" indent="-457200">
              <a:buFont typeface="+mj-lt"/>
              <a:buAutoNum type="arabicPeriod" startAt="4"/>
              <a:defRPr/>
            </a:pPr>
            <a:r>
              <a:rPr lang="en-US" sz="2000" b="1" dirty="0">
                <a:solidFill>
                  <a:srgbClr val="CC0099"/>
                </a:solidFill>
              </a:rPr>
              <a:t>T</a:t>
            </a:r>
            <a:r>
              <a:rPr lang="en-US" sz="2000" b="1" dirty="0"/>
              <a:t>umor Size: </a:t>
            </a:r>
            <a:r>
              <a:rPr lang="en-US" sz="2000" dirty="0"/>
              <a:t>The size of the carcinoma is </a:t>
            </a:r>
            <a:r>
              <a:rPr lang="en-US" sz="2000" dirty="0">
                <a:solidFill>
                  <a:srgbClr val="CC0099"/>
                </a:solidFill>
              </a:rPr>
              <a:t>the second most important prognostic factor. </a:t>
            </a:r>
            <a:r>
              <a:rPr lang="en-US" sz="2000" dirty="0"/>
              <a:t>The risk of axillary lymph node metastases increases with the size of the carcinoma. </a:t>
            </a:r>
          </a:p>
          <a:p>
            <a:pPr marL="109728" indent="0">
              <a:buNone/>
              <a:defRPr/>
            </a:pPr>
            <a:r>
              <a:rPr lang="en-US" sz="2000" b="1" dirty="0"/>
              <a:t>Note</a:t>
            </a:r>
            <a:r>
              <a:rPr lang="en-US" sz="2000" dirty="0"/>
              <a:t>: all the above parameters are used to stage the tumor. Stage is a combination of size, lymph node status and distant metastasis. Tumor size less than 2 cm is associated with a favorable prognosis. </a:t>
            </a:r>
            <a:r>
              <a:rPr lang="en-US" sz="2000" dirty="0">
                <a:solidFill>
                  <a:srgbClr val="CC0099"/>
                </a:solidFill>
              </a:rPr>
              <a:t>The single most important prognostic indicator is the lymph node status. </a:t>
            </a:r>
            <a:r>
              <a:rPr lang="en-US" sz="2000" dirty="0"/>
              <a:t>Negative lymph nodes have the best prognosis. Involvement of 1 to 3 lymph nodes has an intermediate prognosis and 4 or more positive nodes have the worse prognosis.</a:t>
            </a:r>
          </a:p>
          <a:p>
            <a:pPr marL="566928" indent="-457200">
              <a:buFont typeface="+mj-lt"/>
              <a:buAutoNum type="arabicPeriod"/>
              <a:defRPr/>
            </a:pPr>
            <a:endParaRPr lang="en-US" sz="2100" dirty="0"/>
          </a:p>
          <a:p>
            <a:pPr marL="566928" indent="-457200">
              <a:buClr>
                <a:schemeClr val="accent3"/>
              </a:buClr>
              <a:buFont typeface="+mj-lt"/>
              <a:buAutoNum type="arabicPeriod"/>
              <a:defRPr/>
            </a:pPr>
            <a:endParaRPr lang="en-US" sz="1900" dirty="0">
              <a:latin typeface="+mj-lt"/>
            </a:endParaRPr>
          </a:p>
          <a:p>
            <a:pPr marL="566928" indent="-457200">
              <a:buClr>
                <a:schemeClr val="accent3"/>
              </a:buClr>
              <a:buFont typeface="+mj-lt"/>
              <a:buAutoNum type="arabicPeriod"/>
              <a:defRPr/>
            </a:pPr>
            <a:endParaRPr lang="en-US" sz="2200" dirty="0"/>
          </a:p>
          <a:p>
            <a:pPr marL="365760" indent="-256032">
              <a:buClr>
                <a:schemeClr val="accent3"/>
              </a:buClr>
              <a:buFont typeface="Arial" pitchFamily="34" charset="0"/>
              <a:buChar char="•"/>
              <a:defRPr/>
            </a:pPr>
            <a:endParaRPr lang="en-US" sz="2200" dirty="0"/>
          </a:p>
          <a:p>
            <a:pPr marL="365760" indent="-256032">
              <a:buClr>
                <a:schemeClr val="accent3"/>
              </a:buClr>
              <a:buFont typeface="Arial" pitchFamily="34" charset="0"/>
              <a:buChar char="•"/>
              <a:defRPr/>
            </a:pPr>
            <a:endParaRPr lang="en-US" sz="2200" dirty="0"/>
          </a:p>
        </p:txBody>
      </p:sp>
      <p:sp>
        <p:nvSpPr>
          <p:cNvPr id="68610" name="Rectangle 2"/>
          <p:cNvSpPr>
            <a:spLocks noGrp="1" noChangeArrowheads="1"/>
          </p:cNvSpPr>
          <p:nvPr>
            <p:ph type="title"/>
          </p:nvPr>
        </p:nvSpPr>
        <p:spPr>
          <a:xfrm>
            <a:off x="531812" y="152400"/>
            <a:ext cx="9144000" cy="1144556"/>
          </a:xfrm>
        </p:spPr>
        <p:txBody>
          <a:bodyPr/>
          <a:lstStyle/>
          <a:p>
            <a:pPr eaLnBrk="1" hangingPunct="1"/>
            <a:r>
              <a:rPr lang="en-US" sz="2900" b="1" dirty="0">
                <a:solidFill>
                  <a:srgbClr val="FF00FF"/>
                </a:solidFill>
                <a:latin typeface="+mn-lt"/>
              </a:rPr>
              <a:t>Breast Carcinoma, Major Prognostic Factors</a:t>
            </a:r>
          </a:p>
        </p:txBody>
      </p:sp>
    </p:spTree>
    <p:extLst>
      <p:ext uri="{BB962C8B-B14F-4D97-AF65-F5344CB8AC3E}">
        <p14:creationId xmlns:p14="http://schemas.microsoft.com/office/powerpoint/2010/main" val="237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608012" y="1752600"/>
            <a:ext cx="8229600" cy="4324350"/>
          </a:xfrm>
        </p:spPr>
        <p:txBody>
          <a:bodyPr>
            <a:noAutofit/>
          </a:bodyPr>
          <a:lstStyle/>
          <a:p>
            <a:pPr marL="365760" indent="-256032">
              <a:buClr>
                <a:schemeClr val="accent3"/>
              </a:buClr>
              <a:buFont typeface="Georgia"/>
              <a:buChar char="•"/>
              <a:defRPr/>
            </a:pPr>
            <a:endParaRPr lang="en-US" u="sng" dirty="0"/>
          </a:p>
          <a:p>
            <a:pPr marL="624078" indent="-514350">
              <a:buFont typeface="+mj-lt"/>
              <a:buAutoNum type="arabicPeriod" startAt="5"/>
              <a:defRPr/>
            </a:pPr>
            <a:r>
              <a:rPr lang="en-US" b="1" dirty="0">
                <a:solidFill>
                  <a:srgbClr val="CC0099"/>
                </a:solidFill>
              </a:rPr>
              <a:t>Locally advanced </a:t>
            </a:r>
            <a:r>
              <a:rPr lang="en-US" b="1" dirty="0"/>
              <a:t>disease: </a:t>
            </a:r>
            <a:r>
              <a:rPr lang="en-US" dirty="0"/>
              <a:t>Tumors invading into overlying </a:t>
            </a:r>
            <a:r>
              <a:rPr lang="en-US" dirty="0">
                <a:solidFill>
                  <a:srgbClr val="CC0099"/>
                </a:solidFill>
              </a:rPr>
              <a:t>skin or underlying skeletal muscle </a:t>
            </a:r>
            <a:r>
              <a:rPr lang="en-US" dirty="0"/>
              <a:t>are frequently associated with </a:t>
            </a:r>
            <a:r>
              <a:rPr lang="en-US" dirty="0">
                <a:solidFill>
                  <a:srgbClr val="CC0099"/>
                </a:solidFill>
              </a:rPr>
              <a:t>concurrent or subsequent distant disease</a:t>
            </a:r>
            <a:r>
              <a:rPr lang="en-US" dirty="0"/>
              <a:t>. With increased awareness of breast cancer detection, such cases have fortunately decreased in frequency and are now rare at initial presentation. </a:t>
            </a:r>
          </a:p>
          <a:p>
            <a:pPr marL="624078" indent="-514350">
              <a:buFont typeface="+mj-lt"/>
              <a:buAutoNum type="arabicPeriod" startAt="5"/>
              <a:defRPr/>
            </a:pPr>
            <a:r>
              <a:rPr lang="en-US" b="1" dirty="0"/>
              <a:t>Inflammatory Carcinoma: </a:t>
            </a:r>
            <a:r>
              <a:rPr lang="en-US" dirty="0"/>
              <a:t>Women presenting with the clinical appearance of breast swelling and skin thickening have a poor prognosis.</a:t>
            </a:r>
            <a:endParaRPr lang="en-US" dirty="0">
              <a:latin typeface="+mj-lt"/>
            </a:endParaRPr>
          </a:p>
        </p:txBody>
      </p:sp>
      <p:sp>
        <p:nvSpPr>
          <p:cNvPr id="69634" name="Rectangle 2"/>
          <p:cNvSpPr>
            <a:spLocks noGrp="1" noChangeArrowheads="1"/>
          </p:cNvSpPr>
          <p:nvPr>
            <p:ph type="title"/>
          </p:nvPr>
        </p:nvSpPr>
        <p:spPr>
          <a:xfrm>
            <a:off x="912812" y="457200"/>
            <a:ext cx="8229600" cy="666750"/>
          </a:xfrm>
        </p:spPr>
        <p:txBody>
          <a:bodyPr/>
          <a:lstStyle/>
          <a:p>
            <a:pPr eaLnBrk="1" hangingPunct="1"/>
            <a:r>
              <a:rPr lang="en-US" sz="2800" b="1" dirty="0">
                <a:solidFill>
                  <a:srgbClr val="FF00FF"/>
                </a:solidFill>
                <a:latin typeface="+mn-lt"/>
              </a:rPr>
              <a:t>Breast Carcinoma, Major Prognostic </a:t>
            </a:r>
            <a:r>
              <a:rPr lang="en-US" sz="2800" b="1" dirty="0" smtClean="0">
                <a:solidFill>
                  <a:srgbClr val="FF00FF"/>
                </a:solidFill>
                <a:latin typeface="+mn-lt"/>
              </a:rPr>
              <a:t>Factors…cont</a:t>
            </a:r>
            <a:endParaRPr lang="en-US" sz="2800" b="1" dirty="0">
              <a:solidFill>
                <a:srgbClr val="FF00FF"/>
              </a:solidFill>
              <a:latin typeface="+mn-lt"/>
            </a:endParaRPr>
          </a:p>
        </p:txBody>
      </p:sp>
    </p:spTree>
    <p:extLst>
      <p:ext uri="{BB962C8B-B14F-4D97-AF65-F5344CB8AC3E}">
        <p14:creationId xmlns:p14="http://schemas.microsoft.com/office/powerpoint/2010/main" val="11658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455612" y="1752600"/>
            <a:ext cx="11277600" cy="5105400"/>
          </a:xfrm>
        </p:spPr>
        <p:txBody>
          <a:bodyPr>
            <a:normAutofit fontScale="77500" lnSpcReduction="20000"/>
          </a:bodyPr>
          <a:lstStyle/>
          <a:p>
            <a:pPr marL="566928" indent="-457200">
              <a:buFont typeface="+mj-lt"/>
              <a:buAutoNum type="arabicPeriod"/>
              <a:defRPr/>
            </a:pPr>
            <a:r>
              <a:rPr lang="en-US" b="1" dirty="0"/>
              <a:t>Histologic Subtype</a:t>
            </a:r>
            <a:r>
              <a:rPr lang="en-US" dirty="0"/>
              <a:t>: Infiltrating ductal and lobular carcinomas have the </a:t>
            </a:r>
            <a:r>
              <a:rPr lang="en-US" dirty="0">
                <a:solidFill>
                  <a:srgbClr val="CC0099"/>
                </a:solidFill>
              </a:rPr>
              <a:t>worst prognosis</a:t>
            </a:r>
            <a:r>
              <a:rPr lang="en-US" dirty="0"/>
              <a:t>. Medullary and mucinous have </a:t>
            </a:r>
            <a:r>
              <a:rPr lang="en-US" dirty="0">
                <a:solidFill>
                  <a:srgbClr val="CC0099"/>
                </a:solidFill>
              </a:rPr>
              <a:t>intermediate prognosis</a:t>
            </a:r>
            <a:r>
              <a:rPr lang="en-US" dirty="0"/>
              <a:t>. And tubular and cribriform have the </a:t>
            </a:r>
            <a:r>
              <a:rPr lang="en-US" dirty="0">
                <a:solidFill>
                  <a:srgbClr val="CC0099"/>
                </a:solidFill>
              </a:rPr>
              <a:t>most favorable </a:t>
            </a:r>
            <a:r>
              <a:rPr lang="en-US" dirty="0"/>
              <a:t>prognosis</a:t>
            </a:r>
          </a:p>
          <a:p>
            <a:pPr marL="566928" indent="-457200">
              <a:buFont typeface="+mj-lt"/>
              <a:buAutoNum type="arabicPeriod"/>
              <a:defRPr/>
            </a:pPr>
            <a:r>
              <a:rPr lang="en-US" b="1" dirty="0"/>
              <a:t>Tumor Grade:</a:t>
            </a:r>
            <a:r>
              <a:rPr lang="en-US" dirty="0"/>
              <a:t> it is calculated using a grading system called </a:t>
            </a:r>
            <a:r>
              <a:rPr lang="en-US" i="1" dirty="0">
                <a:solidFill>
                  <a:srgbClr val="CC0099"/>
                </a:solidFill>
              </a:rPr>
              <a:t>modified </a:t>
            </a:r>
            <a:r>
              <a:rPr lang="en-US" i="1" dirty="0" err="1">
                <a:solidFill>
                  <a:srgbClr val="CC0099"/>
                </a:solidFill>
              </a:rPr>
              <a:t>Scarff</a:t>
            </a:r>
            <a:r>
              <a:rPr lang="en-US" i="1" dirty="0">
                <a:solidFill>
                  <a:srgbClr val="CC0099"/>
                </a:solidFill>
              </a:rPr>
              <a:t>-Bloom-Richardson (SBR) </a:t>
            </a:r>
            <a:r>
              <a:rPr lang="en-US" dirty="0"/>
              <a:t>grading system. There are three grades: 1, 2 and 3. Grade 1 has better prognosis and grade 3 has poorer prognosis. This SBR grading system is based on the estimation of </a:t>
            </a:r>
            <a:r>
              <a:rPr lang="en-US" dirty="0">
                <a:solidFill>
                  <a:srgbClr val="CC0099"/>
                </a:solidFill>
              </a:rPr>
              <a:t>the amount of well formed glands, the degree of nuclear </a:t>
            </a:r>
            <a:r>
              <a:rPr lang="en-US" dirty="0" err="1">
                <a:solidFill>
                  <a:srgbClr val="CC0099"/>
                </a:solidFill>
              </a:rPr>
              <a:t>pleomorphism</a:t>
            </a:r>
            <a:r>
              <a:rPr lang="en-US" dirty="0">
                <a:solidFill>
                  <a:srgbClr val="CC0099"/>
                </a:solidFill>
              </a:rPr>
              <a:t>, and the mitotic rate</a:t>
            </a:r>
            <a:r>
              <a:rPr lang="en-US" dirty="0"/>
              <a:t>, on microscopic examination. It is calculated by the pathologist.  </a:t>
            </a:r>
          </a:p>
          <a:p>
            <a:pPr marL="566928" indent="-457200">
              <a:buFont typeface="+mj-lt"/>
              <a:buAutoNum type="arabicPeriod"/>
              <a:defRPr/>
            </a:pPr>
            <a:r>
              <a:rPr lang="en-US" b="1" dirty="0"/>
              <a:t>Tumor cells with </a:t>
            </a:r>
            <a:r>
              <a:rPr lang="en-US" b="1" dirty="0">
                <a:solidFill>
                  <a:srgbClr val="CC0099"/>
                </a:solidFill>
              </a:rPr>
              <a:t>estrogen and progesterone positive receptors:</a:t>
            </a:r>
            <a:r>
              <a:rPr lang="en-US" dirty="0">
                <a:solidFill>
                  <a:srgbClr val="CC0099"/>
                </a:solidFill>
              </a:rPr>
              <a:t> </a:t>
            </a:r>
            <a:r>
              <a:rPr lang="en-US" dirty="0"/>
              <a:t>majority of breast carcinoma cells express estrogen and progesterone receptors. Such hormone positive cancers have better prognosis. They respond well to specific drugs e.g. </a:t>
            </a:r>
            <a:r>
              <a:rPr lang="en-US" dirty="0" err="1">
                <a:solidFill>
                  <a:srgbClr val="CC0099"/>
                </a:solidFill>
              </a:rPr>
              <a:t>Tamoxifen</a:t>
            </a:r>
            <a:r>
              <a:rPr lang="en-US" dirty="0">
                <a:solidFill>
                  <a:srgbClr val="CC0099"/>
                </a:solidFill>
              </a:rPr>
              <a:t>. </a:t>
            </a:r>
            <a:r>
              <a:rPr lang="en-US" dirty="0"/>
              <a:t>Therefore it is mandatory to identify which tumors are ER/PR positive as they respond well to treatment and have better prognosis when compared to ER/PR negative tumors.</a:t>
            </a:r>
          </a:p>
          <a:p>
            <a:pPr marL="566928" indent="-457200">
              <a:buFont typeface="+mj-lt"/>
              <a:buAutoNum type="arabicPeriod"/>
              <a:defRPr/>
            </a:pPr>
            <a:r>
              <a:rPr lang="en-US" b="1" i="1" dirty="0"/>
              <a:t>HER2</a:t>
            </a:r>
            <a:r>
              <a:rPr lang="en-US" dirty="0"/>
              <a:t> (human epidermal growth factor receptor 2): is a glycoprotein  overexpressed in about 30% of breast carcinomas. Many studies have shown that  overexpression of </a:t>
            </a:r>
            <a:r>
              <a:rPr lang="en-US" i="1" dirty="0"/>
              <a:t>HER2</a:t>
            </a:r>
            <a:r>
              <a:rPr lang="en-US" dirty="0"/>
              <a:t> is </a:t>
            </a:r>
            <a:r>
              <a:rPr lang="en-US" dirty="0">
                <a:solidFill>
                  <a:srgbClr val="CC0099"/>
                </a:solidFill>
              </a:rPr>
              <a:t>associated with a poor prognosis</a:t>
            </a:r>
            <a:r>
              <a:rPr lang="en-US" dirty="0"/>
              <a:t>. In addition, ongoing studies have shown that </a:t>
            </a:r>
            <a:r>
              <a:rPr lang="en-US" i="1" dirty="0"/>
              <a:t>HER2</a:t>
            </a:r>
            <a:r>
              <a:rPr lang="en-US" dirty="0"/>
              <a:t>-overexpressing tumors respond very well to a chemotherapy drug named </a:t>
            </a:r>
            <a:r>
              <a:rPr lang="en-US" dirty="0" err="1">
                <a:solidFill>
                  <a:srgbClr val="CC0099"/>
                </a:solidFill>
              </a:rPr>
              <a:t>Trastuzumab</a:t>
            </a:r>
            <a:r>
              <a:rPr lang="en-US" dirty="0">
                <a:solidFill>
                  <a:srgbClr val="CC0099"/>
                </a:solidFill>
              </a:rPr>
              <a:t> (Herceptin). </a:t>
            </a:r>
            <a:r>
              <a:rPr lang="en-US" dirty="0"/>
              <a:t>Therefore, it is mandatory to determine the HER2 status of the tumor when reporting breast cancer in order to help decide the chemotherapy plan.</a:t>
            </a:r>
          </a:p>
          <a:p>
            <a:pPr marL="566928" indent="-457200">
              <a:buFont typeface="+mj-lt"/>
              <a:buAutoNum type="arabicPeriod"/>
              <a:defRPr/>
            </a:pPr>
            <a:r>
              <a:rPr lang="en-US" b="1" dirty="0" err="1"/>
              <a:t>Lymphovascular</a:t>
            </a:r>
            <a:r>
              <a:rPr lang="en-US" b="1" dirty="0"/>
              <a:t> invasion: </a:t>
            </a:r>
            <a:r>
              <a:rPr lang="en-US" dirty="0"/>
              <a:t>is strongly associated with the presence of lymph node metastases and is a poor prognostic factor. </a:t>
            </a:r>
          </a:p>
          <a:p>
            <a:pPr marL="566928" indent="-457200">
              <a:buFont typeface="+mj-lt"/>
              <a:buAutoNum type="arabicPeriod"/>
              <a:defRPr/>
            </a:pPr>
            <a:r>
              <a:rPr lang="en-US" b="1" dirty="0"/>
              <a:t>Proliferative rates: </a:t>
            </a:r>
            <a:r>
              <a:rPr lang="en-US" dirty="0"/>
              <a:t>ki67 index</a:t>
            </a:r>
            <a:r>
              <a:rPr lang="en-US" b="1" dirty="0"/>
              <a:t> </a:t>
            </a:r>
            <a:r>
              <a:rPr lang="en-US" dirty="0"/>
              <a:t>(the higher the ki67 proliferative index, the more aggressive the tumor is)</a:t>
            </a:r>
          </a:p>
          <a:p>
            <a:pPr marL="566928" indent="-457200">
              <a:buClr>
                <a:schemeClr val="accent3"/>
              </a:buClr>
              <a:buFont typeface="+mj-lt"/>
              <a:buAutoNum type="arabicPeriod"/>
              <a:defRPr/>
            </a:pPr>
            <a:endParaRPr lang="en-US" dirty="0"/>
          </a:p>
        </p:txBody>
      </p:sp>
      <p:sp>
        <p:nvSpPr>
          <p:cNvPr id="70658" name="Rectangle 2"/>
          <p:cNvSpPr>
            <a:spLocks noGrp="1" noChangeArrowheads="1"/>
          </p:cNvSpPr>
          <p:nvPr>
            <p:ph type="title"/>
          </p:nvPr>
        </p:nvSpPr>
        <p:spPr>
          <a:xfrm>
            <a:off x="455612" y="152400"/>
            <a:ext cx="9144000" cy="1144556"/>
          </a:xfrm>
        </p:spPr>
        <p:txBody>
          <a:bodyPr/>
          <a:lstStyle/>
          <a:p>
            <a:pPr eaLnBrk="1" hangingPunct="1"/>
            <a:r>
              <a:rPr lang="en-US" sz="2900" b="1" dirty="0">
                <a:solidFill>
                  <a:srgbClr val="FF00FF"/>
                </a:solidFill>
                <a:latin typeface="+mn-lt"/>
              </a:rPr>
              <a:t>Breast Carcinoma , Minor Prognostic Factors</a:t>
            </a:r>
          </a:p>
        </p:txBody>
      </p:sp>
    </p:spTree>
    <p:extLst>
      <p:ext uri="{BB962C8B-B14F-4D97-AF65-F5344CB8AC3E}">
        <p14:creationId xmlns:p14="http://schemas.microsoft.com/office/powerpoint/2010/main" val="7118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20FF1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0226" y="2201863"/>
            <a:ext cx="6408737"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
          <p:cNvSpPr>
            <a:spLocks noGrp="1" noChangeArrowheads="1"/>
          </p:cNvSpPr>
          <p:nvPr>
            <p:ph type="title"/>
          </p:nvPr>
        </p:nvSpPr>
        <p:spPr>
          <a:xfrm>
            <a:off x="379412" y="228600"/>
            <a:ext cx="9144000" cy="1144556"/>
          </a:xfrm>
        </p:spPr>
        <p:txBody>
          <a:bodyPr/>
          <a:lstStyle/>
          <a:p>
            <a:pPr eaLnBrk="1" hangingPunct="1"/>
            <a:r>
              <a:rPr lang="en-US" dirty="0">
                <a:solidFill>
                  <a:srgbClr val="FF00FF"/>
                </a:solidFill>
              </a:rPr>
              <a:t>Metastasis to vertebra</a:t>
            </a:r>
          </a:p>
        </p:txBody>
      </p:sp>
    </p:spTree>
    <p:extLst>
      <p:ext uri="{BB962C8B-B14F-4D97-AF65-F5344CB8AC3E}">
        <p14:creationId xmlns:p14="http://schemas.microsoft.com/office/powerpoint/2010/main" val="866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5"/>
          <p:cNvSpPr>
            <a:spLocks noGrp="1" noChangeArrowheads="1"/>
          </p:cNvSpPr>
          <p:nvPr>
            <p:ph type="subTitle" idx="1"/>
          </p:nvPr>
        </p:nvSpPr>
        <p:spPr/>
        <p:txBody>
          <a:bodyPr/>
          <a:lstStyle/>
          <a:p>
            <a:pPr marL="63500"/>
            <a:endParaRPr lang="en-US"/>
          </a:p>
        </p:txBody>
      </p:sp>
      <p:sp>
        <p:nvSpPr>
          <p:cNvPr id="73730" name="Rectangle 4"/>
          <p:cNvSpPr>
            <a:spLocks noGrp="1" noChangeArrowheads="1"/>
          </p:cNvSpPr>
          <p:nvPr>
            <p:ph type="ctrTitle"/>
          </p:nvPr>
        </p:nvSpPr>
        <p:spPr/>
        <p:txBody>
          <a:bodyPr/>
          <a:lstStyle/>
          <a:p>
            <a:pPr eaLnBrk="1" hangingPunct="1"/>
            <a:r>
              <a:rPr lang="en-US" dirty="0">
                <a:solidFill>
                  <a:srgbClr val="CC0099"/>
                </a:solidFill>
              </a:rPr>
              <a:t>STROMAL TUMORS </a:t>
            </a:r>
          </a:p>
        </p:txBody>
      </p:sp>
    </p:spTree>
    <p:extLst>
      <p:ext uri="{BB962C8B-B14F-4D97-AF65-F5344CB8AC3E}">
        <p14:creationId xmlns:p14="http://schemas.microsoft.com/office/powerpoint/2010/main" val="27134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pPr eaLnBrk="1" hangingPunct="1"/>
            <a:endParaRPr lang="en-US" dirty="0"/>
          </a:p>
          <a:p>
            <a:pPr eaLnBrk="1" hangingPunct="1"/>
            <a:endParaRPr lang="en-US" dirty="0"/>
          </a:p>
          <a:p>
            <a:pPr eaLnBrk="1" hangingPunct="1"/>
            <a:r>
              <a:rPr lang="en-US" dirty="0" smtClean="0"/>
              <a:t>Two </a:t>
            </a:r>
            <a:r>
              <a:rPr lang="en-US" dirty="0"/>
              <a:t>basic </a:t>
            </a:r>
            <a:r>
              <a:rPr lang="en-US" dirty="0" err="1"/>
              <a:t>stromal</a:t>
            </a:r>
            <a:r>
              <a:rPr lang="en-US" dirty="0"/>
              <a:t> tumors </a:t>
            </a:r>
            <a:r>
              <a:rPr lang="en-US" dirty="0" smtClean="0"/>
              <a:t>are:</a:t>
            </a:r>
            <a:endParaRPr lang="en-US" dirty="0"/>
          </a:p>
          <a:p>
            <a:pPr marL="457200" indent="-457200" eaLnBrk="1" hangingPunct="1">
              <a:buFont typeface="+mj-lt"/>
              <a:buAutoNum type="arabicPeriod"/>
            </a:pPr>
            <a:r>
              <a:rPr lang="en-US" dirty="0" err="1" smtClean="0"/>
              <a:t>Fibroadenoma</a:t>
            </a:r>
            <a:endParaRPr lang="en-US" dirty="0"/>
          </a:p>
          <a:p>
            <a:pPr marL="457200" indent="-457200" eaLnBrk="1" hangingPunct="1">
              <a:buFont typeface="+mj-lt"/>
              <a:buAutoNum type="arabicPeriod"/>
            </a:pPr>
            <a:r>
              <a:rPr lang="en-US" dirty="0" err="1" smtClean="0"/>
              <a:t>Phyllodes</a:t>
            </a:r>
            <a:r>
              <a:rPr lang="en-US" dirty="0" smtClean="0"/>
              <a:t> </a:t>
            </a:r>
            <a:r>
              <a:rPr lang="en-US" dirty="0"/>
              <a:t>tumor</a:t>
            </a:r>
          </a:p>
        </p:txBody>
      </p:sp>
      <p:sp>
        <p:nvSpPr>
          <p:cNvPr id="74754" name="Rectangle 2"/>
          <p:cNvSpPr>
            <a:spLocks noGrp="1" noChangeArrowheads="1"/>
          </p:cNvSpPr>
          <p:nvPr>
            <p:ph type="title"/>
          </p:nvPr>
        </p:nvSpPr>
        <p:spPr/>
        <p:txBody>
          <a:bodyPr/>
          <a:lstStyle/>
          <a:p>
            <a:pPr eaLnBrk="1" hangingPunct="1"/>
            <a:endParaRPr lang="en-US"/>
          </a:p>
        </p:txBody>
      </p:sp>
    </p:spTree>
    <p:extLst>
      <p:ext uri="{BB962C8B-B14F-4D97-AF65-F5344CB8AC3E}">
        <p14:creationId xmlns:p14="http://schemas.microsoft.com/office/powerpoint/2010/main" val="31473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303212" y="-571500"/>
            <a:ext cx="9144000" cy="1143000"/>
          </a:xfrm>
        </p:spPr>
        <p:txBody>
          <a:bodyPr/>
          <a:lstStyle/>
          <a:p>
            <a:pPr eaLnBrk="1" hangingPunct="1"/>
            <a:r>
              <a:rPr lang="en-US" b="1" dirty="0" err="1">
                <a:solidFill>
                  <a:srgbClr val="CC0099"/>
                </a:solidFill>
                <a:latin typeface="+mn-lt"/>
              </a:rPr>
              <a:t>Fibroadenoma</a:t>
            </a:r>
            <a:r>
              <a:rPr lang="en-US" b="1" dirty="0">
                <a:solidFill>
                  <a:srgbClr val="CC0099"/>
                </a:solidFill>
                <a:latin typeface="+mn-lt"/>
              </a:rPr>
              <a:t> (FA)</a:t>
            </a:r>
          </a:p>
        </p:txBody>
      </p:sp>
      <p:sp>
        <p:nvSpPr>
          <p:cNvPr id="111619" name="Rectangle 5"/>
          <p:cNvSpPr>
            <a:spLocks noGrp="1" noChangeArrowheads="1"/>
          </p:cNvSpPr>
          <p:nvPr>
            <p:ph idx="4294967295"/>
          </p:nvPr>
        </p:nvSpPr>
        <p:spPr>
          <a:xfrm>
            <a:off x="0" y="762000"/>
            <a:ext cx="7162800" cy="6400800"/>
          </a:xfrm>
        </p:spPr>
        <p:txBody>
          <a:bodyPr>
            <a:normAutofit fontScale="70000" lnSpcReduction="20000"/>
          </a:bodyPr>
          <a:lstStyle/>
          <a:p>
            <a:pPr marL="365760" indent="-256032">
              <a:buClr>
                <a:schemeClr val="tx1"/>
              </a:buClr>
              <a:buFont typeface="Georgia"/>
              <a:buChar char="•"/>
              <a:defRPr/>
            </a:pPr>
            <a:r>
              <a:rPr lang="en-US" sz="2900" dirty="0"/>
              <a:t>The </a:t>
            </a:r>
            <a:r>
              <a:rPr lang="en-US" sz="2900" dirty="0">
                <a:solidFill>
                  <a:srgbClr val="CC0099"/>
                </a:solidFill>
              </a:rPr>
              <a:t>most common </a:t>
            </a:r>
            <a:r>
              <a:rPr lang="en-US" sz="2900" dirty="0"/>
              <a:t>benign tumor of the female breast.</a:t>
            </a:r>
          </a:p>
          <a:p>
            <a:pPr marL="365760" indent="-256032">
              <a:buClr>
                <a:schemeClr val="tx1"/>
              </a:buClr>
              <a:buFont typeface="Georgia"/>
              <a:buChar char="•"/>
              <a:defRPr/>
            </a:pPr>
            <a:r>
              <a:rPr lang="en-US" sz="2900" dirty="0"/>
              <a:t>It is composed of benign proliferation </a:t>
            </a:r>
            <a:r>
              <a:rPr lang="en-US" sz="2900" dirty="0" smtClean="0"/>
              <a:t>of </a:t>
            </a:r>
            <a:r>
              <a:rPr lang="en-US" sz="2900" dirty="0" smtClean="0">
                <a:solidFill>
                  <a:srgbClr val="CC0099"/>
                </a:solidFill>
              </a:rPr>
              <a:t>both epithelial and </a:t>
            </a:r>
            <a:r>
              <a:rPr lang="en-US" sz="2900" dirty="0" err="1" smtClean="0">
                <a:solidFill>
                  <a:srgbClr val="CC0099"/>
                </a:solidFill>
              </a:rPr>
              <a:t>stromal</a:t>
            </a:r>
            <a:r>
              <a:rPr lang="en-US" sz="2900" dirty="0" smtClean="0">
                <a:solidFill>
                  <a:srgbClr val="CC0099"/>
                </a:solidFill>
              </a:rPr>
              <a:t> elements (biphasic). </a:t>
            </a:r>
            <a:endParaRPr lang="en-US" sz="2900" dirty="0">
              <a:solidFill>
                <a:srgbClr val="CC0099"/>
              </a:solidFill>
            </a:endParaRPr>
          </a:p>
          <a:p>
            <a:pPr marL="365760" indent="-256032">
              <a:buClr>
                <a:schemeClr val="tx1"/>
              </a:buClr>
              <a:buFont typeface="Georgia"/>
              <a:buChar char="•"/>
              <a:defRPr/>
            </a:pPr>
            <a:r>
              <a:rPr lang="en-US" sz="2900" dirty="0"/>
              <a:t>Any age, most </a:t>
            </a:r>
            <a:r>
              <a:rPr lang="en-US" sz="2900" dirty="0" smtClean="0"/>
              <a:t>common </a:t>
            </a:r>
            <a:r>
              <a:rPr lang="en-US" sz="2900" dirty="0"/>
              <a:t>before age 30</a:t>
            </a:r>
          </a:p>
          <a:p>
            <a:pPr marL="365760" indent="-256032">
              <a:buClr>
                <a:schemeClr val="tx1"/>
              </a:buClr>
              <a:buFont typeface="Georgia"/>
              <a:buChar char="•"/>
              <a:defRPr/>
            </a:pPr>
            <a:r>
              <a:rPr lang="en-US" sz="2900" dirty="0"/>
              <a:t>Classic presentation: </a:t>
            </a:r>
            <a:r>
              <a:rPr lang="en-US" sz="2900" dirty="0" smtClean="0"/>
              <a:t>firm/rubbery, </a:t>
            </a:r>
            <a:r>
              <a:rPr lang="en-US" sz="2900" dirty="0"/>
              <a:t>mobile lump (“breast mouse”). </a:t>
            </a:r>
          </a:p>
          <a:p>
            <a:pPr marL="365760" indent="-256032">
              <a:buClr>
                <a:schemeClr val="tx1"/>
              </a:buClr>
              <a:buFont typeface="Georgia"/>
              <a:buChar char="•"/>
              <a:defRPr/>
            </a:pPr>
            <a:r>
              <a:rPr lang="en-US" sz="2900" dirty="0"/>
              <a:t>It may increase in size during pregnancy. It may stop growing and regress after menopause. </a:t>
            </a:r>
          </a:p>
          <a:p>
            <a:pPr marL="365760" indent="-256032">
              <a:buClr>
                <a:schemeClr val="tx1"/>
              </a:buClr>
              <a:buFont typeface="Georgia"/>
              <a:buChar char="•"/>
              <a:defRPr/>
            </a:pPr>
            <a:r>
              <a:rPr lang="en-US" sz="2900" dirty="0"/>
              <a:t>The tumor is usually solitary but may be multiple and involve both breasts.</a:t>
            </a:r>
          </a:p>
          <a:p>
            <a:pPr marL="365760" indent="-256032">
              <a:buClr>
                <a:schemeClr val="tx1"/>
              </a:buClr>
              <a:buFont typeface="Georgia"/>
              <a:buChar char="•"/>
              <a:defRPr/>
            </a:pPr>
            <a:r>
              <a:rPr lang="en-US" sz="2900" dirty="0"/>
              <a:t>The tumor is completely benign. FA are almost never malignant.</a:t>
            </a:r>
          </a:p>
          <a:p>
            <a:pPr marL="365760" indent="-256032">
              <a:buClr>
                <a:schemeClr val="tx1"/>
              </a:buClr>
              <a:buFont typeface="Georgia"/>
              <a:buChar char="•"/>
              <a:defRPr/>
            </a:pPr>
            <a:r>
              <a:rPr lang="en-US" sz="2900" dirty="0"/>
              <a:t>Grossly: spherical nodules, sharply demarcated and circumscribed from the surrounding breast tissue and so is freely movable and can be shelled out. Size vary (1cm to 10 cm in diameter). Cut surface: pearl-white and whorled.</a:t>
            </a:r>
          </a:p>
          <a:p>
            <a:pPr marL="365760" indent="-256032">
              <a:buClr>
                <a:schemeClr val="tx1"/>
              </a:buClr>
              <a:buFont typeface="Georgia"/>
              <a:buChar char="•"/>
              <a:defRPr/>
            </a:pPr>
            <a:r>
              <a:rPr lang="en-US" sz="2900" dirty="0"/>
              <a:t>Histology: tumor is composed of a mixture of ducts and </a:t>
            </a:r>
            <a:r>
              <a:rPr lang="en-US" sz="2900" dirty="0" smtClean="0"/>
              <a:t>fibrous/</a:t>
            </a:r>
            <a:r>
              <a:rPr lang="en-US" sz="2900" dirty="0" err="1" smtClean="0"/>
              <a:t>myxoid</a:t>
            </a:r>
            <a:r>
              <a:rPr lang="en-US" sz="2900" dirty="0" smtClean="0"/>
              <a:t> </a:t>
            </a:r>
            <a:r>
              <a:rPr lang="en-US" sz="2900" dirty="0"/>
              <a:t>connective </a:t>
            </a:r>
            <a:r>
              <a:rPr lang="en-US" sz="2900" dirty="0" smtClean="0"/>
              <a:t>tissue</a:t>
            </a:r>
            <a:endParaRPr lang="en-US" sz="2900" dirty="0"/>
          </a:p>
          <a:p>
            <a:pPr marL="365760" indent="-256032">
              <a:buClr>
                <a:schemeClr val="tx1"/>
              </a:buClr>
              <a:buFont typeface="Georgia"/>
              <a:buChar char="•"/>
              <a:defRPr/>
            </a:pPr>
            <a:r>
              <a:rPr lang="en-US" sz="2900" dirty="0"/>
              <a:t>Treatment: lumpectomy (only the lump is removed)</a:t>
            </a:r>
          </a:p>
          <a:p>
            <a:pPr marL="365760" indent="-256032">
              <a:buClr>
                <a:schemeClr val="tx1"/>
              </a:buClr>
              <a:buFont typeface="Georgia"/>
              <a:buChar char="•"/>
              <a:defRPr/>
            </a:pPr>
            <a:endParaRPr lang="en-US" dirty="0"/>
          </a:p>
        </p:txBody>
      </p:sp>
      <p:pic>
        <p:nvPicPr>
          <p:cNvPr id="2" name="Picture 1"/>
          <p:cNvPicPr>
            <a:picLocks noChangeAspect="1"/>
          </p:cNvPicPr>
          <p:nvPr/>
        </p:nvPicPr>
        <p:blipFill>
          <a:blip r:embed="rId3" cstate="print"/>
          <a:stretch>
            <a:fillRect/>
          </a:stretch>
        </p:blipFill>
        <p:spPr>
          <a:xfrm>
            <a:off x="7542212" y="156952"/>
            <a:ext cx="4191000" cy="3145159"/>
          </a:xfrm>
          <a:prstGeom prst="rect">
            <a:avLst/>
          </a:prstGeom>
        </p:spPr>
      </p:pic>
      <p:pic>
        <p:nvPicPr>
          <p:cNvPr id="3" name="Picture 2"/>
          <p:cNvPicPr>
            <a:picLocks noChangeAspect="1"/>
          </p:cNvPicPr>
          <p:nvPr/>
        </p:nvPicPr>
        <p:blipFill>
          <a:blip r:embed="rId4" cstate="print"/>
          <a:stretch>
            <a:fillRect/>
          </a:stretch>
        </p:blipFill>
        <p:spPr>
          <a:xfrm>
            <a:off x="7542212" y="3505200"/>
            <a:ext cx="4230991" cy="2688569"/>
          </a:xfrm>
          <a:prstGeom prst="rect">
            <a:avLst/>
          </a:prstGeom>
        </p:spPr>
      </p:pic>
    </p:spTree>
    <p:extLst>
      <p:ext uri="{BB962C8B-B14F-4D97-AF65-F5344CB8AC3E}">
        <p14:creationId xmlns:p14="http://schemas.microsoft.com/office/powerpoint/2010/main" val="1648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133600"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77827" name="Text Box 4"/>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77828"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7782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812" y="1447800"/>
            <a:ext cx="8458200" cy="50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13012" y="272141"/>
            <a:ext cx="7772400" cy="759728"/>
          </a:xfrm>
        </p:spPr>
        <p:txBody>
          <a:bodyPr>
            <a:noAutofit/>
          </a:bodyPr>
          <a:lstStyle/>
          <a:p>
            <a:pPr>
              <a:defRPr/>
            </a:pPr>
            <a:r>
              <a:rPr lang="en-US" sz="2000" b="1" dirty="0">
                <a:latin typeface="+mn-lt"/>
              </a:rPr>
              <a:t>The lesion consists of a proliferation of </a:t>
            </a:r>
            <a:r>
              <a:rPr lang="en-US" sz="2000" b="1" dirty="0" err="1">
                <a:latin typeface="+mn-lt"/>
              </a:rPr>
              <a:t>intralobular</a:t>
            </a:r>
            <a:r>
              <a:rPr lang="en-US" sz="2000" b="1" dirty="0">
                <a:latin typeface="+mn-lt"/>
              </a:rPr>
              <a:t> </a:t>
            </a:r>
            <a:r>
              <a:rPr lang="en-US" sz="2000" b="1" dirty="0" err="1">
                <a:latin typeface="+mn-lt"/>
              </a:rPr>
              <a:t>stroma</a:t>
            </a:r>
            <a:r>
              <a:rPr lang="en-US" sz="2000" b="1" dirty="0">
                <a:latin typeface="+mn-lt"/>
              </a:rPr>
              <a:t> surrounding and often pushing and distorting the associated epithelium. The border is sharply delimited.</a:t>
            </a:r>
          </a:p>
        </p:txBody>
      </p:sp>
    </p:spTree>
    <p:extLst>
      <p:ext uri="{BB962C8B-B14F-4D97-AF65-F5344CB8AC3E}">
        <p14:creationId xmlns:p14="http://schemas.microsoft.com/office/powerpoint/2010/main" val="1860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684212" y="1905000"/>
            <a:ext cx="9524999" cy="4724400"/>
          </a:xfrm>
        </p:spPr>
        <p:txBody>
          <a:bodyPr>
            <a:normAutofit fontScale="85000" lnSpcReduction="10000"/>
          </a:bodyPr>
          <a:lstStyle/>
          <a:p>
            <a:pPr marL="365760" indent="-256032">
              <a:buFont typeface="Georgia"/>
              <a:buChar char="•"/>
              <a:defRPr/>
            </a:pPr>
            <a:endParaRPr lang="en-US" dirty="0"/>
          </a:p>
          <a:p>
            <a:pPr marL="365760" indent="-256032">
              <a:buFont typeface="Georgia"/>
              <a:buChar char="•"/>
              <a:defRPr/>
            </a:pPr>
            <a:r>
              <a:rPr lang="en-US" dirty="0" err="1"/>
              <a:t>Phyllodes</a:t>
            </a:r>
            <a:r>
              <a:rPr lang="en-US" dirty="0"/>
              <a:t> tumors can occur at any age, but most present in the 40s and 50s, that is 10 to 20 years later than the average presentation of a </a:t>
            </a:r>
            <a:r>
              <a:rPr lang="en-US" dirty="0" err="1"/>
              <a:t>fibroadenoma</a:t>
            </a:r>
            <a:endParaRPr lang="en-US" dirty="0"/>
          </a:p>
          <a:p>
            <a:pPr marL="365760" indent="-256032">
              <a:buFont typeface="Georgia"/>
              <a:buChar char="•"/>
              <a:defRPr/>
            </a:pPr>
            <a:r>
              <a:rPr lang="en-US" dirty="0"/>
              <a:t>These tumors are much less common than </a:t>
            </a:r>
            <a:r>
              <a:rPr lang="en-US" dirty="0" err="1"/>
              <a:t>fibroadenomas</a:t>
            </a:r>
            <a:endParaRPr lang="en-US" dirty="0"/>
          </a:p>
          <a:p>
            <a:pPr marL="365760" indent="-256032">
              <a:buFont typeface="Georgia"/>
              <a:buChar char="•"/>
              <a:defRPr/>
            </a:pPr>
            <a:r>
              <a:rPr lang="en-US" dirty="0"/>
              <a:t> Most present as large palpable masses (usually 3 to 4 cm in diameter)</a:t>
            </a:r>
          </a:p>
          <a:p>
            <a:pPr marL="365760" indent="-256032">
              <a:buFont typeface="Georgia"/>
              <a:buChar char="•"/>
              <a:defRPr/>
            </a:pPr>
            <a:r>
              <a:rPr lang="en-US" dirty="0"/>
              <a:t>They are fibro-</a:t>
            </a:r>
            <a:r>
              <a:rPr lang="en-US" dirty="0" err="1"/>
              <a:t>epthelial</a:t>
            </a:r>
            <a:r>
              <a:rPr lang="en-US" dirty="0"/>
              <a:t> tumors, have </a:t>
            </a:r>
            <a:r>
              <a:rPr lang="en-US" dirty="0">
                <a:solidFill>
                  <a:srgbClr val="CC0099"/>
                </a:solidFill>
              </a:rPr>
              <a:t>a leaf like </a:t>
            </a:r>
            <a:r>
              <a:rPr lang="en-US" dirty="0"/>
              <a:t>pattern and a cellular stroma. </a:t>
            </a:r>
          </a:p>
          <a:p>
            <a:pPr marL="365760" indent="-256032">
              <a:buFont typeface="Georgia"/>
              <a:buChar char="•"/>
              <a:defRPr/>
            </a:pPr>
            <a:r>
              <a:rPr lang="en-US" dirty="0" err="1"/>
              <a:t>Phyllodes</a:t>
            </a:r>
            <a:r>
              <a:rPr lang="en-US" dirty="0"/>
              <a:t> tumors are classified as: </a:t>
            </a:r>
          </a:p>
          <a:p>
            <a:pPr marL="860933" lvl="1" indent="-342900">
              <a:buFont typeface="Wingdings" panose="05000000000000000000" pitchFamily="2" charset="2"/>
              <a:buChar char="Ø"/>
              <a:defRPr/>
            </a:pPr>
            <a:r>
              <a:rPr lang="en-US" sz="2400" dirty="0"/>
              <a:t>Benign </a:t>
            </a:r>
            <a:r>
              <a:rPr lang="en-US" sz="2400" dirty="0" err="1"/>
              <a:t>phyllodes</a:t>
            </a:r>
            <a:r>
              <a:rPr lang="en-US" sz="2400" dirty="0"/>
              <a:t> tumors: most (75%) </a:t>
            </a:r>
            <a:r>
              <a:rPr lang="en-US" sz="2400" dirty="0" err="1"/>
              <a:t>phyllodes</a:t>
            </a:r>
            <a:r>
              <a:rPr lang="en-US" sz="2400" dirty="0"/>
              <a:t> tumors are benign.</a:t>
            </a:r>
          </a:p>
          <a:p>
            <a:pPr marL="860933" lvl="1" indent="-342900">
              <a:buFont typeface="Wingdings" panose="05000000000000000000" pitchFamily="2" charset="2"/>
              <a:buChar char="Ø"/>
              <a:defRPr/>
            </a:pPr>
            <a:r>
              <a:rPr lang="en-US" sz="2400" dirty="0"/>
              <a:t>Low-grade </a:t>
            </a:r>
            <a:r>
              <a:rPr lang="en-US" sz="2400" dirty="0" err="1"/>
              <a:t>phyllodes</a:t>
            </a:r>
            <a:r>
              <a:rPr lang="en-US" sz="2400" dirty="0"/>
              <a:t> tumors: they tend to recur locally and a rarely metastasize.</a:t>
            </a:r>
          </a:p>
          <a:p>
            <a:pPr marL="860933" lvl="1" indent="-342900">
              <a:buFont typeface="Wingdings" panose="05000000000000000000" pitchFamily="2" charset="2"/>
              <a:buChar char="Ø"/>
              <a:defRPr/>
            </a:pPr>
            <a:r>
              <a:rPr lang="en-US" sz="2400" dirty="0"/>
              <a:t>High-grade </a:t>
            </a:r>
            <a:r>
              <a:rPr lang="en-US" sz="2400" dirty="0" err="1"/>
              <a:t>phyllodes</a:t>
            </a:r>
            <a:r>
              <a:rPr lang="en-US" sz="2400" dirty="0"/>
              <a:t> tumors: are uncommon and they behave aggressively with frequent local recurrences and  can have distant metastases to lung, bone, CNS. They have better prognosis than invasive ductal carcinoma. </a:t>
            </a:r>
          </a:p>
          <a:p>
            <a:pPr marL="860933" lvl="1" indent="-342900">
              <a:buFont typeface="Wingdings" panose="05000000000000000000" pitchFamily="2" charset="2"/>
              <a:buChar char="Ø"/>
              <a:defRPr/>
            </a:pPr>
            <a:endParaRPr lang="en-US" dirty="0"/>
          </a:p>
          <a:p>
            <a:pPr marL="365760" indent="-256032">
              <a:buFont typeface="Georgia"/>
              <a:buChar char="•"/>
              <a:defRPr/>
            </a:pPr>
            <a:endParaRPr lang="en-US" dirty="0"/>
          </a:p>
        </p:txBody>
      </p:sp>
      <p:sp>
        <p:nvSpPr>
          <p:cNvPr id="78850" name="Rectangle 2"/>
          <p:cNvSpPr>
            <a:spLocks noGrp="1" noChangeArrowheads="1"/>
          </p:cNvSpPr>
          <p:nvPr>
            <p:ph type="title"/>
          </p:nvPr>
        </p:nvSpPr>
        <p:spPr>
          <a:xfrm>
            <a:off x="379412" y="228600"/>
            <a:ext cx="9144000" cy="1144556"/>
          </a:xfrm>
        </p:spPr>
        <p:txBody>
          <a:bodyPr/>
          <a:lstStyle/>
          <a:p>
            <a:pPr eaLnBrk="1" hangingPunct="1"/>
            <a:r>
              <a:rPr lang="en-US" dirty="0" err="1" smtClean="0">
                <a:solidFill>
                  <a:srgbClr val="CC0099"/>
                </a:solidFill>
              </a:rPr>
              <a:t>Phyllodes</a:t>
            </a:r>
            <a:r>
              <a:rPr lang="en-US" dirty="0" smtClean="0">
                <a:solidFill>
                  <a:srgbClr val="CC0099"/>
                </a:solidFill>
              </a:rPr>
              <a:t> tumor (Greek for </a:t>
            </a:r>
            <a:r>
              <a:rPr lang="en-US" dirty="0" err="1" smtClean="0">
                <a:solidFill>
                  <a:srgbClr val="CC0099"/>
                </a:solidFill>
              </a:rPr>
              <a:t>leaflike</a:t>
            </a:r>
            <a:r>
              <a:rPr lang="en-US" dirty="0" smtClean="0">
                <a:solidFill>
                  <a:srgbClr val="CC0099"/>
                </a:solidFill>
              </a:rPr>
              <a:t>)</a:t>
            </a:r>
            <a:endParaRPr lang="en-US" dirty="0">
              <a:solidFill>
                <a:srgbClr val="CC0099"/>
              </a:solidFill>
            </a:endParaRPr>
          </a:p>
        </p:txBody>
      </p:sp>
    </p:spTree>
    <p:extLst>
      <p:ext uri="{BB962C8B-B14F-4D97-AF65-F5344CB8AC3E}">
        <p14:creationId xmlns:p14="http://schemas.microsoft.com/office/powerpoint/2010/main" val="28576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0"/>
            <a:ext cx="6858000" cy="6858000"/>
          </a:xfrm>
          <a:prstGeom prst="rect">
            <a:avLst/>
          </a:prstGeom>
          <a:noFill/>
          <a:ln w="9525">
            <a:noFill/>
            <a:miter lim="800000"/>
            <a:headEnd/>
            <a:tailEnd/>
          </a:ln>
        </p:spPr>
      </p:pic>
      <p:sp>
        <p:nvSpPr>
          <p:cNvPr id="5" name="TextBox 4"/>
          <p:cNvSpPr txBox="1"/>
          <p:nvPr/>
        </p:nvSpPr>
        <p:spPr>
          <a:xfrm>
            <a:off x="7542212" y="1066800"/>
            <a:ext cx="3810000" cy="1200329"/>
          </a:xfrm>
          <a:prstGeom prst="rect">
            <a:avLst/>
          </a:prstGeom>
          <a:noFill/>
        </p:spPr>
        <p:txBody>
          <a:bodyPr wrap="square" rtlCol="0">
            <a:spAutoFit/>
          </a:bodyPr>
          <a:lstStyle/>
          <a:p>
            <a:r>
              <a:rPr lang="en-US" dirty="0" err="1" smtClean="0"/>
              <a:t>Phyllodes</a:t>
            </a:r>
            <a:r>
              <a:rPr lang="en-US" dirty="0" smtClean="0"/>
              <a:t> tumors. Proliferating </a:t>
            </a:r>
            <a:r>
              <a:rPr lang="en-US" dirty="0" err="1" smtClean="0"/>
              <a:t>stromal</a:t>
            </a:r>
            <a:r>
              <a:rPr lang="en-US" dirty="0" smtClean="0"/>
              <a:t> cells distort the glandular tissue, forming </a:t>
            </a:r>
            <a:r>
              <a:rPr lang="en-US" dirty="0" err="1" smtClean="0"/>
              <a:t>cleftlike</a:t>
            </a:r>
            <a:r>
              <a:rPr lang="en-US" dirty="0" smtClean="0"/>
              <a:t> spaces, and bulge into surrounding </a:t>
            </a:r>
            <a:r>
              <a:rPr lang="en-US" dirty="0" err="1" smtClean="0"/>
              <a:t>stroma</a:t>
            </a:r>
            <a:r>
              <a:rPr lang="en-US" dirty="0" smtClean="0"/>
              <a: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98697" y="990600"/>
            <a:ext cx="11732168" cy="43672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0012" y="152400"/>
            <a:ext cx="1905000" cy="369332"/>
          </a:xfrm>
          <a:prstGeom prst="rect">
            <a:avLst/>
          </a:prstGeom>
          <a:solidFill>
            <a:srgbClr val="FF99FF">
              <a:alpha val="65882"/>
            </a:srgbClr>
          </a:solidFill>
        </p:spPr>
        <p:txBody>
          <a:bodyPr wrap="square" rtlCol="0">
            <a:spAutoFit/>
          </a:bodyPr>
          <a:lstStyle/>
          <a:p>
            <a:r>
              <a:rPr lang="en-US" b="1" dirty="0" smtClean="0"/>
              <a:t>Breast pathology</a:t>
            </a:r>
            <a:endParaRPr lang="en-US" b="1" dirty="0"/>
          </a:p>
        </p:txBody>
      </p:sp>
      <p:sp>
        <p:nvSpPr>
          <p:cNvPr id="14" name="Freeform 13"/>
          <p:cNvSpPr/>
          <p:nvPr/>
        </p:nvSpPr>
        <p:spPr>
          <a:xfrm>
            <a:off x="1108038" y="527125"/>
            <a:ext cx="4937760" cy="537882"/>
          </a:xfrm>
          <a:custGeom>
            <a:avLst/>
            <a:gdLst>
              <a:gd name="connsiteX0" fmla="*/ 4937760 w 4937760"/>
              <a:gd name="connsiteY0" fmla="*/ 0 h 537882"/>
              <a:gd name="connsiteX1" fmla="*/ 0 w 4937760"/>
              <a:gd name="connsiteY1" fmla="*/ 537882 h 537882"/>
            </a:gdLst>
            <a:ahLst/>
            <a:cxnLst>
              <a:cxn ang="0">
                <a:pos x="connsiteX0" y="connsiteY0"/>
              </a:cxn>
              <a:cxn ang="0">
                <a:pos x="connsiteX1" y="connsiteY1"/>
              </a:cxn>
            </a:cxnLst>
            <a:rect l="l" t="t" r="r" b="b"/>
            <a:pathLst>
              <a:path w="4937760" h="537882">
                <a:moveTo>
                  <a:pt x="4937760" y="0"/>
                </a:moveTo>
                <a:lnTo>
                  <a:pt x="0" y="537882"/>
                </a:lnTo>
              </a:path>
            </a:pathLst>
          </a:cu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915322" y="527125"/>
            <a:ext cx="3151991" cy="914400"/>
          </a:xfrm>
          <a:custGeom>
            <a:avLst/>
            <a:gdLst>
              <a:gd name="connsiteX0" fmla="*/ 3151991 w 3151991"/>
              <a:gd name="connsiteY0" fmla="*/ 0 h 914400"/>
              <a:gd name="connsiteX1" fmla="*/ 0 w 3151991"/>
              <a:gd name="connsiteY1" fmla="*/ 914400 h 914400"/>
            </a:gdLst>
            <a:ahLst/>
            <a:cxnLst>
              <a:cxn ang="0">
                <a:pos x="connsiteX0" y="connsiteY0"/>
              </a:cxn>
              <a:cxn ang="0">
                <a:pos x="connsiteX1" y="connsiteY1"/>
              </a:cxn>
            </a:cxnLst>
            <a:rect l="l" t="t" r="r" b="b"/>
            <a:pathLst>
              <a:path w="3151991" h="914400">
                <a:moveTo>
                  <a:pt x="3151991" y="0"/>
                </a:moveTo>
                <a:lnTo>
                  <a:pt x="0" y="914400"/>
                </a:lnTo>
              </a:path>
            </a:pathLst>
          </a:custGeom>
          <a:no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7011" y="1065007"/>
            <a:ext cx="1670611" cy="2862322"/>
          </a:xfrm>
          <a:prstGeom prst="rect">
            <a:avLst/>
          </a:prstGeom>
          <a:solidFill>
            <a:srgbClr val="FF99FF">
              <a:alpha val="50196"/>
            </a:srgbClr>
          </a:solidFill>
        </p:spPr>
        <p:txBody>
          <a:bodyPr wrap="square" rtlCol="0">
            <a:spAutoFit/>
          </a:bodyPr>
          <a:lstStyle/>
          <a:p>
            <a:r>
              <a:rPr lang="en-US" b="1" dirty="0" smtClean="0"/>
              <a:t>Inflammation:</a:t>
            </a:r>
          </a:p>
          <a:p>
            <a:r>
              <a:rPr lang="en-US" dirty="0" smtClean="0"/>
              <a:t>-acute mastitis</a:t>
            </a:r>
          </a:p>
          <a:p>
            <a:r>
              <a:rPr lang="en-US" dirty="0" smtClean="0"/>
              <a:t>-</a:t>
            </a:r>
            <a:r>
              <a:rPr lang="en-US" dirty="0" err="1" smtClean="0"/>
              <a:t>periductal</a:t>
            </a:r>
            <a:r>
              <a:rPr lang="en-US" dirty="0" smtClean="0"/>
              <a:t> mastitis</a:t>
            </a:r>
          </a:p>
          <a:p>
            <a:r>
              <a:rPr lang="en-US" dirty="0" smtClean="0"/>
              <a:t>-duct </a:t>
            </a:r>
            <a:r>
              <a:rPr lang="en-US" dirty="0" err="1" smtClean="0"/>
              <a:t>ectasia</a:t>
            </a:r>
            <a:endParaRPr lang="en-US" dirty="0" smtClean="0"/>
          </a:p>
          <a:p>
            <a:r>
              <a:rPr lang="en-US" dirty="0" smtClean="0"/>
              <a:t>-fat necrosis</a:t>
            </a:r>
          </a:p>
          <a:p>
            <a:r>
              <a:rPr lang="en-US" dirty="0" smtClean="0"/>
              <a:t>-lymphocytic </a:t>
            </a:r>
            <a:r>
              <a:rPr lang="en-US" dirty="0" err="1" smtClean="0"/>
              <a:t>mastopathy</a:t>
            </a:r>
            <a:endParaRPr lang="en-US" dirty="0" smtClean="0"/>
          </a:p>
          <a:p>
            <a:r>
              <a:rPr lang="en-US" dirty="0" smtClean="0"/>
              <a:t>-granulomatous </a:t>
            </a:r>
            <a:r>
              <a:rPr lang="en-US" dirty="0" err="1" smtClean="0"/>
              <a:t>mastopathy</a:t>
            </a:r>
            <a:endParaRPr lang="en-US" dirty="0"/>
          </a:p>
        </p:txBody>
      </p:sp>
      <p:sp>
        <p:nvSpPr>
          <p:cNvPr id="17" name="TextBox 16"/>
          <p:cNvSpPr txBox="1"/>
          <p:nvPr/>
        </p:nvSpPr>
        <p:spPr>
          <a:xfrm>
            <a:off x="2180869" y="1461700"/>
            <a:ext cx="1905000" cy="3416320"/>
          </a:xfrm>
          <a:prstGeom prst="rect">
            <a:avLst/>
          </a:prstGeom>
          <a:solidFill>
            <a:srgbClr val="FF99FF">
              <a:alpha val="50196"/>
            </a:srgbClr>
          </a:solidFill>
        </p:spPr>
        <p:txBody>
          <a:bodyPr wrap="square" rtlCol="0">
            <a:spAutoFit/>
          </a:bodyPr>
          <a:lstStyle/>
          <a:p>
            <a:r>
              <a:rPr lang="en-US" b="1" dirty="0" smtClean="0"/>
              <a:t>Benign lesions:</a:t>
            </a:r>
          </a:p>
          <a:p>
            <a:r>
              <a:rPr lang="en-US" dirty="0" smtClean="0"/>
              <a:t>1-nonproliferative (cysts, fibrosis, </a:t>
            </a:r>
            <a:r>
              <a:rPr lang="en-US" dirty="0" err="1" smtClean="0"/>
              <a:t>adenosis</a:t>
            </a:r>
            <a:r>
              <a:rPr lang="en-US" dirty="0" smtClean="0"/>
              <a:t>)</a:t>
            </a:r>
          </a:p>
          <a:p>
            <a:r>
              <a:rPr lang="en-US" dirty="0" smtClean="0"/>
              <a:t>2-proliferative without </a:t>
            </a:r>
            <a:r>
              <a:rPr lang="en-US" dirty="0" err="1" smtClean="0"/>
              <a:t>atypia</a:t>
            </a:r>
            <a:r>
              <a:rPr lang="en-US" dirty="0" smtClean="0"/>
              <a:t> (hyperplasia, </a:t>
            </a:r>
            <a:r>
              <a:rPr lang="en-US" dirty="0" err="1" smtClean="0"/>
              <a:t>scl.adenosis,radial</a:t>
            </a:r>
            <a:r>
              <a:rPr lang="en-US" dirty="0" smtClean="0"/>
              <a:t> scar, papilloma)</a:t>
            </a:r>
          </a:p>
          <a:p>
            <a:r>
              <a:rPr lang="en-US" dirty="0" smtClean="0"/>
              <a:t>3-proliferative with </a:t>
            </a:r>
            <a:r>
              <a:rPr lang="en-US" dirty="0" err="1" smtClean="0"/>
              <a:t>atypia</a:t>
            </a:r>
            <a:r>
              <a:rPr lang="en-US" dirty="0" smtClean="0"/>
              <a:t> (ADH, ALH)</a:t>
            </a:r>
            <a:endParaRPr lang="en-US" dirty="0"/>
          </a:p>
        </p:txBody>
      </p:sp>
      <p:cxnSp>
        <p:nvCxnSpPr>
          <p:cNvPr id="19" name="Straight Connector 18"/>
          <p:cNvCxnSpPr>
            <a:stCxn id="15" idx="0"/>
          </p:cNvCxnSpPr>
          <p:nvPr/>
        </p:nvCxnSpPr>
        <p:spPr>
          <a:xfrm flipH="1">
            <a:off x="5408612" y="527125"/>
            <a:ext cx="658701" cy="1073075"/>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16008" y="1600200"/>
            <a:ext cx="1616504" cy="2862322"/>
          </a:xfrm>
          <a:prstGeom prst="rect">
            <a:avLst/>
          </a:prstGeom>
          <a:solidFill>
            <a:srgbClr val="FF99FF">
              <a:alpha val="50196"/>
            </a:srgbClr>
          </a:solidFill>
        </p:spPr>
        <p:txBody>
          <a:bodyPr wrap="square" rtlCol="0">
            <a:spAutoFit/>
          </a:bodyPr>
          <a:lstStyle/>
          <a:p>
            <a:r>
              <a:rPr lang="en-US" b="1" dirty="0" smtClean="0"/>
              <a:t>CIS:</a:t>
            </a:r>
          </a:p>
          <a:p>
            <a:r>
              <a:rPr lang="en-US" dirty="0" smtClean="0"/>
              <a:t>1-ductal (</a:t>
            </a:r>
            <a:r>
              <a:rPr lang="en-US" dirty="0" err="1" smtClean="0"/>
              <a:t>comedo</a:t>
            </a:r>
            <a:r>
              <a:rPr lang="en-US" dirty="0" smtClean="0"/>
              <a:t>, cribriform, papillary, </a:t>
            </a:r>
            <a:r>
              <a:rPr lang="en-US" dirty="0" err="1" smtClean="0"/>
              <a:t>micropapillary</a:t>
            </a:r>
            <a:r>
              <a:rPr lang="en-US" dirty="0" smtClean="0"/>
              <a:t>, </a:t>
            </a:r>
            <a:r>
              <a:rPr lang="en-US" dirty="0" smtClean="0"/>
              <a:t>solid)</a:t>
            </a:r>
            <a:endParaRPr lang="en-US" dirty="0" smtClean="0"/>
          </a:p>
          <a:p>
            <a:r>
              <a:rPr lang="en-US" dirty="0" smtClean="0"/>
              <a:t>*(PAGET)</a:t>
            </a:r>
          </a:p>
          <a:p>
            <a:r>
              <a:rPr lang="en-US" dirty="0" smtClean="0"/>
              <a:t>2-lobular</a:t>
            </a:r>
          </a:p>
          <a:p>
            <a:endParaRPr lang="en-US" dirty="0"/>
          </a:p>
        </p:txBody>
      </p:sp>
      <p:cxnSp>
        <p:nvCxnSpPr>
          <p:cNvPr id="22" name="Straight Connector 21"/>
          <p:cNvCxnSpPr>
            <a:stCxn id="15" idx="0"/>
          </p:cNvCxnSpPr>
          <p:nvPr/>
        </p:nvCxnSpPr>
        <p:spPr>
          <a:xfrm>
            <a:off x="6067313" y="527125"/>
            <a:ext cx="1246299" cy="1073075"/>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04255" y="1600200"/>
            <a:ext cx="1725014" cy="3139321"/>
          </a:xfrm>
          <a:prstGeom prst="rect">
            <a:avLst/>
          </a:prstGeom>
          <a:solidFill>
            <a:srgbClr val="FF99FF">
              <a:alpha val="50196"/>
            </a:srgbClr>
          </a:solidFill>
        </p:spPr>
        <p:txBody>
          <a:bodyPr wrap="square" rtlCol="0">
            <a:spAutoFit/>
          </a:bodyPr>
          <a:lstStyle/>
          <a:p>
            <a:r>
              <a:rPr lang="en-US" b="1" dirty="0" smtClean="0"/>
              <a:t>Invasive carcinoma:</a:t>
            </a:r>
          </a:p>
          <a:p>
            <a:r>
              <a:rPr lang="en-US" dirty="0" smtClean="0"/>
              <a:t>1-Ductal (NOS)</a:t>
            </a:r>
          </a:p>
          <a:p>
            <a:r>
              <a:rPr lang="en-US" dirty="0" smtClean="0"/>
              <a:t>2-lobular</a:t>
            </a:r>
          </a:p>
          <a:p>
            <a:r>
              <a:rPr lang="en-US" dirty="0" smtClean="0"/>
              <a:t>3-tubular</a:t>
            </a:r>
          </a:p>
          <a:p>
            <a:r>
              <a:rPr lang="en-US" dirty="0" smtClean="0"/>
              <a:t>4-mucinous (colloid)</a:t>
            </a:r>
          </a:p>
          <a:p>
            <a:r>
              <a:rPr lang="en-US" dirty="0" smtClean="0"/>
              <a:t>5-medullay</a:t>
            </a:r>
          </a:p>
          <a:p>
            <a:r>
              <a:rPr lang="en-US" dirty="0" smtClean="0"/>
              <a:t>6-papillary</a:t>
            </a:r>
          </a:p>
          <a:p>
            <a:r>
              <a:rPr lang="en-US" dirty="0" smtClean="0"/>
              <a:t>7-metaplastic</a:t>
            </a:r>
          </a:p>
          <a:p>
            <a:r>
              <a:rPr lang="en-US" dirty="0" smtClean="0"/>
              <a:t>*(inflammatory)</a:t>
            </a:r>
            <a:endParaRPr lang="en-US" dirty="0"/>
          </a:p>
        </p:txBody>
      </p:sp>
      <p:cxnSp>
        <p:nvCxnSpPr>
          <p:cNvPr id="25" name="Straight Connector 24"/>
          <p:cNvCxnSpPr>
            <a:stCxn id="4" idx="2"/>
          </p:cNvCxnSpPr>
          <p:nvPr/>
        </p:nvCxnSpPr>
        <p:spPr>
          <a:xfrm>
            <a:off x="6132512" y="521732"/>
            <a:ext cx="3924300" cy="91979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066212" y="1447800"/>
            <a:ext cx="1905000" cy="2031325"/>
          </a:xfrm>
          <a:prstGeom prst="rect">
            <a:avLst/>
          </a:prstGeom>
          <a:solidFill>
            <a:srgbClr val="FF99FF">
              <a:alpha val="50196"/>
            </a:srgbClr>
          </a:solidFill>
        </p:spPr>
        <p:txBody>
          <a:bodyPr wrap="square" rtlCol="0">
            <a:spAutoFit/>
          </a:bodyPr>
          <a:lstStyle/>
          <a:p>
            <a:r>
              <a:rPr lang="en-US" b="1" dirty="0" smtClean="0"/>
              <a:t>Stromal tumors:</a:t>
            </a:r>
          </a:p>
          <a:p>
            <a:r>
              <a:rPr lang="en-US" dirty="0" smtClean="0"/>
              <a:t>1-fibroadenoma</a:t>
            </a:r>
          </a:p>
          <a:p>
            <a:r>
              <a:rPr lang="en-US" dirty="0" smtClean="0"/>
              <a:t>2-phyllodes</a:t>
            </a:r>
          </a:p>
          <a:p>
            <a:r>
              <a:rPr lang="en-US" dirty="0" smtClean="0"/>
              <a:t>Other rare:</a:t>
            </a:r>
          </a:p>
          <a:p>
            <a:r>
              <a:rPr lang="en-US" dirty="0" smtClean="0"/>
              <a:t>-</a:t>
            </a:r>
            <a:r>
              <a:rPr lang="en-US" dirty="0" err="1" smtClean="0"/>
              <a:t>hemangioma</a:t>
            </a:r>
            <a:endParaRPr lang="en-US" dirty="0" smtClean="0"/>
          </a:p>
          <a:p>
            <a:r>
              <a:rPr lang="en-US" dirty="0" smtClean="0"/>
              <a:t>-</a:t>
            </a:r>
            <a:r>
              <a:rPr lang="en-US" dirty="0" err="1" smtClean="0"/>
              <a:t>lipoma</a:t>
            </a:r>
            <a:endParaRPr lang="en-US" dirty="0" smtClean="0"/>
          </a:p>
          <a:p>
            <a:r>
              <a:rPr lang="en-US" dirty="0" smtClean="0"/>
              <a:t>-</a:t>
            </a:r>
            <a:r>
              <a:rPr lang="en-US" dirty="0" err="1" smtClean="0"/>
              <a:t>angiosarcoma</a:t>
            </a:r>
            <a:endParaRPr lang="en-US" dirty="0"/>
          </a:p>
        </p:txBody>
      </p:sp>
    </p:spTree>
    <p:extLst>
      <p:ext uri="{BB962C8B-B14F-4D97-AF65-F5344CB8AC3E}">
        <p14:creationId xmlns:p14="http://schemas.microsoft.com/office/powerpoint/2010/main" val="275257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AutoShape 4" descr="ÙØªÙØ¬Ø© Ø¨Ø­Ø« Ø§ÙØµÙØ± Ø¹Ù ØµÙØ± Ø§ÙØ¹Ù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ÙØªÙØ¬Ø© Ø¨Ø­Ø« Ø§ÙØµÙØ± Ø¹Ù ØµÙØ± Ø§ÙØ¹Ù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ÙØªÙØ¬Ø© Ø¨Ø­Ø« Ø§ÙØµÙØ± Ø¹Ù ØµÙØ± Ø§ÙØ¹Ù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8" name="Picture 12" descr="ÙØªÙØ¬Ø© Ø¨Ø­Ø« Ø§ÙØµÙØ± Ø¹Ù âªelephant rock saudiâ¬â"/>
          <p:cNvPicPr>
            <a:picLocks noChangeAspect="1" noChangeArrowheads="1"/>
          </p:cNvPicPr>
          <p:nvPr/>
        </p:nvPicPr>
        <p:blipFill>
          <a:blip r:embed="rId2" cstate="print"/>
          <a:srcRect/>
          <a:stretch>
            <a:fillRect/>
          </a:stretch>
        </p:blipFill>
        <p:spPr bwMode="auto">
          <a:xfrm>
            <a:off x="1217612" y="533400"/>
            <a:ext cx="9748837" cy="589022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303212" y="1752600"/>
            <a:ext cx="11506200" cy="5759450"/>
          </a:xfrm>
        </p:spPr>
        <p:txBody>
          <a:bodyPr>
            <a:normAutofit/>
          </a:bodyPr>
          <a:lstStyle/>
          <a:p>
            <a:pPr marL="365760" indent="-256032">
              <a:buClr>
                <a:schemeClr val="accent3"/>
              </a:buClr>
              <a:buNone/>
              <a:defRPr/>
            </a:pPr>
            <a:r>
              <a:rPr lang="en-US" sz="2000" dirty="0" smtClean="0">
                <a:latin typeface="Times New Roman" pitchFamily="18" charset="0"/>
                <a:cs typeface="Times New Roman" pitchFamily="18" charset="0"/>
              </a:rPr>
              <a:t>Mammographic </a:t>
            </a:r>
            <a:r>
              <a:rPr lang="en-US" sz="2000" dirty="0">
                <a:latin typeface="Times New Roman" pitchFamily="18" charset="0"/>
                <a:cs typeface="Times New Roman" pitchFamily="18" charset="0"/>
              </a:rPr>
              <a:t>screening was introduced in the 1980s as a means to detect small, </a:t>
            </a:r>
            <a:r>
              <a:rPr lang="en-US" sz="2000" dirty="0" err="1">
                <a:latin typeface="Times New Roman" pitchFamily="18" charset="0"/>
                <a:cs typeface="Times New Roman" pitchFamily="18" charset="0"/>
              </a:rPr>
              <a:t>nonpalpable</a:t>
            </a:r>
            <a:r>
              <a:rPr lang="en-US" sz="2000" dirty="0">
                <a:latin typeface="Times New Roman" pitchFamily="18" charset="0"/>
                <a:cs typeface="Times New Roman" pitchFamily="18" charset="0"/>
              </a:rPr>
              <a:t>, asymptomatic breast carcinomas. The value of mammography lies in its ability to identify small, </a:t>
            </a:r>
            <a:r>
              <a:rPr lang="en-US" sz="2000" dirty="0" err="1">
                <a:latin typeface="Times New Roman" pitchFamily="18" charset="0"/>
                <a:cs typeface="Times New Roman" pitchFamily="18" charset="0"/>
              </a:rPr>
              <a:t>nonpalpable</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cancers (average size of 1 cm). </a:t>
            </a:r>
          </a:p>
          <a:p>
            <a:pPr marL="365760" indent="-256032">
              <a:buClr>
                <a:schemeClr val="accent3"/>
              </a:buClr>
              <a:buNone/>
              <a:defRPr/>
            </a:pPr>
            <a:r>
              <a:rPr lang="en-US" sz="2000" dirty="0" smtClean="0">
                <a:latin typeface="Times New Roman" pitchFamily="18" charset="0"/>
                <a:cs typeface="Times New Roman" pitchFamily="18" charset="0"/>
              </a:rPr>
              <a:t>The </a:t>
            </a:r>
            <a:r>
              <a:rPr lang="en-US" sz="2000" dirty="0">
                <a:latin typeface="Times New Roman" pitchFamily="18" charset="0"/>
                <a:cs typeface="Times New Roman" pitchFamily="18" charset="0"/>
              </a:rPr>
              <a:t>principal mammographic findings of breast carcinoma are </a:t>
            </a:r>
            <a:r>
              <a:rPr lang="en-US" sz="2000" i="1" dirty="0">
                <a:latin typeface="Times New Roman" pitchFamily="18" charset="0"/>
                <a:cs typeface="Times New Roman" pitchFamily="18" charset="0"/>
              </a:rPr>
              <a:t>densities/masses</a:t>
            </a:r>
            <a:r>
              <a:rPr lang="en-US" sz="2000" dirty="0">
                <a:latin typeface="Times New Roman" pitchFamily="18" charset="0"/>
                <a:cs typeface="Times New Roman" pitchFamily="18" charset="0"/>
              </a:rPr>
              <a:t> and </a:t>
            </a:r>
            <a:r>
              <a:rPr lang="en-US" sz="2000" i="1" dirty="0" smtClean="0">
                <a:latin typeface="Times New Roman" pitchFamily="18" charset="0"/>
                <a:cs typeface="Times New Roman" pitchFamily="18" charset="0"/>
              </a:rPr>
              <a:t>calcifications. </a:t>
            </a:r>
            <a:r>
              <a:rPr lang="en-US" sz="2000" dirty="0">
                <a:latin typeface="Times New Roman" pitchFamily="18" charset="0"/>
                <a:cs typeface="Times New Roman" pitchFamily="18" charset="0"/>
              </a:rPr>
              <a:t>  </a:t>
            </a:r>
          </a:p>
          <a:p>
            <a:pPr marL="365760" indent="-256032">
              <a:buClr>
                <a:schemeClr val="accent3"/>
              </a:buClr>
              <a:buNone/>
              <a:defRPr/>
            </a:pPr>
            <a:endParaRPr lang="en-US" sz="2000" dirty="0">
              <a:latin typeface="Times New Roman" pitchFamily="18" charset="0"/>
              <a:cs typeface="Times New Roman" pitchFamily="18" charset="0"/>
            </a:endParaRPr>
          </a:p>
          <a:p>
            <a:pPr marL="925830" lvl="1" indent="-514350">
              <a:buFont typeface="+mj-lt"/>
              <a:buAutoNum type="arabicPeriod"/>
              <a:defRPr/>
            </a:pPr>
            <a:r>
              <a:rPr lang="en-US" b="1" dirty="0">
                <a:latin typeface="Times New Roman" pitchFamily="18" charset="0"/>
                <a:cs typeface="Times New Roman" pitchFamily="18" charset="0"/>
              </a:rPr>
              <a:t>Densities(mass): </a:t>
            </a:r>
            <a:r>
              <a:rPr lang="en-US" dirty="0">
                <a:latin typeface="Times New Roman" pitchFamily="18" charset="0"/>
                <a:cs typeface="Times New Roman" pitchFamily="18" charset="0"/>
              </a:rPr>
              <a:t>Most tumors appear radiologically denser than the normal breast. </a:t>
            </a:r>
            <a:r>
              <a:rPr lang="en-US" dirty="0" err="1">
                <a:latin typeface="Times New Roman" pitchFamily="18" charset="0"/>
                <a:cs typeface="Times New Roman" pitchFamily="18" charset="0"/>
              </a:rPr>
              <a:t>Fibroadenomas</a:t>
            </a:r>
            <a:r>
              <a:rPr lang="en-US" dirty="0">
                <a:latin typeface="Times New Roman" pitchFamily="18" charset="0"/>
                <a:cs typeface="Times New Roman" pitchFamily="18" charset="0"/>
              </a:rPr>
              <a:t>, cysts etc. can also present as densities. </a:t>
            </a:r>
          </a:p>
          <a:p>
            <a:pPr marL="925830" lvl="1" indent="-514350">
              <a:buFont typeface="+mj-lt"/>
              <a:buAutoNum type="arabicPeriod"/>
              <a:defRPr/>
            </a:pPr>
            <a:r>
              <a:rPr lang="en-US" b="1" dirty="0">
                <a:latin typeface="Times New Roman" pitchFamily="18" charset="0"/>
                <a:cs typeface="Times New Roman" pitchFamily="18" charset="0"/>
              </a:rPr>
              <a:t>Calcifications: </a:t>
            </a:r>
            <a:r>
              <a:rPr lang="en-US" dirty="0">
                <a:latin typeface="Times New Roman" pitchFamily="18" charset="0"/>
                <a:cs typeface="Times New Roman" pitchFamily="18" charset="0"/>
              </a:rPr>
              <a:t>Calcium gets deposited in secretions, necrotic debris, or </a:t>
            </a:r>
            <a:r>
              <a:rPr lang="en-US" dirty="0" err="1">
                <a:latin typeface="Times New Roman" pitchFamily="18" charset="0"/>
                <a:cs typeface="Times New Roman" pitchFamily="18" charset="0"/>
              </a:rPr>
              <a:t>hyalinized</a:t>
            </a:r>
            <a:r>
              <a:rPr lang="en-US" dirty="0">
                <a:latin typeface="Times New Roman" pitchFamily="18" charset="0"/>
                <a:cs typeface="Times New Roman" pitchFamily="18" charset="0"/>
              </a:rPr>
              <a:t> stroma. It can be seen in benign and malignant conditions</a:t>
            </a:r>
          </a:p>
          <a:p>
            <a:pPr marL="1191006" lvl="2" indent="-514350">
              <a:buFont typeface="Wingdings" pitchFamily="2" charset="2"/>
              <a:buChar char="Ø"/>
              <a:defRPr/>
            </a:pPr>
            <a:r>
              <a:rPr lang="en-US" sz="2000" dirty="0">
                <a:latin typeface="Times New Roman" pitchFamily="18" charset="0"/>
                <a:cs typeface="Times New Roman" pitchFamily="18" charset="0"/>
              </a:rPr>
              <a:t>Calcifications in malignancy are usually small, irregular, numerous, and clustered. </a:t>
            </a:r>
          </a:p>
          <a:p>
            <a:pPr marL="1191006" lvl="2" indent="-514350">
              <a:buFont typeface="Wingdings" pitchFamily="2" charset="2"/>
              <a:buChar char="Ø"/>
              <a:defRPr/>
            </a:pPr>
            <a:r>
              <a:rPr lang="en-US" sz="2000" dirty="0">
                <a:latin typeface="Times New Roman" pitchFamily="18" charset="0"/>
                <a:cs typeface="Times New Roman" pitchFamily="18" charset="0"/>
              </a:rPr>
              <a:t>Ductal carcinoma in situ (DCIS) is most commonly detected as mammographic calcifications. Mammographic screening has increased the diagnosis of DCIS</a:t>
            </a:r>
            <a:r>
              <a:rPr lang="en-US" sz="2000" dirty="0" smtClean="0">
                <a:latin typeface="Times New Roman" pitchFamily="18" charset="0"/>
                <a:cs typeface="Times New Roman" pitchFamily="18" charset="0"/>
              </a:rPr>
              <a:t>.</a:t>
            </a:r>
          </a:p>
          <a:p>
            <a:pPr marL="676656" lvl="2" indent="0">
              <a:buNone/>
              <a:defRPr/>
            </a:pPr>
            <a:endParaRPr lang="en-US" sz="2000" dirty="0">
              <a:latin typeface="Times New Roman" pitchFamily="18" charset="0"/>
              <a:cs typeface="Times New Roman" pitchFamily="18" charset="0"/>
            </a:endParaRPr>
          </a:p>
          <a:p>
            <a:pPr marL="925830" lvl="1" indent="-514350">
              <a:buNone/>
              <a:defRPr/>
            </a:pPr>
            <a:r>
              <a:rPr lang="en-US" dirty="0" err="1">
                <a:latin typeface="Times New Roman" pitchFamily="18" charset="0"/>
                <a:cs typeface="Times New Roman" pitchFamily="18" charset="0"/>
              </a:rPr>
              <a:t>Mamographic</a:t>
            </a:r>
            <a:r>
              <a:rPr lang="en-US" dirty="0">
                <a:latin typeface="Times New Roman" pitchFamily="18" charset="0"/>
                <a:cs typeface="Times New Roman" pitchFamily="18" charset="0"/>
              </a:rPr>
              <a:t> screening is generally recommended to start after age 40. </a:t>
            </a:r>
            <a:endParaRPr lang="en-US" dirty="0"/>
          </a:p>
        </p:txBody>
      </p:sp>
      <p:sp>
        <p:nvSpPr>
          <p:cNvPr id="13314" name="Rectangle 2"/>
          <p:cNvSpPr>
            <a:spLocks noGrp="1" noChangeArrowheads="1"/>
          </p:cNvSpPr>
          <p:nvPr>
            <p:ph type="title"/>
          </p:nvPr>
        </p:nvSpPr>
        <p:spPr>
          <a:xfrm>
            <a:off x="684212" y="152400"/>
            <a:ext cx="8229600" cy="1066800"/>
          </a:xfrm>
        </p:spPr>
        <p:txBody>
          <a:bodyPr/>
          <a:lstStyle/>
          <a:p>
            <a:pPr eaLnBrk="1" hangingPunct="1"/>
            <a:r>
              <a:rPr lang="en-US" sz="3200" b="1" dirty="0">
                <a:solidFill>
                  <a:srgbClr val="7030A0"/>
                </a:solidFill>
              </a:rPr>
              <a:t>Mammographic screening</a:t>
            </a:r>
            <a:endParaRPr lang="en-US" sz="2900" b="1" dirty="0">
              <a:solidFill>
                <a:srgbClr val="7030A0"/>
              </a:solidFill>
            </a:endParaRPr>
          </a:p>
        </p:txBody>
      </p:sp>
    </p:spTree>
    <p:extLst>
      <p:ext uri="{BB962C8B-B14F-4D97-AF65-F5344CB8AC3E}">
        <p14:creationId xmlns:p14="http://schemas.microsoft.com/office/powerpoint/2010/main" val="13265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012" y="1676400"/>
            <a:ext cx="11277600" cy="5029200"/>
          </a:xfrm>
        </p:spPr>
        <p:txBody>
          <a:bodyPr>
            <a:normAutofit fontScale="92500" lnSpcReduction="20000"/>
          </a:bodyPr>
          <a:lstStyle/>
          <a:p>
            <a:pPr marL="624078" indent="-514350">
              <a:buFont typeface="+mj-lt"/>
              <a:buAutoNum type="arabicParenR"/>
              <a:defRPr/>
            </a:pPr>
            <a:r>
              <a:rPr lang="en-US" sz="2200" b="1" dirty="0">
                <a:solidFill>
                  <a:srgbClr val="7030A0"/>
                </a:solidFill>
                <a:latin typeface="Times New Roman" pitchFamily="18" charset="0"/>
                <a:cs typeface="Times New Roman" pitchFamily="18" charset="0"/>
              </a:rPr>
              <a:t>Inflammatory </a:t>
            </a:r>
            <a:r>
              <a:rPr lang="en-US" sz="2200" b="1" dirty="0" smtClean="0">
                <a:solidFill>
                  <a:srgbClr val="7030A0"/>
                </a:solidFill>
                <a:latin typeface="Times New Roman" pitchFamily="18" charset="0"/>
                <a:cs typeface="Times New Roman" pitchFamily="18" charset="0"/>
              </a:rPr>
              <a:t>lesions:…</a:t>
            </a:r>
            <a:endParaRPr lang="en-US" sz="2200" b="1" dirty="0">
              <a:solidFill>
                <a:srgbClr val="7030A0"/>
              </a:solidFill>
              <a:latin typeface="Times New Roman" pitchFamily="18" charset="0"/>
              <a:cs typeface="Times New Roman" pitchFamily="18" charset="0"/>
            </a:endParaRPr>
          </a:p>
          <a:p>
            <a:pPr marL="1179576" lvl="2" indent="-457200">
              <a:buFont typeface="+mj-lt"/>
              <a:buAutoNum type="arabicParenR"/>
              <a:defRPr/>
            </a:pPr>
            <a:r>
              <a:rPr lang="en-US" sz="2200" dirty="0">
                <a:latin typeface="Times New Roman" pitchFamily="18" charset="0"/>
                <a:cs typeface="Times New Roman" pitchFamily="18" charset="0"/>
              </a:rPr>
              <a:t>Acute mastitis: </a:t>
            </a:r>
            <a:r>
              <a:rPr lang="en-US" sz="2200" i="1" dirty="0" smtClean="0">
                <a:latin typeface="Times New Roman" pitchFamily="18" charset="0"/>
                <a:cs typeface="Times New Roman" pitchFamily="18" charset="0"/>
              </a:rPr>
              <a:t>staphylococcus </a:t>
            </a:r>
            <a:r>
              <a:rPr lang="en-US" sz="2200" i="1" dirty="0" err="1" smtClean="0">
                <a:latin typeface="Times New Roman" pitchFamily="18" charset="0"/>
                <a:cs typeface="Times New Roman" pitchFamily="18" charset="0"/>
              </a:rPr>
              <a:t>aureus</a:t>
            </a:r>
            <a:r>
              <a:rPr lang="en-US" sz="2200" dirty="0" smtClean="0">
                <a:latin typeface="Times New Roman" pitchFamily="18" charset="0"/>
                <a:cs typeface="Times New Roman" pitchFamily="18" charset="0"/>
              </a:rPr>
              <a:t> </a:t>
            </a:r>
            <a:r>
              <a:rPr lang="en-US" sz="2200" dirty="0">
                <a:latin typeface="Times New Roman" pitchFamily="18" charset="0"/>
                <a:cs typeface="Times New Roman" pitchFamily="18" charset="0"/>
              </a:rPr>
              <a:t>infection most </a:t>
            </a:r>
            <a:r>
              <a:rPr lang="en-US" sz="2200" dirty="0" smtClean="0">
                <a:latin typeface="Times New Roman" pitchFamily="18" charset="0"/>
                <a:cs typeface="Times New Roman" pitchFamily="18" charset="0"/>
              </a:rPr>
              <a:t>common..</a:t>
            </a:r>
            <a:endParaRPr lang="en-US" sz="2200" dirty="0">
              <a:latin typeface="Times New Roman" pitchFamily="18" charset="0"/>
              <a:cs typeface="Times New Roman" pitchFamily="18" charset="0"/>
            </a:endParaRPr>
          </a:p>
          <a:p>
            <a:pPr marL="1179576" lvl="2" indent="-457200">
              <a:buFont typeface="+mj-lt"/>
              <a:buAutoNum type="arabi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mastitis..</a:t>
            </a:r>
            <a:endParaRPr lang="en-US" sz="2200" dirty="0">
              <a:latin typeface="Times New Roman" pitchFamily="18" charset="0"/>
              <a:cs typeface="Times New Roman" pitchFamily="18" charset="0"/>
            </a:endParaRPr>
          </a:p>
          <a:p>
            <a:pPr marL="1179576" lvl="2" indent="-457200">
              <a:buFont typeface="+mj-lt"/>
              <a:buAutoNum type="arabi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179576" lvl="2" indent="-457200">
              <a:buFont typeface="+mj-lt"/>
              <a:buAutoNum type="arabicParenR"/>
              <a:defRPr/>
            </a:pPr>
            <a:r>
              <a:rPr lang="en-US" sz="2200" dirty="0">
                <a:latin typeface="Times New Roman" pitchFamily="18" charset="0"/>
                <a:cs typeface="Times New Roman" pitchFamily="18" charset="0"/>
              </a:rPr>
              <a:t>Fat necrosis is usually due to mechanical trauma, surgical or otherwise</a:t>
            </a:r>
          </a:p>
          <a:p>
            <a:pPr marL="1179576" lvl="2" indent="-457200">
              <a:buFont typeface="+mj-lt"/>
              <a:buAutoNum type="arabi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a:t>
            </a:r>
            <a:r>
              <a:rPr lang="en-US" sz="2200" i="1" dirty="0">
                <a:latin typeface="Times New Roman" pitchFamily="18" charset="0"/>
                <a:cs typeface="Times New Roman" pitchFamily="18" charset="0"/>
              </a:rPr>
              <a:t>diabetics</a:t>
            </a:r>
          </a:p>
          <a:p>
            <a:pPr marL="1179576" lvl="2" indent="-457200">
              <a:buFont typeface="+mj-lt"/>
              <a:buAutoNum type="arabicParenR"/>
              <a:defRPr/>
            </a:pPr>
            <a:r>
              <a:rPr lang="en-US" sz="2200" dirty="0">
                <a:latin typeface="Times New Roman" pitchFamily="18" charset="0"/>
                <a:cs typeface="Times New Roman" pitchFamily="18" charset="0"/>
              </a:rPr>
              <a:t>Granulomatous mastitis sarcoid, TB, etc., but mostly idiopathic</a:t>
            </a:r>
          </a:p>
          <a:p>
            <a:pPr marL="624078" indent="-514350">
              <a:buFont typeface="+mj-lt"/>
              <a:buAutoNum type="arabicParenR"/>
              <a:defRPr/>
            </a:pPr>
            <a:r>
              <a:rPr lang="en-US" sz="2200" b="1" dirty="0">
                <a:solidFill>
                  <a:srgbClr val="7030A0"/>
                </a:solidFill>
                <a:latin typeface="Times New Roman" pitchFamily="18" charset="0"/>
                <a:cs typeface="Times New Roman" pitchFamily="18" charset="0"/>
              </a:rPr>
              <a:t>Benign epithelial </a:t>
            </a:r>
            <a:r>
              <a:rPr lang="en-US" sz="2200" b="1" dirty="0" smtClean="0">
                <a:solidFill>
                  <a:srgbClr val="7030A0"/>
                </a:solidFill>
                <a:latin typeface="Times New Roman" pitchFamily="18" charset="0"/>
                <a:cs typeface="Times New Roman" pitchFamily="18" charset="0"/>
              </a:rPr>
              <a:t>lesions:</a:t>
            </a:r>
            <a:endParaRPr lang="en-US" sz="2200" b="1" dirty="0">
              <a:solidFill>
                <a:srgbClr val="7030A0"/>
              </a:solidFill>
              <a:latin typeface="Times New Roman" pitchFamily="18" charset="0"/>
              <a:cs typeface="Times New Roman" pitchFamily="18" charset="0"/>
            </a:endParaRPr>
          </a:p>
          <a:p>
            <a:pPr marL="1161288" lvl="2" indent="-457200">
              <a:buFont typeface="+mj-lt"/>
              <a:buAutoNum type="arabicParenR"/>
              <a:defRPr/>
            </a:pPr>
            <a:r>
              <a:rPr lang="en-US" sz="2200" b="1" dirty="0">
                <a:solidFill>
                  <a:srgbClr val="FF0066"/>
                </a:solidFill>
                <a:latin typeface="Times New Roman" pitchFamily="18" charset="0"/>
                <a:cs typeface="Times New Roman" pitchFamily="18" charset="0"/>
              </a:rPr>
              <a:t>Non proliferative </a:t>
            </a:r>
            <a:r>
              <a:rPr lang="en-US" sz="2200" dirty="0">
                <a:latin typeface="Times New Roman" pitchFamily="18" charset="0"/>
                <a:cs typeface="Times New Roman" pitchFamily="18" charset="0"/>
              </a:rPr>
              <a:t>breast changes (fibrocystic changes)</a:t>
            </a:r>
          </a:p>
          <a:p>
            <a:pPr marL="1161288" lvl="2" indent="-457200">
              <a:buFont typeface="+mj-lt"/>
              <a:buAutoNum type="arabicParenR"/>
              <a:defRPr/>
            </a:pPr>
            <a:r>
              <a:rPr lang="en-US" sz="2200" b="1" dirty="0">
                <a:solidFill>
                  <a:srgbClr val="FF0066"/>
                </a:solidFill>
                <a:latin typeface="Times New Roman" pitchFamily="18" charset="0"/>
                <a:cs typeface="Times New Roman" pitchFamily="18" charset="0"/>
              </a:rPr>
              <a:t>Proliferative</a:t>
            </a:r>
            <a:r>
              <a:rPr lang="en-US" sz="2200" dirty="0">
                <a:latin typeface="Times New Roman" pitchFamily="18" charset="0"/>
                <a:cs typeface="Times New Roman" pitchFamily="18" charset="0"/>
              </a:rPr>
              <a:t> breast disease </a:t>
            </a:r>
            <a:r>
              <a:rPr lang="en-US" sz="2200" i="1" u="sng" dirty="0">
                <a:latin typeface="Times New Roman" pitchFamily="18" charset="0"/>
                <a:cs typeface="Times New Roman" pitchFamily="18" charset="0"/>
              </a:rPr>
              <a:t>without </a:t>
            </a:r>
            <a:r>
              <a:rPr lang="en-US" sz="2200" i="1" u="sng" dirty="0" err="1">
                <a:latin typeface="Times New Roman" pitchFamily="18" charset="0"/>
                <a:cs typeface="Times New Roman" pitchFamily="18" charset="0"/>
              </a:rPr>
              <a:t>atypia</a:t>
            </a:r>
            <a:endParaRPr lang="en-US" sz="2200" i="1" u="sng" dirty="0">
              <a:latin typeface="Times New Roman" pitchFamily="18" charset="0"/>
              <a:cs typeface="Times New Roman" pitchFamily="18" charset="0"/>
            </a:endParaRPr>
          </a:p>
          <a:p>
            <a:pPr marL="1161288" lvl="2" indent="-457200">
              <a:buFont typeface="+mj-lt"/>
              <a:buAutoNum type="arabicParenR"/>
              <a:defRPr/>
            </a:pPr>
            <a:r>
              <a:rPr lang="en-US" sz="2200" b="1" dirty="0">
                <a:solidFill>
                  <a:srgbClr val="FF0066"/>
                </a:solidFill>
                <a:latin typeface="Times New Roman" pitchFamily="18" charset="0"/>
                <a:cs typeface="Times New Roman" pitchFamily="18" charset="0"/>
              </a:rPr>
              <a:t>Proliferative</a:t>
            </a:r>
            <a:r>
              <a:rPr lang="en-US" sz="2200" dirty="0">
                <a:latin typeface="Times New Roman" pitchFamily="18" charset="0"/>
                <a:cs typeface="Times New Roman" pitchFamily="18" charset="0"/>
              </a:rPr>
              <a:t> breast disease </a:t>
            </a:r>
            <a:r>
              <a:rPr lang="en-US" sz="2200" i="1" dirty="0">
                <a:latin typeface="Times New Roman" pitchFamily="18" charset="0"/>
                <a:cs typeface="Times New Roman" pitchFamily="18" charset="0"/>
              </a:rPr>
              <a:t>with </a:t>
            </a:r>
            <a:r>
              <a:rPr lang="en-US" sz="2200" i="1" u="sng" dirty="0" err="1">
                <a:latin typeface="Times New Roman" pitchFamily="18" charset="0"/>
                <a:cs typeface="Times New Roman" pitchFamily="18" charset="0"/>
              </a:rPr>
              <a:t>atypia</a:t>
            </a:r>
            <a:r>
              <a:rPr lang="en-US" sz="2200" i="1" dirty="0">
                <a:latin typeface="Times New Roman" pitchFamily="18" charset="0"/>
                <a:cs typeface="Times New Roman" pitchFamily="18" charset="0"/>
              </a:rPr>
              <a:t> </a:t>
            </a:r>
            <a:r>
              <a:rPr lang="en-US" sz="2200" dirty="0">
                <a:latin typeface="Times New Roman" pitchFamily="18" charset="0"/>
                <a:cs typeface="Times New Roman" pitchFamily="18" charset="0"/>
              </a:rPr>
              <a:t>/Atypical hyperplasia</a:t>
            </a:r>
          </a:p>
          <a:p>
            <a:pPr marL="624078" indent="-514350">
              <a:buFont typeface="+mj-lt"/>
              <a:buAutoNum type="arabicParenR"/>
              <a:defRPr/>
            </a:pPr>
            <a:r>
              <a:rPr lang="en-US" sz="2200" b="1" dirty="0">
                <a:solidFill>
                  <a:srgbClr val="7030A0"/>
                </a:solidFill>
                <a:latin typeface="Times New Roman" pitchFamily="18" charset="0"/>
                <a:cs typeface="Times New Roman" pitchFamily="18" charset="0"/>
              </a:rPr>
              <a:t>Carcinoma in </a:t>
            </a:r>
            <a:r>
              <a:rPr lang="en-US" sz="2200" b="1" dirty="0" smtClean="0">
                <a:solidFill>
                  <a:srgbClr val="7030A0"/>
                </a:solidFill>
                <a:latin typeface="Times New Roman" pitchFamily="18" charset="0"/>
                <a:cs typeface="Times New Roman" pitchFamily="18" charset="0"/>
              </a:rPr>
              <a:t>situ:</a:t>
            </a:r>
            <a:r>
              <a:rPr lang="en-US" sz="2200" b="1" dirty="0">
                <a:solidFill>
                  <a:srgbClr val="7030A0"/>
                </a:solidFill>
                <a:latin typeface="Times New Roman" pitchFamily="18" charset="0"/>
                <a:cs typeface="Times New Roman" pitchFamily="18" charset="0"/>
              </a:rPr>
              <a:t> </a:t>
            </a:r>
            <a:r>
              <a:rPr lang="en-US" sz="2200" b="1" dirty="0" smtClean="0">
                <a:solidFill>
                  <a:srgbClr val="7030A0"/>
                </a:solidFill>
                <a:latin typeface="Times New Roman" pitchFamily="18" charset="0"/>
                <a:cs typeface="Times New Roman" pitchFamily="18" charset="0"/>
              </a:rPr>
              <a:t> </a:t>
            </a:r>
            <a:r>
              <a:rPr lang="en-US" sz="2200" dirty="0" smtClean="0">
                <a:latin typeface="Times New Roman" pitchFamily="18" charset="0"/>
                <a:cs typeface="Times New Roman" pitchFamily="18" charset="0"/>
              </a:rPr>
              <a:t>1) DCIS</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     2) LCIS</a:t>
            </a:r>
            <a:endParaRPr lang="en-US" sz="2200" dirty="0">
              <a:latin typeface="Times New Roman" pitchFamily="18" charset="0"/>
              <a:cs typeface="Times New Roman" pitchFamily="18" charset="0"/>
            </a:endParaRPr>
          </a:p>
          <a:p>
            <a:pPr marL="624078" indent="-514350">
              <a:buFont typeface="+mj-lt"/>
              <a:buAutoNum type="arabicParenR"/>
              <a:defRPr/>
            </a:pPr>
            <a:r>
              <a:rPr lang="en-US" sz="2200" b="1" dirty="0">
                <a:solidFill>
                  <a:srgbClr val="7030A0"/>
                </a:solidFill>
                <a:latin typeface="Times New Roman" pitchFamily="18" charset="0"/>
                <a:cs typeface="Times New Roman" pitchFamily="18" charset="0"/>
              </a:rPr>
              <a:t>Invasive </a:t>
            </a:r>
            <a:r>
              <a:rPr lang="en-US" sz="2200" b="1" dirty="0" smtClean="0">
                <a:solidFill>
                  <a:srgbClr val="7030A0"/>
                </a:solidFill>
                <a:latin typeface="Times New Roman" pitchFamily="18" charset="0"/>
                <a:cs typeface="Times New Roman" pitchFamily="18" charset="0"/>
              </a:rPr>
              <a:t>carcinoma:</a:t>
            </a:r>
            <a:r>
              <a:rPr lang="en-US" sz="2200" b="1" dirty="0">
                <a:solidFill>
                  <a:srgbClr val="7030A0"/>
                </a:solidFill>
                <a:latin typeface="Times New Roman" pitchFamily="18" charset="0"/>
                <a:cs typeface="Times New Roman" pitchFamily="18" charset="0"/>
              </a:rPr>
              <a:t> </a:t>
            </a:r>
            <a:r>
              <a:rPr lang="en-US" sz="2200" b="1" dirty="0" smtClean="0">
                <a:latin typeface="Times New Roman" pitchFamily="18" charset="0"/>
                <a:cs typeface="Times New Roman" pitchFamily="18" charset="0"/>
              </a:rPr>
              <a:t> </a:t>
            </a:r>
            <a:r>
              <a:rPr lang="en-US" sz="2200" dirty="0" smtClean="0">
                <a:latin typeface="Times New Roman" pitchFamily="18" charset="0"/>
                <a:cs typeface="Times New Roman" pitchFamily="18" charset="0"/>
              </a:rPr>
              <a:t>1) Ductal carcinoma      2)Lobular </a:t>
            </a:r>
            <a:r>
              <a:rPr lang="en-US" sz="2200" dirty="0">
                <a:latin typeface="Times New Roman" pitchFamily="18" charset="0"/>
                <a:cs typeface="Times New Roman" pitchFamily="18" charset="0"/>
              </a:rPr>
              <a:t>carcinoma</a:t>
            </a:r>
          </a:p>
          <a:p>
            <a:pPr marL="624078" indent="-514350">
              <a:buFont typeface="+mj-lt"/>
              <a:buAutoNum type="arabicParenR"/>
              <a:defRPr/>
            </a:pPr>
            <a:r>
              <a:rPr lang="en-US" sz="2200" b="1" dirty="0">
                <a:solidFill>
                  <a:srgbClr val="7030A0"/>
                </a:solidFill>
                <a:latin typeface="Times New Roman" pitchFamily="18" charset="0"/>
                <a:cs typeface="Times New Roman" pitchFamily="18" charset="0"/>
              </a:rPr>
              <a:t>Others/stromal </a:t>
            </a:r>
            <a:r>
              <a:rPr lang="en-US" sz="2200" b="1" dirty="0" smtClean="0">
                <a:solidFill>
                  <a:srgbClr val="7030A0"/>
                </a:solidFill>
                <a:latin typeface="Times New Roman" pitchFamily="18" charset="0"/>
                <a:cs typeface="Times New Roman" pitchFamily="18" charset="0"/>
              </a:rPr>
              <a:t>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Font typeface="+mj-lt"/>
              <a:buAutoNum type="arabicParenR"/>
              <a:defRPr/>
            </a:pPr>
            <a:endParaRPr lang="en-US" dirty="0"/>
          </a:p>
        </p:txBody>
      </p:sp>
      <p:sp>
        <p:nvSpPr>
          <p:cNvPr id="14338" name="Title 1"/>
          <p:cNvSpPr>
            <a:spLocks noGrp="1"/>
          </p:cNvSpPr>
          <p:nvPr>
            <p:ph type="title"/>
          </p:nvPr>
        </p:nvSpPr>
        <p:spPr>
          <a:xfrm>
            <a:off x="227012" y="152401"/>
            <a:ext cx="9775825" cy="1066800"/>
          </a:xfrm>
        </p:spPr>
        <p:txBody>
          <a:bodyPr/>
          <a:lstStyle/>
          <a:p>
            <a:pPr eaLnBrk="1" hangingPunct="1"/>
            <a:r>
              <a:rPr lang="en-US" b="1" dirty="0">
                <a:solidFill>
                  <a:srgbClr val="7030A0"/>
                </a:solidFill>
              </a:rPr>
              <a:t>Breast lesions</a:t>
            </a:r>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Theme14</Template>
  <TotalTime>0</TotalTime>
  <Words>5233</Words>
  <Application>Microsoft Office PowerPoint</Application>
  <PresentationFormat>Custom</PresentationFormat>
  <Paragraphs>476</Paragraphs>
  <Slides>71</Slides>
  <Notes>42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0" baseType="lpstr">
      <vt:lpstr>Arial</vt:lpstr>
      <vt:lpstr>Calibri</vt:lpstr>
      <vt:lpstr>Calibri Light</vt:lpstr>
      <vt:lpstr>Corbel</vt:lpstr>
      <vt:lpstr>Georgia</vt:lpstr>
      <vt:lpstr>Times New Roman</vt:lpstr>
      <vt:lpstr>Wingdings</vt:lpstr>
      <vt:lpstr>Earthtones 16x9</vt:lpstr>
      <vt:lpstr>Bitmap Image</vt:lpstr>
      <vt:lpstr>Breast Pathology </vt:lpstr>
      <vt:lpstr>Objectives </vt:lpstr>
      <vt:lpstr>PowerPoint Presentation</vt:lpstr>
      <vt:lpstr>DUCTS..</vt:lpstr>
      <vt:lpstr>PowerPoint Presentation</vt:lpstr>
      <vt:lpstr> Clinical Presentation of Breast Diseases</vt:lpstr>
      <vt:lpstr>PowerPoint Presentation</vt:lpstr>
      <vt:lpstr>Mammographic screening</vt:lpstr>
      <vt:lpstr>Breast lesions</vt:lpstr>
      <vt:lpstr>Mastitis</vt:lpstr>
      <vt:lpstr>Benign epithelial lesions of breast are divided into 3 basic types </vt:lpstr>
      <vt:lpstr>1- Non proliferative Breast Changes (Fibrocystic Change/disease)</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CLASSIFICATION</vt:lpstr>
      <vt:lpstr>Based on expression of hormonal receptors (clinically useful classification)</vt:lpstr>
      <vt:lpstr>PowerPoint Presentation</vt:lpstr>
      <vt:lpstr>Alternative classification (relies on gene expression)….research</vt:lpstr>
      <vt:lpstr>Breast Carcinoma: Classification</vt:lpstr>
      <vt:lpstr>CARCINOMA IN SITU (CIS)</vt:lpstr>
      <vt:lpstr>Carcinoma in situ</vt:lpstr>
      <vt:lpstr>Ductal Carcinoma In Situ (DCIS)</vt:lpstr>
      <vt:lpstr>DCIS ( Ductal Carcinoma In Situ)</vt:lpstr>
      <vt:lpstr>DCIS</vt:lpstr>
      <vt:lpstr>PowerPoint Presentation</vt:lpstr>
      <vt:lpstr>DCIS</vt:lpstr>
      <vt:lpstr>DCIS</vt:lpstr>
      <vt:lpstr>Paget’s Disease </vt:lpstr>
      <vt:lpstr>Pagets disease</vt:lpstr>
      <vt:lpstr>Lobular Carcinoma in Situ (LCIS)</vt:lpstr>
      <vt:lpstr>LCIS </vt:lpstr>
      <vt:lpstr>INVASIVE BREAST CARCINOMA</vt:lpstr>
      <vt:lpstr>CLINICAL FEATURES OF INVASIVE BREAST CANCER</vt:lpstr>
      <vt:lpstr>Invasive carcinoma</vt:lpstr>
      <vt:lpstr>Invasive Breast Carcinoma: Classification </vt:lpstr>
      <vt:lpstr>1- Invasive Ductal Carcinoma, NOS</vt:lpstr>
      <vt:lpstr>1- Invasive Ductal Carcinoma, NOS: </vt:lpstr>
      <vt:lpstr>1- Invasive Ductal Carcinoma, NOS: histology</vt:lpstr>
      <vt:lpstr>1- Invasive ductal carcinoma, NOS</vt:lpstr>
      <vt:lpstr>2- Invasive Lobular Carcinoma</vt:lpstr>
      <vt:lpstr>Invasive lobular carcinoma with area of lobular carcinoma in situ also</vt:lpstr>
      <vt:lpstr>3- Medullary Carcinoma…</vt:lpstr>
      <vt:lpstr>4- Colloid Carcinoma/ Mucinous carcinoma…. </vt:lpstr>
      <vt:lpstr>5- Tubular carcinoma</vt:lpstr>
      <vt:lpstr>Treatment</vt:lpstr>
      <vt:lpstr>Breast Carcinoma, Major Prognostic Factors</vt:lpstr>
      <vt:lpstr>Breast Carcinoma, Major Prognostic Factors…cont</vt:lpstr>
      <vt:lpstr>Breast Carcinoma , Minor Prognostic Factors</vt:lpstr>
      <vt:lpstr>Metastasis to vertebra</vt:lpstr>
      <vt:lpstr>STROMAL TUMORS </vt:lpstr>
      <vt:lpstr>PowerPoint Presentation</vt:lpstr>
      <vt:lpstr>Fibroadenoma (FA)</vt:lpstr>
      <vt:lpstr>The lesion consists of a proliferation of intralobular stroma surrounding and often pushing and distorting the associated epithelium. The border is sharply delimited.</vt:lpstr>
      <vt:lpstr>Phyllodes tumor (Greek for leaflike)</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2019-04-01T09:42:20Z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