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57"/>
  </p:notesMasterIdLst>
  <p:sldIdLst>
    <p:sldId id="403" r:id="rId2"/>
    <p:sldId id="611" r:id="rId3"/>
    <p:sldId id="612" r:id="rId4"/>
    <p:sldId id="613" r:id="rId5"/>
    <p:sldId id="614" r:id="rId6"/>
    <p:sldId id="615" r:id="rId7"/>
    <p:sldId id="616" r:id="rId8"/>
    <p:sldId id="617" r:id="rId9"/>
    <p:sldId id="618" r:id="rId10"/>
    <p:sldId id="619" r:id="rId11"/>
    <p:sldId id="620" r:id="rId12"/>
    <p:sldId id="621" r:id="rId13"/>
    <p:sldId id="622" r:id="rId14"/>
    <p:sldId id="623" r:id="rId15"/>
    <p:sldId id="624" r:id="rId16"/>
    <p:sldId id="625" r:id="rId17"/>
    <p:sldId id="626" r:id="rId18"/>
    <p:sldId id="627" r:id="rId19"/>
    <p:sldId id="628" r:id="rId20"/>
    <p:sldId id="629" r:id="rId21"/>
    <p:sldId id="630" r:id="rId22"/>
    <p:sldId id="693" r:id="rId23"/>
    <p:sldId id="632" r:id="rId24"/>
    <p:sldId id="633" r:id="rId25"/>
    <p:sldId id="634" r:id="rId26"/>
    <p:sldId id="635" r:id="rId27"/>
    <p:sldId id="636" r:id="rId28"/>
    <p:sldId id="637" r:id="rId29"/>
    <p:sldId id="638" r:id="rId30"/>
    <p:sldId id="639" r:id="rId31"/>
    <p:sldId id="640" r:id="rId32"/>
    <p:sldId id="641" r:id="rId33"/>
    <p:sldId id="642" r:id="rId34"/>
    <p:sldId id="643" r:id="rId35"/>
    <p:sldId id="644" r:id="rId36"/>
    <p:sldId id="645" r:id="rId37"/>
    <p:sldId id="698" r:id="rId38"/>
    <p:sldId id="646" r:id="rId39"/>
    <p:sldId id="647" r:id="rId40"/>
    <p:sldId id="648" r:id="rId41"/>
    <p:sldId id="649" r:id="rId42"/>
    <p:sldId id="652" r:id="rId43"/>
    <p:sldId id="653" r:id="rId44"/>
    <p:sldId id="654" r:id="rId45"/>
    <p:sldId id="655" r:id="rId46"/>
    <p:sldId id="656" r:id="rId47"/>
    <p:sldId id="659" r:id="rId48"/>
    <p:sldId id="657" r:id="rId49"/>
    <p:sldId id="658" r:id="rId50"/>
    <p:sldId id="660" r:id="rId51"/>
    <p:sldId id="661" r:id="rId52"/>
    <p:sldId id="662" r:id="rId53"/>
    <p:sldId id="664" r:id="rId54"/>
    <p:sldId id="665" r:id="rId55"/>
    <p:sldId id="663"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1BE5"/>
    <a:srgbClr val="993366"/>
    <a:srgbClr val="800000"/>
    <a:srgbClr val="99FF99"/>
    <a:srgbClr val="150F87"/>
    <a:srgbClr val="FF00FF"/>
    <a:srgbClr val="0000FF"/>
    <a:srgbClr val="FF6600"/>
    <a:srgbClr val="FF3300"/>
    <a:srgbClr val="5525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41" autoAdjust="0"/>
    <p:restoredTop sz="97359" autoAdjust="0"/>
  </p:normalViewPr>
  <p:slideViewPr>
    <p:cSldViewPr>
      <p:cViewPr varScale="1">
        <p:scale>
          <a:sx n="68" d="100"/>
          <a:sy n="68" d="100"/>
        </p:scale>
        <p:origin x="101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BEB934-2DCB-46D1-8F8C-652230C2F7D5}" type="datetimeFigureOut">
              <a:rPr lang="en-US" smtClean="0"/>
              <a:pPr/>
              <a:t>3/11/2019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A6EB6B-38F2-4D0B-A1E4-90E3B6920F58}" type="slidenum">
              <a:rPr lang="en-US" smtClean="0"/>
              <a:pPr/>
              <a:t>‹#›</a:t>
            </a:fld>
            <a:endParaRPr lang="en-US"/>
          </a:p>
        </p:txBody>
      </p:sp>
    </p:spTree>
    <p:extLst>
      <p:ext uri="{BB962C8B-B14F-4D97-AF65-F5344CB8AC3E}">
        <p14:creationId xmlns:p14="http://schemas.microsoft.com/office/powerpoint/2010/main" val="406143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9CAA98-A2D1-405C-94F3-7029EED6D608}" type="slidenum">
              <a:rPr lang="en-US"/>
              <a:pPr/>
              <a:t>4</a:t>
            </a:fld>
            <a:endParaRPr lang="en-US"/>
          </a:p>
        </p:txBody>
      </p:sp>
      <p:sp>
        <p:nvSpPr>
          <p:cNvPr id="15185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185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553204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Slide Image Placeholder 1"/>
          <p:cNvSpPr>
            <a:spLocks noGrp="1" noRot="1" noChangeAspect="1" noTextEdit="1"/>
          </p:cNvSpPr>
          <p:nvPr>
            <p:ph type="sldImg"/>
          </p:nvPr>
        </p:nvSpPr>
        <p:spPr bwMode="auto">
          <a:noFill/>
          <a:ln>
            <a:solidFill>
              <a:srgbClr val="000000"/>
            </a:solidFill>
            <a:miter lim="800000"/>
            <a:headEnd/>
            <a:tailEnd/>
          </a:ln>
        </p:spPr>
      </p:sp>
      <p:sp>
        <p:nvSpPr>
          <p:cNvPr id="411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11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32C362-4916-4E1B-950F-87E7D4E1945E}" type="slidenum">
              <a:rPr lang="en-US"/>
              <a:pPr fontAlgn="base">
                <a:spcBef>
                  <a:spcPct val="0"/>
                </a:spcBef>
                <a:spcAft>
                  <a:spcPct val="0"/>
                </a:spcAft>
              </a:pPr>
              <a:t>12</a:t>
            </a:fld>
            <a:endParaRPr lang="en-US"/>
          </a:p>
        </p:txBody>
      </p:sp>
    </p:spTree>
    <p:extLst>
      <p:ext uri="{BB962C8B-B14F-4D97-AF65-F5344CB8AC3E}">
        <p14:creationId xmlns:p14="http://schemas.microsoft.com/office/powerpoint/2010/main" val="4267441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Slide Image Placeholder 1"/>
          <p:cNvSpPr>
            <a:spLocks noGrp="1" noRot="1" noChangeAspect="1" noTextEdit="1"/>
          </p:cNvSpPr>
          <p:nvPr>
            <p:ph type="sldImg"/>
          </p:nvPr>
        </p:nvSpPr>
        <p:spPr bwMode="auto">
          <a:noFill/>
          <a:ln>
            <a:solidFill>
              <a:srgbClr val="000000"/>
            </a:solidFill>
            <a:miter lim="800000"/>
            <a:headEnd/>
            <a:tailEnd/>
          </a:ln>
        </p:spPr>
      </p:sp>
      <p:sp>
        <p:nvSpPr>
          <p:cNvPr id="412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12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69C0D6-1E4B-417A-9E8C-E0514C7715C0}" type="slidenum">
              <a:rPr lang="en-US"/>
              <a:pPr fontAlgn="base">
                <a:spcBef>
                  <a:spcPct val="0"/>
                </a:spcBef>
                <a:spcAft>
                  <a:spcPct val="0"/>
                </a:spcAft>
              </a:pPr>
              <a:t>13</a:t>
            </a:fld>
            <a:endParaRPr lang="en-US"/>
          </a:p>
        </p:txBody>
      </p:sp>
    </p:spTree>
    <p:extLst>
      <p:ext uri="{BB962C8B-B14F-4D97-AF65-F5344CB8AC3E}">
        <p14:creationId xmlns:p14="http://schemas.microsoft.com/office/powerpoint/2010/main" val="1557837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7950A431-7BC2-4088-8702-81CFF64ED621}" type="slidenum">
              <a:rPr lang="en-US" smtClean="0"/>
              <a:pPr/>
              <a:t>41</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001234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Slide Image Placeholder 1"/>
          <p:cNvSpPr>
            <a:spLocks noGrp="1" noRot="1" noChangeAspect="1" noTextEdit="1"/>
          </p:cNvSpPr>
          <p:nvPr>
            <p:ph type="sldImg"/>
          </p:nvPr>
        </p:nvSpPr>
        <p:spPr bwMode="auto">
          <a:noFill/>
          <a:ln>
            <a:solidFill>
              <a:srgbClr val="000000"/>
            </a:solidFill>
            <a:miter lim="800000"/>
            <a:headEnd/>
            <a:tailEnd/>
          </a:ln>
        </p:spPr>
      </p:sp>
      <p:sp>
        <p:nvSpPr>
          <p:cNvPr id="565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 </a:t>
            </a:r>
          </a:p>
        </p:txBody>
      </p:sp>
      <p:sp>
        <p:nvSpPr>
          <p:cNvPr id="565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A09898-0236-41F2-BCD7-1EF8BF3F834A}" type="slidenum">
              <a:rPr lang="en-US"/>
              <a:pPr fontAlgn="base">
                <a:spcBef>
                  <a:spcPct val="0"/>
                </a:spcBef>
                <a:spcAft>
                  <a:spcPct val="0"/>
                </a:spcAft>
              </a:pPr>
              <a:t>52</a:t>
            </a:fld>
            <a:endParaRPr lang="en-US"/>
          </a:p>
        </p:txBody>
      </p:sp>
    </p:spTree>
    <p:extLst>
      <p:ext uri="{BB962C8B-B14F-4D97-AF65-F5344CB8AC3E}">
        <p14:creationId xmlns:p14="http://schemas.microsoft.com/office/powerpoint/2010/main" val="192588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74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182FE0-E962-4146-A2F8-823DF8D45663}" type="slidenum">
              <a:rPr lang="en-US"/>
              <a:pPr fontAlgn="base">
                <a:spcBef>
                  <a:spcPct val="0"/>
                </a:spcBef>
                <a:spcAft>
                  <a:spcPct val="0"/>
                </a:spcAft>
              </a:pPr>
              <a:t>54</a:t>
            </a:fld>
            <a:endParaRPr lang="en-US"/>
          </a:p>
        </p:txBody>
      </p:sp>
    </p:spTree>
    <p:extLst>
      <p:ext uri="{BB962C8B-B14F-4D97-AF65-F5344CB8AC3E}">
        <p14:creationId xmlns:p14="http://schemas.microsoft.com/office/powerpoint/2010/main" val="4190119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F45B2754-8EEB-4A0A-8EF1-0F34824F1038}" type="datetimeFigureOut">
              <a:rPr lang="en-US" smtClean="0"/>
              <a:pPr/>
              <a:t>3/11/2019</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8E189058-DC61-46AF-8503-23257CDEB006}"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3584503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5B2754-8EEB-4A0A-8EF1-0F34824F1038}" type="datetimeFigureOut">
              <a:rPr lang="en-US" smtClean="0"/>
              <a:pPr/>
              <a:t>3/11/2019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179696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5B2754-8EEB-4A0A-8EF1-0F34824F1038}" type="datetimeFigureOut">
              <a:rPr lang="en-US" smtClean="0"/>
              <a:pPr/>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1060601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5B2754-8EEB-4A0A-8EF1-0F34824F1038}" type="datetimeFigureOut">
              <a:rPr lang="en-US" smtClean="0"/>
              <a:pPr/>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766570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5B2754-8EEB-4A0A-8EF1-0F34824F1038}" type="datetimeFigureOut">
              <a:rPr lang="en-US" smtClean="0"/>
              <a:pPr/>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1260629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5B2754-8EEB-4A0A-8EF1-0F34824F1038}" type="datetimeFigureOut">
              <a:rPr lang="en-US" smtClean="0"/>
              <a:pPr/>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1821639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5B2754-8EEB-4A0A-8EF1-0F34824F1038}" type="datetimeFigureOut">
              <a:rPr lang="en-US" smtClean="0"/>
              <a:pPr/>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3159821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5B2754-8EEB-4A0A-8EF1-0F34824F1038}" type="datetimeFigureOut">
              <a:rPr lang="en-US" smtClean="0"/>
              <a:pPr/>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3711411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5B2754-8EEB-4A0A-8EF1-0F34824F1038}" type="datetimeFigureOut">
              <a:rPr lang="en-US" smtClean="0"/>
              <a:pPr/>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3916559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838200"/>
          </a:xfrm>
        </p:spPr>
        <p:txBody>
          <a:bodyPr/>
          <a:lstStyle/>
          <a:p>
            <a:r>
              <a:rPr lang="en-US"/>
              <a:t>Click to edit Master title style</a:t>
            </a:r>
          </a:p>
        </p:txBody>
      </p:sp>
      <p:sp>
        <p:nvSpPr>
          <p:cNvPr id="3" name="Content Placeholder 2"/>
          <p:cNvSpPr>
            <a:spLocks noGrp="1"/>
          </p:cNvSpPr>
          <p:nvPr>
            <p:ph sz="half" idx="1"/>
          </p:nvPr>
        </p:nvSpPr>
        <p:spPr>
          <a:xfrm>
            <a:off x="685800" y="18288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8288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400800"/>
            <a:ext cx="1905000" cy="457200"/>
          </a:xfrm>
        </p:spPr>
        <p:txBody>
          <a:bodyPr/>
          <a:lstStyle>
            <a:lvl1pPr>
              <a:defRPr/>
            </a:lvl1pPr>
          </a:lstStyle>
          <a:p>
            <a:fld id="{F45B2754-8EEB-4A0A-8EF1-0F34824F1038}" type="datetimeFigureOut">
              <a:rPr lang="en-US" smtClean="0"/>
              <a:pPr/>
              <a:t>3/11/2019</a:t>
            </a:fld>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400800"/>
            <a:ext cx="1905000" cy="457200"/>
          </a:xfrm>
        </p:spPr>
        <p:txBody>
          <a:bodyPr/>
          <a:lstStyle>
            <a:lvl1pPr>
              <a:defRPr/>
            </a:lvl1pPr>
          </a:lstStyle>
          <a:p>
            <a:fld id="{8E189058-DC61-46AF-8503-23257CDEB006}" type="slidenum">
              <a:rPr lang="en-US" smtClean="0"/>
              <a:pPr/>
              <a:t>‹#›</a:t>
            </a:fld>
            <a:endParaRPr lang="en-US"/>
          </a:p>
        </p:txBody>
      </p:sp>
    </p:spTree>
    <p:extLst>
      <p:ext uri="{BB962C8B-B14F-4D97-AF65-F5344CB8AC3E}">
        <p14:creationId xmlns:p14="http://schemas.microsoft.com/office/powerpoint/2010/main" val="2869806926"/>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838200"/>
          </a:xfrm>
        </p:spPr>
        <p:txBody>
          <a:bodyPr/>
          <a:lstStyle/>
          <a:p>
            <a:r>
              <a:rPr lang="en-US"/>
              <a:t>Click to edit Master title style</a:t>
            </a:r>
          </a:p>
        </p:txBody>
      </p:sp>
      <p:sp>
        <p:nvSpPr>
          <p:cNvPr id="3" name="Content Placeholder 2"/>
          <p:cNvSpPr>
            <a:spLocks noGrp="1"/>
          </p:cNvSpPr>
          <p:nvPr>
            <p:ph sz="quarter" idx="1"/>
          </p:nvPr>
        </p:nvSpPr>
        <p:spPr>
          <a:xfrm>
            <a:off x="685800" y="18288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4152900"/>
            <a:ext cx="38100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828800"/>
            <a:ext cx="381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85800" y="6400800"/>
            <a:ext cx="1905000" cy="457200"/>
          </a:xfrm>
        </p:spPr>
        <p:txBody>
          <a:bodyPr/>
          <a:lstStyle>
            <a:lvl1pPr>
              <a:defRPr/>
            </a:lvl1pPr>
          </a:lstStyle>
          <a:p>
            <a:fld id="{F45B2754-8EEB-4A0A-8EF1-0F34824F1038}" type="datetimeFigureOut">
              <a:rPr lang="en-US" smtClean="0"/>
              <a:pPr/>
              <a:t>3/11/2019</a:t>
            </a:fld>
            <a:endParaRPr lang="en-US"/>
          </a:p>
        </p:txBody>
      </p:sp>
      <p:sp>
        <p:nvSpPr>
          <p:cNvPr id="7" name="Footer Placeholder 6"/>
          <p:cNvSpPr>
            <a:spLocks noGrp="1"/>
          </p:cNvSpPr>
          <p:nvPr>
            <p:ph type="ftr" sz="quarter" idx="11"/>
          </p:nvPr>
        </p:nvSpPr>
        <p:spPr>
          <a:xfrm>
            <a:off x="3124200" y="64008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400800"/>
            <a:ext cx="1905000" cy="457200"/>
          </a:xfrm>
        </p:spPr>
        <p:txBody>
          <a:bodyPr/>
          <a:lstStyle>
            <a:lvl1pPr>
              <a:defRPr/>
            </a:lvl1pPr>
          </a:lstStyle>
          <a:p>
            <a:fld id="{8E189058-DC61-46AF-8503-23257CDEB006}" type="slidenum">
              <a:rPr lang="en-US" smtClean="0"/>
              <a:pPr/>
              <a:t>‹#›</a:t>
            </a:fld>
            <a:endParaRPr lang="en-US"/>
          </a:p>
        </p:txBody>
      </p:sp>
    </p:spTree>
    <p:extLst>
      <p:ext uri="{BB962C8B-B14F-4D97-AF65-F5344CB8AC3E}">
        <p14:creationId xmlns:p14="http://schemas.microsoft.com/office/powerpoint/2010/main" val="2192182754"/>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F45B2754-8EEB-4A0A-8EF1-0F34824F1038}" type="datetimeFigureOut">
              <a:rPr lang="en-US" smtClean="0"/>
              <a:pPr/>
              <a:t>3/11/2019</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2405958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5B2754-8EEB-4A0A-8EF1-0F34824F1038}" type="datetimeFigureOut">
              <a:rPr lang="en-US" smtClean="0"/>
              <a:pPr/>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3508968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5B2754-8EEB-4A0A-8EF1-0F34824F1038}" type="datetimeFigureOut">
              <a:rPr lang="en-US" smtClean="0"/>
              <a:pPr/>
              <a:t>3/11/2019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1750153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5B2754-8EEB-4A0A-8EF1-0F34824F1038}" type="datetimeFigureOut">
              <a:rPr lang="en-US" smtClean="0"/>
              <a:pPr/>
              <a:t>3/11/2019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2982942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5B2754-8EEB-4A0A-8EF1-0F34824F1038}" type="datetimeFigureOut">
              <a:rPr lang="en-US" smtClean="0"/>
              <a:pPr/>
              <a:t>3/11/2019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74195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B2754-8EEB-4A0A-8EF1-0F34824F1038}" type="datetimeFigureOut">
              <a:rPr lang="en-US" smtClean="0"/>
              <a:pPr/>
              <a:t>3/11/2019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2413166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5B2754-8EEB-4A0A-8EF1-0F34824F1038}" type="datetimeFigureOut">
              <a:rPr lang="en-US" smtClean="0"/>
              <a:pPr/>
              <a:t>3/11/2019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401699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5B2754-8EEB-4A0A-8EF1-0F34824F1038}" type="datetimeFigureOut">
              <a:rPr lang="en-US" smtClean="0"/>
              <a:pPr/>
              <a:t>3/11/2019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89058-DC61-46AF-8503-23257CDEB006}" type="slidenum">
              <a:rPr lang="en-US" smtClean="0"/>
              <a:pPr/>
              <a:t>‹#›</a:t>
            </a:fld>
            <a:endParaRPr lang="en-US"/>
          </a:p>
        </p:txBody>
      </p:sp>
    </p:spTree>
    <p:extLst>
      <p:ext uri="{BB962C8B-B14F-4D97-AF65-F5344CB8AC3E}">
        <p14:creationId xmlns:p14="http://schemas.microsoft.com/office/powerpoint/2010/main" val="2400624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45B2754-8EEB-4A0A-8EF1-0F34824F1038}" type="datetimeFigureOut">
              <a:rPr lang="en-US" smtClean="0"/>
              <a:pPr/>
              <a:t>3/11/2019</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E189058-DC61-46AF-8503-23257CDEB006}" type="slidenum">
              <a:rPr lang="en-US" smtClean="0"/>
              <a:pPr/>
              <a:t>‹#›</a:t>
            </a:fld>
            <a:endParaRPr lang="en-US"/>
          </a:p>
        </p:txBody>
      </p:sp>
    </p:spTree>
    <p:extLst>
      <p:ext uri="{BB962C8B-B14F-4D97-AF65-F5344CB8AC3E}">
        <p14:creationId xmlns:p14="http://schemas.microsoft.com/office/powerpoint/2010/main" val="141852227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2317766"/>
            <a:ext cx="7620000" cy="2362200"/>
          </a:xfrm>
        </p:spPr>
        <p:txBody>
          <a:bodyPr>
            <a:noAutofit/>
          </a:bodyPr>
          <a:lstStyle/>
          <a:p>
            <a:pPr algn="ctr"/>
            <a:r>
              <a:rPr lang="en-US" b="1" i="1" dirty="0">
                <a:solidFill>
                  <a:srgbClr val="993366"/>
                </a:solidFill>
                <a:effectLst>
                  <a:outerShdw blurRad="38100" dist="38100" dir="2700000" algn="tl">
                    <a:srgbClr val="000000">
                      <a:alpha val="43137"/>
                    </a:srgbClr>
                  </a:outerShdw>
                </a:effectLst>
                <a:latin typeface="Arial Black" panose="020B0A04020102020204" pitchFamily="34" charset="0"/>
                <a:cs typeface="Aharoni" pitchFamily="2" charset="-79"/>
              </a:rPr>
              <a:t>Reproduction Block</a:t>
            </a:r>
            <a:br>
              <a:rPr lang="en-US" sz="4800" b="1" i="1" dirty="0">
                <a:solidFill>
                  <a:srgbClr val="0000FF"/>
                </a:solidFill>
                <a:effectLst>
                  <a:outerShdw blurRad="38100" dist="38100" dir="2700000" algn="tl">
                    <a:srgbClr val="000000">
                      <a:alpha val="43137"/>
                    </a:srgbClr>
                  </a:outerShdw>
                </a:effectLst>
                <a:latin typeface="Arial Black" panose="020B0A04020102020204" pitchFamily="34" charset="0"/>
              </a:rPr>
            </a:br>
            <a:br>
              <a:rPr lang="en-US" sz="3600" b="1" i="1" dirty="0">
                <a:solidFill>
                  <a:srgbClr val="0000FF"/>
                </a:solidFill>
                <a:effectLst>
                  <a:outerShdw blurRad="38100" dist="38100" dir="2700000" algn="tl">
                    <a:srgbClr val="000000">
                      <a:alpha val="43137"/>
                    </a:srgbClr>
                  </a:outerShdw>
                </a:effectLst>
                <a:latin typeface="Arial Black" panose="020B0A04020102020204" pitchFamily="34" charset="0"/>
              </a:rPr>
            </a:br>
            <a:r>
              <a:rPr lang="en-US" sz="4000" b="1" i="1" dirty="0">
                <a:solidFill>
                  <a:schemeClr val="tx1">
                    <a:lumMod val="75000"/>
                    <a:lumOff val="25000"/>
                  </a:schemeClr>
                </a:solidFill>
                <a:effectLst>
                  <a:outerShdw blurRad="38100" dist="38100" dir="2700000" algn="tl">
                    <a:srgbClr val="000000">
                      <a:alpha val="43137"/>
                    </a:srgbClr>
                  </a:outerShdw>
                </a:effectLst>
                <a:latin typeface="Arial Black" panose="020B0A04020102020204" pitchFamily="34" charset="0"/>
              </a:rPr>
              <a:t>Pathology Practicals</a:t>
            </a:r>
          </a:p>
        </p:txBody>
      </p:sp>
      <p:sp>
        <p:nvSpPr>
          <p:cNvPr id="7" name="TextBox 7"/>
          <p:cNvSpPr txBox="1"/>
          <p:nvPr/>
        </p:nvSpPr>
        <p:spPr>
          <a:xfrm>
            <a:off x="4343400" y="5980093"/>
            <a:ext cx="1447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Prepared by:</a:t>
            </a:r>
          </a:p>
        </p:txBody>
      </p:sp>
      <p:sp>
        <p:nvSpPr>
          <p:cNvPr id="8" name="TextBox 8"/>
          <p:cNvSpPr txBox="1"/>
          <p:nvPr/>
        </p:nvSpPr>
        <p:spPr>
          <a:xfrm>
            <a:off x="5943600" y="5918538"/>
            <a:ext cx="16002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800" b="1" i="1" dirty="0"/>
              <a:t>Prof.  Ammar Al Rikabi</a:t>
            </a:r>
          </a:p>
          <a:p>
            <a:pPr marL="171450" indent="-171450">
              <a:buFont typeface="Arial" panose="020B0604020202020204" pitchFamily="34" charset="0"/>
              <a:buChar char="•"/>
            </a:pPr>
            <a:r>
              <a:rPr lang="en-US" sz="800" b="1" i="1" dirty="0"/>
              <a:t>Dr. Sayed Al Esawy</a:t>
            </a:r>
          </a:p>
        </p:txBody>
      </p:sp>
      <p:sp>
        <p:nvSpPr>
          <p:cNvPr id="9" name="Rectangle 8"/>
          <p:cNvSpPr/>
          <p:nvPr/>
        </p:nvSpPr>
        <p:spPr>
          <a:xfrm>
            <a:off x="4800600" y="6495147"/>
            <a:ext cx="3995835"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t>Head of Pathology Department: Dr. Hisham Al Khalidi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195736" y="2924944"/>
            <a:ext cx="6624736" cy="1512168"/>
          </a:xfrm>
          <a:prstGeom prst="ellipse">
            <a:avLst/>
          </a:prstGeom>
          <a:solidFill>
            <a:schemeClr val="accent1">
              <a:lumMod val="75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effectLst>
                  <a:outerShdw blurRad="38100" dist="38100" dir="2700000" algn="tl">
                    <a:srgbClr val="000000">
                      <a:alpha val="43137"/>
                    </a:srgbClr>
                  </a:outerShdw>
                </a:effectLst>
              </a:rPr>
              <a:t>ENDOMETRIUM</a:t>
            </a:r>
          </a:p>
        </p:txBody>
      </p:sp>
      <p:sp>
        <p:nvSpPr>
          <p:cNvPr id="7" name="TextBox 6"/>
          <p:cNvSpPr txBox="1"/>
          <p:nvPr/>
        </p:nvSpPr>
        <p:spPr>
          <a:xfrm>
            <a:off x="7586842" y="6588177"/>
            <a:ext cx="1547664" cy="253916"/>
          </a:xfrm>
          <a:prstGeom prst="rect">
            <a:avLst/>
          </a:prstGeom>
          <a:noFill/>
        </p:spPr>
        <p:txBody>
          <a:bodyPr wrap="square" rtlCol="0">
            <a:spAutoFit/>
          </a:bodyPr>
          <a:lstStyle/>
          <a:p>
            <a:pPr algn="r"/>
            <a:r>
              <a:rPr lang="en-US" sz="1000" b="1" i="1" dirty="0"/>
              <a:t>Reproduction  block</a:t>
            </a:r>
          </a:p>
        </p:txBody>
      </p:sp>
      <p:sp>
        <p:nvSpPr>
          <p:cNvPr id="8" name="TextBox 7"/>
          <p:cNvSpPr txBox="1"/>
          <p:nvPr/>
        </p:nvSpPr>
        <p:spPr>
          <a:xfrm>
            <a:off x="0" y="6597352"/>
            <a:ext cx="1475656" cy="246221"/>
          </a:xfrm>
          <a:prstGeom prst="rect">
            <a:avLst/>
          </a:prstGeom>
          <a:noFill/>
        </p:spPr>
        <p:txBody>
          <a:bodyPr wrap="square" rtlCol="0">
            <a:spAutoFit/>
          </a:bodyPr>
          <a:lstStyle/>
          <a:p>
            <a:r>
              <a:rPr lang="en-US" sz="1000" b="1" i="1" dirty="0"/>
              <a:t>Pathology </a:t>
            </a:r>
            <a:r>
              <a:rPr lang="en-US" sz="1000" b="1" i="1" dirty="0" err="1"/>
              <a:t>Dept</a:t>
            </a:r>
            <a:r>
              <a:rPr lang="en-US" sz="1000" b="1" i="1" dirty="0"/>
              <a:t>, KSU</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05000" y="2780928"/>
            <a:ext cx="6324600" cy="12961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i="1" dirty="0">
              <a:solidFill>
                <a:srgbClr val="993366"/>
              </a:solidFill>
              <a:effectLst>
                <a:outerShdw blurRad="38100" dist="38100" dir="2700000" algn="tl">
                  <a:srgbClr val="000000">
                    <a:alpha val="43137"/>
                  </a:srgbClr>
                </a:outerShdw>
              </a:effectLst>
              <a:latin typeface="Aharoni" pitchFamily="2" charset="-79"/>
              <a:cs typeface="Aharoni" pitchFamily="2" charset="-79"/>
            </a:endParaRPr>
          </a:p>
          <a:p>
            <a:pPr algn="ctr"/>
            <a:r>
              <a:rPr lang="en-US" sz="5400" b="1" i="1" dirty="0">
                <a:solidFill>
                  <a:srgbClr val="993366"/>
                </a:solidFill>
                <a:effectLst>
                  <a:outerShdw blurRad="38100" dist="38100" dir="2700000" algn="tl">
                    <a:srgbClr val="000000">
                      <a:alpha val="43137"/>
                    </a:srgbClr>
                  </a:outerShdw>
                </a:effectLst>
                <a:latin typeface="Aharoni" pitchFamily="2" charset="-79"/>
                <a:cs typeface="Aharoni" pitchFamily="2" charset="-79"/>
              </a:rPr>
              <a:t> Uterine Leiomyomata </a:t>
            </a:r>
            <a:endParaRPr lang="en-US" sz="5400" b="1" dirty="0">
              <a:solidFill>
                <a:srgbClr val="993366"/>
              </a:solidFill>
              <a:latin typeface="Aharoni" pitchFamily="2" charset="-79"/>
              <a:cs typeface="Aharoni" pitchFamily="2" charset="-79"/>
            </a:endParaRPr>
          </a:p>
          <a:p>
            <a:pPr algn="ctr"/>
            <a:endParaRPr lang="en-US" sz="5400" b="1" dirty="0">
              <a:solidFill>
                <a:srgbClr val="993366"/>
              </a:solidFill>
              <a:latin typeface="Aharoni" pitchFamily="2" charset="-79"/>
              <a:cs typeface="Aharoni" pitchFamily="2" charset="-79"/>
            </a:endParaRPr>
          </a:p>
        </p:txBody>
      </p:sp>
      <p:sp>
        <p:nvSpPr>
          <p:cNvPr id="7" name="TextBox 6"/>
          <p:cNvSpPr txBox="1"/>
          <p:nvPr/>
        </p:nvSpPr>
        <p:spPr>
          <a:xfrm>
            <a:off x="7586842" y="6588177"/>
            <a:ext cx="1547664" cy="253916"/>
          </a:xfrm>
          <a:prstGeom prst="rect">
            <a:avLst/>
          </a:prstGeom>
          <a:noFill/>
        </p:spPr>
        <p:txBody>
          <a:bodyPr wrap="square" rtlCol="0">
            <a:spAutoFit/>
          </a:bodyPr>
          <a:lstStyle/>
          <a:p>
            <a:pPr algn="r"/>
            <a:r>
              <a:rPr lang="en-US" sz="1000" b="1" i="1" dirty="0"/>
              <a:t>Reproduction  block</a:t>
            </a:r>
          </a:p>
        </p:txBody>
      </p:sp>
      <p:sp>
        <p:nvSpPr>
          <p:cNvPr id="8" name="TextBox 7"/>
          <p:cNvSpPr txBox="1"/>
          <p:nvPr/>
        </p:nvSpPr>
        <p:spPr>
          <a:xfrm>
            <a:off x="0" y="6597352"/>
            <a:ext cx="1475656" cy="246221"/>
          </a:xfrm>
          <a:prstGeom prst="rect">
            <a:avLst/>
          </a:prstGeom>
          <a:noFill/>
        </p:spPr>
        <p:txBody>
          <a:bodyPr wrap="square" rtlCol="0">
            <a:spAutoFit/>
          </a:bodyPr>
          <a:lstStyle/>
          <a:p>
            <a:r>
              <a:rPr lang="en-US" sz="1000" b="1" i="1" dirty="0"/>
              <a:t>Pathology </a:t>
            </a:r>
            <a:r>
              <a:rPr lang="en-US" sz="1000" b="1" i="1" dirty="0" err="1"/>
              <a:t>Dept</a:t>
            </a:r>
            <a:r>
              <a:rPr lang="en-US" sz="1000" b="1" i="1" dirty="0"/>
              <a:t>, KSU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95536" y="5445224"/>
            <a:ext cx="8136904" cy="1015663"/>
          </a:xfrm>
          <a:prstGeom prst="rect">
            <a:avLst/>
          </a:prstGeom>
        </p:spPr>
        <p:txBody>
          <a:bodyPr wrap="square">
            <a:spAutoFit/>
          </a:bodyPr>
          <a:lstStyle/>
          <a:p>
            <a:pPr marL="534988" indent="-534988" algn="ctr"/>
            <a:r>
              <a:rPr lang="en-US" sz="2000" b="1" i="1" dirty="0"/>
              <a:t>Smooth muscle tumors of the uterus are often multiple. </a:t>
            </a:r>
          </a:p>
          <a:p>
            <a:pPr marL="534988" indent="-534988" algn="ctr"/>
            <a:r>
              <a:rPr lang="en-US" sz="2000" b="1" i="1" dirty="0"/>
              <a:t>Seen here are submucosal, intramural, and subserosal </a:t>
            </a:r>
            <a:r>
              <a:rPr lang="en-US" sz="2000" b="1" i="1" dirty="0" err="1"/>
              <a:t>leiomyomata</a:t>
            </a:r>
            <a:r>
              <a:rPr lang="en-US" sz="2000" b="1" i="1" dirty="0"/>
              <a:t> </a:t>
            </a:r>
          </a:p>
          <a:p>
            <a:pPr marL="534988" indent="-534988" algn="ctr"/>
            <a:r>
              <a:rPr lang="en-US" sz="2000" b="1" i="1" dirty="0"/>
              <a:t>of the uterus.</a:t>
            </a:r>
          </a:p>
        </p:txBody>
      </p:sp>
      <p:sp>
        <p:nvSpPr>
          <p:cNvPr id="4" name="Rounded Rectangle 3"/>
          <p:cNvSpPr/>
          <p:nvPr/>
        </p:nvSpPr>
        <p:spPr>
          <a:xfrm>
            <a:off x="1403648" y="260648"/>
            <a:ext cx="6192688" cy="504056"/>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Multiple Uterine Leiomyomata - Gross</a:t>
            </a:r>
          </a:p>
        </p:txBody>
      </p:sp>
      <p:pic>
        <p:nvPicPr>
          <p:cNvPr id="57346" name="Picture 2" descr="http://library.med.utah.edu/WebPath/jpeg4/FEM028.jpg"/>
          <p:cNvPicPr>
            <a:picLocks noChangeAspect="1" noChangeArrowheads="1"/>
          </p:cNvPicPr>
          <p:nvPr/>
        </p:nvPicPr>
        <p:blipFill>
          <a:blip r:embed="rId3" cstate="print"/>
          <a:srcRect/>
          <a:stretch>
            <a:fillRect/>
          </a:stretch>
        </p:blipFill>
        <p:spPr bwMode="auto">
          <a:xfrm>
            <a:off x="1475656" y="980728"/>
            <a:ext cx="6120680" cy="4284476"/>
          </a:xfrm>
          <a:prstGeom prst="rect">
            <a:avLst/>
          </a:prstGeom>
          <a:noFill/>
          <a:ln w="28575">
            <a:solidFill>
              <a:schemeClr val="tx1"/>
            </a:solidFill>
          </a:ln>
        </p:spPr>
      </p:pic>
      <p:sp>
        <p:nvSpPr>
          <p:cNvPr id="9" name="TextBox 8"/>
          <p:cNvSpPr txBox="1"/>
          <p:nvPr/>
        </p:nvSpPr>
        <p:spPr>
          <a:xfrm>
            <a:off x="7586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10" name="TextBox 9"/>
          <p:cNvSpPr txBox="1"/>
          <p:nvPr/>
        </p:nvSpPr>
        <p:spPr>
          <a:xfrm>
            <a:off x="0" y="6597352"/>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7522" name="Picture 1"/>
          <p:cNvPicPr>
            <a:picLocks noChangeAspect="1"/>
          </p:cNvPicPr>
          <p:nvPr/>
        </p:nvPicPr>
        <p:blipFill>
          <a:blip r:embed="rId3" cstate="print"/>
          <a:srcRect/>
          <a:stretch>
            <a:fillRect/>
          </a:stretch>
        </p:blipFill>
        <p:spPr bwMode="auto">
          <a:xfrm>
            <a:off x="623764" y="1340768"/>
            <a:ext cx="4020243" cy="3888432"/>
          </a:xfrm>
          <a:prstGeom prst="rect">
            <a:avLst/>
          </a:prstGeom>
          <a:noFill/>
          <a:ln w="12700">
            <a:solidFill>
              <a:schemeClr val="tx1"/>
            </a:solidFill>
            <a:miter lim="800000"/>
            <a:headEnd/>
            <a:tailEnd/>
          </a:ln>
        </p:spPr>
      </p:pic>
      <p:sp>
        <p:nvSpPr>
          <p:cNvPr id="3" name="Rounded Rectangle 2"/>
          <p:cNvSpPr/>
          <p:nvPr/>
        </p:nvSpPr>
        <p:spPr>
          <a:xfrm>
            <a:off x="1259632" y="404664"/>
            <a:ext cx="6336704" cy="504056"/>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Multiple Uterine Leiomyomata - Gross</a:t>
            </a:r>
          </a:p>
        </p:txBody>
      </p:sp>
      <p:sp>
        <p:nvSpPr>
          <p:cNvPr id="4" name="Rectangle 3"/>
          <p:cNvSpPr/>
          <p:nvPr/>
        </p:nvSpPr>
        <p:spPr>
          <a:xfrm>
            <a:off x="395536" y="5589240"/>
            <a:ext cx="8064896" cy="707886"/>
          </a:xfrm>
          <a:prstGeom prst="rect">
            <a:avLst/>
          </a:prstGeom>
        </p:spPr>
        <p:txBody>
          <a:bodyPr wrap="square">
            <a:spAutoFit/>
          </a:bodyPr>
          <a:lstStyle/>
          <a:p>
            <a:pPr marL="534988" indent="-534988" algn="ctr"/>
            <a:r>
              <a:rPr lang="en-US" sz="2000" b="1" i="1" dirty="0"/>
              <a:t>A well demarcated tumour mass in the muscle coat of </a:t>
            </a:r>
          </a:p>
          <a:p>
            <a:pPr marL="534988" indent="-534988" algn="ctr"/>
            <a:r>
              <a:rPr lang="en-US" sz="2000" b="1" i="1" dirty="0"/>
              <a:t>uterus without a definite capsule.</a:t>
            </a:r>
          </a:p>
        </p:txBody>
      </p:sp>
      <p:pic>
        <p:nvPicPr>
          <p:cNvPr id="7" name="Picture 1"/>
          <p:cNvPicPr>
            <a:picLocks noChangeAspect="1"/>
          </p:cNvPicPr>
          <p:nvPr/>
        </p:nvPicPr>
        <p:blipFill>
          <a:blip r:embed="rId4" cstate="print"/>
          <a:srcRect/>
          <a:stretch>
            <a:fillRect/>
          </a:stretch>
        </p:blipFill>
        <p:spPr bwMode="auto">
          <a:xfrm>
            <a:off x="4788024" y="1340768"/>
            <a:ext cx="3528392" cy="3927833"/>
          </a:xfrm>
          <a:prstGeom prst="rect">
            <a:avLst/>
          </a:prstGeom>
          <a:noFill/>
          <a:ln w="12700">
            <a:solidFill>
              <a:schemeClr val="tx1"/>
            </a:solidFill>
            <a:miter lim="800000"/>
            <a:headEnd/>
            <a:tailEnd/>
          </a:ln>
        </p:spPr>
      </p:pic>
      <p:sp>
        <p:nvSpPr>
          <p:cNvPr id="11" name="TextBox 10"/>
          <p:cNvSpPr txBox="1"/>
          <p:nvPr/>
        </p:nvSpPr>
        <p:spPr>
          <a:xfrm>
            <a:off x="7586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12" name="TextBox 11"/>
          <p:cNvSpPr txBox="1"/>
          <p:nvPr/>
        </p:nvSpPr>
        <p:spPr>
          <a:xfrm>
            <a:off x="0" y="6597352"/>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86722" name="Picture 2"/>
          <p:cNvPicPr>
            <a:picLocks noChangeAspect="1" noChangeArrowheads="1"/>
          </p:cNvPicPr>
          <p:nvPr/>
        </p:nvPicPr>
        <p:blipFill>
          <a:blip r:embed="rId2" cstate="print"/>
          <a:srcRect/>
          <a:stretch>
            <a:fillRect/>
          </a:stretch>
        </p:blipFill>
        <p:spPr bwMode="auto">
          <a:xfrm>
            <a:off x="1115616" y="908720"/>
            <a:ext cx="6728616" cy="4320480"/>
          </a:xfrm>
          <a:prstGeom prst="rect">
            <a:avLst/>
          </a:prstGeom>
          <a:noFill/>
          <a:ln w="12700">
            <a:solidFill>
              <a:schemeClr val="tx1"/>
            </a:solidFill>
            <a:miter lim="800000"/>
            <a:headEnd/>
            <a:tailEnd/>
          </a:ln>
        </p:spPr>
      </p:pic>
      <p:sp>
        <p:nvSpPr>
          <p:cNvPr id="3" name="Rectangle 2"/>
          <p:cNvSpPr/>
          <p:nvPr/>
        </p:nvSpPr>
        <p:spPr>
          <a:xfrm>
            <a:off x="1115616" y="5445224"/>
            <a:ext cx="6840760" cy="1200329"/>
          </a:xfrm>
          <a:prstGeom prst="rect">
            <a:avLst/>
          </a:prstGeom>
        </p:spPr>
        <p:txBody>
          <a:bodyPr wrap="square">
            <a:spAutoFit/>
          </a:bodyPr>
          <a:lstStyle/>
          <a:p>
            <a:pPr marL="534988" indent="-534988" algn="ctr"/>
            <a:r>
              <a:rPr lang="en-US" b="1" i="1" dirty="0"/>
              <a:t>Tumour consists of interlacing bundles of smooth muscle and fibrous tissue.</a:t>
            </a:r>
          </a:p>
          <a:p>
            <a:pPr marL="534988" indent="-534988" algn="ctr"/>
            <a:r>
              <a:rPr lang="en-US" b="1" i="1" dirty="0"/>
              <a:t>The muscle cells are spindle shaped with elongated nuclei and eosinophilic cytoplasm. </a:t>
            </a:r>
          </a:p>
        </p:txBody>
      </p:sp>
      <p:sp>
        <p:nvSpPr>
          <p:cNvPr id="4" name="Rounded Rectangle 3"/>
          <p:cNvSpPr/>
          <p:nvPr/>
        </p:nvSpPr>
        <p:spPr>
          <a:xfrm>
            <a:off x="2514600" y="260648"/>
            <a:ext cx="4191000" cy="504056"/>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Uterine Leiomyoma – LPF</a:t>
            </a:r>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87746" name="Picture 2"/>
          <p:cNvPicPr>
            <a:picLocks noChangeAspect="1" noChangeArrowheads="1"/>
          </p:cNvPicPr>
          <p:nvPr/>
        </p:nvPicPr>
        <p:blipFill>
          <a:blip r:embed="rId2" cstate="print"/>
          <a:srcRect/>
          <a:stretch>
            <a:fillRect/>
          </a:stretch>
        </p:blipFill>
        <p:spPr bwMode="auto">
          <a:xfrm>
            <a:off x="971600" y="836712"/>
            <a:ext cx="6912768" cy="4896544"/>
          </a:xfrm>
          <a:prstGeom prst="rect">
            <a:avLst/>
          </a:prstGeom>
          <a:noFill/>
          <a:ln w="28575">
            <a:solidFill>
              <a:schemeClr val="tx1"/>
            </a:solidFill>
            <a:miter lim="800000"/>
            <a:headEnd/>
            <a:tailEnd/>
          </a:ln>
        </p:spPr>
      </p:pic>
      <p:sp>
        <p:nvSpPr>
          <p:cNvPr id="3" name="Rounded Rectangle 2"/>
          <p:cNvSpPr/>
          <p:nvPr/>
        </p:nvSpPr>
        <p:spPr>
          <a:xfrm>
            <a:off x="2514600" y="188640"/>
            <a:ext cx="3962400" cy="504056"/>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Uterine Leiomyoma – HPF</a:t>
            </a:r>
          </a:p>
        </p:txBody>
      </p:sp>
      <p:sp>
        <p:nvSpPr>
          <p:cNvPr id="4" name="Rectangle 3"/>
          <p:cNvSpPr/>
          <p:nvPr/>
        </p:nvSpPr>
        <p:spPr>
          <a:xfrm>
            <a:off x="323528" y="5817458"/>
            <a:ext cx="7848872" cy="707886"/>
          </a:xfrm>
          <a:prstGeom prst="rect">
            <a:avLst/>
          </a:prstGeom>
        </p:spPr>
        <p:txBody>
          <a:bodyPr wrap="square">
            <a:spAutoFit/>
          </a:bodyPr>
          <a:lstStyle/>
          <a:p>
            <a:pPr algn="ctr"/>
            <a:r>
              <a:rPr lang="en-US" sz="2000" b="1" i="1" dirty="0"/>
              <a:t>The muscle cells are spindle shaped with elongated</a:t>
            </a:r>
          </a:p>
          <a:p>
            <a:pPr algn="ctr"/>
            <a:r>
              <a:rPr lang="en-US" sz="2000" b="1" i="1" dirty="0"/>
              <a:t> nuclei and eosinophilic cytoplasm</a:t>
            </a:r>
          </a:p>
        </p:txBody>
      </p:sp>
      <p:sp>
        <p:nvSpPr>
          <p:cNvPr id="9" name="TextBox 8"/>
          <p:cNvSpPr txBox="1"/>
          <p:nvPr/>
        </p:nvSpPr>
        <p:spPr>
          <a:xfrm>
            <a:off x="7586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10" name="TextBox 9"/>
          <p:cNvSpPr txBox="1"/>
          <p:nvPr/>
        </p:nvSpPr>
        <p:spPr>
          <a:xfrm>
            <a:off x="0" y="6597352"/>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90800" y="2514600"/>
            <a:ext cx="4608512" cy="2016224"/>
          </a:xfrm>
          <a:prstGeom prst="roundRect">
            <a:avLst/>
          </a:prstGeom>
          <a:solidFill>
            <a:srgbClr val="99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i="1" dirty="0">
              <a:solidFill>
                <a:schemeClr val="bg1"/>
              </a:solidFill>
              <a:effectLst>
                <a:outerShdw blurRad="38100" dist="38100" dir="2700000" algn="tl">
                  <a:srgbClr val="000000">
                    <a:alpha val="43137"/>
                  </a:srgbClr>
                </a:outerShdw>
              </a:effectLst>
              <a:latin typeface="Aharoni" pitchFamily="2" charset="-79"/>
              <a:cs typeface="Aharoni" pitchFamily="2" charset="-79"/>
            </a:endParaRPr>
          </a:p>
          <a:p>
            <a:pPr algn="ctr"/>
            <a:r>
              <a:rPr lang="en-US" sz="4400" b="1" i="1" dirty="0">
                <a:solidFill>
                  <a:schemeClr val="bg1"/>
                </a:solidFill>
                <a:effectLst>
                  <a:outerShdw blurRad="38100" dist="38100" dir="2700000" algn="tl">
                    <a:srgbClr val="000000">
                      <a:alpha val="43137"/>
                    </a:srgbClr>
                  </a:outerShdw>
                </a:effectLst>
                <a:latin typeface="Aharoni" pitchFamily="2" charset="-79"/>
                <a:cs typeface="Aharoni" pitchFamily="2" charset="-79"/>
              </a:rPr>
              <a:t>Endometrial Hyperplasia &amp; Carcinoma </a:t>
            </a:r>
          </a:p>
          <a:p>
            <a:pPr algn="ctr"/>
            <a:endParaRPr lang="en-US" sz="4400" b="1" dirty="0">
              <a:solidFill>
                <a:schemeClr val="bg1"/>
              </a:solidFill>
              <a:latin typeface="Aharoni" pitchFamily="2" charset="-79"/>
              <a:cs typeface="Aharoni" pitchFamily="2" charset="-79"/>
            </a:endParaRPr>
          </a:p>
        </p:txBody>
      </p:sp>
      <p:sp>
        <p:nvSpPr>
          <p:cNvPr id="7" name="TextBox 6"/>
          <p:cNvSpPr txBox="1"/>
          <p:nvPr/>
        </p:nvSpPr>
        <p:spPr>
          <a:xfrm>
            <a:off x="7586842" y="6588177"/>
            <a:ext cx="1547664" cy="253916"/>
          </a:xfrm>
          <a:prstGeom prst="rect">
            <a:avLst/>
          </a:prstGeom>
          <a:noFill/>
        </p:spPr>
        <p:txBody>
          <a:bodyPr wrap="square" rtlCol="0">
            <a:spAutoFit/>
          </a:bodyPr>
          <a:lstStyle/>
          <a:p>
            <a:pPr algn="r"/>
            <a:r>
              <a:rPr lang="en-US" sz="1000" b="1" i="1" dirty="0"/>
              <a:t>Reproduction  block</a:t>
            </a:r>
          </a:p>
        </p:txBody>
      </p:sp>
      <p:sp>
        <p:nvSpPr>
          <p:cNvPr id="8" name="TextBox 7"/>
          <p:cNvSpPr txBox="1"/>
          <p:nvPr/>
        </p:nvSpPr>
        <p:spPr>
          <a:xfrm>
            <a:off x="0" y="6597352"/>
            <a:ext cx="1475656" cy="246221"/>
          </a:xfrm>
          <a:prstGeom prst="rect">
            <a:avLst/>
          </a:prstGeom>
          <a:noFill/>
        </p:spPr>
        <p:txBody>
          <a:bodyPr wrap="square" rtlCol="0">
            <a:spAutoFit/>
          </a:bodyPr>
          <a:lstStyle/>
          <a:p>
            <a:r>
              <a:rPr lang="en-US" sz="1000" b="1" i="1" dirty="0"/>
              <a:t>Pathology </a:t>
            </a:r>
            <a:r>
              <a:rPr lang="en-US" sz="1000" b="1" i="1" dirty="0" err="1"/>
              <a:t>Dept</a:t>
            </a:r>
            <a:r>
              <a:rPr lang="en-US" sz="1000" b="1" i="1" dirty="0"/>
              <a:t>, KSU</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69986" name="Picture 2" descr="http://library.med.utah.edu/WebPath/jpeg4/FEM017.jpg"/>
          <p:cNvPicPr>
            <a:picLocks noChangeAspect="1" noChangeArrowheads="1"/>
          </p:cNvPicPr>
          <p:nvPr/>
        </p:nvPicPr>
        <p:blipFill>
          <a:blip r:embed="rId2" cstate="print"/>
          <a:srcRect/>
          <a:stretch>
            <a:fillRect/>
          </a:stretch>
        </p:blipFill>
        <p:spPr bwMode="auto">
          <a:xfrm>
            <a:off x="1331640" y="980728"/>
            <a:ext cx="6480720" cy="3860758"/>
          </a:xfrm>
          <a:prstGeom prst="rect">
            <a:avLst/>
          </a:prstGeom>
          <a:noFill/>
          <a:ln w="12700">
            <a:solidFill>
              <a:schemeClr val="tx1"/>
            </a:solidFill>
          </a:ln>
        </p:spPr>
      </p:pic>
      <p:sp>
        <p:nvSpPr>
          <p:cNvPr id="3" name="Rectangle 2"/>
          <p:cNvSpPr/>
          <p:nvPr/>
        </p:nvSpPr>
        <p:spPr>
          <a:xfrm>
            <a:off x="1331640" y="4915034"/>
            <a:ext cx="6480720" cy="1477328"/>
          </a:xfrm>
          <a:prstGeom prst="rect">
            <a:avLst/>
          </a:prstGeom>
        </p:spPr>
        <p:txBody>
          <a:bodyPr wrap="square">
            <a:spAutoFit/>
          </a:bodyPr>
          <a:lstStyle/>
          <a:p>
            <a:pPr algn="ctr"/>
            <a:r>
              <a:rPr lang="en-US" b="1" i="1" dirty="0"/>
              <a:t>Normal proliferative endometrium in the menstrual cycle. The proliferative phase is the variable part of the cycle. In this phase, tubular glands with columnar cells and surrounding dense stroma are proliferating to build up the endometrium following shedding with previous menstruation.</a:t>
            </a:r>
          </a:p>
        </p:txBody>
      </p:sp>
      <p:sp>
        <p:nvSpPr>
          <p:cNvPr id="4" name="Rounded Rectangle 3"/>
          <p:cNvSpPr/>
          <p:nvPr/>
        </p:nvSpPr>
        <p:spPr>
          <a:xfrm>
            <a:off x="1691680" y="260648"/>
            <a:ext cx="5904656" cy="50405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rPr>
              <a:t>Normal Proliferative Endometrium </a:t>
            </a:r>
            <a:endParaRPr lang="en-US" sz="2400" dirty="0">
              <a:solidFill>
                <a:schemeClr val="bg1"/>
              </a:solidFill>
            </a:endParaRPr>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71010" name="Picture 2" descr="http://library.med.utah.edu/WebPath/jpeg4/FEM067.jpg"/>
          <p:cNvPicPr>
            <a:picLocks noChangeAspect="1" noChangeArrowheads="1"/>
          </p:cNvPicPr>
          <p:nvPr/>
        </p:nvPicPr>
        <p:blipFill>
          <a:blip r:embed="rId2" cstate="print"/>
          <a:srcRect/>
          <a:stretch>
            <a:fillRect/>
          </a:stretch>
        </p:blipFill>
        <p:spPr bwMode="auto">
          <a:xfrm>
            <a:off x="1547664" y="955869"/>
            <a:ext cx="6048672" cy="3913292"/>
          </a:xfrm>
          <a:prstGeom prst="rect">
            <a:avLst/>
          </a:prstGeom>
          <a:noFill/>
          <a:ln w="12700">
            <a:solidFill>
              <a:schemeClr val="tx1"/>
            </a:solidFill>
          </a:ln>
        </p:spPr>
      </p:pic>
      <p:sp>
        <p:nvSpPr>
          <p:cNvPr id="3" name="Rectangle 2"/>
          <p:cNvSpPr/>
          <p:nvPr/>
        </p:nvSpPr>
        <p:spPr>
          <a:xfrm>
            <a:off x="1331640" y="4987042"/>
            <a:ext cx="6552728" cy="1477328"/>
          </a:xfrm>
          <a:prstGeom prst="rect">
            <a:avLst/>
          </a:prstGeom>
        </p:spPr>
        <p:txBody>
          <a:bodyPr wrap="square">
            <a:spAutoFit/>
          </a:bodyPr>
          <a:lstStyle/>
          <a:p>
            <a:pPr algn="ctr"/>
            <a:r>
              <a:rPr lang="en-US" b="1" i="1" dirty="0"/>
              <a:t> The appearance with prominent subnuclear vacuoles in cells forming the glands is consistent with post-ovulatory day 2 of luteal phase. The histologic changes following ovulation are quite constant over the 14 days to menstruation and can be utilized to date the endometrium.</a:t>
            </a:r>
          </a:p>
        </p:txBody>
      </p:sp>
      <p:sp>
        <p:nvSpPr>
          <p:cNvPr id="4" name="Rounded Rectangle 3"/>
          <p:cNvSpPr/>
          <p:nvPr/>
        </p:nvSpPr>
        <p:spPr>
          <a:xfrm>
            <a:off x="1691680" y="260648"/>
            <a:ext cx="5760640" cy="50405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rPr>
              <a:t>Early Secretory Endometrium </a:t>
            </a:r>
            <a:endParaRPr lang="en-US" sz="2400" dirty="0">
              <a:solidFill>
                <a:schemeClr val="bg1"/>
              </a:solidFill>
            </a:endParaRPr>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74082" name="Picture 2" descr="http://library.med.utah.edu/WebPath/jpeg4/FEM019.jpg"/>
          <p:cNvPicPr>
            <a:picLocks noChangeAspect="1" noChangeArrowheads="1"/>
          </p:cNvPicPr>
          <p:nvPr/>
        </p:nvPicPr>
        <p:blipFill>
          <a:blip r:embed="rId2" cstate="print"/>
          <a:srcRect/>
          <a:stretch>
            <a:fillRect/>
          </a:stretch>
        </p:blipFill>
        <p:spPr bwMode="auto">
          <a:xfrm>
            <a:off x="1619672" y="1124744"/>
            <a:ext cx="5616624" cy="3600400"/>
          </a:xfrm>
          <a:prstGeom prst="rect">
            <a:avLst/>
          </a:prstGeom>
          <a:noFill/>
        </p:spPr>
      </p:pic>
      <p:sp>
        <p:nvSpPr>
          <p:cNvPr id="3" name="Rounded Rectangle 2"/>
          <p:cNvSpPr/>
          <p:nvPr/>
        </p:nvSpPr>
        <p:spPr>
          <a:xfrm>
            <a:off x="1619672" y="404664"/>
            <a:ext cx="5616624" cy="50405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effectLst>
                  <a:outerShdw blurRad="38100" dist="38100" dir="2700000" algn="tl">
                    <a:srgbClr val="000000">
                      <a:alpha val="43137"/>
                    </a:srgbClr>
                  </a:outerShdw>
                </a:effectLst>
              </a:rPr>
              <a:t>Endometrial Hyperplasia - Gross</a:t>
            </a:r>
          </a:p>
        </p:txBody>
      </p:sp>
      <p:sp>
        <p:nvSpPr>
          <p:cNvPr id="4" name="Rectangle 3"/>
          <p:cNvSpPr/>
          <p:nvPr/>
        </p:nvSpPr>
        <p:spPr>
          <a:xfrm>
            <a:off x="1187624" y="4782051"/>
            <a:ext cx="6408712" cy="1754326"/>
          </a:xfrm>
          <a:prstGeom prst="rect">
            <a:avLst/>
          </a:prstGeom>
        </p:spPr>
        <p:txBody>
          <a:bodyPr wrap="square">
            <a:spAutoFit/>
          </a:bodyPr>
          <a:lstStyle/>
          <a:p>
            <a:pPr algn="ctr"/>
            <a:r>
              <a:rPr lang="en-US" b="1" i="1" dirty="0"/>
              <a:t>The endometrial cavity is opened to reveal lush fronds of hyperplastic endometrium. Endometrial hyperplasia and carcinoma usually results with conditions of prolonged </a:t>
            </a:r>
            <a:r>
              <a:rPr lang="en-US" b="1" i="1" u="sng" dirty="0"/>
              <a:t>estrogen excess </a:t>
            </a:r>
            <a:r>
              <a:rPr lang="en-US" b="1" i="1" dirty="0"/>
              <a:t>and can lead to metrorrhagia (uterine bleeding at irregular intervals), </a:t>
            </a:r>
            <a:r>
              <a:rPr lang="en-US" b="1" i="1" u="sng" dirty="0"/>
              <a:t>menorrhagia (excessive bleeding with menstrual periods</a:t>
            </a:r>
            <a:r>
              <a:rPr lang="en-US" b="1" i="1" dirty="0"/>
              <a:t>), or menometrorrhagia.</a:t>
            </a:r>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133600" y="2514600"/>
            <a:ext cx="5225752" cy="177849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a:solidFill>
                  <a:schemeClr val="bg1"/>
                </a:solidFill>
                <a:effectLst>
                  <a:outerShdw blurRad="38100" dist="38100" dir="2700000" algn="tl">
                    <a:srgbClr val="000000">
                      <a:alpha val="43137"/>
                    </a:srgbClr>
                  </a:outerShdw>
                </a:effectLst>
                <a:latin typeface="Aharoni" pitchFamily="2" charset="-79"/>
                <a:cs typeface="Aharoni" pitchFamily="2" charset="-79"/>
              </a:rPr>
              <a:t>FEMALE  </a:t>
            </a:r>
          </a:p>
          <a:p>
            <a:pPr algn="ctr"/>
            <a:r>
              <a:rPr lang="en-US" sz="4400" b="1" i="1" dirty="0">
                <a:solidFill>
                  <a:schemeClr val="bg1"/>
                </a:solidFill>
                <a:effectLst>
                  <a:outerShdw blurRad="38100" dist="38100" dir="2700000" algn="tl">
                    <a:srgbClr val="000000">
                      <a:alpha val="43137"/>
                    </a:srgbClr>
                  </a:outerShdw>
                </a:effectLst>
                <a:latin typeface="Aharoni" pitchFamily="2" charset="-79"/>
                <a:cs typeface="Aharoni" pitchFamily="2" charset="-79"/>
              </a:rPr>
              <a:t>GENITAL SYSTEM</a:t>
            </a:r>
            <a:endParaRPr lang="en-US" sz="4400" b="1" dirty="0">
              <a:solidFill>
                <a:schemeClr val="bg1"/>
              </a:solidFill>
              <a:latin typeface="Aharoni" pitchFamily="2" charset="-79"/>
              <a:cs typeface="Aharoni" pitchFamily="2" charset="-79"/>
            </a:endParaRPr>
          </a:p>
        </p:txBody>
      </p:sp>
      <p:sp>
        <p:nvSpPr>
          <p:cNvPr id="6" name="Title 1"/>
          <p:cNvSpPr>
            <a:spLocks noGrp="1"/>
          </p:cNvSpPr>
          <p:nvPr>
            <p:ph type="ctrTitle"/>
          </p:nvPr>
        </p:nvSpPr>
        <p:spPr>
          <a:xfrm>
            <a:off x="1905000" y="533400"/>
            <a:ext cx="6984776" cy="864096"/>
          </a:xfrm>
        </p:spPr>
        <p:txBody>
          <a:bodyPr>
            <a:noAutofit/>
          </a:bodyPr>
          <a:lstStyle/>
          <a:p>
            <a:pPr algn="ctr"/>
            <a:br>
              <a:rPr lang="en-US" b="1" i="1" dirty="0">
                <a:effectLst>
                  <a:outerShdw blurRad="38100" dist="38100" dir="2700000" algn="tl">
                    <a:srgbClr val="000000">
                      <a:alpha val="43137"/>
                    </a:srgbClr>
                  </a:outerShdw>
                </a:effectLst>
              </a:rPr>
            </a:br>
            <a:br>
              <a:rPr lang="en-US" b="1" i="1" dirty="0">
                <a:effectLst>
                  <a:outerShdw blurRad="38100" dist="38100" dir="2700000" algn="tl">
                    <a:srgbClr val="000000">
                      <a:alpha val="43137"/>
                    </a:srgbClr>
                  </a:outerShdw>
                </a:effectLst>
              </a:rPr>
            </a:br>
            <a:br>
              <a:rPr lang="en-US" b="1" i="1" dirty="0">
                <a:effectLst>
                  <a:outerShdw blurRad="38100" dist="38100" dir="2700000" algn="tl">
                    <a:srgbClr val="000000">
                      <a:alpha val="43137"/>
                    </a:srgbClr>
                  </a:outerShdw>
                </a:effectLst>
              </a:rPr>
            </a:br>
            <a:br>
              <a:rPr lang="en-US" b="1" i="1" dirty="0">
                <a:effectLst>
                  <a:outerShdw blurRad="38100" dist="38100" dir="2700000" algn="tl">
                    <a:srgbClr val="000000">
                      <a:alpha val="43137"/>
                    </a:srgbClr>
                  </a:outerShdw>
                </a:effectLst>
              </a:rPr>
            </a:br>
            <a:br>
              <a:rPr lang="en-US" b="1" i="1" dirty="0">
                <a:effectLst>
                  <a:outerShdw blurRad="38100" dist="38100" dir="2700000" algn="tl">
                    <a:srgbClr val="000000">
                      <a:alpha val="43137"/>
                    </a:srgbClr>
                  </a:outerShdw>
                </a:effectLst>
              </a:rPr>
            </a:br>
            <a:br>
              <a:rPr lang="en-US" b="1" i="1" dirty="0">
                <a:effectLst>
                  <a:outerShdw blurRad="38100" dist="38100" dir="2700000" algn="tl">
                    <a:srgbClr val="000000">
                      <a:alpha val="43137"/>
                    </a:srgbClr>
                  </a:outerShdw>
                </a:effectLst>
              </a:rPr>
            </a:br>
            <a:br>
              <a:rPr lang="en-US" b="1" i="1" dirty="0">
                <a:effectLst>
                  <a:outerShdw blurRad="38100" dist="38100" dir="2700000" algn="tl">
                    <a:srgbClr val="000000">
                      <a:alpha val="43137"/>
                    </a:srgbClr>
                  </a:outerShdw>
                </a:effectLst>
              </a:rPr>
            </a:b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2</a:t>
            </a:r>
            <a:r>
              <a:rPr lang="en-US" b="1" i="1" baseline="30000" dirty="0">
                <a:effectLst>
                  <a:outerShdw blurRad="38100" dist="38100" dir="2700000" algn="tl">
                    <a:srgbClr val="000000">
                      <a:alpha val="43137"/>
                    </a:srgbClr>
                  </a:outerShdw>
                </a:effectLst>
              </a:rPr>
              <a:t>nd</a:t>
            </a:r>
            <a:r>
              <a:rPr lang="en-US" b="1" i="1" dirty="0">
                <a:effectLst>
                  <a:outerShdw blurRad="38100" dist="38100" dir="2700000" algn="tl">
                    <a:srgbClr val="000000">
                      <a:alpha val="43137"/>
                    </a:srgbClr>
                  </a:outerShdw>
                </a:effectLst>
              </a:rPr>
              <a:t>  Practical Session</a:t>
            </a:r>
          </a:p>
        </p:txBody>
      </p:sp>
      <p:sp>
        <p:nvSpPr>
          <p:cNvPr id="7" name="TextBox 6"/>
          <p:cNvSpPr txBox="1"/>
          <p:nvPr/>
        </p:nvSpPr>
        <p:spPr>
          <a:xfrm>
            <a:off x="7586842" y="6588177"/>
            <a:ext cx="1547664" cy="253916"/>
          </a:xfrm>
          <a:prstGeom prst="rect">
            <a:avLst/>
          </a:prstGeom>
          <a:noFill/>
        </p:spPr>
        <p:txBody>
          <a:bodyPr wrap="square" rtlCol="0">
            <a:spAutoFit/>
          </a:bodyPr>
          <a:lstStyle/>
          <a:p>
            <a:pPr algn="r"/>
            <a:r>
              <a:rPr lang="en-US" sz="1000" b="1" i="1" dirty="0"/>
              <a:t>Reproduction  block</a:t>
            </a:r>
          </a:p>
        </p:txBody>
      </p:sp>
      <p:sp>
        <p:nvSpPr>
          <p:cNvPr id="8" name="TextBox 7"/>
          <p:cNvSpPr txBox="1"/>
          <p:nvPr/>
        </p:nvSpPr>
        <p:spPr>
          <a:xfrm>
            <a:off x="0" y="6597352"/>
            <a:ext cx="1475656" cy="246221"/>
          </a:xfrm>
          <a:prstGeom prst="rect">
            <a:avLst/>
          </a:prstGeom>
          <a:noFill/>
        </p:spPr>
        <p:txBody>
          <a:bodyPr wrap="square" rtlCol="0">
            <a:spAutoFit/>
          </a:bodyPr>
          <a:lstStyle/>
          <a:p>
            <a:r>
              <a:rPr lang="en-US" sz="1000" b="1" i="1" dirty="0"/>
              <a:t>Pathology </a:t>
            </a:r>
            <a:r>
              <a:rPr lang="en-US" sz="1000" b="1" i="1" dirty="0" err="1"/>
              <a:t>Dept</a:t>
            </a:r>
            <a:r>
              <a:rPr lang="en-US" sz="1000" b="1" i="1" dirty="0"/>
              <a:t>, KSU</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79202" name="Picture 2" descr="http://library.med.utah.edu/WebPath/jpeg4/FEM021.jpg"/>
          <p:cNvPicPr>
            <a:picLocks noChangeAspect="1" noChangeArrowheads="1"/>
          </p:cNvPicPr>
          <p:nvPr/>
        </p:nvPicPr>
        <p:blipFill>
          <a:blip r:embed="rId2" cstate="print"/>
          <a:srcRect/>
          <a:stretch>
            <a:fillRect/>
          </a:stretch>
        </p:blipFill>
        <p:spPr bwMode="auto">
          <a:xfrm>
            <a:off x="1403648" y="908479"/>
            <a:ext cx="6192688" cy="4007588"/>
          </a:xfrm>
          <a:prstGeom prst="rect">
            <a:avLst/>
          </a:prstGeom>
          <a:noFill/>
          <a:ln w="12700">
            <a:solidFill>
              <a:schemeClr val="tx1"/>
            </a:solidFill>
          </a:ln>
        </p:spPr>
      </p:pic>
      <p:sp>
        <p:nvSpPr>
          <p:cNvPr id="3" name="Rectangle 2"/>
          <p:cNvSpPr/>
          <p:nvPr/>
        </p:nvSpPr>
        <p:spPr>
          <a:xfrm>
            <a:off x="971600" y="4987042"/>
            <a:ext cx="7056784" cy="1200329"/>
          </a:xfrm>
          <a:prstGeom prst="rect">
            <a:avLst/>
          </a:prstGeom>
        </p:spPr>
        <p:txBody>
          <a:bodyPr wrap="square">
            <a:spAutoFit/>
          </a:bodyPr>
          <a:lstStyle/>
          <a:p>
            <a:pPr algn="ctr"/>
            <a:r>
              <a:rPr lang="en-US" b="1" i="1" dirty="0"/>
              <a:t>This is endometrial cystic hyperplasia in which the amount of endometrium is abnormally increased and not cycling as it should. The glands are enlarged and irregular with columnar cells that have some atypia. Simple endometrial hyperplasias can cause bleeding.</a:t>
            </a:r>
          </a:p>
        </p:txBody>
      </p:sp>
      <p:sp>
        <p:nvSpPr>
          <p:cNvPr id="4" name="Rounded Rectangle 3"/>
          <p:cNvSpPr/>
          <p:nvPr/>
        </p:nvSpPr>
        <p:spPr>
          <a:xfrm>
            <a:off x="1691680" y="260648"/>
            <a:ext cx="5616624" cy="50405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effectLst>
                  <a:outerShdw blurRad="38100" dist="38100" dir="2700000" algn="tl">
                    <a:srgbClr val="000000">
                      <a:alpha val="43137"/>
                    </a:srgbClr>
                  </a:outerShdw>
                </a:effectLst>
              </a:rPr>
              <a:t>Endometrial Hyperplasia - LPF</a:t>
            </a:r>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77154" name="Picture 2" descr="http://library.med.utah.edu/WebPath/jpeg4/FEM020.jpg"/>
          <p:cNvPicPr>
            <a:picLocks noChangeAspect="1" noChangeArrowheads="1"/>
          </p:cNvPicPr>
          <p:nvPr/>
        </p:nvPicPr>
        <p:blipFill>
          <a:blip r:embed="rId2" cstate="print"/>
          <a:srcRect/>
          <a:stretch>
            <a:fillRect/>
          </a:stretch>
        </p:blipFill>
        <p:spPr bwMode="auto">
          <a:xfrm>
            <a:off x="1331640" y="1061045"/>
            <a:ext cx="6408712" cy="3664099"/>
          </a:xfrm>
          <a:prstGeom prst="rect">
            <a:avLst/>
          </a:prstGeom>
          <a:noFill/>
          <a:ln w="12700">
            <a:solidFill>
              <a:schemeClr val="tx1"/>
            </a:solidFill>
          </a:ln>
        </p:spPr>
      </p:pic>
      <p:sp>
        <p:nvSpPr>
          <p:cNvPr id="3" name="Rounded Rectangle 2"/>
          <p:cNvSpPr/>
          <p:nvPr/>
        </p:nvSpPr>
        <p:spPr>
          <a:xfrm>
            <a:off x="1905000" y="404664"/>
            <a:ext cx="5257800" cy="50405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effectLst>
                  <a:outerShdw blurRad="38100" dist="38100" dir="2700000" algn="tl">
                    <a:srgbClr val="000000">
                      <a:alpha val="43137"/>
                    </a:srgbClr>
                  </a:outerShdw>
                </a:effectLst>
              </a:rPr>
              <a:t>Endometrial  Adenocarcinoma - Gross</a:t>
            </a:r>
          </a:p>
        </p:txBody>
      </p:sp>
      <p:sp>
        <p:nvSpPr>
          <p:cNvPr id="4" name="Rectangle 3"/>
          <p:cNvSpPr/>
          <p:nvPr/>
        </p:nvSpPr>
        <p:spPr>
          <a:xfrm>
            <a:off x="1043608" y="4797152"/>
            <a:ext cx="6696744" cy="1477328"/>
          </a:xfrm>
          <a:prstGeom prst="rect">
            <a:avLst/>
          </a:prstGeom>
        </p:spPr>
        <p:txBody>
          <a:bodyPr wrap="square">
            <a:spAutoFit/>
          </a:bodyPr>
          <a:lstStyle/>
          <a:p>
            <a:pPr algn="ctr"/>
            <a:r>
              <a:rPr lang="en-US" b="1" i="1" dirty="0"/>
              <a:t>This uterus is not enlarged, but there is an irregular mass in the upper </a:t>
            </a:r>
            <a:r>
              <a:rPr lang="en-US" b="1" i="1" dirty="0" err="1"/>
              <a:t>fundus</a:t>
            </a:r>
            <a:r>
              <a:rPr lang="en-US" b="1" i="1" dirty="0"/>
              <a:t> that proved to be endometrial adenocarcinoma on biopsy. Such carcinomas are more likely to occur in postmenopausal women. Thus, any postmenopausal bleeding should make you suspect that this lesion may be present.</a:t>
            </a:r>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p:nvSpPr>
        <p:spPr>
          <a:xfrm>
            <a:off x="2057400" y="332656"/>
            <a:ext cx="5105400" cy="50405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effectLst>
                  <a:outerShdw blurRad="38100" dist="38100" dir="2700000" algn="tl">
                    <a:srgbClr val="000000">
                      <a:alpha val="43137"/>
                    </a:srgbClr>
                  </a:outerShdw>
                </a:effectLst>
              </a:rPr>
              <a:t>Endometrial  Adenocarcinoma - LPF</a:t>
            </a:r>
          </a:p>
        </p:txBody>
      </p:sp>
      <p:sp>
        <p:nvSpPr>
          <p:cNvPr id="3" name="TextBox 2"/>
          <p:cNvSpPr txBox="1"/>
          <p:nvPr/>
        </p:nvSpPr>
        <p:spPr>
          <a:xfrm>
            <a:off x="7586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4" name="TextBox 3"/>
          <p:cNvSpPr txBox="1"/>
          <p:nvPr/>
        </p:nvSpPr>
        <p:spPr>
          <a:xfrm>
            <a:off x="0" y="6597352"/>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pic>
        <p:nvPicPr>
          <p:cNvPr id="5" name="Picture 2" descr="http://library.med.utah.edu/WebPath/jpeg4/FEM0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052736"/>
            <a:ext cx="6213137" cy="38164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475655" y="5048016"/>
            <a:ext cx="6213137" cy="1200329"/>
          </a:xfrm>
          <a:prstGeom prst="rect">
            <a:avLst/>
          </a:prstGeom>
        </p:spPr>
        <p:txBody>
          <a:bodyPr wrap="square">
            <a:spAutoFit/>
          </a:bodyPr>
          <a:lstStyle/>
          <a:p>
            <a:pPr algn="ctr"/>
            <a:r>
              <a:rPr lang="en-US" b="1" i="1" dirty="0"/>
              <a:t>This is an endometrial adenocarcinoma which can be seen invading into the smooth muscle bundles of the </a:t>
            </a:r>
            <a:r>
              <a:rPr lang="en-US" b="1" i="1" dirty="0" err="1"/>
              <a:t>myometrial</a:t>
            </a:r>
            <a:r>
              <a:rPr lang="en-US" b="1" i="1" dirty="0"/>
              <a:t> wall of the uterus. This neoplasm has a higher stage than a neoplasm that is just confined to  the endometrium </a:t>
            </a:r>
            <a:endParaRPr lang="en-US" dirty="0"/>
          </a:p>
        </p:txBody>
      </p:sp>
    </p:spTree>
    <p:extLst>
      <p:ext uri="{BB962C8B-B14F-4D97-AF65-F5344CB8AC3E}">
        <p14:creationId xmlns:p14="http://schemas.microsoft.com/office/powerpoint/2010/main" val="415086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98658" name="Picture 2" descr="http://library.med.utah.edu/WebPath/jpeg4/FEM031.jpg"/>
          <p:cNvPicPr>
            <a:picLocks noChangeAspect="1" noChangeArrowheads="1"/>
          </p:cNvPicPr>
          <p:nvPr/>
        </p:nvPicPr>
        <p:blipFill>
          <a:blip r:embed="rId2" cstate="print"/>
          <a:srcRect/>
          <a:stretch>
            <a:fillRect/>
          </a:stretch>
        </p:blipFill>
        <p:spPr bwMode="auto">
          <a:xfrm>
            <a:off x="1403648" y="1033020"/>
            <a:ext cx="6264696" cy="4124172"/>
          </a:xfrm>
          <a:prstGeom prst="rect">
            <a:avLst/>
          </a:prstGeom>
          <a:noFill/>
        </p:spPr>
      </p:pic>
      <p:sp>
        <p:nvSpPr>
          <p:cNvPr id="3" name="Rounded Rectangle 2"/>
          <p:cNvSpPr/>
          <p:nvPr/>
        </p:nvSpPr>
        <p:spPr>
          <a:xfrm>
            <a:off x="1981200" y="404664"/>
            <a:ext cx="5105400" cy="50405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effectLst>
                  <a:outerShdw blurRad="38100" dist="38100" dir="2700000" algn="tl">
                    <a:srgbClr val="000000">
                      <a:alpha val="43137"/>
                    </a:srgbClr>
                  </a:outerShdw>
                </a:effectLst>
              </a:rPr>
              <a:t>Endometrial  Leiomyosarcoma - Gross</a:t>
            </a:r>
          </a:p>
        </p:txBody>
      </p:sp>
      <p:sp>
        <p:nvSpPr>
          <p:cNvPr id="4" name="Rectangle 3"/>
          <p:cNvSpPr/>
          <p:nvPr/>
        </p:nvSpPr>
        <p:spPr>
          <a:xfrm>
            <a:off x="971600" y="5264040"/>
            <a:ext cx="6912768" cy="646331"/>
          </a:xfrm>
          <a:prstGeom prst="rect">
            <a:avLst/>
          </a:prstGeom>
        </p:spPr>
        <p:txBody>
          <a:bodyPr wrap="square">
            <a:spAutoFit/>
          </a:bodyPr>
          <a:lstStyle/>
          <a:p>
            <a:pPr marL="285750" indent="-285750">
              <a:buFont typeface="Arial" panose="020B0604020202020204" pitchFamily="34" charset="0"/>
              <a:buChar char="•"/>
            </a:pPr>
            <a:r>
              <a:rPr lang="en-US" b="1" i="1" dirty="0"/>
              <a:t>Large pale irregular mass.</a:t>
            </a:r>
          </a:p>
          <a:p>
            <a:pPr marL="285750" indent="-285750">
              <a:buFont typeface="Arial" panose="020B0604020202020204" pitchFamily="34" charset="0"/>
              <a:buChar char="•"/>
            </a:pPr>
            <a:r>
              <a:rPr lang="en-US" b="1" i="1" dirty="0"/>
              <a:t>Protruding from myometrium.</a:t>
            </a:r>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15042" name="Picture 2" descr="http://library.med.utah.edu/WebPath/jpeg4/FEM032.jpg"/>
          <p:cNvPicPr>
            <a:picLocks noChangeAspect="1" noChangeArrowheads="1"/>
          </p:cNvPicPr>
          <p:nvPr/>
        </p:nvPicPr>
        <p:blipFill>
          <a:blip r:embed="rId2" cstate="print"/>
          <a:srcRect/>
          <a:stretch>
            <a:fillRect/>
          </a:stretch>
        </p:blipFill>
        <p:spPr bwMode="auto">
          <a:xfrm>
            <a:off x="1403648" y="1124744"/>
            <a:ext cx="6264696" cy="4032448"/>
          </a:xfrm>
          <a:prstGeom prst="rect">
            <a:avLst/>
          </a:prstGeom>
          <a:noFill/>
          <a:ln w="12700">
            <a:solidFill>
              <a:schemeClr val="tx1"/>
            </a:solidFill>
          </a:ln>
        </p:spPr>
      </p:pic>
      <p:sp>
        <p:nvSpPr>
          <p:cNvPr id="3" name="Rounded Rectangle 2"/>
          <p:cNvSpPr/>
          <p:nvPr/>
        </p:nvSpPr>
        <p:spPr>
          <a:xfrm>
            <a:off x="1981200" y="404664"/>
            <a:ext cx="5105400" cy="50405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effectLst>
                  <a:outerShdw blurRad="38100" dist="38100" dir="2700000" algn="tl">
                    <a:srgbClr val="000000">
                      <a:alpha val="43137"/>
                    </a:srgbClr>
                  </a:outerShdw>
                </a:effectLst>
              </a:rPr>
              <a:t>Endometrial  Leiomyosarcoma - LPF</a:t>
            </a:r>
          </a:p>
        </p:txBody>
      </p:sp>
      <p:sp>
        <p:nvSpPr>
          <p:cNvPr id="4" name="Rectangle 3"/>
          <p:cNvSpPr/>
          <p:nvPr/>
        </p:nvSpPr>
        <p:spPr>
          <a:xfrm>
            <a:off x="1331640" y="5264040"/>
            <a:ext cx="6408712" cy="1477328"/>
          </a:xfrm>
          <a:prstGeom prst="rect">
            <a:avLst/>
          </a:prstGeom>
        </p:spPr>
        <p:txBody>
          <a:bodyPr wrap="square">
            <a:spAutoFit/>
          </a:bodyPr>
          <a:lstStyle/>
          <a:p>
            <a:pPr algn="ctr"/>
            <a:r>
              <a:rPr lang="en-US" b="1" i="1" dirty="0"/>
              <a:t>Here is the microscopic appearance of </a:t>
            </a:r>
          </a:p>
          <a:p>
            <a:pPr algn="ctr"/>
            <a:r>
              <a:rPr lang="en-US" b="1" i="1" dirty="0"/>
              <a:t>a leiomyosarcoma. It is much more cellular and the cells have much more pleomorphism and hyperchromatism than the benign leiomyoma. </a:t>
            </a:r>
          </a:p>
          <a:p>
            <a:pPr algn="ctr"/>
            <a:r>
              <a:rPr lang="en-US" b="1" i="1" dirty="0"/>
              <a:t>An irregular mitosis is seen in the center</a:t>
            </a:r>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p:nvSpPr>
        <p:spPr>
          <a:xfrm>
            <a:off x="1905000" y="404664"/>
            <a:ext cx="5105400" cy="50405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effectLst>
                  <a:outerShdw blurRad="38100" dist="38100" dir="2700000" algn="tl">
                    <a:srgbClr val="000000">
                      <a:alpha val="43137"/>
                    </a:srgbClr>
                  </a:outerShdw>
                </a:effectLst>
              </a:rPr>
              <a:t>Endometrial  Leiomyosarcoma - HPF</a:t>
            </a:r>
          </a:p>
        </p:txBody>
      </p:sp>
      <p:pic>
        <p:nvPicPr>
          <p:cNvPr id="216066" name="Picture 2" descr="http://library.med.utah.edu/WebPath/jpeg4/FEM033.jpg"/>
          <p:cNvPicPr>
            <a:picLocks noChangeAspect="1" noChangeArrowheads="1"/>
          </p:cNvPicPr>
          <p:nvPr/>
        </p:nvPicPr>
        <p:blipFill>
          <a:blip r:embed="rId2" cstate="print"/>
          <a:srcRect/>
          <a:stretch>
            <a:fillRect/>
          </a:stretch>
        </p:blipFill>
        <p:spPr bwMode="auto">
          <a:xfrm>
            <a:off x="1403648" y="1142746"/>
            <a:ext cx="6312768" cy="4133360"/>
          </a:xfrm>
          <a:prstGeom prst="rect">
            <a:avLst/>
          </a:prstGeom>
          <a:noFill/>
          <a:ln w="12700">
            <a:solidFill>
              <a:schemeClr val="tx1"/>
            </a:solidFill>
          </a:ln>
        </p:spPr>
      </p:pic>
      <p:sp>
        <p:nvSpPr>
          <p:cNvPr id="4" name="Rectangle 3"/>
          <p:cNvSpPr/>
          <p:nvPr/>
        </p:nvSpPr>
        <p:spPr>
          <a:xfrm>
            <a:off x="1295400" y="5530006"/>
            <a:ext cx="6705600" cy="923330"/>
          </a:xfrm>
          <a:prstGeom prst="rect">
            <a:avLst/>
          </a:prstGeom>
        </p:spPr>
        <p:txBody>
          <a:bodyPr wrap="square">
            <a:spAutoFit/>
          </a:bodyPr>
          <a:lstStyle/>
          <a:p>
            <a:pPr marL="285750" indent="-285750">
              <a:buFont typeface="Arial" panose="020B0604020202020204" pitchFamily="34" charset="0"/>
              <a:buChar char="•"/>
            </a:pPr>
            <a:r>
              <a:rPr lang="en-US" b="1" i="1" dirty="0"/>
              <a:t>Nuclear and cellular </a:t>
            </a:r>
            <a:r>
              <a:rPr lang="en-US" b="1" i="1" dirty="0" err="1"/>
              <a:t>pleomorphism</a:t>
            </a:r>
            <a:r>
              <a:rPr lang="en-US" b="1" i="1" dirty="0"/>
              <a:t>.</a:t>
            </a:r>
          </a:p>
          <a:p>
            <a:pPr marL="285750" indent="-285750">
              <a:buFont typeface="Arial" panose="020B0604020202020204" pitchFamily="34" charset="0"/>
              <a:buChar char="•"/>
            </a:pPr>
            <a:r>
              <a:rPr lang="en-US" b="1" i="1" dirty="0"/>
              <a:t>Mitoses.</a:t>
            </a:r>
          </a:p>
          <a:p>
            <a:pPr marL="285750" indent="-285750">
              <a:buFont typeface="Arial" panose="020B0604020202020204" pitchFamily="34" charset="0"/>
              <a:buChar char="•"/>
            </a:pPr>
            <a:r>
              <a:rPr lang="en-US" b="1" i="1" dirty="0"/>
              <a:t>Spindle cells</a:t>
            </a:r>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79712" y="3043064"/>
            <a:ext cx="5832648" cy="12241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i="1" dirty="0">
              <a:solidFill>
                <a:srgbClr val="993366"/>
              </a:solidFill>
              <a:effectLst>
                <a:outerShdw blurRad="38100" dist="38100" dir="2700000" algn="tl">
                  <a:srgbClr val="000000">
                    <a:alpha val="43137"/>
                  </a:srgbClr>
                </a:outerShdw>
              </a:effectLst>
              <a:latin typeface="Aharoni" pitchFamily="2" charset="-79"/>
              <a:cs typeface="Aharoni" pitchFamily="2" charset="-79"/>
            </a:endParaRPr>
          </a:p>
          <a:p>
            <a:pPr algn="ctr"/>
            <a:r>
              <a:rPr lang="en-US" sz="4800" b="1" i="1" dirty="0">
                <a:solidFill>
                  <a:srgbClr val="993366"/>
                </a:solidFill>
                <a:effectLst>
                  <a:outerShdw blurRad="38100" dist="38100" dir="2700000" algn="tl">
                    <a:srgbClr val="000000">
                      <a:alpha val="43137"/>
                    </a:srgbClr>
                  </a:outerShdw>
                </a:effectLst>
                <a:latin typeface="Aharoni" pitchFamily="2" charset="-79"/>
                <a:cs typeface="Aharoni" pitchFamily="2" charset="-79"/>
              </a:rPr>
              <a:t>ENDOMETRIOSIS    </a:t>
            </a:r>
          </a:p>
          <a:p>
            <a:pPr algn="ctr"/>
            <a:endParaRPr lang="en-US" sz="4800" b="1" i="1" dirty="0">
              <a:solidFill>
                <a:srgbClr val="993366"/>
              </a:solidFill>
              <a:effectLst>
                <a:outerShdw blurRad="38100" dist="38100" dir="2700000" algn="tl">
                  <a:srgbClr val="000000">
                    <a:alpha val="43137"/>
                  </a:srgbClr>
                </a:outerShdw>
              </a:effectLst>
              <a:latin typeface="Aharoni" pitchFamily="2" charset="-79"/>
              <a:cs typeface="Aharoni" pitchFamily="2" charset="-79"/>
            </a:endParaRPr>
          </a:p>
        </p:txBody>
      </p:sp>
      <p:sp>
        <p:nvSpPr>
          <p:cNvPr id="7" name="TextBox 6"/>
          <p:cNvSpPr txBox="1"/>
          <p:nvPr/>
        </p:nvSpPr>
        <p:spPr>
          <a:xfrm>
            <a:off x="7586842" y="6588177"/>
            <a:ext cx="1547664" cy="253916"/>
          </a:xfrm>
          <a:prstGeom prst="rect">
            <a:avLst/>
          </a:prstGeom>
          <a:noFill/>
        </p:spPr>
        <p:txBody>
          <a:bodyPr wrap="square" rtlCol="0">
            <a:spAutoFit/>
          </a:bodyPr>
          <a:lstStyle/>
          <a:p>
            <a:pPr algn="r"/>
            <a:r>
              <a:rPr lang="en-US" sz="1000" b="1" i="1" dirty="0"/>
              <a:t>Reproduction  block</a:t>
            </a:r>
          </a:p>
        </p:txBody>
      </p:sp>
      <p:sp>
        <p:nvSpPr>
          <p:cNvPr id="8" name="TextBox 7"/>
          <p:cNvSpPr txBox="1"/>
          <p:nvPr/>
        </p:nvSpPr>
        <p:spPr>
          <a:xfrm>
            <a:off x="0" y="6597352"/>
            <a:ext cx="1475656" cy="246221"/>
          </a:xfrm>
          <a:prstGeom prst="rect">
            <a:avLst/>
          </a:prstGeom>
          <a:noFill/>
        </p:spPr>
        <p:txBody>
          <a:bodyPr wrap="square" rtlCol="0">
            <a:spAutoFit/>
          </a:bodyPr>
          <a:lstStyle/>
          <a:p>
            <a:r>
              <a:rPr lang="en-US" sz="1000" b="1" i="1" dirty="0"/>
              <a:t>Pathology </a:t>
            </a:r>
            <a:r>
              <a:rPr lang="en-US" sz="1000" b="1" i="1" dirty="0" err="1"/>
              <a:t>Dept</a:t>
            </a:r>
            <a:r>
              <a:rPr lang="en-US" sz="1000" b="1" i="1" dirty="0"/>
              <a:t>, KSU</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4130" name="Picture 2" descr="http://www.mdguidelines.com/images/Illustrations/endometr.jpg"/>
          <p:cNvPicPr>
            <a:picLocks noChangeAspect="1" noChangeArrowheads="1"/>
          </p:cNvPicPr>
          <p:nvPr/>
        </p:nvPicPr>
        <p:blipFill>
          <a:blip r:embed="rId2" cstate="print"/>
          <a:srcRect/>
          <a:stretch>
            <a:fillRect/>
          </a:stretch>
        </p:blipFill>
        <p:spPr bwMode="auto">
          <a:xfrm>
            <a:off x="1691680" y="980728"/>
            <a:ext cx="5760640" cy="4309652"/>
          </a:xfrm>
          <a:prstGeom prst="rect">
            <a:avLst/>
          </a:prstGeom>
          <a:noFill/>
        </p:spPr>
      </p:pic>
      <p:sp>
        <p:nvSpPr>
          <p:cNvPr id="5" name="Rounded Rectangle 4"/>
          <p:cNvSpPr/>
          <p:nvPr/>
        </p:nvSpPr>
        <p:spPr>
          <a:xfrm>
            <a:off x="1907704" y="260648"/>
            <a:ext cx="5184576" cy="504056"/>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effectLst>
                  <a:outerShdw blurRad="38100" dist="38100" dir="2700000" algn="tl">
                    <a:srgbClr val="000000">
                      <a:alpha val="43137"/>
                    </a:srgbClr>
                  </a:outerShdw>
                </a:effectLst>
              </a:rPr>
              <a:t>Endometriosis  sites  - Diagram</a:t>
            </a:r>
          </a:p>
        </p:txBody>
      </p:sp>
      <p:sp>
        <p:nvSpPr>
          <p:cNvPr id="6" name="Rectangle 5"/>
          <p:cNvSpPr/>
          <p:nvPr/>
        </p:nvSpPr>
        <p:spPr>
          <a:xfrm>
            <a:off x="683568" y="4869160"/>
            <a:ext cx="7416824" cy="1477328"/>
          </a:xfrm>
          <a:prstGeom prst="rect">
            <a:avLst/>
          </a:prstGeom>
        </p:spPr>
        <p:txBody>
          <a:bodyPr wrap="square">
            <a:spAutoFit/>
          </a:bodyPr>
          <a:lstStyle/>
          <a:p>
            <a:pPr algn="ctr"/>
            <a:r>
              <a:rPr lang="en-US" b="1" i="1" dirty="0"/>
              <a:t>Endometriosis, a chronic noncancerous disorder of the female reproductive system, develops when the endometrium grows outside the uterus. </a:t>
            </a:r>
          </a:p>
          <a:p>
            <a:pPr algn="ctr"/>
            <a:r>
              <a:rPr lang="en-US" b="1" i="1" dirty="0"/>
              <a:t>Common sites for endometriosis include ovaries, fallopian tubes, external genitalia (vulva), ligaments supporting the uterus, intestine, bladder, cervix, and vagina.</a:t>
            </a:r>
          </a:p>
        </p:txBody>
      </p:sp>
      <p:sp>
        <p:nvSpPr>
          <p:cNvPr id="10" name="TextBox 9"/>
          <p:cNvSpPr txBox="1"/>
          <p:nvPr/>
        </p:nvSpPr>
        <p:spPr>
          <a:xfrm>
            <a:off x="7586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11" name="TextBox 10"/>
          <p:cNvSpPr txBox="1"/>
          <p:nvPr/>
        </p:nvSpPr>
        <p:spPr>
          <a:xfrm>
            <a:off x="0" y="6597352"/>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3906" name="Picture 2" descr="http://library.med.utah.edu/WebPath/jpeg4/FEM114.jpg"/>
          <p:cNvPicPr>
            <a:picLocks noChangeAspect="1" noChangeArrowheads="1"/>
          </p:cNvPicPr>
          <p:nvPr/>
        </p:nvPicPr>
        <p:blipFill>
          <a:blip r:embed="rId2" cstate="print"/>
          <a:srcRect/>
          <a:stretch>
            <a:fillRect/>
          </a:stretch>
        </p:blipFill>
        <p:spPr bwMode="auto">
          <a:xfrm>
            <a:off x="1479784" y="1124744"/>
            <a:ext cx="5920754" cy="4032448"/>
          </a:xfrm>
          <a:prstGeom prst="rect">
            <a:avLst/>
          </a:prstGeom>
          <a:noFill/>
        </p:spPr>
      </p:pic>
      <p:sp>
        <p:nvSpPr>
          <p:cNvPr id="3" name="Rectangle 2"/>
          <p:cNvSpPr/>
          <p:nvPr/>
        </p:nvSpPr>
        <p:spPr>
          <a:xfrm>
            <a:off x="1115616" y="5336048"/>
            <a:ext cx="6696744" cy="1200329"/>
          </a:xfrm>
          <a:prstGeom prst="rect">
            <a:avLst/>
          </a:prstGeom>
        </p:spPr>
        <p:txBody>
          <a:bodyPr wrap="square">
            <a:spAutoFit/>
          </a:bodyPr>
          <a:lstStyle/>
          <a:p>
            <a:pPr algn="ctr"/>
            <a:r>
              <a:rPr lang="en-US" b="1" i="1" dirty="0"/>
              <a:t>Grossly, in areas of endometriosis the blood is darker and gives the small foci of endometriosis the gross appearance of "powder burns". Small foci are seen here just under the </a:t>
            </a:r>
            <a:r>
              <a:rPr lang="en-US" b="1" i="1" dirty="0" err="1"/>
              <a:t>serosa</a:t>
            </a:r>
            <a:r>
              <a:rPr lang="en-US" b="1" i="1" dirty="0"/>
              <a:t> of the posterior uterus in the pouch of Douglas. </a:t>
            </a:r>
          </a:p>
        </p:txBody>
      </p:sp>
      <p:sp>
        <p:nvSpPr>
          <p:cNvPr id="4" name="Rounded Rectangle 3"/>
          <p:cNvSpPr/>
          <p:nvPr/>
        </p:nvSpPr>
        <p:spPr>
          <a:xfrm>
            <a:off x="2123728" y="404664"/>
            <a:ext cx="4680520" cy="504056"/>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effectLst>
                  <a:outerShdw blurRad="38100" dist="38100" dir="2700000" algn="tl">
                    <a:srgbClr val="000000">
                      <a:alpha val="43137"/>
                    </a:srgbClr>
                  </a:outerShdw>
                </a:effectLst>
              </a:rPr>
              <a:t>Endometriosis  - Gross</a:t>
            </a:r>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187624" y="5120024"/>
            <a:ext cx="6480720" cy="1200329"/>
          </a:xfrm>
          <a:prstGeom prst="rect">
            <a:avLst/>
          </a:prstGeom>
        </p:spPr>
        <p:txBody>
          <a:bodyPr wrap="square">
            <a:spAutoFit/>
          </a:bodyPr>
          <a:lstStyle/>
          <a:p>
            <a:pPr algn="ctr"/>
            <a:r>
              <a:rPr lang="en-US" b="1" i="1" dirty="0"/>
              <a:t>Upon closer view, these five small areas of endometriosis have a reddish-brown to bluish appearance. Typical locations for endometriosis may include: ovaries, uterine ligaments, </a:t>
            </a:r>
            <a:r>
              <a:rPr lang="en-US" b="1" i="1" dirty="0" err="1"/>
              <a:t>rectovaginal</a:t>
            </a:r>
            <a:r>
              <a:rPr lang="en-US" b="1" i="1" dirty="0"/>
              <a:t> septum, pelvic peritoneum, and </a:t>
            </a:r>
            <a:r>
              <a:rPr lang="en-US" b="1" i="1" dirty="0" err="1"/>
              <a:t>laparotomy</a:t>
            </a:r>
            <a:r>
              <a:rPr lang="en-US" b="1" i="1" dirty="0"/>
              <a:t> scars</a:t>
            </a:r>
          </a:p>
        </p:txBody>
      </p:sp>
      <p:pic>
        <p:nvPicPr>
          <p:cNvPr id="196610" name="Picture 2" descr="http://library.med.utah.edu/WebPath/jpeg4/FEM115.jpg"/>
          <p:cNvPicPr>
            <a:picLocks noChangeAspect="1" noChangeArrowheads="1"/>
          </p:cNvPicPr>
          <p:nvPr/>
        </p:nvPicPr>
        <p:blipFill>
          <a:blip r:embed="rId2" cstate="print"/>
          <a:srcRect/>
          <a:stretch>
            <a:fillRect/>
          </a:stretch>
        </p:blipFill>
        <p:spPr bwMode="auto">
          <a:xfrm>
            <a:off x="1428231" y="1041302"/>
            <a:ext cx="6024089" cy="3956297"/>
          </a:xfrm>
          <a:prstGeom prst="rect">
            <a:avLst/>
          </a:prstGeom>
          <a:noFill/>
          <a:ln w="12700">
            <a:solidFill>
              <a:schemeClr val="tx1"/>
            </a:solidFill>
          </a:ln>
        </p:spPr>
      </p:pic>
      <p:sp>
        <p:nvSpPr>
          <p:cNvPr id="4" name="Rounded Rectangle 3"/>
          <p:cNvSpPr/>
          <p:nvPr/>
        </p:nvSpPr>
        <p:spPr>
          <a:xfrm>
            <a:off x="2123728" y="404664"/>
            <a:ext cx="4680520" cy="504056"/>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effectLst>
                  <a:outerShdw blurRad="38100" dist="38100" dir="2700000" algn="tl">
                    <a:srgbClr val="000000">
                      <a:alpha val="43137"/>
                    </a:srgbClr>
                  </a:outerShdw>
                </a:effectLst>
              </a:rPr>
              <a:t>Endometriosis  - Gross</a:t>
            </a:r>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62400" y="4953000"/>
            <a:ext cx="4800600" cy="1600200"/>
          </a:xfrm>
        </p:spPr>
        <p:txBody>
          <a:bodyPr>
            <a:noAutofit/>
          </a:bodyPr>
          <a:lstStyle/>
          <a:p>
            <a:pPr algn="l"/>
            <a:r>
              <a:rPr lang="en-US" sz="4000" b="1" i="1" dirty="0">
                <a:solidFill>
                  <a:srgbClr val="993366"/>
                </a:solidFill>
                <a:effectLst>
                  <a:outerShdw blurRad="38100" dist="38100" dir="2700000" algn="tl">
                    <a:srgbClr val="000000">
                      <a:alpha val="43137"/>
                    </a:srgbClr>
                  </a:outerShdw>
                </a:effectLst>
              </a:rPr>
              <a:t>Normal Anatomy </a:t>
            </a:r>
          </a:p>
          <a:p>
            <a:pPr algn="l"/>
            <a:r>
              <a:rPr lang="en-US" sz="4000" b="1" i="1" dirty="0">
                <a:solidFill>
                  <a:srgbClr val="993366"/>
                </a:solidFill>
                <a:effectLst>
                  <a:outerShdw blurRad="38100" dist="38100" dir="2700000" algn="tl">
                    <a:srgbClr val="000000">
                      <a:alpha val="43137"/>
                    </a:srgbClr>
                  </a:outerShdw>
                </a:effectLst>
              </a:rPr>
              <a:t>and Histology </a:t>
            </a:r>
          </a:p>
          <a:p>
            <a:pPr algn="l"/>
            <a:r>
              <a:rPr lang="en-US" sz="4000" b="1" i="1" dirty="0">
                <a:solidFill>
                  <a:srgbClr val="993366"/>
                </a:solidFill>
                <a:effectLst>
                  <a:outerShdw blurRad="38100" dist="38100" dir="2700000" algn="tl">
                    <a:srgbClr val="000000">
                      <a:alpha val="43137"/>
                    </a:srgbClr>
                  </a:outerShdw>
                </a:effectLst>
              </a:rPr>
              <a:t> </a:t>
            </a:r>
          </a:p>
          <a:p>
            <a:pPr algn="l"/>
            <a:endParaRPr lang="en-US" sz="4000" b="1" i="1" dirty="0">
              <a:solidFill>
                <a:srgbClr val="993366"/>
              </a:solidFill>
              <a:effectLst>
                <a:outerShdw blurRad="38100" dist="38100" dir="2700000" algn="tl">
                  <a:srgbClr val="000000">
                    <a:alpha val="43137"/>
                  </a:srgbClr>
                </a:outerShdw>
              </a:effectLst>
            </a:endParaRPr>
          </a:p>
          <a:p>
            <a:pPr algn="l"/>
            <a:r>
              <a:rPr lang="en-US" sz="4000" b="1" i="1" dirty="0">
                <a:solidFill>
                  <a:srgbClr val="993366"/>
                </a:solidFill>
                <a:effectLst>
                  <a:outerShdw blurRad="38100" dist="38100" dir="2700000" algn="tl">
                    <a:srgbClr val="000000">
                      <a:alpha val="43137"/>
                    </a:srgbClr>
                  </a:outerShdw>
                </a:effectLst>
              </a:rPr>
              <a:t> </a:t>
            </a:r>
          </a:p>
        </p:txBody>
      </p:sp>
      <p:sp>
        <p:nvSpPr>
          <p:cNvPr id="6" name="TextBox 5"/>
          <p:cNvSpPr txBox="1"/>
          <p:nvPr/>
        </p:nvSpPr>
        <p:spPr>
          <a:xfrm>
            <a:off x="7586842" y="6588177"/>
            <a:ext cx="1547664" cy="253916"/>
          </a:xfrm>
          <a:prstGeom prst="rect">
            <a:avLst/>
          </a:prstGeom>
          <a:noFill/>
        </p:spPr>
        <p:txBody>
          <a:bodyPr wrap="square" rtlCol="0">
            <a:spAutoFit/>
          </a:bodyPr>
          <a:lstStyle/>
          <a:p>
            <a:pPr algn="r"/>
            <a:r>
              <a:rPr lang="en-US" sz="1000" b="1" i="1" dirty="0"/>
              <a:t>Reproduction  block</a:t>
            </a:r>
          </a:p>
        </p:txBody>
      </p:sp>
      <p:sp>
        <p:nvSpPr>
          <p:cNvPr id="7" name="TextBox 6"/>
          <p:cNvSpPr txBox="1"/>
          <p:nvPr/>
        </p:nvSpPr>
        <p:spPr>
          <a:xfrm>
            <a:off x="0" y="6597352"/>
            <a:ext cx="1475656" cy="246221"/>
          </a:xfrm>
          <a:prstGeom prst="rect">
            <a:avLst/>
          </a:prstGeom>
          <a:noFill/>
        </p:spPr>
        <p:txBody>
          <a:bodyPr wrap="square" rtlCol="0">
            <a:spAutoFit/>
          </a:bodyPr>
          <a:lstStyle/>
          <a:p>
            <a:r>
              <a:rPr lang="en-US" sz="1000" b="1" i="1" dirty="0"/>
              <a:t>Pathology </a:t>
            </a:r>
            <a:r>
              <a:rPr lang="en-US" sz="1000" b="1" i="1" dirty="0" err="1"/>
              <a:t>Dept</a:t>
            </a:r>
            <a:r>
              <a:rPr lang="en-US" sz="1000" b="1" i="1" dirty="0"/>
              <a:t>, KSU</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p:nvSpPr>
        <p:spPr>
          <a:xfrm>
            <a:off x="1691680" y="404664"/>
            <a:ext cx="5616624" cy="504056"/>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effectLst>
                  <a:outerShdw blurRad="38100" dist="38100" dir="2700000" algn="tl">
                    <a:srgbClr val="000000">
                      <a:alpha val="43137"/>
                    </a:srgbClr>
                  </a:outerShdw>
                </a:effectLst>
              </a:rPr>
              <a:t>Endometriosis  - HPF Microscopy</a:t>
            </a:r>
          </a:p>
        </p:txBody>
      </p:sp>
      <p:sp>
        <p:nvSpPr>
          <p:cNvPr id="4" name="Rectangle 3"/>
          <p:cNvSpPr/>
          <p:nvPr/>
        </p:nvSpPr>
        <p:spPr>
          <a:xfrm>
            <a:off x="1475656" y="5157192"/>
            <a:ext cx="6048672" cy="1477328"/>
          </a:xfrm>
          <a:prstGeom prst="rect">
            <a:avLst/>
          </a:prstGeom>
        </p:spPr>
        <p:txBody>
          <a:bodyPr wrap="square">
            <a:spAutoFit/>
          </a:bodyPr>
          <a:lstStyle/>
          <a:p>
            <a:pPr algn="ctr"/>
            <a:r>
              <a:rPr lang="en-US" b="1" i="1" dirty="0"/>
              <a:t>Endometrial</a:t>
            </a:r>
            <a:r>
              <a:rPr lang="en-US" b="1" i="1" dirty="0">
                <a:solidFill>
                  <a:srgbClr val="FF0000"/>
                </a:solidFill>
              </a:rPr>
              <a:t> glands</a:t>
            </a:r>
            <a:r>
              <a:rPr lang="en-US" b="1" i="1" dirty="0"/>
              <a:t> along with </a:t>
            </a:r>
            <a:r>
              <a:rPr lang="en-US" b="1" i="1" dirty="0">
                <a:solidFill>
                  <a:srgbClr val="FF0000"/>
                </a:solidFill>
              </a:rPr>
              <a:t>stroma</a:t>
            </a:r>
            <a:r>
              <a:rPr lang="en-US" b="1" i="1" dirty="0"/>
              <a:t> are seen at high magnification in the smooth muscle wall of the colon. Endometriosis is symptomatic during reproductive years when patients may present with dysmenorrhea, pelvic pain, and infertility</a:t>
            </a:r>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pic>
        <p:nvPicPr>
          <p:cNvPr id="2050" name="Picture 2" descr="http://library.med.utah.edu/WebPath/jpeg4/FEM1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124744"/>
            <a:ext cx="6048672" cy="37444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403648" y="2907432"/>
            <a:ext cx="6624736" cy="1512168"/>
          </a:xfrm>
          <a:prstGeom prst="ellipse">
            <a:avLst/>
          </a:prstGeom>
          <a:solidFill>
            <a:srgbClr val="993366"/>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effectLst>
                  <a:outerShdw blurRad="38100" dist="38100" dir="2700000" algn="tl">
                    <a:srgbClr val="000000">
                      <a:alpha val="43137"/>
                    </a:srgbClr>
                  </a:outerShdw>
                </a:effectLst>
                <a:latin typeface="Aharoni" pitchFamily="2" charset="-79"/>
                <a:cs typeface="Aharoni" pitchFamily="2" charset="-79"/>
              </a:rPr>
              <a:t>UTERINE CERVIX</a:t>
            </a:r>
          </a:p>
        </p:txBody>
      </p:sp>
      <p:sp>
        <p:nvSpPr>
          <p:cNvPr id="7" name="TextBox 6"/>
          <p:cNvSpPr txBox="1"/>
          <p:nvPr/>
        </p:nvSpPr>
        <p:spPr>
          <a:xfrm>
            <a:off x="7586842" y="6588177"/>
            <a:ext cx="1547664" cy="253916"/>
          </a:xfrm>
          <a:prstGeom prst="rect">
            <a:avLst/>
          </a:prstGeom>
          <a:noFill/>
        </p:spPr>
        <p:txBody>
          <a:bodyPr wrap="square" rtlCol="0">
            <a:spAutoFit/>
          </a:bodyPr>
          <a:lstStyle/>
          <a:p>
            <a:pPr algn="r"/>
            <a:r>
              <a:rPr lang="en-US" sz="1000" b="1" i="1" dirty="0"/>
              <a:t>Reproduction  block</a:t>
            </a:r>
          </a:p>
        </p:txBody>
      </p:sp>
      <p:sp>
        <p:nvSpPr>
          <p:cNvPr id="8" name="TextBox 7"/>
          <p:cNvSpPr txBox="1"/>
          <p:nvPr/>
        </p:nvSpPr>
        <p:spPr>
          <a:xfrm>
            <a:off x="0" y="6597352"/>
            <a:ext cx="1475656" cy="246221"/>
          </a:xfrm>
          <a:prstGeom prst="rect">
            <a:avLst/>
          </a:prstGeom>
          <a:noFill/>
        </p:spPr>
        <p:txBody>
          <a:bodyPr wrap="square" rtlCol="0">
            <a:spAutoFit/>
          </a:bodyPr>
          <a:lstStyle/>
          <a:p>
            <a:r>
              <a:rPr lang="en-US" sz="1000" b="1" i="1" dirty="0"/>
              <a:t>Pathology </a:t>
            </a:r>
            <a:r>
              <a:rPr lang="en-US" sz="1000" b="1" i="1" dirty="0" err="1"/>
              <a:t>Dept</a:t>
            </a:r>
            <a:r>
              <a:rPr lang="en-US" sz="1000" b="1" i="1" dirty="0"/>
              <a:t>, KSU</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48172" y="2907432"/>
            <a:ext cx="6588224" cy="15121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a:solidFill>
                  <a:srgbClr val="800000"/>
                </a:solidFill>
                <a:effectLst>
                  <a:outerShdw blurRad="38100" dist="38100" dir="2700000" algn="tl">
                    <a:srgbClr val="000000">
                      <a:alpha val="43137"/>
                    </a:srgbClr>
                  </a:outerShdw>
                </a:effectLst>
                <a:latin typeface="Aharoni" pitchFamily="2" charset="-79"/>
                <a:cs typeface="Aharoni" pitchFamily="2" charset="-79"/>
              </a:rPr>
              <a:t>Cervical Dysplasia &amp; Cervical Carcinoma</a:t>
            </a:r>
            <a:endParaRPr lang="en-US" sz="4400" b="1" dirty="0">
              <a:solidFill>
                <a:srgbClr val="800000"/>
              </a:solidFill>
              <a:latin typeface="Aharoni" pitchFamily="2" charset="-79"/>
              <a:cs typeface="Aharoni" pitchFamily="2" charset="-79"/>
            </a:endParaRPr>
          </a:p>
        </p:txBody>
      </p:sp>
      <p:sp>
        <p:nvSpPr>
          <p:cNvPr id="7" name="TextBox 6"/>
          <p:cNvSpPr txBox="1"/>
          <p:nvPr/>
        </p:nvSpPr>
        <p:spPr>
          <a:xfrm>
            <a:off x="7586842" y="6588177"/>
            <a:ext cx="1547664" cy="253916"/>
          </a:xfrm>
          <a:prstGeom prst="rect">
            <a:avLst/>
          </a:prstGeom>
          <a:noFill/>
        </p:spPr>
        <p:txBody>
          <a:bodyPr wrap="square" rtlCol="0">
            <a:spAutoFit/>
          </a:bodyPr>
          <a:lstStyle/>
          <a:p>
            <a:pPr algn="r"/>
            <a:r>
              <a:rPr lang="en-US" sz="1000" b="1" i="1" dirty="0"/>
              <a:t>Reproduction  block</a:t>
            </a:r>
          </a:p>
        </p:txBody>
      </p:sp>
      <p:sp>
        <p:nvSpPr>
          <p:cNvPr id="8" name="TextBox 7"/>
          <p:cNvSpPr txBox="1"/>
          <p:nvPr/>
        </p:nvSpPr>
        <p:spPr>
          <a:xfrm>
            <a:off x="0" y="6597352"/>
            <a:ext cx="1475656" cy="246221"/>
          </a:xfrm>
          <a:prstGeom prst="rect">
            <a:avLst/>
          </a:prstGeom>
          <a:noFill/>
        </p:spPr>
        <p:txBody>
          <a:bodyPr wrap="square" rtlCol="0">
            <a:spAutoFit/>
          </a:bodyPr>
          <a:lstStyle/>
          <a:p>
            <a:r>
              <a:rPr lang="en-US" sz="1000" b="1" i="1" dirty="0"/>
              <a:t>Pathology </a:t>
            </a:r>
            <a:r>
              <a:rPr lang="en-US" sz="1000" b="1" i="1" dirty="0" err="1"/>
              <a:t>Dept</a:t>
            </a:r>
            <a:r>
              <a:rPr lang="en-US" sz="1000" b="1" i="1" dirty="0"/>
              <a:t>, KSU</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12322" name="Picture 2" descr="http://library.med.utah.edu/WebPath/jpeg4/FEM007.jpg"/>
          <p:cNvPicPr>
            <a:picLocks noChangeAspect="1" noChangeArrowheads="1"/>
          </p:cNvPicPr>
          <p:nvPr/>
        </p:nvPicPr>
        <p:blipFill>
          <a:blip r:embed="rId2" cstate="print"/>
          <a:srcRect/>
          <a:stretch>
            <a:fillRect/>
          </a:stretch>
        </p:blipFill>
        <p:spPr bwMode="auto">
          <a:xfrm>
            <a:off x="1115616" y="1268760"/>
            <a:ext cx="6768752" cy="4320480"/>
          </a:xfrm>
          <a:prstGeom prst="rect">
            <a:avLst/>
          </a:prstGeom>
          <a:noFill/>
          <a:ln w="28575">
            <a:solidFill>
              <a:schemeClr val="tx1"/>
            </a:solidFill>
          </a:ln>
        </p:spPr>
      </p:pic>
      <p:sp>
        <p:nvSpPr>
          <p:cNvPr id="3" name="Rectangle 2"/>
          <p:cNvSpPr/>
          <p:nvPr/>
        </p:nvSpPr>
        <p:spPr>
          <a:xfrm>
            <a:off x="571472" y="5661248"/>
            <a:ext cx="7715304" cy="707886"/>
          </a:xfrm>
          <a:prstGeom prst="rect">
            <a:avLst/>
          </a:prstGeom>
        </p:spPr>
        <p:txBody>
          <a:bodyPr wrap="square">
            <a:spAutoFit/>
          </a:bodyPr>
          <a:lstStyle/>
          <a:p>
            <a:pPr algn="ctr"/>
            <a:r>
              <a:rPr lang="en-US" sz="2000" b="1" i="1" dirty="0"/>
              <a:t>The normal cervical squamous epithelium at the left transforms to dysplastic changes on the right with  underlying chronic inflammation </a:t>
            </a:r>
          </a:p>
        </p:txBody>
      </p:sp>
      <p:sp>
        <p:nvSpPr>
          <p:cNvPr id="4" name="مستطيل مستدير الزوايا 5"/>
          <p:cNvSpPr/>
          <p:nvPr/>
        </p:nvSpPr>
        <p:spPr>
          <a:xfrm>
            <a:off x="1785918" y="214290"/>
            <a:ext cx="5500726" cy="785818"/>
          </a:xfrm>
          <a:prstGeom prst="roundRect">
            <a:avLst/>
          </a:prstGeom>
          <a:solidFill>
            <a:srgbClr val="150F8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i="1" dirty="0">
                <a:solidFill>
                  <a:schemeClr val="bg1"/>
                </a:solidFill>
              </a:rPr>
              <a:t>Normal and Dysplastic Cervical Squamous Epithelium</a:t>
            </a:r>
            <a:endParaRPr lang="ar-SA" sz="2400" b="1" i="1" dirty="0">
              <a:solidFill>
                <a:schemeClr val="bg1"/>
              </a:solidFill>
            </a:endParaRPr>
          </a:p>
        </p:txBody>
      </p:sp>
      <p:sp>
        <p:nvSpPr>
          <p:cNvPr id="5" name="TextBox 4"/>
          <p:cNvSpPr txBox="1"/>
          <p:nvPr/>
        </p:nvSpPr>
        <p:spPr>
          <a:xfrm>
            <a:off x="1475656" y="1936212"/>
            <a:ext cx="1357322" cy="369332"/>
          </a:xfrm>
          <a:prstGeom prst="rect">
            <a:avLst/>
          </a:prstGeom>
          <a:noFill/>
        </p:spPr>
        <p:txBody>
          <a:bodyPr wrap="square" rtlCol="0">
            <a:spAutoFit/>
          </a:bodyPr>
          <a:lstStyle/>
          <a:p>
            <a:r>
              <a:rPr lang="en-US" b="1" dirty="0">
                <a:solidFill>
                  <a:srgbClr val="FF0000"/>
                </a:solidFill>
              </a:rPr>
              <a:t>Normal</a:t>
            </a:r>
          </a:p>
        </p:txBody>
      </p:sp>
      <p:sp>
        <p:nvSpPr>
          <p:cNvPr id="6" name="TextBox 5"/>
          <p:cNvSpPr txBox="1"/>
          <p:nvPr/>
        </p:nvSpPr>
        <p:spPr>
          <a:xfrm>
            <a:off x="6429388" y="1785926"/>
            <a:ext cx="1500198" cy="369332"/>
          </a:xfrm>
          <a:prstGeom prst="rect">
            <a:avLst/>
          </a:prstGeom>
          <a:noFill/>
        </p:spPr>
        <p:txBody>
          <a:bodyPr wrap="square" rtlCol="0">
            <a:spAutoFit/>
          </a:bodyPr>
          <a:lstStyle/>
          <a:p>
            <a:r>
              <a:rPr lang="en-US" b="1" dirty="0">
                <a:solidFill>
                  <a:srgbClr val="FF0000"/>
                </a:solidFill>
              </a:rPr>
              <a:t>Dysplasia</a:t>
            </a:r>
          </a:p>
        </p:txBody>
      </p:sp>
      <p:sp>
        <p:nvSpPr>
          <p:cNvPr id="11" name="TextBox 10"/>
          <p:cNvSpPr txBox="1"/>
          <p:nvPr/>
        </p:nvSpPr>
        <p:spPr>
          <a:xfrm>
            <a:off x="7586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12" name="TextBox 11"/>
          <p:cNvSpPr txBox="1"/>
          <p:nvPr/>
        </p:nvSpPr>
        <p:spPr>
          <a:xfrm>
            <a:off x="0" y="6597352"/>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
        <p:nvSpPr>
          <p:cNvPr id="2" name="Rectangle 1"/>
          <p:cNvSpPr/>
          <p:nvPr/>
        </p:nvSpPr>
        <p:spPr>
          <a:xfrm>
            <a:off x="7884368" y="1539705"/>
            <a:ext cx="1335832" cy="1231106"/>
          </a:xfrm>
          <a:prstGeom prst="rect">
            <a:avLst/>
          </a:prstGeom>
        </p:spPr>
        <p:txBody>
          <a:bodyPr wrap="square">
            <a:spAutoFit/>
          </a:bodyPr>
          <a:lstStyle/>
          <a:p>
            <a:r>
              <a:rPr lang="en-US" sz="1400" b="1" i="1" u="sng" dirty="0"/>
              <a:t>Diagnosis: </a:t>
            </a:r>
          </a:p>
          <a:p>
            <a:pPr marL="171450" indent="-171450">
              <a:buFont typeface="Arial" panose="020B0604020202020204" pitchFamily="34" charset="0"/>
              <a:buChar char="•"/>
            </a:pPr>
            <a:r>
              <a:rPr lang="en-US" sz="1000" b="1" i="1" dirty="0"/>
              <a:t>Uterine cervical squamous dysplasia.</a:t>
            </a:r>
          </a:p>
          <a:p>
            <a:pPr marL="171450" indent="-171450">
              <a:buFont typeface="Arial" panose="020B0604020202020204" pitchFamily="34" charset="0"/>
              <a:buChar char="•"/>
            </a:pPr>
            <a:r>
              <a:rPr lang="en-US" sz="1000" b="1" i="1" dirty="0"/>
              <a:t>CIN (cervical intraepithelial </a:t>
            </a:r>
            <a:r>
              <a:rPr lang="en-US" sz="1000" b="1" i="1" dirty="0" err="1"/>
              <a:t>neoplasia</a:t>
            </a:r>
            <a:r>
              <a:rPr lang="en-US" sz="1000" b="1" i="1" dirty="0"/>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مستطيل مستدير الزوايا 5"/>
          <p:cNvSpPr/>
          <p:nvPr/>
        </p:nvSpPr>
        <p:spPr>
          <a:xfrm>
            <a:off x="1500166" y="214290"/>
            <a:ext cx="6072230" cy="478406"/>
          </a:xfrm>
          <a:prstGeom prst="roundRect">
            <a:avLst/>
          </a:prstGeom>
          <a:solidFill>
            <a:srgbClr val="1801A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i="1" dirty="0">
                <a:solidFill>
                  <a:schemeClr val="bg1"/>
                </a:solidFill>
              </a:rPr>
              <a:t>Endocervical Squamous Dysplasia</a:t>
            </a:r>
            <a:endParaRPr lang="ar-SA" sz="2400" b="1" i="1" dirty="0">
              <a:solidFill>
                <a:schemeClr val="bg1"/>
              </a:solidFill>
            </a:endParaRPr>
          </a:p>
        </p:txBody>
      </p:sp>
      <p:pic>
        <p:nvPicPr>
          <p:cNvPr id="192514" name="Picture 2" descr="http://library.med.utah.edu/WebPath/jpeg4/FEM008.jpg"/>
          <p:cNvPicPr>
            <a:picLocks noChangeAspect="1" noChangeArrowheads="1"/>
          </p:cNvPicPr>
          <p:nvPr/>
        </p:nvPicPr>
        <p:blipFill>
          <a:blip r:embed="rId2" cstate="print"/>
          <a:srcRect/>
          <a:stretch>
            <a:fillRect/>
          </a:stretch>
        </p:blipFill>
        <p:spPr bwMode="auto">
          <a:xfrm>
            <a:off x="1115616" y="928671"/>
            <a:ext cx="6840760" cy="4214147"/>
          </a:xfrm>
          <a:prstGeom prst="rect">
            <a:avLst/>
          </a:prstGeom>
          <a:noFill/>
          <a:ln w="28575">
            <a:solidFill>
              <a:schemeClr val="tx1"/>
            </a:solidFill>
          </a:ln>
        </p:spPr>
      </p:pic>
      <p:sp>
        <p:nvSpPr>
          <p:cNvPr id="5" name="Rectangle 4"/>
          <p:cNvSpPr/>
          <p:nvPr/>
        </p:nvSpPr>
        <p:spPr>
          <a:xfrm>
            <a:off x="357158" y="5229200"/>
            <a:ext cx="8072494" cy="1200329"/>
          </a:xfrm>
          <a:prstGeom prst="rect">
            <a:avLst/>
          </a:prstGeom>
        </p:spPr>
        <p:txBody>
          <a:bodyPr wrap="square">
            <a:spAutoFit/>
          </a:bodyPr>
          <a:lstStyle/>
          <a:p>
            <a:pPr marL="285750" indent="-285750">
              <a:buFont typeface="Arial" panose="020B0604020202020204" pitchFamily="34" charset="0"/>
              <a:buChar char="•"/>
            </a:pPr>
            <a:r>
              <a:rPr lang="en-US" b="1" i="1" dirty="0"/>
              <a:t>Dysplastic cells/nuclei.</a:t>
            </a:r>
          </a:p>
          <a:p>
            <a:pPr marL="285750" indent="-285750">
              <a:buFont typeface="Arial" panose="020B0604020202020204" pitchFamily="34" charset="0"/>
              <a:buChar char="•"/>
            </a:pPr>
            <a:r>
              <a:rPr lang="en-US" b="1" i="1" dirty="0"/>
              <a:t>Large and dark nuclei.</a:t>
            </a:r>
          </a:p>
          <a:p>
            <a:pPr marL="285750" indent="-285750">
              <a:buFont typeface="Arial" panose="020B0604020202020204" pitchFamily="34" charset="0"/>
              <a:buChar char="•"/>
            </a:pPr>
            <a:r>
              <a:rPr lang="en-US" b="1" i="1" dirty="0"/>
              <a:t>Disordered cells, loss of polarity.</a:t>
            </a:r>
          </a:p>
          <a:p>
            <a:pPr marL="285750" indent="-285750">
              <a:buFont typeface="Arial" panose="020B0604020202020204" pitchFamily="34" charset="0"/>
              <a:buChar char="•"/>
            </a:pPr>
            <a:r>
              <a:rPr lang="en-US" b="1" i="1" dirty="0"/>
              <a:t>Chronic inflammatory cells.</a:t>
            </a:r>
          </a:p>
        </p:txBody>
      </p:sp>
      <p:sp>
        <p:nvSpPr>
          <p:cNvPr id="9" name="TextBox 8"/>
          <p:cNvSpPr txBox="1"/>
          <p:nvPr/>
        </p:nvSpPr>
        <p:spPr>
          <a:xfrm>
            <a:off x="7586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10" name="TextBox 9"/>
          <p:cNvSpPr txBox="1"/>
          <p:nvPr/>
        </p:nvSpPr>
        <p:spPr>
          <a:xfrm>
            <a:off x="0" y="6597352"/>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
        <p:nvSpPr>
          <p:cNvPr id="7" name="TextBox 6"/>
          <p:cNvSpPr txBox="1"/>
          <p:nvPr/>
        </p:nvSpPr>
        <p:spPr>
          <a:xfrm>
            <a:off x="7423431" y="990600"/>
            <a:ext cx="425169" cy="369332"/>
          </a:xfrm>
          <a:prstGeom prst="rect">
            <a:avLst/>
          </a:prstGeom>
          <a:noFill/>
        </p:spPr>
        <p:txBody>
          <a:bodyPr wrap="square" rtlCol="0">
            <a:spAutoFit/>
          </a:bodyPr>
          <a:lstStyle/>
          <a:p>
            <a:r>
              <a:rPr lang="en-US" b="1" dirty="0"/>
              <a:t>Rt</a:t>
            </a:r>
          </a:p>
        </p:txBody>
      </p:sp>
      <p:sp>
        <p:nvSpPr>
          <p:cNvPr id="8" name="TextBox 7"/>
          <p:cNvSpPr txBox="1"/>
          <p:nvPr/>
        </p:nvSpPr>
        <p:spPr>
          <a:xfrm>
            <a:off x="1143000" y="990600"/>
            <a:ext cx="425169" cy="369332"/>
          </a:xfrm>
          <a:prstGeom prst="rect">
            <a:avLst/>
          </a:prstGeom>
          <a:noFill/>
        </p:spPr>
        <p:txBody>
          <a:bodyPr wrap="square" rtlCol="0">
            <a:spAutoFit/>
          </a:bodyPr>
          <a:lstStyle/>
          <a:p>
            <a:r>
              <a:rPr lang="en-US" b="1" dirty="0"/>
              <a:t>Lt</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67938" name="Picture 2" descr="http://library.med.utah.edu/WebPath/jpeg4/FEM013.jpg"/>
          <p:cNvPicPr>
            <a:picLocks noChangeAspect="1" noChangeArrowheads="1"/>
          </p:cNvPicPr>
          <p:nvPr/>
        </p:nvPicPr>
        <p:blipFill>
          <a:blip r:embed="rId2" cstate="print"/>
          <a:srcRect/>
          <a:stretch>
            <a:fillRect/>
          </a:stretch>
        </p:blipFill>
        <p:spPr bwMode="auto">
          <a:xfrm>
            <a:off x="4572000" y="1412776"/>
            <a:ext cx="3936504" cy="3744416"/>
          </a:xfrm>
          <a:prstGeom prst="rect">
            <a:avLst/>
          </a:prstGeom>
          <a:noFill/>
        </p:spPr>
      </p:pic>
      <p:sp>
        <p:nvSpPr>
          <p:cNvPr id="3" name="مستطيل مستدير الزوايا 5"/>
          <p:cNvSpPr/>
          <p:nvPr/>
        </p:nvSpPr>
        <p:spPr>
          <a:xfrm>
            <a:off x="1500166" y="337216"/>
            <a:ext cx="6024162" cy="571504"/>
          </a:xfrm>
          <a:prstGeom prst="roundRect">
            <a:avLst/>
          </a:prstGeom>
          <a:solidFill>
            <a:srgbClr val="1801A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i="1" dirty="0">
                <a:solidFill>
                  <a:schemeClr val="bg1"/>
                </a:solidFill>
              </a:rPr>
              <a:t>Cervical Squamous  Cell Carcinoma </a:t>
            </a:r>
            <a:endParaRPr lang="ar-SA" sz="2400" b="1" i="1" dirty="0">
              <a:solidFill>
                <a:schemeClr val="bg1"/>
              </a:solidFill>
            </a:endParaRPr>
          </a:p>
        </p:txBody>
      </p:sp>
      <p:pic>
        <p:nvPicPr>
          <p:cNvPr id="167940" name="Picture 4" descr="http://library.med.utah.edu/WebPath/jpeg4/FEM012.jpg"/>
          <p:cNvPicPr>
            <a:picLocks noChangeAspect="1" noChangeArrowheads="1"/>
          </p:cNvPicPr>
          <p:nvPr/>
        </p:nvPicPr>
        <p:blipFill>
          <a:blip r:embed="rId3" cstate="print"/>
          <a:srcRect/>
          <a:stretch>
            <a:fillRect/>
          </a:stretch>
        </p:blipFill>
        <p:spPr bwMode="auto">
          <a:xfrm>
            <a:off x="423540" y="1412776"/>
            <a:ext cx="4004444" cy="3744416"/>
          </a:xfrm>
          <a:prstGeom prst="rect">
            <a:avLst/>
          </a:prstGeom>
          <a:noFill/>
        </p:spPr>
      </p:pic>
      <p:sp>
        <p:nvSpPr>
          <p:cNvPr id="6" name="Rectangle 5"/>
          <p:cNvSpPr/>
          <p:nvPr/>
        </p:nvSpPr>
        <p:spPr>
          <a:xfrm>
            <a:off x="827584" y="5457998"/>
            <a:ext cx="6984776" cy="923330"/>
          </a:xfrm>
          <a:prstGeom prst="rect">
            <a:avLst/>
          </a:prstGeom>
        </p:spPr>
        <p:txBody>
          <a:bodyPr wrap="square">
            <a:spAutoFit/>
          </a:bodyPr>
          <a:lstStyle/>
          <a:p>
            <a:pPr algn="ctr"/>
            <a:r>
              <a:rPr lang="en-US" b="1" i="1" dirty="0"/>
              <a:t>This is the gross appearance of a cervical squamous cell carcinoma that is still limited to the cervix (stage I). </a:t>
            </a:r>
          </a:p>
          <a:p>
            <a:pPr algn="ctr"/>
            <a:r>
              <a:rPr lang="en-US" b="1" i="1" dirty="0"/>
              <a:t>The tumor is a fungating red to tan to yellow mass.</a:t>
            </a:r>
          </a:p>
        </p:txBody>
      </p:sp>
      <p:sp>
        <p:nvSpPr>
          <p:cNvPr id="10" name="TextBox 9"/>
          <p:cNvSpPr txBox="1"/>
          <p:nvPr/>
        </p:nvSpPr>
        <p:spPr>
          <a:xfrm>
            <a:off x="7586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11" name="TextBox 10"/>
          <p:cNvSpPr txBox="1"/>
          <p:nvPr/>
        </p:nvSpPr>
        <p:spPr>
          <a:xfrm>
            <a:off x="0" y="6597352"/>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مستطيل مستدير الزوايا 5"/>
          <p:cNvSpPr/>
          <p:nvPr/>
        </p:nvSpPr>
        <p:spPr>
          <a:xfrm>
            <a:off x="1043608" y="337216"/>
            <a:ext cx="6912768" cy="499496"/>
          </a:xfrm>
          <a:prstGeom prst="roundRect">
            <a:avLst/>
          </a:prstGeom>
          <a:solidFill>
            <a:srgbClr val="1801A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i="1" dirty="0">
                <a:solidFill>
                  <a:schemeClr val="bg1"/>
                </a:solidFill>
              </a:rPr>
              <a:t>Cervical Squamous  Cell Carcinoma - HPF </a:t>
            </a:r>
            <a:endParaRPr lang="ar-SA" sz="2400" b="1" i="1" dirty="0">
              <a:solidFill>
                <a:schemeClr val="bg1"/>
              </a:solidFill>
            </a:endParaRPr>
          </a:p>
        </p:txBody>
      </p:sp>
      <p:pic>
        <p:nvPicPr>
          <p:cNvPr id="175106" name="Picture 2" descr="http://library.med.utah.edu/WebPath/jpeg4/FEM011.jpg"/>
          <p:cNvPicPr>
            <a:picLocks noChangeAspect="1" noChangeArrowheads="1"/>
          </p:cNvPicPr>
          <p:nvPr/>
        </p:nvPicPr>
        <p:blipFill>
          <a:blip r:embed="rId2" cstate="print"/>
          <a:srcRect/>
          <a:stretch>
            <a:fillRect/>
          </a:stretch>
        </p:blipFill>
        <p:spPr bwMode="auto">
          <a:xfrm>
            <a:off x="1403648" y="1052736"/>
            <a:ext cx="6264696" cy="3897620"/>
          </a:xfrm>
          <a:prstGeom prst="rect">
            <a:avLst/>
          </a:prstGeom>
          <a:noFill/>
          <a:ln w="12700">
            <a:solidFill>
              <a:schemeClr val="tx1"/>
            </a:solidFill>
          </a:ln>
        </p:spPr>
      </p:pic>
      <p:sp>
        <p:nvSpPr>
          <p:cNvPr id="4" name="Rectangle 3"/>
          <p:cNvSpPr/>
          <p:nvPr/>
        </p:nvSpPr>
        <p:spPr>
          <a:xfrm>
            <a:off x="1187624" y="5013176"/>
            <a:ext cx="6624736" cy="1477328"/>
          </a:xfrm>
          <a:prstGeom prst="rect">
            <a:avLst/>
          </a:prstGeom>
        </p:spPr>
        <p:txBody>
          <a:bodyPr wrap="square">
            <a:spAutoFit/>
          </a:bodyPr>
          <a:lstStyle/>
          <a:p>
            <a:pPr algn="ctr"/>
            <a:r>
              <a:rPr lang="en-US" b="1" i="1" dirty="0"/>
              <a:t>At high magnification, nests of neoplastic squamous cells are invaded through a chronically inflamed stroma. This cancer is well- differentiated, as evidenced by keratin pearls (*) within nests of tumor cells. However, most cervical squamous carcinomas are non-keratinizing.</a:t>
            </a:r>
          </a:p>
        </p:txBody>
      </p:sp>
      <p:sp>
        <p:nvSpPr>
          <p:cNvPr id="5" name="Rectangle 4"/>
          <p:cNvSpPr/>
          <p:nvPr/>
        </p:nvSpPr>
        <p:spPr>
          <a:xfrm>
            <a:off x="5796136" y="1772816"/>
            <a:ext cx="338554" cy="461665"/>
          </a:xfrm>
          <a:prstGeom prst="rect">
            <a:avLst/>
          </a:prstGeom>
        </p:spPr>
        <p:txBody>
          <a:bodyPr wrap="none">
            <a:spAutoFit/>
          </a:bodyPr>
          <a:lstStyle/>
          <a:p>
            <a:r>
              <a:rPr lang="en-US" sz="2400" b="1" i="1" dirty="0"/>
              <a:t>*</a:t>
            </a:r>
            <a:endParaRPr lang="en-US" sz="2400" dirty="0"/>
          </a:p>
        </p:txBody>
      </p:sp>
      <p:sp>
        <p:nvSpPr>
          <p:cNvPr id="9" name="TextBox 8"/>
          <p:cNvSpPr txBox="1"/>
          <p:nvPr/>
        </p:nvSpPr>
        <p:spPr>
          <a:xfrm>
            <a:off x="7586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10" name="TextBox 9"/>
          <p:cNvSpPr txBox="1"/>
          <p:nvPr/>
        </p:nvSpPr>
        <p:spPr>
          <a:xfrm>
            <a:off x="0" y="6597352"/>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0600"/>
            <a:ext cx="9144000" cy="3970318"/>
          </a:xfrm>
          <a:prstGeom prst="rect">
            <a:avLst/>
          </a:prstGeom>
          <a:solidFill>
            <a:schemeClr val="bg1"/>
          </a:solidFill>
        </p:spPr>
        <p:txBody>
          <a:bodyPr wrap="square">
            <a:spAutoFit/>
          </a:bodyPr>
          <a:lstStyle/>
          <a:p>
            <a:r>
              <a:rPr lang="en-US" sz="2800" b="1" i="1" dirty="0"/>
              <a:t>Important risk factors for the</a:t>
            </a:r>
          </a:p>
          <a:p>
            <a:r>
              <a:rPr lang="en-US" sz="2800" b="1" i="1" dirty="0"/>
              <a:t>development of CIN and invasive carcinoma thus are directly</a:t>
            </a:r>
          </a:p>
          <a:p>
            <a:r>
              <a:rPr lang="en-US" sz="2800" b="1" i="1" dirty="0"/>
              <a:t>related to </a:t>
            </a:r>
            <a:r>
              <a:rPr lang="en-US" sz="2800" b="1" i="1" u="sng" dirty="0"/>
              <a:t>Human Papilloma Virus (HPV) </a:t>
            </a:r>
            <a:r>
              <a:rPr lang="en-US" sz="2800" b="1" i="1" dirty="0"/>
              <a:t>exposure and include:</a:t>
            </a:r>
          </a:p>
          <a:p>
            <a:r>
              <a:rPr lang="en-US" sz="2800" b="1" i="1" dirty="0"/>
              <a:t>• Early age at first intercourse.</a:t>
            </a:r>
          </a:p>
          <a:p>
            <a:r>
              <a:rPr lang="en-US" sz="2800" b="1" i="1" dirty="0"/>
              <a:t>• Multiple sexual partners.</a:t>
            </a:r>
          </a:p>
          <a:p>
            <a:r>
              <a:rPr lang="en-US" sz="2800" b="1" i="1" dirty="0"/>
              <a:t>• Male partner with multiple previous sexual partners.</a:t>
            </a:r>
          </a:p>
          <a:p>
            <a:r>
              <a:rPr lang="en-US" sz="2800" b="1" i="1" dirty="0"/>
              <a:t>• Persistent infection by high-risk strains of papillomavirus.</a:t>
            </a:r>
          </a:p>
        </p:txBody>
      </p:sp>
    </p:spTree>
    <p:extLst>
      <p:ext uri="{BB962C8B-B14F-4D97-AF65-F5344CB8AC3E}">
        <p14:creationId xmlns:p14="http://schemas.microsoft.com/office/powerpoint/2010/main" val="4197576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www.fairview.org/healthlibrary/Article/=/fv/groups/public/documents/images/6245.img"/>
          <p:cNvPicPr>
            <a:picLocks noChangeAspect="1" noChangeArrowheads="1"/>
          </p:cNvPicPr>
          <p:nvPr/>
        </p:nvPicPr>
        <p:blipFill>
          <a:blip r:embed="rId2" cstate="print"/>
          <a:srcRect/>
          <a:stretch>
            <a:fillRect/>
          </a:stretch>
        </p:blipFill>
        <p:spPr bwMode="auto">
          <a:xfrm>
            <a:off x="3581400" y="3962400"/>
            <a:ext cx="3429000" cy="2438400"/>
          </a:xfrm>
          <a:prstGeom prst="rect">
            <a:avLst/>
          </a:prstGeom>
          <a:noFill/>
        </p:spPr>
      </p:pic>
      <p:sp>
        <p:nvSpPr>
          <p:cNvPr id="5" name="Oval 4"/>
          <p:cNvSpPr/>
          <p:nvPr/>
        </p:nvSpPr>
        <p:spPr>
          <a:xfrm>
            <a:off x="1905000" y="2362200"/>
            <a:ext cx="6624736" cy="1512168"/>
          </a:xfrm>
          <a:prstGeom prst="ellipse">
            <a:avLst/>
          </a:prstGeom>
          <a:solidFill>
            <a:schemeClr val="accent5">
              <a:lumMod val="75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effectLst>
                  <a:outerShdw blurRad="38100" dist="38100" dir="2700000" algn="tl">
                    <a:srgbClr val="000000">
                      <a:alpha val="43137"/>
                    </a:srgbClr>
                  </a:outerShdw>
                </a:effectLst>
                <a:latin typeface="Aharoni" pitchFamily="2" charset="-79"/>
                <a:cs typeface="Aharoni" pitchFamily="2" charset="-79"/>
              </a:rPr>
              <a:t>FALLOPIAN TUBES</a:t>
            </a:r>
          </a:p>
        </p:txBody>
      </p:sp>
      <p:sp>
        <p:nvSpPr>
          <p:cNvPr id="7" name="TextBox 6"/>
          <p:cNvSpPr txBox="1"/>
          <p:nvPr/>
        </p:nvSpPr>
        <p:spPr>
          <a:xfrm>
            <a:off x="7586842" y="6588177"/>
            <a:ext cx="1547664" cy="253916"/>
          </a:xfrm>
          <a:prstGeom prst="rect">
            <a:avLst/>
          </a:prstGeom>
          <a:noFill/>
        </p:spPr>
        <p:txBody>
          <a:bodyPr wrap="square" rtlCol="0">
            <a:spAutoFit/>
          </a:bodyPr>
          <a:lstStyle/>
          <a:p>
            <a:pPr algn="r"/>
            <a:r>
              <a:rPr lang="en-US" sz="1000" b="1" i="1" dirty="0"/>
              <a:t>Reproduction  block</a:t>
            </a:r>
          </a:p>
        </p:txBody>
      </p:sp>
      <p:sp>
        <p:nvSpPr>
          <p:cNvPr id="8" name="TextBox 7"/>
          <p:cNvSpPr txBox="1"/>
          <p:nvPr/>
        </p:nvSpPr>
        <p:spPr>
          <a:xfrm>
            <a:off x="0" y="6597352"/>
            <a:ext cx="1475656" cy="246221"/>
          </a:xfrm>
          <a:prstGeom prst="rect">
            <a:avLst/>
          </a:prstGeom>
          <a:noFill/>
        </p:spPr>
        <p:txBody>
          <a:bodyPr wrap="square" rtlCol="0">
            <a:spAutoFit/>
          </a:bodyPr>
          <a:lstStyle/>
          <a:p>
            <a:r>
              <a:rPr lang="en-US" sz="1000" b="1" i="1" dirty="0"/>
              <a:t>Pathology </a:t>
            </a:r>
            <a:r>
              <a:rPr lang="en-US" sz="1000" b="1" i="1" dirty="0" err="1"/>
              <a:t>Dept</a:t>
            </a:r>
            <a:r>
              <a:rPr lang="en-US" sz="1000" b="1" i="1" dirty="0"/>
              <a:t>, KSU</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dirty="0"/>
              <a:t> </a:t>
            </a:r>
          </a:p>
        </p:txBody>
      </p:sp>
      <p:sp>
        <p:nvSpPr>
          <p:cNvPr id="6" name="Rounded Rectangle 5"/>
          <p:cNvSpPr/>
          <p:nvPr/>
        </p:nvSpPr>
        <p:spPr>
          <a:xfrm>
            <a:off x="1371600" y="457200"/>
            <a:ext cx="6248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Normal </a:t>
            </a:r>
            <a:r>
              <a:rPr lang="en-US" sz="2400" b="1" i="1" dirty="0" err="1">
                <a:effectLst>
                  <a:outerShdw blurRad="38100" dist="38100" dir="2700000" algn="tl">
                    <a:srgbClr val="000000">
                      <a:alpha val="43137"/>
                    </a:srgbClr>
                  </a:outerShdw>
                </a:effectLst>
              </a:rPr>
              <a:t>vs</a:t>
            </a:r>
            <a:r>
              <a:rPr lang="en-US" sz="2400" b="1" i="1" dirty="0">
                <a:effectLst>
                  <a:outerShdw blurRad="38100" dist="38100" dir="2700000" algn="tl">
                    <a:srgbClr val="000000">
                      <a:alpha val="43137"/>
                    </a:srgbClr>
                  </a:outerShdw>
                </a:effectLst>
              </a:rPr>
              <a:t> Inflamed Fallopian Tube</a:t>
            </a:r>
          </a:p>
        </p:txBody>
      </p:sp>
      <p:pic>
        <p:nvPicPr>
          <p:cNvPr id="146434" name="Picture 2" descr="http://www.mdguidelines.com/images/Illustrations/salpingi.jpg"/>
          <p:cNvPicPr>
            <a:picLocks noChangeAspect="1" noChangeArrowheads="1"/>
          </p:cNvPicPr>
          <p:nvPr/>
        </p:nvPicPr>
        <p:blipFill>
          <a:blip r:embed="rId2" cstate="print"/>
          <a:srcRect/>
          <a:stretch>
            <a:fillRect/>
          </a:stretch>
        </p:blipFill>
        <p:spPr bwMode="auto">
          <a:xfrm>
            <a:off x="1360391" y="1196752"/>
            <a:ext cx="6163937" cy="5332619"/>
          </a:xfrm>
          <a:prstGeom prst="rect">
            <a:avLst/>
          </a:prstGeom>
          <a:noFill/>
        </p:spPr>
      </p:pic>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517572" name="Picture 4" descr="C:\WINDOWS\Desktop\Untitled-3.jpg"/>
          <p:cNvPicPr>
            <a:picLocks noChangeAspect="1" noChangeArrowheads="1"/>
          </p:cNvPicPr>
          <p:nvPr/>
        </p:nvPicPr>
        <p:blipFill>
          <a:blip r:embed="rId3" cstate="print"/>
          <a:srcRect r="5051"/>
          <a:stretch>
            <a:fillRect/>
          </a:stretch>
        </p:blipFill>
        <p:spPr bwMode="auto">
          <a:xfrm>
            <a:off x="937592" y="1268760"/>
            <a:ext cx="7162800" cy="5112568"/>
          </a:xfrm>
          <a:prstGeom prst="rect">
            <a:avLst/>
          </a:prstGeom>
          <a:noFill/>
        </p:spPr>
      </p:pic>
      <p:sp>
        <p:nvSpPr>
          <p:cNvPr id="9" name="Rounded Rectangle 8"/>
          <p:cNvSpPr/>
          <p:nvPr/>
        </p:nvSpPr>
        <p:spPr>
          <a:xfrm>
            <a:off x="1187624" y="476672"/>
            <a:ext cx="6480720" cy="504056"/>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Female Reproductive System - Diagram</a:t>
            </a:r>
          </a:p>
        </p:txBody>
      </p:sp>
      <p:sp>
        <p:nvSpPr>
          <p:cNvPr id="7" name="TextBox 6"/>
          <p:cNvSpPr txBox="1"/>
          <p:nvPr/>
        </p:nvSpPr>
        <p:spPr>
          <a:xfrm>
            <a:off x="7586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8" name="TextBox 7"/>
          <p:cNvSpPr txBox="1"/>
          <p:nvPr/>
        </p:nvSpPr>
        <p:spPr>
          <a:xfrm>
            <a:off x="0" y="6597352"/>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665312" y="457200"/>
            <a:ext cx="5715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Acute Salpingitis - Gross</a:t>
            </a:r>
          </a:p>
        </p:txBody>
      </p:sp>
      <p:pic>
        <p:nvPicPr>
          <p:cNvPr id="145410" name="Picture 2" descr="http://o.quizlet.com/i/nVRl3a7aEAMerTabTrbJ6w_m.jpg"/>
          <p:cNvPicPr>
            <a:picLocks noChangeAspect="1" noChangeArrowheads="1"/>
          </p:cNvPicPr>
          <p:nvPr/>
        </p:nvPicPr>
        <p:blipFill>
          <a:blip r:embed="rId2" cstate="print"/>
          <a:srcRect/>
          <a:stretch>
            <a:fillRect/>
          </a:stretch>
        </p:blipFill>
        <p:spPr bwMode="auto">
          <a:xfrm rot="16200000">
            <a:off x="2388052" y="356365"/>
            <a:ext cx="4248472" cy="6217278"/>
          </a:xfrm>
          <a:prstGeom prst="rect">
            <a:avLst/>
          </a:prstGeom>
          <a:noFill/>
          <a:ln w="12700">
            <a:solidFill>
              <a:schemeClr val="tx1"/>
            </a:solidFill>
          </a:ln>
        </p:spPr>
      </p:pic>
      <p:sp>
        <p:nvSpPr>
          <p:cNvPr id="6" name="TextBox 5"/>
          <p:cNvSpPr txBox="1"/>
          <p:nvPr/>
        </p:nvSpPr>
        <p:spPr>
          <a:xfrm>
            <a:off x="1475656" y="5805264"/>
            <a:ext cx="6048672" cy="646331"/>
          </a:xfrm>
          <a:prstGeom prst="rect">
            <a:avLst/>
          </a:prstGeom>
          <a:noFill/>
        </p:spPr>
        <p:txBody>
          <a:bodyPr wrap="square" rtlCol="0">
            <a:spAutoFit/>
          </a:bodyPr>
          <a:lstStyle/>
          <a:p>
            <a:pPr algn="ctr"/>
            <a:r>
              <a:rPr lang="en-US" b="1" i="1" dirty="0"/>
              <a:t>Acute salpingitis: Excised congested swollen fallopian tube with hemorrhagic patches</a:t>
            </a:r>
          </a:p>
        </p:txBody>
      </p:sp>
      <p:sp>
        <p:nvSpPr>
          <p:cNvPr id="9" name="TextBox 8"/>
          <p:cNvSpPr txBox="1"/>
          <p:nvPr/>
        </p:nvSpPr>
        <p:spPr>
          <a:xfrm>
            <a:off x="7586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10" name="TextBox 9"/>
          <p:cNvSpPr txBox="1"/>
          <p:nvPr/>
        </p:nvSpPr>
        <p:spPr>
          <a:xfrm>
            <a:off x="0" y="6597352"/>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593304" y="457200"/>
            <a:ext cx="5715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Acute Salpingitis - Microscopic</a:t>
            </a:r>
          </a:p>
        </p:txBody>
      </p:sp>
      <p:sp>
        <p:nvSpPr>
          <p:cNvPr id="5" name="Rectangle 4"/>
          <p:cNvSpPr/>
          <p:nvPr/>
        </p:nvSpPr>
        <p:spPr>
          <a:xfrm>
            <a:off x="1219200" y="5352871"/>
            <a:ext cx="6324600" cy="923330"/>
          </a:xfrm>
          <a:prstGeom prst="rect">
            <a:avLst/>
          </a:prstGeom>
        </p:spPr>
        <p:txBody>
          <a:bodyPr wrap="square">
            <a:spAutoFit/>
          </a:bodyPr>
          <a:lstStyle/>
          <a:p>
            <a:pPr algn="ctr"/>
            <a:r>
              <a:rPr lang="en-US" b="1" i="1" dirty="0"/>
              <a:t>A remnant of tubal epithelium is seen here surrounded and infiltrated by numerous neutrophils. This is acute salpingitis. Neisseria gonorrheae was cultured.</a:t>
            </a:r>
          </a:p>
        </p:txBody>
      </p:sp>
      <p:pic>
        <p:nvPicPr>
          <p:cNvPr id="6" name="Picture 2" descr="http://library.med.utah.edu/WebPath/jpeg4/FEM041.jpg"/>
          <p:cNvPicPr>
            <a:picLocks noChangeAspect="1" noChangeArrowheads="1"/>
          </p:cNvPicPr>
          <p:nvPr/>
        </p:nvPicPr>
        <p:blipFill>
          <a:blip r:embed="rId3" cstate="print"/>
          <a:srcRect/>
          <a:stretch>
            <a:fillRect/>
          </a:stretch>
        </p:blipFill>
        <p:spPr bwMode="auto">
          <a:xfrm>
            <a:off x="1371600" y="1295399"/>
            <a:ext cx="6096000" cy="3962401"/>
          </a:xfrm>
          <a:prstGeom prst="rect">
            <a:avLst/>
          </a:prstGeom>
          <a:noFill/>
          <a:ln w="12700">
            <a:solidFill>
              <a:schemeClr val="tx1"/>
            </a:solidFill>
          </a:ln>
        </p:spPr>
      </p:pic>
      <p:sp>
        <p:nvSpPr>
          <p:cNvPr id="10" name="TextBox 9"/>
          <p:cNvSpPr txBox="1"/>
          <p:nvPr/>
        </p:nvSpPr>
        <p:spPr>
          <a:xfrm>
            <a:off x="7586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11" name="TextBox 10"/>
          <p:cNvSpPr txBox="1"/>
          <p:nvPr/>
        </p:nvSpPr>
        <p:spPr>
          <a:xfrm>
            <a:off x="0" y="6597352"/>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81200" y="2514600"/>
            <a:ext cx="6120680"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effectLst>
                  <a:outerShdw blurRad="38100" dist="38100" dir="2700000" algn="tl">
                    <a:srgbClr val="000000">
                      <a:alpha val="43137"/>
                    </a:srgbClr>
                  </a:outerShdw>
                </a:effectLst>
                <a:latin typeface="Aharoni" pitchFamily="2" charset="-79"/>
                <a:cs typeface="Aharoni" pitchFamily="2" charset="-79"/>
              </a:rPr>
              <a:t>Ovarian Cysts and </a:t>
            </a:r>
            <a:br>
              <a:rPr lang="en-US" sz="4800" b="1" i="1" dirty="0">
                <a:solidFill>
                  <a:schemeClr val="bg1"/>
                </a:solidFill>
                <a:effectLst>
                  <a:outerShdw blurRad="38100" dist="38100" dir="2700000" algn="tl">
                    <a:srgbClr val="000000">
                      <a:alpha val="43137"/>
                    </a:srgbClr>
                  </a:outerShdw>
                </a:effectLst>
                <a:latin typeface="Aharoni" pitchFamily="2" charset="-79"/>
                <a:cs typeface="Aharoni" pitchFamily="2" charset="-79"/>
              </a:rPr>
            </a:br>
            <a:r>
              <a:rPr lang="en-US" sz="4800" b="1" i="1" dirty="0">
                <a:solidFill>
                  <a:schemeClr val="bg1"/>
                </a:solidFill>
                <a:effectLst>
                  <a:outerShdw blurRad="38100" dist="38100" dir="2700000" algn="tl">
                    <a:srgbClr val="000000">
                      <a:alpha val="43137"/>
                    </a:srgbClr>
                  </a:outerShdw>
                </a:effectLst>
                <a:latin typeface="Aharoni" pitchFamily="2" charset="-79"/>
                <a:cs typeface="Aharoni" pitchFamily="2" charset="-79"/>
              </a:rPr>
              <a:t> Breast Masses</a:t>
            </a:r>
            <a:endParaRPr lang="en-US" sz="4800" b="1" dirty="0">
              <a:solidFill>
                <a:schemeClr val="bg1"/>
              </a:solidFill>
              <a:latin typeface="Aharoni" pitchFamily="2" charset="-79"/>
              <a:cs typeface="Aharoni" pitchFamily="2" charset="-79"/>
            </a:endParaRPr>
          </a:p>
        </p:txBody>
      </p:sp>
      <p:sp>
        <p:nvSpPr>
          <p:cNvPr id="6" name="Title 1"/>
          <p:cNvSpPr txBox="1">
            <a:spLocks/>
          </p:cNvSpPr>
          <p:nvPr/>
        </p:nvSpPr>
        <p:spPr>
          <a:xfrm>
            <a:off x="1331640" y="980728"/>
            <a:ext cx="6984776" cy="864096"/>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br>
              <a:rPr kumimoji="0" lang="en-US" sz="4400" b="1" i="1" u="none" strike="noStrike" kern="1200" cap="small" spc="0" normalizeH="0" baseline="0" noProof="0" dirty="0">
                <a:ln>
                  <a:noFill/>
                </a:ln>
                <a:effectLst>
                  <a:outerShdw blurRad="38100" dist="38100" dir="2700000" algn="tl">
                    <a:srgbClr val="000000">
                      <a:alpha val="43137"/>
                    </a:srgbClr>
                  </a:outerShdw>
                </a:effectLst>
                <a:uLnTx/>
                <a:uFillTx/>
                <a:latin typeface="+mj-lt"/>
                <a:ea typeface="+mj-ea"/>
                <a:cs typeface="+mj-cs"/>
              </a:rPr>
            </a:br>
            <a:br>
              <a:rPr kumimoji="0" lang="en-US" sz="4400" b="1" i="1" u="none" strike="noStrike" kern="1200" cap="small" spc="0" normalizeH="0" baseline="0" noProof="0" dirty="0">
                <a:ln>
                  <a:noFill/>
                </a:ln>
                <a:effectLst>
                  <a:outerShdw blurRad="38100" dist="38100" dir="2700000" algn="tl">
                    <a:srgbClr val="000000">
                      <a:alpha val="43137"/>
                    </a:srgbClr>
                  </a:outerShdw>
                </a:effectLst>
                <a:uLnTx/>
                <a:uFillTx/>
                <a:latin typeface="+mj-lt"/>
                <a:ea typeface="+mj-ea"/>
                <a:cs typeface="+mj-cs"/>
              </a:rPr>
            </a:br>
            <a:br>
              <a:rPr kumimoji="0" lang="en-US" sz="4400" b="1" i="1" u="none" strike="noStrike" kern="1200" cap="small" spc="0" normalizeH="0" baseline="0" noProof="0" dirty="0">
                <a:ln>
                  <a:noFill/>
                </a:ln>
                <a:effectLst>
                  <a:outerShdw blurRad="38100" dist="38100" dir="2700000" algn="tl">
                    <a:srgbClr val="000000">
                      <a:alpha val="43137"/>
                    </a:srgbClr>
                  </a:outerShdw>
                </a:effectLst>
                <a:uLnTx/>
                <a:uFillTx/>
                <a:latin typeface="+mj-lt"/>
                <a:ea typeface="+mj-ea"/>
                <a:cs typeface="+mj-cs"/>
              </a:rPr>
            </a:br>
            <a:br>
              <a:rPr kumimoji="0" lang="en-US" sz="4400" b="1" i="1" u="none" strike="noStrike" kern="1200" cap="small" spc="0" normalizeH="0" baseline="0" noProof="0" dirty="0">
                <a:ln>
                  <a:noFill/>
                </a:ln>
                <a:effectLst>
                  <a:outerShdw blurRad="38100" dist="38100" dir="2700000" algn="tl">
                    <a:srgbClr val="000000">
                      <a:alpha val="43137"/>
                    </a:srgbClr>
                  </a:outerShdw>
                </a:effectLst>
                <a:uLnTx/>
                <a:uFillTx/>
                <a:latin typeface="+mj-lt"/>
                <a:ea typeface="+mj-ea"/>
                <a:cs typeface="+mj-cs"/>
              </a:rPr>
            </a:br>
            <a:br>
              <a:rPr kumimoji="0" lang="en-US" sz="4400" b="1" i="1" u="none" strike="noStrike" kern="1200" cap="small" spc="0" normalizeH="0" baseline="0" noProof="0" dirty="0">
                <a:ln>
                  <a:noFill/>
                </a:ln>
                <a:effectLst>
                  <a:outerShdw blurRad="38100" dist="38100" dir="2700000" algn="tl">
                    <a:srgbClr val="000000">
                      <a:alpha val="43137"/>
                    </a:srgbClr>
                  </a:outerShdw>
                </a:effectLst>
                <a:uLnTx/>
                <a:uFillTx/>
                <a:latin typeface="+mj-lt"/>
                <a:ea typeface="+mj-ea"/>
                <a:cs typeface="+mj-cs"/>
              </a:rPr>
            </a:br>
            <a:br>
              <a:rPr kumimoji="0" lang="en-US" sz="4400" b="1" i="1" u="none" strike="noStrike" kern="1200" cap="small" spc="0" normalizeH="0" baseline="0" noProof="0" dirty="0">
                <a:ln>
                  <a:noFill/>
                </a:ln>
                <a:effectLst>
                  <a:outerShdw blurRad="38100" dist="38100" dir="2700000" algn="tl">
                    <a:srgbClr val="000000">
                      <a:alpha val="43137"/>
                    </a:srgbClr>
                  </a:outerShdw>
                </a:effectLst>
                <a:uLnTx/>
                <a:uFillTx/>
                <a:latin typeface="+mj-lt"/>
                <a:ea typeface="+mj-ea"/>
                <a:cs typeface="+mj-cs"/>
              </a:rPr>
            </a:br>
            <a:br>
              <a:rPr kumimoji="0" lang="en-US" sz="4400" b="1" i="1" u="none" strike="noStrike" kern="1200" cap="small" spc="0" normalizeH="0" baseline="0" noProof="0" dirty="0">
                <a:ln>
                  <a:noFill/>
                </a:ln>
                <a:effectLst>
                  <a:outerShdw blurRad="38100" dist="38100" dir="2700000" algn="tl">
                    <a:srgbClr val="000000">
                      <a:alpha val="43137"/>
                    </a:srgbClr>
                  </a:outerShdw>
                </a:effectLst>
                <a:uLnTx/>
                <a:uFillTx/>
                <a:latin typeface="+mj-lt"/>
                <a:ea typeface="+mj-ea"/>
                <a:cs typeface="+mj-cs"/>
              </a:rPr>
            </a:br>
            <a:br>
              <a:rPr kumimoji="0" lang="en-US" sz="4400" b="1" i="1" u="none" strike="noStrike" kern="1200" cap="small" spc="0" normalizeH="0" baseline="0" noProof="0" dirty="0">
                <a:ln>
                  <a:noFill/>
                </a:ln>
                <a:effectLst>
                  <a:outerShdw blurRad="38100" dist="38100" dir="2700000" algn="tl">
                    <a:srgbClr val="000000">
                      <a:alpha val="43137"/>
                    </a:srgbClr>
                  </a:outerShdw>
                </a:effectLst>
                <a:uLnTx/>
                <a:uFillTx/>
                <a:latin typeface="+mj-lt"/>
                <a:ea typeface="+mj-ea"/>
                <a:cs typeface="+mj-cs"/>
              </a:rPr>
            </a:br>
            <a:r>
              <a:rPr kumimoji="0" lang="en-US" sz="4400" b="1" i="1" u="none" strike="noStrike" kern="1200" cap="small" spc="0" normalizeH="0" baseline="0" noProof="0" dirty="0">
                <a:ln>
                  <a:noFill/>
                </a:ln>
                <a:effectLst>
                  <a:outerShdw blurRad="38100" dist="38100" dir="2700000" algn="tl">
                    <a:srgbClr val="000000">
                      <a:alpha val="43137"/>
                    </a:srgbClr>
                  </a:outerShdw>
                </a:effectLst>
                <a:uLnTx/>
                <a:uFillTx/>
                <a:latin typeface="+mj-lt"/>
                <a:ea typeface="+mj-ea"/>
                <a:cs typeface="+mj-cs"/>
              </a:rPr>
              <a:t>3</a:t>
            </a:r>
            <a:r>
              <a:rPr kumimoji="0" lang="en-US" sz="4400" b="1" i="1" u="none" strike="noStrike" kern="1200" cap="small" spc="0" normalizeH="0" baseline="30000" noProof="0" dirty="0">
                <a:ln>
                  <a:noFill/>
                </a:ln>
                <a:effectLst>
                  <a:outerShdw blurRad="38100" dist="38100" dir="2700000" algn="tl">
                    <a:srgbClr val="000000">
                      <a:alpha val="43137"/>
                    </a:srgbClr>
                  </a:outerShdw>
                </a:effectLst>
                <a:uLnTx/>
                <a:uFillTx/>
                <a:latin typeface="+mj-lt"/>
                <a:ea typeface="+mj-ea"/>
                <a:cs typeface="+mj-cs"/>
              </a:rPr>
              <a:t>rd</a:t>
            </a:r>
            <a:r>
              <a:rPr kumimoji="0" lang="en-US" sz="4400" b="1" i="1" u="none" strike="noStrike" kern="1200" cap="small" spc="0" normalizeH="0" baseline="0" noProof="0" dirty="0">
                <a:ln>
                  <a:noFill/>
                </a:ln>
                <a:effectLst>
                  <a:outerShdw blurRad="38100" dist="38100" dir="2700000" algn="tl">
                    <a:srgbClr val="000000">
                      <a:alpha val="43137"/>
                    </a:srgbClr>
                  </a:outerShdw>
                </a:effectLst>
                <a:uLnTx/>
                <a:uFillTx/>
                <a:latin typeface="+mj-lt"/>
                <a:ea typeface="+mj-ea"/>
                <a:cs typeface="+mj-cs"/>
              </a:rPr>
              <a:t>   Practical Session</a:t>
            </a:r>
            <a:endParaRPr kumimoji="0" lang="en-US" sz="3600" b="1" i="1" u="none" strike="noStrike" kern="1200" cap="small" spc="0" normalizeH="0" baseline="0" noProof="0" dirty="0">
              <a:ln>
                <a:noFill/>
              </a:ln>
              <a:effectLst>
                <a:outerShdw blurRad="38100" dist="38100" dir="2700000" algn="tl">
                  <a:srgbClr val="000000">
                    <a:alpha val="43137"/>
                  </a:srgbClr>
                </a:outerShdw>
              </a:effectLst>
              <a:uLnTx/>
              <a:uFillTx/>
              <a:latin typeface="+mj-lt"/>
              <a:ea typeface="+mj-ea"/>
              <a:cs typeface="+mj-cs"/>
            </a:endParaRPr>
          </a:p>
        </p:txBody>
      </p:sp>
      <p:sp>
        <p:nvSpPr>
          <p:cNvPr id="7" name="TextBox 6"/>
          <p:cNvSpPr txBox="1"/>
          <p:nvPr/>
        </p:nvSpPr>
        <p:spPr>
          <a:xfrm>
            <a:off x="7586842" y="6588177"/>
            <a:ext cx="1547664" cy="253916"/>
          </a:xfrm>
          <a:prstGeom prst="rect">
            <a:avLst/>
          </a:prstGeom>
          <a:noFill/>
        </p:spPr>
        <p:txBody>
          <a:bodyPr wrap="square" rtlCol="0">
            <a:spAutoFit/>
          </a:bodyPr>
          <a:lstStyle/>
          <a:p>
            <a:pPr algn="r"/>
            <a:r>
              <a:rPr lang="en-US" sz="1000" b="1" i="1" dirty="0"/>
              <a:t>Reproduction  block</a:t>
            </a:r>
          </a:p>
        </p:txBody>
      </p:sp>
      <p:sp>
        <p:nvSpPr>
          <p:cNvPr id="8" name="TextBox 7"/>
          <p:cNvSpPr txBox="1"/>
          <p:nvPr/>
        </p:nvSpPr>
        <p:spPr>
          <a:xfrm>
            <a:off x="0" y="6597352"/>
            <a:ext cx="1475656" cy="246221"/>
          </a:xfrm>
          <a:prstGeom prst="rect">
            <a:avLst/>
          </a:prstGeom>
          <a:noFill/>
        </p:spPr>
        <p:txBody>
          <a:bodyPr wrap="square" rtlCol="0">
            <a:spAutoFit/>
          </a:bodyPr>
          <a:lstStyle/>
          <a:p>
            <a:r>
              <a:rPr lang="en-US" sz="1000" b="1" i="1" dirty="0"/>
              <a:t>Pathology </a:t>
            </a:r>
            <a:r>
              <a:rPr lang="en-US" sz="1000" b="1" i="1" dirty="0" err="1"/>
              <a:t>Dept</a:t>
            </a:r>
            <a:r>
              <a:rPr lang="en-US" sz="1000" b="1" i="1" dirty="0"/>
              <a:t>, KSU</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www.fairview.org/healthlibrary/Article/=/fv/groups/public/documents/images/6245.img"/>
          <p:cNvPicPr>
            <a:picLocks noChangeAspect="1" noChangeArrowheads="1"/>
          </p:cNvPicPr>
          <p:nvPr/>
        </p:nvPicPr>
        <p:blipFill>
          <a:blip r:embed="rId2" cstate="print"/>
          <a:srcRect/>
          <a:stretch>
            <a:fillRect/>
          </a:stretch>
        </p:blipFill>
        <p:spPr bwMode="auto">
          <a:xfrm>
            <a:off x="3579068" y="3276600"/>
            <a:ext cx="3429000" cy="2438400"/>
          </a:xfrm>
          <a:prstGeom prst="rect">
            <a:avLst/>
          </a:prstGeom>
          <a:noFill/>
        </p:spPr>
      </p:pic>
      <p:sp>
        <p:nvSpPr>
          <p:cNvPr id="5" name="Oval 4"/>
          <p:cNvSpPr/>
          <p:nvPr/>
        </p:nvSpPr>
        <p:spPr>
          <a:xfrm>
            <a:off x="1981200" y="1524000"/>
            <a:ext cx="6624736" cy="1512168"/>
          </a:xfrm>
          <a:prstGeom prst="ellipse">
            <a:avLst/>
          </a:prstGeom>
          <a:solidFill>
            <a:srgbClr val="993366"/>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effectLst>
                  <a:outerShdw blurRad="38100" dist="38100" dir="2700000" algn="tl">
                    <a:srgbClr val="000000">
                      <a:alpha val="43137"/>
                    </a:srgbClr>
                  </a:outerShdw>
                </a:effectLst>
                <a:latin typeface="Aharoni" pitchFamily="2" charset="-79"/>
                <a:cs typeface="Aharoni" pitchFamily="2" charset="-79"/>
              </a:rPr>
              <a:t>OVARIES</a:t>
            </a:r>
          </a:p>
        </p:txBody>
      </p:sp>
      <p:sp>
        <p:nvSpPr>
          <p:cNvPr id="7" name="TextBox 6"/>
          <p:cNvSpPr txBox="1"/>
          <p:nvPr/>
        </p:nvSpPr>
        <p:spPr>
          <a:xfrm>
            <a:off x="7586842" y="6588177"/>
            <a:ext cx="1547664" cy="253916"/>
          </a:xfrm>
          <a:prstGeom prst="rect">
            <a:avLst/>
          </a:prstGeom>
          <a:noFill/>
        </p:spPr>
        <p:txBody>
          <a:bodyPr wrap="square" rtlCol="0">
            <a:spAutoFit/>
          </a:bodyPr>
          <a:lstStyle/>
          <a:p>
            <a:pPr algn="r"/>
            <a:r>
              <a:rPr lang="en-US" sz="1000" b="1" i="1" dirty="0"/>
              <a:t>Reproduction  block</a:t>
            </a:r>
          </a:p>
        </p:txBody>
      </p:sp>
      <p:sp>
        <p:nvSpPr>
          <p:cNvPr id="8" name="TextBox 7"/>
          <p:cNvSpPr txBox="1"/>
          <p:nvPr/>
        </p:nvSpPr>
        <p:spPr>
          <a:xfrm>
            <a:off x="0" y="6597352"/>
            <a:ext cx="1475656" cy="246221"/>
          </a:xfrm>
          <a:prstGeom prst="rect">
            <a:avLst/>
          </a:prstGeom>
          <a:noFill/>
        </p:spPr>
        <p:txBody>
          <a:bodyPr wrap="square" rtlCol="0">
            <a:spAutoFit/>
          </a:bodyPr>
          <a:lstStyle/>
          <a:p>
            <a:r>
              <a:rPr lang="en-US" sz="1000" b="1" i="1" dirty="0"/>
              <a:t>Pathology </a:t>
            </a:r>
            <a:r>
              <a:rPr lang="en-US" sz="1000" b="1" i="1" dirty="0" err="1"/>
              <a:t>Dept</a:t>
            </a:r>
            <a:r>
              <a:rPr lang="en-US" sz="1000" b="1" i="1" dirty="0"/>
              <a:t>, KSU</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52600" y="3048000"/>
            <a:ext cx="6048672" cy="830997"/>
          </a:xfrm>
          <a:prstGeom prst="rect">
            <a:avLst/>
          </a:prstGeom>
          <a:noFill/>
        </p:spPr>
        <p:txBody>
          <a:bodyPr wrap="square" rtlCol="0">
            <a:spAutoFit/>
          </a:bodyPr>
          <a:lstStyle/>
          <a:p>
            <a:pPr algn="ctr"/>
            <a:r>
              <a:rPr lang="en-US" sz="4800" b="1" i="1" dirty="0">
                <a:solidFill>
                  <a:schemeClr val="tx1">
                    <a:lumMod val="75000"/>
                    <a:lumOff val="25000"/>
                  </a:schemeClr>
                </a:solidFill>
                <a:effectLst>
                  <a:outerShdw blurRad="38100" dist="38100" dir="2700000" algn="tl">
                    <a:srgbClr val="000000">
                      <a:alpha val="43137"/>
                    </a:srgbClr>
                  </a:outerShdw>
                </a:effectLst>
                <a:latin typeface="Aharoni" pitchFamily="2" charset="-79"/>
                <a:cs typeface="Aharoni" pitchFamily="2" charset="-79"/>
              </a:rPr>
              <a:t> OVARIAN CYST</a:t>
            </a:r>
          </a:p>
        </p:txBody>
      </p:sp>
      <p:sp>
        <p:nvSpPr>
          <p:cNvPr id="5" name="TextBox 4"/>
          <p:cNvSpPr txBox="1"/>
          <p:nvPr/>
        </p:nvSpPr>
        <p:spPr>
          <a:xfrm>
            <a:off x="7586842" y="6588177"/>
            <a:ext cx="1547664" cy="253916"/>
          </a:xfrm>
          <a:prstGeom prst="rect">
            <a:avLst/>
          </a:prstGeom>
          <a:noFill/>
        </p:spPr>
        <p:txBody>
          <a:bodyPr wrap="square" rtlCol="0">
            <a:spAutoFit/>
          </a:bodyPr>
          <a:lstStyle/>
          <a:p>
            <a:pPr algn="r"/>
            <a:r>
              <a:rPr lang="en-US" sz="1000" b="1" i="1" dirty="0"/>
              <a:t>Reproduction  block</a:t>
            </a:r>
          </a:p>
        </p:txBody>
      </p:sp>
      <p:sp>
        <p:nvSpPr>
          <p:cNvPr id="8" name="TextBox 7"/>
          <p:cNvSpPr txBox="1"/>
          <p:nvPr/>
        </p:nvSpPr>
        <p:spPr>
          <a:xfrm>
            <a:off x="0" y="6597352"/>
            <a:ext cx="1475656" cy="246221"/>
          </a:xfrm>
          <a:prstGeom prst="rect">
            <a:avLst/>
          </a:prstGeom>
          <a:noFill/>
        </p:spPr>
        <p:txBody>
          <a:bodyPr wrap="square" rtlCol="0">
            <a:spAutoFit/>
          </a:bodyPr>
          <a:lstStyle/>
          <a:p>
            <a:r>
              <a:rPr lang="en-US" sz="1000" b="1" i="1" dirty="0"/>
              <a:t>Pathology </a:t>
            </a:r>
            <a:r>
              <a:rPr lang="en-US" sz="1000" b="1" i="1" dirty="0" err="1"/>
              <a:t>Dept</a:t>
            </a:r>
            <a:r>
              <a:rPr lang="en-US" sz="1000" b="1" i="1" dirty="0"/>
              <a:t>, KSU</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9874" name="Picture 2" descr="http://library.med.utah.edu/WebPath/jpeg4/FEM046.jpg"/>
          <p:cNvPicPr>
            <a:picLocks noChangeAspect="1" noChangeArrowheads="1"/>
          </p:cNvPicPr>
          <p:nvPr/>
        </p:nvPicPr>
        <p:blipFill>
          <a:blip r:embed="rId2" cstate="print"/>
          <a:srcRect/>
          <a:stretch>
            <a:fillRect/>
          </a:stretch>
        </p:blipFill>
        <p:spPr bwMode="auto">
          <a:xfrm>
            <a:off x="1524000" y="1143000"/>
            <a:ext cx="5818909" cy="3810000"/>
          </a:xfrm>
          <a:prstGeom prst="rect">
            <a:avLst/>
          </a:prstGeom>
          <a:noFill/>
          <a:ln w="12700">
            <a:solidFill>
              <a:schemeClr val="tx1"/>
            </a:solidFill>
          </a:ln>
        </p:spPr>
      </p:pic>
      <p:sp>
        <p:nvSpPr>
          <p:cNvPr id="3" name="Rectangle 2"/>
          <p:cNvSpPr/>
          <p:nvPr/>
        </p:nvSpPr>
        <p:spPr>
          <a:xfrm>
            <a:off x="1219200" y="5124271"/>
            <a:ext cx="6400800" cy="923330"/>
          </a:xfrm>
          <a:prstGeom prst="rect">
            <a:avLst/>
          </a:prstGeom>
        </p:spPr>
        <p:txBody>
          <a:bodyPr wrap="square">
            <a:spAutoFit/>
          </a:bodyPr>
          <a:lstStyle/>
          <a:p>
            <a:pPr algn="ctr"/>
            <a:r>
              <a:rPr lang="en-US" b="1" i="1" dirty="0"/>
              <a:t>Here is a benign cyst in an ovary. This is probably a follicular cyst. Occasionally such cysts may reach several centimeters in size and, if they rupture, can cause abdominal pain.</a:t>
            </a:r>
          </a:p>
        </p:txBody>
      </p:sp>
      <p:sp>
        <p:nvSpPr>
          <p:cNvPr id="4" name="Rounded Rectangle 3"/>
          <p:cNvSpPr/>
          <p:nvPr/>
        </p:nvSpPr>
        <p:spPr>
          <a:xfrm>
            <a:off x="1676400" y="381000"/>
            <a:ext cx="5562600" cy="527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Benign Ovarian Cyst - Gross</a:t>
            </a:r>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600200" y="5257800"/>
            <a:ext cx="5867400" cy="923330"/>
          </a:xfrm>
          <a:prstGeom prst="rect">
            <a:avLst/>
          </a:prstGeom>
        </p:spPr>
        <p:txBody>
          <a:bodyPr wrap="square">
            <a:spAutoFit/>
          </a:bodyPr>
          <a:lstStyle/>
          <a:p>
            <a:pPr algn="ctr"/>
            <a:r>
              <a:rPr lang="en-US" b="1" i="1" dirty="0"/>
              <a:t>Benign epithelial tumors of the ovary can reach massive proportions. The serous cystadenoma seen here fills a surgical pan and dwarfs the 4 cm ruler.</a:t>
            </a:r>
          </a:p>
        </p:txBody>
      </p:sp>
      <p:pic>
        <p:nvPicPr>
          <p:cNvPr id="74754" name="Picture 2" descr="http://library.med.utah.edu/WebPath/jpeg4/FEM052.jpg"/>
          <p:cNvPicPr>
            <a:picLocks noChangeAspect="1" noChangeArrowheads="1"/>
          </p:cNvPicPr>
          <p:nvPr/>
        </p:nvPicPr>
        <p:blipFill>
          <a:blip r:embed="rId2" cstate="print"/>
          <a:srcRect/>
          <a:stretch>
            <a:fillRect/>
          </a:stretch>
        </p:blipFill>
        <p:spPr bwMode="auto">
          <a:xfrm>
            <a:off x="1676400" y="1371600"/>
            <a:ext cx="5659581" cy="3705679"/>
          </a:xfrm>
          <a:prstGeom prst="rect">
            <a:avLst/>
          </a:prstGeom>
          <a:noFill/>
        </p:spPr>
      </p:pic>
      <p:sp>
        <p:nvSpPr>
          <p:cNvPr id="5" name="Rounded Rectangle 4"/>
          <p:cNvSpPr/>
          <p:nvPr/>
        </p:nvSpPr>
        <p:spPr>
          <a:xfrm>
            <a:off x="1752600" y="457200"/>
            <a:ext cx="5486400" cy="523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Serous Cystadenoma of the Ovary</a:t>
            </a:r>
          </a:p>
        </p:txBody>
      </p:sp>
      <p:sp>
        <p:nvSpPr>
          <p:cNvPr id="9" name="TextBox 8"/>
          <p:cNvSpPr txBox="1"/>
          <p:nvPr/>
        </p:nvSpPr>
        <p:spPr>
          <a:xfrm>
            <a:off x="7586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10" name="TextBox 9"/>
          <p:cNvSpPr txBox="1"/>
          <p:nvPr/>
        </p:nvSpPr>
        <p:spPr>
          <a:xfrm>
            <a:off x="0" y="6597352"/>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295400" y="5276671"/>
            <a:ext cx="6172200" cy="369332"/>
          </a:xfrm>
          <a:prstGeom prst="rect">
            <a:avLst/>
          </a:prstGeom>
        </p:spPr>
        <p:txBody>
          <a:bodyPr wrap="square">
            <a:spAutoFit/>
          </a:bodyPr>
          <a:lstStyle/>
          <a:p>
            <a:pPr algn="ctr"/>
            <a:r>
              <a:rPr lang="en-US" b="1" i="1" dirty="0">
                <a:solidFill>
                  <a:schemeClr val="bg1"/>
                </a:solidFill>
              </a:rPr>
              <a:t> .</a:t>
            </a:r>
          </a:p>
        </p:txBody>
      </p:sp>
      <p:sp>
        <p:nvSpPr>
          <p:cNvPr id="4" name="Rounded Rectangle 3"/>
          <p:cNvSpPr/>
          <p:nvPr/>
        </p:nvSpPr>
        <p:spPr>
          <a:xfrm>
            <a:off x="1219200" y="457200"/>
            <a:ext cx="6593160" cy="523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Serous Cystadenoma of the Ovary - HPF</a:t>
            </a:r>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pic>
        <p:nvPicPr>
          <p:cNvPr id="123912" name="Picture 8" descr="http://155.37.5.42/eatlas/images/GYN/5368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59585"/>
            <a:ext cx="6593160" cy="3714565"/>
          </a:xfrm>
          <a:prstGeom prst="rect">
            <a:avLst/>
          </a:prstGeom>
          <a:solidFill>
            <a:schemeClr val="accent1">
              <a:lumMod val="75000"/>
            </a:schemeClr>
          </a:solidFill>
          <a:ln w="12700">
            <a:solidFill>
              <a:schemeClr val="accent1">
                <a:lumMod val="40000"/>
                <a:lumOff val="60000"/>
              </a:schemeClr>
            </a:solidFill>
          </a:ln>
        </p:spPr>
      </p:pic>
      <p:sp>
        <p:nvSpPr>
          <p:cNvPr id="5" name="Rectangle 4"/>
          <p:cNvSpPr/>
          <p:nvPr/>
        </p:nvSpPr>
        <p:spPr>
          <a:xfrm>
            <a:off x="971600" y="5180999"/>
            <a:ext cx="7488832" cy="1200329"/>
          </a:xfrm>
          <a:prstGeom prst="rect">
            <a:avLst/>
          </a:prstGeom>
        </p:spPr>
        <p:txBody>
          <a:bodyPr wrap="square">
            <a:spAutoFit/>
          </a:bodyPr>
          <a:lstStyle/>
          <a:p>
            <a:r>
              <a:rPr lang="en-US" b="1" i="1" dirty="0">
                <a:solidFill>
                  <a:srgbClr val="333333"/>
                </a:solidFill>
                <a:latin typeface="+mj-lt"/>
              </a:rPr>
              <a:t>•  The blue arrows point to cilia. </a:t>
            </a:r>
            <a:br>
              <a:rPr lang="en-US" b="1" i="1" dirty="0">
                <a:solidFill>
                  <a:srgbClr val="333333"/>
                </a:solidFill>
                <a:latin typeface="+mj-lt"/>
              </a:rPr>
            </a:br>
            <a:r>
              <a:rPr lang="en-US" b="1" i="1" dirty="0">
                <a:solidFill>
                  <a:srgbClr val="333333"/>
                </a:solidFill>
                <a:latin typeface="+mj-lt"/>
              </a:rPr>
              <a:t>•  The cells have dark nuclei without nucleoli or mitoses. </a:t>
            </a:r>
            <a:br>
              <a:rPr lang="en-US" b="1" i="1" dirty="0">
                <a:solidFill>
                  <a:srgbClr val="333333"/>
                </a:solidFill>
                <a:latin typeface="+mj-lt"/>
              </a:rPr>
            </a:br>
            <a:r>
              <a:rPr lang="en-US" b="1" i="1" dirty="0">
                <a:solidFill>
                  <a:srgbClr val="333333"/>
                </a:solidFill>
                <a:latin typeface="+mj-lt"/>
              </a:rPr>
              <a:t>•  The cytoplasm is eosinophlic and ciliated like tubal epithelium. </a:t>
            </a:r>
            <a:br>
              <a:rPr lang="en-US" b="1" i="1" dirty="0">
                <a:solidFill>
                  <a:srgbClr val="333333"/>
                </a:solidFill>
                <a:latin typeface="+mj-lt"/>
              </a:rPr>
            </a:br>
            <a:r>
              <a:rPr lang="en-US" b="1" i="1" dirty="0">
                <a:solidFill>
                  <a:srgbClr val="333333"/>
                </a:solidFill>
                <a:latin typeface="+mj-lt"/>
              </a:rPr>
              <a:t>•  The stroma contains spindly fibroblasts</a:t>
            </a:r>
            <a:endParaRPr lang="en-US" b="1" i="1" dirty="0">
              <a:solidFill>
                <a:srgbClr val="333333"/>
              </a:solidFill>
              <a:effectLst/>
              <a:latin typeface="+mj-l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219200" y="457200"/>
            <a:ext cx="6449144" cy="523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Mucinous Cystadenoma of the Ovary - LPF</a:t>
            </a:r>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pic>
        <p:nvPicPr>
          <p:cNvPr id="124932" name="Picture 4" descr="http://cai.md.chula.ac.th/chulapatho/chulapatho/systemic/female/movcyt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24744"/>
            <a:ext cx="6367642" cy="3973214"/>
          </a:xfrm>
          <a:prstGeom prst="rect">
            <a:avLst/>
          </a:prstGeom>
          <a:noFill/>
          <a:ln>
            <a:solidFill>
              <a:schemeClr val="accent1">
                <a:lumMod val="40000"/>
                <a:lumOff val="6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219200" y="5385990"/>
            <a:ext cx="6161112" cy="923330"/>
          </a:xfrm>
          <a:prstGeom prst="rect">
            <a:avLst/>
          </a:prstGeom>
        </p:spPr>
        <p:txBody>
          <a:bodyPr wrap="square">
            <a:spAutoFit/>
          </a:bodyPr>
          <a:lstStyle/>
          <a:p>
            <a:pPr algn="ctr"/>
            <a:r>
              <a:rPr lang="en-US" b="1" i="1" dirty="0"/>
              <a:t>Microscopy shows the thin wall lined by a single layer of </a:t>
            </a:r>
            <a:r>
              <a:rPr lang="en-US" b="1" i="1" dirty="0" err="1"/>
              <a:t>mucin</a:t>
            </a:r>
            <a:r>
              <a:rPr lang="en-US" b="1" i="1" dirty="0"/>
              <a:t>-secreting columnar cells with a basally-placed spherical small nucleus</a:t>
            </a:r>
          </a:p>
        </p:txBody>
      </p:sp>
    </p:spTree>
    <p:extLst>
      <p:ext uri="{BB962C8B-B14F-4D97-AF65-F5344CB8AC3E}">
        <p14:creationId xmlns:p14="http://schemas.microsoft.com/office/powerpoint/2010/main" val="20954947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219200" y="457200"/>
            <a:ext cx="6449144" cy="523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Mucinous </a:t>
            </a:r>
            <a:r>
              <a:rPr lang="en-US" sz="2400" b="1" i="1" dirty="0" err="1">
                <a:effectLst>
                  <a:outerShdw blurRad="38100" dist="38100" dir="2700000" algn="tl">
                    <a:srgbClr val="000000">
                      <a:alpha val="43137"/>
                    </a:srgbClr>
                  </a:outerShdw>
                </a:effectLst>
              </a:rPr>
              <a:t>Cystadenoma</a:t>
            </a:r>
            <a:r>
              <a:rPr lang="en-US" sz="2400" b="1" i="1" dirty="0">
                <a:effectLst>
                  <a:outerShdw blurRad="38100" dist="38100" dir="2700000" algn="tl">
                    <a:srgbClr val="000000">
                      <a:alpha val="43137"/>
                    </a:srgbClr>
                  </a:outerShdw>
                </a:effectLst>
              </a:rPr>
              <a:t> of the Ovary - HPF</a:t>
            </a:r>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pic>
        <p:nvPicPr>
          <p:cNvPr id="10" name="Picture 6" descr="http://cai.md.chula.ac.th/chulapatho/chulapatho/systemic/female/movcyt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96752"/>
            <a:ext cx="6449144" cy="4032448"/>
          </a:xfrm>
          <a:prstGeom prst="rect">
            <a:avLst/>
          </a:prstGeom>
          <a:solidFill>
            <a:schemeClr val="accent1">
              <a:lumMod val="40000"/>
              <a:lumOff val="60000"/>
            </a:schemeClr>
          </a:solidFill>
        </p:spPr>
      </p:pic>
      <p:sp>
        <p:nvSpPr>
          <p:cNvPr id="11" name="Rectangle 10"/>
          <p:cNvSpPr/>
          <p:nvPr/>
        </p:nvSpPr>
        <p:spPr>
          <a:xfrm>
            <a:off x="1547664" y="5313982"/>
            <a:ext cx="5756412" cy="923330"/>
          </a:xfrm>
          <a:prstGeom prst="rect">
            <a:avLst/>
          </a:prstGeom>
        </p:spPr>
        <p:txBody>
          <a:bodyPr wrap="square">
            <a:spAutoFit/>
          </a:bodyPr>
          <a:lstStyle/>
          <a:p>
            <a:pPr algn="ctr"/>
            <a:r>
              <a:rPr lang="en-US" b="1" dirty="0">
                <a:latin typeface="Times New Roman" panose="02020603050405020304" pitchFamily="18" charset="0"/>
              </a:rPr>
              <a:t> </a:t>
            </a:r>
            <a:r>
              <a:rPr lang="en-US" b="1" i="1" dirty="0"/>
              <a:t>High power shows the thin wall lined by a single layer of mucin-secreting columnar cells with </a:t>
            </a:r>
          </a:p>
          <a:p>
            <a:pPr algn="ctr"/>
            <a:r>
              <a:rPr lang="en-US" b="1" i="1" dirty="0"/>
              <a:t>a basally-placed spherical small nucleus</a:t>
            </a:r>
          </a:p>
        </p:txBody>
      </p:sp>
    </p:spTree>
    <p:extLst>
      <p:ext uri="{BB962C8B-B14F-4D97-AF65-F5344CB8AC3E}">
        <p14:creationId xmlns:p14="http://schemas.microsoft.com/office/powerpoint/2010/main" val="1853920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173049" y="1268760"/>
            <a:ext cx="6578615" cy="4608512"/>
          </a:xfrm>
          <a:prstGeom prst="rect">
            <a:avLst/>
          </a:prstGeom>
          <a:noFill/>
          <a:ln w="9525">
            <a:noFill/>
            <a:miter lim="800000"/>
            <a:headEnd/>
            <a:tailEnd/>
          </a:ln>
          <a:effectLst/>
        </p:spPr>
      </p:pic>
      <p:sp>
        <p:nvSpPr>
          <p:cNvPr id="3" name="Rounded Rectangle 2"/>
          <p:cNvSpPr/>
          <p:nvPr/>
        </p:nvSpPr>
        <p:spPr>
          <a:xfrm>
            <a:off x="1187624" y="476672"/>
            <a:ext cx="6480720" cy="504056"/>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Female Reproductive System - Gross</a:t>
            </a:r>
          </a:p>
        </p:txBody>
      </p:sp>
      <p:sp>
        <p:nvSpPr>
          <p:cNvPr id="4" name="TextBox 3"/>
          <p:cNvSpPr txBox="1"/>
          <p:nvPr/>
        </p:nvSpPr>
        <p:spPr>
          <a:xfrm>
            <a:off x="1331640" y="6093296"/>
            <a:ext cx="6264696" cy="369332"/>
          </a:xfrm>
          <a:prstGeom prst="rect">
            <a:avLst/>
          </a:prstGeom>
          <a:noFill/>
        </p:spPr>
        <p:txBody>
          <a:bodyPr wrap="square" rtlCol="0">
            <a:spAutoFit/>
          </a:bodyPr>
          <a:lstStyle/>
          <a:p>
            <a:pPr algn="ctr"/>
            <a:r>
              <a:rPr lang="en-US" b="1" i="1" dirty="0"/>
              <a:t>Uterus with Cervix, Ovaries and Fallopian Tubes</a:t>
            </a:r>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28800" y="2743200"/>
            <a:ext cx="6336703" cy="2123658"/>
          </a:xfrm>
          <a:prstGeom prst="rect">
            <a:avLst/>
          </a:prstGeom>
        </p:spPr>
        <p:txBody>
          <a:bodyPr wrap="square">
            <a:spAutoFit/>
          </a:bodyPr>
          <a:lstStyle/>
          <a:p>
            <a:pPr lvl="0" algn="ctr"/>
            <a:r>
              <a:rPr lang="en-US" sz="4400" b="1" i="1" dirty="0" err="1">
                <a:solidFill>
                  <a:schemeClr val="tx1">
                    <a:lumMod val="75000"/>
                    <a:lumOff val="25000"/>
                  </a:schemeClr>
                </a:solidFill>
                <a:effectLst>
                  <a:outerShdw blurRad="38100" dist="38100" dir="2700000" algn="tl">
                    <a:srgbClr val="000000">
                      <a:alpha val="43137"/>
                    </a:srgbClr>
                  </a:outerShdw>
                </a:effectLst>
                <a:latin typeface="Aharoni" pitchFamily="2" charset="-79"/>
                <a:cs typeface="Aharoni" pitchFamily="2" charset="-79"/>
              </a:rPr>
              <a:t>Dermoid</a:t>
            </a:r>
            <a:r>
              <a:rPr lang="en-US" sz="4400" b="1" i="1" dirty="0">
                <a:solidFill>
                  <a:schemeClr val="tx1">
                    <a:lumMod val="75000"/>
                    <a:lumOff val="25000"/>
                  </a:schemeClr>
                </a:solidFill>
                <a:effectLst>
                  <a:outerShdw blurRad="38100" dist="38100" dir="2700000" algn="tl">
                    <a:srgbClr val="000000">
                      <a:alpha val="43137"/>
                    </a:srgbClr>
                  </a:outerShdw>
                </a:effectLst>
                <a:latin typeface="Aharoni" pitchFamily="2" charset="-79"/>
                <a:cs typeface="Aharoni" pitchFamily="2" charset="-79"/>
              </a:rPr>
              <a:t> Cyst</a:t>
            </a:r>
          </a:p>
          <a:p>
            <a:pPr lvl="0" algn="ctr"/>
            <a:r>
              <a:rPr lang="en-US" sz="4400" b="1" i="1" dirty="0">
                <a:solidFill>
                  <a:schemeClr val="tx1">
                    <a:lumMod val="75000"/>
                    <a:lumOff val="25000"/>
                  </a:schemeClr>
                </a:solidFill>
                <a:effectLst>
                  <a:outerShdw blurRad="38100" dist="38100" dir="2700000" algn="tl">
                    <a:srgbClr val="000000">
                      <a:alpha val="43137"/>
                    </a:srgbClr>
                  </a:outerShdw>
                </a:effectLst>
                <a:latin typeface="Aharoni" pitchFamily="2" charset="-79"/>
                <a:cs typeface="Aharoni" pitchFamily="2" charset="-79"/>
              </a:rPr>
              <a:t>(Teratoma) </a:t>
            </a:r>
            <a:br>
              <a:rPr lang="en-US" sz="4400" b="1" i="1" dirty="0">
                <a:solidFill>
                  <a:schemeClr val="tx1">
                    <a:lumMod val="75000"/>
                    <a:lumOff val="25000"/>
                  </a:schemeClr>
                </a:solidFill>
                <a:effectLst>
                  <a:outerShdw blurRad="38100" dist="38100" dir="2700000" algn="tl">
                    <a:srgbClr val="000000">
                      <a:alpha val="43137"/>
                    </a:srgbClr>
                  </a:outerShdw>
                </a:effectLst>
                <a:latin typeface="Aharoni" pitchFamily="2" charset="-79"/>
                <a:cs typeface="Aharoni" pitchFamily="2" charset="-79"/>
              </a:rPr>
            </a:br>
            <a:r>
              <a:rPr lang="en-US" sz="4400" b="1" i="1" dirty="0">
                <a:solidFill>
                  <a:schemeClr val="tx1">
                    <a:lumMod val="75000"/>
                    <a:lumOff val="25000"/>
                  </a:schemeClr>
                </a:solidFill>
                <a:effectLst>
                  <a:outerShdw blurRad="38100" dist="38100" dir="2700000" algn="tl">
                    <a:srgbClr val="000000">
                      <a:alpha val="43137"/>
                    </a:srgbClr>
                  </a:outerShdw>
                </a:effectLst>
                <a:latin typeface="Aharoni" pitchFamily="2" charset="-79"/>
                <a:cs typeface="Aharoni" pitchFamily="2" charset="-79"/>
              </a:rPr>
              <a:t>of the Ovary</a:t>
            </a:r>
            <a:endParaRPr lang="en-US" sz="4400" b="1" dirty="0">
              <a:solidFill>
                <a:schemeClr val="tx1">
                  <a:lumMod val="75000"/>
                  <a:lumOff val="25000"/>
                </a:schemeClr>
              </a:solidFill>
              <a:latin typeface="Aharoni" pitchFamily="2" charset="-79"/>
              <a:cs typeface="Aharoni" pitchFamily="2" charset="-79"/>
            </a:endParaRPr>
          </a:p>
        </p:txBody>
      </p:sp>
      <p:sp>
        <p:nvSpPr>
          <p:cNvPr id="5" name="TextBox 4"/>
          <p:cNvSpPr txBox="1"/>
          <p:nvPr/>
        </p:nvSpPr>
        <p:spPr>
          <a:xfrm>
            <a:off x="7586842" y="6588177"/>
            <a:ext cx="1547664" cy="253916"/>
          </a:xfrm>
          <a:prstGeom prst="rect">
            <a:avLst/>
          </a:prstGeom>
          <a:noFill/>
        </p:spPr>
        <p:txBody>
          <a:bodyPr wrap="square" rtlCol="0">
            <a:spAutoFit/>
          </a:bodyPr>
          <a:lstStyle/>
          <a:p>
            <a:pPr algn="r"/>
            <a:r>
              <a:rPr lang="en-US" sz="1000" b="1" i="1" dirty="0"/>
              <a:t>Reproduction  block</a:t>
            </a:r>
          </a:p>
        </p:txBody>
      </p:sp>
      <p:sp>
        <p:nvSpPr>
          <p:cNvPr id="8" name="TextBox 7"/>
          <p:cNvSpPr txBox="1"/>
          <p:nvPr/>
        </p:nvSpPr>
        <p:spPr>
          <a:xfrm>
            <a:off x="0" y="6597352"/>
            <a:ext cx="1475656" cy="246221"/>
          </a:xfrm>
          <a:prstGeom prst="rect">
            <a:avLst/>
          </a:prstGeom>
          <a:noFill/>
        </p:spPr>
        <p:txBody>
          <a:bodyPr wrap="square" rtlCol="0">
            <a:spAutoFit/>
          </a:bodyPr>
          <a:lstStyle/>
          <a:p>
            <a:r>
              <a:rPr lang="en-US" sz="1000" b="1" i="1" dirty="0"/>
              <a:t>Pathology </a:t>
            </a:r>
            <a:r>
              <a:rPr lang="en-US" sz="1000" b="1" i="1" dirty="0" err="1"/>
              <a:t>Dept</a:t>
            </a:r>
            <a:r>
              <a:rPr lang="en-US" sz="1000" b="1" i="1" dirty="0"/>
              <a:t>, KSU</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539552" y="5373216"/>
            <a:ext cx="7776864" cy="1200329"/>
          </a:xfrm>
          <a:prstGeom prst="rect">
            <a:avLst/>
          </a:prstGeom>
        </p:spPr>
        <p:txBody>
          <a:bodyPr wrap="square">
            <a:spAutoFit/>
          </a:bodyPr>
          <a:lstStyle/>
          <a:p>
            <a:pPr algn="ctr"/>
            <a:r>
              <a:rPr lang="en-US" b="1" i="1" dirty="0"/>
              <a:t>This 4.0 cm dermoid cyst is filled with greasy material (keratin and sebaceous secretions) and shows tufts of hair. The rounded solid area at the bottom is called Rokitansky's protruberance. Microscopically, it also showed foci of neural tissue ( Immature Cystic </a:t>
            </a:r>
            <a:r>
              <a:rPr lang="en-US" b="1" i="1" dirty="0" err="1"/>
              <a:t>teratoma</a:t>
            </a:r>
            <a:r>
              <a:rPr lang="en-US" b="1" i="1" dirty="0"/>
              <a:t>). </a:t>
            </a:r>
          </a:p>
        </p:txBody>
      </p:sp>
      <p:pic>
        <p:nvPicPr>
          <p:cNvPr id="315394" name="Picture 2" descr="http://www.webpathology.com/slides/slides/Ovary_MatureCysticTeratomaGross1.jpg"/>
          <p:cNvPicPr>
            <a:picLocks noChangeAspect="1" noChangeArrowheads="1"/>
          </p:cNvPicPr>
          <p:nvPr/>
        </p:nvPicPr>
        <p:blipFill>
          <a:blip r:embed="rId2" cstate="print"/>
          <a:srcRect/>
          <a:stretch>
            <a:fillRect/>
          </a:stretch>
        </p:blipFill>
        <p:spPr bwMode="auto">
          <a:xfrm>
            <a:off x="1464576" y="908720"/>
            <a:ext cx="6419791" cy="4392488"/>
          </a:xfrm>
          <a:prstGeom prst="rect">
            <a:avLst/>
          </a:prstGeom>
          <a:noFill/>
          <a:ln w="28575">
            <a:solidFill>
              <a:schemeClr val="tx1"/>
            </a:solidFill>
          </a:ln>
        </p:spPr>
      </p:pic>
      <p:sp>
        <p:nvSpPr>
          <p:cNvPr id="4" name="Rounded Rectangle 3"/>
          <p:cNvSpPr/>
          <p:nvPr/>
        </p:nvSpPr>
        <p:spPr>
          <a:xfrm>
            <a:off x="1259632" y="260648"/>
            <a:ext cx="6552728"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Ovary: Mature Cystic Teratoma</a:t>
            </a:r>
          </a:p>
        </p:txBody>
      </p:sp>
      <p:sp>
        <p:nvSpPr>
          <p:cNvPr id="9" name="TextBox 8"/>
          <p:cNvSpPr txBox="1"/>
          <p:nvPr/>
        </p:nvSpPr>
        <p:spPr>
          <a:xfrm>
            <a:off x="7586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10" name="TextBox 9"/>
          <p:cNvSpPr txBox="1"/>
          <p:nvPr/>
        </p:nvSpPr>
        <p:spPr>
          <a:xfrm>
            <a:off x="0" y="6597352"/>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60098" name="Picture 1"/>
          <p:cNvPicPr>
            <a:picLocks noChangeAspect="1"/>
          </p:cNvPicPr>
          <p:nvPr/>
        </p:nvPicPr>
        <p:blipFill>
          <a:blip r:embed="rId3" cstate="print"/>
          <a:srcRect/>
          <a:stretch>
            <a:fillRect/>
          </a:stretch>
        </p:blipFill>
        <p:spPr bwMode="auto">
          <a:xfrm>
            <a:off x="1305578" y="1071323"/>
            <a:ext cx="6434774" cy="4301893"/>
          </a:xfrm>
          <a:prstGeom prst="rect">
            <a:avLst/>
          </a:prstGeom>
          <a:noFill/>
          <a:ln w="12700">
            <a:solidFill>
              <a:schemeClr val="tx1"/>
            </a:solidFill>
            <a:miter lim="800000"/>
            <a:headEnd/>
            <a:tailEnd/>
          </a:ln>
        </p:spPr>
      </p:pic>
      <p:sp>
        <p:nvSpPr>
          <p:cNvPr id="3" name="Rectangle 2"/>
          <p:cNvSpPr/>
          <p:nvPr/>
        </p:nvSpPr>
        <p:spPr>
          <a:xfrm>
            <a:off x="1043608" y="5517232"/>
            <a:ext cx="6984776" cy="1200329"/>
          </a:xfrm>
          <a:prstGeom prst="rect">
            <a:avLst/>
          </a:prstGeom>
        </p:spPr>
        <p:txBody>
          <a:bodyPr wrap="square">
            <a:spAutoFit/>
          </a:bodyPr>
          <a:lstStyle/>
          <a:p>
            <a:pPr marL="285750" indent="-285750">
              <a:spcBef>
                <a:spcPct val="0"/>
              </a:spcBef>
              <a:buFont typeface="Arial" panose="020B0604020202020204" pitchFamily="34" charset="0"/>
              <a:buChar char="•"/>
            </a:pPr>
            <a:r>
              <a:rPr lang="en-US" b="1" i="1" dirty="0"/>
              <a:t>Skin.</a:t>
            </a:r>
          </a:p>
          <a:p>
            <a:pPr marL="285750" indent="-285750">
              <a:spcBef>
                <a:spcPct val="0"/>
              </a:spcBef>
              <a:buFont typeface="Arial" panose="020B0604020202020204" pitchFamily="34" charset="0"/>
              <a:buChar char="•"/>
            </a:pPr>
            <a:r>
              <a:rPr lang="en-US" b="1" i="1" dirty="0"/>
              <a:t>Nail.</a:t>
            </a:r>
          </a:p>
          <a:p>
            <a:pPr marL="285750" indent="-285750">
              <a:spcBef>
                <a:spcPct val="0"/>
              </a:spcBef>
              <a:buFont typeface="Arial" panose="020B0604020202020204" pitchFamily="34" charset="0"/>
              <a:buChar char="•"/>
            </a:pPr>
            <a:r>
              <a:rPr lang="en-US" b="1" i="1" dirty="0"/>
              <a:t>Hairs.</a:t>
            </a:r>
          </a:p>
          <a:p>
            <a:pPr marL="285750" indent="-285750">
              <a:spcBef>
                <a:spcPct val="0"/>
              </a:spcBef>
              <a:buFont typeface="Arial" panose="020B0604020202020204" pitchFamily="34" charset="0"/>
              <a:buChar char="•"/>
            </a:pPr>
            <a:r>
              <a:rPr lang="en-US" b="1" i="1" dirty="0"/>
              <a:t>Teeth.</a:t>
            </a:r>
          </a:p>
        </p:txBody>
      </p:sp>
      <p:sp>
        <p:nvSpPr>
          <p:cNvPr id="4" name="Rounded Rectangle 3"/>
          <p:cNvSpPr/>
          <p:nvPr/>
        </p:nvSpPr>
        <p:spPr>
          <a:xfrm>
            <a:off x="1259632" y="260648"/>
            <a:ext cx="6552728"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Ovary: Mature Cystic Teratoma</a:t>
            </a:r>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17442" name="Picture 2" descr="http://www.webpathology.com/slides/slides/Ovary_GermCellTumors_MatureTeratoma5.jpg"/>
          <p:cNvPicPr>
            <a:picLocks noChangeAspect="1" noChangeArrowheads="1"/>
          </p:cNvPicPr>
          <p:nvPr/>
        </p:nvPicPr>
        <p:blipFill>
          <a:blip r:embed="rId2" cstate="print"/>
          <a:srcRect/>
          <a:stretch>
            <a:fillRect/>
          </a:stretch>
        </p:blipFill>
        <p:spPr bwMode="auto">
          <a:xfrm>
            <a:off x="1169977" y="1052737"/>
            <a:ext cx="6642384" cy="4464496"/>
          </a:xfrm>
          <a:prstGeom prst="rect">
            <a:avLst/>
          </a:prstGeom>
          <a:noFill/>
          <a:ln w="28575">
            <a:solidFill>
              <a:schemeClr val="tx1"/>
            </a:solidFill>
          </a:ln>
        </p:spPr>
      </p:pic>
      <p:sp>
        <p:nvSpPr>
          <p:cNvPr id="3" name="Rectangle 2"/>
          <p:cNvSpPr/>
          <p:nvPr/>
        </p:nvSpPr>
        <p:spPr>
          <a:xfrm>
            <a:off x="611560" y="5807005"/>
            <a:ext cx="7560840" cy="707886"/>
          </a:xfrm>
          <a:prstGeom prst="rect">
            <a:avLst/>
          </a:prstGeom>
        </p:spPr>
        <p:txBody>
          <a:bodyPr wrap="square">
            <a:spAutoFit/>
          </a:bodyPr>
          <a:lstStyle/>
          <a:p>
            <a:pPr algn="ctr"/>
            <a:r>
              <a:rPr lang="en-US" sz="2000" b="1" i="1" dirty="0"/>
              <a:t>This image shows skin and mucinous glands in </a:t>
            </a:r>
          </a:p>
          <a:p>
            <a:pPr algn="ctr"/>
            <a:r>
              <a:rPr lang="en-US" sz="2000" b="1" i="1" dirty="0"/>
              <a:t>a mature solid teratoma of the ovary</a:t>
            </a:r>
          </a:p>
        </p:txBody>
      </p:sp>
      <p:sp>
        <p:nvSpPr>
          <p:cNvPr id="4" name="Rounded Rectangle 3"/>
          <p:cNvSpPr/>
          <p:nvPr/>
        </p:nvSpPr>
        <p:spPr>
          <a:xfrm>
            <a:off x="1259632" y="260648"/>
            <a:ext cx="6552728"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Ovary: Mature Cystic Teratoma</a:t>
            </a:r>
          </a:p>
        </p:txBody>
      </p:sp>
      <p:sp>
        <p:nvSpPr>
          <p:cNvPr id="9" name="TextBox 8"/>
          <p:cNvSpPr txBox="1"/>
          <p:nvPr/>
        </p:nvSpPr>
        <p:spPr>
          <a:xfrm>
            <a:off x="7586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10" name="TextBox 9"/>
          <p:cNvSpPr txBox="1"/>
          <p:nvPr/>
        </p:nvSpPr>
        <p:spPr>
          <a:xfrm>
            <a:off x="0" y="6597352"/>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cstate="print">
            <a:lum bright="10000" contrast="20000"/>
          </a:blip>
          <a:srcRect/>
          <a:stretch>
            <a:fillRect/>
          </a:stretch>
        </p:blipFill>
        <p:spPr>
          <a:xfrm>
            <a:off x="1312112" y="980728"/>
            <a:ext cx="6428240" cy="3888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576064" y="4941168"/>
            <a:ext cx="7812360" cy="1200329"/>
          </a:xfrm>
          <a:prstGeom prst="rect">
            <a:avLst/>
          </a:prstGeom>
        </p:spPr>
        <p:txBody>
          <a:bodyPr wrap="square">
            <a:spAutoFit/>
          </a:bodyPr>
          <a:lstStyle/>
          <a:p>
            <a:pPr marL="285750" indent="-285750">
              <a:buFont typeface="Arial" panose="020B0604020202020204" pitchFamily="34" charset="0"/>
              <a:buChar char="•"/>
            </a:pPr>
            <a:r>
              <a:rPr lang="en-US" b="1" i="1" dirty="0"/>
              <a:t>Cartilage</a:t>
            </a:r>
          </a:p>
          <a:p>
            <a:pPr marL="285750" indent="-285750">
              <a:buFont typeface="Arial" panose="020B0604020202020204" pitchFamily="34" charset="0"/>
              <a:buChar char="•"/>
            </a:pPr>
            <a:r>
              <a:rPr lang="en-US" b="1" i="1" dirty="0"/>
              <a:t>Fatty tissue.</a:t>
            </a:r>
          </a:p>
          <a:p>
            <a:pPr marL="285750" indent="-285750">
              <a:buFont typeface="Arial" panose="020B0604020202020204" pitchFamily="34" charset="0"/>
              <a:buChar char="•"/>
            </a:pPr>
            <a:r>
              <a:rPr lang="en-US" b="1" i="1" dirty="0"/>
              <a:t>Columnar epithelium.</a:t>
            </a:r>
          </a:p>
          <a:p>
            <a:pPr marL="285750" indent="-285750">
              <a:buFont typeface="Arial" panose="020B0604020202020204" pitchFamily="34" charset="0"/>
              <a:buChar char="•"/>
            </a:pPr>
            <a:r>
              <a:rPr lang="en-US" b="1" i="1" dirty="0"/>
              <a:t>Mucous and serous gland.</a:t>
            </a:r>
          </a:p>
        </p:txBody>
      </p:sp>
      <p:sp>
        <p:nvSpPr>
          <p:cNvPr id="6" name="Rounded Rectangle 5"/>
          <p:cNvSpPr/>
          <p:nvPr/>
        </p:nvSpPr>
        <p:spPr>
          <a:xfrm>
            <a:off x="1259632" y="260648"/>
            <a:ext cx="6552728"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Ovary: Mature Cystic Teratoma</a:t>
            </a:r>
          </a:p>
        </p:txBody>
      </p:sp>
      <p:sp>
        <p:nvSpPr>
          <p:cNvPr id="10" name="TextBox 9"/>
          <p:cNvSpPr txBox="1"/>
          <p:nvPr/>
        </p:nvSpPr>
        <p:spPr>
          <a:xfrm>
            <a:off x="7586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11" name="TextBox 10"/>
          <p:cNvSpPr txBox="1"/>
          <p:nvPr/>
        </p:nvSpPr>
        <p:spPr>
          <a:xfrm>
            <a:off x="0" y="6597352"/>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67544" y="5229200"/>
            <a:ext cx="7920880" cy="1200329"/>
          </a:xfrm>
          <a:prstGeom prst="rect">
            <a:avLst/>
          </a:prstGeom>
        </p:spPr>
        <p:txBody>
          <a:bodyPr wrap="square">
            <a:spAutoFit/>
          </a:bodyPr>
          <a:lstStyle/>
          <a:p>
            <a:pPr algn="ctr"/>
            <a:r>
              <a:rPr lang="en-US" b="1" i="1" dirty="0"/>
              <a:t>Ovarian teratoma showing </a:t>
            </a:r>
            <a:r>
              <a:rPr lang="en-US" b="1" i="1" u="sng" dirty="0"/>
              <a:t>neuroepithelial tubules and rosettes (immature component)</a:t>
            </a:r>
            <a:r>
              <a:rPr lang="en-US" b="1" i="1" dirty="0"/>
              <a:t> adjacent to a hair follicle (mature component). They consist of epidermis, hair follicles, sweat and sebaceous glands and neuroectodermal derivatives</a:t>
            </a:r>
          </a:p>
        </p:txBody>
      </p:sp>
      <p:pic>
        <p:nvPicPr>
          <p:cNvPr id="316418" name="Picture 2" descr="http://www.webpathology.com/slides/slides/Ovary_GermCellTumors_MatureTeratomaB.jpg"/>
          <p:cNvPicPr>
            <a:picLocks noChangeAspect="1" noChangeArrowheads="1"/>
          </p:cNvPicPr>
          <p:nvPr/>
        </p:nvPicPr>
        <p:blipFill>
          <a:blip r:embed="rId2" cstate="print"/>
          <a:srcRect/>
          <a:stretch>
            <a:fillRect/>
          </a:stretch>
        </p:blipFill>
        <p:spPr bwMode="auto">
          <a:xfrm>
            <a:off x="1347900" y="980728"/>
            <a:ext cx="6536468" cy="4104456"/>
          </a:xfrm>
          <a:prstGeom prst="rect">
            <a:avLst/>
          </a:prstGeom>
          <a:noFill/>
          <a:ln w="28575">
            <a:solidFill>
              <a:schemeClr val="tx1"/>
            </a:solidFill>
          </a:ln>
        </p:spPr>
      </p:pic>
      <p:sp>
        <p:nvSpPr>
          <p:cNvPr id="4" name="Rounded Rectangle 3"/>
          <p:cNvSpPr/>
          <p:nvPr/>
        </p:nvSpPr>
        <p:spPr>
          <a:xfrm>
            <a:off x="1259632" y="260648"/>
            <a:ext cx="6552728"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t>Ovary: Immature Cystic Teratoma</a:t>
            </a:r>
          </a:p>
        </p:txBody>
      </p:sp>
      <p:sp>
        <p:nvSpPr>
          <p:cNvPr id="9" name="TextBox 8"/>
          <p:cNvSpPr txBox="1"/>
          <p:nvPr/>
        </p:nvSpPr>
        <p:spPr>
          <a:xfrm>
            <a:off x="7586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10" name="TextBox 9"/>
          <p:cNvSpPr txBox="1"/>
          <p:nvPr/>
        </p:nvSpPr>
        <p:spPr>
          <a:xfrm>
            <a:off x="0" y="6597352"/>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11298" name="Picture 2" descr="http://library.med.utah.edu/WebPath/jpeg4/FEM002.jpg"/>
          <p:cNvPicPr>
            <a:picLocks noChangeAspect="1" noChangeArrowheads="1"/>
          </p:cNvPicPr>
          <p:nvPr/>
        </p:nvPicPr>
        <p:blipFill>
          <a:blip r:embed="rId2" cstate="print"/>
          <a:srcRect/>
          <a:stretch>
            <a:fillRect/>
          </a:stretch>
        </p:blipFill>
        <p:spPr bwMode="auto">
          <a:xfrm>
            <a:off x="1331640" y="1117794"/>
            <a:ext cx="6336704" cy="3944040"/>
          </a:xfrm>
          <a:prstGeom prst="rect">
            <a:avLst/>
          </a:prstGeom>
          <a:noFill/>
        </p:spPr>
      </p:pic>
      <p:sp>
        <p:nvSpPr>
          <p:cNvPr id="3" name="Rectangle 2"/>
          <p:cNvSpPr/>
          <p:nvPr/>
        </p:nvSpPr>
        <p:spPr>
          <a:xfrm>
            <a:off x="642910" y="5229200"/>
            <a:ext cx="7643866" cy="1200329"/>
          </a:xfrm>
          <a:prstGeom prst="rect">
            <a:avLst/>
          </a:prstGeom>
        </p:spPr>
        <p:txBody>
          <a:bodyPr wrap="square">
            <a:spAutoFit/>
          </a:bodyPr>
          <a:lstStyle/>
          <a:p>
            <a:pPr algn="ctr"/>
            <a:r>
              <a:rPr lang="en-US" b="1" i="1" dirty="0"/>
              <a:t>Normal cervix with a smooth, glistening mucosal surface. There is a small rim of vaginal cuff from this hysterectomy specimen. The cervical </a:t>
            </a:r>
            <a:r>
              <a:rPr lang="en-US" b="1" i="1" dirty="0" err="1"/>
              <a:t>os</a:t>
            </a:r>
            <a:r>
              <a:rPr lang="en-US" b="1" i="1" dirty="0"/>
              <a:t> is small and round, typical for a nulliparous woman. The </a:t>
            </a:r>
            <a:r>
              <a:rPr lang="en-US" b="1" i="1" dirty="0" err="1"/>
              <a:t>os</a:t>
            </a:r>
            <a:r>
              <a:rPr lang="en-US" b="1" i="1" dirty="0"/>
              <a:t> will have a fish-mouth shape after one or more pregnancies</a:t>
            </a:r>
          </a:p>
        </p:txBody>
      </p:sp>
      <p:sp>
        <p:nvSpPr>
          <p:cNvPr id="4" name="Rounded Rectangle 3"/>
          <p:cNvSpPr/>
          <p:nvPr/>
        </p:nvSpPr>
        <p:spPr>
          <a:xfrm>
            <a:off x="1835696" y="336646"/>
            <a:ext cx="5328592" cy="500066"/>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Normal Uterine Cervix - Gross</a:t>
            </a:r>
          </a:p>
        </p:txBody>
      </p:sp>
      <p:sp>
        <p:nvSpPr>
          <p:cNvPr id="9" name="TextBox 8"/>
          <p:cNvSpPr txBox="1"/>
          <p:nvPr/>
        </p:nvSpPr>
        <p:spPr>
          <a:xfrm>
            <a:off x="7586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10" name="TextBox 9"/>
          <p:cNvSpPr txBox="1"/>
          <p:nvPr/>
        </p:nvSpPr>
        <p:spPr>
          <a:xfrm>
            <a:off x="0" y="6597352"/>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4690" name="Picture 2" descr="http://library.med.utah.edu/WebPath/jpeg4/FEM084.jpg"/>
          <p:cNvPicPr>
            <a:picLocks noChangeAspect="1" noChangeArrowheads="1"/>
          </p:cNvPicPr>
          <p:nvPr/>
        </p:nvPicPr>
        <p:blipFill>
          <a:blip r:embed="rId2" cstate="print"/>
          <a:srcRect/>
          <a:stretch>
            <a:fillRect/>
          </a:stretch>
        </p:blipFill>
        <p:spPr bwMode="auto">
          <a:xfrm>
            <a:off x="1475656" y="1124744"/>
            <a:ext cx="5976664" cy="3584823"/>
          </a:xfrm>
          <a:prstGeom prst="rect">
            <a:avLst/>
          </a:prstGeom>
          <a:noFill/>
          <a:ln w="12700">
            <a:solidFill>
              <a:schemeClr val="tx1"/>
            </a:solidFill>
          </a:ln>
        </p:spPr>
      </p:pic>
      <p:sp>
        <p:nvSpPr>
          <p:cNvPr id="3" name="Rectangle 2"/>
          <p:cNvSpPr/>
          <p:nvPr/>
        </p:nvSpPr>
        <p:spPr>
          <a:xfrm>
            <a:off x="611560" y="4869160"/>
            <a:ext cx="7488832" cy="1477328"/>
          </a:xfrm>
          <a:prstGeom prst="rect">
            <a:avLst/>
          </a:prstGeom>
        </p:spPr>
        <p:txBody>
          <a:bodyPr wrap="square">
            <a:spAutoFit/>
          </a:bodyPr>
          <a:lstStyle/>
          <a:p>
            <a:pPr algn="ctr"/>
            <a:r>
              <a:rPr lang="en-US" b="1" i="1" dirty="0"/>
              <a:t>The normal adult vaginal mucosa with a wrinkled appearance that is seen in women of reproductive years appears at the left. The cervix has been opened to reveal an endocervical canal leading to the lower uterine segment at the right that has an erythematous appearance extending to the cervical </a:t>
            </a:r>
            <a:r>
              <a:rPr lang="en-US" b="1" i="1" dirty="0" err="1"/>
              <a:t>os</a:t>
            </a:r>
            <a:r>
              <a:rPr lang="en-US" b="1" i="1" dirty="0"/>
              <a:t> consistent with chronic inflammation.</a:t>
            </a:r>
          </a:p>
        </p:txBody>
      </p:sp>
      <p:sp>
        <p:nvSpPr>
          <p:cNvPr id="4" name="Rounded Rectangle 3"/>
          <p:cNvSpPr/>
          <p:nvPr/>
        </p:nvSpPr>
        <p:spPr>
          <a:xfrm>
            <a:off x="1371600" y="336646"/>
            <a:ext cx="6215242" cy="500066"/>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Normal Vagina &amp; Cervix  - Gross Cut section</a:t>
            </a:r>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5714" name="Picture 2" descr="http://library.med.utah.edu/WebPath/jpeg4/FEM003.jpg"/>
          <p:cNvPicPr>
            <a:picLocks noChangeAspect="1" noChangeArrowheads="1"/>
          </p:cNvPicPr>
          <p:nvPr/>
        </p:nvPicPr>
        <p:blipFill>
          <a:blip r:embed="rId2" cstate="print"/>
          <a:srcRect/>
          <a:stretch>
            <a:fillRect/>
          </a:stretch>
        </p:blipFill>
        <p:spPr bwMode="auto">
          <a:xfrm>
            <a:off x="1331640" y="1196752"/>
            <a:ext cx="6384776" cy="4223370"/>
          </a:xfrm>
          <a:prstGeom prst="rect">
            <a:avLst/>
          </a:prstGeom>
          <a:noFill/>
          <a:ln w="12700">
            <a:solidFill>
              <a:schemeClr val="tx1"/>
            </a:solidFill>
          </a:ln>
        </p:spPr>
      </p:pic>
      <p:sp>
        <p:nvSpPr>
          <p:cNvPr id="3" name="Rectangle 2"/>
          <p:cNvSpPr/>
          <p:nvPr/>
        </p:nvSpPr>
        <p:spPr>
          <a:xfrm>
            <a:off x="1403648" y="5602014"/>
            <a:ext cx="6336704" cy="923330"/>
          </a:xfrm>
          <a:prstGeom prst="rect">
            <a:avLst/>
          </a:prstGeom>
        </p:spPr>
        <p:txBody>
          <a:bodyPr wrap="square">
            <a:spAutoFit/>
          </a:bodyPr>
          <a:lstStyle/>
          <a:p>
            <a:pPr algn="ctr"/>
            <a:r>
              <a:rPr lang="en-US" b="1" i="1" dirty="0"/>
              <a:t>This is normal </a:t>
            </a:r>
            <a:r>
              <a:rPr lang="en-US" b="1" i="1" u="sng" dirty="0" err="1"/>
              <a:t>Ectocervical</a:t>
            </a:r>
            <a:r>
              <a:rPr lang="en-US" b="1" i="1" u="sng" dirty="0"/>
              <a:t> non-keratinizing squamous epithelium</a:t>
            </a:r>
            <a:r>
              <a:rPr lang="en-US" b="1" i="1" dirty="0"/>
              <a:t>. The squamous cells show maturation from the basal layer to  the surface</a:t>
            </a:r>
          </a:p>
        </p:txBody>
      </p:sp>
      <p:sp>
        <p:nvSpPr>
          <p:cNvPr id="4" name="Rounded Rectangle 3"/>
          <p:cNvSpPr/>
          <p:nvPr/>
        </p:nvSpPr>
        <p:spPr>
          <a:xfrm>
            <a:off x="1259632" y="336646"/>
            <a:ext cx="6480720" cy="500066"/>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Normal Cervical Mucosa - HPF</a:t>
            </a:r>
          </a:p>
        </p:txBody>
      </p:sp>
      <p:sp>
        <p:nvSpPr>
          <p:cNvPr id="8" name="TextBox 7"/>
          <p:cNvSpPr txBox="1"/>
          <p:nvPr/>
        </p:nvSpPr>
        <p:spPr>
          <a:xfrm>
            <a:off x="7586842" y="6588177"/>
            <a:ext cx="1547664" cy="253916"/>
          </a:xfrm>
          <a:prstGeom prst="rect">
            <a:avLst/>
          </a:prstGeom>
          <a:noFill/>
        </p:spPr>
        <p:txBody>
          <a:bodyPr wrap="square" rtlCol="0">
            <a:spAutoFit/>
          </a:bodyPr>
          <a:lstStyle/>
          <a:p>
            <a:pPr algn="r"/>
            <a:r>
              <a:rPr lang="en-US" sz="1000" b="1" i="1" dirty="0">
                <a:solidFill>
                  <a:srgbClr val="150F87"/>
                </a:solidFill>
              </a:rPr>
              <a:t>Reproduction  block</a:t>
            </a:r>
          </a:p>
        </p:txBody>
      </p:sp>
      <p:sp>
        <p:nvSpPr>
          <p:cNvPr id="9" name="TextBox 8"/>
          <p:cNvSpPr txBox="1"/>
          <p:nvPr/>
        </p:nvSpPr>
        <p:spPr>
          <a:xfrm>
            <a:off x="0" y="6597352"/>
            <a:ext cx="1475656" cy="246221"/>
          </a:xfrm>
          <a:prstGeom prst="rect">
            <a:avLst/>
          </a:prstGeom>
          <a:noFill/>
        </p:spPr>
        <p:txBody>
          <a:bodyPr wrap="square" rtlCol="0">
            <a:spAutoFit/>
          </a:bodyPr>
          <a:lstStyle/>
          <a:p>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438400" y="2971800"/>
            <a:ext cx="5486400" cy="1224136"/>
          </a:xfrm>
        </p:spPr>
        <p:txBody>
          <a:bodyPr>
            <a:noAutofit/>
          </a:bodyPr>
          <a:lstStyle/>
          <a:p>
            <a:pPr algn="ctr"/>
            <a:r>
              <a:rPr lang="en-US" sz="6000" b="1" i="1" dirty="0">
                <a:solidFill>
                  <a:srgbClr val="993366"/>
                </a:solidFill>
                <a:effectLst>
                  <a:outerShdw blurRad="38100" dist="38100" dir="2700000" algn="tl">
                    <a:srgbClr val="000000">
                      <a:alpha val="43137"/>
                    </a:srgbClr>
                  </a:outerShdw>
                </a:effectLst>
                <a:latin typeface="Aharoni" pitchFamily="2" charset="-79"/>
                <a:cs typeface="Aharoni" pitchFamily="2" charset="-79"/>
              </a:rPr>
              <a:t>UTERUS</a:t>
            </a:r>
          </a:p>
        </p:txBody>
      </p:sp>
      <p:sp>
        <p:nvSpPr>
          <p:cNvPr id="4" name="TextBox 3"/>
          <p:cNvSpPr txBox="1"/>
          <p:nvPr/>
        </p:nvSpPr>
        <p:spPr>
          <a:xfrm>
            <a:off x="4267200" y="5257800"/>
            <a:ext cx="4235152" cy="1200329"/>
          </a:xfrm>
          <a:prstGeom prst="rect">
            <a:avLst/>
          </a:prstGeom>
          <a:noFill/>
        </p:spPr>
        <p:txBody>
          <a:bodyPr wrap="square" rtlCol="0">
            <a:spAutoFit/>
          </a:bodyPr>
          <a:lstStyle/>
          <a:p>
            <a:r>
              <a:rPr lang="en-US" sz="3600" b="1" i="1" dirty="0">
                <a:effectLst>
                  <a:outerShdw blurRad="38100" dist="38100" dir="2700000" algn="tl">
                    <a:srgbClr val="000000">
                      <a:alpha val="43137"/>
                    </a:srgbClr>
                  </a:outerShdw>
                </a:effectLst>
              </a:rPr>
              <a:t>GROSS and  HISTOPATHOLOGY</a:t>
            </a:r>
          </a:p>
        </p:txBody>
      </p:sp>
      <p:sp>
        <p:nvSpPr>
          <p:cNvPr id="7" name="TextBox 6"/>
          <p:cNvSpPr txBox="1"/>
          <p:nvPr/>
        </p:nvSpPr>
        <p:spPr>
          <a:xfrm>
            <a:off x="7586842" y="6588177"/>
            <a:ext cx="1547664" cy="253916"/>
          </a:xfrm>
          <a:prstGeom prst="rect">
            <a:avLst/>
          </a:prstGeom>
          <a:noFill/>
        </p:spPr>
        <p:txBody>
          <a:bodyPr wrap="square" rtlCol="0">
            <a:spAutoFit/>
          </a:bodyPr>
          <a:lstStyle/>
          <a:p>
            <a:pPr algn="r"/>
            <a:r>
              <a:rPr lang="en-US" sz="1000" b="1" i="1" dirty="0"/>
              <a:t>Reproduction  block</a:t>
            </a:r>
          </a:p>
        </p:txBody>
      </p:sp>
      <p:sp>
        <p:nvSpPr>
          <p:cNvPr id="8" name="TextBox 7"/>
          <p:cNvSpPr txBox="1"/>
          <p:nvPr/>
        </p:nvSpPr>
        <p:spPr>
          <a:xfrm>
            <a:off x="0" y="6597352"/>
            <a:ext cx="1475656" cy="246221"/>
          </a:xfrm>
          <a:prstGeom prst="rect">
            <a:avLst/>
          </a:prstGeom>
          <a:noFill/>
        </p:spPr>
        <p:txBody>
          <a:bodyPr wrap="square" rtlCol="0">
            <a:spAutoFit/>
          </a:bodyPr>
          <a:lstStyle/>
          <a:p>
            <a:r>
              <a:rPr lang="en-US" sz="1000" b="1" i="1" dirty="0"/>
              <a:t>Pathology </a:t>
            </a:r>
            <a:r>
              <a:rPr lang="en-US" sz="1000" b="1" i="1" dirty="0" err="1"/>
              <a:t>Dept</a:t>
            </a:r>
            <a:r>
              <a:rPr lang="en-US" sz="1000" b="1" i="1" dirty="0"/>
              <a:t>, KSU</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2143</TotalTime>
  <Words>1677</Words>
  <Application>Microsoft Office PowerPoint</Application>
  <PresentationFormat>On-screen Show (4:3)</PresentationFormat>
  <Paragraphs>260</Paragraphs>
  <Slides>55</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Aharoni</vt:lpstr>
      <vt:lpstr>Arial</vt:lpstr>
      <vt:lpstr>Arial Black</vt:lpstr>
      <vt:lpstr>Calibri</vt:lpstr>
      <vt:lpstr>Corbel</vt:lpstr>
      <vt:lpstr>Times New Roman</vt:lpstr>
      <vt:lpstr>Theme2</vt:lpstr>
      <vt:lpstr>Reproduction Block  Pathology Practicals</vt:lpstr>
      <vt:lpstr>        2nd  Practical Session</vt:lpstr>
      <vt:lpstr>PowerPoint Presentation</vt:lpstr>
      <vt:lpstr>PowerPoint Presentation</vt:lpstr>
      <vt:lpstr>PowerPoint Presentation</vt:lpstr>
      <vt:lpstr>PowerPoint Presentation</vt:lpstr>
      <vt:lpstr>PowerPoint Presentation</vt:lpstr>
      <vt:lpstr>PowerPoint Presentation</vt:lpstr>
      <vt:lpstr>UTERUS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Reproductive practical block</dc:title>
  <dc:creator>Dr. Sayed Esawy</dc:creator>
  <cp:lastModifiedBy>Amona</cp:lastModifiedBy>
  <cp:revision>216</cp:revision>
  <dcterms:created xsi:type="dcterms:W3CDTF">2010-04-12T07:10:38Z</dcterms:created>
  <dcterms:modified xsi:type="dcterms:W3CDTF">2019-03-11T18:11:12Z</dcterms:modified>
</cp:coreProperties>
</file>