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3" r:id="rId2"/>
  </p:sldMasterIdLst>
  <p:notesMasterIdLst>
    <p:notesMasterId r:id="rId45"/>
  </p:notesMasterIdLst>
  <p:handoutMasterIdLst>
    <p:handoutMasterId r:id="rId46"/>
  </p:handoutMasterIdLst>
  <p:sldIdLst>
    <p:sldId id="257" r:id="rId3"/>
    <p:sldId id="259" r:id="rId4"/>
    <p:sldId id="261" r:id="rId5"/>
    <p:sldId id="262" r:id="rId6"/>
    <p:sldId id="292" r:id="rId7"/>
    <p:sldId id="306" r:id="rId8"/>
    <p:sldId id="293" r:id="rId9"/>
    <p:sldId id="294" r:id="rId10"/>
    <p:sldId id="307" r:id="rId11"/>
    <p:sldId id="285" r:id="rId12"/>
    <p:sldId id="286" r:id="rId13"/>
    <p:sldId id="287" r:id="rId14"/>
    <p:sldId id="290" r:id="rId15"/>
    <p:sldId id="303" r:id="rId16"/>
    <p:sldId id="299" r:id="rId17"/>
    <p:sldId id="300" r:id="rId18"/>
    <p:sldId id="301" r:id="rId19"/>
    <p:sldId id="295" r:id="rId20"/>
    <p:sldId id="288" r:id="rId21"/>
    <p:sldId id="296" r:id="rId22"/>
    <p:sldId id="298" r:id="rId23"/>
    <p:sldId id="297" r:id="rId24"/>
    <p:sldId id="281" r:id="rId25"/>
    <p:sldId id="302" r:id="rId26"/>
    <p:sldId id="289" r:id="rId27"/>
    <p:sldId id="272" r:id="rId28"/>
    <p:sldId id="273" r:id="rId29"/>
    <p:sldId id="264" r:id="rId30"/>
    <p:sldId id="265" r:id="rId31"/>
    <p:sldId id="308" r:id="rId32"/>
    <p:sldId id="309" r:id="rId33"/>
    <p:sldId id="310" r:id="rId34"/>
    <p:sldId id="311" r:id="rId35"/>
    <p:sldId id="312" r:id="rId36"/>
    <p:sldId id="313" r:id="rId37"/>
    <p:sldId id="266" r:id="rId38"/>
    <p:sldId id="280" r:id="rId39"/>
    <p:sldId id="274" r:id="rId40"/>
    <p:sldId id="268" r:id="rId41"/>
    <p:sldId id="269" r:id="rId42"/>
    <p:sldId id="304" r:id="rId43"/>
    <p:sldId id="3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43" autoAdjust="0"/>
  </p:normalViewPr>
  <p:slideViewPr>
    <p:cSldViewPr>
      <p:cViewPr varScale="1">
        <p:scale>
          <a:sx n="83" d="100"/>
          <a:sy n="83" d="100"/>
        </p:scale>
        <p:origin x="912" y="78"/>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20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1673CA-D834-4AFA-8684-F60628AB1337}" type="datetimeFigureOut">
              <a:rPr lang="en-US" smtClean="0"/>
              <a:t>4/8/2018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F07F6C-2CF4-43CF-AC57-B90494D65F23}" type="slidenum">
              <a:rPr lang="en-US" smtClean="0"/>
              <a:t>‹#›</a:t>
            </a:fld>
            <a:endParaRPr lang="en-US"/>
          </a:p>
        </p:txBody>
      </p:sp>
    </p:spTree>
    <p:extLst>
      <p:ext uri="{BB962C8B-B14F-4D97-AF65-F5344CB8AC3E}">
        <p14:creationId xmlns:p14="http://schemas.microsoft.com/office/powerpoint/2010/main" val="675430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887DC-CD7D-46E7-8CCE-B869C9C1F6B9}" type="datetimeFigureOut">
              <a:rPr lang="en-US" smtClean="0"/>
              <a:t>4/8/2018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4BD6D-77AE-4270-8862-8C54F03257AB}" type="slidenum">
              <a:rPr lang="en-US" smtClean="0"/>
              <a:t>‹#›</a:t>
            </a:fld>
            <a:endParaRPr lang="en-US"/>
          </a:p>
        </p:txBody>
      </p:sp>
    </p:spTree>
    <p:extLst>
      <p:ext uri="{BB962C8B-B14F-4D97-AF65-F5344CB8AC3E}">
        <p14:creationId xmlns:p14="http://schemas.microsoft.com/office/powerpoint/2010/main" val="256784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4BD6D-77AE-4270-8862-8C54F03257AB}" type="slidenum">
              <a:rPr lang="en-US" smtClean="0"/>
              <a:t>27</a:t>
            </a:fld>
            <a:endParaRPr lang="en-US"/>
          </a:p>
        </p:txBody>
      </p:sp>
    </p:spTree>
    <p:extLst>
      <p:ext uri="{BB962C8B-B14F-4D97-AF65-F5344CB8AC3E}">
        <p14:creationId xmlns:p14="http://schemas.microsoft.com/office/powerpoint/2010/main" val="10894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4/8/2018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318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a:blip/>
          <a:tile sx="7992" sy="500" algn="tl"/>
        </a:blipFill>
        <a:effectLst/>
      </p:bgPr>
    </p:bg>
    <p:spTree>
      <p:nvGrpSpPr>
        <p:cNvPr id="1" name=""/>
        <p:cNvGrpSpPr/>
        <p:nvPr/>
      </p:nvGrpSpPr>
      <p:grpSpPr>
        <a:xfrm>
          <a:off x="0" y="0"/>
          <a:ext cx="0" cy="0"/>
          <a:chOff x="0" y="0"/>
          <a:chExt cx="0" cy="0"/>
        </a:xfrm>
      </p:grpSpPr>
      <p:sp>
        <p:nvSpPr>
          <p:cNvPr id="2" name="Rectangle 11"/>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3" name="Rounded Rectangle 12"/>
          <p:cNvSpPr/>
          <p:nvPr/>
        </p:nvSpPr>
        <p:spPr>
          <a:xfrm>
            <a:off x="65315" y="69750"/>
            <a:ext cx="9013368" cy="6692200"/>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blipFill>
            <a:blip>
              <a:alphaModFix/>
            </a:blip>
            <a:tile sx="7992" sy="500" algn="tl"/>
          </a:blipFill>
          <a:ln w="6345">
            <a:solidFill>
              <a:srgbClr val="00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4" name="Subtitle 8"/>
          <p:cNvSpPr txBox="1">
            <a:spLocks noGrp="1"/>
          </p:cNvSpPr>
          <p:nvPr>
            <p:ph type="subTitle" idx="1"/>
          </p:nvPr>
        </p:nvSpPr>
        <p:spPr>
          <a:xfrm>
            <a:off x="1295403" y="3200400"/>
            <a:ext cx="6400800" cy="1600200"/>
          </a:xfrm>
        </p:spPr>
        <p:txBody>
          <a:bodyPr anchorCtr="1"/>
          <a:lstStyle>
            <a:lvl1pPr marL="0" indent="0" algn="ctr">
              <a:buNone/>
              <a:defRPr>
                <a:solidFill>
                  <a:srgbClr val="696464"/>
                </a:solidFill>
              </a:defRPr>
            </a:lvl1pPr>
          </a:lstStyle>
          <a:p>
            <a:pPr lvl="0"/>
            <a:r>
              <a:rPr lang="en-US"/>
              <a:t>Click to edit Master subtitle style</a:t>
            </a:r>
          </a:p>
        </p:txBody>
      </p:sp>
      <p:sp>
        <p:nvSpPr>
          <p:cNvPr id="5" name="Date Placeholder 27"/>
          <p:cNvSpPr txBox="1">
            <a:spLocks noGrp="1"/>
          </p:cNvSpPr>
          <p:nvPr>
            <p:ph type="dt" sz="half" idx="7"/>
          </p:nvPr>
        </p:nvSpPr>
        <p:spPr/>
        <p:txBody>
          <a:bodyPr/>
          <a:lstStyle>
            <a:lvl1pPr>
              <a:defRPr/>
            </a:lvl1pPr>
          </a:lstStyle>
          <a:p>
            <a:fld id="{EF2D638B-014F-4532-8FA9-781C3D1E4F3B}" type="datetime1">
              <a:rPr lang="en-US"/>
              <a:pPr/>
              <a:t>4/8/2018</a:t>
            </a:fld>
            <a:endParaRPr/>
          </a:p>
        </p:txBody>
      </p:sp>
      <p:sp>
        <p:nvSpPr>
          <p:cNvPr id="6" name="Footer Placeholder 16"/>
          <p:cNvSpPr txBox="1">
            <a:spLocks noGrp="1"/>
          </p:cNvSpPr>
          <p:nvPr>
            <p:ph type="ftr" sz="quarter" idx="9"/>
          </p:nvPr>
        </p:nvSpPr>
        <p:spPr/>
        <p:txBody>
          <a:bodyPr/>
          <a:lstStyle>
            <a:lvl1pPr>
              <a:defRPr/>
            </a:lvl1pPr>
          </a:lstStyle>
          <a:p>
            <a:endParaRPr/>
          </a:p>
        </p:txBody>
      </p:sp>
      <p:sp>
        <p:nvSpPr>
          <p:cNvPr id="7" name="Slide Number Placeholder 28"/>
          <p:cNvSpPr txBox="1">
            <a:spLocks noGrp="1"/>
          </p:cNvSpPr>
          <p:nvPr>
            <p:ph type="sldNum" sz="quarter" idx="8"/>
          </p:nvPr>
        </p:nvSpPr>
        <p:spPr/>
        <p:txBody>
          <a:bodyPr/>
          <a:lstStyle>
            <a:lvl1pPr>
              <a:defRPr/>
            </a:lvl1pPr>
          </a:lstStyle>
          <a:p>
            <a:fld id="{2283FAB2-2E7C-4BC7-AEBE-30E70D4CC235}" type="slidenum">
              <a:rPr/>
              <a:pPr/>
              <a:t>‹#›</a:t>
            </a:fld>
            <a:endParaRPr/>
          </a:p>
        </p:txBody>
      </p:sp>
      <p:sp>
        <p:nvSpPr>
          <p:cNvPr id="8" name="Rectangle 6"/>
          <p:cNvSpPr/>
          <p:nvPr/>
        </p:nvSpPr>
        <p:spPr>
          <a:xfrm>
            <a:off x="62929" y="1449305"/>
            <a:ext cx="9021534" cy="1527349"/>
          </a:xfrm>
          <a:prstGeom prst="rect">
            <a:avLst/>
          </a:prstGeom>
          <a:solidFill>
            <a:srgbClr val="D34817"/>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9" name="Rectangle 9"/>
          <p:cNvSpPr/>
          <p:nvPr/>
        </p:nvSpPr>
        <p:spPr>
          <a:xfrm>
            <a:off x="62929" y="1396718"/>
            <a:ext cx="9021534" cy="120581"/>
          </a:xfrm>
          <a:prstGeom prst="rect">
            <a:avLst/>
          </a:prstGeom>
          <a:solidFill>
            <a:srgbClr val="E6B1AB"/>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10" name="Rectangle 10"/>
          <p:cNvSpPr/>
          <p:nvPr/>
        </p:nvSpPr>
        <p:spPr>
          <a:xfrm>
            <a:off x="62929" y="2976646"/>
            <a:ext cx="9021534" cy="110532"/>
          </a:xfrm>
          <a:prstGeom prst="rect">
            <a:avLst/>
          </a:prstGeom>
          <a:solidFill>
            <a:srgbClr val="918485"/>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11" name="Title 7"/>
          <p:cNvSpPr txBox="1">
            <a:spLocks noGrp="1"/>
          </p:cNvSpPr>
          <p:nvPr>
            <p:ph type="ctrTitle"/>
          </p:nvPr>
        </p:nvSpPr>
        <p:spPr>
          <a:xfrm>
            <a:off x="457200" y="1505934"/>
            <a:ext cx="8229600" cy="1470026"/>
          </a:xfrm>
        </p:spPr>
        <p:txBody>
          <a:bodyPr anchor="ctr" anchorCtr="1"/>
          <a:lstStyle>
            <a:lvl1pPr algn="ctr">
              <a:defRPr>
                <a:solidFill>
                  <a:srgbClr val="FFFFFF"/>
                </a:solidFill>
              </a:defRPr>
            </a:lvl1pPr>
          </a:lstStyle>
          <a:p>
            <a:pPr lvl="0"/>
            <a:r>
              <a:rPr lang="en-US"/>
              <a:t>Click to edit Master title style</a:t>
            </a:r>
          </a:p>
        </p:txBody>
      </p:sp>
    </p:spTree>
    <p:extLst>
      <p:ext uri="{BB962C8B-B14F-4D97-AF65-F5344CB8AC3E}">
        <p14:creationId xmlns:p14="http://schemas.microsoft.com/office/powerpoint/2010/main" val="582784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7"/>
          </p:nvPr>
        </p:nvSpPr>
        <p:spPr/>
        <p:txBody>
          <a:bodyPr/>
          <a:lstStyle>
            <a:lvl1pPr>
              <a:defRPr/>
            </a:lvl1pPr>
          </a:lstStyle>
          <a:p>
            <a:fld id="{761339E0-3CD7-49B3-ACF0-4339F3C9FB14}" type="datetime1">
              <a:rPr lang="en-US"/>
              <a:pPr/>
              <a:t>4/8/2018</a:t>
            </a:fld>
            <a:endParaRPr/>
          </a:p>
        </p:txBody>
      </p:sp>
      <p:sp>
        <p:nvSpPr>
          <p:cNvPr id="4" name="Footer Placeholder 4"/>
          <p:cNvSpPr txBox="1">
            <a:spLocks noGrp="1"/>
          </p:cNvSpPr>
          <p:nvPr>
            <p:ph type="ftr" sz="quarter" idx="9"/>
          </p:nvPr>
        </p:nvSpPr>
        <p:spPr/>
        <p:txBody>
          <a:bodyPr/>
          <a:lstStyle>
            <a:lvl1pPr>
              <a:defRPr/>
            </a:lvl1pPr>
          </a:lstStyle>
          <a:p>
            <a:endParaRPr/>
          </a:p>
        </p:txBody>
      </p:sp>
      <p:sp>
        <p:nvSpPr>
          <p:cNvPr id="5" name="Slide Number Placeholder 5"/>
          <p:cNvSpPr txBox="1">
            <a:spLocks noGrp="1"/>
          </p:cNvSpPr>
          <p:nvPr>
            <p:ph type="sldNum" sz="quarter" idx="8"/>
          </p:nvPr>
        </p:nvSpPr>
        <p:spPr/>
        <p:txBody>
          <a:bodyPr/>
          <a:lstStyle>
            <a:lvl1pPr>
              <a:defRPr/>
            </a:lvl1pPr>
          </a:lstStyle>
          <a:p>
            <a:fld id="{416350B1-267B-47F3-B4D6-2B8F77EC40B1}" type="slidenum">
              <a:rPr/>
              <a:pPr/>
              <a:t>‹#›</a:t>
            </a:fld>
            <a:endParaRPr/>
          </a:p>
        </p:txBody>
      </p:sp>
      <p:sp>
        <p:nvSpPr>
          <p:cNvPr id="6" name="Content Placeholder 7"/>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982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a:blip/>
          <a:tile sx="7992" sy="500" algn="tl"/>
        </a:blipFill>
        <a:effectLst/>
      </p:bgPr>
    </p:bg>
    <p:spTree>
      <p:nvGrpSpPr>
        <p:cNvPr id="1" name=""/>
        <p:cNvGrpSpPr/>
        <p:nvPr/>
      </p:nvGrpSpPr>
      <p:grpSpPr>
        <a:xfrm>
          <a:off x="0" y="0"/>
          <a:ext cx="0" cy="0"/>
          <a:chOff x="0" y="0"/>
          <a:chExt cx="0" cy="0"/>
        </a:xfrm>
      </p:grpSpPr>
      <p:sp>
        <p:nvSpPr>
          <p:cNvPr id="2" name="Rectangle 10"/>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3" name="Rounded Rectangle 9"/>
          <p:cNvSpPr/>
          <p:nvPr/>
        </p:nvSpPr>
        <p:spPr>
          <a:xfrm>
            <a:off x="65315" y="69750"/>
            <a:ext cx="9013368" cy="6692200"/>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blipFill>
            <a:blip>
              <a:alphaModFix/>
            </a:blip>
            <a:tile sx="7992" sy="500" algn="tl"/>
          </a:blipFill>
          <a:ln w="6345">
            <a:solidFill>
              <a:srgbClr val="00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4" name="Title 1"/>
          <p:cNvSpPr txBox="1">
            <a:spLocks noGrp="1"/>
          </p:cNvSpPr>
          <p:nvPr>
            <p:ph type="title"/>
          </p:nvPr>
        </p:nvSpPr>
        <p:spPr>
          <a:xfrm>
            <a:off x="722311" y="952503"/>
            <a:ext cx="7772400" cy="1362071"/>
          </a:xfrm>
        </p:spPr>
        <p:txBody>
          <a:bodyPr/>
          <a:lstStyle>
            <a:lvl1pPr>
              <a:defRPr/>
            </a:lvl1pPr>
          </a:lstStyle>
          <a:p>
            <a:pPr lvl="0"/>
            <a:r>
              <a:rPr lang="en-US"/>
              <a:t>Click to edit Master title style</a:t>
            </a:r>
          </a:p>
        </p:txBody>
      </p:sp>
      <p:sp>
        <p:nvSpPr>
          <p:cNvPr id="5" name="Text Placeholder 2"/>
          <p:cNvSpPr txBox="1">
            <a:spLocks noGrp="1"/>
          </p:cNvSpPr>
          <p:nvPr>
            <p:ph type="body" idx="1"/>
          </p:nvPr>
        </p:nvSpPr>
        <p:spPr>
          <a:xfrm>
            <a:off x="722311" y="2547939"/>
            <a:ext cx="7772400" cy="1338260"/>
          </a:xfrm>
        </p:spPr>
        <p:txBody>
          <a:bodyPr/>
          <a:lstStyle>
            <a:lvl1pPr marL="0" indent="0">
              <a:buNone/>
              <a:defRPr sz="2400">
                <a:solidFill>
                  <a:srgbClr val="898989"/>
                </a:solidFill>
              </a:defRPr>
            </a:lvl1pPr>
          </a:lstStyle>
          <a:p>
            <a:pPr lvl="0"/>
            <a:r>
              <a:rPr lang="en-US"/>
              <a:t>Click to edit Master text styles</a:t>
            </a:r>
          </a:p>
        </p:txBody>
      </p:sp>
      <p:sp>
        <p:nvSpPr>
          <p:cNvPr id="6" name="Date Placeholder 3"/>
          <p:cNvSpPr txBox="1">
            <a:spLocks noGrp="1"/>
          </p:cNvSpPr>
          <p:nvPr>
            <p:ph type="dt" sz="half" idx="7"/>
          </p:nvPr>
        </p:nvSpPr>
        <p:spPr/>
        <p:txBody>
          <a:bodyPr/>
          <a:lstStyle>
            <a:lvl1pPr>
              <a:defRPr/>
            </a:lvl1pPr>
          </a:lstStyle>
          <a:p>
            <a:fld id="{2167F2D7-8762-4517-9F39-C3032CDE09E1}" type="datetime1">
              <a:rPr lang="en-US"/>
              <a:pPr/>
              <a:t>4/8/2018</a:t>
            </a:fld>
            <a:endParaRPr/>
          </a:p>
        </p:txBody>
      </p:sp>
      <p:sp>
        <p:nvSpPr>
          <p:cNvPr id="7" name="Footer Placeholder 4"/>
          <p:cNvSpPr txBox="1">
            <a:spLocks noGrp="1"/>
          </p:cNvSpPr>
          <p:nvPr>
            <p:ph type="ftr" sz="quarter" idx="9"/>
          </p:nvPr>
        </p:nvSpPr>
        <p:spPr>
          <a:xfrm>
            <a:off x="800100" y="6172200"/>
            <a:ext cx="4000500" cy="457200"/>
          </a:xfrm>
        </p:spPr>
        <p:txBody>
          <a:bodyPr/>
          <a:lstStyle>
            <a:lvl1pPr>
              <a:defRPr/>
            </a:lvl1pPr>
          </a:lstStyle>
          <a:p>
            <a:endParaRPr/>
          </a:p>
        </p:txBody>
      </p:sp>
      <p:sp>
        <p:nvSpPr>
          <p:cNvPr id="8" name="Rectangle 6"/>
          <p:cNvSpPr/>
          <p:nvPr/>
        </p:nvSpPr>
        <p:spPr>
          <a:xfrm flipV="1">
            <a:off x="69412" y="2376827"/>
            <a:ext cx="9013515" cy="91440"/>
          </a:xfrm>
          <a:prstGeom prst="rect">
            <a:avLst/>
          </a:prstGeom>
          <a:solidFill>
            <a:srgbClr val="D34817"/>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9" name="Rectangle 7"/>
          <p:cNvSpPr/>
          <p:nvPr/>
        </p:nvSpPr>
        <p:spPr>
          <a:xfrm>
            <a:off x="69146" y="2341476"/>
            <a:ext cx="9013780" cy="45720"/>
          </a:xfrm>
          <a:prstGeom prst="rect">
            <a:avLst/>
          </a:prstGeom>
          <a:solidFill>
            <a:srgbClr val="E6B1AB"/>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10" name="Rectangle 8"/>
          <p:cNvSpPr/>
          <p:nvPr/>
        </p:nvSpPr>
        <p:spPr>
          <a:xfrm>
            <a:off x="68305" y="2468880"/>
            <a:ext cx="9014621" cy="45720"/>
          </a:xfrm>
          <a:prstGeom prst="rect">
            <a:avLst/>
          </a:prstGeom>
          <a:solidFill>
            <a:srgbClr val="918485"/>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11" name="Slide Number Placeholder 5"/>
          <p:cNvSpPr txBox="1">
            <a:spLocks noGrp="1"/>
          </p:cNvSpPr>
          <p:nvPr>
            <p:ph type="sldNum" sz="quarter" idx="8"/>
          </p:nvPr>
        </p:nvSpPr>
        <p:spPr>
          <a:xfrm>
            <a:off x="146304" y="6208776"/>
            <a:ext cx="457200" cy="457200"/>
          </a:xfrm>
        </p:spPr>
        <p:txBody>
          <a:bodyPr/>
          <a:lstStyle>
            <a:lvl1pPr>
              <a:defRPr/>
            </a:lvl1pPr>
          </a:lstStyle>
          <a:p>
            <a:fld id="{79A1CA70-7FF8-40AA-8F3A-635C9C28BC4A}" type="slidenum">
              <a:rPr/>
              <a:pPr/>
              <a:t>‹#›</a:t>
            </a:fld>
            <a:endParaRPr/>
          </a:p>
        </p:txBody>
      </p:sp>
    </p:spTree>
    <p:extLst>
      <p:ext uri="{BB962C8B-B14F-4D97-AF65-F5344CB8AC3E}">
        <p14:creationId xmlns:p14="http://schemas.microsoft.com/office/powerpoint/2010/main" val="3187897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4"/>
          <p:cNvSpPr txBox="1">
            <a:spLocks noGrp="1"/>
          </p:cNvSpPr>
          <p:nvPr>
            <p:ph type="dt" sz="half" idx="7"/>
          </p:nvPr>
        </p:nvSpPr>
        <p:spPr/>
        <p:txBody>
          <a:bodyPr/>
          <a:lstStyle>
            <a:lvl1pPr>
              <a:defRPr/>
            </a:lvl1pPr>
          </a:lstStyle>
          <a:p>
            <a:fld id="{8AD42C67-B555-4AB7-A97E-65DA60A5260B}" type="datetime1">
              <a:rPr lang="en-US"/>
              <a:pPr/>
              <a:t>4/8/2018</a:t>
            </a:fld>
            <a:endParaRPr/>
          </a:p>
        </p:txBody>
      </p:sp>
      <p:sp>
        <p:nvSpPr>
          <p:cNvPr id="4" name="Footer Placeholder 5"/>
          <p:cNvSpPr txBox="1">
            <a:spLocks noGrp="1"/>
          </p:cNvSpPr>
          <p:nvPr>
            <p:ph type="ftr" sz="quarter" idx="9"/>
          </p:nvPr>
        </p:nvSpPr>
        <p:spPr/>
        <p:txBody>
          <a:bodyPr/>
          <a:lstStyle>
            <a:lvl1pPr>
              <a:defRPr/>
            </a:lvl1pPr>
          </a:lstStyle>
          <a:p>
            <a:endParaRPr/>
          </a:p>
        </p:txBody>
      </p:sp>
      <p:sp>
        <p:nvSpPr>
          <p:cNvPr id="5" name="Slide Number Placeholder 6"/>
          <p:cNvSpPr txBox="1">
            <a:spLocks noGrp="1"/>
          </p:cNvSpPr>
          <p:nvPr>
            <p:ph type="sldNum" sz="quarter" idx="8"/>
          </p:nvPr>
        </p:nvSpPr>
        <p:spPr/>
        <p:txBody>
          <a:bodyPr/>
          <a:lstStyle>
            <a:lvl1pPr>
              <a:defRPr/>
            </a:lvl1pPr>
          </a:lstStyle>
          <a:p>
            <a:fld id="{7267F8C7-CD58-4E4A-991C-A8C4B2533F57}" type="slidenum">
              <a:rPr/>
              <a:pPr/>
              <a:t>‹#›</a:t>
            </a:fld>
            <a:endParaRPr/>
          </a:p>
        </p:txBody>
      </p:sp>
      <p:sp>
        <p:nvSpPr>
          <p:cNvPr id="6" name="Content Placeholder 8"/>
          <p:cNvSpPr txBox="1">
            <a:spLocks noGrp="1"/>
          </p:cNvSpPr>
          <p:nvPr>
            <p:ph idx="1"/>
          </p:nvPr>
        </p:nvSpPr>
        <p:spPr>
          <a:xfrm>
            <a:off x="914400" y="1447796"/>
            <a:ext cx="3749039"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0"/>
          <p:cNvSpPr txBox="1">
            <a:spLocks noGrp="1"/>
          </p:cNvSpPr>
          <p:nvPr>
            <p:ph idx="2"/>
          </p:nvPr>
        </p:nvSpPr>
        <p:spPr>
          <a:xfrm>
            <a:off x="4933946" y="1447796"/>
            <a:ext cx="3749039" cy="45720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176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273048"/>
            <a:ext cx="7772400" cy="1143000"/>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914400" y="1447796"/>
            <a:ext cx="3733796" cy="761996"/>
          </a:xfrm>
        </p:spPr>
        <p:txBody>
          <a:bodyPr anchor="b"/>
          <a:lstStyle>
            <a:lvl1pPr marL="0" indent="0">
              <a:buNone/>
              <a:defRPr sz="2400" b="1">
                <a:solidFill>
                  <a:srgbClr val="D34817"/>
                </a:solidFill>
                <a:latin typeface="Franklin Gothic Book"/>
              </a:defRPr>
            </a:lvl1pPr>
          </a:lstStyle>
          <a:p>
            <a:pPr lvl="0"/>
            <a:r>
              <a:rPr lang="en-US"/>
              <a:t>Click to edit Master text styles</a:t>
            </a:r>
          </a:p>
        </p:txBody>
      </p:sp>
      <p:sp>
        <p:nvSpPr>
          <p:cNvPr id="4" name="Text Placeholder 3"/>
          <p:cNvSpPr txBox="1">
            <a:spLocks noGrp="1"/>
          </p:cNvSpPr>
          <p:nvPr>
            <p:ph type="body" idx="3"/>
          </p:nvPr>
        </p:nvSpPr>
        <p:spPr>
          <a:xfrm>
            <a:off x="4953003" y="1447796"/>
            <a:ext cx="3733796" cy="761996"/>
          </a:xfrm>
        </p:spPr>
        <p:txBody>
          <a:bodyPr anchor="b"/>
          <a:lstStyle>
            <a:lvl1pPr marL="0" indent="0">
              <a:buNone/>
              <a:defRPr sz="2400" b="1">
                <a:solidFill>
                  <a:srgbClr val="D34817"/>
                </a:solidFill>
                <a:latin typeface="Franklin Gothic Book"/>
              </a:defRPr>
            </a:lvl1pPr>
          </a:lstStyle>
          <a:p>
            <a:pPr lvl="0"/>
            <a:r>
              <a:rPr lang="en-US"/>
              <a:t>Click to edit Master text styles</a:t>
            </a:r>
          </a:p>
        </p:txBody>
      </p:sp>
      <p:sp>
        <p:nvSpPr>
          <p:cNvPr id="5" name="Date Placeholder 6"/>
          <p:cNvSpPr txBox="1">
            <a:spLocks noGrp="1"/>
          </p:cNvSpPr>
          <p:nvPr>
            <p:ph type="dt" sz="half" idx="7"/>
          </p:nvPr>
        </p:nvSpPr>
        <p:spPr/>
        <p:txBody>
          <a:bodyPr/>
          <a:lstStyle>
            <a:lvl1pPr>
              <a:defRPr/>
            </a:lvl1pPr>
          </a:lstStyle>
          <a:p>
            <a:fld id="{E58095BF-6CAA-4351-9ED4-8AD18961B497}" type="datetime1">
              <a:rPr lang="en-US"/>
              <a:pPr/>
              <a:t>4/8/2018</a:t>
            </a:fld>
            <a:endParaRPr/>
          </a:p>
        </p:txBody>
      </p:sp>
      <p:sp>
        <p:nvSpPr>
          <p:cNvPr id="6" name="Footer Placeholder 7"/>
          <p:cNvSpPr txBox="1">
            <a:spLocks noGrp="1"/>
          </p:cNvSpPr>
          <p:nvPr>
            <p:ph type="ftr" sz="quarter" idx="9"/>
          </p:nvPr>
        </p:nvSpPr>
        <p:spPr/>
        <p:txBody>
          <a:bodyPr/>
          <a:lstStyle>
            <a:lvl1pPr>
              <a:defRPr/>
            </a:lvl1pPr>
          </a:lstStyle>
          <a:p>
            <a:endParaRPr/>
          </a:p>
        </p:txBody>
      </p:sp>
      <p:sp>
        <p:nvSpPr>
          <p:cNvPr id="7" name="Slide Number Placeholder 8"/>
          <p:cNvSpPr txBox="1">
            <a:spLocks noGrp="1"/>
          </p:cNvSpPr>
          <p:nvPr>
            <p:ph type="sldNum" sz="quarter" idx="8"/>
          </p:nvPr>
        </p:nvSpPr>
        <p:spPr/>
        <p:txBody>
          <a:bodyPr/>
          <a:lstStyle>
            <a:lvl1pPr>
              <a:defRPr/>
            </a:lvl1pPr>
          </a:lstStyle>
          <a:p>
            <a:fld id="{1343598E-84CB-42D9-96E1-5D629C642C67}" type="slidenum">
              <a:rPr/>
              <a:pPr/>
              <a:t>‹#›</a:t>
            </a:fld>
            <a:endParaRPr/>
          </a:p>
        </p:txBody>
      </p:sp>
      <p:sp>
        <p:nvSpPr>
          <p:cNvPr id="8" name="Content Placeholder 10"/>
          <p:cNvSpPr txBox="1">
            <a:spLocks noGrp="1"/>
          </p:cNvSpPr>
          <p:nvPr>
            <p:ph idx="2"/>
          </p:nvPr>
        </p:nvSpPr>
        <p:spPr>
          <a:xfrm>
            <a:off x="914400" y="2247896"/>
            <a:ext cx="3733796"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2"/>
          <p:cNvSpPr txBox="1">
            <a:spLocks noGrp="1"/>
          </p:cNvSpPr>
          <p:nvPr>
            <p:ph idx="4"/>
          </p:nvPr>
        </p:nvSpPr>
        <p:spPr>
          <a:xfrm>
            <a:off x="4953003" y="2247896"/>
            <a:ext cx="3733796" cy="3886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16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fld id="{23703C48-9FE2-4B22-857D-2DA8284E0051}" type="datetime1">
              <a:rPr lang="en-US"/>
              <a:pPr/>
              <a:t>4/8/2018</a:t>
            </a:fld>
            <a:endParaRPr/>
          </a:p>
        </p:txBody>
      </p:sp>
      <p:sp>
        <p:nvSpPr>
          <p:cNvPr id="4" name="Footer Placeholder 3"/>
          <p:cNvSpPr txBox="1">
            <a:spLocks noGrp="1"/>
          </p:cNvSpPr>
          <p:nvPr>
            <p:ph type="ftr" sz="quarter" idx="9"/>
          </p:nvPr>
        </p:nvSpPr>
        <p:spPr/>
        <p:txBody>
          <a:bodyPr/>
          <a:lstStyle>
            <a:lvl1pPr>
              <a:defRPr/>
            </a:lvl1pPr>
          </a:lstStyle>
          <a:p>
            <a:endParaRPr/>
          </a:p>
        </p:txBody>
      </p:sp>
      <p:sp>
        <p:nvSpPr>
          <p:cNvPr id="5" name="Slide Number Placeholder 4"/>
          <p:cNvSpPr txBox="1">
            <a:spLocks noGrp="1"/>
          </p:cNvSpPr>
          <p:nvPr>
            <p:ph type="sldNum" sz="quarter" idx="8"/>
          </p:nvPr>
        </p:nvSpPr>
        <p:spPr/>
        <p:txBody>
          <a:bodyPr/>
          <a:lstStyle>
            <a:lvl1pPr>
              <a:defRPr/>
            </a:lvl1pPr>
          </a:lstStyle>
          <a:p>
            <a:fld id="{08F2C23F-3AFB-42E8-828A-454A456ECDD0}" type="slidenum">
              <a:rPr/>
              <a:pPr/>
              <a:t>‹#›</a:t>
            </a:fld>
            <a:endParaRPr/>
          </a:p>
        </p:txBody>
      </p:sp>
    </p:spTree>
    <p:extLst>
      <p:ext uri="{BB962C8B-B14F-4D97-AF65-F5344CB8AC3E}">
        <p14:creationId xmlns:p14="http://schemas.microsoft.com/office/powerpoint/2010/main" val="160702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fld id="{696C96E4-0F13-428B-9EF6-FA108F631F68}" type="datetime1">
              <a:rPr lang="en-US"/>
              <a:pPr/>
              <a:t>4/8/2018</a:t>
            </a:fld>
            <a:endParaRPr/>
          </a:p>
        </p:txBody>
      </p:sp>
      <p:sp>
        <p:nvSpPr>
          <p:cNvPr id="3" name="Footer Placeholder 2"/>
          <p:cNvSpPr txBox="1">
            <a:spLocks noGrp="1"/>
          </p:cNvSpPr>
          <p:nvPr>
            <p:ph type="ftr" sz="quarter" idx="9"/>
          </p:nvPr>
        </p:nvSpPr>
        <p:spPr/>
        <p:txBody>
          <a:bodyPr/>
          <a:lstStyle>
            <a:lvl1pPr>
              <a:defRPr/>
            </a:lvl1pPr>
          </a:lstStyle>
          <a:p>
            <a:endParaRPr/>
          </a:p>
        </p:txBody>
      </p:sp>
      <p:sp>
        <p:nvSpPr>
          <p:cNvPr id="4" name="Slide Number Placeholder 3"/>
          <p:cNvSpPr txBox="1">
            <a:spLocks noGrp="1"/>
          </p:cNvSpPr>
          <p:nvPr>
            <p:ph type="sldNum" sz="quarter" idx="8"/>
          </p:nvPr>
        </p:nvSpPr>
        <p:spPr/>
        <p:txBody>
          <a:bodyPr/>
          <a:lstStyle>
            <a:lvl1pPr>
              <a:defRPr/>
            </a:lvl1pPr>
          </a:lstStyle>
          <a:p>
            <a:fld id="{D0CB3174-3FFC-485C-B681-240C72BDEFB4}" type="slidenum">
              <a:rPr/>
              <a:pPr/>
              <a:t>‹#›</a:t>
            </a:fld>
            <a:endParaRPr/>
          </a:p>
        </p:txBody>
      </p:sp>
    </p:spTree>
    <p:extLst>
      <p:ext uri="{BB962C8B-B14F-4D97-AF65-F5344CB8AC3E}">
        <p14:creationId xmlns:p14="http://schemas.microsoft.com/office/powerpoint/2010/main" val="759879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7"/>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3" name="Rounded Rectangle 8"/>
          <p:cNvSpPr/>
          <p:nvPr/>
        </p:nvSpPr>
        <p:spPr>
          <a:xfrm>
            <a:off x="64008" y="69750"/>
            <a:ext cx="9013368" cy="6693407"/>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6345">
            <a:solidFill>
              <a:srgbClr val="00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4" name="Title 1"/>
          <p:cNvSpPr txBox="1">
            <a:spLocks noGrp="1"/>
          </p:cNvSpPr>
          <p:nvPr>
            <p:ph type="title"/>
          </p:nvPr>
        </p:nvSpPr>
        <p:spPr>
          <a:xfrm>
            <a:off x="914400" y="273048"/>
            <a:ext cx="7772400" cy="1143000"/>
          </a:xfrm>
        </p:spPr>
        <p:txBody>
          <a:bodyPr/>
          <a:lstStyle>
            <a:lvl1pPr>
              <a:defRPr/>
            </a:lvl1pPr>
          </a:lstStyle>
          <a:p>
            <a:pPr lvl="0"/>
            <a:r>
              <a:rPr lang="en-US"/>
              <a:t>Click to edit Master title style</a:t>
            </a:r>
          </a:p>
        </p:txBody>
      </p:sp>
      <p:sp>
        <p:nvSpPr>
          <p:cNvPr id="5" name="Text Placeholder 2"/>
          <p:cNvSpPr txBox="1">
            <a:spLocks noGrp="1"/>
          </p:cNvSpPr>
          <p:nvPr>
            <p:ph type="body" idx="2"/>
          </p:nvPr>
        </p:nvSpPr>
        <p:spPr>
          <a:xfrm>
            <a:off x="914400" y="1600200"/>
            <a:ext cx="1904996" cy="4495803"/>
          </a:xfrm>
        </p:spPr>
        <p:txBody>
          <a:bodyPr/>
          <a:lstStyle>
            <a:lvl1pPr marL="0" indent="0">
              <a:buNone/>
              <a:defRPr sz="1800"/>
            </a:lvl1pPr>
          </a:lstStyle>
          <a:p>
            <a:pPr lvl="0"/>
            <a:r>
              <a:rPr lang="en-US"/>
              <a:t>Click to edit Master text styles</a:t>
            </a:r>
          </a:p>
        </p:txBody>
      </p:sp>
      <p:sp>
        <p:nvSpPr>
          <p:cNvPr id="6" name="Date Placeholder 4"/>
          <p:cNvSpPr txBox="1">
            <a:spLocks noGrp="1"/>
          </p:cNvSpPr>
          <p:nvPr>
            <p:ph type="dt" sz="half" idx="7"/>
          </p:nvPr>
        </p:nvSpPr>
        <p:spPr/>
        <p:txBody>
          <a:bodyPr/>
          <a:lstStyle>
            <a:lvl1pPr>
              <a:defRPr/>
            </a:lvl1pPr>
          </a:lstStyle>
          <a:p>
            <a:fld id="{69E2A8E8-A0F5-4551-A3E1-A695D3FD3452}" type="datetime1">
              <a:rPr lang="en-US"/>
              <a:pPr/>
              <a:t>4/8/2018</a:t>
            </a:fld>
            <a:endParaRPr/>
          </a:p>
        </p:txBody>
      </p:sp>
      <p:sp>
        <p:nvSpPr>
          <p:cNvPr id="7" name="Footer Placeholder 5"/>
          <p:cNvSpPr txBox="1">
            <a:spLocks noGrp="1"/>
          </p:cNvSpPr>
          <p:nvPr>
            <p:ph type="ftr" sz="quarter" idx="9"/>
          </p:nvPr>
        </p:nvSpPr>
        <p:spPr/>
        <p:txBody>
          <a:bodyPr/>
          <a:lstStyle>
            <a:lvl1pPr>
              <a:defRPr/>
            </a:lvl1pPr>
          </a:lstStyle>
          <a:p>
            <a:endParaRPr/>
          </a:p>
        </p:txBody>
      </p:sp>
      <p:sp>
        <p:nvSpPr>
          <p:cNvPr id="8" name="Slide Number Placeholder 6"/>
          <p:cNvSpPr txBox="1">
            <a:spLocks noGrp="1"/>
          </p:cNvSpPr>
          <p:nvPr>
            <p:ph type="sldNum" sz="quarter" idx="8"/>
          </p:nvPr>
        </p:nvSpPr>
        <p:spPr/>
        <p:txBody>
          <a:bodyPr/>
          <a:lstStyle>
            <a:lvl1pPr>
              <a:defRPr/>
            </a:lvl1pPr>
          </a:lstStyle>
          <a:p>
            <a:fld id="{4FE561AE-C5F6-4F55-BD89-61E3C7B5CE6A}" type="slidenum">
              <a:rPr/>
              <a:pPr/>
              <a:t>‹#›</a:t>
            </a:fld>
            <a:endParaRPr/>
          </a:p>
        </p:txBody>
      </p:sp>
      <p:sp>
        <p:nvSpPr>
          <p:cNvPr id="9" name="Content Placeholder 10"/>
          <p:cNvSpPr txBox="1">
            <a:spLocks noGrp="1"/>
          </p:cNvSpPr>
          <p:nvPr>
            <p:ph idx="1"/>
          </p:nvPr>
        </p:nvSpPr>
        <p:spPr>
          <a:xfrm>
            <a:off x="2971800" y="1600200"/>
            <a:ext cx="5715000" cy="449580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55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4900553"/>
            <a:ext cx="7315200" cy="522286"/>
          </a:xfrm>
        </p:spPr>
        <p:txBody>
          <a:bodyPr anchor="ctr"/>
          <a:lstStyle>
            <a:lvl1pPr>
              <a:defRPr sz="2800"/>
            </a:lvl1pPr>
          </a:lstStyle>
          <a:p>
            <a:pPr lvl="0"/>
            <a:r>
              <a:rPr lang="en-US"/>
              <a:t>Click to edit Master title style</a:t>
            </a:r>
          </a:p>
        </p:txBody>
      </p:sp>
      <p:sp>
        <p:nvSpPr>
          <p:cNvPr id="3" name="Text Placeholder 3"/>
          <p:cNvSpPr txBox="1">
            <a:spLocks noGrp="1"/>
          </p:cNvSpPr>
          <p:nvPr>
            <p:ph type="body" idx="2"/>
          </p:nvPr>
        </p:nvSpPr>
        <p:spPr>
          <a:xfrm>
            <a:off x="914400" y="5445828"/>
            <a:ext cx="7315200" cy="685800"/>
          </a:xfrm>
        </p:spPr>
        <p:txBody>
          <a:bodyPr/>
          <a:lstStyle>
            <a:lvl1pPr marL="0" indent="0">
              <a:buNone/>
              <a:defRPr sz="1600"/>
            </a:lvl1pPr>
          </a:lstStyle>
          <a:p>
            <a:pPr lvl="0"/>
            <a:r>
              <a:rPr lang="en-US"/>
              <a:t>Click to edit Master text styles</a:t>
            </a:r>
          </a:p>
        </p:txBody>
      </p:sp>
      <p:sp>
        <p:nvSpPr>
          <p:cNvPr id="4" name="Date Placeholder 4"/>
          <p:cNvSpPr txBox="1">
            <a:spLocks noGrp="1"/>
          </p:cNvSpPr>
          <p:nvPr>
            <p:ph type="dt" sz="half" idx="7"/>
          </p:nvPr>
        </p:nvSpPr>
        <p:spPr/>
        <p:txBody>
          <a:bodyPr/>
          <a:lstStyle>
            <a:lvl1pPr>
              <a:defRPr/>
            </a:lvl1pPr>
          </a:lstStyle>
          <a:p>
            <a:fld id="{902349A2-9F35-453D-8544-5070AC8F32B4}" type="datetime1">
              <a:rPr lang="en-US"/>
              <a:pPr/>
              <a:t>4/8/2018</a:t>
            </a:fld>
            <a:endParaRPr/>
          </a:p>
        </p:txBody>
      </p:sp>
      <p:sp>
        <p:nvSpPr>
          <p:cNvPr id="5" name="Footer Placeholder 5"/>
          <p:cNvSpPr txBox="1">
            <a:spLocks noGrp="1"/>
          </p:cNvSpPr>
          <p:nvPr>
            <p:ph type="ftr" sz="quarter" idx="9"/>
          </p:nvPr>
        </p:nvSpPr>
        <p:spPr>
          <a:xfrm>
            <a:off x="914400" y="6172200"/>
            <a:ext cx="3886200" cy="457200"/>
          </a:xfrm>
        </p:spPr>
        <p:txBody>
          <a:bodyPr/>
          <a:lstStyle>
            <a:lvl1pPr>
              <a:defRPr/>
            </a:lvl1pPr>
          </a:lstStyle>
          <a:p>
            <a:endParaRPr/>
          </a:p>
        </p:txBody>
      </p:sp>
      <p:sp>
        <p:nvSpPr>
          <p:cNvPr id="6" name="Slide Number Placeholder 6"/>
          <p:cNvSpPr txBox="1">
            <a:spLocks noGrp="1"/>
          </p:cNvSpPr>
          <p:nvPr>
            <p:ph type="sldNum" sz="quarter" idx="8"/>
          </p:nvPr>
        </p:nvSpPr>
        <p:spPr>
          <a:xfrm>
            <a:off x="146304" y="6208776"/>
            <a:ext cx="457200" cy="457200"/>
          </a:xfrm>
        </p:spPr>
        <p:txBody>
          <a:bodyPr/>
          <a:lstStyle>
            <a:lvl1pPr>
              <a:defRPr/>
            </a:lvl1pPr>
          </a:lstStyle>
          <a:p>
            <a:fld id="{A55C9C24-E450-44AD-A8DA-7E76B377ECFD}" type="slidenum">
              <a:rPr/>
              <a:pPr/>
              <a:t>‹#›</a:t>
            </a:fld>
            <a:endParaRPr/>
          </a:p>
        </p:txBody>
      </p:sp>
      <p:sp>
        <p:nvSpPr>
          <p:cNvPr id="7" name="Rectangle 10"/>
          <p:cNvSpPr/>
          <p:nvPr/>
        </p:nvSpPr>
        <p:spPr>
          <a:xfrm flipV="1">
            <a:off x="68305" y="4683556"/>
            <a:ext cx="9006840" cy="91440"/>
          </a:xfrm>
          <a:prstGeom prst="rect">
            <a:avLst/>
          </a:prstGeom>
          <a:solidFill>
            <a:srgbClr val="D34817"/>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8" name="Rectangle 11"/>
          <p:cNvSpPr/>
          <p:nvPr/>
        </p:nvSpPr>
        <p:spPr>
          <a:xfrm>
            <a:off x="68506" y="4650473"/>
            <a:ext cx="9006638" cy="45720"/>
          </a:xfrm>
          <a:prstGeom prst="rect">
            <a:avLst/>
          </a:prstGeom>
          <a:solidFill>
            <a:srgbClr val="E6B1AB"/>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9" name="Rectangle 12"/>
          <p:cNvSpPr/>
          <p:nvPr/>
        </p:nvSpPr>
        <p:spPr>
          <a:xfrm>
            <a:off x="68506" y="4773222"/>
            <a:ext cx="9006638" cy="48810"/>
          </a:xfrm>
          <a:prstGeom prst="rect">
            <a:avLst/>
          </a:prstGeom>
          <a:solidFill>
            <a:srgbClr val="918485"/>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10" name="Picture Placeholder 2"/>
          <p:cNvSpPr txBox="1">
            <a:spLocks noGrp="1"/>
          </p:cNvSpPr>
          <p:nvPr>
            <p:ph type="pic" idx="1"/>
          </p:nvPr>
        </p:nvSpPr>
        <p:spPr>
          <a:xfrm>
            <a:off x="68305" y="66678"/>
            <a:ext cx="9001874" cy="4581528"/>
          </a:xfrm>
          <a:solidFill>
            <a:srgbClr val="E9E5DC"/>
          </a:solidFill>
          <a:ln w="6345">
            <a:solidFill>
              <a:srgbClr val="000000"/>
            </a:solidFill>
            <a:prstDash val="solid"/>
          </a:ln>
        </p:spPr>
        <p:txBody>
          <a:bodyPr/>
          <a:lstStyle>
            <a:lvl1pPr marL="0" indent="0">
              <a:buNone/>
              <a:defRPr sz="3200"/>
            </a:lvl1pPr>
          </a:lstStyle>
          <a:p>
            <a:pPr lvl="0"/>
            <a:r>
              <a:rPr lang="en-US"/>
              <a:t>Click icon to add picture</a:t>
            </a:r>
          </a:p>
        </p:txBody>
      </p:sp>
    </p:spTree>
    <p:extLst>
      <p:ext uri="{BB962C8B-B14F-4D97-AF65-F5344CB8AC3E}">
        <p14:creationId xmlns:p14="http://schemas.microsoft.com/office/powerpoint/2010/main" val="61474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DD0D9277-5CFC-4FDA-BAAD-91426643ED4B}" type="datetime1">
              <a:rPr lang="en-US"/>
              <a:pPr/>
              <a:t>4/8/2018</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F708BA12-3CF2-4F79-8C17-E1CD974D619E}" type="slidenum">
              <a:rPr/>
              <a:pPr/>
              <a:t>‹#›</a:t>
            </a:fld>
            <a:endParaRPr/>
          </a:p>
        </p:txBody>
      </p:sp>
    </p:spTree>
    <p:extLst>
      <p:ext uri="{BB962C8B-B14F-4D97-AF65-F5344CB8AC3E}">
        <p14:creationId xmlns:p14="http://schemas.microsoft.com/office/powerpoint/2010/main" val="3203853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11680" cy="5851529"/>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914400" y="274640"/>
            <a:ext cx="55625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fld id="{0089498F-CED9-4C12-93F1-E5FD6D1A9D77}" type="datetime1">
              <a:rPr lang="en-US"/>
              <a:pPr/>
              <a:t>4/8/2018</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022EB140-0294-4CB7-86B6-16E0D01CD114}" type="slidenum">
              <a:rPr/>
              <a:pPr/>
              <a:t>‹#›</a:t>
            </a:fld>
            <a:endParaRPr/>
          </a:p>
        </p:txBody>
      </p:sp>
    </p:spTree>
    <p:extLst>
      <p:ext uri="{BB962C8B-B14F-4D97-AF65-F5344CB8AC3E}">
        <p14:creationId xmlns:p14="http://schemas.microsoft.com/office/powerpoint/2010/main" val="1088037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4/8/2018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20"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0" y="0"/>
            <a:ext cx="9144000" cy="6858000"/>
          </a:xfrm>
          <a:prstGeom prst="rect">
            <a:avLst/>
          </a:prstGeom>
          <a:solidFill>
            <a:srgbClr val="FFFFFF"/>
          </a:solidFill>
          <a:ln>
            <a:no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3" name="Rounded Rectangle 7"/>
          <p:cNvSpPr/>
          <p:nvPr/>
        </p:nvSpPr>
        <p:spPr>
          <a:xfrm>
            <a:off x="64008" y="69750"/>
            <a:ext cx="9013368" cy="6693407"/>
          </a:xfrm>
          <a:custGeom>
            <a:avLst/>
            <a:gdLst>
              <a:gd name="f0" fmla="val 10800000"/>
              <a:gd name="f1" fmla="val 5400000"/>
              <a:gd name="f2" fmla="val 16200000"/>
              <a:gd name="f3" fmla="val w"/>
              <a:gd name="f4" fmla="val h"/>
              <a:gd name="f5" fmla="val ss"/>
              <a:gd name="f6" fmla="val 0"/>
              <a:gd name="f7" fmla="*/ 5419351 1 1725033"/>
              <a:gd name="f8" fmla="val 45"/>
              <a:gd name="f9" fmla="val 106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6345">
            <a:solidFill>
              <a:srgbClr val="00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mtClean="0">
              <a:solidFill>
                <a:srgbClr val="FFFFFF"/>
              </a:solidFill>
              <a:latin typeface="Perpetua"/>
            </a:endParaRPr>
          </a:p>
        </p:txBody>
      </p:sp>
      <p:sp>
        <p:nvSpPr>
          <p:cNvPr id="4" name="Title Placeholder 21"/>
          <p:cNvSpPr txBox="1">
            <a:spLocks noGrp="1"/>
          </p:cNvSpPr>
          <p:nvPr>
            <p:ph type="title"/>
          </p:nvPr>
        </p:nvSpPr>
        <p:spPr>
          <a:xfrm>
            <a:off x="914400" y="274640"/>
            <a:ext cx="7772400" cy="1143000"/>
          </a:xfrm>
          <a:prstGeom prst="rect">
            <a:avLst/>
          </a:prstGeom>
          <a:noFill/>
          <a:ln>
            <a:noFill/>
          </a:ln>
        </p:spPr>
        <p:txBody>
          <a:bodyPr vert="horz" wrap="square" lIns="91440" tIns="45720" rIns="91440" bIns="91440" anchor="b" anchorCtr="0" compatLnSpc="1"/>
          <a:lstStyle/>
          <a:p>
            <a:pPr lvl="0"/>
            <a:r>
              <a:rPr lang="en-US"/>
              <a:t>Click to edit Master title style</a:t>
            </a:r>
          </a:p>
        </p:txBody>
      </p:sp>
      <p:sp>
        <p:nvSpPr>
          <p:cNvPr id="5" name="Text Placeholder 12"/>
          <p:cNvSpPr txBox="1">
            <a:spLocks noGrp="1"/>
          </p:cNvSpPr>
          <p:nvPr>
            <p:ph type="body" idx="1"/>
          </p:nvPr>
        </p:nvSpPr>
        <p:spPr>
          <a:xfrm>
            <a:off x="914400" y="1447796"/>
            <a:ext cx="7772400" cy="45720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txBox="1">
            <a:spLocks noGrp="1"/>
          </p:cNvSpPr>
          <p:nvPr>
            <p:ph type="dt" sz="half" idx="2"/>
          </p:nvPr>
        </p:nvSpPr>
        <p:spPr>
          <a:xfrm>
            <a:off x="6172200" y="6191246"/>
            <a:ext cx="2476496" cy="476246"/>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400" b="0" i="0" u="none" strike="noStrike" kern="1200" cap="none" spc="0" baseline="0">
                <a:solidFill>
                  <a:srgbClr val="696464"/>
                </a:solidFill>
                <a:uFillTx/>
                <a:latin typeface="Perpetua"/>
              </a:defRPr>
            </a:lvl1pPr>
          </a:lstStyle>
          <a:p>
            <a:fld id="{607123A4-ABB9-4FF3-BA76-8A5452D73968}" type="datetime1">
              <a:rPr lang="en-US" smtClean="0"/>
              <a:pPr/>
              <a:t>4/8/2018</a:t>
            </a:fld>
            <a:endParaRPr smtClean="0"/>
          </a:p>
        </p:txBody>
      </p:sp>
      <p:sp>
        <p:nvSpPr>
          <p:cNvPr id="7" name="Footer Placeholder 2"/>
          <p:cNvSpPr txBox="1">
            <a:spLocks noGrp="1"/>
          </p:cNvSpPr>
          <p:nvPr>
            <p:ph type="ftr" sz="quarter" idx="3"/>
          </p:nvPr>
        </p:nvSpPr>
        <p:spPr>
          <a:xfrm>
            <a:off x="914400" y="6172200"/>
            <a:ext cx="3962396" cy="457200"/>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400" b="0" i="0" u="none" strike="noStrike" kern="1200" cap="none" spc="0" baseline="0">
                <a:solidFill>
                  <a:srgbClr val="696464"/>
                </a:solidFill>
                <a:uFillTx/>
                <a:latin typeface="Perpetua"/>
              </a:defRPr>
            </a:lvl1pPr>
          </a:lstStyle>
          <a:p>
            <a:endParaRPr smtClean="0"/>
          </a:p>
        </p:txBody>
      </p:sp>
      <p:sp>
        <p:nvSpPr>
          <p:cNvPr id="8" name="Slide Number Placeholder 22"/>
          <p:cNvSpPr txBox="1">
            <a:spLocks noGrp="1"/>
          </p:cNvSpPr>
          <p:nvPr>
            <p:ph type="sldNum" sz="quarter" idx="4"/>
          </p:nvPr>
        </p:nvSpPr>
        <p:spPr>
          <a:xfrm>
            <a:off x="146304" y="6210303"/>
            <a:ext cx="457200" cy="457200"/>
          </a:xfrm>
          <a:prstGeom prst="rect">
            <a:avLst/>
          </a:prstGeom>
          <a:solidFill>
            <a:srgbClr val="D34817"/>
          </a:solidFill>
          <a:ln>
            <a:noFill/>
          </a:ln>
        </p:spPr>
        <p:txBody>
          <a:bodyPr vert="horz" wrap="none" lIns="0" tIns="0" rIns="0" bIns="0" anchor="ctr" anchorCtr="1" compatLnSpc="1"/>
          <a:lstStyle>
            <a:lvl1pPr marL="0" marR="0" lvl="0" indent="0" algn="ctr" defTabSz="914400" rtl="0" fontAlgn="auto" hangingPunct="1">
              <a:lnSpc>
                <a:spcPct val="100000"/>
              </a:lnSpc>
              <a:spcBef>
                <a:spcPts val="0"/>
              </a:spcBef>
              <a:spcAft>
                <a:spcPts val="0"/>
              </a:spcAft>
              <a:buNone/>
              <a:tabLst/>
              <a:defRPr lang="en-US" sz="1400" b="0" i="0" u="none" strike="noStrike" kern="1200" cap="none" spc="0" baseline="0">
                <a:solidFill>
                  <a:srgbClr val="FFFFFF"/>
                </a:solidFill>
                <a:uFillTx/>
                <a:latin typeface="Franklin Gothic Book"/>
              </a:defRPr>
            </a:lvl1pPr>
          </a:lstStyle>
          <a:p>
            <a:fld id="{903653F3-CAE0-41E9-8C81-4308B8D08A2A}" type="slidenum">
              <a:rPr smtClean="0"/>
              <a:pPr/>
              <a:t>‹#›</a:t>
            </a:fld>
            <a:endParaRPr smtClean="0"/>
          </a:p>
        </p:txBody>
      </p:sp>
    </p:spTree>
    <p:extLst>
      <p:ext uri="{BB962C8B-B14F-4D97-AF65-F5344CB8AC3E}">
        <p14:creationId xmlns:p14="http://schemas.microsoft.com/office/powerpoint/2010/main" val="10334374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100000"/>
        </a:lnSpc>
        <a:spcBef>
          <a:spcPts val="0"/>
        </a:spcBef>
        <a:spcAft>
          <a:spcPts val="0"/>
        </a:spcAft>
        <a:buNone/>
        <a:tabLst/>
        <a:defRPr lang="en-US" sz="4000" b="0" i="0" u="none" strike="noStrike" kern="1200" cap="none" spc="0" baseline="0">
          <a:solidFill>
            <a:srgbClr val="696464"/>
          </a:solidFill>
          <a:uFillTx/>
          <a:latin typeface="Franklin Gothic Book"/>
        </a:defRPr>
      </a:lvl1pPr>
    </p:titleStyle>
    <p:bodyStyle>
      <a:lvl1pPr marL="274320" marR="0" lvl="0" indent="-274320" algn="l" defTabSz="914400" rtl="0" fontAlgn="auto" hangingPunct="1">
        <a:lnSpc>
          <a:spcPct val="100000"/>
        </a:lnSpc>
        <a:spcBef>
          <a:spcPts val="580"/>
        </a:spcBef>
        <a:spcAft>
          <a:spcPts val="0"/>
        </a:spcAft>
        <a:buClr>
          <a:srgbClr val="D34817"/>
        </a:buClr>
        <a:buSzPct val="85000"/>
        <a:buFont typeface="Wingdings 2"/>
        <a:buChar char=""/>
        <a:tabLst/>
        <a:defRPr lang="en-US" sz="2600" b="0" i="0" u="none" strike="noStrike" kern="1200" cap="none" spc="0" baseline="0">
          <a:solidFill>
            <a:srgbClr val="000000"/>
          </a:solidFill>
          <a:uFillTx/>
          <a:latin typeface="Perpetua"/>
        </a:defRPr>
      </a:lvl1pPr>
      <a:lvl2pPr marL="548640" marR="0" lvl="1" indent="-228600" algn="l" defTabSz="914400" rtl="0" fontAlgn="auto" hangingPunct="1">
        <a:lnSpc>
          <a:spcPct val="100000"/>
        </a:lnSpc>
        <a:spcBef>
          <a:spcPts val="370"/>
        </a:spcBef>
        <a:spcAft>
          <a:spcPts val="0"/>
        </a:spcAft>
        <a:buClr>
          <a:srgbClr val="9B2D1F"/>
        </a:buClr>
        <a:buSzPct val="85000"/>
        <a:buFont typeface="Wingdings 2"/>
        <a:buChar char=""/>
        <a:tabLst/>
        <a:defRPr lang="en-US" sz="2400" b="0" i="0" u="none" strike="noStrike" kern="1200" cap="none" spc="0" baseline="0">
          <a:solidFill>
            <a:srgbClr val="000000"/>
          </a:solidFill>
          <a:uFillTx/>
          <a:latin typeface="Perpetua"/>
        </a:defRPr>
      </a:lvl2pPr>
      <a:lvl3pPr marL="822960" marR="0" lvl="2" indent="-228600" algn="l" defTabSz="914400" rtl="0" fontAlgn="auto" hangingPunct="1">
        <a:lnSpc>
          <a:spcPct val="100000"/>
        </a:lnSpc>
        <a:spcBef>
          <a:spcPts val="370"/>
        </a:spcBef>
        <a:spcAft>
          <a:spcPts val="0"/>
        </a:spcAft>
        <a:buClr>
          <a:srgbClr val="E6B1AB"/>
        </a:buClr>
        <a:buSzPct val="85000"/>
        <a:buFont typeface="Wingdings 2"/>
        <a:buChar char=""/>
        <a:tabLst/>
        <a:defRPr lang="en-US" sz="2000" b="0" i="0" u="none" strike="noStrike" kern="1200" cap="none" spc="0" baseline="0">
          <a:solidFill>
            <a:srgbClr val="000000"/>
          </a:solidFill>
          <a:uFillTx/>
          <a:latin typeface="Perpetua"/>
        </a:defRPr>
      </a:lvl3pPr>
      <a:lvl4pPr marL="1097280" marR="0" lvl="3" indent="-228600" algn="l" defTabSz="914400" rtl="0" fontAlgn="auto" hangingPunct="1">
        <a:lnSpc>
          <a:spcPct val="100000"/>
        </a:lnSpc>
        <a:spcBef>
          <a:spcPts val="370"/>
        </a:spcBef>
        <a:spcAft>
          <a:spcPts val="0"/>
        </a:spcAft>
        <a:buClr>
          <a:srgbClr val="A28E6A"/>
        </a:buClr>
        <a:buSzPct val="80000"/>
        <a:buFont typeface="Wingdings 2"/>
        <a:buChar char=""/>
        <a:tabLst/>
        <a:defRPr lang="en-US" sz="2000" b="0" i="0" u="none" strike="noStrike" kern="1200" cap="none" spc="0" baseline="0">
          <a:solidFill>
            <a:srgbClr val="000000"/>
          </a:solidFill>
          <a:uFillTx/>
          <a:latin typeface="Perpetua"/>
        </a:defRPr>
      </a:lvl4pPr>
      <a:lvl5pPr marL="1371600" marR="0" lvl="4" indent="-228600" algn="l" defTabSz="914400" rtl="0" fontAlgn="auto" hangingPunct="1">
        <a:lnSpc>
          <a:spcPct val="100000"/>
        </a:lnSpc>
        <a:spcBef>
          <a:spcPts val="370"/>
        </a:spcBef>
        <a:spcAft>
          <a:spcPts val="0"/>
        </a:spcAft>
        <a:buClr>
          <a:srgbClr val="A28E6A"/>
        </a:buClr>
        <a:buSzPct val="100000"/>
        <a:buChar char="o"/>
        <a:tabLst/>
        <a:defRPr lang="en-US" sz="2000" b="0" i="0" u="none" strike="noStrike" kern="1200" cap="none" spc="0" baseline="0">
          <a:solidFill>
            <a:srgbClr val="000000"/>
          </a:solidFill>
          <a:uFillTx/>
          <a:latin typeface="Perpetua"/>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sa/url?sa=i&amp;rct=j&amp;q=breast+pumping+milk&amp;source=images&amp;cd=&amp;cad=rja&amp;docid=Kdsc6t9mfJ-XyM&amp;tbnid=fGtNd0UXKwJeCM:&amp;ved=0CAUQjRw&amp;url=http://www.cartinafinland.fi/en/picture/15377/expressing%2Bmilk.html&amp;ei=qX53UeXbGMHc0QGCgYG4CQ&amp;psig=AFQjCNEUI5Nz8OzMBYMRGWbbFtm1s2GuQg&amp;ust=136687207030786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8229600" cy="1828800"/>
          </a:xfrm>
        </p:spPr>
        <p:txBody>
          <a:bodyPr/>
          <a:lstStyle/>
          <a:p>
            <a:r>
              <a:rPr lang="en-US" dirty="0" smtClean="0">
                <a:solidFill>
                  <a:srgbClr val="FFC000"/>
                </a:solidFill>
                <a:effectLst>
                  <a:outerShdw blurRad="38100" dist="38100" dir="2700000" algn="tl">
                    <a:srgbClr val="000000">
                      <a:alpha val="43137"/>
                    </a:srgbClr>
                  </a:outerShdw>
                </a:effectLst>
              </a:rPr>
              <a:t>BREASTFEEDING</a:t>
            </a:r>
            <a:endParaRPr lang="en-US" dirty="0">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286000"/>
            <a:ext cx="6400800" cy="990600"/>
          </a:xfrm>
        </p:spPr>
        <p:txBody>
          <a:bodyPr>
            <a:normAutofit/>
          </a:bodyPr>
          <a:lstStyle/>
          <a:p>
            <a:pPr algn="ctr"/>
            <a:r>
              <a:rPr lang="en-US" dirty="0" smtClean="0"/>
              <a:t>BY: RUBANA  </a:t>
            </a:r>
            <a:r>
              <a:rPr lang="en-US" dirty="0" smtClean="0"/>
              <a:t>BAABBAD,</a:t>
            </a:r>
            <a:endParaRPr lang="en-US" dirty="0" smtClean="0"/>
          </a:p>
          <a:p>
            <a:pPr algn="ctr"/>
            <a:r>
              <a:rPr lang="en-US" dirty="0" smtClean="0"/>
              <a:t>CONSULTANT </a:t>
            </a:r>
            <a:r>
              <a:rPr lang="en-US" dirty="0" smtClean="0"/>
              <a:t>NEONATOLOGIST</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276600"/>
            <a:ext cx="7620000" cy="36668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milk under microscopy</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1170" y="2148510"/>
            <a:ext cx="6041660" cy="396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99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of microscopic picture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2057400"/>
            <a:ext cx="4389437" cy="43894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5" y="2133600"/>
            <a:ext cx="4511963" cy="4291807"/>
          </a:xfrm>
          <a:prstGeom prst="rect">
            <a:avLst/>
          </a:prstGeom>
        </p:spPr>
      </p:pic>
    </p:spTree>
    <p:extLst>
      <p:ext uri="{BB962C8B-B14F-4D97-AF65-F5344CB8AC3E}">
        <p14:creationId xmlns:p14="http://schemas.microsoft.com/office/powerpoint/2010/main" val="376366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Colostrum </a:t>
            </a:r>
            <a:r>
              <a:rPr lang="en-US" dirty="0" smtClean="0"/>
              <a:t>vs. mature </a:t>
            </a:r>
            <a:r>
              <a:rPr lang="en-US" dirty="0" smtClean="0"/>
              <a:t>breast milk</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95" y="1935163"/>
            <a:ext cx="6286410" cy="4389437"/>
          </a:xfrm>
        </p:spPr>
      </p:pic>
    </p:spTree>
    <p:extLst>
      <p:ext uri="{BB962C8B-B14F-4D97-AF65-F5344CB8AC3E}">
        <p14:creationId xmlns:p14="http://schemas.microsoft.com/office/powerpoint/2010/main" val="3781037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colostrum</a:t>
            </a:r>
            <a:endParaRPr lang="en-US" dirty="0"/>
          </a:p>
        </p:txBody>
      </p:sp>
      <p:sp>
        <p:nvSpPr>
          <p:cNvPr id="3" name="Content Placeholder 2"/>
          <p:cNvSpPr>
            <a:spLocks noGrp="1"/>
          </p:cNvSpPr>
          <p:nvPr>
            <p:ph idx="1"/>
          </p:nvPr>
        </p:nvSpPr>
        <p:spPr/>
        <p:txBody>
          <a:bodyPr/>
          <a:lstStyle/>
          <a:p>
            <a:pPr lvl="0">
              <a:buClr>
                <a:srgbClr val="0BD0D9"/>
              </a:buClr>
            </a:pPr>
            <a:r>
              <a:rPr lang="en-US" sz="2400" dirty="0">
                <a:solidFill>
                  <a:prstClr val="black"/>
                </a:solidFill>
              </a:rPr>
              <a:t>Colostrum, the yellowish, sticky breast milk produced at the end of pregnancy, is recommended by WHO as the perfect food for the newborn, and feeding should be initiated within the first hour after birth.</a:t>
            </a:r>
          </a:p>
          <a:p>
            <a:endParaRPr lang="en-US" dirty="0"/>
          </a:p>
        </p:txBody>
      </p:sp>
    </p:spTree>
    <p:extLst>
      <p:ext uri="{BB962C8B-B14F-4D97-AF65-F5344CB8AC3E}">
        <p14:creationId xmlns:p14="http://schemas.microsoft.com/office/powerpoint/2010/main" val="2734755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colostrum</a:t>
            </a:r>
            <a:endParaRPr lang="en-US" dirty="0"/>
          </a:p>
        </p:txBody>
      </p:sp>
      <p:sp>
        <p:nvSpPr>
          <p:cNvPr id="3" name="Content Placeholder 2"/>
          <p:cNvSpPr>
            <a:spLocks noGrp="1"/>
          </p:cNvSpPr>
          <p:nvPr>
            <p:ph idx="1"/>
          </p:nvPr>
        </p:nvSpPr>
        <p:spPr/>
        <p:txBody>
          <a:bodyPr>
            <a:normAutofit fontScale="92500"/>
          </a:bodyPr>
          <a:lstStyle/>
          <a:p>
            <a:r>
              <a:rPr lang="en-US" b="1" dirty="0"/>
              <a:t>Colostrum</a:t>
            </a:r>
            <a:r>
              <a:rPr lang="en-US" dirty="0"/>
              <a:t/>
            </a:r>
            <a:br>
              <a:rPr lang="en-US" dirty="0"/>
            </a:br>
            <a:r>
              <a:rPr lang="en-US" dirty="0"/>
              <a:t>The often </a:t>
            </a:r>
            <a:r>
              <a:rPr lang="en-US" b="1" dirty="0">
                <a:solidFill>
                  <a:srgbClr val="FFC000"/>
                </a:solidFill>
              </a:rPr>
              <a:t>yellow </a:t>
            </a:r>
            <a:r>
              <a:rPr lang="en-US" dirty="0"/>
              <a:t>and sometimes clear fluid that is released by a new mother’s breasts before her breast milk comes in. </a:t>
            </a:r>
            <a:endParaRPr lang="en-US" dirty="0" smtClean="0"/>
          </a:p>
          <a:p>
            <a:r>
              <a:rPr lang="en-US" dirty="0" smtClean="0"/>
              <a:t>This </a:t>
            </a:r>
            <a:r>
              <a:rPr lang="en-US" dirty="0"/>
              <a:t>fluid has often been referred to as </a:t>
            </a:r>
            <a:r>
              <a:rPr lang="en-US" b="1" dirty="0">
                <a:solidFill>
                  <a:srgbClr val="FF0000"/>
                </a:solidFill>
              </a:rPr>
              <a:t>“liquid gold</a:t>
            </a:r>
            <a:r>
              <a:rPr lang="en-US" dirty="0"/>
              <a:t>” and it resembles blood more than it does milk as it </a:t>
            </a:r>
            <a:r>
              <a:rPr lang="en-US" b="1" dirty="0">
                <a:solidFill>
                  <a:srgbClr val="C00000"/>
                </a:solidFill>
              </a:rPr>
              <a:t>contains</a:t>
            </a:r>
            <a:r>
              <a:rPr lang="en-US" dirty="0"/>
              <a:t> protective white blood cells capable of attacking harmful bacteria. </a:t>
            </a:r>
            <a:r>
              <a:rPr lang="en-US" dirty="0" smtClean="0"/>
              <a:t>and </a:t>
            </a:r>
            <a:r>
              <a:rPr lang="en-US" dirty="0"/>
              <a:t>it also acts to “seal” the inside of the baby’s intestines thus preventing the invasion of bacteria. </a:t>
            </a:r>
            <a:r>
              <a:rPr lang="en-US" dirty="0">
                <a:solidFill>
                  <a:srgbClr val="C00000"/>
                </a:solidFill>
              </a:rPr>
              <a:t>Colostrum is an ideal first food for baby as it is high in protein and low in sugar and fat, thus making it easy to digest. </a:t>
            </a:r>
          </a:p>
        </p:txBody>
      </p:sp>
    </p:spTree>
    <p:extLst>
      <p:ext uri="{BB962C8B-B14F-4D97-AF65-F5344CB8AC3E}">
        <p14:creationId xmlns:p14="http://schemas.microsoft.com/office/powerpoint/2010/main" val="173106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colostrum</a:t>
            </a:r>
          </a:p>
        </p:txBody>
      </p:sp>
      <p:sp>
        <p:nvSpPr>
          <p:cNvPr id="3" name="Content Placeholder 2"/>
          <p:cNvSpPr txBox="1">
            <a:spLocks noGrp="1"/>
          </p:cNvSpPr>
          <p:nvPr>
            <p:ph idx="1"/>
          </p:nvPr>
        </p:nvSpPr>
        <p:spPr>
          <a:xfrm>
            <a:off x="685800" y="1524000"/>
            <a:ext cx="7772400" cy="4572000"/>
          </a:xfrm>
        </p:spPr>
        <p:txBody>
          <a:bodyPr/>
          <a:lstStyle/>
          <a:p>
            <a:pPr lvl="0"/>
            <a:r>
              <a:rPr lang="en-US" dirty="0" smtClean="0"/>
              <a:t>Is </a:t>
            </a:r>
            <a:r>
              <a:rPr lang="en-US" dirty="0"/>
              <a:t>the first fluid produced after delivery up to 3-5 days and some times longer in premature delivery and with maternal obesity.</a:t>
            </a:r>
          </a:p>
          <a:p>
            <a:pPr lvl="0"/>
            <a:endParaRPr lang="en-US" dirty="0"/>
          </a:p>
        </p:txBody>
      </p:sp>
      <p:sp>
        <p:nvSpPr>
          <p:cNvPr id="4" name="Rectangle 3"/>
          <p:cNvSpPr/>
          <p:nvPr/>
        </p:nvSpPr>
        <p:spPr>
          <a:xfrm>
            <a:off x="2286000" y="2174808"/>
            <a:ext cx="4572000" cy="2508382"/>
          </a:xfrm>
          <a:prstGeom prst="rect">
            <a:avLst/>
          </a:prstGeom>
          <a:noFill/>
          <a:ln>
            <a:noFill/>
            <a:prstDash val="solid"/>
          </a:ln>
        </p:spPr>
        <p:txBody>
          <a:bodyPr vert="horz" wrap="square" lIns="91440" tIns="45720" rIns="91440" bIns="45720" anchor="t" anchorCtr="0" compatLnSpc="1">
            <a:spAutoFit/>
          </a:bodyPr>
          <a:lstStyle/>
          <a:p>
            <a:pPr marL="274320" indent="-274320">
              <a:spcBef>
                <a:spcPts val="580"/>
              </a:spcBef>
              <a:buClr>
                <a:srgbClr val="D34817"/>
              </a:buClr>
              <a:buSzPct val="85000"/>
              <a:buFont typeface="Wingdings 2"/>
              <a:buChar char=""/>
              <a:defRPr sz="1800" b="0" i="0" u="none" strike="noStrike" kern="0" cap="none" spc="0" baseline="0">
                <a:solidFill>
                  <a:srgbClr val="000000"/>
                </a:solidFill>
                <a:uFillTx/>
              </a:defRPr>
            </a:pPr>
            <a:r>
              <a:rPr lang="en-US" sz="4400" kern="0" dirty="0" smtClean="0">
                <a:solidFill>
                  <a:srgbClr val="000000"/>
                </a:solidFill>
                <a:latin typeface="Perpetua"/>
              </a:rPr>
              <a:t>The colostrum</a:t>
            </a:r>
          </a:p>
          <a:p>
            <a:pPr marL="274320" indent="-274320">
              <a:spcBef>
                <a:spcPts val="580"/>
              </a:spcBef>
              <a:buClr>
                <a:srgbClr val="D34817"/>
              </a:buClr>
              <a:buSzPct val="85000"/>
              <a:buFont typeface="Wingdings 2"/>
              <a:buChar char=""/>
              <a:defRPr sz="1800" b="0" i="0" u="none" strike="noStrike" kern="0" cap="none" spc="0" baseline="0">
                <a:solidFill>
                  <a:srgbClr val="000000"/>
                </a:solidFill>
                <a:uFillTx/>
              </a:defRPr>
            </a:pPr>
            <a:r>
              <a:rPr lang="en-US" sz="3600" kern="0" dirty="0" smtClean="0">
                <a:solidFill>
                  <a:srgbClr val="000000"/>
                </a:solidFill>
                <a:latin typeface="Perpetua"/>
              </a:rPr>
              <a:t>----</a:t>
            </a:r>
            <a:r>
              <a:rPr lang="en-US" sz="3600" b="1" kern="0" dirty="0" smtClean="0">
                <a:solidFill>
                  <a:srgbClr val="FF0000"/>
                </a:solidFill>
                <a:latin typeface="Perpetua"/>
              </a:rPr>
              <a:t>primary functions is immunological and trophic</a:t>
            </a:r>
          </a:p>
        </p:txBody>
      </p:sp>
    </p:spTree>
    <p:extLst>
      <p:ext uri="{BB962C8B-B14F-4D97-AF65-F5344CB8AC3E}">
        <p14:creationId xmlns:p14="http://schemas.microsoft.com/office/powerpoint/2010/main" val="304572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52403" y="152403"/>
            <a:ext cx="8762996" cy="6629400"/>
          </a:xfrm>
          <a:prstGeom prst="rect">
            <a:avLst/>
          </a:prstGeom>
          <a:noFill/>
          <a:ln>
            <a:noFill/>
          </a:ln>
        </p:spPr>
      </p:pic>
    </p:spTree>
    <p:extLst>
      <p:ext uri="{BB962C8B-B14F-4D97-AF65-F5344CB8AC3E}">
        <p14:creationId xmlns:p14="http://schemas.microsoft.com/office/powerpoint/2010/main" val="143204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3600"/>
              <a:t>Colostrum in comparison to transitional and mature milk</a:t>
            </a:r>
          </a:p>
        </p:txBody>
      </p:sp>
      <p:sp>
        <p:nvSpPr>
          <p:cNvPr id="3" name="Text Placeholder 2"/>
          <p:cNvSpPr txBox="1">
            <a:spLocks noGrp="1"/>
          </p:cNvSpPr>
          <p:nvPr>
            <p:ph type="body" idx="1"/>
          </p:nvPr>
        </p:nvSpPr>
        <p:spPr/>
        <p:txBody>
          <a:bodyPr/>
          <a:lstStyle/>
          <a:p>
            <a:pPr lvl="0"/>
            <a:r>
              <a:rPr lang="en-US">
                <a:solidFill>
                  <a:srgbClr val="00B050"/>
                </a:solidFill>
              </a:rPr>
              <a:t>Higher in</a:t>
            </a:r>
          </a:p>
        </p:txBody>
      </p:sp>
      <p:sp>
        <p:nvSpPr>
          <p:cNvPr id="4" name="Text Placeholder 3"/>
          <p:cNvSpPr txBox="1">
            <a:spLocks noGrp="1"/>
          </p:cNvSpPr>
          <p:nvPr>
            <p:ph type="body" idx="3"/>
          </p:nvPr>
        </p:nvSpPr>
        <p:spPr/>
        <p:txBody>
          <a:bodyPr/>
          <a:lstStyle/>
          <a:p>
            <a:pPr lvl="0"/>
            <a:r>
              <a:rPr lang="en-US">
                <a:solidFill>
                  <a:srgbClr val="FFC000"/>
                </a:solidFill>
              </a:rPr>
              <a:t>Lower in</a:t>
            </a:r>
          </a:p>
        </p:txBody>
      </p:sp>
      <p:sp>
        <p:nvSpPr>
          <p:cNvPr id="5" name="Content Placeholder 4"/>
          <p:cNvSpPr txBox="1">
            <a:spLocks noGrp="1"/>
          </p:cNvSpPr>
          <p:nvPr>
            <p:ph idx="2"/>
          </p:nvPr>
        </p:nvSpPr>
        <p:spPr/>
        <p:txBody>
          <a:bodyPr/>
          <a:lstStyle/>
          <a:p>
            <a:pPr lvl="0">
              <a:lnSpc>
                <a:spcPct val="90000"/>
              </a:lnSpc>
            </a:pPr>
            <a:r>
              <a:rPr lang="en-US"/>
              <a:t>Rich in </a:t>
            </a:r>
            <a:r>
              <a:rPr lang="en-US" b="1">
                <a:solidFill>
                  <a:srgbClr val="FF0000"/>
                </a:solidFill>
              </a:rPr>
              <a:t>immunological</a:t>
            </a:r>
            <a:r>
              <a:rPr lang="en-US"/>
              <a:t> </a:t>
            </a:r>
            <a:r>
              <a:rPr lang="en-US" sz="2800">
                <a:solidFill>
                  <a:srgbClr val="FF0000"/>
                </a:solidFill>
              </a:rPr>
              <a:t>components</a:t>
            </a:r>
            <a:r>
              <a:rPr lang="en-US" sz="2800"/>
              <a:t>(s</a:t>
            </a:r>
            <a:r>
              <a:rPr lang="en-US"/>
              <a:t>. IgA, lactoferrin,leukocytes, developmental factors such as epidermal growth factors.</a:t>
            </a:r>
          </a:p>
          <a:p>
            <a:pPr lvl="0">
              <a:lnSpc>
                <a:spcPct val="90000"/>
              </a:lnSpc>
            </a:pPr>
            <a:r>
              <a:rPr lang="en-US" b="1">
                <a:solidFill>
                  <a:srgbClr val="FF0000"/>
                </a:solidFill>
              </a:rPr>
              <a:t>Na</a:t>
            </a:r>
          </a:p>
          <a:p>
            <a:pPr lvl="0">
              <a:lnSpc>
                <a:spcPct val="90000"/>
              </a:lnSpc>
            </a:pPr>
            <a:r>
              <a:rPr lang="en-US" b="1">
                <a:solidFill>
                  <a:srgbClr val="FF0000"/>
                </a:solidFill>
              </a:rPr>
              <a:t>Cl</a:t>
            </a:r>
          </a:p>
          <a:p>
            <a:pPr lvl="0">
              <a:lnSpc>
                <a:spcPct val="90000"/>
              </a:lnSpc>
            </a:pPr>
            <a:r>
              <a:rPr lang="en-US" b="1">
                <a:solidFill>
                  <a:srgbClr val="FF0000"/>
                </a:solidFill>
              </a:rPr>
              <a:t>Mg</a:t>
            </a:r>
          </a:p>
          <a:p>
            <a:pPr lvl="0">
              <a:lnSpc>
                <a:spcPct val="90000"/>
              </a:lnSpc>
            </a:pPr>
            <a:endParaRPr lang="en-US"/>
          </a:p>
        </p:txBody>
      </p:sp>
      <p:sp>
        <p:nvSpPr>
          <p:cNvPr id="6" name="Content Placeholder 5"/>
          <p:cNvSpPr txBox="1">
            <a:spLocks noGrp="1"/>
          </p:cNvSpPr>
          <p:nvPr>
            <p:ph idx="4"/>
          </p:nvPr>
        </p:nvSpPr>
        <p:spPr/>
        <p:txBody>
          <a:bodyPr/>
          <a:lstStyle/>
          <a:p>
            <a:pPr lvl="0"/>
            <a:r>
              <a:rPr lang="en-US"/>
              <a:t>Low volume</a:t>
            </a:r>
          </a:p>
          <a:p>
            <a:pPr lvl="0"/>
            <a:r>
              <a:rPr lang="en-US"/>
              <a:t>lactose</a:t>
            </a:r>
          </a:p>
          <a:p>
            <a:pPr lvl="0"/>
            <a:r>
              <a:rPr lang="en-US"/>
              <a:t>Potassium</a:t>
            </a:r>
          </a:p>
          <a:p>
            <a:pPr lvl="0"/>
            <a:r>
              <a:rPr lang="en-US"/>
              <a:t>calcium</a:t>
            </a:r>
          </a:p>
          <a:p>
            <a:pPr lvl="0"/>
            <a:endParaRPr lang="en-US"/>
          </a:p>
        </p:txBody>
      </p:sp>
    </p:spTree>
    <p:extLst>
      <p:ext uri="{BB962C8B-B14F-4D97-AF65-F5344CB8AC3E}">
        <p14:creationId xmlns:p14="http://schemas.microsoft.com/office/powerpoint/2010/main" val="205132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BIOACTIVE COMPONENTS AND THEIR SOURCES</a:t>
            </a:r>
            <a:endParaRPr lang="en-US"/>
          </a:p>
        </p:txBody>
      </p:sp>
      <p:sp>
        <p:nvSpPr>
          <p:cNvPr id="3" name="Content Placeholder 2"/>
          <p:cNvSpPr txBox="1">
            <a:spLocks noGrp="1"/>
          </p:cNvSpPr>
          <p:nvPr>
            <p:ph idx="1"/>
          </p:nvPr>
        </p:nvSpPr>
        <p:spPr/>
        <p:txBody>
          <a:bodyPr/>
          <a:lstStyle/>
          <a:p>
            <a:pPr lvl="0"/>
            <a:r>
              <a:rPr lang="en-US" b="1">
                <a:solidFill>
                  <a:srgbClr val="C0504D"/>
                </a:solidFill>
              </a:rPr>
              <a:t>defined as </a:t>
            </a:r>
            <a:r>
              <a:rPr lang="en-US"/>
              <a:t>elements that “affect biological processes or substrates and hence have an impact on body function or condition and ultimately health”.</a:t>
            </a:r>
          </a:p>
          <a:p>
            <a:pPr lvl="0"/>
            <a:r>
              <a:rPr lang="en-US" baseline="30000"/>
              <a:t> </a:t>
            </a:r>
            <a:r>
              <a:rPr lang="en-US"/>
              <a:t>Bioactive components in human milk come from a variety of </a:t>
            </a:r>
            <a:r>
              <a:rPr lang="en-US" b="1">
                <a:solidFill>
                  <a:srgbClr val="C0504D"/>
                </a:solidFill>
              </a:rPr>
              <a:t>sources;</a:t>
            </a:r>
          </a:p>
          <a:p>
            <a:pPr marL="514350" lvl="0" indent="-514350">
              <a:buFont typeface="Calibri"/>
              <a:buAutoNum type="arabicPeriod"/>
            </a:pPr>
            <a:r>
              <a:rPr lang="en-US"/>
              <a:t>produced and secreted by the mammary epithelium,</a:t>
            </a:r>
          </a:p>
          <a:p>
            <a:pPr marL="514350" lvl="0" indent="-514350">
              <a:buFont typeface="Calibri"/>
              <a:buAutoNum type="arabicPeriod"/>
            </a:pPr>
            <a:r>
              <a:rPr lang="en-US"/>
              <a:t>produced by cells carried within the milk,</a:t>
            </a:r>
          </a:p>
          <a:p>
            <a:pPr marL="514350" lvl="0" indent="-514350">
              <a:buFont typeface="Calibri"/>
              <a:buAutoNum type="arabicPeriod"/>
            </a:pPr>
            <a:r>
              <a:rPr lang="en-US"/>
              <a:t>drawn from maternal serum and carried across the mammary epithelium by receptor-mediated transport.</a:t>
            </a:r>
          </a:p>
        </p:txBody>
      </p:sp>
    </p:spTree>
    <p:extLst>
      <p:ext uri="{BB962C8B-B14F-4D97-AF65-F5344CB8AC3E}">
        <p14:creationId xmlns:p14="http://schemas.microsoft.com/office/powerpoint/2010/main" val="250084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of mother milk immune factors</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0797" y="2105834"/>
            <a:ext cx="5962405" cy="404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54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Breastfeeding definitions</a:t>
            </a:r>
          </a:p>
          <a:p>
            <a:r>
              <a:rPr lang="en-US" dirty="0" smtClean="0"/>
              <a:t>Breast milk contents</a:t>
            </a:r>
          </a:p>
          <a:p>
            <a:r>
              <a:rPr lang="en-US" dirty="0" smtClean="0"/>
              <a:t>Advantages of breastfeeding</a:t>
            </a:r>
          </a:p>
          <a:p>
            <a:r>
              <a:rPr lang="en-US" dirty="0" smtClean="0"/>
              <a:t>Preparation of the prospective mother</a:t>
            </a:r>
          </a:p>
          <a:p>
            <a:r>
              <a:rPr lang="en-US" dirty="0" smtClean="0"/>
              <a:t>Establishing and maintaining the milk supply</a:t>
            </a:r>
          </a:p>
          <a:p>
            <a:r>
              <a:rPr lang="en-US" dirty="0" smtClean="0"/>
              <a:t>Technique of breastfeeding</a:t>
            </a:r>
          </a:p>
          <a:p>
            <a:r>
              <a:rPr lang="en-US" dirty="0" smtClean="0"/>
              <a:t>Expression of </a:t>
            </a:r>
            <a:r>
              <a:rPr lang="en-US" dirty="0" err="1" smtClean="0"/>
              <a:t>breastmilk</a:t>
            </a:r>
            <a:endParaRPr lang="en-US" dirty="0" smtClean="0"/>
          </a:p>
          <a:p>
            <a:r>
              <a:rPr lang="en-US" dirty="0" smtClean="0"/>
              <a:t>Contraindications</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BIOACTIVE FACTORS</a:t>
            </a:r>
          </a:p>
        </p:txBody>
      </p:sp>
      <p:sp>
        <p:nvSpPr>
          <p:cNvPr id="3" name="Content Placeholder 2"/>
          <p:cNvSpPr txBox="1">
            <a:spLocks noGrp="1"/>
          </p:cNvSpPr>
          <p:nvPr>
            <p:ph idx="1"/>
          </p:nvPr>
        </p:nvSpPr>
        <p:spPr/>
        <p:txBody>
          <a:bodyPr/>
          <a:lstStyle/>
          <a:p>
            <a:pPr lvl="0"/>
            <a:r>
              <a:rPr lang="en-US" sz="3600" b="1"/>
              <a:t>recognition of potent, bioactive human milk factors indicates the </a:t>
            </a:r>
            <a:r>
              <a:rPr lang="en-US" sz="3600" b="1">
                <a:solidFill>
                  <a:srgbClr val="00B050"/>
                </a:solidFill>
              </a:rPr>
              <a:t>importance of preserving their biologic activity, to the extent possible, through the process of milk collection, storage, and pasteurization. </a:t>
            </a:r>
            <a:endParaRPr lang="en-US" sz="3600">
              <a:solidFill>
                <a:srgbClr val="00B050"/>
              </a:solidFill>
            </a:endParaRPr>
          </a:p>
        </p:txBody>
      </p:sp>
    </p:spTree>
    <p:extLst>
      <p:ext uri="{BB962C8B-B14F-4D97-AF65-F5344CB8AC3E}">
        <p14:creationId xmlns:p14="http://schemas.microsoft.com/office/powerpoint/2010/main" val="4456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IMMUNOLOGICAL FACTORS</a:t>
            </a:r>
            <a:endParaRPr lang="en-US"/>
          </a:p>
        </p:txBody>
      </p:sp>
      <p:sp>
        <p:nvSpPr>
          <p:cNvPr id="3" name="Content Placeholder 2"/>
          <p:cNvSpPr txBox="1">
            <a:spLocks noGrp="1"/>
          </p:cNvSpPr>
          <p:nvPr>
            <p:ph idx="1"/>
          </p:nvPr>
        </p:nvSpPr>
        <p:spPr/>
        <p:txBody>
          <a:bodyPr/>
          <a:lstStyle/>
          <a:p>
            <a:pPr lvl="0"/>
            <a:r>
              <a:rPr lang="en-US" b="1" dirty="0"/>
              <a:t>Transfer of living protection and programming: Cells of human milk</a:t>
            </a:r>
          </a:p>
          <a:p>
            <a:pPr lvl="0"/>
            <a:r>
              <a:rPr lang="en-US" dirty="0"/>
              <a:t>Human milk contains a variety of cells, including macrophages, T cells, stem cells, and lymphocytes.</a:t>
            </a:r>
            <a:r>
              <a:rPr lang="en-US" baseline="30000" dirty="0"/>
              <a:t> </a:t>
            </a:r>
            <a:endParaRPr lang="en-US" dirty="0"/>
          </a:p>
          <a:p>
            <a:pPr lvl="0"/>
            <a:r>
              <a:rPr lang="en-US" b="1" dirty="0"/>
              <a:t>Communication between cells: Cytokines and chemokines</a:t>
            </a:r>
          </a:p>
          <a:p>
            <a:pPr lvl="0"/>
            <a:r>
              <a:rPr lang="en-US" dirty="0"/>
              <a:t>Cytokines are </a:t>
            </a:r>
            <a:r>
              <a:rPr lang="en-US" dirty="0">
                <a:solidFill>
                  <a:srgbClr val="00B050"/>
                </a:solidFill>
              </a:rPr>
              <a:t>multi-functional peptides </a:t>
            </a:r>
            <a:r>
              <a:rPr lang="en-US" dirty="0"/>
              <a:t>that act in autocrine/paracrine fashion</a:t>
            </a:r>
            <a:r>
              <a:rPr lang="en-US" dirty="0" smtClean="0"/>
              <a:t>. </a:t>
            </a:r>
            <a:endParaRPr lang="en-US" dirty="0"/>
          </a:p>
          <a:p>
            <a:pPr lvl="0"/>
            <a:r>
              <a:rPr lang="en-US" dirty="0"/>
              <a:t>Chemokines are a special class of chemotactic cytokines that </a:t>
            </a:r>
            <a:r>
              <a:rPr lang="en-US" dirty="0">
                <a:solidFill>
                  <a:srgbClr val="00B050"/>
                </a:solidFill>
              </a:rPr>
              <a:t>induce movement of other cells</a:t>
            </a:r>
            <a:r>
              <a:rPr lang="en-US" dirty="0"/>
              <a:t>. </a:t>
            </a:r>
          </a:p>
        </p:txBody>
      </p:sp>
    </p:spTree>
    <p:extLst>
      <p:ext uri="{BB962C8B-B14F-4D97-AF65-F5344CB8AC3E}">
        <p14:creationId xmlns:p14="http://schemas.microsoft.com/office/powerpoint/2010/main" val="2028445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Cont.</a:t>
            </a:r>
          </a:p>
        </p:txBody>
      </p:sp>
      <p:sp>
        <p:nvSpPr>
          <p:cNvPr id="3" name="Content Placeholder 2"/>
          <p:cNvSpPr txBox="1">
            <a:spLocks noGrp="1"/>
          </p:cNvSpPr>
          <p:nvPr>
            <p:ph idx="1"/>
          </p:nvPr>
        </p:nvSpPr>
        <p:spPr/>
        <p:txBody>
          <a:bodyPr/>
          <a:lstStyle/>
          <a:p>
            <a:pPr lvl="0"/>
            <a:r>
              <a:rPr lang="en-US" sz="2800" b="1">
                <a:solidFill>
                  <a:srgbClr val="FF0000"/>
                </a:solidFill>
              </a:rPr>
              <a:t>Finally, recognition of the unique </a:t>
            </a:r>
            <a:r>
              <a:rPr lang="en-US" sz="2800"/>
              <a:t>mechanisms by which human milk protects and enhances development provides models for new preventive and therapeutic approaches in medicine.</a:t>
            </a:r>
          </a:p>
          <a:p>
            <a:pPr lvl="0"/>
            <a:endParaRPr lang="en-US" sz="2800"/>
          </a:p>
          <a:p>
            <a:pPr lvl="0"/>
            <a:r>
              <a:rPr lang="en-US" sz="2800"/>
              <a:t>Many of these factors act synergistically, such that consumption of human milk is superior to supplementation with individual factors or their combinations.</a:t>
            </a:r>
          </a:p>
          <a:p>
            <a:pPr lvl="0"/>
            <a:endParaRPr lang="en-US"/>
          </a:p>
        </p:txBody>
      </p:sp>
    </p:spTree>
    <p:extLst>
      <p:ext uri="{BB962C8B-B14F-4D97-AF65-F5344CB8AC3E}">
        <p14:creationId xmlns:p14="http://schemas.microsoft.com/office/powerpoint/2010/main" val="267812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Breastfeeding Definitions </a:t>
            </a:r>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solidFill>
                  <a:schemeClr val="accent5"/>
                </a:solidFill>
              </a:rPr>
              <a:t>Exclusive breastfeeding </a:t>
            </a:r>
            <a:r>
              <a:rPr lang="en-US" dirty="0" smtClean="0"/>
              <a:t>(Breast milk (including milk expressed or from a wet nurse)</a:t>
            </a:r>
          </a:p>
          <a:p>
            <a:endParaRPr lang="en-US" dirty="0" smtClean="0"/>
          </a:p>
          <a:p>
            <a:endParaRPr lang="en-US" dirty="0" smtClean="0"/>
          </a:p>
          <a:p>
            <a:r>
              <a:rPr lang="en-US" dirty="0" smtClean="0">
                <a:solidFill>
                  <a:schemeClr val="accent5"/>
                </a:solidFill>
              </a:rPr>
              <a:t>Predominant breast milk </a:t>
            </a:r>
            <a:r>
              <a:rPr lang="en-US" dirty="0" smtClean="0"/>
              <a:t>:Breast milk (including milk expressed or from a wet nurse) as the predominant source of nourishment</a:t>
            </a:r>
          </a:p>
          <a:p>
            <a:endParaRPr lang="en-US" dirty="0" smtClean="0"/>
          </a:p>
          <a:p>
            <a:r>
              <a:rPr lang="en-US" dirty="0" smtClean="0">
                <a:solidFill>
                  <a:schemeClr val="accent2">
                    <a:lumMod val="75000"/>
                  </a:schemeClr>
                </a:solidFill>
              </a:rPr>
              <a:t>Complementary feeding</a:t>
            </a:r>
            <a:r>
              <a:rPr lang="en-US" dirty="0" smtClean="0"/>
              <a:t>; Breast milk (including milk expressed or from a wet nurse) and solid or semi-solid foods</a:t>
            </a:r>
          </a:p>
          <a:p>
            <a:pPr marL="0" indent="0">
              <a:buNone/>
            </a:pPr>
            <a:r>
              <a:rPr lang="en-US" dirty="0" smtClean="0"/>
              <a:t>May include anything else: any food or liquid including non-human milk and formula</a:t>
            </a:r>
          </a:p>
          <a:p>
            <a:endParaRPr lang="en-US" dirty="0" smtClean="0"/>
          </a:p>
          <a:p>
            <a:endParaRPr lang="en-US" dirty="0" smtClean="0"/>
          </a:p>
          <a:p>
            <a:endParaRPr lang="en-US" dirty="0" smtClean="0"/>
          </a:p>
          <a:p>
            <a:endParaRPr lang="en-US" dirty="0" smtClean="0"/>
          </a:p>
          <a:p>
            <a:pPr marL="0" indent="0">
              <a:buNone/>
            </a:pPr>
            <a:endParaRPr lang="en-US" dirty="0" smtClean="0"/>
          </a:p>
          <a:p>
            <a:pPr marL="0" indent="0">
              <a:buNone/>
            </a:pPr>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59163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endParaRPr lang="en-US" dirty="0" smtClean="0">
              <a:solidFill>
                <a:srgbClr val="FF0000"/>
              </a:solidFill>
            </a:endParaRPr>
          </a:p>
          <a:p>
            <a:pPr lvl="0">
              <a:buClr>
                <a:srgbClr val="0BD0D9"/>
              </a:buClr>
            </a:pPr>
            <a:r>
              <a:rPr lang="en-US" sz="2400" dirty="0">
                <a:solidFill>
                  <a:schemeClr val="accent6"/>
                </a:solidFill>
              </a:rPr>
              <a:t>Breastfeeding</a:t>
            </a:r>
            <a:r>
              <a:rPr lang="en-US" sz="2400" dirty="0">
                <a:solidFill>
                  <a:prstClr val="black"/>
                </a:solidFill>
              </a:rPr>
              <a:t>: Breast milk (including milk expressed or from a wet nurse) and solid or semi-solid foods ,may include anything else: any food or liquid including non-human milk and formula</a:t>
            </a:r>
          </a:p>
          <a:p>
            <a:r>
              <a:rPr lang="en-US" dirty="0" smtClean="0">
                <a:solidFill>
                  <a:srgbClr val="FF0000"/>
                </a:solidFill>
              </a:rPr>
              <a:t>Bottle-feeding:</a:t>
            </a:r>
            <a:r>
              <a:rPr lang="en-US" dirty="0" smtClean="0"/>
              <a:t> Any </a:t>
            </a:r>
            <a:r>
              <a:rPr lang="en-US" dirty="0"/>
              <a:t>liquid (including breast milk) or semi-solid food from a bottle with </a:t>
            </a:r>
            <a:r>
              <a:rPr lang="en-US" dirty="0" smtClean="0"/>
              <a:t>nipple/teat may include anything </a:t>
            </a:r>
            <a:r>
              <a:rPr lang="en-US" dirty="0"/>
              <a:t>else: any food or liquid including non-human milk and formula</a:t>
            </a:r>
          </a:p>
          <a:p>
            <a:endParaRPr lang="en-US" dirty="0"/>
          </a:p>
        </p:txBody>
      </p:sp>
    </p:spTree>
    <p:extLst>
      <p:ext uri="{BB962C8B-B14F-4D97-AF65-F5344CB8AC3E}">
        <p14:creationId xmlns:p14="http://schemas.microsoft.com/office/powerpoint/2010/main" val="189853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recommendation</a:t>
            </a:r>
            <a:endParaRPr lang="en-US" dirty="0"/>
          </a:p>
        </p:txBody>
      </p:sp>
      <p:sp>
        <p:nvSpPr>
          <p:cNvPr id="3" name="Content Placeholder 2"/>
          <p:cNvSpPr>
            <a:spLocks noGrp="1"/>
          </p:cNvSpPr>
          <p:nvPr>
            <p:ph idx="1"/>
          </p:nvPr>
        </p:nvSpPr>
        <p:spPr/>
        <p:txBody>
          <a:bodyPr>
            <a:normAutofit lnSpcReduction="10000"/>
          </a:bodyPr>
          <a:lstStyle/>
          <a:p>
            <a:endParaRPr lang="en-US" dirty="0"/>
          </a:p>
          <a:p>
            <a:r>
              <a:rPr lang="en-US" dirty="0"/>
              <a:t>Breastfeeding is the normal way of providing young infants with the nutrients they need for healthy growth and development. Virtually all mothers can breastfeed, provided they have accurate information, and the support of their family, the health care system and society at large. </a:t>
            </a:r>
          </a:p>
          <a:p>
            <a:r>
              <a:rPr lang="en-US" dirty="0" smtClean="0"/>
              <a:t>Exclusive </a:t>
            </a:r>
            <a:r>
              <a:rPr lang="en-US" dirty="0"/>
              <a:t>breastfeeding is recommended up to 6 months of age, with continued breastfeeding along with appropriate complementary foods up to two years of age or beyond.</a:t>
            </a:r>
          </a:p>
          <a:p>
            <a:endParaRPr lang="en-US" dirty="0"/>
          </a:p>
        </p:txBody>
      </p:sp>
    </p:spTree>
    <p:extLst>
      <p:ext uri="{BB962C8B-B14F-4D97-AF65-F5344CB8AC3E}">
        <p14:creationId xmlns:p14="http://schemas.microsoft.com/office/powerpoint/2010/main" val="1765543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25" y="47625"/>
            <a:ext cx="7448550" cy="6762750"/>
          </a:xfrm>
          <a:prstGeom prst="rect">
            <a:avLst/>
          </a:prstGeom>
        </p:spPr>
      </p:pic>
    </p:spTree>
    <p:extLst>
      <p:ext uri="{BB962C8B-B14F-4D97-AF65-F5344CB8AC3E}">
        <p14:creationId xmlns:p14="http://schemas.microsoft.com/office/powerpoint/2010/main" val="3525562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breastfeeding for mothers</a:t>
            </a:r>
            <a:endParaRPr lang="en-US" dirty="0"/>
          </a:p>
        </p:txBody>
      </p:sp>
      <p:sp>
        <p:nvSpPr>
          <p:cNvPr id="3" name="Content Placeholder 2"/>
          <p:cNvSpPr>
            <a:spLocks noGrp="1"/>
          </p:cNvSpPr>
          <p:nvPr>
            <p:ph idx="1"/>
          </p:nvPr>
        </p:nvSpPr>
        <p:spPr/>
        <p:txBody>
          <a:bodyPr>
            <a:normAutofit/>
          </a:bodyPr>
          <a:lstStyle/>
          <a:p>
            <a:r>
              <a:rPr lang="en-US" dirty="0" smtClean="0"/>
              <a:t>Helps the uterus to regress to its size before pregnancy.</a:t>
            </a:r>
          </a:p>
          <a:p>
            <a:r>
              <a:rPr lang="en-US" dirty="0" smtClean="0"/>
              <a:t>Losing accumulated fat during pregnancy.</a:t>
            </a:r>
          </a:p>
          <a:p>
            <a:r>
              <a:rPr lang="en-US" dirty="0" smtClean="0"/>
              <a:t>Empowerment</a:t>
            </a:r>
          </a:p>
          <a:p>
            <a:r>
              <a:rPr lang="en-US" dirty="0" smtClean="0"/>
              <a:t>Decrease risk of osteoporosis</a:t>
            </a:r>
          </a:p>
          <a:p>
            <a:r>
              <a:rPr lang="en-US" dirty="0" smtClean="0"/>
              <a:t>Improve blood sugar control for diabetics </a:t>
            </a:r>
          </a:p>
          <a:p>
            <a:r>
              <a:rPr lang="en-US" dirty="0" smtClean="0"/>
              <a:t>Decrease the incidence of high cholesterol ,diabetes ,breast, cervical,ovarian,uterine cancers, less chance for gallstone formation and rheumatoid arthritis</a:t>
            </a:r>
          </a:p>
          <a:p>
            <a:r>
              <a:rPr lang="en-US" dirty="0" smtClean="0"/>
              <a:t>Bonding ,decrease post partum depression</a:t>
            </a:r>
            <a:endParaRPr lang="en-US" dirty="0"/>
          </a:p>
        </p:txBody>
      </p:sp>
    </p:spTree>
    <p:extLst>
      <p:ext uri="{BB962C8B-B14F-4D97-AF65-F5344CB8AC3E}">
        <p14:creationId xmlns:p14="http://schemas.microsoft.com/office/powerpoint/2010/main" val="1919706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a:t>Advantages </a:t>
            </a:r>
            <a:r>
              <a:rPr lang="en-US" sz="4000" dirty="0" smtClean="0"/>
              <a:t>of breastfeeding</a:t>
            </a:r>
            <a:r>
              <a:rPr lang="en-US" sz="4000" dirty="0"/>
              <a:t/>
            </a:r>
            <a:br>
              <a:rPr lang="en-US" sz="4000" dirty="0"/>
            </a:b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3238549"/>
              </p:ext>
            </p:extLst>
          </p:nvPr>
        </p:nvGraphicFramePr>
        <p:xfrm>
          <a:off x="457200" y="1935163"/>
          <a:ext cx="8229600" cy="4831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r>
                        <a:rPr lang="en-US" sz="2400" dirty="0" smtClean="0"/>
                        <a:t>Superior</a:t>
                      </a:r>
                      <a:r>
                        <a:rPr lang="en-US" sz="2400" baseline="0" dirty="0" smtClean="0"/>
                        <a:t> health outcomes in breastfed infant</a:t>
                      </a:r>
                      <a:endParaRPr lang="en-US" sz="2400" dirty="0"/>
                    </a:p>
                  </a:txBody>
                  <a:tcPr marL="117566" marR="117566"/>
                </a:tc>
                <a:tc hMerge="1">
                  <a:txBody>
                    <a:bodyPr/>
                    <a:lstStyle/>
                    <a:p>
                      <a:pPr algn="ctr"/>
                      <a:endParaRPr lang="en-US" sz="2400" dirty="0"/>
                    </a:p>
                  </a:txBody>
                  <a:tcPr/>
                </a:tc>
                <a:tc hMerge="1">
                  <a:txBody>
                    <a:bodyPr/>
                    <a:lstStyle/>
                    <a:p>
                      <a:pPr algn="ctr"/>
                      <a:endParaRPr lang="en-US" sz="2400" dirty="0"/>
                    </a:p>
                  </a:txBody>
                  <a:tcPr/>
                </a:tc>
                <a:extLst>
                  <a:ext uri="{0D108BD9-81ED-4DB2-BD59-A6C34878D82A}">
                    <a16:rowId xmlns:a16="http://schemas.microsoft.com/office/drawing/2014/main" val="10000"/>
                  </a:ext>
                </a:extLst>
              </a:tr>
              <a:tr h="370840">
                <a:tc>
                  <a:txBody>
                    <a:bodyPr/>
                    <a:lstStyle/>
                    <a:p>
                      <a:pPr algn="ctr"/>
                      <a:r>
                        <a:rPr lang="en-US" sz="1400" dirty="0" smtClean="0"/>
                        <a:t>Protection  during breastfeeding</a:t>
                      </a:r>
                      <a:endParaRPr lang="en-US" sz="1400" dirty="0"/>
                    </a:p>
                  </a:txBody>
                  <a:tcPr marL="117566" marR="117566">
                    <a:solidFill>
                      <a:schemeClr val="bg1">
                        <a:lumMod val="65000"/>
                      </a:schemeClr>
                    </a:solidFill>
                  </a:tcPr>
                </a:tc>
                <a:tc>
                  <a:txBody>
                    <a:bodyPr/>
                    <a:lstStyle/>
                    <a:p>
                      <a:pPr algn="ctr"/>
                      <a:r>
                        <a:rPr lang="en-US" sz="1400" dirty="0" smtClean="0"/>
                        <a:t>Protection after weaning in early childhood</a:t>
                      </a:r>
                      <a:endParaRPr lang="en-US" sz="1400" dirty="0"/>
                    </a:p>
                  </a:txBody>
                  <a:tcPr marL="117566" marR="117566">
                    <a:solidFill>
                      <a:schemeClr val="bg1">
                        <a:lumMod val="65000"/>
                      </a:schemeClr>
                    </a:solidFill>
                  </a:tcPr>
                </a:tc>
                <a:tc>
                  <a:txBody>
                    <a:bodyPr/>
                    <a:lstStyle/>
                    <a:p>
                      <a:pPr algn="ctr"/>
                      <a:r>
                        <a:rPr lang="en-US" sz="1400" dirty="0" smtClean="0"/>
                        <a:t>Protection later in childhood</a:t>
                      </a:r>
                      <a:endParaRPr lang="en-US" sz="1400" dirty="0"/>
                    </a:p>
                  </a:txBody>
                  <a:tcPr marL="117566" marR="117566">
                    <a:solidFill>
                      <a:schemeClr val="bg1">
                        <a:lumMod val="65000"/>
                      </a:schemeClr>
                    </a:solidFill>
                  </a:tcPr>
                </a:tc>
                <a:extLst>
                  <a:ext uri="{0D108BD9-81ED-4DB2-BD59-A6C34878D82A}">
                    <a16:rowId xmlns:a16="http://schemas.microsoft.com/office/drawing/2014/main" val="10001"/>
                  </a:ext>
                </a:extLst>
              </a:tr>
              <a:tr h="370840">
                <a:tc>
                  <a:txBody>
                    <a:bodyPr/>
                    <a:lstStyle/>
                    <a:p>
                      <a:pPr algn="ctr"/>
                      <a:r>
                        <a:rPr lang="en-US" sz="1400" dirty="0" smtClean="0"/>
                        <a:t>Gastrointestinal and respiratory</a:t>
                      </a:r>
                      <a:r>
                        <a:rPr lang="en-US" sz="1400" baseline="0" dirty="0" smtClean="0"/>
                        <a:t> infections </a:t>
                      </a:r>
                    </a:p>
                  </a:txBody>
                  <a:tcPr marL="117566" marR="117566"/>
                </a:tc>
                <a:tc>
                  <a:txBody>
                    <a:bodyPr/>
                    <a:lstStyle/>
                    <a:p>
                      <a:pPr algn="ctr"/>
                      <a:r>
                        <a:rPr lang="en-US" sz="1400" dirty="0" smtClean="0"/>
                        <a:t>Gastrointestinal and respiratory infections</a:t>
                      </a:r>
                      <a:endParaRPr lang="en-US" sz="1400" dirty="0"/>
                    </a:p>
                  </a:txBody>
                  <a:tcPr marL="117566" marR="117566"/>
                </a:tc>
                <a:tc>
                  <a:txBody>
                    <a:bodyPr/>
                    <a:lstStyle/>
                    <a:p>
                      <a:pPr algn="ctr"/>
                      <a:r>
                        <a:rPr lang="en-US" sz="1400" dirty="0" smtClean="0"/>
                        <a:t>Obesity</a:t>
                      </a:r>
                      <a:endParaRPr lang="en-US" sz="1400" dirty="0"/>
                    </a:p>
                  </a:txBody>
                  <a:tcPr marL="117566" marR="117566"/>
                </a:tc>
                <a:extLst>
                  <a:ext uri="{0D108BD9-81ED-4DB2-BD59-A6C34878D82A}">
                    <a16:rowId xmlns:a16="http://schemas.microsoft.com/office/drawing/2014/main" val="10002"/>
                  </a:ext>
                </a:extLst>
              </a:tr>
              <a:tr h="370840">
                <a:tc>
                  <a:txBody>
                    <a:bodyPr/>
                    <a:lstStyle/>
                    <a:p>
                      <a:pPr algn="ctr"/>
                      <a:r>
                        <a:rPr lang="en-US" sz="1400" baseline="0" dirty="0" smtClean="0"/>
                        <a:t>Urinary infections </a:t>
                      </a:r>
                    </a:p>
                  </a:txBody>
                  <a:tcPr marL="117566" marR="117566"/>
                </a:tc>
                <a:tc>
                  <a:txBody>
                    <a:bodyPr/>
                    <a:lstStyle/>
                    <a:p>
                      <a:pPr algn="ctr"/>
                      <a:r>
                        <a:rPr lang="en-US" sz="1400" dirty="0" smtClean="0"/>
                        <a:t>Wheezing</a:t>
                      </a:r>
                      <a:endParaRPr lang="en-US" sz="1400" dirty="0"/>
                    </a:p>
                  </a:txBody>
                  <a:tcPr marL="117566" marR="117566"/>
                </a:tc>
                <a:tc>
                  <a:txBody>
                    <a:bodyPr/>
                    <a:lstStyle/>
                    <a:p>
                      <a:pPr algn="ctr"/>
                      <a:r>
                        <a:rPr lang="en-US" sz="1400" dirty="0" smtClean="0"/>
                        <a:t>Types I and II diabetes</a:t>
                      </a:r>
                      <a:endParaRPr lang="en-US" sz="1400" dirty="0"/>
                    </a:p>
                  </a:txBody>
                  <a:tcPr marL="117566" marR="117566"/>
                </a:tc>
                <a:extLst>
                  <a:ext uri="{0D108BD9-81ED-4DB2-BD59-A6C34878D82A}">
                    <a16:rowId xmlns:a16="http://schemas.microsoft.com/office/drawing/2014/main" val="10003"/>
                  </a:ext>
                </a:extLst>
              </a:tr>
              <a:tr h="370840">
                <a:tc>
                  <a:txBody>
                    <a:bodyPr/>
                    <a:lstStyle/>
                    <a:p>
                      <a:pPr algn="ctr"/>
                      <a:r>
                        <a:rPr lang="en-US" sz="1400" baseline="0" dirty="0" smtClean="0"/>
                        <a:t>Sepsis and meningitis</a:t>
                      </a:r>
                    </a:p>
                  </a:txBody>
                  <a:tcPr marL="117566" marR="117566"/>
                </a:tc>
                <a:tc>
                  <a:txBody>
                    <a:bodyPr/>
                    <a:lstStyle/>
                    <a:p>
                      <a:pPr algn="ctr"/>
                      <a:r>
                        <a:rPr lang="en-US" sz="1400" dirty="0" smtClean="0"/>
                        <a:t>Celiac disease</a:t>
                      </a:r>
                      <a:endParaRPr lang="en-US" sz="1400" dirty="0"/>
                    </a:p>
                  </a:txBody>
                  <a:tcPr marL="117566" marR="117566"/>
                </a:tc>
                <a:tc>
                  <a:txBody>
                    <a:bodyPr/>
                    <a:lstStyle/>
                    <a:p>
                      <a:pPr algn="ctr"/>
                      <a:r>
                        <a:rPr lang="en-US" sz="1400" dirty="0" smtClean="0"/>
                        <a:t>Leukemia/</a:t>
                      </a:r>
                      <a:r>
                        <a:rPr lang="en-US" sz="1400" dirty="0" err="1" smtClean="0"/>
                        <a:t>lyphomas</a:t>
                      </a:r>
                      <a:endParaRPr lang="en-US" sz="1400" dirty="0"/>
                    </a:p>
                  </a:txBody>
                  <a:tcPr marL="117566" marR="117566"/>
                </a:tc>
                <a:extLst>
                  <a:ext uri="{0D108BD9-81ED-4DB2-BD59-A6C34878D82A}">
                    <a16:rowId xmlns:a16="http://schemas.microsoft.com/office/drawing/2014/main" val="10004"/>
                  </a:ext>
                </a:extLst>
              </a:tr>
              <a:tr h="370840">
                <a:tc>
                  <a:txBody>
                    <a:bodyPr/>
                    <a:lstStyle/>
                    <a:p>
                      <a:pPr algn="ctr"/>
                      <a:r>
                        <a:rPr lang="en-US" sz="1400" baseline="0" dirty="0" smtClean="0"/>
                        <a:t>Atopic dermatitis</a:t>
                      </a:r>
                    </a:p>
                  </a:txBody>
                  <a:tcPr marL="117566" marR="117566"/>
                </a:tc>
                <a:tc>
                  <a:txBody>
                    <a:bodyPr/>
                    <a:lstStyle/>
                    <a:p>
                      <a:pPr algn="ctr"/>
                      <a:r>
                        <a:rPr lang="en-US" sz="1400" dirty="0" smtClean="0"/>
                        <a:t>Growth faltering</a:t>
                      </a:r>
                      <a:endParaRPr lang="en-US" sz="1400" dirty="0"/>
                    </a:p>
                  </a:txBody>
                  <a:tcPr marL="117566" marR="117566"/>
                </a:tc>
                <a:tc>
                  <a:txBody>
                    <a:bodyPr/>
                    <a:lstStyle/>
                    <a:p>
                      <a:pPr algn="ctr"/>
                      <a:r>
                        <a:rPr lang="en-US" sz="1400" dirty="0" smtClean="0"/>
                        <a:t>Crohn disease</a:t>
                      </a:r>
                      <a:endParaRPr lang="en-US" sz="1400" dirty="0"/>
                    </a:p>
                  </a:txBody>
                  <a:tcPr marL="117566" marR="117566"/>
                </a:tc>
                <a:extLst>
                  <a:ext uri="{0D108BD9-81ED-4DB2-BD59-A6C34878D82A}">
                    <a16:rowId xmlns:a16="http://schemas.microsoft.com/office/drawing/2014/main" val="10005"/>
                  </a:ext>
                </a:extLst>
              </a:tr>
              <a:tr h="370840">
                <a:tc>
                  <a:txBody>
                    <a:bodyPr/>
                    <a:lstStyle/>
                    <a:p>
                      <a:pPr algn="ctr"/>
                      <a:r>
                        <a:rPr lang="en-US" sz="1400" baseline="0" dirty="0" smtClean="0"/>
                        <a:t>Food allergies</a:t>
                      </a:r>
                    </a:p>
                  </a:txBody>
                  <a:tcPr marL="117566" marR="117566"/>
                </a:tc>
                <a:tc>
                  <a:txBody>
                    <a:bodyPr/>
                    <a:lstStyle/>
                    <a:p>
                      <a:pPr algn="ctr"/>
                      <a:r>
                        <a:rPr lang="en-US" sz="1400" dirty="0" smtClean="0"/>
                        <a:t>Cognition</a:t>
                      </a:r>
                      <a:endParaRPr lang="en-US" sz="1400" dirty="0"/>
                    </a:p>
                  </a:txBody>
                  <a:tcPr marL="117566" marR="117566"/>
                </a:tc>
                <a:tc>
                  <a:txBody>
                    <a:bodyPr/>
                    <a:lstStyle/>
                    <a:p>
                      <a:pPr algn="ctr"/>
                      <a:r>
                        <a:rPr lang="en-US" sz="1400" dirty="0" smtClean="0"/>
                        <a:t>Cognition</a:t>
                      </a:r>
                      <a:endParaRPr lang="en-US" sz="1400" dirty="0"/>
                    </a:p>
                  </a:txBody>
                  <a:tcPr marL="117566" marR="117566"/>
                </a:tc>
                <a:extLst>
                  <a:ext uri="{0D108BD9-81ED-4DB2-BD59-A6C34878D82A}">
                    <a16:rowId xmlns:a16="http://schemas.microsoft.com/office/drawing/2014/main" val="10006"/>
                  </a:ext>
                </a:extLst>
              </a:tr>
              <a:tr h="370840">
                <a:tc>
                  <a:txBody>
                    <a:bodyPr/>
                    <a:lstStyle/>
                    <a:p>
                      <a:pPr algn="ctr"/>
                      <a:r>
                        <a:rPr lang="en-US" sz="1400" baseline="0" dirty="0" smtClean="0"/>
                        <a:t>Wheezing</a:t>
                      </a:r>
                    </a:p>
                  </a:txBody>
                  <a:tcPr marL="117566" marR="117566"/>
                </a:tc>
                <a:tc>
                  <a:txBody>
                    <a:bodyPr/>
                    <a:lstStyle/>
                    <a:p>
                      <a:pPr algn="ctr"/>
                      <a:r>
                        <a:rPr lang="en-US" sz="1400" dirty="0" smtClean="0"/>
                        <a:t>Visual acuity</a:t>
                      </a:r>
                      <a:endParaRPr lang="en-US" sz="1400" dirty="0"/>
                    </a:p>
                  </a:txBody>
                  <a:tcPr marL="117566" marR="117566"/>
                </a:tc>
                <a:tc>
                  <a:txBody>
                    <a:bodyPr/>
                    <a:lstStyle/>
                    <a:p>
                      <a:pPr algn="ctr"/>
                      <a:r>
                        <a:rPr lang="en-US" sz="1400" dirty="0" smtClean="0"/>
                        <a:t>Strong,</a:t>
                      </a:r>
                      <a:r>
                        <a:rPr lang="en-US" sz="1400" baseline="0" dirty="0" smtClean="0"/>
                        <a:t> secured personality</a:t>
                      </a:r>
                      <a:endParaRPr lang="en-US" sz="1400" dirty="0"/>
                    </a:p>
                  </a:txBody>
                  <a:tcPr marL="117566" marR="117566"/>
                </a:tc>
                <a:extLst>
                  <a:ext uri="{0D108BD9-81ED-4DB2-BD59-A6C34878D82A}">
                    <a16:rowId xmlns:a16="http://schemas.microsoft.com/office/drawing/2014/main" val="10007"/>
                  </a:ext>
                </a:extLst>
              </a:tr>
              <a:tr h="370840">
                <a:tc>
                  <a:txBody>
                    <a:bodyPr/>
                    <a:lstStyle/>
                    <a:p>
                      <a:pPr algn="ctr"/>
                      <a:r>
                        <a:rPr lang="en-US" sz="1400" baseline="0" dirty="0" smtClean="0"/>
                        <a:t>Necrotizing </a:t>
                      </a:r>
                      <a:r>
                        <a:rPr lang="en-US" sz="1400" baseline="0" err="1" smtClean="0"/>
                        <a:t>entero</a:t>
                      </a:r>
                      <a:r>
                        <a:rPr lang="en-US" sz="1400" baseline="0" smtClean="0"/>
                        <a:t> colitis</a:t>
                      </a:r>
                      <a:endParaRPr lang="en-US" sz="1400" baseline="0" dirty="0" smtClean="0"/>
                    </a:p>
                  </a:txBody>
                  <a:tcPr marL="117566" marR="117566"/>
                </a:tc>
                <a:tc>
                  <a:txBody>
                    <a:bodyPr/>
                    <a:lstStyle/>
                    <a:p>
                      <a:pPr algn="ctr"/>
                      <a:endParaRPr lang="en-US" sz="1400" dirty="0"/>
                    </a:p>
                  </a:txBody>
                  <a:tcPr marL="117566" marR="117566"/>
                </a:tc>
                <a:tc>
                  <a:txBody>
                    <a:bodyPr/>
                    <a:lstStyle/>
                    <a:p>
                      <a:pPr algn="ctr"/>
                      <a:endParaRPr lang="en-US" sz="1400" dirty="0"/>
                    </a:p>
                  </a:txBody>
                  <a:tcPr marL="117566" marR="117566"/>
                </a:tc>
                <a:extLst>
                  <a:ext uri="{0D108BD9-81ED-4DB2-BD59-A6C34878D82A}">
                    <a16:rowId xmlns:a16="http://schemas.microsoft.com/office/drawing/2014/main" val="10008"/>
                  </a:ext>
                </a:extLst>
              </a:tr>
              <a:tr h="370840">
                <a:tc>
                  <a:txBody>
                    <a:bodyPr/>
                    <a:lstStyle/>
                    <a:p>
                      <a:pPr algn="ctr"/>
                      <a:r>
                        <a:rPr lang="en-US" sz="1400" baseline="0" dirty="0" smtClean="0"/>
                        <a:t>Celiac </a:t>
                      </a:r>
                      <a:r>
                        <a:rPr lang="en-US" sz="1400" baseline="0" dirty="0" smtClean="0"/>
                        <a:t>disease</a:t>
                      </a:r>
                      <a:endParaRPr lang="en-US" sz="1400" baseline="0" dirty="0" smtClean="0"/>
                    </a:p>
                  </a:txBody>
                  <a:tcPr marL="117566" marR="117566"/>
                </a:tc>
                <a:tc>
                  <a:txBody>
                    <a:bodyPr/>
                    <a:lstStyle/>
                    <a:p>
                      <a:pPr algn="ctr"/>
                      <a:endParaRPr lang="en-US" sz="1400" dirty="0"/>
                    </a:p>
                  </a:txBody>
                  <a:tcPr marL="117566" marR="117566"/>
                </a:tc>
                <a:tc>
                  <a:txBody>
                    <a:bodyPr/>
                    <a:lstStyle/>
                    <a:p>
                      <a:pPr algn="ctr"/>
                      <a:endParaRPr lang="en-US" sz="1400" dirty="0"/>
                    </a:p>
                  </a:txBody>
                  <a:tcPr marL="117566" marR="117566"/>
                </a:tc>
                <a:extLst>
                  <a:ext uri="{0D108BD9-81ED-4DB2-BD59-A6C34878D82A}">
                    <a16:rowId xmlns:a16="http://schemas.microsoft.com/office/drawing/2014/main" val="10009"/>
                  </a:ext>
                </a:extLst>
              </a:tr>
              <a:tr h="370840">
                <a:tc>
                  <a:txBody>
                    <a:bodyPr/>
                    <a:lstStyle/>
                    <a:p>
                      <a:pPr algn="ctr"/>
                      <a:r>
                        <a:rPr lang="en-US" sz="1400" baseline="0" dirty="0" smtClean="0"/>
                        <a:t>Growth faltering</a:t>
                      </a:r>
                    </a:p>
                  </a:txBody>
                  <a:tcPr marL="117566" marR="117566"/>
                </a:tc>
                <a:tc>
                  <a:txBody>
                    <a:bodyPr/>
                    <a:lstStyle/>
                    <a:p>
                      <a:pPr algn="ctr"/>
                      <a:endParaRPr lang="en-US" sz="1400" dirty="0"/>
                    </a:p>
                  </a:txBody>
                  <a:tcPr marL="117566" marR="117566"/>
                </a:tc>
                <a:tc>
                  <a:txBody>
                    <a:bodyPr/>
                    <a:lstStyle/>
                    <a:p>
                      <a:pPr algn="ctr"/>
                      <a:endParaRPr lang="en-US" sz="1400" dirty="0"/>
                    </a:p>
                  </a:txBody>
                  <a:tcPr marL="117566" marR="117566"/>
                </a:tc>
                <a:extLst>
                  <a:ext uri="{0D108BD9-81ED-4DB2-BD59-A6C34878D82A}">
                    <a16:rowId xmlns:a16="http://schemas.microsoft.com/office/drawing/2014/main" val="10010"/>
                  </a:ext>
                </a:extLst>
              </a:tr>
              <a:tr h="370840">
                <a:tc>
                  <a:txBody>
                    <a:bodyPr/>
                    <a:lstStyle/>
                    <a:p>
                      <a:pPr algn="ctr"/>
                      <a:r>
                        <a:rPr lang="en-US" sz="1400" baseline="0" dirty="0" smtClean="0"/>
                        <a:t>Visual acuity</a:t>
                      </a:r>
                    </a:p>
                  </a:txBody>
                  <a:tcPr marL="117566" marR="117566"/>
                </a:tc>
                <a:tc>
                  <a:txBody>
                    <a:bodyPr/>
                    <a:lstStyle/>
                    <a:p>
                      <a:pPr algn="ctr"/>
                      <a:endParaRPr lang="en-US" sz="1400" dirty="0"/>
                    </a:p>
                  </a:txBody>
                  <a:tcPr marL="117566" marR="117566"/>
                </a:tc>
                <a:tc>
                  <a:txBody>
                    <a:bodyPr/>
                    <a:lstStyle/>
                    <a:p>
                      <a:pPr algn="ctr"/>
                      <a:endParaRPr lang="en-US" sz="1400" dirty="0"/>
                    </a:p>
                  </a:txBody>
                  <a:tcPr marL="117566" marR="117566"/>
                </a:tc>
                <a:extLst>
                  <a:ext uri="{0D108BD9-81ED-4DB2-BD59-A6C34878D82A}">
                    <a16:rowId xmlns:a16="http://schemas.microsoft.com/office/drawing/2014/main" val="10011"/>
                  </a:ext>
                </a:extLst>
              </a:tr>
            </a:tbl>
          </a:graphicData>
        </a:graphic>
      </p:graphicFrame>
      <p:sp>
        <p:nvSpPr>
          <p:cNvPr id="3" name="Rectangle 2"/>
          <p:cNvSpPr/>
          <p:nvPr/>
        </p:nvSpPr>
        <p:spPr>
          <a:xfrm>
            <a:off x="-944690" y="5035034"/>
            <a:ext cx="781304" cy="369332"/>
          </a:xfrm>
          <a:prstGeom prst="rect">
            <a:avLst/>
          </a:prstGeom>
        </p:spPr>
        <p:txBody>
          <a:bodyPr wrap="none">
            <a:spAutoFit/>
          </a:bodyPr>
          <a:lstStyle/>
          <a:p>
            <a:r>
              <a:rPr lang="en-US" dirty="0"/>
              <a:t>colitis</a:t>
            </a:r>
          </a:p>
        </p:txBody>
      </p:sp>
    </p:spTree>
    <p:extLst>
      <p:ext uri="{BB962C8B-B14F-4D97-AF65-F5344CB8AC3E}">
        <p14:creationId xmlns:p14="http://schemas.microsoft.com/office/powerpoint/2010/main" val="1304684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t>Preparation of the prospective mother</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just"/>
            <a:r>
              <a:rPr lang="en-US" dirty="0" smtClean="0"/>
              <a:t>Most women are physically capable of breastfeeding, provided the receive sufficient encouragement and are protected from discouraging experiences and comments while the secretion of breast milk is becoming established.</a:t>
            </a:r>
            <a:endParaRPr lang="en-US" dirty="0"/>
          </a:p>
          <a:p>
            <a:pPr algn="just"/>
            <a:r>
              <a:rPr lang="en-US" dirty="0" smtClean="0">
                <a:solidFill>
                  <a:srgbClr val="FF0000"/>
                </a:solidFill>
              </a:rPr>
              <a:t>Physical Factors:  </a:t>
            </a:r>
            <a:r>
              <a:rPr lang="en-US" dirty="0" smtClean="0"/>
              <a:t>leading to a good breastfeeding include:  good health, having enough rest, freedom of worry, treatment of any disease, and adequate nutrition. </a:t>
            </a:r>
          </a:p>
          <a:p>
            <a:pPr algn="just"/>
            <a:r>
              <a:rPr lang="en-US" dirty="0" smtClean="0">
                <a:solidFill>
                  <a:srgbClr val="FF0000"/>
                </a:solidFill>
              </a:rPr>
              <a:t>Retracted &amp; inverted nipples.  </a:t>
            </a:r>
          </a:p>
          <a:p>
            <a:pPr marL="45720" indent="0" algn="just">
              <a:buNone/>
            </a:pPr>
            <a:endParaRPr lang="en-US" dirty="0">
              <a:solidFill>
                <a:srgbClr val="FF0000"/>
              </a:solidFill>
            </a:endParaRPr>
          </a:p>
        </p:txBody>
      </p:sp>
    </p:spTree>
    <p:extLst>
      <p:ext uri="{BB962C8B-B14F-4D97-AF65-F5344CB8AC3E}">
        <p14:creationId xmlns:p14="http://schemas.microsoft.com/office/powerpoint/2010/main" val="3839391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p:cNvSpPr>
          <p:nvPr>
            <p:ph type="subTitle" idx="1"/>
          </p:nvPr>
        </p:nvSpPr>
        <p:spPr>
          <a:xfrm>
            <a:off x="381000" y="381000"/>
            <a:ext cx="8458200" cy="5791200"/>
          </a:xfrm>
        </p:spPr>
        <p:txBody>
          <a:bodyPr/>
          <a:lstStyle/>
          <a:p>
            <a:pPr algn="justLow" rtl="1"/>
            <a:endParaRPr lang="ar-SA" b="1" dirty="0" smtClean="0">
              <a:solidFill>
                <a:srgbClr val="000000"/>
              </a:solidFill>
              <a:cs typeface="Simplified Arabic" pitchFamily="2" charset="-78"/>
            </a:endParaRPr>
          </a:p>
          <a:p>
            <a:pPr algn="justLow" rtl="1"/>
            <a:endParaRPr lang="ar-SA" b="1" dirty="0" smtClean="0">
              <a:solidFill>
                <a:srgbClr val="000000"/>
              </a:solidFill>
              <a:cs typeface="Simplified Arabic" pitchFamily="2" charset="-78"/>
            </a:endParaRPr>
          </a:p>
          <a:p>
            <a:pPr algn="justLow" rtl="1"/>
            <a:endParaRPr lang="ar-SA" b="1" dirty="0" smtClean="0">
              <a:solidFill>
                <a:srgbClr val="000000"/>
              </a:solidFill>
              <a:cs typeface="Simplified Arabic" pitchFamily="2" charset="-78"/>
            </a:endParaRPr>
          </a:p>
          <a:p>
            <a:pPr algn="justLow" rtl="1"/>
            <a:r>
              <a:rPr lang="ar-SA" sz="4800" b="1" dirty="0" smtClean="0">
                <a:solidFill>
                  <a:srgbClr val="FFC000"/>
                </a:solidFill>
                <a:cs typeface="Simplified Arabic" pitchFamily="2" charset="-78"/>
              </a:rPr>
              <a:t>قال الحق تبارك وتعالى: </a:t>
            </a:r>
            <a:r>
              <a:rPr lang="ar-SA" sz="4800" b="1" dirty="0" smtClean="0">
                <a:solidFill>
                  <a:srgbClr val="0000FF"/>
                </a:solidFill>
                <a:cs typeface="Simplified Arabic" pitchFamily="2" charset="-78"/>
              </a:rPr>
              <a:t>(وَالْوَالِدَاتُ يُرْضِعْنَ أَوْلَادَهُنَّ حَوْلَيْنِ كَامِلَيْنِ لِمَنْ أَرَادَ أَنْ يُتِمَّ الرَّضَاعَةَ) [البقرة :233 ]</a:t>
            </a:r>
            <a:r>
              <a:rPr lang="ar-SA" sz="4800" b="1" dirty="0" smtClean="0">
                <a:solidFill>
                  <a:srgbClr val="000000"/>
                </a:solidFill>
                <a:cs typeface="Simplified Arabic" pitchFamily="2" charset="-78"/>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nipples</a:t>
            </a:r>
            <a:endParaRPr lang="en-US" dirty="0"/>
          </a:p>
        </p:txBody>
      </p:sp>
      <p:sp>
        <p:nvSpPr>
          <p:cNvPr id="3" name="Content Placeholder 2"/>
          <p:cNvSpPr>
            <a:spLocks noGrp="1"/>
          </p:cNvSpPr>
          <p:nvPr>
            <p:ph idx="1"/>
          </p:nvPr>
        </p:nvSpPr>
        <p:spPr/>
        <p:txBody>
          <a:bodyPr/>
          <a:lstStyle/>
          <a:p>
            <a:r>
              <a:rPr lang="en-US" dirty="0" smtClean="0"/>
              <a:t>. </a:t>
            </a:r>
          </a:p>
          <a:p>
            <a:r>
              <a:rPr lang="en-US" dirty="0" smtClean="0"/>
              <a:t>Flat nipples </a:t>
            </a:r>
            <a:r>
              <a:rPr lang="en-US" dirty="0"/>
              <a:t>don't stand out much from the surrounding area (called the areola) and don't protrude when stimulated. That sometimes can make it difficult for </a:t>
            </a:r>
            <a:r>
              <a:rPr lang="en-US" dirty="0" smtClean="0"/>
              <a:t>the </a:t>
            </a:r>
            <a:r>
              <a:rPr lang="en-US" dirty="0"/>
              <a:t>baby to latch on and breastfeed.</a:t>
            </a:r>
            <a:endParaRPr lang="en-US" dirty="0" smtClean="0">
              <a:solidFill>
                <a:srgbClr val="FF0000"/>
              </a:solidFill>
            </a:endParaRPr>
          </a:p>
          <a:p>
            <a:r>
              <a:rPr lang="en-US" dirty="0" smtClean="0">
                <a:solidFill>
                  <a:srgbClr val="FF0000"/>
                </a:solidFill>
              </a:rPr>
              <a:t> </a:t>
            </a:r>
            <a:r>
              <a:rPr lang="en-US" dirty="0"/>
              <a:t>shouldn't pose a problem unless </a:t>
            </a:r>
            <a:r>
              <a:rPr lang="en-US" dirty="0" smtClean="0"/>
              <a:t>the </a:t>
            </a:r>
            <a:r>
              <a:rPr lang="en-US" dirty="0"/>
              <a:t>baby isn’t latching on well or </a:t>
            </a:r>
            <a:r>
              <a:rPr lang="en-US" dirty="0" smtClean="0"/>
              <a:t>the </a:t>
            </a:r>
            <a:r>
              <a:rPr lang="en-US" dirty="0"/>
              <a:t>breasts are overly full or engorged.</a:t>
            </a:r>
          </a:p>
        </p:txBody>
      </p:sp>
    </p:spTree>
    <p:extLst>
      <p:ext uri="{BB962C8B-B14F-4D97-AF65-F5344CB8AC3E}">
        <p14:creationId xmlns:p14="http://schemas.microsoft.com/office/powerpoint/2010/main" val="1816117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a:solidFill>
                  <a:srgbClr val="FF0000"/>
                </a:solidFill>
              </a:rPr>
              <a:t>Inverted nipples </a:t>
            </a:r>
            <a:r>
              <a:rPr lang="en-US" dirty="0"/>
              <a:t>retract or pull inward when stimulated. They may look flat, or their appearance may range from slightly dimpled and indented to very clearly indented in the center</a:t>
            </a:r>
            <a:r>
              <a:rPr lang="en-US" dirty="0" smtClean="0"/>
              <a:t>.</a:t>
            </a:r>
          </a:p>
          <a:p>
            <a:r>
              <a:rPr lang="en-US" dirty="0"/>
              <a:t>briefly use a breast pump to draw out the nipple before nursing and pull back on the breast tissue while your baby is latching on to help the nipple protrude</a:t>
            </a:r>
          </a:p>
        </p:txBody>
      </p:sp>
    </p:spTree>
    <p:extLst>
      <p:ext uri="{BB962C8B-B14F-4D97-AF65-F5344CB8AC3E}">
        <p14:creationId xmlns:p14="http://schemas.microsoft.com/office/powerpoint/2010/main" val="4229170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b="1" i="1" dirty="0"/>
              <a:t>Stimulating your nipple</a:t>
            </a:r>
            <a:r>
              <a:rPr lang="en-US" dirty="0"/>
              <a:t>. Unless it retracts completely, grasp the nipple and roll it between your thumb and index finger for 30 seconds, then touch it with a moist, cold cloth immediately before offering it to your baby. A disposable nursing pad that is dampened and put in the freezer makes a great ice pack to help the nipple evert immediately before nursing.</a:t>
            </a:r>
          </a:p>
        </p:txBody>
      </p:sp>
    </p:spTree>
    <p:extLst>
      <p:ext uri="{BB962C8B-B14F-4D97-AF65-F5344CB8AC3E}">
        <p14:creationId xmlns:p14="http://schemas.microsoft.com/office/powerpoint/2010/main" val="2390192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i="1" dirty="0"/>
              <a:t>Pulling back on the areola before you latch the baby on</a:t>
            </a:r>
            <a:r>
              <a:rPr lang="en-US" dirty="0"/>
              <a:t>. Support your breast with your thumb on top and your other fingers underneath, and pull back on the breast toward the chest wall. This will help the nipple protrude</a:t>
            </a:r>
            <a:r>
              <a:rPr lang="en-US" dirty="0" smtClean="0"/>
              <a:t>.</a:t>
            </a:r>
            <a:r>
              <a:rPr lang="en-US" dirty="0"/>
              <a:t> : Draw The Nipple Out Before Feeding You can try manually expressing milk for a short while before feeding or you might use a breast pump to get the nipple to stand out. A couple of companies sell a syringe-like device especially for everting the nipple before feeding. </a:t>
            </a:r>
            <a:endParaRPr lang="en-US" dirty="0" smtClean="0"/>
          </a:p>
          <a:p>
            <a:r>
              <a:rPr lang="en-US" b="1" i="1" dirty="0"/>
              <a:t>Using a nipple shield.</a:t>
            </a:r>
            <a:r>
              <a:rPr lang="en-US" dirty="0"/>
              <a:t> This is a thin, flexible silicone nipple with holes in the end that fits over your nipple during feedings. </a:t>
            </a:r>
          </a:p>
        </p:txBody>
      </p:sp>
    </p:spTree>
    <p:extLst>
      <p:ext uri="{BB962C8B-B14F-4D97-AF65-F5344CB8AC3E}">
        <p14:creationId xmlns:p14="http://schemas.microsoft.com/office/powerpoint/2010/main" val="264051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b="1" dirty="0"/>
              <a:t>Use a breast pump</a:t>
            </a:r>
            <a:r>
              <a:rPr lang="en-US" dirty="0"/>
              <a:t> to gently draw out the nipple and to make it easier for your baby to latch on. Most nipples will extend out with only a minute or two of pumping. Once you see the nipple lengthen, remove the pump, and quickly place your baby on your breast. </a:t>
            </a:r>
          </a:p>
          <a:p>
            <a:r>
              <a:rPr lang="en-US" b="1" dirty="0"/>
              <a:t>Keep your breasts from getting engorged.</a:t>
            </a:r>
            <a:r>
              <a:rPr lang="en-US" dirty="0"/>
              <a:t> It is harder to draw out a flat or inverted nipple when your breast is overly full. To keep your breasts from becoming engorged, be sure to breastfeed at least 8 times in each 24-hour period. </a:t>
            </a:r>
          </a:p>
          <a:p>
            <a:endParaRPr lang="en-US" dirty="0"/>
          </a:p>
        </p:txBody>
      </p:sp>
    </p:spTree>
    <p:extLst>
      <p:ext uri="{BB962C8B-B14F-4D97-AF65-F5344CB8AC3E}">
        <p14:creationId xmlns:p14="http://schemas.microsoft.com/office/powerpoint/2010/main" val="2157870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t>
            </a:r>
            <a:endParaRPr lang="en-US"/>
          </a:p>
        </p:txBody>
      </p:sp>
      <p:sp>
        <p:nvSpPr>
          <p:cNvPr id="3" name="Content Placeholder 2"/>
          <p:cNvSpPr>
            <a:spLocks noGrp="1"/>
          </p:cNvSpPr>
          <p:nvPr>
            <p:ph idx="1"/>
          </p:nvPr>
        </p:nvSpPr>
        <p:spPr/>
        <p:txBody>
          <a:bodyPr/>
          <a:lstStyle/>
          <a:p>
            <a:r>
              <a:rPr lang="en-US" b="1" dirty="0"/>
              <a:t>Pay particular attention to your baby’s position and latch.</a:t>
            </a:r>
            <a:r>
              <a:rPr lang="en-US" dirty="0"/>
              <a:t> Your baby’s mouth should be opened wide and filled with breast tissue. When your baby is positioned well, your nipple will be at the back of your baby’s mouth, near the junction of the hard and soft palate. </a:t>
            </a:r>
          </a:p>
        </p:txBody>
      </p:sp>
    </p:spTree>
    <p:extLst>
      <p:ext uri="{BB962C8B-B14F-4D97-AF65-F5344CB8AC3E}">
        <p14:creationId xmlns:p14="http://schemas.microsoft.com/office/powerpoint/2010/main" val="2009359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solidFill>
                  <a:srgbClr val="FFC000"/>
                </a:solidFill>
              </a:rPr>
              <a:t>Establishing and maintaining the milk supply</a:t>
            </a:r>
            <a:r>
              <a:rPr lang="en-US" dirty="0">
                <a:solidFill>
                  <a:srgbClr val="FFC000"/>
                </a:solidFill>
              </a:rPr>
              <a:t/>
            </a:r>
            <a:br>
              <a:rPr lang="en-US" dirty="0">
                <a:solidFill>
                  <a:srgbClr val="FFC000"/>
                </a:solidFill>
              </a:rPr>
            </a:br>
            <a:endParaRPr lang="en-US" dirty="0">
              <a:solidFill>
                <a:srgbClr val="FFC000"/>
              </a:solidFill>
            </a:endParaRPr>
          </a:p>
        </p:txBody>
      </p:sp>
      <p:sp>
        <p:nvSpPr>
          <p:cNvPr id="3" name="Content Placeholder 2"/>
          <p:cNvSpPr>
            <a:spLocks noGrp="1"/>
          </p:cNvSpPr>
          <p:nvPr>
            <p:ph idx="1"/>
          </p:nvPr>
        </p:nvSpPr>
        <p:spPr/>
        <p:txBody>
          <a:bodyPr>
            <a:normAutofit/>
          </a:bodyPr>
          <a:lstStyle/>
          <a:p>
            <a:pPr algn="just"/>
            <a:r>
              <a:rPr lang="en-US" dirty="0" smtClean="0"/>
              <a:t>The most satisfactory stimulus to the secretion of human milk is regular and complete emptying of the breast; milk production is reduced when the secreted milk is not drained.</a:t>
            </a:r>
          </a:p>
          <a:p>
            <a:pPr algn="just"/>
            <a:endParaRPr lang="en-US" dirty="0"/>
          </a:p>
          <a:p>
            <a:pPr algn="just"/>
            <a:r>
              <a:rPr lang="en-US" dirty="0" smtClean="0"/>
              <a:t>The breastfeeding should begin as soon after delivery as the condition of the mother and the baby permits, preferably within the first hour.</a:t>
            </a:r>
          </a:p>
        </p:txBody>
      </p:sp>
    </p:spTree>
    <p:extLst>
      <p:ext uri="{BB962C8B-B14F-4D97-AF65-F5344CB8AC3E}">
        <p14:creationId xmlns:p14="http://schemas.microsoft.com/office/powerpoint/2010/main" val="990584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 position</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Users\DR-RUBANA\Pictures\breastfeeding-positions-386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00200"/>
            <a:ext cx="3676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813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Manual expression of breast milk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981200"/>
            <a:ext cx="5086350" cy="304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788861"/>
            <a:ext cx="4648200" cy="20380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4876800"/>
            <a:ext cx="2133600" cy="1676400"/>
          </a:xfrm>
          <a:prstGeom prst="rect">
            <a:avLst/>
          </a:prstGeom>
        </p:spPr>
      </p:pic>
    </p:spTree>
    <p:extLst>
      <p:ext uri="{BB962C8B-B14F-4D97-AF65-F5344CB8AC3E}">
        <p14:creationId xmlns:p14="http://schemas.microsoft.com/office/powerpoint/2010/main" val="2321069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43768"/>
            <a:ext cx="7772400" cy="1190432"/>
          </a:xfrm>
        </p:spPr>
        <p:txBody>
          <a:bodyPr>
            <a:normAutofit fontScale="90000"/>
          </a:bodyPr>
          <a:lstStyle/>
          <a:p>
            <a:pPr algn="ctr"/>
            <a:r>
              <a:rPr lang="en-US" sz="4000" dirty="0"/>
              <a:t>Expression of </a:t>
            </a:r>
            <a:r>
              <a:rPr lang="en-US" sz="4000" dirty="0" smtClean="0"/>
              <a:t>breast milk</a:t>
            </a:r>
            <a:r>
              <a:rPr lang="en-US" dirty="0"/>
              <a:t/>
            </a:r>
            <a:br>
              <a:rPr lang="en-US" dirty="0"/>
            </a:br>
            <a:endParaRPr lang="en-US" dirty="0"/>
          </a:p>
        </p:txBody>
      </p:sp>
      <p:pic>
        <p:nvPicPr>
          <p:cNvPr id="1026" name="Picture 2" descr="http://www.cartinafinland.fi/en/imagebank/image/15/15377/expressing+milk+1537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241083"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5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sz="3600" dirty="0" smtClean="0"/>
              <a:t>Breastfeeding is the normal feeding for infants during the first months of life which can ‘t be replicated .</a:t>
            </a:r>
          </a:p>
          <a:p>
            <a:r>
              <a:rPr lang="en-US" sz="3600" dirty="0" smtClean="0"/>
              <a:t>It contains over 200 known component.</a:t>
            </a:r>
          </a:p>
          <a:p>
            <a:r>
              <a:rPr lang="en-US" sz="3600" dirty="0" smtClean="0"/>
              <a:t>Breast milk bring both nutritive&amp; non nutritive signals to the neonate .</a:t>
            </a:r>
          </a:p>
        </p:txBody>
      </p:sp>
    </p:spTree>
    <p:extLst>
      <p:ext uri="{BB962C8B-B14F-4D97-AF65-F5344CB8AC3E}">
        <p14:creationId xmlns:p14="http://schemas.microsoft.com/office/powerpoint/2010/main" val="29792443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Contraindications</a:t>
            </a:r>
            <a:br>
              <a:rPr lang="en-US" dirty="0"/>
            </a:br>
            <a:endParaRPr lang="en-US" dirty="0"/>
          </a:p>
        </p:txBody>
      </p:sp>
      <p:sp>
        <p:nvSpPr>
          <p:cNvPr id="3" name="Content Placeholder 2"/>
          <p:cNvSpPr>
            <a:spLocks noGrp="1"/>
          </p:cNvSpPr>
          <p:nvPr>
            <p:ph idx="1"/>
          </p:nvPr>
        </p:nvSpPr>
        <p:spPr/>
        <p:txBody>
          <a:bodyPr/>
          <a:lstStyle/>
          <a:p>
            <a:pPr algn="just"/>
            <a:r>
              <a:rPr lang="en-US" dirty="0" smtClean="0"/>
              <a:t>It is important to look at the entities that put the mother or infant at significant risk and are not remedial.</a:t>
            </a:r>
          </a:p>
          <a:p>
            <a:pPr algn="just"/>
            <a:r>
              <a:rPr lang="en-US" dirty="0"/>
              <a:t> </a:t>
            </a:r>
            <a:r>
              <a:rPr lang="en-US" dirty="0" smtClean="0">
                <a:solidFill>
                  <a:srgbClr val="FF0000"/>
                </a:solidFill>
              </a:rPr>
              <a:t>Infectious Diseases:</a:t>
            </a:r>
          </a:p>
          <a:p>
            <a:pPr algn="just"/>
            <a:r>
              <a:rPr lang="en-US" dirty="0" smtClean="0">
                <a:solidFill>
                  <a:srgbClr val="FF0000"/>
                </a:solidFill>
              </a:rPr>
              <a:t> Life – threatening illnesses in the mother:</a:t>
            </a:r>
          </a:p>
          <a:p>
            <a:pPr algn="just"/>
            <a:r>
              <a:rPr lang="en-US" dirty="0">
                <a:solidFill>
                  <a:srgbClr val="FF0000"/>
                </a:solidFill>
              </a:rPr>
              <a:t> </a:t>
            </a:r>
            <a:r>
              <a:rPr lang="en-US" dirty="0" smtClean="0">
                <a:solidFill>
                  <a:srgbClr val="FF0000"/>
                </a:solidFill>
              </a:rPr>
              <a:t>Medications:</a:t>
            </a:r>
            <a:endParaRPr lang="en-US" dirty="0">
              <a:solidFill>
                <a:srgbClr val="FF0000"/>
              </a:solidFill>
            </a:endParaRPr>
          </a:p>
        </p:txBody>
      </p:sp>
    </p:spTree>
    <p:extLst>
      <p:ext uri="{BB962C8B-B14F-4D97-AF65-F5344CB8AC3E}">
        <p14:creationId xmlns:p14="http://schemas.microsoft.com/office/powerpoint/2010/main" val="4254401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 latching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2441" y="1935163"/>
            <a:ext cx="5299118" cy="4389437"/>
          </a:xfrm>
        </p:spPr>
      </p:pic>
    </p:spTree>
    <p:extLst>
      <p:ext uri="{BB962C8B-B14F-4D97-AF65-F5344CB8AC3E}">
        <p14:creationId xmlns:p14="http://schemas.microsoft.com/office/powerpoint/2010/main" val="2710873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33400"/>
            <a:ext cx="8763000" cy="5943600"/>
          </a:xfrm>
          <a:prstGeom prst="rect">
            <a:avLst/>
          </a:prstGeom>
        </p:spPr>
      </p:pic>
    </p:spTree>
    <p:extLst>
      <p:ext uri="{BB962C8B-B14F-4D97-AF65-F5344CB8AC3E}">
        <p14:creationId xmlns:p14="http://schemas.microsoft.com/office/powerpoint/2010/main" val="249288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sz="3600"/>
              <a:t>HUMAN MILK UNIQUE COMPOSITION</a:t>
            </a:r>
          </a:p>
        </p:txBody>
      </p:sp>
      <p:sp>
        <p:nvSpPr>
          <p:cNvPr id="3" name="Content Placeholder 2"/>
          <p:cNvSpPr txBox="1">
            <a:spLocks noGrp="1"/>
          </p:cNvSpPr>
          <p:nvPr>
            <p:ph idx="1"/>
          </p:nvPr>
        </p:nvSpPr>
        <p:spPr/>
        <p:txBody>
          <a:bodyPr/>
          <a:lstStyle/>
          <a:p>
            <a:pPr marL="0" lvl="0" indent="0">
              <a:lnSpc>
                <a:spcPct val="90000"/>
              </a:lnSpc>
              <a:buNone/>
            </a:pPr>
            <a:r>
              <a:rPr lang="en-US" sz="3600" dirty="0"/>
              <a:t>Exclusive human milk feeding for the first 6 mon. of life, with continued breastfeeding for 2 years of life is the normative standard for infant feeding because of Its unique nutritive composition and non nutritive bioactive factors that </a:t>
            </a:r>
            <a:r>
              <a:rPr lang="en-US" sz="3600" dirty="0">
                <a:solidFill>
                  <a:srgbClr val="FF0000"/>
                </a:solidFill>
              </a:rPr>
              <a:t>promote survival </a:t>
            </a:r>
            <a:r>
              <a:rPr lang="en-US" sz="3600" dirty="0"/>
              <a:t>and </a:t>
            </a:r>
            <a:r>
              <a:rPr lang="en-US" sz="3600" dirty="0">
                <a:solidFill>
                  <a:srgbClr val="FF0000"/>
                </a:solidFill>
              </a:rPr>
              <a:t>healthy development</a:t>
            </a:r>
            <a:r>
              <a:rPr lang="en-US" sz="3600" dirty="0" smtClean="0"/>
              <a:t>.</a:t>
            </a:r>
            <a:endParaRPr lang="en-US" sz="3600" dirty="0"/>
          </a:p>
        </p:txBody>
      </p:sp>
    </p:spTree>
    <p:extLst>
      <p:ext uri="{BB962C8B-B14F-4D97-AF65-F5344CB8AC3E}">
        <p14:creationId xmlns:p14="http://schemas.microsoft.com/office/powerpoint/2010/main" val="2851874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t>
            </a:r>
            <a:endParaRPr lang="en-US" dirty="0"/>
          </a:p>
        </p:txBody>
      </p:sp>
      <p:sp>
        <p:nvSpPr>
          <p:cNvPr id="3" name="Content Placeholder 2"/>
          <p:cNvSpPr>
            <a:spLocks noGrp="1"/>
          </p:cNvSpPr>
          <p:nvPr>
            <p:ph idx="1"/>
          </p:nvPr>
        </p:nvSpPr>
        <p:spPr/>
        <p:txBody>
          <a:bodyPr/>
          <a:lstStyle/>
          <a:p>
            <a:pPr lvl="0">
              <a:lnSpc>
                <a:spcPct val="90000"/>
              </a:lnSpc>
            </a:pPr>
            <a:r>
              <a:rPr lang="en-US" sz="2800" dirty="0" smtClean="0"/>
              <a:t>Human </a:t>
            </a:r>
            <a:r>
              <a:rPr lang="en-US" sz="2800" dirty="0"/>
              <a:t>milk composition is </a:t>
            </a:r>
            <a:r>
              <a:rPr lang="en-US" sz="2800" b="1" dirty="0">
                <a:solidFill>
                  <a:srgbClr val="FF0000"/>
                </a:solidFill>
              </a:rPr>
              <a:t>dynamic</a:t>
            </a:r>
            <a:r>
              <a:rPr lang="en-US" sz="2800" dirty="0"/>
              <a:t>, and varies within a feeding, diurnally, over lactation, and between mothers and populations.</a:t>
            </a:r>
          </a:p>
          <a:p>
            <a:pPr lvl="0">
              <a:lnSpc>
                <a:spcPct val="90000"/>
              </a:lnSpc>
            </a:pPr>
            <a:r>
              <a:rPr lang="en-US" sz="2800" b="1" dirty="0">
                <a:solidFill>
                  <a:srgbClr val="FF0000"/>
                </a:solidFill>
              </a:rPr>
              <a:t>Influences on compositional differences </a:t>
            </a:r>
            <a:r>
              <a:rPr lang="en-US" sz="2800" dirty="0"/>
              <a:t>include maternal and environmental factors and the expression and management of milk (e.g. Storage and pasteurization)</a:t>
            </a:r>
          </a:p>
          <a:p>
            <a:endParaRPr lang="en-US" dirty="0"/>
          </a:p>
        </p:txBody>
      </p:sp>
    </p:spTree>
    <p:extLst>
      <p:ext uri="{BB962C8B-B14F-4D97-AF65-F5344CB8AC3E}">
        <p14:creationId xmlns:p14="http://schemas.microsoft.com/office/powerpoint/2010/main" val="303418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t>Nutritional component of human milk</a:t>
            </a:r>
          </a:p>
        </p:txBody>
      </p:sp>
      <p:sp>
        <p:nvSpPr>
          <p:cNvPr id="3" name="Content Placeholder 2"/>
          <p:cNvSpPr txBox="1">
            <a:spLocks noGrp="1"/>
          </p:cNvSpPr>
          <p:nvPr>
            <p:ph idx="1"/>
          </p:nvPr>
        </p:nvSpPr>
        <p:spPr/>
        <p:txBody>
          <a:bodyPr/>
          <a:lstStyle/>
          <a:p>
            <a:pPr lvl="0"/>
            <a:r>
              <a:rPr lang="en-US" sz="3200" b="1" dirty="0">
                <a:solidFill>
                  <a:srgbClr val="FF0000"/>
                </a:solidFill>
              </a:rPr>
              <a:t>Macronutrients</a:t>
            </a:r>
            <a:r>
              <a:rPr lang="en-US" sz="3200" b="1" dirty="0"/>
              <a:t> :</a:t>
            </a:r>
            <a:r>
              <a:rPr lang="en-US" sz="3200" dirty="0"/>
              <a:t>varies within mothers and across lactation but is remarkably conserved across populations despite variations in maternal nutritional status.</a:t>
            </a:r>
          </a:p>
          <a:p>
            <a:pPr marL="0" lvl="0" indent="0">
              <a:buNone/>
            </a:pPr>
            <a:r>
              <a:rPr lang="en-US" sz="3200" dirty="0"/>
              <a:t>differs between preterm and term milk, with preterm milk tending to be higher in protein and fat </a:t>
            </a:r>
            <a:r>
              <a:rPr lang="en-US" sz="3200" dirty="0" smtClean="0"/>
              <a:t>.</a:t>
            </a:r>
          </a:p>
          <a:p>
            <a:pPr lvl="0">
              <a:buClr>
                <a:srgbClr val="0BD0D9"/>
              </a:buClr>
            </a:pPr>
            <a:r>
              <a:rPr lang="en-US" sz="3200" dirty="0">
                <a:solidFill>
                  <a:prstClr val="black"/>
                </a:solidFill>
              </a:rPr>
              <a:t>It contain fat ,carbohydrate, proteins</a:t>
            </a:r>
          </a:p>
          <a:p>
            <a:pPr lvl="0">
              <a:buClr>
                <a:srgbClr val="0BD0D9"/>
              </a:buClr>
            </a:pPr>
            <a:r>
              <a:rPr lang="en-US" sz="3200" dirty="0" err="1">
                <a:solidFill>
                  <a:prstClr val="black"/>
                </a:solidFill>
              </a:rPr>
              <a:t>menirals</a:t>
            </a:r>
            <a:r>
              <a:rPr lang="en-US" sz="3200" dirty="0">
                <a:solidFill>
                  <a:prstClr val="black"/>
                </a:solidFill>
              </a:rPr>
              <a:t>,</a:t>
            </a:r>
            <a:endParaRPr lang="en-US" sz="3200" dirty="0"/>
          </a:p>
        </p:txBody>
      </p:sp>
    </p:spTree>
    <p:extLst>
      <p:ext uri="{BB962C8B-B14F-4D97-AF65-F5344CB8AC3E}">
        <p14:creationId xmlns:p14="http://schemas.microsoft.com/office/powerpoint/2010/main" val="2038591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b="1"/>
              <a:t>Micronutrients</a:t>
            </a:r>
            <a:endParaRPr lang="en-US"/>
          </a:p>
        </p:txBody>
      </p:sp>
      <p:sp>
        <p:nvSpPr>
          <p:cNvPr id="3" name="Content Placeholder 2"/>
          <p:cNvSpPr txBox="1">
            <a:spLocks noGrp="1"/>
          </p:cNvSpPr>
          <p:nvPr>
            <p:ph idx="1"/>
          </p:nvPr>
        </p:nvSpPr>
        <p:spPr/>
        <p:txBody>
          <a:bodyPr/>
          <a:lstStyle/>
          <a:p>
            <a:pPr lvl="0"/>
            <a:r>
              <a:rPr lang="en-US" dirty="0"/>
              <a:t>many micronutrients vary in human milk depending on maternal diet and body stores .</a:t>
            </a:r>
          </a:p>
          <a:p>
            <a:pPr lvl="0"/>
            <a:r>
              <a:rPr lang="en-US" dirty="0"/>
              <a:t>including </a:t>
            </a:r>
            <a:r>
              <a:rPr lang="en-US" dirty="0">
                <a:solidFill>
                  <a:srgbClr val="FF0000"/>
                </a:solidFill>
              </a:rPr>
              <a:t>vitamins A, B1, B2, B6, B12, D, and iodine</a:t>
            </a:r>
            <a:r>
              <a:rPr lang="en-US" dirty="0" smtClean="0"/>
              <a:t>.</a:t>
            </a:r>
          </a:p>
          <a:p>
            <a:pPr lvl="0"/>
            <a:r>
              <a:rPr lang="en-US" dirty="0" smtClean="0"/>
              <a:t>. </a:t>
            </a:r>
            <a:r>
              <a:rPr lang="en-US" dirty="0"/>
              <a:t>Regardless of maternal diet, </a:t>
            </a:r>
            <a:r>
              <a:rPr lang="en-US" dirty="0">
                <a:solidFill>
                  <a:srgbClr val="FF0000"/>
                </a:solidFill>
              </a:rPr>
              <a:t>Vitamin K</a:t>
            </a:r>
            <a:r>
              <a:rPr lang="en-US" dirty="0"/>
              <a:t> is extremely low in human milk and thus, the American Academy of Pediatrics recommends an injection of this vitamin to avoid hemorrhagic disease of the </a:t>
            </a:r>
            <a:r>
              <a:rPr lang="en-US" dirty="0" smtClean="0"/>
              <a:t>newborn</a:t>
            </a:r>
          </a:p>
          <a:p>
            <a:pPr lvl="0"/>
            <a:r>
              <a:rPr lang="en-US" dirty="0" smtClean="0">
                <a:solidFill>
                  <a:srgbClr val="FF0000"/>
                </a:solidFill>
              </a:rPr>
              <a:t>. </a:t>
            </a:r>
            <a:r>
              <a:rPr lang="en-US" dirty="0">
                <a:solidFill>
                  <a:srgbClr val="FF0000"/>
                </a:solidFill>
              </a:rPr>
              <a:t>Vitamin D </a:t>
            </a:r>
            <a:r>
              <a:rPr lang="en-US" dirty="0"/>
              <a:t>also occurs in low quantity in human milk, particularly with low maternal exposure to sunshine.</a:t>
            </a:r>
          </a:p>
        </p:txBody>
      </p:sp>
    </p:spTree>
    <p:extLst>
      <p:ext uri="{BB962C8B-B14F-4D97-AF65-F5344CB8AC3E}">
        <p14:creationId xmlns:p14="http://schemas.microsoft.com/office/powerpoint/2010/main" val="522554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Bioactive factors</a:t>
            </a:r>
            <a:endParaRPr lang="en-US" dirty="0"/>
          </a:p>
        </p:txBody>
      </p:sp>
      <p:sp>
        <p:nvSpPr>
          <p:cNvPr id="3" name="Content Placeholder 2"/>
          <p:cNvSpPr>
            <a:spLocks noGrp="1"/>
          </p:cNvSpPr>
          <p:nvPr>
            <p:ph idx="1"/>
          </p:nvPr>
        </p:nvSpPr>
        <p:spPr/>
        <p:txBody>
          <a:bodyPr/>
          <a:lstStyle/>
          <a:p>
            <a:pPr lvl="0"/>
            <a:r>
              <a:rPr lang="en-US" sz="2400" dirty="0" smtClean="0"/>
              <a:t>including</a:t>
            </a:r>
            <a:r>
              <a:rPr lang="en-US" sz="2400" dirty="0" smtClean="0"/>
              <a:t>:</a:t>
            </a:r>
          </a:p>
          <a:p>
            <a:r>
              <a:rPr lang="en-US" sz="2400" dirty="0" smtClean="0">
                <a:solidFill>
                  <a:prstClr val="black"/>
                </a:solidFill>
              </a:rPr>
              <a:t>living </a:t>
            </a:r>
            <a:r>
              <a:rPr lang="en-US" sz="2400" dirty="0">
                <a:solidFill>
                  <a:prstClr val="black"/>
                </a:solidFill>
              </a:rPr>
              <a:t>cells (macrophages and stem cells</a:t>
            </a:r>
            <a:r>
              <a:rPr lang="en-US" sz="2400" dirty="0" smtClean="0">
                <a:solidFill>
                  <a:prstClr val="black"/>
                </a:solidFill>
              </a:rPr>
              <a:t>)</a:t>
            </a:r>
            <a:endParaRPr lang="en-US" sz="2400" dirty="0" smtClean="0"/>
          </a:p>
          <a:p>
            <a:pPr lvl="0"/>
            <a:r>
              <a:rPr lang="en-US" sz="2400" dirty="0" smtClean="0"/>
              <a:t>anti-infectious</a:t>
            </a:r>
          </a:p>
          <a:p>
            <a:pPr lvl="0"/>
            <a:r>
              <a:rPr lang="en-US" sz="2400" dirty="0" smtClean="0"/>
              <a:t>anti-inflammatory </a:t>
            </a:r>
            <a:r>
              <a:rPr lang="en-US" sz="2400" dirty="0" smtClean="0"/>
              <a:t>agents, and antioxidants</a:t>
            </a:r>
            <a:endParaRPr lang="en-US" sz="2400" dirty="0" smtClean="0"/>
          </a:p>
          <a:p>
            <a:pPr lvl="0"/>
            <a:r>
              <a:rPr lang="en-US" sz="2400" dirty="0" smtClean="0"/>
              <a:t>growth factors</a:t>
            </a:r>
          </a:p>
          <a:p>
            <a:pPr lvl="0"/>
            <a:r>
              <a:rPr lang="en-US" sz="2400" dirty="0" smtClean="0"/>
              <a:t>Prebiotics</a:t>
            </a:r>
          </a:p>
          <a:p>
            <a:pPr lvl="0"/>
            <a:r>
              <a:rPr lang="en-US" sz="2400" dirty="0" smtClean="0"/>
              <a:t>Probiotics</a:t>
            </a:r>
          </a:p>
          <a:p>
            <a:pPr lvl="0">
              <a:buClr>
                <a:srgbClr val="0BD0D9"/>
              </a:buClr>
            </a:pPr>
            <a:r>
              <a:rPr lang="en-US" sz="2400" dirty="0">
                <a:solidFill>
                  <a:prstClr val="black"/>
                </a:solidFill>
              </a:rPr>
              <a:t>vitamins,hormons, </a:t>
            </a:r>
            <a:r>
              <a:rPr lang="en-US" sz="2400" dirty="0" smtClean="0">
                <a:solidFill>
                  <a:prstClr val="black"/>
                </a:solidFill>
              </a:rPr>
              <a:t>enzymes complements</a:t>
            </a:r>
            <a:r>
              <a:rPr lang="en-US" sz="2400" dirty="0">
                <a:solidFill>
                  <a:prstClr val="black"/>
                </a:solidFill>
              </a:rPr>
              <a:t>,</a:t>
            </a:r>
          </a:p>
          <a:p>
            <a:pPr lvl="0">
              <a:buClr>
                <a:srgbClr val="0BD0D9"/>
              </a:buClr>
            </a:pPr>
            <a:r>
              <a:rPr lang="en-US" sz="2400" dirty="0">
                <a:solidFill>
                  <a:prstClr val="black"/>
                </a:solidFill>
              </a:rPr>
              <a:t> lysozymes , immunoglobulins</a:t>
            </a:r>
          </a:p>
          <a:p>
            <a:pPr lvl="0">
              <a:buClr>
                <a:srgbClr val="0BD0D9"/>
              </a:buClr>
            </a:pPr>
            <a:r>
              <a:rPr lang="en-US" sz="2400" dirty="0" smtClean="0">
                <a:solidFill>
                  <a:prstClr val="black"/>
                </a:solidFill>
              </a:rPr>
              <a:t>cytokines</a:t>
            </a:r>
            <a:endParaRPr lang="en-US" sz="2400" dirty="0">
              <a:solidFill>
                <a:prstClr val="black"/>
              </a:solidFill>
            </a:endParaRPr>
          </a:p>
          <a:p>
            <a:pPr lvl="0">
              <a:buClr>
                <a:srgbClr val="0BD0D9"/>
              </a:buClr>
            </a:pPr>
            <a:r>
              <a:rPr lang="en-US" sz="2400" dirty="0" smtClean="0">
                <a:solidFill>
                  <a:prstClr val="black"/>
                </a:solidFill>
              </a:rPr>
              <a:t>mucins</a:t>
            </a:r>
            <a:endParaRPr lang="en-US" sz="2400" dirty="0">
              <a:solidFill>
                <a:prstClr val="black"/>
              </a:solidFill>
            </a:endParaRPr>
          </a:p>
          <a:p>
            <a:pPr lvl="0"/>
            <a:endParaRPr lang="en-US" sz="2400" dirty="0" smtClean="0"/>
          </a:p>
          <a:p>
            <a:pPr lvl="0"/>
            <a:endParaRPr lang="en-US" sz="2400" dirty="0"/>
          </a:p>
          <a:p>
            <a:endParaRPr lang="en-US" dirty="0"/>
          </a:p>
        </p:txBody>
      </p:sp>
    </p:spTree>
    <p:extLst>
      <p:ext uri="{BB962C8B-B14F-4D97-AF65-F5344CB8AC3E}">
        <p14:creationId xmlns:p14="http://schemas.microsoft.com/office/powerpoint/2010/main" val="240863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3364</TotalTime>
  <Words>1690</Words>
  <Application>Microsoft Office PowerPoint</Application>
  <PresentationFormat>On-screen Show (4:3)</PresentationFormat>
  <Paragraphs>186</Paragraphs>
  <Slides>42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Calibri</vt:lpstr>
      <vt:lpstr>Constantia</vt:lpstr>
      <vt:lpstr>Franklin Gothic Book</vt:lpstr>
      <vt:lpstr>Perpetua</vt:lpstr>
      <vt:lpstr>Simplified Arabic</vt:lpstr>
      <vt:lpstr>Wingdings 2</vt:lpstr>
      <vt:lpstr>Flow</vt:lpstr>
      <vt:lpstr>Equity</vt:lpstr>
      <vt:lpstr>BREASTFEEDING</vt:lpstr>
      <vt:lpstr>contents</vt:lpstr>
      <vt:lpstr>PowerPoint Presentation</vt:lpstr>
      <vt:lpstr>introduction</vt:lpstr>
      <vt:lpstr>HUMAN MILK UNIQUE COMPOSITION</vt:lpstr>
      <vt:lpstr>CONT.</vt:lpstr>
      <vt:lpstr>Nutritional component of human milk</vt:lpstr>
      <vt:lpstr>Micronutrients</vt:lpstr>
      <vt:lpstr>Bioactive factors</vt:lpstr>
      <vt:lpstr>Breast milk under microscopy</vt:lpstr>
      <vt:lpstr>Comparison of microscopic picture</vt:lpstr>
      <vt:lpstr>Colostrum vs. mature breast milk</vt:lpstr>
      <vt:lpstr>colostrum</vt:lpstr>
      <vt:lpstr>colostrum</vt:lpstr>
      <vt:lpstr>colostrum</vt:lpstr>
      <vt:lpstr>PowerPoint Presentation</vt:lpstr>
      <vt:lpstr>Colostrum in comparison to transitional and mature milk</vt:lpstr>
      <vt:lpstr>BIOACTIVE COMPONENTS AND THEIR SOURCES</vt:lpstr>
      <vt:lpstr>Sources of mother milk immune factors</vt:lpstr>
      <vt:lpstr>BIOACTIVE FACTORS</vt:lpstr>
      <vt:lpstr>IMMUNOLOGICAL FACTORS</vt:lpstr>
      <vt:lpstr>Cont.</vt:lpstr>
      <vt:lpstr>Breastfeeding Definitions </vt:lpstr>
      <vt:lpstr>Cont.</vt:lpstr>
      <vt:lpstr>WHO recommendation</vt:lpstr>
      <vt:lpstr>PowerPoint Presentation</vt:lpstr>
      <vt:lpstr>Benefits of breastfeeding for mothers</vt:lpstr>
      <vt:lpstr>Advantages of breastfeeding </vt:lpstr>
      <vt:lpstr>Preparation of the prospective mother </vt:lpstr>
      <vt:lpstr>Flat nipples</vt:lpstr>
      <vt:lpstr>Cont.</vt:lpstr>
      <vt:lpstr>management</vt:lpstr>
      <vt:lpstr>PowerPoint Presentation</vt:lpstr>
      <vt:lpstr>Cont.</vt:lpstr>
      <vt:lpstr>Cont.</vt:lpstr>
      <vt:lpstr>Establishing and maintaining the milk supply </vt:lpstr>
      <vt:lpstr>Breastfeeding position</vt:lpstr>
      <vt:lpstr>Manual expression of breast milk</vt:lpstr>
      <vt:lpstr>Expression of breast milk </vt:lpstr>
      <vt:lpstr>Contraindications </vt:lpstr>
      <vt:lpstr>Correct latching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DR-RUBANA</dc:creator>
  <cp:lastModifiedBy>KHALID AL-KRAIDA</cp:lastModifiedBy>
  <cp:revision>136</cp:revision>
  <dcterms:created xsi:type="dcterms:W3CDTF">2006-08-16T00:00:00Z</dcterms:created>
  <dcterms:modified xsi:type="dcterms:W3CDTF">2018-04-08T09:02:19Z</dcterms:modified>
</cp:coreProperties>
</file>