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343" r:id="rId2"/>
    <p:sldId id="333" r:id="rId3"/>
    <p:sldId id="353" r:id="rId4"/>
    <p:sldId id="351" r:id="rId5"/>
    <p:sldId id="348" r:id="rId6"/>
    <p:sldId id="352" r:id="rId7"/>
    <p:sldId id="320" r:id="rId8"/>
    <p:sldId id="295" r:id="rId9"/>
    <p:sldId id="345" r:id="rId10"/>
    <p:sldId id="346" r:id="rId11"/>
    <p:sldId id="337" r:id="rId12"/>
    <p:sldId id="328" r:id="rId13"/>
    <p:sldId id="327" r:id="rId14"/>
    <p:sldId id="336" r:id="rId15"/>
    <p:sldId id="325" r:id="rId16"/>
    <p:sldId id="338" r:id="rId17"/>
    <p:sldId id="326" r:id="rId18"/>
    <p:sldId id="341" r:id="rId19"/>
    <p:sldId id="356" r:id="rId20"/>
    <p:sldId id="355" r:id="rId21"/>
    <p:sldId id="354" r:id="rId22"/>
  </p:sldIdLst>
  <p:sldSz cx="9144000" cy="6858000" type="screen4x3"/>
  <p:notesSz cx="6858000" cy="9144000"/>
  <p:defaultTextStyle>
    <a:defPPr>
      <a:defRPr lang="ar-EG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3101FF"/>
    <a:srgbClr val="0000FF"/>
    <a:srgbClr val="00FFFF"/>
    <a:srgbClr val="CCFFFF"/>
    <a:srgbClr val="EBFFB3"/>
    <a:srgbClr val="FF33CC"/>
    <a:srgbClr val="E7FFFF"/>
    <a:srgbClr val="CDFFF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7" autoAdjust="0"/>
    <p:restoredTop sz="92450" autoAdjust="0"/>
  </p:normalViewPr>
  <p:slideViewPr>
    <p:cSldViewPr>
      <p:cViewPr>
        <p:scale>
          <a:sx n="66" d="100"/>
          <a:sy n="66" d="100"/>
        </p:scale>
        <p:origin x="-1272" y="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E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5C0D4D6E-95EB-4BCC-BDBB-A5D6B6FB35B2}" type="datetimeFigureOut">
              <a:rPr lang="ar-EG" smtClean="0"/>
              <a:pPr/>
              <a:t>04/07/1439</a:t>
            </a:fld>
            <a:endParaRPr lang="ar-E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E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69D41416-D7D6-4A82-A138-A99A06653B14}" type="slidenum">
              <a:rPr lang="ar-EG" smtClean="0"/>
              <a:pPr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2012376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Nitric_oxide" TargetMode="External"/><Relationship Id="rId3" Type="http://schemas.openxmlformats.org/officeDocument/2006/relationships/hyperlink" Target="https://en.wikipedia.org/wiki/Penis" TargetMode="External"/><Relationship Id="rId7" Type="http://schemas.openxmlformats.org/officeDocument/2006/relationships/hyperlink" Target="https://en.wikipedia.org/wiki/Autonomic_nervous_system" TargetMode="External"/><Relationship Id="rId12" Type="http://schemas.openxmlformats.org/officeDocument/2006/relationships/hyperlink" Target="https://en.wikipedia.org/wiki/Vein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en.wikipedia.org/wiki/Parasympathetic" TargetMode="External"/><Relationship Id="rId11" Type="http://schemas.openxmlformats.org/officeDocument/2006/relationships/hyperlink" Target="https://en.wikipedia.org/wiki/Blood" TargetMode="External"/><Relationship Id="rId5" Type="http://schemas.openxmlformats.org/officeDocument/2006/relationships/hyperlink" Target="https://en.wikipedia.org/wiki/Sexual_attraction" TargetMode="External"/><Relationship Id="rId10" Type="http://schemas.openxmlformats.org/officeDocument/2006/relationships/hyperlink" Target="https://en.wikipedia.org/wiki/Corpus_cavernosum_penis" TargetMode="External"/><Relationship Id="rId4" Type="http://schemas.openxmlformats.org/officeDocument/2006/relationships/hyperlink" Target="https://en.wikipedia.org/wiki/Sexual_arousal" TargetMode="External"/><Relationship Id="rId9" Type="http://schemas.openxmlformats.org/officeDocument/2006/relationships/hyperlink" Target="https://en.wikipedia.org/wiki/Vasodilation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Alpha_1_receptor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en.wikipedia.org/wiki/Alpha-1A_adrenergic_receptor" TargetMode="External"/><Relationship Id="rId4" Type="http://schemas.openxmlformats.org/officeDocument/2006/relationships/hyperlink" Target="https://en.wikipedia.org/wiki/Receptor_antagonist" TargetMode="Externa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Nitric_oxide" TargetMode="External"/><Relationship Id="rId7" Type="http://schemas.openxmlformats.org/officeDocument/2006/relationships/hyperlink" Target="https://en.wikipedia.org/wiki/Smooth_muscle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en.wikipedia.org/wiki/Cyclic_guanosine_monophosphate" TargetMode="External"/><Relationship Id="rId5" Type="http://schemas.openxmlformats.org/officeDocument/2006/relationships/hyperlink" Target="https://en.wikipedia.org/wiki/Guanylate_cyclase" TargetMode="External"/><Relationship Id="rId4" Type="http://schemas.openxmlformats.org/officeDocument/2006/relationships/hyperlink" Target="https://en.wikipedia.org/wiki/Corpus_cavernosum_penis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Penile erection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or </a:t>
            </a:r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penile tumescence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=  a physiological phenomenon in which the 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 tooltip="Penis"/>
              </a:rPr>
              <a:t>penis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becomes firmer, engorged and enlarged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as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result of a complex interaction of psychological, neural, vascular and endocrine factors, and is often associated with 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 tooltip="Sexual arousal"/>
              </a:rPr>
              <a:t>sexual arousal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or 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5" tooltip="Sexual attraction"/>
              </a:rPr>
              <a:t>sexual attraction</a:t>
            </a:r>
            <a:endParaRPr lang="en-US" sz="1200" b="0" i="0" u="none" strike="noStrike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algn="l"/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Physiologically, erection is triggered by the 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6" tooltip="Parasympathetic"/>
              </a:rPr>
              <a:t>parasympathetic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division of the 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7" tooltip="Autonomic nervous system"/>
              </a:rPr>
              <a:t>autonomic nervous system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causing 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8" tooltip="Nitric oxide"/>
              </a:rPr>
              <a:t>nitric oxide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levels to rise in The       arteries 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9" tooltip="Vasodilation"/>
              </a:rPr>
              <a:t>dilate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causing the 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10" tooltip="Corpus cavernosum penis"/>
              </a:rPr>
              <a:t>corpora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10" tooltip="Corpus cavernosum penis"/>
              </a:rPr>
              <a:t>cavernosa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of the penis to fill with 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11" tooltip="Blood"/>
              </a:rPr>
              <a:t>blood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muscles compress the 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12" tooltip="Vein"/>
              </a:rPr>
              <a:t>veins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of corpora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cavernosa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algn="l"/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limiting the venous drainage of blood.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3C044F-F362-483A-918B-44400F105E8F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3C044F-F362-483A-918B-44400F105E8F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PDE5 inhibitors inhibit the degradation of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cGMP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by PDE5, increasing blood flow to the penis during sexual stimulation. This mode of action means that PDE5 inhibitors are ineffective without sexual stimulation.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D41416-D7D6-4A82-A138-A99A06653B14}" type="slidenum">
              <a:rPr lang="ar-EG" smtClean="0"/>
              <a:pPr/>
              <a:t>11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1182346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ischemic heart disease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(</a:t>
            </a:r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IHD</a:t>
            </a:r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acute myocardial infarction 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D41416-D7D6-4A82-A138-A99A06653B14}" type="slidenum">
              <a:rPr lang="ar-EG" smtClean="0"/>
              <a:pPr/>
              <a:t>13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583096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Tamsulosin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a selective 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 tooltip="Alpha 1 receptor"/>
              </a:rPr>
              <a:t>α</a:t>
            </a:r>
            <a:r>
              <a:rPr lang="en-US" sz="1200" b="0" i="0" u="none" strike="noStrike" kern="1200" baseline="-250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 tooltip="Alpha 1 receptor"/>
              </a:rPr>
              <a:t>1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 tooltip="Alpha 1 receptor"/>
              </a:rPr>
              <a:t> receptor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 tooltip="Receptor antagonist"/>
              </a:rPr>
              <a:t>antagonist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that has preferential selectivity for the 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5" tooltip="Alpha-1A adrenergic receptor"/>
              </a:rPr>
              <a:t>α</a:t>
            </a:r>
            <a:r>
              <a:rPr lang="en-US" sz="1200" b="0" i="0" u="none" strike="noStrike" kern="1200" baseline="-250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5" tooltip="Alpha-1A adrenergic receptor"/>
              </a:rPr>
              <a:t>1A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5" tooltip="Alpha-1A adrenergic receptor"/>
              </a:rPr>
              <a:t> receptor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in the prostate 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D41416-D7D6-4A82-A138-A99A06653B14}" type="slidenum">
              <a:rPr lang="ar-EG" smtClean="0"/>
              <a:pPr/>
              <a:t>15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3391335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D41416-D7D6-4A82-A138-A99A06653B14}" type="slidenum">
              <a:rPr lang="ar-EG" smtClean="0"/>
              <a:pPr/>
              <a:t>16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9858847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dirty="0" smtClean="0"/>
              <a:t>Part of the physiological process of erection involves the release of </a:t>
            </a:r>
            <a:r>
              <a:rPr lang="en-US" dirty="0" smtClean="0">
                <a:hlinkClick r:id="rId3" action="ppaction://hlinkfile" tooltip="Nitric oxide"/>
              </a:rPr>
              <a:t>nitric oxide</a:t>
            </a:r>
            <a:r>
              <a:rPr lang="en-US" dirty="0" smtClean="0"/>
              <a:t> (NO) in vasculature of the </a:t>
            </a:r>
            <a:r>
              <a:rPr lang="en-US" dirty="0" smtClean="0">
                <a:hlinkClick r:id="rId4" action="ppaction://hlinkfile" tooltip="Corpus cavernosum penis"/>
              </a:rPr>
              <a:t>corpus </a:t>
            </a:r>
            <a:r>
              <a:rPr lang="en-US" dirty="0" err="1" smtClean="0">
                <a:hlinkClick r:id="rId4" action="ppaction://hlinkfile" tooltip="Corpus cavernosum penis"/>
              </a:rPr>
              <a:t>cavernosum</a:t>
            </a:r>
            <a:r>
              <a:rPr lang="en-US" dirty="0" smtClean="0"/>
              <a:t> as a result of sexual stimulation. NO activates the enzyme </a:t>
            </a:r>
            <a:r>
              <a:rPr lang="en-US" dirty="0" err="1" smtClean="0">
                <a:hlinkClick r:id="rId5" action="ppaction://hlinkfile" tooltip="Guanylate cyclase"/>
              </a:rPr>
              <a:t>guanylate</a:t>
            </a:r>
            <a:r>
              <a:rPr lang="en-US" dirty="0" smtClean="0">
                <a:hlinkClick r:id="rId5" action="ppaction://hlinkfile" tooltip="Guanylate cyclase"/>
              </a:rPr>
              <a:t> </a:t>
            </a:r>
            <a:r>
              <a:rPr lang="en-US" dirty="0" err="1" smtClean="0">
                <a:hlinkClick r:id="rId5" action="ppaction://hlinkfile" tooltip="Guanylate cyclase"/>
              </a:rPr>
              <a:t>cyclase</a:t>
            </a:r>
            <a:r>
              <a:rPr lang="en-US" dirty="0" smtClean="0"/>
              <a:t> which results in increased levels of </a:t>
            </a:r>
            <a:r>
              <a:rPr lang="en-US" dirty="0" smtClean="0">
                <a:hlinkClick r:id="rId6" action="ppaction://hlinkfile" tooltip="Cyclic guanosine monophosphate"/>
              </a:rPr>
              <a:t>cyclic </a:t>
            </a:r>
            <a:r>
              <a:rPr lang="en-US" dirty="0" err="1" smtClean="0">
                <a:hlinkClick r:id="rId6" action="ppaction://hlinkfile" tooltip="Cyclic guanosine monophosphate"/>
              </a:rPr>
              <a:t>guanosine</a:t>
            </a:r>
            <a:r>
              <a:rPr lang="en-US" dirty="0" smtClean="0">
                <a:hlinkClick r:id="rId6" action="ppaction://hlinkfile" tooltip="Cyclic guanosine monophosphate"/>
              </a:rPr>
              <a:t> monophosphate</a:t>
            </a:r>
            <a:r>
              <a:rPr lang="en-US" dirty="0" smtClean="0"/>
              <a:t> (</a:t>
            </a:r>
            <a:r>
              <a:rPr lang="en-US" dirty="0" err="1" smtClean="0"/>
              <a:t>cGMP</a:t>
            </a:r>
            <a:r>
              <a:rPr lang="en-US" dirty="0" smtClean="0"/>
              <a:t>), leading to </a:t>
            </a:r>
            <a:r>
              <a:rPr lang="en-US" dirty="0" smtClean="0">
                <a:hlinkClick r:id="rId7" action="ppaction://hlinkfile" tooltip="Smooth muscle"/>
              </a:rPr>
              <a:t>smooth muscle</a:t>
            </a:r>
            <a:r>
              <a:rPr lang="en-US" dirty="0" smtClean="0"/>
              <a:t> relaxation in blood vessels </a:t>
            </a:r>
          </a:p>
          <a:p>
            <a:pPr algn="l"/>
            <a:r>
              <a:rPr lang="en-US" dirty="0" smtClean="0"/>
              <a:t>supplying the corpus </a:t>
            </a:r>
            <a:r>
              <a:rPr lang="en-US" dirty="0" err="1" smtClean="0"/>
              <a:t>cavernosum</a:t>
            </a:r>
            <a:r>
              <a:rPr lang="en-US" dirty="0" smtClean="0"/>
              <a:t>, resulting in increased blood flow and an erection.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D41416-D7D6-4A82-A138-A99A06653B14}" type="slidenum">
              <a:rPr lang="ar-EG" smtClean="0"/>
              <a:pPr/>
              <a:t>21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2618621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0A401-BF32-4AEA-BF29-E1D5CCF33233}" type="datetimeFigureOut">
              <a:rPr lang="ar-EG" smtClean="0"/>
              <a:pPr/>
              <a:t>04/07/1439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C5745-8351-4480-A0F9-45A4E7AE8CF1}" type="slidenum">
              <a:rPr lang="ar-EG" smtClean="0"/>
              <a:pPr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856712395"/>
      </p:ext>
    </p:extLst>
  </p:cSld>
  <p:clrMapOvr>
    <a:masterClrMapping/>
  </p:clrMapOvr>
  <p:transition spd="slow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0A401-BF32-4AEA-BF29-E1D5CCF33233}" type="datetimeFigureOut">
              <a:rPr lang="ar-EG" smtClean="0"/>
              <a:pPr/>
              <a:t>04/07/1439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C5745-8351-4480-A0F9-45A4E7AE8CF1}" type="slidenum">
              <a:rPr lang="ar-EG" smtClean="0"/>
              <a:pPr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105365551"/>
      </p:ext>
    </p:extLst>
  </p:cSld>
  <p:clrMapOvr>
    <a:masterClrMapping/>
  </p:clrMapOvr>
  <p:transition spd="slow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0A401-BF32-4AEA-BF29-E1D5CCF33233}" type="datetimeFigureOut">
              <a:rPr lang="ar-EG" smtClean="0"/>
              <a:pPr/>
              <a:t>04/07/1439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C5745-8351-4480-A0F9-45A4E7AE8CF1}" type="slidenum">
              <a:rPr lang="ar-EG" smtClean="0"/>
              <a:pPr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960163252"/>
      </p:ext>
    </p:extLst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0A401-BF32-4AEA-BF29-E1D5CCF33233}" type="datetimeFigureOut">
              <a:rPr lang="ar-EG" smtClean="0"/>
              <a:pPr/>
              <a:t>04/07/1439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C5745-8351-4480-A0F9-45A4E7AE8CF1}" type="slidenum">
              <a:rPr lang="ar-EG" smtClean="0"/>
              <a:pPr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034192904"/>
      </p:ext>
    </p:extLst>
  </p:cSld>
  <p:clrMapOvr>
    <a:masterClrMapping/>
  </p:clrMapOvr>
  <p:transition spd="slow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0A401-BF32-4AEA-BF29-E1D5CCF33233}" type="datetimeFigureOut">
              <a:rPr lang="ar-EG" smtClean="0"/>
              <a:pPr/>
              <a:t>04/07/1439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C5745-8351-4480-A0F9-45A4E7AE8CF1}" type="slidenum">
              <a:rPr lang="ar-EG" smtClean="0"/>
              <a:pPr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938426299"/>
      </p:ext>
    </p:extLst>
  </p:cSld>
  <p:clrMapOvr>
    <a:masterClrMapping/>
  </p:clrMapOvr>
  <p:transition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0A401-BF32-4AEA-BF29-E1D5CCF33233}" type="datetimeFigureOut">
              <a:rPr lang="ar-EG" smtClean="0"/>
              <a:pPr/>
              <a:t>04/07/1439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C5745-8351-4480-A0F9-45A4E7AE8CF1}" type="slidenum">
              <a:rPr lang="ar-EG" smtClean="0"/>
              <a:pPr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484621579"/>
      </p:ext>
    </p:extLst>
  </p:cSld>
  <p:clrMapOvr>
    <a:masterClrMapping/>
  </p:clrMapOvr>
  <p:transition spd="slow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0A401-BF32-4AEA-BF29-E1D5CCF33233}" type="datetimeFigureOut">
              <a:rPr lang="ar-EG" smtClean="0"/>
              <a:pPr/>
              <a:t>04/07/1439</a:t>
            </a:fld>
            <a:endParaRPr lang="ar-E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C5745-8351-4480-A0F9-45A4E7AE8CF1}" type="slidenum">
              <a:rPr lang="ar-EG" smtClean="0"/>
              <a:pPr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436272546"/>
      </p:ext>
    </p:extLst>
  </p:cSld>
  <p:clrMapOvr>
    <a:masterClrMapping/>
  </p:clrMapOvr>
  <p:transition spd="slow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0A401-BF32-4AEA-BF29-E1D5CCF33233}" type="datetimeFigureOut">
              <a:rPr lang="ar-EG" smtClean="0"/>
              <a:pPr/>
              <a:t>04/07/1439</a:t>
            </a:fld>
            <a:endParaRPr lang="ar-E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C5745-8351-4480-A0F9-45A4E7AE8CF1}" type="slidenum">
              <a:rPr lang="ar-EG" smtClean="0"/>
              <a:pPr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668468033"/>
      </p:ext>
    </p:extLst>
  </p:cSld>
  <p:clrMapOvr>
    <a:masterClrMapping/>
  </p:clrMapOvr>
  <p:transition spd="slow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0A401-BF32-4AEA-BF29-E1D5CCF33233}" type="datetimeFigureOut">
              <a:rPr lang="ar-EG" smtClean="0"/>
              <a:pPr/>
              <a:t>04/07/1439</a:t>
            </a:fld>
            <a:endParaRPr lang="ar-E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C5745-8351-4480-A0F9-45A4E7AE8CF1}" type="slidenum">
              <a:rPr lang="ar-EG" smtClean="0"/>
              <a:pPr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932552573"/>
      </p:ext>
    </p:extLst>
  </p:cSld>
  <p:clrMapOvr>
    <a:masterClrMapping/>
  </p:clrMapOvr>
  <p:transition spd="slow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0A401-BF32-4AEA-BF29-E1D5CCF33233}" type="datetimeFigureOut">
              <a:rPr lang="ar-EG" smtClean="0"/>
              <a:pPr/>
              <a:t>04/07/1439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C5745-8351-4480-A0F9-45A4E7AE8CF1}" type="slidenum">
              <a:rPr lang="ar-EG" smtClean="0"/>
              <a:pPr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4131802114"/>
      </p:ext>
    </p:extLst>
  </p:cSld>
  <p:clrMapOvr>
    <a:masterClrMapping/>
  </p:clrMapOvr>
  <p:transition spd="slow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E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0A401-BF32-4AEA-BF29-E1D5CCF33233}" type="datetimeFigureOut">
              <a:rPr lang="ar-EG" smtClean="0"/>
              <a:pPr/>
              <a:t>04/07/1439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C5745-8351-4480-A0F9-45A4E7AE8CF1}" type="slidenum">
              <a:rPr lang="ar-EG" smtClean="0"/>
              <a:pPr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418817609"/>
      </p:ext>
    </p:extLst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rgbClr val="000099"/>
            </a:gs>
            <a:gs pos="21000">
              <a:srgbClr val="0066FF"/>
            </a:gs>
            <a:gs pos="31000">
              <a:srgbClr val="00FFFF">
                <a:alpha val="22000"/>
              </a:srgbClr>
            </a:gs>
            <a:gs pos="53000">
              <a:srgbClr val="E1F4FF">
                <a:alpha val="60000"/>
              </a:srgbClr>
            </a:gs>
            <a:gs pos="54000">
              <a:schemeClr val="bg1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0A401-BF32-4AEA-BF29-E1D5CCF33233}" type="datetimeFigureOut">
              <a:rPr lang="ar-EG" smtClean="0"/>
              <a:pPr/>
              <a:t>04/07/1439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9C5745-8351-4480-A0F9-45A4E7AE8CF1}" type="slidenum">
              <a:rPr lang="ar-EG" smtClean="0"/>
              <a:pPr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442311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randomBar dir="vert"/>
  </p:transition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EG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304800" y="304800"/>
            <a:ext cx="581114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solidFill>
                  <a:srgbClr val="33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doni MT Black" pitchFamily="18" charset="0"/>
              </a:rPr>
              <a:t>DRUGS AFFECTING </a:t>
            </a:r>
            <a:endParaRPr lang="en-US" sz="4000" b="1" cap="none" spc="0" dirty="0">
              <a:ln w="11430"/>
              <a:solidFill>
                <a:srgbClr val="33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doni MT Black" pitchFamily="18" charset="0"/>
            </a:endParaRPr>
          </a:p>
        </p:txBody>
      </p:sp>
      <p:sp>
        <p:nvSpPr>
          <p:cNvPr id="28" name="Rectangle 27"/>
          <p:cNvSpPr/>
          <p:nvPr/>
        </p:nvSpPr>
        <p:spPr>
          <a:xfrm rot="417982">
            <a:off x="455271" y="2318728"/>
            <a:ext cx="7132441" cy="96655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solidFill>
                  <a:srgbClr val="33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doni MT Black" pitchFamily="18" charset="0"/>
              </a:rPr>
              <a:t>ERECTILE DYSFUNCTION</a:t>
            </a:r>
            <a:endParaRPr lang="en-US" sz="4000" b="1" cap="none" spc="0" dirty="0">
              <a:ln w="11430"/>
              <a:solidFill>
                <a:srgbClr val="33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doni MT Black" pitchFamily="18" charset="0"/>
            </a:endParaRPr>
          </a:p>
        </p:txBody>
      </p:sp>
      <p:pic>
        <p:nvPicPr>
          <p:cNvPr id="1032" name="Picture 8" descr="https://encrypted-tbn1.gstatic.com/images?q=tbn:ANd9GcREVpaAbNwtzGBzwri-t3ckwdRj4OpPs2c19SG5OcZrRBBmnR_Oc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67986"/>
            <a:ext cx="3733800" cy="2990015"/>
          </a:xfrm>
          <a:prstGeom prst="parallelogram">
            <a:avLst/>
          </a:prstGeom>
          <a:noFill/>
        </p:spPr>
      </p:pic>
      <p:pic>
        <p:nvPicPr>
          <p:cNvPr id="1030" name="Picture 6" descr="http://www.kingofpsd.com/wp-content/uploads/icons-vector-male-and-female-signs-30-1023-picture-330x33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95575" y="3200400"/>
            <a:ext cx="1771650" cy="17716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6708849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">
              <a:srgbClr val="0066FF"/>
            </a:gs>
            <a:gs pos="10000">
              <a:srgbClr val="00FFFF">
                <a:alpha val="22000"/>
              </a:srgbClr>
            </a:gs>
            <a:gs pos="20000">
              <a:srgbClr val="E1F4FF">
                <a:alpha val="60000"/>
              </a:srgbClr>
            </a:gs>
            <a:gs pos="54000">
              <a:schemeClr val="bg1"/>
            </a:gs>
            <a:gs pos="89000">
              <a:srgbClr val="E1F4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186368" y="4953000"/>
            <a:ext cx="8363272" cy="16002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>
              <a:spcBef>
                <a:spcPts val="0"/>
              </a:spcBef>
              <a:buBlip>
                <a:blip r:embed="rId2"/>
              </a:buBlip>
            </a:pPr>
            <a:r>
              <a:rPr lang="en-US" sz="2400" dirty="0">
                <a:solidFill>
                  <a:srgbClr val="0000FF"/>
                </a:solidFill>
                <a:latin typeface="Bernard MT Condensed" panose="02050806060905020404" pitchFamily="18" charset="0"/>
              </a:rPr>
              <a:t>Cigarette smoking </a:t>
            </a:r>
            <a:r>
              <a:rPr lang="en-US" sz="2400" b="1" dirty="0">
                <a:latin typeface="Arial Narrow" panose="020B0606020202030204" pitchFamily="34" charset="0"/>
                <a:sym typeface="Wingdings"/>
              </a:rPr>
              <a:t></a:t>
            </a:r>
            <a:r>
              <a:rPr lang="en-US" sz="2400" b="1" dirty="0" smtClean="0">
                <a:latin typeface="Arial Narrow" panose="020B0606020202030204" pitchFamily="34" charset="0"/>
              </a:rPr>
              <a:t> vasoconstriction + penile venous leakage</a:t>
            </a:r>
            <a:endParaRPr lang="en-US" sz="2400" b="1" baseline="30000" dirty="0" smtClean="0">
              <a:latin typeface="Arial Narrow" panose="020B0606020202030204" pitchFamily="34" charset="0"/>
            </a:endParaRPr>
          </a:p>
          <a:p>
            <a:pPr algn="l" rtl="0">
              <a:spcBef>
                <a:spcPts val="0"/>
              </a:spcBef>
              <a:buFont typeface="Arial" panose="020B0604020202020204" pitchFamily="34" charset="0"/>
              <a:buBlip>
                <a:blip r:embed="rId2"/>
              </a:buBlip>
            </a:pPr>
            <a:r>
              <a:rPr lang="en-US" sz="2400" dirty="0">
                <a:solidFill>
                  <a:srgbClr val="0000FF"/>
                </a:solidFill>
                <a:latin typeface="Bernard MT Condensed" panose="02050806060905020404" pitchFamily="18" charset="0"/>
              </a:rPr>
              <a:t>Alcohol </a:t>
            </a:r>
            <a:r>
              <a:rPr lang="en-US" sz="2400" b="1" dirty="0" smtClean="0">
                <a:latin typeface="Arial Narrow" panose="020B0606020202030204" pitchFamily="34" charset="0"/>
              </a:rPr>
              <a:t>[small amounts]</a:t>
            </a:r>
            <a:r>
              <a:rPr lang="en-US" sz="2400" b="1" dirty="0" smtClean="0">
                <a:latin typeface="Arial Narrow" panose="020B0606020202030204" pitchFamily="34" charset="0"/>
                <a:sym typeface="Wingdings"/>
              </a:rPr>
              <a:t> desire + anxiety +</a:t>
            </a:r>
            <a:r>
              <a:rPr lang="en-US" sz="2400" b="1" dirty="0" smtClean="0">
                <a:latin typeface="Arial Narrow" panose="020B0606020202030204" pitchFamily="34" charset="0"/>
              </a:rPr>
              <a:t> vasodilatation </a:t>
            </a:r>
          </a:p>
          <a:p>
            <a:pPr algn="l" rtl="0">
              <a:spcBef>
                <a:spcPts val="0"/>
              </a:spcBef>
              <a:buFont typeface="Arial" panose="020B0604020202020204" pitchFamily="34" charset="0"/>
              <a:buBlip>
                <a:blip r:embed="rId2"/>
              </a:buBlip>
            </a:pPr>
            <a:r>
              <a:rPr lang="en-US" sz="2400" b="1" dirty="0" smtClean="0">
                <a:latin typeface="Arial Narrow" panose="020B0606020202030204" pitchFamily="34" charset="0"/>
              </a:rPr>
              <a:t>Alcohol [big amounts]</a:t>
            </a:r>
            <a:r>
              <a:rPr lang="en-US" sz="2400" b="1" dirty="0" smtClean="0">
                <a:latin typeface="Arial Narrow" panose="020B0606020202030204" pitchFamily="34" charset="0"/>
                <a:sym typeface="Wingdings"/>
              </a:rPr>
              <a:t> sedation+  desire</a:t>
            </a:r>
          </a:p>
          <a:p>
            <a:pPr algn="l" rtl="0">
              <a:spcBef>
                <a:spcPts val="0"/>
              </a:spcBef>
              <a:buFont typeface="Arial" panose="020B0604020202020204" pitchFamily="34" charset="0"/>
              <a:buBlip>
                <a:blip r:embed="rId2"/>
              </a:buBlip>
            </a:pPr>
            <a:r>
              <a:rPr lang="en-US" sz="2400" b="1" dirty="0" smtClean="0">
                <a:latin typeface="Arial Narrow" panose="020B0606020202030204" pitchFamily="34" charset="0"/>
              </a:rPr>
              <a:t>Chronic alcoholism</a:t>
            </a:r>
            <a:r>
              <a:rPr lang="en-US" sz="2400" b="1" dirty="0" smtClean="0">
                <a:latin typeface="Arial Narrow" panose="020B0606020202030204" pitchFamily="34" charset="0"/>
                <a:sym typeface="Wingdings"/>
              </a:rPr>
              <a:t> </a:t>
            </a:r>
            <a:r>
              <a:rPr lang="en-US" sz="2400" b="1" dirty="0" err="1" smtClean="0">
                <a:latin typeface="Arial Narrow" panose="020B0606020202030204" pitchFamily="34" charset="0"/>
              </a:rPr>
              <a:t>hypogonadism</a:t>
            </a:r>
            <a:r>
              <a:rPr lang="en-US" sz="2400" b="1" dirty="0" smtClean="0">
                <a:latin typeface="Arial Narrow" panose="020B0606020202030204" pitchFamily="34" charset="0"/>
              </a:rPr>
              <a:t> + polyneuropathy</a:t>
            </a:r>
          </a:p>
          <a:p>
            <a:pPr marL="0" indent="0" algn="l" rtl="0">
              <a:spcBef>
                <a:spcPts val="0"/>
              </a:spcBef>
              <a:buNone/>
            </a:pPr>
            <a:endParaRPr lang="en-US" sz="2400" b="1" dirty="0" smtClean="0">
              <a:latin typeface="Arial Narrow" panose="020B060602020203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477000" y="4460855"/>
            <a:ext cx="2476500" cy="461665"/>
          </a:xfrm>
          <a:prstGeom prst="rect">
            <a:avLst/>
          </a:prstGeom>
          <a:solidFill>
            <a:srgbClr val="CCFFFF"/>
          </a:solidFill>
          <a:ln w="28575">
            <a:solidFill>
              <a:srgbClr val="FF00FF"/>
            </a:solidFill>
          </a:ln>
        </p:spPr>
        <p:txBody>
          <a:bodyPr wrap="square">
            <a:spAutoFit/>
          </a:bodyPr>
          <a:lstStyle/>
          <a:p>
            <a:pPr algn="r"/>
            <a:r>
              <a:rPr lang="en-US" sz="2400" dirty="0" smtClean="0">
                <a:solidFill>
                  <a:srgbClr val="0000FF"/>
                </a:solidFill>
                <a:latin typeface="Bernard MT Condensed" panose="02050806060905020404" pitchFamily="18" charset="0"/>
              </a:rPr>
              <a:t>Habituating Agents</a:t>
            </a:r>
          </a:p>
        </p:txBody>
      </p:sp>
      <p:sp>
        <p:nvSpPr>
          <p:cNvPr id="6" name="Rectangle 5"/>
          <p:cNvSpPr/>
          <p:nvPr/>
        </p:nvSpPr>
        <p:spPr>
          <a:xfrm>
            <a:off x="5831343" y="228600"/>
            <a:ext cx="3137397" cy="461665"/>
          </a:xfrm>
          <a:prstGeom prst="rect">
            <a:avLst/>
          </a:prstGeom>
          <a:solidFill>
            <a:srgbClr val="CCFFFF"/>
          </a:solidFill>
          <a:ln w="28575">
            <a:solidFill>
              <a:srgbClr val="FF00FF"/>
            </a:solidFill>
          </a:ln>
        </p:spPr>
        <p:txBody>
          <a:bodyPr wrap="none">
            <a:spAutoFit/>
          </a:bodyPr>
          <a:lstStyle/>
          <a:p>
            <a:pPr algn="l" rtl="0"/>
            <a:r>
              <a:rPr lang="en-US" sz="2400" dirty="0" smtClean="0">
                <a:solidFill>
                  <a:srgbClr val="0000FF"/>
                </a:solidFill>
                <a:latin typeface="Bernard MT Condensed" panose="02050806060905020404" pitchFamily="18" charset="0"/>
              </a:rPr>
              <a:t>Other anti-</a:t>
            </a:r>
            <a:r>
              <a:rPr lang="en-US" sz="2400" dirty="0" err="1" smtClean="0">
                <a:solidFill>
                  <a:srgbClr val="0000FF"/>
                </a:solidFill>
                <a:latin typeface="Bernard MT Condensed" panose="02050806060905020404" pitchFamily="18" charset="0"/>
              </a:rPr>
              <a:t>hypertensives</a:t>
            </a:r>
            <a:r>
              <a:rPr lang="en-US" sz="2400" dirty="0" smtClean="0">
                <a:solidFill>
                  <a:srgbClr val="0000FF"/>
                </a:solidFill>
                <a:latin typeface="Bernard MT Condensed" panose="02050806060905020404" pitchFamily="18" charset="0"/>
              </a:rPr>
              <a:t> </a:t>
            </a:r>
            <a:endParaRPr lang="ar-EG" sz="2400" dirty="0">
              <a:solidFill>
                <a:srgbClr val="0000FF"/>
              </a:solidFill>
              <a:latin typeface="Bernard MT Condensed" panose="02050806060905020404" pitchFamily="18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40648" y="735985"/>
            <a:ext cx="8957632" cy="80010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>
              <a:spcBef>
                <a:spcPts val="0"/>
              </a:spcBef>
              <a:buBlip>
                <a:blip r:embed="rId2"/>
              </a:buBlip>
            </a:pPr>
            <a:r>
              <a:rPr lang="en-US" sz="2400" b="1" dirty="0" smtClean="0">
                <a:latin typeface="Symbol" panose="05050102010706020507" pitchFamily="18" charset="2"/>
              </a:rPr>
              <a:t>b</a:t>
            </a:r>
            <a:r>
              <a:rPr lang="en-US" sz="2400" b="1" baseline="-25000" dirty="0" smtClean="0">
                <a:latin typeface="Arial Narrow" panose="020B0606020202030204" pitchFamily="34" charset="0"/>
              </a:rPr>
              <a:t>2</a:t>
            </a:r>
            <a:r>
              <a:rPr lang="en-US" sz="2400" b="1" dirty="0" smtClean="0">
                <a:latin typeface="Arial Narrow" panose="020B0606020202030204" pitchFamily="34" charset="0"/>
              </a:rPr>
              <a:t> blockers </a:t>
            </a:r>
            <a:r>
              <a:rPr lang="en-US" sz="2400" b="1" dirty="0" smtClean="0">
                <a:latin typeface="Arial Narrow" panose="020B0606020202030204" pitchFamily="34" charset="0"/>
                <a:sym typeface="Wingdings"/>
              </a:rPr>
              <a:t></a:t>
            </a:r>
            <a:r>
              <a:rPr lang="en-US" sz="2400" b="1" dirty="0" smtClean="0">
                <a:latin typeface="Arial Narrow" panose="020B0606020202030204" pitchFamily="34" charset="0"/>
              </a:rPr>
              <a:t> -</a:t>
            </a:r>
            <a:r>
              <a:rPr lang="en-US" sz="2400" b="1" dirty="0" err="1" smtClean="0">
                <a:latin typeface="Arial Narrow" panose="020B0606020202030204" pitchFamily="34" charset="0"/>
              </a:rPr>
              <a:t>ve</a:t>
            </a:r>
            <a:r>
              <a:rPr lang="en-US" sz="2400" b="1" dirty="0" smtClean="0">
                <a:latin typeface="Arial Narrow" panose="020B0606020202030204" pitchFamily="34" charset="0"/>
              </a:rPr>
              <a:t> </a:t>
            </a:r>
            <a:r>
              <a:rPr lang="en-US" sz="2400" b="1" dirty="0" err="1">
                <a:latin typeface="Arial Narrow" panose="020B0606020202030204" pitchFamily="34" charset="0"/>
              </a:rPr>
              <a:t>v</a:t>
            </a:r>
            <a:r>
              <a:rPr lang="en-US" sz="2400" b="1" dirty="0" err="1" smtClean="0">
                <a:latin typeface="Arial Narrow" panose="020B0606020202030204" pitchFamily="34" charset="0"/>
              </a:rPr>
              <a:t>asodilating</a:t>
            </a:r>
            <a:r>
              <a:rPr lang="en-US" sz="2400" b="1" dirty="0" smtClean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Symbol" panose="05050102010706020507" pitchFamily="18" charset="2"/>
              </a:rPr>
              <a:t>b</a:t>
            </a:r>
            <a:r>
              <a:rPr lang="en-US" sz="2400" b="1" baseline="-25000" dirty="0" smtClean="0">
                <a:latin typeface="Arial Narrow" panose="020B0606020202030204" pitchFamily="34" charset="0"/>
              </a:rPr>
              <a:t>2</a:t>
            </a:r>
            <a:r>
              <a:rPr lang="en-US" sz="2400" b="1" dirty="0" smtClean="0">
                <a:latin typeface="Arial Narrow" panose="020B0606020202030204" pitchFamily="34" charset="0"/>
              </a:rPr>
              <a:t> + potentiate </a:t>
            </a:r>
            <a:r>
              <a:rPr lang="en-US" sz="2400" b="1" dirty="0">
                <a:latin typeface="Symbol" panose="05050102010706020507" pitchFamily="18" charset="2"/>
              </a:rPr>
              <a:t>a</a:t>
            </a:r>
            <a:r>
              <a:rPr lang="en-US" sz="2400" b="1" baseline="-25000" dirty="0" smtClean="0">
                <a:latin typeface="Arial Narrow" panose="020B0606020202030204" pitchFamily="34" charset="0"/>
              </a:rPr>
              <a:t>1</a:t>
            </a:r>
            <a:r>
              <a:rPr lang="en-US" sz="2400" b="1" dirty="0" smtClean="0">
                <a:latin typeface="Arial Narrow" panose="020B0606020202030204" pitchFamily="34" charset="0"/>
              </a:rPr>
              <a:t> effect</a:t>
            </a:r>
          </a:p>
          <a:p>
            <a:pPr algn="l" rtl="0">
              <a:spcBef>
                <a:spcPts val="0"/>
              </a:spcBef>
              <a:buBlip>
                <a:blip r:embed="rId2"/>
              </a:buBlip>
            </a:pPr>
            <a:r>
              <a:rPr lang="en-US" sz="2400" dirty="0">
                <a:solidFill>
                  <a:srgbClr val="0000FF"/>
                </a:solidFill>
                <a:latin typeface="Bernard MT Condensed" panose="02050806060905020404" pitchFamily="18" charset="0"/>
              </a:rPr>
              <a:t>Thiazide diuretics </a:t>
            </a:r>
            <a:r>
              <a:rPr lang="en-US" sz="2400" b="1" dirty="0" smtClean="0">
                <a:latin typeface="Arial Narrow" panose="020B0606020202030204" pitchFamily="34" charset="0"/>
                <a:sym typeface="Wingdings"/>
              </a:rPr>
              <a:t></a:t>
            </a:r>
            <a:r>
              <a:rPr lang="en-US" sz="2400" b="1" dirty="0">
                <a:latin typeface="Arial Narrow" panose="020B0606020202030204" pitchFamily="34" charset="0"/>
                <a:sym typeface="Wingdings"/>
              </a:rPr>
              <a:t>  </a:t>
            </a:r>
            <a:r>
              <a:rPr lang="en-US" sz="2400" b="1" dirty="0">
                <a:latin typeface="Arial Narrow" panose="020B0606020202030204" pitchFamily="34" charset="0"/>
              </a:rPr>
              <a:t>spinal reflex controlling erection + </a:t>
            </a:r>
            <a:r>
              <a:rPr lang="en-US" sz="2400" b="1" dirty="0">
                <a:latin typeface="Arial Narrow" panose="020B0606020202030204" pitchFamily="34" charset="0"/>
                <a:sym typeface="Wingdings"/>
              </a:rPr>
              <a:t> </a:t>
            </a:r>
            <a:r>
              <a:rPr lang="en-US" sz="2400" b="1" dirty="0" smtClean="0">
                <a:latin typeface="Arial Narrow" panose="020B0606020202030204" pitchFamily="34" charset="0"/>
              </a:rPr>
              <a:t>arousal</a:t>
            </a:r>
          </a:p>
        </p:txBody>
      </p:sp>
      <p:sp>
        <p:nvSpPr>
          <p:cNvPr id="8" name="Rectangle 7"/>
          <p:cNvSpPr/>
          <p:nvPr/>
        </p:nvSpPr>
        <p:spPr>
          <a:xfrm>
            <a:off x="6858000" y="1567875"/>
            <a:ext cx="2095500" cy="461665"/>
          </a:xfrm>
          <a:prstGeom prst="rect">
            <a:avLst/>
          </a:prstGeom>
          <a:solidFill>
            <a:srgbClr val="CCFFFF"/>
          </a:solidFill>
          <a:ln w="28575">
            <a:solidFill>
              <a:srgbClr val="FF00FF"/>
            </a:solidFill>
          </a:ln>
        </p:spPr>
        <p:txBody>
          <a:bodyPr wrap="square">
            <a:spAutoFit/>
          </a:bodyPr>
          <a:lstStyle/>
          <a:p>
            <a:pPr algn="l" rtl="0"/>
            <a:r>
              <a:rPr lang="en-US" sz="2400" dirty="0" smtClean="0">
                <a:solidFill>
                  <a:srgbClr val="0000FF"/>
                </a:solidFill>
                <a:latin typeface="Bernard MT Condensed" panose="02050806060905020404" pitchFamily="18" charset="0"/>
              </a:rPr>
              <a:t>Anti-androgens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0168" y="2404408"/>
            <a:ext cx="9113927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indent="-342900" algn="l" rtl="0">
              <a:buBlip>
                <a:blip r:embed="rId2"/>
              </a:buBlip>
            </a:pPr>
            <a:r>
              <a:rPr lang="en-US" sz="2400" dirty="0" err="1">
                <a:solidFill>
                  <a:srgbClr val="0000FF"/>
                </a:solidFill>
                <a:latin typeface="Bernard MT Condensed" panose="02050806060905020404" pitchFamily="18" charset="0"/>
              </a:rPr>
              <a:t>Finasteride</a:t>
            </a:r>
            <a:r>
              <a:rPr lang="en-US" sz="2400" b="1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  <a:sym typeface="Wingdings"/>
              </a:rPr>
              <a:t> </a:t>
            </a:r>
            <a:r>
              <a:rPr lang="en-US" sz="2400" b="1" dirty="0">
                <a:latin typeface="Symbol" panose="05050102010706020507" pitchFamily="18" charset="2"/>
                <a:sym typeface="Wingdings"/>
              </a:rPr>
              <a:t>a</a:t>
            </a:r>
            <a:r>
              <a:rPr lang="en-US" sz="2400" b="1" dirty="0">
                <a:latin typeface="Arial Narrow" panose="020B0606020202030204" pitchFamily="34" charset="0"/>
                <a:sym typeface="Wingdings"/>
              </a:rPr>
              <a:t> </a:t>
            </a:r>
            <a:r>
              <a:rPr lang="en-US" sz="2400" b="1" dirty="0" err="1" smtClean="0">
                <a:latin typeface="Arial Narrow" panose="020B0606020202030204" pitchFamily="34" charset="0"/>
                <a:sym typeface="Wingdings"/>
              </a:rPr>
              <a:t>reductase</a:t>
            </a:r>
            <a:r>
              <a:rPr lang="en-US" sz="2400" b="1" dirty="0" smtClean="0">
                <a:latin typeface="Arial Narrow" panose="020B0606020202030204" pitchFamily="34" charset="0"/>
                <a:sym typeface="Wingdings"/>
              </a:rPr>
              <a:t> inhibitor (prevent production of active testosterone </a:t>
            </a:r>
            <a:r>
              <a:rPr lang="en-US" sz="2400" b="1" dirty="0">
                <a:latin typeface="Arial Narrow" panose="020B0606020202030204" pitchFamily="34" charset="0"/>
                <a:sym typeface="Wingdings"/>
              </a:rPr>
              <a:t> </a:t>
            </a:r>
            <a:r>
              <a:rPr lang="en-US" sz="2400" u="heavy" dirty="0">
                <a:uFill>
                  <a:solidFill>
                    <a:srgbClr val="FF33CC"/>
                  </a:solidFill>
                </a:uFill>
                <a:latin typeface="Bernard MT Condensed" panose="02050806060905020404" pitchFamily="18" charset="0"/>
              </a:rPr>
              <a:t>irreversible erectile dysfunction</a:t>
            </a:r>
          </a:p>
          <a:p>
            <a:pPr marL="342900" indent="-342900" algn="l" rtl="0">
              <a:buBlip>
                <a:blip r:embed="rId2"/>
              </a:buBlip>
            </a:pPr>
            <a:r>
              <a:rPr lang="en-US" sz="2400" dirty="0" err="1">
                <a:solidFill>
                  <a:srgbClr val="0000FF"/>
                </a:solidFill>
                <a:latin typeface="Bernard MT Condensed" panose="02050806060905020404" pitchFamily="18" charset="0"/>
              </a:rPr>
              <a:t>Cyproterone</a:t>
            </a:r>
            <a:r>
              <a:rPr lang="en-US" sz="2400" dirty="0">
                <a:solidFill>
                  <a:srgbClr val="0000FF"/>
                </a:solidFill>
                <a:latin typeface="Bernard MT Condensed" panose="02050806060905020404" pitchFamily="18" charset="0"/>
              </a:rPr>
              <a:t> acetate </a:t>
            </a:r>
            <a:r>
              <a:rPr lang="en-US" sz="2400" b="1" dirty="0">
                <a:latin typeface="Arial Narrow" panose="020B0606020202030204" pitchFamily="34" charset="0"/>
                <a:sym typeface="Wingdings"/>
              </a:rPr>
              <a:t> </a:t>
            </a:r>
            <a:r>
              <a:rPr lang="en-US" sz="2400" b="1" dirty="0" smtClean="0">
                <a:latin typeface="Arial Narrow" panose="020B0606020202030204" pitchFamily="34" charset="0"/>
              </a:rPr>
              <a:t>synthetic </a:t>
            </a:r>
            <a:r>
              <a:rPr lang="en-US" sz="2400" b="1" dirty="0">
                <a:latin typeface="Arial Narrow" panose="020B0606020202030204" pitchFamily="34" charset="0"/>
              </a:rPr>
              <a:t>steroidal </a:t>
            </a:r>
            <a:r>
              <a:rPr lang="en-US" sz="2400" b="1" dirty="0" err="1">
                <a:latin typeface="Arial Narrow" panose="020B0606020202030204" pitchFamily="34" charset="0"/>
              </a:rPr>
              <a:t>antiandrogen</a:t>
            </a:r>
            <a:endParaRPr lang="en-US" sz="2400" b="1" dirty="0">
              <a:latin typeface="Arial Narrow" panose="020B0606020202030204" pitchFamily="34" charset="0"/>
            </a:endParaRPr>
          </a:p>
          <a:p>
            <a:pPr marL="342900" indent="-342900" algn="l" rtl="0">
              <a:buBlip>
                <a:blip r:embed="rId2"/>
              </a:buBlip>
            </a:pPr>
            <a:r>
              <a:rPr lang="en-US" sz="2400" dirty="0">
                <a:solidFill>
                  <a:srgbClr val="0000FF"/>
                </a:solidFill>
                <a:latin typeface="Bernard MT Condensed" panose="02050806060905020404" pitchFamily="18" charset="0"/>
              </a:rPr>
              <a:t>Cimetidine</a:t>
            </a:r>
            <a:r>
              <a:rPr lang="en-US" sz="2400" b="1" dirty="0">
                <a:latin typeface="Arial Narrow" panose="020B0606020202030204" pitchFamily="34" charset="0"/>
              </a:rPr>
              <a:t> </a:t>
            </a:r>
            <a:r>
              <a:rPr lang="en-US" sz="2400" b="1" dirty="0" smtClean="0">
                <a:latin typeface="Arial Narrow" panose="020B0606020202030204" pitchFamily="34" charset="0"/>
              </a:rPr>
              <a:t>(high </a:t>
            </a:r>
            <a:r>
              <a:rPr lang="en-US" sz="2400" b="1" dirty="0">
                <a:latin typeface="Arial Narrow" panose="020B0606020202030204" pitchFamily="34" charset="0"/>
              </a:rPr>
              <a:t>doses) / </a:t>
            </a:r>
            <a:r>
              <a:rPr lang="en-US" sz="2400" dirty="0">
                <a:solidFill>
                  <a:srgbClr val="0000FF"/>
                </a:solidFill>
                <a:latin typeface="Bernard MT Condensed" panose="02050806060905020404" pitchFamily="18" charset="0"/>
              </a:rPr>
              <a:t>Ketoconazol</a:t>
            </a:r>
            <a:r>
              <a:rPr lang="en-US" sz="2400" b="1" dirty="0">
                <a:latin typeface="Arial Narrow" panose="020B0606020202030204" pitchFamily="34" charset="0"/>
              </a:rPr>
              <a:t>e  /</a:t>
            </a:r>
            <a:r>
              <a:rPr lang="en-US" sz="2400" dirty="0">
                <a:solidFill>
                  <a:srgbClr val="0000FF"/>
                </a:solidFill>
                <a:latin typeface="Bernard MT Condensed" panose="02050806060905020404" pitchFamily="18" charset="0"/>
              </a:rPr>
              <a:t>Spironolactone</a:t>
            </a:r>
            <a:r>
              <a:rPr lang="en-US" sz="2400" b="1" dirty="0">
                <a:latin typeface="Arial Narrow" panose="020B0606020202030204" pitchFamily="34" charset="0"/>
              </a:rPr>
              <a:t> </a:t>
            </a:r>
            <a:r>
              <a:rPr lang="en-US" sz="2400" b="1" dirty="0" smtClean="0">
                <a:latin typeface="Arial Narrow" panose="020B0606020202030204" pitchFamily="34" charset="0"/>
                <a:sym typeface="Wingdings"/>
              </a:rPr>
              <a:t> hyper- </a:t>
            </a:r>
            <a:r>
              <a:rPr lang="en-US" sz="2400" b="1" dirty="0" err="1" smtClean="0">
                <a:latin typeface="Arial Narrow" panose="020B0606020202030204" pitchFamily="34" charset="0"/>
                <a:sym typeface="Wingdings"/>
              </a:rPr>
              <a:t>prolactinemia</a:t>
            </a:r>
            <a:r>
              <a:rPr lang="en-US" sz="2400" b="1" dirty="0" smtClean="0">
                <a:latin typeface="Arial Narrow" panose="020B0606020202030204" pitchFamily="34" charset="0"/>
                <a:sym typeface="Wingdings"/>
              </a:rPr>
              <a:t> + </a:t>
            </a:r>
            <a:r>
              <a:rPr lang="en-US" sz="2400" b="1" dirty="0" err="1" smtClean="0">
                <a:latin typeface="Arial Narrow" panose="020B0606020202030204" pitchFamily="34" charset="0"/>
                <a:sym typeface="Wingdings"/>
              </a:rPr>
              <a:t>gynecomastia</a:t>
            </a:r>
            <a:endParaRPr lang="en-US" sz="2400" b="1" dirty="0">
              <a:latin typeface="Arial Narrow" panose="020B0606020202030204" pitchFamily="34" charset="0"/>
            </a:endParaRPr>
          </a:p>
          <a:p>
            <a:pPr marL="342900" indent="-342900" algn="l" rtl="0">
              <a:buBlip>
                <a:blip r:embed="rId2"/>
              </a:buBlip>
            </a:pPr>
            <a:r>
              <a:rPr lang="en-US" sz="2400" dirty="0">
                <a:solidFill>
                  <a:srgbClr val="0000FF"/>
                </a:solidFill>
                <a:latin typeface="Bernard MT Condensed" panose="02050806060905020404" pitchFamily="18" charset="0"/>
              </a:rPr>
              <a:t>Estrogen-containing medications 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4527737" y="1506915"/>
            <a:ext cx="2177863" cy="718125"/>
            <a:chOff x="4527737" y="1506915"/>
            <a:chExt cx="2177863" cy="718125"/>
          </a:xfrm>
        </p:grpSpPr>
        <p:sp>
          <p:nvSpPr>
            <p:cNvPr id="3" name="Chevron 2"/>
            <p:cNvSpPr/>
            <p:nvPr/>
          </p:nvSpPr>
          <p:spPr>
            <a:xfrm flipH="1">
              <a:off x="5831343" y="1506915"/>
              <a:ext cx="874257" cy="718125"/>
            </a:xfrm>
            <a:prstGeom prst="chevron">
              <a:avLst>
                <a:gd name="adj" fmla="val 64855"/>
              </a:avLst>
            </a:prstGeom>
            <a:solidFill>
              <a:srgbClr val="3101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EG" dirty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4527737" y="1618001"/>
              <a:ext cx="137409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 smtClean="0">
                  <a:latin typeface="Arial Narrow" panose="020B0606020202030204" pitchFamily="34" charset="0"/>
                  <a:sym typeface="Wingdings"/>
                </a:rPr>
                <a:t> </a:t>
              </a:r>
              <a:r>
                <a:rPr lang="en-US" sz="2400" dirty="0" smtClean="0">
                  <a:latin typeface="Bernard MT Condensed" panose="02050806060905020404" pitchFamily="18" charset="0"/>
                  <a:sym typeface="Wingdings"/>
                </a:rPr>
                <a:t>Desire</a:t>
              </a:r>
              <a:r>
                <a:rPr lang="en-US" sz="2400" b="1" dirty="0" smtClean="0">
                  <a:latin typeface="Arial Narrow" panose="020B0606020202030204" pitchFamily="34" charset="0"/>
                  <a:sym typeface="Wingdings"/>
                </a:rPr>
                <a:t> </a:t>
              </a:r>
              <a:endParaRPr lang="ar-EG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29538604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8" grpId="0" animBg="1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">
              <a:srgbClr val="0066FF"/>
            </a:gs>
            <a:gs pos="10000">
              <a:srgbClr val="00FFFF">
                <a:alpha val="22000"/>
              </a:srgbClr>
            </a:gs>
            <a:gs pos="20000">
              <a:srgbClr val="E1F4FF">
                <a:alpha val="60000"/>
              </a:srgbClr>
            </a:gs>
            <a:gs pos="54000">
              <a:schemeClr val="bg1"/>
            </a:gs>
            <a:gs pos="89000">
              <a:schemeClr val="bg1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28600"/>
            <a:ext cx="3581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lnSpc>
                <a:spcPts val="2400"/>
              </a:lnSpc>
            </a:pPr>
            <a:r>
              <a:rPr lang="en-US" sz="2400" dirty="0" smtClean="0">
                <a:solidFill>
                  <a:srgbClr val="FF00FF"/>
                </a:solidFill>
                <a:latin typeface="Bernard MT Condensed" pitchFamily="18" charset="0"/>
              </a:rPr>
              <a:t>SELECTIVE</a:t>
            </a:r>
            <a:r>
              <a:rPr lang="en-US" sz="2400" dirty="0" smtClean="0">
                <a:solidFill>
                  <a:srgbClr val="3101FF"/>
                </a:solidFill>
                <a:latin typeface="Bernard MT Condensed" pitchFamily="18" charset="0"/>
              </a:rPr>
              <a:t> PDE</a:t>
            </a:r>
            <a:r>
              <a:rPr lang="en-US" sz="2400" baseline="-25000" dirty="0" smtClean="0">
                <a:solidFill>
                  <a:srgbClr val="3101FF"/>
                </a:solidFill>
                <a:latin typeface="Bernard MT Condensed" pitchFamily="18" charset="0"/>
              </a:rPr>
              <a:t>5</a:t>
            </a:r>
            <a:r>
              <a:rPr lang="en-US" sz="2400" dirty="0" smtClean="0">
                <a:solidFill>
                  <a:srgbClr val="3101FF"/>
                </a:solidFill>
                <a:latin typeface="Bernard MT Condensed" pitchFamily="18" charset="0"/>
              </a:rPr>
              <a:t> Inhibitors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229600" y="92120"/>
            <a:ext cx="8382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 rtl="0"/>
            <a:r>
              <a:rPr lang="en-US" sz="240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ORAL</a:t>
            </a:r>
            <a:endParaRPr lang="en-US" sz="2400" dirty="0" smtClean="0">
              <a:solidFill>
                <a:srgbClr val="FF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131820" y="638066"/>
            <a:ext cx="5943600" cy="733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>
              <a:lnSpc>
                <a:spcPts val="2500"/>
              </a:lnSpc>
            </a:pPr>
            <a:r>
              <a:rPr lang="en-US" sz="2400" b="1" dirty="0" smtClean="0">
                <a:latin typeface="Arial Narrow" pitchFamily="34" charset="0"/>
              </a:rPr>
              <a:t>Inhibit PDE</a:t>
            </a:r>
            <a:r>
              <a:rPr lang="en-US" sz="2400" b="1" baseline="-25000" dirty="0" smtClean="0">
                <a:latin typeface="Arial Narrow" pitchFamily="34" charset="0"/>
              </a:rPr>
              <a:t>5 </a:t>
            </a: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 </a:t>
            </a:r>
            <a:r>
              <a:rPr lang="en-US" sz="2400" b="1" dirty="0" smtClean="0">
                <a:latin typeface="Arial Narrow" pitchFamily="34" charset="0"/>
              </a:rPr>
              <a:t>prevent breakdown of  cGMP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 </a:t>
            </a:r>
            <a:r>
              <a:rPr lang="en-US" sz="2400" dirty="0">
                <a:latin typeface="Bernard MT Condensed" panose="02050806060905020404" pitchFamily="18" charset="0"/>
              </a:rPr>
              <a:t>pertain </a:t>
            </a:r>
            <a:r>
              <a:rPr lang="en-US" sz="2400" dirty="0" smtClean="0">
                <a:latin typeface="Bernard MT Condensed" panose="02050806060905020404" pitchFamily="18" charset="0"/>
              </a:rPr>
              <a:t>vasodilatation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 </a:t>
            </a:r>
            <a:r>
              <a:rPr lang="en-US" sz="2400" dirty="0">
                <a:latin typeface="Bernard MT Condensed" panose="02050806060905020404" pitchFamily="18" charset="0"/>
                <a:sym typeface="Wingdings 3"/>
              </a:rPr>
              <a:t>erection</a:t>
            </a:r>
            <a:r>
              <a:rPr lang="en-US" sz="2400" dirty="0">
                <a:latin typeface="Bernard MT Condensed" panose="02050806060905020404" pitchFamily="18" charset="0"/>
              </a:rPr>
              <a:t>. </a:t>
            </a:r>
          </a:p>
        </p:txBody>
      </p:sp>
      <p:sp>
        <p:nvSpPr>
          <p:cNvPr id="9" name="Rectangle 8"/>
          <p:cNvSpPr/>
          <p:nvPr/>
        </p:nvSpPr>
        <p:spPr>
          <a:xfrm>
            <a:off x="3124200" y="1400066"/>
            <a:ext cx="6248400" cy="733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>
              <a:lnSpc>
                <a:spcPts val="2500"/>
              </a:lnSpc>
            </a:pPr>
            <a:r>
              <a:rPr lang="en-US" sz="2400" b="1" dirty="0" smtClean="0">
                <a:latin typeface="Arial Narrow" pitchFamily="34" charset="0"/>
              </a:rPr>
              <a:t>They do not affect the libido, </a:t>
            </a:r>
            <a:r>
              <a:rPr lang="en-US" sz="2400" dirty="0" smtClean="0">
                <a:latin typeface="Bernard MT Condensed" panose="02050806060905020404" pitchFamily="18" charset="0"/>
              </a:rPr>
              <a:t>so sexual stimulation is </a:t>
            </a:r>
            <a:r>
              <a:rPr lang="en-US" sz="2400" dirty="0" smtClean="0">
                <a:latin typeface="Bernard MT Condensed" panose="02050806060905020404" pitchFamily="18" charset="0"/>
              </a:rPr>
              <a:t>essential</a:t>
            </a:r>
            <a:endParaRPr lang="en-US" sz="2400" dirty="0">
              <a:latin typeface="Bernard MT Condensed" panose="02050806060905020404" pitchFamily="18" charset="0"/>
            </a:endParaRPr>
          </a:p>
        </p:txBody>
      </p:sp>
      <p:sp>
        <p:nvSpPr>
          <p:cNvPr id="10" name="Right Brace 9"/>
          <p:cNvSpPr/>
          <p:nvPr/>
        </p:nvSpPr>
        <p:spPr>
          <a:xfrm>
            <a:off x="2971800" y="714266"/>
            <a:ext cx="304800" cy="1371600"/>
          </a:xfrm>
          <a:prstGeom prst="rightBrac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592580" y="664066"/>
            <a:ext cx="1684020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lnSpc>
                <a:spcPts val="2400"/>
              </a:lnSpc>
              <a:spcBef>
                <a:spcPts val="1200"/>
              </a:spcBef>
              <a:buFont typeface="Arial" charset="0"/>
              <a:buChar char="•"/>
            </a:pPr>
            <a:r>
              <a:rPr lang="en-US" sz="2400" dirty="0" err="1" smtClean="0">
                <a:solidFill>
                  <a:srgbClr val="3101FF"/>
                </a:solidFill>
                <a:latin typeface="Bernard MT Condensed" pitchFamily="18" charset="0"/>
              </a:rPr>
              <a:t>Sildenafil</a:t>
            </a:r>
            <a:endParaRPr lang="en-US" sz="2400" dirty="0" smtClean="0">
              <a:solidFill>
                <a:srgbClr val="3101FF"/>
              </a:solidFill>
              <a:latin typeface="Bernard MT Condensed" pitchFamily="18" charset="0"/>
            </a:endParaRPr>
          </a:p>
          <a:p>
            <a:pPr algn="l" rtl="0">
              <a:lnSpc>
                <a:spcPts val="2400"/>
              </a:lnSpc>
              <a:spcBef>
                <a:spcPts val="300"/>
              </a:spcBef>
              <a:buFont typeface="Arial" charset="0"/>
              <a:buChar char="•"/>
            </a:pPr>
            <a:r>
              <a:rPr lang="en-US" sz="2400" dirty="0" err="1" smtClean="0">
                <a:solidFill>
                  <a:srgbClr val="3101FF"/>
                </a:solidFill>
                <a:latin typeface="Bernard MT Condensed" pitchFamily="18" charset="0"/>
              </a:rPr>
              <a:t>Vardenafil</a:t>
            </a:r>
            <a:endParaRPr lang="en-US" sz="2400" dirty="0" smtClean="0">
              <a:solidFill>
                <a:srgbClr val="3101FF"/>
              </a:solidFill>
              <a:latin typeface="Bernard MT Condensed" pitchFamily="18" charset="0"/>
            </a:endParaRPr>
          </a:p>
          <a:p>
            <a:pPr algn="l" rtl="0">
              <a:lnSpc>
                <a:spcPts val="2400"/>
              </a:lnSpc>
              <a:spcBef>
                <a:spcPts val="300"/>
              </a:spcBef>
              <a:buFont typeface="Arial" charset="0"/>
              <a:buChar char="•"/>
            </a:pPr>
            <a:r>
              <a:rPr lang="en-US" sz="2400" dirty="0" err="1" smtClean="0">
                <a:solidFill>
                  <a:srgbClr val="3101FF"/>
                </a:solidFill>
                <a:latin typeface="Bernard MT Condensed" pitchFamily="18" charset="0"/>
              </a:rPr>
              <a:t>Tadalafil</a:t>
            </a:r>
            <a:endParaRPr lang="en-US" sz="2400" dirty="0" smtClean="0">
              <a:solidFill>
                <a:srgbClr val="3101FF"/>
              </a:solidFill>
              <a:latin typeface="Bernard MT Condensed" pitchFamily="18" charset="0"/>
            </a:endParaRPr>
          </a:p>
          <a:p>
            <a:pPr algn="l" rtl="0">
              <a:lnSpc>
                <a:spcPts val="2400"/>
              </a:lnSpc>
              <a:spcBef>
                <a:spcPts val="300"/>
              </a:spcBef>
              <a:buFont typeface="Arial" charset="0"/>
              <a:buChar char="•"/>
            </a:pPr>
            <a:r>
              <a:rPr lang="en-US" sz="2400" dirty="0" err="1" smtClean="0">
                <a:solidFill>
                  <a:srgbClr val="3101FF"/>
                </a:solidFill>
                <a:latin typeface="Bernard MT Condensed" pitchFamily="18" charset="0"/>
              </a:rPr>
              <a:t>Avanafil</a:t>
            </a:r>
            <a:endParaRPr lang="en-US" sz="2400" dirty="0">
              <a:solidFill>
                <a:srgbClr val="3101FF"/>
              </a:solidFill>
              <a:latin typeface="Bernard MT Condensed" pitchFamily="18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76200" y="1981200"/>
            <a:ext cx="8763000" cy="2376073"/>
            <a:chOff x="76200" y="1981200"/>
            <a:chExt cx="8763000" cy="2376073"/>
          </a:xfrm>
        </p:grpSpPr>
        <p:sp>
          <p:nvSpPr>
            <p:cNvPr id="24" name="Rectangle 23"/>
            <p:cNvSpPr/>
            <p:nvPr/>
          </p:nvSpPr>
          <p:spPr>
            <a:xfrm>
              <a:off x="304800" y="2209800"/>
              <a:ext cx="6781800" cy="457200"/>
            </a:xfrm>
            <a:prstGeom prst="rect">
              <a:avLst/>
            </a:prstGeom>
            <a:solidFill>
              <a:srgbClr val="CCFFFF"/>
            </a:solidFill>
            <a:ln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3" name="Down Arrow 2052"/>
            <p:cNvSpPr/>
            <p:nvPr/>
          </p:nvSpPr>
          <p:spPr>
            <a:xfrm>
              <a:off x="76200" y="1981200"/>
              <a:ext cx="1203960" cy="212244"/>
            </a:xfrm>
            <a:prstGeom prst="downArrow">
              <a:avLst/>
            </a:prstGeom>
            <a:solidFill>
              <a:srgbClr val="FF00FF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EG"/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304800" y="2264392"/>
              <a:ext cx="8534400" cy="209288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l" rtl="0">
                <a:lnSpc>
                  <a:spcPts val="2500"/>
                </a:lnSpc>
              </a:pPr>
              <a:r>
                <a:rPr lang="en-US" sz="2400" b="1" dirty="0" err="1" smtClean="0">
                  <a:latin typeface="Arial Narrow" panose="020B0606020202030204" pitchFamily="34" charset="0"/>
                </a:rPr>
                <a:t>Pharmacodynamic</a:t>
              </a:r>
              <a:r>
                <a:rPr lang="en-US" sz="2400" b="1" dirty="0" smtClean="0">
                  <a:latin typeface="Arial Narrow" panose="020B0606020202030204" pitchFamily="34" charset="0"/>
                </a:rPr>
                <a:t> action relevant to  PDE</a:t>
              </a:r>
              <a:r>
                <a:rPr lang="en-US" sz="2400" b="1" baseline="-25000" dirty="0" smtClean="0">
                  <a:latin typeface="Arial Narrow" panose="020B0606020202030204" pitchFamily="34" charset="0"/>
                </a:rPr>
                <a:t>5</a:t>
              </a:r>
              <a:r>
                <a:rPr lang="en-US" sz="2400" b="1" dirty="0" smtClean="0">
                  <a:latin typeface="Arial Narrow" panose="020B0606020202030204" pitchFamily="34" charset="0"/>
                </a:rPr>
                <a:t> inhibition </a:t>
              </a:r>
              <a:r>
                <a:rPr lang="en-US" sz="2400" b="1" dirty="0" smtClean="0">
                  <a:latin typeface="Arial Narrow"/>
                </a:rPr>
                <a:t>►</a:t>
              </a:r>
              <a:endParaRPr lang="en-US" sz="2400" b="1" dirty="0" smtClean="0">
                <a:latin typeface="Arial Narrow" panose="020B0606020202030204" pitchFamily="34" charset="0"/>
              </a:endParaRPr>
            </a:p>
            <a:p>
              <a:pPr marL="342900" indent="-342900" algn="l" rtl="0">
                <a:lnSpc>
                  <a:spcPts val="2500"/>
                </a:lnSpc>
                <a:spcBef>
                  <a:spcPts val="600"/>
                </a:spcBef>
                <a:buBlip>
                  <a:blip r:embed="rId3"/>
                </a:buBlip>
              </a:pPr>
              <a:r>
                <a:rPr lang="en-US" sz="2400" b="1" dirty="0" smtClean="0">
                  <a:latin typeface="Arial Narrow" panose="020B0606020202030204" pitchFamily="34" charset="0"/>
                </a:rPr>
                <a:t>VSMCs of </a:t>
              </a:r>
              <a:r>
                <a:rPr lang="en-US" sz="2400" b="1" dirty="0" smtClean="0">
                  <a:solidFill>
                    <a:srgbClr val="0000FF"/>
                  </a:solidFill>
                  <a:latin typeface="Arial Narrow" panose="020B0606020202030204" pitchFamily="34" charset="0"/>
                </a:rPr>
                <a:t>Erectile Tissue of  Penis (</a:t>
              </a:r>
              <a:r>
                <a:rPr lang="en-US" b="1" dirty="0" smtClean="0">
                  <a:solidFill>
                    <a:srgbClr val="0000FF"/>
                  </a:solidFill>
                  <a:latin typeface="Arial Narrow" panose="020B0606020202030204" pitchFamily="34" charset="0"/>
                </a:rPr>
                <a:t>vascular smooth muscle cells (VSMCs)</a:t>
              </a:r>
              <a:endParaRPr lang="en-US" sz="1200" b="1" dirty="0" smtClean="0">
                <a:solidFill>
                  <a:srgbClr val="0000FF"/>
                </a:solidFill>
                <a:latin typeface="Arial Narrow" panose="020B0606020202030204" pitchFamily="34" charset="0"/>
              </a:endParaRPr>
            </a:p>
            <a:p>
              <a:pPr marL="342900" indent="-342900" algn="l" rtl="0">
                <a:lnSpc>
                  <a:spcPts val="2500"/>
                </a:lnSpc>
                <a:buBlip>
                  <a:blip r:embed="rId3"/>
                </a:buBlip>
              </a:pPr>
              <a:r>
                <a:rPr lang="en-US" sz="2400" b="1" dirty="0">
                  <a:latin typeface="Arial Narrow" panose="020B0606020202030204" pitchFamily="34" charset="0"/>
                </a:rPr>
                <a:t>Other </a:t>
              </a:r>
              <a:r>
                <a:rPr lang="en-US" sz="2400" b="1" dirty="0" smtClean="0">
                  <a:latin typeface="Arial Narrow" panose="020B0606020202030204" pitchFamily="34" charset="0"/>
                </a:rPr>
                <a:t>VSMCs ( </a:t>
              </a:r>
              <a:r>
                <a:rPr lang="en-US" sz="2400" b="1" dirty="0" smtClean="0">
                  <a:solidFill>
                    <a:srgbClr val="0000FF"/>
                  </a:solidFill>
                  <a:latin typeface="Arial Narrow" panose="020B0606020202030204" pitchFamily="34" charset="0"/>
                </a:rPr>
                <a:t>lung</a:t>
              </a:r>
              <a:r>
                <a:rPr lang="en-US" sz="2400" b="1" dirty="0" smtClean="0">
                  <a:latin typeface="Arial Narrow" panose="020B0606020202030204" pitchFamily="34" charset="0"/>
                </a:rPr>
                <a:t>, brain….) / </a:t>
              </a:r>
              <a:r>
                <a:rPr lang="en-US" sz="2400" b="1" dirty="0" smtClean="0">
                  <a:solidFill>
                    <a:srgbClr val="0000FF"/>
                  </a:solidFill>
                  <a:latin typeface="Arial Narrow" panose="020B0606020202030204" pitchFamily="34" charset="0"/>
                </a:rPr>
                <a:t>heart</a:t>
              </a:r>
              <a:endParaRPr lang="en-US" sz="2400" b="1" dirty="0">
                <a:solidFill>
                  <a:srgbClr val="0000FF"/>
                </a:solidFill>
                <a:latin typeface="Arial Narrow" panose="020B0606020202030204" pitchFamily="34" charset="0"/>
              </a:endParaRPr>
            </a:p>
            <a:p>
              <a:pPr marL="342900" indent="-342900" algn="l" rtl="0">
                <a:lnSpc>
                  <a:spcPts val="2500"/>
                </a:lnSpc>
                <a:buBlip>
                  <a:blip r:embed="rId3"/>
                </a:buBlip>
              </a:pPr>
              <a:r>
                <a:rPr lang="en-US" sz="2400" b="1" dirty="0" smtClean="0">
                  <a:latin typeface="Arial Narrow" panose="020B0606020202030204" pitchFamily="34" charset="0"/>
                </a:rPr>
                <a:t>Other non-VSMCs </a:t>
              </a:r>
              <a:r>
                <a:rPr lang="en-US" sz="2400" b="1" dirty="0">
                  <a:latin typeface="Arial Narrow" panose="020B0606020202030204" pitchFamily="34" charset="0"/>
                </a:rPr>
                <a:t>(</a:t>
              </a:r>
              <a:r>
                <a:rPr lang="en-US" sz="2400" b="1" dirty="0">
                  <a:solidFill>
                    <a:srgbClr val="0000FF"/>
                  </a:solidFill>
                  <a:latin typeface="Arial Narrow" panose="020B0606020202030204" pitchFamily="34" charset="0"/>
                </a:rPr>
                <a:t>prostate, bladder</a:t>
              </a:r>
              <a:r>
                <a:rPr lang="en-US" sz="2400" b="1" dirty="0" smtClean="0">
                  <a:latin typeface="Arial Narrow" panose="020B0606020202030204" pitchFamily="34" charset="0"/>
                </a:rPr>
                <a:t>, </a:t>
              </a:r>
              <a:r>
                <a:rPr lang="en-US" sz="2400" b="1" dirty="0">
                  <a:solidFill>
                    <a:srgbClr val="3101FF"/>
                  </a:solidFill>
                  <a:latin typeface="Arial Narrow" panose="020B0606020202030204" pitchFamily="34" charset="0"/>
                </a:rPr>
                <a:t>seminal </a:t>
              </a:r>
              <a:r>
                <a:rPr lang="en-US" sz="2400" b="1" dirty="0" smtClean="0">
                  <a:solidFill>
                    <a:srgbClr val="3101FF"/>
                  </a:solidFill>
                  <a:latin typeface="Arial Narrow" panose="020B0606020202030204" pitchFamily="34" charset="0"/>
                </a:rPr>
                <a:t>vesicle, GIT</a:t>
              </a:r>
              <a:r>
                <a:rPr lang="en-US" sz="2400" b="1" dirty="0" smtClean="0">
                  <a:latin typeface="Arial Narrow" panose="020B0606020202030204" pitchFamily="34" charset="0"/>
                </a:rPr>
                <a:t>….) </a:t>
              </a:r>
              <a:endParaRPr lang="en-US" sz="2400" b="1" dirty="0">
                <a:latin typeface="Arial Narrow" panose="020B0606020202030204" pitchFamily="34" charset="0"/>
              </a:endParaRPr>
            </a:p>
            <a:p>
              <a:pPr marL="342900" indent="-342900" algn="l" rtl="0">
                <a:lnSpc>
                  <a:spcPts val="2500"/>
                </a:lnSpc>
                <a:buBlip>
                  <a:blip r:embed="rId3"/>
                </a:buBlip>
              </a:pPr>
              <a:r>
                <a:rPr lang="en-US" sz="2400" b="1" dirty="0" smtClean="0">
                  <a:latin typeface="Arial Narrow" panose="020B0606020202030204" pitchFamily="34" charset="0"/>
                </a:rPr>
                <a:t>Platelets</a:t>
              </a:r>
            </a:p>
            <a:p>
              <a:pPr marL="342900" indent="-342900" algn="l" rtl="0">
                <a:lnSpc>
                  <a:spcPts val="2500"/>
                </a:lnSpc>
                <a:buBlip>
                  <a:blip r:embed="rId3"/>
                </a:buBlip>
              </a:pPr>
              <a:r>
                <a:rPr lang="en-US" sz="2400" b="1" dirty="0" smtClean="0">
                  <a:latin typeface="Arial Narrow" panose="020B0606020202030204" pitchFamily="34" charset="0"/>
                </a:rPr>
                <a:t>Other tissues; testis, sk. muscles, </a:t>
              </a:r>
              <a:r>
                <a:rPr lang="en-US" sz="2400" b="1" dirty="0">
                  <a:latin typeface="Arial Narrow" panose="020B0606020202030204" pitchFamily="34" charset="0"/>
                </a:rPr>
                <a:t>liver, kidney, </a:t>
              </a:r>
              <a:r>
                <a:rPr lang="en-US" sz="2400" b="1" dirty="0" smtClean="0">
                  <a:latin typeface="Arial Narrow" panose="020B0606020202030204" pitchFamily="34" charset="0"/>
                </a:rPr>
                <a:t>pancreas, …..</a:t>
              </a:r>
              <a:endParaRPr lang="ar-EG" sz="2400" b="1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52400" y="4369713"/>
            <a:ext cx="8839200" cy="2516817"/>
            <a:chOff x="152400" y="4369713"/>
            <a:chExt cx="8839200" cy="2516817"/>
          </a:xfrm>
        </p:grpSpPr>
        <p:sp>
          <p:nvSpPr>
            <p:cNvPr id="17" name="Rectangle 16"/>
            <p:cNvSpPr/>
            <p:nvPr/>
          </p:nvSpPr>
          <p:spPr>
            <a:xfrm>
              <a:off x="152400" y="4369713"/>
              <a:ext cx="1377300" cy="430887"/>
            </a:xfrm>
            <a:prstGeom prst="rect">
              <a:avLst/>
            </a:prstGeom>
            <a:solidFill>
              <a:srgbClr val="CCFFFF"/>
            </a:solidFill>
            <a:ln w="28575">
              <a:solidFill>
                <a:srgbClr val="FF00FF"/>
              </a:solidFill>
            </a:ln>
          </p:spPr>
          <p:txBody>
            <a:bodyPr wrap="none">
              <a:spAutoFit/>
            </a:bodyPr>
            <a:lstStyle/>
            <a:p>
              <a:pPr algn="l" rtl="0"/>
              <a:r>
                <a:rPr lang="en-US" sz="2200" dirty="0" smtClean="0">
                  <a:solidFill>
                    <a:srgbClr val="0000FF"/>
                  </a:solidFill>
                  <a:latin typeface="Bernard MT Condensed" panose="02050806060905020404" pitchFamily="18" charset="0"/>
                </a:rPr>
                <a:t>Indications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57200" y="4724400"/>
              <a:ext cx="8534400" cy="216213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marL="342900" indent="-342900" algn="l" rtl="0">
                <a:buBlip>
                  <a:blip r:embed="rId3"/>
                </a:buBlip>
              </a:pPr>
              <a:r>
                <a:rPr lang="en-US" sz="2400" b="1" dirty="0" smtClean="0">
                  <a:solidFill>
                    <a:srgbClr val="0000FF"/>
                  </a:solidFill>
                  <a:latin typeface="Arial Narrow" panose="020B0606020202030204" pitchFamily="34" charset="0"/>
                </a:rPr>
                <a:t>Erectile dysfunction</a:t>
              </a:r>
              <a:r>
                <a:rPr lang="en-US" sz="2400" b="1" dirty="0" smtClean="0">
                  <a:latin typeface="Arial Narrow" panose="020B0606020202030204" pitchFamily="34" charset="0"/>
                </a:rPr>
                <a:t>; 1</a:t>
              </a:r>
              <a:r>
                <a:rPr lang="en-US" sz="2400" b="1" baseline="30000" dirty="0" smtClean="0">
                  <a:latin typeface="Arial Narrow" panose="020B0606020202030204" pitchFamily="34" charset="0"/>
                </a:rPr>
                <a:t>st</a:t>
              </a:r>
              <a:r>
                <a:rPr lang="en-US" sz="2400" b="1" dirty="0" smtClean="0">
                  <a:latin typeface="Arial Narrow" panose="020B0606020202030204" pitchFamily="34" charset="0"/>
                </a:rPr>
                <a:t> line therapy. All types have similar efficacy</a:t>
              </a:r>
            </a:p>
            <a:p>
              <a:pPr marL="342900" indent="-342900" algn="l" rtl="0">
                <a:buBlip>
                  <a:blip r:embed="rId3"/>
                </a:buBlip>
              </a:pPr>
              <a:endParaRPr lang="en-US" sz="2400" b="1" dirty="0" smtClean="0">
                <a:latin typeface="Arial Narrow" panose="020B0606020202030204" pitchFamily="34" charset="0"/>
              </a:endParaRPr>
            </a:p>
            <a:p>
              <a:pPr marL="342900" indent="-342900" algn="l" rtl="0">
                <a:buBlip>
                  <a:blip r:embed="rId3"/>
                </a:buBlip>
              </a:pPr>
              <a:endParaRPr lang="en-US" sz="2400" b="1" dirty="0" smtClean="0">
                <a:latin typeface="Arial Narrow" panose="020B0606020202030204" pitchFamily="34" charset="0"/>
              </a:endParaRPr>
            </a:p>
            <a:p>
              <a:pPr marL="342900" indent="-342900" algn="l" rtl="0">
                <a:lnSpc>
                  <a:spcPts val="2500"/>
                </a:lnSpc>
                <a:buBlip>
                  <a:blip r:embed="rId3"/>
                </a:buBlip>
              </a:pPr>
              <a:r>
                <a:rPr lang="en-US" sz="2400" b="1" dirty="0" smtClean="0">
                  <a:solidFill>
                    <a:srgbClr val="0000FF"/>
                  </a:solidFill>
                  <a:latin typeface="Arial Narrow" panose="020B0606020202030204" pitchFamily="34" charset="0"/>
                </a:rPr>
                <a:t>Pulmonary hypertension</a:t>
              </a:r>
            </a:p>
            <a:p>
              <a:pPr marL="342900" indent="-342900" algn="l" rtl="0">
                <a:lnSpc>
                  <a:spcPts val="2500"/>
                </a:lnSpc>
                <a:buBlip>
                  <a:blip r:embed="rId3"/>
                </a:buBlip>
              </a:pPr>
              <a:r>
                <a:rPr lang="en-US" sz="2400" b="1" dirty="0" smtClean="0">
                  <a:latin typeface="Arial Narrow" panose="020B0606020202030204" pitchFamily="34" charset="0"/>
                </a:rPr>
                <a:t>BPH &amp; premature ejaculation</a:t>
              </a:r>
            </a:p>
            <a:p>
              <a:pPr marL="342900" indent="-342900" algn="l" rtl="0">
                <a:lnSpc>
                  <a:spcPts val="2500"/>
                </a:lnSpc>
                <a:buBlip>
                  <a:blip r:embed="rId3"/>
                </a:buBlip>
              </a:pPr>
              <a:endParaRPr lang="ar-EG" sz="2400" b="1" dirty="0">
                <a:latin typeface="Arial Narrow" panose="020B060602020203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3352800" y="152400"/>
            <a:ext cx="1369286" cy="430887"/>
          </a:xfrm>
          <a:prstGeom prst="rect">
            <a:avLst/>
          </a:prstGeom>
          <a:solidFill>
            <a:srgbClr val="CCFFFF"/>
          </a:solidFill>
          <a:ln w="28575">
            <a:solidFill>
              <a:srgbClr val="FF00FF"/>
            </a:solidFill>
          </a:ln>
        </p:spPr>
        <p:txBody>
          <a:bodyPr wrap="none">
            <a:spAutoFit/>
          </a:bodyPr>
          <a:lstStyle/>
          <a:p>
            <a:pPr algn="l" rtl="0"/>
            <a:r>
              <a:rPr lang="en-US" sz="2200" dirty="0" smtClean="0">
                <a:solidFill>
                  <a:srgbClr val="0000FF"/>
                </a:solidFill>
                <a:latin typeface="Bernard MT Condensed" panose="02050806060905020404" pitchFamily="18" charset="0"/>
              </a:rPr>
              <a:t>Mechanism</a:t>
            </a:r>
          </a:p>
        </p:txBody>
      </p:sp>
      <p:graphicFrame>
        <p:nvGraphicFramePr>
          <p:cNvPr id="25" name="Table 24"/>
          <p:cNvGraphicFramePr>
            <a:graphicFrameLocks noGrp="1"/>
          </p:cNvGraphicFramePr>
          <p:nvPr/>
        </p:nvGraphicFramePr>
        <p:xfrm>
          <a:off x="2895600" y="5173640"/>
          <a:ext cx="6096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pPr algn="l" rtl="0"/>
                      <a:endParaRPr lang="en-US" b="0" dirty="0">
                        <a:solidFill>
                          <a:schemeClr val="bg1"/>
                        </a:solidFill>
                        <a:latin typeface="Bernard MT Condensed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b="0" dirty="0" err="1" smtClean="0">
                          <a:solidFill>
                            <a:schemeClr val="bg1"/>
                          </a:solidFill>
                          <a:latin typeface="Bernard MT Condensed" pitchFamily="18" charset="0"/>
                        </a:rPr>
                        <a:t>Sildenafil</a:t>
                      </a:r>
                      <a:endParaRPr lang="en-US" b="0" dirty="0">
                        <a:solidFill>
                          <a:schemeClr val="bg1"/>
                        </a:solidFill>
                        <a:latin typeface="Bernard MT Condensed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 err="1" smtClean="0">
                          <a:solidFill>
                            <a:schemeClr val="bg1"/>
                          </a:solidFill>
                          <a:latin typeface="Bernard MT Condensed" pitchFamily="18" charset="0"/>
                        </a:rPr>
                        <a:t>Vardenafil</a:t>
                      </a:r>
                      <a:endParaRPr lang="en-US" sz="1800" b="0" dirty="0" smtClean="0">
                        <a:solidFill>
                          <a:schemeClr val="bg1"/>
                        </a:solidFill>
                        <a:latin typeface="Bernard MT Condensed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1800" b="0" dirty="0" err="1" smtClean="0">
                          <a:solidFill>
                            <a:schemeClr val="bg1"/>
                          </a:solidFill>
                          <a:latin typeface="Bernard MT Condensed" pitchFamily="18" charset="0"/>
                        </a:rPr>
                        <a:t>Tadalafil</a:t>
                      </a:r>
                      <a:endParaRPr lang="en-US" sz="1800" b="0" dirty="0" smtClean="0">
                        <a:solidFill>
                          <a:schemeClr val="bg1"/>
                        </a:solidFill>
                        <a:latin typeface="Bernard MT Condensed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Bernard MT Condensed" pitchFamily="18" charset="0"/>
                        </a:rPr>
                        <a:t>% Efficacy</a:t>
                      </a:r>
                      <a:endParaRPr lang="en-US" b="0" dirty="0">
                        <a:solidFill>
                          <a:schemeClr val="tx1"/>
                        </a:solidFill>
                        <a:latin typeface="Bernard MT Condensed" pitchFamily="18" charset="0"/>
                      </a:endParaRPr>
                    </a:p>
                  </a:txBody>
                  <a:tcP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Bernard MT Condensed" pitchFamily="18" charset="0"/>
                        </a:rPr>
                        <a:t>74-84</a:t>
                      </a:r>
                      <a:endParaRPr lang="en-US" b="0" dirty="0">
                        <a:solidFill>
                          <a:schemeClr val="tx1"/>
                        </a:solidFill>
                        <a:latin typeface="Bernard MT Condensed" pitchFamily="18" charset="0"/>
                      </a:endParaRPr>
                    </a:p>
                  </a:txBody>
                  <a:tcP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Bernard MT Condensed" pitchFamily="18" charset="0"/>
                        </a:rPr>
                        <a:t>73-83</a:t>
                      </a:r>
                    </a:p>
                  </a:txBody>
                  <a:tcP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Bernard MT Condensed" pitchFamily="18" charset="0"/>
                        </a:rPr>
                        <a:t>72-81</a:t>
                      </a:r>
                    </a:p>
                  </a:txBody>
                  <a:tcPr>
                    <a:solidFill>
                      <a:srgbClr val="CC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451577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">
              <a:srgbClr val="0066FF"/>
            </a:gs>
            <a:gs pos="10000">
              <a:srgbClr val="00FFFF">
                <a:alpha val="22000"/>
              </a:srgbClr>
            </a:gs>
            <a:gs pos="20000">
              <a:srgbClr val="E1F4FF">
                <a:alpha val="60000"/>
              </a:srgbClr>
            </a:gs>
            <a:gs pos="54000">
              <a:schemeClr val="bg1"/>
            </a:gs>
            <a:gs pos="89000">
              <a:schemeClr val="bg1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2050"/>
          <p:cNvSpPr txBox="1"/>
          <p:nvPr/>
        </p:nvSpPr>
        <p:spPr>
          <a:xfrm>
            <a:off x="7594052" y="3241656"/>
            <a:ext cx="17145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dirty="0" smtClean="0">
                <a:solidFill>
                  <a:srgbClr val="0000FF"/>
                </a:solidFill>
                <a:latin typeface="Bernard MT Condensed" panose="02050806060905020404" pitchFamily="18" charset="0"/>
              </a:rPr>
              <a:t>Altered VISION</a:t>
            </a:r>
            <a:endParaRPr lang="ar-EG" dirty="0">
              <a:solidFill>
                <a:srgbClr val="0000FF"/>
              </a:solidFill>
              <a:latin typeface="Bernard MT Condensed" panose="02050806060905020404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696200" y="5257800"/>
            <a:ext cx="113538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dirty="0" smtClean="0">
                <a:solidFill>
                  <a:srgbClr val="0000FF"/>
                </a:solidFill>
                <a:latin typeface="Bernard MT Condensed" panose="02050806060905020404" pitchFamily="18" charset="0"/>
              </a:rPr>
              <a:t>Back Pain</a:t>
            </a:r>
            <a:endParaRPr lang="ar-EG" dirty="0">
              <a:solidFill>
                <a:srgbClr val="0000FF"/>
              </a:solidFill>
              <a:latin typeface="Bernard MT Condensed" panose="02050806060905020404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563572" y="2674935"/>
            <a:ext cx="180902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dirty="0" smtClean="0">
                <a:solidFill>
                  <a:srgbClr val="0000FF"/>
                </a:solidFill>
                <a:latin typeface="Bernard MT Condensed" panose="02050806060905020404" pitchFamily="18" charset="0"/>
              </a:rPr>
              <a:t>Headache/Flush nasal congestion</a:t>
            </a:r>
            <a:endParaRPr lang="ar-EG" dirty="0">
              <a:solidFill>
                <a:srgbClr val="0000FF"/>
              </a:solidFill>
              <a:latin typeface="Bernard MT Condensed" panose="02050806060905020404" pitchFamily="18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67640" y="5920026"/>
            <a:ext cx="3214918" cy="861774"/>
          </a:xfrm>
          <a:prstGeom prst="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txBody>
          <a:bodyPr wrap="square" rtlCol="1">
            <a:spAutoFit/>
          </a:bodyPr>
          <a:lstStyle/>
          <a:p>
            <a:pPr algn="l" rtl="0">
              <a:lnSpc>
                <a:spcPts val="2000"/>
              </a:lnSpc>
            </a:pPr>
            <a:r>
              <a:rPr lang="en-US" sz="2000" b="1" dirty="0" smtClean="0">
                <a:latin typeface="Arial Narrow" panose="020B0606020202030204" pitchFamily="34" charset="0"/>
              </a:rPr>
              <a:t>Sildenafil   10-fold selective</a:t>
            </a:r>
          </a:p>
          <a:p>
            <a:pPr algn="l" rtl="0">
              <a:lnSpc>
                <a:spcPts val="2000"/>
              </a:lnSpc>
            </a:pPr>
            <a:r>
              <a:rPr lang="en-US" sz="2000" b="1" dirty="0" err="1" smtClean="0">
                <a:latin typeface="Arial Narrow" panose="020B0606020202030204" pitchFamily="34" charset="0"/>
              </a:rPr>
              <a:t>Vardenafil</a:t>
            </a:r>
            <a:r>
              <a:rPr lang="en-US" sz="2000" b="1" dirty="0" smtClean="0">
                <a:latin typeface="Arial Narrow" panose="020B0606020202030204" pitchFamily="34" charset="0"/>
              </a:rPr>
              <a:t> 16-fold </a:t>
            </a:r>
            <a:r>
              <a:rPr lang="en-US" sz="2000" b="1" dirty="0">
                <a:latin typeface="Arial Narrow" panose="020B0606020202030204" pitchFamily="34" charset="0"/>
              </a:rPr>
              <a:t>selective</a:t>
            </a:r>
            <a:endParaRPr lang="en-US" sz="2000" b="1" dirty="0" smtClean="0">
              <a:latin typeface="Arial Narrow" panose="020B0606020202030204" pitchFamily="34" charset="0"/>
            </a:endParaRPr>
          </a:p>
          <a:p>
            <a:pPr algn="l" rtl="0">
              <a:lnSpc>
                <a:spcPts val="2000"/>
              </a:lnSpc>
            </a:pPr>
            <a:r>
              <a:rPr lang="en-US" sz="2000" b="1" dirty="0" err="1" smtClean="0">
                <a:latin typeface="Arial Narrow" panose="020B0606020202030204" pitchFamily="34" charset="0"/>
              </a:rPr>
              <a:t>Tadalafil</a:t>
            </a:r>
            <a:r>
              <a:rPr lang="en-US" sz="2000" b="1" dirty="0" smtClean="0">
                <a:latin typeface="Arial Narrow" panose="020B0606020202030204" pitchFamily="34" charset="0"/>
              </a:rPr>
              <a:t>  &gt;200-fold selective</a:t>
            </a:r>
            <a:endParaRPr lang="ar-EG" sz="2000" b="1" dirty="0">
              <a:latin typeface="Arial Narrow" panose="020B060602020203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7639772" y="1124369"/>
            <a:ext cx="1313728" cy="902409"/>
            <a:chOff x="7639772" y="1124369"/>
            <a:chExt cx="1313728" cy="902409"/>
          </a:xfrm>
        </p:grpSpPr>
        <p:sp>
          <p:nvSpPr>
            <p:cNvPr id="54" name="TextBox 53"/>
            <p:cNvSpPr txBox="1"/>
            <p:nvPr/>
          </p:nvSpPr>
          <p:spPr>
            <a:xfrm>
              <a:off x="7818120" y="1339091"/>
              <a:ext cx="1135380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l" rtl="0"/>
              <a:r>
                <a:rPr lang="en-US" sz="2000" dirty="0" smtClean="0">
                  <a:solidFill>
                    <a:srgbClr val="0000FF"/>
                  </a:solidFill>
                  <a:latin typeface="Bernard MT Condensed" panose="02050806060905020404" pitchFamily="18" charset="0"/>
                </a:rPr>
                <a:t>IHD / AMI</a:t>
              </a:r>
              <a:endParaRPr lang="ar-EG" sz="2000" dirty="0">
                <a:solidFill>
                  <a:srgbClr val="0000FF"/>
                </a:solidFill>
                <a:latin typeface="Bernard MT Condensed" panose="02050806060905020404" pitchFamily="18" charset="0"/>
              </a:endParaRPr>
            </a:p>
          </p:txBody>
        </p:sp>
        <p:sp>
          <p:nvSpPr>
            <p:cNvPr id="56" name="Right Brace 55"/>
            <p:cNvSpPr/>
            <p:nvPr/>
          </p:nvSpPr>
          <p:spPr>
            <a:xfrm>
              <a:off x="7639772" y="1124369"/>
              <a:ext cx="208828" cy="902409"/>
            </a:xfrm>
            <a:prstGeom prst="rightBrac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54" name="Rectangle 2053"/>
          <p:cNvSpPr/>
          <p:nvPr/>
        </p:nvSpPr>
        <p:spPr>
          <a:xfrm>
            <a:off x="3600450" y="6203930"/>
            <a:ext cx="2370842" cy="400110"/>
          </a:xfrm>
          <a:prstGeom prst="rect">
            <a:avLst/>
          </a:prstGeom>
          <a:solidFill>
            <a:schemeClr val="bg1"/>
          </a:solidFill>
          <a:ln w="38100">
            <a:solidFill>
              <a:srgbClr val="00FFFF"/>
            </a:solidFill>
          </a:ln>
          <a:effectLst>
            <a:outerShdw blurRad="50800" dist="50800" dir="54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l" rtl="0">
              <a:spcAft>
                <a:spcPts val="10200"/>
              </a:spcAft>
            </a:pPr>
            <a:r>
              <a:rPr lang="en-US" sz="2000" dirty="0">
                <a:solidFill>
                  <a:srgbClr val="3101FF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Narrow" panose="020B0606020202030204" pitchFamily="34" charset="0"/>
              </a:rPr>
              <a:t>Give variability in ADRs</a:t>
            </a:r>
            <a:endParaRPr lang="ar-EG" sz="2000" dirty="0">
              <a:solidFill>
                <a:srgbClr val="3101FF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Narrow" panose="020B060602020203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295400" y="1066800"/>
            <a:ext cx="6313170" cy="4795099"/>
            <a:chOff x="1383030" y="1066800"/>
            <a:chExt cx="6313170" cy="4795099"/>
          </a:xfrm>
        </p:grpSpPr>
        <p:grpSp>
          <p:nvGrpSpPr>
            <p:cNvPr id="2049" name="Group 2048"/>
            <p:cNvGrpSpPr/>
            <p:nvPr/>
          </p:nvGrpSpPr>
          <p:grpSpPr>
            <a:xfrm>
              <a:off x="1383030" y="1066800"/>
              <a:ext cx="6313170" cy="4795099"/>
              <a:chOff x="-228600" y="2286000"/>
              <a:chExt cx="5570220" cy="4436287"/>
            </a:xfrm>
          </p:grpSpPr>
          <p:pic>
            <p:nvPicPr>
              <p:cNvPr id="14" name="Picture 2" descr="http://patentimages.storage.googleapis.com/WO2010062366A1/imgf000025_0001.png"/>
              <p:cNvPicPr>
                <a:picLocks noChangeAspect="1" noChangeArrowheads="1"/>
              </p:cNvPicPr>
              <p:nvPr/>
            </p:nvPicPr>
            <p:blipFill rotWithShape="1">
              <a:blip r:embed="rId2" cstate="print"/>
              <a:srcRect t="9485" r="82659" b="31639"/>
              <a:stretch/>
            </p:blipFill>
            <p:spPr bwMode="auto">
              <a:xfrm>
                <a:off x="114301" y="2293403"/>
                <a:ext cx="1463040" cy="3136388"/>
              </a:xfrm>
              <a:prstGeom prst="rect">
                <a:avLst/>
              </a:prstGeom>
              <a:noFill/>
            </p:spPr>
          </p:pic>
          <p:sp>
            <p:nvSpPr>
              <p:cNvPr id="15" name="TextBox 14"/>
              <p:cNvSpPr txBox="1"/>
              <p:nvPr/>
            </p:nvSpPr>
            <p:spPr>
              <a:xfrm>
                <a:off x="-228600" y="2286000"/>
                <a:ext cx="1066800" cy="30777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r>
                  <a:rPr lang="en-US" sz="1400" b="1" dirty="0" smtClean="0">
                    <a:latin typeface="Arial Rounded MT Bold" panose="020F0704030504030204" pitchFamily="34" charset="0"/>
                  </a:rPr>
                  <a:t>PDE </a:t>
                </a:r>
                <a:endParaRPr lang="ar-EG" sz="1400" b="1" dirty="0">
                  <a:latin typeface="Arial Rounded MT Bold" panose="020F0704030504030204" pitchFamily="34" charset="0"/>
                </a:endParaRPr>
              </a:p>
            </p:txBody>
          </p:sp>
          <p:pic>
            <p:nvPicPr>
              <p:cNvPr id="16" name="Picture 2" descr="http://patentimages.storage.googleapis.com/WO2010062366A1/imgf000025_0001.png"/>
              <p:cNvPicPr>
                <a:picLocks noChangeAspect="1" noChangeArrowheads="1"/>
              </p:cNvPicPr>
              <p:nvPr/>
            </p:nvPicPr>
            <p:blipFill rotWithShape="1">
              <a:blip r:embed="rId2" cstate="print"/>
              <a:srcRect t="72619" r="82659" b="13600"/>
              <a:stretch/>
            </p:blipFill>
            <p:spPr bwMode="auto">
              <a:xfrm>
                <a:off x="114300" y="5429790"/>
                <a:ext cx="1463041" cy="734167"/>
              </a:xfrm>
              <a:prstGeom prst="rect">
                <a:avLst/>
              </a:prstGeom>
              <a:noFill/>
            </p:spPr>
          </p:pic>
          <p:sp>
            <p:nvSpPr>
              <p:cNvPr id="17" name="TextBox 16"/>
              <p:cNvSpPr txBox="1"/>
              <p:nvPr/>
            </p:nvSpPr>
            <p:spPr>
              <a:xfrm>
                <a:off x="-228600" y="2498205"/>
                <a:ext cx="1066800" cy="30777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r>
                  <a:rPr lang="en-US" sz="1400" b="1" dirty="0" smtClean="0">
                    <a:latin typeface="Arial Rounded MT Bold" panose="020F0704030504030204" pitchFamily="34" charset="0"/>
                  </a:rPr>
                  <a:t>PDE </a:t>
                </a:r>
                <a:endParaRPr lang="ar-EG" sz="1400" b="1" dirty="0">
                  <a:latin typeface="Arial Rounded MT Bold" panose="020F0704030504030204" pitchFamily="34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-228600" y="2954818"/>
                <a:ext cx="1066800" cy="30777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r>
                  <a:rPr lang="en-US" sz="1400" b="1" dirty="0" smtClean="0">
                    <a:latin typeface="Arial Rounded MT Bold" panose="020F0704030504030204" pitchFamily="34" charset="0"/>
                  </a:rPr>
                  <a:t>PDE </a:t>
                </a:r>
                <a:endParaRPr lang="ar-EG" sz="1400" b="1" dirty="0">
                  <a:latin typeface="Arial Rounded MT Bold" panose="020F0704030504030204" pitchFamily="34" charset="0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-228600" y="3411430"/>
                <a:ext cx="1066800" cy="30777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r>
                  <a:rPr lang="en-US" sz="1400" b="1" dirty="0" smtClean="0">
                    <a:latin typeface="Arial Rounded MT Bold" panose="020F0704030504030204" pitchFamily="34" charset="0"/>
                  </a:rPr>
                  <a:t>PDE </a:t>
                </a:r>
                <a:endParaRPr lang="ar-EG" sz="1400" b="1" dirty="0">
                  <a:latin typeface="Arial Rounded MT Bold" panose="020F0704030504030204" pitchFamily="34" charset="0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-228600" y="3868043"/>
                <a:ext cx="1066800" cy="30777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r>
                  <a:rPr lang="en-US" sz="1400" b="1" dirty="0" smtClean="0">
                    <a:latin typeface="Arial Rounded MT Bold" panose="020F0704030504030204" pitchFamily="34" charset="0"/>
                  </a:rPr>
                  <a:t>PDE </a:t>
                </a:r>
                <a:endParaRPr lang="ar-EG" sz="1400" b="1" dirty="0">
                  <a:latin typeface="Arial Rounded MT Bold" panose="020F0704030504030204" pitchFamily="34" charset="0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-228600" y="4324655"/>
                <a:ext cx="1066800" cy="30777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r>
                  <a:rPr lang="en-US" sz="1400" b="1" dirty="0" smtClean="0">
                    <a:latin typeface="Arial Rounded MT Bold" panose="020F0704030504030204" pitchFamily="34" charset="0"/>
                  </a:rPr>
                  <a:t>PDE </a:t>
                </a:r>
                <a:endParaRPr lang="ar-EG" sz="1400" b="1" dirty="0">
                  <a:latin typeface="Arial Rounded MT Bold" panose="020F0704030504030204" pitchFamily="34" charset="0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-228600" y="4565645"/>
                <a:ext cx="1066800" cy="30777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r>
                  <a:rPr lang="en-US" sz="1400" b="1" dirty="0" smtClean="0">
                    <a:latin typeface="Arial Rounded MT Bold" panose="020F0704030504030204" pitchFamily="34" charset="0"/>
                  </a:rPr>
                  <a:t>PDE </a:t>
                </a:r>
                <a:endParaRPr lang="ar-EG" sz="1400" b="1" dirty="0">
                  <a:latin typeface="Arial Rounded MT Bold" panose="020F0704030504030204" pitchFamily="34" charset="0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-228600" y="4984206"/>
                <a:ext cx="1066800" cy="30777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r>
                  <a:rPr lang="en-US" sz="1400" b="1" dirty="0" smtClean="0">
                    <a:latin typeface="Arial Rounded MT Bold" panose="020F0704030504030204" pitchFamily="34" charset="0"/>
                  </a:rPr>
                  <a:t>PDE </a:t>
                </a:r>
                <a:endParaRPr lang="ar-EG" sz="1400" b="1" dirty="0">
                  <a:latin typeface="Arial Rounded MT Bold" panose="020F0704030504030204" pitchFamily="34" charset="0"/>
                </a:endParaRP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-228600" y="5440819"/>
                <a:ext cx="1066800" cy="30777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r>
                  <a:rPr lang="en-US" sz="1400" b="1" dirty="0" smtClean="0">
                    <a:latin typeface="Arial Rounded MT Bold" panose="020F0704030504030204" pitchFamily="34" charset="0"/>
                  </a:rPr>
                  <a:t>PDE </a:t>
                </a:r>
                <a:endParaRPr lang="ar-EG" sz="1400" b="1" dirty="0">
                  <a:latin typeface="Arial Rounded MT Bold" panose="020F0704030504030204" pitchFamily="34" charset="0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-228600" y="5897431"/>
                <a:ext cx="1066800" cy="30777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r>
                  <a:rPr lang="en-US" sz="1400" b="1" dirty="0" smtClean="0">
                    <a:latin typeface="Arial Rounded MT Bold" panose="020F0704030504030204" pitchFamily="34" charset="0"/>
                  </a:rPr>
                  <a:t>PDE </a:t>
                </a:r>
                <a:endParaRPr lang="ar-EG" sz="1400" b="1" dirty="0">
                  <a:latin typeface="Arial Rounded MT Bold" panose="020F0704030504030204" pitchFamily="34" charset="0"/>
                </a:endParaRPr>
              </a:p>
            </p:txBody>
          </p:sp>
          <p:pic>
            <p:nvPicPr>
              <p:cNvPr id="26" name="Picture 2" descr="http://patentimages.storage.googleapis.com/WO2010062366A1/imgf000025_0001.png"/>
              <p:cNvPicPr>
                <a:picLocks noChangeAspect="1" noChangeArrowheads="1"/>
              </p:cNvPicPr>
              <p:nvPr/>
            </p:nvPicPr>
            <p:blipFill rotWithShape="1">
              <a:blip r:embed="rId2" cstate="print"/>
              <a:srcRect l="50000" t="9485" b="31639"/>
              <a:stretch/>
            </p:blipFill>
            <p:spPr bwMode="auto">
              <a:xfrm>
                <a:off x="1120140" y="2289191"/>
                <a:ext cx="4218392" cy="3136388"/>
              </a:xfrm>
              <a:prstGeom prst="rect">
                <a:avLst/>
              </a:prstGeom>
              <a:noFill/>
            </p:spPr>
          </p:pic>
          <p:pic>
            <p:nvPicPr>
              <p:cNvPr id="27" name="Picture 2" descr="http://patentimages.storage.googleapis.com/WO2010062366A1/imgf000025_0001.png"/>
              <p:cNvPicPr>
                <a:picLocks noChangeAspect="1" noChangeArrowheads="1"/>
              </p:cNvPicPr>
              <p:nvPr/>
            </p:nvPicPr>
            <p:blipFill rotWithShape="1">
              <a:blip r:embed="rId2" cstate="print"/>
              <a:srcRect l="50000" t="72619" b="13452"/>
              <a:stretch/>
            </p:blipFill>
            <p:spPr bwMode="auto">
              <a:xfrm>
                <a:off x="1120140" y="5421962"/>
                <a:ext cx="4218392" cy="741995"/>
              </a:xfrm>
              <a:prstGeom prst="rect">
                <a:avLst/>
              </a:prstGeom>
              <a:noFill/>
            </p:spPr>
          </p:pic>
          <p:sp>
            <p:nvSpPr>
              <p:cNvPr id="28" name="5-Point Star 27"/>
              <p:cNvSpPr/>
              <p:nvPr/>
            </p:nvSpPr>
            <p:spPr>
              <a:xfrm>
                <a:off x="967740" y="3883620"/>
                <a:ext cx="228600" cy="253674"/>
              </a:xfrm>
              <a:prstGeom prst="star5">
                <a:avLst/>
              </a:prstGeom>
              <a:solidFill>
                <a:srgbClr val="CC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EG" sz="1600"/>
              </a:p>
            </p:txBody>
          </p:sp>
          <p:sp>
            <p:nvSpPr>
              <p:cNvPr id="29" name="5-Point Star 28"/>
              <p:cNvSpPr/>
              <p:nvPr/>
            </p:nvSpPr>
            <p:spPr>
              <a:xfrm>
                <a:off x="967740" y="4324824"/>
                <a:ext cx="228600" cy="253674"/>
              </a:xfrm>
              <a:prstGeom prst="star5">
                <a:avLst/>
              </a:prstGeom>
              <a:solidFill>
                <a:srgbClr val="CC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EG" sz="1600"/>
              </a:p>
            </p:txBody>
          </p:sp>
          <p:sp>
            <p:nvSpPr>
              <p:cNvPr id="30" name="5-Point Star 29"/>
              <p:cNvSpPr/>
              <p:nvPr/>
            </p:nvSpPr>
            <p:spPr>
              <a:xfrm>
                <a:off x="967740" y="2293403"/>
                <a:ext cx="228600" cy="253674"/>
              </a:xfrm>
              <a:prstGeom prst="star5">
                <a:avLst/>
              </a:prstGeom>
              <a:solidFill>
                <a:srgbClr val="CC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EG" sz="1600"/>
              </a:p>
            </p:txBody>
          </p:sp>
          <p:sp>
            <p:nvSpPr>
              <p:cNvPr id="31" name="5-Point Star 30"/>
              <p:cNvSpPr/>
              <p:nvPr/>
            </p:nvSpPr>
            <p:spPr>
              <a:xfrm>
                <a:off x="967740" y="2534392"/>
                <a:ext cx="228600" cy="253674"/>
              </a:xfrm>
              <a:prstGeom prst="star5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EG" sz="1600"/>
              </a:p>
            </p:txBody>
          </p:sp>
          <p:sp>
            <p:nvSpPr>
              <p:cNvPr id="32" name="5-Point Star 31"/>
              <p:cNvSpPr/>
              <p:nvPr/>
            </p:nvSpPr>
            <p:spPr>
              <a:xfrm>
                <a:off x="967740" y="4578497"/>
                <a:ext cx="228600" cy="253674"/>
              </a:xfrm>
              <a:prstGeom prst="star5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EG" sz="1600"/>
              </a:p>
            </p:txBody>
          </p:sp>
          <p:sp>
            <p:nvSpPr>
              <p:cNvPr id="33" name="5-Point Star 32"/>
              <p:cNvSpPr/>
              <p:nvPr/>
            </p:nvSpPr>
            <p:spPr>
              <a:xfrm>
                <a:off x="967740" y="4968718"/>
                <a:ext cx="228600" cy="253674"/>
              </a:xfrm>
              <a:prstGeom prst="star5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EG" sz="1600"/>
              </a:p>
            </p:txBody>
          </p:sp>
          <p:sp>
            <p:nvSpPr>
              <p:cNvPr id="34" name="5-Point Star 33"/>
              <p:cNvSpPr/>
              <p:nvPr/>
            </p:nvSpPr>
            <p:spPr>
              <a:xfrm>
                <a:off x="967740" y="5466355"/>
                <a:ext cx="228600" cy="253674"/>
              </a:xfrm>
              <a:prstGeom prst="star5">
                <a:avLst/>
              </a:prstGeom>
              <a:solidFill>
                <a:srgbClr val="CC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EG" sz="1600"/>
              </a:p>
            </p:txBody>
          </p:sp>
          <p:sp>
            <p:nvSpPr>
              <p:cNvPr id="35" name="5-Point Star 34"/>
              <p:cNvSpPr/>
              <p:nvPr/>
            </p:nvSpPr>
            <p:spPr>
              <a:xfrm>
                <a:off x="967740" y="2980354"/>
                <a:ext cx="228600" cy="253674"/>
              </a:xfrm>
              <a:prstGeom prst="star5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EG" sz="1600"/>
              </a:p>
            </p:txBody>
          </p:sp>
          <p:sp>
            <p:nvSpPr>
              <p:cNvPr id="36" name="5-Point Star 35"/>
              <p:cNvSpPr/>
              <p:nvPr/>
            </p:nvSpPr>
            <p:spPr>
              <a:xfrm>
                <a:off x="967740" y="3413631"/>
                <a:ext cx="228600" cy="253674"/>
              </a:xfrm>
              <a:prstGeom prst="star5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EG" sz="1600"/>
              </a:p>
            </p:txBody>
          </p:sp>
          <p:sp>
            <p:nvSpPr>
              <p:cNvPr id="37" name="5-Point Star 36"/>
              <p:cNvSpPr/>
              <p:nvPr/>
            </p:nvSpPr>
            <p:spPr>
              <a:xfrm>
                <a:off x="967740" y="5905428"/>
                <a:ext cx="228600" cy="253674"/>
              </a:xfrm>
              <a:prstGeom prst="star5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EG" sz="1600"/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3733800" y="5196310"/>
                <a:ext cx="1524000" cy="338554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r>
                  <a:rPr lang="en-US" b="1" dirty="0">
                    <a:cs typeface="+mj-cs"/>
                  </a:rPr>
                  <a:t>l</a:t>
                </a:r>
                <a:r>
                  <a:rPr lang="en-US" b="1" dirty="0" smtClean="0">
                    <a:cs typeface="+mj-cs"/>
                  </a:rPr>
                  <a:t>ymphocyte</a:t>
                </a:r>
                <a:endParaRPr lang="ar-EG" b="1" dirty="0">
                  <a:cs typeface="+mj-cs"/>
                </a:endParaRPr>
              </a:p>
            </p:txBody>
          </p:sp>
          <p:pic>
            <p:nvPicPr>
              <p:cNvPr id="39" name="Picture 2" descr="http://patentimages.storage.googleapis.com/WO2010062366A1/imgf000025_0001.png"/>
              <p:cNvPicPr>
                <a:picLocks noChangeAspect="1" noChangeArrowheads="1"/>
              </p:cNvPicPr>
              <p:nvPr/>
            </p:nvPicPr>
            <p:blipFill rotWithShape="1">
              <a:blip r:embed="rId2" cstate="print"/>
              <a:srcRect t="89779" r="82659"/>
              <a:stretch/>
            </p:blipFill>
            <p:spPr bwMode="auto">
              <a:xfrm>
                <a:off x="114299" y="6171785"/>
                <a:ext cx="1463041" cy="544482"/>
              </a:xfrm>
              <a:prstGeom prst="rect">
                <a:avLst/>
              </a:prstGeom>
              <a:noFill/>
            </p:spPr>
          </p:pic>
          <p:pic>
            <p:nvPicPr>
              <p:cNvPr id="40" name="Picture 2" descr="http://patentimages.storage.googleapis.com/WO2010062366A1/imgf000025_0001.png"/>
              <p:cNvPicPr>
                <a:picLocks noChangeAspect="1" noChangeArrowheads="1"/>
              </p:cNvPicPr>
              <p:nvPr/>
            </p:nvPicPr>
            <p:blipFill rotWithShape="1">
              <a:blip r:embed="rId2" cstate="print"/>
              <a:srcRect l="50000" t="89377"/>
              <a:stretch/>
            </p:blipFill>
            <p:spPr bwMode="auto">
              <a:xfrm>
                <a:off x="1123228" y="6156377"/>
                <a:ext cx="4218392" cy="565910"/>
              </a:xfrm>
              <a:prstGeom prst="rect">
                <a:avLst/>
              </a:prstGeom>
              <a:noFill/>
            </p:spPr>
          </p:pic>
          <p:sp>
            <p:nvSpPr>
              <p:cNvPr id="41" name="TextBox 40"/>
              <p:cNvSpPr txBox="1"/>
              <p:nvPr/>
            </p:nvSpPr>
            <p:spPr>
              <a:xfrm>
                <a:off x="-228600" y="6179197"/>
                <a:ext cx="1066800" cy="30777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r>
                  <a:rPr lang="en-US" sz="1400" b="1" dirty="0" smtClean="0">
                    <a:latin typeface="Arial Rounded MT Bold" panose="020F0704030504030204" pitchFamily="34" charset="0"/>
                  </a:rPr>
                  <a:t>PDE </a:t>
                </a:r>
                <a:endParaRPr lang="ar-EG" sz="1400" b="1" dirty="0">
                  <a:latin typeface="Arial Rounded MT Bold" panose="020F0704030504030204" pitchFamily="34" charset="0"/>
                </a:endParaRPr>
              </a:p>
            </p:txBody>
          </p:sp>
          <p:sp>
            <p:nvSpPr>
              <p:cNvPr id="42" name="5-Point Star 41"/>
              <p:cNvSpPr/>
              <p:nvPr/>
            </p:nvSpPr>
            <p:spPr>
              <a:xfrm>
                <a:off x="967740" y="6202008"/>
                <a:ext cx="228600" cy="253674"/>
              </a:xfrm>
              <a:prstGeom prst="star5">
                <a:avLst/>
              </a:prstGeom>
              <a:solidFill>
                <a:srgbClr val="CC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EG" sz="1600"/>
              </a:p>
            </p:txBody>
          </p:sp>
        </p:grpSp>
        <p:sp>
          <p:nvSpPr>
            <p:cNvPr id="2052" name="Rectangle 2051"/>
            <p:cNvSpPr/>
            <p:nvPr/>
          </p:nvSpPr>
          <p:spPr>
            <a:xfrm>
              <a:off x="1771667" y="2787866"/>
              <a:ext cx="5829533" cy="456612"/>
            </a:xfrm>
            <a:prstGeom prst="rect">
              <a:avLst/>
            </a:prstGeom>
            <a:solidFill>
              <a:srgbClr val="FFFF00">
                <a:alpha val="4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EG"/>
            </a:p>
          </p:txBody>
        </p:sp>
        <p:sp>
          <p:nvSpPr>
            <p:cNvPr id="2055" name="Rectangle 2054"/>
            <p:cNvSpPr/>
            <p:nvPr/>
          </p:nvSpPr>
          <p:spPr>
            <a:xfrm>
              <a:off x="1771667" y="3245066"/>
              <a:ext cx="5829533" cy="269759"/>
            </a:xfrm>
            <a:prstGeom prst="rect">
              <a:avLst/>
            </a:prstGeom>
            <a:solidFill>
              <a:srgbClr val="FF00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EG"/>
            </a:p>
          </p:txBody>
        </p:sp>
        <p:sp>
          <p:nvSpPr>
            <p:cNvPr id="61" name="Rectangle 60"/>
            <p:cNvSpPr/>
            <p:nvPr/>
          </p:nvSpPr>
          <p:spPr>
            <a:xfrm>
              <a:off x="1776350" y="5292841"/>
              <a:ext cx="5829533" cy="498359"/>
            </a:xfrm>
            <a:prstGeom prst="rect">
              <a:avLst/>
            </a:prstGeom>
            <a:solidFill>
              <a:srgbClr val="00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EG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838200" y="2787866"/>
            <a:ext cx="915222" cy="3152076"/>
            <a:chOff x="838200" y="2787866"/>
            <a:chExt cx="915222" cy="3152076"/>
          </a:xfrm>
        </p:grpSpPr>
        <p:sp>
          <p:nvSpPr>
            <p:cNvPr id="57" name="Right Brace 56"/>
            <p:cNvSpPr/>
            <p:nvPr/>
          </p:nvSpPr>
          <p:spPr>
            <a:xfrm flipH="1">
              <a:off x="1544594" y="2787866"/>
              <a:ext cx="208828" cy="673140"/>
            </a:xfrm>
            <a:prstGeom prst="rightBrac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059" name="Straight Arrow Connector 2058"/>
            <p:cNvCxnSpPr/>
            <p:nvPr/>
          </p:nvCxnSpPr>
          <p:spPr>
            <a:xfrm flipH="1">
              <a:off x="838200" y="3124436"/>
              <a:ext cx="729255" cy="2815506"/>
            </a:xfrm>
            <a:prstGeom prst="straightConnector1">
              <a:avLst/>
            </a:prstGeom>
            <a:ln w="38100">
              <a:solidFill>
                <a:srgbClr val="3101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Group 58"/>
          <p:cNvGrpSpPr/>
          <p:nvPr/>
        </p:nvGrpSpPr>
        <p:grpSpPr>
          <a:xfrm>
            <a:off x="1181100" y="89609"/>
            <a:ext cx="8343900" cy="977191"/>
            <a:chOff x="304800" y="0"/>
            <a:chExt cx="8343900" cy="977191"/>
          </a:xfrm>
        </p:grpSpPr>
        <p:sp>
          <p:nvSpPr>
            <p:cNvPr id="52" name="TextBox 51"/>
            <p:cNvSpPr txBox="1"/>
            <p:nvPr/>
          </p:nvSpPr>
          <p:spPr>
            <a:xfrm>
              <a:off x="304800" y="0"/>
              <a:ext cx="8343900" cy="97719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l" rtl="0">
                <a:lnSpc>
                  <a:spcPts val="2300"/>
                </a:lnSpc>
              </a:pPr>
              <a:r>
                <a:rPr lang="en-US" sz="2400" dirty="0" smtClean="0">
                  <a:latin typeface="Bernard MT Condensed" pitchFamily="18" charset="0"/>
                </a:rPr>
                <a:t>Selectivity on PDE</a:t>
              </a:r>
              <a:r>
                <a:rPr lang="en-US" sz="2400" baseline="-25000" dirty="0" smtClean="0">
                  <a:latin typeface="Bernard MT Condensed" pitchFamily="18" charset="0"/>
                </a:rPr>
                <a:t>5</a:t>
              </a:r>
              <a:r>
                <a:rPr lang="en-US" sz="2400" dirty="0" smtClean="0">
                  <a:latin typeface="Bernard MT Condensed" pitchFamily="18" charset="0"/>
                </a:rPr>
                <a:t> is not absolute </a:t>
              </a:r>
              <a:r>
                <a:rPr lang="en-US" sz="2200" b="1" dirty="0" smtClean="0">
                  <a:latin typeface="Arial Narrow" panose="020B0606020202030204" pitchFamily="34" charset="0"/>
                </a:rPr>
                <a:t>and vary with  each drug</a:t>
              </a:r>
            </a:p>
            <a:p>
              <a:pPr marL="342900" indent="-342900" algn="l" rtl="0">
                <a:lnSpc>
                  <a:spcPts val="2300"/>
                </a:lnSpc>
                <a:buBlip>
                  <a:blip r:embed="rId3"/>
                </a:buBlip>
              </a:pPr>
              <a:r>
                <a:rPr lang="en-US" sz="2200" b="1" dirty="0" smtClean="0">
                  <a:latin typeface="Arial Narrow" panose="020B0606020202030204" pitchFamily="34" charset="0"/>
                </a:rPr>
                <a:t>Can partially act on PDE targeting cGMP (6, 11, 9, 1) </a:t>
              </a:r>
            </a:p>
            <a:p>
              <a:pPr marL="342900" indent="-342900" algn="l" rtl="0">
                <a:lnSpc>
                  <a:spcPts val="2300"/>
                </a:lnSpc>
                <a:buBlip>
                  <a:blip r:embed="rId3"/>
                </a:buBlip>
              </a:pPr>
              <a:r>
                <a:rPr lang="en-US" sz="2200" b="1" dirty="0" smtClean="0">
                  <a:latin typeface="Arial Narrow" panose="020B0606020202030204" pitchFamily="34" charset="0"/>
                </a:rPr>
                <a:t>In higher doses it can act on PDE </a:t>
              </a:r>
              <a:r>
                <a:rPr lang="en-US" sz="2200" b="1" dirty="0">
                  <a:latin typeface="Arial Narrow" panose="020B0606020202030204" pitchFamily="34" charset="0"/>
                </a:rPr>
                <a:t>targeting </a:t>
              </a:r>
              <a:r>
                <a:rPr lang="en-US" sz="2200" b="1" dirty="0" err="1" smtClean="0">
                  <a:latin typeface="Arial Narrow" panose="020B0606020202030204" pitchFamily="34" charset="0"/>
                </a:rPr>
                <a:t>cAMP</a:t>
              </a:r>
              <a:r>
                <a:rPr lang="en-US" sz="2200" b="1" dirty="0" smtClean="0">
                  <a:latin typeface="Arial Narrow" panose="020B0606020202030204" pitchFamily="34" charset="0"/>
                </a:rPr>
                <a:t> (2,3,4, 10,…)</a:t>
              </a:r>
            </a:p>
          </p:txBody>
        </p:sp>
        <p:sp>
          <p:nvSpPr>
            <p:cNvPr id="53" name="5-Point Star 52"/>
            <p:cNvSpPr/>
            <p:nvPr/>
          </p:nvSpPr>
          <p:spPr>
            <a:xfrm>
              <a:off x="6400800" y="304800"/>
              <a:ext cx="419100" cy="324203"/>
            </a:xfrm>
            <a:prstGeom prst="star5">
              <a:avLst/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EG" sz="1600"/>
            </a:p>
          </p:txBody>
        </p:sp>
        <p:sp>
          <p:nvSpPr>
            <p:cNvPr id="58" name="5-Point Star 57"/>
            <p:cNvSpPr/>
            <p:nvPr/>
          </p:nvSpPr>
          <p:spPr>
            <a:xfrm>
              <a:off x="7467600" y="609600"/>
              <a:ext cx="419100" cy="324203"/>
            </a:xfrm>
            <a:prstGeom prst="star5">
              <a:avLst/>
            </a:prstGeom>
            <a:solidFill>
              <a:srgbClr val="00CC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EG" sz="1600"/>
            </a:p>
          </p:txBody>
        </p:sp>
      </p:grpSp>
      <p:sp>
        <p:nvSpPr>
          <p:cNvPr id="60" name="Down Arrow 59"/>
          <p:cNvSpPr/>
          <p:nvPr/>
        </p:nvSpPr>
        <p:spPr>
          <a:xfrm>
            <a:off x="0" y="168756"/>
            <a:ext cx="1203960" cy="212244"/>
          </a:xfrm>
          <a:prstGeom prst="downArrow">
            <a:avLst/>
          </a:prstGeom>
          <a:solidFill>
            <a:srgbClr val="FF00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20963368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/>
      <p:bldP spid="50" grpId="0"/>
      <p:bldP spid="51" grpId="0"/>
      <p:bldP spid="55" grpId="1" animBg="1"/>
      <p:bldP spid="205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">
              <a:srgbClr val="0066FF"/>
            </a:gs>
            <a:gs pos="10000">
              <a:srgbClr val="00FFFF">
                <a:alpha val="22000"/>
              </a:srgbClr>
            </a:gs>
            <a:gs pos="20000">
              <a:srgbClr val="E1F4FF">
                <a:alpha val="60000"/>
              </a:srgbClr>
            </a:gs>
            <a:gs pos="54000">
              <a:schemeClr val="bg1"/>
            </a:gs>
            <a:gs pos="89000">
              <a:srgbClr val="E1F4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291518" y="5670828"/>
            <a:ext cx="1918282" cy="430887"/>
          </a:xfrm>
          <a:prstGeom prst="rect">
            <a:avLst/>
          </a:prstGeom>
          <a:solidFill>
            <a:srgbClr val="CCFFFF"/>
          </a:solidFill>
          <a:ln w="28575">
            <a:solidFill>
              <a:srgbClr val="FF00FF"/>
            </a:solidFill>
          </a:ln>
        </p:spPr>
        <p:txBody>
          <a:bodyPr wrap="none">
            <a:spAutoFit/>
          </a:bodyPr>
          <a:lstStyle/>
          <a:p>
            <a:pPr algn="l" rtl="0"/>
            <a:r>
              <a:rPr lang="en-US" sz="2200" dirty="0" smtClean="0">
                <a:solidFill>
                  <a:srgbClr val="0000FF"/>
                </a:solidFill>
                <a:latin typeface="Bernard MT Condensed" panose="02050806060905020404" pitchFamily="18" charset="0"/>
              </a:rPr>
              <a:t>Major rare ADRs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4800" y="6073914"/>
            <a:ext cx="830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 rtl="0">
              <a:buAutoNum type="arabicPeriod"/>
            </a:pPr>
            <a:r>
              <a:rPr lang="en-US" sz="2000" b="1" dirty="0" smtClean="0">
                <a:latin typeface="Arial Narrow" pitchFamily="34" charset="0"/>
              </a:rPr>
              <a:t>Ischemic Optic Neuropathy; can cause sudden loss of vision</a:t>
            </a:r>
          </a:p>
          <a:p>
            <a:pPr marL="342900" indent="-342900" algn="l" rtl="0">
              <a:buAutoNum type="arabicPeriod"/>
            </a:pPr>
            <a:r>
              <a:rPr lang="en-US" sz="2000" b="1" dirty="0" smtClean="0">
                <a:latin typeface="Arial Narrow" pitchFamily="34" charset="0"/>
              </a:rPr>
              <a:t>Hearing loss</a:t>
            </a:r>
            <a:endParaRPr lang="en-US" sz="2000" b="1" dirty="0">
              <a:latin typeface="Arial Narrow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8284192" y="178713"/>
            <a:ext cx="718466" cy="430887"/>
          </a:xfrm>
          <a:prstGeom prst="rect">
            <a:avLst/>
          </a:prstGeom>
          <a:solidFill>
            <a:srgbClr val="CCFFFF"/>
          </a:solidFill>
          <a:ln w="28575">
            <a:solidFill>
              <a:srgbClr val="FF00FF"/>
            </a:solidFill>
          </a:ln>
        </p:spPr>
        <p:txBody>
          <a:bodyPr wrap="none">
            <a:spAutoFit/>
          </a:bodyPr>
          <a:lstStyle/>
          <a:p>
            <a:pPr algn="l" rtl="0"/>
            <a:r>
              <a:rPr lang="en-US" sz="2200" dirty="0" smtClean="0">
                <a:solidFill>
                  <a:srgbClr val="0000FF"/>
                </a:solidFill>
                <a:latin typeface="Bernard MT Condensed" panose="02050806060905020404" pitchFamily="18" charset="0"/>
              </a:rPr>
              <a:t>ADRs</a:t>
            </a:r>
          </a:p>
        </p:txBody>
      </p:sp>
      <p:sp>
        <p:nvSpPr>
          <p:cNvPr id="31" name="Rectangle 30"/>
          <p:cNvSpPr/>
          <p:nvPr/>
        </p:nvSpPr>
        <p:spPr>
          <a:xfrm>
            <a:off x="228600" y="4223028"/>
            <a:ext cx="8001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rtl="0">
              <a:buAutoNum type="arabicPeriod"/>
            </a:pPr>
            <a:r>
              <a:rPr lang="en-US" sz="2000" b="1" dirty="0" smtClean="0">
                <a:latin typeface="Arial Narrow" pitchFamily="34" charset="0"/>
              </a:rPr>
              <a:t>IHD &amp; AMI &gt; patients on big dose or on </a:t>
            </a:r>
            <a:r>
              <a:rPr lang="en-US" sz="2000" b="1" dirty="0" err="1" smtClean="0">
                <a:latin typeface="Arial Narrow" pitchFamily="34" charset="0"/>
              </a:rPr>
              <a:t>nirates</a:t>
            </a:r>
            <a:r>
              <a:rPr lang="en-US" sz="2000" b="1" dirty="0" smtClean="0">
                <a:latin typeface="Arial Narrow" pitchFamily="34" charset="0"/>
              </a:rPr>
              <a:t> </a:t>
            </a:r>
          </a:p>
          <a:p>
            <a:pPr marL="342900" indent="-342900" algn="l" rtl="0">
              <a:buAutoNum type="arabicPeriod"/>
            </a:pPr>
            <a:r>
              <a:rPr lang="en-US" sz="2000" b="1" dirty="0" smtClean="0">
                <a:latin typeface="Arial Narrow" pitchFamily="34" charset="0"/>
              </a:rPr>
              <a:t>Hypotension  &gt; patients on </a:t>
            </a:r>
            <a:r>
              <a:rPr lang="en-US" sz="2000" b="1" dirty="0" smtClean="0">
                <a:latin typeface="Symbol" pitchFamily="18" charset="2"/>
              </a:rPr>
              <a:t>a</a:t>
            </a:r>
            <a:r>
              <a:rPr lang="en-US" sz="2000" b="1" dirty="0" smtClean="0">
                <a:latin typeface="Arial Narrow" pitchFamily="34" charset="0"/>
              </a:rPr>
              <a:t>-blockers  than  other </a:t>
            </a:r>
            <a:r>
              <a:rPr lang="en-US" sz="2000" b="1" dirty="0" err="1" smtClean="0">
                <a:latin typeface="Arial Narrow" pitchFamily="34" charset="0"/>
              </a:rPr>
              <a:t>antihypertensives</a:t>
            </a:r>
            <a:endParaRPr lang="en-US" sz="2000" b="1" dirty="0" smtClean="0">
              <a:latin typeface="Arial Narrow" pitchFamily="34" charset="0"/>
            </a:endParaRPr>
          </a:p>
          <a:p>
            <a:pPr marL="342900" indent="-342900" algn="l" rtl="0">
              <a:buAutoNum type="arabicPeriod"/>
            </a:pPr>
            <a:r>
              <a:rPr lang="en-US" sz="2000" b="1" dirty="0" smtClean="0">
                <a:latin typeface="Arial Narrow" pitchFamily="34" charset="0"/>
              </a:rPr>
              <a:t>Bleeding; </a:t>
            </a:r>
            <a:r>
              <a:rPr lang="en-US" sz="2000" b="1" dirty="0" smtClean="0">
                <a:latin typeface="Arial Narrow" pitchFamily="34" charset="0"/>
              </a:rPr>
              <a:t>epistaxis…..</a:t>
            </a:r>
            <a:r>
              <a:rPr lang="en-US" sz="2000" b="1" dirty="0" smtClean="0">
                <a:latin typeface="Arial Narrow" pitchFamily="34" charset="0"/>
              </a:rPr>
              <a:t>etc.</a:t>
            </a:r>
          </a:p>
          <a:p>
            <a:pPr marL="342900" indent="-342900" algn="l" rtl="0">
              <a:buAutoNum type="arabicPeriod"/>
            </a:pPr>
            <a:r>
              <a:rPr lang="en-US" sz="2000" b="1" dirty="0" smtClean="0">
                <a:latin typeface="Arial Narrow" pitchFamily="34" charset="0"/>
              </a:rPr>
              <a:t>Priapism; if erection lasts longer than 4 hours </a:t>
            </a:r>
            <a:r>
              <a:rPr lang="en-US" sz="2000" b="1" dirty="0" smtClean="0">
                <a:latin typeface="Arial Narrow" pitchFamily="34" charset="0"/>
                <a:sym typeface="Wingdings 3"/>
              </a:rPr>
              <a:t> emergency situation</a:t>
            </a:r>
            <a:endParaRPr lang="en-US" sz="2000" dirty="0"/>
          </a:p>
        </p:txBody>
      </p:sp>
      <p:sp>
        <p:nvSpPr>
          <p:cNvPr id="32" name="Rectangle 31"/>
          <p:cNvSpPr/>
          <p:nvPr/>
        </p:nvSpPr>
        <p:spPr>
          <a:xfrm>
            <a:off x="228600" y="3773788"/>
            <a:ext cx="2848857" cy="430887"/>
          </a:xfrm>
          <a:prstGeom prst="rect">
            <a:avLst/>
          </a:prstGeom>
          <a:solidFill>
            <a:srgbClr val="CCFFFF"/>
          </a:solidFill>
          <a:ln w="28575">
            <a:solidFill>
              <a:srgbClr val="FF00FF"/>
            </a:solidFill>
          </a:ln>
        </p:spPr>
        <p:txBody>
          <a:bodyPr wrap="none">
            <a:spAutoFit/>
          </a:bodyPr>
          <a:lstStyle/>
          <a:p>
            <a:pPr algn="l" rtl="0"/>
            <a:r>
              <a:rPr lang="en-US" sz="2200" dirty="0" smtClean="0">
                <a:solidFill>
                  <a:srgbClr val="0000FF"/>
                </a:solidFill>
                <a:latin typeface="Bernard MT Condensed" panose="02050806060905020404" pitchFamily="18" charset="0"/>
              </a:rPr>
              <a:t>Major less common ADRs</a:t>
            </a:r>
          </a:p>
        </p:txBody>
      </p:sp>
      <p:graphicFrame>
        <p:nvGraphicFramePr>
          <p:cNvPr id="35" name="Table 34"/>
          <p:cNvGraphicFramePr>
            <a:graphicFrameLocks noGrp="1"/>
          </p:cNvGraphicFramePr>
          <p:nvPr/>
        </p:nvGraphicFramePr>
        <p:xfrm>
          <a:off x="304800" y="223520"/>
          <a:ext cx="7696200" cy="3469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33248"/>
                <a:gridCol w="1458628"/>
                <a:gridCol w="1471961"/>
                <a:gridCol w="1532363"/>
              </a:tblGrid>
              <a:tr h="370840">
                <a:tc>
                  <a:txBody>
                    <a:bodyPr/>
                    <a:lstStyle/>
                    <a:p>
                      <a:pPr algn="l" rtl="0">
                        <a:lnSpc>
                          <a:spcPct val="150000"/>
                        </a:lnSpc>
                      </a:pPr>
                      <a:endParaRPr lang="en-US" b="0" dirty="0">
                        <a:solidFill>
                          <a:schemeClr val="bg1"/>
                        </a:solidFill>
                        <a:latin typeface="Bernard MT Condensed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</a:pPr>
                      <a:r>
                        <a:rPr lang="en-US" b="0" dirty="0" err="1" smtClean="0">
                          <a:solidFill>
                            <a:schemeClr val="bg1"/>
                          </a:solidFill>
                          <a:latin typeface="Bernard MT Condensed" pitchFamily="18" charset="0"/>
                        </a:rPr>
                        <a:t>Sildenafil</a:t>
                      </a:r>
                      <a:endParaRPr lang="en-US" b="0" dirty="0">
                        <a:solidFill>
                          <a:schemeClr val="bg1"/>
                        </a:solidFill>
                        <a:latin typeface="Bernard MT Condensed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 err="1" smtClean="0">
                          <a:solidFill>
                            <a:schemeClr val="bg1"/>
                          </a:solidFill>
                          <a:latin typeface="Bernard MT Condensed" pitchFamily="18" charset="0"/>
                        </a:rPr>
                        <a:t>Vardenafil</a:t>
                      </a:r>
                      <a:endParaRPr lang="en-US" sz="1800" b="0" dirty="0" smtClean="0">
                        <a:solidFill>
                          <a:schemeClr val="bg1"/>
                        </a:solidFill>
                        <a:latin typeface="Bernard MT Condensed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</a:pPr>
                      <a:r>
                        <a:rPr lang="en-US" sz="1800" b="0" dirty="0" err="1" smtClean="0">
                          <a:solidFill>
                            <a:schemeClr val="bg1"/>
                          </a:solidFill>
                          <a:latin typeface="Bernard MT Condensed" pitchFamily="18" charset="0"/>
                        </a:rPr>
                        <a:t>Tadalafil</a:t>
                      </a:r>
                      <a:endParaRPr lang="en-US" sz="1800" b="0" dirty="0" smtClean="0">
                        <a:solidFill>
                          <a:schemeClr val="bg1"/>
                        </a:solidFill>
                        <a:latin typeface="Bernard MT Condensed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Bernard MT Condensed" pitchFamily="18" charset="0"/>
                        </a:rPr>
                        <a:t>Headache %</a:t>
                      </a:r>
                      <a:endParaRPr lang="en-US" b="0" dirty="0">
                        <a:solidFill>
                          <a:schemeClr val="tx1"/>
                        </a:solidFill>
                        <a:latin typeface="Bernard MT Condensed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F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Bernard MT Condensed" pitchFamily="18" charset="0"/>
                        </a:rPr>
                        <a:t>Flushing %</a:t>
                      </a:r>
                      <a:endParaRPr lang="en-US" b="0" dirty="0">
                        <a:solidFill>
                          <a:schemeClr val="tx1"/>
                        </a:solidFill>
                        <a:latin typeface="Bernard MT Condensed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12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F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Bernard MT Condensed" pitchFamily="18" charset="0"/>
                        </a:rPr>
                        <a:t>Nasal</a:t>
                      </a:r>
                      <a:endParaRPr lang="en-US" b="0" dirty="0">
                        <a:solidFill>
                          <a:schemeClr val="tx1"/>
                        </a:solidFill>
                        <a:latin typeface="Bernard MT Condensed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18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 Narrow" pitchFamily="34" charset="0"/>
                        </a:rPr>
                        <a:t>Congestion</a:t>
                      </a:r>
                      <a:endParaRPr lang="en-US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Rhinitis</a:t>
                      </a:r>
                    </a:p>
                  </a:txBody>
                  <a:tcPr>
                    <a:lnL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18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 Narrow" pitchFamily="34" charset="0"/>
                        </a:rPr>
                        <a:t>Congestion</a:t>
                      </a:r>
                      <a:endParaRPr lang="en-US" sz="1800" b="1" dirty="0" smtClean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F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Bernard MT Condensed" pitchFamily="18" charset="0"/>
                        </a:rPr>
                        <a:t>Dyspepsia</a:t>
                      </a:r>
                      <a:r>
                        <a:rPr lang="en-US" b="0" baseline="0" dirty="0" smtClean="0">
                          <a:solidFill>
                            <a:schemeClr val="tx1"/>
                          </a:solidFill>
                          <a:latin typeface="Bernard MT Condensed" pitchFamily="18" charset="0"/>
                        </a:rPr>
                        <a:t> %</a:t>
                      </a:r>
                      <a:endParaRPr lang="en-US" b="0" dirty="0">
                        <a:solidFill>
                          <a:schemeClr val="tx1"/>
                        </a:solidFill>
                        <a:latin typeface="Bernard MT Condensed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7</a:t>
                      </a:r>
                      <a:endParaRPr lang="en-US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F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Bernard MT Condensed" pitchFamily="18" charset="0"/>
                        </a:rPr>
                        <a:t>Abnormal vision %</a:t>
                      </a:r>
                      <a:endParaRPr lang="en-US" b="0" dirty="0">
                        <a:solidFill>
                          <a:schemeClr val="tx1"/>
                        </a:solidFill>
                        <a:latin typeface="Bernard MT Condensed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&gt; 4</a:t>
                      </a:r>
                      <a:endParaRPr lang="en-US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&lt; 2</a:t>
                      </a:r>
                    </a:p>
                  </a:txBody>
                  <a:tcPr>
                    <a:lnL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F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Bernard MT Condensed" pitchFamily="18" charset="0"/>
                        </a:rPr>
                        <a:t>Myalgia &amp; Back pain</a:t>
                      </a:r>
                      <a:r>
                        <a:rPr lang="en-US" b="0" baseline="0" dirty="0" smtClean="0">
                          <a:solidFill>
                            <a:schemeClr val="tx1"/>
                          </a:solidFill>
                          <a:latin typeface="Bernard MT Condensed" pitchFamily="18" charset="0"/>
                        </a:rPr>
                        <a:t> %</a:t>
                      </a:r>
                      <a:endParaRPr lang="en-US" b="0" dirty="0">
                        <a:solidFill>
                          <a:schemeClr val="tx1"/>
                        </a:solidFill>
                        <a:latin typeface="Bernard MT Condensed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-</a:t>
                      </a:r>
                      <a:endParaRPr lang="en-US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5</a:t>
                      </a:r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</a:t>
                      </a:r>
                      <a:endParaRPr lang="en-US" sz="1800" b="1" dirty="0" smtClean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F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Bernard MT Condensed" pitchFamily="18" charset="0"/>
                        </a:rPr>
                        <a:t>Sperm functions</a:t>
                      </a:r>
                      <a:endParaRPr lang="en-US" b="0" dirty="0">
                        <a:solidFill>
                          <a:schemeClr val="tx1"/>
                        </a:solidFill>
                        <a:latin typeface="Bernard MT Condensed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-</a:t>
                      </a:r>
                      <a:endParaRPr lang="en-US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18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 Rounded MT Bold" pitchFamily="34" charset="0"/>
                          <a:sym typeface="Wingdings 3"/>
                        </a:rPr>
                        <a:t>?</a:t>
                      </a:r>
                      <a:endParaRPr lang="en-US" sz="1800" b="1" dirty="0" smtClean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F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Bernard MT Condensed" pitchFamily="18" charset="0"/>
                        </a:rPr>
                        <a:t>Q-T prolongation</a:t>
                      </a:r>
                      <a:endParaRPr lang="en-US" b="0" dirty="0">
                        <a:solidFill>
                          <a:schemeClr val="tx1"/>
                        </a:solidFill>
                        <a:latin typeface="Bernard MT Condensed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-</a:t>
                      </a:r>
                      <a:endParaRPr lang="en-US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  <a:sym typeface="Wingdings 3"/>
                        </a:rPr>
                        <a:t></a:t>
                      </a:r>
                      <a:endParaRPr lang="en-US" sz="1800" b="1" dirty="0" smtClean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FFF"/>
                    </a:solidFill>
                  </a:tcPr>
                </a:tc>
              </a:tr>
            </a:tbl>
          </a:graphicData>
        </a:graphic>
      </p:graphicFrame>
      <p:sp>
        <p:nvSpPr>
          <p:cNvPr id="16" name="Oval 15"/>
          <p:cNvSpPr/>
          <p:nvPr/>
        </p:nvSpPr>
        <p:spPr>
          <a:xfrm>
            <a:off x="3962400" y="2159000"/>
            <a:ext cx="533400" cy="457200"/>
          </a:xfrm>
          <a:prstGeom prst="ellipse">
            <a:avLst/>
          </a:prstGeom>
          <a:noFill/>
          <a:ln w="5715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>
            <a:off x="6947848" y="2416792"/>
            <a:ext cx="533400" cy="457200"/>
          </a:xfrm>
          <a:prstGeom prst="ellipse">
            <a:avLst/>
          </a:prstGeom>
          <a:noFill/>
          <a:ln w="5715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6934200" y="2895600"/>
            <a:ext cx="533400" cy="457200"/>
          </a:xfrm>
          <a:prstGeom prst="ellipse">
            <a:avLst/>
          </a:prstGeom>
          <a:noFill/>
          <a:ln w="5715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>
            <a:off x="5478440" y="3340100"/>
            <a:ext cx="533400" cy="457200"/>
          </a:xfrm>
          <a:prstGeom prst="ellipse">
            <a:avLst/>
          </a:prstGeom>
          <a:noFill/>
          <a:ln w="5715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361664" y="247936"/>
            <a:ext cx="1720343" cy="430887"/>
          </a:xfrm>
          <a:prstGeom prst="rect">
            <a:avLst/>
          </a:prstGeom>
          <a:solidFill>
            <a:srgbClr val="CCFFFF"/>
          </a:solidFill>
          <a:ln w="28575">
            <a:solidFill>
              <a:srgbClr val="FF00FF"/>
            </a:solidFill>
          </a:ln>
        </p:spPr>
        <p:txBody>
          <a:bodyPr wrap="none">
            <a:spAutoFit/>
          </a:bodyPr>
          <a:lstStyle/>
          <a:p>
            <a:pPr algn="l" rtl="0"/>
            <a:r>
              <a:rPr lang="en-US" sz="2200" dirty="0" smtClean="0">
                <a:solidFill>
                  <a:srgbClr val="0000FF"/>
                </a:solidFill>
                <a:latin typeface="Bernard MT Condensed" panose="02050806060905020404" pitchFamily="18" charset="0"/>
              </a:rPr>
              <a:t>Common ADRs</a:t>
            </a:r>
          </a:p>
        </p:txBody>
      </p:sp>
    </p:spTree>
    <p:extLst>
      <p:ext uri="{BB962C8B-B14F-4D97-AF65-F5344CB8AC3E}">
        <p14:creationId xmlns:p14="http://schemas.microsoft.com/office/powerpoint/2010/main" val="320963368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31" grpId="0"/>
      <p:bldP spid="32" grpId="0" animBg="1"/>
      <p:bldP spid="16" grpId="0" animBg="1"/>
      <p:bldP spid="36" grpId="0" animBg="1"/>
      <p:bldP spid="37" grpId="0" animBg="1"/>
      <p:bldP spid="3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">
              <a:srgbClr val="0066FF"/>
            </a:gs>
            <a:gs pos="10000">
              <a:srgbClr val="00FFFF">
                <a:alpha val="22000"/>
              </a:srgbClr>
            </a:gs>
            <a:gs pos="20000">
              <a:srgbClr val="E1F4FF">
                <a:alpha val="60000"/>
              </a:srgbClr>
            </a:gs>
            <a:gs pos="54000">
              <a:schemeClr val="bg1"/>
            </a:gs>
            <a:gs pos="89000">
              <a:srgbClr val="E1F4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52400" y="1844040"/>
            <a:ext cx="8991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400" b="1" dirty="0" smtClean="0">
                <a:solidFill>
                  <a:srgbClr val="3101FF"/>
                </a:solidFill>
                <a:latin typeface="Arial Narrow" pitchFamily="34" charset="0"/>
              </a:rPr>
              <a:t>Metabolism</a:t>
            </a:r>
            <a:r>
              <a:rPr lang="en-US" sz="2400" b="1" dirty="0" smtClean="0">
                <a:latin typeface="Arial Narrow" pitchFamily="34" charset="0"/>
              </a:rPr>
              <a:t>; All by hepatic CYT3A4</a:t>
            </a:r>
            <a:r>
              <a:rPr lang="en-US" sz="2400" b="1" dirty="0">
                <a:latin typeface="Arial Narrow" pitchFamily="34" charset="0"/>
              </a:rPr>
              <a:t>; </a:t>
            </a:r>
            <a:r>
              <a:rPr lang="en-US" sz="2400" b="1" dirty="0" err="1" smtClean="0">
                <a:latin typeface="Arial Narrow" pitchFamily="34" charset="0"/>
              </a:rPr>
              <a:t>Tadalafil</a:t>
            </a:r>
            <a:r>
              <a:rPr lang="en-US" sz="2400" b="1" dirty="0" smtClean="0">
                <a:latin typeface="Arial Narrow" pitchFamily="34" charset="0"/>
              </a:rPr>
              <a:t> &gt; the rest thus;</a:t>
            </a:r>
          </a:p>
          <a:p>
            <a:pPr marL="0" lvl="1" algn="l" rtl="0"/>
            <a:r>
              <a:rPr lang="en-US" sz="2400" b="1" dirty="0" smtClean="0">
                <a:latin typeface="Arial Narrow" pitchFamily="34" charset="0"/>
                <a:sym typeface="Wingdings"/>
              </a:rPr>
              <a:t></a:t>
            </a:r>
            <a:r>
              <a:rPr lang="en-US" sz="2400" b="1" dirty="0" smtClean="0">
                <a:latin typeface="Arial Narrow" pitchFamily="34" charset="0"/>
              </a:rPr>
              <a:t>ADRs with enzyme inhibitors; </a:t>
            </a:r>
            <a:r>
              <a:rPr lang="en-US" sz="2400" b="1" dirty="0" err="1" smtClean="0">
                <a:latin typeface="Arial Narrow" pitchFamily="34" charset="0"/>
              </a:rPr>
              <a:t>erythro</a:t>
            </a:r>
            <a:r>
              <a:rPr lang="en-US" sz="2400" b="1" dirty="0" smtClean="0">
                <a:latin typeface="Arial Narrow" pitchFamily="34" charset="0"/>
              </a:rPr>
              <a:t> &amp; clarithromycin</a:t>
            </a:r>
            <a:r>
              <a:rPr lang="en-US" sz="2400" b="1" dirty="0">
                <a:latin typeface="Arial Narrow" pitchFamily="34" charset="0"/>
              </a:rPr>
              <a:t>, </a:t>
            </a:r>
            <a:r>
              <a:rPr lang="en-US" sz="2400" b="1" dirty="0" smtClean="0">
                <a:latin typeface="Arial Narrow" pitchFamily="34" charset="0"/>
              </a:rPr>
              <a:t>ketoconazole</a:t>
            </a:r>
            <a:r>
              <a:rPr lang="en-US" sz="2400" b="1" dirty="0">
                <a:latin typeface="Arial Narrow" pitchFamily="34" charset="0"/>
              </a:rPr>
              <a:t>, </a:t>
            </a:r>
            <a:r>
              <a:rPr lang="en-US" sz="2400" b="1" dirty="0" smtClean="0">
                <a:latin typeface="Arial Narrow" pitchFamily="34" charset="0"/>
              </a:rPr>
              <a:t>cimetidine, </a:t>
            </a:r>
            <a:r>
              <a:rPr lang="en-US" sz="2400" b="1" dirty="0" err="1" smtClean="0">
                <a:latin typeface="Arial Narrow" pitchFamily="34" charset="0"/>
              </a:rPr>
              <a:t>tacrolimus</a:t>
            </a:r>
            <a:r>
              <a:rPr lang="en-US" sz="2400" b="1" dirty="0">
                <a:latin typeface="Arial Narrow" pitchFamily="34" charset="0"/>
              </a:rPr>
              <a:t>, </a:t>
            </a:r>
            <a:r>
              <a:rPr lang="en-US" sz="2400" b="1" dirty="0" smtClean="0">
                <a:latin typeface="Arial Narrow" pitchFamily="34" charset="0"/>
              </a:rPr>
              <a:t>fluvoxamine</a:t>
            </a:r>
            <a:r>
              <a:rPr lang="en-US" sz="2400" b="1" dirty="0">
                <a:latin typeface="Arial Narrow" pitchFamily="34" charset="0"/>
              </a:rPr>
              <a:t>,  </a:t>
            </a:r>
            <a:r>
              <a:rPr lang="en-US" sz="2400" b="1" dirty="0" err="1" smtClean="0">
                <a:latin typeface="Arial Narrow" pitchFamily="34" charset="0"/>
              </a:rPr>
              <a:t>amiodarone</a:t>
            </a:r>
            <a:r>
              <a:rPr lang="en-US" sz="2400" b="1" dirty="0" smtClean="0">
                <a:latin typeface="Arial Narrow" pitchFamily="34" charset="0"/>
              </a:rPr>
              <a:t>…etc. </a:t>
            </a:r>
            <a:endParaRPr lang="en-US" sz="2400" b="1" dirty="0">
              <a:latin typeface="Arial Narrow" pitchFamily="34" charset="0"/>
            </a:endParaRPr>
          </a:p>
          <a:p>
            <a:pPr algn="l" rtl="0"/>
            <a:r>
              <a:rPr lang="en-US" sz="2400" b="1" dirty="0" smtClean="0">
                <a:latin typeface="Arial Narrow" pitchFamily="34" charset="0"/>
                <a:sym typeface="Wingdings"/>
              </a:rPr>
              <a:t></a:t>
            </a: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dirty="0">
                <a:latin typeface="Arial Narrow" pitchFamily="34" charset="0"/>
              </a:rPr>
              <a:t>efficacy with enzyme inducers; rifampicin, </a:t>
            </a:r>
            <a:r>
              <a:rPr lang="en-US" sz="2400" b="1" dirty="0" err="1" smtClean="0">
                <a:latin typeface="Arial Narrow" pitchFamily="34" charset="0"/>
              </a:rPr>
              <a:t>carbamazipine</a:t>
            </a:r>
            <a:r>
              <a:rPr lang="en-US" sz="2400" b="1" dirty="0" smtClean="0">
                <a:latin typeface="Arial Narrow" pitchFamily="34" charset="0"/>
              </a:rPr>
              <a:t>, phenytoin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52400" y="228600"/>
            <a:ext cx="6672532" cy="461665"/>
          </a:xfrm>
          <a:prstGeom prst="rect">
            <a:avLst/>
          </a:prstGeom>
          <a:solidFill>
            <a:srgbClr val="CCFFFF"/>
          </a:solidFill>
          <a:ln w="28575">
            <a:solidFill>
              <a:srgbClr val="FF00FF"/>
            </a:solidFill>
          </a:ln>
        </p:spPr>
        <p:txBody>
          <a:bodyPr wrap="none">
            <a:spAutoFit/>
          </a:bodyPr>
          <a:lstStyle/>
          <a:p>
            <a:pPr algn="l" rtl="0"/>
            <a:r>
              <a:rPr lang="en-US" sz="2400" dirty="0">
                <a:solidFill>
                  <a:srgbClr val="0000FF"/>
                </a:solidFill>
                <a:latin typeface="Bernard MT Condensed" panose="02050806060905020404" pitchFamily="18" charset="0"/>
              </a:rPr>
              <a:t>Pharmacokinetic </a:t>
            </a:r>
            <a:r>
              <a:rPr lang="en-US" sz="2400" dirty="0" smtClean="0">
                <a:solidFill>
                  <a:srgbClr val="0000FF"/>
                </a:solidFill>
                <a:latin typeface="Bernard MT Condensed" panose="02050806060905020404" pitchFamily="18" charset="0"/>
              </a:rPr>
              <a:t>profile difference of  </a:t>
            </a:r>
            <a:r>
              <a:rPr lang="en-US" sz="2400" dirty="0">
                <a:solidFill>
                  <a:srgbClr val="0000FF"/>
                </a:solidFill>
                <a:latin typeface="Bernard MT Condensed" panose="02050806060905020404" pitchFamily="18" charset="0"/>
              </a:rPr>
              <a:t>PDE5 inhibitors </a:t>
            </a:r>
            <a:endParaRPr lang="ar-EG" sz="2400" dirty="0">
              <a:solidFill>
                <a:srgbClr val="0000FF"/>
              </a:solidFill>
              <a:latin typeface="Bernard MT Condensed" panose="020508060609050204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52400" y="720987"/>
            <a:ext cx="9829800" cy="11515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400" b="1" dirty="0" smtClean="0">
                <a:solidFill>
                  <a:srgbClr val="3101FF"/>
                </a:solidFill>
                <a:latin typeface="Arial Narrow" pitchFamily="34" charset="0"/>
              </a:rPr>
              <a:t>Absorption</a:t>
            </a:r>
            <a:r>
              <a:rPr lang="en-US" sz="2400" b="1" dirty="0" smtClean="0">
                <a:latin typeface="Arial Narrow" pitchFamily="34" charset="0"/>
              </a:rPr>
              <a:t>; Fatty </a:t>
            </a:r>
            <a:r>
              <a:rPr lang="en-US" sz="2400" b="1" dirty="0">
                <a:latin typeface="Arial Narrow" pitchFamily="34" charset="0"/>
              </a:rPr>
              <a:t>food interferes with 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</a:rPr>
              <a:t>Sildenafil 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&amp; </a:t>
            </a:r>
            <a:r>
              <a:rPr lang="en-US" sz="2400" b="1" dirty="0" err="1">
                <a:solidFill>
                  <a:srgbClr val="FF0000"/>
                </a:solidFill>
                <a:latin typeface="Arial Narrow" pitchFamily="34" charset="0"/>
              </a:rPr>
              <a:t>Vardenafil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 </a:t>
            </a:r>
            <a:r>
              <a:rPr lang="en-US" sz="2400" b="1" dirty="0">
                <a:latin typeface="Arial Narrow" pitchFamily="34" charset="0"/>
              </a:rPr>
              <a:t>absorption  </a:t>
            </a:r>
            <a:endParaRPr lang="en-US" sz="2400" b="1" dirty="0" smtClean="0">
              <a:latin typeface="Arial Narrow" pitchFamily="34" charset="0"/>
            </a:endParaRPr>
          </a:p>
          <a:p>
            <a:pPr algn="l" rtl="0"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 </a:t>
            </a:r>
            <a:r>
              <a:rPr lang="en-US" sz="2400" b="1" dirty="0" smtClean="0">
                <a:latin typeface="Arial Narrow" pitchFamily="34" charset="0"/>
              </a:rPr>
              <a:t>                     </a:t>
            </a:r>
            <a:r>
              <a:rPr lang="en-US" sz="2400" b="1" dirty="0" smtClean="0">
                <a:latin typeface="Arial Narrow" pitchFamily="34" charset="0"/>
                <a:sym typeface="Wingdings"/>
              </a:rPr>
              <a:t> so taken on empty stomach / at least 2 </a:t>
            </a:r>
            <a:r>
              <a:rPr lang="en-US" sz="2400" b="1" dirty="0" err="1" smtClean="0">
                <a:latin typeface="Arial Narrow" pitchFamily="34" charset="0"/>
                <a:sym typeface="Wingdings"/>
              </a:rPr>
              <a:t>hr.s</a:t>
            </a:r>
            <a:r>
              <a:rPr lang="en-US" sz="2400" b="1" dirty="0" smtClean="0">
                <a:latin typeface="Arial Narrow" pitchFamily="34" charset="0"/>
                <a:sym typeface="Wingdings"/>
              </a:rPr>
              <a:t> after food </a:t>
            </a:r>
            <a:endParaRPr lang="en-US" sz="2400" b="1" dirty="0" smtClean="0">
              <a:latin typeface="Arial Narrow" pitchFamily="34" charset="0"/>
            </a:endParaRPr>
          </a:p>
          <a:p>
            <a:pPr algn="l" rtl="0"/>
            <a:r>
              <a:rPr lang="en-US" sz="2400" b="1" dirty="0">
                <a:latin typeface="Arial Narrow" pitchFamily="34" charset="0"/>
              </a:rPr>
              <a:t> </a:t>
            </a:r>
            <a:r>
              <a:rPr lang="en-US" sz="2400" b="1" dirty="0" smtClean="0">
                <a:latin typeface="Arial Narrow" pitchFamily="34" charset="0"/>
              </a:rPr>
              <a:t>                      </a:t>
            </a:r>
            <a:r>
              <a:rPr lang="en-US" sz="2400" b="1" dirty="0" err="1" smtClean="0">
                <a:solidFill>
                  <a:srgbClr val="FF00FF"/>
                </a:solidFill>
                <a:latin typeface="Arial Narrow" pitchFamily="34" charset="0"/>
              </a:rPr>
              <a:t>Tadalafil</a:t>
            </a:r>
            <a:r>
              <a:rPr lang="en-US" sz="2400" b="1" dirty="0" smtClean="0">
                <a:solidFill>
                  <a:srgbClr val="FF00FF"/>
                </a:solidFill>
                <a:latin typeface="Arial Narrow" pitchFamily="34" charset="0"/>
              </a:rPr>
              <a:t> &amp; </a:t>
            </a:r>
            <a:r>
              <a:rPr lang="en-US" sz="2400" b="1" dirty="0" err="1" smtClean="0">
                <a:solidFill>
                  <a:srgbClr val="FF00FF"/>
                </a:solidFill>
                <a:latin typeface="Arial Narrow" pitchFamily="34" charset="0"/>
              </a:rPr>
              <a:t>Avanafil</a:t>
            </a:r>
            <a:r>
              <a:rPr lang="en-US" sz="2400" b="1" dirty="0" smtClean="0">
                <a:solidFill>
                  <a:srgbClr val="FF00FF"/>
                </a:solidFill>
                <a:latin typeface="Arial Narrow" pitchFamily="34" charset="0"/>
              </a:rPr>
              <a:t> </a:t>
            </a:r>
            <a:r>
              <a:rPr lang="en-US" sz="2400" b="1" dirty="0">
                <a:latin typeface="Arial Narrow" pitchFamily="34" charset="0"/>
              </a:rPr>
              <a:t>are not affected by </a:t>
            </a:r>
            <a:r>
              <a:rPr lang="en-US" sz="2400" b="1" dirty="0" smtClean="0">
                <a:latin typeface="Arial Narrow" pitchFamily="34" charset="0"/>
              </a:rPr>
              <a:t>food</a:t>
            </a:r>
            <a:endParaRPr lang="en-US" sz="2400" b="1" dirty="0">
              <a:latin typeface="Arial Narrow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3740060"/>
              </p:ext>
            </p:extLst>
          </p:nvPr>
        </p:nvGraphicFramePr>
        <p:xfrm>
          <a:off x="320040" y="3962400"/>
          <a:ext cx="7833360" cy="198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04360"/>
                <a:gridCol w="1219200"/>
                <a:gridCol w="1143000"/>
                <a:gridCol w="1066800"/>
              </a:tblGrid>
              <a:tr h="497840">
                <a:tc>
                  <a:txBody>
                    <a:bodyPr/>
                    <a:lstStyle/>
                    <a:p>
                      <a:pPr algn="l" rtl="0">
                        <a:lnSpc>
                          <a:spcPct val="150000"/>
                        </a:lnSpc>
                      </a:pPr>
                      <a:r>
                        <a:rPr lang="en-US" b="0" dirty="0" smtClean="0">
                          <a:solidFill>
                            <a:schemeClr val="bg1"/>
                          </a:solidFill>
                          <a:latin typeface="Bernard MT Condensed" pitchFamily="18" charset="0"/>
                        </a:rPr>
                        <a:t>All</a:t>
                      </a:r>
                      <a:r>
                        <a:rPr lang="en-US" b="0" baseline="0" dirty="0" smtClean="0">
                          <a:solidFill>
                            <a:schemeClr val="bg1"/>
                          </a:solidFill>
                          <a:latin typeface="Bernard MT Condensed" pitchFamily="18" charset="0"/>
                        </a:rPr>
                        <a:t> drugs are given only once a day</a:t>
                      </a:r>
                      <a:endParaRPr lang="en-US" b="0" dirty="0">
                        <a:solidFill>
                          <a:schemeClr val="bg1"/>
                        </a:solidFill>
                        <a:latin typeface="Bernard MT Condensed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</a:pPr>
                      <a:r>
                        <a:rPr lang="en-US" b="0" dirty="0" err="1" smtClean="0">
                          <a:solidFill>
                            <a:schemeClr val="bg1"/>
                          </a:solidFill>
                          <a:latin typeface="Bernard MT Condensed" pitchFamily="18" charset="0"/>
                        </a:rPr>
                        <a:t>Sildenafil</a:t>
                      </a:r>
                      <a:endParaRPr lang="en-US" b="0" dirty="0">
                        <a:solidFill>
                          <a:schemeClr val="bg1"/>
                        </a:solidFill>
                        <a:latin typeface="Bernard MT Condensed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 err="1" smtClean="0">
                          <a:solidFill>
                            <a:schemeClr val="bg1"/>
                          </a:solidFill>
                          <a:latin typeface="Bernard MT Condensed" pitchFamily="18" charset="0"/>
                        </a:rPr>
                        <a:t>Vardenafil</a:t>
                      </a:r>
                      <a:endParaRPr lang="en-US" sz="1800" b="0" dirty="0" smtClean="0">
                        <a:solidFill>
                          <a:schemeClr val="bg1"/>
                        </a:solidFill>
                        <a:latin typeface="Bernard MT Condensed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50000"/>
                        </a:lnSpc>
                      </a:pPr>
                      <a:r>
                        <a:rPr lang="en-US" sz="1800" b="0" dirty="0" err="1" smtClean="0">
                          <a:solidFill>
                            <a:schemeClr val="bg1"/>
                          </a:solidFill>
                          <a:latin typeface="Bernard MT Condensed" pitchFamily="18" charset="0"/>
                        </a:rPr>
                        <a:t>Tadalafil</a:t>
                      </a:r>
                      <a:endParaRPr lang="en-US" sz="1800" b="0" dirty="0" smtClean="0">
                        <a:solidFill>
                          <a:schemeClr val="bg1"/>
                        </a:solidFill>
                        <a:latin typeface="Bernard MT Condensed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Bernard MT Condensed" pitchFamily="18" charset="0"/>
                        </a:rPr>
                        <a:t>Dosage (mg)</a:t>
                      </a:r>
                      <a:endParaRPr lang="en-US" b="0" dirty="0">
                        <a:solidFill>
                          <a:schemeClr val="tx1"/>
                        </a:solidFill>
                        <a:latin typeface="Bernard MT Condensed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50-100</a:t>
                      </a:r>
                      <a:endParaRPr lang="en-US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10-20</a:t>
                      </a:r>
                    </a:p>
                  </a:txBody>
                  <a:tcPr>
                    <a:lnL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10-20</a:t>
                      </a:r>
                    </a:p>
                  </a:txBody>
                  <a:tcPr>
                    <a:lnL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F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Bernard MT Condensed" pitchFamily="18" charset="0"/>
                        </a:rPr>
                        <a:t>Time of</a:t>
                      </a:r>
                      <a:r>
                        <a:rPr lang="en-US" b="0" baseline="0" dirty="0" smtClean="0">
                          <a:solidFill>
                            <a:schemeClr val="tx1"/>
                          </a:solidFill>
                          <a:latin typeface="Bernard MT Condensed" pitchFamily="18" charset="0"/>
                        </a:rPr>
                        <a:t> administration before intercourse (hrs.)</a:t>
                      </a:r>
                      <a:endParaRPr lang="en-US" b="0" dirty="0">
                        <a:solidFill>
                          <a:schemeClr val="tx1"/>
                        </a:solidFill>
                        <a:latin typeface="Bernard MT Condensed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1-12 </a:t>
                      </a:r>
                    </a:p>
                  </a:txBody>
                  <a:tcPr>
                    <a:lnL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F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Bernard MT Condensed" pitchFamily="18" charset="0"/>
                        </a:rPr>
                        <a:t>Onset of action (min)</a:t>
                      </a:r>
                      <a:endParaRPr lang="en-US" b="0" dirty="0">
                        <a:solidFill>
                          <a:schemeClr val="tx1"/>
                        </a:solidFill>
                        <a:latin typeface="Bernard MT Condensed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b="1" dirty="0" smtClean="0"/>
                        <a:t>30-60</a:t>
                      </a:r>
                      <a:endParaRPr lang="ar-EG" b="1" dirty="0"/>
                    </a:p>
                  </a:txBody>
                  <a:tcPr>
                    <a:lnL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30-60</a:t>
                      </a:r>
                      <a:endParaRPr lang="ar-EG" b="1" dirty="0" smtClean="0"/>
                    </a:p>
                  </a:txBody>
                  <a:tcPr>
                    <a:lnL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b="1" dirty="0" smtClean="0"/>
                        <a:t>&lt;30-45</a:t>
                      </a:r>
                      <a:endParaRPr lang="ar-EG" b="1" dirty="0"/>
                    </a:p>
                  </a:txBody>
                  <a:tcPr>
                    <a:lnL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F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Bernard MT Condensed" pitchFamily="18" charset="0"/>
                        </a:rPr>
                        <a:t>Duration  of action </a:t>
                      </a:r>
                      <a:r>
                        <a:rPr lang="en-US" b="0" baseline="0" dirty="0" smtClean="0">
                          <a:solidFill>
                            <a:schemeClr val="tx1"/>
                          </a:solidFill>
                          <a:latin typeface="Bernard MT Condensed" pitchFamily="18" charset="0"/>
                        </a:rPr>
                        <a:t>(hrs.)</a:t>
                      </a:r>
                      <a:endParaRPr lang="en-US" b="0" dirty="0">
                        <a:solidFill>
                          <a:schemeClr val="tx1"/>
                        </a:solidFill>
                        <a:latin typeface="Bernard MT Condensed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4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4-5</a:t>
                      </a:r>
                    </a:p>
                  </a:txBody>
                  <a:tcPr>
                    <a:lnL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36</a:t>
                      </a:r>
                    </a:p>
                  </a:txBody>
                  <a:tcPr>
                    <a:lnL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0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FFF"/>
                    </a:solidFill>
                  </a:tcPr>
                </a:tc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228600" y="3429000"/>
            <a:ext cx="1965960" cy="461665"/>
          </a:xfrm>
          <a:prstGeom prst="rect">
            <a:avLst/>
          </a:prstGeom>
          <a:solidFill>
            <a:srgbClr val="CCFFFF"/>
          </a:solidFill>
          <a:ln w="28575">
            <a:solidFill>
              <a:srgbClr val="FF00FF"/>
            </a:solidFill>
          </a:ln>
        </p:spPr>
        <p:txBody>
          <a:bodyPr wrap="none">
            <a:spAutoFit/>
          </a:bodyPr>
          <a:lstStyle/>
          <a:p>
            <a:pPr algn="l" rtl="0"/>
            <a:r>
              <a:rPr lang="en-US" sz="2400" dirty="0">
                <a:solidFill>
                  <a:srgbClr val="0000FF"/>
                </a:solidFill>
                <a:latin typeface="Bernard MT Condensed" panose="02050806060905020404" pitchFamily="18" charset="0"/>
              </a:rPr>
              <a:t>Administration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259080" y="6074509"/>
            <a:ext cx="75378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000" b="1" dirty="0" smtClean="0">
                <a:solidFill>
                  <a:srgbClr val="3101FF"/>
                </a:solidFill>
                <a:latin typeface="Arial Narrow" pitchFamily="34" charset="0"/>
              </a:rPr>
              <a:t>NB</a:t>
            </a:r>
            <a:r>
              <a:rPr lang="en-US" b="1" dirty="0" smtClean="0">
                <a:latin typeface="Arial Narrow" pitchFamily="34" charset="0"/>
              </a:rPr>
              <a:t>.  </a:t>
            </a:r>
            <a:r>
              <a:rPr lang="en-US" sz="2000" b="1" dirty="0" err="1" smtClean="0">
                <a:solidFill>
                  <a:srgbClr val="FF0000"/>
                </a:solidFill>
                <a:latin typeface="Arial Narrow" pitchFamily="34" charset="0"/>
              </a:rPr>
              <a:t>Avanafil</a:t>
            </a:r>
            <a:r>
              <a:rPr lang="en-US" sz="2000" b="1" dirty="0" smtClean="0">
                <a:latin typeface="Arial Narrow" pitchFamily="34" charset="0"/>
              </a:rPr>
              <a:t> has the advantage of been given 30 min before  intercourse</a:t>
            </a:r>
          </a:p>
          <a:p>
            <a:pPr algn="l" rtl="0"/>
            <a:r>
              <a:rPr lang="en-US" sz="2000" b="1" dirty="0">
                <a:latin typeface="Arial Narrow" pitchFamily="34" charset="0"/>
              </a:rPr>
              <a:t> </a:t>
            </a:r>
            <a:r>
              <a:rPr lang="en-US" sz="2000" b="1" dirty="0" smtClean="0">
                <a:latin typeface="Arial Narrow" pitchFamily="34" charset="0"/>
              </a:rPr>
              <a:t>       </a:t>
            </a:r>
            <a:endParaRPr lang="en-US" sz="2000" b="1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486405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">
              <a:srgbClr val="0066FF"/>
            </a:gs>
            <a:gs pos="10000">
              <a:srgbClr val="00FFFF">
                <a:alpha val="22000"/>
              </a:srgbClr>
            </a:gs>
            <a:gs pos="20000">
              <a:srgbClr val="E1F4FF">
                <a:alpha val="60000"/>
              </a:srgbClr>
            </a:gs>
            <a:gs pos="54000">
              <a:schemeClr val="bg1"/>
            </a:gs>
            <a:gs pos="89000">
              <a:srgbClr val="E1F4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228600" y="228600"/>
            <a:ext cx="2239716" cy="461665"/>
          </a:xfrm>
          <a:prstGeom prst="rect">
            <a:avLst/>
          </a:prstGeom>
          <a:solidFill>
            <a:srgbClr val="CCFFFF"/>
          </a:solidFill>
          <a:ln w="28575">
            <a:solidFill>
              <a:srgbClr val="FF00FF"/>
            </a:solidFill>
          </a:ln>
        </p:spPr>
        <p:txBody>
          <a:bodyPr wrap="none">
            <a:spAutoFit/>
          </a:bodyPr>
          <a:lstStyle/>
          <a:p>
            <a:pPr algn="l" rtl="0"/>
            <a:r>
              <a:rPr lang="en-US" sz="2400" dirty="0" smtClean="0">
                <a:solidFill>
                  <a:srgbClr val="0000FF"/>
                </a:solidFill>
                <a:latin typeface="Bernard MT Condensed" panose="02050806060905020404" pitchFamily="18" charset="0"/>
              </a:rPr>
              <a:t>Contraindications</a:t>
            </a:r>
            <a:endParaRPr lang="en-US" sz="2400" dirty="0">
              <a:solidFill>
                <a:srgbClr val="0000FF"/>
              </a:solidFill>
              <a:latin typeface="Bernard MT Condensed" panose="020508060609050204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8600" y="722143"/>
            <a:ext cx="8991600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indent="-342900" algn="l" rtl="0">
              <a:buBlip>
                <a:blip r:embed="rId3"/>
              </a:buBlip>
            </a:pPr>
            <a:r>
              <a:rPr lang="en-US" sz="2400" b="1" dirty="0" smtClean="0">
                <a:latin typeface="Arial Narrow" panose="020B0606020202030204" pitchFamily="34" charset="0"/>
              </a:rPr>
              <a:t>Hypersensitivity to drug</a:t>
            </a:r>
          </a:p>
          <a:p>
            <a:pPr marL="342900" indent="-342900" algn="l" rtl="0">
              <a:buBlip>
                <a:blip r:embed="rId3"/>
              </a:buBlip>
            </a:pPr>
            <a:r>
              <a:rPr lang="en-US" sz="2400" b="1" dirty="0" smtClean="0">
                <a:latin typeface="Arial Narrow" panose="020B0606020202030204" pitchFamily="34" charset="0"/>
              </a:rPr>
              <a:t>Patients with history </a:t>
            </a:r>
            <a:r>
              <a:rPr lang="en-US" sz="2400" b="1" dirty="0">
                <a:latin typeface="Arial Narrow" panose="020B0606020202030204" pitchFamily="34" charset="0"/>
              </a:rPr>
              <a:t>of  AMI / stroke / </a:t>
            </a:r>
            <a:r>
              <a:rPr lang="en-US" sz="2400" b="1" dirty="0" smtClean="0">
                <a:latin typeface="Arial Narrow" panose="020B0606020202030204" pitchFamily="34" charset="0"/>
              </a:rPr>
              <a:t>fatal </a:t>
            </a:r>
            <a:r>
              <a:rPr lang="en-US" sz="2400" b="1" dirty="0">
                <a:latin typeface="Arial Narrow" panose="020B0606020202030204" pitchFamily="34" charset="0"/>
              </a:rPr>
              <a:t>arrhythmias </a:t>
            </a:r>
            <a:r>
              <a:rPr lang="en-US" sz="2400" b="1" dirty="0" smtClean="0">
                <a:latin typeface="Arial Narrow" panose="020B0606020202030204" pitchFamily="34" charset="0"/>
              </a:rPr>
              <a:t>&lt;6 </a:t>
            </a:r>
            <a:r>
              <a:rPr lang="en-US" sz="2400" b="1" dirty="0">
                <a:latin typeface="Arial Narrow" panose="020B0606020202030204" pitchFamily="34" charset="0"/>
              </a:rPr>
              <a:t>month</a:t>
            </a:r>
            <a:endParaRPr lang="ar-EG" sz="2400" b="1" dirty="0">
              <a:latin typeface="Arial Narrow" panose="020B0606020202030204" pitchFamily="34" charset="0"/>
            </a:endParaRPr>
          </a:p>
          <a:p>
            <a:pPr marL="342900" indent="-342900" algn="l" rtl="0">
              <a:buBlip>
                <a:blip r:embed="rId3"/>
              </a:buBlip>
            </a:pPr>
            <a:r>
              <a:rPr lang="en-US" sz="2400" b="1" dirty="0" smtClean="0">
                <a:latin typeface="Arial Narrow" panose="020B0606020202030204" pitchFamily="34" charset="0"/>
              </a:rPr>
              <a:t>Nitrates</a:t>
            </a:r>
            <a:r>
              <a:rPr lang="en-US" sz="2400" b="1" dirty="0" smtClean="0">
                <a:latin typeface="Arial Narrow" panose="020B0606020202030204" pitchFamily="34" charset="0"/>
                <a:sym typeface="Wingdings"/>
              </a:rPr>
              <a:t> total </a:t>
            </a:r>
            <a:r>
              <a:rPr lang="en-US" sz="2400" b="1" dirty="0" smtClean="0">
                <a:latin typeface="Arial Narrow" panose="020B0606020202030204" pitchFamily="34" charset="0"/>
                <a:sym typeface="Wingdings"/>
              </a:rPr>
              <a:t>contraindication</a:t>
            </a:r>
            <a:endParaRPr lang="en-US" sz="2400" b="1" i="1" dirty="0" smtClean="0">
              <a:latin typeface="Arial Narrow" panose="020B060602020203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43840" y="2725848"/>
            <a:ext cx="1667701" cy="461665"/>
          </a:xfrm>
          <a:prstGeom prst="rect">
            <a:avLst/>
          </a:prstGeom>
          <a:solidFill>
            <a:srgbClr val="CCFFFF"/>
          </a:solidFill>
          <a:ln w="28575">
            <a:solidFill>
              <a:srgbClr val="FF00FF"/>
            </a:solidFill>
          </a:ln>
        </p:spPr>
        <p:txBody>
          <a:bodyPr wrap="none">
            <a:spAutoFit/>
          </a:bodyPr>
          <a:lstStyle/>
          <a:p>
            <a:pPr algn="r"/>
            <a:r>
              <a:rPr lang="en-US" sz="2400" dirty="0" smtClean="0">
                <a:solidFill>
                  <a:srgbClr val="0000FF"/>
                </a:solidFill>
                <a:latin typeface="Bernard MT Condensed" panose="02050806060905020404" pitchFamily="18" charset="0"/>
              </a:rPr>
              <a:t>Precautions </a:t>
            </a:r>
            <a:endParaRPr lang="en-US" sz="2400" dirty="0">
              <a:solidFill>
                <a:srgbClr val="0000FF"/>
              </a:solidFill>
              <a:latin typeface="Bernard MT Condensed" panose="020508060609050204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3840" y="3254276"/>
            <a:ext cx="8991600" cy="255454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indent="-342900" algn="l" rtl="0">
              <a:buBlip>
                <a:blip r:embed="rId3"/>
              </a:buBlip>
            </a:pPr>
            <a:r>
              <a:rPr lang="en-US" sz="2400" b="1" dirty="0" smtClean="0">
                <a:latin typeface="Arial Narrow" panose="020B0606020202030204" pitchFamily="34" charset="0"/>
              </a:rPr>
              <a:t>With </a:t>
            </a:r>
            <a:r>
              <a:rPr lang="en-US" sz="2400" b="1" dirty="0" smtClean="0">
                <a:latin typeface="Symbol" panose="05050102010706020507" pitchFamily="18" charset="2"/>
              </a:rPr>
              <a:t>a</a:t>
            </a:r>
            <a:r>
              <a:rPr lang="en-US" sz="2400" b="1" dirty="0" smtClean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blockers </a:t>
            </a:r>
            <a:r>
              <a:rPr lang="en-US" sz="2000" b="1" dirty="0">
                <a:latin typeface="Arial Narrow" panose="020B0606020202030204" pitchFamily="34" charset="0"/>
              </a:rPr>
              <a:t>[except </a:t>
            </a:r>
            <a:r>
              <a:rPr lang="en-US" sz="2000" b="1" dirty="0" err="1">
                <a:latin typeface="Arial Narrow" panose="020B0606020202030204" pitchFamily="34" charset="0"/>
              </a:rPr>
              <a:t>tamsulosin</a:t>
            </a:r>
            <a:r>
              <a:rPr lang="en-US" sz="2000" b="1" dirty="0">
                <a:latin typeface="Arial Narrow" panose="020B0606020202030204" pitchFamily="34" charset="0"/>
              </a:rPr>
              <a:t>] </a:t>
            </a:r>
            <a:r>
              <a:rPr lang="en-US" sz="2400" b="1" dirty="0" smtClean="0">
                <a:latin typeface="Arial Narrow" panose="020B0606020202030204" pitchFamily="34" charset="0"/>
                <a:sym typeface="Wingdings"/>
              </a:rPr>
              <a:t>orthostatic hypotension</a:t>
            </a:r>
          </a:p>
          <a:p>
            <a:pPr marL="342900" indent="-342900" algn="l" rtl="0">
              <a:buBlip>
                <a:blip r:embed="rId3"/>
              </a:buBlip>
            </a:pPr>
            <a:r>
              <a:rPr lang="en-US" sz="2400" b="1" dirty="0">
                <a:latin typeface="Arial Narrow" panose="020B0606020202030204" pitchFamily="34" charset="0"/>
              </a:rPr>
              <a:t>With </a:t>
            </a:r>
            <a:r>
              <a:rPr lang="en-US" sz="2400" b="1" dirty="0" err="1">
                <a:latin typeface="Arial Narrow" panose="020B0606020202030204" pitchFamily="34" charset="0"/>
              </a:rPr>
              <a:t>hepato</a:t>
            </a:r>
            <a:r>
              <a:rPr lang="en-US" sz="2400" b="1" dirty="0">
                <a:latin typeface="Arial Narrow" panose="020B0606020202030204" pitchFamily="34" charset="0"/>
              </a:rPr>
              <a:t>/renal insufficiency  </a:t>
            </a:r>
          </a:p>
          <a:p>
            <a:pPr marL="342900" indent="-342900" algn="l" rtl="0">
              <a:buBlip>
                <a:blip r:embed="rId3"/>
              </a:buBlip>
            </a:pPr>
            <a:r>
              <a:rPr lang="en-US" sz="2400" b="1" dirty="0" smtClean="0">
                <a:latin typeface="Arial Narrow" panose="020B0606020202030204" pitchFamily="34" charset="0"/>
              </a:rPr>
              <a:t>With </a:t>
            </a:r>
            <a:r>
              <a:rPr lang="en-US" sz="2400" b="1" dirty="0">
                <a:latin typeface="Arial Narrow" panose="020B0606020202030204" pitchFamily="34" charset="0"/>
              </a:rPr>
              <a:t>bleeding tendencies </a:t>
            </a:r>
            <a:r>
              <a:rPr lang="en-US" sz="2000" b="1" dirty="0">
                <a:latin typeface="Arial Narrow" panose="020B0606020202030204" pitchFamily="34" charset="0"/>
              </a:rPr>
              <a:t>[leukemia's,  hemophilia, </a:t>
            </a:r>
            <a:r>
              <a:rPr lang="en-US" sz="2000" b="1" dirty="0" err="1">
                <a:latin typeface="Arial Narrow" panose="020B0606020202030204" pitchFamily="34" charset="0"/>
              </a:rPr>
              <a:t>Vit</a:t>
            </a:r>
            <a:r>
              <a:rPr lang="en-US" sz="2000" b="1" dirty="0">
                <a:latin typeface="Arial Narrow" panose="020B0606020202030204" pitchFamily="34" charset="0"/>
              </a:rPr>
              <a:t> K deficiency, </a:t>
            </a:r>
            <a:r>
              <a:rPr lang="en-US" sz="2000" b="1" dirty="0" err="1">
                <a:latin typeface="Arial Narrow" panose="020B0606020202030204" pitchFamily="34" charset="0"/>
              </a:rPr>
              <a:t>antiphospholipid</a:t>
            </a:r>
            <a:r>
              <a:rPr lang="en-US" sz="2000" b="1" dirty="0">
                <a:latin typeface="Arial Narrow" panose="020B0606020202030204" pitchFamily="34" charset="0"/>
              </a:rPr>
              <a:t> syndrome,…</a:t>
            </a:r>
            <a:r>
              <a:rPr lang="en-US" sz="2000" b="1" dirty="0" err="1">
                <a:latin typeface="Arial Narrow" panose="020B0606020202030204" pitchFamily="34" charset="0"/>
              </a:rPr>
              <a:t>etc</a:t>
            </a:r>
            <a:r>
              <a:rPr lang="en-US" sz="2000" b="1" dirty="0">
                <a:latin typeface="Arial Narrow" panose="020B0606020202030204" pitchFamily="34" charset="0"/>
              </a:rPr>
              <a:t>] </a:t>
            </a:r>
          </a:p>
          <a:p>
            <a:pPr marL="342900" indent="-342900" algn="l" rtl="0">
              <a:buBlip>
                <a:blip r:embed="rId3"/>
              </a:buBlip>
            </a:pPr>
            <a:r>
              <a:rPr lang="en-US" sz="2400" b="1" dirty="0">
                <a:latin typeface="Arial Narrow" panose="020B0606020202030204" pitchFamily="34" charset="0"/>
              </a:rPr>
              <a:t>With </a:t>
            </a:r>
            <a:r>
              <a:rPr lang="en-US" sz="2000" b="1" i="1" dirty="0">
                <a:latin typeface="Arial Narrow" panose="020B0606020202030204" pitchFamily="34" charset="0"/>
              </a:rPr>
              <a:t>quinidine, procainamide, </a:t>
            </a:r>
            <a:r>
              <a:rPr lang="en-US" sz="2000" b="1" i="1" dirty="0" err="1">
                <a:latin typeface="Arial Narrow" panose="020B0606020202030204" pitchFamily="34" charset="0"/>
              </a:rPr>
              <a:t>amiodarone</a:t>
            </a:r>
            <a:r>
              <a:rPr lang="en-US" sz="2000" b="1" i="1" dirty="0">
                <a:latin typeface="Arial Narrow" panose="020B0606020202030204" pitchFamily="34" charset="0"/>
              </a:rPr>
              <a:t> </a:t>
            </a:r>
            <a:r>
              <a:rPr lang="en-US" sz="2000" b="1" dirty="0" smtClean="0">
                <a:latin typeface="Arial Narrow" panose="020B0606020202030204" pitchFamily="34" charset="0"/>
              </a:rPr>
              <a:t>(class I &amp; III </a:t>
            </a:r>
            <a:r>
              <a:rPr lang="en-US" sz="2000" b="1" dirty="0" err="1" smtClean="0">
                <a:latin typeface="Arial Narrow" panose="020B0606020202030204" pitchFamily="34" charset="0"/>
              </a:rPr>
              <a:t>antiarhtmics</a:t>
            </a:r>
            <a:r>
              <a:rPr lang="en-US" sz="2000" b="1" dirty="0" smtClean="0">
                <a:latin typeface="Arial Narrow" panose="020B0606020202030204" pitchFamily="34" charset="0"/>
              </a:rPr>
              <a:t>) </a:t>
            </a:r>
            <a:r>
              <a:rPr lang="en-US" sz="2000" b="1" dirty="0">
                <a:solidFill>
                  <a:srgbClr val="0000FF"/>
                </a:solidFill>
                <a:latin typeface="Arial Narrow" panose="020B0606020202030204" pitchFamily="34" charset="0"/>
              </a:rPr>
              <a:t>(</a:t>
            </a:r>
            <a:r>
              <a:rPr lang="en-US" sz="2000" b="1" dirty="0" err="1" smtClean="0">
                <a:solidFill>
                  <a:srgbClr val="0000FF"/>
                </a:solidFill>
                <a:latin typeface="Arial Narrow" panose="020B0606020202030204" pitchFamily="34" charset="0"/>
              </a:rPr>
              <a:t>Vardenafil</a:t>
            </a:r>
            <a:r>
              <a:rPr lang="en-US" sz="2000" b="1" dirty="0" smtClean="0">
                <a:solidFill>
                  <a:srgbClr val="0000FF"/>
                </a:solidFill>
                <a:latin typeface="Arial Narrow" panose="020B0606020202030204" pitchFamily="34" charset="0"/>
              </a:rPr>
              <a:t>)</a:t>
            </a:r>
          </a:p>
          <a:p>
            <a:pPr marL="342900" indent="-342900" algn="l" rtl="0">
              <a:buBlip>
                <a:blip r:embed="rId3"/>
              </a:buBlip>
            </a:pPr>
            <a:r>
              <a:rPr lang="en-US" sz="2400" b="1" dirty="0">
                <a:latin typeface="Arial Narrow" panose="020B0606020202030204" pitchFamily="34" charset="0"/>
              </a:rPr>
              <a:t>Dose </a:t>
            </a:r>
            <a:r>
              <a:rPr lang="en-US" sz="2400" b="1" dirty="0" smtClean="0">
                <a:latin typeface="Arial Narrow" panose="020B0606020202030204" pitchFamily="34" charset="0"/>
              </a:rPr>
              <a:t>adjustment;  </a:t>
            </a:r>
            <a:r>
              <a:rPr lang="en-US" sz="2000" b="1" i="1" dirty="0">
                <a:latin typeface="Arial Narrow" panose="020B0606020202030204" pitchFamily="34" charset="0"/>
              </a:rPr>
              <a:t>when using drugs that have interaction on hepatic liver microsomal enzymes </a:t>
            </a:r>
            <a:r>
              <a:rPr lang="en-US" sz="2000" b="1" i="1" dirty="0" err="1">
                <a:latin typeface="Arial Narrow" panose="020B0606020202030204" pitchFamily="34" charset="0"/>
              </a:rPr>
              <a:t>i.e</a:t>
            </a:r>
            <a:r>
              <a:rPr lang="en-US" sz="2000" b="1" i="1" dirty="0">
                <a:latin typeface="Arial Narrow" panose="020B0606020202030204" pitchFamily="34" charset="0"/>
              </a:rPr>
              <a:t> inhibitors or </a:t>
            </a:r>
            <a:r>
              <a:rPr lang="en-US" sz="2000" b="1" i="1" dirty="0" smtClean="0">
                <a:latin typeface="Arial Narrow" panose="020B0606020202030204" pitchFamily="34" charset="0"/>
              </a:rPr>
              <a:t>inducers</a:t>
            </a:r>
            <a:r>
              <a:rPr lang="en-US" sz="2000" b="1" i="1" dirty="0" smtClean="0">
                <a:latin typeface="Arial Narrow" panose="020B0606020202030204" pitchFamily="34" charset="0"/>
              </a:rPr>
              <a:t>.</a:t>
            </a:r>
            <a:endParaRPr lang="en-US" sz="2000" b="1" i="1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963368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">
              <a:srgbClr val="0066FF"/>
            </a:gs>
            <a:gs pos="10000">
              <a:srgbClr val="00FFFF">
                <a:alpha val="22000"/>
              </a:srgbClr>
            </a:gs>
            <a:gs pos="20000">
              <a:srgbClr val="E1F4FF">
                <a:alpha val="60000"/>
              </a:srgbClr>
            </a:gs>
            <a:gs pos="54000">
              <a:schemeClr val="bg1"/>
            </a:gs>
            <a:gs pos="89000">
              <a:srgbClr val="E1F4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228600"/>
            <a:ext cx="3581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lnSpc>
                <a:spcPts val="2400"/>
              </a:lnSpc>
            </a:pPr>
            <a:r>
              <a:rPr lang="en-US" sz="2400" dirty="0" smtClean="0">
                <a:solidFill>
                  <a:srgbClr val="3101FF"/>
                </a:solidFill>
                <a:latin typeface="Bernard MT Condensed" pitchFamily="18" charset="0"/>
              </a:rPr>
              <a:t>Testosterone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0" y="92120"/>
            <a:ext cx="8382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 rtl="0"/>
            <a:r>
              <a:rPr lang="en-US" sz="2400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ORAL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2400" y="548640"/>
            <a:ext cx="899160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indent="-342900" algn="l" rtl="0">
              <a:buBlip>
                <a:blip r:embed="rId3"/>
              </a:buBlip>
            </a:pPr>
            <a:r>
              <a:rPr lang="en-US" sz="2400" b="1" dirty="0" smtClean="0">
                <a:latin typeface="Arial Narrow" panose="020B0606020202030204" pitchFamily="34" charset="0"/>
              </a:rPr>
              <a:t>Given to those with </a:t>
            </a:r>
            <a:r>
              <a:rPr lang="en-US" sz="2400" b="1" dirty="0" err="1" smtClean="0">
                <a:latin typeface="Arial Narrow" panose="020B0606020202030204" pitchFamily="34" charset="0"/>
              </a:rPr>
              <a:t>hypogonadism</a:t>
            </a:r>
            <a:r>
              <a:rPr lang="en-US" sz="2400" b="1" dirty="0" smtClean="0">
                <a:latin typeface="Arial Narrow" panose="020B0606020202030204" pitchFamily="34" charset="0"/>
              </a:rPr>
              <a:t> or </a:t>
            </a:r>
            <a:r>
              <a:rPr lang="en-US" sz="2400" b="1" dirty="0" err="1" smtClean="0">
                <a:latin typeface="Arial Narrow" panose="020B0606020202030204" pitchFamily="34" charset="0"/>
              </a:rPr>
              <a:t>hyperprolactenemia</a:t>
            </a:r>
            <a:endParaRPr lang="en-US" sz="2400" b="1" dirty="0" smtClean="0">
              <a:latin typeface="Arial Narrow" panose="020B0606020202030204" pitchFamily="34" charset="0"/>
            </a:endParaRPr>
          </a:p>
          <a:p>
            <a:pPr marL="342900" indent="-342900" algn="l" rtl="0">
              <a:buBlip>
                <a:blip r:embed="rId3"/>
              </a:buBlip>
            </a:pPr>
            <a:r>
              <a:rPr lang="en-US" sz="2400" b="1" dirty="0" smtClean="0">
                <a:latin typeface="Arial Narrow" panose="020B0606020202030204" pitchFamily="34" charset="0"/>
              </a:rPr>
              <a:t>Given for promotion of desire.</a:t>
            </a:r>
            <a:endParaRPr lang="en-US" sz="2400" b="1" i="1" dirty="0" smtClean="0">
              <a:latin typeface="Arial Narrow" panose="020B0606020202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" y="1524000"/>
            <a:ext cx="3581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lnSpc>
                <a:spcPts val="2400"/>
              </a:lnSpc>
            </a:pPr>
            <a:r>
              <a:rPr lang="en-US" sz="2400" dirty="0" err="1" smtClean="0">
                <a:solidFill>
                  <a:srgbClr val="3101FF"/>
                </a:solidFill>
                <a:latin typeface="Bernard MT Condensed" pitchFamily="18" charset="0"/>
              </a:rPr>
              <a:t>Apomorphine</a:t>
            </a:r>
            <a:endParaRPr lang="en-US" sz="2400" dirty="0" smtClean="0">
              <a:solidFill>
                <a:srgbClr val="3101FF"/>
              </a:solidFill>
              <a:latin typeface="Bernard MT Condensed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1920" y="1965544"/>
            <a:ext cx="8991600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indent="-342900" algn="l" rtl="0">
              <a:buBlip>
                <a:blip r:embed="rId3"/>
              </a:buBlip>
            </a:pPr>
            <a:r>
              <a:rPr lang="en-US" sz="2400" b="1" dirty="0" smtClean="0">
                <a:latin typeface="Arial Narrow" panose="020B0606020202030204" pitchFamily="34" charset="0"/>
              </a:rPr>
              <a:t>A dopamine agonist on D</a:t>
            </a:r>
            <a:r>
              <a:rPr lang="en-US" sz="2400" b="1" baseline="-25000" dirty="0" smtClean="0">
                <a:latin typeface="Arial Narrow" panose="020B0606020202030204" pitchFamily="34" charset="0"/>
              </a:rPr>
              <a:t>2 </a:t>
            </a:r>
            <a:r>
              <a:rPr lang="en-US" sz="2400" b="1" dirty="0" smtClean="0">
                <a:latin typeface="Arial Narrow" panose="020B0606020202030204" pitchFamily="34" charset="0"/>
              </a:rPr>
              <a:t>receptors. </a:t>
            </a:r>
          </a:p>
          <a:p>
            <a:pPr marL="342900" indent="-342900" algn="l" rtl="0">
              <a:buBlip>
                <a:blip r:embed="rId3"/>
              </a:buBlip>
            </a:pPr>
            <a:r>
              <a:rPr lang="en-US" sz="2400" b="1" dirty="0" smtClean="0">
                <a:latin typeface="Arial Narrow" panose="020B0606020202030204" pitchFamily="34" charset="0"/>
              </a:rPr>
              <a:t>Activates arousal centrally; </a:t>
            </a:r>
            <a:r>
              <a:rPr lang="en-US" sz="2400" b="1" dirty="0" err="1">
                <a:latin typeface="Arial Narrow" panose="020B0606020202030204" pitchFamily="34" charset="0"/>
              </a:rPr>
              <a:t>E</a:t>
            </a:r>
            <a:r>
              <a:rPr lang="en-US" sz="2400" b="1" dirty="0" err="1" smtClean="0">
                <a:latin typeface="Arial Narrow" panose="020B0606020202030204" pitchFamily="34" charset="0"/>
              </a:rPr>
              <a:t>rectogenic</a:t>
            </a:r>
            <a:r>
              <a:rPr lang="en-US" sz="2400" b="1" dirty="0" smtClean="0">
                <a:latin typeface="Arial Narrow" panose="020B0606020202030204" pitchFamily="34" charset="0"/>
              </a:rPr>
              <a:t> +</a:t>
            </a:r>
            <a:r>
              <a:rPr lang="en-US" sz="2400" b="1" dirty="0">
                <a:latin typeface="Arial Narrow" panose="020B0606020202030204" pitchFamily="34" charset="0"/>
              </a:rPr>
              <a:t> </a:t>
            </a:r>
            <a:r>
              <a:rPr lang="en-US" sz="2400" b="1" dirty="0" smtClean="0">
                <a:latin typeface="Arial Narrow" panose="020B0606020202030204" pitchFamily="34" charset="0"/>
              </a:rPr>
              <a:t>Little promotion of desire</a:t>
            </a:r>
          </a:p>
          <a:p>
            <a:pPr marL="342900" indent="-342900" algn="l" rtl="0">
              <a:buBlip>
                <a:blip r:embed="rId3"/>
              </a:buBlip>
            </a:pPr>
            <a:r>
              <a:rPr lang="en-US" sz="2400" b="1" dirty="0">
                <a:latin typeface="Arial Narrow" panose="020B0606020202030204" pitchFamily="34" charset="0"/>
              </a:rPr>
              <a:t>Given </a:t>
            </a:r>
            <a:r>
              <a:rPr lang="en-US" sz="2400" b="1" dirty="0" smtClean="0">
                <a:latin typeface="Arial Narrow" panose="020B0606020202030204" pitchFamily="34" charset="0"/>
              </a:rPr>
              <a:t>sublingual 	/ Acts quickly. </a:t>
            </a:r>
            <a:endParaRPr lang="en-US" sz="2400" b="1" dirty="0">
              <a:latin typeface="Arial Narrow" panose="020B0606020202030204" pitchFamily="34" charset="0"/>
            </a:endParaRPr>
          </a:p>
          <a:p>
            <a:pPr marL="342900" indent="-342900" algn="l" rtl="0">
              <a:buBlip>
                <a:blip r:embed="rId3"/>
              </a:buBlip>
            </a:pPr>
            <a:r>
              <a:rPr lang="en-US" sz="2400" b="1" dirty="0">
                <a:latin typeface="Arial Narrow" panose="020B0606020202030204" pitchFamily="34" charset="0"/>
              </a:rPr>
              <a:t>Not FDA approved </a:t>
            </a:r>
            <a:r>
              <a:rPr lang="en-US" sz="2400" b="1" dirty="0" smtClean="0">
                <a:latin typeface="Arial Narrow" panose="020B0606020202030204" pitchFamily="34" charset="0"/>
              </a:rPr>
              <a:t>	/   Weaker than PDE</a:t>
            </a:r>
            <a:r>
              <a:rPr lang="en-US" sz="2400" b="1" baseline="-25000" dirty="0" smtClean="0">
                <a:latin typeface="Arial Narrow" panose="020B0606020202030204" pitchFamily="34" charset="0"/>
              </a:rPr>
              <a:t>5</a:t>
            </a:r>
            <a:r>
              <a:rPr lang="en-US" sz="2400" b="1" dirty="0" smtClean="0">
                <a:latin typeface="Arial Narrow" panose="020B0606020202030204" pitchFamily="34" charset="0"/>
              </a:rPr>
              <a:t> </a:t>
            </a:r>
            <a:r>
              <a:rPr lang="en-US" sz="2400" b="1" dirty="0" smtClean="0">
                <a:latin typeface="Arial Narrow" panose="020B0606020202030204" pitchFamily="34" charset="0"/>
              </a:rPr>
              <a:t> </a:t>
            </a:r>
            <a:endParaRPr lang="en-US" sz="2400" b="1" dirty="0" smtClean="0">
              <a:latin typeface="Arial Narrow" panose="020B0606020202030204" pitchFamily="34" charset="0"/>
            </a:endParaRPr>
          </a:p>
          <a:p>
            <a:pPr marL="342900" indent="-342900" algn="l" rtl="0">
              <a:buBlip>
                <a:blip r:embed="rId3"/>
              </a:buBlip>
            </a:pPr>
            <a:r>
              <a:rPr lang="en-US" sz="2400" b="1" dirty="0" smtClean="0">
                <a:latin typeface="Arial Narrow" panose="020B0606020202030204" pitchFamily="34" charset="0"/>
              </a:rPr>
              <a:t>Given in mild-moderate cases / psychogenic / </a:t>
            </a:r>
            <a:r>
              <a:rPr lang="en-US" sz="2400" b="1" dirty="0">
                <a:latin typeface="Arial Narrow" panose="020B0606020202030204" pitchFamily="34" charset="0"/>
              </a:rPr>
              <a:t>PDE</a:t>
            </a:r>
            <a:r>
              <a:rPr lang="en-US" sz="2400" b="1" baseline="-25000" dirty="0">
                <a:latin typeface="Arial Narrow" panose="020B0606020202030204" pitchFamily="34" charset="0"/>
              </a:rPr>
              <a:t>5</a:t>
            </a:r>
            <a:r>
              <a:rPr lang="en-US" sz="2400" b="1" dirty="0">
                <a:latin typeface="Arial Narrow" panose="020B0606020202030204" pitchFamily="34" charset="0"/>
              </a:rPr>
              <a:t> Is </a:t>
            </a:r>
            <a:r>
              <a:rPr lang="en-US" sz="2400" b="1" dirty="0" smtClean="0">
                <a:latin typeface="Arial Narrow" panose="020B0606020202030204" pitchFamily="34" charset="0"/>
              </a:rPr>
              <a:t>contraindication </a:t>
            </a:r>
          </a:p>
          <a:p>
            <a:pPr marL="342900" indent="-342900" algn="l" rtl="0">
              <a:buBlip>
                <a:blip r:embed="rId3"/>
              </a:buBlip>
            </a:pPr>
            <a:r>
              <a:rPr lang="en-US" sz="2400" b="1" dirty="0" smtClean="0">
                <a:latin typeface="Arial Narrow" panose="020B0606020202030204" pitchFamily="34" charset="0"/>
              </a:rPr>
              <a:t>ADRs: nausea</a:t>
            </a:r>
            <a:r>
              <a:rPr lang="en-US" sz="2400" b="1" dirty="0">
                <a:latin typeface="Arial Narrow" panose="020B0606020202030204" pitchFamily="34" charset="0"/>
              </a:rPr>
              <a:t>, headache, and dizziness </a:t>
            </a:r>
            <a:r>
              <a:rPr lang="en-US" sz="2400" b="1" u="sng" dirty="0" smtClean="0">
                <a:uFill>
                  <a:solidFill>
                    <a:srgbClr val="FF00FF"/>
                  </a:solidFill>
                </a:uFill>
                <a:latin typeface="Arial Narrow" panose="020B0606020202030204" pitchFamily="34" charset="0"/>
              </a:rPr>
              <a:t>but safe with nitrate</a:t>
            </a:r>
            <a:endParaRPr lang="en-US" sz="2400" b="1" u="sng" dirty="0">
              <a:uFill>
                <a:solidFill>
                  <a:srgbClr val="FF00FF"/>
                </a:solidFill>
              </a:uFill>
              <a:latin typeface="Arial Narrow" panose="020B0606020202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4800" y="4495800"/>
            <a:ext cx="8801100" cy="24468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>
              <a:spcBef>
                <a:spcPts val="600"/>
              </a:spcBef>
            </a:pPr>
            <a:r>
              <a:rPr lang="en-US" sz="2000" dirty="0">
                <a:solidFill>
                  <a:srgbClr val="3101FF"/>
                </a:solidFill>
                <a:latin typeface="Bernard MT Condensed" pitchFamily="18" charset="0"/>
              </a:rPr>
              <a:t>Oral </a:t>
            </a:r>
            <a:r>
              <a:rPr lang="en-US" sz="2000" dirty="0" err="1">
                <a:solidFill>
                  <a:srgbClr val="3101FF"/>
                </a:solidFill>
                <a:latin typeface="Bernard MT Condensed" pitchFamily="18" charset="0"/>
              </a:rPr>
              <a:t>phentolamine</a:t>
            </a:r>
            <a:r>
              <a:rPr lang="en-US" sz="2000" dirty="0">
                <a:solidFill>
                  <a:srgbClr val="3101FF"/>
                </a:solidFill>
                <a:latin typeface="Bernard MT Condensed" pitchFamily="18" charset="0"/>
              </a:rPr>
              <a:t> </a:t>
            </a:r>
            <a:r>
              <a:rPr lang="en-US" sz="2000" dirty="0" smtClean="0">
                <a:solidFill>
                  <a:srgbClr val="3101FF"/>
                </a:solidFill>
                <a:latin typeface="Bernard MT Condensed" pitchFamily="18" charset="0"/>
                <a:sym typeface="Wingdings"/>
              </a:rPr>
              <a:t></a:t>
            </a:r>
            <a:r>
              <a:rPr lang="en-US" sz="2000" dirty="0" smtClean="0">
                <a:solidFill>
                  <a:srgbClr val="3101FF"/>
                </a:solidFill>
                <a:latin typeface="Symbol" panose="05050102010706020507" pitchFamily="18" charset="2"/>
                <a:sym typeface="Wingdings"/>
              </a:rPr>
              <a:t> </a:t>
            </a:r>
            <a:r>
              <a:rPr lang="en-US" sz="2200" b="1" dirty="0" smtClean="0">
                <a:latin typeface="Symbol" panose="05050102010706020507" pitchFamily="18" charset="2"/>
              </a:rPr>
              <a:t>a</a:t>
            </a:r>
            <a:r>
              <a:rPr lang="en-US" sz="2200" b="1" baseline="-25000" dirty="0" smtClean="0">
                <a:latin typeface="Arial Narrow" panose="020B0606020202030204" pitchFamily="34" charset="0"/>
              </a:rPr>
              <a:t>1</a:t>
            </a:r>
            <a:r>
              <a:rPr lang="en-US" sz="2200" b="1" dirty="0" smtClean="0">
                <a:latin typeface="Arial Narrow" panose="020B0606020202030204" pitchFamily="34" charset="0"/>
              </a:rPr>
              <a:t> </a:t>
            </a:r>
            <a:r>
              <a:rPr lang="en-US" sz="2200" b="1" dirty="0">
                <a:latin typeface="Arial Narrow" panose="020B0606020202030204" pitchFamily="34" charset="0"/>
              </a:rPr>
              <a:t>blocker </a:t>
            </a:r>
            <a:r>
              <a:rPr lang="en-US" sz="2200" b="1" dirty="0" smtClean="0">
                <a:latin typeface="Arial Narrow" panose="020B0606020202030204" pitchFamily="34" charset="0"/>
              </a:rPr>
              <a:t>/ debatable efficacy</a:t>
            </a:r>
            <a:endParaRPr lang="en-US" sz="2200" b="1" dirty="0">
              <a:latin typeface="Arial Narrow" panose="020B0606020202030204" pitchFamily="34" charset="0"/>
            </a:endParaRPr>
          </a:p>
          <a:p>
            <a:pPr algn="l" rtl="0">
              <a:spcBef>
                <a:spcPts val="600"/>
              </a:spcBef>
            </a:pPr>
            <a:r>
              <a:rPr lang="en-US" sz="2000" dirty="0" err="1">
                <a:solidFill>
                  <a:srgbClr val="3101FF"/>
                </a:solidFill>
                <a:latin typeface="Bernard MT Condensed" pitchFamily="18" charset="0"/>
              </a:rPr>
              <a:t>Yohimbine</a:t>
            </a:r>
            <a:r>
              <a:rPr lang="en-US" sz="2200" b="1" dirty="0">
                <a:latin typeface="Arial Narrow" panose="020B0606020202030204" pitchFamily="34" charset="0"/>
              </a:rPr>
              <a:t> </a:t>
            </a:r>
            <a:r>
              <a:rPr lang="en-US" sz="2400" dirty="0">
                <a:solidFill>
                  <a:srgbClr val="3101FF"/>
                </a:solidFill>
                <a:latin typeface="Bernard MT Condensed" pitchFamily="18" charset="0"/>
                <a:sym typeface="Wingdings"/>
              </a:rPr>
              <a:t> </a:t>
            </a:r>
            <a:r>
              <a:rPr lang="en-US" sz="2200" b="1" dirty="0">
                <a:latin typeface="Arial Narrow" panose="020B0606020202030204" pitchFamily="34" charset="0"/>
                <a:sym typeface="Wingdings"/>
              </a:rPr>
              <a:t>C</a:t>
            </a:r>
            <a:r>
              <a:rPr lang="en-US" sz="2200" b="1" dirty="0" smtClean="0">
                <a:latin typeface="Arial Narrow" panose="020B0606020202030204" pitchFamily="34" charset="0"/>
              </a:rPr>
              <a:t>entral </a:t>
            </a:r>
            <a:r>
              <a:rPr lang="en-US" sz="2200" b="1" dirty="0">
                <a:latin typeface="Arial Narrow" panose="020B0606020202030204" pitchFamily="34" charset="0"/>
              </a:rPr>
              <a:t>and </a:t>
            </a:r>
            <a:r>
              <a:rPr lang="en-US" sz="2200" b="1" dirty="0" err="1" smtClean="0">
                <a:latin typeface="Arial Narrow" panose="020B0606020202030204" pitchFamily="34" charset="0"/>
              </a:rPr>
              <a:t>periphral</a:t>
            </a:r>
            <a:r>
              <a:rPr lang="en-US" sz="2200" b="1" dirty="0" smtClean="0">
                <a:latin typeface="Arial Narrow" panose="020B0606020202030204" pitchFamily="34" charset="0"/>
              </a:rPr>
              <a:t> </a:t>
            </a:r>
            <a:r>
              <a:rPr lang="en-US" sz="2200" b="1" dirty="0">
                <a:latin typeface="Arial Narrow" panose="020B0606020202030204" pitchFamily="34" charset="0"/>
              </a:rPr>
              <a:t>pre-synaptic </a:t>
            </a:r>
            <a:r>
              <a:rPr lang="en-US" sz="2200" b="1" dirty="0">
                <a:latin typeface="Arial Narrow" panose="020B0606020202030204" pitchFamily="34" charset="0"/>
              </a:rPr>
              <a:t>alpha 2-adrenergic blocking agent</a:t>
            </a:r>
            <a:r>
              <a:rPr lang="en-US" sz="2400" dirty="0"/>
              <a:t>. </a:t>
            </a:r>
            <a:r>
              <a:rPr lang="en-US" sz="2400" dirty="0" smtClean="0">
                <a:solidFill>
                  <a:srgbClr val="3101FF"/>
                </a:solidFill>
                <a:latin typeface="Bernard MT Condensed" pitchFamily="18" charset="0"/>
                <a:sym typeface="Wingdings"/>
              </a:rPr>
              <a:t></a:t>
            </a:r>
            <a:r>
              <a:rPr lang="en-US" sz="2200" b="1" dirty="0" smtClean="0">
                <a:latin typeface="Arial Narrow" panose="020B0606020202030204" pitchFamily="34" charset="0"/>
              </a:rPr>
              <a:t> </a:t>
            </a:r>
            <a:r>
              <a:rPr lang="en-US" sz="2200" b="1" dirty="0" err="1" smtClean="0">
                <a:latin typeface="Arial Narrow" panose="020B0606020202030204" pitchFamily="34" charset="0"/>
              </a:rPr>
              <a:t>Aphrodetic</a:t>
            </a:r>
            <a:r>
              <a:rPr lang="en-US" sz="2200" b="1" dirty="0" smtClean="0">
                <a:latin typeface="Arial Narrow" panose="020B0606020202030204" pitchFamily="34" charset="0"/>
              </a:rPr>
              <a:t> </a:t>
            </a:r>
            <a:r>
              <a:rPr lang="en-US" sz="2200" b="1" dirty="0">
                <a:latin typeface="Arial Narrow" panose="020B0606020202030204" pitchFamily="34" charset="0"/>
              </a:rPr>
              <a:t>+ </a:t>
            </a:r>
            <a:r>
              <a:rPr lang="en-US" sz="2200" b="1" dirty="0" err="1" smtClean="0">
                <a:latin typeface="Arial Narrow" panose="020B0606020202030204" pitchFamily="34" charset="0"/>
              </a:rPr>
              <a:t>Erectogenic</a:t>
            </a:r>
            <a:r>
              <a:rPr lang="en-US" sz="2200" b="1" dirty="0">
                <a:latin typeface="Arial Narrow" panose="020B0606020202030204" pitchFamily="34" charset="0"/>
              </a:rPr>
              <a:t> </a:t>
            </a:r>
            <a:r>
              <a:rPr lang="en-US" sz="2200" b="1" dirty="0" smtClean="0">
                <a:latin typeface="Arial Narrow" panose="020B0606020202030204" pitchFamily="34" charset="0"/>
              </a:rPr>
              <a:t>  </a:t>
            </a:r>
            <a:r>
              <a:rPr lang="en-US" sz="2200" b="1" dirty="0" smtClean="0">
                <a:latin typeface="Arial Narrow" panose="020B0606020202030204" pitchFamily="34" charset="0"/>
              </a:rPr>
              <a:t>but </a:t>
            </a:r>
            <a:r>
              <a:rPr lang="en-US" sz="2200" b="1" dirty="0" smtClean="0">
                <a:latin typeface="Arial Narrow" panose="020B0606020202030204" pitchFamily="34" charset="0"/>
              </a:rPr>
              <a:t>low efficacy and many </a:t>
            </a:r>
            <a:r>
              <a:rPr lang="en-US" sz="2200" b="1" dirty="0">
                <a:latin typeface="Arial Narrow" panose="020B0606020202030204" pitchFamily="34" charset="0"/>
              </a:rPr>
              <a:t>CV side effects</a:t>
            </a:r>
          </a:p>
          <a:p>
            <a:pPr algn="l" rtl="0">
              <a:spcBef>
                <a:spcPts val="600"/>
              </a:spcBef>
            </a:pPr>
            <a:r>
              <a:rPr lang="en-US" sz="2000" dirty="0" err="1" smtClean="0">
                <a:solidFill>
                  <a:srgbClr val="3101FF"/>
                </a:solidFill>
                <a:latin typeface="Bernard MT Condensed" pitchFamily="18" charset="0"/>
              </a:rPr>
              <a:t>Trazodone</a:t>
            </a:r>
            <a:r>
              <a:rPr lang="en-US" sz="2000" dirty="0" smtClean="0">
                <a:solidFill>
                  <a:srgbClr val="3101FF"/>
                </a:solidFill>
                <a:latin typeface="Bernard MT Condensed" pitchFamily="18" charset="0"/>
              </a:rPr>
              <a:t> </a:t>
            </a:r>
            <a:r>
              <a:rPr lang="en-US" sz="2000" dirty="0">
                <a:solidFill>
                  <a:srgbClr val="3101FF"/>
                </a:solidFill>
                <a:latin typeface="Bernard MT Condensed" pitchFamily="18" charset="0"/>
                <a:sym typeface="Wingdings"/>
              </a:rPr>
              <a:t></a:t>
            </a:r>
            <a:r>
              <a:rPr lang="en-US" sz="2000" dirty="0" smtClean="0">
                <a:solidFill>
                  <a:srgbClr val="3101FF"/>
                </a:solidFill>
                <a:latin typeface="Bernard MT Condensed" pitchFamily="18" charset="0"/>
              </a:rPr>
              <a:t> </a:t>
            </a:r>
            <a:r>
              <a:rPr lang="en-US" sz="2200" b="1" dirty="0">
                <a:latin typeface="Arial Narrow" panose="020B0606020202030204" pitchFamily="34" charset="0"/>
              </a:rPr>
              <a:t>A</a:t>
            </a:r>
            <a:r>
              <a:rPr lang="en-US" sz="2200" b="1" dirty="0" smtClean="0">
                <a:latin typeface="Arial Narrow" panose="020B0606020202030204" pitchFamily="34" charset="0"/>
              </a:rPr>
              <a:t>ntidepressant</a:t>
            </a:r>
            <a:r>
              <a:rPr lang="en-US" sz="2200" b="1" dirty="0">
                <a:latin typeface="Arial Narrow" panose="020B0606020202030204" pitchFamily="34" charset="0"/>
              </a:rPr>
              <a:t>, </a:t>
            </a:r>
            <a:r>
              <a:rPr lang="en-US" sz="2200" b="1" dirty="0" smtClean="0">
                <a:latin typeface="Arial Narrow" panose="020B0606020202030204" pitchFamily="34" charset="0"/>
              </a:rPr>
              <a:t>a 5HT reuptake </a:t>
            </a:r>
            <a:r>
              <a:rPr lang="en-US" sz="2200" b="1" dirty="0">
                <a:latin typeface="Arial Narrow" panose="020B0606020202030204" pitchFamily="34" charset="0"/>
              </a:rPr>
              <a:t>inhibitor </a:t>
            </a:r>
            <a:r>
              <a:rPr lang="en-US" sz="2000" dirty="0">
                <a:solidFill>
                  <a:srgbClr val="3101FF"/>
                </a:solidFill>
                <a:latin typeface="Bernard MT Condensed" pitchFamily="18" charset="0"/>
                <a:sym typeface="Wingdings"/>
              </a:rPr>
              <a:t></a:t>
            </a:r>
            <a:r>
              <a:rPr lang="en-US" sz="2200" b="1" dirty="0" smtClean="0">
                <a:latin typeface="Arial Narrow" panose="020B0606020202030204" pitchFamily="34" charset="0"/>
              </a:rPr>
              <a:t> </a:t>
            </a:r>
            <a:r>
              <a:rPr lang="en-US" sz="2200" b="1" dirty="0">
                <a:latin typeface="Arial Narrow" panose="020B0606020202030204" pitchFamily="34" charset="0"/>
              </a:rPr>
              <a:t>priapism </a:t>
            </a:r>
            <a:endParaRPr lang="en-US" sz="2200" b="1" dirty="0" smtClean="0">
              <a:latin typeface="Arial Narrow" panose="020B0606020202030204" pitchFamily="34" charset="0"/>
            </a:endParaRPr>
          </a:p>
          <a:p>
            <a:pPr algn="l" rtl="0">
              <a:spcBef>
                <a:spcPts val="600"/>
              </a:spcBef>
            </a:pPr>
            <a:r>
              <a:rPr lang="en-US" sz="2000" dirty="0" smtClean="0">
                <a:solidFill>
                  <a:srgbClr val="3101FF"/>
                </a:solidFill>
                <a:latin typeface="Bernard MT Condensed" pitchFamily="18" charset="0"/>
              </a:rPr>
              <a:t>Korean Ginseng</a:t>
            </a:r>
            <a:r>
              <a:rPr lang="en-US" sz="2200" b="1" dirty="0" smtClean="0">
                <a:latin typeface="Arial Narrow" panose="020B0606020202030204" pitchFamily="34" charset="0"/>
              </a:rPr>
              <a:t> </a:t>
            </a:r>
            <a:r>
              <a:rPr lang="en-US" sz="2400" dirty="0" smtClean="0">
                <a:solidFill>
                  <a:srgbClr val="3101FF"/>
                </a:solidFill>
                <a:latin typeface="Bernard MT Condensed" pitchFamily="18" charset="0"/>
                <a:sym typeface="Wingdings"/>
              </a:rPr>
              <a:t> </a:t>
            </a:r>
            <a:r>
              <a:rPr lang="en-US" sz="2200" b="1" dirty="0">
                <a:latin typeface="Arial Narrow" panose="020B0606020202030204" pitchFamily="34" charset="0"/>
                <a:sym typeface="Wingdings"/>
              </a:rPr>
              <a:t>Q</a:t>
            </a:r>
            <a:r>
              <a:rPr lang="en-US" sz="2200" b="1" dirty="0" smtClean="0">
                <a:latin typeface="Arial Narrow" panose="020B0606020202030204" pitchFamily="34" charset="0"/>
                <a:sym typeface="Wingdings"/>
              </a:rPr>
              <a:t>uestionable / may be a NO </a:t>
            </a:r>
            <a:r>
              <a:rPr lang="en-US" sz="2200" b="1" dirty="0" err="1" smtClean="0">
                <a:latin typeface="Arial Narrow" panose="020B0606020202030204" pitchFamily="34" charset="0"/>
                <a:sym typeface="Wingdings"/>
              </a:rPr>
              <a:t>donner</a:t>
            </a:r>
            <a:r>
              <a:rPr lang="en-US" sz="2200" b="1" dirty="0" smtClean="0">
                <a:latin typeface="Arial Narrow" panose="020B0606020202030204" pitchFamily="34" charset="0"/>
                <a:sym typeface="Wingdings"/>
              </a:rPr>
              <a:t>.</a:t>
            </a:r>
            <a:endParaRPr lang="ar-EG" sz="2200" b="1" dirty="0">
              <a:latin typeface="Arial Narrow" panose="020B0606020202030204" pitchFamily="34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0" y="1379637"/>
            <a:ext cx="9105900" cy="0"/>
          </a:xfrm>
          <a:prstGeom prst="line">
            <a:avLst/>
          </a:prstGeom>
          <a:ln w="38100">
            <a:solidFill>
              <a:srgbClr val="3101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60960" y="4480560"/>
            <a:ext cx="9105900" cy="0"/>
          </a:xfrm>
          <a:prstGeom prst="line">
            <a:avLst/>
          </a:prstGeom>
          <a:ln w="38100">
            <a:solidFill>
              <a:srgbClr val="3101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963368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uild="p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">
              <a:srgbClr val="0066FF"/>
            </a:gs>
            <a:gs pos="10000">
              <a:srgbClr val="00FFFF">
                <a:alpha val="22000"/>
              </a:srgbClr>
            </a:gs>
            <a:gs pos="20000">
              <a:srgbClr val="E1F4FF">
                <a:alpha val="60000"/>
              </a:srgbClr>
            </a:gs>
            <a:gs pos="54000">
              <a:schemeClr val="bg1"/>
            </a:gs>
            <a:gs pos="89000">
              <a:srgbClr val="E1F4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152400"/>
            <a:ext cx="441960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2400" dirty="0" err="1">
                <a:solidFill>
                  <a:srgbClr val="3101FF"/>
                </a:solidFill>
                <a:latin typeface="Bernard MT Condensed" pitchFamily="18" charset="0"/>
              </a:rPr>
              <a:t>Alprostadil</a:t>
            </a:r>
            <a:r>
              <a:rPr lang="en-US" sz="2400" dirty="0">
                <a:solidFill>
                  <a:srgbClr val="3101FF"/>
                </a:solidFill>
                <a:latin typeface="Bernard MT Condensed" pitchFamily="18" charset="0"/>
              </a:rPr>
              <a:t>; </a:t>
            </a:r>
            <a:r>
              <a:rPr lang="en-US" sz="2400" b="1" dirty="0" smtClean="0">
                <a:latin typeface="Arial Narrow" panose="020B0606020202030204" pitchFamily="34" charset="0"/>
              </a:rPr>
              <a:t>PG E1 </a:t>
            </a:r>
            <a:r>
              <a:rPr lang="en-US" sz="2400" b="1" dirty="0" smtClean="0">
                <a:latin typeface="Arial Narrow" panose="020B0606020202030204" pitchFamily="34" charset="0"/>
                <a:sym typeface="Wingdings"/>
              </a:rPr>
              <a:t> </a:t>
            </a:r>
            <a:r>
              <a:rPr lang="en-US" sz="2400" b="1" dirty="0" err="1" smtClean="0">
                <a:latin typeface="Arial Narrow" panose="020B0606020202030204" pitchFamily="34" charset="0"/>
                <a:sym typeface="Wingdings"/>
              </a:rPr>
              <a:t>cAMP</a:t>
            </a:r>
            <a:endParaRPr lang="en-US" sz="2400" b="1" dirty="0" smtClean="0">
              <a:latin typeface="Arial Narrow" panose="020B0606020202030204" pitchFamily="34" charset="0"/>
            </a:endParaRPr>
          </a:p>
          <a:p>
            <a:pPr algn="l" rtl="0"/>
            <a:r>
              <a:rPr lang="en-US" sz="2400" b="1" dirty="0">
                <a:latin typeface="Arial Narrow" panose="020B0606020202030204" pitchFamily="34" charset="0"/>
              </a:rPr>
              <a:t>S</a:t>
            </a:r>
            <a:r>
              <a:rPr lang="en-US" sz="2400" b="1" dirty="0" smtClean="0">
                <a:latin typeface="Arial Narrow" panose="020B0606020202030204" pitchFamily="34" charset="0"/>
              </a:rPr>
              <a:t>ynthetic </a:t>
            </a:r>
            <a:r>
              <a:rPr lang="en-US" sz="2400" b="1" dirty="0">
                <a:latin typeface="Arial Narrow" panose="020B0606020202030204" pitchFamily="34" charset="0"/>
              </a:rPr>
              <a:t>+ more </a:t>
            </a:r>
            <a:r>
              <a:rPr lang="en-US" sz="2400" b="1" dirty="0" smtClean="0">
                <a:latin typeface="Arial Narrow" panose="020B0606020202030204" pitchFamily="34" charset="0"/>
              </a:rPr>
              <a:t>stable</a:t>
            </a:r>
            <a:endParaRPr lang="ar-EG" sz="2400" b="1" dirty="0">
              <a:latin typeface="Arial Narrow" panose="020B0606020202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" y="1630309"/>
            <a:ext cx="7010400" cy="11060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indent="-342900" algn="l" rtl="0">
              <a:buBlip>
                <a:blip r:embed="rId2"/>
              </a:buBlip>
            </a:pPr>
            <a:r>
              <a:rPr lang="en-US" sz="2400" b="1" dirty="0" smtClean="0">
                <a:latin typeface="Arial Narrow" panose="020B0606020202030204" pitchFamily="34" charset="0"/>
              </a:rPr>
              <a:t>Low - Intermediate Efficacy</a:t>
            </a:r>
          </a:p>
          <a:p>
            <a:pPr marL="342900" indent="-342900" algn="l" rtl="0">
              <a:buBlip>
                <a:blip r:embed="rId2"/>
              </a:buBlip>
            </a:pPr>
            <a:r>
              <a:rPr lang="en-US" sz="2400" b="1" dirty="0" smtClean="0">
                <a:latin typeface="Arial Narrow" panose="020B0606020202030204" pitchFamily="34" charset="0"/>
              </a:rPr>
              <a:t>Minimal </a:t>
            </a:r>
            <a:r>
              <a:rPr lang="en-US" sz="2400" b="1" dirty="0">
                <a:latin typeface="Arial Narrow" panose="020B0606020202030204" pitchFamily="34" charset="0"/>
              </a:rPr>
              <a:t>systemic </a:t>
            </a:r>
            <a:r>
              <a:rPr lang="en-US" sz="2400" b="1" dirty="0" smtClean="0">
                <a:latin typeface="Arial Narrow" panose="020B0606020202030204" pitchFamily="34" charset="0"/>
              </a:rPr>
              <a:t>effects / Rarity </a:t>
            </a:r>
            <a:r>
              <a:rPr lang="en-US" sz="2400" b="1" dirty="0">
                <a:latin typeface="Arial Narrow" panose="020B0606020202030204" pitchFamily="34" charset="0"/>
              </a:rPr>
              <a:t>of drug interactions. </a:t>
            </a:r>
            <a:endParaRPr lang="ar-EG" sz="2400" b="1" dirty="0">
              <a:latin typeface="Arial Narrow" panose="020B0606020202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2438400"/>
            <a:ext cx="5534306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indent="-342900" algn="l" rtl="0">
              <a:buBlip>
                <a:blip r:embed="rId2"/>
              </a:buBlip>
            </a:pPr>
            <a:r>
              <a:rPr lang="en-US" sz="2400" b="1" dirty="0" smtClean="0">
                <a:latin typeface="Arial Narrow" panose="020B0606020202030204" pitchFamily="34" charset="0"/>
              </a:rPr>
              <a:t>Variable penile pain</a:t>
            </a:r>
          </a:p>
          <a:p>
            <a:pPr marL="342900" indent="-342900" algn="l" rtl="0">
              <a:buBlip>
                <a:blip r:embed="rId2"/>
              </a:buBlip>
            </a:pPr>
            <a:r>
              <a:rPr lang="en-US" sz="2400" b="1" dirty="0" smtClean="0">
                <a:latin typeface="Arial Narrow" panose="020B0606020202030204" pitchFamily="34" charset="0"/>
              </a:rPr>
              <a:t>Urethral bleeding / Urethral tract infection</a:t>
            </a:r>
          </a:p>
          <a:p>
            <a:pPr marL="342900" indent="-342900" algn="l" rtl="0">
              <a:buBlip>
                <a:blip r:embed="rId2"/>
              </a:buBlip>
            </a:pPr>
            <a:r>
              <a:rPr lang="en-US" sz="2400" b="1" dirty="0" smtClean="0">
                <a:latin typeface="Arial Narrow" panose="020B0606020202030204" pitchFamily="34" charset="0"/>
              </a:rPr>
              <a:t>Vasovagal reflex / Hypotension</a:t>
            </a:r>
          </a:p>
          <a:p>
            <a:pPr marL="342900" indent="-342900" algn="l" rtl="0">
              <a:buBlip>
                <a:blip r:embed="rId2"/>
              </a:buBlip>
            </a:pPr>
            <a:r>
              <a:rPr lang="en-US" sz="2400" b="1" dirty="0" smtClean="0">
                <a:latin typeface="Arial Narrow" panose="020B0606020202030204" pitchFamily="34" charset="0"/>
              </a:rPr>
              <a:t>Priapism or Fibrosis </a:t>
            </a:r>
            <a:r>
              <a:rPr lang="en-US" sz="2400" b="1" dirty="0" smtClean="0">
                <a:latin typeface="Arial Narrow" panose="020B0606020202030204" pitchFamily="34" charset="0"/>
                <a:sym typeface="Wingdings"/>
              </a:rPr>
              <a:t>rare</a:t>
            </a:r>
            <a:endParaRPr lang="en-US" sz="2400" b="1" dirty="0" smtClean="0">
              <a:latin typeface="Arial Narrow" panose="020B060602020203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48400" y="92120"/>
            <a:ext cx="28194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rtl="0"/>
            <a:r>
              <a:rPr lang="en-US" sz="2400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TRANSURETHRAL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6858000" y="457200"/>
            <a:ext cx="2286000" cy="5334000"/>
            <a:chOff x="3916680" y="807720"/>
            <a:chExt cx="2072640" cy="4892040"/>
          </a:xfrm>
        </p:grpSpPr>
        <p:pic>
          <p:nvPicPr>
            <p:cNvPr id="14" name="Picture 2" descr="http://mydoctortells.com/wp-content/uploads/2013/08/slide41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8094" t="14203" r="30601" b="18747"/>
            <a:stretch/>
          </p:blipFill>
          <p:spPr bwMode="auto">
            <a:xfrm>
              <a:off x="3916680" y="807720"/>
              <a:ext cx="2072640" cy="4892040"/>
            </a:xfrm>
            <a:prstGeom prst="rect">
              <a:avLst/>
            </a:prstGeom>
            <a:noFill/>
          </p:spPr>
        </p:pic>
        <p:cxnSp>
          <p:nvCxnSpPr>
            <p:cNvPr id="15" name="Straight Connector 14"/>
            <p:cNvCxnSpPr/>
            <p:nvPr/>
          </p:nvCxnSpPr>
          <p:spPr>
            <a:xfrm>
              <a:off x="3916680" y="1042719"/>
              <a:ext cx="0" cy="2843481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16"/>
          <p:cNvSpPr txBox="1"/>
          <p:nvPr/>
        </p:nvSpPr>
        <p:spPr>
          <a:xfrm>
            <a:off x="152400" y="910548"/>
            <a:ext cx="6324600" cy="10055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2400" b="1" dirty="0" smtClean="0">
                <a:latin typeface="Arial Narrow" panose="020B0606020202030204" pitchFamily="34" charset="0"/>
              </a:rPr>
              <a:t>Applied by a special applicator into penile urethra &amp; acts on corpora </a:t>
            </a:r>
            <a:r>
              <a:rPr lang="en-US" sz="2400" b="1" dirty="0" err="1" smtClean="0">
                <a:latin typeface="Arial Narrow" panose="020B0606020202030204" pitchFamily="34" charset="0"/>
              </a:rPr>
              <a:t>cavernousa</a:t>
            </a:r>
            <a:r>
              <a:rPr lang="en-US" sz="2400" b="1" dirty="0" smtClean="0">
                <a:latin typeface="Arial Narrow" panose="020B0606020202030204" pitchFamily="34" charset="0"/>
              </a:rPr>
              <a:t> </a:t>
            </a:r>
            <a:r>
              <a:rPr lang="en-US" sz="2400" b="1" dirty="0" smtClean="0">
                <a:latin typeface="Arial Narrow" panose="020B0606020202030204" pitchFamily="34" charset="0"/>
                <a:sym typeface="Wingdings"/>
              </a:rPr>
              <a:t>Erection</a:t>
            </a:r>
            <a:endParaRPr lang="ar-EG" sz="2400" b="1" dirty="0">
              <a:latin typeface="Arial Narrow" panose="020B060602020203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72134" y="2514600"/>
            <a:ext cx="718466" cy="473976"/>
          </a:xfrm>
          <a:prstGeom prst="rect">
            <a:avLst/>
          </a:prstGeom>
          <a:solidFill>
            <a:srgbClr val="CCFFFF"/>
          </a:solidFill>
          <a:ln w="28575">
            <a:solidFill>
              <a:srgbClr val="FF00FF"/>
            </a:solidFill>
          </a:ln>
        </p:spPr>
        <p:txBody>
          <a:bodyPr wrap="none">
            <a:spAutoFit/>
          </a:bodyPr>
          <a:lstStyle/>
          <a:p>
            <a:pPr algn="l" rtl="0"/>
            <a:r>
              <a:rPr lang="en-US" sz="2200" dirty="0" smtClean="0">
                <a:solidFill>
                  <a:srgbClr val="0000FF"/>
                </a:solidFill>
                <a:latin typeface="Bernard MT Condensed" panose="02050806060905020404" pitchFamily="18" charset="0"/>
              </a:rPr>
              <a:t>ADRs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0480" y="4267200"/>
            <a:ext cx="6797040" cy="0"/>
          </a:xfrm>
          <a:prstGeom prst="line">
            <a:avLst/>
          </a:prstGeom>
          <a:ln w="38100">
            <a:solidFill>
              <a:srgbClr val="3101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52400" y="4038600"/>
            <a:ext cx="125186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rtl="0"/>
            <a:r>
              <a:rPr lang="en-US" sz="2400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Topical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72134" y="5943600"/>
            <a:ext cx="887186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2200" b="1" dirty="0" smtClean="0">
                <a:latin typeface="Arial Narrow" panose="020B0606020202030204" pitchFamily="34" charset="0"/>
              </a:rPr>
              <a:t>Low efficacy / No FDA approval</a:t>
            </a:r>
          </a:p>
          <a:p>
            <a:pPr algn="l" rtl="0"/>
            <a:r>
              <a:rPr lang="en-US" sz="2200" b="1" dirty="0" smtClean="0">
                <a:latin typeface="Arial Narrow" panose="020B0606020202030204" pitchFamily="34" charset="0"/>
              </a:rPr>
              <a:t>Female Partner can develop </a:t>
            </a:r>
            <a:r>
              <a:rPr lang="en-US" sz="2200" b="1" dirty="0" smtClean="0">
                <a:latin typeface="Arial Narrow" panose="020B0606020202030204" pitchFamily="34" charset="0"/>
                <a:sym typeface="Wingdings"/>
              </a:rPr>
              <a:t> </a:t>
            </a:r>
            <a:r>
              <a:rPr lang="en-US" sz="2200" b="1" dirty="0" smtClean="0">
                <a:latin typeface="Arial Narrow" panose="020B0606020202030204" pitchFamily="34" charset="0"/>
              </a:rPr>
              <a:t>hypotension</a:t>
            </a:r>
            <a:r>
              <a:rPr lang="en-US" sz="2200" b="1" dirty="0">
                <a:latin typeface="Arial Narrow" panose="020B0606020202030204" pitchFamily="34" charset="0"/>
              </a:rPr>
              <a:t>, </a:t>
            </a:r>
            <a:r>
              <a:rPr lang="en-US" sz="2200" b="1" dirty="0" smtClean="0">
                <a:latin typeface="Arial Narrow" panose="020B0606020202030204" pitchFamily="34" charset="0"/>
              </a:rPr>
              <a:t>headache </a:t>
            </a:r>
            <a:r>
              <a:rPr lang="en-US" sz="2200" b="1" dirty="0" smtClean="0">
                <a:latin typeface="Arial Narrow" panose="020B0606020202030204" pitchFamily="34" charset="0"/>
                <a:sym typeface="Wingdings"/>
              </a:rPr>
              <a:t></a:t>
            </a:r>
            <a:r>
              <a:rPr lang="en-US" sz="2200" b="1" dirty="0" smtClean="0">
                <a:latin typeface="Arial Narrow" panose="020B0606020202030204" pitchFamily="34" charset="0"/>
              </a:rPr>
              <a:t> </a:t>
            </a:r>
            <a:r>
              <a:rPr lang="en-US" sz="2200" b="1" dirty="0">
                <a:latin typeface="Arial Narrow" panose="020B0606020202030204" pitchFamily="34" charset="0"/>
              </a:rPr>
              <a:t>vaginal absorption</a:t>
            </a:r>
            <a:r>
              <a:rPr lang="en-US" sz="2200" b="1" dirty="0" smtClean="0">
                <a:latin typeface="Arial Narrow" panose="020B0606020202030204" pitchFamily="34" charset="0"/>
              </a:rPr>
              <a:t>.</a:t>
            </a:r>
            <a:endParaRPr lang="ar-EG" sz="2200" dirty="0"/>
          </a:p>
        </p:txBody>
      </p:sp>
      <p:sp>
        <p:nvSpPr>
          <p:cNvPr id="25" name="Rectangle 24"/>
          <p:cNvSpPr/>
          <p:nvPr/>
        </p:nvSpPr>
        <p:spPr>
          <a:xfrm>
            <a:off x="-2978149" y="4696599"/>
            <a:ext cx="18473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endParaRPr lang="en-US" sz="2200" b="1" dirty="0">
              <a:latin typeface="Arial Narrow" panose="020B060602020203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72134" y="4664690"/>
            <a:ext cx="6149340" cy="1374735"/>
            <a:chOff x="272134" y="4664690"/>
            <a:chExt cx="6149340" cy="1374735"/>
          </a:xfrm>
        </p:grpSpPr>
        <p:sp>
          <p:nvSpPr>
            <p:cNvPr id="23" name="TextBox 22"/>
            <p:cNvSpPr txBox="1"/>
            <p:nvPr/>
          </p:nvSpPr>
          <p:spPr>
            <a:xfrm>
              <a:off x="272134" y="4664690"/>
              <a:ext cx="6149340" cy="137473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l" rtl="0">
                <a:lnSpc>
                  <a:spcPts val="2500"/>
                </a:lnSpc>
              </a:pPr>
              <a:r>
                <a:rPr lang="en-US" sz="2200" b="1" dirty="0" smtClean="0">
                  <a:latin typeface="Arial Narrow" panose="020B0606020202030204" pitchFamily="34" charset="0"/>
                </a:rPr>
                <a:t>20% </a:t>
              </a:r>
              <a:r>
                <a:rPr lang="en-US" sz="2200" b="1" dirty="0" err="1" smtClean="0">
                  <a:latin typeface="Arial Narrow" panose="020B0606020202030204" pitchFamily="34" charset="0"/>
                </a:rPr>
                <a:t>Papaverine</a:t>
              </a:r>
              <a:r>
                <a:rPr lang="en-US" sz="2200" b="1" dirty="0" smtClean="0">
                  <a:latin typeface="Arial Narrow" panose="020B0606020202030204" pitchFamily="34" charset="0"/>
                </a:rPr>
                <a:t>; </a:t>
              </a:r>
              <a:r>
                <a:rPr lang="en-US" sz="2200" b="1" dirty="0" smtClean="0">
                  <a:latin typeface="Arial Narrow" panose="020B0606020202030204" pitchFamily="34" charset="0"/>
                  <a:sym typeface="Wingdings"/>
                </a:rPr>
                <a:t></a:t>
              </a:r>
              <a:r>
                <a:rPr lang="en-US" sz="2200" b="1" dirty="0" err="1" smtClean="0">
                  <a:latin typeface="Arial Narrow" panose="020B0606020202030204" pitchFamily="34" charset="0"/>
                  <a:sym typeface="Wingdings"/>
                </a:rPr>
                <a:t>cAMP</a:t>
              </a:r>
              <a:r>
                <a:rPr lang="en-US" sz="2200" b="1" dirty="0" smtClean="0">
                  <a:latin typeface="Arial Narrow" panose="020B0606020202030204" pitchFamily="34" charset="0"/>
                  <a:sym typeface="Wingdings"/>
                </a:rPr>
                <a:t> + </a:t>
              </a:r>
              <a:r>
                <a:rPr lang="en-US" sz="2000" b="1" dirty="0" smtClean="0">
                  <a:latin typeface="Arial Narrow" panose="020B0606020202030204" pitchFamily="34" charset="0"/>
                  <a:sym typeface="Wingdings"/>
                </a:rPr>
                <a:t>cGMP</a:t>
              </a:r>
              <a:endParaRPr lang="en-US" sz="2000" b="1" dirty="0" smtClean="0">
                <a:latin typeface="Arial Narrow" panose="020B0606020202030204" pitchFamily="34" charset="0"/>
              </a:endParaRPr>
            </a:p>
            <a:p>
              <a:pPr algn="l" rtl="0">
                <a:lnSpc>
                  <a:spcPts val="2500"/>
                </a:lnSpc>
              </a:pPr>
              <a:r>
                <a:rPr lang="en-US" sz="2200" b="1" dirty="0" smtClean="0">
                  <a:latin typeface="Arial Narrow" panose="020B0606020202030204" pitchFamily="34" charset="0"/>
                </a:rPr>
                <a:t>2%   </a:t>
              </a:r>
              <a:r>
                <a:rPr lang="en-US" sz="2200" b="1" dirty="0" err="1" smtClean="0">
                  <a:latin typeface="Arial Narrow" panose="020B0606020202030204" pitchFamily="34" charset="0"/>
                </a:rPr>
                <a:t>Minoxidil</a:t>
              </a:r>
              <a:r>
                <a:rPr lang="en-US" sz="2200" b="1" dirty="0" smtClean="0">
                  <a:latin typeface="Arial Narrow" panose="020B0606020202030204" pitchFamily="34" charset="0"/>
                </a:rPr>
                <a:t>; NO </a:t>
              </a:r>
              <a:r>
                <a:rPr lang="en-US" sz="2200" b="1" dirty="0" err="1" smtClean="0">
                  <a:latin typeface="Arial Narrow" panose="020B0606020202030204" pitchFamily="34" charset="0"/>
                </a:rPr>
                <a:t>donner</a:t>
              </a:r>
              <a:r>
                <a:rPr lang="en-US" sz="2200" b="1" dirty="0" smtClean="0">
                  <a:latin typeface="Arial Narrow" panose="020B0606020202030204" pitchFamily="34" charset="0"/>
                </a:rPr>
                <a:t> + K  channel opener</a:t>
              </a:r>
            </a:p>
            <a:p>
              <a:pPr algn="l" rtl="0">
                <a:lnSpc>
                  <a:spcPts val="2500"/>
                </a:lnSpc>
              </a:pPr>
              <a:r>
                <a:rPr lang="en-US" sz="2200" b="1" dirty="0" smtClean="0">
                  <a:latin typeface="Arial Narrow" panose="020B0606020202030204" pitchFamily="34" charset="0"/>
                </a:rPr>
                <a:t>2%   Nitroglycerine</a:t>
              </a:r>
            </a:p>
            <a:p>
              <a:pPr algn="l" rtl="0">
                <a:lnSpc>
                  <a:spcPts val="2500"/>
                </a:lnSpc>
              </a:pPr>
              <a:r>
                <a:rPr lang="en-US" sz="2200" b="1" dirty="0">
                  <a:latin typeface="Arial Narrow" panose="020B0606020202030204" pitchFamily="34" charset="0"/>
                </a:rPr>
                <a:t>+ a drug absorption </a:t>
              </a:r>
              <a:r>
                <a:rPr lang="en-US" sz="2200" b="1" dirty="0" smtClean="0">
                  <a:latin typeface="Arial Narrow" panose="020B0606020202030204" pitchFamily="34" charset="0"/>
                </a:rPr>
                <a:t>enhancers</a:t>
              </a:r>
              <a:endParaRPr lang="en-US" sz="2200" b="1" dirty="0">
                <a:latin typeface="Arial Narrow" panose="020B0606020202030204" pitchFamily="34" charset="0"/>
              </a:endParaRPr>
            </a:p>
          </p:txBody>
        </p:sp>
        <p:sp>
          <p:nvSpPr>
            <p:cNvPr id="26" name="Right Brace 25"/>
            <p:cNvSpPr/>
            <p:nvPr/>
          </p:nvSpPr>
          <p:spPr>
            <a:xfrm>
              <a:off x="5424356" y="4764404"/>
              <a:ext cx="350520" cy="914400"/>
            </a:xfrm>
            <a:prstGeom prst="rightBrace">
              <a:avLst/>
            </a:prstGeom>
            <a:ln w="28575">
              <a:solidFill>
                <a:srgbClr val="3101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1" anchor="ctr"/>
            <a:lstStyle/>
            <a:p>
              <a:pPr algn="ctr"/>
              <a:r>
                <a:rPr lang="en-US" dirty="0" smtClean="0"/>
                <a:t> </a:t>
              </a:r>
              <a:endParaRPr lang="ar-EG" dirty="0"/>
            </a:p>
          </p:txBody>
        </p:sp>
      </p:grpSp>
    </p:spTree>
    <p:extLst>
      <p:ext uri="{BB962C8B-B14F-4D97-AF65-F5344CB8AC3E}">
        <p14:creationId xmlns:p14="http://schemas.microsoft.com/office/powerpoint/2010/main" val="320963368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">
              <a:srgbClr val="0066FF"/>
            </a:gs>
            <a:gs pos="10000">
              <a:srgbClr val="00FFFF">
                <a:alpha val="22000"/>
              </a:srgbClr>
            </a:gs>
            <a:gs pos="20000">
              <a:srgbClr val="E1F4FF">
                <a:alpha val="60000"/>
              </a:srgbClr>
            </a:gs>
            <a:gs pos="54000">
              <a:schemeClr val="bg1"/>
            </a:gs>
            <a:gs pos="89000">
              <a:srgbClr val="E1F4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C:\Users\omnia\Pictures\Picture1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5520" y="228600"/>
            <a:ext cx="3276600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57200" y="381000"/>
            <a:ext cx="44196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endParaRPr lang="ar-EG" dirty="0"/>
          </a:p>
        </p:txBody>
      </p:sp>
      <p:sp>
        <p:nvSpPr>
          <p:cNvPr id="15" name="TextBox 14"/>
          <p:cNvSpPr txBox="1"/>
          <p:nvPr/>
        </p:nvSpPr>
        <p:spPr>
          <a:xfrm>
            <a:off x="6477000" y="150167"/>
            <a:ext cx="25146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 rtl="0"/>
            <a:r>
              <a:rPr lang="en-US" sz="2400" dirty="0" err="1" smtClean="0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Intracavernosal</a:t>
            </a:r>
            <a:r>
              <a:rPr lang="en-US" sz="2400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 Inj.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52400" y="152400"/>
            <a:ext cx="44196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2400" dirty="0" smtClean="0">
                <a:solidFill>
                  <a:srgbClr val="3101FF"/>
                </a:solidFill>
                <a:latin typeface="Bernard MT Condensed" pitchFamily="18" charset="0"/>
              </a:rPr>
              <a:t>1. </a:t>
            </a:r>
            <a:r>
              <a:rPr lang="en-US" sz="2400" dirty="0" err="1" smtClean="0">
                <a:solidFill>
                  <a:srgbClr val="3101FF"/>
                </a:solidFill>
                <a:latin typeface="Bernard MT Condensed" pitchFamily="18" charset="0"/>
              </a:rPr>
              <a:t>Alprostadil</a:t>
            </a:r>
            <a:r>
              <a:rPr lang="en-US" sz="2400" dirty="0">
                <a:solidFill>
                  <a:srgbClr val="3101FF"/>
                </a:solidFill>
                <a:latin typeface="Bernard MT Condensed" pitchFamily="18" charset="0"/>
              </a:rPr>
              <a:t>; </a:t>
            </a:r>
            <a:r>
              <a:rPr lang="en-US" sz="2400" b="1" dirty="0" smtClean="0">
                <a:latin typeface="Arial Narrow" panose="020B0606020202030204" pitchFamily="34" charset="0"/>
              </a:rPr>
              <a:t>PG E1</a:t>
            </a:r>
            <a:r>
              <a:rPr lang="en-US" sz="2400" b="1" dirty="0">
                <a:latin typeface="Arial Narrow" panose="020B0606020202030204" pitchFamily="34" charset="0"/>
                <a:sym typeface="Wingdings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  <a:sym typeface="Wingdings"/>
              </a:rPr>
              <a:t> </a:t>
            </a:r>
            <a:r>
              <a:rPr lang="en-US" sz="2400" b="1" dirty="0" smtClean="0">
                <a:latin typeface="Arial Narrow" panose="020B0606020202030204" pitchFamily="34" charset="0"/>
                <a:sym typeface="Wingdings"/>
              </a:rPr>
              <a:t></a:t>
            </a:r>
            <a:r>
              <a:rPr lang="en-US" sz="2400" b="1" dirty="0" err="1">
                <a:latin typeface="Arial Narrow" panose="020B0606020202030204" pitchFamily="34" charset="0"/>
                <a:sym typeface="Wingdings"/>
              </a:rPr>
              <a:t>cAMP</a:t>
            </a:r>
            <a:endParaRPr lang="en-US" sz="2400" b="1" dirty="0" smtClean="0">
              <a:latin typeface="Arial Narrow" panose="020B060602020203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2400" y="605135"/>
            <a:ext cx="7848600" cy="138755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>
              <a:lnSpc>
                <a:spcPts val="2500"/>
              </a:lnSpc>
            </a:pPr>
            <a:r>
              <a:rPr lang="en-US" sz="2400" b="1" dirty="0" smtClean="0">
                <a:latin typeface="Arial Narrow" panose="020B0606020202030204" pitchFamily="34" charset="0"/>
              </a:rPr>
              <a:t>Needs training</a:t>
            </a:r>
            <a:r>
              <a:rPr lang="en-US" sz="2400" b="1" dirty="0" smtClean="0">
                <a:latin typeface="Arial Narrow" panose="020B0606020202030204" pitchFamily="34" charset="0"/>
                <a:sym typeface="Wingdings"/>
              </a:rPr>
              <a:t> </a:t>
            </a:r>
            <a:r>
              <a:rPr lang="en-US" sz="2400" b="1" dirty="0">
                <a:latin typeface="Arial Narrow" panose="020B0606020202030204" pitchFamily="34" charset="0"/>
                <a:sym typeface="Wingdings"/>
              </a:rPr>
              <a:t></a:t>
            </a:r>
            <a:r>
              <a:rPr lang="en-US" sz="2400" b="1" dirty="0" smtClean="0">
                <a:latin typeface="Arial Narrow" panose="020B0606020202030204" pitchFamily="34" charset="0"/>
              </a:rPr>
              <a:t> Erection </a:t>
            </a:r>
            <a:r>
              <a:rPr lang="en-US" sz="2400" b="1" dirty="0">
                <a:latin typeface="Arial Narrow" panose="020B0606020202030204" pitchFamily="34" charset="0"/>
                <a:sym typeface="Wingdings"/>
              </a:rPr>
              <a:t></a:t>
            </a:r>
            <a:r>
              <a:rPr lang="en-US" sz="2400" b="1" dirty="0" smtClean="0">
                <a:latin typeface="Arial Narrow" panose="020B0606020202030204" pitchFamily="34" charset="0"/>
              </a:rPr>
              <a:t> after </a:t>
            </a:r>
            <a:r>
              <a:rPr lang="en-US" sz="2400" b="1" dirty="0">
                <a:latin typeface="Arial Narrow" panose="020B0606020202030204" pitchFamily="34" charset="0"/>
              </a:rPr>
              <a:t>5-15 min </a:t>
            </a:r>
            <a:endParaRPr lang="en-US" sz="2400" b="1" dirty="0" smtClean="0">
              <a:latin typeface="Arial Narrow" panose="020B0606020202030204" pitchFamily="34" charset="0"/>
            </a:endParaRPr>
          </a:p>
          <a:p>
            <a:pPr marL="342900" indent="-342900" algn="l">
              <a:lnSpc>
                <a:spcPts val="2500"/>
              </a:lnSpc>
              <a:buFont typeface="Wingdings" pitchFamily="2" charset="2"/>
              <a:buChar char="à"/>
            </a:pPr>
            <a:r>
              <a:rPr lang="en-US" sz="2400" b="1" dirty="0" smtClean="0">
                <a:latin typeface="Arial Narrow" panose="020B0606020202030204" pitchFamily="34" charset="0"/>
              </a:rPr>
              <a:t>lasts </a:t>
            </a:r>
            <a:r>
              <a:rPr lang="en-US" sz="2400" b="1" dirty="0">
                <a:latin typeface="Arial Narrow" panose="020B0606020202030204" pitchFamily="34" charset="0"/>
              </a:rPr>
              <a:t>according to </a:t>
            </a:r>
            <a:r>
              <a:rPr lang="en-US" sz="2400" b="1" dirty="0" smtClean="0">
                <a:latin typeface="Arial Narrow" panose="020B0606020202030204" pitchFamily="34" charset="0"/>
              </a:rPr>
              <a:t>dose injected</a:t>
            </a:r>
          </a:p>
          <a:p>
            <a:pPr algn="l" rtl="0">
              <a:lnSpc>
                <a:spcPts val="2500"/>
              </a:lnSpc>
            </a:pPr>
            <a:r>
              <a:rPr lang="en-US" altLang="ar-EG" sz="2400" b="1" dirty="0" smtClean="0">
                <a:latin typeface="Arial Narrow" panose="020B0606020202030204" pitchFamily="34" charset="0"/>
              </a:rPr>
              <a:t>May develop fear </a:t>
            </a:r>
            <a:r>
              <a:rPr lang="en-US" altLang="ar-EG" sz="2400" b="1" dirty="0">
                <a:latin typeface="Arial Narrow" panose="020B0606020202030204" pitchFamily="34" charset="0"/>
              </a:rPr>
              <a:t>of self injury / Discontinuation </a:t>
            </a:r>
          </a:p>
          <a:p>
            <a:pPr marL="342900" indent="-342900" algn="r" rtl="0">
              <a:lnSpc>
                <a:spcPts val="2500"/>
              </a:lnSpc>
              <a:buFont typeface="Wingdings" pitchFamily="2" charset="2"/>
              <a:buChar char="à"/>
            </a:pPr>
            <a:endParaRPr lang="ar-EG" sz="2400" b="1" dirty="0">
              <a:latin typeface="Arial Narrow" panose="020B060602020203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95934" y="1659624"/>
            <a:ext cx="718466" cy="473976"/>
          </a:xfrm>
          <a:prstGeom prst="rect">
            <a:avLst/>
          </a:prstGeom>
          <a:solidFill>
            <a:srgbClr val="CCFFFF"/>
          </a:solidFill>
          <a:ln w="28575">
            <a:solidFill>
              <a:srgbClr val="FF00FF"/>
            </a:solidFill>
          </a:ln>
        </p:spPr>
        <p:txBody>
          <a:bodyPr wrap="none">
            <a:spAutoFit/>
          </a:bodyPr>
          <a:lstStyle/>
          <a:p>
            <a:pPr algn="l" rtl="0"/>
            <a:r>
              <a:rPr lang="en-US" sz="2200" dirty="0" smtClean="0">
                <a:solidFill>
                  <a:srgbClr val="0000FF"/>
                </a:solidFill>
                <a:latin typeface="Bernard MT Condensed" panose="02050806060905020404" pitchFamily="18" charset="0"/>
              </a:rPr>
              <a:t>ADRs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003573" y="1606019"/>
            <a:ext cx="6832054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rtl="0">
              <a:lnSpc>
                <a:spcPts val="2600"/>
              </a:lnSpc>
              <a:buClr>
                <a:srgbClr val="D3911F"/>
              </a:buClr>
              <a:buBlip>
                <a:blip r:embed="rId3"/>
              </a:buBlip>
            </a:pPr>
            <a:r>
              <a:rPr lang="en-US" altLang="ar-EG" sz="2400" b="1" dirty="0" smtClean="0">
                <a:latin typeface="Arial Narrow" panose="020B0606020202030204" pitchFamily="34" charset="0"/>
              </a:rPr>
              <a:t>Pain or bleeding at </a:t>
            </a:r>
            <a:r>
              <a:rPr lang="en-US" altLang="ar-EG" sz="2400" b="1" dirty="0">
                <a:latin typeface="Arial Narrow" panose="020B0606020202030204" pitchFamily="34" charset="0"/>
              </a:rPr>
              <a:t>injection site </a:t>
            </a:r>
            <a:endParaRPr lang="en-US" altLang="ar-EG" sz="2400" b="1" dirty="0" smtClean="0">
              <a:latin typeface="Arial Narrow" panose="020B0606020202030204" pitchFamily="34" charset="0"/>
            </a:endParaRPr>
          </a:p>
          <a:p>
            <a:pPr marL="342900" indent="-342900" algn="l" rtl="0">
              <a:lnSpc>
                <a:spcPts val="2600"/>
              </a:lnSpc>
              <a:buClr>
                <a:srgbClr val="D3911F"/>
              </a:buClr>
              <a:buBlip>
                <a:blip r:embed="rId3"/>
              </a:buBlip>
            </a:pPr>
            <a:r>
              <a:rPr lang="en-US" altLang="ar-EG" sz="2400" b="1" dirty="0" err="1">
                <a:latin typeface="Arial Narrow" panose="020B0606020202030204" pitchFamily="34" charset="0"/>
              </a:rPr>
              <a:t>Cavernosal</a:t>
            </a:r>
            <a:r>
              <a:rPr lang="en-US" altLang="ar-EG" sz="2400" b="1" dirty="0">
                <a:latin typeface="Arial Narrow" panose="020B0606020202030204" pitchFamily="34" charset="0"/>
              </a:rPr>
              <a:t> fibrosis</a:t>
            </a:r>
          </a:p>
          <a:p>
            <a:pPr marL="342900" indent="-342900" algn="l" rtl="0">
              <a:lnSpc>
                <a:spcPts val="2600"/>
              </a:lnSpc>
              <a:buClr>
                <a:srgbClr val="D3911F"/>
              </a:buClr>
              <a:buBlip>
                <a:blip r:embed="rId3"/>
              </a:buBlip>
            </a:pPr>
            <a:r>
              <a:rPr lang="en-US" altLang="ar-EG" sz="2400" b="1" dirty="0" smtClean="0">
                <a:latin typeface="Arial Narrow" panose="020B0606020202030204" pitchFamily="34" charset="0"/>
              </a:rPr>
              <a:t>Priapism </a:t>
            </a:r>
            <a:endParaRPr lang="en-US" altLang="ar-EG" sz="2400" b="1" dirty="0">
              <a:latin typeface="Arial Narrow" panose="020B060602020203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95933" y="2698626"/>
            <a:ext cx="5519067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2400" dirty="0" smtClean="0">
                <a:solidFill>
                  <a:srgbClr val="3101FF"/>
                </a:solidFill>
                <a:latin typeface="Bernard MT Condensed" pitchFamily="18" charset="0"/>
              </a:rPr>
              <a:t>2. </a:t>
            </a:r>
            <a:r>
              <a:rPr lang="en-US" sz="2400" dirty="0" err="1" smtClean="0">
                <a:solidFill>
                  <a:srgbClr val="3101FF"/>
                </a:solidFill>
                <a:latin typeface="Bernard MT Condensed" pitchFamily="18" charset="0"/>
              </a:rPr>
              <a:t>Papaverine</a:t>
            </a:r>
            <a:r>
              <a:rPr lang="en-US" sz="2400" dirty="0" smtClean="0">
                <a:solidFill>
                  <a:srgbClr val="3101FF"/>
                </a:solidFill>
                <a:latin typeface="Bernard MT Condensed" pitchFamily="18" charset="0"/>
              </a:rPr>
              <a:t>; </a:t>
            </a:r>
            <a:r>
              <a:rPr lang="en-US" sz="2400" b="1" dirty="0">
                <a:latin typeface="Arial Narrow" panose="020B0606020202030204" pitchFamily="34" charset="0"/>
              </a:rPr>
              <a:t>It is a direct-acting smooth muscle relaxant</a:t>
            </a:r>
            <a:r>
              <a:rPr lang="en-US" sz="2400" b="1" dirty="0">
                <a:latin typeface="Arial Narrow" panose="020B0606020202030204" pitchFamily="34" charset="0"/>
                <a:sym typeface="Wingdings"/>
              </a:rPr>
              <a:t> </a:t>
            </a:r>
          </a:p>
          <a:p>
            <a:pPr algn="l" rtl="0"/>
            <a:r>
              <a:rPr lang="en-US" sz="2400" dirty="0" smtClean="0">
                <a:solidFill>
                  <a:srgbClr val="3101FF"/>
                </a:solidFill>
                <a:latin typeface="Bernard MT Condensed" pitchFamily="18" charset="0"/>
              </a:rPr>
              <a:t>3. </a:t>
            </a:r>
            <a:r>
              <a:rPr lang="en-US" sz="2400" dirty="0" err="1" smtClean="0">
                <a:solidFill>
                  <a:srgbClr val="3101FF"/>
                </a:solidFill>
                <a:latin typeface="Bernard MT Condensed" pitchFamily="18" charset="0"/>
              </a:rPr>
              <a:t>Phentolamine</a:t>
            </a:r>
            <a:r>
              <a:rPr lang="en-US" sz="2400" dirty="0" smtClean="0">
                <a:solidFill>
                  <a:srgbClr val="3101FF"/>
                </a:solidFill>
                <a:latin typeface="Bernard MT Condensed" pitchFamily="18" charset="0"/>
              </a:rPr>
              <a:t>; </a:t>
            </a:r>
            <a:r>
              <a:rPr lang="en-US" sz="2400" b="1" dirty="0">
                <a:latin typeface="Symbol" panose="05050102010706020507" pitchFamily="18" charset="2"/>
              </a:rPr>
              <a:t>a</a:t>
            </a:r>
            <a:r>
              <a:rPr lang="en-US" sz="2400" b="1" baseline="-25000" dirty="0">
                <a:latin typeface="Arial Narrow" panose="020B0606020202030204" pitchFamily="34" charset="0"/>
              </a:rPr>
              <a:t>1</a:t>
            </a:r>
            <a:r>
              <a:rPr lang="en-US" sz="2400" b="1" dirty="0">
                <a:latin typeface="Arial Narrow" panose="020B0606020202030204" pitchFamily="34" charset="0"/>
              </a:rPr>
              <a:t> blocker </a:t>
            </a:r>
            <a:endParaRPr lang="en-US" sz="2400" b="1" dirty="0" smtClean="0">
              <a:latin typeface="Arial Narrow" panose="020B060602020203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608604" y="2941320"/>
            <a:ext cx="367255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2400" b="1" dirty="0" smtClean="0">
                <a:latin typeface="Arial Narrow" panose="020B0606020202030204" pitchFamily="34" charset="0"/>
              </a:rPr>
              <a:t>3 combined in severe cases</a:t>
            </a:r>
            <a:endParaRPr lang="ar-EG" sz="2400" b="1" dirty="0">
              <a:latin typeface="Arial Narrow" panose="020B0606020202030204" pitchFamily="34" charset="0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>
            <a:off x="45720" y="3962400"/>
            <a:ext cx="9105900" cy="0"/>
          </a:xfrm>
          <a:prstGeom prst="line">
            <a:avLst/>
          </a:prstGeom>
          <a:ln w="57150">
            <a:solidFill>
              <a:srgbClr val="3101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289560" y="4791611"/>
            <a:ext cx="854964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indent="-342900" algn="l" rtl="0">
              <a:buBlip>
                <a:blip r:embed="rId3"/>
              </a:buBlip>
            </a:pPr>
            <a:r>
              <a:rPr lang="en-US" sz="2400" b="1" dirty="0" smtClean="0">
                <a:latin typeface="Arial Narrow" panose="020B0606020202030204" pitchFamily="34" charset="0"/>
              </a:rPr>
              <a:t>A medical emergency </a:t>
            </a:r>
          </a:p>
          <a:p>
            <a:pPr marL="342900" indent="-342900" algn="l" rtl="0">
              <a:buBlip>
                <a:blip r:embed="rId3"/>
              </a:buBlip>
            </a:pPr>
            <a:r>
              <a:rPr lang="en-US" sz="2400" b="1" dirty="0" smtClean="0">
                <a:latin typeface="Arial Narrow" panose="020B0606020202030204" pitchFamily="34" charset="0"/>
              </a:rPr>
              <a:t>Aspirate </a:t>
            </a:r>
            <a:r>
              <a:rPr lang="en-US" sz="2400" b="1" dirty="0">
                <a:latin typeface="Arial Narrow" panose="020B0606020202030204" pitchFamily="34" charset="0"/>
              </a:rPr>
              <a:t>blood </a:t>
            </a:r>
            <a:r>
              <a:rPr lang="en-US" sz="2400" b="1" dirty="0" smtClean="0">
                <a:latin typeface="Arial Narrow" panose="020B0606020202030204" pitchFamily="34" charset="0"/>
              </a:rPr>
              <a:t>to decrease </a:t>
            </a:r>
            <a:r>
              <a:rPr lang="en-US" sz="2400" b="1" dirty="0" err="1">
                <a:latin typeface="Arial Narrow" panose="020B0606020202030204" pitchFamily="34" charset="0"/>
              </a:rPr>
              <a:t>intracavernous</a:t>
            </a:r>
            <a:r>
              <a:rPr lang="en-US" sz="2400" b="1" dirty="0">
                <a:latin typeface="Arial Narrow" panose="020B0606020202030204" pitchFamily="34" charset="0"/>
              </a:rPr>
              <a:t> pressure</a:t>
            </a:r>
            <a:r>
              <a:rPr lang="en-US" sz="2400" b="1" dirty="0" smtClean="0">
                <a:latin typeface="Arial Narrow" panose="020B0606020202030204" pitchFamily="34" charset="0"/>
              </a:rPr>
              <a:t>.</a:t>
            </a:r>
          </a:p>
          <a:p>
            <a:pPr marL="342900" indent="-342900" algn="l" rtl="0">
              <a:buBlip>
                <a:blip r:embed="rId3"/>
              </a:buBlip>
            </a:pPr>
            <a:r>
              <a:rPr lang="en-US" sz="2400" b="1" dirty="0" err="1">
                <a:latin typeface="Arial Narrow" panose="020B0606020202030204" pitchFamily="34" charset="0"/>
              </a:rPr>
              <a:t>I</a:t>
            </a:r>
            <a:r>
              <a:rPr lang="en-US" sz="2400" b="1" dirty="0" err="1" smtClean="0">
                <a:latin typeface="Arial Narrow" panose="020B0606020202030204" pitchFamily="34" charset="0"/>
              </a:rPr>
              <a:t>ntracavernous</a:t>
            </a:r>
            <a:r>
              <a:rPr lang="en-US" sz="2400" b="1" dirty="0" smtClean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injection of </a:t>
            </a:r>
            <a:r>
              <a:rPr lang="en-US" sz="2400" dirty="0" smtClean="0">
                <a:solidFill>
                  <a:srgbClr val="3101FF"/>
                </a:solidFill>
                <a:latin typeface="Bernard MT Condensed" pitchFamily="18" charset="0"/>
              </a:rPr>
              <a:t>Phenylephrine </a:t>
            </a:r>
            <a:r>
              <a:rPr lang="en-US" sz="2400" b="1" dirty="0" smtClean="0">
                <a:latin typeface="Arial Narrow" panose="020B0606020202030204" pitchFamily="34" charset="0"/>
                <a:sym typeface="Wingdings"/>
              </a:rPr>
              <a:t> </a:t>
            </a:r>
            <a:r>
              <a:rPr lang="en-US" sz="2400" b="1" dirty="0">
                <a:latin typeface="Symbol" panose="05050102010706020507" pitchFamily="18" charset="2"/>
              </a:rPr>
              <a:t>a</a:t>
            </a:r>
            <a:r>
              <a:rPr lang="en-US" sz="2400" b="1" baseline="-25000" dirty="0">
                <a:latin typeface="Arial Narrow" panose="020B0606020202030204" pitchFamily="34" charset="0"/>
              </a:rPr>
              <a:t>1</a:t>
            </a:r>
            <a:r>
              <a:rPr lang="en-US" sz="2400" b="1" dirty="0">
                <a:latin typeface="Arial Narrow" panose="020B0606020202030204" pitchFamily="34" charset="0"/>
              </a:rPr>
              <a:t> </a:t>
            </a:r>
            <a:r>
              <a:rPr lang="en-US" sz="2400" b="1" dirty="0" smtClean="0">
                <a:latin typeface="Arial Narrow" panose="020B0606020202030204" pitchFamily="34" charset="0"/>
              </a:rPr>
              <a:t>agonist</a:t>
            </a:r>
            <a:r>
              <a:rPr lang="en-US" sz="2400" b="1" dirty="0" smtClean="0">
                <a:latin typeface="Arial Narrow" panose="020B0606020202030204" pitchFamily="34" charset="0"/>
                <a:sym typeface="Wingdings"/>
              </a:rPr>
              <a:t/>
            </a:r>
            <a:br>
              <a:rPr lang="en-US" sz="2400" b="1" dirty="0" smtClean="0">
                <a:latin typeface="Arial Narrow" panose="020B0606020202030204" pitchFamily="34" charset="0"/>
                <a:sym typeface="Wingdings"/>
              </a:rPr>
            </a:br>
            <a:r>
              <a:rPr lang="en-US" sz="2400" b="1" dirty="0" smtClean="0">
                <a:latin typeface="Arial Narrow" panose="020B0606020202030204" pitchFamily="34" charset="0"/>
                <a:sym typeface="Wingdings"/>
              </a:rPr>
              <a:t>					</a:t>
            </a:r>
            <a:r>
              <a:rPr lang="en-US" sz="2400" b="1" dirty="0">
                <a:latin typeface="Arial Narrow" panose="020B0606020202030204" pitchFamily="34" charset="0"/>
                <a:sym typeface="Wingdings"/>
              </a:rPr>
              <a:t> </a:t>
            </a:r>
            <a:r>
              <a:rPr lang="en-US" sz="2400" b="1" dirty="0" smtClean="0">
                <a:latin typeface="Arial Narrow" panose="020B0606020202030204" pitchFamily="34" charset="0"/>
                <a:sym typeface="Wingdings"/>
              </a:rPr>
              <a:t>               </a:t>
            </a:r>
            <a:r>
              <a:rPr lang="en-US" sz="2400" b="1" dirty="0" err="1" smtClean="0">
                <a:latin typeface="Arial Narrow" panose="020B0606020202030204" pitchFamily="34" charset="0"/>
                <a:sym typeface="Wingdings"/>
              </a:rPr>
              <a:t>detumescence</a:t>
            </a:r>
            <a:endParaRPr lang="ar-EG" sz="2400" dirty="0">
              <a:solidFill>
                <a:srgbClr val="3101FF"/>
              </a:solidFill>
              <a:latin typeface="Bernard MT Condensed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57323" y="4144833"/>
            <a:ext cx="2990178" cy="461665"/>
          </a:xfrm>
          <a:prstGeom prst="rect">
            <a:avLst/>
          </a:prstGeom>
          <a:solidFill>
            <a:srgbClr val="CCFFFF"/>
          </a:solidFill>
          <a:ln w="28575">
            <a:solidFill>
              <a:srgbClr val="FF00FF"/>
            </a:solidFill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3101FF"/>
                </a:solidFill>
                <a:latin typeface="Bernard MT Condensed" pitchFamily="18" charset="0"/>
              </a:rPr>
              <a:t>Treatment of </a:t>
            </a:r>
            <a:r>
              <a:rPr lang="en-US" sz="2400" dirty="0" smtClean="0">
                <a:solidFill>
                  <a:srgbClr val="3101FF"/>
                </a:solidFill>
                <a:latin typeface="Bernard MT Condensed" pitchFamily="18" charset="0"/>
              </a:rPr>
              <a:t>Priapism  </a:t>
            </a:r>
            <a:endParaRPr lang="en-US" sz="2400" dirty="0">
              <a:solidFill>
                <a:srgbClr val="3101FF"/>
              </a:solidFill>
              <a:latin typeface="Bernard MT Condense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322215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ybassiouni\Desktop\706549-fi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552575"/>
            <a:ext cx="7315200" cy="375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4047562" y="609600"/>
            <a:ext cx="11947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3101FF"/>
                </a:solidFill>
                <a:latin typeface="Bernard MT Condensed" pitchFamily="18" charset="0"/>
              </a:rPr>
              <a:t> </a:t>
            </a:r>
            <a:r>
              <a:rPr lang="en-US" dirty="0" err="1">
                <a:solidFill>
                  <a:srgbClr val="3101FF"/>
                </a:solidFill>
                <a:latin typeface="Bernard MT Condensed" pitchFamily="18" charset="0"/>
              </a:rPr>
              <a:t>Alprostadil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227309"/>
      </p:ext>
    </p:extLst>
  </p:cSld>
  <p:clrMapOvr>
    <a:masterClrMapping/>
  </p:clrMapOvr>
  <p:transition spd="slow">
    <p:randomBa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">
              <a:srgbClr val="0066FF"/>
            </a:gs>
            <a:gs pos="10000">
              <a:srgbClr val="00FFFF">
                <a:alpha val="22000"/>
              </a:srgbClr>
            </a:gs>
            <a:gs pos="20000">
              <a:srgbClr val="E1F4FF">
                <a:alpha val="60000"/>
              </a:srgbClr>
            </a:gs>
            <a:gs pos="54000">
              <a:schemeClr val="bg1"/>
            </a:gs>
            <a:gs pos="89000">
              <a:srgbClr val="E1F4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76200" y="76200"/>
            <a:ext cx="581114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solidFill>
                  <a:srgbClr val="33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doni MT Black" pitchFamily="18" charset="0"/>
              </a:rPr>
              <a:t>DRUGS AFFECTING </a:t>
            </a:r>
            <a:endParaRPr lang="en-US" sz="4000" b="1" cap="none" spc="0" dirty="0">
              <a:ln w="11430"/>
              <a:solidFill>
                <a:srgbClr val="33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doni MT Black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43719" y="786050"/>
            <a:ext cx="7132441" cy="73795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solidFill>
                  <a:srgbClr val="33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doni MT Black" pitchFamily="18" charset="0"/>
              </a:rPr>
              <a:t>ERECTILE DYSFUNCTION</a:t>
            </a:r>
            <a:endParaRPr lang="en-US" sz="4000" b="1" cap="none" spc="0" dirty="0">
              <a:ln w="11430"/>
              <a:solidFill>
                <a:srgbClr val="33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doni MT Black" pitchFamily="18" charset="0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52400" y="2514600"/>
            <a:ext cx="889248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74320" algn="l" rtl="0">
              <a:lnSpc>
                <a:spcPts val="3000"/>
              </a:lnSpc>
            </a:pPr>
            <a:r>
              <a:rPr lang="en-US" sz="2400" u="heavy" dirty="0" smtClean="0">
                <a:solidFill>
                  <a:srgbClr val="3101FF"/>
                </a:solidFill>
                <a:uFill>
                  <a:solidFill>
                    <a:srgbClr val="FF33CC"/>
                  </a:solidFill>
                </a:uFill>
                <a:latin typeface="Bernard MT Condensed" pitchFamily="18" charset="0"/>
              </a:rPr>
              <a:t>By the end of this lecture you will be able to:</a:t>
            </a:r>
            <a:endParaRPr lang="en-US" sz="2400" u="heavy" dirty="0">
              <a:solidFill>
                <a:srgbClr val="3101FF"/>
              </a:solidFill>
              <a:uFill>
                <a:solidFill>
                  <a:srgbClr val="FF33CC"/>
                </a:solidFill>
              </a:uFill>
              <a:latin typeface="Bernard MT Condensed" pitchFamily="18" charset="0"/>
            </a:endParaRPr>
          </a:p>
          <a:p>
            <a:pPr marL="68580" indent="-342900" algn="l" rtl="0">
              <a:lnSpc>
                <a:spcPts val="3000"/>
              </a:lnSpc>
              <a:buBlip>
                <a:blip r:embed="rId2"/>
              </a:buBlip>
            </a:pPr>
            <a:r>
              <a:rPr lang="en-US" sz="2400" b="1" dirty="0" smtClean="0">
                <a:latin typeface="Arial Narrow" pitchFamily="34" charset="0"/>
              </a:rPr>
              <a:t>Revise the </a:t>
            </a:r>
            <a:r>
              <a:rPr lang="en-US" sz="2400" b="1" dirty="0" err="1" smtClean="0">
                <a:latin typeface="Arial Narrow" pitchFamily="34" charset="0"/>
              </a:rPr>
              <a:t>haemodynamic</a:t>
            </a:r>
            <a:r>
              <a:rPr lang="en-US" sz="2400" b="1" dirty="0" smtClean="0">
                <a:latin typeface="Arial Narrow" pitchFamily="34" charset="0"/>
              </a:rPr>
              <a:t> changes inducing normal erection</a:t>
            </a:r>
          </a:p>
          <a:p>
            <a:pPr marL="68580" indent="-342900" algn="l" rtl="0">
              <a:lnSpc>
                <a:spcPts val="3000"/>
              </a:lnSpc>
              <a:buBlip>
                <a:blip r:embed="rId2"/>
              </a:buBlip>
            </a:pPr>
            <a:r>
              <a:rPr lang="en-US" sz="2400" b="1" dirty="0" smtClean="0">
                <a:latin typeface="Arial Narrow" pitchFamily="34" charset="0"/>
              </a:rPr>
              <a:t>Interpret its different molecular control mechanisms</a:t>
            </a:r>
          </a:p>
          <a:p>
            <a:pPr marL="68580" indent="-342900" algn="l" rtl="0">
              <a:lnSpc>
                <a:spcPts val="3000"/>
              </a:lnSpc>
              <a:buBlip>
                <a:blip r:embed="rId2"/>
              </a:buBlip>
            </a:pPr>
            <a:r>
              <a:rPr lang="en-US" sz="2400" b="1" dirty="0" smtClean="0">
                <a:latin typeface="Arial Narrow" pitchFamily="34" charset="0"/>
              </a:rPr>
              <a:t>Define erectile dysfunction [ED] and enumerate its varied risks</a:t>
            </a:r>
          </a:p>
          <a:p>
            <a:pPr marL="68580" indent="-342900" algn="l" rtl="0">
              <a:lnSpc>
                <a:spcPts val="3000"/>
              </a:lnSpc>
              <a:buBlip>
                <a:blip r:embed="rId2"/>
              </a:buBlip>
            </a:pPr>
            <a:r>
              <a:rPr lang="en-US" sz="2400" b="1" dirty="0" smtClean="0">
                <a:latin typeface="Arial Narrow" pitchFamily="34" charset="0"/>
              </a:rPr>
              <a:t>List drugs inducing ED and reflect on some underlying mechanisms</a:t>
            </a:r>
          </a:p>
          <a:p>
            <a:pPr marL="68580" indent="-342900" algn="l" rtl="0">
              <a:lnSpc>
                <a:spcPts val="3000"/>
              </a:lnSpc>
              <a:buBlip>
                <a:blip r:embed="rId2"/>
              </a:buBlip>
            </a:pPr>
            <a:r>
              <a:rPr lang="en-US" sz="2400" b="1" dirty="0" smtClean="0">
                <a:latin typeface="Arial Narrow" pitchFamily="34" charset="0"/>
              </a:rPr>
              <a:t>Correlate drugs used in treatment of ED to the </a:t>
            </a:r>
            <a:r>
              <a:rPr lang="en-US" sz="2400" b="1" dirty="0" err="1" smtClean="0">
                <a:latin typeface="Arial Narrow" pitchFamily="34" charset="0"/>
              </a:rPr>
              <a:t>etiopathogenesis</a:t>
            </a:r>
            <a:r>
              <a:rPr lang="en-US" sz="2400" b="1" dirty="0" smtClean="0">
                <a:latin typeface="Arial Narrow" pitchFamily="34" charset="0"/>
              </a:rPr>
              <a:t> </a:t>
            </a:r>
          </a:p>
          <a:p>
            <a:pPr marL="68580" indent="-342900" algn="l" rtl="0">
              <a:lnSpc>
                <a:spcPts val="3000"/>
              </a:lnSpc>
              <a:buBlip>
                <a:blip r:embed="rId2"/>
              </a:buBlip>
            </a:pPr>
            <a:r>
              <a:rPr lang="en-US" sz="2400" b="1" dirty="0" smtClean="0">
                <a:latin typeface="Arial Narrow" pitchFamily="34" charset="0"/>
              </a:rPr>
              <a:t>Classify oral 1</a:t>
            </a:r>
            <a:r>
              <a:rPr lang="en-US" sz="2400" b="1" baseline="30000" dirty="0" smtClean="0">
                <a:latin typeface="Arial Narrow" pitchFamily="34" charset="0"/>
              </a:rPr>
              <a:t>st</a:t>
            </a:r>
            <a:r>
              <a:rPr lang="en-US" sz="2400" b="1" dirty="0" smtClean="0">
                <a:latin typeface="Arial Narrow" pitchFamily="34" charset="0"/>
              </a:rPr>
              <a:t> line </a:t>
            </a:r>
            <a:r>
              <a:rPr lang="en-US" sz="2400" b="1" dirty="0">
                <a:latin typeface="Arial Narrow" pitchFamily="34" charset="0"/>
              </a:rPr>
              <a:t>therapy </a:t>
            </a:r>
            <a:r>
              <a:rPr lang="en-US" sz="2400" b="1" dirty="0" smtClean="0">
                <a:latin typeface="Arial Narrow" pitchFamily="34" charset="0"/>
              </a:rPr>
              <a:t>relevant </a:t>
            </a:r>
            <a:r>
              <a:rPr lang="en-US" sz="2400" b="1" dirty="0" smtClean="0">
                <a:latin typeface="Arial Narrow" pitchFamily="34" charset="0"/>
              </a:rPr>
              <a:t>to; Mechanism / Utility / ADRs</a:t>
            </a:r>
          </a:p>
          <a:p>
            <a:pPr marL="68580" indent="-342900" algn="l" rtl="0">
              <a:lnSpc>
                <a:spcPts val="3000"/>
              </a:lnSpc>
              <a:buBlip>
                <a:blip r:embed="rId2"/>
              </a:buBlip>
            </a:pPr>
            <a:r>
              <a:rPr lang="en-US" sz="2400" b="1" dirty="0" smtClean="0">
                <a:latin typeface="Arial Narrow" pitchFamily="34" charset="0"/>
              </a:rPr>
              <a:t>Compare the pharmacological difference of PDE</a:t>
            </a:r>
            <a:r>
              <a:rPr lang="en-US" sz="2400" b="1" baseline="-25000" dirty="0" smtClean="0">
                <a:latin typeface="Arial Narrow" pitchFamily="34" charset="0"/>
              </a:rPr>
              <a:t>5</a:t>
            </a:r>
            <a:r>
              <a:rPr lang="en-US" sz="2400" b="1" dirty="0" smtClean="0">
                <a:latin typeface="Arial Narrow" pitchFamily="34" charset="0"/>
              </a:rPr>
              <a:t> inhibitors</a:t>
            </a:r>
          </a:p>
          <a:p>
            <a:pPr marL="68580" indent="-342900" algn="l" rtl="0">
              <a:lnSpc>
                <a:spcPts val="3000"/>
              </a:lnSpc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</a:rPr>
              <a:t>Study </a:t>
            </a:r>
            <a:r>
              <a:rPr lang="en-US" sz="2400" b="1" dirty="0" smtClean="0">
                <a:latin typeface="Arial Narrow" pitchFamily="34" charset="0"/>
              </a:rPr>
              <a:t>the  transurethral, </a:t>
            </a:r>
            <a:r>
              <a:rPr lang="en-US" sz="2400" b="1" dirty="0" err="1" smtClean="0">
                <a:latin typeface="Arial Narrow" pitchFamily="34" charset="0"/>
              </a:rPr>
              <a:t>intracavernous</a:t>
            </a:r>
            <a:r>
              <a:rPr lang="en-US" sz="2400" b="1" dirty="0">
                <a:latin typeface="Arial Narrow" pitchFamily="34" charset="0"/>
              </a:rPr>
              <a:t> </a:t>
            </a:r>
            <a:r>
              <a:rPr lang="en-US" sz="2400" b="1" dirty="0" smtClean="0">
                <a:latin typeface="Arial Narrow" pitchFamily="34" charset="0"/>
              </a:rPr>
              <a:t>or topical 2</a:t>
            </a:r>
            <a:r>
              <a:rPr lang="en-US" sz="2400" b="1" baseline="30000" dirty="0" smtClean="0">
                <a:latin typeface="Arial Narrow" pitchFamily="34" charset="0"/>
              </a:rPr>
              <a:t>nd</a:t>
            </a:r>
            <a:r>
              <a:rPr lang="en-US" sz="2400" b="1" dirty="0" smtClean="0">
                <a:latin typeface="Arial Narrow" pitchFamily="34" charset="0"/>
              </a:rPr>
              <a:t> line therapies;  </a:t>
            </a:r>
            <a:br>
              <a:rPr lang="en-US" sz="2400" b="1" dirty="0" smtClean="0">
                <a:latin typeface="Arial Narrow" pitchFamily="34" charset="0"/>
              </a:rPr>
            </a:br>
            <a:r>
              <a:rPr lang="en-US" sz="2400" b="1" dirty="0" smtClean="0">
                <a:latin typeface="Arial Narrow" pitchFamily="34" charset="0"/>
              </a:rPr>
              <a:t>    Mechanism </a:t>
            </a:r>
            <a:r>
              <a:rPr lang="en-US" sz="2400" b="1" dirty="0">
                <a:latin typeface="Arial Narrow" pitchFamily="34" charset="0"/>
              </a:rPr>
              <a:t>/ Utility / ADRs</a:t>
            </a:r>
            <a:r>
              <a:rPr lang="en-US" sz="2400" b="1" dirty="0" smtClean="0">
                <a:latin typeface="Arial Narrow" pitchFamily="34" charset="0"/>
              </a:rPr>
              <a:t>  </a:t>
            </a:r>
          </a:p>
          <a:p>
            <a:pPr marL="68580" indent="-342900" algn="l" rtl="0">
              <a:lnSpc>
                <a:spcPts val="3000"/>
              </a:lnSpc>
              <a:buBlip>
                <a:blip r:embed="rId2"/>
              </a:buBlip>
            </a:pPr>
            <a:r>
              <a:rPr lang="en-US" sz="2400" b="1" dirty="0" smtClean="0">
                <a:latin typeface="Arial Narrow" pitchFamily="34" charset="0"/>
              </a:rPr>
              <a:t>Enumerate lines of treatment of priapism</a:t>
            </a:r>
          </a:p>
          <a:p>
            <a:pPr marL="68580" indent="-342900" algn="l" rtl="0">
              <a:lnSpc>
                <a:spcPts val="3000"/>
              </a:lnSpc>
              <a:buBlip>
                <a:blip r:embed="rId2"/>
              </a:buBlip>
            </a:pPr>
            <a:endParaRPr lang="en-US" sz="2400" b="1" dirty="0" smtClean="0">
              <a:latin typeface="Arial Narrow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28600" y="1676400"/>
            <a:ext cx="83227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3200" b="1" cap="none" spc="0" dirty="0" smtClean="0">
                <a:ln>
                  <a:solidFill>
                    <a:srgbClr val="FA00FA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88000" dist="50800" dir="5040000" algn="tl">
                    <a:srgbClr val="008000"/>
                  </a:outerShdw>
                </a:effectLst>
                <a:latin typeface="Bernard MT Condensed" pitchFamily="18" charset="0"/>
              </a:rPr>
              <a:t>ILOs</a:t>
            </a:r>
            <a:endParaRPr lang="en-US" sz="3200" b="1" cap="none" spc="0" dirty="0">
              <a:ln>
                <a:solidFill>
                  <a:srgbClr val="FA00FA"/>
                </a:solidFill>
                <a:prstDash val="solid"/>
              </a:ln>
              <a:solidFill>
                <a:srgbClr val="00FFFF"/>
              </a:solidFill>
              <a:effectLst>
                <a:outerShdw blurRad="88000" dist="50800" dir="5040000" algn="tl">
                  <a:srgbClr val="008000"/>
                </a:outerShdw>
              </a:effectLst>
              <a:latin typeface="Bernard MT Condense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360594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ybassiouni\Desktop\ed-drug-mechanis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3" y="488950"/>
            <a:ext cx="9069387" cy="5878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4205477"/>
      </p:ext>
    </p:extLst>
  </p:cSld>
  <p:clrMapOvr>
    <a:masterClrMapping/>
  </p:clrMapOvr>
  <p:transition spd="slow">
    <p:randomBar dir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654379" y="177225"/>
            <a:ext cx="3261021" cy="584775"/>
          </a:xfrm>
          <a:prstGeom prst="rect">
            <a:avLst/>
          </a:prstGeom>
          <a:solidFill>
            <a:schemeClr val="bg1"/>
          </a:solidFill>
          <a:ln w="76200">
            <a:solidFill>
              <a:srgbClr val="00FFFF"/>
            </a:solidFill>
          </a:ln>
          <a:effectLst>
            <a:outerShdw blurRad="50800" dist="50800" dir="54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l" rtl="0">
              <a:spcAft>
                <a:spcPts val="10200"/>
              </a:spcAft>
            </a:pPr>
            <a:r>
              <a:rPr lang="en-US" sz="3200" dirty="0" smtClean="0">
                <a:solidFill>
                  <a:srgbClr val="3101FF"/>
                </a:solidFill>
                <a:latin typeface="Bernard MT Condensed" pitchFamily="18" charset="0"/>
              </a:rPr>
              <a:t>DRUGS TREATING ED</a:t>
            </a:r>
            <a:endParaRPr lang="ar-EG" sz="3200" dirty="0">
              <a:solidFill>
                <a:srgbClr val="3101FF"/>
              </a:solidFill>
              <a:latin typeface="Bernard MT Condensed" pitchFamily="18" charset="0"/>
            </a:endParaRPr>
          </a:p>
        </p:txBody>
      </p:sp>
      <p:pic>
        <p:nvPicPr>
          <p:cNvPr id="5" name="Picture 2" descr="http://img.bhs4.com/f5/6/f56410c297638355aa78c34e18859af44d923f40_large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rcRect/>
          <a:stretch>
            <a:fillRect/>
          </a:stretch>
        </p:blipFill>
        <p:spPr bwMode="auto">
          <a:xfrm>
            <a:off x="-76200" y="-76200"/>
            <a:ext cx="2133600" cy="2133600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381000" y="76200"/>
            <a:ext cx="912686" cy="461665"/>
          </a:xfrm>
          <a:prstGeom prst="rect">
            <a:avLst/>
          </a:prstGeom>
          <a:solidFill>
            <a:schemeClr val="bg1"/>
          </a:solidFill>
          <a:ln w="38100">
            <a:solidFill>
              <a:srgbClr val="00FFFF"/>
            </a:solidFill>
          </a:ln>
          <a:effectLst>
            <a:outerShdw blurRad="50800" dist="50800" dir="54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l" rtl="0">
              <a:spcAft>
                <a:spcPts val="10200"/>
              </a:spcAft>
            </a:pPr>
            <a:r>
              <a:rPr lang="en-US" sz="2400" dirty="0" smtClean="0">
                <a:solidFill>
                  <a:srgbClr val="3101FF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Bernard MT Condensed" pitchFamily="18" charset="0"/>
              </a:rPr>
              <a:t>Desire</a:t>
            </a:r>
          </a:p>
        </p:txBody>
      </p:sp>
      <p:sp>
        <p:nvSpPr>
          <p:cNvPr id="8" name="Rectangle 7"/>
          <p:cNvSpPr/>
          <p:nvPr/>
        </p:nvSpPr>
        <p:spPr>
          <a:xfrm>
            <a:off x="361950" y="986135"/>
            <a:ext cx="1063368" cy="461665"/>
          </a:xfrm>
          <a:prstGeom prst="rect">
            <a:avLst/>
          </a:prstGeom>
          <a:solidFill>
            <a:schemeClr val="bg1"/>
          </a:solidFill>
          <a:ln w="76200">
            <a:solidFill>
              <a:srgbClr val="00FFFF"/>
            </a:solidFill>
          </a:ln>
          <a:effectLst>
            <a:outerShdw blurRad="50800" dist="50800" dir="54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l" rtl="0">
              <a:spcAft>
                <a:spcPts val="10200"/>
              </a:spcAft>
            </a:pPr>
            <a:r>
              <a:rPr lang="en-US" sz="2400" dirty="0" smtClean="0">
                <a:solidFill>
                  <a:srgbClr val="3101FF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Bernard MT Condensed" pitchFamily="18" charset="0"/>
              </a:rPr>
              <a:t>Arousal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057400" y="76200"/>
            <a:ext cx="243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n-US" sz="2400" dirty="0" smtClean="0">
                <a:solidFill>
                  <a:srgbClr val="3101FF"/>
                </a:solidFill>
                <a:latin typeface="Bernard MT Condensed" pitchFamily="18" charset="0"/>
              </a:rPr>
              <a:t>Androgens</a:t>
            </a:r>
            <a:endParaRPr lang="en-US" sz="2400" dirty="0">
              <a:solidFill>
                <a:srgbClr val="3101FF"/>
              </a:solidFill>
              <a:latin typeface="Bernard MT Condensed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44040" y="990600"/>
            <a:ext cx="243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n-US" sz="2400" dirty="0" err="1" smtClean="0">
                <a:solidFill>
                  <a:srgbClr val="3101FF"/>
                </a:solidFill>
                <a:latin typeface="Bernard MT Condensed" pitchFamily="18" charset="0"/>
              </a:rPr>
              <a:t>Apomorphine</a:t>
            </a:r>
            <a:endParaRPr lang="en-US" sz="2400" dirty="0" smtClean="0">
              <a:solidFill>
                <a:srgbClr val="3101FF"/>
              </a:solidFill>
              <a:latin typeface="Bernard MT Condensed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71850" y="457200"/>
            <a:ext cx="1824730" cy="584775"/>
          </a:xfrm>
          <a:prstGeom prst="rect">
            <a:avLst/>
          </a:prstGeom>
          <a:solidFill>
            <a:schemeClr val="bg1"/>
          </a:solidFill>
          <a:ln w="28575">
            <a:solidFill>
              <a:srgbClr val="9966FF"/>
            </a:solidFill>
          </a:ln>
          <a:effectLst>
            <a:outerShdw blurRad="50800" dist="50800" dir="54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l" rtl="0">
              <a:spcAft>
                <a:spcPts val="10200"/>
              </a:spcAft>
            </a:pPr>
            <a:r>
              <a:rPr lang="en-US" sz="3200" dirty="0" smtClean="0">
                <a:solidFill>
                  <a:srgbClr val="FF00FF"/>
                </a:solidFill>
                <a:latin typeface="Bernard MT Condensed" pitchFamily="18" charset="0"/>
              </a:rPr>
              <a:t>CENTRALLY</a:t>
            </a:r>
            <a:endParaRPr lang="ar-EG" sz="3200" dirty="0">
              <a:solidFill>
                <a:srgbClr val="FF00FF"/>
              </a:solidFill>
              <a:latin typeface="Bernard MT Condensed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95800" y="1257300"/>
            <a:ext cx="2464329" cy="584775"/>
          </a:xfrm>
          <a:prstGeom prst="rect">
            <a:avLst/>
          </a:prstGeom>
          <a:solidFill>
            <a:schemeClr val="bg1"/>
          </a:solidFill>
          <a:ln w="28575">
            <a:solidFill>
              <a:srgbClr val="9966FF"/>
            </a:solidFill>
          </a:ln>
          <a:effectLst>
            <a:outerShdw blurRad="50800" dist="50800" dir="54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l" rtl="0">
              <a:spcAft>
                <a:spcPts val="10200"/>
              </a:spcAft>
            </a:pPr>
            <a:r>
              <a:rPr lang="en-US" sz="3200" dirty="0" smtClean="0">
                <a:solidFill>
                  <a:srgbClr val="FF00FF"/>
                </a:solidFill>
                <a:latin typeface="Bernard MT Condensed" pitchFamily="18" charset="0"/>
              </a:rPr>
              <a:t>PERIPHERALLY</a:t>
            </a:r>
            <a:endParaRPr lang="ar-EG" sz="3200" dirty="0">
              <a:solidFill>
                <a:srgbClr val="FF00FF"/>
              </a:solidFill>
              <a:latin typeface="Bernard MT Condensed" pitchFamily="18" charset="0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5181600" y="762000"/>
            <a:ext cx="381000" cy="0"/>
          </a:xfrm>
          <a:prstGeom prst="straightConnector1">
            <a:avLst/>
          </a:prstGeom>
          <a:ln w="57150">
            <a:solidFill>
              <a:srgbClr val="3101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5638800" y="838200"/>
            <a:ext cx="0" cy="381000"/>
          </a:xfrm>
          <a:prstGeom prst="straightConnector1">
            <a:avLst/>
          </a:prstGeom>
          <a:ln w="57150">
            <a:solidFill>
              <a:srgbClr val="3101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1369886" y="304800"/>
            <a:ext cx="687514" cy="2128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 flipV="1">
            <a:off x="1425318" y="1255068"/>
            <a:ext cx="483110" cy="223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34"/>
          <p:cNvGrpSpPr/>
          <p:nvPr/>
        </p:nvGrpSpPr>
        <p:grpSpPr>
          <a:xfrm>
            <a:off x="1524000" y="2590800"/>
            <a:ext cx="5943600" cy="3967163"/>
            <a:chOff x="609600" y="2514600"/>
            <a:chExt cx="5943600" cy="3967163"/>
          </a:xfrm>
        </p:grpSpPr>
        <p:pic>
          <p:nvPicPr>
            <p:cNvPr id="1026" name="Picture 2" descr="C:\Documents and Settings\DR.OMNIA\My Documents\My Pictures\ED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BFFFF"/>
                </a:clrFrom>
                <a:clrTo>
                  <a:srgbClr val="FBFFFF">
                    <a:alpha val="0"/>
                  </a:srgbClr>
                </a:clrTo>
              </a:clrChange>
            </a:blip>
            <a:srcRect l="8206" r="2286"/>
            <a:stretch>
              <a:fillRect/>
            </a:stretch>
          </p:blipFill>
          <p:spPr bwMode="auto">
            <a:xfrm>
              <a:off x="609600" y="2514600"/>
              <a:ext cx="5943600" cy="3967163"/>
            </a:xfrm>
            <a:prstGeom prst="rect">
              <a:avLst/>
            </a:prstGeom>
            <a:noFill/>
          </p:spPr>
        </p:pic>
        <p:sp>
          <p:nvSpPr>
            <p:cNvPr id="27" name="TextBox 26"/>
            <p:cNvSpPr txBox="1"/>
            <p:nvPr/>
          </p:nvSpPr>
          <p:spPr>
            <a:xfrm>
              <a:off x="2057400" y="5086350"/>
              <a:ext cx="762000" cy="400110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l" rtl="0"/>
              <a:r>
                <a:rPr lang="en-US" sz="2000" dirty="0" err="1" smtClean="0">
                  <a:solidFill>
                    <a:srgbClr val="CC0000"/>
                  </a:solidFill>
                  <a:latin typeface="Bernard MT Condensed" pitchFamily="18" charset="0"/>
                </a:rPr>
                <a:t>cGMP</a:t>
              </a:r>
              <a:endParaRPr lang="en-US" sz="2000" dirty="0">
                <a:solidFill>
                  <a:srgbClr val="CC0000"/>
                </a:solidFill>
                <a:latin typeface="Bernard MT Condensed" pitchFamily="18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390900" y="5029200"/>
              <a:ext cx="762000" cy="400110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l" rtl="0"/>
              <a:r>
                <a:rPr lang="en-US" sz="2000" dirty="0" err="1" smtClean="0">
                  <a:solidFill>
                    <a:srgbClr val="00B050"/>
                  </a:solidFill>
                  <a:latin typeface="Bernard MT Condensed" pitchFamily="18" charset="0"/>
                </a:rPr>
                <a:t>cAMP</a:t>
              </a:r>
              <a:endParaRPr lang="en-US" sz="2000" dirty="0">
                <a:solidFill>
                  <a:srgbClr val="00B050"/>
                </a:solidFill>
                <a:latin typeface="Bernard MT Condensed" pitchFamily="18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495800" y="6076950"/>
              <a:ext cx="762000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l" rtl="0"/>
              <a:r>
                <a:rPr lang="en-US" sz="1600" dirty="0" smtClean="0">
                  <a:latin typeface="Arial Rounded MT Bold" pitchFamily="34" charset="0"/>
                </a:rPr>
                <a:t>AMP</a:t>
              </a:r>
              <a:endParaRPr lang="en-US" sz="1600" dirty="0">
                <a:latin typeface="Arial Rounded MT Bold" pitchFamily="34" charset="0"/>
              </a:endParaRPr>
            </a:p>
          </p:txBody>
        </p:sp>
        <p:cxnSp>
          <p:nvCxnSpPr>
            <p:cNvPr id="33" name="Straight Arrow Connector 32"/>
            <p:cNvCxnSpPr/>
            <p:nvPr/>
          </p:nvCxnSpPr>
          <p:spPr>
            <a:xfrm>
              <a:off x="4286250" y="5562600"/>
              <a:ext cx="304800" cy="53340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>
              <a:off x="4343400" y="5562600"/>
              <a:ext cx="990600" cy="43088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l" rtl="0"/>
              <a:r>
                <a:rPr lang="en-US" sz="2200" dirty="0" smtClean="0">
                  <a:solidFill>
                    <a:srgbClr val="00B050"/>
                  </a:solidFill>
                  <a:latin typeface="Bernard MT Condensed" pitchFamily="18" charset="0"/>
                </a:rPr>
                <a:t>PDE</a:t>
              </a:r>
              <a:r>
                <a:rPr lang="en-US" sz="2200" baseline="-25000" dirty="0" smtClean="0">
                  <a:solidFill>
                    <a:srgbClr val="00B050"/>
                  </a:solidFill>
                  <a:latin typeface="Bernard MT Condensed" pitchFamily="18" charset="0"/>
                </a:rPr>
                <a:t>2,3,4</a:t>
              </a:r>
              <a:endParaRPr lang="en-US" sz="2200" baseline="-25000" dirty="0">
                <a:solidFill>
                  <a:srgbClr val="00B050"/>
                </a:solidFill>
                <a:latin typeface="Bernard MT Condensed" pitchFamily="18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219200" y="5394811"/>
              <a:ext cx="762000" cy="43088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l" rtl="0"/>
              <a:r>
                <a:rPr lang="en-US" sz="2200" dirty="0" smtClean="0">
                  <a:solidFill>
                    <a:srgbClr val="C00000"/>
                  </a:solidFill>
                  <a:latin typeface="Bernard MT Condensed" pitchFamily="18" charset="0"/>
                </a:rPr>
                <a:t>PDE</a:t>
              </a:r>
              <a:r>
                <a:rPr lang="en-US" sz="2200" baseline="-25000" dirty="0" smtClean="0">
                  <a:solidFill>
                    <a:srgbClr val="C00000"/>
                  </a:solidFill>
                  <a:latin typeface="Bernard MT Condensed" pitchFamily="18" charset="0"/>
                </a:rPr>
                <a:t>5</a:t>
              </a:r>
              <a:endParaRPr lang="en-US" sz="2200" baseline="-25000" dirty="0">
                <a:solidFill>
                  <a:srgbClr val="C00000"/>
                </a:solidFill>
                <a:latin typeface="Bernard MT Condensed" pitchFamily="18" charset="0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1312744" y="4018013"/>
            <a:ext cx="13716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n-US" sz="2200" dirty="0" smtClean="0">
                <a:solidFill>
                  <a:srgbClr val="0070C0"/>
                </a:solidFill>
                <a:latin typeface="Bernard MT Condensed" pitchFamily="18" charset="0"/>
              </a:rPr>
              <a:t>Nitrates !!!</a:t>
            </a:r>
            <a:endParaRPr lang="en-US" sz="2200" dirty="0">
              <a:solidFill>
                <a:srgbClr val="0070C0"/>
              </a:solidFill>
              <a:latin typeface="Bernard MT Condensed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913120" y="3943350"/>
            <a:ext cx="3352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lnSpc>
                <a:spcPts val="2400"/>
              </a:lnSpc>
            </a:pPr>
            <a:r>
              <a:rPr lang="en-US" sz="2400" dirty="0" smtClean="0">
                <a:solidFill>
                  <a:srgbClr val="3101FF"/>
                </a:solidFill>
                <a:latin typeface="Bernard MT Condensed" pitchFamily="18" charset="0"/>
              </a:rPr>
              <a:t>Prostaglandin Analogues</a:t>
            </a:r>
            <a:endParaRPr lang="en-US" sz="2400" dirty="0">
              <a:solidFill>
                <a:srgbClr val="3101FF"/>
              </a:solidFill>
              <a:latin typeface="Bernard MT Condensed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010400" y="5486400"/>
            <a:ext cx="1676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lnSpc>
                <a:spcPts val="2400"/>
              </a:lnSpc>
            </a:pPr>
            <a:r>
              <a:rPr lang="en-US" sz="2400" dirty="0" err="1" smtClean="0">
                <a:solidFill>
                  <a:srgbClr val="3101FF"/>
                </a:solidFill>
                <a:latin typeface="Bernard MT Condensed" pitchFamily="18" charset="0"/>
              </a:rPr>
              <a:t>Papaverine</a:t>
            </a:r>
            <a:endParaRPr lang="en-US" sz="2400" dirty="0">
              <a:solidFill>
                <a:srgbClr val="3101FF"/>
              </a:solidFill>
              <a:latin typeface="Bernard MT Condensed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6200" y="4800600"/>
            <a:ext cx="2133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lnSpc>
                <a:spcPts val="2400"/>
              </a:lnSpc>
            </a:pPr>
            <a:r>
              <a:rPr lang="en-US" sz="2400" dirty="0" smtClean="0">
                <a:solidFill>
                  <a:srgbClr val="3101FF"/>
                </a:solidFill>
                <a:latin typeface="Bernard MT Condensed" pitchFamily="18" charset="0"/>
              </a:rPr>
              <a:t>PDE</a:t>
            </a:r>
            <a:r>
              <a:rPr lang="en-US" sz="2400" baseline="-25000" dirty="0" smtClean="0">
                <a:solidFill>
                  <a:srgbClr val="3101FF"/>
                </a:solidFill>
                <a:latin typeface="Bernard MT Condensed" pitchFamily="18" charset="0"/>
              </a:rPr>
              <a:t>5</a:t>
            </a:r>
            <a:r>
              <a:rPr lang="en-US" sz="2400" dirty="0" smtClean="0">
                <a:solidFill>
                  <a:srgbClr val="3101FF"/>
                </a:solidFill>
                <a:latin typeface="Bernard MT Condensed" pitchFamily="18" charset="0"/>
              </a:rPr>
              <a:t> Inhibitors</a:t>
            </a:r>
          </a:p>
          <a:p>
            <a:pPr algn="l" rtl="0">
              <a:lnSpc>
                <a:spcPts val="2400"/>
              </a:lnSpc>
              <a:buFont typeface="Arial" charset="0"/>
              <a:buChar char="•"/>
            </a:pPr>
            <a:r>
              <a:rPr lang="en-US" sz="2400" dirty="0" err="1" smtClean="0">
                <a:solidFill>
                  <a:srgbClr val="3101FF"/>
                </a:solidFill>
                <a:latin typeface="Bernard MT Condensed" pitchFamily="18" charset="0"/>
              </a:rPr>
              <a:t>Sildenafil</a:t>
            </a:r>
            <a:endParaRPr lang="en-US" sz="2400" dirty="0" smtClean="0">
              <a:solidFill>
                <a:srgbClr val="3101FF"/>
              </a:solidFill>
              <a:latin typeface="Bernard MT Condensed" pitchFamily="18" charset="0"/>
            </a:endParaRPr>
          </a:p>
          <a:p>
            <a:pPr algn="l" rtl="0">
              <a:lnSpc>
                <a:spcPts val="2400"/>
              </a:lnSpc>
              <a:buFont typeface="Arial" charset="0"/>
              <a:buChar char="•"/>
            </a:pPr>
            <a:r>
              <a:rPr lang="en-US" sz="2400" dirty="0" err="1" smtClean="0">
                <a:solidFill>
                  <a:srgbClr val="3101FF"/>
                </a:solidFill>
                <a:latin typeface="Bernard MT Condensed" pitchFamily="18" charset="0"/>
              </a:rPr>
              <a:t>Vardenafil</a:t>
            </a:r>
            <a:endParaRPr lang="en-US" sz="2400" dirty="0" smtClean="0">
              <a:solidFill>
                <a:srgbClr val="3101FF"/>
              </a:solidFill>
              <a:latin typeface="Bernard MT Condensed" pitchFamily="18" charset="0"/>
            </a:endParaRPr>
          </a:p>
          <a:p>
            <a:pPr algn="l" rtl="0">
              <a:lnSpc>
                <a:spcPts val="2400"/>
              </a:lnSpc>
              <a:buFont typeface="Arial" charset="0"/>
              <a:buChar char="•"/>
            </a:pPr>
            <a:r>
              <a:rPr lang="en-US" sz="2400" dirty="0" err="1" smtClean="0">
                <a:solidFill>
                  <a:srgbClr val="3101FF"/>
                </a:solidFill>
                <a:latin typeface="Bernard MT Condensed" pitchFamily="18" charset="0"/>
              </a:rPr>
              <a:t>Tadalafil</a:t>
            </a:r>
            <a:endParaRPr lang="en-US" sz="2400" dirty="0" smtClean="0">
              <a:solidFill>
                <a:srgbClr val="3101FF"/>
              </a:solidFill>
              <a:latin typeface="Bernard MT Condensed" pitchFamily="18" charset="0"/>
            </a:endParaRPr>
          </a:p>
          <a:p>
            <a:pPr algn="l" rtl="0">
              <a:lnSpc>
                <a:spcPts val="2400"/>
              </a:lnSpc>
              <a:buFont typeface="Arial" charset="0"/>
              <a:buChar char="•"/>
            </a:pPr>
            <a:r>
              <a:rPr lang="en-US" sz="2400" dirty="0" err="1" smtClean="0">
                <a:solidFill>
                  <a:srgbClr val="3101FF"/>
                </a:solidFill>
                <a:latin typeface="Bernard MT Condensed" pitchFamily="18" charset="0"/>
              </a:rPr>
              <a:t>Avanafil</a:t>
            </a:r>
            <a:endParaRPr lang="en-US" sz="2400" dirty="0" smtClean="0">
              <a:solidFill>
                <a:srgbClr val="3101FF"/>
              </a:solidFill>
              <a:latin typeface="Bernard MT Condensed" pitchFamily="18" charset="0"/>
            </a:endParaRPr>
          </a:p>
          <a:p>
            <a:pPr algn="l" rtl="0">
              <a:lnSpc>
                <a:spcPts val="2400"/>
              </a:lnSpc>
              <a:buFont typeface="Arial" charset="0"/>
              <a:buChar char="•"/>
            </a:pPr>
            <a:endParaRPr lang="en-US" sz="2400" dirty="0">
              <a:solidFill>
                <a:srgbClr val="3101FF"/>
              </a:solidFill>
              <a:latin typeface="Bernard MT Condensed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133600" y="2057401"/>
            <a:ext cx="99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n-US" sz="2800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ORAL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267200" y="2057401"/>
            <a:ext cx="1981200" cy="468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n-US" sz="2400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Transurethral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629400" y="2064603"/>
            <a:ext cx="2438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en-US" sz="2400" dirty="0" err="1" smtClean="0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Intracavernosal</a:t>
            </a:r>
            <a:r>
              <a:rPr lang="en-US" sz="2400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 Inj.</a:t>
            </a:r>
          </a:p>
        </p:txBody>
      </p:sp>
      <p:grpSp>
        <p:nvGrpSpPr>
          <p:cNvPr id="48" name="Group 47"/>
          <p:cNvGrpSpPr/>
          <p:nvPr/>
        </p:nvGrpSpPr>
        <p:grpSpPr>
          <a:xfrm>
            <a:off x="1472764" y="4041230"/>
            <a:ext cx="704850" cy="400050"/>
            <a:chOff x="819150" y="2590800"/>
            <a:chExt cx="704850" cy="400050"/>
          </a:xfrm>
        </p:grpSpPr>
        <p:cxnSp>
          <p:nvCxnSpPr>
            <p:cNvPr id="49" name="Straight Connector 48"/>
            <p:cNvCxnSpPr/>
            <p:nvPr/>
          </p:nvCxnSpPr>
          <p:spPr>
            <a:xfrm flipH="1">
              <a:off x="838200" y="2590800"/>
              <a:ext cx="685800" cy="381000"/>
            </a:xfrm>
            <a:prstGeom prst="line">
              <a:avLst/>
            </a:prstGeom>
            <a:ln w="76200">
              <a:solidFill>
                <a:srgbClr val="CC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819150" y="2609850"/>
              <a:ext cx="685800" cy="381000"/>
            </a:xfrm>
            <a:prstGeom prst="line">
              <a:avLst/>
            </a:prstGeom>
            <a:ln w="76200">
              <a:solidFill>
                <a:srgbClr val="CC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TextBox 58"/>
          <p:cNvSpPr txBox="1"/>
          <p:nvPr/>
        </p:nvSpPr>
        <p:spPr>
          <a:xfrm>
            <a:off x="7543800" y="6184622"/>
            <a:ext cx="1905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lnSpc>
                <a:spcPts val="2400"/>
              </a:lnSpc>
            </a:pPr>
            <a:r>
              <a:rPr lang="en-US" sz="2000" dirty="0" err="1" smtClean="0">
                <a:solidFill>
                  <a:srgbClr val="3101FF"/>
                </a:solidFill>
                <a:latin typeface="Bernard MT Condensed" pitchFamily="18" charset="0"/>
              </a:rPr>
              <a:t>Phentolamine</a:t>
            </a:r>
            <a:endParaRPr lang="en-US" sz="2000" dirty="0">
              <a:solidFill>
                <a:srgbClr val="3101FF"/>
              </a:solidFill>
              <a:latin typeface="Bernard MT Condensed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858000" y="5943600"/>
            <a:ext cx="508076" cy="387286"/>
          </a:xfrm>
          <a:prstGeom prst="rect">
            <a:avLst/>
          </a:prstGeom>
          <a:solidFill>
            <a:schemeClr val="bg1"/>
          </a:solidFill>
          <a:ln>
            <a:solidFill>
              <a:srgbClr val="FF00FF"/>
            </a:solidFill>
          </a:ln>
        </p:spPr>
        <p:txBody>
          <a:bodyPr wrap="square" rtlCol="1">
            <a:spAutoFit/>
          </a:bodyPr>
          <a:lstStyle>
            <a:defPPr>
              <a:defRPr lang="ar-EG"/>
            </a:defPPr>
            <a:lvl1pPr algn="l" rtl="0">
              <a:defRPr sz="2200">
                <a:latin typeface="Bernard MT Condensed" panose="02050806060905020404" pitchFamily="18" charset="0"/>
              </a:defRPr>
            </a:lvl1pPr>
          </a:lstStyle>
          <a:p>
            <a:pPr algn="ctr">
              <a:lnSpc>
                <a:spcPts val="2300"/>
              </a:lnSpc>
            </a:pPr>
            <a:r>
              <a:rPr lang="en-US" sz="2400" dirty="0" smtClean="0">
                <a:latin typeface="Symbol" panose="05050102010706020507" pitchFamily="18" charset="2"/>
              </a:rPr>
              <a:t>a</a:t>
            </a:r>
            <a:r>
              <a:rPr lang="en-US" baseline="-25000" dirty="0"/>
              <a:t>1</a:t>
            </a:r>
            <a:r>
              <a:rPr lang="en-US" dirty="0" smtClean="0"/>
              <a:t> </a:t>
            </a:r>
            <a:endParaRPr lang="ar-EG" dirty="0"/>
          </a:p>
        </p:txBody>
      </p:sp>
      <p:sp>
        <p:nvSpPr>
          <p:cNvPr id="61" name="Oval 60"/>
          <p:cNvSpPr/>
          <p:nvPr/>
        </p:nvSpPr>
        <p:spPr>
          <a:xfrm>
            <a:off x="5638800" y="3962400"/>
            <a:ext cx="304800" cy="3048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Bernard MT Condensed" pitchFamily="18" charset="0"/>
              </a:rPr>
              <a:t>+</a:t>
            </a:r>
            <a:endParaRPr lang="en-US" b="1" dirty="0">
              <a:solidFill>
                <a:schemeClr val="tx1"/>
              </a:solidFill>
              <a:latin typeface="Bernard MT Condensed" pitchFamily="18" charset="0"/>
            </a:endParaRPr>
          </a:p>
        </p:txBody>
      </p:sp>
      <p:sp>
        <p:nvSpPr>
          <p:cNvPr id="62" name="Oval 61"/>
          <p:cNvSpPr/>
          <p:nvPr/>
        </p:nvSpPr>
        <p:spPr>
          <a:xfrm>
            <a:off x="7239000" y="6248400"/>
            <a:ext cx="304800" cy="3048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Bernard MT Condensed" pitchFamily="18" charset="0"/>
              </a:rPr>
              <a:t>-</a:t>
            </a:r>
            <a:endParaRPr lang="en-US" b="1" dirty="0">
              <a:solidFill>
                <a:schemeClr val="tx1"/>
              </a:solidFill>
              <a:latin typeface="Bernard MT Condensed" pitchFamily="18" charset="0"/>
            </a:endParaRPr>
          </a:p>
        </p:txBody>
      </p:sp>
      <p:sp>
        <p:nvSpPr>
          <p:cNvPr id="64" name="Oval 63"/>
          <p:cNvSpPr/>
          <p:nvPr/>
        </p:nvSpPr>
        <p:spPr>
          <a:xfrm>
            <a:off x="2545080" y="4084320"/>
            <a:ext cx="304800" cy="3048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Bernard MT Condensed" pitchFamily="18" charset="0"/>
              </a:rPr>
              <a:t>+</a:t>
            </a:r>
            <a:endParaRPr lang="en-US" b="1" dirty="0">
              <a:solidFill>
                <a:schemeClr val="tx1"/>
              </a:solidFill>
              <a:latin typeface="Bernard MT Condensed" pitchFamily="18" charset="0"/>
            </a:endParaRPr>
          </a:p>
        </p:txBody>
      </p:sp>
      <p:sp>
        <p:nvSpPr>
          <p:cNvPr id="65" name="Oval 64"/>
          <p:cNvSpPr/>
          <p:nvPr/>
        </p:nvSpPr>
        <p:spPr>
          <a:xfrm>
            <a:off x="1828800" y="5528438"/>
            <a:ext cx="304800" cy="3048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Bernard MT Condensed" pitchFamily="18" charset="0"/>
              </a:rPr>
              <a:t>-</a:t>
            </a:r>
            <a:endParaRPr lang="en-US" b="1" dirty="0">
              <a:solidFill>
                <a:schemeClr val="tx1"/>
              </a:solidFill>
              <a:latin typeface="Bernard MT Condensed" pitchFamily="18" charset="0"/>
            </a:endParaRPr>
          </a:p>
        </p:txBody>
      </p:sp>
      <p:sp>
        <p:nvSpPr>
          <p:cNvPr id="66" name="Oval 65"/>
          <p:cNvSpPr/>
          <p:nvPr/>
        </p:nvSpPr>
        <p:spPr>
          <a:xfrm>
            <a:off x="6096000" y="5486400"/>
            <a:ext cx="304800" cy="3048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Bernard MT Condensed" pitchFamily="18" charset="0"/>
              </a:rPr>
              <a:t>-</a:t>
            </a:r>
            <a:endParaRPr lang="en-US" b="1" dirty="0">
              <a:solidFill>
                <a:schemeClr val="tx1"/>
              </a:solidFill>
              <a:latin typeface="Bernard MT Condensed" pitchFamily="18" charset="0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762000" y="2319011"/>
            <a:ext cx="1371600" cy="2405389"/>
            <a:chOff x="762000" y="2319011"/>
            <a:chExt cx="1371600" cy="2405389"/>
          </a:xfrm>
        </p:grpSpPr>
        <p:cxnSp>
          <p:nvCxnSpPr>
            <p:cNvPr id="68" name="Straight Connector 67"/>
            <p:cNvCxnSpPr/>
            <p:nvPr/>
          </p:nvCxnSpPr>
          <p:spPr>
            <a:xfrm flipV="1">
              <a:off x="762000" y="2590800"/>
              <a:ext cx="0" cy="213360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Arrow Connector 69"/>
            <p:cNvCxnSpPr>
              <a:endCxn id="41" idx="1"/>
            </p:cNvCxnSpPr>
            <p:nvPr/>
          </p:nvCxnSpPr>
          <p:spPr>
            <a:xfrm flipV="1">
              <a:off x="762000" y="2319011"/>
              <a:ext cx="1371600" cy="271790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3"/>
          <p:cNvGrpSpPr/>
          <p:nvPr/>
        </p:nvGrpSpPr>
        <p:grpSpPr>
          <a:xfrm>
            <a:off x="8579594" y="2971800"/>
            <a:ext cx="457200" cy="914400"/>
            <a:chOff x="8503394" y="2971800"/>
            <a:chExt cx="457200" cy="914400"/>
          </a:xfrm>
        </p:grpSpPr>
        <p:cxnSp>
          <p:nvCxnSpPr>
            <p:cNvPr id="72" name="Straight Connector 71"/>
            <p:cNvCxnSpPr/>
            <p:nvPr/>
          </p:nvCxnSpPr>
          <p:spPr>
            <a:xfrm flipV="1">
              <a:off x="8942427" y="2971800"/>
              <a:ext cx="4505" cy="381000"/>
            </a:xfrm>
            <a:prstGeom prst="line">
              <a:avLst/>
            </a:prstGeom>
            <a:ln w="571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Arrow Connector 74"/>
            <p:cNvCxnSpPr/>
            <p:nvPr/>
          </p:nvCxnSpPr>
          <p:spPr>
            <a:xfrm flipV="1">
              <a:off x="8503394" y="3352800"/>
              <a:ext cx="457200" cy="533400"/>
            </a:xfrm>
            <a:prstGeom prst="straightConnector1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6" name="Straight Arrow Connector 75"/>
          <p:cNvCxnSpPr/>
          <p:nvPr/>
        </p:nvCxnSpPr>
        <p:spPr>
          <a:xfrm flipV="1">
            <a:off x="8478202" y="5029200"/>
            <a:ext cx="558592" cy="533400"/>
          </a:xfrm>
          <a:prstGeom prst="straightConnector1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6324600" y="2362200"/>
            <a:ext cx="1143000" cy="1447800"/>
            <a:chOff x="6324600" y="2362200"/>
            <a:chExt cx="1143000" cy="1447800"/>
          </a:xfrm>
        </p:grpSpPr>
        <p:cxnSp>
          <p:nvCxnSpPr>
            <p:cNvPr id="79" name="Straight Connector 78"/>
            <p:cNvCxnSpPr/>
            <p:nvPr/>
          </p:nvCxnSpPr>
          <p:spPr>
            <a:xfrm flipV="1">
              <a:off x="7467600" y="2667000"/>
              <a:ext cx="0" cy="114300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Arrow Connector 80"/>
            <p:cNvCxnSpPr/>
            <p:nvPr/>
          </p:nvCxnSpPr>
          <p:spPr>
            <a:xfrm flipH="1" flipV="1">
              <a:off x="6324600" y="2362200"/>
              <a:ext cx="1143000" cy="304800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5" name="Straight Arrow Connector 84"/>
          <p:cNvCxnSpPr/>
          <p:nvPr/>
        </p:nvCxnSpPr>
        <p:spPr>
          <a:xfrm>
            <a:off x="1600200" y="5562600"/>
            <a:ext cx="304800" cy="76200"/>
          </a:xfrm>
          <a:prstGeom prst="straightConnector1">
            <a:avLst/>
          </a:prstGeom>
          <a:ln w="762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H="1">
            <a:off x="6479630" y="5594132"/>
            <a:ext cx="533400" cy="76200"/>
          </a:xfrm>
          <a:prstGeom prst="straightConnector1">
            <a:avLst/>
          </a:prstGeom>
          <a:ln w="762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/>
          <p:cNvGrpSpPr/>
          <p:nvPr/>
        </p:nvGrpSpPr>
        <p:grpSpPr>
          <a:xfrm>
            <a:off x="3048000" y="5670332"/>
            <a:ext cx="3962400" cy="1053510"/>
            <a:chOff x="3825240" y="5638800"/>
            <a:chExt cx="3185160" cy="1085042"/>
          </a:xfrm>
        </p:grpSpPr>
        <p:cxnSp>
          <p:nvCxnSpPr>
            <p:cNvPr id="9" name="Straight Connector 8"/>
            <p:cNvCxnSpPr>
              <a:stCxn id="39" idx="1"/>
            </p:cNvCxnSpPr>
            <p:nvPr/>
          </p:nvCxnSpPr>
          <p:spPr>
            <a:xfrm flipH="1">
              <a:off x="5971366" y="5686455"/>
              <a:ext cx="1039034" cy="866745"/>
            </a:xfrm>
            <a:prstGeom prst="line">
              <a:avLst/>
            </a:prstGeom>
            <a:ln w="38100">
              <a:solidFill>
                <a:srgbClr val="3101F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Freeform 13"/>
            <p:cNvSpPr/>
            <p:nvPr/>
          </p:nvSpPr>
          <p:spPr>
            <a:xfrm>
              <a:off x="3825240" y="5638800"/>
              <a:ext cx="2118360" cy="1085042"/>
            </a:xfrm>
            <a:custGeom>
              <a:avLst/>
              <a:gdLst>
                <a:gd name="connsiteX0" fmla="*/ 2118360 w 2118360"/>
                <a:gd name="connsiteY0" fmla="*/ 929640 h 1085042"/>
                <a:gd name="connsiteX1" fmla="*/ 1813560 w 2118360"/>
                <a:gd name="connsiteY1" fmla="*/ 1082040 h 1085042"/>
                <a:gd name="connsiteX2" fmla="*/ 1463040 w 2118360"/>
                <a:gd name="connsiteY2" fmla="*/ 807720 h 1085042"/>
                <a:gd name="connsiteX3" fmla="*/ 1112520 w 2118360"/>
                <a:gd name="connsiteY3" fmla="*/ 289560 h 1085042"/>
                <a:gd name="connsiteX4" fmla="*/ 0 w 2118360"/>
                <a:gd name="connsiteY4" fmla="*/ 0 h 1085042"/>
                <a:gd name="connsiteX5" fmla="*/ 0 w 2118360"/>
                <a:gd name="connsiteY5" fmla="*/ 0 h 108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18360" h="1085042">
                  <a:moveTo>
                    <a:pt x="2118360" y="929640"/>
                  </a:moveTo>
                  <a:cubicBezTo>
                    <a:pt x="2020570" y="1016000"/>
                    <a:pt x="1922780" y="1102360"/>
                    <a:pt x="1813560" y="1082040"/>
                  </a:cubicBezTo>
                  <a:cubicBezTo>
                    <a:pt x="1704340" y="1061720"/>
                    <a:pt x="1579880" y="939800"/>
                    <a:pt x="1463040" y="807720"/>
                  </a:cubicBezTo>
                  <a:cubicBezTo>
                    <a:pt x="1346200" y="675640"/>
                    <a:pt x="1356360" y="424180"/>
                    <a:pt x="1112520" y="289560"/>
                  </a:cubicBezTo>
                  <a:cubicBezTo>
                    <a:pt x="868680" y="154940"/>
                    <a:pt x="0" y="0"/>
                    <a:pt x="0" y="0"/>
                  </a:cubicBezTo>
                  <a:lnTo>
                    <a:pt x="0" y="0"/>
                  </a:lnTo>
                </a:path>
              </a:pathLst>
            </a:custGeom>
            <a:noFill/>
            <a:ln w="38100">
              <a:solidFill>
                <a:srgbClr val="3101FF"/>
              </a:solidFill>
              <a:prstDash val="sysDash"/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EG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8534400" y="3352800"/>
            <a:ext cx="488732" cy="2819400"/>
            <a:chOff x="8458200" y="3352800"/>
            <a:chExt cx="488732" cy="2819400"/>
          </a:xfrm>
        </p:grpSpPr>
        <p:cxnSp>
          <p:nvCxnSpPr>
            <p:cNvPr id="83" name="Straight Arrow Connector 82"/>
            <p:cNvCxnSpPr/>
            <p:nvPr/>
          </p:nvCxnSpPr>
          <p:spPr>
            <a:xfrm flipV="1">
              <a:off x="8458200" y="5029200"/>
              <a:ext cx="488732" cy="1143000"/>
            </a:xfrm>
            <a:prstGeom prst="straightConnector1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V="1">
              <a:off x="8935402" y="3352800"/>
              <a:ext cx="11530" cy="16764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3178800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18" presetClass="entr" presetSubtype="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000"/>
                            </p:stCondLst>
                            <p:childTnLst>
                              <p:par>
                                <p:cTn id="147" presetID="18" presetClass="entr" presetSubtype="3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/>
      <p:bldP spid="11" grpId="0"/>
      <p:bldP spid="12" grpId="0" animBg="1"/>
      <p:bldP spid="13" grpId="0" animBg="1"/>
      <p:bldP spid="36" grpId="0"/>
      <p:bldP spid="36" grpId="1"/>
      <p:bldP spid="37" grpId="0"/>
      <p:bldP spid="39" grpId="0"/>
      <p:bldP spid="40" grpId="0"/>
      <p:bldP spid="41" grpId="0"/>
      <p:bldP spid="42" grpId="0"/>
      <p:bldP spid="43" grpId="0"/>
      <p:bldP spid="59" grpId="0"/>
      <p:bldP spid="61" grpId="0" animBg="1"/>
      <p:bldP spid="62" grpId="0" animBg="1"/>
      <p:bldP spid="64" grpId="0" animBg="1"/>
      <p:bldP spid="64" grpId="1" animBg="1"/>
      <p:bldP spid="65" grpId="0" animBg="1"/>
      <p:bldP spid="6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      Pathophysiology          			Mechanism of an erection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l">
              <a:buNone/>
            </a:pPr>
            <a:r>
              <a:rPr lang="en-CA" dirty="0"/>
              <a:t>*</a:t>
            </a:r>
            <a:r>
              <a:rPr lang="en-CA" dirty="0" smtClean="0"/>
              <a:t>An erection occurs when the </a:t>
            </a:r>
            <a:r>
              <a:rPr lang="en-CA" b="1" dirty="0" smtClean="0">
                <a:solidFill>
                  <a:srgbClr val="FF0000"/>
                </a:solidFill>
              </a:rPr>
              <a:t>amount of blood rushing to the penis is greater than the amount of blood flowing from it</a:t>
            </a:r>
          </a:p>
          <a:p>
            <a:pPr marL="0" indent="0" algn="l">
              <a:buNone/>
            </a:pPr>
            <a:r>
              <a:rPr lang="en-CA" dirty="0" smtClean="0"/>
              <a:t>* </a:t>
            </a:r>
            <a:r>
              <a:rPr lang="en-CA" b="1" dirty="0" smtClean="0">
                <a:solidFill>
                  <a:srgbClr val="0000FF"/>
                </a:solidFill>
              </a:rPr>
              <a:t>A massive influx of blood accumulates </a:t>
            </a:r>
            <a:r>
              <a:rPr lang="en-CA" dirty="0" smtClean="0"/>
              <a:t>in the sinusoidal spaces due to </a:t>
            </a:r>
            <a:r>
              <a:rPr lang="en-CA" b="1" dirty="0">
                <a:solidFill>
                  <a:srgbClr val="0000FF"/>
                </a:solidFill>
              </a:rPr>
              <a:t>relaxation of smooth muscle &amp; dilatation of arteries </a:t>
            </a:r>
            <a:r>
              <a:rPr lang="en-CA" dirty="0" smtClean="0">
                <a:sym typeface="Wingdings" pitchFamily="2" charset="2"/>
              </a:rPr>
              <a:t> corpora </a:t>
            </a:r>
            <a:r>
              <a:rPr lang="en-CA" dirty="0" err="1" smtClean="0">
                <a:sym typeface="Wingdings" pitchFamily="2" charset="2"/>
              </a:rPr>
              <a:t>cavernosa</a:t>
            </a:r>
            <a:r>
              <a:rPr lang="en-CA" dirty="0" smtClean="0">
                <a:sym typeface="Wingdings" pitchFamily="2" charset="2"/>
              </a:rPr>
              <a:t> to swell </a:t>
            </a:r>
            <a:r>
              <a:rPr lang="en-CA" b="1" dirty="0" smtClean="0">
                <a:solidFill>
                  <a:srgbClr val="0000FF"/>
                </a:solidFill>
                <a:sym typeface="Wingdings" pitchFamily="2" charset="2"/>
              </a:rPr>
              <a:t>(tumescence)</a:t>
            </a:r>
          </a:p>
          <a:p>
            <a:pPr marL="0" indent="0" algn="l">
              <a:buNone/>
            </a:pPr>
            <a:r>
              <a:rPr lang="en-CA" dirty="0" smtClean="0">
                <a:sym typeface="Wingdings" pitchFamily="2" charset="2"/>
              </a:rPr>
              <a:t>* Tumescence compresses the veins that normally drain the penis  reduces </a:t>
            </a:r>
            <a:r>
              <a:rPr lang="en-CA" b="1" dirty="0" smtClean="0">
                <a:solidFill>
                  <a:srgbClr val="0000FF"/>
                </a:solidFill>
                <a:sym typeface="Wingdings" pitchFamily="2" charset="2"/>
              </a:rPr>
              <a:t>venous outflow </a:t>
            </a:r>
            <a:r>
              <a:rPr lang="en-CA" dirty="0" smtClean="0">
                <a:sym typeface="Wingdings" pitchFamily="2" charset="2"/>
              </a:rPr>
              <a:t>&amp;            </a:t>
            </a:r>
          </a:p>
          <a:p>
            <a:pPr marL="0" indent="0" algn="l">
              <a:buNone/>
            </a:pPr>
            <a:r>
              <a:rPr lang="en-CA" dirty="0" smtClean="0">
                <a:sym typeface="Wingdings" pitchFamily="2" charset="2"/>
              </a:rPr>
              <a:t>                             maintains penile rigidity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453485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02513"/>
            <a:ext cx="9144000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2600" b="1" dirty="0" smtClean="0">
                <a:solidFill>
                  <a:srgbClr val="0000FF"/>
                </a:solidFill>
              </a:rPr>
              <a:t>Peripheral </a:t>
            </a:r>
            <a:r>
              <a:rPr lang="en-US" sz="2600" dirty="0" smtClean="0">
                <a:solidFill>
                  <a:srgbClr val="0000FF"/>
                </a:solidFill>
                <a:latin typeface="Bernard MT Condensed" pitchFamily="18" charset="0"/>
              </a:rPr>
              <a:t>HAEMODYNAMIC CHANGES </a:t>
            </a:r>
            <a:r>
              <a:rPr lang="en-US" sz="2600" b="1" dirty="0" smtClean="0">
                <a:solidFill>
                  <a:srgbClr val="0000FF"/>
                </a:solidFill>
              </a:rPr>
              <a:t>inducing  </a:t>
            </a:r>
            <a:r>
              <a:rPr lang="en-US" sz="2600" dirty="0" smtClean="0">
                <a:solidFill>
                  <a:srgbClr val="0000FF"/>
                </a:solidFill>
                <a:latin typeface="Bernard MT Condensed" pitchFamily="18" charset="0"/>
              </a:rPr>
              <a:t>ERECTION</a:t>
            </a:r>
            <a:endParaRPr lang="ar-EG" sz="2600" dirty="0">
              <a:solidFill>
                <a:srgbClr val="0000FF"/>
              </a:solidFill>
            </a:endParaRPr>
          </a:p>
        </p:txBody>
      </p:sp>
      <p:pic>
        <p:nvPicPr>
          <p:cNvPr id="2050" name="Picture 2" descr="C:\Users\omnia\Pictures\Picture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3387" y="457200"/>
            <a:ext cx="4519613" cy="3355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C:\Users\omnia\Pictures\Picture1.png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34" t="4992" b="7644"/>
          <a:stretch/>
        </p:blipFill>
        <p:spPr bwMode="auto">
          <a:xfrm>
            <a:off x="152400" y="842002"/>
            <a:ext cx="4000500" cy="2739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2" name="Straight Connector 61"/>
          <p:cNvCxnSpPr/>
          <p:nvPr/>
        </p:nvCxnSpPr>
        <p:spPr>
          <a:xfrm>
            <a:off x="4243387" y="533400"/>
            <a:ext cx="0" cy="5992835"/>
          </a:xfrm>
          <a:prstGeom prst="line">
            <a:avLst/>
          </a:prstGeom>
          <a:ln w="57150">
            <a:solidFill>
              <a:srgbClr val="3101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Rectangle 62"/>
          <p:cNvSpPr/>
          <p:nvPr/>
        </p:nvSpPr>
        <p:spPr>
          <a:xfrm>
            <a:off x="4267200" y="3581400"/>
            <a:ext cx="1519968" cy="4514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>
              <a:lnSpc>
                <a:spcPts val="2800"/>
              </a:lnSpc>
              <a:spcBef>
                <a:spcPts val="600"/>
              </a:spcBef>
            </a:pPr>
            <a:r>
              <a:rPr lang="en-US" sz="2400" dirty="0">
                <a:solidFill>
                  <a:srgbClr val="3101FF"/>
                </a:solidFill>
                <a:latin typeface="Bernard MT Condensed" panose="02050806060905020404" pitchFamily="18" charset="0"/>
              </a:rPr>
              <a:t>ERECT State</a:t>
            </a:r>
          </a:p>
        </p:txBody>
      </p:sp>
      <p:sp>
        <p:nvSpPr>
          <p:cNvPr id="2048" name="Rectangle 2047"/>
          <p:cNvSpPr/>
          <p:nvPr/>
        </p:nvSpPr>
        <p:spPr>
          <a:xfrm>
            <a:off x="42100" y="3581400"/>
            <a:ext cx="1731564" cy="4514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>
              <a:lnSpc>
                <a:spcPts val="2800"/>
              </a:lnSpc>
              <a:spcBef>
                <a:spcPts val="600"/>
              </a:spcBef>
            </a:pPr>
            <a:r>
              <a:rPr lang="en-US" sz="2400" dirty="0">
                <a:solidFill>
                  <a:srgbClr val="3101FF"/>
                </a:solidFill>
                <a:latin typeface="Bernard MT Condensed" panose="02050806060905020404" pitchFamily="18" charset="0"/>
              </a:rPr>
              <a:t>FLACCID State</a:t>
            </a:r>
          </a:p>
        </p:txBody>
      </p:sp>
      <p:pic>
        <p:nvPicPr>
          <p:cNvPr id="52" name="Picture 2" descr="C:\Users\omnia\Pictures\mechanicala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12264"/>
          <a:stretch/>
        </p:blipFill>
        <p:spPr bwMode="auto">
          <a:xfrm>
            <a:off x="914400" y="3987086"/>
            <a:ext cx="2819400" cy="2791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omnia\Pictures\mechanicalaa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62" b="10118"/>
          <a:stretch/>
        </p:blipFill>
        <p:spPr bwMode="auto">
          <a:xfrm>
            <a:off x="5715000" y="3900236"/>
            <a:ext cx="3048000" cy="2881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230487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CA" dirty="0" smtClean="0"/>
              <a:t>Pathophysiology 			 </a:t>
            </a:r>
            <a:br>
              <a:rPr lang="en-CA" dirty="0" smtClean="0"/>
            </a:br>
            <a:r>
              <a:rPr lang="en-CA" dirty="0" smtClean="0"/>
              <a:t>              Mechanism of an erection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l">
              <a:buNone/>
            </a:pPr>
            <a:r>
              <a:rPr lang="en-CA" dirty="0" smtClean="0"/>
              <a:t>* A normal erection relies on the coordination:</a:t>
            </a:r>
          </a:p>
          <a:p>
            <a:pPr marL="457200" lvl="1" indent="0" algn="l">
              <a:buNone/>
            </a:pPr>
            <a:r>
              <a:rPr lang="en-CA" dirty="0" smtClean="0"/>
              <a:t>-Vascular</a:t>
            </a:r>
          </a:p>
          <a:p>
            <a:pPr marL="457200" lvl="1" indent="0" algn="l">
              <a:buNone/>
            </a:pPr>
            <a:r>
              <a:rPr lang="en-CA" dirty="0" smtClean="0"/>
              <a:t>-Neurological </a:t>
            </a:r>
          </a:p>
          <a:p>
            <a:pPr marL="457200" lvl="1" indent="0" algn="l">
              <a:buNone/>
            </a:pPr>
            <a:r>
              <a:rPr lang="en-CA" dirty="0" smtClean="0"/>
              <a:t>-Hormonal</a:t>
            </a:r>
          </a:p>
          <a:p>
            <a:pPr marL="457200" lvl="1" indent="0" algn="l">
              <a:buNone/>
            </a:pPr>
            <a:r>
              <a:rPr lang="en-CA" dirty="0" smtClean="0"/>
              <a:t> -Psychological </a:t>
            </a:r>
          </a:p>
          <a:p>
            <a:pPr marL="0" indent="0" algn="l">
              <a:buNone/>
            </a:pPr>
            <a:r>
              <a:rPr lang="en-CA" dirty="0" smtClean="0"/>
              <a:t>*  An erection can occur following direct genital stimulation or auditory or visual stimulation, aspects that contribute to the influx of blood to the penis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829238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 rot="283053">
            <a:off x="184687" y="291663"/>
            <a:ext cx="7132441" cy="96655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solidFill>
                  <a:srgbClr val="33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doni MT Black" pitchFamily="18" charset="0"/>
              </a:rPr>
              <a:t>ERECTILE DYSFUNCTION</a:t>
            </a:r>
            <a:endParaRPr lang="en-US" sz="4000" b="1" cap="none" spc="0" dirty="0">
              <a:ln w="11430"/>
              <a:solidFill>
                <a:srgbClr val="33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doni MT Black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600" y="1143000"/>
            <a:ext cx="8763000" cy="17543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CA" sz="2400" b="1" dirty="0" smtClean="0">
                <a:latin typeface="Arial Narrow" pitchFamily="34" charset="0"/>
              </a:rPr>
              <a:t>Persistent or recurrent inability </a:t>
            </a:r>
            <a:r>
              <a:rPr lang="en-GB" altLang="ar-EG" sz="2400" b="1" dirty="0" smtClean="0">
                <a:latin typeface="Arial Narrow" pitchFamily="34" charset="0"/>
              </a:rPr>
              <a:t>to attain (acquire) &amp; maintain (sustain) an erection (</a:t>
            </a:r>
            <a:r>
              <a:rPr lang="en-US" altLang="ar-EG" sz="2400" b="1" dirty="0" smtClean="0">
                <a:latin typeface="Arial Narrow" pitchFamily="34" charset="0"/>
              </a:rPr>
              <a:t>rigidity)</a:t>
            </a:r>
            <a:r>
              <a:rPr lang="en-GB" altLang="ar-EG" sz="2400" b="1" dirty="0" smtClean="0">
                <a:latin typeface="Arial Narrow" pitchFamily="34" charset="0"/>
              </a:rPr>
              <a:t> sufficient for satisfactory sexual performance</a:t>
            </a:r>
          </a:p>
          <a:p>
            <a:pPr algn="l" rtl="0"/>
            <a:endParaRPr lang="en-GB" altLang="ar-EG" sz="1200" b="1" dirty="0">
              <a:latin typeface="Arial Narrow" pitchFamily="34" charset="0"/>
            </a:endParaRPr>
          </a:p>
          <a:p>
            <a:pPr algn="l" rtl="0"/>
            <a:r>
              <a:rPr lang="en-US" altLang="ar-EG" sz="2400" dirty="0" smtClean="0">
                <a:latin typeface="Bernard MT Condensed" panose="02050806060905020404" pitchFamily="18" charset="0"/>
              </a:rPr>
              <a:t>“Impotent" </a:t>
            </a:r>
            <a:r>
              <a:rPr lang="en-US" altLang="ar-EG" sz="2400" b="1" dirty="0" smtClean="0">
                <a:latin typeface="Arial Narrow" pitchFamily="34" charset="0"/>
              </a:rPr>
              <a:t>is reserved for those men who experience erectile failure during attempted intercourse more than 75 % of the time.</a:t>
            </a:r>
            <a:endParaRPr lang="ar-EG" sz="2400" b="1" dirty="0">
              <a:latin typeface="Arial Narrow" pitchFamily="34" charset="0"/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41" t="43424" r="21003" b="11482"/>
          <a:stretch>
            <a:fillRect/>
          </a:stretch>
        </p:blipFill>
        <p:spPr bwMode="auto">
          <a:xfrm>
            <a:off x="199986" y="3217507"/>
            <a:ext cx="3411893" cy="3411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://www.veomed.com/files/powerpoints_images/node287253/Slide26.JPG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6874" t="20278" r="8751"/>
          <a:stretch/>
        </p:blipFill>
        <p:spPr bwMode="auto">
          <a:xfrm>
            <a:off x="4191000" y="3381209"/>
            <a:ext cx="4648200" cy="329391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9986" y="2881945"/>
            <a:ext cx="18288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2400" b="1" dirty="0" smtClean="0">
                <a:solidFill>
                  <a:srgbClr val="0000FF"/>
                </a:solidFill>
                <a:latin typeface="Arial Narrow" panose="020B0606020202030204" pitchFamily="34" charset="0"/>
              </a:rPr>
              <a:t>Prevalence</a:t>
            </a:r>
            <a:endParaRPr lang="ar-EG" sz="2400" b="1" dirty="0">
              <a:solidFill>
                <a:srgbClr val="0000FF"/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00400" y="2881945"/>
            <a:ext cx="5791200" cy="461665"/>
          </a:xfrm>
          <a:prstGeom prst="rect">
            <a:avLst/>
          </a:prstGeom>
          <a:solidFill>
            <a:srgbClr val="0099CC"/>
          </a:solidFill>
        </p:spPr>
        <p:txBody>
          <a:bodyPr wrap="square" rtlCol="1">
            <a:spAutoFit/>
          </a:bodyPr>
          <a:lstStyle/>
          <a:p>
            <a:pPr algn="l" rtl="0"/>
            <a:r>
              <a:rPr lang="en-US" sz="24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Endothelial Dysfunction </a:t>
            </a:r>
            <a:r>
              <a:rPr lang="en-US" sz="2400" b="1" dirty="0" smtClean="0">
                <a:solidFill>
                  <a:schemeClr val="bg1"/>
                </a:solidFill>
                <a:latin typeface="Arial Narrow" panose="020B0606020202030204" pitchFamily="34" charset="0"/>
                <a:sym typeface="Wingdings"/>
              </a:rPr>
              <a:t> C</a:t>
            </a:r>
            <a:r>
              <a:rPr lang="en-US" sz="24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ommonest Cause </a:t>
            </a:r>
            <a:endParaRPr lang="ar-EG" sz="24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188770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">
              <a:srgbClr val="0066FF"/>
            </a:gs>
            <a:gs pos="10000">
              <a:srgbClr val="00FFFF">
                <a:alpha val="22000"/>
              </a:srgbClr>
            </a:gs>
            <a:gs pos="20000">
              <a:srgbClr val="E1F4FF">
                <a:alpha val="60000"/>
              </a:srgbClr>
            </a:gs>
            <a:gs pos="54000">
              <a:schemeClr val="bg1"/>
            </a:gs>
            <a:gs pos="89000">
              <a:srgbClr val="E1F4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age.slidesharecdn.com/erectiledysfunction-120303104745-phpapp02/95/slide-25-728.jpg?cb=1330793552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lum bright="-2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8" cy="66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743200" y="5334000"/>
            <a:ext cx="5943600" cy="914400"/>
          </a:xfrm>
          <a:prstGeom prst="rect">
            <a:avLst/>
          </a:prstGeom>
          <a:noFill/>
          <a:ln w="76200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450080" y="6202680"/>
            <a:ext cx="914400" cy="457200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743200" y="2514600"/>
            <a:ext cx="5943600" cy="685800"/>
          </a:xfrm>
          <a:prstGeom prst="rect">
            <a:avLst/>
          </a:prstGeom>
          <a:noFill/>
          <a:ln w="762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743200" y="4038600"/>
            <a:ext cx="1706880" cy="457200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5571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">
              <a:srgbClr val="0066FF"/>
            </a:gs>
            <a:gs pos="10000">
              <a:srgbClr val="00FFFF">
                <a:alpha val="22000"/>
              </a:srgbClr>
            </a:gs>
            <a:gs pos="20000">
              <a:srgbClr val="E1F4FF">
                <a:alpha val="60000"/>
              </a:srgbClr>
            </a:gs>
            <a:gs pos="54000">
              <a:schemeClr val="bg1"/>
            </a:gs>
            <a:gs pos="89000">
              <a:srgbClr val="E1F4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" y="102513"/>
            <a:ext cx="84582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2800" b="1" dirty="0" smtClean="0">
                <a:latin typeface="Berlin Sans FB Demi" pitchFamily="34" charset="0"/>
              </a:rPr>
              <a:t>DRUGS ADVERSLY CAUSING ED </a:t>
            </a:r>
            <a:endParaRPr lang="ar-EG" sz="2800" b="1" dirty="0">
              <a:latin typeface="Berlin Sans FB Demi" pitchFamily="34" charset="0"/>
            </a:endParaRPr>
          </a:p>
        </p:txBody>
      </p:sp>
      <p:pic>
        <p:nvPicPr>
          <p:cNvPr id="8194" name="Picture 2" descr="http://images.alfresco.advanstar.com/alfresco_images/HealthCare/2012/10/28/e54962f9-9a26-485e-8fc8-0550f2dfe579/table1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lum bright="-20000" contrast="30000"/>
          </a:blip>
          <a:srcRect t="19940" b="7590"/>
          <a:stretch>
            <a:fillRect/>
          </a:stretch>
        </p:blipFill>
        <p:spPr bwMode="auto">
          <a:xfrm>
            <a:off x="457200" y="685800"/>
            <a:ext cx="7848600" cy="5638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0963368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">
              <a:srgbClr val="0066FF"/>
            </a:gs>
            <a:gs pos="10000">
              <a:srgbClr val="00FFFF">
                <a:alpha val="22000"/>
              </a:srgbClr>
            </a:gs>
            <a:gs pos="20000">
              <a:srgbClr val="E1F4FF">
                <a:alpha val="60000"/>
              </a:srgbClr>
            </a:gs>
            <a:gs pos="54000">
              <a:schemeClr val="bg1"/>
            </a:gs>
            <a:gs pos="89000">
              <a:srgbClr val="E1F4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929376" y="364123"/>
            <a:ext cx="2856872" cy="461665"/>
          </a:xfrm>
          <a:prstGeom prst="rect">
            <a:avLst/>
          </a:prstGeom>
          <a:solidFill>
            <a:srgbClr val="CCFFFF"/>
          </a:solidFill>
          <a:ln w="28575">
            <a:solidFill>
              <a:srgbClr val="FF00FF"/>
            </a:solidFill>
          </a:ln>
        </p:spPr>
        <p:txBody>
          <a:bodyPr wrap="none">
            <a:spAutoFit/>
          </a:bodyPr>
          <a:lstStyle/>
          <a:p>
            <a:pPr algn="l" rtl="0"/>
            <a:r>
              <a:rPr lang="en-US" sz="2400" dirty="0" smtClean="0">
                <a:solidFill>
                  <a:srgbClr val="0000FF"/>
                </a:solidFill>
                <a:latin typeface="Bernard MT Condensed" panose="02050806060905020404" pitchFamily="18" charset="0"/>
              </a:rPr>
              <a:t>Centrally </a:t>
            </a:r>
            <a:r>
              <a:rPr lang="en-US" sz="2400" dirty="0">
                <a:solidFill>
                  <a:srgbClr val="0000FF"/>
                </a:solidFill>
                <a:latin typeface="Bernard MT Condensed" panose="02050806060905020404" pitchFamily="18" charset="0"/>
              </a:rPr>
              <a:t>A</a:t>
            </a:r>
            <a:r>
              <a:rPr lang="en-US" sz="2400" dirty="0" smtClean="0">
                <a:solidFill>
                  <a:srgbClr val="0000FF"/>
                </a:solidFill>
                <a:latin typeface="Bernard MT Condensed" panose="02050806060905020404" pitchFamily="18" charset="0"/>
              </a:rPr>
              <a:t>cting Drugs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6200" y="102513"/>
            <a:ext cx="84582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2800" b="1" dirty="0" smtClean="0">
                <a:latin typeface="Berlin Sans FB Demi" pitchFamily="34" charset="0"/>
              </a:rPr>
              <a:t>DRUGS ADVERSLY CAUSING ED </a:t>
            </a:r>
            <a:endParaRPr lang="ar-EG" sz="2800" b="1" dirty="0">
              <a:latin typeface="Berlin Sans FB Demi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200" y="1066800"/>
            <a:ext cx="9067800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l" rtl="0"/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</a:rPr>
              <a:t>DA</a:t>
            </a:r>
            <a:r>
              <a:rPr lang="en-US" sz="2400" b="1" dirty="0" smtClean="0">
                <a:latin typeface="Arial Narrow" pitchFamily="34" charset="0"/>
              </a:rPr>
              <a:t>&gt;</a:t>
            </a:r>
            <a:r>
              <a:rPr lang="en-US" sz="2000" b="1" dirty="0" smtClean="0">
                <a:latin typeface="Arial Narrow" pitchFamily="34" charset="0"/>
              </a:rPr>
              <a:t>NE</a:t>
            </a:r>
            <a:r>
              <a:rPr lang="en-US" sz="2400" b="1" dirty="0" smtClean="0">
                <a:latin typeface="Arial Narrow" pitchFamily="34" charset="0"/>
              </a:rPr>
              <a:t> promote arousal</a:t>
            </a:r>
            <a:r>
              <a:rPr lang="en-US" sz="2400" b="1" dirty="0">
                <a:latin typeface="Arial Narrow" panose="020B0606020202030204" pitchFamily="34" charset="0"/>
                <a:sym typeface="Wingdings"/>
              </a:rPr>
              <a:t> </a:t>
            </a:r>
            <a:r>
              <a:rPr lang="en-US" sz="2400" b="1" dirty="0" smtClean="0">
                <a:latin typeface="Arial Narrow" panose="020B0606020202030204" pitchFamily="34" charset="0"/>
                <a:sym typeface="Wingdings"/>
              </a:rPr>
              <a:t>/</a:t>
            </a: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dirty="0">
                <a:solidFill>
                  <a:srgbClr val="3101FF"/>
                </a:solidFill>
                <a:latin typeface="Arial Narrow" pitchFamily="34" charset="0"/>
              </a:rPr>
              <a:t>5HT</a:t>
            </a:r>
            <a:r>
              <a:rPr lang="en-US" sz="2400" b="1" dirty="0">
                <a:latin typeface="Arial Narrow" pitchFamily="34" charset="0"/>
              </a:rPr>
              <a:t> action on 5HT</a:t>
            </a:r>
            <a:r>
              <a:rPr lang="en-US" sz="2400" b="1" baseline="-25000" dirty="0">
                <a:latin typeface="Arial Narrow" pitchFamily="34" charset="0"/>
              </a:rPr>
              <a:t>2</a:t>
            </a:r>
            <a:r>
              <a:rPr lang="en-US" sz="2400" b="1" dirty="0">
                <a:latin typeface="Arial Narrow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  <a:sym typeface="Wingdings"/>
              </a:rPr>
              <a:t></a:t>
            </a:r>
            <a:r>
              <a:rPr lang="en-US" sz="2400" b="1" dirty="0" smtClean="0">
                <a:latin typeface="Arial Narrow" panose="020B0606020202030204" pitchFamily="34" charset="0"/>
                <a:sym typeface="Wingdings"/>
              </a:rPr>
              <a:t>DA </a:t>
            </a:r>
            <a:r>
              <a:rPr lang="en-US" sz="2400" b="1" dirty="0" smtClean="0">
                <a:latin typeface="Arial Narrow" pitchFamily="34" charset="0"/>
              </a:rPr>
              <a:t>release </a:t>
            </a:r>
            <a:r>
              <a:rPr lang="en-US" sz="2400" b="1" dirty="0">
                <a:latin typeface="Arial Narrow" panose="020B0606020202030204" pitchFamily="34" charset="0"/>
                <a:sym typeface="Wingdings"/>
              </a:rPr>
              <a:t></a:t>
            </a:r>
            <a:r>
              <a:rPr lang="en-US" sz="2400" b="1" dirty="0" smtClean="0">
                <a:latin typeface="Arial Narrow" panose="020B0606020202030204" pitchFamily="34" charset="0"/>
                <a:sym typeface="Wingdings"/>
              </a:rPr>
              <a:t> </a:t>
            </a:r>
            <a:r>
              <a:rPr lang="en-US" sz="2400" dirty="0" smtClean="0">
                <a:latin typeface="Bernard MT Condensed" panose="02050806060905020404" pitchFamily="18" charset="0"/>
                <a:sym typeface="Wingdings"/>
              </a:rPr>
              <a:t>arousal</a:t>
            </a:r>
          </a:p>
        </p:txBody>
      </p:sp>
      <p:sp>
        <p:nvSpPr>
          <p:cNvPr id="9" name="Rectangle 8"/>
          <p:cNvSpPr/>
          <p:nvPr/>
        </p:nvSpPr>
        <p:spPr>
          <a:xfrm>
            <a:off x="76200" y="1676400"/>
            <a:ext cx="5029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400" b="1" dirty="0" smtClean="0">
                <a:latin typeface="Arial Narrow" panose="020B0606020202030204" pitchFamily="34" charset="0"/>
                <a:sym typeface="Wingdings"/>
              </a:rPr>
              <a:t>Most </a:t>
            </a:r>
            <a:r>
              <a:rPr lang="en-US" sz="2400" dirty="0" smtClean="0">
                <a:solidFill>
                  <a:srgbClr val="0000FF"/>
                </a:solidFill>
                <a:latin typeface="Bernard MT Condensed" panose="02050806060905020404" pitchFamily="18" charset="0"/>
                <a:sym typeface="Wingdings"/>
              </a:rPr>
              <a:t>ADD</a:t>
            </a:r>
            <a:r>
              <a:rPr lang="en-US" sz="2400" dirty="0">
                <a:solidFill>
                  <a:srgbClr val="0000FF"/>
                </a:solidFill>
                <a:latin typeface="Bernard MT Condensed" panose="02050806060905020404" pitchFamily="18" charset="0"/>
                <a:sym typeface="Wingdings"/>
              </a:rPr>
              <a:t>s</a:t>
            </a:r>
            <a:r>
              <a:rPr lang="en-US" sz="2400" b="1" dirty="0" smtClean="0">
                <a:latin typeface="Arial Narrow" panose="020B0606020202030204" pitchFamily="34" charset="0"/>
                <a:sym typeface="Wingdings"/>
              </a:rPr>
              <a:t> </a:t>
            </a:r>
            <a:r>
              <a:rPr lang="en-US" sz="2400" b="1" dirty="0">
                <a:latin typeface="Arial Narrow" pitchFamily="34" charset="0"/>
              </a:rPr>
              <a:t> </a:t>
            </a:r>
            <a:r>
              <a:rPr lang="en-US" sz="2400" b="1" dirty="0" smtClean="0">
                <a:latin typeface="Arial Narrow" pitchFamily="34" charset="0"/>
              </a:rPr>
              <a:t>5HT uptake; </a:t>
            </a:r>
          </a:p>
          <a:p>
            <a:pPr algn="l" rtl="0"/>
            <a:r>
              <a:rPr lang="en-US" sz="2400" b="1" dirty="0">
                <a:latin typeface="Arial Narrow" pitchFamily="34" charset="0"/>
              </a:rPr>
              <a:t>	</a:t>
            </a:r>
            <a:r>
              <a:rPr lang="en-US" sz="2400" b="1" dirty="0" smtClean="0">
                <a:latin typeface="Arial Narrow" pitchFamily="34" charset="0"/>
              </a:rPr>
              <a:t>	non-selectively as TCAs</a:t>
            </a:r>
          </a:p>
          <a:p>
            <a:pPr algn="l" rtl="0"/>
            <a:r>
              <a:rPr lang="en-US" sz="2400" b="1" dirty="0">
                <a:latin typeface="Arial Narrow" pitchFamily="34" charset="0"/>
              </a:rPr>
              <a:t>		</a:t>
            </a:r>
            <a:r>
              <a:rPr lang="en-US" sz="2400" b="1" dirty="0" smtClean="0">
                <a:latin typeface="Arial Narrow" pitchFamily="34" charset="0"/>
              </a:rPr>
              <a:t>selectively as SSRIs</a:t>
            </a:r>
            <a:endParaRPr lang="en-US" sz="2400" b="1" dirty="0">
              <a:latin typeface="Arial Narrow" panose="020B0606020202030204" pitchFamily="34" charset="0"/>
              <a:sym typeface="Wingdings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5105400" y="1705666"/>
            <a:ext cx="2743200" cy="1113734"/>
            <a:chOff x="5105400" y="1806928"/>
            <a:chExt cx="2743200" cy="1113734"/>
          </a:xfrm>
        </p:grpSpPr>
        <p:sp>
          <p:nvSpPr>
            <p:cNvPr id="11" name="Rectangle 10"/>
            <p:cNvSpPr/>
            <p:nvPr/>
          </p:nvSpPr>
          <p:spPr>
            <a:xfrm>
              <a:off x="5105400" y="2089665"/>
              <a:ext cx="243840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0"/>
              <a:r>
                <a:rPr lang="en-US" sz="2400" b="1" dirty="0" smtClean="0">
                  <a:latin typeface="Arial Narrow" panose="020B0606020202030204" pitchFamily="34" charset="0"/>
                  <a:sym typeface="Wingdings"/>
                </a:rPr>
                <a:t> 5HT in synapse act on 5HT</a:t>
              </a:r>
              <a:r>
                <a:rPr lang="en-US" sz="2400" b="1" baseline="-25000" dirty="0" smtClean="0">
                  <a:latin typeface="Arial Narrow" panose="020B0606020202030204" pitchFamily="34" charset="0"/>
                  <a:sym typeface="Wingdings"/>
                </a:rPr>
                <a:t>2</a:t>
              </a:r>
              <a:endParaRPr lang="en-US" sz="2400" b="1" baseline="-25000" dirty="0">
                <a:latin typeface="Arial Narrow" panose="020B0606020202030204" pitchFamily="34" charset="0"/>
                <a:sym typeface="Wingdings"/>
              </a:endParaRPr>
            </a:p>
          </p:txBody>
        </p:sp>
        <p:sp>
          <p:nvSpPr>
            <p:cNvPr id="12" name="Up Arrow 11"/>
            <p:cNvSpPr/>
            <p:nvPr/>
          </p:nvSpPr>
          <p:spPr>
            <a:xfrm>
              <a:off x="5715000" y="1806928"/>
              <a:ext cx="2133600" cy="299189"/>
            </a:xfrm>
            <a:prstGeom prst="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EG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76200" y="2967146"/>
            <a:ext cx="75341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2400" b="1" dirty="0" smtClean="0">
                <a:latin typeface="Arial Narrow" panose="020B0606020202030204" pitchFamily="34" charset="0"/>
              </a:rPr>
              <a:t>Peripherally; </a:t>
            </a:r>
            <a:r>
              <a:rPr lang="en-US" sz="2400" b="1" dirty="0">
                <a:latin typeface="Arial Narrow" panose="020B0606020202030204" pitchFamily="34" charset="0"/>
              </a:rPr>
              <a:t>antagonize NO actions </a:t>
            </a:r>
            <a:r>
              <a:rPr lang="en-US" sz="2400" b="1" dirty="0" smtClean="0">
                <a:latin typeface="Arial Narrow" panose="020B0606020202030204" pitchFamily="34" charset="0"/>
              </a:rPr>
              <a:t>/ </a:t>
            </a:r>
            <a:r>
              <a:rPr lang="en-US" sz="2400" b="1" dirty="0">
                <a:latin typeface="Arial Narrow" panose="020B0606020202030204" pitchFamily="34" charset="0"/>
                <a:sym typeface="Wingdings"/>
              </a:rPr>
              <a:t> </a:t>
            </a:r>
            <a:r>
              <a:rPr lang="en-US" sz="2400" b="1" dirty="0" smtClean="0">
                <a:latin typeface="Arial Narrow" panose="020B0606020202030204" pitchFamily="34" charset="0"/>
              </a:rPr>
              <a:t>genital sensation</a:t>
            </a:r>
            <a:r>
              <a:rPr lang="en-US" sz="2400" b="1" dirty="0" smtClean="0">
                <a:latin typeface="Arial Narrow" panose="020B0606020202030204" pitchFamily="34" charset="0"/>
                <a:sym typeface="Wingdings"/>
              </a:rPr>
              <a:t></a:t>
            </a:r>
            <a:endParaRPr lang="ar-EG" sz="2400" b="1" dirty="0">
              <a:latin typeface="Arial Narrow" panose="020B0606020202030204" pitchFamily="34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3093720" y="2419529"/>
            <a:ext cx="1905000" cy="562857"/>
            <a:chOff x="3093720" y="2648129"/>
            <a:chExt cx="1905000" cy="562857"/>
          </a:xfrm>
        </p:grpSpPr>
        <p:sp>
          <p:nvSpPr>
            <p:cNvPr id="15" name="Up Arrow 14"/>
            <p:cNvSpPr/>
            <p:nvPr/>
          </p:nvSpPr>
          <p:spPr>
            <a:xfrm flipV="1">
              <a:off x="3093720" y="3061392"/>
              <a:ext cx="1905000" cy="149594"/>
            </a:xfrm>
            <a:prstGeom prst="up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EG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3657600" y="2648129"/>
              <a:ext cx="762000" cy="457200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14300" y="4191000"/>
            <a:ext cx="83820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indent="-342900" algn="l" rtl="0">
              <a:buBlip>
                <a:blip r:embed="rId2"/>
              </a:buBlip>
            </a:pPr>
            <a:r>
              <a:rPr lang="en-US" sz="2400" dirty="0">
                <a:solidFill>
                  <a:srgbClr val="0000FF"/>
                </a:solidFill>
                <a:latin typeface="Bernard MT Condensed" panose="02050806060905020404" pitchFamily="18" charset="0"/>
              </a:rPr>
              <a:t>Anti-psychotic drugs </a:t>
            </a:r>
            <a:r>
              <a:rPr lang="en-US" sz="2400" b="1" dirty="0">
                <a:latin typeface="Arial Narrow" panose="020B0606020202030204" pitchFamily="34" charset="0"/>
                <a:sym typeface="Wingdings"/>
              </a:rPr>
              <a:t> </a:t>
            </a:r>
            <a:r>
              <a:rPr lang="en-US" sz="2400" b="1" dirty="0" smtClean="0">
                <a:latin typeface="Arial Narrow" panose="020B0606020202030204" pitchFamily="34" charset="0"/>
                <a:sym typeface="Wingdings"/>
              </a:rPr>
              <a:t>DA </a:t>
            </a:r>
            <a:r>
              <a:rPr lang="en-US" sz="2400" b="1" dirty="0" smtClean="0">
                <a:latin typeface="Arial Narrow" panose="020B0606020202030204" pitchFamily="34" charset="0"/>
              </a:rPr>
              <a:t>antagonist + </a:t>
            </a:r>
            <a:r>
              <a:rPr lang="en-US" sz="2400" b="1" dirty="0" err="1" smtClean="0">
                <a:latin typeface="Arial Narrow" panose="020B0606020202030204" pitchFamily="34" charset="0"/>
              </a:rPr>
              <a:t>hyperprolactinemia</a:t>
            </a:r>
            <a:endParaRPr lang="en-US" sz="2400" b="1" dirty="0" smtClean="0">
              <a:latin typeface="Arial Narrow" panose="020B060602020203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4300" y="4572000"/>
            <a:ext cx="838200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indent="-342900" algn="l" rtl="0">
              <a:buBlip>
                <a:blip r:embed="rId2"/>
              </a:buBlip>
            </a:pPr>
            <a:r>
              <a:rPr lang="en-US" sz="2400" dirty="0">
                <a:solidFill>
                  <a:srgbClr val="0000FF"/>
                </a:solidFill>
                <a:latin typeface="Bernard MT Condensed" panose="02050806060905020404" pitchFamily="18" charset="0"/>
              </a:rPr>
              <a:t>Anti-epileptic drugs </a:t>
            </a:r>
            <a:r>
              <a:rPr lang="en-US" sz="2400" b="1" dirty="0" smtClean="0">
                <a:latin typeface="Arial Narrow" panose="020B0606020202030204" pitchFamily="34" charset="0"/>
              </a:rPr>
              <a:t>(phenytoin) </a:t>
            </a:r>
            <a:r>
              <a:rPr lang="en-US" sz="2400" b="1" dirty="0">
                <a:latin typeface="Arial Narrow" panose="020B0606020202030204" pitchFamily="34" charset="0"/>
                <a:sym typeface="Wingdings"/>
              </a:rPr>
              <a:t> </a:t>
            </a:r>
            <a:r>
              <a:rPr lang="en-US" sz="2400" b="1" dirty="0" smtClean="0">
                <a:latin typeface="Arial Narrow" panose="020B0606020202030204" pitchFamily="34" charset="0"/>
                <a:sym typeface="Wingdings"/>
              </a:rPr>
              <a:t>have </a:t>
            </a:r>
            <a:r>
              <a:rPr lang="en-US" sz="2400" b="1" dirty="0" smtClean="0">
                <a:latin typeface="Arial Narrow" panose="020B0606020202030204" pitchFamily="34" charset="0"/>
              </a:rPr>
              <a:t>GABA</a:t>
            </a:r>
            <a:r>
              <a:rPr lang="en-US" sz="2400" b="1" dirty="0">
                <a:latin typeface="Arial Narrow" panose="020B0606020202030204" pitchFamily="34" charset="0"/>
                <a:sym typeface="Wingdings"/>
              </a:rPr>
              <a:t> </a:t>
            </a:r>
            <a:r>
              <a:rPr lang="en-US" sz="2400" b="1" dirty="0" smtClean="0">
                <a:latin typeface="Arial Narrow" panose="020B0606020202030204" pitchFamily="34" charset="0"/>
                <a:sym typeface="Wingdings"/>
              </a:rPr>
              <a:t>effect antagonize Exc. Amino acid.  </a:t>
            </a:r>
            <a:r>
              <a:rPr lang="en-US" sz="2400" b="1" dirty="0">
                <a:latin typeface="Arial Narrow" panose="020B0606020202030204" pitchFamily="34" charset="0"/>
                <a:sym typeface="Wingdings"/>
              </a:rPr>
              <a:t> </a:t>
            </a:r>
            <a:r>
              <a:rPr lang="en-US" sz="2400" b="1" dirty="0" smtClean="0">
                <a:latin typeface="Arial Narrow" panose="020B0606020202030204" pitchFamily="34" charset="0"/>
                <a:sym typeface="Wingdings"/>
              </a:rPr>
              <a:t>sedation </a:t>
            </a:r>
            <a:r>
              <a:rPr lang="en-US" sz="2400" b="1" dirty="0">
                <a:latin typeface="Arial Narrow" panose="020B0606020202030204" pitchFamily="34" charset="0"/>
                <a:sym typeface="Wingdings"/>
              </a:rPr>
              <a:t> </a:t>
            </a:r>
            <a:r>
              <a:rPr lang="en-US" sz="2400" b="1" dirty="0" smtClean="0">
                <a:latin typeface="Arial Narrow" panose="020B0606020202030204" pitchFamily="34" charset="0"/>
              </a:rPr>
              <a:t> </a:t>
            </a:r>
            <a:r>
              <a:rPr lang="en-US" sz="2400" b="1" dirty="0">
                <a:latin typeface="Arial Narrow" panose="020B0606020202030204" pitchFamily="34" charset="0"/>
              </a:rPr>
              <a:t>arousal. 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254240" y="2797719"/>
            <a:ext cx="153200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en-US" sz="2200" dirty="0" smtClean="0">
                <a:latin typeface="Bernard MT Condensed" panose="02050806060905020404" pitchFamily="18" charset="0"/>
                <a:sym typeface="Wingdings"/>
              </a:rPr>
              <a:t>Delay  ejaculation</a:t>
            </a:r>
            <a:endParaRPr lang="en-US" sz="2200" dirty="0">
              <a:latin typeface="Bernard MT Condensed" panose="02050806060905020404" pitchFamily="18" charset="0"/>
              <a:sym typeface="Wingdings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105400" y="3540275"/>
            <a:ext cx="4419600" cy="624412"/>
            <a:chOff x="5105400" y="3540275"/>
            <a:chExt cx="4419600" cy="624412"/>
          </a:xfrm>
        </p:grpSpPr>
        <p:sp>
          <p:nvSpPr>
            <p:cNvPr id="23" name="Up Arrow 22"/>
            <p:cNvSpPr/>
            <p:nvPr/>
          </p:nvSpPr>
          <p:spPr>
            <a:xfrm flipV="1">
              <a:off x="7067744" y="3540275"/>
              <a:ext cx="1905000" cy="149594"/>
            </a:xfrm>
            <a:prstGeom prst="upArrow">
              <a:avLst/>
            </a:prstGeom>
            <a:solidFill>
              <a:srgbClr val="3101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EG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5105400" y="3733800"/>
              <a:ext cx="4419600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0"/>
              <a:r>
                <a:rPr lang="en-US" sz="2200" dirty="0" smtClean="0">
                  <a:latin typeface="Bernard MT Condensed" panose="02050806060905020404" pitchFamily="18" charset="0"/>
                  <a:sym typeface="Wingdings"/>
                </a:rPr>
                <a:t>Treat Premature Ejaculation</a:t>
              </a:r>
              <a:endParaRPr lang="en-US" sz="2200" dirty="0">
                <a:latin typeface="Bernard MT Condensed" panose="02050806060905020404" pitchFamily="18" charset="0"/>
                <a:sym typeface="Wingdings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152400" y="5950803"/>
            <a:ext cx="880510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indent="-342900" algn="l" rtl="0">
              <a:buBlip>
                <a:blip r:embed="rId2"/>
              </a:buBlip>
            </a:pPr>
            <a:r>
              <a:rPr lang="en-US" sz="2400" dirty="0">
                <a:solidFill>
                  <a:srgbClr val="0000FF"/>
                </a:solidFill>
                <a:latin typeface="Bernard MT Condensed" panose="02050806060905020404" pitchFamily="18" charset="0"/>
              </a:rPr>
              <a:t>Methyl </a:t>
            </a:r>
            <a:r>
              <a:rPr lang="en-US" sz="2400" dirty="0" err="1">
                <a:solidFill>
                  <a:srgbClr val="0000FF"/>
                </a:solidFill>
                <a:latin typeface="Bernard MT Condensed" panose="02050806060905020404" pitchFamily="18" charset="0"/>
              </a:rPr>
              <a:t>dopa</a:t>
            </a:r>
            <a:r>
              <a:rPr lang="en-US" sz="2400" dirty="0">
                <a:solidFill>
                  <a:srgbClr val="0000FF"/>
                </a:solidFill>
                <a:latin typeface="Bernard MT Condensed" panose="02050806060905020404" pitchFamily="18" charset="0"/>
              </a:rPr>
              <a:t>, Reserpine </a:t>
            </a:r>
            <a:r>
              <a:rPr lang="en-US" sz="2400" b="1" dirty="0" smtClean="0">
                <a:latin typeface="Arial Narrow" panose="020B0606020202030204" pitchFamily="34" charset="0"/>
              </a:rPr>
              <a:t>!!! </a:t>
            </a:r>
            <a:r>
              <a:rPr lang="en-US" sz="2400" b="1" dirty="0" smtClean="0">
                <a:latin typeface="Arial Narrow" panose="020B0606020202030204" pitchFamily="34" charset="0"/>
                <a:sym typeface="Wingdings"/>
              </a:rPr>
              <a:t> </a:t>
            </a:r>
            <a:r>
              <a:rPr lang="en-US" sz="2400" b="1" dirty="0">
                <a:latin typeface="Arial Narrow" panose="020B0606020202030204" pitchFamily="34" charset="0"/>
                <a:sym typeface="Wingdings"/>
              </a:rPr>
              <a:t></a:t>
            </a:r>
            <a:r>
              <a:rPr lang="en-US" sz="2400" b="1" dirty="0">
                <a:latin typeface="Arial Narrow" panose="020B0606020202030204" pitchFamily="34" charset="0"/>
              </a:rPr>
              <a:t> arousal</a:t>
            </a:r>
            <a:endParaRPr lang="en-US" sz="2400" b="1" dirty="0" smtClean="0">
              <a:latin typeface="Arial Narrow" panose="020B0606020202030204" pitchFamily="34" charset="0"/>
            </a:endParaRPr>
          </a:p>
          <a:p>
            <a:pPr marL="342900" indent="-342900" algn="l" rtl="0">
              <a:buBlip>
                <a:blip r:embed="rId2"/>
              </a:buBlip>
            </a:pPr>
            <a:r>
              <a:rPr lang="en-US" sz="2400" dirty="0">
                <a:solidFill>
                  <a:srgbClr val="0000FF"/>
                </a:solidFill>
                <a:latin typeface="Bernard MT Condensed" panose="02050806060905020404" pitchFamily="18" charset="0"/>
              </a:rPr>
              <a:t>Clonidine</a:t>
            </a:r>
            <a:r>
              <a:rPr lang="en-US" sz="2400" b="1" dirty="0" smtClean="0">
                <a:latin typeface="Arial Narrow" panose="020B0606020202030204" pitchFamily="34" charset="0"/>
              </a:rPr>
              <a:t> </a:t>
            </a:r>
            <a:r>
              <a:rPr lang="en-US" sz="2400" b="1" dirty="0" smtClean="0">
                <a:latin typeface="Arial Narrow" panose="020B0606020202030204" pitchFamily="34" charset="0"/>
                <a:sym typeface="Wingdings"/>
              </a:rPr>
              <a:t>  </a:t>
            </a:r>
            <a:r>
              <a:rPr lang="en-US" sz="2400" b="1" dirty="0" smtClean="0">
                <a:latin typeface="Arial Narrow" panose="020B0606020202030204" pitchFamily="34" charset="0"/>
              </a:rPr>
              <a:t>arousal </a:t>
            </a:r>
            <a:r>
              <a:rPr lang="en-US" sz="2400" b="1" dirty="0" smtClean="0">
                <a:latin typeface="Arial Narrow" panose="020B0606020202030204" pitchFamily="34" charset="0"/>
              </a:rPr>
              <a:t>centrally</a:t>
            </a:r>
            <a:endParaRPr lang="en-US" sz="2400" b="1" dirty="0">
              <a:latin typeface="Arial Narrow" panose="020B060602020203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610100" y="5534681"/>
            <a:ext cx="4312399" cy="461665"/>
          </a:xfrm>
          <a:prstGeom prst="rect">
            <a:avLst/>
          </a:prstGeom>
          <a:solidFill>
            <a:srgbClr val="CCFFFF"/>
          </a:solidFill>
          <a:ln w="28575">
            <a:solidFill>
              <a:srgbClr val="FF00FF"/>
            </a:solidFill>
          </a:ln>
        </p:spPr>
        <p:txBody>
          <a:bodyPr wrap="none">
            <a:spAutoFit/>
          </a:bodyPr>
          <a:lstStyle/>
          <a:p>
            <a:pPr algn="l" rtl="0"/>
            <a:r>
              <a:rPr lang="en-US" sz="2400" dirty="0">
                <a:solidFill>
                  <a:srgbClr val="0000FF"/>
                </a:solidFill>
                <a:latin typeface="Bernard MT Condensed" panose="02050806060905020404" pitchFamily="18" charset="0"/>
              </a:rPr>
              <a:t>Centrally acting anti-</a:t>
            </a:r>
            <a:r>
              <a:rPr lang="en-US" sz="2400" dirty="0" err="1">
                <a:solidFill>
                  <a:srgbClr val="0000FF"/>
                </a:solidFill>
                <a:latin typeface="Bernard MT Condensed" panose="02050806060905020404" pitchFamily="18" charset="0"/>
              </a:rPr>
              <a:t>hypertensives</a:t>
            </a:r>
            <a:r>
              <a:rPr lang="en-US" sz="2400" dirty="0">
                <a:solidFill>
                  <a:srgbClr val="0000FF"/>
                </a:solidFill>
                <a:latin typeface="Bernard MT Condensed" panose="02050806060905020404" pitchFamily="18" charset="0"/>
              </a:rPr>
              <a:t> </a:t>
            </a:r>
            <a:endParaRPr lang="ar-EG" sz="2400" dirty="0">
              <a:solidFill>
                <a:srgbClr val="0000FF"/>
              </a:solidFill>
              <a:latin typeface="Bernard MT Condensed" panose="02050806060905020404" pitchFamily="18" charset="0"/>
            </a:endParaRPr>
          </a:p>
        </p:txBody>
      </p:sp>
      <p:sp>
        <p:nvSpPr>
          <p:cNvPr id="21" name="Right Brace 20"/>
          <p:cNvSpPr/>
          <p:nvPr/>
        </p:nvSpPr>
        <p:spPr>
          <a:xfrm>
            <a:off x="4937760" y="2179320"/>
            <a:ext cx="228600" cy="685800"/>
          </a:xfrm>
          <a:prstGeom prst="rightBrac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59139596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9" grpId="0"/>
      <p:bldP spid="22" grpId="0"/>
      <p:bldP spid="18" grpId="0"/>
      <p:bldP spid="26" grpId="0"/>
      <p:bldP spid="2" grpId="0" animBg="1"/>
      <p:bldP spid="2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4152</TotalTime>
  <Words>1429</Words>
  <Application>Microsoft Office PowerPoint</Application>
  <PresentationFormat>On-screen Show (4:3)</PresentationFormat>
  <Paragraphs>299</Paragraphs>
  <Slides>21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PowerPoint Presentation</vt:lpstr>
      <vt:lpstr>PowerPoint Presentation</vt:lpstr>
      <vt:lpstr>      Pathophysiology             Mechanism of an erection</vt:lpstr>
      <vt:lpstr>PowerPoint Presentation</vt:lpstr>
      <vt:lpstr>Pathophysiology                    Mechanism of an erection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Enjoy My Fine Releases.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DR.Ahmed Saker 2O11</dc:creator>
  <cp:lastModifiedBy>Bassiouni</cp:lastModifiedBy>
  <cp:revision>350</cp:revision>
  <dcterms:created xsi:type="dcterms:W3CDTF">2014-03-19T18:59:17Z</dcterms:created>
  <dcterms:modified xsi:type="dcterms:W3CDTF">2018-03-20T19:50:57Z</dcterms:modified>
</cp:coreProperties>
</file>