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4540" y="246329"/>
            <a:ext cx="7614919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1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1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1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140" y="143636"/>
            <a:ext cx="7285990" cy="1165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1" i="0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4939" y="1330197"/>
            <a:ext cx="5556885" cy="1877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6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7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41.png"/><Relationship Id="rId11" Type="http://schemas.openxmlformats.org/officeDocument/2006/relationships/image" Target="../media/image42.png"/><Relationship Id="rId12" Type="http://schemas.openxmlformats.org/officeDocument/2006/relationships/image" Target="../media/image43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5" Type="http://schemas.openxmlformats.org/officeDocument/2006/relationships/image" Target="../media/image46.png"/><Relationship Id="rId16" Type="http://schemas.openxmlformats.org/officeDocument/2006/relationships/image" Target="../media/image47.png"/><Relationship Id="rId17" Type="http://schemas.openxmlformats.org/officeDocument/2006/relationships/image" Target="../media/image48.png"/><Relationship Id="rId18" Type="http://schemas.openxmlformats.org/officeDocument/2006/relationships/image" Target="../media/image49.png"/><Relationship Id="rId19" Type="http://schemas.openxmlformats.org/officeDocument/2006/relationships/image" Target="../media/image50.png"/><Relationship Id="rId20" Type="http://schemas.openxmlformats.org/officeDocument/2006/relationships/image" Target="../media/image51.png"/><Relationship Id="rId21" Type="http://schemas.openxmlformats.org/officeDocument/2006/relationships/image" Target="../media/image52.png"/><Relationship Id="rId22" Type="http://schemas.openxmlformats.org/officeDocument/2006/relationships/image" Target="../media/image53.png"/><Relationship Id="rId23" Type="http://schemas.openxmlformats.org/officeDocument/2006/relationships/image" Target="../media/image54.png"/><Relationship Id="rId24" Type="http://schemas.openxmlformats.org/officeDocument/2006/relationships/image" Target="../media/image55.png"/><Relationship Id="rId25" Type="http://schemas.openxmlformats.org/officeDocument/2006/relationships/image" Target="../media/image56.png"/><Relationship Id="rId26" Type="http://schemas.openxmlformats.org/officeDocument/2006/relationships/image" Target="../media/image57.png"/><Relationship Id="rId27" Type="http://schemas.openxmlformats.org/officeDocument/2006/relationships/image" Target="../media/image58.png"/><Relationship Id="rId28" Type="http://schemas.openxmlformats.org/officeDocument/2006/relationships/image" Target="../media/image59.png"/><Relationship Id="rId29" Type="http://schemas.openxmlformats.org/officeDocument/2006/relationships/image" Target="../media/image60.png"/><Relationship Id="rId30" Type="http://schemas.openxmlformats.org/officeDocument/2006/relationships/image" Target="../media/image61.png"/><Relationship Id="rId31" Type="http://schemas.openxmlformats.org/officeDocument/2006/relationships/image" Target="../media/image62.png"/><Relationship Id="rId32" Type="http://schemas.openxmlformats.org/officeDocument/2006/relationships/image" Target="../media/image63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g"/><Relationship Id="rId3" Type="http://schemas.openxmlformats.org/officeDocument/2006/relationships/image" Target="../media/image69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jp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9" Type="http://schemas.openxmlformats.org/officeDocument/2006/relationships/image" Target="../media/image77.jpg"/><Relationship Id="rId10" Type="http://schemas.openxmlformats.org/officeDocument/2006/relationships/image" Target="../media/image78.png"/><Relationship Id="rId11" Type="http://schemas.openxmlformats.org/officeDocument/2006/relationships/image" Target="../media/image79.png"/><Relationship Id="rId12" Type="http://schemas.openxmlformats.org/officeDocument/2006/relationships/image" Target="../media/image80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jpg"/><Relationship Id="rId3" Type="http://schemas.openxmlformats.org/officeDocument/2006/relationships/image" Target="../media/image82.jpg"/><Relationship Id="rId4" Type="http://schemas.openxmlformats.org/officeDocument/2006/relationships/image" Target="../media/image83.png"/><Relationship Id="rId5" Type="http://schemas.openxmlformats.org/officeDocument/2006/relationships/image" Target="../media/image84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g"/><Relationship Id="rId3" Type="http://schemas.openxmlformats.org/officeDocument/2006/relationships/image" Target="../media/image86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7.jp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jp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1.jp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8" Type="http://schemas.openxmlformats.org/officeDocument/2006/relationships/image" Target="../media/image98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62900" y="152400"/>
            <a:ext cx="0" cy="1524000"/>
          </a:xfrm>
          <a:custGeom>
            <a:avLst/>
            <a:gdLst/>
            <a:ahLst/>
            <a:cxnLst/>
            <a:rect l="l" t="t" r="r" b="b"/>
            <a:pathLst>
              <a:path w="0" h="1524000">
                <a:moveTo>
                  <a:pt x="0" y="0"/>
                </a:moveTo>
                <a:lnTo>
                  <a:pt x="0" y="15240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153400" y="152400"/>
            <a:ext cx="120015" cy="119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321420" y="152400"/>
            <a:ext cx="118490" cy="11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489442" y="152400"/>
            <a:ext cx="114046" cy="1198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153400" y="320293"/>
            <a:ext cx="120015" cy="1154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321420" y="320293"/>
            <a:ext cx="118490" cy="1154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489442" y="320293"/>
            <a:ext cx="114046" cy="1154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657463" y="320293"/>
            <a:ext cx="109600" cy="11544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153400" y="488187"/>
            <a:ext cx="120015" cy="1094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321420" y="488187"/>
            <a:ext cx="118490" cy="10947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489442" y="488187"/>
            <a:ext cx="114046" cy="10947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657463" y="488187"/>
            <a:ext cx="109600" cy="10947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825483" y="488187"/>
            <a:ext cx="120142" cy="10947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8153400" y="656208"/>
            <a:ext cx="120015" cy="119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321420" y="656208"/>
            <a:ext cx="118490" cy="119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489442" y="656208"/>
            <a:ext cx="114046" cy="119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8657463" y="656208"/>
            <a:ext cx="109600" cy="119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153400" y="824102"/>
            <a:ext cx="120015" cy="119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8321420" y="824102"/>
            <a:ext cx="118490" cy="119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8489442" y="824102"/>
            <a:ext cx="114046" cy="1198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657463" y="824102"/>
            <a:ext cx="109600" cy="11988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25483" y="824102"/>
            <a:ext cx="120142" cy="11988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153400" y="991997"/>
            <a:ext cx="120015" cy="11849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321420" y="991997"/>
            <a:ext cx="118490" cy="11849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489442" y="991997"/>
            <a:ext cx="114046" cy="11849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8657463" y="991997"/>
            <a:ext cx="109600" cy="11849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153400" y="1159891"/>
            <a:ext cx="120015" cy="11252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8321420" y="1159891"/>
            <a:ext cx="118490" cy="11252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8489442" y="1159891"/>
            <a:ext cx="114046" cy="11252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8657463" y="1159891"/>
            <a:ext cx="109600" cy="112522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8321420" y="1327911"/>
            <a:ext cx="118490" cy="11988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8657463" y="1327911"/>
            <a:ext cx="109600" cy="11988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1205890" y="1404950"/>
            <a:ext cx="6579234" cy="13677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662940" marR="5080" indent="-650875">
              <a:lnSpc>
                <a:spcPct val="100000"/>
              </a:lnSpc>
              <a:spcBef>
                <a:spcPts val="105"/>
              </a:spcBef>
            </a:pPr>
            <a:r>
              <a:rPr dirty="0" sz="4400">
                <a:solidFill>
                  <a:srgbClr val="330066"/>
                </a:solidFill>
                <a:latin typeface="Arial"/>
                <a:cs typeface="Arial"/>
              </a:rPr>
              <a:t>Teratogens and </a:t>
            </a:r>
            <a:r>
              <a:rPr dirty="0" sz="4400" spc="-5">
                <a:solidFill>
                  <a:srgbClr val="330066"/>
                </a:solidFill>
                <a:latin typeface="Arial"/>
                <a:cs typeface="Arial"/>
              </a:rPr>
              <a:t>drugs</a:t>
            </a:r>
            <a:r>
              <a:rPr dirty="0" sz="4400" spc="-65">
                <a:solidFill>
                  <a:srgbClr val="330066"/>
                </a:solidFill>
                <a:latin typeface="Arial"/>
                <a:cs typeface="Arial"/>
              </a:rPr>
              <a:t> </a:t>
            </a:r>
            <a:r>
              <a:rPr dirty="0" sz="4400" spc="-5">
                <a:solidFill>
                  <a:srgbClr val="330066"/>
                </a:solidFill>
                <a:latin typeface="Arial"/>
                <a:cs typeface="Arial"/>
              </a:rPr>
              <a:t>of  </a:t>
            </a:r>
            <a:r>
              <a:rPr dirty="0" sz="4400">
                <a:solidFill>
                  <a:srgbClr val="330066"/>
                </a:solidFill>
                <a:latin typeface="Arial"/>
                <a:cs typeface="Arial"/>
              </a:rPr>
              <a:t>abuse in</a:t>
            </a:r>
            <a:r>
              <a:rPr dirty="0" sz="4400" spc="-25">
                <a:solidFill>
                  <a:srgbClr val="330066"/>
                </a:solidFill>
                <a:latin typeface="Arial"/>
                <a:cs typeface="Arial"/>
              </a:rPr>
              <a:t> </a:t>
            </a:r>
            <a:r>
              <a:rPr dirty="0" sz="4400">
                <a:solidFill>
                  <a:srgbClr val="330066"/>
                </a:solidFill>
                <a:latin typeface="Arial"/>
                <a:cs typeface="Arial"/>
              </a:rPr>
              <a:t>pregnancy</a:t>
            </a:r>
            <a:endParaRPr sz="44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49448" y="3145917"/>
            <a:ext cx="3024505" cy="1732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 indent="31750">
              <a:lnSpc>
                <a:spcPct val="100000"/>
              </a:lnSpc>
              <a:spcBef>
                <a:spcPts val="95"/>
              </a:spcBef>
            </a:pPr>
            <a:r>
              <a:rPr dirty="0" sz="2800" spc="-5" b="1">
                <a:latin typeface="Times New Roman"/>
                <a:cs typeface="Times New Roman"/>
              </a:rPr>
              <a:t>Prof. Hanan Hagar  Dr. Ishfaq Bukhari  Pharmacology Unit  College of</a:t>
            </a:r>
            <a:r>
              <a:rPr dirty="0" sz="2800" spc="-50" b="1">
                <a:latin typeface="Times New Roman"/>
                <a:cs typeface="Times New Roman"/>
              </a:rPr>
              <a:t> </a:t>
            </a:r>
            <a:r>
              <a:rPr dirty="0" sz="2800" spc="-5" b="1">
                <a:latin typeface="Times New Roman"/>
                <a:cs typeface="Times New Roman"/>
              </a:rPr>
              <a:t>Medicine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934200" y="2971800"/>
            <a:ext cx="2095500" cy="373380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140" y="249377"/>
            <a:ext cx="8086725" cy="60159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25780" indent="-513080">
              <a:lnSpc>
                <a:spcPct val="100000"/>
              </a:lnSpc>
              <a:spcBef>
                <a:spcPts val="105"/>
              </a:spcBef>
              <a:buAutoNum type="romanUcPeriod" startAt="2"/>
              <a:tabLst>
                <a:tab pos="526415" algn="l"/>
              </a:tabLst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The stage of mammalian fetal</a:t>
            </a:r>
            <a:r>
              <a:rPr dirty="0" sz="3200" spc="-10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development</a:t>
            </a:r>
            <a:endParaRPr sz="3200">
              <a:latin typeface="Times New Roman"/>
              <a:cs typeface="Times New Roman"/>
            </a:endParaRPr>
          </a:p>
          <a:p>
            <a:pPr marL="88900" marR="10160">
              <a:lnSpc>
                <a:spcPct val="100000"/>
              </a:lnSpc>
              <a:spcBef>
                <a:spcPts val="2750"/>
              </a:spcBef>
            </a:pPr>
            <a:r>
              <a:rPr dirty="0" sz="3200" b="1">
                <a:latin typeface="Times New Roman"/>
                <a:cs typeface="Times New Roman"/>
              </a:rPr>
              <a:t>Harmful action of drugs </a:t>
            </a:r>
            <a:r>
              <a:rPr dirty="0" sz="3200" spc="-5" b="1">
                <a:latin typeface="Times New Roman"/>
                <a:cs typeface="Times New Roman"/>
              </a:rPr>
              <a:t>depend upon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stage</a:t>
            </a:r>
            <a:r>
              <a:rPr dirty="0" sz="3200" spc="-8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of  fetal development at time of drug</a:t>
            </a:r>
            <a:r>
              <a:rPr dirty="0" sz="3200" spc="-13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FF"/>
                </a:solidFill>
                <a:latin typeface="Times New Roman"/>
                <a:cs typeface="Times New Roman"/>
              </a:rPr>
              <a:t>exposure.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00">
              <a:latin typeface="Times New Roman"/>
              <a:cs typeface="Times New Roman"/>
            </a:endParaRPr>
          </a:p>
          <a:p>
            <a:pPr marL="88900" marR="5080">
              <a:lnSpc>
                <a:spcPct val="100000"/>
              </a:lnSpc>
              <a:spcBef>
                <a:spcPts val="2220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Mammalian fetal development passes</a:t>
            </a:r>
            <a:r>
              <a:rPr dirty="0" sz="3200" spc="-11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spc="-10" b="1">
                <a:solidFill>
                  <a:srgbClr val="C00000"/>
                </a:solidFill>
                <a:latin typeface="Times New Roman"/>
                <a:cs typeface="Times New Roman"/>
              </a:rPr>
              <a:t>through  </a:t>
            </a:r>
            <a:r>
              <a:rPr dirty="0" sz="3200" spc="-15" b="1">
                <a:solidFill>
                  <a:srgbClr val="C00000"/>
                </a:solidFill>
                <a:latin typeface="Times New Roman"/>
                <a:cs typeface="Times New Roman"/>
              </a:rPr>
              <a:t>three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C00000"/>
                </a:solidFill>
                <a:latin typeface="Times New Roman"/>
                <a:cs typeface="Times New Roman"/>
              </a:rPr>
              <a:t>phases:</a:t>
            </a:r>
            <a:endParaRPr sz="3200">
              <a:latin typeface="Times New Roman"/>
              <a:cs typeface="Times New Roman"/>
            </a:endParaRPr>
          </a:p>
          <a:p>
            <a:pPr lvl="1" marL="698500" indent="-609600">
              <a:lnSpc>
                <a:spcPct val="100000"/>
              </a:lnSpc>
              <a:spcBef>
                <a:spcPts val="1200"/>
              </a:spcBef>
              <a:buClr>
                <a:srgbClr val="0000FF"/>
              </a:buClr>
              <a:buSzPct val="79687"/>
              <a:buFont typeface="Wingdings"/>
              <a:buChar char=""/>
              <a:tabLst>
                <a:tab pos="697865" algn="l"/>
                <a:tab pos="698500" algn="l"/>
              </a:tabLst>
            </a:pPr>
            <a:r>
              <a:rPr dirty="0" sz="3200" b="1">
                <a:latin typeface="Times New Roman"/>
                <a:cs typeface="Times New Roman"/>
              </a:rPr>
              <a:t>Blastocyst formation </a:t>
            </a:r>
            <a:r>
              <a:rPr dirty="0" sz="3200" spc="5" b="1">
                <a:latin typeface="Times New Roman"/>
                <a:cs typeface="Times New Roman"/>
              </a:rPr>
              <a:t>(1 </a:t>
            </a:r>
            <a:r>
              <a:rPr dirty="0" sz="3200" b="1">
                <a:latin typeface="Times New Roman"/>
                <a:cs typeface="Times New Roman"/>
              </a:rPr>
              <a:t>up to 16</a:t>
            </a:r>
            <a:r>
              <a:rPr dirty="0" sz="3200" spc="-1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days).</a:t>
            </a:r>
            <a:endParaRPr sz="3200">
              <a:latin typeface="Times New Roman"/>
              <a:cs typeface="Times New Roman"/>
            </a:endParaRPr>
          </a:p>
          <a:p>
            <a:pPr lvl="1" marL="698500" indent="-609600">
              <a:lnSpc>
                <a:spcPct val="100000"/>
              </a:lnSpc>
              <a:spcBef>
                <a:spcPts val="1200"/>
              </a:spcBef>
              <a:buClr>
                <a:srgbClr val="0000FF"/>
              </a:buClr>
              <a:buSzPct val="79687"/>
              <a:buFont typeface="Wingdings"/>
              <a:buChar char=""/>
              <a:tabLst>
                <a:tab pos="697865" algn="l"/>
                <a:tab pos="698500" algn="l"/>
              </a:tabLst>
            </a:pPr>
            <a:r>
              <a:rPr dirty="0" sz="3200" b="1">
                <a:latin typeface="Times New Roman"/>
                <a:cs typeface="Times New Roman"/>
              </a:rPr>
              <a:t>Organogenesis (17-60</a:t>
            </a:r>
            <a:r>
              <a:rPr dirty="0" sz="3200" spc="-6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days).</a:t>
            </a:r>
            <a:endParaRPr sz="3200">
              <a:latin typeface="Times New Roman"/>
              <a:cs typeface="Times New Roman"/>
            </a:endParaRPr>
          </a:p>
          <a:p>
            <a:pPr lvl="1" marL="698500" marR="303530" indent="-609600">
              <a:lnSpc>
                <a:spcPct val="100000"/>
              </a:lnSpc>
              <a:spcBef>
                <a:spcPts val="1205"/>
              </a:spcBef>
              <a:buClr>
                <a:srgbClr val="0000FF"/>
              </a:buClr>
              <a:buSzPct val="79687"/>
              <a:buFont typeface="Wingdings"/>
              <a:buChar char=""/>
              <a:tabLst>
                <a:tab pos="697865" algn="l"/>
                <a:tab pos="698500" algn="l"/>
              </a:tabLst>
            </a:pPr>
            <a:r>
              <a:rPr dirty="0" sz="3200" b="1">
                <a:latin typeface="Times New Roman"/>
                <a:cs typeface="Times New Roman"/>
              </a:rPr>
              <a:t>Histogenesis &amp; maturation of function</a:t>
            </a:r>
            <a:r>
              <a:rPr dirty="0" sz="3200" spc="-140" b="1">
                <a:latin typeface="Times New Roman"/>
                <a:cs typeface="Times New Roman"/>
              </a:rPr>
              <a:t> </a:t>
            </a:r>
            <a:r>
              <a:rPr dirty="0" sz="3200" spc="5" b="1">
                <a:latin typeface="Times New Roman"/>
                <a:cs typeface="Times New Roman"/>
              </a:rPr>
              <a:t>(8  </a:t>
            </a:r>
            <a:r>
              <a:rPr dirty="0" sz="3200" b="1">
                <a:latin typeface="Times New Roman"/>
                <a:cs typeface="Times New Roman"/>
              </a:rPr>
              <a:t>weeks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onwards).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140" y="324053"/>
            <a:ext cx="8294370" cy="49682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79095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Blastocyst</a:t>
            </a:r>
            <a:r>
              <a:rPr dirty="0" sz="3200" spc="-1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formation	(First 2</a:t>
            </a:r>
            <a:r>
              <a:rPr dirty="0" sz="3200" spc="-3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weeks)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42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Occurs from </a:t>
            </a:r>
            <a:r>
              <a:rPr dirty="0" sz="3200" spc="5" b="1">
                <a:latin typeface="Times New Roman"/>
                <a:cs typeface="Times New Roman"/>
              </a:rPr>
              <a:t>(1-16 </a:t>
            </a:r>
            <a:r>
              <a:rPr dirty="0" sz="3200" b="1">
                <a:latin typeface="Times New Roman"/>
                <a:cs typeface="Times New Roman"/>
              </a:rPr>
              <a:t>days) in the first</a:t>
            </a:r>
            <a:r>
              <a:rPr dirty="0" sz="3200" spc="-14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trimester.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92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Period of </a:t>
            </a:r>
            <a:r>
              <a:rPr dirty="0" u="heavy" sz="32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dividing </a:t>
            </a: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zygote and</a:t>
            </a:r>
            <a:r>
              <a:rPr dirty="0" u="heavy" sz="3200" spc="-1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implantation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92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Pre-differentiated period</a:t>
            </a:r>
            <a:r>
              <a:rPr dirty="0" sz="3200" spc="-6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(conceptus).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92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Drugs </a:t>
            </a:r>
            <a:r>
              <a:rPr dirty="0" sz="3200" spc="-5" b="1">
                <a:latin typeface="Times New Roman"/>
                <a:cs typeface="Times New Roman"/>
              </a:rPr>
              <a:t>have </a:t>
            </a:r>
            <a:r>
              <a:rPr dirty="0" sz="3200" b="1">
                <a:latin typeface="Times New Roman"/>
                <a:cs typeface="Times New Roman"/>
              </a:rPr>
              <a:t>an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all-or-n</a:t>
            </a:r>
            <a:endParaRPr sz="3200">
              <a:latin typeface="Times New Roman"/>
              <a:cs typeface="Times New Roman"/>
            </a:endParaRPr>
          </a:p>
          <a:p>
            <a:pPr marL="355600" marR="3735070" indent="-342900">
              <a:lnSpc>
                <a:spcPct val="15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Exposure to harmful d  period</a:t>
            </a:r>
            <a:r>
              <a:rPr dirty="0" sz="3200" b="1">
                <a:solidFill>
                  <a:srgbClr val="FF3300"/>
                </a:solidFill>
                <a:latin typeface="Symbol"/>
                <a:cs typeface="Symbol"/>
              </a:rPr>
              <a:t>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Prenatal</a:t>
            </a:r>
            <a:r>
              <a:rPr dirty="0" sz="3200" spc="-100" b="1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death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07791" y="3372087"/>
            <a:ext cx="2795270" cy="19145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495"/>
              </a:lnSpc>
            </a:pPr>
            <a:r>
              <a:rPr dirty="0" sz="3200" spc="-5" b="1">
                <a:solidFill>
                  <a:srgbClr val="FF3300"/>
                </a:solidFill>
                <a:latin typeface="Times New Roman"/>
                <a:cs typeface="Times New Roman"/>
              </a:rPr>
              <a:t>othing</a:t>
            </a:r>
            <a:r>
              <a:rPr dirty="0" sz="3200" spc="-55" b="1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effect.</a:t>
            </a:r>
            <a:endParaRPr sz="3200">
              <a:latin typeface="Times New Roman"/>
              <a:cs typeface="Times New Roman"/>
            </a:endParaRPr>
          </a:p>
          <a:p>
            <a:pPr marL="372745" indent="-356235">
              <a:lnSpc>
                <a:spcPct val="150000"/>
              </a:lnSpc>
            </a:pPr>
            <a:r>
              <a:rPr dirty="0" sz="3200" b="1">
                <a:latin typeface="Times New Roman"/>
                <a:cs typeface="Times New Roman"/>
              </a:rPr>
              <a:t>rugs during</a:t>
            </a:r>
            <a:r>
              <a:rPr dirty="0" sz="3200" spc="-95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this 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&amp;</a:t>
            </a:r>
            <a:r>
              <a:rPr dirty="0" sz="3200" spc="-25" b="1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abortion.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722876" y="3428998"/>
            <a:ext cx="4344924" cy="3352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95504"/>
            <a:ext cx="5066665" cy="54356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5"/>
              <a:t>Organogenesis: </a:t>
            </a:r>
            <a:r>
              <a:rPr dirty="0"/>
              <a:t>(2-8</a:t>
            </a:r>
            <a:r>
              <a:rPr dirty="0" spc="25"/>
              <a:t> </a:t>
            </a:r>
            <a:r>
              <a:rPr dirty="0" spc="-5"/>
              <a:t>weeks)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766318"/>
            <a:ext cx="8135620" cy="43859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is the process by </a:t>
            </a:r>
            <a:r>
              <a:rPr dirty="0" sz="3200" spc="-5" b="1">
                <a:latin typeface="Times New Roman"/>
                <a:cs typeface="Times New Roman"/>
              </a:rPr>
              <a:t>which </a:t>
            </a:r>
            <a:r>
              <a:rPr dirty="0" sz="3200" b="1">
                <a:latin typeface="Times New Roman"/>
                <a:cs typeface="Times New Roman"/>
              </a:rPr>
              <a:t>cells specialize and  organize to form the tissues and organs of</a:t>
            </a:r>
            <a:r>
              <a:rPr dirty="0" sz="3200" spc="-13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an  organism.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Occurs in (17- 60 days) in the first</a:t>
            </a:r>
            <a:r>
              <a:rPr dirty="0" sz="3200" spc="-1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trimester.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The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most sensitive period </a:t>
            </a:r>
            <a:r>
              <a:rPr dirty="0" sz="3200" b="1">
                <a:latin typeface="Times New Roman"/>
                <a:cs typeface="Times New Roman"/>
              </a:rPr>
              <a:t>of</a:t>
            </a:r>
            <a:r>
              <a:rPr dirty="0" sz="3200" spc="-7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pregnancy.</a:t>
            </a:r>
            <a:endParaRPr sz="3200">
              <a:latin typeface="Times New Roman"/>
              <a:cs typeface="Times New Roman"/>
            </a:endParaRPr>
          </a:p>
          <a:p>
            <a:pPr marL="355600" marR="313690" indent="-342900">
              <a:lnSpc>
                <a:spcPct val="100000"/>
              </a:lnSpc>
              <a:spcBef>
                <a:spcPts val="1215"/>
              </a:spcBef>
              <a:buFont typeface="Times New Roman"/>
              <a:buChar char="•"/>
              <a:tabLst>
                <a:tab pos="354965" algn="l"/>
                <a:tab pos="355600" algn="l"/>
                <a:tab pos="5769610" algn="l"/>
              </a:tabLst>
            </a:pPr>
            <a:r>
              <a:rPr dirty="0" sz="3200" b="1">
                <a:latin typeface="Times New Roman"/>
                <a:cs typeface="Times New Roman"/>
              </a:rPr>
              <a:t>Exposure to harmful</a:t>
            </a:r>
            <a:r>
              <a:rPr dirty="0" sz="3200" spc="-4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drugs</a:t>
            </a:r>
            <a:r>
              <a:rPr dirty="0" sz="3200" spc="10" b="1"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Symbol"/>
                <a:cs typeface="Symbol"/>
              </a:rPr>
              <a:t></a:t>
            </a:r>
            <a:r>
              <a:rPr dirty="0" sz="3200">
                <a:solidFill>
                  <a:srgbClr val="FF33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major</a:t>
            </a:r>
            <a:r>
              <a:rPr dirty="0" sz="3200" spc="-95" b="1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birth  defect in </a:t>
            </a:r>
            <a:r>
              <a:rPr dirty="0" sz="3200" spc="-5" b="1">
                <a:solidFill>
                  <a:srgbClr val="FF3300"/>
                </a:solidFill>
                <a:latin typeface="Times New Roman"/>
                <a:cs typeface="Times New Roman"/>
              </a:rPr>
              <a:t>body parts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or major congenital  malformation.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dirty="0" spc="-5"/>
              <a:t>Histogenesis and functional maturation  (8 weeks</a:t>
            </a:r>
            <a:r>
              <a:rPr dirty="0" spc="10"/>
              <a:t> </a:t>
            </a:r>
            <a:r>
              <a:rPr dirty="0" spc="-5"/>
              <a:t>onwards)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1284706"/>
            <a:ext cx="8008620" cy="43859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17500" marR="5080" indent="-304800">
              <a:lnSpc>
                <a:spcPct val="115700"/>
              </a:lnSpc>
              <a:spcBef>
                <a:spcPts val="1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Growth and fetal development occur</a:t>
            </a:r>
            <a:r>
              <a:rPr dirty="0" sz="3200" spc="-15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during  this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stage.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350">
              <a:latin typeface="Times New Roman"/>
              <a:cs typeface="Times New Roman"/>
            </a:endParaRPr>
          </a:p>
          <a:p>
            <a:pPr marL="12700" marR="27368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Fetus depends </a:t>
            </a:r>
            <a:r>
              <a:rPr dirty="0" sz="3200" spc="-5" b="1">
                <a:latin typeface="Times New Roman"/>
                <a:cs typeface="Times New Roman"/>
              </a:rPr>
              <a:t>upon </a:t>
            </a:r>
            <a:r>
              <a:rPr dirty="0" sz="3200" b="1">
                <a:latin typeface="Times New Roman"/>
                <a:cs typeface="Times New Roman"/>
              </a:rPr>
              <a:t>nutrients </a:t>
            </a:r>
            <a:r>
              <a:rPr dirty="0" sz="3200" spc="5" b="1">
                <a:latin typeface="Times New Roman"/>
                <a:cs typeface="Times New Roman"/>
              </a:rPr>
              <a:t>&amp;</a:t>
            </a:r>
            <a:r>
              <a:rPr dirty="0" sz="3200" spc="-1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hormonal  </a:t>
            </a:r>
            <a:r>
              <a:rPr dirty="0" sz="3200" spc="-5" b="1">
                <a:latin typeface="Times New Roman"/>
                <a:cs typeface="Times New Roman"/>
              </a:rPr>
              <a:t>supply.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4350">
              <a:latin typeface="Times New Roman"/>
              <a:cs typeface="Times New Roman"/>
            </a:endParaRPr>
          </a:p>
          <a:p>
            <a:pPr marL="127000" marR="34925" indent="-1143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  <a:tab pos="5619750" algn="l"/>
              </a:tabLst>
            </a:pPr>
            <a:r>
              <a:rPr dirty="0" sz="3200" b="1">
                <a:latin typeface="Times New Roman"/>
                <a:cs typeface="Times New Roman"/>
              </a:rPr>
              <a:t>Exposure </a:t>
            </a:r>
            <a:r>
              <a:rPr dirty="0" sz="3200" spc="-5" b="1">
                <a:latin typeface="Times New Roman"/>
                <a:cs typeface="Times New Roman"/>
              </a:rPr>
              <a:t>to drugs</a:t>
            </a:r>
            <a:r>
              <a:rPr dirty="0" sz="3200" spc="-10" b="1">
                <a:latin typeface="Times New Roman"/>
                <a:cs typeface="Times New Roman"/>
              </a:rPr>
              <a:t> </a:t>
            </a:r>
            <a:r>
              <a:rPr dirty="0" sz="3200" spc="5" b="1">
                <a:latin typeface="Times New Roman"/>
                <a:cs typeface="Times New Roman"/>
              </a:rPr>
              <a:t>can</a:t>
            </a:r>
            <a:r>
              <a:rPr dirty="0" sz="3200" spc="-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cause	“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Function  problems</a:t>
            </a:r>
            <a:r>
              <a:rPr dirty="0" sz="3200" b="1">
                <a:latin typeface="Times New Roman"/>
                <a:cs typeface="Times New Roman"/>
              </a:rPr>
              <a:t>” rather than “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gross</a:t>
            </a:r>
            <a:r>
              <a:rPr dirty="0" sz="3200" spc="-9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malformation</a:t>
            </a:r>
            <a:r>
              <a:rPr dirty="0" sz="3200" b="1">
                <a:latin typeface="Times New Roman"/>
                <a:cs typeface="Times New Roman"/>
              </a:rPr>
              <a:t>”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196037"/>
            <a:ext cx="7285990" cy="54356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5"/>
              <a:t>Histogenesis and functional</a:t>
            </a:r>
            <a:r>
              <a:rPr dirty="0" spc="90"/>
              <a:t> </a:t>
            </a:r>
            <a:r>
              <a:rPr dirty="0" spc="-5"/>
              <a:t>maturation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1080909"/>
            <a:ext cx="8167370" cy="25869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15265" marR="5080" indent="-202565">
              <a:lnSpc>
                <a:spcPct val="131300"/>
              </a:lnSpc>
              <a:spcBef>
                <a:spcPts val="9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Exposure to drugs during </a:t>
            </a:r>
            <a:r>
              <a:rPr dirty="0" sz="3200" spc="15" b="1">
                <a:latin typeface="Times New Roman"/>
                <a:cs typeface="Times New Roman"/>
              </a:rPr>
              <a:t>2</a:t>
            </a:r>
            <a:r>
              <a:rPr dirty="0" baseline="25132" sz="3150" spc="22" b="1">
                <a:latin typeface="Times New Roman"/>
                <a:cs typeface="Times New Roman"/>
              </a:rPr>
              <a:t>nd </a:t>
            </a:r>
            <a:r>
              <a:rPr dirty="0" sz="3200" b="1">
                <a:latin typeface="Times New Roman"/>
                <a:cs typeface="Times New Roman"/>
              </a:rPr>
              <a:t>and </a:t>
            </a:r>
            <a:r>
              <a:rPr dirty="0" sz="3200" spc="10" b="1">
                <a:latin typeface="Times New Roman"/>
                <a:cs typeface="Times New Roman"/>
              </a:rPr>
              <a:t>3</a:t>
            </a:r>
            <a:r>
              <a:rPr dirty="0" baseline="25132" sz="3150" spc="15" b="1">
                <a:latin typeface="Times New Roman"/>
                <a:cs typeface="Times New Roman"/>
              </a:rPr>
              <a:t>rd </a:t>
            </a:r>
            <a:r>
              <a:rPr dirty="0" sz="3200" b="1">
                <a:latin typeface="Times New Roman"/>
                <a:cs typeface="Times New Roman"/>
              </a:rPr>
              <a:t>will not  </a:t>
            </a:r>
            <a:r>
              <a:rPr dirty="0" sz="3200" spc="-5" b="1">
                <a:latin typeface="Times New Roman"/>
                <a:cs typeface="Times New Roman"/>
              </a:rPr>
              <a:t>induce </a:t>
            </a:r>
            <a:r>
              <a:rPr dirty="0" sz="3200" b="1">
                <a:latin typeface="Times New Roman"/>
                <a:cs typeface="Times New Roman"/>
              </a:rPr>
              <a:t>major malformation </a:t>
            </a:r>
            <a:r>
              <a:rPr dirty="0" sz="3200" spc="-5" b="1">
                <a:latin typeface="Times New Roman"/>
                <a:cs typeface="Times New Roman"/>
              </a:rPr>
              <a:t>but drugs </a:t>
            </a:r>
            <a:r>
              <a:rPr dirty="0" sz="3200" b="1">
                <a:latin typeface="Times New Roman"/>
                <a:cs typeface="Times New Roman"/>
              </a:rPr>
              <a:t>can  produce </a:t>
            </a:r>
            <a:r>
              <a:rPr dirty="0" sz="3200" spc="-5" b="1">
                <a:solidFill>
                  <a:srgbClr val="C00000"/>
                </a:solidFill>
                <a:latin typeface="Times New Roman"/>
                <a:cs typeface="Times New Roman"/>
              </a:rPr>
              <a:t>minor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morphologic abnormalities,  growth retardation and functional</a:t>
            </a:r>
            <a:r>
              <a:rPr dirty="0" sz="3200" spc="-13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defects.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140" y="4558"/>
            <a:ext cx="8507730" cy="62147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352425">
              <a:lnSpc>
                <a:spcPct val="134400"/>
              </a:lnSpc>
              <a:spcBef>
                <a:spcPts val="100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II. The stages of mammalian fetal</a:t>
            </a:r>
            <a:r>
              <a:rPr dirty="0" sz="3200" spc="-15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development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 First trimester (week 1- week</a:t>
            </a:r>
            <a:r>
              <a:rPr dirty="0" sz="3200" spc="-12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spc="5" b="1">
                <a:solidFill>
                  <a:srgbClr val="0000FF"/>
                </a:solidFill>
                <a:latin typeface="Times New Roman"/>
                <a:cs typeface="Times New Roman"/>
              </a:rPr>
              <a:t>12)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tabLst>
                <a:tab pos="5941060" algn="l"/>
              </a:tabLst>
            </a:pPr>
            <a:r>
              <a:rPr dirty="0" sz="3200" b="1">
                <a:latin typeface="Times New Roman"/>
                <a:cs typeface="Times New Roman"/>
              </a:rPr>
              <a:t>Blastocyst formation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(all or </a:t>
            </a:r>
            <a:r>
              <a:rPr dirty="0" sz="3200" spc="-5" b="1">
                <a:solidFill>
                  <a:srgbClr val="C00000"/>
                </a:solidFill>
                <a:latin typeface="Times New Roman"/>
                <a:cs typeface="Times New Roman"/>
              </a:rPr>
              <a:t>none).  </a:t>
            </a:r>
            <a:r>
              <a:rPr dirty="0" sz="3200" b="1">
                <a:latin typeface="Times New Roman"/>
                <a:cs typeface="Times New Roman"/>
              </a:rPr>
              <a:t>Or</a:t>
            </a:r>
            <a:r>
              <a:rPr dirty="0" sz="3200" spc="10" b="1">
                <a:latin typeface="Times New Roman"/>
                <a:cs typeface="Times New Roman"/>
              </a:rPr>
              <a:t>g</a:t>
            </a:r>
            <a:r>
              <a:rPr dirty="0" sz="3200" b="1">
                <a:latin typeface="Times New Roman"/>
                <a:cs typeface="Times New Roman"/>
              </a:rPr>
              <a:t>anogenesis:</a:t>
            </a:r>
            <a:r>
              <a:rPr dirty="0" sz="3200" spc="-4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major</a:t>
            </a:r>
            <a:r>
              <a:rPr dirty="0" sz="3200" spc="-7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</a:t>
            </a:r>
            <a:r>
              <a:rPr dirty="0" sz="3200" spc="5" b="1">
                <a:latin typeface="Times New Roman"/>
                <a:cs typeface="Times New Roman"/>
              </a:rPr>
              <a:t>o</a:t>
            </a:r>
            <a:r>
              <a:rPr dirty="0" sz="3200" b="1">
                <a:latin typeface="Times New Roman"/>
                <a:cs typeface="Times New Roman"/>
              </a:rPr>
              <a:t>ngenital</a:t>
            </a:r>
            <a:r>
              <a:rPr dirty="0" sz="3200" b="1">
                <a:latin typeface="Times New Roman"/>
                <a:cs typeface="Times New Roman"/>
              </a:rPr>
              <a:t>	</a:t>
            </a:r>
            <a:r>
              <a:rPr dirty="0" sz="3200" b="1">
                <a:latin typeface="Times New Roman"/>
                <a:cs typeface="Times New Roman"/>
              </a:rPr>
              <a:t>malfo</a:t>
            </a:r>
            <a:r>
              <a:rPr dirty="0" sz="3200" spc="5" b="1">
                <a:latin typeface="Times New Roman"/>
                <a:cs typeface="Times New Roman"/>
              </a:rPr>
              <a:t>r</a:t>
            </a:r>
            <a:r>
              <a:rPr dirty="0" sz="3200" b="1">
                <a:latin typeface="Times New Roman"/>
                <a:cs typeface="Times New Roman"/>
              </a:rPr>
              <a:t>matio</a:t>
            </a:r>
            <a:r>
              <a:rPr dirty="0" sz="3200" spc="-15" b="1">
                <a:latin typeface="Times New Roman"/>
                <a:cs typeface="Times New Roman"/>
              </a:rPr>
              <a:t>n</a:t>
            </a:r>
            <a:r>
              <a:rPr dirty="0" sz="3200" b="1">
                <a:latin typeface="Times New Roman"/>
                <a:cs typeface="Times New Roman"/>
              </a:rPr>
              <a:t>s 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(teratogenesis).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 marR="408305">
              <a:lnSpc>
                <a:spcPct val="100000"/>
              </a:lnSpc>
              <a:tabLst>
                <a:tab pos="118491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Second &amp; Third trimesters: (week 13-week</a:t>
            </a:r>
            <a:r>
              <a:rPr dirty="0" sz="3200" spc="-17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spc="5" b="1">
                <a:solidFill>
                  <a:srgbClr val="0000FF"/>
                </a:solidFill>
                <a:latin typeface="Times New Roman"/>
                <a:cs typeface="Times New Roman"/>
              </a:rPr>
              <a:t>28)  </a:t>
            </a:r>
            <a:r>
              <a:rPr dirty="0" sz="3200" b="1">
                <a:latin typeface="Times New Roman"/>
                <a:cs typeface="Times New Roman"/>
              </a:rPr>
              <a:t>affect	</a:t>
            </a:r>
            <a:r>
              <a:rPr dirty="0" sz="3200" spc="-5" b="1">
                <a:latin typeface="Times New Roman"/>
                <a:cs typeface="Times New Roman"/>
              </a:rPr>
              <a:t>growth </a:t>
            </a:r>
            <a:r>
              <a:rPr dirty="0" sz="3200" b="1">
                <a:latin typeface="Times New Roman"/>
                <a:cs typeface="Times New Roman"/>
              </a:rPr>
              <a:t>&amp; fetal</a:t>
            </a:r>
            <a:r>
              <a:rPr dirty="0" sz="3200" spc="-7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development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Near </a:t>
            </a:r>
            <a:r>
              <a:rPr dirty="0" sz="3200" spc="-55" b="1">
                <a:solidFill>
                  <a:srgbClr val="0000FF"/>
                </a:solidFill>
                <a:latin typeface="Times New Roman"/>
                <a:cs typeface="Times New Roman"/>
              </a:rPr>
              <a:t>Term: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(week 29-week</a:t>
            </a:r>
            <a:r>
              <a:rPr dirty="0" sz="3200" spc="-1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spc="5" b="1">
                <a:solidFill>
                  <a:srgbClr val="0000FF"/>
                </a:solidFill>
                <a:latin typeface="Times New Roman"/>
                <a:cs typeface="Times New Roman"/>
              </a:rPr>
              <a:t>40)</a:t>
            </a:r>
            <a:endParaRPr sz="3200">
              <a:latin typeface="Times New Roman"/>
              <a:cs typeface="Times New Roman"/>
            </a:endParaRPr>
          </a:p>
          <a:p>
            <a:pPr marL="12700" marR="1059180">
              <a:lnSpc>
                <a:spcPct val="100000"/>
              </a:lnSpc>
              <a:tabLst>
                <a:tab pos="1549400" algn="l"/>
                <a:tab pos="2858135" algn="l"/>
                <a:tab pos="3491865" algn="l"/>
              </a:tabLst>
            </a:pPr>
            <a:r>
              <a:rPr dirty="0" sz="3200" b="1">
                <a:latin typeface="Times New Roman"/>
                <a:cs typeface="Times New Roman"/>
              </a:rPr>
              <a:t>adverse	effects	on	neonates or </a:t>
            </a:r>
            <a:r>
              <a:rPr dirty="0" sz="3200" spc="-5" b="1">
                <a:latin typeface="Times New Roman"/>
                <a:cs typeface="Times New Roman"/>
              </a:rPr>
              <a:t>labor</a:t>
            </a:r>
            <a:r>
              <a:rPr dirty="0" sz="3200" spc="-20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after  delivery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6445" y="212801"/>
            <a:ext cx="8136255" cy="54356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5">
                <a:latin typeface="Arial"/>
                <a:cs typeface="Arial"/>
              </a:rPr>
              <a:t>Critical Periods of Human</a:t>
            </a:r>
            <a:r>
              <a:rPr dirty="0" spc="70">
                <a:latin typeface="Arial"/>
                <a:cs typeface="Arial"/>
              </a:rPr>
              <a:t> </a:t>
            </a:r>
            <a:r>
              <a:rPr dirty="0" spc="-5">
                <a:latin typeface="Arial"/>
                <a:cs typeface="Arial"/>
              </a:rPr>
              <a:t>Development</a:t>
            </a:r>
          </a:p>
        </p:txBody>
      </p:sp>
      <p:sp>
        <p:nvSpPr>
          <p:cNvPr id="3" name="object 3"/>
          <p:cNvSpPr/>
          <p:nvPr/>
        </p:nvSpPr>
        <p:spPr>
          <a:xfrm>
            <a:off x="228600" y="990600"/>
            <a:ext cx="8763000" cy="5638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2154" y="246329"/>
            <a:ext cx="267462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30"/>
              <a:t>Teratogenesis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07340" y="979677"/>
            <a:ext cx="8152765" cy="52546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spc="-5" b="1">
                <a:latin typeface="Times New Roman"/>
                <a:cs typeface="Times New Roman"/>
              </a:rPr>
              <a:t>Occurrence </a:t>
            </a:r>
            <a:r>
              <a:rPr dirty="0" sz="3200" b="1">
                <a:latin typeface="Times New Roman"/>
                <a:cs typeface="Times New Roman"/>
              </a:rPr>
              <a:t>of congenital defects of the</a:t>
            </a:r>
            <a:r>
              <a:rPr dirty="0" sz="3200" spc="-1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fetus.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What </a:t>
            </a:r>
            <a:r>
              <a:rPr dirty="0" sz="3200" spc="-15" b="1">
                <a:solidFill>
                  <a:srgbClr val="0000FF"/>
                </a:solidFill>
                <a:latin typeface="Times New Roman"/>
                <a:cs typeface="Times New Roman"/>
              </a:rPr>
              <a:t>are</a:t>
            </a:r>
            <a:r>
              <a:rPr dirty="0" sz="3200" spc="-2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teratogens?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300990" algn="l"/>
              </a:tabLst>
            </a:pPr>
            <a:r>
              <a:rPr dirty="0" sz="3200">
                <a:latin typeface="Times New Roman"/>
                <a:cs typeface="Times New Roman"/>
              </a:rPr>
              <a:t>are substances that may cause </a:t>
            </a:r>
            <a:r>
              <a:rPr dirty="0" sz="3200" b="1">
                <a:latin typeface="Times New Roman"/>
                <a:cs typeface="Times New Roman"/>
              </a:rPr>
              <a:t>permanent</a:t>
            </a:r>
            <a:r>
              <a:rPr dirty="0" sz="3200" spc="-7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birth  defects </a:t>
            </a:r>
            <a:r>
              <a:rPr dirty="0" sz="3200">
                <a:latin typeface="Times New Roman"/>
                <a:cs typeface="Times New Roman"/>
              </a:rPr>
              <a:t>via a toxic </a:t>
            </a:r>
            <a:r>
              <a:rPr dirty="0" sz="3200" spc="-10">
                <a:latin typeface="Times New Roman"/>
                <a:cs typeface="Times New Roman"/>
              </a:rPr>
              <a:t>effect </a:t>
            </a:r>
            <a:r>
              <a:rPr dirty="0" sz="3200">
                <a:latin typeface="Times New Roman"/>
                <a:cs typeface="Times New Roman"/>
              </a:rPr>
              <a:t>on an embryo or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fetus.</a:t>
            </a:r>
            <a:endParaRPr sz="3200">
              <a:latin typeface="Times New Roman"/>
              <a:cs typeface="Times New Roman"/>
            </a:endParaRPr>
          </a:p>
          <a:p>
            <a:pPr marL="12700" marR="276860">
              <a:lnSpc>
                <a:spcPct val="100000"/>
              </a:lnSpc>
              <a:spcBef>
                <a:spcPts val="2405"/>
              </a:spcBef>
              <a:buClr>
                <a:srgbClr val="000000"/>
              </a:buClr>
              <a:buFont typeface="Wingdings"/>
              <a:buChar char=""/>
              <a:tabLst>
                <a:tab pos="400685" algn="l"/>
                <a:tab pos="401320" algn="l"/>
              </a:tabLst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Examples </a:t>
            </a:r>
            <a:r>
              <a:rPr dirty="0" sz="3200">
                <a:latin typeface="Times New Roman"/>
                <a:cs typeface="Times New Roman"/>
              </a:rPr>
              <a:t>medication, street drug,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chemicals,  diseases, environmental</a:t>
            </a:r>
            <a:r>
              <a:rPr dirty="0" sz="3200" spc="-5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agents.</a:t>
            </a:r>
            <a:endParaRPr sz="3200">
              <a:latin typeface="Times New Roman"/>
              <a:cs typeface="Times New Roman"/>
            </a:endParaRPr>
          </a:p>
          <a:p>
            <a:pPr marL="12700" marR="366395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293370" algn="l"/>
              </a:tabLst>
            </a:pPr>
            <a:r>
              <a:rPr dirty="0" sz="3200">
                <a:latin typeface="Times New Roman"/>
                <a:cs typeface="Times New Roman"/>
              </a:rPr>
              <a:t>This could be severe during critical periods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of  development e.g.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(organogenesis).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4826" y="202133"/>
            <a:ext cx="646430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FDA Classification</a:t>
            </a:r>
            <a:r>
              <a:rPr dirty="0" sz="4000" spc="3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System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010157"/>
            <a:ext cx="8617585" cy="45383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Category</a:t>
            </a:r>
            <a:r>
              <a:rPr dirty="0" sz="320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A</a:t>
            </a:r>
            <a:endParaRPr sz="3200">
              <a:latin typeface="Times New Roman"/>
              <a:cs typeface="Times New Roman"/>
            </a:endParaRPr>
          </a:p>
          <a:p>
            <a:pPr marL="355600" marR="511809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Adequate and well-controlled human</a:t>
            </a:r>
            <a:r>
              <a:rPr dirty="0" sz="3200" spc="-15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studies  have failed to demonstrate a risk to</a:t>
            </a:r>
            <a:r>
              <a:rPr dirty="0" sz="3200" spc="-1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fetus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Drugs can be</a:t>
            </a:r>
            <a:r>
              <a:rPr dirty="0" sz="3200" spc="-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used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Times New Roman"/>
              <a:buChar char="•"/>
            </a:pPr>
            <a:endParaRPr sz="4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Category</a:t>
            </a:r>
            <a:r>
              <a:rPr dirty="0" sz="320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B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No risk in animal</a:t>
            </a:r>
            <a:r>
              <a:rPr dirty="0" sz="3200" spc="-6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studies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No adequate and well-controlled human</a:t>
            </a:r>
            <a:r>
              <a:rPr dirty="0" sz="3200" spc="-15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studies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Drugs can be used in</a:t>
            </a:r>
            <a:r>
              <a:rPr dirty="0" sz="3200" spc="-4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pregnancy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4826" y="202133"/>
            <a:ext cx="646430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FDA Classification</a:t>
            </a:r>
            <a:r>
              <a:rPr dirty="0" sz="4000" spc="3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System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955941"/>
            <a:ext cx="8214995" cy="356235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Category</a:t>
            </a:r>
            <a:r>
              <a:rPr dirty="0" sz="320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Adverse effects on the fetus in animals</a:t>
            </a:r>
            <a:r>
              <a:rPr dirty="0" sz="3200" spc="-105" b="1"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3300"/>
                </a:solidFill>
                <a:latin typeface="Times New Roman"/>
                <a:cs typeface="Times New Roman"/>
              </a:rPr>
              <a:t>only</a:t>
            </a:r>
            <a:endParaRPr sz="3200">
              <a:latin typeface="Times New Roman"/>
              <a:cs typeface="Times New Roman"/>
            </a:endParaRPr>
          </a:p>
          <a:p>
            <a:pPr marL="355600" marR="479425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No adequate and well-controlled studies</a:t>
            </a:r>
            <a:r>
              <a:rPr dirty="0" sz="3200" spc="-1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in  humans.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Drug may be used in serious situation</a:t>
            </a:r>
            <a:r>
              <a:rPr dirty="0" sz="3200" spc="-1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despite  its potential</a:t>
            </a:r>
            <a:r>
              <a:rPr dirty="0" sz="3200" spc="-6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risk.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62900" y="152400"/>
            <a:ext cx="0" cy="1524000"/>
          </a:xfrm>
          <a:custGeom>
            <a:avLst/>
            <a:gdLst/>
            <a:ahLst/>
            <a:cxnLst/>
            <a:rect l="l" t="t" r="r" b="b"/>
            <a:pathLst>
              <a:path w="0" h="1524000">
                <a:moveTo>
                  <a:pt x="0" y="0"/>
                </a:moveTo>
                <a:lnTo>
                  <a:pt x="0" y="15240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153400" y="152400"/>
            <a:ext cx="120015" cy="119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321420" y="152400"/>
            <a:ext cx="118490" cy="11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489442" y="152400"/>
            <a:ext cx="114046" cy="1198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153400" y="320293"/>
            <a:ext cx="120015" cy="1154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321420" y="320293"/>
            <a:ext cx="118490" cy="1154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489442" y="320293"/>
            <a:ext cx="114046" cy="1154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657463" y="320293"/>
            <a:ext cx="109600" cy="11544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153400" y="488187"/>
            <a:ext cx="120015" cy="1094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321420" y="488187"/>
            <a:ext cx="118490" cy="10947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489442" y="488187"/>
            <a:ext cx="114046" cy="10947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657463" y="488187"/>
            <a:ext cx="109600" cy="10947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825483" y="488187"/>
            <a:ext cx="120142" cy="10947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8153400" y="656208"/>
            <a:ext cx="120015" cy="119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321420" y="656208"/>
            <a:ext cx="118490" cy="119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489442" y="656208"/>
            <a:ext cx="114046" cy="119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8657463" y="656208"/>
            <a:ext cx="109600" cy="119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153400" y="824102"/>
            <a:ext cx="120015" cy="119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8321420" y="824102"/>
            <a:ext cx="118490" cy="119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8489442" y="824102"/>
            <a:ext cx="114046" cy="1198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657463" y="824102"/>
            <a:ext cx="109600" cy="11988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25483" y="824102"/>
            <a:ext cx="120142" cy="11988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153400" y="991997"/>
            <a:ext cx="120015" cy="11849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321420" y="991997"/>
            <a:ext cx="118490" cy="11849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489442" y="991997"/>
            <a:ext cx="114046" cy="11849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8657463" y="991997"/>
            <a:ext cx="109600" cy="11849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153400" y="1159891"/>
            <a:ext cx="120015" cy="11252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8321420" y="1159891"/>
            <a:ext cx="118490" cy="11252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8489442" y="1159891"/>
            <a:ext cx="114046" cy="11252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8657463" y="1159891"/>
            <a:ext cx="109600" cy="112522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8321420" y="1327911"/>
            <a:ext cx="118490" cy="11988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8657463" y="1327911"/>
            <a:ext cx="109600" cy="11988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231140" y="299669"/>
            <a:ext cx="7223759" cy="51600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ahoma"/>
                <a:cs typeface="Tahoma"/>
              </a:rPr>
              <a:t>Los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115"/>
              </a:spcBef>
            </a:pPr>
            <a:r>
              <a:rPr dirty="0" sz="2400">
                <a:latin typeface="Tahoma"/>
                <a:cs typeface="Tahoma"/>
              </a:rPr>
              <a:t>The </a:t>
            </a:r>
            <a:r>
              <a:rPr dirty="0" sz="2400" spc="-5">
                <a:latin typeface="Tahoma"/>
                <a:cs typeface="Tahoma"/>
              </a:rPr>
              <a:t>students should </a:t>
            </a:r>
            <a:r>
              <a:rPr dirty="0" sz="2400">
                <a:latin typeface="Tahoma"/>
                <a:cs typeface="Tahoma"/>
              </a:rPr>
              <a:t>be </a:t>
            </a:r>
            <a:r>
              <a:rPr dirty="0" sz="2400" spc="-5">
                <a:latin typeface="Tahoma"/>
                <a:cs typeface="Tahoma"/>
              </a:rPr>
              <a:t>able to</a:t>
            </a:r>
            <a:r>
              <a:rPr dirty="0" sz="2400" spc="-45">
                <a:latin typeface="Tahoma"/>
                <a:cs typeface="Tahoma"/>
              </a:rPr>
              <a:t> </a:t>
            </a:r>
            <a:r>
              <a:rPr dirty="0" sz="2400" spc="-5">
                <a:latin typeface="Tahoma"/>
                <a:cs typeface="Tahoma"/>
              </a:rPr>
              <a:t>know:</a:t>
            </a:r>
            <a:endParaRPr sz="2400">
              <a:latin typeface="Tahoma"/>
              <a:cs typeface="Tahoma"/>
            </a:endParaRPr>
          </a:p>
          <a:p>
            <a:pPr marL="469900" indent="-457200">
              <a:lnSpc>
                <a:spcPct val="100000"/>
              </a:lnSpc>
              <a:spcBef>
                <a:spcPts val="211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20">
                <a:latin typeface="Tahoma"/>
                <a:cs typeface="Tahoma"/>
              </a:rPr>
              <a:t>Factors </a:t>
            </a:r>
            <a:r>
              <a:rPr dirty="0" sz="2400" spc="-10">
                <a:latin typeface="Tahoma"/>
                <a:cs typeface="Tahoma"/>
              </a:rPr>
              <a:t>affecting </a:t>
            </a:r>
            <a:r>
              <a:rPr dirty="0" sz="2400">
                <a:latin typeface="Tahoma"/>
                <a:cs typeface="Tahoma"/>
              </a:rPr>
              <a:t>drug placental</a:t>
            </a:r>
            <a:r>
              <a:rPr dirty="0" sz="2400" spc="-15">
                <a:latin typeface="Tahoma"/>
                <a:cs typeface="Tahoma"/>
              </a:rPr>
              <a:t> </a:t>
            </a:r>
            <a:r>
              <a:rPr dirty="0" sz="2400" spc="-10">
                <a:latin typeface="Tahoma"/>
                <a:cs typeface="Tahoma"/>
              </a:rPr>
              <a:t>transfer</a:t>
            </a:r>
            <a:endParaRPr sz="2400">
              <a:latin typeface="Tahoma"/>
              <a:cs typeface="Tahoma"/>
            </a:endParaRPr>
          </a:p>
          <a:p>
            <a:pPr marL="469900" marR="5080" indent="-457200">
              <a:lnSpc>
                <a:spcPts val="2590"/>
              </a:lnSpc>
              <a:spcBef>
                <a:spcPts val="244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10">
                <a:latin typeface="Tahoma"/>
                <a:cs typeface="Tahoma"/>
              </a:rPr>
              <a:t>Harmful effects </a:t>
            </a:r>
            <a:r>
              <a:rPr dirty="0" sz="2400">
                <a:latin typeface="Tahoma"/>
                <a:cs typeface="Tahoma"/>
              </a:rPr>
              <a:t>of drugs </a:t>
            </a:r>
            <a:r>
              <a:rPr dirty="0" sz="2400" spc="-5">
                <a:latin typeface="Tahoma"/>
                <a:cs typeface="Tahoma"/>
              </a:rPr>
              <a:t>during </a:t>
            </a:r>
            <a:r>
              <a:rPr dirty="0" sz="2400" spc="-10">
                <a:latin typeface="Tahoma"/>
                <a:cs typeface="Tahoma"/>
              </a:rPr>
              <a:t>different </a:t>
            </a:r>
            <a:r>
              <a:rPr dirty="0" sz="2400" spc="-5">
                <a:latin typeface="Tahoma"/>
                <a:cs typeface="Tahoma"/>
              </a:rPr>
              <a:t>stages </a:t>
            </a:r>
            <a:r>
              <a:rPr dirty="0" sz="2400">
                <a:latin typeface="Tahoma"/>
                <a:cs typeface="Tahoma"/>
              </a:rPr>
              <a:t>of  </a:t>
            </a:r>
            <a:r>
              <a:rPr dirty="0" sz="2400" spc="-5">
                <a:latin typeface="Tahoma"/>
                <a:cs typeface="Tahoma"/>
              </a:rPr>
              <a:t>development</a:t>
            </a:r>
            <a:endParaRPr sz="2400">
              <a:latin typeface="Tahoma"/>
              <a:cs typeface="Tahoma"/>
            </a:endParaRPr>
          </a:p>
          <a:p>
            <a:pPr marL="469900" indent="-457200">
              <a:lnSpc>
                <a:spcPct val="100000"/>
              </a:lnSpc>
              <a:spcBef>
                <a:spcPts val="207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5">
                <a:latin typeface="Tahoma"/>
                <a:cs typeface="Tahoma"/>
              </a:rPr>
              <a:t>FDA classifications </a:t>
            </a:r>
            <a:r>
              <a:rPr dirty="0" sz="2400">
                <a:latin typeface="Tahoma"/>
                <a:cs typeface="Tahoma"/>
              </a:rPr>
              <a:t>of</a:t>
            </a:r>
            <a:r>
              <a:rPr dirty="0" sz="2400" spc="-5">
                <a:latin typeface="Tahoma"/>
                <a:cs typeface="Tahoma"/>
              </a:rPr>
              <a:t> drugs.</a:t>
            </a:r>
            <a:endParaRPr sz="2400">
              <a:latin typeface="Tahoma"/>
              <a:cs typeface="Tahoma"/>
            </a:endParaRPr>
          </a:p>
          <a:p>
            <a:pPr marL="469900" indent="-457200">
              <a:lnSpc>
                <a:spcPct val="100000"/>
              </a:lnSpc>
              <a:spcBef>
                <a:spcPts val="211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25">
                <a:latin typeface="Tahoma"/>
                <a:cs typeface="Tahoma"/>
              </a:rPr>
              <a:t>Teratogenic</a:t>
            </a:r>
            <a:r>
              <a:rPr dirty="0" sz="2400" spc="-40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drugs</a:t>
            </a:r>
            <a:endParaRPr sz="2400">
              <a:latin typeface="Tahoma"/>
              <a:cs typeface="Tahoma"/>
            </a:endParaRPr>
          </a:p>
          <a:p>
            <a:pPr marL="469900" indent="-457200">
              <a:lnSpc>
                <a:spcPct val="100000"/>
              </a:lnSpc>
              <a:spcBef>
                <a:spcPts val="2115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5">
                <a:latin typeface="Tahoma"/>
                <a:cs typeface="Tahoma"/>
              </a:rPr>
              <a:t>Adverse </a:t>
            </a:r>
            <a:r>
              <a:rPr dirty="0" sz="2400" spc="-10">
                <a:latin typeface="Tahoma"/>
                <a:cs typeface="Tahoma"/>
              </a:rPr>
              <a:t>effects </a:t>
            </a:r>
            <a:r>
              <a:rPr dirty="0" sz="2400">
                <a:latin typeface="Tahoma"/>
                <a:cs typeface="Tahoma"/>
              </a:rPr>
              <a:t>of</a:t>
            </a:r>
            <a:r>
              <a:rPr dirty="0" sz="2400" spc="-20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drugs</a:t>
            </a:r>
            <a:endParaRPr sz="2400">
              <a:latin typeface="Tahoma"/>
              <a:cs typeface="Tahoma"/>
            </a:endParaRPr>
          </a:p>
          <a:p>
            <a:pPr marL="469900" indent="-457200">
              <a:lnSpc>
                <a:spcPct val="100000"/>
              </a:lnSpc>
              <a:spcBef>
                <a:spcPts val="211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5">
                <a:latin typeface="Tahoma"/>
                <a:cs typeface="Tahoma"/>
              </a:rPr>
              <a:t>Drugs </a:t>
            </a:r>
            <a:r>
              <a:rPr dirty="0" sz="2400">
                <a:latin typeface="Tahoma"/>
                <a:cs typeface="Tahoma"/>
              </a:rPr>
              <a:t>of</a:t>
            </a:r>
            <a:r>
              <a:rPr dirty="0" sz="2400" spc="-10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abuse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5714" y="240233"/>
            <a:ext cx="6461125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10">
                <a:solidFill>
                  <a:srgbClr val="C00000"/>
                </a:solidFill>
                <a:latin typeface="Arial"/>
                <a:cs typeface="Arial"/>
              </a:rPr>
              <a:t>FDA </a:t>
            </a:r>
            <a:r>
              <a:rPr dirty="0" sz="4000" spc="-5">
                <a:solidFill>
                  <a:srgbClr val="C00000"/>
                </a:solidFill>
                <a:latin typeface="Arial"/>
                <a:cs typeface="Arial"/>
              </a:rPr>
              <a:t>Classification</a:t>
            </a:r>
            <a:r>
              <a:rPr dirty="0" sz="4000" spc="2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C00000"/>
                </a:solidFill>
                <a:latin typeface="Arial"/>
                <a:cs typeface="Arial"/>
              </a:rPr>
              <a:t>System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010861"/>
            <a:ext cx="8369934" cy="3919220"/>
          </a:xfrm>
          <a:prstGeom prst="rect">
            <a:avLst/>
          </a:prstGeom>
        </p:spPr>
        <p:txBody>
          <a:bodyPr wrap="square" lIns="0" tIns="2406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9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Category</a:t>
            </a:r>
            <a:r>
              <a:rPr dirty="0" sz="320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</a:t>
            </a:r>
            <a:endParaRPr sz="32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ct val="100000"/>
              </a:lnSpc>
              <a:spcBef>
                <a:spcPts val="1805"/>
              </a:spcBef>
              <a:buFont typeface="Times New Roman"/>
              <a:buChar char="•"/>
              <a:tabLst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Positive evidence of </a:t>
            </a:r>
            <a:r>
              <a:rPr dirty="0" sz="3200" spc="-5" b="1">
                <a:latin typeface="Times New Roman"/>
                <a:cs typeface="Times New Roman"/>
              </a:rPr>
              <a:t>human </a:t>
            </a:r>
            <a:r>
              <a:rPr dirty="0" sz="3200" b="1">
                <a:latin typeface="Times New Roman"/>
                <a:cs typeface="Times New Roman"/>
              </a:rPr>
              <a:t>fetal risk based on  adverse reaction data from studies in</a:t>
            </a:r>
            <a:r>
              <a:rPr dirty="0" sz="3200" spc="-120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humans,  </a:t>
            </a:r>
            <a:r>
              <a:rPr dirty="0" sz="3200" b="1">
                <a:latin typeface="Times New Roman"/>
                <a:cs typeface="Times New Roman"/>
              </a:rPr>
              <a:t>investigational or marketing</a:t>
            </a:r>
            <a:r>
              <a:rPr dirty="0" sz="3200" spc="-8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experience.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Times New Roman"/>
              <a:buChar char="•"/>
            </a:pPr>
            <a:endParaRPr sz="3450">
              <a:latin typeface="Times New Roman"/>
              <a:cs typeface="Times New Roman"/>
            </a:endParaRPr>
          </a:p>
          <a:p>
            <a:pPr marL="355600" marR="1444625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May be used in serious diseases or</a:t>
            </a:r>
            <a:r>
              <a:rPr dirty="0" sz="3200" spc="-80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life  </a:t>
            </a:r>
            <a:r>
              <a:rPr dirty="0" sz="3200" b="1">
                <a:latin typeface="Times New Roman"/>
                <a:cs typeface="Times New Roman"/>
              </a:rPr>
              <a:t>threatening</a:t>
            </a:r>
            <a:r>
              <a:rPr dirty="0" sz="3200" spc="-5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situations.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5714" y="240233"/>
            <a:ext cx="6461125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10">
                <a:solidFill>
                  <a:srgbClr val="C00000"/>
                </a:solidFill>
                <a:latin typeface="Arial"/>
                <a:cs typeface="Arial"/>
              </a:rPr>
              <a:t>FDA </a:t>
            </a:r>
            <a:r>
              <a:rPr dirty="0" sz="4000" spc="-5">
                <a:solidFill>
                  <a:srgbClr val="C00000"/>
                </a:solidFill>
                <a:latin typeface="Arial"/>
                <a:cs typeface="Arial"/>
              </a:rPr>
              <a:t>Classification</a:t>
            </a:r>
            <a:r>
              <a:rPr dirty="0" sz="4000" spc="2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C00000"/>
                </a:solidFill>
                <a:latin typeface="Arial"/>
                <a:cs typeface="Arial"/>
              </a:rPr>
              <a:t>System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087004"/>
            <a:ext cx="8035290" cy="453771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Category</a:t>
            </a:r>
            <a:r>
              <a:rPr dirty="0" sz="320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X</a:t>
            </a:r>
            <a:endParaRPr sz="3200">
              <a:latin typeface="Times New Roman"/>
              <a:cs typeface="Times New Roman"/>
            </a:endParaRPr>
          </a:p>
          <a:p>
            <a:pPr marL="355600" marR="574040" indent="-3429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Proven fetal abnormalities in </a:t>
            </a:r>
            <a:r>
              <a:rPr dirty="0" sz="3200" spc="-5" b="1">
                <a:latin typeface="Times New Roman"/>
                <a:cs typeface="Times New Roman"/>
              </a:rPr>
              <a:t>animal</a:t>
            </a:r>
            <a:r>
              <a:rPr dirty="0" sz="3200" spc="-1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and  human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studies</a:t>
            </a:r>
            <a:endParaRPr sz="3200">
              <a:latin typeface="Times New Roman"/>
              <a:cs typeface="Times New Roman"/>
            </a:endParaRPr>
          </a:p>
          <a:p>
            <a:pPr marL="355600" marR="15367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the risks involved in </a:t>
            </a:r>
            <a:r>
              <a:rPr dirty="0" sz="3200" spc="-5" b="1">
                <a:latin typeface="Times New Roman"/>
                <a:cs typeface="Times New Roman"/>
              </a:rPr>
              <a:t>the use </a:t>
            </a:r>
            <a:r>
              <a:rPr dirty="0" sz="3200" spc="5" b="1">
                <a:latin typeface="Times New Roman"/>
                <a:cs typeface="Times New Roman"/>
              </a:rPr>
              <a:t>of </a:t>
            </a:r>
            <a:r>
              <a:rPr dirty="0" sz="3200" b="1">
                <a:latin typeface="Times New Roman"/>
                <a:cs typeface="Times New Roman"/>
              </a:rPr>
              <a:t>the drug in  pregnant women clearly outweigh</a:t>
            </a:r>
            <a:r>
              <a:rPr dirty="0" sz="3200" spc="-1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potential  benefits.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Drugs are 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teratogens </a:t>
            </a:r>
            <a:r>
              <a:rPr dirty="0" sz="3200" b="1">
                <a:latin typeface="Times New Roman"/>
                <a:cs typeface="Times New Roman"/>
              </a:rPr>
              <a:t>and 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contraindicated</a:t>
            </a:r>
            <a:r>
              <a:rPr dirty="0" sz="3200" spc="-12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in  pregnant women or </a:t>
            </a:r>
            <a:r>
              <a:rPr dirty="0" sz="3200" spc="-5" b="1">
                <a:latin typeface="Times New Roman"/>
                <a:cs typeface="Times New Roman"/>
              </a:rPr>
              <a:t>planning </a:t>
            </a:r>
            <a:r>
              <a:rPr dirty="0" sz="3200" b="1">
                <a:latin typeface="Times New Roman"/>
                <a:cs typeface="Times New Roman"/>
              </a:rPr>
              <a:t>to</a:t>
            </a:r>
            <a:r>
              <a:rPr dirty="0" sz="3200" spc="-6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conceive.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46050" y="984250"/>
          <a:ext cx="8934450" cy="5667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8135"/>
                <a:gridCol w="4528820"/>
                <a:gridCol w="2798444"/>
              </a:tblGrid>
              <a:tr h="800100">
                <a:tc>
                  <a:txBody>
                    <a:bodyPr/>
                    <a:lstStyle/>
                    <a:p>
                      <a:pPr marL="9906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2400" spc="-5" b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381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52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2400" spc="-5" b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Characteristics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381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  <a:tc>
                  <a:txBody>
                    <a:bodyPr/>
                    <a:lstStyle/>
                    <a:p>
                      <a:pPr marL="6978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2400" spc="-5" b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Examples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381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89"/>
                    </a:solidFill>
                  </a:tcPr>
                </a:tc>
              </a:tr>
              <a:tr h="944880">
                <a:tc>
                  <a:txBody>
                    <a:bodyPr/>
                    <a:lstStyle/>
                    <a:p>
                      <a:pPr algn="ctr" marL="1651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800" b="1">
                          <a:latin typeface="Arial"/>
                          <a:cs typeface="Arial"/>
                        </a:rPr>
                        <a:t>A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99060" marR="66802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2600">
                          <a:latin typeface="Arial"/>
                          <a:cs typeface="Arial"/>
                        </a:rPr>
                        <a:t>Controlled </a:t>
                      </a:r>
                      <a:r>
                        <a:rPr dirty="0" sz="2600" spc="5">
                          <a:latin typeface="Arial"/>
                          <a:cs typeface="Arial"/>
                        </a:rPr>
                        <a:t>human</a:t>
                      </a:r>
                      <a:r>
                        <a:rPr dirty="0" sz="2600" spc="-6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studies  </a:t>
                      </a:r>
                      <a:r>
                        <a:rPr dirty="0" sz="2600" spc="5">
                          <a:latin typeface="Arial"/>
                          <a:cs typeface="Arial"/>
                        </a:rPr>
                        <a:t>show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no</a:t>
                      </a:r>
                      <a:r>
                        <a:rPr dirty="0" sz="2600" spc="-1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 spc="-5">
                          <a:latin typeface="Arial"/>
                          <a:cs typeface="Arial"/>
                        </a:rPr>
                        <a:t>risk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99695" marR="11283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800" spc="-5">
                          <a:latin typeface="Arial"/>
                          <a:cs typeface="Arial"/>
                        </a:rPr>
                        <a:t>Folic 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acid  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Thy</a:t>
                      </a:r>
                      <a:r>
                        <a:rPr dirty="0" sz="2800" spc="5">
                          <a:latin typeface="Arial"/>
                          <a:cs typeface="Arial"/>
                        </a:rPr>
                        <a:t>r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800" spc="5">
                          <a:latin typeface="Arial"/>
                          <a:cs typeface="Arial"/>
                        </a:rPr>
                        <a:t>x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800" spc="5">
                          <a:latin typeface="Arial"/>
                          <a:cs typeface="Arial"/>
                        </a:rPr>
                        <a:t>n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e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</a:tr>
              <a:tr h="944244">
                <a:tc>
                  <a:txBody>
                    <a:bodyPr/>
                    <a:lstStyle/>
                    <a:p>
                      <a:pPr algn="ctr" marL="1651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800" b="1">
                          <a:latin typeface="Arial"/>
                          <a:cs typeface="Arial"/>
                        </a:rPr>
                        <a:t>B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99060" marR="182880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2600">
                          <a:latin typeface="Arial"/>
                          <a:cs typeface="Arial"/>
                        </a:rPr>
                        <a:t>Animal studies</a:t>
                      </a:r>
                      <a:r>
                        <a:rPr dirty="0" sz="2600" spc="-7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ok  No </a:t>
                      </a:r>
                      <a:r>
                        <a:rPr dirty="0" sz="2600" spc="5">
                          <a:latin typeface="Arial"/>
                          <a:cs typeface="Arial"/>
                        </a:rPr>
                        <a:t>human</a:t>
                      </a:r>
                      <a:r>
                        <a:rPr dirty="0" sz="2600" spc="-5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data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99695" marR="61531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800" spc="-5">
                          <a:latin typeface="Arial"/>
                          <a:cs typeface="Arial"/>
                        </a:rPr>
                        <a:t>Paracetamol  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Eryt</a:t>
                      </a:r>
                      <a:r>
                        <a:rPr dirty="0" sz="2800" spc="5">
                          <a:latin typeface="Arial"/>
                          <a:cs typeface="Arial"/>
                        </a:rPr>
                        <a:t>h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rom</a:t>
                      </a:r>
                      <a:r>
                        <a:rPr dirty="0" sz="2800" spc="5">
                          <a:latin typeface="Arial"/>
                          <a:cs typeface="Arial"/>
                        </a:rPr>
                        <a:t>y</a:t>
                      </a:r>
                      <a:r>
                        <a:rPr dirty="0" sz="2800">
                          <a:latin typeface="Arial"/>
                          <a:cs typeface="Arial"/>
                        </a:rPr>
                        <a:t>cin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</a:tr>
              <a:tr h="1280160">
                <a:tc>
                  <a:txBody>
                    <a:bodyPr/>
                    <a:lstStyle/>
                    <a:p>
                      <a:pPr algn="ctr" marL="1651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2800" b="1">
                          <a:latin typeface="Arial"/>
                          <a:cs typeface="Arial"/>
                        </a:rPr>
                        <a:t>C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68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99060" marR="70675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2600">
                          <a:latin typeface="Arial"/>
                          <a:cs typeface="Arial"/>
                        </a:rPr>
                        <a:t>Animal studies are not</a:t>
                      </a:r>
                      <a:r>
                        <a:rPr dirty="0" sz="2600" spc="-6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ok  No </a:t>
                      </a:r>
                      <a:r>
                        <a:rPr dirty="0" sz="2600" spc="5">
                          <a:latin typeface="Arial"/>
                          <a:cs typeface="Arial"/>
                        </a:rPr>
                        <a:t>human</a:t>
                      </a:r>
                      <a:r>
                        <a:rPr dirty="0" sz="2600" spc="-3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data</a:t>
                      </a:r>
                      <a:endParaRPr sz="2600">
                        <a:latin typeface="Arial"/>
                        <a:cs typeface="Arial"/>
                      </a:endParaRPr>
                    </a:p>
                    <a:p>
                      <a:pPr marL="99060">
                        <a:lnSpc>
                          <a:spcPct val="100000"/>
                        </a:lnSpc>
                      </a:pPr>
                      <a:r>
                        <a:rPr dirty="0" sz="2600">
                          <a:latin typeface="Arial"/>
                          <a:cs typeface="Arial"/>
                        </a:rPr>
                        <a:t>Risk can not be ruled</a:t>
                      </a:r>
                      <a:r>
                        <a:rPr dirty="0" sz="2600" spc="-3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out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B="0" marT="381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2800" spc="-5">
                          <a:latin typeface="Arial"/>
                          <a:cs typeface="Arial"/>
                        </a:rPr>
                        <a:t>morphine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68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</a:tr>
              <a:tr h="883919">
                <a:tc>
                  <a:txBody>
                    <a:bodyPr/>
                    <a:lstStyle/>
                    <a:p>
                      <a:pPr algn="ctr" marL="1651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2800" b="1">
                          <a:latin typeface="Arial"/>
                          <a:cs typeface="Arial"/>
                        </a:rPr>
                        <a:t>D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99060" marR="871219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2600">
                          <a:latin typeface="Arial"/>
                          <a:cs typeface="Arial"/>
                        </a:rPr>
                        <a:t>Positive evidence of</a:t>
                      </a:r>
                      <a:r>
                        <a:rPr dirty="0" sz="2600" spc="-5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latin typeface="Arial"/>
                          <a:cs typeface="Arial"/>
                        </a:rPr>
                        <a:t>risk  </a:t>
                      </a:r>
                      <a:r>
                        <a:rPr dirty="0" sz="260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Benefits outweigh</a:t>
                      </a:r>
                      <a:r>
                        <a:rPr dirty="0" sz="2600" spc="-3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risks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B="0" marT="381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2800" spc="-5">
                          <a:latin typeface="Arial"/>
                          <a:cs typeface="Arial"/>
                        </a:rPr>
                        <a:t>Antiepileptics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C"/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ctr" marL="1778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2800" b="1">
                          <a:latin typeface="Arial"/>
                          <a:cs typeface="Arial"/>
                        </a:rPr>
                        <a:t>X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algn="ctr" marR="14604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2600">
                          <a:latin typeface="Arial"/>
                          <a:cs typeface="Arial"/>
                        </a:rPr>
                        <a:t>Contraindicated in</a:t>
                      </a:r>
                      <a:r>
                        <a:rPr dirty="0" sz="2600" spc="-5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600" spc="5">
                          <a:latin typeface="Arial"/>
                          <a:cs typeface="Arial"/>
                        </a:rPr>
                        <a:t>pregnancy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B="0" marT="3873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2800" spc="-5">
                          <a:latin typeface="Arial"/>
                          <a:cs typeface="Arial"/>
                        </a:rPr>
                        <a:t>Thalidomide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B="0" marT="3746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CDDA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75714" y="240233"/>
            <a:ext cx="6461125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10">
                <a:solidFill>
                  <a:srgbClr val="C00000"/>
                </a:solidFill>
                <a:latin typeface="Arial"/>
                <a:cs typeface="Arial"/>
              </a:rPr>
              <a:t>FDA </a:t>
            </a:r>
            <a:r>
              <a:rPr dirty="0" sz="4000" spc="-5">
                <a:solidFill>
                  <a:srgbClr val="C00000"/>
                </a:solidFill>
                <a:latin typeface="Arial"/>
                <a:cs typeface="Arial"/>
              </a:rPr>
              <a:t>Classification</a:t>
            </a:r>
            <a:r>
              <a:rPr dirty="0" sz="4000" spc="2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C00000"/>
                </a:solidFill>
                <a:latin typeface="Arial"/>
                <a:cs typeface="Arial"/>
              </a:rPr>
              <a:t>System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0" y="76200"/>
            <a:ext cx="6781800" cy="609600"/>
          </a:xfrm>
          <a:prstGeom prst="rect"/>
          <a:ln w="57150">
            <a:solidFill>
              <a:srgbClr val="333399"/>
            </a:solidFill>
          </a:ln>
        </p:spPr>
        <p:txBody>
          <a:bodyPr wrap="square" lIns="0" tIns="2540" rIns="0" bIns="0" rtlCol="0" vert="horz">
            <a:spAutoFit/>
          </a:bodyPr>
          <a:lstStyle/>
          <a:p>
            <a:pPr marL="1383030">
              <a:lnSpc>
                <a:spcPct val="100000"/>
              </a:lnSpc>
              <a:spcBef>
                <a:spcPts val="20"/>
              </a:spcBef>
            </a:pPr>
            <a:r>
              <a:rPr dirty="0" sz="3600" spc="-5">
                <a:solidFill>
                  <a:srgbClr val="FF3300"/>
                </a:solidFill>
                <a:latin typeface="Arial"/>
                <a:cs typeface="Arial"/>
              </a:rPr>
              <a:t>Proven</a:t>
            </a:r>
            <a:r>
              <a:rPr dirty="0" sz="3600" spc="-1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3600">
                <a:solidFill>
                  <a:srgbClr val="FF3300"/>
                </a:solidFill>
                <a:latin typeface="Arial"/>
                <a:cs typeface="Arial"/>
              </a:rPr>
              <a:t>teratogens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1515" y="781557"/>
            <a:ext cx="8618855" cy="53917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The following drugs are contraindicated</a:t>
            </a:r>
            <a:r>
              <a:rPr dirty="0" sz="3200" spc="-13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during  pregnancy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(category</a:t>
            </a:r>
            <a:r>
              <a:rPr dirty="0" u="heavy" sz="3200" spc="-7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X):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Times New Roman"/>
              <a:buChar char="•"/>
            </a:pPr>
            <a:endParaRPr sz="33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Thalidomide </a:t>
            </a:r>
            <a:r>
              <a:rPr dirty="0" sz="3200">
                <a:latin typeface="Times New Roman"/>
                <a:cs typeface="Times New Roman"/>
              </a:rPr>
              <a:t>(sedative/ hypnotics</a:t>
            </a:r>
            <a:r>
              <a:rPr dirty="0" sz="3200" spc="-9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Retinoids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Lithium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Alcohols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Cytotoxic</a:t>
            </a:r>
            <a:r>
              <a:rPr dirty="0" sz="3200" spc="-4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drugs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buChar char="–"/>
              <a:tabLst>
                <a:tab pos="756920" algn="l"/>
              </a:tabLst>
            </a:pPr>
            <a:r>
              <a:rPr dirty="0" sz="3200">
                <a:latin typeface="Times New Roman"/>
                <a:cs typeface="Times New Roman"/>
              </a:rPr>
              <a:t>Folate antagonists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(methotrexate).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5"/>
              </a:spcBef>
              <a:buChar char="–"/>
              <a:tabLst>
                <a:tab pos="756920" algn="l"/>
              </a:tabLst>
            </a:pPr>
            <a:r>
              <a:rPr dirty="0" sz="3200">
                <a:latin typeface="Times New Roman"/>
                <a:cs typeface="Times New Roman"/>
              </a:rPr>
              <a:t>Alkylating agents</a:t>
            </a:r>
            <a:r>
              <a:rPr dirty="0" sz="3200" spc="-6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(cyclophosphamide).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Anticonvulsant drugs </a:t>
            </a:r>
            <a:r>
              <a:rPr dirty="0" sz="3000" spc="-5">
                <a:latin typeface="Times New Roman"/>
                <a:cs typeface="Times New Roman"/>
              </a:rPr>
              <a:t>(valproic</a:t>
            </a:r>
            <a:r>
              <a:rPr dirty="0" sz="3000" spc="-30">
                <a:latin typeface="Times New Roman"/>
                <a:cs typeface="Times New Roman"/>
              </a:rPr>
              <a:t> </a:t>
            </a:r>
            <a:r>
              <a:rPr dirty="0" sz="3000" spc="-5">
                <a:latin typeface="Times New Roman"/>
                <a:cs typeface="Times New Roman"/>
              </a:rPr>
              <a:t>acid).</a:t>
            </a:r>
            <a:endParaRPr sz="3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4939" y="934604"/>
            <a:ext cx="8441690" cy="4995545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9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Anticoagulants</a:t>
            </a:r>
            <a:r>
              <a:rPr dirty="0" sz="3200" spc="-40" b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(warfarin).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Antibiotics </a:t>
            </a:r>
            <a:r>
              <a:rPr dirty="0" sz="3200">
                <a:latin typeface="Times New Roman"/>
                <a:cs typeface="Times New Roman"/>
              </a:rPr>
              <a:t>(tetracyclines,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quinolones)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ACEIs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Ionizing radiation </a:t>
            </a:r>
            <a:r>
              <a:rPr dirty="0" sz="3200">
                <a:latin typeface="Times New Roman"/>
                <a:cs typeface="Times New Roman"/>
              </a:rPr>
              <a:t>(diagnostic X-ray or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radiation  therapy).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Radioactive </a:t>
            </a:r>
            <a:r>
              <a:rPr dirty="0" sz="3200" spc="-5" b="1">
                <a:latin typeface="Times New Roman"/>
                <a:cs typeface="Times New Roman"/>
              </a:rPr>
              <a:t>iodine</a:t>
            </a:r>
            <a:r>
              <a:rPr dirty="0" sz="3200" spc="-50" b="1">
                <a:latin typeface="Times New Roman"/>
                <a:cs typeface="Times New Roman"/>
              </a:rPr>
              <a:t> </a:t>
            </a:r>
            <a:r>
              <a:rPr dirty="0" sz="3200" spc="5" b="1">
                <a:latin typeface="Times New Roman"/>
                <a:cs typeface="Times New Roman"/>
              </a:rPr>
              <a:t>(I</a:t>
            </a:r>
            <a:r>
              <a:rPr dirty="0" baseline="25132" sz="3150" spc="7" b="1">
                <a:latin typeface="Times New Roman"/>
                <a:cs typeface="Times New Roman"/>
              </a:rPr>
              <a:t>131</a:t>
            </a:r>
            <a:r>
              <a:rPr dirty="0" sz="3200" spc="5" b="1">
                <a:latin typeface="Times New Roman"/>
                <a:cs typeface="Times New Roman"/>
              </a:rPr>
              <a:t>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Corticosteroids.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Hormones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43000" y="152400"/>
            <a:ext cx="7315200" cy="685800"/>
          </a:xfrm>
          <a:prstGeom prst="rect"/>
          <a:ln w="57150">
            <a:solidFill>
              <a:srgbClr val="333399"/>
            </a:solidFill>
          </a:ln>
        </p:spPr>
        <p:txBody>
          <a:bodyPr wrap="square" lIns="0" tIns="16510" rIns="0" bIns="0" rtlCol="0" vert="horz">
            <a:spAutoFit/>
          </a:bodyPr>
          <a:lstStyle/>
          <a:p>
            <a:pPr marL="1430020">
              <a:lnSpc>
                <a:spcPct val="100000"/>
              </a:lnSpc>
              <a:spcBef>
                <a:spcPts val="130"/>
              </a:spcBef>
            </a:pP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Proven</a:t>
            </a:r>
            <a:r>
              <a:rPr dirty="0" sz="4000" spc="-1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teratogens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4939" y="934532"/>
            <a:ext cx="8057515" cy="1653539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Retinoids</a:t>
            </a:r>
            <a:r>
              <a:rPr dirty="0" sz="3200" spc="-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e.g.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434"/>
              </a:spcBef>
              <a:buChar char="–"/>
              <a:tabLst>
                <a:tab pos="756920" algn="l"/>
              </a:tabLst>
            </a:pPr>
            <a:r>
              <a:rPr dirty="0" sz="3200">
                <a:latin typeface="Times New Roman"/>
                <a:cs typeface="Times New Roman"/>
              </a:rPr>
              <a:t>vitamin A ( should be limited to 700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μg/day)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430"/>
              </a:spcBef>
              <a:buChar char="–"/>
              <a:tabLst>
                <a:tab pos="756920" algn="l"/>
              </a:tabLst>
            </a:pPr>
            <a:r>
              <a:rPr dirty="0" sz="3200">
                <a:latin typeface="Times New Roman"/>
                <a:cs typeface="Times New Roman"/>
              </a:rPr>
              <a:t>isotretinoin (used in treatment of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acne)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43000" y="152400"/>
            <a:ext cx="7315200" cy="685800"/>
          </a:xfrm>
          <a:prstGeom prst="rect"/>
          <a:ln w="57150">
            <a:solidFill>
              <a:srgbClr val="333399"/>
            </a:solidFill>
          </a:ln>
        </p:spPr>
        <p:txBody>
          <a:bodyPr wrap="square" lIns="0" tIns="16510" rIns="0" bIns="0" rtlCol="0" vert="horz">
            <a:spAutoFit/>
          </a:bodyPr>
          <a:lstStyle/>
          <a:p>
            <a:pPr marL="1430020">
              <a:lnSpc>
                <a:spcPct val="100000"/>
              </a:lnSpc>
              <a:spcBef>
                <a:spcPts val="130"/>
              </a:spcBef>
            </a:pP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Proven</a:t>
            </a:r>
            <a:r>
              <a:rPr dirty="0" sz="4000" spc="-1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teratogens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66800" y="3733800"/>
            <a:ext cx="4343400" cy="26638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715000" y="3486150"/>
            <a:ext cx="2743200" cy="29146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57069" y="63500"/>
            <a:ext cx="44037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30">
                <a:solidFill>
                  <a:srgbClr val="C00000"/>
                </a:solidFill>
              </a:rPr>
              <a:t>Teratogenesis </a:t>
            </a:r>
            <a:r>
              <a:rPr dirty="0" sz="3600">
                <a:solidFill>
                  <a:srgbClr val="C00000"/>
                </a:solidFill>
              </a:rPr>
              <a:t>of</a:t>
            </a:r>
            <a:r>
              <a:rPr dirty="0" sz="3600" spc="-15">
                <a:solidFill>
                  <a:srgbClr val="C00000"/>
                </a:solidFill>
              </a:rPr>
              <a:t> </a:t>
            </a:r>
            <a:r>
              <a:rPr dirty="0" sz="3600">
                <a:solidFill>
                  <a:srgbClr val="C00000"/>
                </a:solidFill>
              </a:rPr>
              <a:t>drugs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38112" y="747712"/>
          <a:ext cx="8882380" cy="5895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600"/>
                <a:gridCol w="6705600"/>
              </a:tblGrid>
              <a:tr h="1417320">
                <a:tc>
                  <a:txBody>
                    <a:bodyPr/>
                    <a:lstStyle/>
                    <a:p>
                      <a:pPr algn="ctr" marL="2730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Thalidomide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2610">
                        <a:lnSpc>
                          <a:spcPts val="3700"/>
                        </a:lnSpc>
                      </a:pPr>
                      <a:r>
                        <a:rPr dirty="0" sz="36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Phocomelia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2180"/>
                        </a:spcBef>
                        <a:tabLst>
                          <a:tab pos="5067300" algn="l"/>
                        </a:tabLst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shortened or absent long</a:t>
                      </a:r>
                      <a:r>
                        <a:rPr dirty="0" sz="28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bones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of	the</a:t>
                      </a:r>
                      <a:r>
                        <a:rPr dirty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limbs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44494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950">
                        <a:latin typeface="Times New Roman"/>
                        <a:cs typeface="Times New Roman"/>
                      </a:endParaRPr>
                    </a:p>
                    <a:p>
                      <a:pPr algn="ctr" marL="26670">
                        <a:lnSpc>
                          <a:spcPct val="100000"/>
                        </a:lnSpc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Alcohol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2610">
                        <a:lnSpc>
                          <a:spcPct val="100000"/>
                        </a:lnSpc>
                        <a:spcBef>
                          <a:spcPts val="2930"/>
                        </a:spcBef>
                      </a:pPr>
                      <a:r>
                        <a:rPr dirty="0" sz="36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Fetal Alcohol </a:t>
                      </a:r>
                      <a:r>
                        <a:rPr dirty="0" sz="3600" spc="-1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Syndrome</a:t>
                      </a:r>
                      <a:r>
                        <a:rPr dirty="0" sz="3600" spc="-27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3600" spc="-5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(FAS)</a:t>
                      </a: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1225"/>
                        </a:spcBef>
                        <a:buClr>
                          <a:srgbClr val="FF3300"/>
                        </a:buClr>
                        <a:buSzPct val="85714"/>
                        <a:buFont typeface="Wingdings"/>
                        <a:buChar char=""/>
                        <a:tabLst>
                          <a:tab pos="424815" algn="l"/>
                        </a:tabLst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Microcephaly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88620" indent="-283210">
                        <a:lnSpc>
                          <a:spcPct val="100000"/>
                        </a:lnSpc>
                        <a:spcBef>
                          <a:spcPts val="1200"/>
                        </a:spcBef>
                        <a:buClr>
                          <a:srgbClr val="FF3300"/>
                        </a:buClr>
                        <a:buSzPct val="96428"/>
                        <a:buFont typeface="Wingdings"/>
                        <a:buChar char=""/>
                        <a:tabLst>
                          <a:tab pos="389255" algn="l"/>
                        </a:tabLst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Craniofacial</a:t>
                      </a:r>
                      <a:r>
                        <a:rPr dirty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abnormalities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88620" indent="-283210">
                        <a:lnSpc>
                          <a:spcPct val="100000"/>
                        </a:lnSpc>
                        <a:spcBef>
                          <a:spcPts val="1200"/>
                        </a:spcBef>
                        <a:buClr>
                          <a:srgbClr val="FF3300"/>
                        </a:buClr>
                        <a:buSzPct val="96428"/>
                        <a:buFont typeface="Wingdings"/>
                        <a:buChar char=""/>
                        <a:tabLst>
                          <a:tab pos="389255" algn="l"/>
                        </a:tabLst>
                      </a:pPr>
                      <a:r>
                        <a:rPr dirty="0" sz="2800">
                          <a:latin typeface="Times New Roman"/>
                          <a:cs typeface="Times New Roman"/>
                        </a:rPr>
                        <a:t>Intrauterine growth</a:t>
                      </a:r>
                      <a:r>
                        <a:rPr dirty="0" sz="28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retardation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88620" indent="-283210">
                        <a:lnSpc>
                          <a:spcPct val="100000"/>
                        </a:lnSpc>
                        <a:spcBef>
                          <a:spcPts val="1200"/>
                        </a:spcBef>
                        <a:buClr>
                          <a:srgbClr val="FF3300"/>
                        </a:buClr>
                        <a:buSzPct val="96428"/>
                        <a:buFont typeface="Wingdings"/>
                        <a:buChar char=""/>
                        <a:tabLst>
                          <a:tab pos="389255" algn="l"/>
                        </a:tabLst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CVS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abnormalities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741680">
                        <a:lnSpc>
                          <a:spcPct val="100000"/>
                        </a:lnSpc>
                        <a:spcBef>
                          <a:spcPts val="1205"/>
                        </a:spcBef>
                        <a:buClr>
                          <a:srgbClr val="FF3300"/>
                        </a:buClr>
                        <a:buSzPct val="96428"/>
                        <a:buFont typeface="Wingdings"/>
                        <a:buChar char=""/>
                        <a:tabLst>
                          <a:tab pos="389255" algn="l"/>
                        </a:tabLst>
                      </a:pP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CNS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abnormalities (attention deficits,  intellectual </a:t>
                      </a:r>
                      <a:r>
                        <a:rPr dirty="0" sz="2800" spc="-20">
                          <a:latin typeface="Times New Roman"/>
                          <a:cs typeface="Times New Roman"/>
                        </a:rPr>
                        <a:t>disability,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mental retardation)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7211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57069" y="0"/>
            <a:ext cx="44037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30">
                <a:solidFill>
                  <a:srgbClr val="C00000"/>
                </a:solidFill>
              </a:rPr>
              <a:t>Teratogenesis </a:t>
            </a:r>
            <a:r>
              <a:rPr dirty="0" sz="3600">
                <a:solidFill>
                  <a:srgbClr val="C00000"/>
                </a:solidFill>
              </a:rPr>
              <a:t>of</a:t>
            </a:r>
            <a:r>
              <a:rPr dirty="0" sz="3600" spc="-15">
                <a:solidFill>
                  <a:srgbClr val="C00000"/>
                </a:solidFill>
              </a:rPr>
              <a:t> </a:t>
            </a:r>
            <a:r>
              <a:rPr dirty="0" sz="3600">
                <a:solidFill>
                  <a:srgbClr val="C00000"/>
                </a:solidFill>
              </a:rPr>
              <a:t>drugs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38112" y="671512"/>
          <a:ext cx="8882380" cy="6155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1650"/>
                <a:gridCol w="5797550"/>
              </a:tblGrid>
              <a:tr h="1858645">
                <a:tc>
                  <a:txBody>
                    <a:bodyPr/>
                    <a:lstStyle/>
                    <a:p>
                      <a:pPr algn="ctr" marL="2667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Phenytoin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254"/>
                        </a:spcBef>
                        <a:tabLst>
                          <a:tab pos="1588135" algn="l"/>
                        </a:tabLst>
                      </a:pPr>
                      <a:r>
                        <a:rPr dirty="0" sz="32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Fetal	Hydantoin</a:t>
                      </a:r>
                      <a:r>
                        <a:rPr dirty="0" sz="3200" spc="-5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3200" spc="-1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Syndrome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Nail &amp; Digital</a:t>
                      </a:r>
                      <a:r>
                        <a:rPr dirty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hypoplasia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 marR="11582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Oral Clefts (cleft lip and palate)  Cardiac</a:t>
                      </a:r>
                      <a:r>
                        <a:rPr dirty="0" sz="2800" spc="-1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Anomalies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2384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950">
                        <a:latin typeface="Times New Roman"/>
                        <a:cs typeface="Times New Roman"/>
                      </a:endParaRPr>
                    </a:p>
                    <a:p>
                      <a:pPr algn="ctr" marL="29209">
                        <a:lnSpc>
                          <a:spcPct val="100000"/>
                        </a:lnSpc>
                      </a:pPr>
                      <a:r>
                        <a:rPr dirty="0" sz="2600" spc="-3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Valproic</a:t>
                      </a:r>
                      <a:r>
                        <a:rPr dirty="0" sz="2600" spc="-3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acid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106553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Neural tube defect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(spina</a:t>
                      </a:r>
                      <a:r>
                        <a:rPr dirty="0" sz="28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bifida) 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Antiepileptic</a:t>
                      </a:r>
                      <a:r>
                        <a:rPr dirty="0" sz="28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drug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Impairs folate</a:t>
                      </a:r>
                      <a:r>
                        <a:rPr dirty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absorption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1679575">
                <a:tc>
                  <a:txBody>
                    <a:bodyPr/>
                    <a:lstStyle/>
                    <a:p>
                      <a:pPr algn="ctr" marL="285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spc="-2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Tetracyclines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83820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Altered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growth of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teeth and</a:t>
                      </a:r>
                      <a:r>
                        <a:rPr dirty="0" sz="28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bones 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Permanent teeth</a:t>
                      </a:r>
                      <a:r>
                        <a:rPr dirty="0" sz="28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staining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</a:pP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Enamel</a:t>
                      </a:r>
                      <a:r>
                        <a:rPr dirty="0" sz="28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hypoplasia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1215390">
                <a:tc>
                  <a:txBody>
                    <a:bodyPr/>
                    <a:lstStyle/>
                    <a:p>
                      <a:pPr algn="ctr" marL="2730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spc="-2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Warfarin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186690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Hypoplasia of nasal</a:t>
                      </a:r>
                      <a:r>
                        <a:rPr dirty="0" sz="28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bridge  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CNS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 malformation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214312"/>
          <a:ext cx="8882380" cy="6269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5791200"/>
              </a:tblGrid>
              <a:tr h="1397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457834">
                        <a:lnSpc>
                          <a:spcPct val="100000"/>
                        </a:lnSpc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Corticosteroids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71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Cleft lip and</a:t>
                      </a:r>
                      <a:r>
                        <a:rPr dirty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Palate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98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48507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Hormones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421005" indent="-315595">
                        <a:lnSpc>
                          <a:spcPct val="100000"/>
                        </a:lnSpc>
                        <a:spcBef>
                          <a:spcPts val="1560"/>
                        </a:spcBef>
                        <a:buFont typeface="Wingdings"/>
                        <a:buChar char=""/>
                        <a:tabLst>
                          <a:tab pos="421005" algn="l"/>
                          <a:tab pos="421640" algn="l"/>
                        </a:tabLst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Estrogens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402590" indent="-297180">
                        <a:lnSpc>
                          <a:spcPct val="100000"/>
                        </a:lnSpc>
                        <a:spcBef>
                          <a:spcPts val="1560"/>
                        </a:spcBef>
                        <a:buFont typeface="Wingdings"/>
                        <a:buChar char=""/>
                        <a:tabLst>
                          <a:tab pos="402590" algn="l"/>
                          <a:tab pos="403225" algn="l"/>
                        </a:tabLst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Androgens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421005" indent="-315595">
                        <a:lnSpc>
                          <a:spcPct val="100000"/>
                        </a:lnSpc>
                        <a:spcBef>
                          <a:spcPts val="1565"/>
                        </a:spcBef>
                        <a:buFont typeface="Wingdings"/>
                        <a:buChar char=""/>
                        <a:tabLst>
                          <a:tab pos="421005" algn="l"/>
                          <a:tab pos="421640" algn="l"/>
                        </a:tabLst>
                      </a:pPr>
                      <a:r>
                        <a:rPr dirty="0" sz="2600" spc="-1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Diethylstilbestrol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62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134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Serious genital</a:t>
                      </a:r>
                      <a:r>
                        <a:rPr dirty="0" sz="28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malformation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 marR="434975">
                        <a:lnSpc>
                          <a:spcPct val="150000"/>
                        </a:lnSpc>
                        <a:spcBef>
                          <a:spcPts val="5"/>
                        </a:spcBef>
                      </a:pPr>
                      <a:r>
                        <a:rPr dirty="0" sz="2800" spc="-25">
                          <a:latin typeface="Times New Roman"/>
                          <a:cs typeface="Times New Roman"/>
                        </a:rPr>
                        <a:t>Testicular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atrophy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in male fetus  Fetal masculinization in 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female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 fetus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1685"/>
                        </a:spcBef>
                      </a:pPr>
                      <a:r>
                        <a:rPr dirty="0" sz="2800" spc="-50">
                          <a:latin typeface="Times New Roman"/>
                          <a:cs typeface="Times New Roman"/>
                        </a:rPr>
                        <a:t>Vaginal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carcinoma of female</a:t>
                      </a:r>
                      <a:r>
                        <a:rPr dirty="0" sz="28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offspring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7018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222250"/>
          <a:ext cx="8882380" cy="6497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7000"/>
                <a:gridCol w="6172200"/>
              </a:tblGrid>
              <a:tr h="2381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767080">
                        <a:lnSpc>
                          <a:spcPct val="100000"/>
                        </a:lnSpc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Lithium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Ebstein's</a:t>
                      </a:r>
                      <a:r>
                        <a:rPr dirty="0" sz="28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anomaly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 marR="358775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Cardiovascular anomalies 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mainly 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valvular heart defect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involving</a:t>
                      </a:r>
                      <a:r>
                        <a:rPr dirty="0" sz="28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tricuspid  valve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4094479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1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ACE</a:t>
                      </a:r>
                      <a:r>
                        <a:rPr dirty="0" sz="2600" spc="-4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inhibitors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1625"/>
                        </a:spcBef>
                      </a:pPr>
                      <a:r>
                        <a:rPr dirty="0" sz="2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Captopril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2355"/>
                        </a:spcBef>
                      </a:pPr>
                      <a:r>
                        <a:rPr dirty="0" sz="28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Enalapril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62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Renal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damage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 marR="2538095">
                        <a:lnSpc>
                          <a:spcPct val="100000"/>
                        </a:lnSpc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Fetal &amp; neonatal</a:t>
                      </a:r>
                      <a:r>
                        <a:rPr dirty="0" sz="28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anurnia  Fetal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hypotension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 marR="33426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2800">
                          <a:latin typeface="Times New Roman"/>
                          <a:cs typeface="Times New Roman"/>
                        </a:rPr>
                        <a:t>Hypo- perfusion 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Growth</a:t>
                      </a:r>
                      <a:r>
                        <a:rPr dirty="0" sz="2800" spc="-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retardation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 marR="1002665">
                        <a:lnSpc>
                          <a:spcPct val="100000"/>
                        </a:lnSpc>
                        <a:spcBef>
                          <a:spcPts val="1215"/>
                        </a:spcBef>
                      </a:pPr>
                      <a:r>
                        <a:rPr dirty="0" sz="2400" spc="-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ACE </a:t>
                      </a:r>
                      <a:r>
                        <a:rPr dirty="0" sz="240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inhibitors disrupt the fetal </a:t>
                      </a:r>
                      <a:r>
                        <a:rPr dirty="0" sz="2400" spc="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renin-  </a:t>
                      </a:r>
                      <a:r>
                        <a:rPr dirty="0" sz="240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angiotensin </a:t>
                      </a:r>
                      <a:r>
                        <a:rPr dirty="0" sz="2400" spc="-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system, which </a:t>
                      </a:r>
                      <a:r>
                        <a:rPr dirty="0" sz="240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is essential</a:t>
                      </a:r>
                      <a:r>
                        <a:rPr dirty="0" sz="2400" spc="-9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for  normal </a:t>
                      </a:r>
                      <a:r>
                        <a:rPr dirty="0" sz="2400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renal</a:t>
                      </a:r>
                      <a:r>
                        <a:rPr dirty="0" sz="2400" spc="-1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development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4939" y="1010157"/>
            <a:ext cx="8757920" cy="47091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786765" indent="-342900">
              <a:lnSpc>
                <a:spcPct val="100000"/>
              </a:lnSpc>
              <a:spcBef>
                <a:spcPts val="1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Majority of pregnant women are exposed</a:t>
            </a:r>
            <a:r>
              <a:rPr dirty="0" sz="3200" spc="-1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to  medications during</a:t>
            </a:r>
            <a:r>
              <a:rPr dirty="0" sz="3200" spc="-5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pregnancy.</a:t>
            </a:r>
            <a:endParaRPr sz="32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ct val="100000"/>
              </a:lnSpc>
              <a:spcBef>
                <a:spcPts val="770"/>
              </a:spcBef>
              <a:buFont typeface="Times New Roman"/>
              <a:buChar char="•"/>
              <a:tabLst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Unless absolutely necessary, drugs </a:t>
            </a:r>
            <a:r>
              <a:rPr dirty="0" sz="3200" spc="-5" b="1">
                <a:latin typeface="Times New Roman"/>
                <a:cs typeface="Times New Roman"/>
              </a:rPr>
              <a:t>should </a:t>
            </a:r>
            <a:r>
              <a:rPr dirty="0" sz="3200" b="1">
                <a:latin typeface="Times New Roman"/>
                <a:cs typeface="Times New Roman"/>
              </a:rPr>
              <a:t>not</a:t>
            </a:r>
            <a:r>
              <a:rPr dirty="0" sz="3200" spc="-60" b="1">
                <a:latin typeface="Times New Roman"/>
                <a:cs typeface="Times New Roman"/>
              </a:rPr>
              <a:t> </a:t>
            </a:r>
            <a:r>
              <a:rPr dirty="0" sz="3200" spc="-10" b="1">
                <a:latin typeface="Times New Roman"/>
                <a:cs typeface="Times New Roman"/>
              </a:rPr>
              <a:t>be  </a:t>
            </a:r>
            <a:r>
              <a:rPr dirty="0" sz="3200" b="1">
                <a:latin typeface="Times New Roman"/>
                <a:cs typeface="Times New Roman"/>
              </a:rPr>
              <a:t>used during pregnancy because many can harm  the</a:t>
            </a:r>
            <a:r>
              <a:rPr dirty="0" sz="3200" spc="-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fetus.</a:t>
            </a:r>
            <a:endParaRPr sz="3200">
              <a:latin typeface="Times New Roman"/>
              <a:cs typeface="Times New Roman"/>
            </a:endParaRPr>
          </a:p>
          <a:p>
            <a:pPr marL="355600" marR="142240" indent="-342900">
              <a:lnSpc>
                <a:spcPct val="100000"/>
              </a:lnSpc>
              <a:spcBef>
                <a:spcPts val="77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Fetal effects of most of the therapeutic agents  are </a:t>
            </a:r>
            <a:r>
              <a:rPr dirty="0" sz="3200" spc="-5" b="1">
                <a:latin typeface="Times New Roman"/>
                <a:cs typeface="Times New Roman"/>
              </a:rPr>
              <a:t>unknown </a:t>
            </a:r>
            <a:r>
              <a:rPr dirty="0" sz="3200" b="1">
                <a:latin typeface="Times New Roman"/>
                <a:cs typeface="Times New Roman"/>
              </a:rPr>
              <a:t>for about one-half of</a:t>
            </a:r>
            <a:r>
              <a:rPr dirty="0" sz="3200" spc="-10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medications.</a:t>
            </a:r>
            <a:endParaRPr sz="3200">
              <a:latin typeface="Times New Roman"/>
              <a:cs typeface="Times New Roman"/>
            </a:endParaRPr>
          </a:p>
          <a:p>
            <a:pPr marL="355600" marR="448945" indent="-342900">
              <a:lnSpc>
                <a:spcPct val="100000"/>
              </a:lnSpc>
              <a:spcBef>
                <a:spcPts val="77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About 2 to 3 % of all birth defects result</a:t>
            </a:r>
            <a:r>
              <a:rPr dirty="0" sz="3200" spc="-14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from  the use of</a:t>
            </a:r>
            <a:r>
              <a:rPr dirty="0" sz="3200" spc="-3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drugs.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08557" y="228422"/>
            <a:ext cx="564388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C00000"/>
                </a:solidFill>
                <a:latin typeface="Arial"/>
                <a:cs typeface="Arial"/>
              </a:rPr>
              <a:t>Medications in</a:t>
            </a:r>
            <a:r>
              <a:rPr dirty="0" sz="3600" spc="-7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600">
                <a:solidFill>
                  <a:srgbClr val="C00000"/>
                </a:solidFill>
                <a:latin typeface="Arial"/>
                <a:cs typeface="Arial"/>
              </a:rPr>
              <a:t>pregnancy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6067" y="5053584"/>
            <a:ext cx="3348228" cy="688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225796" y="5007864"/>
            <a:ext cx="3244596" cy="9631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476494" y="5093970"/>
            <a:ext cx="2604135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5" b="1">
                <a:solidFill>
                  <a:srgbClr val="FF3300"/>
                </a:solidFill>
                <a:latin typeface="Times New Roman"/>
                <a:cs typeface="Times New Roman"/>
              </a:rPr>
              <a:t>Valproic</a:t>
            </a:r>
            <a:r>
              <a:rPr dirty="0" sz="3600" spc="-40" b="1">
                <a:solidFill>
                  <a:srgbClr val="FF3300"/>
                </a:solidFill>
                <a:latin typeface="Times New Roman"/>
                <a:cs typeface="Times New Roman"/>
              </a:rPr>
              <a:t> </a:t>
            </a:r>
            <a:r>
              <a:rPr dirty="0" sz="3600" spc="-5" b="1">
                <a:solidFill>
                  <a:srgbClr val="FF3300"/>
                </a:solidFill>
                <a:latin typeface="Times New Roman"/>
                <a:cs typeface="Times New Roman"/>
              </a:rPr>
              <a:t>acid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14400" y="2971800"/>
            <a:ext cx="2819400" cy="1828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268467" y="405384"/>
            <a:ext cx="3348228" cy="6888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480303" y="359663"/>
            <a:ext cx="3040379" cy="9631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731255" y="444449"/>
            <a:ext cx="240157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/>
              <a:t>Spina</a:t>
            </a:r>
            <a:r>
              <a:rPr dirty="0" sz="3600" spc="-100"/>
              <a:t> </a:t>
            </a:r>
            <a:r>
              <a:rPr dirty="0" sz="3600"/>
              <a:t>bifida</a:t>
            </a:r>
            <a:endParaRPr sz="3600"/>
          </a:p>
        </p:txBody>
      </p:sp>
      <p:sp>
        <p:nvSpPr>
          <p:cNvPr id="9" name="object 9"/>
          <p:cNvSpPr/>
          <p:nvPr/>
        </p:nvSpPr>
        <p:spPr>
          <a:xfrm>
            <a:off x="696468" y="481583"/>
            <a:ext cx="3348228" cy="6888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966216" y="435863"/>
            <a:ext cx="2924556" cy="9631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216253" y="520649"/>
            <a:ext cx="228409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 b="1">
                <a:solidFill>
                  <a:srgbClr val="0000FF"/>
                </a:solidFill>
                <a:latin typeface="Times New Roman"/>
                <a:cs typeface="Times New Roman"/>
              </a:rPr>
              <a:t>Phocomelia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410200" y="1447800"/>
            <a:ext cx="2878074" cy="3378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96468" y="5129784"/>
            <a:ext cx="3348228" cy="6888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50391" y="5084064"/>
            <a:ext cx="3154680" cy="96316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100429" y="5170119"/>
            <a:ext cx="2515235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 b="1">
                <a:solidFill>
                  <a:srgbClr val="FF3300"/>
                </a:solidFill>
                <a:latin typeface="Times New Roman"/>
                <a:cs typeface="Times New Roman"/>
              </a:rPr>
              <a:t>Thalidomide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14400" y="1295400"/>
            <a:ext cx="2828925" cy="161925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1600200"/>
            <a:ext cx="3581400" cy="3581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109878" y="164033"/>
            <a:ext cx="3498850" cy="12446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2460" marR="5080" indent="-620395">
              <a:lnSpc>
                <a:spcPct val="100000"/>
              </a:lnSpc>
              <a:spcBef>
                <a:spcPts val="95"/>
              </a:spcBef>
            </a:pPr>
            <a:r>
              <a:rPr dirty="0" sz="4000" spc="-5">
                <a:solidFill>
                  <a:srgbClr val="0000FF"/>
                </a:solidFill>
                <a:latin typeface="Arial"/>
                <a:cs typeface="Arial"/>
              </a:rPr>
              <a:t>Fetal</a:t>
            </a:r>
            <a:r>
              <a:rPr dirty="0" sz="4000" spc="-4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0000FF"/>
                </a:solidFill>
                <a:latin typeface="Arial"/>
                <a:cs typeface="Arial"/>
              </a:rPr>
              <a:t>hydantoin  syndrome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67400" y="3657600"/>
            <a:ext cx="2286000" cy="172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658103" y="0"/>
            <a:ext cx="2707005" cy="134556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661670" marR="5080" indent="-649605">
              <a:lnSpc>
                <a:spcPct val="108200"/>
              </a:lnSpc>
              <a:spcBef>
                <a:spcPts val="100"/>
              </a:spcBef>
            </a:pPr>
            <a:r>
              <a:rPr dirty="0" sz="4000" spc="-5" b="0">
                <a:latin typeface="Arial"/>
                <a:cs typeface="Arial"/>
              </a:rPr>
              <a:t>Cleft lip</a:t>
            </a:r>
            <a:r>
              <a:rPr dirty="0" sz="4000" spc="-60" b="0">
                <a:latin typeface="Arial"/>
                <a:cs typeface="Arial"/>
              </a:rPr>
              <a:t> </a:t>
            </a:r>
            <a:r>
              <a:rPr dirty="0" sz="4000" spc="-5" b="0">
                <a:latin typeface="Arial"/>
                <a:cs typeface="Arial"/>
              </a:rPr>
              <a:t>and  palate</a:t>
            </a:r>
            <a:endParaRPr sz="4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76337" y="5465762"/>
            <a:ext cx="7357999" cy="10064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867400" y="1447800"/>
            <a:ext cx="2286000" cy="21431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5202" y="482930"/>
            <a:ext cx="1891664" cy="6972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b="0">
                <a:latin typeface="Arial"/>
                <a:cs typeface="Arial"/>
              </a:rPr>
              <a:t>Cleft</a:t>
            </a:r>
            <a:r>
              <a:rPr dirty="0" sz="4400" spc="-80" b="0">
                <a:latin typeface="Arial"/>
                <a:cs typeface="Arial"/>
              </a:rPr>
              <a:t> </a:t>
            </a:r>
            <a:r>
              <a:rPr dirty="0" sz="4400" b="0">
                <a:latin typeface="Arial"/>
                <a:cs typeface="Arial"/>
              </a:rPr>
              <a:t>lip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752600"/>
            <a:ext cx="3810000" cy="3124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966208" y="589533"/>
            <a:ext cx="3477895" cy="6965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-100">
                <a:solidFill>
                  <a:srgbClr val="0000FF"/>
                </a:solidFill>
                <a:latin typeface="Arial"/>
                <a:cs typeface="Arial"/>
              </a:rPr>
              <a:t>Teeth</a:t>
            </a:r>
            <a:r>
              <a:rPr dirty="0" sz="4400" spc="-6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dirty="0" sz="4400">
                <a:solidFill>
                  <a:srgbClr val="0000FF"/>
                </a:solidFill>
                <a:latin typeface="Arial"/>
                <a:cs typeface="Arial"/>
              </a:rPr>
              <a:t>staining</a:t>
            </a:r>
            <a:endParaRPr sz="4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57800" y="1828800"/>
            <a:ext cx="3276600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09117" y="5442915"/>
            <a:ext cx="3004185" cy="7575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 b="1">
                <a:solidFill>
                  <a:srgbClr val="FF0000"/>
                </a:solidFill>
                <a:latin typeface="Tahoma"/>
                <a:cs typeface="Tahoma"/>
              </a:rPr>
              <a:t>Corticosteroids</a:t>
            </a:r>
            <a:r>
              <a:rPr dirty="0" sz="2400" spc="-25" b="1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dirty="0" sz="2400" b="1">
                <a:solidFill>
                  <a:srgbClr val="FF0000"/>
                </a:solidFill>
                <a:latin typeface="Tahoma"/>
                <a:cs typeface="Tahoma"/>
              </a:rPr>
              <a:t>and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dirty="0" sz="2400" spc="-10" b="1">
                <a:solidFill>
                  <a:srgbClr val="FF0000"/>
                </a:solidFill>
                <a:latin typeface="Tahoma"/>
                <a:cs typeface="Tahoma"/>
              </a:rPr>
              <a:t>phenytoin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29680" y="5438343"/>
            <a:ext cx="188785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0" b="1">
                <a:solidFill>
                  <a:srgbClr val="FF0000"/>
                </a:solidFill>
                <a:latin typeface="Tahoma"/>
                <a:cs typeface="Tahoma"/>
              </a:rPr>
              <a:t>Tetracycline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940471"/>
            <a:ext cx="8461375" cy="2959100"/>
          </a:xfrm>
          <a:prstGeom prst="rect">
            <a:avLst/>
          </a:prstGeom>
        </p:spPr>
        <p:txBody>
          <a:bodyPr wrap="square" lIns="0" tIns="1104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70"/>
              </a:spcBef>
            </a:pP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During second </a:t>
            </a:r>
            <a:r>
              <a:rPr dirty="0" u="heavy" sz="32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and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third</a:t>
            </a:r>
            <a:r>
              <a:rPr dirty="0" u="heavy" sz="3200" spc="-7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trimesters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6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Some </a:t>
            </a:r>
            <a:r>
              <a:rPr dirty="0" sz="3200" spc="-5" b="1">
                <a:latin typeface="Times New Roman"/>
                <a:cs typeface="Times New Roman"/>
              </a:rPr>
              <a:t>drugs </a:t>
            </a:r>
            <a:r>
              <a:rPr dirty="0" sz="3200" b="1">
                <a:latin typeface="Times New Roman"/>
                <a:cs typeface="Times New Roman"/>
              </a:rPr>
              <a:t>can produce adverse effects on</a:t>
            </a:r>
            <a:r>
              <a:rPr dirty="0" sz="3200" spc="-90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the  </a:t>
            </a:r>
            <a:r>
              <a:rPr dirty="0" sz="3200" b="1">
                <a:latin typeface="Times New Roman"/>
                <a:cs typeface="Times New Roman"/>
              </a:rPr>
              <a:t>fetus more </a:t>
            </a:r>
            <a:r>
              <a:rPr dirty="0" sz="3200" spc="-5" b="1">
                <a:latin typeface="Times New Roman"/>
                <a:cs typeface="Times New Roman"/>
              </a:rPr>
              <a:t>likely </a:t>
            </a:r>
            <a:r>
              <a:rPr dirty="0" sz="3200" b="1">
                <a:latin typeface="Times New Roman"/>
                <a:cs typeface="Times New Roman"/>
              </a:rPr>
              <a:t>than major malformations  </a:t>
            </a:r>
            <a:r>
              <a:rPr dirty="0" sz="3200" spc="-5" b="1">
                <a:latin typeface="Times New Roman"/>
                <a:cs typeface="Times New Roman"/>
              </a:rPr>
              <a:t>due </a:t>
            </a:r>
            <a:r>
              <a:rPr dirty="0" sz="3200" b="1">
                <a:latin typeface="Times New Roman"/>
                <a:cs typeface="Times New Roman"/>
              </a:rPr>
              <a:t>to </a:t>
            </a:r>
            <a:r>
              <a:rPr dirty="0" sz="3200" spc="-5" b="1">
                <a:latin typeface="Times New Roman"/>
                <a:cs typeface="Times New Roman"/>
              </a:rPr>
              <a:t>their </a:t>
            </a:r>
            <a:r>
              <a:rPr dirty="0" sz="3200" b="1">
                <a:latin typeface="Times New Roman"/>
                <a:cs typeface="Times New Roman"/>
              </a:rPr>
              <a:t>pharmacological</a:t>
            </a:r>
            <a:r>
              <a:rPr dirty="0" sz="3200" spc="-5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actions.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360"/>
              </a:spcBef>
              <a:buFont typeface="Times New Roman"/>
              <a:buChar char="•"/>
              <a:tabLst>
                <a:tab pos="354965" algn="l"/>
                <a:tab pos="355600" algn="l"/>
                <a:tab pos="1617980" algn="l"/>
                <a:tab pos="3061970" algn="l"/>
                <a:tab pos="3603625" algn="l"/>
              </a:tabLst>
            </a:pPr>
            <a:r>
              <a:rPr dirty="0" sz="3200" b="1">
                <a:latin typeface="Times New Roman"/>
                <a:cs typeface="Times New Roman"/>
              </a:rPr>
              <a:t>Affect	growth	</a:t>
            </a:r>
            <a:r>
              <a:rPr dirty="0" sz="3200" spc="5" b="1">
                <a:latin typeface="Times New Roman"/>
                <a:cs typeface="Times New Roman"/>
              </a:rPr>
              <a:t>&amp;	</a:t>
            </a:r>
            <a:r>
              <a:rPr dirty="0" sz="3200" b="1">
                <a:latin typeface="Times New Roman"/>
                <a:cs typeface="Times New Roman"/>
              </a:rPr>
              <a:t>fetal</a:t>
            </a:r>
            <a:r>
              <a:rPr dirty="0" sz="3200" spc="-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development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61286" y="447497"/>
            <a:ext cx="538543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360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Adverse effects of</a:t>
            </a:r>
            <a:r>
              <a:rPr dirty="0" u="heavy" sz="3600" spc="-9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 </a:t>
            </a:r>
            <a:r>
              <a:rPr dirty="0" u="heavy" sz="3600" spc="-5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drugs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6341" y="142747"/>
            <a:ext cx="538289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C00000"/>
                </a:solidFill>
                <a:latin typeface="Arial"/>
                <a:cs typeface="Arial"/>
              </a:rPr>
              <a:t>Adverse effects of</a:t>
            </a:r>
            <a:r>
              <a:rPr dirty="0" sz="3600" spc="-114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600" spc="-5">
                <a:solidFill>
                  <a:srgbClr val="C00000"/>
                </a:solidFill>
                <a:latin typeface="Arial"/>
                <a:cs typeface="Arial"/>
              </a:rPr>
              <a:t>drugs</a:t>
            </a:r>
            <a:endParaRPr sz="3600">
              <a:latin typeface="Arial"/>
              <a:cs typeface="Aria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38112" y="747712"/>
          <a:ext cx="8882380" cy="5895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6096000"/>
              </a:tblGrid>
              <a:tr h="963294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spc="-2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Tetracyclines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76708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Impaired teeth &amp;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bone</a:t>
                      </a:r>
                      <a:r>
                        <a:rPr dirty="0" sz="28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development,  yellow-brown discoloration of teeth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104965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Aminoglycosides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Streptomycin, kanamycin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Ototoxicity = 8th Cranial nerve</a:t>
                      </a:r>
                      <a:r>
                        <a:rPr dirty="0" sz="280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damage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Cloramphenicol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Gray baby syndrome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7404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Corticosteroids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Adrenal atrophy – growth</a:t>
                      </a:r>
                      <a:r>
                        <a:rPr dirty="0" sz="28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retardation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Propranolol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41211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Bradycardia, neonatal hypoglycemia,  placental </a:t>
                      </a:r>
                      <a:r>
                        <a:rPr dirty="0" sz="2800" spc="-20">
                          <a:latin typeface="Times New Roman"/>
                          <a:cs typeface="Times New Roman"/>
                        </a:rPr>
                        <a:t>insufficiency,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reduced uterine 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blood </a:t>
                      </a:r>
                      <a:r>
                        <a:rPr dirty="0" sz="2800" spc="-40">
                          <a:latin typeface="Times New Roman"/>
                          <a:cs typeface="Times New Roman"/>
                        </a:rPr>
                        <a:t>flow,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fetal</a:t>
                      </a:r>
                      <a:r>
                        <a:rPr dirty="0" sz="28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distress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137541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Antithyroid</a:t>
                      </a:r>
                      <a:r>
                        <a:rPr dirty="0" sz="2600" spc="-6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drugs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106616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Iodide, methimazole,</a:t>
                      </a:r>
                      <a:r>
                        <a:rPr dirty="0" sz="28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carbimazole,  propylthiouracil, risk of neonatal 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hypothyroidism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z="28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goiter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841438"/>
          <a:ext cx="8882380" cy="5688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6096000"/>
              </a:tblGrid>
              <a:tr h="367601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NSAIDs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4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z="2400" spc="-15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Aspirin-indomethacin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Prostaglandin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synthesis</a:t>
                      </a:r>
                      <a:r>
                        <a:rPr dirty="0" sz="2400" spc="-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inhibitors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 marR="57658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Constriction of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ductus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arteriosus (close  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prematurely),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pulmonary hypertension</a:t>
                      </a:r>
                      <a:r>
                        <a:rPr dirty="0" sz="2400" spc="-6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in  newborns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 marR="680085">
                        <a:lnSpc>
                          <a:spcPct val="120000"/>
                        </a:lnSpc>
                        <a:spcBef>
                          <a:spcPts val="5"/>
                        </a:spcBef>
                      </a:pP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Increase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gestation time, 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prolong </a:t>
                      </a:r>
                      <a:r>
                        <a:rPr dirty="0" sz="2400" spc="-40" b="1">
                          <a:latin typeface="Times New Roman"/>
                          <a:cs typeface="Times New Roman"/>
                        </a:rPr>
                        <a:t>labor, 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Neonatal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bleeding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Risk of postpartum</a:t>
                      </a:r>
                      <a:r>
                        <a:rPr dirty="0" sz="2400" spc="-1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hemorrhage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883919">
                <a:tc>
                  <a:txBody>
                    <a:bodyPr/>
                    <a:lstStyle/>
                    <a:p>
                      <a:pPr marL="105410" marR="29972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Ben</a:t>
                      </a:r>
                      <a:r>
                        <a:rPr dirty="0" sz="2600" spc="-2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odi</a:t>
                      </a:r>
                      <a:r>
                        <a:rPr dirty="0" sz="2600" spc="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z="2600" spc="-2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epin</a:t>
                      </a:r>
                      <a:r>
                        <a:rPr dirty="0" sz="2600" spc="-1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s 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as</a:t>
                      </a:r>
                      <a:r>
                        <a:rPr dirty="0" sz="2600" spc="-1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Diazepam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Chronic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use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→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neonatal dependence</a:t>
                      </a:r>
                      <a:r>
                        <a:rPr dirty="0" sz="2400" spc="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and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withdrawal</a:t>
                      </a:r>
                      <a:r>
                        <a:rPr dirty="0" sz="2400" spc="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symptoms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ACEIs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Renal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damage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warfarin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Risk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z="2400" spc="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bleeding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66341" y="142747"/>
            <a:ext cx="538289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FF3300"/>
                </a:solidFill>
                <a:latin typeface="Arial"/>
                <a:cs typeface="Arial"/>
              </a:rPr>
              <a:t>Adverse effects of</a:t>
            </a:r>
            <a:r>
              <a:rPr dirty="0" sz="3600" spc="-114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3600" spc="-5">
                <a:solidFill>
                  <a:srgbClr val="FF3300"/>
                </a:solidFill>
                <a:latin typeface="Arial"/>
                <a:cs typeface="Arial"/>
              </a:rPr>
              <a:t>drugs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1365250"/>
          <a:ext cx="8882380" cy="46691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6096000"/>
              </a:tblGrid>
              <a:tr h="2642870">
                <a:tc>
                  <a:txBody>
                    <a:bodyPr/>
                    <a:lstStyle/>
                    <a:p>
                      <a:pPr algn="ctr" marL="2794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CNS</a:t>
                      </a:r>
                      <a:r>
                        <a:rPr dirty="0" sz="2600" spc="-5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depressants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ts val="3520"/>
                        </a:lnSpc>
                      </a:pPr>
                      <a:r>
                        <a:rPr dirty="0" sz="32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e.g. diazepam,</a:t>
                      </a:r>
                      <a:r>
                        <a:rPr dirty="0" sz="3200" spc="-5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32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morphine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563245" marR="1793875">
                        <a:lnSpc>
                          <a:spcPct val="105000"/>
                        </a:lnSpc>
                        <a:spcBef>
                          <a:spcPts val="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Interference with suckling  Respiratory</a:t>
                      </a:r>
                      <a:r>
                        <a:rPr dirty="0" sz="280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depression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Reduced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blood </a:t>
                      </a:r>
                      <a:r>
                        <a:rPr dirty="0" sz="2800" spc="-40">
                          <a:latin typeface="Times New Roman"/>
                          <a:cs typeface="Times New Roman"/>
                        </a:rPr>
                        <a:t>flow,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fetal</a:t>
                      </a:r>
                      <a:r>
                        <a:rPr dirty="0" sz="28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distress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0046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algn="ctr" marL="27940">
                        <a:lnSpc>
                          <a:spcPct val="100000"/>
                        </a:lnSpc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Sulfonamides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  <a:p>
                      <a:pPr marL="563245" marR="438784">
                        <a:lnSpc>
                          <a:spcPct val="85000"/>
                        </a:lnSpc>
                      </a:pP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can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displace bilirubin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from</a:t>
                      </a:r>
                      <a:r>
                        <a:rPr dirty="0" sz="28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albumin 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(neonatal hyperbilirubinemia,  Jaundice)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48029" y="97027"/>
            <a:ext cx="7422515" cy="100203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2526030" marR="5080" indent="-2513965">
              <a:lnSpc>
                <a:spcPct val="100000"/>
              </a:lnSpc>
              <a:spcBef>
                <a:spcPts val="100"/>
              </a:spcBef>
            </a:pPr>
            <a:r>
              <a:rPr dirty="0" sz="3200">
                <a:solidFill>
                  <a:srgbClr val="C00000"/>
                </a:solidFill>
                <a:latin typeface="Arial"/>
                <a:cs typeface="Arial"/>
              </a:rPr>
              <a:t>Adverse </a:t>
            </a:r>
            <a:r>
              <a:rPr dirty="0" sz="3200" spc="-5">
                <a:solidFill>
                  <a:srgbClr val="C00000"/>
                </a:solidFill>
                <a:latin typeface="Arial"/>
                <a:cs typeface="Arial"/>
              </a:rPr>
              <a:t>effects </a:t>
            </a:r>
            <a:r>
              <a:rPr dirty="0" sz="3200">
                <a:solidFill>
                  <a:srgbClr val="C00000"/>
                </a:solidFill>
                <a:latin typeface="Arial"/>
                <a:cs typeface="Arial"/>
              </a:rPr>
              <a:t>of drugs prior to</a:t>
            </a:r>
            <a:r>
              <a:rPr dirty="0" sz="3200" spc="-14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200" spc="-5">
                <a:solidFill>
                  <a:srgbClr val="C00000"/>
                </a:solidFill>
                <a:latin typeface="Arial"/>
                <a:cs typeface="Arial"/>
              </a:rPr>
              <a:t>labor  </a:t>
            </a:r>
            <a:r>
              <a:rPr dirty="0" sz="3200">
                <a:solidFill>
                  <a:srgbClr val="C00000"/>
                </a:solidFill>
                <a:latin typeface="Arial"/>
                <a:cs typeface="Arial"/>
              </a:rPr>
              <a:t>or </a:t>
            </a:r>
            <a:r>
              <a:rPr dirty="0" sz="3200" spc="-5">
                <a:solidFill>
                  <a:srgbClr val="C00000"/>
                </a:solidFill>
                <a:latin typeface="Arial"/>
                <a:cs typeface="Arial"/>
              </a:rPr>
              <a:t>near</a:t>
            </a:r>
            <a:r>
              <a:rPr dirty="0" sz="3200" spc="-3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200">
                <a:solidFill>
                  <a:srgbClr val="C00000"/>
                </a:solidFill>
                <a:latin typeface="Arial"/>
                <a:cs typeface="Arial"/>
              </a:rPr>
              <a:t>term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1143000"/>
            <a:ext cx="8686800" cy="5562600"/>
          </a:xfrm>
          <a:custGeom>
            <a:avLst/>
            <a:gdLst/>
            <a:ahLst/>
            <a:cxnLst/>
            <a:rect l="l" t="t" r="r" b="b"/>
            <a:pathLst>
              <a:path w="8686800" h="5562600">
                <a:moveTo>
                  <a:pt x="0" y="5562600"/>
                </a:moveTo>
                <a:lnTo>
                  <a:pt x="8686800" y="5562600"/>
                </a:lnTo>
                <a:lnTo>
                  <a:pt x="8686800" y="0"/>
                </a:lnTo>
                <a:lnTo>
                  <a:pt x="0" y="0"/>
                </a:lnTo>
                <a:lnTo>
                  <a:pt x="0" y="5562600"/>
                </a:lnTo>
                <a:close/>
              </a:path>
            </a:pathLst>
          </a:custGeom>
          <a:ln w="9525">
            <a:solidFill>
              <a:srgbClr val="00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32229" y="292049"/>
            <a:ext cx="532701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3600" spc="-5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Hypertension </a:t>
            </a:r>
            <a:r>
              <a:rPr dirty="0" u="heavy" sz="3600" spc="-1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in</a:t>
            </a:r>
            <a:r>
              <a:rPr dirty="0" u="heavy" sz="360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 </a:t>
            </a:r>
            <a:r>
              <a:rPr dirty="0" u="heavy" sz="3600" spc="-1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pregnancy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381000" y="4038536"/>
            <a:ext cx="4191000" cy="2446655"/>
          </a:xfrm>
          <a:prstGeom prst="rect">
            <a:avLst/>
          </a:prstGeom>
          <a:ln w="9525">
            <a:solidFill>
              <a:srgbClr val="0000FF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91440" marR="2127250">
              <a:lnSpc>
                <a:spcPct val="100800"/>
              </a:lnSpc>
              <a:spcBef>
                <a:spcPts val="5"/>
              </a:spcBef>
            </a:pPr>
            <a:r>
              <a:rPr dirty="0" sz="2400" spc="-10" b="1">
                <a:solidFill>
                  <a:srgbClr val="0000FF"/>
                </a:solidFill>
                <a:latin typeface="Times New Roman"/>
                <a:cs typeface="Times New Roman"/>
              </a:rPr>
              <a:t>Probably </a:t>
            </a:r>
            <a:r>
              <a:rPr dirty="0" sz="2400" spc="-5" b="1">
                <a:solidFill>
                  <a:srgbClr val="0000FF"/>
                </a:solidFill>
                <a:latin typeface="Times New Roman"/>
                <a:cs typeface="Times New Roman"/>
              </a:rPr>
              <a:t>safe  </a:t>
            </a:r>
            <a:r>
              <a:rPr dirty="0" sz="2400" b="1">
                <a:latin typeface="Times New Roman"/>
                <a:cs typeface="Times New Roman"/>
              </a:rPr>
              <a:t>α- methyl</a:t>
            </a:r>
            <a:r>
              <a:rPr dirty="0" sz="2400" spc="-100" b="1">
                <a:latin typeface="Times New Roman"/>
                <a:cs typeface="Times New Roman"/>
              </a:rPr>
              <a:t> </a:t>
            </a:r>
            <a:r>
              <a:rPr dirty="0" sz="2400" spc="-5" b="1">
                <a:latin typeface="Times New Roman"/>
                <a:cs typeface="Times New Roman"/>
              </a:rPr>
              <a:t>dopa  Labetalol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1000" y="1219200"/>
            <a:ext cx="7543800" cy="2530475"/>
          </a:xfrm>
          <a:custGeom>
            <a:avLst/>
            <a:gdLst/>
            <a:ahLst/>
            <a:cxnLst/>
            <a:rect l="l" t="t" r="r" b="b"/>
            <a:pathLst>
              <a:path w="7543800" h="2530475">
                <a:moveTo>
                  <a:pt x="0" y="2530475"/>
                </a:moveTo>
                <a:lnTo>
                  <a:pt x="7543800" y="2530475"/>
                </a:lnTo>
                <a:lnTo>
                  <a:pt x="7543800" y="0"/>
                </a:lnTo>
                <a:lnTo>
                  <a:pt x="0" y="0"/>
                </a:lnTo>
                <a:lnTo>
                  <a:pt x="0" y="2530475"/>
                </a:lnTo>
                <a:close/>
              </a:path>
            </a:pathLst>
          </a:custGeom>
          <a:ln w="9525">
            <a:solidFill>
              <a:srgbClr val="00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459740" y="1168653"/>
            <a:ext cx="216027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 b="1">
                <a:solidFill>
                  <a:srgbClr val="0000FF"/>
                </a:solidFill>
                <a:latin typeface="Times New Roman"/>
                <a:cs typeface="Times New Roman"/>
              </a:rPr>
              <a:t>Contraindicated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7340" y="1458214"/>
            <a:ext cx="2851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latin typeface="Times New Roman"/>
                <a:cs typeface="Times New Roman"/>
              </a:rPr>
              <a:t>-</a:t>
            </a:r>
            <a:r>
              <a:rPr dirty="0" sz="2400" spc="-280" b="1">
                <a:latin typeface="Times New Roman"/>
                <a:cs typeface="Times New Roman"/>
              </a:rPr>
              <a:t> </a:t>
            </a:r>
            <a:r>
              <a:rPr dirty="0" baseline="-13888" sz="3600">
                <a:latin typeface="Times New Roman"/>
                <a:cs typeface="Times New Roman"/>
              </a:rPr>
              <a:t>•</a:t>
            </a:r>
            <a:endParaRPr baseline="-13888"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9740" y="1534414"/>
            <a:ext cx="6772909" cy="18554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22300">
              <a:lnSpc>
                <a:spcPct val="100000"/>
              </a:lnSpc>
              <a:spcBef>
                <a:spcPts val="100"/>
              </a:spcBef>
            </a:pPr>
            <a:r>
              <a:rPr dirty="0" sz="2400" spc="-5" b="1">
                <a:latin typeface="Times New Roman"/>
                <a:cs typeface="Times New Roman"/>
              </a:rPr>
              <a:t>ACE</a:t>
            </a:r>
            <a:r>
              <a:rPr dirty="0" sz="2400" spc="10" b="1">
                <a:latin typeface="Times New Roman"/>
                <a:cs typeface="Times New Roman"/>
              </a:rPr>
              <a:t> </a:t>
            </a:r>
            <a:r>
              <a:rPr dirty="0" sz="2400" b="1">
                <a:latin typeface="Times New Roman"/>
                <a:cs typeface="Times New Roman"/>
              </a:rPr>
              <a:t>inhibitors</a:t>
            </a:r>
            <a:endParaRPr sz="24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buFont typeface="Times New Roman"/>
              <a:buChar char="•"/>
              <a:tabLst>
                <a:tab pos="622300" algn="l"/>
                <a:tab pos="622935" algn="l"/>
              </a:tabLst>
            </a:pPr>
            <a:r>
              <a:rPr dirty="0" sz="2400" spc="-5" b="1">
                <a:latin typeface="Times New Roman"/>
                <a:cs typeface="Times New Roman"/>
              </a:rPr>
              <a:t>Angiotensin II receptor</a:t>
            </a:r>
            <a:r>
              <a:rPr dirty="0" sz="2400" spc="-55" b="1">
                <a:latin typeface="Times New Roman"/>
                <a:cs typeface="Times New Roman"/>
              </a:rPr>
              <a:t> </a:t>
            </a:r>
            <a:r>
              <a:rPr dirty="0" sz="2400" b="1">
                <a:latin typeface="Times New Roman"/>
                <a:cs typeface="Times New Roman"/>
              </a:rPr>
              <a:t>blockers</a:t>
            </a:r>
            <a:endParaRPr sz="24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buFont typeface="Times New Roman"/>
              <a:buChar char="•"/>
              <a:tabLst>
                <a:tab pos="622300" algn="l"/>
                <a:tab pos="622935" algn="l"/>
              </a:tabLst>
            </a:pPr>
            <a:r>
              <a:rPr dirty="0" sz="2400" spc="-5" b="1">
                <a:latin typeface="Times New Roman"/>
                <a:cs typeface="Times New Roman"/>
              </a:rPr>
              <a:t>Thiazide</a:t>
            </a:r>
            <a:r>
              <a:rPr dirty="0" sz="2400" spc="5" b="1">
                <a:latin typeface="Times New Roman"/>
                <a:cs typeface="Times New Roman"/>
              </a:rPr>
              <a:t> </a:t>
            </a:r>
            <a:r>
              <a:rPr dirty="0" sz="2400" spc="-5" b="1">
                <a:latin typeface="Times New Roman"/>
                <a:cs typeface="Times New Roman"/>
              </a:rPr>
              <a:t>diuretics</a:t>
            </a:r>
            <a:endParaRPr sz="24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buFont typeface="Times New Roman"/>
              <a:buChar char="•"/>
              <a:tabLst>
                <a:tab pos="622300" algn="l"/>
                <a:tab pos="622935" algn="l"/>
              </a:tabLst>
            </a:pPr>
            <a:r>
              <a:rPr dirty="0" sz="2400" spc="-5" b="1">
                <a:latin typeface="Times New Roman"/>
                <a:cs typeface="Times New Roman"/>
              </a:rPr>
              <a:t>Propranolol</a:t>
            </a:r>
            <a:endParaRPr sz="24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5"/>
              </a:spcBef>
              <a:buFont typeface="Times New Roman"/>
              <a:buChar char="•"/>
              <a:tabLst>
                <a:tab pos="622300" algn="l"/>
                <a:tab pos="622935" algn="l"/>
              </a:tabLst>
            </a:pPr>
            <a:r>
              <a:rPr dirty="0" sz="2400" b="1">
                <a:latin typeface="Times New Roman"/>
                <a:cs typeface="Times New Roman"/>
              </a:rPr>
              <a:t>Calcium </a:t>
            </a:r>
            <a:r>
              <a:rPr dirty="0" sz="2400" spc="-5" b="1">
                <a:latin typeface="Times New Roman"/>
                <a:cs typeface="Times New Roman"/>
              </a:rPr>
              <a:t>channel </a:t>
            </a:r>
            <a:r>
              <a:rPr dirty="0" sz="2400" b="1">
                <a:latin typeface="Times New Roman"/>
                <a:cs typeface="Times New Roman"/>
              </a:rPr>
              <a:t>blockers in mild</a:t>
            </a:r>
            <a:r>
              <a:rPr dirty="0" sz="2400" spc="-100" b="1">
                <a:latin typeface="Times New Roman"/>
                <a:cs typeface="Times New Roman"/>
              </a:rPr>
              <a:t> </a:t>
            </a:r>
            <a:r>
              <a:rPr dirty="0" sz="2400" b="1">
                <a:latin typeface="Times New Roman"/>
                <a:cs typeface="Times New Roman"/>
              </a:rPr>
              <a:t>hypertension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48200" y="4038536"/>
            <a:ext cx="4191000" cy="2446655"/>
          </a:xfrm>
          <a:prstGeom prst="rect">
            <a:avLst/>
          </a:prstGeom>
          <a:ln w="9525">
            <a:solidFill>
              <a:srgbClr val="0000FF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92075" marR="2482850">
              <a:lnSpc>
                <a:spcPct val="100800"/>
              </a:lnSpc>
              <a:spcBef>
                <a:spcPts val="5"/>
              </a:spcBef>
            </a:pPr>
            <a:r>
              <a:rPr dirty="0" sz="2400" b="1">
                <a:solidFill>
                  <a:srgbClr val="0000FF"/>
                </a:solidFill>
                <a:latin typeface="Times New Roman"/>
                <a:cs typeface="Times New Roman"/>
              </a:rPr>
              <a:t>Emergency  </a:t>
            </a:r>
            <a:r>
              <a:rPr dirty="0" sz="2400" b="1">
                <a:latin typeface="Times New Roman"/>
                <a:cs typeface="Times New Roman"/>
              </a:rPr>
              <a:t>H</a:t>
            </a:r>
            <a:r>
              <a:rPr dirty="0" sz="2400" spc="5" b="1">
                <a:latin typeface="Times New Roman"/>
                <a:cs typeface="Times New Roman"/>
              </a:rPr>
              <a:t>y</a:t>
            </a:r>
            <a:r>
              <a:rPr dirty="0" sz="2400" spc="-5" b="1">
                <a:latin typeface="Times New Roman"/>
                <a:cs typeface="Times New Roman"/>
              </a:rPr>
              <a:t>dra</a:t>
            </a:r>
            <a:r>
              <a:rPr dirty="0" sz="2400" b="1">
                <a:latin typeface="Times New Roman"/>
                <a:cs typeface="Times New Roman"/>
              </a:rPr>
              <a:t>l</a:t>
            </a:r>
            <a:r>
              <a:rPr dirty="0" sz="2400" spc="5" b="1">
                <a:latin typeface="Times New Roman"/>
                <a:cs typeface="Times New Roman"/>
              </a:rPr>
              <a:t>a</a:t>
            </a:r>
            <a:r>
              <a:rPr dirty="0" sz="2400" spc="-20" b="1">
                <a:latin typeface="Times New Roman"/>
                <a:cs typeface="Times New Roman"/>
              </a:rPr>
              <a:t>z</a:t>
            </a:r>
            <a:r>
              <a:rPr dirty="0" sz="2400" spc="-5" b="1">
                <a:latin typeface="Times New Roman"/>
                <a:cs typeface="Times New Roman"/>
              </a:rPr>
              <a:t>ine  </a:t>
            </a:r>
            <a:r>
              <a:rPr dirty="0" sz="2400" b="1">
                <a:latin typeface="Times New Roman"/>
                <a:cs typeface="Times New Roman"/>
              </a:rPr>
              <a:t>Labetalol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" y="1143000"/>
            <a:ext cx="8763000" cy="5562600"/>
          </a:xfrm>
          <a:custGeom>
            <a:avLst/>
            <a:gdLst/>
            <a:ahLst/>
            <a:cxnLst/>
            <a:rect l="l" t="t" r="r" b="b"/>
            <a:pathLst>
              <a:path w="8763000" h="5562600">
                <a:moveTo>
                  <a:pt x="0" y="5562600"/>
                </a:moveTo>
                <a:lnTo>
                  <a:pt x="8763000" y="5562600"/>
                </a:lnTo>
                <a:lnTo>
                  <a:pt x="8763000" y="0"/>
                </a:lnTo>
                <a:lnTo>
                  <a:pt x="0" y="0"/>
                </a:lnTo>
                <a:lnTo>
                  <a:pt x="0" y="5562600"/>
                </a:lnTo>
                <a:close/>
              </a:path>
            </a:pathLst>
          </a:custGeom>
          <a:ln w="9525">
            <a:solidFill>
              <a:srgbClr val="00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31140" y="1455165"/>
            <a:ext cx="7346315" cy="45986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" b="1">
                <a:solidFill>
                  <a:srgbClr val="0000FF"/>
                </a:solidFill>
                <a:latin typeface="Times New Roman"/>
                <a:cs typeface="Times New Roman"/>
              </a:rPr>
              <a:t>Contraindicated</a:t>
            </a:r>
            <a:endParaRPr sz="3000">
              <a:latin typeface="Times New Roman"/>
              <a:cs typeface="Times New Roman"/>
            </a:endParaRPr>
          </a:p>
          <a:p>
            <a:pPr marL="12700" marR="226060">
              <a:lnSpc>
                <a:spcPct val="100000"/>
              </a:lnSpc>
            </a:pPr>
            <a:r>
              <a:rPr dirty="0" sz="3000" spc="-5" b="1">
                <a:latin typeface="Times New Roman"/>
                <a:cs typeface="Times New Roman"/>
              </a:rPr>
              <a:t>warfarin is contraindicated in </a:t>
            </a:r>
            <a:r>
              <a:rPr dirty="0" sz="3000" b="1">
                <a:latin typeface="Times New Roman"/>
                <a:cs typeface="Times New Roman"/>
              </a:rPr>
              <a:t>all </a:t>
            </a:r>
            <a:r>
              <a:rPr dirty="0" sz="3000" spc="-5" b="1">
                <a:latin typeface="Times New Roman"/>
                <a:cs typeface="Times New Roman"/>
              </a:rPr>
              <a:t>trimesters  Cross placenta</a:t>
            </a:r>
            <a:endParaRPr sz="3000">
              <a:latin typeface="Times New Roman"/>
              <a:cs typeface="Times New Roman"/>
            </a:endParaRPr>
          </a:p>
          <a:p>
            <a:pPr marL="12700" marR="2795270">
              <a:lnSpc>
                <a:spcPct val="100000"/>
              </a:lnSpc>
              <a:spcBef>
                <a:spcPts val="5"/>
              </a:spcBef>
            </a:pPr>
            <a:r>
              <a:rPr dirty="0" sz="3000" spc="-5" b="1">
                <a:latin typeface="Times New Roman"/>
                <a:cs typeface="Times New Roman"/>
              </a:rPr>
              <a:t>1</a:t>
            </a:r>
            <a:r>
              <a:rPr dirty="0" baseline="25000" sz="3000" spc="-7" b="1">
                <a:latin typeface="Times New Roman"/>
                <a:cs typeface="Times New Roman"/>
              </a:rPr>
              <a:t>st </a:t>
            </a:r>
            <a:r>
              <a:rPr dirty="0" sz="3000" spc="-5" b="1">
                <a:latin typeface="Times New Roman"/>
                <a:cs typeface="Times New Roman"/>
              </a:rPr>
              <a:t>trimester </a:t>
            </a:r>
            <a:r>
              <a:rPr dirty="0" sz="3000" b="1">
                <a:latin typeface="Times New Roman"/>
                <a:cs typeface="Times New Roman"/>
              </a:rPr>
              <a:t>: </a:t>
            </a:r>
            <a:r>
              <a:rPr dirty="0" sz="3000" spc="-5" b="1">
                <a:latin typeface="Times New Roman"/>
                <a:cs typeface="Times New Roman"/>
              </a:rPr>
              <a:t>teratogenicity  </a:t>
            </a:r>
            <a:r>
              <a:rPr dirty="0" sz="3000" b="1">
                <a:latin typeface="Times New Roman"/>
                <a:cs typeface="Times New Roman"/>
              </a:rPr>
              <a:t>2</a:t>
            </a:r>
            <a:r>
              <a:rPr dirty="0" baseline="25000" sz="3000" b="1">
                <a:latin typeface="Times New Roman"/>
                <a:cs typeface="Times New Roman"/>
              </a:rPr>
              <a:t>nd</a:t>
            </a:r>
            <a:r>
              <a:rPr dirty="0" sz="3000" b="1">
                <a:latin typeface="Times New Roman"/>
                <a:cs typeface="Times New Roman"/>
              </a:rPr>
              <a:t>, </a:t>
            </a:r>
            <a:r>
              <a:rPr dirty="0" sz="3000" spc="-5" b="1">
                <a:latin typeface="Times New Roman"/>
                <a:cs typeface="Times New Roman"/>
              </a:rPr>
              <a:t>3</a:t>
            </a:r>
            <a:r>
              <a:rPr dirty="0" baseline="25000" sz="3000" spc="-7" b="1">
                <a:latin typeface="Times New Roman"/>
                <a:cs typeface="Times New Roman"/>
              </a:rPr>
              <a:t>rd </a:t>
            </a:r>
            <a:r>
              <a:rPr dirty="0" sz="3000" b="1">
                <a:latin typeface="Times New Roman"/>
                <a:cs typeface="Times New Roman"/>
              </a:rPr>
              <a:t>: </a:t>
            </a:r>
            <a:r>
              <a:rPr dirty="0" sz="3000" spc="-5" b="1">
                <a:latin typeface="Times New Roman"/>
                <a:cs typeface="Times New Roman"/>
              </a:rPr>
              <a:t>risk </a:t>
            </a:r>
            <a:r>
              <a:rPr dirty="0" sz="3000" b="1">
                <a:latin typeface="Times New Roman"/>
                <a:cs typeface="Times New Roman"/>
              </a:rPr>
              <a:t>of</a:t>
            </a:r>
            <a:r>
              <a:rPr dirty="0" sz="3000" spc="-265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bleeding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00">
              <a:latin typeface="Times New Roman"/>
              <a:cs typeface="Times New Roman"/>
            </a:endParaRPr>
          </a:p>
          <a:p>
            <a:pPr marL="12700" marR="5092065">
              <a:lnSpc>
                <a:spcPct val="100000"/>
              </a:lnSpc>
            </a:pPr>
            <a:r>
              <a:rPr dirty="0" sz="3000" spc="-5" b="1">
                <a:solidFill>
                  <a:srgbClr val="0000FF"/>
                </a:solidFill>
                <a:latin typeface="Times New Roman"/>
                <a:cs typeface="Times New Roman"/>
              </a:rPr>
              <a:t>Probably</a:t>
            </a:r>
            <a:r>
              <a:rPr dirty="0" sz="3000" spc="-6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000" b="1">
                <a:solidFill>
                  <a:srgbClr val="0000FF"/>
                </a:solidFill>
                <a:latin typeface="Times New Roman"/>
                <a:cs typeface="Times New Roman"/>
              </a:rPr>
              <a:t>safe  </a:t>
            </a:r>
            <a:r>
              <a:rPr dirty="0" sz="3000" spc="-5" b="1">
                <a:latin typeface="Times New Roman"/>
                <a:cs typeface="Times New Roman"/>
              </a:rPr>
              <a:t>Heparin</a:t>
            </a: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3000" b="1">
                <a:latin typeface="Times New Roman"/>
                <a:cs typeface="Times New Roman"/>
              </a:rPr>
              <a:t>Polar, </a:t>
            </a:r>
            <a:r>
              <a:rPr dirty="0" sz="3000" spc="-5" b="1">
                <a:latin typeface="Times New Roman"/>
                <a:cs typeface="Times New Roman"/>
              </a:rPr>
              <a:t>does not cross</a:t>
            </a:r>
            <a:r>
              <a:rPr dirty="0" sz="3000" spc="5" b="1">
                <a:latin typeface="Times New Roman"/>
                <a:cs typeface="Times New Roman"/>
              </a:rPr>
              <a:t> </a:t>
            </a:r>
            <a:r>
              <a:rPr dirty="0" sz="3000" b="1">
                <a:latin typeface="Times New Roman"/>
                <a:cs typeface="Times New Roman"/>
              </a:rPr>
              <a:t>placenta</a:t>
            </a: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3000" spc="-5" b="1">
                <a:latin typeface="Times New Roman"/>
                <a:cs typeface="Times New Roman"/>
              </a:rPr>
              <a:t>The antidote, protamine sulphate is</a:t>
            </a:r>
            <a:r>
              <a:rPr dirty="0" sz="3000" spc="75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available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87958" y="292049"/>
            <a:ext cx="701675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3600" spc="-5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Coagulation disorders </a:t>
            </a:r>
            <a:r>
              <a:rPr dirty="0" u="heavy" sz="360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in</a:t>
            </a:r>
            <a:r>
              <a:rPr dirty="0" u="heavy" sz="3600" spc="3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 </a:t>
            </a:r>
            <a:r>
              <a:rPr dirty="0" u="heavy" sz="3600" spc="-1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pregnancy</a:t>
            </a:r>
            <a:endParaRPr sz="36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914400"/>
            <a:ext cx="8915400" cy="5791200"/>
          </a:xfrm>
          <a:custGeom>
            <a:avLst/>
            <a:gdLst/>
            <a:ahLst/>
            <a:cxnLst/>
            <a:rect l="l" t="t" r="r" b="b"/>
            <a:pathLst>
              <a:path w="8915400" h="5791200">
                <a:moveTo>
                  <a:pt x="0" y="5791200"/>
                </a:moveTo>
                <a:lnTo>
                  <a:pt x="8915400" y="5791200"/>
                </a:lnTo>
                <a:lnTo>
                  <a:pt x="8915400" y="0"/>
                </a:lnTo>
                <a:lnTo>
                  <a:pt x="0" y="0"/>
                </a:lnTo>
                <a:lnTo>
                  <a:pt x="0" y="5791200"/>
                </a:lnTo>
                <a:close/>
              </a:path>
            </a:pathLst>
          </a:custGeom>
          <a:ln w="9525">
            <a:solidFill>
              <a:srgbClr val="00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4939" y="865378"/>
            <a:ext cx="7328534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" b="1">
                <a:latin typeface="Times New Roman"/>
                <a:cs typeface="Times New Roman"/>
              </a:rPr>
              <a:t>Are used </a:t>
            </a:r>
            <a:r>
              <a:rPr dirty="0" sz="3000" b="1">
                <a:latin typeface="Times New Roman"/>
                <a:cs typeface="Times New Roman"/>
              </a:rPr>
              <a:t>in </a:t>
            </a:r>
            <a:r>
              <a:rPr dirty="0" sz="3000" spc="-5" b="1">
                <a:latin typeface="Times New Roman"/>
                <a:cs typeface="Times New Roman"/>
              </a:rPr>
              <a:t>thyrotoxicosis </a:t>
            </a:r>
            <a:r>
              <a:rPr dirty="0" sz="3000" b="1">
                <a:latin typeface="Times New Roman"/>
                <a:cs typeface="Times New Roman"/>
              </a:rPr>
              <a:t>or Grave’s</a:t>
            </a:r>
            <a:r>
              <a:rPr dirty="0" sz="3000" spc="1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disease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622300" indent="-609600">
              <a:lnSpc>
                <a:spcPct val="100000"/>
              </a:lnSpc>
              <a:spcBef>
                <a:spcPts val="100"/>
              </a:spcBef>
              <a:buChar char="–"/>
              <a:tabLst>
                <a:tab pos="621665" algn="l"/>
                <a:tab pos="622300" algn="l"/>
              </a:tabLst>
            </a:pPr>
            <a:r>
              <a:rPr dirty="0" spc="-5"/>
              <a:t>Propylthiouracil</a:t>
            </a:r>
          </a:p>
          <a:p>
            <a:pPr marL="622300" indent="-609600">
              <a:lnSpc>
                <a:spcPct val="100000"/>
              </a:lnSpc>
              <a:spcBef>
                <a:spcPts val="60"/>
              </a:spcBef>
              <a:buChar char="–"/>
              <a:tabLst>
                <a:tab pos="621665" algn="l"/>
                <a:tab pos="622300" algn="l"/>
              </a:tabLst>
            </a:pPr>
            <a:r>
              <a:rPr dirty="0" spc="-5"/>
              <a:t>Methylthiouracil</a:t>
            </a:r>
            <a:r>
              <a:rPr dirty="0" spc="45"/>
              <a:t> </a:t>
            </a:r>
            <a:r>
              <a:rPr dirty="0" spc="-5"/>
              <a:t>(Methimazole)</a:t>
            </a:r>
          </a:p>
          <a:p>
            <a:pPr marL="622300" indent="-609600">
              <a:lnSpc>
                <a:spcPct val="100000"/>
              </a:lnSpc>
              <a:spcBef>
                <a:spcPts val="60"/>
              </a:spcBef>
              <a:buChar char="–"/>
              <a:tabLst>
                <a:tab pos="621665" algn="l"/>
                <a:tab pos="622300" algn="l"/>
              </a:tabLst>
            </a:pPr>
            <a:r>
              <a:rPr dirty="0" spc="-5"/>
              <a:t>Carbimazol</a:t>
            </a:r>
          </a:p>
          <a:p>
            <a:pPr marL="622300" indent="-609600">
              <a:lnSpc>
                <a:spcPct val="100000"/>
              </a:lnSpc>
              <a:spcBef>
                <a:spcPts val="60"/>
              </a:spcBef>
              <a:buChar char="–"/>
              <a:tabLst>
                <a:tab pos="621665" algn="l"/>
                <a:tab pos="622300" algn="l"/>
              </a:tabLst>
            </a:pPr>
            <a:r>
              <a:rPr dirty="0" spc="-5"/>
              <a:t>Radioactive Iodine</a:t>
            </a:r>
            <a:r>
              <a:rPr dirty="0" spc="50"/>
              <a:t> </a:t>
            </a:r>
            <a:r>
              <a:rPr dirty="0"/>
              <a:t>(I</a:t>
            </a:r>
            <a:r>
              <a:rPr dirty="0" baseline="25000" sz="3000"/>
              <a:t>131</a:t>
            </a:r>
            <a:r>
              <a:rPr dirty="0" sz="3000"/>
              <a:t>)</a:t>
            </a:r>
            <a:endParaRPr sz="3000"/>
          </a:p>
        </p:txBody>
      </p:sp>
      <p:sp>
        <p:nvSpPr>
          <p:cNvPr id="5" name="object 5"/>
          <p:cNvSpPr txBox="1"/>
          <p:nvPr/>
        </p:nvSpPr>
        <p:spPr>
          <a:xfrm>
            <a:off x="154939" y="3037713"/>
            <a:ext cx="8713470" cy="2464435"/>
          </a:xfrm>
          <a:prstGeom prst="rect">
            <a:avLst/>
          </a:prstGeom>
        </p:spPr>
        <p:txBody>
          <a:bodyPr wrap="square" lIns="0" tIns="165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dirty="0" sz="3000" spc="-5" b="1">
                <a:latin typeface="Times New Roman"/>
                <a:cs typeface="Times New Roman"/>
              </a:rPr>
              <a:t>All can cross</a:t>
            </a:r>
            <a:r>
              <a:rPr dirty="0" sz="3000" spc="5" b="1">
                <a:latin typeface="Times New Roman"/>
                <a:cs typeface="Times New Roman"/>
              </a:rPr>
              <a:t> </a:t>
            </a:r>
            <a:r>
              <a:rPr dirty="0" sz="3000" b="1">
                <a:latin typeface="Times New Roman"/>
                <a:cs typeface="Times New Roman"/>
              </a:rPr>
              <a:t>placenta</a:t>
            </a:r>
            <a:endParaRPr sz="3000">
              <a:latin typeface="Times New Roman"/>
              <a:cs typeface="Times New Roman"/>
            </a:endParaRPr>
          </a:p>
          <a:p>
            <a:pPr marL="12700" marR="5080">
              <a:lnSpc>
                <a:spcPts val="4800"/>
              </a:lnSpc>
              <a:spcBef>
                <a:spcPts val="359"/>
              </a:spcBef>
            </a:pPr>
            <a:r>
              <a:rPr dirty="0" sz="3000" spc="-5" b="1">
                <a:latin typeface="Times New Roman"/>
                <a:cs typeface="Times New Roman"/>
              </a:rPr>
              <a:t>All </a:t>
            </a:r>
            <a:r>
              <a:rPr dirty="0" sz="3000" b="1">
                <a:latin typeface="Times New Roman"/>
                <a:cs typeface="Times New Roman"/>
              </a:rPr>
              <a:t>have </a:t>
            </a:r>
            <a:r>
              <a:rPr dirty="0" sz="3000" spc="-5" b="1">
                <a:latin typeface="Times New Roman"/>
                <a:cs typeface="Times New Roman"/>
              </a:rPr>
              <a:t>risk </a:t>
            </a:r>
            <a:r>
              <a:rPr dirty="0" sz="3000" b="1">
                <a:latin typeface="Times New Roman"/>
                <a:cs typeface="Times New Roman"/>
              </a:rPr>
              <a:t>of congenital </a:t>
            </a:r>
            <a:r>
              <a:rPr dirty="0" sz="3000" spc="-5" b="1">
                <a:latin typeface="Times New Roman"/>
                <a:cs typeface="Times New Roman"/>
              </a:rPr>
              <a:t>goiter and hypothyroidism  </a:t>
            </a:r>
            <a:r>
              <a:rPr dirty="0" sz="3000" b="1">
                <a:latin typeface="Times New Roman"/>
                <a:cs typeface="Times New Roman"/>
              </a:rPr>
              <a:t>The </a:t>
            </a:r>
            <a:r>
              <a:rPr dirty="0" sz="3000" spc="-5" b="1">
                <a:latin typeface="Times New Roman"/>
                <a:cs typeface="Times New Roman"/>
              </a:rPr>
              <a:t>lowest </a:t>
            </a:r>
            <a:r>
              <a:rPr dirty="0" sz="3000" b="1">
                <a:latin typeface="Times New Roman"/>
                <a:cs typeface="Times New Roman"/>
              </a:rPr>
              <a:t>dose of </a:t>
            </a:r>
            <a:r>
              <a:rPr dirty="0" sz="3000" spc="-5" b="1">
                <a:latin typeface="Times New Roman"/>
                <a:cs typeface="Times New Roman"/>
              </a:rPr>
              <a:t>antithyroid </a:t>
            </a:r>
            <a:r>
              <a:rPr dirty="0" sz="3000" b="1">
                <a:latin typeface="Times New Roman"/>
                <a:cs typeface="Times New Roman"/>
              </a:rPr>
              <a:t>drugs </a:t>
            </a:r>
            <a:r>
              <a:rPr dirty="0" sz="3000" spc="-5" b="1">
                <a:latin typeface="Times New Roman"/>
                <a:cs typeface="Times New Roman"/>
              </a:rPr>
              <a:t>should be </a:t>
            </a:r>
            <a:r>
              <a:rPr dirty="0" sz="3000" b="1">
                <a:latin typeface="Times New Roman"/>
                <a:cs typeface="Times New Roman"/>
              </a:rPr>
              <a:t>used.</a:t>
            </a: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dirty="0" sz="3000" spc="-5" b="1">
                <a:solidFill>
                  <a:srgbClr val="C00000"/>
                </a:solidFill>
                <a:latin typeface="Times New Roman"/>
                <a:cs typeface="Times New Roman"/>
              </a:rPr>
              <a:t>Propylthiouracil </a:t>
            </a:r>
            <a:r>
              <a:rPr dirty="0" sz="3000" spc="-5" b="1">
                <a:latin typeface="Times New Roman"/>
                <a:cs typeface="Times New Roman"/>
              </a:rPr>
              <a:t>is preferable </a:t>
            </a:r>
            <a:r>
              <a:rPr dirty="0" sz="3000" b="1">
                <a:latin typeface="Times New Roman"/>
                <a:cs typeface="Times New Roman"/>
              </a:rPr>
              <a:t>over</a:t>
            </a:r>
            <a:r>
              <a:rPr dirty="0" sz="3000" spc="9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others.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85697" y="139700"/>
            <a:ext cx="622046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3600" spc="-1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Antithyroid </a:t>
            </a:r>
            <a:r>
              <a:rPr dirty="0" u="heavy" sz="3600" spc="-5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drugs in</a:t>
            </a:r>
            <a:r>
              <a:rPr dirty="0" u="heavy" sz="3600" spc="1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 </a:t>
            </a:r>
            <a:r>
              <a:rPr dirty="0" u="heavy" sz="3600" spc="-10">
                <a:solidFill>
                  <a:srgbClr val="FF3300"/>
                </a:solidFill>
                <a:uFill>
                  <a:solidFill>
                    <a:srgbClr val="FF3300"/>
                  </a:solidFill>
                </a:uFill>
              </a:rPr>
              <a:t>pregnancy</a:t>
            </a:r>
            <a:endParaRPr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7498" y="333502"/>
            <a:ext cx="691388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latin typeface="Arial"/>
                <a:cs typeface="Arial"/>
              </a:rPr>
              <a:t>How drugs can </a:t>
            </a:r>
            <a:r>
              <a:rPr dirty="0" sz="3600">
                <a:latin typeface="Arial"/>
                <a:cs typeface="Arial"/>
              </a:rPr>
              <a:t>cross</a:t>
            </a:r>
            <a:r>
              <a:rPr dirty="0" sz="3600" spc="-2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placenta?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295400"/>
            <a:ext cx="8077200" cy="5029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762000"/>
            <a:ext cx="8686800" cy="5943600"/>
          </a:xfrm>
          <a:custGeom>
            <a:avLst/>
            <a:gdLst/>
            <a:ahLst/>
            <a:cxnLst/>
            <a:rect l="l" t="t" r="r" b="b"/>
            <a:pathLst>
              <a:path w="8686800" h="5943600">
                <a:moveTo>
                  <a:pt x="0" y="5943600"/>
                </a:moveTo>
                <a:lnTo>
                  <a:pt x="8686800" y="5943600"/>
                </a:lnTo>
                <a:lnTo>
                  <a:pt x="8686800" y="0"/>
                </a:lnTo>
                <a:lnTo>
                  <a:pt x="0" y="0"/>
                </a:lnTo>
                <a:lnTo>
                  <a:pt x="0" y="5943600"/>
                </a:lnTo>
                <a:close/>
              </a:path>
            </a:pathLst>
          </a:custGeom>
          <a:ln w="9525">
            <a:solidFill>
              <a:srgbClr val="00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07340" y="783082"/>
            <a:ext cx="8072755" cy="5934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600" b="1">
                <a:solidFill>
                  <a:srgbClr val="0000FF"/>
                </a:solidFill>
                <a:latin typeface="Times New Roman"/>
                <a:cs typeface="Times New Roman"/>
              </a:rPr>
              <a:t>Contraindicated</a:t>
            </a:r>
            <a:r>
              <a:rPr dirty="0" sz="260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600" b="1">
                <a:solidFill>
                  <a:srgbClr val="0000FF"/>
                </a:solidFill>
                <a:latin typeface="Times New Roman"/>
                <a:cs typeface="Times New Roman"/>
              </a:rPr>
              <a:t>:</a:t>
            </a:r>
            <a:endParaRPr sz="26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70"/>
              </a:spcBef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spc="-5" b="1">
                <a:latin typeface="Times New Roman"/>
                <a:cs typeface="Times New Roman"/>
              </a:rPr>
              <a:t>Tetracyclines: </a:t>
            </a:r>
            <a:r>
              <a:rPr dirty="0" sz="2600">
                <a:latin typeface="Times New Roman"/>
                <a:cs typeface="Times New Roman"/>
              </a:rPr>
              <a:t>Teeth and bones</a:t>
            </a:r>
            <a:r>
              <a:rPr dirty="0" sz="2600" spc="-6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deformity</a:t>
            </a:r>
            <a:endParaRPr sz="2600">
              <a:latin typeface="Times New Roman"/>
              <a:cs typeface="Times New Roman"/>
            </a:endParaRPr>
          </a:p>
          <a:p>
            <a:pPr marL="622300" marR="424180" indent="-609600">
              <a:lnSpc>
                <a:spcPct val="110000"/>
              </a:lnSpc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b="1">
                <a:latin typeface="Times New Roman"/>
                <a:cs typeface="Times New Roman"/>
              </a:rPr>
              <a:t>Quinolones as ciprofloxacin: </a:t>
            </a:r>
            <a:r>
              <a:rPr dirty="0" sz="2600">
                <a:latin typeface="Times New Roman"/>
                <a:cs typeface="Times New Roman"/>
              </a:rPr>
              <a:t>arthropathy (bone</a:t>
            </a:r>
            <a:r>
              <a:rPr dirty="0" sz="2600" spc="-125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and  </a:t>
            </a:r>
            <a:r>
              <a:rPr dirty="0" sz="2600" spc="-5">
                <a:latin typeface="Times New Roman"/>
                <a:cs typeface="Times New Roman"/>
              </a:rPr>
              <a:t>cartilage damage)</a:t>
            </a:r>
            <a:endParaRPr sz="26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15"/>
              </a:spcBef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b="1">
                <a:latin typeface="Times New Roman"/>
                <a:cs typeface="Times New Roman"/>
              </a:rPr>
              <a:t>Aminoglycosides:</a:t>
            </a:r>
            <a:r>
              <a:rPr dirty="0" sz="2600" spc="-30" b="1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ototoxicity</a:t>
            </a:r>
            <a:endParaRPr sz="26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15"/>
              </a:spcBef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b="1">
                <a:latin typeface="Times New Roman"/>
                <a:cs typeface="Times New Roman"/>
              </a:rPr>
              <a:t>Sulfonamides: </a:t>
            </a:r>
            <a:r>
              <a:rPr dirty="0" sz="2600">
                <a:latin typeface="Times New Roman"/>
                <a:cs typeface="Times New Roman"/>
              </a:rPr>
              <a:t>neonatal</a:t>
            </a:r>
            <a:r>
              <a:rPr dirty="0" sz="2600" spc="-5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jaundice-kernicterus</a:t>
            </a:r>
            <a:endParaRPr sz="26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310"/>
              </a:spcBef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b="1">
                <a:latin typeface="Times New Roman"/>
                <a:cs typeface="Times New Roman"/>
              </a:rPr>
              <a:t>Chloramphenicol: </a:t>
            </a:r>
            <a:r>
              <a:rPr dirty="0" sz="2600">
                <a:latin typeface="Times New Roman"/>
                <a:cs typeface="Times New Roman"/>
              </a:rPr>
              <a:t>Gray baby</a:t>
            </a:r>
            <a:r>
              <a:rPr dirty="0" sz="2600" spc="-75">
                <a:latin typeface="Times New Roman"/>
                <a:cs typeface="Times New Roman"/>
              </a:rPr>
              <a:t> </a:t>
            </a:r>
            <a:r>
              <a:rPr dirty="0" sz="2600">
                <a:latin typeface="Times New Roman"/>
                <a:cs typeface="Times New Roman"/>
              </a:rPr>
              <a:t>syndrome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600" b="1">
                <a:solidFill>
                  <a:srgbClr val="0000FF"/>
                </a:solidFill>
                <a:latin typeface="Times New Roman"/>
                <a:cs typeface="Times New Roman"/>
              </a:rPr>
              <a:t>Probably</a:t>
            </a:r>
            <a:r>
              <a:rPr dirty="0" sz="2600" spc="-4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600" b="1">
                <a:solidFill>
                  <a:srgbClr val="0000FF"/>
                </a:solidFill>
                <a:latin typeface="Times New Roman"/>
                <a:cs typeface="Times New Roman"/>
              </a:rPr>
              <a:t>safe</a:t>
            </a:r>
            <a:endParaRPr sz="26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5"/>
              </a:spcBef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spc="-5" b="1">
                <a:latin typeface="Times New Roman"/>
                <a:cs typeface="Times New Roman"/>
              </a:rPr>
              <a:t>Penicillins: </a:t>
            </a:r>
            <a:r>
              <a:rPr dirty="0" sz="2600" spc="-5">
                <a:latin typeface="Times New Roman"/>
                <a:cs typeface="Times New Roman"/>
              </a:rPr>
              <a:t>(ampicillin,</a:t>
            </a:r>
            <a:r>
              <a:rPr dirty="0" sz="2600" spc="3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amoxicillin)</a:t>
            </a:r>
            <a:endParaRPr sz="26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b="1">
                <a:latin typeface="Times New Roman"/>
                <a:cs typeface="Times New Roman"/>
              </a:rPr>
              <a:t>Cephalosporins</a:t>
            </a:r>
            <a:endParaRPr sz="2600">
              <a:latin typeface="Times New Roman"/>
              <a:cs typeface="Times New Roman"/>
            </a:endParaRPr>
          </a:p>
          <a:p>
            <a:pPr marL="622300" marR="5080" indent="-609600">
              <a:lnSpc>
                <a:spcPct val="100000"/>
              </a:lnSpc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2600" b="1">
                <a:latin typeface="Times New Roman"/>
                <a:cs typeface="Times New Roman"/>
              </a:rPr>
              <a:t>Macrolides </a:t>
            </a:r>
            <a:r>
              <a:rPr dirty="0" sz="2600" spc="-5" b="1">
                <a:latin typeface="Times New Roman"/>
                <a:cs typeface="Times New Roman"/>
              </a:rPr>
              <a:t>(erythromycin </a:t>
            </a:r>
            <a:r>
              <a:rPr dirty="0" sz="2600" b="1">
                <a:latin typeface="Times New Roman"/>
                <a:cs typeface="Times New Roman"/>
              </a:rPr>
              <a:t>and azithromycin) </a:t>
            </a:r>
            <a:r>
              <a:rPr dirty="0" sz="2600" spc="-5">
                <a:latin typeface="Times New Roman"/>
                <a:cs typeface="Times New Roman"/>
              </a:rPr>
              <a:t>as  alternative </a:t>
            </a:r>
            <a:r>
              <a:rPr dirty="0" sz="2600">
                <a:latin typeface="Times New Roman"/>
                <a:cs typeface="Times New Roman"/>
              </a:rPr>
              <a:t>in </a:t>
            </a:r>
            <a:r>
              <a:rPr dirty="0" sz="2600" spc="-5">
                <a:latin typeface="Times New Roman"/>
                <a:cs typeface="Times New Roman"/>
              </a:rPr>
              <a:t>penicillin-sensitive </a:t>
            </a:r>
            <a:r>
              <a:rPr dirty="0" sz="2600">
                <a:latin typeface="Times New Roman"/>
                <a:cs typeface="Times New Roman"/>
              </a:rPr>
              <a:t>individuals </a:t>
            </a:r>
            <a:r>
              <a:rPr dirty="0" sz="2600" b="1">
                <a:latin typeface="Times New Roman"/>
                <a:cs typeface="Times New Roman"/>
              </a:rPr>
              <a:t>BUT  </a:t>
            </a:r>
            <a:r>
              <a:rPr dirty="0" sz="2600">
                <a:latin typeface="Times New Roman"/>
                <a:cs typeface="Times New Roman"/>
              </a:rPr>
              <a:t>erythromycin </a:t>
            </a:r>
            <a:r>
              <a:rPr dirty="0" sz="2600" spc="-5">
                <a:latin typeface="Times New Roman"/>
                <a:cs typeface="Times New Roman"/>
              </a:rPr>
              <a:t>estolate </a:t>
            </a:r>
            <a:r>
              <a:rPr dirty="0" sz="2600">
                <a:latin typeface="Times New Roman"/>
                <a:cs typeface="Times New Roman"/>
              </a:rPr>
              <a:t>should be avoided </a:t>
            </a:r>
            <a:r>
              <a:rPr dirty="0" sz="2600" spc="-5" i="1">
                <a:latin typeface="Times New Roman"/>
                <a:cs typeface="Times New Roman"/>
              </a:rPr>
              <a:t>(risk </a:t>
            </a:r>
            <a:r>
              <a:rPr dirty="0" sz="2600" i="1">
                <a:latin typeface="Times New Roman"/>
                <a:cs typeface="Times New Roman"/>
              </a:rPr>
              <a:t>of</a:t>
            </a:r>
            <a:r>
              <a:rPr dirty="0" sz="2600" spc="-60" i="1">
                <a:latin typeface="Times New Roman"/>
                <a:cs typeface="Times New Roman"/>
              </a:rPr>
              <a:t> </a:t>
            </a:r>
            <a:r>
              <a:rPr dirty="0" sz="2600" i="1">
                <a:latin typeface="Times New Roman"/>
                <a:cs typeface="Times New Roman"/>
              </a:rPr>
              <a:t>hepatic  </a:t>
            </a:r>
            <a:r>
              <a:rPr dirty="0" sz="2600" i="1">
                <a:latin typeface="Times New Roman"/>
                <a:cs typeface="Times New Roman"/>
              </a:rPr>
              <a:t>injury to</a:t>
            </a:r>
            <a:r>
              <a:rPr dirty="0" sz="2600" spc="-15" i="1">
                <a:latin typeface="Times New Roman"/>
                <a:cs typeface="Times New Roman"/>
              </a:rPr>
              <a:t> </a:t>
            </a:r>
            <a:r>
              <a:rPr dirty="0" sz="2600" spc="-5" i="1">
                <a:latin typeface="Times New Roman"/>
                <a:cs typeface="Times New Roman"/>
              </a:rPr>
              <a:t>mother).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10536" y="139700"/>
            <a:ext cx="481838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3600" spc="-5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Antibiotics in</a:t>
            </a:r>
            <a:r>
              <a:rPr dirty="0" u="heavy" sz="3600" spc="-1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 pregnancy</a:t>
            </a:r>
            <a:endParaRPr sz="36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887412"/>
          <a:ext cx="8882380" cy="5918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6096000"/>
              </a:tblGrid>
              <a:tr h="111569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Antihypertensive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ts val="2580"/>
                        </a:lnSpc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α-methyl</a:t>
                      </a:r>
                      <a:r>
                        <a:rPr dirty="0" sz="2400" spc="-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dopa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ts val="2875"/>
                        </a:lnSpc>
                        <a:spcBef>
                          <a:spcPts val="15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Labetalol (</a:t>
                      </a:r>
                      <a:r>
                        <a:rPr dirty="0" sz="2400" b="1">
                          <a:latin typeface="Symbol"/>
                          <a:cs typeface="Symbol"/>
                        </a:rPr>
                        <a:t>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Arial"/>
                          <a:cs typeface="Arial"/>
                        </a:rPr>
                        <a:t>- </a:t>
                      </a:r>
                      <a:r>
                        <a:rPr dirty="0" sz="2400" b="1">
                          <a:latin typeface="Symbol"/>
                          <a:cs typeface="Symbol"/>
                        </a:rPr>
                        <a:t></a:t>
                      </a:r>
                      <a:r>
                        <a:rPr dirty="0" sz="2400" spc="8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Arial"/>
                          <a:cs typeface="Arial"/>
                        </a:rPr>
                        <a:t>Blocker)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563245">
                        <a:lnSpc>
                          <a:spcPts val="2875"/>
                        </a:lnSpc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Hydralazine (emergency</a:t>
                      </a:r>
                      <a:r>
                        <a:rPr dirty="0" sz="2400" spc="-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only)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0927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Antibiotics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penicillin,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cephalosporins,</a:t>
                      </a:r>
                      <a:r>
                        <a:rPr dirty="0" sz="2400" spc="-4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erythromycin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Antidiabetics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Insulin,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avoids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oral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antidiabetics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2514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Anticoagulants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Heparin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Analgesics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546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Acetaminophen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Antithyroid</a:t>
                      </a:r>
                      <a:r>
                        <a:rPr dirty="0" sz="2600" spc="-6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drugs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3346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Propylthiouracil</a:t>
                      </a:r>
                      <a:r>
                        <a:rPr dirty="0" sz="2400" spc="-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(protein-bound)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  <a:tr h="213995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Anticonvulsants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407670" indent="-301625">
                        <a:lnSpc>
                          <a:spcPct val="100000"/>
                        </a:lnSpc>
                        <a:spcBef>
                          <a:spcPts val="285"/>
                        </a:spcBef>
                        <a:buClr>
                          <a:srgbClr val="FF3300"/>
                        </a:buClr>
                        <a:buFont typeface="Wingdings"/>
                        <a:buChar char=""/>
                        <a:tabLst>
                          <a:tab pos="408305" algn="l"/>
                        </a:tabLst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All antiepileptics have potential to</a:t>
                      </a:r>
                      <a:r>
                        <a:rPr dirty="0" sz="2400" spc="-9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cause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41084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malformations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424815" indent="-318770">
                        <a:lnSpc>
                          <a:spcPct val="100000"/>
                        </a:lnSpc>
                        <a:spcBef>
                          <a:spcPts val="575"/>
                        </a:spcBef>
                        <a:buClr>
                          <a:srgbClr val="FF3300"/>
                        </a:buClr>
                        <a:buFont typeface="Wingdings"/>
                        <a:buChar char=""/>
                        <a:tabLst>
                          <a:tab pos="425450" algn="l"/>
                        </a:tabLst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avoid 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valproic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acid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(highly</a:t>
                      </a:r>
                      <a:r>
                        <a:rPr dirty="0" sz="2400" spc="-5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teratogenic)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349250" indent="-243204">
                        <a:lnSpc>
                          <a:spcPct val="100000"/>
                        </a:lnSpc>
                        <a:spcBef>
                          <a:spcPts val="580"/>
                        </a:spcBef>
                        <a:buClr>
                          <a:srgbClr val="FF3300"/>
                        </a:buClr>
                        <a:buFont typeface="Wingdings"/>
                        <a:buChar char=""/>
                        <a:tabLst>
                          <a:tab pos="349885" algn="l"/>
                        </a:tabLst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Folic acid supplementation 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prevents</a:t>
                      </a:r>
                      <a:r>
                        <a:rPr dirty="0" sz="2400" spc="-8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neural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tube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defects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in women receiving</a:t>
                      </a:r>
                      <a:r>
                        <a:rPr dirty="0" sz="2400" spc="-18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AEDs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00401" y="249377"/>
            <a:ext cx="4441825" cy="45212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spc="-5">
                <a:solidFill>
                  <a:srgbClr val="FF3300"/>
                </a:solidFill>
              </a:rPr>
              <a:t>Drugs of choice in</a:t>
            </a:r>
            <a:r>
              <a:rPr dirty="0" sz="2800" spc="-20">
                <a:solidFill>
                  <a:srgbClr val="FF3300"/>
                </a:solidFill>
              </a:rPr>
              <a:t> </a:t>
            </a:r>
            <a:r>
              <a:rPr dirty="0" sz="2800" spc="-10">
                <a:solidFill>
                  <a:srgbClr val="FF3300"/>
                </a:solidFill>
              </a:rPr>
              <a:t>pregnancy</a:t>
            </a:r>
            <a:endParaRPr sz="28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0344" y="2267838"/>
            <a:ext cx="7853045" cy="69659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>
                <a:solidFill>
                  <a:srgbClr val="C00000"/>
                </a:solidFill>
                <a:latin typeface="Arial"/>
                <a:cs typeface="Arial"/>
              </a:rPr>
              <a:t>Drugs </a:t>
            </a:r>
            <a:r>
              <a:rPr dirty="0" sz="4400" spc="-10">
                <a:solidFill>
                  <a:srgbClr val="C00000"/>
                </a:solidFill>
                <a:latin typeface="Arial"/>
                <a:cs typeface="Arial"/>
              </a:rPr>
              <a:t>of </a:t>
            </a:r>
            <a:r>
              <a:rPr dirty="0" sz="4400">
                <a:solidFill>
                  <a:srgbClr val="C00000"/>
                </a:solidFill>
                <a:latin typeface="Arial"/>
                <a:cs typeface="Arial"/>
              </a:rPr>
              <a:t>Abuse in</a:t>
            </a:r>
            <a:r>
              <a:rPr dirty="0" sz="4400" spc="-6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4400">
                <a:solidFill>
                  <a:srgbClr val="C00000"/>
                </a:solidFill>
                <a:latin typeface="Arial"/>
                <a:cs typeface="Arial"/>
              </a:rPr>
              <a:t>Pregnancy</a:t>
            </a:r>
            <a:endParaRPr sz="4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71394" y="193294"/>
            <a:ext cx="2917825" cy="6965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b="0">
                <a:solidFill>
                  <a:srgbClr val="C00000"/>
                </a:solidFill>
                <a:latin typeface="Arial"/>
                <a:cs typeface="Arial"/>
              </a:rPr>
              <a:t>Drug</a:t>
            </a:r>
            <a:r>
              <a:rPr dirty="0" sz="4400" spc="-75" b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4400" b="0">
                <a:solidFill>
                  <a:srgbClr val="C00000"/>
                </a:solidFill>
                <a:latin typeface="Arial"/>
                <a:cs typeface="Arial"/>
              </a:rPr>
              <a:t>abuse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650912"/>
            <a:ext cx="8203565" cy="2172335"/>
          </a:xfrm>
          <a:prstGeom prst="rect">
            <a:avLst/>
          </a:prstGeom>
        </p:spPr>
        <p:txBody>
          <a:bodyPr wrap="square" lIns="0" tIns="1104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70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Drug</a:t>
            </a:r>
            <a:r>
              <a:rPr dirty="0" sz="3200" spc="-2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abuse:</a:t>
            </a:r>
            <a:endParaRPr sz="3200">
              <a:latin typeface="Times New Roman"/>
              <a:cs typeface="Times New Roman"/>
            </a:endParaRPr>
          </a:p>
          <a:p>
            <a:pPr marL="355600" marR="5080" indent="112395">
              <a:lnSpc>
                <a:spcPct val="100000"/>
              </a:lnSpc>
              <a:spcBef>
                <a:spcPts val="765"/>
              </a:spcBef>
            </a:pPr>
            <a:r>
              <a:rPr dirty="0" sz="3200" spc="-5">
                <a:latin typeface="Arial"/>
                <a:cs typeface="Arial"/>
              </a:rPr>
              <a:t>Habitual use </a:t>
            </a:r>
            <a:r>
              <a:rPr dirty="0" sz="3200">
                <a:latin typeface="Arial"/>
                <a:cs typeface="Arial"/>
              </a:rPr>
              <a:t>of </a:t>
            </a:r>
            <a:r>
              <a:rPr dirty="0" sz="3200" spc="-5">
                <a:latin typeface="Arial"/>
                <a:cs typeface="Arial"/>
              </a:rPr>
              <a:t>drugs not </a:t>
            </a:r>
            <a:r>
              <a:rPr dirty="0" sz="3200">
                <a:latin typeface="Arial"/>
                <a:cs typeface="Arial"/>
              </a:rPr>
              <a:t>for </a:t>
            </a:r>
            <a:r>
              <a:rPr dirty="0" sz="3200" spc="-5">
                <a:latin typeface="Arial"/>
                <a:cs typeface="Arial"/>
              </a:rPr>
              <a:t>therapeutic  purposes but for alteration </a:t>
            </a:r>
            <a:r>
              <a:rPr dirty="0" sz="3200">
                <a:latin typeface="Arial"/>
                <a:cs typeface="Arial"/>
              </a:rPr>
              <a:t>of </a:t>
            </a:r>
            <a:r>
              <a:rPr dirty="0" sz="3200" spc="-5">
                <a:latin typeface="Arial"/>
                <a:cs typeface="Arial"/>
              </a:rPr>
              <a:t>one's mood</a:t>
            </a:r>
            <a:r>
              <a:rPr dirty="0" sz="3200" spc="-60">
                <a:latin typeface="Arial"/>
                <a:cs typeface="Arial"/>
              </a:rPr>
              <a:t> </a:t>
            </a:r>
            <a:r>
              <a:rPr dirty="0" sz="3200">
                <a:latin typeface="Arial"/>
                <a:cs typeface="Arial"/>
              </a:rPr>
              <a:t>or  state of</a:t>
            </a:r>
            <a:r>
              <a:rPr dirty="0" sz="3200" spc="-40">
                <a:latin typeface="Arial"/>
                <a:cs typeface="Arial"/>
              </a:rPr>
              <a:t> </a:t>
            </a:r>
            <a:r>
              <a:rPr dirty="0" sz="3200">
                <a:latin typeface="Arial"/>
                <a:cs typeface="Arial"/>
              </a:rPr>
              <a:t>consciousness.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71394" y="193294"/>
            <a:ext cx="2917825" cy="6965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b="0">
                <a:solidFill>
                  <a:srgbClr val="C00000"/>
                </a:solidFill>
                <a:latin typeface="Arial"/>
                <a:cs typeface="Arial"/>
              </a:rPr>
              <a:t>Drug</a:t>
            </a:r>
            <a:r>
              <a:rPr dirty="0" sz="4400" spc="-75" b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4400" b="0">
                <a:solidFill>
                  <a:srgbClr val="C00000"/>
                </a:solidFill>
                <a:latin typeface="Arial"/>
                <a:cs typeface="Arial"/>
              </a:rPr>
              <a:t>abuse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162557"/>
            <a:ext cx="8003540" cy="37338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The most commonly abused drugs are alcohol;  barbiturates; benzodiazepines, opium</a:t>
            </a:r>
            <a:r>
              <a:rPr dirty="0" sz="3200" spc="-9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alkaloids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770"/>
              </a:spcBef>
            </a:pPr>
            <a:r>
              <a:rPr dirty="0" sz="3200">
                <a:latin typeface="Times New Roman"/>
                <a:cs typeface="Times New Roman"/>
              </a:rPr>
              <a:t>amphetamines; cocaine; nicotine;</a:t>
            </a:r>
            <a:r>
              <a:rPr dirty="0" sz="3200" spc="-9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marijuana.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Times New Roman"/>
              <a:cs typeface="Times New Roman"/>
            </a:endParaRPr>
          </a:p>
          <a:p>
            <a:pPr marL="355600" marR="793115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Drug abuse may lead to organ damage,  dependence, addiction, </a:t>
            </a:r>
            <a:r>
              <a:rPr dirty="0" sz="3200" spc="5">
                <a:latin typeface="Times New Roman"/>
                <a:cs typeface="Times New Roman"/>
              </a:rPr>
              <a:t>and </a:t>
            </a:r>
            <a:r>
              <a:rPr dirty="0" sz="3200">
                <a:latin typeface="Times New Roman"/>
                <a:cs typeface="Times New Roman"/>
              </a:rPr>
              <a:t>disturbance</a:t>
            </a:r>
            <a:r>
              <a:rPr dirty="0" sz="3200" spc="-15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of  behavior.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246329"/>
            <a:ext cx="1701164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b="1">
                <a:solidFill>
                  <a:srgbClr val="FF3300"/>
                </a:solidFill>
                <a:latin typeface="Times New Roman"/>
                <a:cs typeface="Times New Roman"/>
              </a:rPr>
              <a:t>Alcoho</a:t>
            </a:r>
            <a:r>
              <a:rPr dirty="0" sz="3600" spc="-15" b="1">
                <a:solidFill>
                  <a:srgbClr val="FF3300"/>
                </a:solidFill>
                <a:latin typeface="Times New Roman"/>
                <a:cs typeface="Times New Roman"/>
              </a:rPr>
              <a:t>l</a:t>
            </a:r>
            <a:r>
              <a:rPr dirty="0" sz="3600" b="1">
                <a:solidFill>
                  <a:srgbClr val="FF3300"/>
                </a:solidFill>
                <a:latin typeface="Times New Roman"/>
                <a:cs typeface="Times New Roman"/>
              </a:rPr>
              <a:t>s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51356" y="1563446"/>
            <a:ext cx="7149465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600" b="1">
                <a:latin typeface="Times New Roman"/>
                <a:cs typeface="Times New Roman"/>
              </a:rPr>
              <a:t>The use of </a:t>
            </a:r>
            <a:r>
              <a:rPr dirty="0" sz="3600" spc="-5" b="1">
                <a:latin typeface="Times New Roman"/>
                <a:cs typeface="Times New Roman"/>
              </a:rPr>
              <a:t>alcohol </a:t>
            </a:r>
            <a:r>
              <a:rPr dirty="0" sz="3600" b="1">
                <a:latin typeface="Times New Roman"/>
                <a:cs typeface="Times New Roman"/>
              </a:rPr>
              <a:t>is </a:t>
            </a:r>
            <a:r>
              <a:rPr dirty="0" sz="3600" spc="-5" b="1">
                <a:latin typeface="Times New Roman"/>
                <a:cs typeface="Times New Roman"/>
              </a:rPr>
              <a:t>contraindicated  during </a:t>
            </a:r>
            <a:r>
              <a:rPr dirty="0" sz="3600" b="1">
                <a:latin typeface="Times New Roman"/>
                <a:cs typeface="Times New Roman"/>
              </a:rPr>
              <a:t>all </a:t>
            </a:r>
            <a:r>
              <a:rPr dirty="0" sz="3600" spc="-5" b="1">
                <a:latin typeface="Times New Roman"/>
                <a:cs typeface="Times New Roman"/>
              </a:rPr>
              <a:t>trimesters </a:t>
            </a:r>
            <a:r>
              <a:rPr dirty="0" sz="3600" b="1">
                <a:latin typeface="Times New Roman"/>
                <a:cs typeface="Times New Roman"/>
              </a:rPr>
              <a:t>of</a:t>
            </a:r>
            <a:r>
              <a:rPr dirty="0" sz="3600" spc="20" b="1">
                <a:latin typeface="Times New Roman"/>
                <a:cs typeface="Times New Roman"/>
              </a:rPr>
              <a:t> </a:t>
            </a:r>
            <a:r>
              <a:rPr dirty="0" sz="3600" spc="-5" b="1">
                <a:latin typeface="Times New Roman"/>
                <a:cs typeface="Times New Roman"/>
              </a:rPr>
              <a:t>pregnancy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4540" y="246329"/>
            <a:ext cx="603123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FF3300"/>
                </a:solidFill>
              </a:rPr>
              <a:t>Fetal Alcohol Syndrome</a:t>
            </a:r>
            <a:r>
              <a:rPr dirty="0" sz="3600" spc="-90">
                <a:solidFill>
                  <a:srgbClr val="FF3300"/>
                </a:solidFill>
              </a:rPr>
              <a:t> </a:t>
            </a:r>
            <a:r>
              <a:rPr dirty="0" sz="3600" spc="-5">
                <a:solidFill>
                  <a:srgbClr val="FF3300"/>
                </a:solidFill>
              </a:rPr>
              <a:t>(FAS)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07340" y="797026"/>
            <a:ext cx="8232775" cy="5816600"/>
          </a:xfrm>
          <a:prstGeom prst="rect">
            <a:avLst/>
          </a:prstGeom>
        </p:spPr>
        <p:txBody>
          <a:bodyPr wrap="square" lIns="0" tIns="110489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9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Caused by chronic maternal</a:t>
            </a:r>
            <a:r>
              <a:rPr dirty="0" sz="3200" spc="-8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alcohol</a:t>
            </a:r>
            <a:endParaRPr sz="3200">
              <a:latin typeface="Times New Roman"/>
              <a:cs typeface="Times New Roman"/>
            </a:endParaRPr>
          </a:p>
          <a:p>
            <a:pPr marL="355600" marR="5080" indent="63500">
              <a:lnSpc>
                <a:spcPct val="100000"/>
              </a:lnSpc>
              <a:spcBef>
                <a:spcPts val="770"/>
              </a:spcBef>
            </a:pPr>
            <a:r>
              <a:rPr dirty="0" sz="3200" b="1">
                <a:latin typeface="Times New Roman"/>
                <a:cs typeface="Times New Roman"/>
              </a:rPr>
              <a:t>abuse during early weeks of first trimester</a:t>
            </a:r>
            <a:r>
              <a:rPr dirty="0" sz="3200" spc="-1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of  pregnancy.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3600" spc="-5" b="1">
                <a:solidFill>
                  <a:srgbClr val="FF3300"/>
                </a:solidFill>
                <a:latin typeface="Times New Roman"/>
                <a:cs typeface="Times New Roman"/>
              </a:rPr>
              <a:t>Characters</a:t>
            </a:r>
            <a:endParaRPr sz="36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785"/>
              </a:spcBef>
              <a:buFont typeface="Times New Roman"/>
              <a:buChar char="–"/>
              <a:tabLst>
                <a:tab pos="858519" algn="l"/>
                <a:tab pos="859155" algn="l"/>
              </a:tabLst>
            </a:pPr>
            <a:r>
              <a:rPr dirty="0" sz="3200" b="1">
                <a:latin typeface="Times New Roman"/>
                <a:cs typeface="Times New Roman"/>
              </a:rPr>
              <a:t>Microcephaly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765"/>
              </a:spcBef>
              <a:buFont typeface="Times New Roman"/>
              <a:buChar char="–"/>
              <a:tabLst>
                <a:tab pos="858519" algn="l"/>
                <a:tab pos="859155" algn="l"/>
              </a:tabLst>
            </a:pPr>
            <a:r>
              <a:rPr dirty="0" sz="3200" b="1">
                <a:latin typeface="Times New Roman"/>
                <a:cs typeface="Times New Roman"/>
              </a:rPr>
              <a:t>Low weight</a:t>
            </a:r>
            <a:r>
              <a:rPr dirty="0" sz="3200" spc="-4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birth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775"/>
              </a:spcBef>
              <a:buFont typeface="Times New Roman"/>
              <a:buChar char="–"/>
              <a:tabLst>
                <a:tab pos="858519" algn="l"/>
                <a:tab pos="859155" algn="l"/>
              </a:tabLst>
            </a:pPr>
            <a:r>
              <a:rPr dirty="0" sz="3200" b="1">
                <a:latin typeface="Times New Roman"/>
                <a:cs typeface="Times New Roman"/>
              </a:rPr>
              <a:t>Craniofacial</a:t>
            </a:r>
            <a:r>
              <a:rPr dirty="0" sz="3200" spc="-5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abnormalities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765"/>
              </a:spcBef>
              <a:buFont typeface="Times New Roman"/>
              <a:buChar char="–"/>
              <a:tabLst>
                <a:tab pos="858519" algn="l"/>
                <a:tab pos="859155" algn="l"/>
              </a:tabLst>
            </a:pPr>
            <a:r>
              <a:rPr dirty="0" sz="3200" b="1">
                <a:latin typeface="Times New Roman"/>
                <a:cs typeface="Times New Roman"/>
              </a:rPr>
              <a:t>CVS</a:t>
            </a:r>
            <a:r>
              <a:rPr dirty="0" sz="3200" spc="-5" b="1">
                <a:latin typeface="Times New Roman"/>
                <a:cs typeface="Times New Roman"/>
              </a:rPr>
              <a:t> abnormalities</a:t>
            </a:r>
            <a:endParaRPr sz="3200">
              <a:latin typeface="Times New Roman"/>
              <a:cs typeface="Times New Roman"/>
            </a:endParaRPr>
          </a:p>
          <a:p>
            <a:pPr lvl="1" marL="756285" marR="484505" indent="-286385">
              <a:lnSpc>
                <a:spcPts val="4220"/>
              </a:lnSpc>
              <a:spcBef>
                <a:spcPts val="595"/>
              </a:spcBef>
              <a:buFont typeface="Times New Roman"/>
              <a:buChar char="–"/>
              <a:tabLst>
                <a:tab pos="756920" algn="l"/>
              </a:tabLst>
            </a:pPr>
            <a:r>
              <a:rPr dirty="0" sz="3200" b="1">
                <a:latin typeface="Times New Roman"/>
                <a:cs typeface="Times New Roman"/>
              </a:rPr>
              <a:t>CNS abnormalities </a:t>
            </a:r>
            <a:r>
              <a:rPr dirty="0" sz="3200" b="1" i="1">
                <a:latin typeface="Times New Roman"/>
                <a:cs typeface="Times New Roman"/>
              </a:rPr>
              <a:t>(attention deficits,  </a:t>
            </a:r>
            <a:r>
              <a:rPr dirty="0" sz="3200" b="1" i="1">
                <a:latin typeface="Times New Roman"/>
                <a:cs typeface="Times New Roman"/>
              </a:rPr>
              <a:t>intellectual disability</a:t>
            </a:r>
            <a:r>
              <a:rPr dirty="0" sz="3600" b="1" i="1">
                <a:latin typeface="Times New Roman"/>
                <a:cs typeface="Times New Roman"/>
              </a:rPr>
              <a:t>, </a:t>
            </a:r>
            <a:r>
              <a:rPr dirty="0" sz="3200" b="1" i="1">
                <a:latin typeface="Times New Roman"/>
                <a:cs typeface="Times New Roman"/>
              </a:rPr>
              <a:t>mental</a:t>
            </a:r>
            <a:r>
              <a:rPr dirty="0" sz="3200" spc="-100" b="1" i="1">
                <a:latin typeface="Times New Roman"/>
                <a:cs typeface="Times New Roman"/>
              </a:rPr>
              <a:t> </a:t>
            </a:r>
            <a:r>
              <a:rPr dirty="0" sz="3200" b="1" i="1">
                <a:latin typeface="Times New Roman"/>
                <a:cs typeface="Times New Roman"/>
              </a:rPr>
              <a:t>retardation)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1143000"/>
            <a:ext cx="3581400" cy="5410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33983" y="252984"/>
            <a:ext cx="8308848" cy="6888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10183" y="131063"/>
            <a:ext cx="8433816" cy="10698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78814" y="232613"/>
            <a:ext cx="7566659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Fetal </a:t>
            </a:r>
            <a:r>
              <a:rPr dirty="0" sz="4000" spc="-10">
                <a:solidFill>
                  <a:srgbClr val="FF3300"/>
                </a:solidFill>
                <a:latin typeface="Arial"/>
                <a:cs typeface="Arial"/>
              </a:rPr>
              <a:t>Alcohol </a:t>
            </a: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Syndrome ( </a:t>
            </a:r>
            <a:r>
              <a:rPr dirty="0" sz="4000" spc="-75">
                <a:solidFill>
                  <a:srgbClr val="FF3300"/>
                </a:solidFill>
                <a:latin typeface="Arial"/>
                <a:cs typeface="Arial"/>
              </a:rPr>
              <a:t>FAS</a:t>
            </a:r>
            <a:r>
              <a:rPr dirty="0" sz="4000" spc="-135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dirty="0" sz="4000" spc="-5">
                <a:solidFill>
                  <a:srgbClr val="FF3300"/>
                </a:solidFill>
                <a:latin typeface="Arial"/>
                <a:cs typeface="Arial"/>
              </a:rPr>
              <a:t>)</a:t>
            </a:r>
            <a:endParaRPr sz="4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48200" y="1143000"/>
            <a:ext cx="3902075" cy="5410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29761" y="216153"/>
            <a:ext cx="160020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C00000"/>
                </a:solidFill>
              </a:rPr>
              <a:t>Cocaine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231140" y="1086357"/>
            <a:ext cx="8286115" cy="47091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Cocaine has </a:t>
            </a:r>
            <a:r>
              <a:rPr dirty="0" sz="3200" spc="-5">
                <a:latin typeface="Times New Roman"/>
                <a:cs typeface="Times New Roman"/>
              </a:rPr>
              <a:t>low </a:t>
            </a:r>
            <a:r>
              <a:rPr dirty="0" sz="3200">
                <a:latin typeface="Times New Roman"/>
                <a:cs typeface="Times New Roman"/>
              </a:rPr>
              <a:t>molecular weight, easily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passes  into fetus through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placenta.</a:t>
            </a:r>
            <a:endParaRPr sz="3200">
              <a:latin typeface="Times New Roman"/>
              <a:cs typeface="Times New Roman"/>
            </a:endParaRPr>
          </a:p>
          <a:p>
            <a:pPr marL="355600" marR="287655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Inhibits re-uptake of sympathomimetics  (epinephrine, NE, dopamine), causing  vasoconstriction, rapid heart rate,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hypertension  (Vascular</a:t>
            </a:r>
            <a:r>
              <a:rPr dirty="0" sz="3200" spc="-3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disruption).</a:t>
            </a:r>
            <a:endParaRPr sz="3200">
              <a:latin typeface="Times New Roman"/>
              <a:cs typeface="Times New Roman"/>
            </a:endParaRPr>
          </a:p>
          <a:p>
            <a:pPr marL="355600" marR="111506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It decreases blood flow to uterus and</a:t>
            </a:r>
            <a:r>
              <a:rPr dirty="0" sz="3200" spc="-11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fetal  oxygenation</a:t>
            </a:r>
            <a:r>
              <a:rPr dirty="0" sz="3200" spc="-45"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(Hypoxia).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It increases uterine</a:t>
            </a:r>
            <a:r>
              <a:rPr dirty="0" sz="3200" spc="-6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contractility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29761" y="78740"/>
            <a:ext cx="160020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FF3300"/>
                </a:solidFill>
              </a:rPr>
              <a:t>Cocaine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07340" y="705586"/>
            <a:ext cx="7552055" cy="4355465"/>
          </a:xfrm>
          <a:prstGeom prst="rect">
            <a:avLst/>
          </a:prstGeom>
        </p:spPr>
        <p:txBody>
          <a:bodyPr wrap="square" lIns="0" tIns="165100" rIns="0" bIns="0" rtlCol="0" vert="horz">
            <a:spAutoFit/>
          </a:bodyPr>
          <a:lstStyle/>
          <a:p>
            <a:pPr marL="584200" indent="-571500">
              <a:lnSpc>
                <a:spcPct val="100000"/>
              </a:lnSpc>
              <a:spcBef>
                <a:spcPts val="1300"/>
              </a:spcBef>
              <a:buChar char="•"/>
              <a:tabLst>
                <a:tab pos="583565" algn="l"/>
                <a:tab pos="584200" algn="l"/>
              </a:tabLst>
            </a:pPr>
            <a:r>
              <a:rPr dirty="0" sz="3200">
                <a:latin typeface="Times New Roman"/>
                <a:cs typeface="Times New Roman"/>
              </a:rPr>
              <a:t>Microcephaly</a:t>
            </a:r>
            <a:endParaRPr sz="3200">
              <a:latin typeface="Times New Roman"/>
              <a:cs typeface="Times New Roman"/>
            </a:endParaRPr>
          </a:p>
          <a:p>
            <a:pPr marL="584200" indent="-571500">
              <a:lnSpc>
                <a:spcPct val="100000"/>
              </a:lnSpc>
              <a:spcBef>
                <a:spcPts val="1205"/>
              </a:spcBef>
              <a:buChar char="•"/>
              <a:tabLst>
                <a:tab pos="583565" algn="l"/>
                <a:tab pos="584200" algn="l"/>
              </a:tabLst>
            </a:pPr>
            <a:r>
              <a:rPr dirty="0" sz="3200">
                <a:latin typeface="Times New Roman"/>
                <a:cs typeface="Times New Roman"/>
              </a:rPr>
              <a:t>Prematurity</a:t>
            </a:r>
            <a:endParaRPr sz="3200">
              <a:latin typeface="Times New Roman"/>
              <a:cs typeface="Times New Roman"/>
            </a:endParaRPr>
          </a:p>
          <a:p>
            <a:pPr marL="584200" indent="-571500">
              <a:lnSpc>
                <a:spcPct val="100000"/>
              </a:lnSpc>
              <a:spcBef>
                <a:spcPts val="1150"/>
              </a:spcBef>
              <a:buChar char="•"/>
              <a:tabLst>
                <a:tab pos="583565" algn="l"/>
                <a:tab pos="584200" algn="l"/>
              </a:tabLst>
            </a:pPr>
            <a:r>
              <a:rPr dirty="0" sz="3200">
                <a:latin typeface="Times New Roman"/>
                <a:cs typeface="Times New Roman"/>
              </a:rPr>
              <a:t>Intrauterine growth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retardation.</a:t>
            </a:r>
            <a:endParaRPr sz="3200">
              <a:latin typeface="Times New Roman"/>
              <a:cs typeface="Times New Roman"/>
            </a:endParaRPr>
          </a:p>
          <a:p>
            <a:pPr marL="584200" marR="5080" indent="-571500">
              <a:lnSpc>
                <a:spcPct val="100000"/>
              </a:lnSpc>
              <a:spcBef>
                <a:spcPts val="1250"/>
              </a:spcBef>
              <a:buChar char="•"/>
              <a:tabLst>
                <a:tab pos="583565" algn="l"/>
                <a:tab pos="584200" algn="l"/>
              </a:tabLst>
            </a:pPr>
            <a:r>
              <a:rPr dirty="0" sz="3200">
                <a:latin typeface="Times New Roman"/>
                <a:cs typeface="Times New Roman"/>
              </a:rPr>
              <a:t>Placental abruption (separation of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placenta  from uterus wall before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delivery)</a:t>
            </a:r>
            <a:endParaRPr sz="3200">
              <a:latin typeface="Times New Roman"/>
              <a:cs typeface="Times New Roman"/>
            </a:endParaRPr>
          </a:p>
          <a:p>
            <a:pPr marL="584200" indent="-571500">
              <a:lnSpc>
                <a:spcPct val="100000"/>
              </a:lnSpc>
              <a:spcBef>
                <a:spcPts val="1205"/>
              </a:spcBef>
              <a:buChar char="•"/>
              <a:tabLst>
                <a:tab pos="583565" algn="l"/>
                <a:tab pos="584200" algn="l"/>
              </a:tabLst>
            </a:pPr>
            <a:r>
              <a:rPr dirty="0" sz="3200">
                <a:latin typeface="Times New Roman"/>
                <a:cs typeface="Times New Roman"/>
              </a:rPr>
              <a:t>Growth</a:t>
            </a:r>
            <a:r>
              <a:rPr dirty="0" sz="3200" spc="-3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retardation</a:t>
            </a:r>
            <a:endParaRPr sz="3200">
              <a:latin typeface="Times New Roman"/>
              <a:cs typeface="Times New Roman"/>
            </a:endParaRPr>
          </a:p>
          <a:p>
            <a:pPr marL="584200" indent="-571500">
              <a:lnSpc>
                <a:spcPct val="100000"/>
              </a:lnSpc>
              <a:spcBef>
                <a:spcPts val="1200"/>
              </a:spcBef>
              <a:buChar char="•"/>
              <a:tabLst>
                <a:tab pos="583565" algn="l"/>
                <a:tab pos="584200" algn="l"/>
              </a:tabLst>
            </a:pPr>
            <a:r>
              <a:rPr dirty="0" sz="3200">
                <a:latin typeface="Times New Roman"/>
                <a:cs typeface="Times New Roman"/>
              </a:rPr>
              <a:t>Mental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retardation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7914"/>
            <a:ext cx="8286750" cy="2433955"/>
          </a:xfrm>
          <a:prstGeom prst="rect">
            <a:avLst/>
          </a:prstGeom>
        </p:spPr>
        <p:txBody>
          <a:bodyPr wrap="square" lIns="0" tIns="64769" rIns="0" bIns="0" rtlCol="0" vert="horz">
            <a:spAutoFit/>
          </a:bodyPr>
          <a:lstStyle/>
          <a:p>
            <a:pPr marL="355600" marR="1003935" indent="-342900">
              <a:lnSpc>
                <a:spcPts val="3240"/>
              </a:lnSpc>
              <a:spcBef>
                <a:spcPts val="509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000" b="1">
                <a:latin typeface="Times New Roman"/>
                <a:cs typeface="Times New Roman"/>
              </a:rPr>
              <a:t>Most drugs can cross </a:t>
            </a:r>
            <a:r>
              <a:rPr dirty="0" sz="3000" spc="-5" b="1">
                <a:latin typeface="Times New Roman"/>
                <a:cs typeface="Times New Roman"/>
              </a:rPr>
              <a:t>placenta </a:t>
            </a:r>
            <a:r>
              <a:rPr dirty="0" sz="3000" b="1">
                <a:latin typeface="Times New Roman"/>
                <a:cs typeface="Times New Roman"/>
              </a:rPr>
              <a:t>through</a:t>
            </a:r>
            <a:r>
              <a:rPr dirty="0" sz="3000" spc="-90" b="1">
                <a:latin typeface="Times New Roman"/>
                <a:cs typeface="Times New Roman"/>
              </a:rPr>
              <a:t> </a:t>
            </a:r>
            <a:r>
              <a:rPr dirty="0" sz="3000" b="1">
                <a:latin typeface="Times New Roman"/>
                <a:cs typeface="Times New Roman"/>
              </a:rPr>
              <a:t>the  </a:t>
            </a:r>
            <a:r>
              <a:rPr dirty="0" sz="3000" spc="-5" b="1">
                <a:latin typeface="Times New Roman"/>
                <a:cs typeface="Times New Roman"/>
              </a:rPr>
              <a:t>placental </a:t>
            </a:r>
            <a:r>
              <a:rPr dirty="0" sz="3000" b="1">
                <a:latin typeface="Times New Roman"/>
                <a:cs typeface="Times New Roman"/>
              </a:rPr>
              <a:t>membrane</a:t>
            </a:r>
            <a:r>
              <a:rPr dirty="0" sz="3000" spc="1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(semi-permeable).</a:t>
            </a: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90000"/>
              </a:lnSpc>
              <a:spcBef>
                <a:spcPts val="235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000" spc="-5" b="1">
                <a:latin typeface="Times New Roman"/>
                <a:cs typeface="Times New Roman"/>
              </a:rPr>
              <a:t>Thus drugs in the mother's blood can cross this  membrane into fetal blood vessels in the villi and  pass through the umbilical </a:t>
            </a:r>
            <a:r>
              <a:rPr dirty="0" sz="3000" b="1">
                <a:latin typeface="Times New Roman"/>
                <a:cs typeface="Times New Roman"/>
              </a:rPr>
              <a:t>cord to </a:t>
            </a:r>
            <a:r>
              <a:rPr dirty="0" sz="3000" spc="-5" b="1">
                <a:latin typeface="Times New Roman"/>
                <a:cs typeface="Times New Roman"/>
              </a:rPr>
              <a:t>the</a:t>
            </a:r>
            <a:r>
              <a:rPr dirty="0" sz="3000" spc="3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fetus.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715000" y="4114798"/>
            <a:ext cx="3352800" cy="266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17498" y="157988"/>
            <a:ext cx="691388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C00000"/>
                </a:solidFill>
                <a:latin typeface="Arial"/>
                <a:cs typeface="Arial"/>
              </a:rPr>
              <a:t>How drugs can </a:t>
            </a:r>
            <a:r>
              <a:rPr dirty="0" sz="3600">
                <a:solidFill>
                  <a:srgbClr val="C00000"/>
                </a:solidFill>
                <a:latin typeface="Arial"/>
                <a:cs typeface="Arial"/>
              </a:rPr>
              <a:t>cross</a:t>
            </a:r>
            <a:r>
              <a:rPr dirty="0" sz="3600" spc="-2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600">
                <a:solidFill>
                  <a:srgbClr val="C00000"/>
                </a:solidFill>
                <a:latin typeface="Arial"/>
                <a:cs typeface="Arial"/>
              </a:rPr>
              <a:t>placenta?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187261"/>
            <a:ext cx="8686800" cy="64215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39846" y="143002"/>
            <a:ext cx="1780539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 b="0">
                <a:solidFill>
                  <a:srgbClr val="C00000"/>
                </a:solidFill>
                <a:latin typeface="Arial"/>
                <a:cs typeface="Arial"/>
              </a:rPr>
              <a:t>Tob</a:t>
            </a:r>
            <a:r>
              <a:rPr dirty="0" sz="3600" spc="5" b="0">
                <a:solidFill>
                  <a:srgbClr val="C00000"/>
                </a:solidFill>
                <a:latin typeface="Arial"/>
                <a:cs typeface="Arial"/>
              </a:rPr>
              <a:t>a</a:t>
            </a:r>
            <a:r>
              <a:rPr dirty="0" sz="3600" spc="-5" b="0">
                <a:solidFill>
                  <a:srgbClr val="C00000"/>
                </a:solidFill>
                <a:latin typeface="Arial"/>
                <a:cs typeface="Arial"/>
              </a:rPr>
              <a:t>cco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933957"/>
            <a:ext cx="8262620" cy="55873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5"/>
              </a:spcBef>
              <a:buChar char="•"/>
              <a:tabLst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Tobacco contains nicotine and carbon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monoxide  that may harm fetus. No evidence it causes birth  defects but 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Tobacco can increase risk</a:t>
            </a:r>
            <a:r>
              <a:rPr dirty="0" sz="3200" spc="-1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of: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Reduced blood flow to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placenta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Fetal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hypoxia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Retarded fetal</a:t>
            </a:r>
            <a:r>
              <a:rPr dirty="0" sz="3200" spc="-3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growth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Low birth</a:t>
            </a:r>
            <a:r>
              <a:rPr dirty="0" sz="3200" spc="-4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weight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Spontaneous</a:t>
            </a:r>
            <a:r>
              <a:rPr dirty="0" sz="3200" spc="-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abortion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Prematurity (Preterm</a:t>
            </a:r>
            <a:r>
              <a:rPr dirty="0" sz="3200" spc="-8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labor)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Perinatal</a:t>
            </a:r>
            <a:r>
              <a:rPr dirty="0" sz="3200" spc="-3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mortality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91764" y="121742"/>
            <a:ext cx="3075305" cy="6972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b="0">
                <a:solidFill>
                  <a:srgbClr val="FF3300"/>
                </a:solidFill>
                <a:latin typeface="Arial"/>
                <a:cs typeface="Arial"/>
              </a:rPr>
              <a:t>Conclusions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010157"/>
            <a:ext cx="8241030" cy="56661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30225" indent="-342900">
              <a:lnSpc>
                <a:spcPct val="10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The use of drugs during pregnancy should</a:t>
            </a:r>
            <a:r>
              <a:rPr dirty="0" sz="3200" spc="-1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be  avoided unless absolutely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necessary.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Most drugs cross the placenta to some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extent.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Birth defects are of great</a:t>
            </a:r>
            <a:r>
              <a:rPr dirty="0" sz="3200" spc="-6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concern.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Drugs can harm the embryo or foetus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depending  upon the stage of foetal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development.</a:t>
            </a:r>
            <a:endParaRPr sz="3200">
              <a:latin typeface="Times New Roman"/>
              <a:cs typeface="Times New Roman"/>
            </a:endParaRPr>
          </a:p>
          <a:p>
            <a:pPr marL="355600" marR="1376680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The most critical period of pregnancy</a:t>
            </a:r>
            <a:r>
              <a:rPr dirty="0" sz="3200" spc="-1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is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 organogenesis </a:t>
            </a:r>
            <a:r>
              <a:rPr dirty="0" sz="3200" spc="5">
                <a:solidFill>
                  <a:srgbClr val="0000FF"/>
                </a:solidFill>
                <a:latin typeface="Times New Roman"/>
                <a:cs typeface="Times New Roman"/>
              </a:rPr>
              <a:t>(2–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8</a:t>
            </a:r>
            <a:r>
              <a:rPr dirty="0" sz="3200" spc="-6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weeks).</a:t>
            </a:r>
            <a:endParaRPr sz="3200">
              <a:latin typeface="Times New Roman"/>
              <a:cs typeface="Times New Roman"/>
            </a:endParaRPr>
          </a:p>
          <a:p>
            <a:pPr marL="355600" marR="80899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Alcohol, nicotine and other addicting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drugs  should be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avoided.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0825" y="1231836"/>
            <a:ext cx="8893174" cy="43926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85900" y="589787"/>
            <a:ext cx="6166104" cy="19964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478523" y="589787"/>
            <a:ext cx="1473707" cy="1996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82211" y="1687067"/>
            <a:ext cx="1473708" cy="1996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982211" y="2784348"/>
            <a:ext cx="1473708" cy="19964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982211" y="3881628"/>
            <a:ext cx="1473708" cy="19964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350263" y="4978908"/>
            <a:ext cx="6437376" cy="18790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858000" y="5483352"/>
            <a:ext cx="853440" cy="1143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025640" y="5483352"/>
            <a:ext cx="851916" cy="1143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898650" y="810514"/>
            <a:ext cx="5287645" cy="551370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 marL="3810">
              <a:lnSpc>
                <a:spcPct val="100000"/>
              </a:lnSpc>
              <a:spcBef>
                <a:spcPts val="100"/>
              </a:spcBef>
            </a:pPr>
            <a:r>
              <a:rPr dirty="0" sz="7200" spc="95">
                <a:solidFill>
                  <a:srgbClr val="000000"/>
                </a:solidFill>
                <a:latin typeface="Georgia"/>
                <a:cs typeface="Georgia"/>
              </a:rPr>
              <a:t>Thank</a:t>
            </a:r>
            <a:r>
              <a:rPr dirty="0" sz="7200" spc="475">
                <a:solidFill>
                  <a:srgbClr val="000000"/>
                </a:solidFill>
                <a:latin typeface="Georgia"/>
                <a:cs typeface="Georgia"/>
              </a:rPr>
              <a:t> </a:t>
            </a:r>
            <a:r>
              <a:rPr dirty="0" sz="7200" spc="-225">
                <a:solidFill>
                  <a:srgbClr val="000000"/>
                </a:solidFill>
                <a:latin typeface="Georgia"/>
                <a:cs typeface="Georgia"/>
              </a:rPr>
              <a:t>you</a:t>
            </a:r>
            <a:endParaRPr sz="7200">
              <a:latin typeface="Georgia"/>
              <a:cs typeface="Georgia"/>
            </a:endParaRPr>
          </a:p>
          <a:p>
            <a:pPr>
              <a:lnSpc>
                <a:spcPct val="100000"/>
              </a:lnSpc>
            </a:pPr>
            <a:endParaRPr sz="8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609"/>
              </a:spcBef>
            </a:pPr>
            <a:r>
              <a:rPr dirty="0" sz="7200" spc="-165">
                <a:solidFill>
                  <a:srgbClr val="000000"/>
                </a:solidFill>
                <a:latin typeface="Georgia"/>
                <a:cs typeface="Georgia"/>
              </a:rPr>
              <a:t>Questions</a:t>
            </a:r>
            <a:r>
              <a:rPr dirty="0" sz="7200" spc="455">
                <a:solidFill>
                  <a:srgbClr val="000000"/>
                </a:solidFill>
                <a:latin typeface="Georgia"/>
                <a:cs typeface="Georgia"/>
              </a:rPr>
              <a:t> </a:t>
            </a:r>
            <a:r>
              <a:rPr dirty="0" sz="7200" spc="-650">
                <a:solidFill>
                  <a:srgbClr val="000000"/>
                </a:solidFill>
                <a:latin typeface="Georgia"/>
                <a:cs typeface="Georgia"/>
              </a:rPr>
              <a:t>?</a:t>
            </a:r>
            <a:endParaRPr sz="7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3540" y="368249"/>
            <a:ext cx="838073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C00000"/>
                </a:solidFill>
              </a:rPr>
              <a:t>Factors controlling placental </a:t>
            </a:r>
            <a:r>
              <a:rPr dirty="0" sz="3600">
                <a:solidFill>
                  <a:srgbClr val="C00000"/>
                </a:solidFill>
              </a:rPr>
              <a:t>drug</a:t>
            </a:r>
            <a:r>
              <a:rPr dirty="0" sz="3600" spc="65">
                <a:solidFill>
                  <a:srgbClr val="C00000"/>
                </a:solidFill>
              </a:rPr>
              <a:t> </a:t>
            </a:r>
            <a:r>
              <a:rPr dirty="0" sz="3600" spc="-5">
                <a:solidFill>
                  <a:srgbClr val="C00000"/>
                </a:solidFill>
              </a:rPr>
              <a:t>transfer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07340" y="1010825"/>
            <a:ext cx="8268334" cy="4699635"/>
          </a:xfrm>
          <a:prstGeom prst="rect">
            <a:avLst/>
          </a:prstGeom>
        </p:spPr>
        <p:txBody>
          <a:bodyPr wrap="square" lIns="0" tIns="192405" rIns="0" bIns="0" rtlCol="0" vert="horz">
            <a:spAutoFit/>
          </a:bodyPr>
          <a:lstStyle/>
          <a:p>
            <a:pPr marL="374650" indent="-374650">
              <a:lnSpc>
                <a:spcPct val="100000"/>
              </a:lnSpc>
              <a:spcBef>
                <a:spcPts val="1515"/>
              </a:spcBef>
              <a:buAutoNum type="romanUcPeriod"/>
              <a:tabLst>
                <a:tab pos="37465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Physiochemical properties of the</a:t>
            </a:r>
            <a:r>
              <a:rPr dirty="0" sz="3200" spc="-8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drug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1415"/>
              </a:spcBef>
              <a:buFont typeface="Times New Roman"/>
              <a:buChar char="–"/>
              <a:tabLst>
                <a:tab pos="756920" algn="l"/>
              </a:tabLst>
            </a:pPr>
            <a:r>
              <a:rPr dirty="0" sz="3200" spc="-5" b="1">
                <a:latin typeface="Times New Roman"/>
                <a:cs typeface="Times New Roman"/>
              </a:rPr>
              <a:t>Lipid </a:t>
            </a:r>
            <a:r>
              <a:rPr dirty="0" sz="3200" b="1">
                <a:latin typeface="Times New Roman"/>
                <a:cs typeface="Times New Roman"/>
              </a:rPr>
              <a:t>solubility or</a:t>
            </a:r>
            <a:r>
              <a:rPr dirty="0" sz="3200" spc="-5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diffusion.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1420"/>
              </a:spcBef>
              <a:buFont typeface="Times New Roman"/>
              <a:buChar char="–"/>
              <a:tabLst>
                <a:tab pos="756920" algn="l"/>
              </a:tabLst>
            </a:pPr>
            <a:r>
              <a:rPr dirty="0" sz="3200" b="1">
                <a:latin typeface="Times New Roman"/>
                <a:cs typeface="Times New Roman"/>
              </a:rPr>
              <a:t>Molecular</a:t>
            </a:r>
            <a:r>
              <a:rPr dirty="0" sz="3200" spc="-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size.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1415"/>
              </a:spcBef>
              <a:buFont typeface="Times New Roman"/>
              <a:buChar char="–"/>
              <a:tabLst>
                <a:tab pos="756920" algn="l"/>
              </a:tabLst>
            </a:pPr>
            <a:r>
              <a:rPr dirty="0" sz="3200" b="1">
                <a:latin typeface="Times New Roman"/>
                <a:cs typeface="Times New Roman"/>
              </a:rPr>
              <a:t>Protein</a:t>
            </a:r>
            <a:r>
              <a:rPr dirty="0" sz="3200" spc="-45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binding.</a:t>
            </a:r>
            <a:endParaRPr sz="3200">
              <a:latin typeface="Times New Roman"/>
              <a:cs typeface="Times New Roman"/>
            </a:endParaRPr>
          </a:p>
          <a:p>
            <a:pPr marL="419100" marR="5080" indent="-406400">
              <a:lnSpc>
                <a:spcPts val="5260"/>
              </a:lnSpc>
              <a:spcBef>
                <a:spcPts val="409"/>
              </a:spcBef>
              <a:buAutoNum type="romanUcPeriod"/>
              <a:tabLst>
                <a:tab pos="532765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The stage of placental and fetal</a:t>
            </a:r>
            <a:r>
              <a:rPr dirty="0" sz="3200" spc="-12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development </a:t>
            </a:r>
            <a:r>
              <a:rPr dirty="0" sz="3200" b="1">
                <a:latin typeface="Times New Roman"/>
                <a:cs typeface="Times New Roman"/>
              </a:rPr>
              <a:t> at the </a:t>
            </a:r>
            <a:r>
              <a:rPr dirty="0" sz="3200" spc="-5" b="1">
                <a:latin typeface="Times New Roman"/>
                <a:cs typeface="Times New Roman"/>
              </a:rPr>
              <a:t>time </a:t>
            </a:r>
            <a:r>
              <a:rPr dirty="0" sz="3200" b="1">
                <a:latin typeface="Times New Roman"/>
                <a:cs typeface="Times New Roman"/>
              </a:rPr>
              <a:t>of exposure to the</a:t>
            </a:r>
            <a:r>
              <a:rPr dirty="0" sz="3200" spc="-8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drug.</a:t>
            </a:r>
            <a:endParaRPr sz="3200">
              <a:latin typeface="Times New Roman"/>
              <a:cs typeface="Times New Roman"/>
            </a:endParaRPr>
          </a:p>
          <a:p>
            <a:pPr marL="691515" indent="-678815">
              <a:lnSpc>
                <a:spcPct val="100000"/>
              </a:lnSpc>
              <a:spcBef>
                <a:spcPts val="1005"/>
              </a:spcBef>
              <a:buAutoNum type="romanUcPeriod"/>
              <a:tabLst>
                <a:tab pos="69215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Duration of exposure to the</a:t>
            </a:r>
            <a:r>
              <a:rPr dirty="0" sz="3200" spc="-8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drug.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4501"/>
            <a:ext cx="8358505" cy="6461760"/>
          </a:xfrm>
          <a:prstGeom prst="rect">
            <a:avLst/>
          </a:prstGeom>
        </p:spPr>
        <p:txBody>
          <a:bodyPr wrap="square" lIns="0" tIns="256540" rIns="0" bIns="0" rtlCol="0" vert="horz">
            <a:spAutoFit/>
          </a:bodyPr>
          <a:lstStyle/>
          <a:p>
            <a:pPr marL="747395">
              <a:lnSpc>
                <a:spcPct val="100000"/>
              </a:lnSpc>
              <a:spcBef>
                <a:spcPts val="2020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I. Physiochemical properties of </a:t>
            </a:r>
            <a:r>
              <a:rPr dirty="0" sz="3200" spc="-5" b="1">
                <a:solidFill>
                  <a:srgbClr val="0000FF"/>
                </a:solidFill>
                <a:latin typeface="Times New Roman"/>
                <a:cs typeface="Times New Roman"/>
              </a:rPr>
              <a:t>the</a:t>
            </a:r>
            <a:r>
              <a:rPr dirty="0" sz="3200" spc="-7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FF"/>
                </a:solidFill>
                <a:latin typeface="Times New Roman"/>
                <a:cs typeface="Times New Roman"/>
              </a:rPr>
              <a:t>drug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dirty="0" sz="3200" spc="-5" b="1">
                <a:solidFill>
                  <a:srgbClr val="0000FF"/>
                </a:solidFill>
                <a:latin typeface="Times New Roman"/>
                <a:cs typeface="Times New Roman"/>
              </a:rPr>
              <a:t>Lipid solubility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of the</a:t>
            </a:r>
            <a:r>
              <a:rPr dirty="0" sz="3200" spc="-4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drug: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dirty="0" u="heavy" sz="32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Lipophilic</a:t>
            </a:r>
            <a:r>
              <a:rPr dirty="0" u="heavy" sz="3200" spc="-2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drugs</a:t>
            </a:r>
            <a:endParaRPr sz="3200">
              <a:latin typeface="Times New Roman"/>
              <a:cs typeface="Times New Roman"/>
            </a:endParaRPr>
          </a:p>
          <a:p>
            <a:pPr marL="12700" marR="252095">
              <a:lnSpc>
                <a:spcPct val="120000"/>
              </a:lnSpc>
              <a:tabLst>
                <a:tab pos="6560820" algn="l"/>
              </a:tabLst>
            </a:pPr>
            <a:r>
              <a:rPr dirty="0" sz="3200" spc="-5" b="1">
                <a:latin typeface="Times New Roman"/>
                <a:cs typeface="Times New Roman"/>
              </a:rPr>
              <a:t>diffuse </a:t>
            </a:r>
            <a:r>
              <a:rPr dirty="0" sz="3200" b="1">
                <a:latin typeface="Times New Roman"/>
                <a:cs typeface="Times New Roman"/>
              </a:rPr>
              <a:t>readily across the placenta and enter  fetal circulation. e.g. Thiopental</a:t>
            </a:r>
            <a:r>
              <a:rPr dirty="0" sz="3200" b="1">
                <a:latin typeface="Symbol"/>
                <a:cs typeface="Symbol"/>
              </a:rPr>
              <a:t></a:t>
            </a:r>
            <a:r>
              <a:rPr dirty="0" sz="320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crosses  </a:t>
            </a:r>
            <a:r>
              <a:rPr dirty="0" sz="3200" b="1">
                <a:latin typeface="Times New Roman"/>
                <a:cs typeface="Times New Roman"/>
              </a:rPr>
              <a:t>placenta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&amp;</a:t>
            </a:r>
            <a:r>
              <a:rPr dirty="0" sz="3200" spc="-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</a:t>
            </a:r>
            <a:r>
              <a:rPr dirty="0" sz="3200" spc="5" b="1">
                <a:latin typeface="Times New Roman"/>
                <a:cs typeface="Times New Roman"/>
              </a:rPr>
              <a:t>a</a:t>
            </a:r>
            <a:r>
              <a:rPr dirty="0" sz="3200" b="1">
                <a:latin typeface="Times New Roman"/>
                <a:cs typeface="Times New Roman"/>
              </a:rPr>
              <a:t>uses</a:t>
            </a:r>
            <a:r>
              <a:rPr dirty="0" sz="3200" spc="-15" b="1"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sedati</a:t>
            </a:r>
            <a:r>
              <a:rPr dirty="0" sz="3200" spc="5" b="1">
                <a:solidFill>
                  <a:srgbClr val="C00000"/>
                </a:solidFill>
                <a:latin typeface="Times New Roman"/>
                <a:cs typeface="Times New Roman"/>
              </a:rPr>
              <a:t>o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n,</a:t>
            </a:r>
            <a:r>
              <a:rPr dirty="0" sz="3200" spc="-2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apnea</a:t>
            </a:r>
            <a:r>
              <a:rPr dirty="0" sz="3200" spc="-1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i</a:t>
            </a:r>
            <a:r>
              <a:rPr dirty="0" sz="3200" b="1">
                <a:latin typeface="Times New Roman"/>
                <a:cs typeface="Times New Roman"/>
              </a:rPr>
              <a:t>n</a:t>
            </a:r>
            <a:r>
              <a:rPr dirty="0" sz="3200" b="1">
                <a:latin typeface="Times New Roman"/>
                <a:cs typeface="Times New Roman"/>
              </a:rPr>
              <a:t>	</a:t>
            </a:r>
            <a:r>
              <a:rPr dirty="0" sz="3200" b="1">
                <a:latin typeface="Times New Roman"/>
                <a:cs typeface="Times New Roman"/>
              </a:rPr>
              <a:t>newborn  </a:t>
            </a:r>
            <a:r>
              <a:rPr dirty="0" sz="3200" b="1">
                <a:latin typeface="Times New Roman"/>
                <a:cs typeface="Times New Roman"/>
              </a:rPr>
              <a:t>infants.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80"/>
              </a:spcBef>
            </a:pP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Ionized</a:t>
            </a:r>
            <a:r>
              <a:rPr dirty="0" u="heavy" sz="3200" spc="-2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drugs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30000"/>
              </a:lnSpc>
              <a:spcBef>
                <a:spcPts val="5"/>
              </a:spcBef>
              <a:tabLst>
                <a:tab pos="5869940" algn="l"/>
              </a:tabLst>
            </a:pPr>
            <a:r>
              <a:rPr dirty="0" sz="3200" b="1">
                <a:latin typeface="Times New Roman"/>
                <a:cs typeface="Times New Roman"/>
              </a:rPr>
              <a:t>cross the placenta very</a:t>
            </a:r>
            <a:r>
              <a:rPr dirty="0" sz="3200" spc="-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slowly</a:t>
            </a:r>
            <a:r>
              <a:rPr dirty="0" sz="3200" spc="-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Symbol"/>
                <a:cs typeface="Symbol"/>
              </a:rPr>
              <a:t></a:t>
            </a:r>
            <a:r>
              <a:rPr dirty="0" sz="3200">
                <a:latin typeface="Times New Roman"/>
                <a:cs typeface="Times New Roman"/>
              </a:rPr>
              <a:t>	</a:t>
            </a:r>
            <a:r>
              <a:rPr dirty="0" sz="3200" b="1">
                <a:latin typeface="Times New Roman"/>
                <a:cs typeface="Times New Roman"/>
              </a:rPr>
              <a:t>very low</a:t>
            </a:r>
            <a:r>
              <a:rPr dirty="0" sz="3200" spc="-9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conc.  </a:t>
            </a:r>
            <a:r>
              <a:rPr dirty="0" sz="3200" spc="-5" b="1">
                <a:latin typeface="Times New Roman"/>
                <a:cs typeface="Times New Roman"/>
              </a:rPr>
              <a:t>in </a:t>
            </a:r>
            <a:r>
              <a:rPr dirty="0" sz="3200" b="1">
                <a:latin typeface="Times New Roman"/>
                <a:cs typeface="Times New Roman"/>
              </a:rPr>
              <a:t>the fetus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e.g. Succinylcholine &amp;</a:t>
            </a:r>
            <a:r>
              <a:rPr dirty="0" sz="3200" spc="-11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pancuronium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5757" y="298145"/>
            <a:ext cx="5412105" cy="6057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800">
                <a:solidFill>
                  <a:srgbClr val="C00000"/>
                </a:solidFill>
              </a:rPr>
              <a:t>Molecular size of the</a:t>
            </a:r>
            <a:r>
              <a:rPr dirty="0" sz="3800" spc="-110">
                <a:solidFill>
                  <a:srgbClr val="C00000"/>
                </a:solidFill>
              </a:rPr>
              <a:t> </a:t>
            </a:r>
            <a:r>
              <a:rPr dirty="0" sz="3800" spc="-5">
                <a:solidFill>
                  <a:srgbClr val="C00000"/>
                </a:solidFill>
              </a:rPr>
              <a:t>drug</a:t>
            </a:r>
            <a:endParaRPr sz="3800"/>
          </a:p>
        </p:txBody>
      </p:sp>
      <p:sp>
        <p:nvSpPr>
          <p:cNvPr id="3" name="object 3"/>
          <p:cNvSpPr txBox="1"/>
          <p:nvPr/>
        </p:nvSpPr>
        <p:spPr>
          <a:xfrm>
            <a:off x="307340" y="1641170"/>
            <a:ext cx="8339455" cy="28479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005840" algn="l"/>
              </a:tabLst>
            </a:pPr>
            <a:r>
              <a:rPr dirty="0" sz="3200" spc="5" b="1">
                <a:solidFill>
                  <a:srgbClr val="C00000"/>
                </a:solidFill>
                <a:latin typeface="Times New Roman"/>
                <a:cs typeface="Times New Roman"/>
              </a:rPr>
              <a:t>MW	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affects the rate of</a:t>
            </a:r>
            <a:r>
              <a:rPr dirty="0" sz="3200" spc="-6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transfer: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spc="5" b="1">
                <a:latin typeface="Times New Roman"/>
                <a:cs typeface="Times New Roman"/>
              </a:rPr>
              <a:t>250 </a:t>
            </a:r>
            <a:r>
              <a:rPr dirty="0" sz="3200" b="1">
                <a:latin typeface="Times New Roman"/>
                <a:cs typeface="Times New Roman"/>
              </a:rPr>
              <a:t>- </a:t>
            </a:r>
            <a:r>
              <a:rPr dirty="0" sz="3200" spc="5" b="1">
                <a:latin typeface="Times New Roman"/>
                <a:cs typeface="Times New Roman"/>
              </a:rPr>
              <a:t>500 </a:t>
            </a:r>
            <a:r>
              <a:rPr dirty="0" sz="3200" b="1">
                <a:latin typeface="Times New Roman"/>
                <a:cs typeface="Times New Roman"/>
              </a:rPr>
              <a:t>cross placenta</a:t>
            </a:r>
            <a:r>
              <a:rPr dirty="0" sz="3200" spc="-9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easily.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500 - 1000 cross placenta with more</a:t>
            </a:r>
            <a:r>
              <a:rPr dirty="0" sz="3200" spc="-13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difficulty.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814"/>
              </a:spcBef>
              <a:buFont typeface="Times New Roman"/>
              <a:buChar char="•"/>
              <a:tabLst>
                <a:tab pos="354965" algn="l"/>
                <a:tab pos="355600" algn="l"/>
                <a:tab pos="1719580" algn="l"/>
                <a:tab pos="5751195" algn="l"/>
                <a:tab pos="6541134" algn="l"/>
              </a:tabLst>
            </a:pPr>
            <a:r>
              <a:rPr dirty="0" sz="3200" b="1">
                <a:latin typeface="Symbol"/>
                <a:cs typeface="Symbol"/>
              </a:rPr>
              <a:t></a:t>
            </a:r>
            <a:r>
              <a:rPr dirty="0" sz="3200" spc="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1000	can not</a:t>
            </a:r>
            <a:r>
              <a:rPr dirty="0" sz="3200" spc="-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cross</a:t>
            </a:r>
            <a:r>
              <a:rPr dirty="0" sz="3200" spc="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placenta	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e.g.	Heparin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43605" y="298145"/>
            <a:ext cx="3256915" cy="60579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800">
                <a:solidFill>
                  <a:srgbClr val="C00000"/>
                </a:solidFill>
              </a:rPr>
              <a:t>Protein</a:t>
            </a:r>
            <a:r>
              <a:rPr dirty="0" sz="3800" spc="-105">
                <a:solidFill>
                  <a:srgbClr val="C00000"/>
                </a:solidFill>
              </a:rPr>
              <a:t> </a:t>
            </a:r>
            <a:r>
              <a:rPr dirty="0" sz="3800">
                <a:solidFill>
                  <a:srgbClr val="C00000"/>
                </a:solidFill>
              </a:rPr>
              <a:t>binding</a:t>
            </a:r>
            <a:endParaRPr sz="3800"/>
          </a:p>
        </p:txBody>
      </p:sp>
      <p:sp>
        <p:nvSpPr>
          <p:cNvPr id="3" name="object 3"/>
          <p:cNvSpPr txBox="1"/>
          <p:nvPr/>
        </p:nvSpPr>
        <p:spPr>
          <a:xfrm>
            <a:off x="535940" y="1325092"/>
            <a:ext cx="7560945" cy="23183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5600" marR="380365" indent="-342900">
              <a:lnSpc>
                <a:spcPct val="150000"/>
              </a:lnSpc>
              <a:spcBef>
                <a:spcPts val="1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Protein </a:t>
            </a:r>
            <a:r>
              <a:rPr dirty="0" sz="3200" spc="-5" b="1">
                <a:latin typeface="Times New Roman"/>
                <a:cs typeface="Times New Roman"/>
              </a:rPr>
              <a:t>binding </a:t>
            </a:r>
            <a:r>
              <a:rPr dirty="0" sz="3200" b="1">
                <a:latin typeface="Times New Roman"/>
                <a:cs typeface="Times New Roman"/>
              </a:rPr>
              <a:t>in maternal</a:t>
            </a:r>
            <a:r>
              <a:rPr dirty="0" sz="3200" spc="-9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circulation  </a:t>
            </a:r>
            <a:r>
              <a:rPr dirty="0" sz="3200" spc="-5" b="1">
                <a:latin typeface="Times New Roman"/>
                <a:cs typeface="Times New Roman"/>
              </a:rPr>
              <a:t>hinders </a:t>
            </a:r>
            <a:r>
              <a:rPr dirty="0" sz="3200" b="1">
                <a:latin typeface="Times New Roman"/>
                <a:cs typeface="Times New Roman"/>
              </a:rPr>
              <a:t>passage of</a:t>
            </a:r>
            <a:r>
              <a:rPr dirty="0" sz="3200" spc="-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drugs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90"/>
              </a:spcBef>
              <a:buFont typeface="Times New Roman"/>
              <a:buChar char="•"/>
              <a:tabLst>
                <a:tab pos="354965" algn="l"/>
                <a:tab pos="355600" algn="l"/>
                <a:tab pos="3876040" algn="l"/>
              </a:tabLst>
            </a:pP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e.g</a:t>
            </a:r>
            <a:r>
              <a:rPr dirty="0" u="heavy" sz="3200" spc="-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propythiouracil	and</a:t>
            </a:r>
            <a:r>
              <a:rPr dirty="0" u="heavy" sz="3200" spc="-8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chloramphenicol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:title>FACTORS MODIFYING  DRUG ACTION</dc:title>
  <dcterms:created xsi:type="dcterms:W3CDTF">2018-03-27T22:51:02Z</dcterms:created>
  <dcterms:modified xsi:type="dcterms:W3CDTF">2018-03-27T22:51:02Z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2018-03-27T00:00:00Z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2018-03-27T00:00:00Z</vt:filetime>
  </property>
</Properties>
</file>