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4" r:id="rId2"/>
    <p:sldId id="263" r:id="rId3"/>
    <p:sldId id="262" r:id="rId4"/>
    <p:sldId id="265" r:id="rId5"/>
    <p:sldId id="269" r:id="rId6"/>
    <p:sldId id="268" r:id="rId7"/>
    <p:sldId id="266" r:id="rId8"/>
    <p:sldId id="270" r:id="rId9"/>
    <p:sldId id="288" r:id="rId10"/>
    <p:sldId id="302" r:id="rId11"/>
    <p:sldId id="273" r:id="rId12"/>
    <p:sldId id="291" r:id="rId13"/>
    <p:sldId id="286" r:id="rId14"/>
    <p:sldId id="287" r:id="rId15"/>
    <p:sldId id="293" r:id="rId16"/>
    <p:sldId id="299" r:id="rId17"/>
    <p:sldId id="295" r:id="rId18"/>
    <p:sldId id="296" r:id="rId19"/>
    <p:sldId id="301" r:id="rId20"/>
    <p:sldId id="29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66FFFF"/>
    <a:srgbClr val="CC0000"/>
    <a:srgbClr val="FBFBAF"/>
    <a:srgbClr val="F5F3B5"/>
    <a:srgbClr val="EEEC84"/>
    <a:srgbClr val="D9FFFF"/>
    <a:srgbClr val="FFFFCC"/>
    <a:srgbClr val="FF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08" autoAdjust="0"/>
  </p:normalViewPr>
  <p:slideViewPr>
    <p:cSldViewPr>
      <p:cViewPr varScale="1">
        <p:scale>
          <a:sx n="58" d="100"/>
          <a:sy n="58" d="100"/>
        </p:scale>
        <p:origin x="-1488" y="-67"/>
      </p:cViewPr>
      <p:guideLst>
        <p:guide orient="horz" pos="2160"/>
        <p:guide pos="2880"/>
      </p:guideLst>
    </p:cSldViewPr>
  </p:slideViewPr>
  <p:notesTextViewPr>
    <p:cViewPr>
      <p:scale>
        <a:sx n="100" d="100"/>
        <a:sy n="100" d="100"/>
      </p:scale>
      <p:origin x="0" y="29"/>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B139AA-107B-4E4F-A0C6-2AAEEB0E1E8E}" type="datetimeFigureOut">
              <a:rPr lang="en-US" smtClean="0"/>
              <a:pPr/>
              <a:t>3/31/2018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292D2B-2096-4A09-9919-523CD45E06CD}" type="slidenum">
              <a:rPr lang="en-US" smtClean="0"/>
              <a:pPr/>
              <a:t>‹#›</a:t>
            </a:fld>
            <a:endParaRPr lang="en-US"/>
          </a:p>
        </p:txBody>
      </p:sp>
    </p:spTree>
    <p:extLst>
      <p:ext uri="{BB962C8B-B14F-4D97-AF65-F5344CB8AC3E}">
        <p14:creationId xmlns:p14="http://schemas.microsoft.com/office/powerpoint/2010/main" val="1720457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Menopause is confirmed 1 year (12 months) after the final menstrual period.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smtClean="0">
                <a:solidFill>
                  <a:schemeClr val="tx1"/>
                </a:solidFill>
                <a:effectLst/>
                <a:latin typeface="+mn-lt"/>
                <a:ea typeface="+mn-ea"/>
                <a:cs typeface="+mn-cs"/>
              </a:rPr>
              <a:t>Postmenopause</a:t>
            </a:r>
            <a:r>
              <a:rPr lang="en-US" sz="1200" b="0" i="0" kern="1200" dirty="0" smtClean="0">
                <a:solidFill>
                  <a:schemeClr val="tx1"/>
                </a:solidFill>
                <a:effectLst/>
                <a:latin typeface="+mn-lt"/>
                <a:ea typeface="+mn-ea"/>
                <a:cs typeface="+mn-cs"/>
              </a:rPr>
              <a:t> is all the years beyond menopause.</a:t>
            </a:r>
          </a:p>
          <a:p>
            <a:endParaRPr lang="en-US" dirty="0"/>
          </a:p>
        </p:txBody>
      </p:sp>
      <p:sp>
        <p:nvSpPr>
          <p:cNvPr id="4" name="Slide Number Placeholder 3"/>
          <p:cNvSpPr>
            <a:spLocks noGrp="1"/>
          </p:cNvSpPr>
          <p:nvPr>
            <p:ph type="sldNum" sz="quarter" idx="10"/>
          </p:nvPr>
        </p:nvSpPr>
        <p:spPr/>
        <p:txBody>
          <a:bodyPr/>
          <a:lstStyle/>
          <a:p>
            <a:fld id="{C2292D2B-2096-4A09-9919-523CD45E06CD}" type="slidenum">
              <a:rPr lang="en-US" smtClean="0"/>
              <a:pPr/>
              <a:t>2</a:t>
            </a:fld>
            <a:endParaRPr lang="en-US"/>
          </a:p>
        </p:txBody>
      </p:sp>
    </p:spTree>
    <p:extLst>
      <p:ext uri="{BB962C8B-B14F-4D97-AF65-F5344CB8AC3E}">
        <p14:creationId xmlns:p14="http://schemas.microsoft.com/office/powerpoint/2010/main" val="1026907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effectLst/>
                <a:latin typeface="+mn-lt"/>
                <a:ea typeface="+mn-ea"/>
                <a:cs typeface="+mn-cs"/>
              </a:rPr>
              <a:t>HRT: treatments for relief of menopausal symptoms caused by lower levels of estrogen at menopause, include hot flashes, sleep disturbances, and vaginal dryness. HRT is also approved for the prevention of osteoporosis. Today, clinicians prescribe much lower doses for much shorter terms (3-5 years) than before 2002.</a:t>
            </a:r>
            <a:endParaRPr lang="en-US" dirty="0"/>
          </a:p>
        </p:txBody>
      </p:sp>
      <p:sp>
        <p:nvSpPr>
          <p:cNvPr id="4" name="Slide Number Placeholder 3"/>
          <p:cNvSpPr>
            <a:spLocks noGrp="1"/>
          </p:cNvSpPr>
          <p:nvPr>
            <p:ph type="sldNum" sz="quarter" idx="10"/>
          </p:nvPr>
        </p:nvSpPr>
        <p:spPr/>
        <p:txBody>
          <a:bodyPr/>
          <a:lstStyle/>
          <a:p>
            <a:fld id="{C2292D2B-2096-4A09-9919-523CD45E06CD}"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err="1" smtClean="0">
                <a:solidFill>
                  <a:schemeClr val="tx1"/>
                </a:solidFill>
                <a:effectLst/>
                <a:latin typeface="+mn-lt"/>
                <a:ea typeface="+mn-ea"/>
                <a:cs typeface="+mn-cs"/>
              </a:rPr>
              <a:t>Equilin</a:t>
            </a:r>
            <a:r>
              <a:rPr lang="en-US" sz="1200" b="0" i="0" kern="1200" dirty="0" smtClean="0">
                <a:solidFill>
                  <a:schemeClr val="tx1"/>
                </a:solidFill>
                <a:effectLst/>
                <a:latin typeface="+mn-lt"/>
                <a:ea typeface="+mn-ea"/>
                <a:cs typeface="+mn-cs"/>
              </a:rPr>
              <a:t> is an </a:t>
            </a:r>
            <a:r>
              <a:rPr lang="en-US" sz="1200" b="1" i="0" kern="1200" dirty="0" smtClean="0">
                <a:solidFill>
                  <a:schemeClr val="tx1"/>
                </a:solidFill>
                <a:effectLst/>
                <a:latin typeface="+mn-lt"/>
                <a:ea typeface="+mn-ea"/>
                <a:cs typeface="+mn-cs"/>
              </a:rPr>
              <a:t>estrogen</a:t>
            </a:r>
            <a:r>
              <a:rPr lang="en-US" sz="1200" b="0" i="0" kern="1200" dirty="0" smtClean="0">
                <a:solidFill>
                  <a:schemeClr val="tx1"/>
                </a:solidFill>
                <a:effectLst/>
                <a:latin typeface="+mn-lt"/>
                <a:ea typeface="+mn-ea"/>
                <a:cs typeface="+mn-cs"/>
              </a:rPr>
              <a:t> from horses</a:t>
            </a:r>
            <a:endParaRPr lang="en-US" dirty="0"/>
          </a:p>
        </p:txBody>
      </p:sp>
      <p:sp>
        <p:nvSpPr>
          <p:cNvPr id="4" name="Slide Number Placeholder 3"/>
          <p:cNvSpPr>
            <a:spLocks noGrp="1"/>
          </p:cNvSpPr>
          <p:nvPr>
            <p:ph type="sldNum" sz="quarter" idx="10"/>
          </p:nvPr>
        </p:nvSpPr>
        <p:spPr/>
        <p:txBody>
          <a:bodyPr/>
          <a:lstStyle/>
          <a:p>
            <a:fld id="{C2292D2B-2096-4A09-9919-523CD45E06CD}" type="slidenum">
              <a:rPr lang="en-US" smtClean="0"/>
              <a:pPr/>
              <a:t>6</a:t>
            </a:fld>
            <a:endParaRPr lang="en-US"/>
          </a:p>
        </p:txBody>
      </p:sp>
    </p:spTree>
    <p:extLst>
      <p:ext uri="{BB962C8B-B14F-4D97-AF65-F5344CB8AC3E}">
        <p14:creationId xmlns:p14="http://schemas.microsoft.com/office/powerpoint/2010/main" val="3453457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292D2B-2096-4A09-9919-523CD45E06CD}"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ET is prescribed for women without a uterus due to a hysterectomy.</a:t>
            </a:r>
          </a:p>
          <a:p>
            <a:r>
              <a:rPr lang="en-US" sz="1200" b="0" i="0" kern="1200" dirty="0" smtClean="0">
                <a:solidFill>
                  <a:schemeClr val="tx1"/>
                </a:solidFill>
                <a:effectLst/>
                <a:latin typeface="+mn-lt"/>
                <a:ea typeface="+mn-ea"/>
                <a:cs typeface="+mn-cs"/>
              </a:rPr>
              <a:t>EPT means combined estrogen plus </a:t>
            </a:r>
            <a:r>
              <a:rPr lang="en-US" sz="1200" b="0" i="0" kern="1200" dirty="0" err="1" smtClean="0">
                <a:solidFill>
                  <a:schemeClr val="tx1"/>
                </a:solidFill>
                <a:effectLst/>
                <a:latin typeface="+mn-lt"/>
                <a:ea typeface="+mn-ea"/>
                <a:cs typeface="+mn-cs"/>
              </a:rPr>
              <a:t>progestogen</a:t>
            </a:r>
            <a:r>
              <a:rPr lang="en-US" sz="1200" b="0" i="0" kern="1200" dirty="0" smtClean="0">
                <a:solidFill>
                  <a:schemeClr val="tx1"/>
                </a:solidFill>
                <a:effectLst/>
                <a:latin typeface="+mn-lt"/>
                <a:ea typeface="+mn-ea"/>
                <a:cs typeface="+mn-cs"/>
              </a:rPr>
              <a:t> therapy. </a:t>
            </a:r>
            <a:r>
              <a:rPr lang="en-US" sz="1200" b="0" i="0" kern="1200" dirty="0" err="1" smtClean="0">
                <a:solidFill>
                  <a:schemeClr val="tx1"/>
                </a:solidFill>
                <a:effectLst/>
                <a:latin typeface="+mn-lt"/>
                <a:ea typeface="+mn-ea"/>
                <a:cs typeface="+mn-cs"/>
              </a:rPr>
              <a:t>Progestogen</a:t>
            </a:r>
            <a:r>
              <a:rPr lang="en-US" sz="1200" b="0" i="0" kern="1200" smtClean="0">
                <a:solidFill>
                  <a:schemeClr val="tx1"/>
                </a:solidFill>
                <a:effectLst/>
                <a:latin typeface="+mn-lt"/>
                <a:ea typeface="+mn-ea"/>
                <a:cs typeface="+mn-cs"/>
              </a:rPr>
              <a:t> is added to ET to protect women with a uterus against uterine (endometrial) cancer from estrogen alone.</a:t>
            </a:r>
          </a:p>
          <a:p>
            <a:endParaRPr lang="en-US"/>
          </a:p>
        </p:txBody>
      </p:sp>
      <p:sp>
        <p:nvSpPr>
          <p:cNvPr id="4" name="Slide Number Placeholder 3"/>
          <p:cNvSpPr>
            <a:spLocks noGrp="1"/>
          </p:cNvSpPr>
          <p:nvPr>
            <p:ph type="sldNum" sz="quarter" idx="10"/>
          </p:nvPr>
        </p:nvSpPr>
        <p:spPr/>
        <p:txBody>
          <a:bodyPr/>
          <a:lstStyle/>
          <a:p>
            <a:fld id="{C2292D2B-2096-4A09-9919-523CD45E06CD}" type="slidenum">
              <a:rPr lang="en-US" smtClean="0"/>
              <a:pPr/>
              <a:t>8</a:t>
            </a:fld>
            <a:endParaRPr lang="en-US"/>
          </a:p>
        </p:txBody>
      </p:sp>
    </p:spTree>
    <p:extLst>
      <p:ext uri="{BB962C8B-B14F-4D97-AF65-F5344CB8AC3E}">
        <p14:creationId xmlns:p14="http://schemas.microsoft.com/office/powerpoint/2010/main" val="2855206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292D2B-2096-4A09-9919-523CD45E06CD}" type="slidenum">
              <a:rPr lang="en-US" smtClean="0"/>
              <a:pPr/>
              <a:t>18</a:t>
            </a:fld>
            <a:endParaRPr lang="en-US"/>
          </a:p>
        </p:txBody>
      </p:sp>
    </p:spTree>
    <p:extLst>
      <p:ext uri="{BB962C8B-B14F-4D97-AF65-F5344CB8AC3E}">
        <p14:creationId xmlns:p14="http://schemas.microsoft.com/office/powerpoint/2010/main" val="2292894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292D2B-2096-4A09-9919-523CD45E06CD}" type="slidenum">
              <a:rPr lang="en-US" smtClean="0"/>
              <a:pPr/>
              <a:t>20</a:t>
            </a:fld>
            <a:endParaRPr lang="en-US"/>
          </a:p>
        </p:txBody>
      </p:sp>
    </p:spTree>
    <p:extLst>
      <p:ext uri="{BB962C8B-B14F-4D97-AF65-F5344CB8AC3E}">
        <p14:creationId xmlns:p14="http://schemas.microsoft.com/office/powerpoint/2010/main" val="2977752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C47101-999C-4B82-B473-4D30A3DD81FE}" type="datetimeFigureOut">
              <a:rPr lang="en-US" smtClean="0"/>
              <a:pPr/>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618F5-325E-4627-A63B-A81462761A38}" type="slidenum">
              <a:rPr lang="en-US" smtClean="0"/>
              <a:pPr/>
              <a:t>‹#›</a:t>
            </a:fld>
            <a:endParaRPr lang="en-US"/>
          </a:p>
        </p:txBody>
      </p:sp>
    </p:spTree>
  </p:cSld>
  <p:clrMapOvr>
    <a:masterClrMapping/>
  </p:clrMapOvr>
  <p:transition spd="med">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C47101-999C-4B82-B473-4D30A3DD81FE}" type="datetimeFigureOut">
              <a:rPr lang="en-US" smtClean="0"/>
              <a:pPr/>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618F5-325E-4627-A63B-A81462761A38}" type="slidenum">
              <a:rPr lang="en-US" smtClean="0"/>
              <a:pPr/>
              <a:t>‹#›</a:t>
            </a:fld>
            <a:endParaRPr lang="en-US"/>
          </a:p>
        </p:txBody>
      </p:sp>
    </p:spTree>
  </p:cSld>
  <p:clrMapOvr>
    <a:masterClrMapping/>
  </p:clrMapOvr>
  <p:transition spd="med">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C47101-999C-4B82-B473-4D30A3DD81FE}" type="datetimeFigureOut">
              <a:rPr lang="en-US" smtClean="0"/>
              <a:pPr/>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618F5-325E-4627-A63B-A81462761A38}" type="slidenum">
              <a:rPr lang="en-US" smtClean="0"/>
              <a:pPr/>
              <a:t>‹#›</a:t>
            </a:fld>
            <a:endParaRPr lang="en-US"/>
          </a:p>
        </p:txBody>
      </p:sp>
    </p:spTree>
  </p:cSld>
  <p:clrMapOvr>
    <a:masterClrMapping/>
  </p:clrMapOvr>
  <p:transition spd="med">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C47101-999C-4B82-B473-4D30A3DD81FE}" type="datetimeFigureOut">
              <a:rPr lang="en-US" smtClean="0"/>
              <a:pPr/>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618F5-325E-4627-A63B-A81462761A38}" type="slidenum">
              <a:rPr lang="en-US" smtClean="0"/>
              <a:pPr/>
              <a:t>‹#›</a:t>
            </a:fld>
            <a:endParaRPr lang="en-US"/>
          </a:p>
        </p:txBody>
      </p:sp>
    </p:spTree>
  </p:cSld>
  <p:clrMapOvr>
    <a:masterClrMapping/>
  </p:clrMapOvr>
  <p:transition spd="med">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C47101-999C-4B82-B473-4D30A3DD81FE}" type="datetimeFigureOut">
              <a:rPr lang="en-US" smtClean="0"/>
              <a:pPr/>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618F5-325E-4627-A63B-A81462761A38}" type="slidenum">
              <a:rPr lang="en-US" smtClean="0"/>
              <a:pPr/>
              <a:t>‹#›</a:t>
            </a:fld>
            <a:endParaRPr lang="en-US"/>
          </a:p>
        </p:txBody>
      </p:sp>
    </p:spTree>
  </p:cSld>
  <p:clrMapOvr>
    <a:masterClrMapping/>
  </p:clrMapOvr>
  <p:transition spd="med">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C47101-999C-4B82-B473-4D30A3DD81FE}" type="datetimeFigureOut">
              <a:rPr lang="en-US" smtClean="0"/>
              <a:pPr/>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618F5-325E-4627-A63B-A81462761A38}" type="slidenum">
              <a:rPr lang="en-US" smtClean="0"/>
              <a:pPr/>
              <a:t>‹#›</a:t>
            </a:fld>
            <a:endParaRPr lang="en-US"/>
          </a:p>
        </p:txBody>
      </p:sp>
    </p:spTree>
  </p:cSld>
  <p:clrMapOvr>
    <a:masterClrMapping/>
  </p:clrMapOvr>
  <p:transition spd="med">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C47101-999C-4B82-B473-4D30A3DD81FE}" type="datetimeFigureOut">
              <a:rPr lang="en-US" smtClean="0"/>
              <a:pPr/>
              <a:t>3/31/2018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F618F5-325E-4627-A63B-A81462761A38}" type="slidenum">
              <a:rPr lang="en-US" smtClean="0"/>
              <a:pPr/>
              <a:t>‹#›</a:t>
            </a:fld>
            <a:endParaRPr lang="en-US"/>
          </a:p>
        </p:txBody>
      </p:sp>
    </p:spTree>
  </p:cSld>
  <p:clrMapOvr>
    <a:masterClrMapping/>
  </p:clrMapOvr>
  <p:transition spd="med">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C47101-999C-4B82-B473-4D30A3DD81FE}" type="datetimeFigureOut">
              <a:rPr lang="en-US" smtClean="0"/>
              <a:pPr/>
              <a:t>3/31/2018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F618F5-325E-4627-A63B-A81462761A38}" type="slidenum">
              <a:rPr lang="en-US" smtClean="0"/>
              <a:pPr/>
              <a:t>‹#›</a:t>
            </a:fld>
            <a:endParaRPr lang="en-US"/>
          </a:p>
        </p:txBody>
      </p:sp>
    </p:spTree>
  </p:cSld>
  <p:clrMapOvr>
    <a:masterClrMapping/>
  </p:clrMapOvr>
  <p:transition spd="med">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47101-999C-4B82-B473-4D30A3DD81FE}" type="datetimeFigureOut">
              <a:rPr lang="en-US" smtClean="0"/>
              <a:pPr/>
              <a:t>3/31/2018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F618F5-325E-4627-A63B-A81462761A38}" type="slidenum">
              <a:rPr lang="en-US" smtClean="0"/>
              <a:pPr/>
              <a:t>‹#›</a:t>
            </a:fld>
            <a:endParaRPr lang="en-US"/>
          </a:p>
        </p:txBody>
      </p:sp>
    </p:spTree>
  </p:cSld>
  <p:clrMapOvr>
    <a:masterClrMapping/>
  </p:clrMapOvr>
  <p:transition spd="med">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C47101-999C-4B82-B473-4D30A3DD81FE}" type="datetimeFigureOut">
              <a:rPr lang="en-US" smtClean="0"/>
              <a:pPr/>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618F5-325E-4627-A63B-A81462761A38}" type="slidenum">
              <a:rPr lang="en-US" smtClean="0"/>
              <a:pPr/>
              <a:t>‹#›</a:t>
            </a:fld>
            <a:endParaRPr lang="en-US"/>
          </a:p>
        </p:txBody>
      </p:sp>
    </p:spTree>
  </p:cSld>
  <p:clrMapOvr>
    <a:masterClrMapping/>
  </p:clrMapOvr>
  <p:transition spd="med">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C47101-999C-4B82-B473-4D30A3DD81FE}" type="datetimeFigureOut">
              <a:rPr lang="en-US" smtClean="0"/>
              <a:pPr/>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618F5-325E-4627-A63B-A81462761A38}" type="slidenum">
              <a:rPr lang="en-US" smtClean="0"/>
              <a:pPr/>
              <a:t>‹#›</a:t>
            </a:fld>
            <a:endParaRPr lang="en-US"/>
          </a:p>
        </p:txBody>
      </p:sp>
    </p:spTree>
  </p:cSld>
  <p:clrMapOvr>
    <a:masterClrMapping/>
  </p:clrMapOvr>
  <p:transition spd="med">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47101-999C-4B82-B473-4D30A3DD81FE}" type="datetimeFigureOut">
              <a:rPr lang="en-US" smtClean="0"/>
              <a:pPr/>
              <a:t>3/31/2018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618F5-325E-4627-A63B-A81462761A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blinds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20.gif"/><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20.gif"/><Relationship Id="rId5" Type="http://schemas.openxmlformats.org/officeDocument/2006/relationships/image" Target="../media/image12.gif"/><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12.gif"/><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1.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5.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gif"/><Relationship Id="rId5" Type="http://schemas.openxmlformats.org/officeDocument/2006/relationships/image" Target="../media/image2.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2.gif"/><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gif"/><Relationship Id="rId7"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11.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 name="Group 9"/>
          <p:cNvGrpSpPr/>
          <p:nvPr/>
        </p:nvGrpSpPr>
        <p:grpSpPr>
          <a:xfrm>
            <a:off x="1600201" y="381000"/>
            <a:ext cx="4876800" cy="3751470"/>
            <a:chOff x="1600201" y="1811130"/>
            <a:chExt cx="4876800" cy="3751470"/>
          </a:xfrm>
        </p:grpSpPr>
        <p:pic>
          <p:nvPicPr>
            <p:cNvPr id="9" name="Picture 2" descr="http://www.vectorstock.com/assets/preview/28772/christmas-female-vector.jpg"/>
            <p:cNvPicPr>
              <a:picLocks noChangeAspect="1" noChangeArrowheads="1"/>
            </p:cNvPicPr>
            <p:nvPr/>
          </p:nvPicPr>
          <p:blipFill>
            <a:blip r:embed="rId2" cstate="print"/>
            <a:srcRect t="15556" r="31000" b="48889"/>
            <a:stretch>
              <a:fillRect/>
            </a:stretch>
          </p:blipFill>
          <p:spPr bwMode="auto">
            <a:xfrm>
              <a:off x="1600201" y="1811130"/>
              <a:ext cx="4876800" cy="3675270"/>
            </a:xfrm>
            <a:prstGeom prst="rect">
              <a:avLst/>
            </a:prstGeom>
            <a:noFill/>
          </p:spPr>
        </p:pic>
        <p:pic>
          <p:nvPicPr>
            <p:cNvPr id="8" name="Picture 4" descr="http://www.canadianmedicine4all.com/wp-content/uploads/2009/09/The-Associations-of-Hormone-Replacement-Therapy.jpg"/>
            <p:cNvPicPr>
              <a:picLocks noChangeAspect="1" noChangeArrowheads="1"/>
            </p:cNvPicPr>
            <p:nvPr/>
          </p:nvPicPr>
          <p:blipFill>
            <a:blip r:embed="rId3" cstate="print">
              <a:duotone>
                <a:prstClr val="black"/>
                <a:schemeClr val="accent2">
                  <a:tint val="45000"/>
                  <a:satMod val="400000"/>
                </a:schemeClr>
              </a:duotone>
            </a:blip>
            <a:srcRect b="6000"/>
            <a:stretch>
              <a:fillRect/>
            </a:stretch>
          </p:blipFill>
          <p:spPr bwMode="auto">
            <a:xfrm>
              <a:off x="2514600" y="2018792"/>
              <a:ext cx="2827506" cy="3543808"/>
            </a:xfrm>
            <a:prstGeom prst="ellipse">
              <a:avLst/>
            </a:prstGeom>
            <a:noFill/>
          </p:spPr>
        </p:pic>
      </p:grpSp>
      <p:grpSp>
        <p:nvGrpSpPr>
          <p:cNvPr id="2" name="Group 4"/>
          <p:cNvGrpSpPr/>
          <p:nvPr/>
        </p:nvGrpSpPr>
        <p:grpSpPr>
          <a:xfrm rot="16200000">
            <a:off x="-2476499" y="2476500"/>
            <a:ext cx="6858000" cy="1905000"/>
            <a:chOff x="0" y="4800600"/>
            <a:chExt cx="8252792" cy="2057400"/>
          </a:xfrm>
        </p:grpSpPr>
        <p:pic>
          <p:nvPicPr>
            <p:cNvPr id="6" name="Picture 2" descr="http://www.bronaldo.it/images/Estrogen%20Receptor%20DBD.jpg"/>
            <p:cNvPicPr>
              <a:picLocks noChangeAspect="1" noChangeArrowheads="1"/>
            </p:cNvPicPr>
            <p:nvPr/>
          </p:nvPicPr>
          <p:blipFill>
            <a:blip r:embed="rId4" cstate="print"/>
            <a:srcRect/>
            <a:stretch>
              <a:fillRect/>
            </a:stretch>
          </p:blipFill>
          <p:spPr bwMode="auto">
            <a:xfrm>
              <a:off x="0" y="4800600"/>
              <a:ext cx="4343400" cy="2057400"/>
            </a:xfrm>
            <a:prstGeom prst="rect">
              <a:avLst/>
            </a:prstGeom>
            <a:noFill/>
          </p:spPr>
        </p:pic>
        <p:pic>
          <p:nvPicPr>
            <p:cNvPr id="7" name="Picture 2" descr="http://www.bronaldo.it/images/Estrogen%20Receptor%20DBD.jpg"/>
            <p:cNvPicPr>
              <a:picLocks noChangeAspect="1" noChangeArrowheads="1"/>
            </p:cNvPicPr>
            <p:nvPr/>
          </p:nvPicPr>
          <p:blipFill>
            <a:blip r:embed="rId4" cstate="print"/>
            <a:srcRect/>
            <a:stretch>
              <a:fillRect/>
            </a:stretch>
          </p:blipFill>
          <p:spPr bwMode="auto">
            <a:xfrm>
              <a:off x="3909392" y="4800600"/>
              <a:ext cx="4343400" cy="2057400"/>
            </a:xfrm>
            <a:prstGeom prst="rect">
              <a:avLst/>
            </a:prstGeom>
            <a:noFill/>
          </p:spPr>
        </p:pic>
      </p:grpSp>
      <p:sp>
        <p:nvSpPr>
          <p:cNvPr id="11" name="Rectangle 10"/>
          <p:cNvSpPr/>
          <p:nvPr/>
        </p:nvSpPr>
        <p:spPr>
          <a:xfrm>
            <a:off x="1814097" y="4191000"/>
            <a:ext cx="7101303" cy="646331"/>
          </a:xfrm>
          <a:prstGeom prst="rect">
            <a:avLst/>
          </a:prstGeom>
          <a:noFill/>
        </p:spPr>
        <p:txBody>
          <a:bodyPr wrap="none" lIns="91440" tIns="45720" rIns="91440" bIns="45720">
            <a:spAutoFit/>
          </a:bodyPr>
          <a:lstStyle/>
          <a:p>
            <a:pPr algn="ct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HORMONE REPLACEMENT THERAPY</a:t>
            </a:r>
          </a:p>
        </p:txBody>
      </p:sp>
    </p:spTree>
  </p:cSld>
  <p:clrMapOvr>
    <a:masterClrMapping/>
  </p:clrMapOvr>
  <p:transition spd="med">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274638"/>
            <a:ext cx="8229600" cy="914400"/>
          </a:xfrm>
          <a:noFill/>
          <a:ln/>
          <a:effectLst>
            <a:outerShdw dist="35921" dir="2700000" algn="ctr" rotWithShape="0">
              <a:schemeClr val="bg2"/>
            </a:outerShdw>
          </a:effectLst>
        </p:spPr>
        <p:txBody>
          <a:bodyPr lIns="92075" tIns="46038" rIns="92075" bIns="46038" anchor="b"/>
          <a:lstStyle/>
          <a:p>
            <a:r>
              <a:rPr lang="en-GB" b="1"/>
              <a:t>Prescription of HRT: ROUTES</a:t>
            </a:r>
          </a:p>
        </p:txBody>
      </p:sp>
      <p:sp>
        <p:nvSpPr>
          <p:cNvPr id="69636" name="Line 4"/>
          <p:cNvSpPr>
            <a:spLocks noChangeShapeType="1"/>
          </p:cNvSpPr>
          <p:nvPr/>
        </p:nvSpPr>
        <p:spPr bwMode="auto">
          <a:xfrm flipV="1">
            <a:off x="4859338" y="2276475"/>
            <a:ext cx="2233612" cy="504825"/>
          </a:xfrm>
          <a:prstGeom prst="line">
            <a:avLst/>
          </a:prstGeom>
          <a:noFill/>
          <a:ln w="12700">
            <a:solidFill>
              <a:schemeClr val="tx1"/>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37" name="Rectangle 5"/>
          <p:cNvSpPr>
            <a:spLocks noChangeArrowheads="1"/>
          </p:cNvSpPr>
          <p:nvPr/>
        </p:nvSpPr>
        <p:spPr bwMode="auto">
          <a:xfrm>
            <a:off x="7010400" y="19812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en-GB" sz="2400" b="1">
                <a:effectLst>
                  <a:outerShdw blurRad="38100" dist="38100" dir="2700000" algn="tl">
                    <a:srgbClr val="FFFFFF"/>
                  </a:outerShdw>
                </a:effectLst>
              </a:rPr>
              <a:t>Oral</a:t>
            </a:r>
          </a:p>
        </p:txBody>
      </p:sp>
      <p:sp>
        <p:nvSpPr>
          <p:cNvPr id="69638" name="Line 6"/>
          <p:cNvSpPr>
            <a:spLocks noChangeShapeType="1"/>
          </p:cNvSpPr>
          <p:nvPr/>
        </p:nvSpPr>
        <p:spPr bwMode="auto">
          <a:xfrm>
            <a:off x="2484438" y="2565400"/>
            <a:ext cx="1439862" cy="1069975"/>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39" name="Rectangle 7"/>
          <p:cNvSpPr>
            <a:spLocks noChangeArrowheads="1"/>
          </p:cNvSpPr>
          <p:nvPr/>
        </p:nvSpPr>
        <p:spPr bwMode="auto">
          <a:xfrm>
            <a:off x="533400" y="1557338"/>
            <a:ext cx="2598738" cy="13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en-GB" sz="2400" b="1">
                <a:effectLst>
                  <a:outerShdw blurRad="38100" dist="38100" dir="2700000" algn="tl">
                    <a:srgbClr val="FFFFFF"/>
                  </a:outerShdw>
                </a:effectLst>
              </a:rPr>
              <a:t>Transdermal: patch or gel</a:t>
            </a:r>
          </a:p>
          <a:p>
            <a:pPr eaLnBrk="0" hangingPunct="0">
              <a:spcBef>
                <a:spcPct val="50000"/>
              </a:spcBef>
            </a:pPr>
            <a:endParaRPr lang="en-GB" sz="2400" b="1">
              <a:effectLst>
                <a:outerShdw blurRad="38100" dist="38100" dir="2700000" algn="tl">
                  <a:srgbClr val="FFFFFF"/>
                </a:outerShdw>
              </a:effectLst>
            </a:endParaRPr>
          </a:p>
        </p:txBody>
      </p:sp>
      <p:sp>
        <p:nvSpPr>
          <p:cNvPr id="69640" name="Line 8"/>
          <p:cNvSpPr>
            <a:spLocks noChangeShapeType="1"/>
          </p:cNvSpPr>
          <p:nvPr/>
        </p:nvSpPr>
        <p:spPr bwMode="auto">
          <a:xfrm>
            <a:off x="2195513" y="3635375"/>
            <a:ext cx="2160587" cy="873125"/>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1" name="Rectangle 9"/>
          <p:cNvSpPr>
            <a:spLocks noChangeArrowheads="1"/>
          </p:cNvSpPr>
          <p:nvPr/>
        </p:nvSpPr>
        <p:spPr bwMode="auto">
          <a:xfrm>
            <a:off x="152400" y="3284538"/>
            <a:ext cx="2820988" cy="1016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hangingPunct="0">
              <a:spcBef>
                <a:spcPct val="50000"/>
              </a:spcBef>
            </a:pPr>
            <a:r>
              <a:rPr lang="en-GB" sz="2400" b="1" dirty="0" smtClean="0">
                <a:effectLst>
                  <a:outerShdw blurRad="38100" dist="38100" dir="2700000" algn="tl">
                    <a:srgbClr val="FFFFFF"/>
                  </a:outerShdw>
                </a:effectLst>
              </a:rPr>
              <a:t>Subcutaneous</a:t>
            </a:r>
          </a:p>
          <a:p>
            <a:pPr eaLnBrk="0" hangingPunct="0">
              <a:spcBef>
                <a:spcPct val="50000"/>
              </a:spcBef>
            </a:pPr>
            <a:r>
              <a:rPr lang="en-GB" sz="2400" b="1" dirty="0" smtClean="0">
                <a:effectLst>
                  <a:outerShdw blurRad="38100" dist="38100" dir="2700000" algn="tl">
                    <a:srgbClr val="FFFFFF"/>
                  </a:outerShdw>
                </a:effectLst>
              </a:rPr>
              <a:t>(</a:t>
            </a:r>
            <a:r>
              <a:rPr lang="en-GB" sz="2400" b="1" dirty="0">
                <a:effectLst>
                  <a:outerShdw blurRad="38100" dist="38100" dir="2700000" algn="tl">
                    <a:srgbClr val="FFFFFF"/>
                  </a:outerShdw>
                </a:effectLst>
              </a:rPr>
              <a:t>implant)</a:t>
            </a:r>
          </a:p>
        </p:txBody>
      </p:sp>
      <p:sp>
        <p:nvSpPr>
          <p:cNvPr id="69642" name="Line 10"/>
          <p:cNvSpPr>
            <a:spLocks noChangeShapeType="1"/>
          </p:cNvSpPr>
          <p:nvPr/>
        </p:nvSpPr>
        <p:spPr bwMode="auto">
          <a:xfrm flipV="1">
            <a:off x="2195513" y="5013325"/>
            <a:ext cx="1944687" cy="71438"/>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3" name="Rectangle 11"/>
          <p:cNvSpPr>
            <a:spLocks noChangeArrowheads="1"/>
          </p:cNvSpPr>
          <p:nvPr/>
        </p:nvSpPr>
        <p:spPr bwMode="auto">
          <a:xfrm>
            <a:off x="250825" y="4581525"/>
            <a:ext cx="23050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en-GB" sz="2400" b="1">
                <a:effectLst>
                  <a:outerShdw blurRad="38100" dist="38100" dir="2700000" algn="tl">
                    <a:srgbClr val="FFFFFF"/>
                  </a:outerShdw>
                </a:effectLst>
              </a:rPr>
              <a:t>Intramuscular (depot)</a:t>
            </a:r>
          </a:p>
        </p:txBody>
      </p:sp>
      <p:sp>
        <p:nvSpPr>
          <p:cNvPr id="69646" name="Line 14"/>
          <p:cNvSpPr>
            <a:spLocks noChangeShapeType="1"/>
          </p:cNvSpPr>
          <p:nvPr/>
        </p:nvSpPr>
        <p:spPr bwMode="auto">
          <a:xfrm>
            <a:off x="5003800" y="4868863"/>
            <a:ext cx="1655763" cy="288925"/>
          </a:xfrm>
          <a:prstGeom prst="line">
            <a:avLst/>
          </a:prstGeom>
          <a:noFill/>
          <a:ln w="12700">
            <a:solidFill>
              <a:schemeClr val="tx1"/>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7" name="Rectangle 15"/>
          <p:cNvSpPr>
            <a:spLocks noChangeArrowheads="1"/>
          </p:cNvSpPr>
          <p:nvPr/>
        </p:nvSpPr>
        <p:spPr bwMode="auto">
          <a:xfrm>
            <a:off x="6732588" y="4495800"/>
            <a:ext cx="2335212" cy="12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lvl="0" eaLnBrk="0" hangingPunct="0">
              <a:spcBef>
                <a:spcPct val="50000"/>
              </a:spcBef>
            </a:pPr>
            <a:r>
              <a:rPr lang="en-GB" sz="2400" b="1" dirty="0">
                <a:effectLst>
                  <a:outerShdw blurRad="38100" dist="38100" dir="2700000" algn="tl">
                    <a:srgbClr val="FFFFFF"/>
                  </a:outerShdw>
                </a:effectLst>
              </a:rPr>
              <a:t>Intra-vaginal </a:t>
            </a:r>
            <a:r>
              <a:rPr lang="en-GB" sz="2400" b="1" dirty="0" smtClean="0">
                <a:effectLst>
                  <a:outerShdw blurRad="38100" dist="38100" dir="2700000" algn="tl">
                    <a:srgbClr val="FFFFFF"/>
                  </a:outerShdw>
                </a:effectLst>
              </a:rPr>
              <a:t>(</a:t>
            </a:r>
            <a:r>
              <a:rPr lang="en-US" sz="2400" b="1" dirty="0" err="1" smtClean="0">
                <a:latin typeface="Arial Narrow" pitchFamily="34" charset="0"/>
                <a:cs typeface="Times New Roman" charset="0"/>
              </a:rPr>
              <a:t>pessaries</a:t>
            </a:r>
            <a:r>
              <a:rPr lang="en-US" sz="2400" b="1" dirty="0" smtClean="0">
                <a:latin typeface="Arial Narrow" pitchFamily="34" charset="0"/>
                <a:cs typeface="Times New Roman" charset="0"/>
              </a:rPr>
              <a:t>,</a:t>
            </a:r>
            <a:r>
              <a:rPr lang="en-GB" sz="2400" b="1" dirty="0" smtClean="0">
                <a:effectLst>
                  <a:outerShdw blurRad="38100" dist="38100" dir="2700000" algn="tl">
                    <a:srgbClr val="FFFFFF"/>
                  </a:outerShdw>
                </a:effectLst>
              </a:rPr>
              <a:t> </a:t>
            </a:r>
            <a:r>
              <a:rPr lang="en-GB" sz="2400" b="1" dirty="0">
                <a:effectLst>
                  <a:outerShdw blurRad="38100" dist="38100" dir="2700000" algn="tl">
                    <a:srgbClr val="FFFFFF"/>
                  </a:outerShdw>
                </a:effectLst>
              </a:rPr>
              <a:t>ring or cream)</a:t>
            </a:r>
          </a:p>
        </p:txBody>
      </p:sp>
      <p:sp>
        <p:nvSpPr>
          <p:cNvPr id="69654" name="Rectangle 22"/>
          <p:cNvSpPr>
            <a:spLocks noChangeArrowheads="1"/>
          </p:cNvSpPr>
          <p:nvPr/>
        </p:nvSpPr>
        <p:spPr bwMode="auto">
          <a:xfrm>
            <a:off x="533400" y="1828800"/>
            <a:ext cx="22860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endParaRPr lang="en-GB" sz="2400" b="1">
              <a:solidFill>
                <a:schemeClr val="bg2"/>
              </a:solidFill>
              <a:effectLst>
                <a:outerShdw blurRad="38100" dist="38100" dir="2700000" algn="tl">
                  <a:srgbClr val="000000"/>
                </a:outerShdw>
              </a:effectLst>
            </a:endParaRPr>
          </a:p>
          <a:p>
            <a:pPr eaLnBrk="0" hangingPunct="0">
              <a:spcBef>
                <a:spcPct val="50000"/>
              </a:spcBef>
            </a:pPr>
            <a:endParaRPr lang="en-GB" sz="2400" b="1">
              <a:solidFill>
                <a:schemeClr val="bg2"/>
              </a:solidFill>
              <a:effectLst>
                <a:outerShdw blurRad="38100" dist="38100" dir="2700000" algn="tl">
                  <a:srgbClr val="000000"/>
                </a:outerShdw>
              </a:effectLst>
            </a:endParaRPr>
          </a:p>
        </p:txBody>
      </p:sp>
      <p:pic>
        <p:nvPicPr>
          <p:cNvPr id="69665" name="Picture 33" descr="j0294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275" y="1484313"/>
            <a:ext cx="1504950" cy="496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47224"/>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9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5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21000">
              <a:schemeClr val="tx1"/>
            </a:gs>
            <a:gs pos="64000">
              <a:srgbClr val="0000FF"/>
            </a:gs>
            <a:gs pos="94000">
              <a:srgbClr val="3333CC">
                <a:alpha val="69000"/>
              </a:srgbClr>
            </a:gs>
            <a:gs pos="99000">
              <a:srgbClr val="B2CCEC"/>
            </a:gs>
            <a:gs pos="100000">
              <a:srgbClr val="FF00FF"/>
            </a:gs>
          </a:gsLst>
          <a:path path="rect">
            <a:fillToRect r="100000" b="100000"/>
          </a:path>
          <a:tileRect l="-100000" t="-100000"/>
        </a:gradFill>
        <a:effectLst/>
      </p:bgPr>
    </p:bg>
    <p:spTree>
      <p:nvGrpSpPr>
        <p:cNvPr id="1" name=""/>
        <p:cNvGrpSpPr/>
        <p:nvPr/>
      </p:nvGrpSpPr>
      <p:grpSpPr>
        <a:xfrm>
          <a:off x="0" y="0"/>
          <a:ext cx="0" cy="0"/>
          <a:chOff x="0" y="0"/>
          <a:chExt cx="0" cy="0"/>
        </a:xfrm>
      </p:grpSpPr>
      <p:grpSp>
        <p:nvGrpSpPr>
          <p:cNvPr id="2" name="Group 14"/>
          <p:cNvGrpSpPr/>
          <p:nvPr/>
        </p:nvGrpSpPr>
        <p:grpSpPr>
          <a:xfrm>
            <a:off x="152400" y="73309"/>
            <a:ext cx="1143000" cy="1298291"/>
            <a:chOff x="2" y="73309"/>
            <a:chExt cx="1716208" cy="1907891"/>
          </a:xfrm>
        </p:grpSpPr>
        <p:pic>
          <p:nvPicPr>
            <p:cNvPr id="16386" name="Picture 2" descr="http://www.jovemedical.com/images/bhrt.jpg"/>
            <p:cNvPicPr>
              <a:picLocks noChangeAspect="1" noChangeArrowheads="1"/>
            </p:cNvPicPr>
            <p:nvPr/>
          </p:nvPicPr>
          <p:blipFill>
            <a:blip r:embed="rId2" cstate="print">
              <a:lum bright="20000"/>
            </a:blip>
            <a:srcRect/>
            <a:stretch>
              <a:fillRect/>
            </a:stretch>
          </p:blipFill>
          <p:spPr bwMode="auto">
            <a:xfrm>
              <a:off x="2" y="73309"/>
              <a:ext cx="1716208" cy="1907891"/>
            </a:xfrm>
            <a:prstGeom prst="ellipse">
              <a:avLst/>
            </a:prstGeom>
            <a:noFill/>
          </p:spPr>
        </p:pic>
        <p:pic>
          <p:nvPicPr>
            <p:cNvPr id="16388" name="Picture 4" descr="http://www.canadianmedicine4all.com/wp-content/uploads/2009/09/The-Associations-of-Hormone-Replacement-Therapy.jpg"/>
            <p:cNvPicPr>
              <a:picLocks noChangeAspect="1" noChangeArrowheads="1"/>
            </p:cNvPicPr>
            <p:nvPr/>
          </p:nvPicPr>
          <p:blipFill>
            <a:blip r:embed="rId3" cstate="print">
              <a:lum bright="10000"/>
            </a:blip>
            <a:srcRect b="6000"/>
            <a:stretch>
              <a:fillRect/>
            </a:stretch>
          </p:blipFill>
          <p:spPr bwMode="auto">
            <a:xfrm>
              <a:off x="216795" y="240405"/>
              <a:ext cx="1215958" cy="1524000"/>
            </a:xfrm>
            <a:prstGeom prst="ellipse">
              <a:avLst/>
            </a:prstGeom>
            <a:noFill/>
          </p:spPr>
        </p:pic>
      </p:grpSp>
      <p:pic>
        <p:nvPicPr>
          <p:cNvPr id="8" name="Picture 4" descr="http://www.medindia.net/afp/images/Risk-of-ER-negative-Breast-Cancer-Determined-by-Body-Fat-Distribution@@US-health-cancer-11302.jpg"/>
          <p:cNvPicPr>
            <a:picLocks noChangeAspect="1" noChangeArrowheads="1"/>
          </p:cNvPicPr>
          <p:nvPr/>
        </p:nvPicPr>
        <p:blipFill>
          <a:blip r:embed="rId4" cstate="print">
            <a:duotone>
              <a:schemeClr val="accent1">
                <a:shade val="45000"/>
                <a:satMod val="135000"/>
              </a:schemeClr>
              <a:prstClr val="white"/>
            </a:duotone>
          </a:blip>
          <a:srcRect l="2985" t="22522" r="4478" b="4167"/>
          <a:stretch>
            <a:fillRect/>
          </a:stretch>
        </p:blipFill>
        <p:spPr bwMode="auto">
          <a:xfrm flipH="1">
            <a:off x="5867400" y="0"/>
            <a:ext cx="3276600" cy="1859692"/>
          </a:xfrm>
          <a:prstGeom prst="halfFrame">
            <a:avLst>
              <a:gd name="adj1" fmla="val 33333"/>
              <a:gd name="adj2" fmla="val 44016"/>
            </a:avLst>
          </a:prstGeom>
          <a:noFill/>
        </p:spPr>
      </p:pic>
      <p:sp>
        <p:nvSpPr>
          <p:cNvPr id="14" name="Rectangle 13"/>
          <p:cNvSpPr/>
          <p:nvPr/>
        </p:nvSpPr>
        <p:spPr>
          <a:xfrm>
            <a:off x="708212" y="3950228"/>
            <a:ext cx="1220206"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nSpc>
                <a:spcPts val="3000"/>
              </a:lnSpc>
            </a:pPr>
            <a:r>
              <a:rPr lang="en-US" sz="2800" b="1" cap="none" spc="0" dirty="0" smtClean="0">
                <a:ln>
                  <a:solidFill>
                    <a:srgbClr val="FF00FF"/>
                  </a:solidFill>
                  <a:prstDash val="solid"/>
                </a:ln>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5400000" scaled="1"/>
                  <a:tileRect/>
                </a:gradFill>
                <a:effectLst>
                  <a:outerShdw blurRad="50800" dist="50800" dir="5400000" algn="ctr" rotWithShape="0">
                    <a:schemeClr val="tx1"/>
                  </a:outerShdw>
                  <a:reflection blurRad="6350" stA="60000" endA="900" endPos="58000" dir="5400000" sy="-100000" algn="bl" rotWithShape="0"/>
                </a:effectLst>
                <a:latin typeface="Cooper Black" pitchFamily="18" charset="0"/>
              </a:rPr>
              <a:t>ADRs</a:t>
            </a:r>
            <a:endParaRPr lang="en-US" sz="2800" b="1" cap="none" spc="0" dirty="0">
              <a:ln>
                <a:solidFill>
                  <a:srgbClr val="FF00FF"/>
                </a:solidFill>
                <a:prstDash val="solid"/>
              </a:ln>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5400000" scaled="1"/>
                <a:tileRect/>
              </a:gradFill>
              <a:effectLst>
                <a:outerShdw blurRad="50800" dist="50800" dir="5400000" algn="ctr" rotWithShape="0">
                  <a:schemeClr val="tx1"/>
                </a:outerShdw>
                <a:reflection blurRad="6350" stA="60000" endA="900" endPos="58000" dir="5400000" sy="-100000" algn="bl" rotWithShape="0"/>
              </a:effectLst>
              <a:latin typeface="Cooper Black" pitchFamily="18" charset="0"/>
            </a:endParaRPr>
          </a:p>
        </p:txBody>
      </p:sp>
      <p:sp>
        <p:nvSpPr>
          <p:cNvPr id="16" name="TextBox 15"/>
          <p:cNvSpPr txBox="1"/>
          <p:nvPr/>
        </p:nvSpPr>
        <p:spPr>
          <a:xfrm>
            <a:off x="2124636" y="3958815"/>
            <a:ext cx="5486400" cy="2657138"/>
          </a:xfrm>
          <a:prstGeom prst="rect">
            <a:avLst/>
          </a:prstGeom>
          <a:noFill/>
        </p:spPr>
        <p:txBody>
          <a:bodyPr wrap="square" rtlCol="0">
            <a:spAutoFit/>
          </a:bodyPr>
          <a:lstStyle/>
          <a:p>
            <a:pPr>
              <a:lnSpc>
                <a:spcPts val="2500"/>
              </a:lnSpc>
              <a:buClr>
                <a:srgbClr val="66FFFF"/>
              </a:buClr>
              <a:buSzPct val="84000"/>
              <a:buFont typeface="Wingdings" pitchFamily="2" charset="2"/>
              <a:buChar char="Ø"/>
            </a:pPr>
            <a:r>
              <a:rPr lang="en-US" sz="2400" b="1" dirty="0" smtClean="0">
                <a:solidFill>
                  <a:schemeClr val="bg1"/>
                </a:solidFill>
              </a:rPr>
              <a:t> Irregular vaginal bleeding (</a:t>
            </a:r>
            <a:r>
              <a:rPr lang="en-US" sz="2400" b="1" dirty="0" smtClean="0">
                <a:solidFill>
                  <a:srgbClr val="FF0000"/>
                </a:solidFill>
              </a:rPr>
              <a:t>patients discontinue HRT). </a:t>
            </a:r>
          </a:p>
          <a:p>
            <a:pPr>
              <a:lnSpc>
                <a:spcPts val="2500"/>
              </a:lnSpc>
              <a:buClr>
                <a:srgbClr val="66FFFF"/>
              </a:buClr>
              <a:buSzPct val="84000"/>
              <a:buFont typeface="Wingdings" pitchFamily="2" charset="2"/>
              <a:buChar char="Ø"/>
            </a:pPr>
            <a:r>
              <a:rPr lang="en-US" sz="2400" b="1" dirty="0" smtClean="0">
                <a:solidFill>
                  <a:schemeClr val="bg1"/>
                </a:solidFill>
              </a:rPr>
              <a:t> Nausea. </a:t>
            </a:r>
          </a:p>
          <a:p>
            <a:pPr>
              <a:lnSpc>
                <a:spcPts val="2500"/>
              </a:lnSpc>
              <a:buClr>
                <a:srgbClr val="66FFFF"/>
              </a:buClr>
              <a:buSzPct val="84000"/>
              <a:buFont typeface="Wingdings" pitchFamily="2" charset="2"/>
              <a:buChar char="Ø"/>
            </a:pPr>
            <a:r>
              <a:rPr lang="en-US" sz="2400" b="1" dirty="0" smtClean="0">
                <a:solidFill>
                  <a:schemeClr val="bg1"/>
                </a:solidFill>
              </a:rPr>
              <a:t> Vaginal discharge. </a:t>
            </a:r>
          </a:p>
          <a:p>
            <a:pPr>
              <a:lnSpc>
                <a:spcPts val="2500"/>
              </a:lnSpc>
              <a:buClr>
                <a:srgbClr val="66FFFF"/>
              </a:buClr>
              <a:buSzPct val="84000"/>
              <a:buFont typeface="Wingdings" pitchFamily="2" charset="2"/>
              <a:buChar char="Ø"/>
            </a:pPr>
            <a:r>
              <a:rPr lang="en-US" sz="2400" b="1" dirty="0" smtClean="0">
                <a:solidFill>
                  <a:schemeClr val="bg1"/>
                </a:solidFill>
              </a:rPr>
              <a:t> Fluid retention, Weight gain. </a:t>
            </a:r>
          </a:p>
          <a:p>
            <a:pPr>
              <a:lnSpc>
                <a:spcPts val="2500"/>
              </a:lnSpc>
              <a:buClr>
                <a:srgbClr val="66FFFF"/>
              </a:buClr>
              <a:buSzPct val="84000"/>
              <a:buFont typeface="Wingdings" pitchFamily="2" charset="2"/>
              <a:buChar char="Ø"/>
            </a:pPr>
            <a:r>
              <a:rPr lang="en-US" sz="2400" b="1" dirty="0" smtClean="0">
                <a:solidFill>
                  <a:schemeClr val="bg1"/>
                </a:solidFill>
              </a:rPr>
              <a:t> Breast tenderness (</a:t>
            </a:r>
            <a:r>
              <a:rPr lang="en-US" sz="2400" b="1" dirty="0" smtClean="0">
                <a:solidFill>
                  <a:srgbClr val="FF0000"/>
                </a:solidFill>
              </a:rPr>
              <a:t>patients discontinue HRT</a:t>
            </a:r>
            <a:r>
              <a:rPr lang="en-US" sz="2400" b="1" dirty="0" smtClean="0">
                <a:solidFill>
                  <a:schemeClr val="bg1"/>
                </a:solidFill>
              </a:rPr>
              <a:t>).. </a:t>
            </a:r>
          </a:p>
          <a:p>
            <a:pPr>
              <a:lnSpc>
                <a:spcPts val="2500"/>
              </a:lnSpc>
              <a:buClr>
                <a:srgbClr val="66FFFF"/>
              </a:buClr>
              <a:buSzPct val="84000"/>
              <a:buFont typeface="Wingdings" pitchFamily="2" charset="2"/>
              <a:buChar char="Ø"/>
            </a:pPr>
            <a:r>
              <a:rPr lang="en-US" sz="2400" b="1" dirty="0" smtClean="0">
                <a:solidFill>
                  <a:schemeClr val="bg1"/>
                </a:solidFill>
              </a:rPr>
              <a:t> Spotting or darkening of skin (on face)</a:t>
            </a:r>
            <a:endParaRPr lang="en-US" sz="2400" b="1" dirty="0">
              <a:solidFill>
                <a:schemeClr val="bg1"/>
              </a:solidFill>
            </a:endParaRPr>
          </a:p>
        </p:txBody>
      </p:sp>
      <p:sp>
        <p:nvSpPr>
          <p:cNvPr id="12" name="Rectangle 5"/>
          <p:cNvSpPr txBox="1">
            <a:spLocks noChangeArrowheads="1"/>
          </p:cNvSpPr>
          <p:nvPr/>
        </p:nvSpPr>
        <p:spPr>
          <a:xfrm>
            <a:off x="557213" y="1066800"/>
            <a:ext cx="8586787" cy="2895600"/>
          </a:xfrm>
          <a:prstGeom prst="rect">
            <a:avLst/>
          </a:prstGeom>
        </p:spPr>
        <p:txBody>
          <a:bodyPr vert="horz" lIns="91440" tIns="45720" rIns="91440" bIns="45720" rtlCol="0">
            <a:normAutofit/>
          </a:bodyPr>
          <a:lstStyle/>
          <a:p>
            <a:pPr marR="0" lvl="0" defTabSz="914400" rtl="0" eaLnBrk="1" fontAlgn="auto" latinLnBrk="0" hangingPunct="1">
              <a:lnSpc>
                <a:spcPts val="2200"/>
              </a:lnSpc>
              <a:spcAft>
                <a:spcPts val="0"/>
              </a:spcAft>
              <a:buClrTx/>
              <a:buSzTx/>
              <a:buBlip>
                <a:blip r:embed="rId5"/>
              </a:buBlip>
              <a:tabLst/>
              <a:defRPr/>
            </a:pPr>
            <a:r>
              <a:rPr kumimoji="0" lang="en-US" sz="2400" b="1" i="0" u="none" strike="noStrike" kern="1200" cap="none" spc="0" normalizeH="0" baseline="0" noProof="0" dirty="0" smtClean="0">
                <a:ln>
                  <a:noFill/>
                </a:ln>
                <a:solidFill>
                  <a:schemeClr val="bg1"/>
                </a:solidFill>
                <a:effectLst/>
                <a:uLnTx/>
                <a:uFillTx/>
                <a:latin typeface="Arial Narrow" pitchFamily="34" charset="0"/>
                <a:cs typeface="Times New Roman" charset="0"/>
              </a:rPr>
              <a:t> Oral: -</a:t>
            </a:r>
          </a:p>
          <a:p>
            <a:pPr marL="0" marR="0" lvl="1" defTabSz="914400" rtl="0" eaLnBrk="1" fontAlgn="auto" latinLnBrk="0" hangingPunct="1">
              <a:lnSpc>
                <a:spcPts val="2200"/>
              </a:lnSpc>
              <a:spcAft>
                <a:spcPts val="0"/>
              </a:spcAft>
              <a:buClrTx/>
              <a:buSzTx/>
              <a:tabLst/>
              <a:defRPr/>
            </a:pPr>
            <a:r>
              <a:rPr kumimoji="0" lang="en-US" sz="2400" b="1" i="0" u="none" strike="noStrike" kern="1200" cap="none" spc="0" normalizeH="0" baseline="0" noProof="0" dirty="0" smtClean="0">
                <a:ln>
                  <a:noFill/>
                </a:ln>
                <a:solidFill>
                  <a:schemeClr val="bg1"/>
                </a:solidFill>
                <a:effectLst/>
                <a:uLnTx/>
                <a:uFillTx/>
                <a:latin typeface="Arial Narrow" pitchFamily="34" charset="0"/>
                <a:cs typeface="Times New Roman" charset="0"/>
              </a:rPr>
              <a:t>      Conjugated equine </a:t>
            </a:r>
          </a:p>
          <a:p>
            <a:pPr marL="0" marR="0" lvl="1" defTabSz="914400" rtl="0" eaLnBrk="1" fontAlgn="auto" latinLnBrk="0" hangingPunct="1">
              <a:lnSpc>
                <a:spcPts val="2200"/>
              </a:lnSpc>
              <a:spcAft>
                <a:spcPts val="0"/>
              </a:spcAft>
              <a:buClrTx/>
              <a:buSzTx/>
              <a:tabLst/>
              <a:defRPr/>
            </a:pPr>
            <a:endParaRPr lang="en-US" sz="2400" b="1" dirty="0">
              <a:solidFill>
                <a:schemeClr val="bg1"/>
              </a:solidFill>
              <a:latin typeface="Arial Narrow" pitchFamily="34" charset="0"/>
              <a:cs typeface="Times New Roman" charset="0"/>
            </a:endParaRPr>
          </a:p>
          <a:p>
            <a:pPr marL="0" marR="0" lvl="1" defTabSz="914400" rtl="0" eaLnBrk="1" fontAlgn="auto" latinLnBrk="0" hangingPunct="1">
              <a:lnSpc>
                <a:spcPts val="2200"/>
              </a:lnSpc>
              <a:spcAft>
                <a:spcPts val="0"/>
              </a:spcAft>
              <a:buClrTx/>
              <a:buSzTx/>
              <a:tabLst/>
              <a:defRPr/>
            </a:pPr>
            <a:r>
              <a:rPr kumimoji="0" lang="en-US" sz="2400" b="1" i="0" u="none" strike="noStrike" kern="1200" cap="none" spc="0" normalizeH="0" baseline="0" noProof="0" dirty="0" smtClean="0">
                <a:ln>
                  <a:noFill/>
                </a:ln>
                <a:solidFill>
                  <a:schemeClr val="bg1"/>
                </a:solidFill>
                <a:effectLst/>
                <a:uLnTx/>
                <a:uFillTx/>
                <a:latin typeface="Arial Narrow" pitchFamily="34" charset="0"/>
                <a:cs typeface="Times New Roman" charset="0"/>
              </a:rPr>
              <a:t>      Estradiol </a:t>
            </a:r>
            <a:r>
              <a:rPr kumimoji="0" lang="en-US" sz="2400" b="1" i="0" u="none" strike="noStrike" kern="1200" cap="none" spc="0" normalizeH="0" baseline="0" noProof="0" dirty="0" err="1" smtClean="0">
                <a:ln>
                  <a:noFill/>
                </a:ln>
                <a:solidFill>
                  <a:schemeClr val="bg1"/>
                </a:solidFill>
                <a:effectLst/>
                <a:uLnTx/>
                <a:uFillTx/>
                <a:latin typeface="Arial Narrow" pitchFamily="34" charset="0"/>
                <a:cs typeface="Times New Roman" charset="0"/>
              </a:rPr>
              <a:t>valerate</a:t>
            </a:r>
            <a:r>
              <a:rPr kumimoji="0" lang="en-US" sz="2400" b="1" i="0" u="none" strike="noStrike" kern="1200" cap="none" spc="0" normalizeH="0" baseline="0" noProof="0" dirty="0" smtClean="0">
                <a:ln>
                  <a:noFill/>
                </a:ln>
                <a:solidFill>
                  <a:schemeClr val="bg1"/>
                </a:solidFill>
                <a:effectLst/>
                <a:uLnTx/>
                <a:uFillTx/>
                <a:latin typeface="Arial Narrow" pitchFamily="34" charset="0"/>
                <a:cs typeface="Times New Roman" charset="0"/>
              </a:rPr>
              <a:t> </a:t>
            </a:r>
          </a:p>
          <a:p>
            <a:pPr marL="0" marR="0" lvl="1" defTabSz="914400" rtl="0" eaLnBrk="1" fontAlgn="auto" latinLnBrk="0" hangingPunct="1">
              <a:lnSpc>
                <a:spcPts val="2200"/>
              </a:lnSpc>
              <a:spcAft>
                <a:spcPts val="0"/>
              </a:spcAft>
              <a:buClrTx/>
              <a:buSzTx/>
              <a:tabLst/>
              <a:defRPr/>
            </a:pPr>
            <a:r>
              <a:rPr kumimoji="0" lang="en-US" sz="2400" b="1" i="0" u="none" strike="noStrike" kern="1200" cap="none" spc="0" normalizeH="0" baseline="0" noProof="0" dirty="0" smtClean="0">
                <a:ln>
                  <a:noFill/>
                </a:ln>
                <a:solidFill>
                  <a:schemeClr val="bg1"/>
                </a:solidFill>
                <a:effectLst/>
                <a:uLnTx/>
                <a:uFillTx/>
                <a:latin typeface="Arial Narrow" pitchFamily="34" charset="0"/>
                <a:cs typeface="Times New Roman" charset="0"/>
              </a:rPr>
              <a:t>      </a:t>
            </a:r>
            <a:r>
              <a:rPr kumimoji="0" lang="en-US" sz="2400" b="1" i="0" u="none" strike="noStrike" kern="1200" cap="none" spc="0" normalizeH="0" baseline="0" noProof="0" dirty="0" err="1" smtClean="0">
                <a:ln>
                  <a:noFill/>
                </a:ln>
                <a:solidFill>
                  <a:schemeClr val="bg1"/>
                </a:solidFill>
                <a:effectLst/>
                <a:uLnTx/>
                <a:uFillTx/>
                <a:latin typeface="Arial Narrow" pitchFamily="34" charset="0"/>
                <a:cs typeface="Times New Roman" charset="0"/>
              </a:rPr>
              <a:t>Estrial</a:t>
            </a:r>
            <a:r>
              <a:rPr kumimoji="0" lang="en-US" sz="2400" b="1" i="0" u="none" strike="noStrike" kern="1200" cap="none" spc="0" normalizeH="0" baseline="0" noProof="0" dirty="0" smtClean="0">
                <a:ln>
                  <a:noFill/>
                </a:ln>
                <a:solidFill>
                  <a:schemeClr val="bg1"/>
                </a:solidFill>
                <a:effectLst/>
                <a:uLnTx/>
                <a:uFillTx/>
                <a:latin typeface="Arial Narrow" pitchFamily="34" charset="0"/>
                <a:cs typeface="Times New Roman" charset="0"/>
              </a:rPr>
              <a:t> </a:t>
            </a:r>
            <a:r>
              <a:rPr kumimoji="0" lang="en-US" sz="2400" b="1" i="0" u="none" strike="noStrike" kern="1200" cap="none" spc="0" normalizeH="0" baseline="0" noProof="0" dirty="0" err="1" smtClean="0">
                <a:ln>
                  <a:noFill/>
                </a:ln>
                <a:solidFill>
                  <a:schemeClr val="bg1"/>
                </a:solidFill>
                <a:effectLst/>
                <a:uLnTx/>
                <a:uFillTx/>
                <a:latin typeface="Arial Narrow" pitchFamily="34" charset="0"/>
                <a:cs typeface="Times New Roman" charset="0"/>
              </a:rPr>
              <a:t>succinate</a:t>
            </a:r>
            <a:r>
              <a:rPr kumimoji="0" lang="en-US" sz="2400" b="1" i="0" u="none" strike="noStrike" kern="1200" cap="none" spc="0" normalizeH="0" baseline="0" noProof="0" dirty="0" smtClean="0">
                <a:ln>
                  <a:noFill/>
                </a:ln>
                <a:solidFill>
                  <a:schemeClr val="bg1"/>
                </a:solidFill>
                <a:effectLst/>
                <a:uLnTx/>
                <a:uFillTx/>
                <a:latin typeface="Arial Narrow" pitchFamily="34" charset="0"/>
                <a:cs typeface="Times New Roman" charset="0"/>
              </a:rPr>
              <a:t> </a:t>
            </a:r>
          </a:p>
          <a:p>
            <a:pPr marR="0" lvl="0" defTabSz="914400" rtl="0" eaLnBrk="1" fontAlgn="auto" latinLnBrk="0" hangingPunct="1">
              <a:lnSpc>
                <a:spcPts val="2200"/>
              </a:lnSpc>
              <a:spcAft>
                <a:spcPts val="0"/>
              </a:spcAft>
              <a:buClrTx/>
              <a:buSzTx/>
              <a:buBlip>
                <a:blip r:embed="rId5"/>
              </a:buBlip>
              <a:tabLst/>
              <a:defRPr/>
            </a:pPr>
            <a:r>
              <a:rPr kumimoji="0" lang="en-US" sz="2400" b="1" i="0" u="none" strike="noStrike" kern="1200" cap="none" spc="0" normalizeH="0" baseline="0" noProof="0" dirty="0" err="1" smtClean="0">
                <a:ln>
                  <a:noFill/>
                </a:ln>
                <a:solidFill>
                  <a:schemeClr val="bg1"/>
                </a:solidFill>
                <a:effectLst/>
                <a:uLnTx/>
                <a:uFillTx/>
                <a:latin typeface="Arial Narrow" pitchFamily="34" charset="0"/>
                <a:cs typeface="Times New Roman" charset="0"/>
              </a:rPr>
              <a:t>Transdermal</a:t>
            </a:r>
            <a:r>
              <a:rPr kumimoji="0" lang="en-US" sz="2400" b="1" i="0" u="none" strike="noStrike" kern="1200" cap="none" spc="0" normalizeH="0" baseline="0" noProof="0" dirty="0" smtClean="0">
                <a:ln>
                  <a:noFill/>
                </a:ln>
                <a:solidFill>
                  <a:schemeClr val="bg1"/>
                </a:solidFill>
                <a:effectLst/>
                <a:uLnTx/>
                <a:uFillTx/>
                <a:latin typeface="Arial Narrow" pitchFamily="34" charset="0"/>
                <a:cs typeface="Times New Roman" charset="0"/>
              </a:rPr>
              <a:t> (</a:t>
            </a:r>
            <a:r>
              <a:rPr kumimoji="0" lang="en-US" sz="2400" b="1" i="0" u="none" strike="noStrike" kern="1200" cap="none" spc="0" normalizeH="0" baseline="0" noProof="0" dirty="0" err="1" smtClean="0">
                <a:ln>
                  <a:noFill/>
                </a:ln>
                <a:solidFill>
                  <a:schemeClr val="bg1"/>
                </a:solidFill>
                <a:effectLst/>
                <a:uLnTx/>
                <a:uFillTx/>
                <a:latin typeface="Arial Narrow" pitchFamily="34" charset="0"/>
                <a:cs typeface="Times New Roman" charset="0"/>
              </a:rPr>
              <a:t>estradiol</a:t>
            </a:r>
            <a:r>
              <a:rPr kumimoji="0" lang="en-US" sz="2400" b="1" i="0" u="none" strike="noStrike" kern="1200" cap="none" spc="0" normalizeH="0" baseline="0" noProof="0" dirty="0" smtClean="0">
                <a:ln>
                  <a:noFill/>
                </a:ln>
                <a:solidFill>
                  <a:schemeClr val="bg1"/>
                </a:solidFill>
                <a:effectLst/>
                <a:uLnTx/>
                <a:uFillTx/>
                <a:latin typeface="Arial Narrow" pitchFamily="34" charset="0"/>
                <a:cs typeface="Times New Roman" charset="0"/>
              </a:rPr>
              <a:t>);</a:t>
            </a:r>
            <a:r>
              <a:rPr kumimoji="0" lang="en-US" sz="2400" b="1" i="0" u="none" strike="noStrike" kern="1200" cap="none" spc="0" normalizeH="0" noProof="0" dirty="0" smtClean="0">
                <a:ln>
                  <a:noFill/>
                </a:ln>
                <a:solidFill>
                  <a:schemeClr val="bg1"/>
                </a:solidFill>
                <a:effectLst/>
                <a:uLnTx/>
                <a:uFillTx/>
                <a:latin typeface="Arial Narrow" pitchFamily="34" charset="0"/>
                <a:cs typeface="Times New Roman" charset="0"/>
              </a:rPr>
              <a:t>  </a:t>
            </a:r>
          </a:p>
          <a:p>
            <a:pPr marR="0" lvl="0" defTabSz="914400" rtl="0" eaLnBrk="1" fontAlgn="auto" latinLnBrk="0" hangingPunct="1">
              <a:lnSpc>
                <a:spcPts val="2200"/>
              </a:lnSpc>
              <a:spcAft>
                <a:spcPts val="0"/>
              </a:spcAft>
              <a:buClrTx/>
              <a:buSzTx/>
              <a:tabLst/>
              <a:defRPr/>
            </a:pPr>
            <a:r>
              <a:rPr kumimoji="0" lang="en-US" sz="2400" b="1" i="0" u="none" strike="noStrike" kern="1200" cap="none" spc="0" normalizeH="0" baseline="0" noProof="0" dirty="0" smtClean="0">
                <a:ln>
                  <a:noFill/>
                </a:ln>
                <a:solidFill>
                  <a:schemeClr val="bg1"/>
                </a:solidFill>
                <a:effectLst/>
                <a:uLnTx/>
                <a:uFillTx/>
                <a:latin typeface="Arial Narrow" pitchFamily="34" charset="0"/>
                <a:cs typeface="Times New Roman" charset="0"/>
              </a:rPr>
              <a:t>      Patches</a:t>
            </a:r>
            <a:r>
              <a:rPr kumimoji="0" lang="en-US" sz="2400" b="1" i="0" u="none" strike="noStrike" kern="1200" cap="none" spc="0" normalizeH="0" baseline="0" noProof="0" dirty="0" smtClean="0">
                <a:ln>
                  <a:noFill/>
                </a:ln>
                <a:solidFill>
                  <a:schemeClr val="bg1"/>
                </a:solidFill>
                <a:effectLst/>
                <a:uLnTx/>
                <a:uFillTx/>
                <a:latin typeface="Arial Narrow" pitchFamily="34" charset="0"/>
                <a:cs typeface="Times New Roman" charset="0"/>
                <a:sym typeface="Wingdings 3"/>
              </a:rPr>
              <a:t></a:t>
            </a:r>
            <a:r>
              <a:rPr kumimoji="0" lang="en-US" sz="2400" b="1" i="0" u="none" strike="noStrike" kern="1200" cap="none" spc="0" normalizeH="0" baseline="0" noProof="0" dirty="0" smtClean="0">
                <a:ln>
                  <a:noFill/>
                </a:ln>
                <a:solidFill>
                  <a:schemeClr val="bg1"/>
                </a:solidFill>
                <a:effectLst/>
                <a:uLnTx/>
                <a:uFillTx/>
                <a:latin typeface="Arial Narrow" pitchFamily="34" charset="0"/>
                <a:cs typeface="Times New Roman" charset="0"/>
              </a:rPr>
              <a:t> 24 hour twice weekly.</a:t>
            </a:r>
          </a:p>
          <a:p>
            <a:pPr marL="0" lvl="1">
              <a:lnSpc>
                <a:spcPts val="2200"/>
              </a:lnSpc>
              <a:defRPr/>
            </a:pPr>
            <a:r>
              <a:rPr kumimoji="0" lang="en-US" sz="2400" b="1" i="0" u="none" strike="noStrike" kern="1200" cap="none" spc="0" normalizeH="0" baseline="0" noProof="0" dirty="0" smtClean="0">
                <a:ln>
                  <a:noFill/>
                </a:ln>
                <a:solidFill>
                  <a:schemeClr val="bg1"/>
                </a:solidFill>
                <a:effectLst/>
                <a:uLnTx/>
                <a:uFillTx/>
                <a:latin typeface="Arial Narrow" pitchFamily="34" charset="0"/>
                <a:cs typeface="Times New Roman" charset="0"/>
              </a:rPr>
              <a:t>      Gel</a:t>
            </a:r>
            <a:r>
              <a:rPr lang="en-US" sz="2400" b="1" dirty="0" smtClean="0">
                <a:solidFill>
                  <a:schemeClr val="bg1"/>
                </a:solidFill>
                <a:latin typeface="Arial Narrow" pitchFamily="34" charset="0"/>
                <a:cs typeface="Times New Roman" charset="0"/>
                <a:sym typeface="Wingdings 3"/>
              </a:rPr>
              <a:t></a:t>
            </a:r>
            <a:r>
              <a:rPr lang="en-US" sz="2400" b="1" dirty="0" smtClean="0">
                <a:solidFill>
                  <a:schemeClr val="bg1"/>
                </a:solidFill>
                <a:latin typeface="Arial Narrow" pitchFamily="34" charset="0"/>
                <a:cs typeface="Times New Roman" charset="0"/>
              </a:rPr>
              <a:t> </a:t>
            </a:r>
            <a:r>
              <a:rPr kumimoji="0" lang="en-US" sz="2400" b="1" i="0" u="none" strike="noStrike" kern="1200" cap="none" spc="0" normalizeH="0" baseline="0" noProof="0" dirty="0" smtClean="0">
                <a:ln>
                  <a:noFill/>
                </a:ln>
                <a:solidFill>
                  <a:schemeClr val="bg1"/>
                </a:solidFill>
                <a:effectLst/>
                <a:uLnTx/>
                <a:uFillTx/>
                <a:latin typeface="Arial Narrow" pitchFamily="34" charset="0"/>
                <a:cs typeface="Times New Roman" charset="0"/>
              </a:rPr>
              <a:t> 24 hours daily.</a:t>
            </a:r>
          </a:p>
          <a:p>
            <a:pPr lvl="0">
              <a:lnSpc>
                <a:spcPts val="2200"/>
              </a:lnSpc>
              <a:buBlip>
                <a:blip r:embed="rId5"/>
              </a:buBlip>
              <a:defRPr/>
            </a:pPr>
            <a:r>
              <a:rPr kumimoji="0" lang="en-US" sz="2400" b="1" i="0" u="none" strike="noStrike" kern="1200" cap="none" spc="0" normalizeH="0" baseline="0" noProof="0" dirty="0" smtClean="0">
                <a:ln>
                  <a:noFill/>
                </a:ln>
                <a:solidFill>
                  <a:schemeClr val="bg1"/>
                </a:solidFill>
                <a:effectLst/>
                <a:uLnTx/>
                <a:uFillTx/>
                <a:latin typeface="Arial Narrow" pitchFamily="34" charset="0"/>
                <a:cs typeface="Times New Roman" charset="0"/>
              </a:rPr>
              <a:t>Subcutaneous implant (</a:t>
            </a:r>
            <a:r>
              <a:rPr kumimoji="0" lang="en-US" sz="2400" b="1" i="0" u="none" strike="noStrike" kern="1200" cap="none" spc="0" normalizeH="0" baseline="0" noProof="0" dirty="0" err="1" smtClean="0">
                <a:ln>
                  <a:noFill/>
                </a:ln>
                <a:solidFill>
                  <a:schemeClr val="bg1"/>
                </a:solidFill>
                <a:effectLst/>
                <a:uLnTx/>
                <a:uFillTx/>
                <a:latin typeface="Arial Narrow" pitchFamily="34" charset="0"/>
                <a:cs typeface="Times New Roman" charset="0"/>
              </a:rPr>
              <a:t>estradiol</a:t>
            </a:r>
            <a:r>
              <a:rPr kumimoji="0" lang="en-US" sz="2400" b="1" i="0" u="none" strike="noStrike" kern="1200" cap="none" spc="0" normalizeH="0" baseline="0" noProof="0" dirty="0" smtClean="0">
                <a:ln>
                  <a:noFill/>
                </a:ln>
                <a:solidFill>
                  <a:schemeClr val="bg1"/>
                </a:solidFill>
                <a:effectLst/>
                <a:uLnTx/>
                <a:uFillTx/>
                <a:latin typeface="Arial Narrow" pitchFamily="34" charset="0"/>
                <a:cs typeface="Times New Roman" charset="0"/>
              </a:rPr>
              <a:t>)</a:t>
            </a:r>
            <a:r>
              <a:rPr lang="en-US" sz="2400" b="1" dirty="0" smtClean="0">
                <a:solidFill>
                  <a:schemeClr val="bg1"/>
                </a:solidFill>
                <a:latin typeface="Arial Narrow" pitchFamily="34" charset="0"/>
                <a:cs typeface="Times New Roman" charset="0"/>
                <a:sym typeface="Wingdings 3"/>
              </a:rPr>
              <a:t> </a:t>
            </a:r>
            <a:r>
              <a:rPr kumimoji="0" lang="en-US" sz="2400" b="1" i="0" u="none" strike="noStrike" kern="1200" cap="none" spc="0" normalizeH="0" baseline="0" noProof="0" dirty="0" smtClean="0">
                <a:ln>
                  <a:noFill/>
                </a:ln>
                <a:solidFill>
                  <a:schemeClr val="bg1"/>
                </a:solidFill>
                <a:effectLst/>
                <a:uLnTx/>
                <a:uFillTx/>
                <a:latin typeface="Arial Narrow" pitchFamily="34" charset="0"/>
                <a:cs typeface="Times New Roman" charset="0"/>
              </a:rPr>
              <a:t> 6 monthly. </a:t>
            </a:r>
          </a:p>
          <a:p>
            <a:pPr marR="0" lvl="0" defTabSz="914400" rtl="0" eaLnBrk="1" fontAlgn="auto" latinLnBrk="0" hangingPunct="1">
              <a:lnSpc>
                <a:spcPts val="2200"/>
              </a:lnSpc>
              <a:spcAft>
                <a:spcPts val="0"/>
              </a:spcAft>
              <a:buClrTx/>
              <a:buSzTx/>
              <a:buBlip>
                <a:blip r:embed="rId5"/>
              </a:buBlip>
              <a:tabLst/>
              <a:defRPr/>
            </a:pPr>
            <a:r>
              <a:rPr kumimoji="0" lang="en-US" sz="2400" b="1" i="0" u="none" strike="noStrike" kern="1200" cap="none" spc="0" normalizeH="0" baseline="0" noProof="0" dirty="0" smtClean="0">
                <a:ln>
                  <a:noFill/>
                </a:ln>
                <a:solidFill>
                  <a:schemeClr val="bg1"/>
                </a:solidFill>
                <a:effectLst/>
                <a:uLnTx/>
                <a:uFillTx/>
                <a:latin typeface="Arial Narrow" pitchFamily="34" charset="0"/>
                <a:cs typeface="Times New Roman" charset="0"/>
              </a:rPr>
              <a:t>Vaginal cream as such or as rings pessaries</a:t>
            </a:r>
          </a:p>
        </p:txBody>
      </p:sp>
      <p:sp>
        <p:nvSpPr>
          <p:cNvPr id="13" name="Rectangle 12"/>
          <p:cNvSpPr/>
          <p:nvPr/>
        </p:nvSpPr>
        <p:spPr>
          <a:xfrm>
            <a:off x="533400" y="663766"/>
            <a:ext cx="3036857"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nSpc>
                <a:spcPts val="3000"/>
              </a:lnSpc>
            </a:pPr>
            <a:r>
              <a:rPr lang="en-US" sz="2800" b="1" cap="none" spc="0" dirty="0" smtClean="0">
                <a:ln>
                  <a:solidFill>
                    <a:srgbClr val="FF00FF"/>
                  </a:solidFill>
                  <a:prstDash val="solid"/>
                </a:ln>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5400000" scaled="1"/>
                  <a:tileRect/>
                </a:gradFill>
                <a:effectLst>
                  <a:outerShdw blurRad="50800" dist="50800" dir="5400000" algn="ctr" rotWithShape="0">
                    <a:schemeClr val="tx1"/>
                  </a:outerShdw>
                  <a:reflection blurRad="6350" stA="60000" endA="900" endPos="58000" dir="5400000" sy="-100000" algn="bl" rotWithShape="0"/>
                </a:effectLst>
                <a:latin typeface="Cooper Black" pitchFamily="18" charset="0"/>
              </a:rPr>
              <a:t>Administration</a:t>
            </a:r>
            <a:endParaRPr lang="en-US" sz="2800" b="1" cap="none" spc="0" dirty="0">
              <a:ln>
                <a:solidFill>
                  <a:srgbClr val="FF00FF"/>
                </a:solidFill>
                <a:prstDash val="solid"/>
              </a:ln>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5400000" scaled="1"/>
                <a:tileRect/>
              </a:gradFill>
              <a:effectLst>
                <a:outerShdw blurRad="50800" dist="50800" dir="5400000" algn="ctr" rotWithShape="0">
                  <a:schemeClr val="tx1"/>
                </a:outerShdw>
                <a:reflection blurRad="6350" stA="60000" endA="900" endPos="58000" dir="5400000" sy="-100000" algn="bl" rotWithShape="0"/>
              </a:effectLst>
              <a:latin typeface="Cooper Black" pitchFamily="18" charset="0"/>
            </a:endParaRPr>
          </a:p>
        </p:txBody>
      </p:sp>
      <p:sp>
        <p:nvSpPr>
          <p:cNvPr id="11" name="Rectangle 10"/>
          <p:cNvSpPr/>
          <p:nvPr/>
        </p:nvSpPr>
        <p:spPr>
          <a:xfrm>
            <a:off x="5334000" y="166295"/>
            <a:ext cx="4572000" cy="584775"/>
          </a:xfrm>
          <a:prstGeom prst="rect">
            <a:avLst/>
          </a:prstGeom>
          <a:noFill/>
        </p:spPr>
        <p:txBody>
          <a:bodyPr wrap="square" lIns="91440" tIns="45720" rIns="91440" bIns="45720">
            <a:spAutoFit/>
          </a:bodyPr>
          <a:lstStyle/>
          <a:p>
            <a:pPr algn="ctr"/>
            <a:r>
              <a:rPr lang="en-US" sz="3200" dirty="0" smtClean="0">
                <a:ln w="18415" cmpd="sng">
                  <a:solidFill>
                    <a:srgbClr val="D9FFFF"/>
                  </a:solidFill>
                  <a:prstDash val="solid"/>
                </a:ln>
                <a:solidFill>
                  <a:schemeClr val="bg1"/>
                </a:solidFill>
                <a:effectLst>
                  <a:outerShdw blurRad="63500" dir="3600000" algn="tl" rotWithShape="0">
                    <a:srgbClr val="000000">
                      <a:alpha val="70000"/>
                    </a:srgbClr>
                  </a:outerShdw>
                </a:effectLst>
                <a:latin typeface="Britannic Bold" pitchFamily="34" charset="0"/>
              </a:rPr>
              <a:t>ESTROGEN</a:t>
            </a:r>
            <a:endParaRPr lang="en-US" sz="3200" dirty="0">
              <a:ln w="18415" cmpd="sng">
                <a:solidFill>
                  <a:srgbClr val="D9FFFF"/>
                </a:solidFill>
                <a:prstDash val="solid"/>
              </a:ln>
              <a:solidFill>
                <a:schemeClr val="bg1"/>
              </a:solidFill>
              <a:effectLst>
                <a:outerShdw blurRad="63500" dir="3600000" algn="tl" rotWithShape="0">
                  <a:srgbClr val="000000">
                    <a:alpha val="70000"/>
                  </a:srgbClr>
                </a:outerShdw>
              </a:effectLst>
              <a:latin typeface="Britannic Bold" pitchFamily="34" charset="0"/>
            </a:endParaRPr>
          </a:p>
        </p:txBody>
      </p:sp>
      <p:grpSp>
        <p:nvGrpSpPr>
          <p:cNvPr id="17" name="Group 14"/>
          <p:cNvGrpSpPr/>
          <p:nvPr/>
        </p:nvGrpSpPr>
        <p:grpSpPr>
          <a:xfrm flipH="1">
            <a:off x="7543800" y="3962400"/>
            <a:ext cx="1143000" cy="1298291"/>
            <a:chOff x="2" y="73309"/>
            <a:chExt cx="1716208" cy="1907891"/>
          </a:xfrm>
        </p:grpSpPr>
        <p:pic>
          <p:nvPicPr>
            <p:cNvPr id="18" name="Picture 2" descr="http://www.jovemedical.com/images/bhrt.jpg"/>
            <p:cNvPicPr>
              <a:picLocks noChangeAspect="1" noChangeArrowheads="1"/>
            </p:cNvPicPr>
            <p:nvPr/>
          </p:nvPicPr>
          <p:blipFill>
            <a:blip r:embed="rId2" cstate="print">
              <a:lum bright="20000"/>
            </a:blip>
            <a:srcRect/>
            <a:stretch>
              <a:fillRect/>
            </a:stretch>
          </p:blipFill>
          <p:spPr bwMode="auto">
            <a:xfrm>
              <a:off x="2" y="73309"/>
              <a:ext cx="1716208" cy="1907891"/>
            </a:xfrm>
            <a:prstGeom prst="ellipse">
              <a:avLst/>
            </a:prstGeom>
            <a:noFill/>
          </p:spPr>
        </p:pic>
        <p:pic>
          <p:nvPicPr>
            <p:cNvPr id="19" name="Picture 4" descr="http://www.canadianmedicine4all.com/wp-content/uploads/2009/09/The-Associations-of-Hormone-Replacement-Therapy.jpg"/>
            <p:cNvPicPr>
              <a:picLocks noChangeAspect="1" noChangeArrowheads="1"/>
            </p:cNvPicPr>
            <p:nvPr/>
          </p:nvPicPr>
          <p:blipFill>
            <a:blip r:embed="rId3" cstate="print">
              <a:lum bright="10000"/>
            </a:blip>
            <a:srcRect b="6000"/>
            <a:stretch>
              <a:fillRect/>
            </a:stretch>
          </p:blipFill>
          <p:spPr bwMode="auto">
            <a:xfrm>
              <a:off x="216795" y="240405"/>
              <a:ext cx="1215958" cy="1524000"/>
            </a:xfrm>
            <a:prstGeom prst="ellipse">
              <a:avLst/>
            </a:prstGeom>
            <a:noFill/>
          </p:spPr>
        </p:pic>
      </p:grpSp>
      <p:pic>
        <p:nvPicPr>
          <p:cNvPr id="15" name="Picture 2" descr="http://www.psdgraphics.com/wp-content/uploads/2009/06/female-sign.jpg"/>
          <p:cNvPicPr>
            <a:picLocks noChangeAspect="1" noChangeArrowheads="1"/>
          </p:cNvPicPr>
          <p:nvPr/>
        </p:nvPicPr>
        <p:blipFill>
          <a:blip r:embed="rId6" cstate="print">
            <a:clrChange>
              <a:clrFrom>
                <a:srgbClr val="FFFFFF"/>
              </a:clrFrom>
              <a:clrTo>
                <a:srgbClr val="FFFFFF">
                  <a:alpha val="0"/>
                </a:srgbClr>
              </a:clrTo>
            </a:clrChange>
            <a:duotone>
              <a:schemeClr val="accent5">
                <a:shade val="45000"/>
                <a:satMod val="135000"/>
              </a:schemeClr>
              <a:prstClr val="white"/>
            </a:duotone>
          </a:blip>
          <a:srcRect l="25137" r="26339"/>
          <a:stretch>
            <a:fillRect/>
          </a:stretch>
        </p:blipFill>
        <p:spPr bwMode="auto">
          <a:xfrm rot="19273429">
            <a:off x="7355394" y="4794069"/>
            <a:ext cx="756881" cy="1368085"/>
          </a:xfrm>
          <a:prstGeom prst="rect">
            <a:avLst/>
          </a:prstGeom>
          <a:noFill/>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ppt_x</p:attrName>
                                        </p:attrNameLst>
                                      </p:cBhvr>
                                      <p:tavLst>
                                        <p:tav tm="0">
                                          <p:val>
                                            <p:strVal val="#ppt_x-.2"/>
                                          </p:val>
                                        </p:tav>
                                        <p:tav tm="100000">
                                          <p:val>
                                            <p:strVal val="#ppt_x"/>
                                          </p:val>
                                        </p:tav>
                                      </p:tavLst>
                                    </p:anim>
                                    <p:anim calcmode="lin" valueType="num">
                                      <p:cBhvr>
                                        <p:cTn id="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gtEl>
                                      </p:cBhvr>
                                    </p:animEffect>
                                  </p:childTnLst>
                                </p:cTn>
                              </p:par>
                            </p:childTnLst>
                          </p:cTn>
                        </p:par>
                        <p:par>
                          <p:cTn id="10" fill="hold">
                            <p:stCondLst>
                              <p:cond delay="1000"/>
                            </p:stCondLst>
                            <p:childTnLst>
                              <p:par>
                                <p:cTn id="11" presetID="18" presetClass="entr" presetSubtype="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strips(downRight)">
                                      <p:cBhvr>
                                        <p:cTn id="1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21000">
              <a:schemeClr val="tx1"/>
            </a:gs>
            <a:gs pos="64000">
              <a:srgbClr val="0000FF"/>
            </a:gs>
            <a:gs pos="94000">
              <a:srgbClr val="3333CC">
                <a:alpha val="69000"/>
              </a:srgbClr>
            </a:gs>
            <a:gs pos="99000">
              <a:srgbClr val="B2CCEC"/>
            </a:gs>
            <a:gs pos="100000">
              <a:srgbClr val="FF00FF"/>
            </a:gs>
          </a:gsLst>
          <a:path path="rect">
            <a:fillToRect r="100000" b="100000"/>
          </a:path>
          <a:tileRect l="-100000" t="-100000"/>
        </a:gradFill>
        <a:effectLst/>
      </p:bgPr>
    </p:bg>
    <p:spTree>
      <p:nvGrpSpPr>
        <p:cNvPr id="1" name=""/>
        <p:cNvGrpSpPr/>
        <p:nvPr/>
      </p:nvGrpSpPr>
      <p:grpSpPr>
        <a:xfrm>
          <a:off x="0" y="0"/>
          <a:ext cx="0" cy="0"/>
          <a:chOff x="0" y="0"/>
          <a:chExt cx="0" cy="0"/>
        </a:xfrm>
      </p:grpSpPr>
      <p:grpSp>
        <p:nvGrpSpPr>
          <p:cNvPr id="2" name="Group 14"/>
          <p:cNvGrpSpPr/>
          <p:nvPr/>
        </p:nvGrpSpPr>
        <p:grpSpPr>
          <a:xfrm>
            <a:off x="152400" y="73309"/>
            <a:ext cx="1143000" cy="1298291"/>
            <a:chOff x="2" y="73309"/>
            <a:chExt cx="1716208" cy="1907891"/>
          </a:xfrm>
        </p:grpSpPr>
        <p:pic>
          <p:nvPicPr>
            <p:cNvPr id="16386" name="Picture 2" descr="http://www.jovemedical.com/images/bhrt.jpg"/>
            <p:cNvPicPr>
              <a:picLocks noChangeAspect="1" noChangeArrowheads="1"/>
            </p:cNvPicPr>
            <p:nvPr/>
          </p:nvPicPr>
          <p:blipFill>
            <a:blip r:embed="rId2" cstate="print">
              <a:lum bright="20000"/>
            </a:blip>
            <a:srcRect/>
            <a:stretch>
              <a:fillRect/>
            </a:stretch>
          </p:blipFill>
          <p:spPr bwMode="auto">
            <a:xfrm>
              <a:off x="2" y="73309"/>
              <a:ext cx="1716208" cy="1907891"/>
            </a:xfrm>
            <a:prstGeom prst="ellipse">
              <a:avLst/>
            </a:prstGeom>
            <a:noFill/>
          </p:spPr>
        </p:pic>
        <p:pic>
          <p:nvPicPr>
            <p:cNvPr id="16388" name="Picture 4" descr="http://www.canadianmedicine4all.com/wp-content/uploads/2009/09/The-Associations-of-Hormone-Replacement-Therapy.jpg"/>
            <p:cNvPicPr>
              <a:picLocks noChangeAspect="1" noChangeArrowheads="1"/>
            </p:cNvPicPr>
            <p:nvPr/>
          </p:nvPicPr>
          <p:blipFill>
            <a:blip r:embed="rId3" cstate="print">
              <a:lum bright="10000"/>
            </a:blip>
            <a:srcRect b="6000"/>
            <a:stretch>
              <a:fillRect/>
            </a:stretch>
          </p:blipFill>
          <p:spPr bwMode="auto">
            <a:xfrm>
              <a:off x="216795" y="240405"/>
              <a:ext cx="1215958" cy="1524000"/>
            </a:xfrm>
            <a:prstGeom prst="ellipse">
              <a:avLst/>
            </a:prstGeom>
            <a:noFill/>
          </p:spPr>
        </p:pic>
      </p:grpSp>
      <p:pic>
        <p:nvPicPr>
          <p:cNvPr id="8" name="Picture 4" descr="http://www.medindia.net/afp/images/Risk-of-ER-negative-Breast-Cancer-Determined-by-Body-Fat-Distribution@@US-health-cancer-11302.jpg"/>
          <p:cNvPicPr>
            <a:picLocks noChangeAspect="1" noChangeArrowheads="1"/>
          </p:cNvPicPr>
          <p:nvPr/>
        </p:nvPicPr>
        <p:blipFill>
          <a:blip r:embed="rId4" cstate="print">
            <a:duotone>
              <a:schemeClr val="accent1">
                <a:shade val="45000"/>
                <a:satMod val="135000"/>
              </a:schemeClr>
              <a:prstClr val="white"/>
            </a:duotone>
          </a:blip>
          <a:srcRect l="2985" t="22522" r="4478" b="4167"/>
          <a:stretch>
            <a:fillRect/>
          </a:stretch>
        </p:blipFill>
        <p:spPr bwMode="auto">
          <a:xfrm flipH="1">
            <a:off x="5867400" y="0"/>
            <a:ext cx="3276600" cy="1859692"/>
          </a:xfrm>
          <a:prstGeom prst="halfFrame">
            <a:avLst>
              <a:gd name="adj1" fmla="val 33333"/>
              <a:gd name="adj2" fmla="val 44016"/>
            </a:avLst>
          </a:prstGeom>
          <a:noFill/>
        </p:spPr>
      </p:pic>
      <p:sp>
        <p:nvSpPr>
          <p:cNvPr id="9" name="Rectangle 8"/>
          <p:cNvSpPr/>
          <p:nvPr/>
        </p:nvSpPr>
        <p:spPr>
          <a:xfrm>
            <a:off x="5334000" y="166295"/>
            <a:ext cx="4572000" cy="584775"/>
          </a:xfrm>
          <a:prstGeom prst="rect">
            <a:avLst/>
          </a:prstGeom>
          <a:noFill/>
        </p:spPr>
        <p:txBody>
          <a:bodyPr wrap="square" lIns="91440" tIns="45720" rIns="91440" bIns="45720">
            <a:spAutoFit/>
          </a:bodyPr>
          <a:lstStyle/>
          <a:p>
            <a:pPr algn="ctr"/>
            <a:r>
              <a:rPr lang="en-US" sz="3200" dirty="0" smtClean="0">
                <a:ln w="18415" cmpd="sng">
                  <a:solidFill>
                    <a:srgbClr val="D9FFFF"/>
                  </a:solidFill>
                  <a:prstDash val="solid"/>
                </a:ln>
                <a:solidFill>
                  <a:schemeClr val="bg1"/>
                </a:solidFill>
                <a:effectLst>
                  <a:outerShdw blurRad="63500" dir="3600000" algn="tl" rotWithShape="0">
                    <a:srgbClr val="000000">
                      <a:alpha val="70000"/>
                    </a:srgbClr>
                  </a:outerShdw>
                </a:effectLst>
                <a:latin typeface="Britannic Bold" pitchFamily="34" charset="0"/>
              </a:rPr>
              <a:t>ESTROGEN</a:t>
            </a:r>
            <a:endParaRPr lang="en-US" sz="3200" dirty="0">
              <a:ln w="18415" cmpd="sng">
                <a:solidFill>
                  <a:srgbClr val="D9FFFF"/>
                </a:solidFill>
                <a:prstDash val="solid"/>
              </a:ln>
              <a:solidFill>
                <a:schemeClr val="bg1"/>
              </a:solidFill>
              <a:effectLst>
                <a:outerShdw blurRad="63500" dir="3600000" algn="tl" rotWithShape="0">
                  <a:srgbClr val="000000">
                    <a:alpha val="70000"/>
                  </a:srgbClr>
                </a:outerShdw>
              </a:effectLst>
              <a:latin typeface="Britannic Bold" pitchFamily="34" charset="0"/>
            </a:endParaRPr>
          </a:p>
        </p:txBody>
      </p:sp>
      <p:sp>
        <p:nvSpPr>
          <p:cNvPr id="10" name="TextBox 9"/>
          <p:cNvSpPr txBox="1"/>
          <p:nvPr/>
        </p:nvSpPr>
        <p:spPr>
          <a:xfrm>
            <a:off x="304800" y="1214033"/>
            <a:ext cx="8458200" cy="2082621"/>
          </a:xfrm>
          <a:prstGeom prst="rect">
            <a:avLst/>
          </a:prstGeom>
          <a:noFill/>
        </p:spPr>
        <p:txBody>
          <a:bodyPr wrap="square" rtlCol="0">
            <a:spAutoFit/>
          </a:bodyPr>
          <a:lstStyle/>
          <a:p>
            <a:r>
              <a:rPr lang="en-US" sz="2200" u="heavy" dirty="0" smtClean="0">
                <a:solidFill>
                  <a:schemeClr val="bg1"/>
                </a:solidFill>
                <a:uFill>
                  <a:solidFill>
                    <a:srgbClr val="66FFFF"/>
                  </a:solidFill>
                </a:uFill>
                <a:latin typeface="Bernard MT Condensed" pitchFamily="18" charset="0"/>
              </a:rPr>
              <a:t>Absolute; </a:t>
            </a:r>
          </a:p>
          <a:p>
            <a:pPr>
              <a:lnSpc>
                <a:spcPts val="2500"/>
              </a:lnSpc>
              <a:buClr>
                <a:srgbClr val="66FFFF"/>
              </a:buClr>
              <a:buSzPct val="90000"/>
              <a:buFont typeface="Wingdings" pitchFamily="2" charset="2"/>
              <a:buChar char="Ø"/>
            </a:pPr>
            <a:r>
              <a:rPr lang="en-US" sz="2400" b="1" dirty="0" smtClean="0">
                <a:solidFill>
                  <a:schemeClr val="bg1"/>
                </a:solidFill>
                <a:latin typeface="Arial Narrow" pitchFamily="34" charset="0"/>
              </a:rPr>
              <a:t>Undiagnosed vaginal bleeding </a:t>
            </a:r>
          </a:p>
          <a:p>
            <a:pPr>
              <a:lnSpc>
                <a:spcPts val="2500"/>
              </a:lnSpc>
              <a:buClr>
                <a:srgbClr val="66FFFF"/>
              </a:buClr>
              <a:buSzPct val="90000"/>
              <a:buFont typeface="Wingdings" pitchFamily="2" charset="2"/>
              <a:buChar char="Ø"/>
            </a:pPr>
            <a:r>
              <a:rPr lang="en-US" sz="2400" b="1" dirty="0" smtClean="0">
                <a:solidFill>
                  <a:schemeClr val="bg1"/>
                </a:solidFill>
                <a:latin typeface="Arial Narrow" pitchFamily="34" charset="0"/>
              </a:rPr>
              <a:t>Severe liver disease</a:t>
            </a:r>
          </a:p>
          <a:p>
            <a:pPr>
              <a:lnSpc>
                <a:spcPts val="2500"/>
              </a:lnSpc>
              <a:buClr>
                <a:srgbClr val="66FFFF"/>
              </a:buClr>
              <a:buSzPct val="90000"/>
              <a:buFont typeface="Wingdings" pitchFamily="2" charset="2"/>
              <a:buChar char="Ø"/>
            </a:pPr>
            <a:r>
              <a:rPr lang="en-US" sz="2400" b="1" dirty="0" err="1" smtClean="0">
                <a:solidFill>
                  <a:schemeClr val="bg1"/>
                </a:solidFill>
                <a:latin typeface="Arial Narrow" pitchFamily="34" charset="0"/>
              </a:rPr>
              <a:t>Thromboembolic</a:t>
            </a:r>
            <a:r>
              <a:rPr lang="en-US" sz="2400" b="1" dirty="0" smtClean="0">
                <a:solidFill>
                  <a:schemeClr val="bg1"/>
                </a:solidFill>
                <a:latin typeface="Arial Narrow" pitchFamily="34" charset="0"/>
              </a:rPr>
              <a:t> manifestations </a:t>
            </a:r>
          </a:p>
          <a:p>
            <a:pPr>
              <a:lnSpc>
                <a:spcPts val="2500"/>
              </a:lnSpc>
              <a:buClr>
                <a:srgbClr val="66FFFF"/>
              </a:buClr>
              <a:buSzPct val="90000"/>
              <a:buFont typeface="Wingdings" pitchFamily="2" charset="2"/>
              <a:buChar char="Ø"/>
            </a:pPr>
            <a:r>
              <a:rPr lang="en-US" sz="2400" b="1" dirty="0" smtClean="0">
                <a:solidFill>
                  <a:schemeClr val="bg1"/>
                </a:solidFill>
                <a:latin typeface="Arial Narrow" pitchFamily="34" charset="0"/>
              </a:rPr>
              <a:t>Cancer; endometrial, breast (hormone sensitive), ovarian</a:t>
            </a:r>
          </a:p>
          <a:p>
            <a:endParaRPr lang="en-US" sz="2400" b="1" dirty="0">
              <a:solidFill>
                <a:schemeClr val="bg1"/>
              </a:solidFill>
              <a:latin typeface="Arial Narrow" pitchFamily="34" charset="0"/>
            </a:endParaRPr>
          </a:p>
        </p:txBody>
      </p:sp>
      <p:sp>
        <p:nvSpPr>
          <p:cNvPr id="11" name="Rectangle 10"/>
          <p:cNvSpPr/>
          <p:nvPr/>
        </p:nvSpPr>
        <p:spPr>
          <a:xfrm>
            <a:off x="228600" y="838200"/>
            <a:ext cx="3505768"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nSpc>
                <a:spcPts val="3000"/>
              </a:lnSpc>
            </a:pPr>
            <a:r>
              <a:rPr lang="en-US" sz="2800" b="1" cap="none" spc="0" dirty="0" smtClean="0">
                <a:ln>
                  <a:solidFill>
                    <a:srgbClr val="FF00FF"/>
                  </a:solidFill>
                  <a:prstDash val="solid"/>
                </a:ln>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5400000" scaled="1"/>
                  <a:tileRect/>
                </a:gradFill>
                <a:effectLst>
                  <a:outerShdw blurRad="50800" dist="50800" dir="5400000" algn="ctr" rotWithShape="0">
                    <a:schemeClr val="tx1"/>
                  </a:outerShdw>
                  <a:reflection blurRad="6350" stA="60000" endA="900" endPos="58000" dir="5400000" sy="-100000" algn="bl" rotWithShape="0"/>
                </a:effectLst>
                <a:latin typeface="Cooper Black" pitchFamily="18" charset="0"/>
              </a:rPr>
              <a:t>Contraindications</a:t>
            </a:r>
            <a:endParaRPr lang="en-US" sz="2800" b="1" cap="none" spc="0" dirty="0">
              <a:ln>
                <a:solidFill>
                  <a:srgbClr val="FF00FF"/>
                </a:solidFill>
                <a:prstDash val="solid"/>
              </a:ln>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5400000" scaled="1"/>
                <a:tileRect/>
              </a:gradFill>
              <a:effectLst>
                <a:outerShdw blurRad="50800" dist="50800" dir="5400000" algn="ctr" rotWithShape="0">
                  <a:schemeClr val="tx1"/>
                </a:outerShdw>
                <a:reflection blurRad="6350" stA="60000" endA="900" endPos="58000" dir="5400000" sy="-100000" algn="bl" rotWithShape="0"/>
              </a:effectLst>
              <a:latin typeface="Cooper Black" pitchFamily="18" charset="0"/>
            </a:endParaRPr>
          </a:p>
        </p:txBody>
      </p:sp>
      <p:sp>
        <p:nvSpPr>
          <p:cNvPr id="12" name="Rectangle 11"/>
          <p:cNvSpPr/>
          <p:nvPr/>
        </p:nvSpPr>
        <p:spPr>
          <a:xfrm>
            <a:off x="304800" y="4267200"/>
            <a:ext cx="2434256"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nSpc>
                <a:spcPts val="3000"/>
              </a:lnSpc>
            </a:pPr>
            <a:r>
              <a:rPr lang="en-US" sz="2800" b="1" cap="none" spc="0" dirty="0" smtClean="0">
                <a:ln>
                  <a:solidFill>
                    <a:srgbClr val="FF00FF"/>
                  </a:solidFill>
                  <a:prstDash val="solid"/>
                </a:ln>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5400000" scaled="1"/>
                  <a:tileRect/>
                </a:gradFill>
                <a:effectLst>
                  <a:outerShdw blurRad="50800" dist="50800" dir="5400000" algn="ctr" rotWithShape="0">
                    <a:schemeClr val="tx1"/>
                  </a:outerShdw>
                  <a:reflection blurRad="6350" stA="60000" endA="900" endPos="58000" dir="5400000" sy="-100000" algn="bl" rotWithShape="0"/>
                </a:effectLst>
                <a:latin typeface="Cooper Black" pitchFamily="18" charset="0"/>
              </a:rPr>
              <a:t>Interactions</a:t>
            </a:r>
            <a:endParaRPr lang="en-US" sz="2800" b="1" cap="none" spc="0" dirty="0">
              <a:ln>
                <a:solidFill>
                  <a:srgbClr val="FF00FF"/>
                </a:solidFill>
                <a:prstDash val="solid"/>
              </a:ln>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5400000" scaled="1"/>
                <a:tileRect/>
              </a:gradFill>
              <a:effectLst>
                <a:outerShdw blurRad="50800" dist="50800" dir="5400000" algn="ctr" rotWithShape="0">
                  <a:schemeClr val="tx1"/>
                </a:outerShdw>
                <a:reflection blurRad="6350" stA="60000" endA="900" endPos="58000" dir="5400000" sy="-100000" algn="bl" rotWithShape="0"/>
              </a:effectLst>
              <a:latin typeface="Cooper Black" pitchFamily="18" charset="0"/>
            </a:endParaRPr>
          </a:p>
        </p:txBody>
      </p:sp>
      <p:sp>
        <p:nvSpPr>
          <p:cNvPr id="13" name="TextBox 12"/>
          <p:cNvSpPr txBox="1"/>
          <p:nvPr/>
        </p:nvSpPr>
        <p:spPr>
          <a:xfrm>
            <a:off x="887506" y="4594412"/>
            <a:ext cx="7162800" cy="1938992"/>
          </a:xfrm>
          <a:prstGeom prst="rect">
            <a:avLst/>
          </a:prstGeom>
          <a:noFill/>
        </p:spPr>
        <p:txBody>
          <a:bodyPr wrap="square" rtlCol="0">
            <a:spAutoFit/>
          </a:bodyPr>
          <a:lstStyle/>
          <a:p>
            <a:pPr>
              <a:buBlip>
                <a:blip r:embed="rId5"/>
              </a:buBlip>
            </a:pPr>
            <a:r>
              <a:rPr lang="en-US" sz="2400" b="1" dirty="0" smtClean="0">
                <a:solidFill>
                  <a:schemeClr val="bg1"/>
                </a:solidFill>
                <a:latin typeface="Arial Narrow" pitchFamily="34" charset="0"/>
              </a:rPr>
              <a:t> See contraception</a:t>
            </a:r>
            <a:endParaRPr lang="en-US" sz="2400" b="1" dirty="0" smtClean="0">
              <a:solidFill>
                <a:schemeClr val="bg1"/>
              </a:solidFill>
              <a:latin typeface="Arial Narrow" pitchFamily="34" charset="0"/>
              <a:sym typeface="Wingdings 3"/>
            </a:endParaRPr>
          </a:p>
          <a:p>
            <a:pPr>
              <a:buBlip>
                <a:blip r:embed="rId5"/>
              </a:buBlip>
            </a:pPr>
            <a:r>
              <a:rPr lang="en-US" sz="2400" b="1" dirty="0" smtClean="0">
                <a:solidFill>
                  <a:schemeClr val="bg1"/>
                </a:solidFill>
                <a:latin typeface="Arial Narrow" pitchFamily="34" charset="0"/>
                <a:sym typeface="Wingdings 3"/>
              </a:rPr>
              <a:t> NB.  </a:t>
            </a:r>
            <a:r>
              <a:rPr lang="en-US" sz="2400" b="1" i="1" u="sng" dirty="0" smtClean="0">
                <a:solidFill>
                  <a:schemeClr val="bg1"/>
                </a:solidFill>
                <a:latin typeface="Arial Narrow" pitchFamily="34" charset="0"/>
                <a:sym typeface="Wingdings 3"/>
              </a:rPr>
              <a:t>If given with</a:t>
            </a:r>
          </a:p>
          <a:p>
            <a:pPr marL="365760">
              <a:buBlip>
                <a:blip r:embed="rId6"/>
              </a:buBlip>
            </a:pPr>
            <a:r>
              <a:rPr lang="en-US" sz="2400" b="1" dirty="0" smtClean="0">
                <a:solidFill>
                  <a:schemeClr val="bg1"/>
                </a:solidFill>
                <a:latin typeface="Arial Narrow" pitchFamily="34" charset="0"/>
                <a:sym typeface="Wingdings 3"/>
              </a:rPr>
              <a:t> SERMs additive side effects for both drugs</a:t>
            </a:r>
          </a:p>
          <a:p>
            <a:pPr marL="365760">
              <a:buBlip>
                <a:blip r:embed="rId6"/>
              </a:buBlip>
            </a:pPr>
            <a:r>
              <a:rPr lang="en-US" sz="2400" b="1" dirty="0" smtClean="0">
                <a:solidFill>
                  <a:schemeClr val="bg1"/>
                </a:solidFill>
                <a:latin typeface="Arial Narrow" pitchFamily="34" charset="0"/>
                <a:sym typeface="Wingdings 3"/>
              </a:rPr>
              <a:t> </a:t>
            </a:r>
            <a:r>
              <a:rPr lang="en-US" sz="2400" b="1" dirty="0" err="1" smtClean="0">
                <a:solidFill>
                  <a:schemeClr val="bg1"/>
                </a:solidFill>
                <a:latin typeface="Arial Narrow" pitchFamily="34" charset="0"/>
                <a:sym typeface="Wingdings 3"/>
              </a:rPr>
              <a:t>Aromatase</a:t>
            </a:r>
            <a:r>
              <a:rPr lang="en-US" sz="2400" b="1" dirty="0" smtClean="0">
                <a:solidFill>
                  <a:schemeClr val="bg1"/>
                </a:solidFill>
                <a:latin typeface="Arial Narrow" pitchFamily="34" charset="0"/>
                <a:sym typeface="Wingdings 3"/>
              </a:rPr>
              <a:t> inhibitors  efficacy </a:t>
            </a:r>
          </a:p>
          <a:p>
            <a:pPr marL="365760">
              <a:buBlip>
                <a:blip r:embed="rId6"/>
              </a:buBlip>
            </a:pPr>
            <a:r>
              <a:rPr lang="en-US" sz="2400" b="1" dirty="0" smtClean="0">
                <a:solidFill>
                  <a:schemeClr val="bg1"/>
                </a:solidFill>
                <a:latin typeface="Arial Narrow" pitchFamily="34" charset="0"/>
                <a:sym typeface="Wingdings 3"/>
              </a:rPr>
              <a:t> Corticosteroids  side effects  </a:t>
            </a:r>
            <a:endParaRPr lang="en-US" sz="2400" b="1" dirty="0">
              <a:solidFill>
                <a:schemeClr val="bg1"/>
              </a:solidFill>
              <a:latin typeface="Arial Narrow" pitchFamily="34" charset="0"/>
            </a:endParaRPr>
          </a:p>
        </p:txBody>
      </p:sp>
      <p:grpSp>
        <p:nvGrpSpPr>
          <p:cNvPr id="14" name="Group 14"/>
          <p:cNvGrpSpPr/>
          <p:nvPr/>
        </p:nvGrpSpPr>
        <p:grpSpPr>
          <a:xfrm flipH="1">
            <a:off x="7543800" y="4114800"/>
            <a:ext cx="1143000" cy="1298291"/>
            <a:chOff x="2" y="73309"/>
            <a:chExt cx="1716208" cy="1907891"/>
          </a:xfrm>
        </p:grpSpPr>
        <p:pic>
          <p:nvPicPr>
            <p:cNvPr id="15" name="Picture 2" descr="http://www.jovemedical.com/images/bhrt.jpg"/>
            <p:cNvPicPr>
              <a:picLocks noChangeAspect="1" noChangeArrowheads="1"/>
            </p:cNvPicPr>
            <p:nvPr/>
          </p:nvPicPr>
          <p:blipFill>
            <a:blip r:embed="rId2" cstate="print">
              <a:lum bright="20000"/>
            </a:blip>
            <a:srcRect/>
            <a:stretch>
              <a:fillRect/>
            </a:stretch>
          </p:blipFill>
          <p:spPr bwMode="auto">
            <a:xfrm>
              <a:off x="2" y="73309"/>
              <a:ext cx="1716208" cy="1907891"/>
            </a:xfrm>
            <a:prstGeom prst="ellipse">
              <a:avLst/>
            </a:prstGeom>
            <a:noFill/>
          </p:spPr>
        </p:pic>
        <p:pic>
          <p:nvPicPr>
            <p:cNvPr id="16" name="Picture 4" descr="http://www.canadianmedicine4all.com/wp-content/uploads/2009/09/The-Associations-of-Hormone-Replacement-Therapy.jpg"/>
            <p:cNvPicPr>
              <a:picLocks noChangeAspect="1" noChangeArrowheads="1"/>
            </p:cNvPicPr>
            <p:nvPr/>
          </p:nvPicPr>
          <p:blipFill>
            <a:blip r:embed="rId3" cstate="print">
              <a:lum bright="10000"/>
            </a:blip>
            <a:srcRect b="6000"/>
            <a:stretch>
              <a:fillRect/>
            </a:stretch>
          </p:blipFill>
          <p:spPr bwMode="auto">
            <a:xfrm>
              <a:off x="216795" y="240405"/>
              <a:ext cx="1215958" cy="1524000"/>
            </a:xfrm>
            <a:prstGeom prst="ellipse">
              <a:avLst/>
            </a:prstGeom>
            <a:noFill/>
          </p:spPr>
        </p:pic>
      </p:grpSp>
      <p:pic>
        <p:nvPicPr>
          <p:cNvPr id="17" name="Picture 2" descr="http://www.psdgraphics.com/wp-content/uploads/2009/06/female-sign.jpg"/>
          <p:cNvPicPr>
            <a:picLocks noChangeAspect="1" noChangeArrowheads="1"/>
          </p:cNvPicPr>
          <p:nvPr/>
        </p:nvPicPr>
        <p:blipFill>
          <a:blip r:embed="rId7" cstate="print">
            <a:clrChange>
              <a:clrFrom>
                <a:srgbClr val="FFFFFF"/>
              </a:clrFrom>
              <a:clrTo>
                <a:srgbClr val="FFFFFF">
                  <a:alpha val="0"/>
                </a:srgbClr>
              </a:clrTo>
            </a:clrChange>
            <a:duotone>
              <a:schemeClr val="accent5">
                <a:shade val="45000"/>
                <a:satMod val="135000"/>
              </a:schemeClr>
              <a:prstClr val="white"/>
            </a:duotone>
          </a:blip>
          <a:srcRect l="25137" r="26339"/>
          <a:stretch>
            <a:fillRect/>
          </a:stretch>
        </p:blipFill>
        <p:spPr bwMode="auto">
          <a:xfrm rot="19273429">
            <a:off x="7355394" y="4946469"/>
            <a:ext cx="756881" cy="1368085"/>
          </a:xfrm>
          <a:prstGeom prst="rect">
            <a:avLst/>
          </a:prstGeom>
          <a:noFill/>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21000">
              <a:schemeClr val="tx1"/>
            </a:gs>
            <a:gs pos="64000">
              <a:srgbClr val="0000FF"/>
            </a:gs>
            <a:gs pos="94000">
              <a:srgbClr val="3333CC">
                <a:alpha val="69000"/>
              </a:srgbClr>
            </a:gs>
            <a:gs pos="99000">
              <a:srgbClr val="B2CCEC"/>
            </a:gs>
            <a:gs pos="100000">
              <a:srgbClr val="FF00FF"/>
            </a:gs>
          </a:gsLst>
          <a:path path="rect">
            <a:fillToRect r="100000" b="100000"/>
          </a:path>
          <a:tileRect l="-100000" t="-100000"/>
        </a:gradFill>
        <a:effectLst/>
      </p:bgPr>
    </p:bg>
    <p:spTree>
      <p:nvGrpSpPr>
        <p:cNvPr id="1" name=""/>
        <p:cNvGrpSpPr/>
        <p:nvPr/>
      </p:nvGrpSpPr>
      <p:grpSpPr>
        <a:xfrm>
          <a:off x="0" y="0"/>
          <a:ext cx="0" cy="0"/>
          <a:chOff x="0" y="0"/>
          <a:chExt cx="0" cy="0"/>
        </a:xfrm>
      </p:grpSpPr>
      <p:sp>
        <p:nvSpPr>
          <p:cNvPr id="17" name="Rectangle 16"/>
          <p:cNvSpPr/>
          <p:nvPr/>
        </p:nvSpPr>
        <p:spPr>
          <a:xfrm>
            <a:off x="-231648" y="134112"/>
            <a:ext cx="4572000" cy="707886"/>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4000" dirty="0" smtClean="0">
                <a:ln w="18415" cmpd="sng">
                  <a:solidFill>
                    <a:srgbClr val="66FFFF"/>
                  </a:solidFill>
                  <a:prstDash val="solid"/>
                </a:ln>
                <a:solidFill>
                  <a:srgbClr val="FFFFFF"/>
                </a:solidFill>
                <a:effectLst>
                  <a:outerShdw blurRad="63500" dir="3600000" algn="tl" rotWithShape="0">
                    <a:srgbClr val="000000">
                      <a:alpha val="70000"/>
                    </a:srgbClr>
                  </a:outerShdw>
                </a:effectLst>
                <a:latin typeface="Britannic Bold" pitchFamily="34" charset="0"/>
              </a:rPr>
              <a:t>PROGESTINs</a:t>
            </a:r>
            <a:endParaRPr lang="en-US" sz="4000" dirty="0">
              <a:ln w="18415" cmpd="sng">
                <a:solidFill>
                  <a:srgbClr val="66FFFF"/>
                </a:solidFill>
                <a:prstDash val="solid"/>
              </a:ln>
              <a:solidFill>
                <a:srgbClr val="FFFFFF"/>
              </a:solidFill>
              <a:effectLst>
                <a:outerShdw blurRad="63500" dir="3600000" algn="tl" rotWithShape="0">
                  <a:srgbClr val="000000">
                    <a:alpha val="70000"/>
                  </a:srgbClr>
                </a:outerShdw>
              </a:effectLst>
              <a:latin typeface="Britannic Bold" pitchFamily="34" charset="0"/>
            </a:endParaRPr>
          </a:p>
        </p:txBody>
      </p:sp>
      <p:sp>
        <p:nvSpPr>
          <p:cNvPr id="14" name="TextBox 13"/>
          <p:cNvSpPr txBox="1"/>
          <p:nvPr/>
        </p:nvSpPr>
        <p:spPr>
          <a:xfrm>
            <a:off x="152400" y="264459"/>
            <a:ext cx="381000" cy="400110"/>
          </a:xfrm>
          <a:prstGeom prst="rect">
            <a:avLst/>
          </a:prstGeom>
          <a:solidFill>
            <a:srgbClr val="66FFFF"/>
          </a:solidFill>
          <a:ln>
            <a:solidFill>
              <a:schemeClr val="bg1"/>
            </a:solidFill>
          </a:ln>
        </p:spPr>
        <p:txBody>
          <a:bodyPr wrap="square" rtlCol="0">
            <a:spAutoFit/>
          </a:bodyPr>
          <a:lstStyle/>
          <a:p>
            <a:r>
              <a:rPr lang="en-US" sz="2000" dirty="0" smtClean="0">
                <a:latin typeface="Bernard MT Condensed" pitchFamily="18" charset="0"/>
              </a:rPr>
              <a:t>2.</a:t>
            </a:r>
            <a:endParaRPr lang="en-US" sz="2000" dirty="0">
              <a:latin typeface="Bernard MT Condensed" pitchFamily="18" charset="0"/>
            </a:endParaRPr>
          </a:p>
        </p:txBody>
      </p:sp>
      <p:sp>
        <p:nvSpPr>
          <p:cNvPr id="2252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 b="1" i="0" u="none" strike="noStrike" cap="none" normalizeH="0" baseline="0" smtClean="0">
                <a:ln>
                  <a:noFill/>
                </a:ln>
                <a:solidFill>
                  <a:srgbClr val="666666"/>
                </a:solidFill>
                <a:effectLst/>
                <a:latin typeface="Arial" pitchFamily="34" charset="0"/>
                <a:cs typeface="Arial" pitchFamily="34" charset="0"/>
              </a:rPr>
              <a:t>Estrogen and progestin combinations (pills or tablets)</a:t>
            </a:r>
            <a:r>
              <a:rPr kumimoji="0" lang="en-US" sz="200" b="0" i="0" u="none" strike="noStrike" cap="none" normalizeH="0" baseline="0" smtClean="0">
                <a:ln>
                  <a:noFill/>
                </a:ln>
                <a:solidFill>
                  <a:srgbClr val="666666"/>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5" name="Picture 4" descr="200px-Cholesterol_svg"/>
          <p:cNvPicPr>
            <a:picLocks noChangeAspect="1" noChangeArrowheads="1"/>
          </p:cNvPicPr>
          <p:nvPr/>
        </p:nvPicPr>
        <p:blipFill>
          <a:blip r:embed="rId2" cstate="print"/>
          <a:srcRect/>
          <a:stretch>
            <a:fillRect/>
          </a:stretch>
        </p:blipFill>
        <p:spPr bwMode="auto">
          <a:xfrm>
            <a:off x="1752600" y="1145703"/>
            <a:ext cx="1916440" cy="1151965"/>
          </a:xfrm>
          <a:prstGeom prst="rect">
            <a:avLst/>
          </a:prstGeom>
          <a:solidFill>
            <a:schemeClr val="bg2">
              <a:lumMod val="40000"/>
              <a:lumOff val="60000"/>
            </a:schemeClr>
          </a:solidFill>
        </p:spPr>
      </p:pic>
      <p:pic>
        <p:nvPicPr>
          <p:cNvPr id="18" name="Picture 6" descr="220px-Pregnenolone"/>
          <p:cNvPicPr>
            <a:picLocks noChangeAspect="1" noChangeArrowheads="1"/>
          </p:cNvPicPr>
          <p:nvPr/>
        </p:nvPicPr>
        <p:blipFill>
          <a:blip r:embed="rId3" cstate="print"/>
          <a:srcRect/>
          <a:stretch>
            <a:fillRect/>
          </a:stretch>
        </p:blipFill>
        <p:spPr bwMode="auto">
          <a:xfrm>
            <a:off x="4126240" y="1141221"/>
            <a:ext cx="1905000" cy="1160930"/>
          </a:xfrm>
          <a:prstGeom prst="rect">
            <a:avLst/>
          </a:prstGeom>
          <a:solidFill>
            <a:schemeClr val="bg2">
              <a:lumMod val="40000"/>
              <a:lumOff val="60000"/>
            </a:schemeClr>
          </a:solidFill>
        </p:spPr>
      </p:pic>
      <p:pic>
        <p:nvPicPr>
          <p:cNvPr id="20" name="Picture 8" descr="200px-Progesterone-2D-skeletal"/>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412240" y="1116568"/>
            <a:ext cx="1905000" cy="1181100"/>
          </a:xfrm>
          <a:prstGeom prst="rect">
            <a:avLst/>
          </a:prstGeom>
          <a:solidFill>
            <a:schemeClr val="bg2">
              <a:lumMod val="40000"/>
              <a:lumOff val="60000"/>
            </a:schemeClr>
          </a:solidFill>
        </p:spPr>
      </p:pic>
      <p:sp>
        <p:nvSpPr>
          <p:cNvPr id="22" name="Line 10"/>
          <p:cNvSpPr>
            <a:spLocks noChangeShapeType="1"/>
          </p:cNvSpPr>
          <p:nvPr/>
        </p:nvSpPr>
        <p:spPr bwMode="auto">
          <a:xfrm>
            <a:off x="3364240" y="1611868"/>
            <a:ext cx="1066800" cy="0"/>
          </a:xfrm>
          <a:prstGeom prst="line">
            <a:avLst/>
          </a:prstGeom>
          <a:solidFill>
            <a:schemeClr val="bg2">
              <a:lumMod val="40000"/>
              <a:lumOff val="60000"/>
            </a:schemeClr>
          </a:solidFill>
          <a:ln w="38100">
            <a:solidFill>
              <a:srgbClr val="FF00FF"/>
            </a:solidFill>
            <a:round/>
            <a:headEnd/>
            <a:tailEnd type="triangle" w="med" len="med"/>
          </a:ln>
          <a:effectLst/>
        </p:spPr>
        <p:txBody>
          <a:bodyPr/>
          <a:lstStyle/>
          <a:p>
            <a:endParaRPr lang="en-US"/>
          </a:p>
        </p:txBody>
      </p:sp>
      <p:sp>
        <p:nvSpPr>
          <p:cNvPr id="24" name="TextBox 23"/>
          <p:cNvSpPr txBox="1"/>
          <p:nvPr/>
        </p:nvSpPr>
        <p:spPr>
          <a:xfrm>
            <a:off x="267237" y="762000"/>
            <a:ext cx="1371600" cy="461665"/>
          </a:xfrm>
          <a:prstGeom prst="rect">
            <a:avLst/>
          </a:prstGeom>
          <a:solidFill>
            <a:schemeClr val="bg1"/>
          </a:solidFill>
          <a:ln>
            <a:solidFill>
              <a:srgbClr val="FF00FF"/>
            </a:solidFill>
          </a:ln>
        </p:spPr>
        <p:txBody>
          <a:bodyPr wrap="square" rtlCol="0">
            <a:spAutoFit/>
          </a:bodyPr>
          <a:lstStyle/>
          <a:p>
            <a:r>
              <a:rPr lang="en-US" sz="2400" dirty="0">
                <a:latin typeface="Bernard MT Condensed" pitchFamily="18" charset="0"/>
              </a:rPr>
              <a:t>In NATURE</a:t>
            </a:r>
          </a:p>
        </p:txBody>
      </p:sp>
      <p:sp>
        <p:nvSpPr>
          <p:cNvPr id="25" name="TextBox 24"/>
          <p:cNvSpPr txBox="1"/>
          <p:nvPr/>
        </p:nvSpPr>
        <p:spPr>
          <a:xfrm>
            <a:off x="228600" y="3124200"/>
            <a:ext cx="1524000" cy="461665"/>
          </a:xfrm>
          <a:prstGeom prst="rect">
            <a:avLst/>
          </a:prstGeom>
          <a:solidFill>
            <a:schemeClr val="bg1"/>
          </a:solidFill>
          <a:ln>
            <a:solidFill>
              <a:srgbClr val="FF00FF"/>
            </a:solidFill>
          </a:ln>
        </p:spPr>
        <p:txBody>
          <a:bodyPr wrap="square" rtlCol="0">
            <a:spAutoFit/>
          </a:bodyPr>
          <a:lstStyle/>
          <a:p>
            <a:r>
              <a:rPr lang="en-US" sz="2400" dirty="0" smtClean="0">
                <a:latin typeface="Bernard MT Condensed" pitchFamily="18" charset="0"/>
              </a:rPr>
              <a:t>As Therapy</a:t>
            </a:r>
            <a:endParaRPr lang="en-US" sz="2400" dirty="0">
              <a:latin typeface="Bernard MT Condensed" pitchFamily="18" charset="0"/>
            </a:endParaRPr>
          </a:p>
        </p:txBody>
      </p:sp>
      <p:sp>
        <p:nvSpPr>
          <p:cNvPr id="26" name="Line 10"/>
          <p:cNvSpPr>
            <a:spLocks noChangeShapeType="1"/>
          </p:cNvSpPr>
          <p:nvPr/>
        </p:nvSpPr>
        <p:spPr bwMode="auto">
          <a:xfrm>
            <a:off x="5878840" y="1611868"/>
            <a:ext cx="1066800" cy="0"/>
          </a:xfrm>
          <a:prstGeom prst="line">
            <a:avLst/>
          </a:prstGeom>
          <a:solidFill>
            <a:schemeClr val="bg2">
              <a:lumMod val="40000"/>
              <a:lumOff val="60000"/>
            </a:schemeClr>
          </a:solidFill>
          <a:ln w="38100">
            <a:solidFill>
              <a:srgbClr val="FF00FF"/>
            </a:solidFill>
            <a:round/>
            <a:headEnd/>
            <a:tailEnd type="triangle" w="med" len="med"/>
          </a:ln>
          <a:effectLst/>
        </p:spPr>
        <p:txBody>
          <a:bodyPr/>
          <a:lstStyle/>
          <a:p>
            <a:endParaRPr lang="en-US"/>
          </a:p>
        </p:txBody>
      </p:sp>
      <p:sp>
        <p:nvSpPr>
          <p:cNvPr id="27" name="Rectangle 26"/>
          <p:cNvSpPr/>
          <p:nvPr/>
        </p:nvSpPr>
        <p:spPr>
          <a:xfrm>
            <a:off x="228600" y="2616912"/>
            <a:ext cx="8610600" cy="412934"/>
          </a:xfrm>
          <a:prstGeom prst="rect">
            <a:avLst/>
          </a:prstGeom>
          <a:noFill/>
        </p:spPr>
        <p:txBody>
          <a:bodyPr wrap="square">
            <a:spAutoFit/>
          </a:bodyPr>
          <a:lstStyle/>
          <a:p>
            <a:pPr marL="342900" lvl="0" indent="-342900">
              <a:lnSpc>
                <a:spcPts val="2500"/>
              </a:lnSpc>
              <a:defRPr/>
            </a:pPr>
            <a:r>
              <a:rPr lang="en-US" sz="2400" b="1" dirty="0" smtClean="0">
                <a:solidFill>
                  <a:schemeClr val="bg1"/>
                </a:solidFill>
                <a:latin typeface="Arial Narrow" pitchFamily="34" charset="0"/>
              </a:rPr>
              <a:t>Are precursor to estrogens, androgens, and </a:t>
            </a:r>
            <a:r>
              <a:rPr lang="en-US" sz="2400" b="1" dirty="0" err="1" smtClean="0">
                <a:solidFill>
                  <a:schemeClr val="bg1"/>
                </a:solidFill>
                <a:latin typeface="Arial Narrow" pitchFamily="34" charset="0"/>
              </a:rPr>
              <a:t>adrenocortical</a:t>
            </a:r>
            <a:r>
              <a:rPr lang="en-US" sz="2400" b="1" dirty="0" smtClean="0">
                <a:solidFill>
                  <a:schemeClr val="bg1"/>
                </a:solidFill>
                <a:latin typeface="Arial Narrow" pitchFamily="34" charset="0"/>
              </a:rPr>
              <a:t> steroids.</a:t>
            </a:r>
          </a:p>
        </p:txBody>
      </p:sp>
      <p:sp>
        <p:nvSpPr>
          <p:cNvPr id="28" name="Text Box 18"/>
          <p:cNvSpPr txBox="1">
            <a:spLocks noChangeArrowheads="1"/>
          </p:cNvSpPr>
          <p:nvPr/>
        </p:nvSpPr>
        <p:spPr bwMode="auto">
          <a:xfrm>
            <a:off x="1676400" y="2297668"/>
            <a:ext cx="1219200" cy="369332"/>
          </a:xfrm>
          <a:prstGeom prst="rect">
            <a:avLst/>
          </a:prstGeom>
          <a:noFill/>
          <a:ln w="9525">
            <a:noFill/>
            <a:miter lim="800000"/>
            <a:headEnd/>
            <a:tailEnd/>
          </a:ln>
          <a:effectLst/>
        </p:spPr>
        <p:txBody>
          <a:bodyPr wrap="square">
            <a:spAutoFit/>
          </a:bodyPr>
          <a:lstStyle/>
          <a:p>
            <a:r>
              <a:rPr lang="en-US" dirty="0" smtClean="0">
                <a:solidFill>
                  <a:srgbClr val="66FFFF"/>
                </a:solidFill>
                <a:latin typeface="Bernard MT Condensed" pitchFamily="18" charset="0"/>
              </a:rPr>
              <a:t>Cholesterol</a:t>
            </a:r>
            <a:endParaRPr lang="en-US" dirty="0">
              <a:solidFill>
                <a:srgbClr val="66FFFF"/>
              </a:solidFill>
              <a:latin typeface="Bernard MT Condensed" pitchFamily="18" charset="0"/>
            </a:endParaRPr>
          </a:p>
        </p:txBody>
      </p:sp>
      <p:sp>
        <p:nvSpPr>
          <p:cNvPr id="29" name="Text Box 18"/>
          <p:cNvSpPr txBox="1">
            <a:spLocks noChangeArrowheads="1"/>
          </p:cNvSpPr>
          <p:nvPr/>
        </p:nvSpPr>
        <p:spPr bwMode="auto">
          <a:xfrm>
            <a:off x="4052047" y="2297668"/>
            <a:ext cx="1676400" cy="369332"/>
          </a:xfrm>
          <a:prstGeom prst="rect">
            <a:avLst/>
          </a:prstGeom>
          <a:noFill/>
          <a:ln w="9525">
            <a:noFill/>
            <a:miter lim="800000"/>
            <a:headEnd/>
            <a:tailEnd/>
          </a:ln>
          <a:effectLst/>
        </p:spPr>
        <p:txBody>
          <a:bodyPr wrap="square">
            <a:spAutoFit/>
          </a:bodyPr>
          <a:lstStyle/>
          <a:p>
            <a:r>
              <a:rPr lang="en-US" dirty="0" err="1" smtClean="0">
                <a:solidFill>
                  <a:srgbClr val="66FFFF"/>
                </a:solidFill>
                <a:latin typeface="Bernard MT Condensed" pitchFamily="18" charset="0"/>
              </a:rPr>
              <a:t>Pregnenolone</a:t>
            </a:r>
            <a:endParaRPr lang="en-US" dirty="0">
              <a:solidFill>
                <a:srgbClr val="66FFFF"/>
              </a:solidFill>
              <a:latin typeface="Bernard MT Condensed" pitchFamily="18" charset="0"/>
            </a:endParaRPr>
          </a:p>
        </p:txBody>
      </p:sp>
      <p:sp>
        <p:nvSpPr>
          <p:cNvPr id="30" name="Text Box 18"/>
          <p:cNvSpPr txBox="1">
            <a:spLocks noChangeArrowheads="1"/>
          </p:cNvSpPr>
          <p:nvPr/>
        </p:nvSpPr>
        <p:spPr bwMode="auto">
          <a:xfrm>
            <a:off x="6360459" y="2297668"/>
            <a:ext cx="1676400" cy="369332"/>
          </a:xfrm>
          <a:prstGeom prst="rect">
            <a:avLst/>
          </a:prstGeom>
          <a:noFill/>
          <a:ln w="9525">
            <a:noFill/>
            <a:miter lim="800000"/>
            <a:headEnd/>
            <a:tailEnd/>
          </a:ln>
          <a:effectLst/>
        </p:spPr>
        <p:txBody>
          <a:bodyPr wrap="square">
            <a:spAutoFit/>
          </a:bodyPr>
          <a:lstStyle/>
          <a:p>
            <a:r>
              <a:rPr lang="en-US" dirty="0" smtClean="0">
                <a:solidFill>
                  <a:srgbClr val="66FFFF"/>
                </a:solidFill>
                <a:latin typeface="Bernard MT Condensed" pitchFamily="18" charset="0"/>
              </a:rPr>
              <a:t>Progesterone</a:t>
            </a:r>
            <a:endParaRPr lang="en-US" dirty="0">
              <a:solidFill>
                <a:srgbClr val="66FFFF"/>
              </a:solidFill>
              <a:latin typeface="Bernard MT Condensed" pitchFamily="18" charset="0"/>
            </a:endParaRPr>
          </a:p>
        </p:txBody>
      </p:sp>
      <p:sp>
        <p:nvSpPr>
          <p:cNvPr id="31" name="TextBox 30"/>
          <p:cNvSpPr txBox="1"/>
          <p:nvPr/>
        </p:nvSpPr>
        <p:spPr>
          <a:xfrm>
            <a:off x="228600" y="3581400"/>
            <a:ext cx="8610600" cy="1451679"/>
          </a:xfrm>
          <a:prstGeom prst="rect">
            <a:avLst/>
          </a:prstGeom>
          <a:noFill/>
        </p:spPr>
        <p:txBody>
          <a:bodyPr wrap="square" rtlCol="0">
            <a:spAutoFit/>
          </a:bodyPr>
          <a:lstStyle/>
          <a:p>
            <a:pPr>
              <a:lnSpc>
                <a:spcPts val="2500"/>
              </a:lnSpc>
              <a:buBlip>
                <a:blip r:embed="rId5"/>
              </a:buBlip>
            </a:pPr>
            <a:r>
              <a:rPr lang="en-US" sz="2400" b="1" dirty="0" smtClean="0">
                <a:solidFill>
                  <a:srgbClr val="66FFFF"/>
                </a:solidFill>
                <a:latin typeface="Arial Narrow" pitchFamily="34" charset="0"/>
              </a:rPr>
              <a:t>Progesterone </a:t>
            </a:r>
            <a:r>
              <a:rPr lang="en-US" sz="2400" b="1" dirty="0" smtClean="0">
                <a:solidFill>
                  <a:schemeClr val="bg1"/>
                </a:solidFill>
                <a:latin typeface="Arial Narrow" pitchFamily="34" charset="0"/>
              </a:rPr>
              <a:t>is degraded in GIT, so can be given only </a:t>
            </a:r>
            <a:r>
              <a:rPr lang="en-US" sz="2400" b="1" u="sng" dirty="0" smtClean="0">
                <a:solidFill>
                  <a:schemeClr val="bg1"/>
                </a:solidFill>
                <a:latin typeface="Arial Narrow" pitchFamily="34" charset="0"/>
              </a:rPr>
              <a:t>parentally</a:t>
            </a:r>
          </a:p>
          <a:p>
            <a:pPr>
              <a:lnSpc>
                <a:spcPts val="2500"/>
              </a:lnSpc>
              <a:buBlip>
                <a:blip r:embed="rId5"/>
              </a:buBlip>
            </a:pPr>
            <a:r>
              <a:rPr lang="en-US" sz="2400" b="1" dirty="0" err="1" smtClean="0">
                <a:solidFill>
                  <a:srgbClr val="66FFFF"/>
                </a:solidFill>
                <a:latin typeface="Arial Narrow" pitchFamily="34" charset="0"/>
              </a:rPr>
              <a:t>Progestins</a:t>
            </a:r>
            <a:r>
              <a:rPr lang="en-US" sz="2400" b="1" dirty="0" smtClean="0">
                <a:solidFill>
                  <a:srgbClr val="66FFFF"/>
                </a:solidFill>
                <a:latin typeface="Arial Narrow" pitchFamily="34" charset="0"/>
              </a:rPr>
              <a:t> </a:t>
            </a:r>
            <a:r>
              <a:rPr lang="en-US" sz="2400" b="1" dirty="0" smtClean="0">
                <a:solidFill>
                  <a:schemeClr val="bg1"/>
                </a:solidFill>
                <a:latin typeface="Arial Narrow" pitchFamily="34" charset="0"/>
              </a:rPr>
              <a:t>are synthetic progestogens that have effects  similar to progesterone but are </a:t>
            </a:r>
            <a:r>
              <a:rPr lang="en-US" sz="2400" b="1" dirty="0" smtClean="0">
                <a:solidFill>
                  <a:srgbClr val="FFC000"/>
                </a:solidFill>
                <a:latin typeface="Arial Narrow" pitchFamily="34" charset="0"/>
              </a:rPr>
              <a:t>not degraded by GIT. </a:t>
            </a:r>
          </a:p>
          <a:p>
            <a:pPr>
              <a:lnSpc>
                <a:spcPts val="2500"/>
              </a:lnSpc>
              <a:spcBef>
                <a:spcPts val="600"/>
              </a:spcBef>
            </a:pPr>
            <a:r>
              <a:rPr lang="en-US" sz="2400" b="1" dirty="0" smtClean="0">
                <a:solidFill>
                  <a:schemeClr val="bg1"/>
                </a:solidFill>
                <a:latin typeface="Arial Narrow" pitchFamily="34" charset="0"/>
              </a:rPr>
              <a:t>Progestin preparations; as in contraceptive pills </a:t>
            </a:r>
            <a:endParaRPr lang="en-US" sz="2400" b="1" dirty="0">
              <a:solidFill>
                <a:schemeClr val="bg1"/>
              </a:solidFill>
              <a:latin typeface="Arial Narrow" pitchFamily="34" charset="0"/>
            </a:endParaRPr>
          </a:p>
        </p:txBody>
      </p:sp>
      <p:pic>
        <p:nvPicPr>
          <p:cNvPr id="40" name="Picture 4" descr="http://www.medindia.net/afp/images/Risk-of-ER-negative-Breast-Cancer-Determined-by-Body-Fat-Distribution@@US-health-cancer-11302.jpg"/>
          <p:cNvPicPr>
            <a:picLocks noChangeAspect="1" noChangeArrowheads="1"/>
          </p:cNvPicPr>
          <p:nvPr/>
        </p:nvPicPr>
        <p:blipFill>
          <a:blip r:embed="rId6" cstate="print">
            <a:duotone>
              <a:schemeClr val="accent1">
                <a:shade val="45000"/>
                <a:satMod val="135000"/>
              </a:schemeClr>
              <a:prstClr val="white"/>
            </a:duotone>
          </a:blip>
          <a:srcRect l="2985" t="22522" r="4478" b="4167"/>
          <a:stretch>
            <a:fillRect/>
          </a:stretch>
        </p:blipFill>
        <p:spPr bwMode="auto">
          <a:xfrm flipH="1">
            <a:off x="5867400" y="0"/>
            <a:ext cx="3276600" cy="1859692"/>
          </a:xfrm>
          <a:prstGeom prst="halfFrame">
            <a:avLst>
              <a:gd name="adj1" fmla="val 33333"/>
              <a:gd name="adj2" fmla="val 38180"/>
            </a:avLst>
          </a:prstGeom>
          <a:noFill/>
        </p:spPr>
      </p:pic>
      <p:sp>
        <p:nvSpPr>
          <p:cNvPr id="19" name="Rectangle 18"/>
          <p:cNvSpPr/>
          <p:nvPr/>
        </p:nvSpPr>
        <p:spPr>
          <a:xfrm>
            <a:off x="1676400" y="675375"/>
            <a:ext cx="7467600" cy="412934"/>
          </a:xfrm>
          <a:prstGeom prst="rect">
            <a:avLst/>
          </a:prstGeom>
        </p:spPr>
        <p:txBody>
          <a:bodyPr wrap="square">
            <a:spAutoFit/>
          </a:bodyPr>
          <a:lstStyle/>
          <a:p>
            <a:pPr marL="342900" lvl="0" indent="-342900">
              <a:lnSpc>
                <a:spcPts val="2500"/>
              </a:lnSpc>
              <a:defRPr/>
            </a:pPr>
            <a:r>
              <a:rPr lang="en-US" sz="2200" b="1" dirty="0" smtClean="0">
                <a:solidFill>
                  <a:schemeClr val="bg1"/>
                </a:solidFill>
                <a:latin typeface="Arial Narrow" pitchFamily="34" charset="0"/>
              </a:rPr>
              <a:t>Produced by; Adrenal glands, Gonads, Brain, Placenta   </a:t>
            </a:r>
          </a:p>
        </p:txBody>
      </p:sp>
      <p:sp>
        <p:nvSpPr>
          <p:cNvPr id="21" name="Rectangle 20"/>
          <p:cNvSpPr/>
          <p:nvPr/>
        </p:nvSpPr>
        <p:spPr>
          <a:xfrm>
            <a:off x="47325" y="1295400"/>
            <a:ext cx="1828800" cy="704424"/>
          </a:xfrm>
          <a:prstGeom prst="rect">
            <a:avLst/>
          </a:prstGeom>
        </p:spPr>
        <p:txBody>
          <a:bodyPr wrap="square">
            <a:spAutoFit/>
          </a:bodyPr>
          <a:lstStyle/>
          <a:p>
            <a:pPr marL="342900" lvl="0" indent="-342900" algn="ctr">
              <a:lnSpc>
                <a:spcPts val="2500"/>
              </a:lnSpc>
              <a:defRPr/>
            </a:pPr>
            <a:r>
              <a:rPr lang="en-US" b="1" dirty="0" smtClean="0">
                <a:solidFill>
                  <a:schemeClr val="bg1"/>
                </a:solidFill>
                <a:latin typeface="Arial Narrow" pitchFamily="34" charset="0"/>
              </a:rPr>
              <a:t>Synthesis;</a:t>
            </a:r>
          </a:p>
          <a:p>
            <a:pPr marL="342900" lvl="0" indent="-342900" algn="ctr">
              <a:lnSpc>
                <a:spcPts val="2500"/>
              </a:lnSpc>
              <a:defRPr/>
            </a:pPr>
            <a:r>
              <a:rPr lang="en-US" b="1" dirty="0" smtClean="0">
                <a:solidFill>
                  <a:schemeClr val="bg1"/>
                </a:solidFill>
                <a:latin typeface="Arial Narrow" pitchFamily="34" charset="0"/>
              </a:rPr>
              <a:t>Induced by LH</a:t>
            </a:r>
          </a:p>
        </p:txBody>
      </p:sp>
      <p:sp>
        <p:nvSpPr>
          <p:cNvPr id="23" name="TextBox 22"/>
          <p:cNvSpPr txBox="1"/>
          <p:nvPr/>
        </p:nvSpPr>
        <p:spPr>
          <a:xfrm>
            <a:off x="235385" y="5575265"/>
            <a:ext cx="8451415" cy="1054135"/>
          </a:xfrm>
          <a:prstGeom prst="rect">
            <a:avLst/>
          </a:prstGeom>
          <a:noFill/>
        </p:spPr>
        <p:txBody>
          <a:bodyPr wrap="square" rtlCol="0">
            <a:spAutoFit/>
          </a:bodyPr>
          <a:lstStyle/>
          <a:p>
            <a:pPr>
              <a:lnSpc>
                <a:spcPts val="2500"/>
              </a:lnSpc>
            </a:pPr>
            <a:r>
              <a:rPr lang="en-US" sz="2400" b="1" dirty="0" smtClean="0">
                <a:solidFill>
                  <a:schemeClr val="bg1"/>
                </a:solidFill>
                <a:latin typeface="Arial Narrow" pitchFamily="34" charset="0"/>
              </a:rPr>
              <a:t>	     Two types of progesterone receptors [PR]</a:t>
            </a:r>
            <a:r>
              <a:rPr lang="en-US" sz="2400" b="1" dirty="0" smtClean="0">
                <a:solidFill>
                  <a:schemeClr val="bg1"/>
                </a:solidFill>
                <a:latin typeface="Arial Narrow" pitchFamily="34" charset="0"/>
                <a:sym typeface="Wingdings 3"/>
              </a:rPr>
              <a:t> </a:t>
            </a:r>
            <a:r>
              <a:rPr lang="en-US" sz="2400" b="1" dirty="0" smtClean="0">
                <a:solidFill>
                  <a:schemeClr val="bg1"/>
                </a:solidFill>
                <a:latin typeface="Arial Narrow" pitchFamily="34" charset="0"/>
              </a:rPr>
              <a:t>PR-A &amp; PR-B</a:t>
            </a:r>
          </a:p>
          <a:p>
            <a:pPr>
              <a:lnSpc>
                <a:spcPts val="2500"/>
              </a:lnSpc>
            </a:pPr>
            <a:r>
              <a:rPr lang="en-US" sz="2400" b="1" dirty="0" smtClean="0">
                <a:solidFill>
                  <a:schemeClr val="bg1"/>
                </a:solidFill>
                <a:latin typeface="Arial Narrow" pitchFamily="34" charset="0"/>
              </a:rPr>
              <a:t>They could exist  </a:t>
            </a:r>
            <a:r>
              <a:rPr lang="en-US" sz="2400" b="1" dirty="0" err="1" smtClean="0">
                <a:solidFill>
                  <a:schemeClr val="bg1"/>
                </a:solidFill>
                <a:latin typeface="Arial Narrow" pitchFamily="34" charset="0"/>
              </a:rPr>
              <a:t>cytoplasmic</a:t>
            </a:r>
            <a:r>
              <a:rPr lang="en-US" sz="2400" b="1" dirty="0" smtClean="0">
                <a:solidFill>
                  <a:schemeClr val="bg1"/>
                </a:solidFill>
                <a:latin typeface="Arial Narrow" pitchFamily="34" charset="0"/>
              </a:rPr>
              <a:t> </a:t>
            </a:r>
            <a:r>
              <a:rPr lang="en-US" sz="2400" b="1" dirty="0" smtClean="0">
                <a:solidFill>
                  <a:schemeClr val="bg1"/>
                </a:solidFill>
                <a:latin typeface="Arial Narrow" pitchFamily="34" charset="0"/>
                <a:sym typeface="Wingdings 3"/>
              </a:rPr>
              <a:t></a:t>
            </a:r>
            <a:r>
              <a:rPr lang="en-US" sz="2400" b="1" dirty="0" smtClean="0">
                <a:solidFill>
                  <a:schemeClr val="bg1"/>
                </a:solidFill>
                <a:latin typeface="Arial Narrow" pitchFamily="34" charset="0"/>
              </a:rPr>
              <a:t>mediating genomic long term effects  or  membranous </a:t>
            </a:r>
            <a:r>
              <a:rPr lang="en-US" sz="2400" b="1" dirty="0" smtClean="0">
                <a:solidFill>
                  <a:schemeClr val="bg1"/>
                </a:solidFill>
                <a:latin typeface="Arial Narrow" pitchFamily="34" charset="0"/>
                <a:sym typeface="Wingdings 3"/>
              </a:rPr>
              <a:t>mediating non-genomic rapid effects</a:t>
            </a:r>
            <a:r>
              <a:rPr lang="en-US" sz="2400" b="1" dirty="0" smtClean="0">
                <a:solidFill>
                  <a:schemeClr val="bg1"/>
                </a:solidFill>
                <a:latin typeface="Arial Narrow" pitchFamily="34" charset="0"/>
              </a:rPr>
              <a:t> </a:t>
            </a:r>
            <a:endParaRPr lang="en-US" sz="2400" b="1" dirty="0">
              <a:solidFill>
                <a:schemeClr val="bg1"/>
              </a:solidFill>
              <a:latin typeface="Arial Narrow" pitchFamily="34" charset="0"/>
            </a:endParaRPr>
          </a:p>
        </p:txBody>
      </p:sp>
      <p:sp>
        <p:nvSpPr>
          <p:cNvPr id="32" name="Rectangle 31"/>
          <p:cNvSpPr/>
          <p:nvPr/>
        </p:nvSpPr>
        <p:spPr>
          <a:xfrm>
            <a:off x="5105400" y="5158406"/>
            <a:ext cx="3748142" cy="387798"/>
          </a:xfrm>
          <a:prstGeom prst="rect">
            <a:avLst/>
          </a:prstGeom>
          <a:gradFill flip="none" rotWithShape="1">
            <a:gsLst>
              <a:gs pos="21000">
                <a:schemeClr val="tx1"/>
              </a:gs>
              <a:gs pos="64000">
                <a:srgbClr val="0000FF"/>
              </a:gs>
              <a:gs pos="94000">
                <a:srgbClr val="3333CC">
                  <a:alpha val="69000"/>
                </a:srgbClr>
              </a:gs>
              <a:gs pos="99000">
                <a:srgbClr val="B2CCEC"/>
              </a:gs>
              <a:gs pos="100000">
                <a:srgbClr val="FF00FF"/>
              </a:gs>
            </a:gsLst>
            <a:lin ang="2700000" scaled="1"/>
            <a:tileRect/>
          </a:gradFill>
        </p:spPr>
        <p:txBody>
          <a:bodyPr wrap="none">
            <a:spAutoFit/>
          </a:bodyPr>
          <a:lstStyle/>
          <a:p>
            <a:pPr marL="342900" indent="-342900">
              <a:lnSpc>
                <a:spcPct val="80000"/>
              </a:lnSpc>
              <a:spcBef>
                <a:spcPct val="20000"/>
              </a:spcBef>
            </a:pPr>
            <a:r>
              <a:rPr lang="en-US" sz="2400" b="1" dirty="0" smtClean="0">
                <a:solidFill>
                  <a:schemeClr val="bg1"/>
                </a:solidFill>
                <a:latin typeface="Arial Narrow" pitchFamily="34" charset="0"/>
              </a:rPr>
              <a:t>What does progesterone do?</a:t>
            </a:r>
          </a:p>
        </p:txBody>
      </p:sp>
      <p:sp>
        <p:nvSpPr>
          <p:cNvPr id="33" name="TextBox 32"/>
          <p:cNvSpPr txBox="1"/>
          <p:nvPr/>
        </p:nvSpPr>
        <p:spPr>
          <a:xfrm>
            <a:off x="228600" y="5134665"/>
            <a:ext cx="2971800" cy="461665"/>
          </a:xfrm>
          <a:prstGeom prst="rect">
            <a:avLst/>
          </a:prstGeom>
          <a:noFill/>
        </p:spPr>
        <p:txBody>
          <a:bodyPr wrap="square" rtlCol="0">
            <a:spAutoFit/>
          </a:bodyPr>
          <a:lstStyle/>
          <a:p>
            <a:r>
              <a:rPr lang="en-US" sz="2400" b="1" dirty="0" smtClean="0">
                <a:solidFill>
                  <a:srgbClr val="D9FFFF"/>
                </a:solidFill>
                <a:latin typeface="Arial Narrow" pitchFamily="34" charset="0"/>
              </a:rPr>
              <a:t>Binds to its receptors</a:t>
            </a:r>
            <a:endParaRPr lang="en-US" sz="2400" b="1" dirty="0">
              <a:solidFill>
                <a:srgbClr val="D9FFFF"/>
              </a:solidFill>
              <a:latin typeface="Arial Narrow" pitchFamily="34" charset="0"/>
            </a:endParaRPr>
          </a:p>
        </p:txBody>
      </p:sp>
      <p:cxnSp>
        <p:nvCxnSpPr>
          <p:cNvPr id="34" name="Straight Arrow Connector 33"/>
          <p:cNvCxnSpPr/>
          <p:nvPr/>
        </p:nvCxnSpPr>
        <p:spPr>
          <a:xfrm rot="5400000">
            <a:off x="1296194" y="5716190"/>
            <a:ext cx="304006" cy="794"/>
          </a:xfrm>
          <a:prstGeom prst="straightConnector1">
            <a:avLst/>
          </a:prstGeom>
          <a:ln w="38100">
            <a:solidFill>
              <a:srgbClr val="66FFFF"/>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934200" y="-76200"/>
            <a:ext cx="2286000" cy="830997"/>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4800" b="1" cap="none" spc="0" dirty="0" smtClean="0">
                <a:ln w="17780" cmpd="sng">
                  <a:solidFill>
                    <a:schemeClr val="bg1"/>
                  </a:solidFill>
                  <a:prstDash val="solid"/>
                  <a:miter lim="800000"/>
                </a:ln>
                <a:solidFill>
                  <a:schemeClr val="bg1"/>
                </a:solidFill>
                <a:effectLst>
                  <a:glow rad="101600">
                    <a:schemeClr val="accent4">
                      <a:satMod val="175000"/>
                      <a:alpha val="40000"/>
                    </a:schemeClr>
                  </a:glow>
                  <a:outerShdw blurRad="55000" dist="50800" dir="5400000" algn="tl">
                    <a:srgbClr val="000000">
                      <a:alpha val="33000"/>
                    </a:srgbClr>
                  </a:outerShdw>
                  <a:reflection blurRad="6350" stA="60000" endA="900" endPos="60000" dist="60007" dir="5400000" sy="-100000" algn="bl" rotWithShape="0"/>
                </a:effectLst>
                <a:latin typeface="Britannic Bold" pitchFamily="34" charset="0"/>
              </a:rPr>
              <a:t>HRT</a:t>
            </a:r>
            <a:endParaRPr lang="en-US" sz="4800" b="1" cap="none" spc="0" dirty="0">
              <a:ln w="17780" cmpd="sng">
                <a:solidFill>
                  <a:schemeClr val="bg1"/>
                </a:solidFill>
                <a:prstDash val="solid"/>
                <a:miter lim="800000"/>
              </a:ln>
              <a:solidFill>
                <a:schemeClr val="bg1"/>
              </a:solidFill>
              <a:effectLst>
                <a:glow rad="101600">
                  <a:schemeClr val="accent4">
                    <a:satMod val="175000"/>
                    <a:alpha val="40000"/>
                  </a:schemeClr>
                </a:glow>
                <a:outerShdw blurRad="55000" dist="50800" dir="5400000" algn="tl">
                  <a:srgbClr val="000000">
                    <a:alpha val="33000"/>
                  </a:srgbClr>
                </a:outerShdw>
                <a:reflection blurRad="6350" stA="60000" endA="900" endPos="60000" dist="60007" dir="5400000" sy="-100000" algn="bl" rotWithShape="0"/>
              </a:effectLst>
              <a:latin typeface="Britannic Bold" pitchFamily="34"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downRight)">
                                      <p:cBhvr>
                                        <p:cTn id="7" dur="1000"/>
                                        <p:tgtEl>
                                          <p:spTgt spid="25"/>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strips(downRight)">
                                      <p:cBhvr>
                                        <p:cTn id="11" dur="10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ppt_h</p:attrName>
                                        </p:attrNameLst>
                                      </p:cBhvr>
                                      <p:tavLst>
                                        <p:tav tm="0">
                                          <p:val>
                                            <p:strVal val="#ppt_h/20"/>
                                          </p:val>
                                        </p:tav>
                                        <p:tav tm="50000">
                                          <p:val>
                                            <p:strVal val="#ppt_h/20"/>
                                          </p:val>
                                        </p:tav>
                                        <p:tav tm="100000">
                                          <p:val>
                                            <p:strVal val="#ppt_h"/>
                                          </p:val>
                                        </p:tav>
                                      </p:tavLst>
                                    </p:anim>
                                    <p:anim calcmode="lin" valueType="num">
                                      <p:cBhvr>
                                        <p:cTn id="17" dur="1000" fill="hold"/>
                                        <p:tgtEl>
                                          <p:spTgt spid="32"/>
                                        </p:tgtEl>
                                        <p:attrNameLst>
                                          <p:attrName>ppt_w</p:attrName>
                                        </p:attrNameLst>
                                      </p:cBhvr>
                                      <p:tavLst>
                                        <p:tav tm="0">
                                          <p:val>
                                            <p:strVal val="#ppt_w+.3"/>
                                          </p:val>
                                        </p:tav>
                                        <p:tav tm="50000">
                                          <p:val>
                                            <p:strVal val="#ppt_w+.3"/>
                                          </p:val>
                                        </p:tav>
                                        <p:tav tm="100000">
                                          <p:val>
                                            <p:strVal val="#ppt_w"/>
                                          </p:val>
                                        </p:tav>
                                      </p:tavLst>
                                    </p:anim>
                                    <p:anim calcmode="lin" valueType="num">
                                      <p:cBhvr>
                                        <p:cTn id="18" dur="1000" fill="hold"/>
                                        <p:tgtEl>
                                          <p:spTgt spid="32"/>
                                        </p:tgtEl>
                                        <p:attrNameLst>
                                          <p:attrName>ppt_x</p:attrName>
                                        </p:attrNameLst>
                                      </p:cBhvr>
                                      <p:tavLst>
                                        <p:tav tm="0">
                                          <p:val>
                                            <p:strVal val="#ppt_x-.3"/>
                                          </p:val>
                                        </p:tav>
                                        <p:tav tm="5000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up)">
                                      <p:cBhvr>
                                        <p:cTn id="24" dur="1000"/>
                                        <p:tgtEl>
                                          <p:spTgt spid="33"/>
                                        </p:tgtEl>
                                      </p:cBhvr>
                                    </p:animEffect>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up)">
                                      <p:cBhvr>
                                        <p:cTn id="28" dur="1000"/>
                                        <p:tgtEl>
                                          <p:spTgt spid="34"/>
                                        </p:tgtEl>
                                      </p:cBhvr>
                                    </p:animEffect>
                                  </p:childTnLst>
                                </p:cTn>
                              </p:par>
                            </p:childTnLst>
                          </p:cTn>
                        </p:par>
                        <p:par>
                          <p:cTn id="29" fill="hold">
                            <p:stCondLst>
                              <p:cond delay="2000"/>
                            </p:stCondLst>
                            <p:childTnLst>
                              <p:par>
                                <p:cTn id="30" presetID="18" presetClass="entr" presetSubtype="6"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Right)">
                                      <p:cBhvr>
                                        <p:cTn id="3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1" grpId="0"/>
      <p:bldP spid="23" grpId="0"/>
      <p:bldP spid="32" grpId="0" animBg="1"/>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21000">
              <a:schemeClr val="tx1"/>
            </a:gs>
            <a:gs pos="64000">
              <a:srgbClr val="0000FF"/>
            </a:gs>
            <a:gs pos="94000">
              <a:srgbClr val="3333CC">
                <a:alpha val="69000"/>
              </a:srgbClr>
            </a:gs>
            <a:gs pos="99000">
              <a:srgbClr val="B2CCEC"/>
            </a:gs>
            <a:gs pos="100000">
              <a:srgbClr val="FF00FF"/>
            </a:gs>
          </a:gsLst>
          <a:path path="rect">
            <a:fillToRect r="100000" b="100000"/>
          </a:path>
          <a:tileRect l="-100000" t="-100000"/>
        </a:gradFill>
        <a:effectLst/>
      </p:bgPr>
    </p:bg>
    <p:spTree>
      <p:nvGrpSpPr>
        <p:cNvPr id="1" name=""/>
        <p:cNvGrpSpPr/>
        <p:nvPr/>
      </p:nvGrpSpPr>
      <p:grpSpPr>
        <a:xfrm>
          <a:off x="0" y="0"/>
          <a:ext cx="0" cy="0"/>
          <a:chOff x="0" y="0"/>
          <a:chExt cx="0" cy="0"/>
        </a:xfrm>
      </p:grpSpPr>
      <p:pic>
        <p:nvPicPr>
          <p:cNvPr id="15" name="Picture 4" descr="http://www.medindia.net/afp/images/Risk-of-ER-negative-Breast-Cancer-Determined-by-Body-Fat-Distribution@@US-health-cancer-11302.jpg"/>
          <p:cNvPicPr>
            <a:picLocks noChangeAspect="1" noChangeArrowheads="1"/>
          </p:cNvPicPr>
          <p:nvPr/>
        </p:nvPicPr>
        <p:blipFill>
          <a:blip r:embed="rId2" cstate="print">
            <a:duotone>
              <a:schemeClr val="accent1">
                <a:shade val="45000"/>
                <a:satMod val="135000"/>
              </a:schemeClr>
              <a:prstClr val="white"/>
            </a:duotone>
          </a:blip>
          <a:srcRect l="2985" t="22522" r="4478" b="4167"/>
          <a:stretch>
            <a:fillRect/>
          </a:stretch>
        </p:blipFill>
        <p:spPr bwMode="auto">
          <a:xfrm flipH="1">
            <a:off x="5867400" y="0"/>
            <a:ext cx="3276600" cy="1859692"/>
          </a:xfrm>
          <a:prstGeom prst="halfFrame">
            <a:avLst>
              <a:gd name="adj1" fmla="val 33333"/>
              <a:gd name="adj2" fmla="val 38180"/>
            </a:avLst>
          </a:prstGeom>
          <a:noFill/>
        </p:spPr>
      </p:pic>
      <p:sp>
        <p:nvSpPr>
          <p:cNvPr id="2252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 b="1" i="0" u="none" strike="noStrike" cap="none" normalizeH="0" baseline="0" smtClean="0">
                <a:ln>
                  <a:noFill/>
                </a:ln>
                <a:solidFill>
                  <a:srgbClr val="666666"/>
                </a:solidFill>
                <a:effectLst/>
                <a:latin typeface="Arial" pitchFamily="34" charset="0"/>
                <a:cs typeface="Arial" pitchFamily="34" charset="0"/>
              </a:rPr>
              <a:t>Estrogen and progestin combinations (pills or tablets)</a:t>
            </a:r>
            <a:r>
              <a:rPr kumimoji="0" lang="en-US" sz="200" b="0" i="0" u="none" strike="noStrike" cap="none" normalizeH="0" baseline="0" smtClean="0">
                <a:ln>
                  <a:noFill/>
                </a:ln>
                <a:solidFill>
                  <a:srgbClr val="666666"/>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12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t>
            </a:r>
          </a:p>
        </p:txBody>
      </p:sp>
      <p:sp>
        <p:nvSpPr>
          <p:cNvPr id="19" name="Rectangle 5"/>
          <p:cNvSpPr txBox="1">
            <a:spLocks noChangeArrowheads="1"/>
          </p:cNvSpPr>
          <p:nvPr/>
        </p:nvSpPr>
        <p:spPr>
          <a:xfrm>
            <a:off x="557213" y="1242169"/>
            <a:ext cx="8586787" cy="2743200"/>
          </a:xfrm>
          <a:prstGeom prst="rect">
            <a:avLst/>
          </a:prstGeom>
        </p:spPr>
        <p:txBody>
          <a:bodyPr vert="horz" lIns="91440" tIns="45720" rIns="91440" bIns="45720" rtlCol="0">
            <a:normAutofit/>
          </a:bodyPr>
          <a:lstStyle/>
          <a:p>
            <a:pPr marL="277813" marR="0" lvl="0" defTabSz="914400" rtl="0" eaLnBrk="1" fontAlgn="auto" latinLnBrk="0" hangingPunct="1">
              <a:lnSpc>
                <a:spcPts val="2200"/>
              </a:lnSpc>
              <a:spcAft>
                <a:spcPts val="0"/>
              </a:spcAft>
              <a:buClrTx/>
              <a:buSzTx/>
              <a:buFont typeface="Arial" pitchFamily="34" charset="0"/>
              <a:buNone/>
              <a:tabLst/>
              <a:defRPr/>
            </a:pPr>
            <a:endParaRPr kumimoji="0" lang="en-US" sz="2000" b="1" i="0" u="none" strike="noStrike" kern="1200" cap="none" spc="0" normalizeH="0" baseline="0" noProof="0" dirty="0" smtClean="0">
              <a:ln>
                <a:noFill/>
              </a:ln>
              <a:solidFill>
                <a:schemeClr val="bg1"/>
              </a:solidFill>
              <a:effectLst/>
              <a:uLnTx/>
              <a:uFillTx/>
              <a:latin typeface="Arial Narrow" pitchFamily="34" charset="0"/>
              <a:cs typeface="Times New Roman" charset="0"/>
            </a:endParaRPr>
          </a:p>
        </p:txBody>
      </p:sp>
      <p:sp>
        <p:nvSpPr>
          <p:cNvPr id="25" name="TextBox 24"/>
          <p:cNvSpPr txBox="1"/>
          <p:nvPr/>
        </p:nvSpPr>
        <p:spPr>
          <a:xfrm>
            <a:off x="215153" y="829235"/>
            <a:ext cx="2209800" cy="412934"/>
          </a:xfrm>
          <a:prstGeom prst="rect">
            <a:avLst/>
          </a:prstGeom>
          <a:solidFill>
            <a:srgbClr val="000000">
              <a:alpha val="56078"/>
            </a:srgbClr>
          </a:solidFill>
          <a:ln>
            <a:noFill/>
          </a:ln>
        </p:spPr>
        <p:txBody>
          <a:bodyPr wrap="square" rtlCol="0">
            <a:spAutoFit/>
          </a:bodyPr>
          <a:lstStyle/>
          <a:p>
            <a:pPr>
              <a:lnSpc>
                <a:spcPts val="2500"/>
              </a:lnSpc>
            </a:pPr>
            <a:r>
              <a:rPr lang="en-US" sz="2400" u="heavy" dirty="0" smtClean="0">
                <a:solidFill>
                  <a:srgbClr val="D9FFFF"/>
                </a:solidFill>
                <a:uFill>
                  <a:solidFill>
                    <a:srgbClr val="00CCFF"/>
                  </a:solidFill>
                </a:uFill>
                <a:latin typeface="Bernard MT Condensed" pitchFamily="18" charset="0"/>
              </a:rPr>
              <a:t>A. In Menopause</a:t>
            </a:r>
            <a:endParaRPr lang="en-US" sz="2400" u="heavy" dirty="0">
              <a:solidFill>
                <a:srgbClr val="D9FFFF"/>
              </a:solidFill>
              <a:uFill>
                <a:solidFill>
                  <a:srgbClr val="00CCFF"/>
                </a:solidFill>
              </a:uFill>
              <a:latin typeface="Bernard MT Condensed" pitchFamily="18" charset="0"/>
            </a:endParaRPr>
          </a:p>
        </p:txBody>
      </p:sp>
      <p:sp>
        <p:nvSpPr>
          <p:cNvPr id="26" name="Rectangle 25"/>
          <p:cNvSpPr/>
          <p:nvPr/>
        </p:nvSpPr>
        <p:spPr>
          <a:xfrm>
            <a:off x="215153" y="304800"/>
            <a:ext cx="2815130"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nSpc>
                <a:spcPts val="3000"/>
              </a:lnSpc>
            </a:pPr>
            <a:r>
              <a:rPr lang="en-US" sz="2800" b="1" cap="none" spc="0" dirty="0" smtClean="0">
                <a:ln>
                  <a:solidFill>
                    <a:srgbClr val="FF00FF"/>
                  </a:solidFill>
                  <a:prstDash val="solid"/>
                </a:ln>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5400000" scaled="1"/>
                  <a:tileRect/>
                </a:gradFill>
                <a:effectLst>
                  <a:outerShdw blurRad="50800" dist="50800" dir="5400000" algn="ctr" rotWithShape="0">
                    <a:schemeClr val="tx1"/>
                  </a:outerShdw>
                  <a:reflection blurRad="6350" stA="60000" endA="900" endPos="58000" dir="5400000" sy="-100000" algn="bl" rotWithShape="0"/>
                </a:effectLst>
                <a:uFill>
                  <a:solidFill>
                    <a:srgbClr val="FF3399"/>
                  </a:solidFill>
                </a:uFill>
                <a:latin typeface="Cooper Black" pitchFamily="18" charset="0"/>
                <a:sym typeface="Wingdings 3"/>
              </a:rPr>
              <a:t>INDICATIONS</a:t>
            </a:r>
            <a:endParaRPr lang="en-US" sz="2800" b="1" cap="none" spc="0" dirty="0">
              <a:ln>
                <a:solidFill>
                  <a:srgbClr val="FF00FF"/>
                </a:solidFill>
                <a:prstDash val="solid"/>
              </a:ln>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5400000" scaled="1"/>
                <a:tileRect/>
              </a:gradFill>
              <a:effectLst>
                <a:outerShdw blurRad="50800" dist="50800" dir="5400000" algn="ctr" rotWithShape="0">
                  <a:schemeClr val="tx1"/>
                </a:outerShdw>
                <a:reflection blurRad="6350" stA="60000" endA="900" endPos="58000" dir="5400000" sy="-100000" algn="bl" rotWithShape="0"/>
              </a:effectLst>
              <a:latin typeface="Cooper Black" pitchFamily="18" charset="0"/>
            </a:endParaRPr>
          </a:p>
        </p:txBody>
      </p:sp>
      <p:sp>
        <p:nvSpPr>
          <p:cNvPr id="36" name="TextBox 35"/>
          <p:cNvSpPr txBox="1"/>
          <p:nvPr/>
        </p:nvSpPr>
        <p:spPr>
          <a:xfrm>
            <a:off x="181896" y="1832135"/>
            <a:ext cx="8686800" cy="3054682"/>
          </a:xfrm>
          <a:prstGeom prst="rect">
            <a:avLst/>
          </a:prstGeom>
          <a:noFill/>
        </p:spPr>
        <p:txBody>
          <a:bodyPr wrap="square" rtlCol="0">
            <a:spAutoFit/>
          </a:bodyPr>
          <a:lstStyle/>
          <a:p>
            <a:pPr>
              <a:lnSpc>
                <a:spcPts val="2500"/>
              </a:lnSpc>
              <a:buClr>
                <a:srgbClr val="66FFFF"/>
              </a:buClr>
              <a:buSzPct val="90000"/>
              <a:buFont typeface="Wingdings" pitchFamily="2" charset="2"/>
              <a:buChar char="Ø"/>
            </a:pPr>
            <a:r>
              <a:rPr lang="en-US" sz="2400" b="1" u="heavy" dirty="0" smtClean="0">
                <a:solidFill>
                  <a:schemeClr val="bg1"/>
                </a:solidFill>
                <a:uFill>
                  <a:solidFill>
                    <a:srgbClr val="66FFFF"/>
                  </a:solidFill>
                </a:uFill>
                <a:latin typeface="Arial Narrow" pitchFamily="34" charset="0"/>
              </a:rPr>
              <a:t>Protects against possibility of estrogen induced endometrial cancer</a:t>
            </a:r>
          </a:p>
          <a:p>
            <a:pPr marL="274320">
              <a:lnSpc>
                <a:spcPts val="2500"/>
              </a:lnSpc>
              <a:buClr>
                <a:srgbClr val="66FFFF"/>
              </a:buClr>
              <a:buSzPct val="90000"/>
            </a:pPr>
            <a:r>
              <a:rPr lang="en-US" sz="2400" b="1" dirty="0" smtClean="0">
                <a:solidFill>
                  <a:schemeClr val="bg1"/>
                </a:solidFill>
                <a:latin typeface="Arial Narrow" pitchFamily="34" charset="0"/>
              </a:rPr>
              <a:t>Estrogen </a:t>
            </a:r>
            <a:r>
              <a:rPr lang="en-US" sz="2400" b="1" dirty="0" smtClean="0">
                <a:solidFill>
                  <a:schemeClr val="bg1"/>
                </a:solidFill>
                <a:latin typeface="Arial Narrow" pitchFamily="34" charset="0"/>
                <a:sym typeface="Wingdings 3"/>
              </a:rPr>
              <a:t> cell growth. If unopposed endometrial cell lining can show (atypical hyperplasia)</a:t>
            </a:r>
          </a:p>
          <a:p>
            <a:pPr marL="274320">
              <a:lnSpc>
                <a:spcPts val="2500"/>
              </a:lnSpc>
              <a:buClr>
                <a:srgbClr val="66FFFF"/>
              </a:buClr>
              <a:buSzPct val="90000"/>
            </a:pPr>
            <a:r>
              <a:rPr lang="en-US" sz="2400" b="1" spc="-30" dirty="0" smtClean="0">
                <a:solidFill>
                  <a:schemeClr val="bg1"/>
                </a:solidFill>
                <a:latin typeface="Arial Narrow" pitchFamily="34" charset="0"/>
                <a:sym typeface="Wingdings 3"/>
              </a:rPr>
              <a:t>Progesterone beneficially matures endometrial cell lining  ( become differentiated) &amp;  apoptosis of atypical cells.</a:t>
            </a:r>
          </a:p>
          <a:p>
            <a:pPr>
              <a:lnSpc>
                <a:spcPts val="2500"/>
              </a:lnSpc>
              <a:spcBef>
                <a:spcPts val="600"/>
              </a:spcBef>
              <a:buClr>
                <a:srgbClr val="66FFFF"/>
              </a:buClr>
              <a:buSzPct val="90000"/>
              <a:buFont typeface="Wingdings" pitchFamily="2" charset="2"/>
              <a:buChar char="Ø"/>
            </a:pPr>
            <a:r>
              <a:rPr lang="en-US" sz="2400" b="1" u="heavy" spc="-30" dirty="0" smtClean="0">
                <a:solidFill>
                  <a:schemeClr val="bg1"/>
                </a:solidFill>
                <a:uFill>
                  <a:solidFill>
                    <a:srgbClr val="66FFFF"/>
                  </a:solidFill>
                </a:uFill>
                <a:latin typeface="Arial Narrow" pitchFamily="34" charset="0"/>
                <a:sym typeface="Wingdings 3"/>
              </a:rPr>
              <a:t>Progesterone (natural) protects against breast cancer </a:t>
            </a:r>
            <a:r>
              <a:rPr lang="en-US" sz="2400" b="1" spc="-30" dirty="0" smtClean="0">
                <a:solidFill>
                  <a:schemeClr val="bg1"/>
                </a:solidFill>
                <a:latin typeface="Arial Narrow" pitchFamily="34" charset="0"/>
                <a:sym typeface="Wingdings 3"/>
              </a:rPr>
              <a:t>development by </a:t>
            </a:r>
            <a:br>
              <a:rPr lang="en-US" sz="2400" b="1" spc="-30" dirty="0" smtClean="0">
                <a:solidFill>
                  <a:schemeClr val="bg1"/>
                </a:solidFill>
                <a:latin typeface="Arial Narrow" pitchFamily="34" charset="0"/>
                <a:sym typeface="Wingdings 3"/>
              </a:rPr>
            </a:br>
            <a:r>
              <a:rPr lang="en-US" sz="2400" b="1" spc="-30" dirty="0" smtClean="0">
                <a:solidFill>
                  <a:schemeClr val="bg1"/>
                </a:solidFill>
                <a:latin typeface="Arial Narrow" pitchFamily="34" charset="0"/>
                <a:sym typeface="Wingdings 3"/>
              </a:rPr>
              <a:t>   anti-inflammatory &amp; apoptotic mechanisms, but this effect is not as </a:t>
            </a:r>
            <a:br>
              <a:rPr lang="en-US" sz="2400" b="1" spc="-30" dirty="0" smtClean="0">
                <a:solidFill>
                  <a:schemeClr val="bg1"/>
                </a:solidFill>
                <a:latin typeface="Arial Narrow" pitchFamily="34" charset="0"/>
                <a:sym typeface="Wingdings 3"/>
              </a:rPr>
            </a:br>
            <a:r>
              <a:rPr lang="en-US" sz="2400" b="1" spc="-30" dirty="0" smtClean="0">
                <a:solidFill>
                  <a:schemeClr val="bg1"/>
                </a:solidFill>
                <a:latin typeface="Arial Narrow" pitchFamily="34" charset="0"/>
                <a:sym typeface="Wingdings 3"/>
              </a:rPr>
              <a:t>   clear with synthetic </a:t>
            </a:r>
            <a:r>
              <a:rPr lang="en-US" sz="2400" b="1" spc="-30" dirty="0" err="1" smtClean="0">
                <a:solidFill>
                  <a:schemeClr val="bg1"/>
                </a:solidFill>
                <a:latin typeface="Arial Narrow" pitchFamily="34" charset="0"/>
                <a:sym typeface="Wingdings 3"/>
              </a:rPr>
              <a:t>progestins</a:t>
            </a:r>
            <a:r>
              <a:rPr lang="en-US" sz="2400" b="1" spc="-30" dirty="0" smtClean="0">
                <a:solidFill>
                  <a:schemeClr val="bg1"/>
                </a:solidFill>
                <a:latin typeface="Arial Narrow" pitchFamily="34" charset="0"/>
                <a:sym typeface="Wingdings 3"/>
              </a:rPr>
              <a:t>. Mammography </a:t>
            </a:r>
            <a:r>
              <a:rPr lang="en-US" sz="2400" dirty="0" smtClean="0">
                <a:cs typeface="Times New Roman" charset="0"/>
              </a:rPr>
              <a:t> </a:t>
            </a:r>
            <a:r>
              <a:rPr lang="en-US" sz="2400" b="1" spc="-30" dirty="0" smtClean="0">
                <a:solidFill>
                  <a:schemeClr val="bg1"/>
                </a:solidFill>
                <a:latin typeface="Arial Narrow" pitchFamily="34" charset="0"/>
                <a:sym typeface="Wingdings 3"/>
              </a:rPr>
              <a:t>recommended every 6ms.</a:t>
            </a:r>
          </a:p>
        </p:txBody>
      </p:sp>
      <p:sp>
        <p:nvSpPr>
          <p:cNvPr id="20" name="Rectangle 19"/>
          <p:cNvSpPr/>
          <p:nvPr/>
        </p:nvSpPr>
        <p:spPr>
          <a:xfrm>
            <a:off x="2286000" y="813672"/>
            <a:ext cx="6477000" cy="1054135"/>
          </a:xfrm>
          <a:prstGeom prst="rect">
            <a:avLst/>
          </a:prstGeom>
        </p:spPr>
        <p:txBody>
          <a:bodyPr wrap="square">
            <a:spAutoFit/>
          </a:bodyPr>
          <a:lstStyle/>
          <a:p>
            <a:pPr>
              <a:lnSpc>
                <a:spcPts val="2500"/>
              </a:lnSpc>
            </a:pPr>
            <a:r>
              <a:rPr lang="en-US" sz="2400" b="1" dirty="0" smtClean="0">
                <a:solidFill>
                  <a:srgbClr val="D9FFFF"/>
                </a:solidFill>
                <a:latin typeface="Arial Narrow" pitchFamily="34" charset="0"/>
              </a:rPr>
              <a:t>As HRT, usually given in combination with estrogen Some use it alone in risk of cancer but does not </a:t>
            </a:r>
            <a:r>
              <a:rPr lang="en-US" sz="2400" b="1" dirty="0" smtClean="0">
                <a:solidFill>
                  <a:srgbClr val="D9FFFF"/>
                </a:solidFill>
                <a:latin typeface="Arial Narrow" pitchFamily="34" charset="0"/>
                <a:sym typeface="Wingdings 3"/>
              </a:rPr>
              <a:t></a:t>
            </a:r>
            <a:r>
              <a:rPr lang="en-US" sz="2400" b="1" dirty="0" smtClean="0">
                <a:solidFill>
                  <a:srgbClr val="D9FFFF"/>
                </a:solidFill>
                <a:latin typeface="Arial Narrow" pitchFamily="34" charset="0"/>
              </a:rPr>
              <a:t> all menopausal symptoms</a:t>
            </a:r>
          </a:p>
        </p:txBody>
      </p:sp>
      <p:sp>
        <p:nvSpPr>
          <p:cNvPr id="24" name="Rectangle 23"/>
          <p:cNvSpPr/>
          <p:nvPr/>
        </p:nvSpPr>
        <p:spPr>
          <a:xfrm>
            <a:off x="181896" y="5078849"/>
            <a:ext cx="8763000" cy="1169551"/>
          </a:xfrm>
          <a:prstGeom prst="rect">
            <a:avLst/>
          </a:prstGeom>
        </p:spPr>
        <p:txBody>
          <a:bodyPr wrap="square">
            <a:spAutoFit/>
          </a:bodyPr>
          <a:lstStyle/>
          <a:p>
            <a:pPr>
              <a:lnSpc>
                <a:spcPts val="2800"/>
              </a:lnSpc>
              <a:buClr>
                <a:srgbClr val="66FFFF"/>
              </a:buClr>
              <a:buSzPct val="90000"/>
              <a:buFont typeface="Wingdings" pitchFamily="2" charset="2"/>
              <a:buChar char="Ø"/>
            </a:pPr>
            <a:r>
              <a:rPr lang="en-US" sz="2400" b="1" u="heavy" spc="-50" dirty="0" smtClean="0">
                <a:solidFill>
                  <a:schemeClr val="bg1"/>
                </a:solidFill>
                <a:uFill>
                  <a:solidFill>
                    <a:srgbClr val="66FFFF"/>
                  </a:solidFill>
                </a:uFill>
                <a:latin typeface="Arial Narrow" pitchFamily="34" charset="0"/>
                <a:sym typeface="Wingdings 3"/>
              </a:rPr>
              <a:t>Confers </a:t>
            </a:r>
            <a:r>
              <a:rPr lang="en-US" sz="2400" b="1" u="heavy" spc="-50" dirty="0" err="1" smtClean="0">
                <a:solidFill>
                  <a:schemeClr val="bg1"/>
                </a:solidFill>
                <a:uFill>
                  <a:solidFill>
                    <a:srgbClr val="66FFFF"/>
                  </a:solidFill>
                </a:uFill>
                <a:latin typeface="Arial Narrow" pitchFamily="34" charset="0"/>
                <a:sym typeface="Wingdings 3"/>
              </a:rPr>
              <a:t>neuroprotection</a:t>
            </a:r>
            <a:r>
              <a:rPr lang="en-US" sz="2400" b="1" u="heavy" spc="-50" dirty="0" smtClean="0">
                <a:solidFill>
                  <a:schemeClr val="bg1"/>
                </a:solidFill>
                <a:uFill>
                  <a:solidFill>
                    <a:srgbClr val="66FFFF"/>
                  </a:solidFill>
                </a:uFill>
                <a:latin typeface="Arial Narrow" pitchFamily="34" charset="0"/>
                <a:sym typeface="Wingdings 3"/>
              </a:rPr>
              <a:t>, mild effect</a:t>
            </a:r>
            <a:endParaRPr lang="en-US" sz="2400" b="1" u="heavy" spc="-30" dirty="0" smtClean="0">
              <a:solidFill>
                <a:schemeClr val="bg1"/>
              </a:solidFill>
              <a:uFill>
                <a:solidFill>
                  <a:srgbClr val="66FFFF"/>
                </a:solidFill>
              </a:uFill>
              <a:latin typeface="Arial Narrow" pitchFamily="34" charset="0"/>
              <a:sym typeface="Wingdings 3"/>
            </a:endParaRPr>
          </a:p>
          <a:p>
            <a:pPr>
              <a:lnSpc>
                <a:spcPts val="2800"/>
              </a:lnSpc>
              <a:buClr>
                <a:srgbClr val="66FFFF"/>
              </a:buClr>
              <a:buSzPct val="90000"/>
              <a:buFont typeface="Wingdings" pitchFamily="2" charset="2"/>
              <a:buChar char="Ø"/>
            </a:pPr>
            <a:r>
              <a:rPr lang="en-US" sz="2400" b="1" u="heavy" spc="-50" dirty="0" smtClean="0">
                <a:solidFill>
                  <a:schemeClr val="bg1"/>
                </a:solidFill>
                <a:uFill>
                  <a:solidFill>
                    <a:srgbClr val="66FFFF"/>
                  </a:solidFill>
                </a:uFill>
                <a:latin typeface="Arial Narrow" pitchFamily="34" charset="0"/>
                <a:sym typeface="Wingdings 3"/>
              </a:rPr>
              <a:t>Controls insomnia &amp; depression </a:t>
            </a:r>
            <a:r>
              <a:rPr lang="en-US" sz="2400" b="1" spc="-50" dirty="0" smtClean="0">
                <a:solidFill>
                  <a:schemeClr val="bg1"/>
                </a:solidFill>
                <a:latin typeface="Arial Narrow" pitchFamily="34" charset="0"/>
                <a:sym typeface="Wingdings 3"/>
              </a:rPr>
              <a:t> little effect</a:t>
            </a:r>
          </a:p>
          <a:p>
            <a:pPr>
              <a:lnSpc>
                <a:spcPts val="2800"/>
              </a:lnSpc>
              <a:buClr>
                <a:srgbClr val="66FFFF"/>
              </a:buClr>
              <a:buSzPct val="90000"/>
              <a:buFont typeface="Wingdings" pitchFamily="2" charset="2"/>
              <a:buChar char="Ø"/>
            </a:pPr>
            <a:r>
              <a:rPr lang="en-US" sz="2400" b="1" u="heavy" spc="-50" dirty="0" smtClean="0">
                <a:solidFill>
                  <a:schemeClr val="bg1"/>
                </a:solidFill>
                <a:uFill>
                  <a:solidFill>
                    <a:srgbClr val="66FFFF"/>
                  </a:solidFill>
                </a:uFill>
                <a:latin typeface="Arial Narrow" pitchFamily="34" charset="0"/>
                <a:sym typeface="Wingdings 3"/>
              </a:rPr>
              <a:t>Counteract  osteoporosis</a:t>
            </a:r>
            <a:r>
              <a:rPr lang="en-US" sz="2400" b="1" spc="-50" dirty="0" smtClean="0">
                <a:solidFill>
                  <a:schemeClr val="bg1"/>
                </a:solidFill>
                <a:latin typeface="Arial Narrow" pitchFamily="34" charset="0"/>
                <a:sym typeface="Wingdings 3"/>
              </a:rPr>
              <a:t>, directly +</a:t>
            </a:r>
            <a:r>
              <a:rPr lang="en-US" sz="2400" b="1" spc="-50" dirty="0" err="1" smtClean="0">
                <a:solidFill>
                  <a:schemeClr val="bg1"/>
                </a:solidFill>
                <a:latin typeface="Arial Narrow" pitchFamily="34" charset="0"/>
                <a:sym typeface="Wingdings 3"/>
              </a:rPr>
              <a:t>ve</a:t>
            </a:r>
            <a:r>
              <a:rPr lang="en-US" sz="2400" b="1" spc="-50" dirty="0" smtClean="0">
                <a:solidFill>
                  <a:schemeClr val="bg1"/>
                </a:solidFill>
                <a:latin typeface="Arial Narrow" pitchFamily="34" charset="0"/>
                <a:sym typeface="Wingdings 3"/>
              </a:rPr>
              <a:t> </a:t>
            </a:r>
            <a:r>
              <a:rPr lang="en-US" sz="2400" b="1" spc="-50" dirty="0" err="1" smtClean="0">
                <a:solidFill>
                  <a:schemeClr val="bg1"/>
                </a:solidFill>
                <a:latin typeface="Arial Narrow" pitchFamily="34" charset="0"/>
                <a:sym typeface="Wingdings 3"/>
              </a:rPr>
              <a:t>osteoblasts</a:t>
            </a:r>
            <a:endParaRPr lang="en-US" sz="2400" b="1" spc="-50" dirty="0" smtClean="0">
              <a:solidFill>
                <a:schemeClr val="bg1"/>
              </a:solidFill>
              <a:latin typeface="Arial Narrow" pitchFamily="34" charset="0"/>
              <a:sym typeface="Wingdings 3"/>
            </a:endParaRPr>
          </a:p>
        </p:txBody>
      </p:sp>
      <p:sp>
        <p:nvSpPr>
          <p:cNvPr id="12" name="Rectangle 11"/>
          <p:cNvSpPr/>
          <p:nvPr/>
        </p:nvSpPr>
        <p:spPr>
          <a:xfrm>
            <a:off x="5335064" y="177225"/>
            <a:ext cx="4572000" cy="584775"/>
          </a:xfrm>
          <a:prstGeom prst="rect">
            <a:avLst/>
          </a:prstGeom>
          <a:noFill/>
        </p:spPr>
        <p:txBody>
          <a:bodyPr wrap="square" lIns="91440" tIns="45720" rIns="91440" bIns="45720">
            <a:spAutoFit/>
          </a:bodyPr>
          <a:lstStyle/>
          <a:p>
            <a:pPr algn="ctr"/>
            <a:r>
              <a:rPr lang="en-US" sz="3200" dirty="0" smtClean="0">
                <a:ln w="18415" cmpd="sng">
                  <a:solidFill>
                    <a:srgbClr val="D9FFFF"/>
                  </a:solidFill>
                  <a:prstDash val="solid"/>
                </a:ln>
                <a:solidFill>
                  <a:srgbClr val="FFFFFF"/>
                </a:solidFill>
                <a:effectLst>
                  <a:outerShdw blurRad="63500" dir="3600000" algn="tl" rotWithShape="0">
                    <a:srgbClr val="000000">
                      <a:alpha val="70000"/>
                    </a:srgbClr>
                  </a:outerShdw>
                </a:effectLst>
                <a:latin typeface="Britannic Bold" pitchFamily="34" charset="0"/>
              </a:rPr>
              <a:t>PROGESTIN</a:t>
            </a:r>
            <a:endParaRPr lang="en-US" sz="3200" dirty="0">
              <a:ln w="18415" cmpd="sng">
                <a:solidFill>
                  <a:srgbClr val="D9FFFF"/>
                </a:solidFill>
                <a:prstDash val="solid"/>
              </a:ln>
              <a:solidFill>
                <a:srgbClr val="FFFFFF"/>
              </a:solidFill>
              <a:effectLst>
                <a:outerShdw blurRad="63500" dir="3600000" algn="tl" rotWithShape="0">
                  <a:srgbClr val="000000">
                    <a:alpha val="70000"/>
                  </a:srgbClr>
                </a:outerShdw>
              </a:effectLst>
              <a:latin typeface="Britannic Bold" pitchFamily="34"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wipe(left)">
                                      <p:cBhvr>
                                        <p:cTn id="7" dur="10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wipe(left)">
                                      <p:cBhvr>
                                        <p:cTn id="12" dur="10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wipe(left)">
                                      <p:cBhvr>
                                        <p:cTn id="17" dur="10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
                                            <p:txEl>
                                              <p:pRg st="3" end="3"/>
                                            </p:txEl>
                                          </p:spTgt>
                                        </p:tgtEl>
                                        <p:attrNameLst>
                                          <p:attrName>style.visibility</p:attrName>
                                        </p:attrNameLst>
                                      </p:cBhvr>
                                      <p:to>
                                        <p:strVal val="visible"/>
                                      </p:to>
                                    </p:set>
                                    <p:animEffect transition="in" filter="wipe(left)">
                                      <p:cBhvr>
                                        <p:cTn id="22" dur="1000"/>
                                        <p:tgtEl>
                                          <p:spTgt spid="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edge">
                                      <p:cBhvr>
                                        <p:cTn id="2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21000">
              <a:schemeClr val="tx1"/>
            </a:gs>
            <a:gs pos="64000">
              <a:srgbClr val="0000FF"/>
            </a:gs>
            <a:gs pos="94000">
              <a:srgbClr val="3333CC">
                <a:alpha val="69000"/>
              </a:srgbClr>
            </a:gs>
            <a:gs pos="99000">
              <a:srgbClr val="B2CCEC"/>
            </a:gs>
            <a:gs pos="100000">
              <a:srgbClr val="FF00FF"/>
            </a:gs>
          </a:gsLst>
          <a:path path="rect">
            <a:fillToRect r="100000" b="100000"/>
          </a:path>
          <a:tileRect l="-100000" t="-100000"/>
        </a:gradFill>
        <a:effectLst/>
      </p:bgPr>
    </p:bg>
    <p:spTree>
      <p:nvGrpSpPr>
        <p:cNvPr id="1" name=""/>
        <p:cNvGrpSpPr/>
        <p:nvPr/>
      </p:nvGrpSpPr>
      <p:grpSpPr>
        <a:xfrm>
          <a:off x="0" y="0"/>
          <a:ext cx="0" cy="0"/>
          <a:chOff x="0" y="0"/>
          <a:chExt cx="0" cy="0"/>
        </a:xfrm>
      </p:grpSpPr>
      <p:pic>
        <p:nvPicPr>
          <p:cNvPr id="15" name="Picture 4" descr="http://www.medindia.net/afp/images/Risk-of-ER-negative-Breast-Cancer-Determined-by-Body-Fat-Distribution@@US-health-cancer-11302.jpg"/>
          <p:cNvPicPr>
            <a:picLocks noChangeAspect="1" noChangeArrowheads="1"/>
          </p:cNvPicPr>
          <p:nvPr/>
        </p:nvPicPr>
        <p:blipFill>
          <a:blip r:embed="rId2" cstate="print">
            <a:duotone>
              <a:schemeClr val="accent1">
                <a:shade val="45000"/>
                <a:satMod val="135000"/>
              </a:schemeClr>
              <a:prstClr val="white"/>
            </a:duotone>
          </a:blip>
          <a:srcRect l="2985" t="22522" r="4478" b="4167"/>
          <a:stretch>
            <a:fillRect/>
          </a:stretch>
        </p:blipFill>
        <p:spPr bwMode="auto">
          <a:xfrm flipH="1">
            <a:off x="5867400" y="0"/>
            <a:ext cx="3276600" cy="1295400"/>
          </a:xfrm>
          <a:prstGeom prst="halfFrame">
            <a:avLst>
              <a:gd name="adj1" fmla="val 33333"/>
              <a:gd name="adj2" fmla="val 38180"/>
            </a:avLst>
          </a:prstGeom>
          <a:noFill/>
        </p:spPr>
      </p:pic>
      <p:sp>
        <p:nvSpPr>
          <p:cNvPr id="2252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 b="1" i="0" u="none" strike="noStrike" cap="none" normalizeH="0" baseline="0" smtClean="0">
                <a:ln>
                  <a:noFill/>
                </a:ln>
                <a:solidFill>
                  <a:srgbClr val="666666"/>
                </a:solidFill>
                <a:effectLst/>
                <a:latin typeface="Arial" pitchFamily="34" charset="0"/>
                <a:cs typeface="Arial" pitchFamily="34" charset="0"/>
              </a:rPr>
              <a:t>Estrogen and progestin combinations (pills or tablets)</a:t>
            </a:r>
            <a:r>
              <a:rPr kumimoji="0" lang="en-US" sz="200" b="0" i="0" u="none" strike="noStrike" cap="none" normalizeH="0" baseline="0" smtClean="0">
                <a:ln>
                  <a:noFill/>
                </a:ln>
                <a:solidFill>
                  <a:srgbClr val="666666"/>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12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t>
            </a:r>
          </a:p>
        </p:txBody>
      </p:sp>
      <p:sp>
        <p:nvSpPr>
          <p:cNvPr id="13" name="Rectangle 12"/>
          <p:cNvSpPr/>
          <p:nvPr/>
        </p:nvSpPr>
        <p:spPr>
          <a:xfrm>
            <a:off x="5299552" y="76200"/>
            <a:ext cx="4572000" cy="584775"/>
          </a:xfrm>
          <a:prstGeom prst="rect">
            <a:avLst/>
          </a:prstGeom>
          <a:noFill/>
        </p:spPr>
        <p:txBody>
          <a:bodyPr wrap="square" lIns="91440" tIns="45720" rIns="91440" bIns="45720">
            <a:spAutoFit/>
          </a:bodyPr>
          <a:lstStyle/>
          <a:p>
            <a:pPr algn="ctr"/>
            <a:r>
              <a:rPr lang="en-US" sz="3200" dirty="0" smtClean="0">
                <a:ln w="18415" cmpd="sng">
                  <a:solidFill>
                    <a:srgbClr val="D9FFFF"/>
                  </a:solidFill>
                  <a:prstDash val="solid"/>
                </a:ln>
                <a:solidFill>
                  <a:srgbClr val="FFFFFF"/>
                </a:solidFill>
                <a:effectLst>
                  <a:outerShdw blurRad="63500" dir="3600000" algn="tl" rotWithShape="0">
                    <a:srgbClr val="000000">
                      <a:alpha val="70000"/>
                    </a:srgbClr>
                  </a:outerShdw>
                </a:effectLst>
                <a:latin typeface="Britannic Bold" pitchFamily="34" charset="0"/>
              </a:rPr>
              <a:t>PROGESTIN</a:t>
            </a:r>
            <a:endParaRPr lang="en-US" sz="3200" dirty="0">
              <a:ln w="18415" cmpd="sng">
                <a:solidFill>
                  <a:srgbClr val="D9FFFF"/>
                </a:solidFill>
                <a:prstDash val="solid"/>
              </a:ln>
              <a:solidFill>
                <a:srgbClr val="FFFFFF"/>
              </a:solidFill>
              <a:effectLst>
                <a:outerShdw blurRad="63500" dir="3600000" algn="tl" rotWithShape="0">
                  <a:srgbClr val="000000">
                    <a:alpha val="70000"/>
                  </a:srgbClr>
                </a:outerShdw>
              </a:effectLst>
              <a:latin typeface="Britannic Bold" pitchFamily="34" charset="0"/>
            </a:endParaRPr>
          </a:p>
        </p:txBody>
      </p:sp>
      <p:sp>
        <p:nvSpPr>
          <p:cNvPr id="20" name="TextBox 19"/>
          <p:cNvSpPr txBox="1"/>
          <p:nvPr/>
        </p:nvSpPr>
        <p:spPr>
          <a:xfrm>
            <a:off x="152400" y="574040"/>
            <a:ext cx="1752600" cy="412934"/>
          </a:xfrm>
          <a:prstGeom prst="rect">
            <a:avLst/>
          </a:prstGeom>
          <a:solidFill>
            <a:srgbClr val="000000">
              <a:alpha val="56078"/>
            </a:srgbClr>
          </a:solidFill>
          <a:ln>
            <a:noFill/>
          </a:ln>
        </p:spPr>
        <p:txBody>
          <a:bodyPr wrap="square" rtlCol="0">
            <a:spAutoFit/>
          </a:bodyPr>
          <a:lstStyle/>
          <a:p>
            <a:pPr>
              <a:lnSpc>
                <a:spcPts val="2500"/>
              </a:lnSpc>
            </a:pPr>
            <a:r>
              <a:rPr lang="en-US" sz="2400" u="heavy" dirty="0" smtClean="0">
                <a:solidFill>
                  <a:srgbClr val="D9FFFF"/>
                </a:solidFill>
                <a:uFill>
                  <a:solidFill>
                    <a:srgbClr val="00CCFF"/>
                  </a:solidFill>
                </a:uFill>
                <a:latin typeface="Bernard MT Condensed" pitchFamily="18" charset="0"/>
              </a:rPr>
              <a:t>B. Other Uses</a:t>
            </a:r>
            <a:endParaRPr lang="en-US" sz="2400" u="heavy" dirty="0">
              <a:solidFill>
                <a:srgbClr val="D9FFFF"/>
              </a:solidFill>
              <a:uFill>
                <a:solidFill>
                  <a:srgbClr val="00CCFF"/>
                </a:solidFill>
              </a:uFill>
              <a:latin typeface="Bernard MT Condensed" pitchFamily="18" charset="0"/>
            </a:endParaRPr>
          </a:p>
        </p:txBody>
      </p:sp>
      <p:sp>
        <p:nvSpPr>
          <p:cNvPr id="24" name="Rectangle 23"/>
          <p:cNvSpPr/>
          <p:nvPr/>
        </p:nvSpPr>
        <p:spPr>
          <a:xfrm>
            <a:off x="228600" y="878840"/>
            <a:ext cx="8382000" cy="1569660"/>
          </a:xfrm>
          <a:prstGeom prst="rect">
            <a:avLst/>
          </a:prstGeom>
        </p:spPr>
        <p:txBody>
          <a:bodyPr wrap="square">
            <a:spAutoFit/>
          </a:bodyPr>
          <a:lstStyle/>
          <a:p>
            <a:pPr marL="457200" indent="-457200">
              <a:buAutoNum type="arabicPeriod"/>
            </a:pPr>
            <a:r>
              <a:rPr lang="en-US" sz="2400" b="1" dirty="0" smtClean="0">
                <a:solidFill>
                  <a:schemeClr val="bg1"/>
                </a:solidFill>
                <a:latin typeface="Arial Narrow" pitchFamily="34" charset="0"/>
                <a:cs typeface="Times New Roman" pitchFamily="18" charset="0"/>
              </a:rPr>
              <a:t>Contraception (</a:t>
            </a:r>
            <a:r>
              <a:rPr lang="en-US" sz="2400" b="1" dirty="0" err="1" smtClean="0">
                <a:solidFill>
                  <a:schemeClr val="bg1"/>
                </a:solidFill>
                <a:latin typeface="Arial Narrow" pitchFamily="34" charset="0"/>
                <a:cs typeface="Times New Roman" pitchFamily="18" charset="0"/>
              </a:rPr>
              <a:t>Estradiol</a:t>
            </a:r>
            <a:r>
              <a:rPr lang="en-US" sz="2400" b="1" dirty="0" smtClean="0">
                <a:solidFill>
                  <a:schemeClr val="bg1"/>
                </a:solidFill>
                <a:latin typeface="Arial Narrow" pitchFamily="34" charset="0"/>
                <a:cs typeface="Times New Roman" pitchFamily="18" charset="0"/>
              </a:rPr>
              <a:t> + </a:t>
            </a:r>
            <a:r>
              <a:rPr lang="en-US" sz="2400" b="1" dirty="0" err="1" smtClean="0">
                <a:solidFill>
                  <a:schemeClr val="bg1"/>
                </a:solidFill>
                <a:latin typeface="Arial Narrow" pitchFamily="34" charset="0"/>
                <a:cs typeface="Times New Roman" pitchFamily="18" charset="0"/>
              </a:rPr>
              <a:t>Progestins</a:t>
            </a:r>
            <a:r>
              <a:rPr lang="en-US" sz="2400" b="1" dirty="0" smtClean="0">
                <a:solidFill>
                  <a:schemeClr val="bg1"/>
                </a:solidFill>
                <a:latin typeface="Arial Narrow" pitchFamily="34" charset="0"/>
                <a:cs typeface="Times New Roman" pitchFamily="18" charset="0"/>
              </a:rPr>
              <a:t>)  </a:t>
            </a:r>
            <a:br>
              <a:rPr lang="en-US" sz="2400" b="1" dirty="0" smtClean="0">
                <a:solidFill>
                  <a:schemeClr val="bg1"/>
                </a:solidFill>
                <a:latin typeface="Arial Narrow" pitchFamily="34" charset="0"/>
                <a:cs typeface="Times New Roman" pitchFamily="18" charset="0"/>
              </a:rPr>
            </a:br>
            <a:r>
              <a:rPr lang="en-US" sz="2400" b="1" dirty="0" smtClean="0">
                <a:solidFill>
                  <a:schemeClr val="bg1"/>
                </a:solidFill>
                <a:latin typeface="Arial Narrow" pitchFamily="34" charset="0"/>
                <a:cs typeface="Times New Roman" pitchFamily="18" charset="0"/>
              </a:rPr>
              <a:t>2. </a:t>
            </a:r>
            <a:r>
              <a:rPr lang="en-US" sz="2400" b="1" dirty="0" err="1" smtClean="0">
                <a:solidFill>
                  <a:schemeClr val="bg1"/>
                </a:solidFill>
                <a:latin typeface="Arial Narrow" pitchFamily="34" charset="0"/>
                <a:cs typeface="Times New Roman" pitchFamily="18" charset="0"/>
              </a:rPr>
              <a:t>Dysmenorrhea</a:t>
            </a:r>
            <a:r>
              <a:rPr lang="en-US" sz="2400" b="1" dirty="0" smtClean="0">
                <a:solidFill>
                  <a:schemeClr val="bg1"/>
                </a:solidFill>
                <a:latin typeface="Arial Narrow" pitchFamily="34" charset="0"/>
                <a:cs typeface="Times New Roman" pitchFamily="18" charset="0"/>
              </a:rPr>
              <a:t> </a:t>
            </a:r>
          </a:p>
          <a:p>
            <a:pPr marL="457200" indent="-457200">
              <a:buAutoNum type="arabicPeriod"/>
            </a:pPr>
            <a:r>
              <a:rPr lang="en-US" sz="2400" b="1" dirty="0" err="1" smtClean="0">
                <a:solidFill>
                  <a:schemeClr val="bg1"/>
                </a:solidFill>
                <a:latin typeface="Arial Narrow" pitchFamily="34" charset="0"/>
                <a:cs typeface="Times New Roman" pitchFamily="18" charset="0"/>
              </a:rPr>
              <a:t>Menpauasal</a:t>
            </a:r>
            <a:r>
              <a:rPr lang="en-US" sz="2400" b="1" dirty="0" smtClean="0">
                <a:solidFill>
                  <a:schemeClr val="bg1"/>
                </a:solidFill>
                <a:latin typeface="Arial Narrow" pitchFamily="34" charset="0"/>
                <a:cs typeface="Times New Roman" pitchFamily="18" charset="0"/>
              </a:rPr>
              <a:t> symptoms (</a:t>
            </a:r>
            <a:r>
              <a:rPr lang="en-US" sz="2400" b="1" dirty="0" err="1" smtClean="0">
                <a:solidFill>
                  <a:schemeClr val="bg1"/>
                </a:solidFill>
                <a:latin typeface="Arial Narrow" pitchFamily="34" charset="0"/>
                <a:cs typeface="Times New Roman" pitchFamily="18" charset="0"/>
              </a:rPr>
              <a:t>Estradiol</a:t>
            </a:r>
            <a:r>
              <a:rPr lang="en-US" sz="2400" b="1" dirty="0" smtClean="0">
                <a:solidFill>
                  <a:schemeClr val="bg1"/>
                </a:solidFill>
                <a:latin typeface="Arial Narrow" pitchFamily="34" charset="0"/>
                <a:cs typeface="Times New Roman" pitchFamily="18" charset="0"/>
              </a:rPr>
              <a:t> + </a:t>
            </a:r>
            <a:r>
              <a:rPr lang="en-US" sz="2400" b="1" dirty="0" err="1" smtClean="0">
                <a:solidFill>
                  <a:schemeClr val="bg1"/>
                </a:solidFill>
                <a:latin typeface="Arial Narrow" pitchFamily="34" charset="0"/>
                <a:cs typeface="Times New Roman" pitchFamily="18" charset="0"/>
              </a:rPr>
              <a:t>Progestins</a:t>
            </a:r>
            <a:r>
              <a:rPr lang="en-US" sz="2400" b="1" dirty="0" smtClean="0">
                <a:solidFill>
                  <a:schemeClr val="bg1"/>
                </a:solidFill>
                <a:latin typeface="Arial Narrow" pitchFamily="34" charset="0"/>
                <a:cs typeface="Times New Roman" pitchFamily="18" charset="0"/>
              </a:rPr>
              <a:t>  given together)</a:t>
            </a:r>
            <a:br>
              <a:rPr lang="en-US" sz="2400" b="1" dirty="0" smtClean="0">
                <a:solidFill>
                  <a:schemeClr val="bg1"/>
                </a:solidFill>
                <a:latin typeface="Arial Narrow" pitchFamily="34" charset="0"/>
                <a:cs typeface="Times New Roman" pitchFamily="18" charset="0"/>
              </a:rPr>
            </a:br>
            <a:endParaRPr lang="en-US" sz="2400" dirty="0">
              <a:solidFill>
                <a:schemeClr val="bg1"/>
              </a:solidFill>
              <a:latin typeface="Arial Narrow" pitchFamily="34" charset="0"/>
            </a:endParaRPr>
          </a:p>
        </p:txBody>
      </p:sp>
      <p:sp>
        <p:nvSpPr>
          <p:cNvPr id="28" name="Rectangle 27"/>
          <p:cNvSpPr/>
          <p:nvPr/>
        </p:nvSpPr>
        <p:spPr>
          <a:xfrm>
            <a:off x="152400" y="2133335"/>
            <a:ext cx="3036857"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nSpc>
                <a:spcPts val="3000"/>
              </a:lnSpc>
            </a:pPr>
            <a:r>
              <a:rPr lang="en-US" sz="2800" b="1" cap="none" spc="0" dirty="0" smtClean="0">
                <a:ln>
                  <a:solidFill>
                    <a:srgbClr val="FF00FF"/>
                  </a:solidFill>
                  <a:prstDash val="solid"/>
                </a:ln>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5400000" scaled="1"/>
                  <a:tileRect/>
                </a:gradFill>
                <a:effectLst>
                  <a:outerShdw blurRad="50800" dist="50800" dir="5400000" algn="ctr" rotWithShape="0">
                    <a:schemeClr val="tx1"/>
                  </a:outerShdw>
                  <a:reflection blurRad="6350" stA="60000" endA="900" endPos="58000" dir="5400000" sy="-100000" algn="bl" rotWithShape="0"/>
                </a:effectLst>
                <a:latin typeface="Cooper Black" pitchFamily="18" charset="0"/>
              </a:rPr>
              <a:t>Administration</a:t>
            </a:r>
            <a:endParaRPr lang="en-US" sz="2800" b="1" cap="none" spc="0" dirty="0">
              <a:ln>
                <a:solidFill>
                  <a:srgbClr val="FF00FF"/>
                </a:solidFill>
                <a:prstDash val="solid"/>
              </a:ln>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5400000" scaled="1"/>
                <a:tileRect/>
              </a:gradFill>
              <a:effectLst>
                <a:outerShdw blurRad="50800" dist="50800" dir="5400000" algn="ctr" rotWithShape="0">
                  <a:schemeClr val="tx1"/>
                </a:outerShdw>
                <a:reflection blurRad="6350" stA="60000" endA="900" endPos="58000" dir="5400000" sy="-100000" algn="bl" rotWithShape="0"/>
              </a:effectLst>
              <a:latin typeface="Cooper Black" pitchFamily="18" charset="0"/>
            </a:endParaRPr>
          </a:p>
        </p:txBody>
      </p:sp>
      <p:sp>
        <p:nvSpPr>
          <p:cNvPr id="29" name="Rectangle 28"/>
          <p:cNvSpPr/>
          <p:nvPr/>
        </p:nvSpPr>
        <p:spPr>
          <a:xfrm>
            <a:off x="304800" y="2569242"/>
            <a:ext cx="8382000" cy="1643527"/>
          </a:xfrm>
          <a:prstGeom prst="rect">
            <a:avLst/>
          </a:prstGeom>
        </p:spPr>
        <p:txBody>
          <a:bodyPr wrap="square">
            <a:spAutoFit/>
          </a:bodyPr>
          <a:lstStyle/>
          <a:p>
            <a:pPr lvl="0">
              <a:lnSpc>
                <a:spcPct val="90000"/>
              </a:lnSpc>
              <a:spcBef>
                <a:spcPct val="20000"/>
              </a:spcBef>
              <a:buBlip>
                <a:blip r:embed="rId3"/>
              </a:buBlip>
            </a:pPr>
            <a:r>
              <a:rPr lang="en-US" sz="2400" b="1" dirty="0" smtClean="0">
                <a:solidFill>
                  <a:schemeClr val="bg1"/>
                </a:solidFill>
                <a:latin typeface="Arial Narrow" pitchFamily="34" charset="0"/>
                <a:cs typeface="Times New Roman" charset="0"/>
              </a:rPr>
              <a:t> Oral; Micronized  progesterone or </a:t>
            </a:r>
            <a:r>
              <a:rPr lang="en-US" sz="2400" b="1" dirty="0" err="1" smtClean="0">
                <a:solidFill>
                  <a:schemeClr val="bg1"/>
                </a:solidFill>
                <a:latin typeface="Arial Narrow" pitchFamily="34" charset="0"/>
                <a:cs typeface="Times New Roman" charset="0"/>
              </a:rPr>
              <a:t>progestins</a:t>
            </a:r>
            <a:endParaRPr lang="en-US" sz="2400" b="1" dirty="0" smtClean="0">
              <a:solidFill>
                <a:schemeClr val="bg1"/>
              </a:solidFill>
              <a:latin typeface="Arial Narrow" pitchFamily="34" charset="0"/>
              <a:cs typeface="Times New Roman" charset="0"/>
            </a:endParaRPr>
          </a:p>
          <a:p>
            <a:pPr lvl="0">
              <a:lnSpc>
                <a:spcPct val="90000"/>
              </a:lnSpc>
              <a:spcBef>
                <a:spcPct val="20000"/>
              </a:spcBef>
              <a:buBlip>
                <a:blip r:embed="rId3"/>
              </a:buBlip>
            </a:pPr>
            <a:r>
              <a:rPr lang="en-US" sz="2400" b="1" dirty="0" smtClean="0">
                <a:solidFill>
                  <a:schemeClr val="bg1"/>
                </a:solidFill>
                <a:latin typeface="Arial Narrow" pitchFamily="34" charset="0"/>
                <a:cs typeface="Times New Roman" charset="0"/>
              </a:rPr>
              <a:t> IU; as </a:t>
            </a:r>
            <a:r>
              <a:rPr lang="en-US" sz="2400" b="1" dirty="0" err="1" smtClean="0">
                <a:solidFill>
                  <a:schemeClr val="bg1"/>
                </a:solidFill>
                <a:latin typeface="Arial Narrow" pitchFamily="34" charset="0"/>
                <a:cs typeface="Times New Roman" charset="0"/>
              </a:rPr>
              <a:t>Levonorgestrel</a:t>
            </a:r>
            <a:r>
              <a:rPr lang="en-US" sz="2400" b="1" dirty="0" smtClean="0">
                <a:solidFill>
                  <a:schemeClr val="bg1"/>
                </a:solidFill>
                <a:latin typeface="Arial Narrow" pitchFamily="34" charset="0"/>
                <a:cs typeface="Times New Roman" charset="0"/>
              </a:rPr>
              <a:t> or </a:t>
            </a:r>
            <a:r>
              <a:rPr lang="en-US" sz="2400" b="1" dirty="0" err="1" smtClean="0">
                <a:solidFill>
                  <a:schemeClr val="bg1"/>
                </a:solidFill>
                <a:latin typeface="Arial Narrow" pitchFamily="34" charset="0"/>
                <a:cs typeface="Times New Roman" charset="0"/>
              </a:rPr>
              <a:t>Progestasert</a:t>
            </a:r>
            <a:endParaRPr lang="en-US" sz="2400" b="1" dirty="0" smtClean="0">
              <a:solidFill>
                <a:schemeClr val="bg1"/>
              </a:solidFill>
              <a:latin typeface="Arial Narrow" pitchFamily="34" charset="0"/>
              <a:cs typeface="Times New Roman" charset="0"/>
            </a:endParaRPr>
          </a:p>
          <a:p>
            <a:pPr lvl="0">
              <a:lnSpc>
                <a:spcPct val="90000"/>
              </a:lnSpc>
              <a:spcBef>
                <a:spcPct val="20000"/>
              </a:spcBef>
              <a:buBlip>
                <a:blip r:embed="rId3"/>
              </a:buBlip>
              <a:defRPr/>
            </a:pPr>
            <a:r>
              <a:rPr lang="en-US" sz="2400" b="1" dirty="0" smtClean="0">
                <a:solidFill>
                  <a:schemeClr val="bg1"/>
                </a:solidFill>
                <a:latin typeface="Arial Narrow" pitchFamily="34" charset="0"/>
                <a:cs typeface="Times New Roman" charset="0"/>
              </a:rPr>
              <a:t> Vaginal - natural</a:t>
            </a:r>
            <a:r>
              <a:rPr lang="en-US" sz="2400" b="1" i="1" dirty="0" smtClean="0">
                <a:solidFill>
                  <a:schemeClr val="bg1"/>
                </a:solidFill>
                <a:latin typeface="Arial Narrow" pitchFamily="34" charset="0"/>
                <a:cs typeface="Times New Roman" charset="0"/>
              </a:rPr>
              <a:t> </a:t>
            </a:r>
            <a:r>
              <a:rPr lang="en-US" sz="2400" b="1" dirty="0" smtClean="0">
                <a:solidFill>
                  <a:schemeClr val="bg1"/>
                </a:solidFill>
                <a:latin typeface="Arial Narrow" pitchFamily="34" charset="0"/>
                <a:cs typeface="Times New Roman" charset="0"/>
              </a:rPr>
              <a:t>progesterone gel / pessary.</a:t>
            </a:r>
          </a:p>
          <a:p>
            <a:pPr lvl="0">
              <a:lnSpc>
                <a:spcPct val="90000"/>
              </a:lnSpc>
              <a:spcBef>
                <a:spcPct val="20000"/>
              </a:spcBef>
              <a:buBlip>
                <a:blip r:embed="rId3"/>
              </a:buBlip>
              <a:defRPr/>
            </a:pPr>
            <a:r>
              <a:rPr lang="en-US" sz="2400" b="1" dirty="0" smtClean="0">
                <a:solidFill>
                  <a:schemeClr val="bg1"/>
                </a:solidFill>
                <a:latin typeface="Arial Narrow" pitchFamily="34" charset="0"/>
                <a:cs typeface="Times New Roman" charset="0"/>
              </a:rPr>
              <a:t> Transdermal -</a:t>
            </a:r>
            <a:r>
              <a:rPr lang="en-US" sz="2400" b="1" i="1" dirty="0" smtClean="0">
                <a:solidFill>
                  <a:schemeClr val="bg1"/>
                </a:solidFill>
                <a:latin typeface="Arial Narrow" pitchFamily="34" charset="0"/>
                <a:cs typeface="Times New Roman" charset="0"/>
              </a:rPr>
              <a:t> </a:t>
            </a:r>
            <a:r>
              <a:rPr lang="en-US" sz="2400" b="1" dirty="0" smtClean="0">
                <a:solidFill>
                  <a:schemeClr val="bg1"/>
                </a:solidFill>
                <a:latin typeface="Arial Narrow" pitchFamily="34" charset="0"/>
                <a:cs typeface="Times New Roman" charset="0"/>
              </a:rPr>
              <a:t>sequential / continuous patch.</a:t>
            </a:r>
            <a:endParaRPr lang="en-US" sz="2400" b="1" dirty="0">
              <a:solidFill>
                <a:schemeClr val="bg1"/>
              </a:solidFill>
              <a:latin typeface="Arial Narrow" pitchFamily="34" charset="0"/>
              <a:cs typeface="Times New Roman" charset="0"/>
            </a:endParaRPr>
          </a:p>
        </p:txBody>
      </p:sp>
      <p:sp>
        <p:nvSpPr>
          <p:cNvPr id="31" name="Rectangle 30"/>
          <p:cNvSpPr/>
          <p:nvPr/>
        </p:nvSpPr>
        <p:spPr>
          <a:xfrm>
            <a:off x="381000" y="4822369"/>
            <a:ext cx="7620000" cy="1426031"/>
          </a:xfrm>
          <a:prstGeom prst="rect">
            <a:avLst/>
          </a:prstGeom>
        </p:spPr>
        <p:txBody>
          <a:bodyPr wrap="square">
            <a:spAutoFit/>
          </a:bodyPr>
          <a:lstStyle/>
          <a:p>
            <a:pPr>
              <a:lnSpc>
                <a:spcPts val="2600"/>
              </a:lnSpc>
              <a:buClr>
                <a:srgbClr val="66FFFF"/>
              </a:buClr>
              <a:buSzPct val="80000"/>
              <a:buFont typeface="Wingdings" pitchFamily="2" charset="2"/>
              <a:buChar char="Ø"/>
            </a:pPr>
            <a:r>
              <a:rPr lang="en-US" sz="2400" b="1" dirty="0" smtClean="0">
                <a:solidFill>
                  <a:schemeClr val="bg1"/>
                </a:solidFill>
                <a:latin typeface="Arial Narrow" pitchFamily="34" charset="0"/>
              </a:rPr>
              <a:t>Mood changes, as anxiety, irritability</a:t>
            </a:r>
          </a:p>
          <a:p>
            <a:pPr>
              <a:lnSpc>
                <a:spcPts val="2600"/>
              </a:lnSpc>
              <a:buClr>
                <a:srgbClr val="66FFFF"/>
              </a:buClr>
              <a:buSzPct val="80000"/>
              <a:buFont typeface="Wingdings" pitchFamily="2" charset="2"/>
              <a:buChar char="Ø"/>
            </a:pPr>
            <a:r>
              <a:rPr lang="en-US" sz="2400" b="1" dirty="0" smtClean="0">
                <a:solidFill>
                  <a:schemeClr val="bg1"/>
                </a:solidFill>
                <a:latin typeface="Arial Narrow" pitchFamily="34" charset="0"/>
              </a:rPr>
              <a:t>Headache, dizziness or drowsiness</a:t>
            </a:r>
          </a:p>
          <a:p>
            <a:pPr>
              <a:lnSpc>
                <a:spcPts val="2600"/>
              </a:lnSpc>
              <a:buClr>
                <a:srgbClr val="66FFFF"/>
              </a:buClr>
              <a:buSzPct val="80000"/>
              <a:buFont typeface="Wingdings" pitchFamily="2" charset="2"/>
              <a:buChar char="Ø"/>
            </a:pPr>
            <a:r>
              <a:rPr lang="en-US" sz="2400" b="1" dirty="0" smtClean="0">
                <a:solidFill>
                  <a:schemeClr val="bg1"/>
                </a:solidFill>
                <a:latin typeface="Arial Narrow" pitchFamily="34" charset="0"/>
                <a:cs typeface="Times New Roman" pitchFamily="18" charset="0"/>
              </a:rPr>
              <a:t>Nausea, vomiting, </a:t>
            </a:r>
            <a:r>
              <a:rPr lang="en-US" sz="2400" b="1" dirty="0" smtClean="0">
                <a:solidFill>
                  <a:schemeClr val="bg1"/>
                </a:solidFill>
                <a:latin typeface="Arial Narrow" pitchFamily="34" charset="0"/>
              </a:rPr>
              <a:t>abdominal pain or bloating (distention). </a:t>
            </a:r>
          </a:p>
          <a:p>
            <a:pPr>
              <a:lnSpc>
                <a:spcPts val="2600"/>
              </a:lnSpc>
              <a:buClr>
                <a:srgbClr val="66FFFF"/>
              </a:buClr>
              <a:buSzPct val="80000"/>
              <a:buFont typeface="Wingdings" pitchFamily="2" charset="2"/>
              <a:buChar char="Ø"/>
            </a:pPr>
            <a:r>
              <a:rPr lang="en-US" sz="2400" b="1" dirty="0" err="1" smtClean="0">
                <a:solidFill>
                  <a:schemeClr val="bg1"/>
                </a:solidFill>
                <a:latin typeface="Arial Narrow" pitchFamily="34" charset="0"/>
                <a:cs typeface="Times New Roman" pitchFamily="18" charset="0"/>
              </a:rPr>
              <a:t>Hirsutism</a:t>
            </a:r>
            <a:r>
              <a:rPr lang="en-US" sz="2400" b="1" dirty="0" smtClean="0">
                <a:solidFill>
                  <a:schemeClr val="bg1"/>
                </a:solidFill>
                <a:latin typeface="Arial Narrow" pitchFamily="34" charset="0"/>
                <a:cs typeface="Times New Roman" pitchFamily="18" charset="0"/>
              </a:rPr>
              <a:t> , masculinization (Not with new preparations)</a:t>
            </a:r>
            <a:endParaRPr lang="en-US" sz="2400" b="1" dirty="0" smtClean="0">
              <a:solidFill>
                <a:schemeClr val="bg1"/>
              </a:solidFill>
              <a:latin typeface="Arial Narrow" pitchFamily="34" charset="0"/>
            </a:endParaRPr>
          </a:p>
        </p:txBody>
      </p:sp>
      <p:sp>
        <p:nvSpPr>
          <p:cNvPr id="36" name="Rectangle 35"/>
          <p:cNvSpPr/>
          <p:nvPr/>
        </p:nvSpPr>
        <p:spPr>
          <a:xfrm>
            <a:off x="228600" y="4365169"/>
            <a:ext cx="1220206"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nSpc>
                <a:spcPts val="3000"/>
              </a:lnSpc>
            </a:pPr>
            <a:r>
              <a:rPr lang="en-US" sz="2800" b="1" cap="none" spc="0" dirty="0" smtClean="0">
                <a:ln>
                  <a:solidFill>
                    <a:srgbClr val="FF00FF"/>
                  </a:solidFill>
                  <a:prstDash val="solid"/>
                </a:ln>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5400000" scaled="1"/>
                  <a:tileRect/>
                </a:gradFill>
                <a:effectLst>
                  <a:outerShdw blurRad="50800" dist="50800" dir="5400000" algn="ctr" rotWithShape="0">
                    <a:schemeClr val="tx1"/>
                  </a:outerShdw>
                  <a:reflection blurRad="6350" stA="60000" endA="900" endPos="58000" dir="5400000" sy="-100000" algn="bl" rotWithShape="0"/>
                </a:effectLst>
                <a:latin typeface="Cooper Black" pitchFamily="18" charset="0"/>
              </a:rPr>
              <a:t>ADRs</a:t>
            </a:r>
            <a:endParaRPr lang="en-US" sz="2800" b="1" cap="none" spc="0" dirty="0">
              <a:ln>
                <a:solidFill>
                  <a:srgbClr val="FF00FF"/>
                </a:solidFill>
                <a:prstDash val="solid"/>
              </a:ln>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5400000" scaled="1"/>
                <a:tileRect/>
              </a:gradFill>
              <a:effectLst>
                <a:outerShdw blurRad="50800" dist="50800" dir="5400000" algn="ctr" rotWithShape="0">
                  <a:schemeClr val="tx1"/>
                </a:outerShdw>
                <a:reflection blurRad="6350" stA="60000" endA="900" endPos="58000" dir="5400000" sy="-100000" algn="bl" rotWithShape="0"/>
              </a:effectLst>
              <a:latin typeface="Cooper Black" pitchFamily="18" charset="0"/>
            </a:endParaRPr>
          </a:p>
        </p:txBody>
      </p:sp>
      <p:grpSp>
        <p:nvGrpSpPr>
          <p:cNvPr id="12" name="Group 14"/>
          <p:cNvGrpSpPr/>
          <p:nvPr/>
        </p:nvGrpSpPr>
        <p:grpSpPr>
          <a:xfrm flipH="1">
            <a:off x="7543800" y="3352800"/>
            <a:ext cx="1143000" cy="1298291"/>
            <a:chOff x="2" y="73309"/>
            <a:chExt cx="1716208" cy="1907891"/>
          </a:xfrm>
        </p:grpSpPr>
        <p:pic>
          <p:nvPicPr>
            <p:cNvPr id="14" name="Picture 2" descr="http://www.jovemedical.com/images/bhrt.jpg"/>
            <p:cNvPicPr>
              <a:picLocks noChangeAspect="1" noChangeArrowheads="1"/>
            </p:cNvPicPr>
            <p:nvPr/>
          </p:nvPicPr>
          <p:blipFill>
            <a:blip r:embed="rId4" cstate="print">
              <a:lum bright="20000"/>
            </a:blip>
            <a:srcRect/>
            <a:stretch>
              <a:fillRect/>
            </a:stretch>
          </p:blipFill>
          <p:spPr bwMode="auto">
            <a:xfrm>
              <a:off x="2" y="73309"/>
              <a:ext cx="1716208" cy="1907891"/>
            </a:xfrm>
            <a:prstGeom prst="ellipse">
              <a:avLst/>
            </a:prstGeom>
            <a:noFill/>
          </p:spPr>
        </p:pic>
        <p:pic>
          <p:nvPicPr>
            <p:cNvPr id="16" name="Picture 4" descr="http://www.canadianmedicine4all.com/wp-content/uploads/2009/09/The-Associations-of-Hormone-Replacement-Therapy.jpg"/>
            <p:cNvPicPr>
              <a:picLocks noChangeAspect="1" noChangeArrowheads="1"/>
            </p:cNvPicPr>
            <p:nvPr/>
          </p:nvPicPr>
          <p:blipFill>
            <a:blip r:embed="rId5" cstate="print">
              <a:lum bright="10000"/>
            </a:blip>
            <a:srcRect b="6000"/>
            <a:stretch>
              <a:fillRect/>
            </a:stretch>
          </p:blipFill>
          <p:spPr bwMode="auto">
            <a:xfrm>
              <a:off x="216795" y="240405"/>
              <a:ext cx="1215958" cy="1524000"/>
            </a:xfrm>
            <a:prstGeom prst="ellipse">
              <a:avLst/>
            </a:prstGeom>
            <a:noFill/>
          </p:spPr>
        </p:pic>
      </p:grpSp>
      <p:pic>
        <p:nvPicPr>
          <p:cNvPr id="17" name="Picture 2" descr="http://www.psdgraphics.com/wp-content/uploads/2009/06/female-sign.jpg"/>
          <p:cNvPicPr>
            <a:picLocks noChangeAspect="1" noChangeArrowheads="1"/>
          </p:cNvPicPr>
          <p:nvPr/>
        </p:nvPicPr>
        <p:blipFill>
          <a:blip r:embed="rId6" cstate="print">
            <a:clrChange>
              <a:clrFrom>
                <a:srgbClr val="FFFFFF"/>
              </a:clrFrom>
              <a:clrTo>
                <a:srgbClr val="FFFFFF">
                  <a:alpha val="0"/>
                </a:srgbClr>
              </a:clrTo>
            </a:clrChange>
            <a:duotone>
              <a:schemeClr val="accent5">
                <a:shade val="45000"/>
                <a:satMod val="135000"/>
              </a:schemeClr>
              <a:prstClr val="white"/>
            </a:duotone>
          </a:blip>
          <a:srcRect l="25137" r="26339"/>
          <a:stretch>
            <a:fillRect/>
          </a:stretch>
        </p:blipFill>
        <p:spPr bwMode="auto">
          <a:xfrm rot="19273429">
            <a:off x="7355394" y="4184469"/>
            <a:ext cx="756881" cy="1368085"/>
          </a:xfrm>
          <a:prstGeom prst="rect">
            <a:avLst/>
          </a:prstGeom>
          <a:noFill/>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trips(downRight)">
                                      <p:cBhvr>
                                        <p:cTn id="7" dur="1000"/>
                                        <p:tgtEl>
                                          <p:spTgt spid="28"/>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trips(downRight)">
                                      <p:cBhvr>
                                        <p:cTn id="11" dur="10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strips(downRight)">
                                      <p:cBhvr>
                                        <p:cTn id="16" dur="1000"/>
                                        <p:tgtEl>
                                          <p:spTgt spid="36"/>
                                        </p:tgtEl>
                                      </p:cBhvr>
                                    </p:animEffect>
                                  </p:childTnLst>
                                </p:cTn>
                              </p:par>
                            </p:childTnLst>
                          </p:cTn>
                        </p:par>
                        <p:par>
                          <p:cTn id="17" fill="hold">
                            <p:stCondLst>
                              <p:cond delay="1000"/>
                            </p:stCondLst>
                            <p:childTnLst>
                              <p:par>
                                <p:cTn id="18" presetID="18" presetClass="entr" presetSubtype="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strips(downRight)">
                                      <p:cBhvr>
                                        <p:cTn id="20"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Benefits and Risks of HRT</a:t>
            </a:r>
            <a:endParaRPr lang="en-US" b="1" dirty="0"/>
          </a:p>
        </p:txBody>
      </p:sp>
      <p:sp>
        <p:nvSpPr>
          <p:cNvPr id="3" name="Content Placeholder 2"/>
          <p:cNvSpPr>
            <a:spLocks noGrp="1"/>
          </p:cNvSpPr>
          <p:nvPr>
            <p:ph idx="1"/>
          </p:nvPr>
        </p:nvSpPr>
        <p:spPr>
          <a:xfrm>
            <a:off x="228600" y="1219200"/>
            <a:ext cx="8229600" cy="5181600"/>
          </a:xfrm>
        </p:spPr>
        <p:txBody>
          <a:bodyPr>
            <a:normAutofit fontScale="70000" lnSpcReduction="20000"/>
          </a:bodyPr>
          <a:lstStyle/>
          <a:p>
            <a:pPr marL="0" indent="0">
              <a:buNone/>
            </a:pPr>
            <a:r>
              <a:rPr lang="en-US" sz="3800" b="1" dirty="0" smtClean="0">
                <a:solidFill>
                  <a:srgbClr val="FF0000"/>
                </a:solidFill>
              </a:rPr>
              <a:t>Definite benefits</a:t>
            </a:r>
          </a:p>
          <a:p>
            <a:r>
              <a:rPr lang="en-US" sz="3800" b="1" dirty="0" smtClean="0">
                <a:solidFill>
                  <a:schemeClr val="accent5">
                    <a:lumMod val="75000"/>
                  </a:schemeClr>
                </a:solidFill>
              </a:rPr>
              <a:t>Alleviates symptoms of menopause (vasomotor, genitourinary)</a:t>
            </a:r>
          </a:p>
          <a:p>
            <a:r>
              <a:rPr lang="en-US" sz="3800" b="1" dirty="0" smtClean="0">
                <a:solidFill>
                  <a:schemeClr val="accent5">
                    <a:lumMod val="75000"/>
                  </a:schemeClr>
                </a:solidFill>
              </a:rPr>
              <a:t>Osteoporosis (Definite increase in bone mineral density; probable decrease in risk of fractures)</a:t>
            </a:r>
          </a:p>
          <a:p>
            <a:pPr marL="0" indent="0">
              <a:buNone/>
            </a:pPr>
            <a:r>
              <a:rPr lang="en-US" sz="3800" b="1" dirty="0" smtClean="0">
                <a:solidFill>
                  <a:srgbClr val="FF0000"/>
                </a:solidFill>
              </a:rPr>
              <a:t>Definite risks</a:t>
            </a:r>
          </a:p>
          <a:p>
            <a:r>
              <a:rPr lang="en-US" sz="3800" b="1" dirty="0" smtClean="0">
                <a:solidFill>
                  <a:schemeClr val="accent5">
                    <a:lumMod val="75000"/>
                  </a:schemeClr>
                </a:solidFill>
              </a:rPr>
              <a:t>Endometrial cancer (estrogen only)</a:t>
            </a:r>
          </a:p>
          <a:p>
            <a:r>
              <a:rPr lang="en-US" sz="3800" b="1" dirty="0" smtClean="0">
                <a:solidFill>
                  <a:schemeClr val="accent5">
                    <a:lumMod val="75000"/>
                  </a:schemeClr>
                </a:solidFill>
              </a:rPr>
              <a:t>Venous </a:t>
            </a:r>
            <a:r>
              <a:rPr lang="en-US" sz="3800" b="1" dirty="0" err="1" smtClean="0">
                <a:solidFill>
                  <a:schemeClr val="accent5">
                    <a:lumMod val="75000"/>
                  </a:schemeClr>
                </a:solidFill>
              </a:rPr>
              <a:t>thromboembolism</a:t>
            </a:r>
            <a:r>
              <a:rPr lang="en-US" sz="3800" b="1" dirty="0" smtClean="0">
                <a:solidFill>
                  <a:schemeClr val="accent5">
                    <a:lumMod val="75000"/>
                  </a:schemeClr>
                </a:solidFill>
              </a:rPr>
              <a:t> (long term)</a:t>
            </a:r>
          </a:p>
          <a:p>
            <a:r>
              <a:rPr lang="en-US" sz="3800" b="1" dirty="0" smtClean="0">
                <a:solidFill>
                  <a:schemeClr val="accent5">
                    <a:lumMod val="75000"/>
                  </a:schemeClr>
                </a:solidFill>
              </a:rPr>
              <a:t>Breast cancer (long term 5 yrs)</a:t>
            </a:r>
          </a:p>
          <a:p>
            <a:pPr marL="0" indent="0">
              <a:buNone/>
            </a:pPr>
            <a:r>
              <a:rPr lang="en-US" sz="3800" b="1" dirty="0" smtClean="0">
                <a:solidFill>
                  <a:srgbClr val="FF0000"/>
                </a:solidFill>
              </a:rPr>
              <a:t>Uncertain benefits </a:t>
            </a:r>
          </a:p>
          <a:p>
            <a:r>
              <a:rPr lang="en-US" sz="3800" b="1" dirty="0" smtClean="0">
                <a:solidFill>
                  <a:schemeClr val="accent5">
                    <a:lumMod val="75000"/>
                  </a:schemeClr>
                </a:solidFill>
              </a:rPr>
              <a:t>Cognitive functions</a:t>
            </a:r>
          </a:p>
          <a:p>
            <a:r>
              <a:rPr lang="en-US" sz="3800" b="1" dirty="0" smtClean="0">
                <a:solidFill>
                  <a:srgbClr val="FF0000"/>
                </a:solidFill>
              </a:rPr>
              <a:t>Note: the risk of CVS problems and breast cancer with HRT is more than their benefits)</a:t>
            </a:r>
          </a:p>
          <a:p>
            <a:endParaRPr lang="en-US" dirty="0">
              <a:solidFill>
                <a:schemeClr val="accent5">
                  <a:lumMod val="75000"/>
                </a:schemeClr>
              </a:solidFill>
            </a:endParaRPr>
          </a:p>
        </p:txBody>
      </p:sp>
    </p:spTree>
  </p:cSld>
  <p:clrMapOvr>
    <a:masterClrMapping/>
  </p:clrMapOvr>
  <p:transition spd="med">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21000">
              <a:schemeClr val="tx1"/>
            </a:gs>
            <a:gs pos="64000">
              <a:srgbClr val="0000FF"/>
            </a:gs>
            <a:gs pos="94000">
              <a:srgbClr val="3333CC">
                <a:alpha val="69000"/>
              </a:srgbClr>
            </a:gs>
            <a:gs pos="99000">
              <a:srgbClr val="B2CCEC"/>
            </a:gs>
            <a:gs pos="100000">
              <a:srgbClr val="FF00FF"/>
            </a:gs>
          </a:gsLst>
          <a:path path="rect">
            <a:fillToRect r="100000" b="100000"/>
          </a:path>
          <a:tileRect l="-100000" t="-100000"/>
        </a:gradFill>
        <a:effectLst/>
      </p:bgPr>
    </p:bg>
    <p:spTree>
      <p:nvGrpSpPr>
        <p:cNvPr id="1" name=""/>
        <p:cNvGrpSpPr/>
        <p:nvPr/>
      </p:nvGrpSpPr>
      <p:grpSpPr>
        <a:xfrm>
          <a:off x="0" y="0"/>
          <a:ext cx="0" cy="0"/>
          <a:chOff x="0" y="0"/>
          <a:chExt cx="0" cy="0"/>
        </a:xfrm>
      </p:grpSpPr>
      <p:pic>
        <p:nvPicPr>
          <p:cNvPr id="15" name="Picture 4" descr="http://www.medindia.net/afp/images/Risk-of-ER-negative-Breast-Cancer-Determined-by-Body-Fat-Distribution@@US-health-cancer-11302.jpg"/>
          <p:cNvPicPr>
            <a:picLocks noChangeAspect="1" noChangeArrowheads="1"/>
          </p:cNvPicPr>
          <p:nvPr/>
        </p:nvPicPr>
        <p:blipFill>
          <a:blip r:embed="rId2" cstate="print">
            <a:duotone>
              <a:schemeClr val="accent1">
                <a:shade val="45000"/>
                <a:satMod val="135000"/>
              </a:schemeClr>
              <a:prstClr val="white"/>
            </a:duotone>
          </a:blip>
          <a:srcRect l="2985" t="22522" r="4478" b="4167"/>
          <a:stretch>
            <a:fillRect/>
          </a:stretch>
        </p:blipFill>
        <p:spPr bwMode="auto">
          <a:xfrm flipH="1">
            <a:off x="5867400" y="0"/>
            <a:ext cx="3276600" cy="1859692"/>
          </a:xfrm>
          <a:prstGeom prst="halfFrame">
            <a:avLst>
              <a:gd name="adj1" fmla="val 33333"/>
              <a:gd name="adj2" fmla="val 38180"/>
            </a:avLst>
          </a:prstGeom>
          <a:noFill/>
        </p:spPr>
      </p:pic>
      <p:sp>
        <p:nvSpPr>
          <p:cNvPr id="2252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 b="1" i="0" u="none" strike="noStrike" cap="none" normalizeH="0" baseline="0" smtClean="0">
                <a:ln>
                  <a:noFill/>
                </a:ln>
                <a:solidFill>
                  <a:srgbClr val="666666"/>
                </a:solidFill>
                <a:effectLst/>
                <a:latin typeface="Arial" pitchFamily="34" charset="0"/>
                <a:cs typeface="Arial" pitchFamily="34" charset="0"/>
              </a:rPr>
              <a:t>Estrogen and progestin combinations (pills or tablets)</a:t>
            </a:r>
            <a:r>
              <a:rPr kumimoji="0" lang="en-US" sz="200" b="0" i="0" u="none" strike="noStrike" cap="none" normalizeH="0" baseline="0" smtClean="0">
                <a:ln>
                  <a:noFill/>
                </a:ln>
                <a:solidFill>
                  <a:srgbClr val="666666"/>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12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t>
            </a:r>
          </a:p>
        </p:txBody>
      </p:sp>
      <p:sp>
        <p:nvSpPr>
          <p:cNvPr id="27" name="Rectangle 3"/>
          <p:cNvSpPr txBox="1">
            <a:spLocks noChangeArrowheads="1"/>
          </p:cNvSpPr>
          <p:nvPr/>
        </p:nvSpPr>
        <p:spPr>
          <a:xfrm>
            <a:off x="304800" y="685800"/>
            <a:ext cx="8229600" cy="1600200"/>
          </a:xfrm>
          <a:prstGeom prst="rect">
            <a:avLst/>
          </a:prstGeom>
        </p:spPr>
        <p:txBody>
          <a:bodyPr vert="horz" lIns="91440" tIns="45720" rIns="91440" bIns="45720" rtlCol="0">
            <a:normAutofit/>
          </a:bodyPr>
          <a:lstStyle/>
          <a:p>
            <a:pPr lvl="0">
              <a:lnSpc>
                <a:spcPct val="90000"/>
              </a:lnSpc>
              <a:spcBef>
                <a:spcPct val="20000"/>
              </a:spcBef>
            </a:pPr>
            <a:endParaRPr kumimoji="0" lang="en-US" sz="2400" b="1" i="0" u="none" strike="noStrike" kern="1200" cap="none" spc="0" normalizeH="0" baseline="0" noProof="0" dirty="0">
              <a:ln>
                <a:noFill/>
              </a:ln>
              <a:solidFill>
                <a:schemeClr val="bg1"/>
              </a:solidFill>
              <a:effectLst/>
              <a:uLnTx/>
              <a:uFillTx/>
              <a:latin typeface="Arial Narrow" pitchFamily="34" charset="0"/>
              <a:cs typeface="Times New Roman" charset="0"/>
            </a:endParaRPr>
          </a:p>
        </p:txBody>
      </p:sp>
      <p:sp>
        <p:nvSpPr>
          <p:cNvPr id="18" name="Rectangle 17"/>
          <p:cNvSpPr/>
          <p:nvPr/>
        </p:nvSpPr>
        <p:spPr>
          <a:xfrm>
            <a:off x="243256" y="297954"/>
            <a:ext cx="2740736" cy="707886"/>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4000" dirty="0" smtClean="0">
                <a:ln w="18415" cmpd="sng">
                  <a:solidFill>
                    <a:srgbClr val="66FFFF"/>
                  </a:solidFill>
                  <a:prstDash val="solid"/>
                </a:ln>
                <a:solidFill>
                  <a:srgbClr val="FFFFFF"/>
                </a:solidFill>
                <a:effectLst>
                  <a:outerShdw blurRad="63500" dir="3600000" algn="tl" rotWithShape="0">
                    <a:srgbClr val="000000">
                      <a:alpha val="70000"/>
                    </a:srgbClr>
                  </a:outerShdw>
                </a:effectLst>
                <a:latin typeface="Britannic Bold" pitchFamily="34" charset="0"/>
                <a:ea typeface="Gungsuh" pitchFamily="18" charset="-127"/>
              </a:rPr>
              <a:t>SERMs</a:t>
            </a:r>
            <a:endParaRPr lang="en-US" sz="4000" dirty="0">
              <a:ln w="18415" cmpd="sng">
                <a:solidFill>
                  <a:srgbClr val="66FFFF"/>
                </a:solidFill>
                <a:prstDash val="solid"/>
              </a:ln>
              <a:solidFill>
                <a:srgbClr val="FFFFFF"/>
              </a:solidFill>
              <a:effectLst>
                <a:outerShdw blurRad="63500" dir="3600000" algn="tl" rotWithShape="0">
                  <a:srgbClr val="000000">
                    <a:alpha val="70000"/>
                  </a:srgbClr>
                </a:outerShdw>
              </a:effectLst>
              <a:latin typeface="Britannic Bold" pitchFamily="34" charset="0"/>
              <a:ea typeface="Gungsuh" pitchFamily="18" charset="-127"/>
            </a:endParaRPr>
          </a:p>
        </p:txBody>
      </p:sp>
      <p:sp>
        <p:nvSpPr>
          <p:cNvPr id="19" name="TextBox 18"/>
          <p:cNvSpPr txBox="1"/>
          <p:nvPr/>
        </p:nvSpPr>
        <p:spPr>
          <a:xfrm>
            <a:off x="381000" y="435730"/>
            <a:ext cx="381000" cy="400110"/>
          </a:xfrm>
          <a:prstGeom prst="rect">
            <a:avLst/>
          </a:prstGeom>
          <a:solidFill>
            <a:srgbClr val="66FFFF"/>
          </a:solidFill>
          <a:ln>
            <a:solidFill>
              <a:schemeClr val="bg1"/>
            </a:solidFill>
          </a:ln>
        </p:spPr>
        <p:txBody>
          <a:bodyPr wrap="square" rtlCol="0">
            <a:spAutoFit/>
          </a:bodyPr>
          <a:lstStyle/>
          <a:p>
            <a:r>
              <a:rPr lang="en-US" sz="2000" dirty="0" smtClean="0">
                <a:latin typeface="Bernard MT Condensed" pitchFamily="18" charset="0"/>
              </a:rPr>
              <a:t>3.</a:t>
            </a:r>
            <a:endParaRPr lang="en-US" sz="2000" dirty="0">
              <a:latin typeface="Bernard MT Condensed" pitchFamily="18" charset="0"/>
            </a:endParaRPr>
          </a:p>
        </p:txBody>
      </p:sp>
      <p:sp>
        <p:nvSpPr>
          <p:cNvPr id="30" name="Rectangle 29"/>
          <p:cNvSpPr/>
          <p:nvPr/>
        </p:nvSpPr>
        <p:spPr>
          <a:xfrm>
            <a:off x="2438400" y="476071"/>
            <a:ext cx="5389552" cy="397032"/>
          </a:xfrm>
          <a:prstGeom prst="rect">
            <a:avLst/>
          </a:prstGeom>
        </p:spPr>
        <p:txBody>
          <a:bodyPr wrap="none">
            <a:spAutoFit/>
          </a:bodyPr>
          <a:lstStyle/>
          <a:p>
            <a:pPr>
              <a:lnSpc>
                <a:spcPct val="90000"/>
              </a:lnSpc>
              <a:buNone/>
            </a:pPr>
            <a:r>
              <a:rPr lang="en-US" sz="2200" dirty="0" err="1" smtClean="0">
                <a:solidFill>
                  <a:schemeClr val="bg1"/>
                </a:solidFill>
                <a:latin typeface="Bernard MT Condensed" pitchFamily="18" charset="0"/>
              </a:rPr>
              <a:t>Tamoxifen</a:t>
            </a:r>
            <a:r>
              <a:rPr lang="en-US" sz="2200" dirty="0" smtClean="0">
                <a:solidFill>
                  <a:schemeClr val="bg1"/>
                </a:solidFill>
                <a:latin typeface="Bernard MT Condensed" pitchFamily="18" charset="0"/>
              </a:rPr>
              <a:t>, </a:t>
            </a:r>
            <a:r>
              <a:rPr lang="en-US" sz="2200" dirty="0" err="1" smtClean="0">
                <a:solidFill>
                  <a:schemeClr val="bg1"/>
                </a:solidFill>
                <a:latin typeface="Bernard MT Condensed" pitchFamily="18" charset="0"/>
              </a:rPr>
              <a:t>Raloxifene</a:t>
            </a:r>
            <a:r>
              <a:rPr lang="en-US" sz="2200" dirty="0" smtClean="0">
                <a:solidFill>
                  <a:schemeClr val="bg1"/>
                </a:solidFill>
                <a:latin typeface="Bernard MT Condensed" pitchFamily="18" charset="0"/>
              </a:rPr>
              <a:t> (oral and non-hormonal)</a:t>
            </a:r>
            <a:endParaRPr lang="en-US" sz="2200" dirty="0">
              <a:solidFill>
                <a:schemeClr val="bg1"/>
              </a:solidFill>
              <a:latin typeface="Bernard MT Condensed" pitchFamily="18" charset="0"/>
            </a:endParaRPr>
          </a:p>
        </p:txBody>
      </p:sp>
      <p:sp>
        <p:nvSpPr>
          <p:cNvPr id="31" name="Rectangle 30"/>
          <p:cNvSpPr/>
          <p:nvPr/>
        </p:nvSpPr>
        <p:spPr>
          <a:xfrm>
            <a:off x="304800" y="914400"/>
            <a:ext cx="8229600" cy="1092607"/>
          </a:xfrm>
          <a:prstGeom prst="rect">
            <a:avLst/>
          </a:prstGeom>
        </p:spPr>
        <p:txBody>
          <a:bodyPr wrap="square">
            <a:spAutoFit/>
          </a:bodyPr>
          <a:lstStyle/>
          <a:p>
            <a:pPr>
              <a:lnSpc>
                <a:spcPts val="2400"/>
              </a:lnSpc>
              <a:spcBef>
                <a:spcPts val="600"/>
              </a:spcBef>
              <a:buClr>
                <a:srgbClr val="66FFFF"/>
              </a:buClr>
              <a:buSzPct val="80000"/>
              <a:buFont typeface="Wingdings" pitchFamily="2" charset="2"/>
              <a:buChar char="Ø"/>
            </a:pPr>
            <a:r>
              <a:rPr lang="en-US" sz="2400" dirty="0" err="1" smtClean="0">
                <a:solidFill>
                  <a:srgbClr val="D9FFFF"/>
                </a:solidFill>
                <a:latin typeface="Bernard MT Condensed" pitchFamily="18" charset="0"/>
              </a:rPr>
              <a:t>Raloxifen</a:t>
            </a:r>
            <a:r>
              <a:rPr lang="en-US" sz="2400" dirty="0" smtClean="0">
                <a:solidFill>
                  <a:srgbClr val="D9FFFF"/>
                </a:solidFill>
                <a:latin typeface="Bernard MT Condensed" pitchFamily="18" charset="0"/>
              </a:rPr>
              <a:t> </a:t>
            </a:r>
            <a:r>
              <a:rPr lang="en-US" sz="2400" b="1" dirty="0" smtClean="0">
                <a:solidFill>
                  <a:schemeClr val="bg1"/>
                </a:solidFill>
                <a:latin typeface="Arial Narrow" pitchFamily="34" charset="0"/>
              </a:rPr>
              <a:t>antagonist in breast</a:t>
            </a:r>
            <a:r>
              <a:rPr lang="en-US" sz="2400" b="1" dirty="0" smtClean="0">
                <a:solidFill>
                  <a:schemeClr val="bg1"/>
                </a:solidFill>
                <a:latin typeface="Arial Narrow" pitchFamily="34" charset="0"/>
                <a:sym typeface="Wingdings 3"/>
              </a:rPr>
              <a:t> and uterus and </a:t>
            </a:r>
            <a:r>
              <a:rPr lang="en-US" sz="2400" b="1" dirty="0" smtClean="0">
                <a:solidFill>
                  <a:schemeClr val="bg1"/>
                </a:solidFill>
                <a:latin typeface="Arial Narrow" pitchFamily="34" charset="0"/>
              </a:rPr>
              <a:t>agonist in bone </a:t>
            </a:r>
            <a:endParaRPr lang="en-US" sz="2200" b="1" dirty="0" smtClean="0">
              <a:solidFill>
                <a:srgbClr val="D9FFFF"/>
              </a:solidFill>
              <a:latin typeface="Bernard MT Condensed" pitchFamily="18" charset="0"/>
            </a:endParaRPr>
          </a:p>
          <a:p>
            <a:pPr>
              <a:lnSpc>
                <a:spcPts val="2400"/>
              </a:lnSpc>
              <a:spcBef>
                <a:spcPts val="600"/>
              </a:spcBef>
              <a:buClr>
                <a:srgbClr val="66FFFF"/>
              </a:buClr>
              <a:buSzPct val="80000"/>
              <a:buFont typeface="Wingdings" pitchFamily="2" charset="2"/>
              <a:buChar char="Ø"/>
            </a:pPr>
            <a:r>
              <a:rPr lang="en-US" sz="2400" dirty="0" err="1" smtClean="0">
                <a:solidFill>
                  <a:srgbClr val="D9FFFF"/>
                </a:solidFill>
                <a:latin typeface="Bernard MT Condensed" pitchFamily="18" charset="0"/>
              </a:rPr>
              <a:t>Tamoxifen</a:t>
            </a:r>
            <a:r>
              <a:rPr lang="en-US" sz="2400" b="1" dirty="0" smtClean="0">
                <a:solidFill>
                  <a:schemeClr val="bg1"/>
                </a:solidFill>
                <a:latin typeface="Bernard MT Condensed" pitchFamily="18" charset="0"/>
              </a:rPr>
              <a:t> </a:t>
            </a:r>
            <a:r>
              <a:rPr lang="en-US" sz="2400" b="1" dirty="0" smtClean="0">
                <a:solidFill>
                  <a:schemeClr val="bg1"/>
                </a:solidFill>
                <a:latin typeface="Arial Narrow" pitchFamily="34" charset="0"/>
              </a:rPr>
              <a:t>Antagonist in breast and partial agonist in bone and </a:t>
            </a:r>
            <a:r>
              <a:rPr lang="en-US" sz="2400" b="1" dirty="0" err="1" smtClean="0">
                <a:solidFill>
                  <a:schemeClr val="bg1"/>
                </a:solidFill>
                <a:latin typeface="Arial Narrow" pitchFamily="34" charset="0"/>
              </a:rPr>
              <a:t>endometrium</a:t>
            </a:r>
            <a:r>
              <a:rPr lang="en-US" sz="2400" b="1" dirty="0" smtClean="0">
                <a:solidFill>
                  <a:schemeClr val="bg1"/>
                </a:solidFill>
                <a:latin typeface="Arial Narrow" pitchFamily="34" charset="0"/>
              </a:rPr>
              <a:t>. </a:t>
            </a:r>
            <a:endParaRPr lang="en-US" sz="2200" b="1" dirty="0" smtClean="0">
              <a:solidFill>
                <a:schemeClr val="bg1"/>
              </a:solidFill>
              <a:latin typeface="Arial Narrow" pitchFamily="34" charset="0"/>
            </a:endParaRPr>
          </a:p>
        </p:txBody>
      </p:sp>
      <p:sp>
        <p:nvSpPr>
          <p:cNvPr id="32" name="TextBox 31"/>
          <p:cNvSpPr txBox="1"/>
          <p:nvPr/>
        </p:nvSpPr>
        <p:spPr>
          <a:xfrm>
            <a:off x="304800" y="2362200"/>
            <a:ext cx="8305800" cy="1015663"/>
          </a:xfrm>
          <a:prstGeom prst="rect">
            <a:avLst/>
          </a:prstGeom>
          <a:noFill/>
        </p:spPr>
        <p:txBody>
          <a:bodyPr wrap="square" rtlCol="0">
            <a:spAutoFit/>
          </a:bodyPr>
          <a:lstStyle/>
          <a:p>
            <a:pPr>
              <a:lnSpc>
                <a:spcPts val="2400"/>
              </a:lnSpc>
            </a:pPr>
            <a:r>
              <a:rPr lang="en-US" sz="2400" b="1" u="heavy" dirty="0" smtClean="0">
                <a:solidFill>
                  <a:schemeClr val="bg1"/>
                </a:solidFill>
                <a:uFill>
                  <a:solidFill>
                    <a:srgbClr val="66FFFF"/>
                  </a:solidFill>
                </a:uFill>
                <a:latin typeface="Arial Narrow" pitchFamily="34" charset="0"/>
              </a:rPr>
              <a:t>An ideal SERM for use as HRT </a:t>
            </a:r>
            <a:r>
              <a:rPr lang="en-US" sz="2400" b="1" dirty="0" smtClean="0">
                <a:solidFill>
                  <a:schemeClr val="bg1"/>
                </a:solidFill>
                <a:latin typeface="Arial Narrow" pitchFamily="34" charset="0"/>
              </a:rPr>
              <a:t>should  be agonistic in brain, bone, CV system (not necessarily the liver), vagina &amp; urinary system but antagonistic in breast &amp;  uterus</a:t>
            </a:r>
            <a:endParaRPr lang="en-US" sz="2400" b="1" dirty="0">
              <a:solidFill>
                <a:schemeClr val="bg1"/>
              </a:solidFill>
              <a:latin typeface="Arial Narrow" pitchFamily="34" charset="0"/>
            </a:endParaRPr>
          </a:p>
        </p:txBody>
      </p:sp>
      <p:graphicFrame>
        <p:nvGraphicFramePr>
          <p:cNvPr id="33" name="Table 32"/>
          <p:cNvGraphicFramePr>
            <a:graphicFrameLocks noGrp="1"/>
          </p:cNvGraphicFramePr>
          <p:nvPr/>
        </p:nvGraphicFramePr>
        <p:xfrm>
          <a:off x="3124200" y="3200400"/>
          <a:ext cx="5638801" cy="1657350"/>
        </p:xfrm>
        <a:graphic>
          <a:graphicData uri="http://schemas.openxmlformats.org/drawingml/2006/table">
            <a:tbl>
              <a:tblPr/>
              <a:tblGrid>
                <a:gridCol w="1143001"/>
                <a:gridCol w="762000"/>
                <a:gridCol w="838200"/>
                <a:gridCol w="838200"/>
                <a:gridCol w="685800"/>
                <a:gridCol w="685800"/>
                <a:gridCol w="685800"/>
              </a:tblGrid>
              <a:tr h="0">
                <a:tc>
                  <a:txBody>
                    <a:bodyPr/>
                    <a:lstStyle/>
                    <a:p>
                      <a:pPr>
                        <a:lnSpc>
                          <a:spcPct val="100000"/>
                        </a:lnSpc>
                      </a:pPr>
                      <a:endParaRPr lang="en-US" sz="1800" b="1" dirty="0">
                        <a:solidFill>
                          <a:schemeClr val="bg1"/>
                        </a:solidFill>
                        <a:latin typeface="Arial Narrow" pitchFamily="34" charset="0"/>
                        <a:ea typeface="Times New Roman"/>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1800" b="1">
                          <a:solidFill>
                            <a:schemeClr val="bg1"/>
                          </a:solidFill>
                          <a:latin typeface="Arial Narrow" pitchFamily="34" charset="0"/>
                          <a:ea typeface="Times New Roman"/>
                          <a:cs typeface="Arial"/>
                        </a:rPr>
                        <a:t>Brain </a:t>
                      </a:r>
                      <a:endParaRPr lang="en-US" sz="18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1800" b="1">
                          <a:solidFill>
                            <a:schemeClr val="bg1"/>
                          </a:solidFill>
                          <a:latin typeface="Arial Narrow" pitchFamily="34" charset="0"/>
                          <a:ea typeface="Times New Roman"/>
                          <a:cs typeface="Arial"/>
                        </a:rPr>
                        <a:t>Uterus </a:t>
                      </a:r>
                      <a:endParaRPr lang="en-US" sz="18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1800" b="1">
                          <a:solidFill>
                            <a:schemeClr val="bg1"/>
                          </a:solidFill>
                          <a:latin typeface="Arial Narrow" pitchFamily="34" charset="0"/>
                          <a:ea typeface="Times New Roman"/>
                          <a:cs typeface="Arial"/>
                        </a:rPr>
                        <a:t>Vagina </a:t>
                      </a:r>
                      <a:endParaRPr lang="en-US" sz="18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1800" b="1">
                          <a:solidFill>
                            <a:schemeClr val="bg1"/>
                          </a:solidFill>
                          <a:latin typeface="Arial Narrow" pitchFamily="34" charset="0"/>
                          <a:ea typeface="Times New Roman"/>
                          <a:cs typeface="Arial"/>
                        </a:rPr>
                        <a:t>Breast </a:t>
                      </a:r>
                      <a:endParaRPr lang="en-US" sz="18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1800" b="1">
                          <a:solidFill>
                            <a:schemeClr val="bg1"/>
                          </a:solidFill>
                          <a:latin typeface="Arial Narrow" pitchFamily="34" charset="0"/>
                          <a:ea typeface="Times New Roman"/>
                          <a:cs typeface="Arial"/>
                        </a:rPr>
                        <a:t>Bone </a:t>
                      </a:r>
                      <a:endParaRPr lang="en-US" sz="18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1800" b="1" dirty="0" smtClean="0">
                          <a:solidFill>
                            <a:schemeClr val="bg1"/>
                          </a:solidFill>
                          <a:latin typeface="Arial Narrow" pitchFamily="34" charset="0"/>
                          <a:ea typeface="Times New Roman"/>
                          <a:cs typeface="Arial"/>
                        </a:rPr>
                        <a:t>CVS </a:t>
                      </a:r>
                      <a:endParaRPr lang="en-US" sz="1800" b="1" dirty="0">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r>
              <a:tr h="0">
                <a:tc>
                  <a:txBody>
                    <a:bodyPr/>
                    <a:lstStyle/>
                    <a:p>
                      <a:pPr marL="0" marR="0" algn="ctr">
                        <a:lnSpc>
                          <a:spcPct val="100000"/>
                        </a:lnSpc>
                        <a:spcBef>
                          <a:spcPts val="0"/>
                        </a:spcBef>
                        <a:spcAft>
                          <a:spcPts val="0"/>
                        </a:spcAft>
                      </a:pPr>
                      <a:r>
                        <a:rPr lang="en-US" sz="1800" b="1" dirty="0" err="1">
                          <a:solidFill>
                            <a:schemeClr val="bg1"/>
                          </a:solidFill>
                          <a:latin typeface="Arial Narrow" pitchFamily="34" charset="0"/>
                          <a:ea typeface="Times New Roman"/>
                          <a:cs typeface="Arial"/>
                        </a:rPr>
                        <a:t>Estradiol</a:t>
                      </a:r>
                      <a:r>
                        <a:rPr lang="en-US" sz="1800" b="1" dirty="0">
                          <a:solidFill>
                            <a:schemeClr val="bg1"/>
                          </a:solidFill>
                          <a:latin typeface="Arial Narrow" pitchFamily="34" charset="0"/>
                          <a:ea typeface="Times New Roman"/>
                          <a:cs typeface="Arial"/>
                        </a:rPr>
                        <a:t> </a:t>
                      </a:r>
                      <a:endParaRPr lang="en-US" sz="1800" b="1" dirty="0">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1800" b="1" dirty="0">
                          <a:solidFill>
                            <a:schemeClr val="bg1"/>
                          </a:solidFill>
                          <a:latin typeface="Arial Narrow" pitchFamily="34" charset="0"/>
                          <a:ea typeface="Times New Roman"/>
                          <a:cs typeface="Arial"/>
                        </a:rPr>
                        <a:t>++</a:t>
                      </a:r>
                      <a:endParaRPr lang="en-US" sz="1800" b="1" dirty="0">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1800" b="1">
                          <a:solidFill>
                            <a:schemeClr val="bg1"/>
                          </a:solidFill>
                          <a:latin typeface="Arial Narrow" pitchFamily="34" charset="0"/>
                          <a:ea typeface="Times New Roman"/>
                          <a:cs typeface="Arial"/>
                        </a:rPr>
                        <a:t>++</a:t>
                      </a:r>
                      <a:endParaRPr lang="en-US" sz="18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1800" b="1">
                          <a:solidFill>
                            <a:schemeClr val="bg1"/>
                          </a:solidFill>
                          <a:latin typeface="Arial Narrow" pitchFamily="34" charset="0"/>
                          <a:ea typeface="Times New Roman"/>
                          <a:cs typeface="Arial"/>
                        </a:rPr>
                        <a:t>++</a:t>
                      </a:r>
                      <a:endParaRPr lang="en-US" sz="18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1800" b="1">
                          <a:solidFill>
                            <a:schemeClr val="bg1"/>
                          </a:solidFill>
                          <a:latin typeface="Arial Narrow" pitchFamily="34" charset="0"/>
                          <a:ea typeface="Times New Roman"/>
                          <a:cs typeface="Arial"/>
                        </a:rPr>
                        <a:t>++</a:t>
                      </a:r>
                      <a:endParaRPr lang="en-US" sz="18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1800" b="1">
                          <a:solidFill>
                            <a:schemeClr val="bg1"/>
                          </a:solidFill>
                          <a:latin typeface="Arial Narrow" pitchFamily="34" charset="0"/>
                          <a:ea typeface="Times New Roman"/>
                          <a:cs typeface="Arial"/>
                        </a:rPr>
                        <a:t>++</a:t>
                      </a:r>
                      <a:endParaRPr lang="en-US" sz="18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1800" b="1">
                          <a:solidFill>
                            <a:schemeClr val="bg1"/>
                          </a:solidFill>
                          <a:latin typeface="Arial Narrow" pitchFamily="34" charset="0"/>
                          <a:ea typeface="Times New Roman"/>
                          <a:cs typeface="Arial"/>
                        </a:rPr>
                        <a:t>++</a:t>
                      </a:r>
                      <a:endParaRPr lang="en-US" sz="18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r>
              <a:tr h="0">
                <a:tc>
                  <a:txBody>
                    <a:bodyPr/>
                    <a:lstStyle/>
                    <a:p>
                      <a:pPr marL="0" marR="0" algn="ctr">
                        <a:lnSpc>
                          <a:spcPct val="100000"/>
                        </a:lnSpc>
                        <a:spcBef>
                          <a:spcPts val="0"/>
                        </a:spcBef>
                        <a:spcAft>
                          <a:spcPts val="0"/>
                        </a:spcAft>
                      </a:pPr>
                      <a:r>
                        <a:rPr lang="en-US" sz="1600" b="1" u="heavy" baseline="0" dirty="0">
                          <a:solidFill>
                            <a:schemeClr val="bg1"/>
                          </a:solidFill>
                          <a:uFill>
                            <a:solidFill>
                              <a:srgbClr val="66FFFF"/>
                            </a:solidFill>
                          </a:uFill>
                          <a:latin typeface="Arial Narrow" pitchFamily="34" charset="0"/>
                          <a:ea typeface="Times New Roman"/>
                          <a:cs typeface="Arial"/>
                        </a:rPr>
                        <a:t>Ideal </a:t>
                      </a:r>
                      <a:r>
                        <a:rPr lang="en-US" sz="1600" b="1" u="heavy" baseline="0" dirty="0" smtClean="0">
                          <a:solidFill>
                            <a:schemeClr val="bg1"/>
                          </a:solidFill>
                          <a:uFill>
                            <a:solidFill>
                              <a:srgbClr val="66FFFF"/>
                            </a:solidFill>
                          </a:uFill>
                          <a:latin typeface="Arial Narrow" pitchFamily="34" charset="0"/>
                          <a:ea typeface="Times New Roman"/>
                          <a:cs typeface="Arial"/>
                        </a:rPr>
                        <a:t>SER</a:t>
                      </a:r>
                      <a:r>
                        <a:rPr lang="en-US" sz="1600" b="1" u="heavy" dirty="0" smtClean="0">
                          <a:solidFill>
                            <a:schemeClr val="bg1"/>
                          </a:solidFill>
                          <a:uFill>
                            <a:solidFill>
                              <a:srgbClr val="66FFFF"/>
                            </a:solidFill>
                          </a:uFill>
                          <a:latin typeface="Arial Narrow" pitchFamily="34" charset="0"/>
                          <a:ea typeface="Times New Roman"/>
                          <a:cs typeface="Arial"/>
                        </a:rPr>
                        <a:t>M</a:t>
                      </a:r>
                      <a:r>
                        <a:rPr lang="en-US" sz="1600" b="1" dirty="0" smtClean="0">
                          <a:solidFill>
                            <a:schemeClr val="bg1"/>
                          </a:solidFill>
                          <a:latin typeface="Arial Narrow" pitchFamily="34" charset="0"/>
                          <a:ea typeface="Times New Roman"/>
                          <a:cs typeface="Arial"/>
                        </a:rPr>
                        <a:t> </a:t>
                      </a:r>
                      <a:endParaRPr lang="en-US" sz="1600" b="1" dirty="0">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1800" b="1" dirty="0">
                          <a:solidFill>
                            <a:schemeClr val="bg1"/>
                          </a:solidFill>
                          <a:latin typeface="Arial Narrow" pitchFamily="34" charset="0"/>
                          <a:ea typeface="Times New Roman"/>
                          <a:cs typeface="Arial"/>
                        </a:rPr>
                        <a:t>++</a:t>
                      </a:r>
                      <a:endParaRPr lang="en-US" sz="1800" b="1" dirty="0">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1800" b="1" dirty="0">
                          <a:solidFill>
                            <a:schemeClr val="bg1"/>
                          </a:solidFill>
                          <a:latin typeface="Arial Narrow" pitchFamily="34" charset="0"/>
                          <a:ea typeface="Times New Roman"/>
                          <a:cs typeface="Arial"/>
                        </a:rPr>
                        <a:t>—</a:t>
                      </a:r>
                      <a:endParaRPr lang="en-US" sz="1800" b="1" dirty="0">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1800" b="1" dirty="0">
                          <a:solidFill>
                            <a:schemeClr val="bg1"/>
                          </a:solidFill>
                          <a:latin typeface="Arial Narrow" pitchFamily="34" charset="0"/>
                          <a:ea typeface="Times New Roman"/>
                          <a:cs typeface="Arial"/>
                        </a:rPr>
                        <a:t>++</a:t>
                      </a:r>
                      <a:endParaRPr lang="en-US" sz="1800" b="1" dirty="0">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1800" b="1">
                          <a:solidFill>
                            <a:schemeClr val="bg1"/>
                          </a:solidFill>
                          <a:latin typeface="Arial Narrow" pitchFamily="34" charset="0"/>
                          <a:ea typeface="Times New Roman"/>
                          <a:cs typeface="Arial"/>
                        </a:rPr>
                        <a:t>—</a:t>
                      </a:r>
                      <a:endParaRPr lang="en-US" sz="18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1800" b="1">
                          <a:solidFill>
                            <a:schemeClr val="bg1"/>
                          </a:solidFill>
                          <a:latin typeface="Arial Narrow" pitchFamily="34" charset="0"/>
                          <a:ea typeface="Times New Roman"/>
                          <a:cs typeface="Arial"/>
                        </a:rPr>
                        <a:t>++</a:t>
                      </a:r>
                      <a:endParaRPr lang="en-US" sz="18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1800" b="1">
                          <a:solidFill>
                            <a:schemeClr val="bg1"/>
                          </a:solidFill>
                          <a:latin typeface="Arial Narrow" pitchFamily="34" charset="0"/>
                          <a:ea typeface="Times New Roman"/>
                          <a:cs typeface="Arial"/>
                        </a:rPr>
                        <a:t>++</a:t>
                      </a:r>
                      <a:endParaRPr lang="en-US" sz="18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r>
              <a:tr h="0">
                <a:tc>
                  <a:txBody>
                    <a:bodyPr/>
                    <a:lstStyle/>
                    <a:p>
                      <a:pPr marL="0" marR="0" algn="ctr">
                        <a:lnSpc>
                          <a:spcPct val="100000"/>
                        </a:lnSpc>
                        <a:spcBef>
                          <a:spcPts val="0"/>
                        </a:spcBef>
                        <a:spcAft>
                          <a:spcPts val="0"/>
                        </a:spcAft>
                      </a:pPr>
                      <a:r>
                        <a:rPr lang="en-US" sz="1800" b="1">
                          <a:solidFill>
                            <a:schemeClr val="bg1"/>
                          </a:solidFill>
                          <a:latin typeface="Arial Narrow" pitchFamily="34" charset="0"/>
                          <a:ea typeface="Times New Roman"/>
                          <a:cs typeface="Arial"/>
                        </a:rPr>
                        <a:t>Tamoxifen </a:t>
                      </a:r>
                      <a:endParaRPr lang="en-US" sz="18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1800" b="1">
                          <a:solidFill>
                            <a:schemeClr val="bg1"/>
                          </a:solidFill>
                          <a:latin typeface="Arial Narrow" pitchFamily="34" charset="0"/>
                          <a:ea typeface="Times New Roman"/>
                          <a:cs typeface="Arial"/>
                        </a:rPr>
                        <a:t>—</a:t>
                      </a:r>
                      <a:endParaRPr lang="en-US" sz="18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1800" b="1" dirty="0">
                          <a:solidFill>
                            <a:schemeClr val="bg1"/>
                          </a:solidFill>
                          <a:latin typeface="Arial Narrow" pitchFamily="34" charset="0"/>
                          <a:ea typeface="Times New Roman"/>
                          <a:cs typeface="Arial"/>
                        </a:rPr>
                        <a:t>+</a:t>
                      </a:r>
                      <a:endParaRPr lang="en-US" sz="1800" b="1" dirty="0">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1800" b="1">
                          <a:solidFill>
                            <a:schemeClr val="bg1"/>
                          </a:solidFill>
                          <a:latin typeface="Arial Narrow" pitchFamily="34" charset="0"/>
                          <a:ea typeface="Times New Roman"/>
                          <a:cs typeface="Arial"/>
                        </a:rPr>
                        <a:t>—</a:t>
                      </a:r>
                      <a:endParaRPr lang="en-US" sz="18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1800" b="1">
                          <a:solidFill>
                            <a:schemeClr val="bg1"/>
                          </a:solidFill>
                          <a:latin typeface="Arial Narrow" pitchFamily="34" charset="0"/>
                          <a:ea typeface="Times New Roman"/>
                          <a:cs typeface="Arial"/>
                        </a:rPr>
                        <a:t>—</a:t>
                      </a:r>
                      <a:endParaRPr lang="en-US" sz="18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1800" b="1">
                          <a:solidFill>
                            <a:schemeClr val="bg1"/>
                          </a:solidFill>
                          <a:latin typeface="Arial Narrow" pitchFamily="34" charset="0"/>
                          <a:ea typeface="Times New Roman"/>
                          <a:cs typeface="Arial"/>
                        </a:rPr>
                        <a:t>+</a:t>
                      </a:r>
                      <a:endParaRPr lang="en-US" sz="18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1800" b="1">
                          <a:solidFill>
                            <a:schemeClr val="bg1"/>
                          </a:solidFill>
                          <a:latin typeface="Arial Narrow" pitchFamily="34" charset="0"/>
                          <a:ea typeface="Times New Roman"/>
                          <a:cs typeface="Arial"/>
                        </a:rPr>
                        <a:t>+</a:t>
                      </a:r>
                      <a:endParaRPr lang="en-US" sz="18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r>
              <a:tr h="0">
                <a:tc>
                  <a:txBody>
                    <a:bodyPr/>
                    <a:lstStyle/>
                    <a:p>
                      <a:pPr marL="0" marR="0" algn="ctr">
                        <a:lnSpc>
                          <a:spcPct val="100000"/>
                        </a:lnSpc>
                        <a:spcBef>
                          <a:spcPts val="0"/>
                        </a:spcBef>
                        <a:spcAft>
                          <a:spcPts val="0"/>
                        </a:spcAft>
                      </a:pPr>
                      <a:r>
                        <a:rPr lang="en-US" sz="1800" b="1" dirty="0" err="1">
                          <a:solidFill>
                            <a:schemeClr val="bg1"/>
                          </a:solidFill>
                          <a:latin typeface="Arial Narrow" pitchFamily="34" charset="0"/>
                          <a:ea typeface="Times New Roman"/>
                          <a:cs typeface="Arial"/>
                        </a:rPr>
                        <a:t>Raloxifene</a:t>
                      </a:r>
                      <a:r>
                        <a:rPr lang="en-US" sz="1800" b="1" dirty="0">
                          <a:solidFill>
                            <a:schemeClr val="bg1"/>
                          </a:solidFill>
                          <a:latin typeface="Arial Narrow" pitchFamily="34" charset="0"/>
                          <a:ea typeface="Times New Roman"/>
                          <a:cs typeface="Arial"/>
                        </a:rPr>
                        <a:t> </a:t>
                      </a:r>
                      <a:endParaRPr lang="en-US" sz="1800" b="1" dirty="0">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1800" b="1">
                          <a:solidFill>
                            <a:schemeClr val="bg1"/>
                          </a:solidFill>
                          <a:latin typeface="Arial Narrow" pitchFamily="34" charset="0"/>
                          <a:ea typeface="Times New Roman"/>
                          <a:cs typeface="Arial"/>
                        </a:rPr>
                        <a:t>—</a:t>
                      </a:r>
                      <a:endParaRPr lang="en-US" sz="18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1800" b="1" dirty="0">
                          <a:solidFill>
                            <a:schemeClr val="bg1"/>
                          </a:solidFill>
                          <a:latin typeface="Arial Narrow" pitchFamily="34" charset="0"/>
                          <a:ea typeface="Times New Roman"/>
                          <a:cs typeface="Arial"/>
                        </a:rPr>
                        <a:t>—</a:t>
                      </a:r>
                      <a:endParaRPr lang="en-US" sz="1800" b="1" dirty="0">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1800" b="1">
                          <a:solidFill>
                            <a:schemeClr val="bg1"/>
                          </a:solidFill>
                          <a:latin typeface="Arial Narrow" pitchFamily="34" charset="0"/>
                          <a:ea typeface="Times New Roman"/>
                          <a:cs typeface="Arial"/>
                        </a:rPr>
                        <a:t>—</a:t>
                      </a:r>
                      <a:endParaRPr lang="en-US" sz="18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1800" b="1">
                          <a:solidFill>
                            <a:schemeClr val="bg1"/>
                          </a:solidFill>
                          <a:latin typeface="Arial Narrow" pitchFamily="34" charset="0"/>
                          <a:ea typeface="Times New Roman"/>
                          <a:cs typeface="Arial"/>
                        </a:rPr>
                        <a:t>—</a:t>
                      </a:r>
                      <a:endParaRPr lang="en-US" sz="18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1800" b="1" dirty="0" smtClean="0">
                          <a:solidFill>
                            <a:schemeClr val="bg1"/>
                          </a:solidFill>
                          <a:latin typeface="Arial Narrow" pitchFamily="34" charset="0"/>
                          <a:ea typeface="Times New Roman"/>
                          <a:cs typeface="Arial"/>
                        </a:rPr>
                        <a:t>++</a:t>
                      </a:r>
                      <a:endParaRPr lang="en-US" sz="1800" b="1" dirty="0">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1800" b="1" dirty="0">
                          <a:solidFill>
                            <a:schemeClr val="bg1"/>
                          </a:solidFill>
                          <a:latin typeface="Arial Narrow" pitchFamily="34" charset="0"/>
                          <a:ea typeface="Times New Roman"/>
                          <a:cs typeface="Arial"/>
                        </a:rPr>
                        <a:t>+</a:t>
                      </a:r>
                      <a:endParaRPr lang="en-US" sz="1800" b="1" dirty="0">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r>
            </a:tbl>
          </a:graphicData>
        </a:graphic>
      </p:graphicFrame>
      <p:sp>
        <p:nvSpPr>
          <p:cNvPr id="34" name="Rectangle 33"/>
          <p:cNvSpPr/>
          <p:nvPr/>
        </p:nvSpPr>
        <p:spPr>
          <a:xfrm>
            <a:off x="381000" y="4876800"/>
            <a:ext cx="8763000" cy="830997"/>
          </a:xfrm>
          <a:prstGeom prst="rect">
            <a:avLst/>
          </a:prstGeom>
        </p:spPr>
        <p:txBody>
          <a:bodyPr wrap="square">
            <a:spAutoFit/>
          </a:bodyPr>
          <a:lstStyle/>
          <a:p>
            <a:r>
              <a:rPr lang="en-US" sz="2400" b="1" dirty="0" err="1" smtClean="0">
                <a:solidFill>
                  <a:schemeClr val="bg1"/>
                </a:solidFill>
                <a:latin typeface="Arial Narrow" pitchFamily="34" charset="0"/>
              </a:rPr>
              <a:t>Tamoxifen</a:t>
            </a:r>
            <a:r>
              <a:rPr lang="en-US" sz="2400" b="1" dirty="0" smtClean="0">
                <a:solidFill>
                  <a:schemeClr val="bg1"/>
                </a:solidFill>
                <a:latin typeface="Arial Narrow" pitchFamily="34" charset="0"/>
              </a:rPr>
              <a:t> </a:t>
            </a:r>
            <a:r>
              <a:rPr lang="en-US" sz="2400" b="1" dirty="0" smtClean="0">
                <a:solidFill>
                  <a:schemeClr val="bg1"/>
                </a:solidFill>
                <a:latin typeface="Arial Narrow" pitchFamily="34" charset="0"/>
                <a:sym typeface="Wingdings 3"/>
              </a:rPr>
              <a:t></a:t>
            </a:r>
            <a:r>
              <a:rPr lang="en-US" sz="2400" b="1" dirty="0" smtClean="0">
                <a:solidFill>
                  <a:schemeClr val="bg1"/>
                </a:solidFill>
                <a:latin typeface="Arial Narrow" pitchFamily="34" charset="0"/>
              </a:rPr>
              <a:t>risk of venous thrombosis &amp; tends to precipitate vaginal atrophy &amp; </a:t>
            </a:r>
            <a:r>
              <a:rPr lang="en-US" sz="2400" b="1" dirty="0" smtClean="0">
                <a:solidFill>
                  <a:srgbClr val="FF0000"/>
                </a:solidFill>
                <a:latin typeface="Arial Narrow" pitchFamily="34" charset="0"/>
              </a:rPr>
              <a:t>hot flushes</a:t>
            </a:r>
            <a:endParaRPr lang="en-US" sz="2400" b="1" dirty="0">
              <a:solidFill>
                <a:srgbClr val="FF0000"/>
              </a:solidFill>
              <a:latin typeface="Arial Narrow" pitchFamily="34" charset="0"/>
            </a:endParaRPr>
          </a:p>
        </p:txBody>
      </p:sp>
      <p:sp>
        <p:nvSpPr>
          <p:cNvPr id="35" name="TextBox 34"/>
          <p:cNvSpPr txBox="1"/>
          <p:nvPr/>
        </p:nvSpPr>
        <p:spPr>
          <a:xfrm>
            <a:off x="237564" y="5562600"/>
            <a:ext cx="8830235" cy="1077218"/>
          </a:xfrm>
          <a:prstGeom prst="rect">
            <a:avLst/>
          </a:prstGeom>
          <a:noFill/>
        </p:spPr>
        <p:txBody>
          <a:bodyPr wrap="square" rtlCol="0">
            <a:spAutoFit/>
          </a:bodyPr>
          <a:lstStyle/>
          <a:p>
            <a:r>
              <a:rPr lang="en-US" sz="2400" b="1" dirty="0" err="1" smtClean="0">
                <a:solidFill>
                  <a:schemeClr val="bg1"/>
                </a:solidFill>
                <a:latin typeface="Arial Narrow" pitchFamily="34" charset="0"/>
              </a:rPr>
              <a:t>Raloxifene</a:t>
            </a:r>
            <a:r>
              <a:rPr lang="en-US" sz="2400" b="1" dirty="0" smtClean="0">
                <a:solidFill>
                  <a:schemeClr val="bg1"/>
                </a:solidFill>
                <a:latin typeface="Arial Narrow" pitchFamily="34" charset="0"/>
              </a:rPr>
              <a:t> </a:t>
            </a:r>
            <a:r>
              <a:rPr lang="en-US" sz="2400" b="1" dirty="0" smtClean="0">
                <a:solidFill>
                  <a:schemeClr val="bg1"/>
                </a:solidFill>
                <a:latin typeface="Arial Narrow" pitchFamily="34" charset="0"/>
                <a:sym typeface="Wingdings 3"/>
              </a:rPr>
              <a:t> has no effect on </a:t>
            </a:r>
            <a:r>
              <a:rPr lang="en-US" sz="2400" b="1" dirty="0" smtClean="0">
                <a:solidFill>
                  <a:schemeClr val="bg1"/>
                </a:solidFill>
                <a:latin typeface="Arial Narrow" pitchFamily="34" charset="0"/>
              </a:rPr>
              <a:t> hot flushes or </a:t>
            </a:r>
            <a:r>
              <a:rPr lang="en-US" sz="2400" b="1" dirty="0" smtClean="0">
                <a:solidFill>
                  <a:srgbClr val="FF0000"/>
                </a:solidFill>
                <a:latin typeface="Arial Narrow" pitchFamily="34" charset="0"/>
              </a:rPr>
              <a:t>increases hot flushes </a:t>
            </a:r>
            <a:r>
              <a:rPr lang="en-US" sz="2400" b="1" dirty="0" smtClean="0">
                <a:solidFill>
                  <a:schemeClr val="bg1"/>
                </a:solidFill>
                <a:latin typeface="Arial Narrow" pitchFamily="34" charset="0"/>
              </a:rPr>
              <a:t>(</a:t>
            </a:r>
            <a:r>
              <a:rPr lang="en-US" sz="2000" b="1" dirty="0" smtClean="0">
                <a:solidFill>
                  <a:srgbClr val="FFFF00"/>
                </a:solidFill>
                <a:latin typeface="Arial Narrow" pitchFamily="34" charset="0"/>
              </a:rPr>
              <a:t>very effective preventing vertebral bone fracture and CVs problems less compared to Estrogen) for </a:t>
            </a:r>
            <a:r>
              <a:rPr lang="en-US" sz="2000" b="1" dirty="0" err="1" smtClean="0">
                <a:solidFill>
                  <a:srgbClr val="FFFF00"/>
                </a:solidFill>
                <a:latin typeface="Arial Narrow" pitchFamily="34" charset="0"/>
              </a:rPr>
              <a:t>osteoprosis</a:t>
            </a:r>
            <a:r>
              <a:rPr lang="en-US" sz="2000" b="1" dirty="0" smtClean="0">
                <a:solidFill>
                  <a:srgbClr val="FFFF00"/>
                </a:solidFill>
                <a:latin typeface="Arial Narrow" pitchFamily="34" charset="0"/>
              </a:rPr>
              <a:t> use of bisphosphonate is better than SERMs</a:t>
            </a:r>
            <a:endParaRPr lang="en-US" sz="2000" b="1" dirty="0">
              <a:solidFill>
                <a:srgbClr val="FF0000"/>
              </a:solidFill>
              <a:latin typeface="Arial Narrow" pitchFamily="34" charset="0"/>
            </a:endParaRPr>
          </a:p>
        </p:txBody>
      </p:sp>
      <p:grpSp>
        <p:nvGrpSpPr>
          <p:cNvPr id="20" name="Group 19"/>
          <p:cNvGrpSpPr/>
          <p:nvPr/>
        </p:nvGrpSpPr>
        <p:grpSpPr>
          <a:xfrm>
            <a:off x="2057400" y="4343400"/>
            <a:ext cx="1143000" cy="533400"/>
            <a:chOff x="1981200" y="4495800"/>
            <a:chExt cx="1143000" cy="533400"/>
          </a:xfrm>
        </p:grpSpPr>
        <p:sp>
          <p:nvSpPr>
            <p:cNvPr id="36" name="Left Brace 35"/>
            <p:cNvSpPr/>
            <p:nvPr/>
          </p:nvSpPr>
          <p:spPr>
            <a:xfrm>
              <a:off x="2971800" y="4495800"/>
              <a:ext cx="152400" cy="533400"/>
            </a:xfrm>
            <a:prstGeom prst="leftBrace">
              <a:avLst/>
            </a:prstGeom>
            <a:ln w="28575">
              <a:solidFill>
                <a:srgbClr val="FF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1981200" y="4572000"/>
              <a:ext cx="990600" cy="369332"/>
            </a:xfrm>
            <a:prstGeom prst="rect">
              <a:avLst/>
            </a:prstGeom>
            <a:noFill/>
          </p:spPr>
          <p:txBody>
            <a:bodyPr wrap="square" rtlCol="0">
              <a:spAutoFit/>
            </a:bodyPr>
            <a:lstStyle/>
            <a:p>
              <a:r>
                <a:rPr lang="en-US" dirty="0" smtClean="0">
                  <a:solidFill>
                    <a:schemeClr val="bg1"/>
                  </a:solidFill>
                  <a:latin typeface="Bernard MT Condensed" pitchFamily="18" charset="0"/>
                </a:rPr>
                <a:t>Not Ideal</a:t>
              </a:r>
              <a:endParaRPr lang="en-US" dirty="0">
                <a:solidFill>
                  <a:schemeClr val="bg1"/>
                </a:solidFill>
                <a:latin typeface="Bernard MT Condensed" pitchFamily="18" charset="0"/>
              </a:endParaRPr>
            </a:p>
          </p:txBody>
        </p:sp>
      </p:grpSp>
      <p:sp>
        <p:nvSpPr>
          <p:cNvPr id="17" name="Rectangle 16"/>
          <p:cNvSpPr/>
          <p:nvPr/>
        </p:nvSpPr>
        <p:spPr>
          <a:xfrm>
            <a:off x="6781800" y="-76200"/>
            <a:ext cx="2286000" cy="830997"/>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4800" b="1" cap="none" spc="0" dirty="0" smtClean="0">
                <a:ln w="17780" cmpd="sng">
                  <a:solidFill>
                    <a:schemeClr val="bg1"/>
                  </a:solidFill>
                  <a:prstDash val="solid"/>
                  <a:miter lim="800000"/>
                </a:ln>
                <a:solidFill>
                  <a:schemeClr val="bg1"/>
                </a:solidFill>
                <a:effectLst>
                  <a:glow rad="101600">
                    <a:schemeClr val="accent4">
                      <a:satMod val="175000"/>
                      <a:alpha val="40000"/>
                    </a:schemeClr>
                  </a:glow>
                  <a:outerShdw blurRad="55000" dist="50800" dir="5400000" algn="tl">
                    <a:srgbClr val="000000">
                      <a:alpha val="33000"/>
                    </a:srgbClr>
                  </a:outerShdw>
                  <a:reflection blurRad="6350" stA="60000" endA="900" endPos="60000" dist="60007" dir="5400000" sy="-100000" algn="bl" rotWithShape="0"/>
                </a:effectLst>
                <a:latin typeface="Britannic Bold" pitchFamily="34" charset="0"/>
              </a:rPr>
              <a:t>HRT</a:t>
            </a:r>
            <a:endParaRPr lang="en-US" sz="4800" b="1" cap="none" spc="0" dirty="0">
              <a:ln w="17780" cmpd="sng">
                <a:solidFill>
                  <a:schemeClr val="bg1"/>
                </a:solidFill>
                <a:prstDash val="solid"/>
                <a:miter lim="800000"/>
              </a:ln>
              <a:solidFill>
                <a:schemeClr val="bg1"/>
              </a:solidFill>
              <a:effectLst>
                <a:glow rad="101600">
                  <a:schemeClr val="accent4">
                    <a:satMod val="175000"/>
                    <a:alpha val="40000"/>
                  </a:schemeClr>
                </a:glow>
                <a:outerShdw blurRad="55000" dist="50800" dir="5400000" algn="tl">
                  <a:srgbClr val="000000">
                    <a:alpha val="33000"/>
                  </a:srgbClr>
                </a:outerShdw>
                <a:reflection blurRad="6350" stA="60000" endA="900" endPos="60000" dist="60007" dir="5400000" sy="-100000" algn="bl" rotWithShape="0"/>
              </a:effectLst>
              <a:latin typeface="Britannic Bold" pitchFamily="34" charset="0"/>
            </a:endParaRPr>
          </a:p>
        </p:txBody>
      </p:sp>
      <p:sp>
        <p:nvSpPr>
          <p:cNvPr id="22" name="TextBox 21"/>
          <p:cNvSpPr txBox="1"/>
          <p:nvPr/>
        </p:nvSpPr>
        <p:spPr>
          <a:xfrm>
            <a:off x="1295400" y="3505200"/>
            <a:ext cx="1600200" cy="646331"/>
          </a:xfrm>
          <a:prstGeom prst="rect">
            <a:avLst/>
          </a:prstGeom>
          <a:noFill/>
        </p:spPr>
        <p:txBody>
          <a:bodyPr wrap="square" rtlCol="0">
            <a:spAutoFit/>
          </a:bodyPr>
          <a:lstStyle/>
          <a:p>
            <a:r>
              <a:rPr lang="en-US" dirty="0" smtClean="0">
                <a:solidFill>
                  <a:schemeClr val="bg1"/>
                </a:solidFill>
              </a:rPr>
              <a:t>+ = agonist</a:t>
            </a:r>
          </a:p>
          <a:p>
            <a:r>
              <a:rPr lang="en-US" dirty="0" smtClean="0">
                <a:solidFill>
                  <a:schemeClr val="bg1"/>
                </a:solidFill>
              </a:rPr>
              <a:t>- = antagonist </a:t>
            </a:r>
            <a:endParaRPr lang="en-US" dirty="0">
              <a:solidFill>
                <a:schemeClr val="bg1"/>
              </a:solidFill>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strips(downRight)">
                                      <p:cBhvr>
                                        <p:cTn id="7" dur="10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1">
                                            <p:txEl>
                                              <p:pRg st="1" end="1"/>
                                            </p:txEl>
                                          </p:spTgt>
                                        </p:tgtEl>
                                        <p:attrNameLst>
                                          <p:attrName>style.visibility</p:attrName>
                                        </p:attrNameLst>
                                      </p:cBhvr>
                                      <p:to>
                                        <p:strVal val="visible"/>
                                      </p:to>
                                    </p:set>
                                    <p:animEffect transition="in" filter="strips(downRight)">
                                      <p:cBhvr>
                                        <p:cTn id="12" dur="1000"/>
                                        <p:tgtEl>
                                          <p:spTgt spid="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2">
                                            <p:txEl>
                                              <p:pRg st="0" end="0"/>
                                            </p:txEl>
                                          </p:spTgt>
                                        </p:tgtEl>
                                        <p:attrNameLst>
                                          <p:attrName>style.visibility</p:attrName>
                                        </p:attrNameLst>
                                      </p:cBhvr>
                                      <p:to>
                                        <p:strVal val="visible"/>
                                      </p:to>
                                    </p:set>
                                    <p:animEffect transition="in" filter="strips(downRight)">
                                      <p:cBhvr>
                                        <p:cTn id="17" dur="1000"/>
                                        <p:tgtEl>
                                          <p:spTgt spid="3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dissolve">
                                      <p:cBhvr>
                                        <p:cTn id="22" dur="1000"/>
                                        <p:tgtEl>
                                          <p:spTgt spid="33"/>
                                        </p:tgtEl>
                                      </p:cBhvr>
                                    </p:animEffect>
                                  </p:childTnLst>
                                </p:cTn>
                              </p:par>
                              <p:par>
                                <p:cTn id="23" presetID="9" presetClass="exit" presetSubtype="0" fill="hold" grpId="1" nodeType="withEffect">
                                  <p:stCondLst>
                                    <p:cond delay="0"/>
                                  </p:stCondLst>
                                  <p:childTnLst>
                                    <p:animEffect transition="out" filter="dissolve">
                                      <p:cBhvr>
                                        <p:cTn id="24" dur="500"/>
                                        <p:tgtEl>
                                          <p:spTgt spid="32">
                                            <p:txEl>
                                              <p:pRg st="0" end="0"/>
                                            </p:txEl>
                                          </p:spTgt>
                                        </p:tgtEl>
                                      </p:cBhvr>
                                    </p:animEffect>
                                    <p:set>
                                      <p:cBhvr>
                                        <p:cTn id="25" dur="1" fill="hold">
                                          <p:stCondLst>
                                            <p:cond delay="499"/>
                                          </p:stCondLst>
                                        </p:cTn>
                                        <p:tgtEl>
                                          <p:spTgt spid="32">
                                            <p:txEl>
                                              <p:pRg st="0" end="0"/>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42"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outHorizontal)">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2000"/>
                                        <p:tgtEl>
                                          <p:spTgt spid="20"/>
                                        </p:tgtEl>
                                      </p:cBhvr>
                                    </p:animEffect>
                                    <p:set>
                                      <p:cBhvr>
                                        <p:cTn id="40" dur="1" fill="hold">
                                          <p:stCondLst>
                                            <p:cond delay="1999"/>
                                          </p:stCondLst>
                                        </p:cTn>
                                        <p:tgtEl>
                                          <p:spTgt spid="20"/>
                                        </p:tgtEl>
                                        <p:attrNameLst>
                                          <p:attrName>style.visibility</p:attrName>
                                        </p:attrNameLst>
                                      </p:cBhvr>
                                      <p:to>
                                        <p:strVal val="hidden"/>
                                      </p:to>
                                    </p:set>
                                  </p:childTnLst>
                                </p:cTn>
                              </p:par>
                              <p:par>
                                <p:cTn id="41" presetID="50" presetClass="exit" presetSubtype="0" accel="100000" fill="hold" nodeType="withEffect">
                                  <p:stCondLst>
                                    <p:cond delay="0"/>
                                  </p:stCondLst>
                                  <p:childTnLst>
                                    <p:anim calcmode="lin" valueType="num">
                                      <p:cBhvr>
                                        <p:cTn id="42" dur="1000"/>
                                        <p:tgtEl>
                                          <p:spTgt spid="33"/>
                                        </p:tgtEl>
                                        <p:attrNameLst>
                                          <p:attrName>ppt_w</p:attrName>
                                        </p:attrNameLst>
                                      </p:cBhvr>
                                      <p:tavLst>
                                        <p:tav tm="0">
                                          <p:val>
                                            <p:strVal val="ppt_w"/>
                                          </p:val>
                                        </p:tav>
                                        <p:tav tm="100000">
                                          <p:val>
                                            <p:strVal val="ppt_w+.3"/>
                                          </p:val>
                                        </p:tav>
                                      </p:tavLst>
                                    </p:anim>
                                    <p:anim calcmode="lin" valueType="num">
                                      <p:cBhvr>
                                        <p:cTn id="43" dur="1000"/>
                                        <p:tgtEl>
                                          <p:spTgt spid="33"/>
                                        </p:tgtEl>
                                        <p:attrNameLst>
                                          <p:attrName>ppt_h</p:attrName>
                                        </p:attrNameLst>
                                      </p:cBhvr>
                                      <p:tavLst>
                                        <p:tav tm="0">
                                          <p:val>
                                            <p:strVal val="ppt_h"/>
                                          </p:val>
                                        </p:tav>
                                        <p:tav tm="100000">
                                          <p:val>
                                            <p:strVal val="ppt_h"/>
                                          </p:val>
                                        </p:tav>
                                      </p:tavLst>
                                    </p:anim>
                                    <p:animEffect transition="out" filter="fade">
                                      <p:cBhvr>
                                        <p:cTn id="44" dur="1000"/>
                                        <p:tgtEl>
                                          <p:spTgt spid="33"/>
                                        </p:tgtEl>
                                      </p:cBhvr>
                                    </p:animEffect>
                                    <p:set>
                                      <p:cBhvr>
                                        <p:cTn id="45" dur="1" fill="hold">
                                          <p:stCondLst>
                                            <p:cond delay="999"/>
                                          </p:stCondLst>
                                        </p:cTn>
                                        <p:tgtEl>
                                          <p:spTgt spid="33"/>
                                        </p:tgtEl>
                                        <p:attrNameLst>
                                          <p:attrName>style.visibility</p:attrName>
                                        </p:attrNameLst>
                                      </p:cBhvr>
                                      <p:to>
                                        <p:strVal val="hidden"/>
                                      </p:to>
                                    </p:set>
                                  </p:childTnLst>
                                </p:cTn>
                              </p:par>
                              <p:par>
                                <p:cTn id="46" presetID="22" presetClass="entr" presetSubtype="8"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left)">
                                      <p:cBhvr>
                                        <p:cTn id="48" dur="1000"/>
                                        <p:tgtEl>
                                          <p:spTgt spid="34"/>
                                        </p:tgtEl>
                                      </p:cBhvr>
                                    </p:animEffect>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left)">
                                      <p:cBhvr>
                                        <p:cTn id="5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P spid="32" grpId="0" build="p"/>
      <p:bldP spid="32" grpId="1" build="allAtOnce"/>
      <p:bldP spid="34" grpId="0"/>
      <p:bldP spid="35"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21000">
              <a:schemeClr val="tx1"/>
            </a:gs>
            <a:gs pos="64000">
              <a:srgbClr val="0000FF"/>
            </a:gs>
            <a:gs pos="94000">
              <a:srgbClr val="3333CC">
                <a:alpha val="69000"/>
              </a:srgbClr>
            </a:gs>
            <a:gs pos="99000">
              <a:srgbClr val="B2CCEC"/>
            </a:gs>
            <a:gs pos="100000">
              <a:srgbClr val="FF00FF"/>
            </a:gs>
          </a:gsLst>
          <a:path path="rect">
            <a:fillToRect r="100000" b="100000"/>
          </a:path>
          <a:tileRect l="-100000" t="-100000"/>
        </a:gradFill>
        <a:effectLst/>
      </p:bgPr>
    </p:bg>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 b="1" i="0" u="none" strike="noStrike" cap="none" normalizeH="0" baseline="0" dirty="0" smtClean="0">
                <a:ln>
                  <a:noFill/>
                </a:ln>
                <a:solidFill>
                  <a:srgbClr val="666666"/>
                </a:solidFill>
                <a:effectLst/>
                <a:latin typeface="Arial" pitchFamily="34" charset="0"/>
                <a:cs typeface="Arial" pitchFamily="34" charset="0"/>
              </a:rPr>
              <a:t>Estrogen and progestin combinations (pills or tablets)</a:t>
            </a:r>
            <a:r>
              <a:rPr kumimoji="0" lang="en-US" sz="200" b="0" i="0" u="none" strike="noStrike" cap="none" normalizeH="0" baseline="0" dirty="0" smtClean="0">
                <a:ln>
                  <a:noFill/>
                </a:ln>
                <a:solidFill>
                  <a:srgbClr val="666666"/>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685800" y="152400"/>
            <a:ext cx="3959936" cy="646331"/>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3600" dirty="0" smtClean="0">
                <a:ln w="18415" cmpd="sng">
                  <a:solidFill>
                    <a:srgbClr val="66FFFF"/>
                  </a:solidFill>
                  <a:prstDash val="solid"/>
                </a:ln>
                <a:solidFill>
                  <a:srgbClr val="FFFFFF"/>
                </a:solidFill>
                <a:effectLst>
                  <a:outerShdw blurRad="63500" dir="3600000" algn="tl" rotWithShape="0">
                    <a:srgbClr val="000000">
                      <a:alpha val="70000"/>
                    </a:srgbClr>
                  </a:outerShdw>
                </a:effectLst>
                <a:latin typeface="Britannic Bold" pitchFamily="34" charset="0"/>
              </a:rPr>
              <a:t>PHYTOESTROGENS </a:t>
            </a:r>
            <a:endParaRPr lang="en-US" sz="3600" dirty="0">
              <a:ln w="18415" cmpd="sng">
                <a:solidFill>
                  <a:srgbClr val="66FFFF"/>
                </a:solidFill>
                <a:prstDash val="solid"/>
              </a:ln>
              <a:solidFill>
                <a:srgbClr val="FFFFFF"/>
              </a:solidFill>
              <a:effectLst>
                <a:outerShdw blurRad="63500" dir="3600000" algn="tl" rotWithShape="0">
                  <a:srgbClr val="000000">
                    <a:alpha val="70000"/>
                  </a:srgbClr>
                </a:outerShdw>
              </a:effectLst>
              <a:latin typeface="Britannic Bold" pitchFamily="34" charset="0"/>
            </a:endParaRPr>
          </a:p>
        </p:txBody>
      </p:sp>
      <p:sp>
        <p:nvSpPr>
          <p:cNvPr id="6" name="TextBox 5"/>
          <p:cNvSpPr txBox="1"/>
          <p:nvPr/>
        </p:nvSpPr>
        <p:spPr>
          <a:xfrm>
            <a:off x="381000" y="435730"/>
            <a:ext cx="381000" cy="400110"/>
          </a:xfrm>
          <a:prstGeom prst="rect">
            <a:avLst/>
          </a:prstGeom>
          <a:solidFill>
            <a:srgbClr val="66FFFF"/>
          </a:solidFill>
          <a:ln>
            <a:solidFill>
              <a:schemeClr val="bg1"/>
            </a:solidFill>
          </a:ln>
        </p:spPr>
        <p:txBody>
          <a:bodyPr wrap="square" rtlCol="0">
            <a:spAutoFit/>
          </a:bodyPr>
          <a:lstStyle/>
          <a:p>
            <a:r>
              <a:rPr lang="en-US" sz="2000" dirty="0" smtClean="0">
                <a:latin typeface="Bernard MT Condensed" pitchFamily="18" charset="0"/>
              </a:rPr>
              <a:t>5.</a:t>
            </a:r>
            <a:endParaRPr lang="en-US" sz="2000" dirty="0">
              <a:latin typeface="Bernard MT Condensed" pitchFamily="18" charset="0"/>
            </a:endParaRPr>
          </a:p>
        </p:txBody>
      </p:sp>
      <p:pic>
        <p:nvPicPr>
          <p:cNvPr id="7" name="Picture 4" descr="http://www.medindia.net/afp/images/Risk-of-ER-negative-Breast-Cancer-Determined-by-Body-Fat-Distribution@@US-health-cancer-11302.jpg"/>
          <p:cNvPicPr>
            <a:picLocks noChangeAspect="1" noChangeArrowheads="1"/>
          </p:cNvPicPr>
          <p:nvPr/>
        </p:nvPicPr>
        <p:blipFill>
          <a:blip r:embed="rId3" cstate="print">
            <a:duotone>
              <a:schemeClr val="accent1">
                <a:shade val="45000"/>
                <a:satMod val="135000"/>
              </a:schemeClr>
              <a:prstClr val="white"/>
            </a:duotone>
          </a:blip>
          <a:srcRect l="2985" t="22522" r="4478" b="4167"/>
          <a:stretch>
            <a:fillRect/>
          </a:stretch>
        </p:blipFill>
        <p:spPr bwMode="auto">
          <a:xfrm flipH="1">
            <a:off x="5867400" y="0"/>
            <a:ext cx="3276600" cy="1752600"/>
          </a:xfrm>
          <a:prstGeom prst="halfFrame">
            <a:avLst>
              <a:gd name="adj1" fmla="val 33333"/>
              <a:gd name="adj2" fmla="val 38180"/>
            </a:avLst>
          </a:prstGeom>
          <a:noFill/>
        </p:spPr>
      </p:pic>
      <p:sp>
        <p:nvSpPr>
          <p:cNvPr id="8" name="Rectangle 7"/>
          <p:cNvSpPr/>
          <p:nvPr/>
        </p:nvSpPr>
        <p:spPr>
          <a:xfrm>
            <a:off x="6934200" y="-76200"/>
            <a:ext cx="2286000" cy="830997"/>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4800" b="1" cap="none" spc="0" dirty="0" smtClean="0">
                <a:ln w="17780" cmpd="sng">
                  <a:solidFill>
                    <a:schemeClr val="bg1"/>
                  </a:solidFill>
                  <a:prstDash val="solid"/>
                  <a:miter lim="800000"/>
                </a:ln>
                <a:solidFill>
                  <a:schemeClr val="bg1"/>
                </a:solidFill>
                <a:effectLst>
                  <a:glow rad="101600">
                    <a:schemeClr val="accent4">
                      <a:satMod val="175000"/>
                      <a:alpha val="40000"/>
                    </a:schemeClr>
                  </a:glow>
                  <a:outerShdw blurRad="55000" dist="50800" dir="5400000" algn="tl">
                    <a:srgbClr val="000000">
                      <a:alpha val="33000"/>
                    </a:srgbClr>
                  </a:outerShdw>
                  <a:reflection blurRad="6350" stA="60000" endA="900" endPos="60000" dist="60007" dir="5400000" sy="-100000" algn="bl" rotWithShape="0"/>
                </a:effectLst>
                <a:latin typeface="Britannic Bold" pitchFamily="34" charset="0"/>
              </a:rPr>
              <a:t>HRT</a:t>
            </a:r>
            <a:endParaRPr lang="en-US" sz="4800" b="1" cap="none" spc="0" dirty="0">
              <a:ln w="17780" cmpd="sng">
                <a:solidFill>
                  <a:schemeClr val="bg1"/>
                </a:solidFill>
                <a:prstDash val="solid"/>
                <a:miter lim="800000"/>
              </a:ln>
              <a:solidFill>
                <a:schemeClr val="bg1"/>
              </a:solidFill>
              <a:effectLst>
                <a:glow rad="101600">
                  <a:schemeClr val="accent4">
                    <a:satMod val="175000"/>
                    <a:alpha val="40000"/>
                  </a:schemeClr>
                </a:glow>
                <a:outerShdw blurRad="55000" dist="50800" dir="5400000" algn="tl">
                  <a:srgbClr val="000000">
                    <a:alpha val="33000"/>
                  </a:srgbClr>
                </a:outerShdw>
                <a:reflection blurRad="6350" stA="60000" endA="900" endPos="60000" dist="60007" dir="5400000" sy="-100000" algn="bl" rotWithShape="0"/>
              </a:effectLst>
              <a:latin typeface="Britannic Bold" pitchFamily="34" charset="0"/>
            </a:endParaRPr>
          </a:p>
        </p:txBody>
      </p:sp>
      <p:sp>
        <p:nvSpPr>
          <p:cNvPr id="9" name="Rectangle 1"/>
          <p:cNvSpPr>
            <a:spLocks noChangeArrowheads="1"/>
          </p:cNvSpPr>
          <p:nvPr/>
        </p:nvSpPr>
        <p:spPr bwMode="auto">
          <a:xfrm>
            <a:off x="0" y="3505200"/>
            <a:ext cx="9144000" cy="457200"/>
          </a:xfrm>
          <a:prstGeom prst="rect">
            <a:avLst/>
          </a:prstGeom>
          <a:noFill/>
          <a:ln w="9525">
            <a:noFill/>
            <a:miter lim="800000"/>
            <a:headEnd/>
            <a:tailEnd/>
          </a:ln>
          <a:effectLst/>
        </p:spPr>
        <p:txBody>
          <a:bodyPr vert="horz" wrap="non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 b="1" i="0" u="none" strike="noStrike" cap="none" normalizeH="0" baseline="0" smtClean="0">
                <a:ln>
                  <a:noFill/>
                </a:ln>
                <a:solidFill>
                  <a:srgbClr val="666666"/>
                </a:solidFill>
                <a:effectLst/>
                <a:latin typeface="Arial" pitchFamily="34" charset="0"/>
                <a:cs typeface="Arial" pitchFamily="34" charset="0"/>
              </a:rPr>
              <a:t>Estrogen and progestin combinations (pills or tablets)</a:t>
            </a:r>
            <a:r>
              <a:rPr kumimoji="0" lang="en-US" sz="200" b="0" i="0" u="none" strike="noStrike" cap="none" normalizeH="0" baseline="0" smtClean="0">
                <a:ln>
                  <a:noFill/>
                </a:ln>
                <a:solidFill>
                  <a:srgbClr val="666666"/>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228600" y="3658849"/>
            <a:ext cx="3807536" cy="646331"/>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3600" dirty="0" smtClean="0">
                <a:ln w="18415" cmpd="sng">
                  <a:solidFill>
                    <a:srgbClr val="66FFFF"/>
                  </a:solidFill>
                  <a:prstDash val="solid"/>
                </a:ln>
                <a:solidFill>
                  <a:srgbClr val="FFFFFF"/>
                </a:solidFill>
                <a:effectLst>
                  <a:outerShdw blurRad="63500" dir="3600000" algn="tl" rotWithShape="0">
                    <a:srgbClr val="000000">
                      <a:alpha val="70000"/>
                    </a:srgbClr>
                  </a:outerShdw>
                </a:effectLst>
                <a:latin typeface="Britannic Bold" pitchFamily="34" charset="0"/>
              </a:rPr>
              <a:t>ANDROGENS</a:t>
            </a:r>
            <a:endParaRPr lang="en-US" sz="3600" dirty="0">
              <a:ln w="18415" cmpd="sng">
                <a:solidFill>
                  <a:srgbClr val="66FFFF"/>
                </a:solidFill>
                <a:prstDash val="solid"/>
              </a:ln>
              <a:solidFill>
                <a:srgbClr val="FFFFFF"/>
              </a:solidFill>
              <a:effectLst>
                <a:outerShdw blurRad="63500" dir="3600000" algn="tl" rotWithShape="0">
                  <a:srgbClr val="000000">
                    <a:alpha val="70000"/>
                  </a:srgbClr>
                </a:outerShdw>
              </a:effectLst>
              <a:latin typeface="Britannic Bold" pitchFamily="34" charset="0"/>
            </a:endParaRPr>
          </a:p>
        </p:txBody>
      </p:sp>
      <p:sp>
        <p:nvSpPr>
          <p:cNvPr id="11" name="TextBox 10"/>
          <p:cNvSpPr txBox="1"/>
          <p:nvPr/>
        </p:nvSpPr>
        <p:spPr>
          <a:xfrm>
            <a:off x="381000" y="3767194"/>
            <a:ext cx="381000" cy="400110"/>
          </a:xfrm>
          <a:prstGeom prst="rect">
            <a:avLst/>
          </a:prstGeom>
          <a:solidFill>
            <a:srgbClr val="66FFFF"/>
          </a:solidFill>
          <a:ln>
            <a:solidFill>
              <a:schemeClr val="bg1"/>
            </a:solidFill>
          </a:ln>
        </p:spPr>
        <p:txBody>
          <a:bodyPr wrap="square" rtlCol="0">
            <a:spAutoFit/>
          </a:bodyPr>
          <a:lstStyle/>
          <a:p>
            <a:r>
              <a:rPr lang="en-US" sz="2000" dirty="0" smtClean="0">
                <a:latin typeface="Bernard MT Condensed" pitchFamily="18" charset="0"/>
              </a:rPr>
              <a:t>6.</a:t>
            </a:r>
            <a:endParaRPr lang="en-US" sz="2000" dirty="0">
              <a:latin typeface="Bernard MT Condensed" pitchFamily="18" charset="0"/>
            </a:endParaRPr>
          </a:p>
        </p:txBody>
      </p:sp>
      <p:pic>
        <p:nvPicPr>
          <p:cNvPr id="12" name="Picture 4" descr="http://www.medindia.net/afp/images/Risk-of-ER-negative-Breast-Cancer-Determined-by-Body-Fat-Distribution@@US-health-cancer-11302.jpg"/>
          <p:cNvPicPr>
            <a:picLocks noChangeAspect="1" noChangeArrowheads="1"/>
          </p:cNvPicPr>
          <p:nvPr/>
        </p:nvPicPr>
        <p:blipFill>
          <a:blip r:embed="rId3" cstate="print">
            <a:duotone>
              <a:schemeClr val="accent1">
                <a:shade val="45000"/>
                <a:satMod val="135000"/>
              </a:schemeClr>
              <a:prstClr val="white"/>
            </a:duotone>
          </a:blip>
          <a:srcRect l="2985" t="22522" r="4478" b="4167"/>
          <a:stretch>
            <a:fillRect/>
          </a:stretch>
        </p:blipFill>
        <p:spPr bwMode="auto">
          <a:xfrm flipH="1">
            <a:off x="5867400" y="3505200"/>
            <a:ext cx="3276600" cy="1752600"/>
          </a:xfrm>
          <a:prstGeom prst="halfFrame">
            <a:avLst>
              <a:gd name="adj1" fmla="val 33333"/>
              <a:gd name="adj2" fmla="val 38180"/>
            </a:avLst>
          </a:prstGeom>
          <a:noFill/>
        </p:spPr>
      </p:pic>
      <p:sp>
        <p:nvSpPr>
          <p:cNvPr id="13" name="Rectangle 12"/>
          <p:cNvSpPr/>
          <p:nvPr/>
        </p:nvSpPr>
        <p:spPr>
          <a:xfrm>
            <a:off x="6934200" y="3429000"/>
            <a:ext cx="2286000" cy="830997"/>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4800" b="1" cap="none" spc="0" dirty="0" smtClean="0">
                <a:ln w="17780" cmpd="sng">
                  <a:solidFill>
                    <a:schemeClr val="bg1"/>
                  </a:solidFill>
                  <a:prstDash val="solid"/>
                  <a:miter lim="800000"/>
                </a:ln>
                <a:solidFill>
                  <a:schemeClr val="bg1"/>
                </a:solidFill>
                <a:effectLst>
                  <a:glow rad="101600">
                    <a:schemeClr val="accent4">
                      <a:satMod val="175000"/>
                      <a:alpha val="40000"/>
                    </a:schemeClr>
                  </a:glow>
                  <a:outerShdw blurRad="55000" dist="50800" dir="5400000" algn="tl">
                    <a:srgbClr val="000000">
                      <a:alpha val="33000"/>
                    </a:srgbClr>
                  </a:outerShdw>
                  <a:reflection blurRad="6350" stA="60000" endA="900" endPos="60000" dist="60007" dir="5400000" sy="-100000" algn="bl" rotWithShape="0"/>
                </a:effectLst>
                <a:latin typeface="Britannic Bold" pitchFamily="34" charset="0"/>
              </a:rPr>
              <a:t>HRT</a:t>
            </a:r>
            <a:endParaRPr lang="en-US" sz="4800" b="1" cap="none" spc="0" dirty="0">
              <a:ln w="17780" cmpd="sng">
                <a:solidFill>
                  <a:schemeClr val="bg1"/>
                </a:solidFill>
                <a:prstDash val="solid"/>
                <a:miter lim="800000"/>
              </a:ln>
              <a:solidFill>
                <a:schemeClr val="bg1"/>
              </a:solidFill>
              <a:effectLst>
                <a:glow rad="101600">
                  <a:schemeClr val="accent4">
                    <a:satMod val="175000"/>
                    <a:alpha val="40000"/>
                  </a:schemeClr>
                </a:glow>
                <a:outerShdw blurRad="55000" dist="50800" dir="5400000" algn="tl">
                  <a:srgbClr val="000000">
                    <a:alpha val="33000"/>
                  </a:srgbClr>
                </a:outerShdw>
                <a:reflection blurRad="6350" stA="60000" endA="900" endPos="60000" dist="60007" dir="5400000" sy="-100000" algn="bl" rotWithShape="0"/>
              </a:effectLst>
              <a:latin typeface="Britannic Bold" pitchFamily="34" charset="0"/>
            </a:endParaRPr>
          </a:p>
        </p:txBody>
      </p:sp>
      <p:cxnSp>
        <p:nvCxnSpPr>
          <p:cNvPr id="16" name="Straight Connector 15"/>
          <p:cNvCxnSpPr/>
          <p:nvPr/>
        </p:nvCxnSpPr>
        <p:spPr>
          <a:xfrm>
            <a:off x="0" y="3505200"/>
            <a:ext cx="5867400" cy="1588"/>
          </a:xfrm>
          <a:prstGeom prst="line">
            <a:avLst/>
          </a:prstGeom>
          <a:ln w="28575">
            <a:solidFill>
              <a:srgbClr val="D9FFFF"/>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4800" y="4322064"/>
            <a:ext cx="8305800" cy="2490425"/>
          </a:xfrm>
          <a:prstGeom prst="rect">
            <a:avLst/>
          </a:prstGeom>
          <a:noFill/>
        </p:spPr>
        <p:txBody>
          <a:bodyPr wrap="square" rtlCol="0">
            <a:spAutoFit/>
          </a:bodyPr>
          <a:lstStyle/>
          <a:p>
            <a:pPr>
              <a:lnSpc>
                <a:spcPts val="2500"/>
              </a:lnSpc>
              <a:buBlip>
                <a:blip r:embed="rId4"/>
              </a:buBlip>
            </a:pPr>
            <a:r>
              <a:rPr lang="en-US" sz="2300" dirty="0" smtClean="0">
                <a:solidFill>
                  <a:srgbClr val="D9FFFF"/>
                </a:solidFill>
                <a:latin typeface="Bernard MT Condensed" pitchFamily="18" charset="0"/>
              </a:rPr>
              <a:t> Testosterone</a:t>
            </a:r>
            <a:r>
              <a:rPr lang="en-US" sz="2300" b="1" dirty="0" smtClean="0">
                <a:solidFill>
                  <a:schemeClr val="bg1"/>
                </a:solidFill>
                <a:latin typeface="Arial Narrow" pitchFamily="34" charset="0"/>
              </a:rPr>
              <a:t> is responsible for sexual arousal in females. It is </a:t>
            </a:r>
            <a:r>
              <a:rPr lang="en-US" sz="2300" b="1" u="heavy" dirty="0" smtClean="0">
                <a:solidFill>
                  <a:schemeClr val="bg1"/>
                </a:solidFill>
                <a:uFill>
                  <a:solidFill>
                    <a:srgbClr val="66FFFF"/>
                  </a:solidFill>
                </a:uFill>
                <a:latin typeface="Arial Narrow" pitchFamily="34" charset="0"/>
              </a:rPr>
              <a:t>given </a:t>
            </a:r>
            <a:r>
              <a:rPr lang="en-US" sz="2300" b="1" u="heavy" spc="-30" dirty="0" smtClean="0">
                <a:solidFill>
                  <a:schemeClr val="bg1"/>
                </a:solidFill>
                <a:uFill>
                  <a:solidFill>
                    <a:srgbClr val="66FFFF"/>
                  </a:solidFill>
                </a:uFill>
                <a:latin typeface="Arial Narrow" pitchFamily="34" charset="0"/>
              </a:rPr>
              <a:t>as the sole therapy </a:t>
            </a:r>
            <a:r>
              <a:rPr lang="en-US" sz="2300" b="1" spc="-30" dirty="0" smtClean="0">
                <a:solidFill>
                  <a:schemeClr val="bg1"/>
                </a:solidFill>
                <a:latin typeface="Arial Narrow" pitchFamily="34" charset="0"/>
              </a:rPr>
              <a:t>to menopausal women in whom their menopausal symptoms are focused on </a:t>
            </a:r>
            <a:r>
              <a:rPr lang="en-US" sz="2300" spc="-30" dirty="0" smtClean="0">
                <a:solidFill>
                  <a:srgbClr val="FF0000"/>
                </a:solidFill>
                <a:latin typeface="Arial Narrow" pitchFamily="34" charset="0"/>
              </a:rPr>
              <a:t>lack of sexual arousal</a:t>
            </a:r>
            <a:r>
              <a:rPr lang="en-US" sz="2300" b="1" spc="-30" dirty="0" smtClean="0">
                <a:solidFill>
                  <a:schemeClr val="bg1"/>
                </a:solidFill>
                <a:latin typeface="Arial Narrow" pitchFamily="34" charset="0"/>
              </a:rPr>
              <a:t>. It is </a:t>
            </a:r>
            <a:r>
              <a:rPr lang="en-US" sz="2300" b="1" u="heavy" spc="-30" dirty="0" smtClean="0">
                <a:solidFill>
                  <a:schemeClr val="bg1"/>
                </a:solidFill>
                <a:uFill>
                  <a:solidFill>
                    <a:srgbClr val="66FFFF"/>
                  </a:solidFill>
                </a:uFill>
                <a:latin typeface="Arial Narrow" pitchFamily="34" charset="0"/>
              </a:rPr>
              <a:t>given as adjuvant </a:t>
            </a:r>
            <a:r>
              <a:rPr lang="en-US" sz="2300" b="1" spc="-30" dirty="0" smtClean="0">
                <a:solidFill>
                  <a:schemeClr val="bg1"/>
                </a:solidFill>
                <a:latin typeface="Arial Narrow" pitchFamily="34" charset="0"/>
              </a:rPr>
              <a:t>to combined estrogen &amp; progestin if all other menopausal symptom exist.</a:t>
            </a:r>
          </a:p>
          <a:p>
            <a:pPr>
              <a:lnSpc>
                <a:spcPts val="2500"/>
              </a:lnSpc>
              <a:spcBef>
                <a:spcPts val="600"/>
              </a:spcBef>
            </a:pPr>
            <a:r>
              <a:rPr lang="en-US" sz="2300" b="1" dirty="0" smtClean="0">
                <a:solidFill>
                  <a:srgbClr val="D9FFFF"/>
                </a:solidFill>
                <a:latin typeface="Arial Narrow" pitchFamily="34" charset="0"/>
              </a:rPr>
              <a:t>N.B. </a:t>
            </a:r>
            <a:r>
              <a:rPr lang="en-US" sz="2300" b="1" i="1" dirty="0" err="1" smtClean="0">
                <a:solidFill>
                  <a:srgbClr val="D9FFFF"/>
                </a:solidFill>
                <a:latin typeface="Arial Narrow" pitchFamily="34" charset="0"/>
              </a:rPr>
              <a:t>Tibolone</a:t>
            </a:r>
            <a:r>
              <a:rPr lang="en-US" sz="2300" b="1" i="1" dirty="0" smtClean="0">
                <a:solidFill>
                  <a:srgbClr val="D9FFFF"/>
                </a:solidFill>
                <a:latin typeface="Arial Narrow" pitchFamily="34" charset="0"/>
              </a:rPr>
              <a:t>,</a:t>
            </a:r>
            <a:r>
              <a:rPr lang="en-US" sz="2300" b="1" spc="-30" dirty="0">
                <a:solidFill>
                  <a:schemeClr val="bg1"/>
                </a:solidFill>
                <a:latin typeface="Arial Narrow" pitchFamily="34" charset="0"/>
              </a:rPr>
              <a:t> is a synthetic steroid drug with estrogenic, </a:t>
            </a:r>
            <a:r>
              <a:rPr lang="en-US" sz="2300" b="1" spc="-30" dirty="0" err="1">
                <a:solidFill>
                  <a:schemeClr val="bg1"/>
                </a:solidFill>
                <a:latin typeface="Arial Narrow" pitchFamily="34" charset="0"/>
              </a:rPr>
              <a:t>progestogenic</a:t>
            </a:r>
            <a:r>
              <a:rPr lang="en-US" sz="2300" b="1" spc="-30" dirty="0">
                <a:solidFill>
                  <a:schemeClr val="bg1"/>
                </a:solidFill>
                <a:latin typeface="Arial Narrow" pitchFamily="34" charset="0"/>
              </a:rPr>
              <a:t>, and weak androgenic actions </a:t>
            </a:r>
            <a:r>
              <a:rPr lang="en-US" sz="2300" b="1" i="1" dirty="0" smtClean="0">
                <a:solidFill>
                  <a:schemeClr val="bg1"/>
                </a:solidFill>
                <a:latin typeface="Arial Narrow" pitchFamily="34" charset="0"/>
              </a:rPr>
              <a:t>. (androgens use is not approved by FDA in women)</a:t>
            </a:r>
          </a:p>
        </p:txBody>
      </p:sp>
      <p:sp>
        <p:nvSpPr>
          <p:cNvPr id="20" name="TextBox 19"/>
          <p:cNvSpPr txBox="1"/>
          <p:nvPr/>
        </p:nvSpPr>
        <p:spPr>
          <a:xfrm>
            <a:off x="381000" y="893064"/>
            <a:ext cx="8305800" cy="2811026"/>
          </a:xfrm>
          <a:prstGeom prst="rect">
            <a:avLst/>
          </a:prstGeom>
          <a:noFill/>
        </p:spPr>
        <p:txBody>
          <a:bodyPr wrap="square" rtlCol="0">
            <a:spAutoFit/>
          </a:bodyPr>
          <a:lstStyle/>
          <a:p>
            <a:pPr>
              <a:lnSpc>
                <a:spcPts val="2500"/>
              </a:lnSpc>
            </a:pPr>
            <a:r>
              <a:rPr lang="en-US" sz="2400" b="1" dirty="0" smtClean="0">
                <a:solidFill>
                  <a:schemeClr val="bg1"/>
                </a:solidFill>
                <a:latin typeface="Arial Narrow" pitchFamily="34" charset="0"/>
              </a:rPr>
              <a:t>supplements from plants; containing </a:t>
            </a:r>
            <a:r>
              <a:rPr lang="en-US" sz="2400" b="1" dirty="0" err="1" smtClean="0">
                <a:solidFill>
                  <a:schemeClr val="bg1"/>
                </a:solidFill>
                <a:latin typeface="Arial Narrow" pitchFamily="34" charset="0"/>
              </a:rPr>
              <a:t>isoflavones</a:t>
            </a:r>
            <a:r>
              <a:rPr lang="en-US" sz="2400" b="1" dirty="0" smtClean="0">
                <a:solidFill>
                  <a:schemeClr val="bg1"/>
                </a:solidFill>
                <a:latin typeface="Arial Narrow" pitchFamily="34" charset="0"/>
              </a:rPr>
              <a:t> (soya beans, flaxseeds) or </a:t>
            </a:r>
            <a:r>
              <a:rPr lang="en-US" sz="2400" b="1" dirty="0" err="1" smtClean="0">
                <a:solidFill>
                  <a:schemeClr val="bg1"/>
                </a:solidFill>
                <a:latin typeface="Arial Narrow" pitchFamily="34" charset="0"/>
              </a:rPr>
              <a:t>lignans</a:t>
            </a:r>
            <a:r>
              <a:rPr lang="en-US" sz="2400" b="1" dirty="0" smtClean="0">
                <a:solidFill>
                  <a:schemeClr val="bg1"/>
                </a:solidFill>
                <a:latin typeface="Arial Narrow" pitchFamily="34" charset="0"/>
              </a:rPr>
              <a:t> (whole grains). Avoid in </a:t>
            </a:r>
            <a:r>
              <a:rPr lang="en-US" sz="2400" b="1" dirty="0" err="1" smtClean="0">
                <a:solidFill>
                  <a:schemeClr val="bg1"/>
                </a:solidFill>
                <a:latin typeface="Arial Narrow" pitchFamily="34" charset="0"/>
              </a:rPr>
              <a:t>esterogen</a:t>
            </a:r>
            <a:r>
              <a:rPr lang="en-US" sz="2400" b="1" dirty="0" smtClean="0">
                <a:solidFill>
                  <a:schemeClr val="bg1"/>
                </a:solidFill>
                <a:latin typeface="Arial Narrow" pitchFamily="34" charset="0"/>
              </a:rPr>
              <a:t> dependent breast cancer</a:t>
            </a:r>
          </a:p>
          <a:p>
            <a:pPr>
              <a:lnSpc>
                <a:spcPts val="2500"/>
              </a:lnSpc>
              <a:spcBef>
                <a:spcPts val="600"/>
              </a:spcBef>
              <a:buBlip>
                <a:blip r:embed="rId4"/>
              </a:buBlip>
            </a:pPr>
            <a:r>
              <a:rPr lang="en-US" sz="2400" b="1" dirty="0" smtClean="0">
                <a:solidFill>
                  <a:schemeClr val="bg1"/>
                </a:solidFill>
                <a:latin typeface="Arial Narrow" pitchFamily="34" charset="0"/>
              </a:rPr>
              <a:t>They </a:t>
            </a:r>
            <a:r>
              <a:rPr lang="en-US" sz="2400" b="1" u="heavy" dirty="0" smtClean="0">
                <a:solidFill>
                  <a:schemeClr val="bg1"/>
                </a:solidFill>
                <a:uFill>
                  <a:solidFill>
                    <a:srgbClr val="66FFFF"/>
                  </a:solidFill>
                </a:uFill>
                <a:latin typeface="Arial Narrow" pitchFamily="34" charset="0"/>
              </a:rPr>
              <a:t>mimic action of estrogen on ER-</a:t>
            </a:r>
            <a:r>
              <a:rPr lang="en-US" sz="2400" b="1" u="heavy" dirty="0" smtClean="0">
                <a:solidFill>
                  <a:schemeClr val="bg1"/>
                </a:solidFill>
                <a:uFill>
                  <a:solidFill>
                    <a:srgbClr val="66FFFF"/>
                  </a:solidFill>
                </a:uFill>
                <a:latin typeface="Symbol" pitchFamily="18" charset="2"/>
              </a:rPr>
              <a:t>b</a:t>
            </a:r>
            <a:r>
              <a:rPr lang="en-US" sz="2400" b="1" dirty="0" smtClean="0">
                <a:solidFill>
                  <a:schemeClr val="bg1"/>
                </a:solidFill>
                <a:latin typeface="Arial Narrow" pitchFamily="34" charset="0"/>
                <a:sym typeface="Wingdings 3"/>
              </a:rPr>
              <a:t></a:t>
            </a:r>
            <a:r>
              <a:rPr lang="en-US" sz="2400" b="1" dirty="0" smtClean="0">
                <a:solidFill>
                  <a:schemeClr val="bg1"/>
                </a:solidFill>
                <a:latin typeface="Arial Narrow" pitchFamily="34" charset="0"/>
              </a:rPr>
              <a:t> alleviate symptoms related to hot flushes, mood swings, cognitive functions &amp; possess CVS protective actions. (data limited on their efficacy) </a:t>
            </a:r>
          </a:p>
          <a:p>
            <a:pPr>
              <a:lnSpc>
                <a:spcPts val="2500"/>
              </a:lnSpc>
              <a:spcBef>
                <a:spcPts val="600"/>
              </a:spcBef>
              <a:buBlip>
                <a:blip r:embed="rId4"/>
              </a:buBlip>
            </a:pPr>
            <a:r>
              <a:rPr lang="en-US" sz="2400" b="1" dirty="0" smtClean="0">
                <a:solidFill>
                  <a:schemeClr val="bg1"/>
                </a:solidFill>
                <a:latin typeface="Arial Narrow" pitchFamily="34" charset="0"/>
              </a:rPr>
              <a:t>They </a:t>
            </a:r>
            <a:r>
              <a:rPr lang="en-US" sz="2400" b="1" u="heavy" dirty="0" smtClean="0">
                <a:solidFill>
                  <a:schemeClr val="bg1"/>
                </a:solidFill>
                <a:uFill>
                  <a:solidFill>
                    <a:srgbClr val="66FFFF"/>
                  </a:solidFill>
                </a:uFill>
                <a:latin typeface="Arial Narrow" pitchFamily="34" charset="0"/>
              </a:rPr>
              <a:t>block actions mediated by ER-</a:t>
            </a:r>
            <a:r>
              <a:rPr lang="en-US" sz="2400" b="1" u="heavy" dirty="0" smtClean="0">
                <a:solidFill>
                  <a:schemeClr val="bg1"/>
                </a:solidFill>
                <a:uFill>
                  <a:solidFill>
                    <a:srgbClr val="66FFFF"/>
                  </a:solidFill>
                </a:uFill>
                <a:latin typeface="Symbol" pitchFamily="18" charset="2"/>
              </a:rPr>
              <a:t>a</a:t>
            </a:r>
            <a:r>
              <a:rPr lang="en-US" sz="2400" b="1" u="heavy" dirty="0" smtClean="0">
                <a:solidFill>
                  <a:schemeClr val="bg1"/>
                </a:solidFill>
                <a:uFill>
                  <a:solidFill>
                    <a:srgbClr val="66FFFF"/>
                  </a:solidFill>
                </a:uFill>
                <a:latin typeface="Arial Narrow" pitchFamily="34" charset="0"/>
              </a:rPr>
              <a:t> </a:t>
            </a:r>
            <a:r>
              <a:rPr lang="en-US" sz="2400" b="1" dirty="0" smtClean="0">
                <a:solidFill>
                  <a:schemeClr val="bg1"/>
                </a:solidFill>
                <a:latin typeface="Arial Narrow" pitchFamily="34" charset="0"/>
              </a:rPr>
              <a:t>in some target tissues </a:t>
            </a:r>
            <a:r>
              <a:rPr lang="en-US" sz="2400" b="1" dirty="0" smtClean="0">
                <a:solidFill>
                  <a:schemeClr val="bg1"/>
                </a:solidFill>
                <a:latin typeface="Arial Narrow" pitchFamily="34" charset="0"/>
                <a:sym typeface="Wingdings 3"/>
              </a:rPr>
              <a:t></a:t>
            </a:r>
            <a:r>
              <a:rPr lang="en-US" sz="2400" b="1" dirty="0" smtClean="0">
                <a:solidFill>
                  <a:schemeClr val="bg1"/>
                </a:solidFill>
                <a:latin typeface="Arial Narrow" pitchFamily="34" charset="0"/>
              </a:rPr>
              <a:t> lower risks of developing endometrial &amp; breast cancer. </a:t>
            </a:r>
            <a:endParaRPr lang="en-US" sz="2400" b="1" dirty="0">
              <a:solidFill>
                <a:schemeClr val="bg1"/>
              </a:solidFill>
              <a:latin typeface="Arial Narrow" pitchFamily="34"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strips(downRight)">
                                      <p:cBhvr>
                                        <p:cTn id="23" dur="1000"/>
                                        <p:tgtEl>
                                          <p:spTgt spid="10"/>
                                        </p:tgtEl>
                                      </p:cBhvr>
                                    </p:animEffect>
                                  </p:childTnLst>
                                </p:cTn>
                              </p:par>
                            </p:childTnLst>
                          </p:cTn>
                        </p:par>
                        <p:par>
                          <p:cTn id="24" fill="hold">
                            <p:stCondLst>
                              <p:cond delay="1000"/>
                            </p:stCondLst>
                            <p:childTnLst>
                              <p:par>
                                <p:cTn id="25" presetID="18" presetClass="entr" presetSubtype="6"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strips(downRight)">
                                      <p:cBhvr>
                                        <p:cTn id="2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3"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715962"/>
          </a:xfrm>
        </p:spPr>
        <p:txBody>
          <a:bodyPr>
            <a:noAutofit/>
          </a:bodyPr>
          <a:lstStyle/>
          <a:p>
            <a:r>
              <a:rPr lang="en-US" sz="3600" dirty="0" smtClean="0"/>
              <a:t>The Women’s Health Initiative (WHI) and HRT</a:t>
            </a:r>
            <a:endParaRPr lang="en-US" sz="3600" dirty="0"/>
          </a:p>
        </p:txBody>
      </p:sp>
      <p:sp>
        <p:nvSpPr>
          <p:cNvPr id="3" name="Content Placeholder 2"/>
          <p:cNvSpPr>
            <a:spLocks noGrp="1"/>
          </p:cNvSpPr>
          <p:nvPr>
            <p:ph idx="1"/>
          </p:nvPr>
        </p:nvSpPr>
        <p:spPr>
          <a:xfrm>
            <a:off x="533400" y="1143000"/>
            <a:ext cx="8229600" cy="5410200"/>
          </a:xfrm>
        </p:spPr>
        <p:txBody>
          <a:bodyPr>
            <a:normAutofit fontScale="55000" lnSpcReduction="20000"/>
          </a:bodyPr>
          <a:lstStyle/>
          <a:p>
            <a:pPr fontAlgn="base"/>
            <a:r>
              <a:rPr lang="en-US" dirty="0"/>
              <a:t>The Women’s Health Initiative (WHI), </a:t>
            </a:r>
            <a:r>
              <a:rPr lang="en-US" dirty="0">
                <a:solidFill>
                  <a:srgbClr val="FF0000"/>
                </a:solidFill>
              </a:rPr>
              <a:t>a 15-year research program launched in 1991</a:t>
            </a:r>
            <a:r>
              <a:rPr lang="en-US" dirty="0"/>
              <a:t>, addressed the most common causes of death, disability, and poor quality of life in </a:t>
            </a:r>
            <a:r>
              <a:rPr lang="en-US" b="1" dirty="0"/>
              <a:t>postmenopausal women.</a:t>
            </a:r>
          </a:p>
          <a:p>
            <a:pPr fontAlgn="base"/>
            <a:endParaRPr lang="en-US" dirty="0" smtClean="0"/>
          </a:p>
          <a:p>
            <a:pPr fontAlgn="base"/>
            <a:r>
              <a:rPr lang="en-US" dirty="0" smtClean="0">
                <a:solidFill>
                  <a:srgbClr val="FF0000"/>
                </a:solidFill>
              </a:rPr>
              <a:t>The research program examined the effectiveness of hormone replacement therapy in women</a:t>
            </a:r>
            <a:r>
              <a:rPr lang="en-US" dirty="0" smtClean="0"/>
              <a:t>. In 2002, findings from two WHI clinical trials examined:</a:t>
            </a:r>
          </a:p>
          <a:p>
            <a:pPr fontAlgn="base"/>
            <a:endParaRPr lang="en-US" dirty="0" smtClean="0"/>
          </a:p>
          <a:p>
            <a:pPr fontAlgn="base"/>
            <a:r>
              <a:rPr lang="en-US" dirty="0" smtClean="0">
                <a:solidFill>
                  <a:srgbClr val="FF0000"/>
                </a:solidFill>
              </a:rPr>
              <a:t>The use of estrogen plus progestin in women with a uterus</a:t>
            </a:r>
          </a:p>
          <a:p>
            <a:pPr fontAlgn="base"/>
            <a:r>
              <a:rPr lang="en-US" dirty="0" smtClean="0">
                <a:solidFill>
                  <a:srgbClr val="FF0000"/>
                </a:solidFill>
              </a:rPr>
              <a:t>The use of estrogen only in women without a uterus.</a:t>
            </a:r>
          </a:p>
          <a:p>
            <a:pPr fontAlgn="base"/>
            <a:r>
              <a:rPr lang="en-US" dirty="0" smtClean="0"/>
              <a:t>In both studies, women were randomly assigned to receive either the hormone medication or placebo. </a:t>
            </a:r>
          </a:p>
          <a:p>
            <a:pPr fontAlgn="base"/>
            <a:endParaRPr lang="en-US" dirty="0" smtClean="0"/>
          </a:p>
          <a:p>
            <a:pPr fontAlgn="base"/>
            <a:r>
              <a:rPr lang="en-US" dirty="0" smtClean="0">
                <a:solidFill>
                  <a:srgbClr val="FF0000"/>
                </a:solidFill>
              </a:rPr>
              <a:t>In both studies, when compared with placebo, the hormone medication (whether estrogen plus progestin or estrogen only) resulted in an increased risk of </a:t>
            </a:r>
            <a:r>
              <a:rPr lang="en-US" b="1" dirty="0" smtClean="0">
                <a:solidFill>
                  <a:srgbClr val="FF0000"/>
                </a:solidFill>
              </a:rPr>
              <a:t>stroke and blood clots</a:t>
            </a:r>
            <a:r>
              <a:rPr lang="en-US" dirty="0" smtClean="0"/>
              <a:t>. In addition, the estrogen plus progestin medication resulted in an increased risk </a:t>
            </a:r>
            <a:r>
              <a:rPr lang="en-US" dirty="0" smtClean="0">
                <a:solidFill>
                  <a:srgbClr val="FF0000"/>
                </a:solidFill>
              </a:rPr>
              <a:t>of </a:t>
            </a:r>
            <a:r>
              <a:rPr lang="en-US" b="1" dirty="0" smtClean="0">
                <a:solidFill>
                  <a:srgbClr val="FF0000"/>
                </a:solidFill>
              </a:rPr>
              <a:t>heart attack and breast cancer</a:t>
            </a:r>
            <a:r>
              <a:rPr lang="en-US" dirty="0" smtClean="0"/>
              <a:t>.</a:t>
            </a:r>
          </a:p>
          <a:p>
            <a:pPr fontAlgn="base"/>
            <a:endParaRPr lang="en-US" dirty="0" smtClean="0"/>
          </a:p>
          <a:p>
            <a:pPr fontAlgn="base"/>
            <a:r>
              <a:rPr lang="en-US" b="1" dirty="0" smtClean="0"/>
              <a:t> </a:t>
            </a:r>
            <a:r>
              <a:rPr lang="en-US" b="1" dirty="0" smtClean="0">
                <a:solidFill>
                  <a:srgbClr val="000099"/>
                </a:solidFill>
              </a:rPr>
              <a:t>These concerns are one reason that many women are turning to mind and body practices and natural products to help with menopausal symptoms.</a:t>
            </a:r>
          </a:p>
          <a:p>
            <a:endParaRPr lang="en-US" b="1" dirty="0"/>
          </a:p>
        </p:txBody>
      </p:sp>
    </p:spTree>
  </p:cSld>
  <p:clrMapOvr>
    <a:masterClrMapping/>
  </p:clrMapOvr>
  <p:transition spd="med">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10" descr="http://circres.ahajournals.org/content/vol103/issue1/images/medium/coverfig.gif"/>
          <p:cNvPicPr>
            <a:picLocks noChangeAspect="1" noChangeArrowheads="1"/>
          </p:cNvPicPr>
          <p:nvPr/>
        </p:nvPicPr>
        <p:blipFill>
          <a:blip r:embed="rId3" cstate="print"/>
          <a:srcRect l="3636" t="3604" r="3636" b="42342"/>
          <a:stretch>
            <a:fillRect/>
          </a:stretch>
        </p:blipFill>
        <p:spPr bwMode="auto">
          <a:xfrm>
            <a:off x="1371600" y="6019800"/>
            <a:ext cx="3886200" cy="838200"/>
          </a:xfrm>
          <a:prstGeom prst="rect">
            <a:avLst/>
          </a:prstGeom>
          <a:noFill/>
        </p:spPr>
      </p:pic>
      <p:grpSp>
        <p:nvGrpSpPr>
          <p:cNvPr id="2" name="Group 2"/>
          <p:cNvGrpSpPr/>
          <p:nvPr/>
        </p:nvGrpSpPr>
        <p:grpSpPr>
          <a:xfrm rot="16200000">
            <a:off x="-2476499" y="2476500"/>
            <a:ext cx="6858000" cy="1905000"/>
            <a:chOff x="0" y="4800600"/>
            <a:chExt cx="8252792" cy="2057400"/>
          </a:xfrm>
        </p:grpSpPr>
        <p:pic>
          <p:nvPicPr>
            <p:cNvPr id="4" name="Picture 2" descr="http://www.bronaldo.it/images/Estrogen%20Receptor%20DBD.jpg"/>
            <p:cNvPicPr>
              <a:picLocks noChangeAspect="1" noChangeArrowheads="1"/>
            </p:cNvPicPr>
            <p:nvPr/>
          </p:nvPicPr>
          <p:blipFill>
            <a:blip r:embed="rId4" cstate="print"/>
            <a:srcRect/>
            <a:stretch>
              <a:fillRect/>
            </a:stretch>
          </p:blipFill>
          <p:spPr bwMode="auto">
            <a:xfrm>
              <a:off x="0" y="4800600"/>
              <a:ext cx="4343400" cy="2057400"/>
            </a:xfrm>
            <a:prstGeom prst="rect">
              <a:avLst/>
            </a:prstGeom>
            <a:noFill/>
          </p:spPr>
        </p:pic>
        <p:pic>
          <p:nvPicPr>
            <p:cNvPr id="5" name="Picture 2" descr="http://www.bronaldo.it/images/Estrogen%20Receptor%20DBD.jpg"/>
            <p:cNvPicPr>
              <a:picLocks noChangeAspect="1" noChangeArrowheads="1"/>
            </p:cNvPicPr>
            <p:nvPr/>
          </p:nvPicPr>
          <p:blipFill>
            <a:blip r:embed="rId4" cstate="print"/>
            <a:srcRect/>
            <a:stretch>
              <a:fillRect/>
            </a:stretch>
          </p:blipFill>
          <p:spPr bwMode="auto">
            <a:xfrm>
              <a:off x="3909392" y="4800600"/>
              <a:ext cx="4343400" cy="2057400"/>
            </a:xfrm>
            <a:prstGeom prst="rect">
              <a:avLst/>
            </a:prstGeom>
            <a:noFill/>
          </p:spPr>
        </p:pic>
      </p:grpSp>
      <p:pic>
        <p:nvPicPr>
          <p:cNvPr id="1026" name="Picture 2" descr="http://farm2.static.flickr.com/1350/1437269439_31d7835862.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62000" y="3194445"/>
            <a:ext cx="2971800" cy="2977755"/>
          </a:xfrm>
          <a:prstGeom prst="rect">
            <a:avLst/>
          </a:prstGeom>
          <a:noFill/>
        </p:spPr>
      </p:pic>
      <p:pic>
        <p:nvPicPr>
          <p:cNvPr id="6" name="Picture 4" descr="http://www.canadianmedicine4all.com/wp-content/uploads/2009/09/The-Associations-of-Hormone-Replacement-Therapy.jpg"/>
          <p:cNvPicPr>
            <a:picLocks noChangeAspect="1" noChangeArrowheads="1"/>
          </p:cNvPicPr>
          <p:nvPr/>
        </p:nvPicPr>
        <p:blipFill>
          <a:blip r:embed="rId6" cstate="print">
            <a:duotone>
              <a:prstClr val="black"/>
              <a:schemeClr val="accent3">
                <a:tint val="45000"/>
                <a:satMod val="400000"/>
              </a:schemeClr>
            </a:duotone>
          </a:blip>
          <a:srcRect b="6000"/>
          <a:stretch>
            <a:fillRect/>
          </a:stretch>
        </p:blipFill>
        <p:spPr bwMode="auto">
          <a:xfrm>
            <a:off x="431442" y="887984"/>
            <a:ext cx="2209800" cy="2769616"/>
          </a:xfrm>
          <a:prstGeom prst="ellipse">
            <a:avLst/>
          </a:prstGeom>
          <a:noFill/>
        </p:spPr>
      </p:pic>
      <p:sp>
        <p:nvSpPr>
          <p:cNvPr id="8" name="Text Box 3"/>
          <p:cNvSpPr txBox="1">
            <a:spLocks noChangeArrowheads="1"/>
          </p:cNvSpPr>
          <p:nvPr/>
        </p:nvSpPr>
        <p:spPr bwMode="auto">
          <a:xfrm>
            <a:off x="2286000" y="338822"/>
            <a:ext cx="6705600" cy="2785378"/>
          </a:xfrm>
          <a:prstGeom prst="rect">
            <a:avLst/>
          </a:prstGeom>
          <a:noFill/>
          <a:ln w="9525">
            <a:noFill/>
            <a:miter lim="800000"/>
            <a:headEnd/>
            <a:tailEnd/>
          </a:ln>
          <a:effectLst/>
        </p:spPr>
        <p:txBody>
          <a:bodyPr wrap="square">
            <a:spAutoFit/>
          </a:bodyPr>
          <a:lstStyle/>
          <a:p>
            <a:pPr indent="-274320">
              <a:lnSpc>
                <a:spcPts val="3000"/>
              </a:lnSpc>
            </a:pPr>
            <a:r>
              <a:rPr lang="en-US" sz="2400" u="heavy" dirty="0" smtClean="0">
                <a:solidFill>
                  <a:srgbClr val="FBFBAF"/>
                </a:solidFill>
                <a:uFill>
                  <a:solidFill>
                    <a:srgbClr val="FF0000"/>
                  </a:solidFill>
                </a:uFill>
                <a:latin typeface="Bernard MT Condensed" pitchFamily="18" charset="0"/>
              </a:rPr>
              <a:t>By the end of this lecture you will be able to:</a:t>
            </a:r>
            <a:endParaRPr lang="en-US" sz="2400" u="heavy" dirty="0">
              <a:solidFill>
                <a:srgbClr val="FBFBAF"/>
              </a:solidFill>
              <a:uFill>
                <a:solidFill>
                  <a:srgbClr val="FF0000"/>
                </a:solidFill>
              </a:uFill>
              <a:latin typeface="Bernard MT Condensed" pitchFamily="18" charset="0"/>
            </a:endParaRPr>
          </a:p>
          <a:p>
            <a:pPr indent="-274320">
              <a:lnSpc>
                <a:spcPts val="3000"/>
              </a:lnSpc>
              <a:buBlip>
                <a:blip r:embed="rId7"/>
              </a:buBlip>
            </a:pPr>
            <a:r>
              <a:rPr lang="en-US" sz="2400" b="1" dirty="0" smtClean="0">
                <a:solidFill>
                  <a:srgbClr val="FBFBAF"/>
                </a:solidFill>
                <a:latin typeface="Arial Narrow" pitchFamily="34" charset="0"/>
              </a:rPr>
              <a:t>Recognize menopausal symptoms &amp; consequences </a:t>
            </a:r>
          </a:p>
          <a:p>
            <a:pPr indent="-274320">
              <a:lnSpc>
                <a:spcPts val="3000"/>
              </a:lnSpc>
              <a:buBlip>
                <a:blip r:embed="rId7"/>
              </a:buBlip>
            </a:pPr>
            <a:r>
              <a:rPr lang="en-US" sz="2400" b="1" dirty="0" smtClean="0">
                <a:solidFill>
                  <a:srgbClr val="FBFBAF"/>
                </a:solidFill>
                <a:latin typeface="Arial Narrow" pitchFamily="34" charset="0"/>
              </a:rPr>
              <a:t>Classify drugs used to alleviate such symptoms that </a:t>
            </a:r>
            <a:br>
              <a:rPr lang="en-US" sz="2400" b="1" dirty="0" smtClean="0">
                <a:solidFill>
                  <a:srgbClr val="FBFBAF"/>
                </a:solidFill>
                <a:latin typeface="Arial Narrow" pitchFamily="34" charset="0"/>
              </a:rPr>
            </a:br>
            <a:r>
              <a:rPr lang="en-US" sz="2400" b="1" dirty="0" smtClean="0">
                <a:solidFill>
                  <a:srgbClr val="FBFBAF"/>
                </a:solidFill>
                <a:latin typeface="Arial Narrow" pitchFamily="34" charset="0"/>
              </a:rPr>
              <a:t>    are used as Hormonal Replacement Therapy [HRT] </a:t>
            </a:r>
          </a:p>
          <a:p>
            <a:pPr indent="-274320">
              <a:lnSpc>
                <a:spcPts val="3000"/>
              </a:lnSpc>
              <a:buBlip>
                <a:blip r:embed="rId7"/>
              </a:buBlip>
            </a:pPr>
            <a:r>
              <a:rPr lang="en-US" sz="2400" b="1" dirty="0" smtClean="0">
                <a:solidFill>
                  <a:srgbClr val="FBFBAF"/>
                </a:solidFill>
                <a:latin typeface="Arial Narrow" pitchFamily="34" charset="0"/>
              </a:rPr>
              <a:t>Expand on the mechanism of action, indications,  </a:t>
            </a:r>
            <a:br>
              <a:rPr lang="en-US" sz="2400" b="1" dirty="0" smtClean="0">
                <a:solidFill>
                  <a:srgbClr val="FBFBAF"/>
                </a:solidFill>
                <a:latin typeface="Arial Narrow" pitchFamily="34" charset="0"/>
              </a:rPr>
            </a:br>
            <a:r>
              <a:rPr lang="en-US" sz="2400" b="1" dirty="0" smtClean="0">
                <a:solidFill>
                  <a:srgbClr val="FBFBAF"/>
                </a:solidFill>
                <a:latin typeface="Arial Narrow" pitchFamily="34" charset="0"/>
              </a:rPr>
              <a:t>    preparations, side effects &amp; contraindications of </a:t>
            </a:r>
            <a:br>
              <a:rPr lang="en-US" sz="2400" b="1" dirty="0" smtClean="0">
                <a:solidFill>
                  <a:srgbClr val="FBFBAF"/>
                </a:solidFill>
                <a:latin typeface="Arial Narrow" pitchFamily="34" charset="0"/>
              </a:rPr>
            </a:br>
            <a:r>
              <a:rPr lang="en-US" sz="2400" b="1" dirty="0" smtClean="0">
                <a:solidFill>
                  <a:srgbClr val="FBFBAF"/>
                </a:solidFill>
                <a:latin typeface="Arial Narrow" pitchFamily="34" charset="0"/>
              </a:rPr>
              <a:t>    such agents. </a:t>
            </a:r>
            <a:endParaRPr lang="en-US" sz="2400" b="1" dirty="0">
              <a:solidFill>
                <a:srgbClr val="FBFBAF"/>
              </a:solidFill>
              <a:latin typeface="Arial Narrow" pitchFamily="34" charset="0"/>
            </a:endParaRPr>
          </a:p>
        </p:txBody>
      </p:sp>
      <p:sp>
        <p:nvSpPr>
          <p:cNvPr id="9" name="Rectangle 8"/>
          <p:cNvSpPr/>
          <p:nvPr/>
        </p:nvSpPr>
        <p:spPr>
          <a:xfrm>
            <a:off x="1295400" y="362830"/>
            <a:ext cx="832279" cy="584775"/>
          </a:xfrm>
          <a:prstGeom prst="rect">
            <a:avLst/>
          </a:prstGeom>
          <a:solidFill>
            <a:srgbClr val="FBFBAF"/>
          </a:solid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200" b="1" cap="none" spc="0" dirty="0" smtClean="0">
                <a:ln>
                  <a:solidFill>
                    <a:srgbClr val="FA00FA"/>
                  </a:solidFill>
                  <a:prstDash val="solid"/>
                </a:ln>
                <a:solidFill>
                  <a:srgbClr val="CC0000"/>
                </a:solidFill>
                <a:effectLst>
                  <a:outerShdw blurRad="88000" dist="50800" dir="5040000" algn="tl">
                    <a:schemeClr val="accent4">
                      <a:tint val="80000"/>
                      <a:satMod val="250000"/>
                      <a:alpha val="45000"/>
                    </a:schemeClr>
                  </a:outerShdw>
                </a:effectLst>
                <a:latin typeface="Bernard MT Condensed" pitchFamily="18" charset="0"/>
              </a:rPr>
              <a:t>ILOs</a:t>
            </a:r>
            <a:endParaRPr lang="en-US" sz="3200" b="1" cap="none" spc="0" dirty="0">
              <a:ln>
                <a:solidFill>
                  <a:srgbClr val="FA00FA"/>
                </a:solidFill>
                <a:prstDash val="solid"/>
              </a:ln>
              <a:solidFill>
                <a:srgbClr val="CC0000"/>
              </a:solidFill>
              <a:effectLst>
                <a:outerShdw blurRad="88000" dist="50800" dir="5040000" algn="tl">
                  <a:schemeClr val="accent4">
                    <a:tint val="80000"/>
                    <a:satMod val="250000"/>
                    <a:alpha val="45000"/>
                  </a:schemeClr>
                </a:outerShdw>
              </a:effectLst>
              <a:latin typeface="Bernard MT Condensed" pitchFamily="18"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1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1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rgbClr val="FF0000"/>
                </a:solidFill>
              </a:rPr>
              <a:t>Non-hormonal agents used in management of menopausal symptoms</a:t>
            </a:r>
            <a:endParaRPr lang="en-US" sz="3200" b="1" dirty="0">
              <a:solidFill>
                <a:srgbClr val="FF0000"/>
              </a:solidFill>
            </a:endParaRPr>
          </a:p>
        </p:txBody>
      </p:sp>
      <p:sp>
        <p:nvSpPr>
          <p:cNvPr id="3" name="Content Placeholder 2"/>
          <p:cNvSpPr>
            <a:spLocks noGrp="1"/>
          </p:cNvSpPr>
          <p:nvPr>
            <p:ph idx="1"/>
          </p:nvPr>
        </p:nvSpPr>
        <p:spPr/>
        <p:txBody>
          <a:bodyPr>
            <a:normAutofit fontScale="92500"/>
          </a:bodyPr>
          <a:lstStyle/>
          <a:p>
            <a:r>
              <a:rPr lang="en-US" b="1" dirty="0" smtClean="0">
                <a:solidFill>
                  <a:srgbClr val="FF0000"/>
                </a:solidFill>
              </a:rPr>
              <a:t>Fluoxetine</a:t>
            </a:r>
            <a:r>
              <a:rPr lang="en-US" dirty="0" smtClean="0"/>
              <a:t> (SSRI)</a:t>
            </a:r>
            <a:r>
              <a:rPr lang="en-GB" dirty="0"/>
              <a:t> </a:t>
            </a:r>
            <a:r>
              <a:rPr lang="en-GB" dirty="0" smtClean="0"/>
              <a:t>reduces </a:t>
            </a:r>
            <a:r>
              <a:rPr lang="en-GB" dirty="0"/>
              <a:t>vasomotor symptoms</a:t>
            </a:r>
            <a:endParaRPr lang="en-US" dirty="0" smtClean="0"/>
          </a:p>
          <a:p>
            <a:r>
              <a:rPr lang="en-US" b="1" dirty="0">
                <a:solidFill>
                  <a:srgbClr val="FF0000"/>
                </a:solidFill>
              </a:rPr>
              <a:t>Clonidine</a:t>
            </a:r>
            <a:r>
              <a:rPr lang="en-US" b="1" dirty="0">
                <a:solidFill>
                  <a:schemeClr val="accent1">
                    <a:lumMod val="75000"/>
                  </a:schemeClr>
                </a:solidFill>
              </a:rPr>
              <a:t> </a:t>
            </a:r>
            <a:r>
              <a:rPr lang="en-US" dirty="0" smtClean="0"/>
              <a:t>(centrally acting antihypertensive, </a:t>
            </a:r>
            <a:r>
              <a:rPr lang="en-GB" dirty="0" smtClean="0"/>
              <a:t>alpha </a:t>
            </a:r>
            <a:r>
              <a:rPr lang="en-GB" dirty="0"/>
              <a:t>2 agonist</a:t>
            </a:r>
            <a:r>
              <a:rPr lang="en-US" dirty="0" smtClean="0"/>
              <a:t>)</a:t>
            </a:r>
            <a:r>
              <a:rPr lang="en-GB" dirty="0"/>
              <a:t> helps with vasomotor symptoms. </a:t>
            </a:r>
          </a:p>
          <a:p>
            <a:r>
              <a:rPr lang="en-US" b="1" dirty="0">
                <a:solidFill>
                  <a:srgbClr val="FF0000"/>
                </a:solidFill>
              </a:rPr>
              <a:t>Gabapentin</a:t>
            </a:r>
            <a:r>
              <a:rPr lang="en-US" dirty="0" smtClean="0">
                <a:solidFill>
                  <a:srgbClr val="FF0000"/>
                </a:solidFill>
              </a:rPr>
              <a:t> </a:t>
            </a:r>
            <a:r>
              <a:rPr lang="en-US" dirty="0" smtClean="0"/>
              <a:t>(anticonvulsant)</a:t>
            </a:r>
            <a:r>
              <a:rPr lang="en-GB" dirty="0"/>
              <a:t> </a:t>
            </a:r>
            <a:r>
              <a:rPr lang="en-GB" dirty="0" smtClean="0"/>
              <a:t>reduces </a:t>
            </a:r>
            <a:r>
              <a:rPr lang="en-GB" dirty="0"/>
              <a:t>severity and frequency of hot flushes</a:t>
            </a:r>
          </a:p>
          <a:p>
            <a:r>
              <a:rPr lang="en-US" b="1" dirty="0" smtClean="0">
                <a:solidFill>
                  <a:srgbClr val="FF0000"/>
                </a:solidFill>
              </a:rPr>
              <a:t>Physical activity: </a:t>
            </a:r>
            <a:r>
              <a:rPr lang="en-US" dirty="0" smtClean="0"/>
              <a:t>exercise, smoking cessation and relaxation of mind will improve symptoms of menopause (e.g. hot flushes) and fall preventing strategies prevents chances of fracture.</a:t>
            </a:r>
            <a:endParaRPr lang="en-US" dirty="0"/>
          </a:p>
        </p:txBody>
      </p:sp>
    </p:spTree>
  </p:cSld>
  <p:clrMapOvr>
    <a:masterClrMapping/>
  </p:clrMapOvr>
  <p:transition spd="med">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tx1"/>
            </a:gs>
            <a:gs pos="50000">
              <a:srgbClr val="3333CC"/>
            </a:gs>
            <a:gs pos="62000">
              <a:srgbClr val="007DBC"/>
            </a:gs>
            <a:gs pos="79000">
              <a:srgbClr val="FF00FF">
                <a:alpha val="45000"/>
              </a:srgbClr>
            </a:gs>
          </a:gsLst>
          <a:lin ang="2700000" scaled="1"/>
          <a:tileRect/>
        </a:gradFill>
        <a:effectLst/>
      </p:bgPr>
    </p:bg>
    <p:spTree>
      <p:nvGrpSpPr>
        <p:cNvPr id="1" name=""/>
        <p:cNvGrpSpPr/>
        <p:nvPr/>
      </p:nvGrpSpPr>
      <p:grpSpPr>
        <a:xfrm>
          <a:off x="0" y="0"/>
          <a:ext cx="0" cy="0"/>
          <a:chOff x="0" y="0"/>
          <a:chExt cx="0" cy="0"/>
        </a:xfrm>
      </p:grpSpPr>
      <p:pic>
        <p:nvPicPr>
          <p:cNvPr id="12" name="Picture 4" descr="http://www.medindia.net/afp/images/Risk-of-ER-negative-Breast-Cancer-Determined-by-Body-Fat-Distribution@@US-health-cancer-11302.jpg"/>
          <p:cNvPicPr>
            <a:picLocks noChangeAspect="1" noChangeArrowheads="1"/>
          </p:cNvPicPr>
          <p:nvPr/>
        </p:nvPicPr>
        <p:blipFill>
          <a:blip r:embed="rId3" cstate="print">
            <a:duotone>
              <a:prstClr val="black"/>
              <a:schemeClr val="accent1">
                <a:tint val="45000"/>
                <a:satMod val="400000"/>
              </a:schemeClr>
            </a:duotone>
          </a:blip>
          <a:srcRect l="2985" t="22522" r="4478" b="4167"/>
          <a:stretch>
            <a:fillRect/>
          </a:stretch>
        </p:blipFill>
        <p:spPr bwMode="auto">
          <a:xfrm>
            <a:off x="74052" y="914400"/>
            <a:ext cx="3490686" cy="1981200"/>
          </a:xfrm>
          <a:prstGeom prst="rect">
            <a:avLst/>
          </a:prstGeom>
          <a:noFill/>
        </p:spPr>
      </p:pic>
      <p:pic>
        <p:nvPicPr>
          <p:cNvPr id="16386" name="Picture 2" descr="http://www.jovemedical.com/images/bhrt.jpg"/>
          <p:cNvPicPr>
            <a:picLocks noChangeAspect="1" noChangeArrowheads="1"/>
          </p:cNvPicPr>
          <p:nvPr/>
        </p:nvPicPr>
        <p:blipFill>
          <a:blip r:embed="rId4" cstate="print">
            <a:lum bright="20000"/>
          </a:blip>
          <a:srcRect/>
          <a:stretch>
            <a:fillRect/>
          </a:stretch>
        </p:blipFill>
        <p:spPr bwMode="auto">
          <a:xfrm>
            <a:off x="1" y="73308"/>
            <a:ext cx="2285999" cy="2746091"/>
          </a:xfrm>
          <a:prstGeom prst="ellipse">
            <a:avLst/>
          </a:prstGeom>
          <a:noFill/>
        </p:spPr>
      </p:pic>
      <p:pic>
        <p:nvPicPr>
          <p:cNvPr id="16388" name="Picture 4" descr="http://www.canadianmedicine4all.com/wp-content/uploads/2009/09/The-Associations-of-Hormone-Replacement-Therapy.jpg"/>
          <p:cNvPicPr>
            <a:picLocks noChangeAspect="1" noChangeArrowheads="1"/>
          </p:cNvPicPr>
          <p:nvPr/>
        </p:nvPicPr>
        <p:blipFill>
          <a:blip r:embed="rId5" cstate="print">
            <a:lum bright="10000"/>
          </a:blip>
          <a:srcRect b="6000"/>
          <a:stretch>
            <a:fillRect/>
          </a:stretch>
        </p:blipFill>
        <p:spPr bwMode="auto">
          <a:xfrm>
            <a:off x="149431" y="178158"/>
            <a:ext cx="1945532" cy="2438400"/>
          </a:xfrm>
          <a:prstGeom prst="ellipse">
            <a:avLst/>
          </a:prstGeom>
          <a:noFill/>
        </p:spPr>
      </p:pic>
      <p:sp>
        <p:nvSpPr>
          <p:cNvPr id="13" name="TextBox 12"/>
          <p:cNvSpPr txBox="1"/>
          <p:nvPr/>
        </p:nvSpPr>
        <p:spPr>
          <a:xfrm>
            <a:off x="3709116" y="216795"/>
            <a:ext cx="5257800" cy="1374735"/>
          </a:xfrm>
          <a:prstGeom prst="rect">
            <a:avLst/>
          </a:prstGeom>
          <a:noFill/>
        </p:spPr>
        <p:txBody>
          <a:bodyPr wrap="square" rtlCol="0">
            <a:spAutoFit/>
          </a:bodyPr>
          <a:lstStyle/>
          <a:p>
            <a:pPr algn="just">
              <a:lnSpc>
                <a:spcPts val="2500"/>
              </a:lnSpc>
            </a:pPr>
            <a:r>
              <a:rPr lang="en-US" sz="2400" b="1" dirty="0" smtClean="0">
                <a:solidFill>
                  <a:schemeClr val="bg1"/>
                </a:solidFill>
                <a:latin typeface="Arial Narrow" pitchFamily="34" charset="0"/>
              </a:rPr>
              <a:t>Is a system of medical treatment that is designed to </a:t>
            </a:r>
            <a:r>
              <a:rPr lang="en-US" sz="2400" b="1" u="heavy" dirty="0" smtClean="0">
                <a:solidFill>
                  <a:schemeClr val="bg1"/>
                </a:solidFill>
                <a:uFill>
                  <a:solidFill>
                    <a:srgbClr val="00B0F0"/>
                  </a:solidFill>
                </a:uFill>
                <a:latin typeface="Arial Narrow" pitchFamily="34" charset="0"/>
              </a:rPr>
              <a:t>artificially boost female hormones, </a:t>
            </a:r>
            <a:r>
              <a:rPr lang="en-US" sz="2400" b="1" dirty="0" smtClean="0">
                <a:solidFill>
                  <a:schemeClr val="bg1"/>
                </a:solidFill>
                <a:latin typeface="Arial Narrow" pitchFamily="34" charset="0"/>
              </a:rPr>
              <a:t>in hope to </a:t>
            </a:r>
            <a:r>
              <a:rPr lang="en-US" sz="2400" b="1" u="heavy" dirty="0" smtClean="0">
                <a:solidFill>
                  <a:schemeClr val="bg1"/>
                </a:solidFill>
                <a:uFill>
                  <a:solidFill>
                    <a:srgbClr val="FF00FF"/>
                  </a:solidFill>
                </a:uFill>
                <a:latin typeface="Arial Narrow" pitchFamily="34" charset="0"/>
              </a:rPr>
              <a:t>alleviate symptoms  </a:t>
            </a:r>
            <a:r>
              <a:rPr lang="en-US" sz="2400" b="1" dirty="0" smtClean="0">
                <a:solidFill>
                  <a:schemeClr val="bg1"/>
                </a:solidFill>
                <a:latin typeface="Arial Narrow" pitchFamily="34" charset="0"/>
              </a:rPr>
              <a:t>caused by </a:t>
            </a:r>
            <a:r>
              <a:rPr lang="en-US" sz="2400" b="1" u="heavy" dirty="0" smtClean="0">
                <a:solidFill>
                  <a:schemeClr val="bg1"/>
                </a:solidFill>
                <a:uFill>
                  <a:solidFill>
                    <a:srgbClr val="00B0F0"/>
                  </a:solidFill>
                </a:uFill>
                <a:latin typeface="Arial Narrow" pitchFamily="34" charset="0"/>
                <a:sym typeface="Wingdings 3"/>
              </a:rPr>
              <a:t></a:t>
            </a:r>
            <a:r>
              <a:rPr lang="en-US" sz="2400" b="1" u="heavy" dirty="0" smtClean="0">
                <a:solidFill>
                  <a:schemeClr val="bg1"/>
                </a:solidFill>
                <a:uFill>
                  <a:solidFill>
                    <a:srgbClr val="00B0F0"/>
                  </a:solidFill>
                </a:uFill>
                <a:latin typeface="Arial Narrow" pitchFamily="34" charset="0"/>
              </a:rPr>
              <a:t> in their circulating levels</a:t>
            </a:r>
            <a:endParaRPr lang="en-US" sz="2400" b="1" u="heavy" dirty="0">
              <a:solidFill>
                <a:schemeClr val="bg1"/>
              </a:solidFill>
              <a:uFill>
                <a:solidFill>
                  <a:srgbClr val="00B0F0"/>
                </a:solidFill>
              </a:uFill>
              <a:latin typeface="Arial Narrow" pitchFamily="34" charset="0"/>
            </a:endParaRPr>
          </a:p>
        </p:txBody>
      </p:sp>
      <p:sp>
        <p:nvSpPr>
          <p:cNvPr id="16" name="Rectangle 15"/>
          <p:cNvSpPr/>
          <p:nvPr/>
        </p:nvSpPr>
        <p:spPr>
          <a:xfrm>
            <a:off x="1676400" y="0"/>
            <a:ext cx="2286000" cy="1107996"/>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6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63500">
                    <a:schemeClr val="accent2">
                      <a:satMod val="175000"/>
                      <a:alpha val="40000"/>
                    </a:schemeClr>
                  </a:glow>
                  <a:outerShdw blurRad="55000" dist="50800" dir="5400000" algn="tl">
                    <a:srgbClr val="000000">
                      <a:alpha val="33000"/>
                    </a:srgbClr>
                  </a:outerShdw>
                  <a:reflection blurRad="6350" stA="60000" endA="900" endPos="60000" dist="60007" dir="5400000" sy="-100000" algn="bl" rotWithShape="0"/>
                </a:effectLst>
                <a:latin typeface="Broadway" pitchFamily="82" charset="0"/>
              </a:rPr>
              <a:t>HRT</a:t>
            </a:r>
            <a:endParaRPr lang="en-US" sz="6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63500">
                  <a:schemeClr val="accent2">
                    <a:satMod val="175000"/>
                    <a:alpha val="40000"/>
                  </a:schemeClr>
                </a:glow>
                <a:outerShdw blurRad="55000" dist="50800" dir="5400000" algn="tl">
                  <a:srgbClr val="000000">
                    <a:alpha val="33000"/>
                  </a:srgbClr>
                </a:outerShdw>
                <a:reflection blurRad="6350" stA="60000" endA="900" endPos="60000" dist="60007" dir="5400000" sy="-100000" algn="bl" rotWithShape="0"/>
              </a:effectLst>
              <a:latin typeface="Broadway" pitchFamily="82" charset="0"/>
            </a:endParaRPr>
          </a:p>
        </p:txBody>
      </p:sp>
      <p:sp>
        <p:nvSpPr>
          <p:cNvPr id="33" name="Rectangle 32"/>
          <p:cNvSpPr/>
          <p:nvPr/>
        </p:nvSpPr>
        <p:spPr>
          <a:xfrm>
            <a:off x="304800" y="2286000"/>
            <a:ext cx="1638300" cy="400110"/>
          </a:xfrm>
          <a:prstGeom prst="rect">
            <a:avLst/>
          </a:prstGeom>
          <a:solidFill>
            <a:schemeClr val="tx1"/>
          </a:solidFill>
          <a:ln>
            <a:solidFill>
              <a:srgbClr val="FF3399"/>
            </a:solidFill>
          </a:ln>
        </p:spPr>
        <p:txBody>
          <a:bodyPr wrap="square">
            <a:spAutoFit/>
          </a:bodyPr>
          <a:lstStyle/>
          <a:p>
            <a:pPr algn="ctr"/>
            <a:r>
              <a:rPr lang="en-US" sz="2000" dirty="0" smtClean="0">
                <a:solidFill>
                  <a:schemeClr val="bg1"/>
                </a:solidFill>
                <a:uFill>
                  <a:solidFill>
                    <a:srgbClr val="008BBC"/>
                  </a:solidFill>
                </a:uFill>
                <a:latin typeface="Bernard MT Condensed" pitchFamily="18" charset="0"/>
              </a:rPr>
              <a:t>MENOPAUSE</a:t>
            </a:r>
          </a:p>
        </p:txBody>
      </p:sp>
      <p:grpSp>
        <p:nvGrpSpPr>
          <p:cNvPr id="40" name="Group 39"/>
          <p:cNvGrpSpPr/>
          <p:nvPr/>
        </p:nvGrpSpPr>
        <p:grpSpPr>
          <a:xfrm>
            <a:off x="0" y="2731395"/>
            <a:ext cx="9220200" cy="762000"/>
            <a:chOff x="0" y="2705637"/>
            <a:chExt cx="9220200" cy="762000"/>
          </a:xfrm>
        </p:grpSpPr>
        <p:sp>
          <p:nvSpPr>
            <p:cNvPr id="23" name="Rectangle 22"/>
            <p:cNvSpPr/>
            <p:nvPr/>
          </p:nvSpPr>
          <p:spPr>
            <a:xfrm>
              <a:off x="0" y="2705637"/>
              <a:ext cx="9144000" cy="762000"/>
            </a:xfrm>
            <a:prstGeom prst="rect">
              <a:avLst/>
            </a:prstGeom>
            <a:gradFill flip="none" rotWithShape="1">
              <a:gsLst>
                <a:gs pos="31000">
                  <a:schemeClr val="tx1">
                    <a:alpha val="73000"/>
                  </a:schemeClr>
                </a:gs>
                <a:gs pos="50000">
                  <a:srgbClr val="3333CC"/>
                </a:gs>
                <a:gs pos="62000">
                  <a:srgbClr val="007DBC"/>
                </a:gs>
                <a:gs pos="79000">
                  <a:srgbClr val="FF3399">
                    <a:alpha val="63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52400" y="2732469"/>
              <a:ext cx="9067800" cy="733534"/>
            </a:xfrm>
            <a:prstGeom prst="rect">
              <a:avLst/>
            </a:prstGeom>
          </p:spPr>
          <p:txBody>
            <a:bodyPr wrap="square">
              <a:spAutoFit/>
            </a:bodyPr>
            <a:lstStyle/>
            <a:p>
              <a:pPr>
                <a:lnSpc>
                  <a:spcPts val="2500"/>
                </a:lnSpc>
                <a:spcBef>
                  <a:spcPts val="1200"/>
                </a:spcBef>
              </a:pPr>
              <a:r>
                <a:rPr lang="en-US" sz="2400" b="1" dirty="0" smtClean="0">
                  <a:solidFill>
                    <a:schemeClr val="bg1"/>
                  </a:solidFill>
                  <a:latin typeface="Arial Narrow" pitchFamily="34" charset="0"/>
                </a:rPr>
                <a:t>The physiological changes that occur at the time when the last period ends generally as women get older and lose fertility (age late 40s)</a:t>
              </a:r>
              <a:endParaRPr lang="en-US" sz="2400" b="1" dirty="0">
                <a:solidFill>
                  <a:schemeClr val="bg1"/>
                </a:solidFill>
                <a:latin typeface="Arial Narrow" pitchFamily="34" charset="0"/>
              </a:endParaRPr>
            </a:p>
          </p:txBody>
        </p:sp>
      </p:grpSp>
      <p:sp>
        <p:nvSpPr>
          <p:cNvPr id="32" name="Rectangle 31"/>
          <p:cNvSpPr/>
          <p:nvPr/>
        </p:nvSpPr>
        <p:spPr>
          <a:xfrm>
            <a:off x="3977941" y="3505200"/>
            <a:ext cx="2956259" cy="1118255"/>
          </a:xfrm>
          <a:prstGeom prst="rect">
            <a:avLst/>
          </a:prstGeom>
        </p:spPr>
        <p:txBody>
          <a:bodyPr wrap="none">
            <a:spAutoFit/>
          </a:bodyPr>
          <a:lstStyle/>
          <a:p>
            <a:pPr>
              <a:lnSpc>
                <a:spcPts val="2000"/>
              </a:lnSpc>
            </a:pPr>
            <a:r>
              <a:rPr lang="en-US" sz="2000" b="1" u="heavy" dirty="0" smtClean="0">
                <a:uFill>
                  <a:solidFill>
                    <a:srgbClr val="FF3399"/>
                  </a:solidFill>
                </a:uFill>
                <a:latin typeface="Arial Narrow" pitchFamily="34" charset="0"/>
                <a:sym typeface="Wingdings 3"/>
              </a:rPr>
              <a:t></a:t>
            </a:r>
            <a:r>
              <a:rPr lang="en-US" sz="2000" b="1" u="heavy" dirty="0" smtClean="0">
                <a:uFill>
                  <a:solidFill>
                    <a:srgbClr val="FF3399"/>
                  </a:solidFill>
                </a:uFill>
                <a:latin typeface="Arial Narrow" pitchFamily="34" charset="0"/>
              </a:rPr>
              <a:t>Estrogen </a:t>
            </a:r>
            <a:r>
              <a:rPr lang="en-US" sz="2000" b="1" dirty="0" smtClean="0">
                <a:latin typeface="Arial Narrow" pitchFamily="34" charset="0"/>
              </a:rPr>
              <a:t>&amp; Progesterone</a:t>
            </a:r>
          </a:p>
          <a:p>
            <a:pPr>
              <a:lnSpc>
                <a:spcPts val="2000"/>
              </a:lnSpc>
            </a:pPr>
            <a:r>
              <a:rPr lang="en-US" sz="2000" b="1" dirty="0" smtClean="0">
                <a:latin typeface="Arial Narrow" pitchFamily="34" charset="0"/>
                <a:sym typeface="Wingdings 3"/>
              </a:rPr>
              <a:t> Androgens</a:t>
            </a:r>
            <a:endParaRPr lang="en-US" sz="2000" b="1" dirty="0" smtClean="0">
              <a:latin typeface="Arial Narrow" pitchFamily="34" charset="0"/>
            </a:endParaRPr>
          </a:p>
          <a:p>
            <a:pPr>
              <a:lnSpc>
                <a:spcPts val="2000"/>
              </a:lnSpc>
            </a:pPr>
            <a:r>
              <a:rPr lang="en-US" sz="2000" b="1" dirty="0" smtClean="0">
                <a:latin typeface="Arial Narrow" pitchFamily="34" charset="0"/>
                <a:sym typeface="Wingdings 3"/>
              </a:rPr>
              <a:t>  </a:t>
            </a:r>
            <a:r>
              <a:rPr lang="en-US" sz="2000" b="1" dirty="0" smtClean="0">
                <a:latin typeface="Arial Narrow" pitchFamily="34" charset="0"/>
              </a:rPr>
              <a:t>FSH &amp; LH</a:t>
            </a:r>
          </a:p>
          <a:p>
            <a:pPr>
              <a:lnSpc>
                <a:spcPts val="2000"/>
              </a:lnSpc>
              <a:buFont typeface="Wingdings 3" pitchFamily="18" charset="2"/>
              <a:buChar char=""/>
            </a:pPr>
            <a:r>
              <a:rPr lang="en-US" sz="2000" b="1" dirty="0" smtClean="0">
                <a:latin typeface="Arial Narrow" pitchFamily="34" charset="0"/>
                <a:sym typeface="Wingdings 3"/>
              </a:rPr>
              <a:t>  Insulin Resistance</a:t>
            </a:r>
          </a:p>
        </p:txBody>
      </p:sp>
      <p:sp>
        <p:nvSpPr>
          <p:cNvPr id="41" name="Rectangle 40"/>
          <p:cNvSpPr/>
          <p:nvPr/>
        </p:nvSpPr>
        <p:spPr>
          <a:xfrm>
            <a:off x="6685698" y="3484880"/>
            <a:ext cx="2455672" cy="683007"/>
          </a:xfrm>
          <a:prstGeom prst="rect">
            <a:avLst/>
          </a:prstGeom>
        </p:spPr>
        <p:txBody>
          <a:bodyPr wrap="none">
            <a:spAutoFit/>
          </a:bodyPr>
          <a:lstStyle/>
          <a:p>
            <a:pPr algn="r">
              <a:lnSpc>
                <a:spcPts val="2300"/>
              </a:lnSpc>
            </a:pPr>
            <a:r>
              <a:rPr lang="en-US" sz="2200" b="1" i="1" dirty="0"/>
              <a:t>' </a:t>
            </a:r>
            <a:r>
              <a:rPr lang="en-US" sz="2200" b="1" i="1" dirty="0" err="1"/>
              <a:t>menos</a:t>
            </a:r>
            <a:r>
              <a:rPr lang="en-US" sz="2200" b="1" i="1" dirty="0"/>
              <a:t>'( month) </a:t>
            </a:r>
            <a:endParaRPr lang="en-US" sz="2200" b="1" i="1" dirty="0" smtClean="0"/>
          </a:p>
          <a:p>
            <a:pPr algn="r">
              <a:lnSpc>
                <a:spcPts val="2300"/>
              </a:lnSpc>
            </a:pPr>
            <a:r>
              <a:rPr lang="en-US" sz="2200" b="1" i="1" dirty="0" smtClean="0"/>
              <a:t> </a:t>
            </a:r>
            <a:r>
              <a:rPr lang="en-US" sz="2200" b="1" i="1" dirty="0"/>
              <a:t>'</a:t>
            </a:r>
            <a:r>
              <a:rPr lang="en-US" sz="2200" b="1" i="1" dirty="0" err="1"/>
              <a:t>pausis</a:t>
            </a:r>
            <a:r>
              <a:rPr lang="en-US" sz="2200" b="1" i="1" dirty="0"/>
              <a:t>'(cessation</a:t>
            </a:r>
            <a:r>
              <a:rPr lang="en-US" sz="2200" b="1" i="1" dirty="0" smtClean="0"/>
              <a:t>)</a:t>
            </a:r>
            <a:endParaRPr lang="en-US" sz="2200" b="1" i="1" dirty="0"/>
          </a:p>
        </p:txBody>
      </p:sp>
      <p:pic>
        <p:nvPicPr>
          <p:cNvPr id="21506" name="Picture 2" descr="http://accessmedicine.com/loadBinary.aspx?name=harr&amp;filename=harr_c348f001.gif"/>
          <p:cNvPicPr>
            <a:picLocks noChangeAspect="1" noChangeArrowheads="1"/>
          </p:cNvPicPr>
          <p:nvPr/>
        </p:nvPicPr>
        <p:blipFill>
          <a:blip r:embed="rId6" cstate="print"/>
          <a:srcRect/>
          <a:stretch>
            <a:fillRect/>
          </a:stretch>
        </p:blipFill>
        <p:spPr bwMode="auto">
          <a:xfrm>
            <a:off x="0" y="3826383"/>
            <a:ext cx="3962400" cy="2955417"/>
          </a:xfrm>
          <a:prstGeom prst="rect">
            <a:avLst/>
          </a:prstGeom>
          <a:noFill/>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downRight)">
                                      <p:cBhvr>
                                        <p:cTn id="11" dur="1000"/>
                                        <p:tgtEl>
                                          <p:spTgt spid="40"/>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strips(downRight)">
                                      <p:cBhvr>
                                        <p:cTn id="16" dur="10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checkerboard(across)">
                                      <p:cBhvr>
                                        <p:cTn id="21"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2" grpId="0"/>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21000">
              <a:schemeClr val="tx1"/>
            </a:gs>
            <a:gs pos="64000">
              <a:srgbClr val="0000FF"/>
            </a:gs>
            <a:gs pos="94000">
              <a:srgbClr val="3333CC">
                <a:alpha val="69000"/>
              </a:srgbClr>
            </a:gs>
            <a:gs pos="99000">
              <a:srgbClr val="B2CCEC"/>
            </a:gs>
            <a:gs pos="100000">
              <a:srgbClr val="FF00FF"/>
            </a:gs>
          </a:gsLst>
          <a:path path="rect">
            <a:fillToRect r="100000" b="100000"/>
          </a:path>
          <a:tileRect l="-100000" t="-100000"/>
        </a:gradFill>
        <a:effectLst/>
      </p:bgPr>
    </p:bg>
    <p:spTree>
      <p:nvGrpSpPr>
        <p:cNvPr id="1" name=""/>
        <p:cNvGrpSpPr/>
        <p:nvPr/>
      </p:nvGrpSpPr>
      <p:grpSpPr>
        <a:xfrm>
          <a:off x="0" y="0"/>
          <a:ext cx="0" cy="0"/>
          <a:chOff x="0" y="0"/>
          <a:chExt cx="0" cy="0"/>
        </a:xfrm>
      </p:grpSpPr>
      <p:cxnSp>
        <p:nvCxnSpPr>
          <p:cNvPr id="42" name="Straight Arrow Connector 41"/>
          <p:cNvCxnSpPr/>
          <p:nvPr/>
        </p:nvCxnSpPr>
        <p:spPr>
          <a:xfrm rot="5400000">
            <a:off x="1104106" y="2665669"/>
            <a:ext cx="2667000" cy="1588"/>
          </a:xfrm>
          <a:prstGeom prst="straightConnector1">
            <a:avLst/>
          </a:prstGeom>
          <a:ln w="57150">
            <a:solidFill>
              <a:srgbClr val="D9FFFF"/>
            </a:solidFill>
            <a:tailEnd type="arrow"/>
          </a:ln>
        </p:spPr>
        <p:style>
          <a:lnRef idx="1">
            <a:schemeClr val="accent1"/>
          </a:lnRef>
          <a:fillRef idx="0">
            <a:schemeClr val="accent1"/>
          </a:fillRef>
          <a:effectRef idx="0">
            <a:schemeClr val="accent1"/>
          </a:effectRef>
          <a:fontRef idx="minor">
            <a:schemeClr val="tx1"/>
          </a:fontRef>
        </p:style>
      </p:cxnSp>
      <p:pic>
        <p:nvPicPr>
          <p:cNvPr id="29" name="Picture 5" descr="symptoms"/>
          <p:cNvPicPr>
            <a:picLocks noChangeAspect="1" noChangeArrowheads="1"/>
          </p:cNvPicPr>
          <p:nvPr/>
        </p:nvPicPr>
        <p:blipFill>
          <a:blip r:embed="rId2" cstate="print">
            <a:clrChange>
              <a:clrFrom>
                <a:srgbClr val="FFFFFF"/>
              </a:clrFrom>
              <a:clrTo>
                <a:srgbClr val="FFFFFF">
                  <a:alpha val="0"/>
                </a:srgbClr>
              </a:clrTo>
            </a:clrChange>
            <a:lum bright="-10000" contrast="30000"/>
          </a:blip>
          <a:srcRect b="16216"/>
          <a:stretch>
            <a:fillRect/>
          </a:stretch>
        </p:blipFill>
        <p:spPr>
          <a:xfrm>
            <a:off x="4813479" y="932329"/>
            <a:ext cx="3911958" cy="2514600"/>
          </a:xfrm>
          <a:prstGeom prst="rect">
            <a:avLst/>
          </a:prstGeom>
          <a:solidFill>
            <a:srgbClr val="E7EFF9"/>
          </a:solidFill>
          <a:ln/>
        </p:spPr>
      </p:pic>
      <p:pic>
        <p:nvPicPr>
          <p:cNvPr id="11" name="Picture 4" descr="http://www.medindia.net/afp/images/Risk-of-ER-negative-Breast-Cancer-Determined-by-Body-Fat-Distribution@@US-health-cancer-11302.jpg"/>
          <p:cNvPicPr>
            <a:picLocks noChangeAspect="1" noChangeArrowheads="1"/>
          </p:cNvPicPr>
          <p:nvPr/>
        </p:nvPicPr>
        <p:blipFill>
          <a:blip r:embed="rId3" cstate="print">
            <a:duotone>
              <a:schemeClr val="accent1">
                <a:shade val="45000"/>
                <a:satMod val="135000"/>
              </a:schemeClr>
              <a:prstClr val="white"/>
            </a:duotone>
          </a:blip>
          <a:srcRect l="2985" t="22522" r="4478" b="4167"/>
          <a:stretch>
            <a:fillRect/>
          </a:stretch>
        </p:blipFill>
        <p:spPr bwMode="auto">
          <a:xfrm flipH="1">
            <a:off x="6096000" y="0"/>
            <a:ext cx="3048000" cy="1859692"/>
          </a:xfrm>
          <a:prstGeom prst="halfFrame">
            <a:avLst>
              <a:gd name="adj1" fmla="val 39566"/>
              <a:gd name="adj2" fmla="val 37487"/>
            </a:avLst>
          </a:prstGeom>
          <a:noFill/>
        </p:spPr>
      </p:pic>
      <p:sp>
        <p:nvSpPr>
          <p:cNvPr id="30" name="TextBox 29"/>
          <p:cNvSpPr txBox="1"/>
          <p:nvPr/>
        </p:nvSpPr>
        <p:spPr>
          <a:xfrm>
            <a:off x="4801674" y="3498445"/>
            <a:ext cx="3962400" cy="528350"/>
          </a:xfrm>
          <a:prstGeom prst="rect">
            <a:avLst/>
          </a:prstGeom>
          <a:solidFill>
            <a:srgbClr val="E7EFF9"/>
          </a:solidFill>
        </p:spPr>
        <p:txBody>
          <a:bodyPr wrap="square">
            <a:spAutoFit/>
          </a:bodyPr>
          <a:lstStyle/>
          <a:p>
            <a:pPr algn="ctr">
              <a:lnSpc>
                <a:spcPts val="1700"/>
              </a:lnSpc>
            </a:pPr>
            <a:r>
              <a:rPr lang="en-US" b="1" dirty="0">
                <a:latin typeface="Arial Narrow" pitchFamily="34" charset="0"/>
                <a:sym typeface="Wingdings 3"/>
              </a:rPr>
              <a:t>20% no symptoms, 60% some symptoms, 20% severe </a:t>
            </a:r>
            <a:r>
              <a:rPr lang="en-US" b="1" dirty="0" smtClean="0">
                <a:latin typeface="Arial Narrow" pitchFamily="34" charset="0"/>
                <a:sym typeface="Wingdings 3"/>
              </a:rPr>
              <a:t>symptoms</a:t>
            </a:r>
            <a:endParaRPr lang="en-US" b="1" dirty="0">
              <a:latin typeface="Arial Narrow" pitchFamily="34" charset="0"/>
              <a:sym typeface="Wingdings 3"/>
            </a:endParaRPr>
          </a:p>
        </p:txBody>
      </p:sp>
      <p:sp>
        <p:nvSpPr>
          <p:cNvPr id="31" name="Rectangle 30"/>
          <p:cNvSpPr/>
          <p:nvPr/>
        </p:nvSpPr>
        <p:spPr>
          <a:xfrm>
            <a:off x="1280373" y="685800"/>
            <a:ext cx="3810000" cy="1054135"/>
          </a:xfrm>
          <a:prstGeom prst="rect">
            <a:avLst/>
          </a:prstGeom>
        </p:spPr>
        <p:txBody>
          <a:bodyPr wrap="square">
            <a:spAutoFit/>
          </a:bodyPr>
          <a:lstStyle/>
          <a:p>
            <a:pPr lvl="0">
              <a:lnSpc>
                <a:spcPts val="2500"/>
              </a:lnSpc>
              <a:buClr>
                <a:srgbClr val="D9FFFF"/>
              </a:buClr>
              <a:buSzPct val="85000"/>
              <a:buFont typeface="Wingdings" pitchFamily="2" charset="2"/>
              <a:buChar char="Ø"/>
              <a:defRPr/>
            </a:pPr>
            <a:r>
              <a:rPr lang="en-US" sz="2400" b="1" dirty="0" smtClean="0">
                <a:solidFill>
                  <a:schemeClr val="bg1"/>
                </a:solidFill>
                <a:latin typeface="Arial Narrow" pitchFamily="34" charset="0"/>
              </a:rPr>
              <a:t>Immediate</a:t>
            </a:r>
          </a:p>
          <a:p>
            <a:pPr lvl="2">
              <a:lnSpc>
                <a:spcPts val="2500"/>
              </a:lnSpc>
              <a:buClr>
                <a:srgbClr val="D9FFFF"/>
              </a:buClr>
              <a:buSzPct val="85000"/>
              <a:buFont typeface="Wingdings" pitchFamily="2" charset="2"/>
              <a:buChar char="Ø"/>
              <a:defRPr/>
            </a:pPr>
            <a:r>
              <a:rPr lang="en-US" sz="2400" b="1" dirty="0" smtClean="0">
                <a:solidFill>
                  <a:schemeClr val="bg1"/>
                </a:solidFill>
                <a:latin typeface="Arial Narrow" pitchFamily="34" charset="0"/>
              </a:rPr>
              <a:t>Intermediate</a:t>
            </a:r>
          </a:p>
          <a:p>
            <a:pPr lvl="4">
              <a:lnSpc>
                <a:spcPts val="2500"/>
              </a:lnSpc>
              <a:buClr>
                <a:srgbClr val="D9FFFF"/>
              </a:buClr>
              <a:buSzPct val="85000"/>
              <a:buFont typeface="Wingdings" pitchFamily="2" charset="2"/>
              <a:buChar char="Ø"/>
              <a:defRPr/>
            </a:pPr>
            <a:r>
              <a:rPr lang="en-US" sz="2400" b="1" dirty="0" smtClean="0">
                <a:solidFill>
                  <a:schemeClr val="bg1"/>
                </a:solidFill>
                <a:latin typeface="Arial Narrow" pitchFamily="34" charset="0"/>
              </a:rPr>
              <a:t>Long Term</a:t>
            </a:r>
            <a:endParaRPr lang="en-US" sz="2400" b="1" dirty="0">
              <a:solidFill>
                <a:schemeClr val="bg1"/>
              </a:solidFill>
              <a:latin typeface="Arial Narrow" pitchFamily="34" charset="0"/>
            </a:endParaRPr>
          </a:p>
        </p:txBody>
      </p:sp>
      <p:sp>
        <p:nvSpPr>
          <p:cNvPr id="32" name="TextBox 31"/>
          <p:cNvSpPr txBox="1"/>
          <p:nvPr/>
        </p:nvSpPr>
        <p:spPr>
          <a:xfrm>
            <a:off x="1371600" y="228600"/>
            <a:ext cx="5867400" cy="461665"/>
          </a:xfrm>
          <a:prstGeom prst="rect">
            <a:avLst/>
          </a:prstGeom>
          <a:noFill/>
        </p:spPr>
        <p:txBody>
          <a:bodyPr wrap="square" rtlCol="0">
            <a:spAutoFit/>
          </a:bodyPr>
          <a:lstStyle/>
          <a:p>
            <a:r>
              <a:rPr lang="en-US" sz="2400" dirty="0" smtClean="0">
                <a:solidFill>
                  <a:srgbClr val="D9FFFF"/>
                </a:solidFill>
                <a:latin typeface="Bernard MT Condensed" pitchFamily="18" charset="0"/>
              </a:rPr>
              <a:t>SYMPTOMS &amp; CONSEQUENCES of MENOPAUSE</a:t>
            </a:r>
            <a:endParaRPr lang="en-US" sz="2400" dirty="0">
              <a:solidFill>
                <a:srgbClr val="D9FFFF"/>
              </a:solidFill>
              <a:latin typeface="Bernard MT Condensed" pitchFamily="18" charset="0"/>
            </a:endParaRPr>
          </a:p>
        </p:txBody>
      </p:sp>
      <p:sp>
        <p:nvSpPr>
          <p:cNvPr id="34" name="TextBox 33"/>
          <p:cNvSpPr txBox="1"/>
          <p:nvPr/>
        </p:nvSpPr>
        <p:spPr>
          <a:xfrm>
            <a:off x="0" y="4343400"/>
            <a:ext cx="4876800" cy="2092881"/>
          </a:xfrm>
          <a:prstGeom prst="rect">
            <a:avLst/>
          </a:prstGeom>
        </p:spPr>
        <p:txBody>
          <a:bodyPr wrap="square">
            <a:spAutoFit/>
          </a:bodyPr>
          <a:lstStyle/>
          <a:p>
            <a:pPr lvl="0">
              <a:lnSpc>
                <a:spcPts val="2600"/>
              </a:lnSpc>
              <a:buClr>
                <a:srgbClr val="FF00FF"/>
              </a:buClr>
              <a:buSzPct val="85000"/>
              <a:buFont typeface="Wingdings" pitchFamily="2" charset="2"/>
              <a:buChar char="Ø"/>
              <a:defRPr/>
            </a:pPr>
            <a:r>
              <a:rPr lang="en-US" sz="2400" b="1" dirty="0" err="1" smtClean="0">
                <a:solidFill>
                  <a:schemeClr val="bg1"/>
                </a:solidFill>
                <a:latin typeface="Arial Narrow" pitchFamily="34" charset="0"/>
              </a:rPr>
              <a:t>Dyspareunia</a:t>
            </a:r>
            <a:r>
              <a:rPr lang="en-US" sz="2400" b="1" dirty="0" smtClean="0">
                <a:solidFill>
                  <a:schemeClr val="bg1"/>
                </a:solidFill>
                <a:latin typeface="Arial Narrow" pitchFamily="34" charset="0"/>
              </a:rPr>
              <a:t> </a:t>
            </a:r>
            <a:r>
              <a:rPr lang="en-US" sz="2400" b="1" dirty="0">
                <a:solidFill>
                  <a:schemeClr val="bg1"/>
                </a:solidFill>
                <a:latin typeface="Arial Narrow" pitchFamily="34" charset="0"/>
              </a:rPr>
              <a:t>&amp; vaginal </a:t>
            </a:r>
            <a:r>
              <a:rPr lang="en-US" sz="2400" b="1" dirty="0" smtClean="0">
                <a:solidFill>
                  <a:schemeClr val="bg1"/>
                </a:solidFill>
                <a:latin typeface="Arial Narrow" pitchFamily="34" charset="0"/>
              </a:rPr>
              <a:t>dryness</a:t>
            </a:r>
            <a:endParaRPr lang="en-US" sz="2400" b="1" dirty="0">
              <a:solidFill>
                <a:schemeClr val="bg1"/>
              </a:solidFill>
              <a:latin typeface="Arial Narrow" pitchFamily="34" charset="0"/>
            </a:endParaRPr>
          </a:p>
          <a:p>
            <a:pPr>
              <a:lnSpc>
                <a:spcPts val="2600"/>
              </a:lnSpc>
              <a:buClr>
                <a:srgbClr val="FF00FF"/>
              </a:buClr>
              <a:buSzPct val="85000"/>
              <a:buFont typeface="Wingdings" pitchFamily="2" charset="2"/>
              <a:buChar char="Ø"/>
              <a:defRPr/>
            </a:pPr>
            <a:r>
              <a:rPr lang="en-US" sz="2400" b="1" dirty="0" smtClean="0">
                <a:solidFill>
                  <a:schemeClr val="bg1"/>
                </a:solidFill>
                <a:latin typeface="Arial Narrow" pitchFamily="34" charset="0"/>
              </a:rPr>
              <a:t>Urethral </a:t>
            </a:r>
            <a:r>
              <a:rPr lang="en-US" sz="2400" b="1" dirty="0">
                <a:solidFill>
                  <a:schemeClr val="bg1"/>
                </a:solidFill>
                <a:latin typeface="Arial Narrow" pitchFamily="34" charset="0"/>
              </a:rPr>
              <a:t>syndrome </a:t>
            </a:r>
            <a:r>
              <a:rPr lang="en-US" sz="2400" b="1" dirty="0" smtClean="0">
                <a:solidFill>
                  <a:schemeClr val="bg1"/>
                </a:solidFill>
                <a:latin typeface="Arial Narrow" pitchFamily="34" charset="0"/>
              </a:rPr>
              <a:t>                                                 </a:t>
            </a:r>
            <a:br>
              <a:rPr lang="en-US" sz="2400" b="1" dirty="0" smtClean="0">
                <a:solidFill>
                  <a:schemeClr val="bg1"/>
                </a:solidFill>
                <a:latin typeface="Arial Narrow" pitchFamily="34" charset="0"/>
              </a:rPr>
            </a:br>
            <a:r>
              <a:rPr lang="en-US" sz="2400" b="1" dirty="0" smtClean="0">
                <a:solidFill>
                  <a:schemeClr val="bg1"/>
                </a:solidFill>
                <a:latin typeface="Arial Narrow" pitchFamily="34" charset="0"/>
              </a:rPr>
              <a:t>    </a:t>
            </a:r>
            <a:r>
              <a:rPr lang="en-US" sz="2000" b="1" i="1" dirty="0" smtClean="0">
                <a:solidFill>
                  <a:schemeClr val="bg1"/>
                </a:solidFill>
                <a:latin typeface="Arial Narrow" pitchFamily="34" charset="0"/>
              </a:rPr>
              <a:t>(</a:t>
            </a:r>
            <a:r>
              <a:rPr lang="en-US" sz="2000" b="1" i="1" dirty="0" err="1">
                <a:solidFill>
                  <a:schemeClr val="bg1"/>
                </a:solidFill>
                <a:latin typeface="Arial Narrow" pitchFamily="34" charset="0"/>
              </a:rPr>
              <a:t>dysuria</a:t>
            </a:r>
            <a:r>
              <a:rPr lang="en-US" sz="2000" b="1" i="1" dirty="0">
                <a:solidFill>
                  <a:schemeClr val="bg1"/>
                </a:solidFill>
                <a:latin typeface="Arial Narrow" pitchFamily="34" charset="0"/>
              </a:rPr>
              <a:t>, urgency &amp; frequency)</a:t>
            </a:r>
            <a:endParaRPr lang="en-US" sz="2400" b="1" i="1" dirty="0">
              <a:solidFill>
                <a:schemeClr val="bg1"/>
              </a:solidFill>
              <a:latin typeface="Arial Narrow" pitchFamily="34" charset="0"/>
            </a:endParaRPr>
          </a:p>
          <a:p>
            <a:pPr>
              <a:lnSpc>
                <a:spcPts val="2600"/>
              </a:lnSpc>
              <a:buClr>
                <a:srgbClr val="FF00FF"/>
              </a:buClr>
              <a:buSzPct val="85000"/>
              <a:buFont typeface="Wingdings" pitchFamily="2" charset="2"/>
              <a:buChar char="Ø"/>
              <a:defRPr/>
            </a:pPr>
            <a:r>
              <a:rPr lang="en-US" sz="2400" b="1" dirty="0" smtClean="0">
                <a:solidFill>
                  <a:schemeClr val="bg1"/>
                </a:solidFill>
                <a:latin typeface="Arial Narrow" pitchFamily="34" charset="0"/>
              </a:rPr>
              <a:t>Incontinence</a:t>
            </a:r>
            <a:r>
              <a:rPr lang="en-US" sz="2400" b="1" dirty="0">
                <a:solidFill>
                  <a:schemeClr val="bg1"/>
                </a:solidFill>
                <a:latin typeface="Arial Narrow" pitchFamily="34" charset="0"/>
              </a:rPr>
              <a:t>, </a:t>
            </a:r>
            <a:r>
              <a:rPr lang="en-US" sz="2400" b="1" dirty="0" smtClean="0">
                <a:solidFill>
                  <a:schemeClr val="bg1"/>
                </a:solidFill>
                <a:latin typeface="Arial Narrow" pitchFamily="34" charset="0"/>
              </a:rPr>
              <a:t>difficulty </a:t>
            </a:r>
            <a:r>
              <a:rPr lang="en-US" sz="2400" b="1" dirty="0">
                <a:solidFill>
                  <a:schemeClr val="bg1"/>
                </a:solidFill>
                <a:latin typeface="Arial Narrow" pitchFamily="34" charset="0"/>
              </a:rPr>
              <a:t>in voiding</a:t>
            </a:r>
          </a:p>
          <a:p>
            <a:pPr lvl="0">
              <a:lnSpc>
                <a:spcPts val="2600"/>
              </a:lnSpc>
              <a:buClr>
                <a:srgbClr val="FF00FF"/>
              </a:buClr>
              <a:buSzPct val="85000"/>
              <a:buFont typeface="Wingdings" pitchFamily="2" charset="2"/>
              <a:buChar char="Ø"/>
              <a:defRPr/>
            </a:pPr>
            <a:r>
              <a:rPr lang="en-US" sz="2400" b="1" dirty="0" smtClean="0">
                <a:solidFill>
                  <a:schemeClr val="bg1"/>
                </a:solidFill>
                <a:latin typeface="Arial Narrow" pitchFamily="34" charset="0"/>
              </a:rPr>
              <a:t>Increased </a:t>
            </a:r>
            <a:r>
              <a:rPr lang="en-US" sz="2400" b="1" dirty="0">
                <a:solidFill>
                  <a:schemeClr val="bg1"/>
                </a:solidFill>
                <a:latin typeface="Arial Narrow" pitchFamily="34" charset="0"/>
              </a:rPr>
              <a:t>bruising</a:t>
            </a:r>
          </a:p>
          <a:p>
            <a:pPr lvl="0">
              <a:lnSpc>
                <a:spcPts val="2600"/>
              </a:lnSpc>
              <a:buClr>
                <a:srgbClr val="FF00FF"/>
              </a:buClr>
              <a:buSzPct val="85000"/>
              <a:buFont typeface="Wingdings" pitchFamily="2" charset="2"/>
              <a:buChar char="Ø"/>
              <a:defRPr/>
            </a:pPr>
            <a:r>
              <a:rPr lang="en-US" sz="2400" b="1" dirty="0" smtClean="0">
                <a:solidFill>
                  <a:schemeClr val="bg1"/>
                </a:solidFill>
                <a:latin typeface="Arial Narrow" pitchFamily="34" charset="0"/>
              </a:rPr>
              <a:t>Generalized </a:t>
            </a:r>
            <a:r>
              <a:rPr lang="en-US" sz="2400" b="1" dirty="0">
                <a:solidFill>
                  <a:schemeClr val="bg1"/>
                </a:solidFill>
                <a:latin typeface="Arial Narrow" pitchFamily="34" charset="0"/>
              </a:rPr>
              <a:t>aches and </a:t>
            </a:r>
            <a:r>
              <a:rPr lang="en-US" sz="2400" b="1" dirty="0" smtClean="0">
                <a:solidFill>
                  <a:schemeClr val="bg1"/>
                </a:solidFill>
                <a:latin typeface="Arial Narrow" pitchFamily="34" charset="0"/>
              </a:rPr>
              <a:t>pains</a:t>
            </a:r>
            <a:endParaRPr lang="en-US" sz="2400" b="1" dirty="0">
              <a:solidFill>
                <a:schemeClr val="bg1"/>
              </a:solidFill>
              <a:latin typeface="Arial Narrow" pitchFamily="34" charset="0"/>
            </a:endParaRPr>
          </a:p>
        </p:txBody>
      </p:sp>
      <p:grpSp>
        <p:nvGrpSpPr>
          <p:cNvPr id="15" name="Group 14"/>
          <p:cNvGrpSpPr/>
          <p:nvPr/>
        </p:nvGrpSpPr>
        <p:grpSpPr>
          <a:xfrm>
            <a:off x="228600" y="152400"/>
            <a:ext cx="1143000" cy="1298291"/>
            <a:chOff x="2" y="73309"/>
            <a:chExt cx="1716208" cy="1907891"/>
          </a:xfrm>
        </p:grpSpPr>
        <p:pic>
          <p:nvPicPr>
            <p:cNvPr id="16386" name="Picture 2" descr="http://www.jovemedical.com/images/bhrt.jpg"/>
            <p:cNvPicPr>
              <a:picLocks noChangeAspect="1" noChangeArrowheads="1"/>
            </p:cNvPicPr>
            <p:nvPr/>
          </p:nvPicPr>
          <p:blipFill>
            <a:blip r:embed="rId4" cstate="print">
              <a:lum bright="20000"/>
            </a:blip>
            <a:srcRect/>
            <a:stretch>
              <a:fillRect/>
            </a:stretch>
          </p:blipFill>
          <p:spPr bwMode="auto">
            <a:xfrm>
              <a:off x="2" y="73309"/>
              <a:ext cx="1716208" cy="1907891"/>
            </a:xfrm>
            <a:prstGeom prst="ellipse">
              <a:avLst/>
            </a:prstGeom>
            <a:noFill/>
          </p:spPr>
        </p:pic>
        <p:pic>
          <p:nvPicPr>
            <p:cNvPr id="16388" name="Picture 4" descr="http://www.canadianmedicine4all.com/wp-content/uploads/2009/09/The-Associations-of-Hormone-Replacement-Therapy.jpg"/>
            <p:cNvPicPr>
              <a:picLocks noChangeAspect="1" noChangeArrowheads="1"/>
            </p:cNvPicPr>
            <p:nvPr/>
          </p:nvPicPr>
          <p:blipFill>
            <a:blip r:embed="rId5" cstate="print">
              <a:lum bright="10000"/>
            </a:blip>
            <a:srcRect b="6000"/>
            <a:stretch>
              <a:fillRect/>
            </a:stretch>
          </p:blipFill>
          <p:spPr bwMode="auto">
            <a:xfrm>
              <a:off x="216795" y="240405"/>
              <a:ext cx="1215958" cy="1524000"/>
            </a:xfrm>
            <a:prstGeom prst="ellipse">
              <a:avLst/>
            </a:prstGeom>
            <a:noFill/>
          </p:spPr>
        </p:pic>
      </p:grpSp>
      <p:sp>
        <p:nvSpPr>
          <p:cNvPr id="35" name="Rectangle 34"/>
          <p:cNvSpPr/>
          <p:nvPr/>
        </p:nvSpPr>
        <p:spPr>
          <a:xfrm>
            <a:off x="4761963" y="4126895"/>
            <a:ext cx="3848637" cy="1759456"/>
          </a:xfrm>
          <a:prstGeom prst="rect">
            <a:avLst/>
          </a:prstGeom>
          <a:noFill/>
        </p:spPr>
        <p:txBody>
          <a:bodyPr wrap="square">
            <a:spAutoFit/>
          </a:bodyPr>
          <a:lstStyle/>
          <a:p>
            <a:pPr lvl="0">
              <a:lnSpc>
                <a:spcPts val="2600"/>
              </a:lnSpc>
              <a:buClr>
                <a:srgbClr val="FF00FF"/>
              </a:buClr>
              <a:buSzPct val="85000"/>
              <a:buFont typeface="Wingdings" pitchFamily="2" charset="2"/>
              <a:buChar char="Ø"/>
              <a:defRPr/>
            </a:pPr>
            <a:r>
              <a:rPr lang="en-US" sz="2400" b="1" dirty="0">
                <a:solidFill>
                  <a:schemeClr val="bg1"/>
                </a:solidFill>
                <a:latin typeface="Arial Narrow" pitchFamily="34" charset="0"/>
              </a:rPr>
              <a:t>Osteoporosis </a:t>
            </a:r>
          </a:p>
          <a:p>
            <a:pPr>
              <a:lnSpc>
                <a:spcPts val="2600"/>
              </a:lnSpc>
              <a:buClr>
                <a:srgbClr val="FF00FF"/>
              </a:buClr>
              <a:buSzPct val="85000"/>
              <a:buFont typeface="Wingdings" pitchFamily="2" charset="2"/>
              <a:buChar char="Ø"/>
              <a:defRPr/>
            </a:pPr>
            <a:r>
              <a:rPr lang="en-US" sz="2400" b="1" dirty="0">
                <a:solidFill>
                  <a:schemeClr val="bg1"/>
                </a:solidFill>
                <a:latin typeface="Arial Narrow" pitchFamily="34" charset="0"/>
              </a:rPr>
              <a:t>CVS Risks; </a:t>
            </a:r>
            <a:r>
              <a:rPr lang="en-US" sz="2400" b="1" dirty="0">
                <a:solidFill>
                  <a:schemeClr val="bg1"/>
                </a:solidFill>
                <a:latin typeface="Arial Narrow" pitchFamily="34" charset="0"/>
                <a:sym typeface="Wingdings 3"/>
              </a:rPr>
              <a:t></a:t>
            </a:r>
            <a:r>
              <a:rPr lang="en-US" sz="2400" b="1" dirty="0">
                <a:solidFill>
                  <a:schemeClr val="bg1"/>
                </a:solidFill>
                <a:latin typeface="Arial Narrow" pitchFamily="34" charset="0"/>
              </a:rPr>
              <a:t>LDL/HDL ratio, </a:t>
            </a:r>
            <a:r>
              <a:rPr lang="en-US" sz="2400" b="1" dirty="0" smtClean="0">
                <a:solidFill>
                  <a:schemeClr val="bg1"/>
                </a:solidFill>
                <a:latin typeface="Arial Narrow" pitchFamily="34" charset="0"/>
              </a:rPr>
              <a:t/>
            </a:r>
            <a:br>
              <a:rPr lang="en-US" sz="2400" b="1" dirty="0" smtClean="0">
                <a:solidFill>
                  <a:schemeClr val="bg1"/>
                </a:solidFill>
                <a:latin typeface="Arial Narrow" pitchFamily="34" charset="0"/>
              </a:rPr>
            </a:br>
            <a:r>
              <a:rPr lang="en-US" sz="2400" b="1" dirty="0" smtClean="0">
                <a:solidFill>
                  <a:schemeClr val="bg1"/>
                </a:solidFill>
                <a:latin typeface="Arial Narrow" pitchFamily="34" charset="0"/>
              </a:rPr>
              <a:t>                        CHD</a:t>
            </a:r>
            <a:r>
              <a:rPr lang="en-US" sz="2400" b="1" dirty="0">
                <a:solidFill>
                  <a:schemeClr val="bg1"/>
                </a:solidFill>
                <a:latin typeface="Arial Narrow" pitchFamily="34" charset="0"/>
              </a:rPr>
              <a:t>, stroke,..</a:t>
            </a:r>
          </a:p>
          <a:p>
            <a:pPr>
              <a:lnSpc>
                <a:spcPts val="2600"/>
              </a:lnSpc>
              <a:buClr>
                <a:srgbClr val="FF00FF"/>
              </a:buClr>
              <a:buSzPct val="85000"/>
              <a:buFont typeface="Wingdings" pitchFamily="2" charset="2"/>
              <a:buChar char="Ø"/>
              <a:defRPr/>
            </a:pPr>
            <a:r>
              <a:rPr lang="en-US" sz="2400" b="1" dirty="0" smtClean="0">
                <a:solidFill>
                  <a:schemeClr val="bg1"/>
                </a:solidFill>
                <a:latin typeface="Arial Narrow" pitchFamily="34" charset="0"/>
              </a:rPr>
              <a:t>CNS </a:t>
            </a:r>
            <a:r>
              <a:rPr lang="en-US" sz="2400" b="1" dirty="0">
                <a:solidFill>
                  <a:schemeClr val="bg1"/>
                </a:solidFill>
                <a:latin typeface="Arial Narrow" pitchFamily="34" charset="0"/>
              </a:rPr>
              <a:t>deficits; </a:t>
            </a:r>
            <a:r>
              <a:rPr lang="en-US" sz="2400" b="1" dirty="0" smtClean="0">
                <a:solidFill>
                  <a:schemeClr val="bg1"/>
                </a:solidFill>
                <a:latin typeface="Arial Narrow" pitchFamily="34" charset="0"/>
              </a:rPr>
              <a:t> Alzheimer's</a:t>
            </a:r>
            <a:r>
              <a:rPr lang="en-US" sz="2400" b="1" dirty="0">
                <a:solidFill>
                  <a:schemeClr val="bg1"/>
                </a:solidFill>
                <a:latin typeface="Arial Narrow" pitchFamily="34" charset="0"/>
              </a:rPr>
              <a:t>, </a:t>
            </a:r>
            <a:r>
              <a:rPr lang="en-US" sz="2400" b="1" dirty="0" smtClean="0">
                <a:solidFill>
                  <a:schemeClr val="bg1"/>
                </a:solidFill>
                <a:latin typeface="Arial Narrow" pitchFamily="34" charset="0"/>
              </a:rPr>
              <a:t/>
            </a:r>
            <a:br>
              <a:rPr lang="en-US" sz="2400" b="1" dirty="0" smtClean="0">
                <a:solidFill>
                  <a:schemeClr val="bg1"/>
                </a:solidFill>
                <a:latin typeface="Arial Narrow" pitchFamily="34" charset="0"/>
              </a:rPr>
            </a:br>
            <a:r>
              <a:rPr lang="en-US" sz="2400" b="1" dirty="0" smtClean="0">
                <a:solidFill>
                  <a:schemeClr val="bg1"/>
                </a:solidFill>
                <a:latin typeface="Arial Narrow" pitchFamily="34" charset="0"/>
              </a:rPr>
              <a:t>                           dementia</a:t>
            </a:r>
            <a:endParaRPr lang="en-US" sz="2400" b="1" dirty="0">
              <a:solidFill>
                <a:schemeClr val="bg1"/>
              </a:solidFill>
              <a:latin typeface="Arial Narrow" pitchFamily="34" charset="0"/>
            </a:endParaRPr>
          </a:p>
        </p:txBody>
      </p:sp>
      <p:cxnSp>
        <p:nvCxnSpPr>
          <p:cNvPr id="38" name="Straight Arrow Connector 37"/>
          <p:cNvCxnSpPr/>
          <p:nvPr/>
        </p:nvCxnSpPr>
        <p:spPr>
          <a:xfrm rot="5400000">
            <a:off x="1180026" y="1333500"/>
            <a:ext cx="685800" cy="1588"/>
          </a:xfrm>
          <a:prstGeom prst="straightConnector1">
            <a:avLst/>
          </a:prstGeom>
          <a:ln w="57150">
            <a:solidFill>
              <a:srgbClr val="D9FFFF"/>
            </a:solidFill>
            <a:tailEnd type="arrow"/>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3352006" y="1626752"/>
            <a:ext cx="1474352" cy="2667000"/>
            <a:chOff x="3352006" y="1626752"/>
            <a:chExt cx="1474352" cy="2667000"/>
          </a:xfrm>
        </p:grpSpPr>
        <p:cxnSp>
          <p:nvCxnSpPr>
            <p:cNvPr id="46" name="Straight Arrow Connector 45"/>
            <p:cNvCxnSpPr/>
            <p:nvPr/>
          </p:nvCxnSpPr>
          <p:spPr>
            <a:xfrm>
              <a:off x="3378558" y="4267200"/>
              <a:ext cx="1447800" cy="1588"/>
            </a:xfrm>
            <a:prstGeom prst="straightConnector1">
              <a:avLst/>
            </a:prstGeom>
            <a:ln w="57150">
              <a:solidFill>
                <a:srgbClr val="D9FFFF"/>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2019300" y="2959458"/>
              <a:ext cx="2667000" cy="1588"/>
            </a:xfrm>
            <a:prstGeom prst="line">
              <a:avLst/>
            </a:prstGeom>
            <a:ln w="57150">
              <a:solidFill>
                <a:srgbClr val="D9FFFF"/>
              </a:solidFill>
            </a:ln>
          </p:spPr>
          <p:style>
            <a:lnRef idx="1">
              <a:schemeClr val="accent1"/>
            </a:lnRef>
            <a:fillRef idx="0">
              <a:schemeClr val="accent1"/>
            </a:fillRef>
            <a:effectRef idx="0">
              <a:schemeClr val="accent1"/>
            </a:effectRef>
            <a:fontRef idx="minor">
              <a:schemeClr val="tx1"/>
            </a:fontRef>
          </p:style>
        </p:cxnSp>
      </p:grpSp>
      <p:sp>
        <p:nvSpPr>
          <p:cNvPr id="33" name="Rectangle 32"/>
          <p:cNvSpPr/>
          <p:nvPr/>
        </p:nvSpPr>
        <p:spPr>
          <a:xfrm>
            <a:off x="75126" y="1873460"/>
            <a:ext cx="4572000" cy="2092881"/>
          </a:xfrm>
          <a:prstGeom prst="rect">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p:spPr>
        <p:txBody>
          <a:bodyPr>
            <a:spAutoFit/>
          </a:bodyPr>
          <a:lstStyle/>
          <a:p>
            <a:pPr lvl="0">
              <a:lnSpc>
                <a:spcPts val="2600"/>
              </a:lnSpc>
              <a:buClr>
                <a:srgbClr val="FF00FF"/>
              </a:buClr>
              <a:buSzPct val="85000"/>
              <a:buFont typeface="Wingdings" pitchFamily="2" charset="2"/>
              <a:buChar char="Ø"/>
              <a:defRPr/>
            </a:pPr>
            <a:r>
              <a:rPr lang="en-US" sz="2400" b="1" dirty="0" smtClean="0">
                <a:solidFill>
                  <a:schemeClr val="bg1"/>
                </a:solidFill>
                <a:latin typeface="Arial Narrow" pitchFamily="34" charset="0"/>
              </a:rPr>
              <a:t> Hot Flushes / Night Sweats (vasomotor symptoms)</a:t>
            </a:r>
          </a:p>
          <a:p>
            <a:pPr>
              <a:lnSpc>
                <a:spcPts val="2600"/>
              </a:lnSpc>
              <a:buClr>
                <a:srgbClr val="FF00FF"/>
              </a:buClr>
              <a:buSzPct val="85000"/>
              <a:buFont typeface="Wingdings" pitchFamily="2" charset="2"/>
              <a:buChar char="Ø"/>
              <a:defRPr/>
            </a:pPr>
            <a:r>
              <a:rPr lang="en-US" sz="2400" b="1" dirty="0" smtClean="0">
                <a:solidFill>
                  <a:schemeClr val="bg1"/>
                </a:solidFill>
                <a:latin typeface="Arial Narrow" pitchFamily="34" charset="0"/>
              </a:rPr>
              <a:t> Insomnia, Anxiety, Irritability</a:t>
            </a:r>
          </a:p>
          <a:p>
            <a:pPr>
              <a:lnSpc>
                <a:spcPts val="2600"/>
              </a:lnSpc>
              <a:buClr>
                <a:srgbClr val="FF00FF"/>
              </a:buClr>
              <a:buSzPct val="85000"/>
              <a:buFont typeface="Wingdings" pitchFamily="2" charset="2"/>
              <a:buChar char="Ø"/>
              <a:defRPr/>
            </a:pPr>
            <a:r>
              <a:rPr lang="en-US" sz="2400" b="1" dirty="0" smtClean="0">
                <a:solidFill>
                  <a:schemeClr val="bg1"/>
                </a:solidFill>
                <a:latin typeface="Arial Narrow" pitchFamily="34" charset="0"/>
              </a:rPr>
              <a:t> Mood Disturbances</a:t>
            </a:r>
          </a:p>
          <a:p>
            <a:pPr>
              <a:lnSpc>
                <a:spcPts val="2600"/>
              </a:lnSpc>
              <a:buClr>
                <a:srgbClr val="FF00FF"/>
              </a:buClr>
              <a:buSzPct val="85000"/>
              <a:buFont typeface="Wingdings" pitchFamily="2" charset="2"/>
              <a:buChar char="Ø"/>
              <a:defRPr/>
            </a:pPr>
            <a:r>
              <a:rPr lang="en-US" sz="2400" b="1" dirty="0" smtClean="0">
                <a:solidFill>
                  <a:schemeClr val="bg1"/>
                </a:solidFill>
                <a:latin typeface="Arial Narrow" pitchFamily="34" charset="0"/>
              </a:rPr>
              <a:t> Reduction In Sexuality &amp; Libido</a:t>
            </a:r>
          </a:p>
          <a:p>
            <a:pPr>
              <a:lnSpc>
                <a:spcPts val="2600"/>
              </a:lnSpc>
              <a:buClr>
                <a:srgbClr val="FF00FF"/>
              </a:buClr>
              <a:buSzPct val="85000"/>
              <a:buFont typeface="Wingdings" pitchFamily="2" charset="2"/>
              <a:buChar char="Ø"/>
              <a:defRPr/>
            </a:pPr>
            <a:r>
              <a:rPr lang="en-US" sz="2400" b="1" dirty="0" smtClean="0">
                <a:solidFill>
                  <a:schemeClr val="bg1"/>
                </a:solidFill>
                <a:latin typeface="Arial Narrow" pitchFamily="34" charset="0"/>
              </a:rPr>
              <a:t>Poor </a:t>
            </a:r>
            <a:r>
              <a:rPr lang="en-US" sz="2400" b="1" dirty="0" smtClean="0">
                <a:solidFill>
                  <a:schemeClr val="bg1"/>
                </a:solidFill>
                <a:latin typeface="Arial Narrow" pitchFamily="34" charset="0"/>
              </a:rPr>
              <a:t>Concentration</a:t>
            </a:r>
            <a:endParaRPr lang="en-US" sz="2400" b="1" dirty="0" smtClean="0">
              <a:solidFill>
                <a:schemeClr val="bg1"/>
              </a:solidFill>
              <a:latin typeface="Arial Narrow" pitchFamily="34" charset="0"/>
            </a:endParaRPr>
          </a:p>
        </p:txBody>
      </p:sp>
      <p:sp>
        <p:nvSpPr>
          <p:cNvPr id="19" name="Rectangle 18"/>
          <p:cNvSpPr/>
          <p:nvPr/>
        </p:nvSpPr>
        <p:spPr>
          <a:xfrm>
            <a:off x="6934200" y="55971"/>
            <a:ext cx="2286000" cy="830997"/>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4800" b="1" cap="none" spc="0" dirty="0" smtClean="0">
                <a:ln w="17780" cmpd="sng">
                  <a:solidFill>
                    <a:schemeClr val="bg1"/>
                  </a:solidFill>
                  <a:prstDash val="solid"/>
                  <a:miter lim="800000"/>
                </a:ln>
                <a:solidFill>
                  <a:schemeClr val="bg1"/>
                </a:solidFill>
                <a:effectLst>
                  <a:glow rad="101600">
                    <a:schemeClr val="accent4">
                      <a:satMod val="175000"/>
                      <a:alpha val="40000"/>
                    </a:schemeClr>
                  </a:glow>
                  <a:outerShdw blurRad="55000" dist="50800" dir="5400000" algn="tl">
                    <a:srgbClr val="000000">
                      <a:alpha val="33000"/>
                    </a:srgbClr>
                  </a:outerShdw>
                  <a:reflection blurRad="6350" stA="60000" endA="900" endPos="60000" dist="60007" dir="5400000" sy="-100000" algn="bl" rotWithShape="0"/>
                </a:effectLst>
                <a:latin typeface="Britannic Bold" pitchFamily="34" charset="0"/>
              </a:rPr>
              <a:t>HRT</a:t>
            </a:r>
            <a:endParaRPr lang="en-US" sz="4800" b="1" cap="none" spc="0" dirty="0">
              <a:ln w="17780" cmpd="sng">
                <a:solidFill>
                  <a:schemeClr val="bg1"/>
                </a:solidFill>
                <a:prstDash val="solid"/>
                <a:miter lim="800000"/>
              </a:ln>
              <a:solidFill>
                <a:schemeClr val="bg1"/>
              </a:solidFill>
              <a:effectLst>
                <a:glow rad="101600">
                  <a:schemeClr val="accent4">
                    <a:satMod val="175000"/>
                    <a:alpha val="40000"/>
                  </a:schemeClr>
                </a:glow>
                <a:outerShdw blurRad="55000" dist="50800" dir="5400000" algn="tl">
                  <a:srgbClr val="000000">
                    <a:alpha val="33000"/>
                  </a:srgbClr>
                </a:outerShdw>
                <a:reflection blurRad="6350" stA="60000" endA="900" endPos="60000" dist="60007" dir="5400000" sy="-100000" algn="bl" rotWithShape="0"/>
              </a:effectLst>
              <a:latin typeface="Britannic Bold" pitchFamily="34"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1000"/>
                                        <p:tgtEl>
                                          <p:spTgt spid="3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up)">
                                      <p:cBhvr>
                                        <p:cTn id="11" dur="10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20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up)">
                                      <p:cBhvr>
                                        <p:cTn id="24" dur="1000"/>
                                        <p:tgtEl>
                                          <p:spTgt spid="42"/>
                                        </p:tgtEl>
                                      </p:cBhvr>
                                    </p:animEffect>
                                  </p:childTnLst>
                                </p:cTn>
                              </p:par>
                              <p:par>
                                <p:cTn id="25" presetID="10" presetClass="exit" presetSubtype="0" fill="hold" grpId="1" nodeType="withEffect">
                                  <p:stCondLst>
                                    <p:cond delay="0"/>
                                  </p:stCondLst>
                                  <p:childTnLst>
                                    <p:animEffect transition="out" filter="fade">
                                      <p:cBhvr>
                                        <p:cTn id="26" dur="2000"/>
                                        <p:tgtEl>
                                          <p:spTgt spid="33"/>
                                        </p:tgtEl>
                                      </p:cBhvr>
                                    </p:animEffect>
                                    <p:set>
                                      <p:cBhvr>
                                        <p:cTn id="27" dur="1" fill="hold">
                                          <p:stCondLst>
                                            <p:cond delay="1999"/>
                                          </p:stCondLst>
                                        </p:cTn>
                                        <p:tgtEl>
                                          <p:spTgt spid="33"/>
                                        </p:tgtEl>
                                        <p:attrNameLst>
                                          <p:attrName>style.visibility</p:attrName>
                                        </p:attrNameLst>
                                      </p:cBhvr>
                                      <p:to>
                                        <p:strVal val="hidden"/>
                                      </p:to>
                                    </p:se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10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strips(downRight)">
                                      <p:cBhvr>
                                        <p:cTn id="36" dur="1000"/>
                                        <p:tgtEl>
                                          <p:spTgt spid="50"/>
                                        </p:tgtEl>
                                      </p:cBhvr>
                                    </p:animEffect>
                                  </p:childTnLst>
                                </p:cTn>
                              </p:par>
                            </p:childTnLst>
                          </p:cTn>
                        </p:par>
                        <p:par>
                          <p:cTn id="37" fill="hold">
                            <p:stCondLst>
                              <p:cond delay="1000"/>
                            </p:stCondLst>
                            <p:childTnLst>
                              <p:par>
                                <p:cTn id="38" presetID="18" presetClass="entr" presetSubtype="6"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strips(downRight)">
                                      <p:cBhvr>
                                        <p:cTn id="40"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p:bldP spid="35" grpId="0"/>
      <p:bldP spid="33" grpId="0" animBg="1"/>
      <p:bldP spid="3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21000">
              <a:schemeClr val="tx1"/>
            </a:gs>
            <a:gs pos="64000">
              <a:srgbClr val="0000FF"/>
            </a:gs>
            <a:gs pos="94000">
              <a:srgbClr val="3333CC">
                <a:alpha val="69000"/>
              </a:srgbClr>
            </a:gs>
            <a:gs pos="99000">
              <a:srgbClr val="B2CCEC"/>
            </a:gs>
            <a:gs pos="100000">
              <a:srgbClr val="FF00FF"/>
            </a:gs>
          </a:gsLst>
          <a:path path="rect">
            <a:fillToRect r="100000" b="100000"/>
          </a:path>
          <a:tileRect l="-100000" t="-100000"/>
        </a:gradFill>
        <a:effectLst/>
      </p:bgPr>
    </p:bg>
    <p:spTree>
      <p:nvGrpSpPr>
        <p:cNvPr id="1" name=""/>
        <p:cNvGrpSpPr/>
        <p:nvPr/>
      </p:nvGrpSpPr>
      <p:grpSpPr>
        <a:xfrm>
          <a:off x="0" y="0"/>
          <a:ext cx="0" cy="0"/>
          <a:chOff x="0" y="0"/>
          <a:chExt cx="0" cy="0"/>
        </a:xfrm>
      </p:grpSpPr>
      <p:grpSp>
        <p:nvGrpSpPr>
          <p:cNvPr id="2" name="Group 14"/>
          <p:cNvGrpSpPr/>
          <p:nvPr/>
        </p:nvGrpSpPr>
        <p:grpSpPr>
          <a:xfrm>
            <a:off x="152400" y="73309"/>
            <a:ext cx="1143000" cy="1298291"/>
            <a:chOff x="2" y="73309"/>
            <a:chExt cx="1716208" cy="1907891"/>
          </a:xfrm>
        </p:grpSpPr>
        <p:pic>
          <p:nvPicPr>
            <p:cNvPr id="16386" name="Picture 2" descr="http://www.jovemedical.com/images/bhrt.jpg"/>
            <p:cNvPicPr>
              <a:picLocks noChangeAspect="1" noChangeArrowheads="1"/>
            </p:cNvPicPr>
            <p:nvPr/>
          </p:nvPicPr>
          <p:blipFill>
            <a:blip r:embed="rId2" cstate="print">
              <a:lum bright="20000"/>
            </a:blip>
            <a:srcRect/>
            <a:stretch>
              <a:fillRect/>
            </a:stretch>
          </p:blipFill>
          <p:spPr bwMode="auto">
            <a:xfrm>
              <a:off x="2" y="73309"/>
              <a:ext cx="1716208" cy="1907891"/>
            </a:xfrm>
            <a:prstGeom prst="ellipse">
              <a:avLst/>
            </a:prstGeom>
            <a:noFill/>
          </p:spPr>
        </p:pic>
        <p:pic>
          <p:nvPicPr>
            <p:cNvPr id="16388" name="Picture 4" descr="http://www.canadianmedicine4all.com/wp-content/uploads/2009/09/The-Associations-of-Hormone-Replacement-Therapy.jpg"/>
            <p:cNvPicPr>
              <a:picLocks noChangeAspect="1" noChangeArrowheads="1"/>
            </p:cNvPicPr>
            <p:nvPr/>
          </p:nvPicPr>
          <p:blipFill>
            <a:blip r:embed="rId3" cstate="print">
              <a:lum bright="10000"/>
            </a:blip>
            <a:srcRect b="6000"/>
            <a:stretch>
              <a:fillRect/>
            </a:stretch>
          </p:blipFill>
          <p:spPr bwMode="auto">
            <a:xfrm>
              <a:off x="216795" y="240405"/>
              <a:ext cx="1215958" cy="1524000"/>
            </a:xfrm>
            <a:prstGeom prst="ellipse">
              <a:avLst/>
            </a:prstGeom>
            <a:noFill/>
          </p:spPr>
        </p:pic>
      </p:grpSp>
      <p:pic>
        <p:nvPicPr>
          <p:cNvPr id="11" name="Picture 4" descr="http://www.medindia.net/afp/images/Risk-of-ER-negative-Breast-Cancer-Determined-by-Body-Fat-Distribution@@US-health-cancer-11302.jpg"/>
          <p:cNvPicPr>
            <a:picLocks noChangeAspect="1" noChangeArrowheads="1"/>
          </p:cNvPicPr>
          <p:nvPr/>
        </p:nvPicPr>
        <p:blipFill>
          <a:blip r:embed="rId4" cstate="print">
            <a:duotone>
              <a:schemeClr val="accent1">
                <a:shade val="45000"/>
                <a:satMod val="135000"/>
              </a:schemeClr>
              <a:prstClr val="white"/>
            </a:duotone>
          </a:blip>
          <a:srcRect l="2985" t="22522" r="4478" b="4167"/>
          <a:stretch>
            <a:fillRect/>
          </a:stretch>
        </p:blipFill>
        <p:spPr bwMode="auto">
          <a:xfrm flipH="1">
            <a:off x="5867400" y="0"/>
            <a:ext cx="3276600" cy="1859692"/>
          </a:xfrm>
          <a:prstGeom prst="halfFrame">
            <a:avLst>
              <a:gd name="adj1" fmla="val 33333"/>
              <a:gd name="adj2" fmla="val 38180"/>
            </a:avLst>
          </a:prstGeom>
          <a:noFill/>
        </p:spPr>
      </p:pic>
      <p:sp>
        <p:nvSpPr>
          <p:cNvPr id="13" name="TextBox 12"/>
          <p:cNvSpPr txBox="1"/>
          <p:nvPr/>
        </p:nvSpPr>
        <p:spPr>
          <a:xfrm>
            <a:off x="533400" y="1681022"/>
            <a:ext cx="8229600" cy="2580194"/>
          </a:xfrm>
          <a:prstGeom prst="rect">
            <a:avLst/>
          </a:prstGeom>
          <a:noFill/>
        </p:spPr>
        <p:txBody>
          <a:bodyPr wrap="square" rtlCol="0">
            <a:spAutoFit/>
          </a:bodyPr>
          <a:lstStyle/>
          <a:p>
            <a:pPr algn="just">
              <a:lnSpc>
                <a:spcPts val="2600"/>
              </a:lnSpc>
              <a:buBlip>
                <a:blip r:embed="rId5"/>
              </a:buBlip>
            </a:pPr>
            <a:r>
              <a:rPr lang="en-US" sz="2400" b="1" dirty="0" smtClean="0">
                <a:solidFill>
                  <a:schemeClr val="bg1"/>
                </a:solidFill>
                <a:latin typeface="Arial Narrow" pitchFamily="34" charset="0"/>
              </a:rPr>
              <a:t> Estrogen</a:t>
            </a:r>
            <a:r>
              <a:rPr lang="en-US" sz="2400" b="1" dirty="0" smtClean="0">
                <a:solidFill>
                  <a:schemeClr val="bg1"/>
                </a:solidFill>
                <a:latin typeface="Arial Narrow" pitchFamily="34" charset="0"/>
                <a:sym typeface="Wingdings 3"/>
              </a:rPr>
              <a:t> Some undesirable side effects</a:t>
            </a:r>
          </a:p>
          <a:p>
            <a:pPr algn="just">
              <a:lnSpc>
                <a:spcPts val="2600"/>
              </a:lnSpc>
            </a:pPr>
            <a:r>
              <a:rPr lang="en-US" sz="2400" b="1" dirty="0" smtClean="0">
                <a:solidFill>
                  <a:schemeClr val="bg1"/>
                </a:solidFill>
                <a:latin typeface="Arial Narrow" pitchFamily="34" charset="0"/>
                <a:sym typeface="Wingdings 3"/>
              </a:rPr>
              <a:t>			</a:t>
            </a:r>
          </a:p>
          <a:p>
            <a:pPr algn="just">
              <a:lnSpc>
                <a:spcPts val="2600"/>
              </a:lnSpc>
            </a:pPr>
            <a:r>
              <a:rPr lang="en-US" sz="2400" b="1" dirty="0">
                <a:solidFill>
                  <a:schemeClr val="bg1"/>
                </a:solidFill>
                <a:latin typeface="Arial Narrow" pitchFamily="34" charset="0"/>
                <a:sym typeface="Wingdings 3"/>
              </a:rPr>
              <a:t>		</a:t>
            </a:r>
            <a:r>
              <a:rPr lang="en-US" sz="2400" b="1" dirty="0" smtClean="0">
                <a:solidFill>
                  <a:schemeClr val="bg1"/>
                </a:solidFill>
                <a:latin typeface="Arial Narrow" pitchFamily="34" charset="0"/>
                <a:sym typeface="Wingdings 3"/>
              </a:rPr>
              <a:t>add </a:t>
            </a:r>
            <a:r>
              <a:rPr lang="en-US" sz="2400" b="1" dirty="0" err="1" smtClean="0">
                <a:solidFill>
                  <a:schemeClr val="bg1"/>
                </a:solidFill>
                <a:latin typeface="Arial Narrow" pitchFamily="34" charset="0"/>
                <a:sym typeface="Wingdings 3"/>
              </a:rPr>
              <a:t>Progestins</a:t>
            </a:r>
            <a:r>
              <a:rPr lang="en-US" sz="2400" b="1" dirty="0" smtClean="0">
                <a:solidFill>
                  <a:schemeClr val="bg1"/>
                </a:solidFill>
                <a:latin typeface="Arial Narrow" pitchFamily="34" charset="0"/>
                <a:sym typeface="Wingdings 3"/>
              </a:rPr>
              <a:t>; </a:t>
            </a:r>
            <a:r>
              <a:rPr lang="en-US" sz="2400" b="1" i="1" dirty="0" smtClean="0">
                <a:solidFill>
                  <a:schemeClr val="bg1"/>
                </a:solidFill>
                <a:latin typeface="Arial Narrow" pitchFamily="34" charset="0"/>
                <a:sym typeface="Wingdings 3"/>
              </a:rPr>
              <a:t>but not if there is </a:t>
            </a:r>
            <a:r>
              <a:rPr lang="en-US" sz="2400" b="1" i="1" dirty="0" err="1" smtClean="0">
                <a:solidFill>
                  <a:schemeClr val="bg1"/>
                </a:solidFill>
                <a:latin typeface="Arial Narrow" pitchFamily="34" charset="0"/>
                <a:sym typeface="Wingdings 3"/>
              </a:rPr>
              <a:t>hystrectomy</a:t>
            </a:r>
            <a:endParaRPr lang="en-US" sz="2400" b="1" i="1" dirty="0" smtClean="0">
              <a:solidFill>
                <a:schemeClr val="bg1"/>
              </a:solidFill>
              <a:latin typeface="Arial Narrow" pitchFamily="34" charset="0"/>
              <a:sym typeface="Wingdings 3"/>
            </a:endParaRPr>
          </a:p>
          <a:p>
            <a:pPr algn="just">
              <a:lnSpc>
                <a:spcPts val="2600"/>
              </a:lnSpc>
              <a:spcBef>
                <a:spcPts val="600"/>
              </a:spcBef>
              <a:buBlip>
                <a:blip r:embed="rId5"/>
              </a:buBlip>
            </a:pPr>
            <a:r>
              <a:rPr lang="en-US" sz="2400" b="1" dirty="0" smtClean="0">
                <a:solidFill>
                  <a:schemeClr val="bg1"/>
                </a:solidFill>
                <a:latin typeface="Arial Narrow" pitchFamily="34" charset="0"/>
              </a:rPr>
              <a:t> Selective ER-Modulators [SERMs]</a:t>
            </a:r>
          </a:p>
          <a:p>
            <a:pPr algn="just">
              <a:lnSpc>
                <a:spcPts val="2600"/>
              </a:lnSpc>
              <a:buBlip>
                <a:blip r:embed="rId5"/>
              </a:buBlip>
            </a:pPr>
            <a:r>
              <a:rPr lang="en-US" sz="2400" b="1" dirty="0" smtClean="0">
                <a:solidFill>
                  <a:schemeClr val="bg1"/>
                </a:solidFill>
                <a:latin typeface="Arial Narrow" pitchFamily="34" charset="0"/>
              </a:rPr>
              <a:t> </a:t>
            </a:r>
            <a:r>
              <a:rPr lang="en-US" sz="2400" b="1" dirty="0" err="1" smtClean="0">
                <a:solidFill>
                  <a:schemeClr val="bg1"/>
                </a:solidFill>
                <a:latin typeface="Arial Narrow" pitchFamily="34" charset="0"/>
              </a:rPr>
              <a:t>Phytoestrogens</a:t>
            </a:r>
            <a:endParaRPr lang="en-US" sz="2400" b="1" dirty="0" smtClean="0">
              <a:solidFill>
                <a:schemeClr val="bg1"/>
              </a:solidFill>
              <a:latin typeface="Arial Narrow" pitchFamily="34" charset="0"/>
            </a:endParaRPr>
          </a:p>
          <a:p>
            <a:pPr algn="just">
              <a:lnSpc>
                <a:spcPts val="2600"/>
              </a:lnSpc>
              <a:spcBef>
                <a:spcPts val="600"/>
              </a:spcBef>
              <a:buBlip>
                <a:blip r:embed="rId5"/>
              </a:buBlip>
            </a:pPr>
            <a:r>
              <a:rPr lang="en-US" sz="2400" b="1" dirty="0" smtClean="0">
                <a:solidFill>
                  <a:schemeClr val="bg1"/>
                </a:solidFill>
                <a:latin typeface="Arial Narrow" pitchFamily="34" charset="0"/>
              </a:rPr>
              <a:t> Androgens </a:t>
            </a:r>
            <a:r>
              <a:rPr lang="en-US" sz="2400" b="1" dirty="0" smtClean="0">
                <a:solidFill>
                  <a:schemeClr val="bg1"/>
                </a:solidFill>
                <a:latin typeface="Arial Narrow" pitchFamily="34" charset="0"/>
                <a:sym typeface="Wingdings 3"/>
              </a:rPr>
              <a:t></a:t>
            </a:r>
            <a:r>
              <a:rPr lang="en-US" sz="2400" b="1" dirty="0" smtClean="0">
                <a:solidFill>
                  <a:schemeClr val="accent4"/>
                </a:solidFill>
                <a:latin typeface="Arial Narrow" pitchFamily="34" charset="0"/>
              </a:rPr>
              <a:t> </a:t>
            </a:r>
            <a:r>
              <a:rPr lang="en-US" sz="2400" b="1" i="1" dirty="0" smtClean="0">
                <a:solidFill>
                  <a:schemeClr val="bg1"/>
                </a:solidFill>
                <a:latin typeface="Arial Narrow" pitchFamily="34" charset="0"/>
              </a:rPr>
              <a:t>responsible for sexual arousal</a:t>
            </a:r>
            <a:r>
              <a:rPr lang="en-US" sz="2400" b="1" i="1" dirty="0" smtClean="0">
                <a:solidFill>
                  <a:schemeClr val="bg1"/>
                </a:solidFill>
                <a:latin typeface="Arial Narrow" pitchFamily="34" charset="0"/>
                <a:sym typeface="Wingdings 3"/>
              </a:rPr>
              <a:t>  given only if </a:t>
            </a:r>
            <a:br>
              <a:rPr lang="en-US" sz="2400" b="1" i="1" dirty="0" smtClean="0">
                <a:solidFill>
                  <a:schemeClr val="bg1"/>
                </a:solidFill>
                <a:latin typeface="Arial Narrow" pitchFamily="34" charset="0"/>
                <a:sym typeface="Wingdings 3"/>
              </a:rPr>
            </a:br>
            <a:r>
              <a:rPr lang="en-US" sz="2400" b="1" i="1" dirty="0" smtClean="0">
                <a:solidFill>
                  <a:schemeClr val="bg1"/>
                </a:solidFill>
                <a:latin typeface="Arial Narrow" pitchFamily="34" charset="0"/>
                <a:sym typeface="Wingdings 3"/>
              </a:rPr>
              <a:t>    there is  loss of libido &amp; orgasm</a:t>
            </a:r>
            <a:endParaRPr lang="en-US" sz="2400" b="1" i="1" dirty="0">
              <a:solidFill>
                <a:schemeClr val="bg1"/>
              </a:solidFill>
              <a:latin typeface="Arial Narrow" pitchFamily="34" charset="0"/>
            </a:endParaRPr>
          </a:p>
        </p:txBody>
      </p:sp>
      <p:sp>
        <p:nvSpPr>
          <p:cNvPr id="10" name="Rectangle 9"/>
          <p:cNvSpPr/>
          <p:nvPr/>
        </p:nvSpPr>
        <p:spPr>
          <a:xfrm>
            <a:off x="1254751" y="204256"/>
            <a:ext cx="5069849" cy="86254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nSpc>
                <a:spcPts val="3000"/>
              </a:lnSpc>
            </a:pPr>
            <a:r>
              <a:rPr lang="en-US" sz="3200" b="1" cap="none" spc="0" dirty="0" smtClean="0">
                <a:ln>
                  <a:solidFill>
                    <a:srgbClr val="FF00FF"/>
                  </a:solidFill>
                  <a:prstDash val="solid"/>
                </a:ln>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5400000" scaled="1"/>
                  <a:tileRect/>
                </a:gradFill>
                <a:effectLst>
                  <a:outerShdw blurRad="50800" dist="50800" dir="5400000" algn="ctr" rotWithShape="0">
                    <a:schemeClr val="tx1"/>
                  </a:outerShdw>
                  <a:reflection blurRad="6350" stA="60000" endA="900" endPos="58000" dir="5400000" sy="-100000" algn="bl" rotWithShape="0"/>
                </a:effectLst>
                <a:uFill>
                  <a:solidFill>
                    <a:srgbClr val="FF3399"/>
                  </a:solidFill>
                </a:uFill>
                <a:latin typeface="Cooper Black" pitchFamily="18" charset="0"/>
                <a:sym typeface="Wingdings 3"/>
              </a:rPr>
              <a:t>Menopausal Symptoms </a:t>
            </a:r>
          </a:p>
          <a:p>
            <a:pPr>
              <a:lnSpc>
                <a:spcPts val="3000"/>
              </a:lnSpc>
            </a:pPr>
            <a:r>
              <a:rPr lang="en-US" sz="3200" b="1" cap="none" spc="0" dirty="0" smtClean="0">
                <a:ln>
                  <a:solidFill>
                    <a:srgbClr val="FF00FF"/>
                  </a:solidFill>
                  <a:prstDash val="solid"/>
                </a:ln>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5400000" scaled="1"/>
                  <a:tileRect/>
                </a:gradFill>
                <a:effectLst>
                  <a:outerShdw blurRad="50800" dist="50800" dir="5400000" algn="ctr" rotWithShape="0">
                    <a:schemeClr val="tx1"/>
                  </a:outerShdw>
                  <a:reflection blurRad="6350" stA="60000" endA="900" endPos="58000" dir="5400000" sy="-100000" algn="bl" rotWithShape="0"/>
                </a:effectLst>
                <a:uFill>
                  <a:solidFill>
                    <a:srgbClr val="FF3399"/>
                  </a:solidFill>
                </a:uFill>
                <a:latin typeface="Cooper Black" pitchFamily="18" charset="0"/>
                <a:sym typeface="Wingdings 3"/>
              </a:rPr>
              <a:t></a:t>
            </a:r>
            <a:r>
              <a:rPr lang="en-US" sz="3200" b="1" cap="none" spc="0" dirty="0" smtClean="0">
                <a:ln>
                  <a:solidFill>
                    <a:srgbClr val="FF00FF"/>
                  </a:solidFill>
                  <a:prstDash val="solid"/>
                </a:ln>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5400000" scaled="1"/>
                  <a:tileRect/>
                </a:gradFill>
                <a:effectLst>
                  <a:outerShdw blurRad="50800" dist="50800" dir="5400000" algn="ctr" rotWithShape="0">
                    <a:schemeClr val="tx1"/>
                  </a:outerShdw>
                  <a:reflection blurRad="6350" stA="60000" endA="900" endPos="58000" dir="5400000" sy="-100000" algn="bl" rotWithShape="0"/>
                </a:effectLst>
                <a:uFill>
                  <a:solidFill>
                    <a:srgbClr val="FF3399"/>
                  </a:solidFill>
                </a:uFill>
                <a:latin typeface="Cooper Black" pitchFamily="18" charset="0"/>
              </a:rPr>
              <a:t>Estrogen</a:t>
            </a:r>
            <a:endParaRPr lang="en-US" sz="3200" b="1" cap="none" spc="0" dirty="0">
              <a:ln>
                <a:solidFill>
                  <a:srgbClr val="FF00FF"/>
                </a:solidFill>
                <a:prstDash val="solid"/>
              </a:ln>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5400000" scaled="1"/>
                <a:tileRect/>
              </a:gradFill>
              <a:effectLst>
                <a:outerShdw blurRad="50800" dist="50800" dir="5400000" algn="ctr" rotWithShape="0">
                  <a:schemeClr val="tx1"/>
                </a:outerShdw>
                <a:reflection blurRad="6350" stA="60000" endA="900" endPos="58000" dir="5400000" sy="-100000" algn="bl" rotWithShape="0"/>
              </a:effectLst>
              <a:latin typeface="Cooper Black" pitchFamily="18" charset="0"/>
            </a:endParaRPr>
          </a:p>
        </p:txBody>
      </p:sp>
      <p:sp>
        <p:nvSpPr>
          <p:cNvPr id="12" name="Rectangle 11"/>
          <p:cNvSpPr/>
          <p:nvPr/>
        </p:nvSpPr>
        <p:spPr>
          <a:xfrm>
            <a:off x="5166048" y="988975"/>
            <a:ext cx="1844352" cy="523220"/>
          </a:xfrm>
          <a:prstGeom prst="rect">
            <a:avLst/>
          </a:prstGeom>
        </p:spPr>
        <p:txBody>
          <a:bodyPr wrap="none">
            <a:spAutoFit/>
          </a:bodyPr>
          <a:lstStyle/>
          <a:p>
            <a:pPr algn="ctr"/>
            <a:r>
              <a:rPr lang="en-US" sz="2800" b="1" cap="none" spc="0" dirty="0" smtClean="0">
                <a:ln>
                  <a:solidFill>
                    <a:srgbClr val="FF00FF"/>
                  </a:solidFill>
                  <a:prstDash val="solid"/>
                </a:ln>
                <a:solidFill>
                  <a:srgbClr val="66FFFF"/>
                </a:solidFill>
                <a:effectLst>
                  <a:outerShdw blurRad="50800" dist="50800" dir="5400000" algn="ctr" rotWithShape="0">
                    <a:schemeClr val="tx1"/>
                  </a:outerShdw>
                  <a:reflection blurRad="6350" stA="60000" endA="900" endPos="58000" dir="5400000" sy="-100000" algn="bl" rotWithShape="0"/>
                </a:effectLst>
                <a:uFill>
                  <a:solidFill>
                    <a:srgbClr val="FF3399"/>
                  </a:solidFill>
                </a:uFill>
                <a:latin typeface="Cooper Black" pitchFamily="18" charset="0"/>
                <a:sym typeface="Wingdings 3"/>
              </a:rPr>
              <a:t>Alleviate</a:t>
            </a:r>
            <a:endParaRPr lang="en-US" sz="2800" b="1" cap="none" spc="0" dirty="0">
              <a:ln>
                <a:solidFill>
                  <a:srgbClr val="FF00FF"/>
                </a:solidFill>
                <a:prstDash val="solid"/>
              </a:ln>
              <a:solidFill>
                <a:srgbClr val="66FFFF"/>
              </a:solidFill>
              <a:effectLst>
                <a:outerShdw blurRad="50800" dist="50800" dir="5400000" algn="ctr" rotWithShape="0">
                  <a:schemeClr val="tx1"/>
                </a:outerShdw>
                <a:reflection blurRad="6350" stA="60000" endA="900" endPos="58000" dir="5400000" sy="-100000" algn="bl" rotWithShape="0"/>
              </a:effectLst>
              <a:latin typeface="Cooper Black" pitchFamily="18" charset="0"/>
            </a:endParaRPr>
          </a:p>
        </p:txBody>
      </p:sp>
      <p:sp>
        <p:nvSpPr>
          <p:cNvPr id="14" name="Rectangle 13"/>
          <p:cNvSpPr/>
          <p:nvPr/>
        </p:nvSpPr>
        <p:spPr>
          <a:xfrm>
            <a:off x="990600" y="989526"/>
            <a:ext cx="4334776" cy="858055"/>
          </a:xfrm>
          <a:prstGeom prst="rect">
            <a:avLst/>
          </a:prstGeom>
        </p:spPr>
        <p:txBody>
          <a:bodyPr wrap="none">
            <a:spAutoFit/>
          </a:bodyPr>
          <a:lstStyle/>
          <a:p>
            <a:r>
              <a:rPr lang="en-US" sz="2800" b="1" cap="none" spc="0" dirty="0" smtClean="0">
                <a:ln>
                  <a:solidFill>
                    <a:srgbClr val="FF00FF"/>
                  </a:solidFill>
                  <a:prstDash val="solid"/>
                </a:ln>
                <a:solidFill>
                  <a:srgbClr val="66FFFF"/>
                </a:solidFill>
                <a:effectLst>
                  <a:outerShdw blurRad="50800" dist="50800" dir="5400000" algn="ctr" rotWithShape="0">
                    <a:schemeClr val="tx1"/>
                  </a:outerShdw>
                  <a:reflection blurRad="6350" stA="60000" endA="900" endPos="58000" dir="5400000" sy="-100000" algn="bl" rotWithShape="0"/>
                </a:effectLst>
                <a:uFill>
                  <a:solidFill>
                    <a:srgbClr val="FF3399"/>
                  </a:solidFill>
                </a:uFill>
                <a:latin typeface="Cooper Black" pitchFamily="18" charset="0"/>
                <a:sym typeface="Wingdings 3"/>
              </a:rPr>
              <a:t>Replace the Estrogen</a:t>
            </a:r>
          </a:p>
          <a:p>
            <a:pPr>
              <a:lnSpc>
                <a:spcPts val="2600"/>
              </a:lnSpc>
            </a:pPr>
            <a:r>
              <a:rPr lang="en-US" sz="2800" b="1" dirty="0" smtClean="0">
                <a:ln>
                  <a:solidFill>
                    <a:srgbClr val="FF00FF"/>
                  </a:solidFill>
                  <a:prstDash val="solid"/>
                </a:ln>
                <a:solidFill>
                  <a:srgbClr val="66FFFF"/>
                </a:solidFill>
                <a:effectLst>
                  <a:outerShdw blurRad="50800" dist="50800" dir="5400000" algn="ctr" rotWithShape="0">
                    <a:schemeClr val="tx1"/>
                  </a:outerShdw>
                  <a:reflection blurRad="6350" stA="60000" endA="900" endPos="58000" dir="5400000" sy="-100000" algn="bl" rotWithShape="0"/>
                </a:effectLst>
                <a:uFill>
                  <a:solidFill>
                    <a:srgbClr val="FF3399"/>
                  </a:solidFill>
                </a:uFill>
                <a:latin typeface="Cooper Black" pitchFamily="18" charset="0"/>
                <a:sym typeface="Wingdings 3"/>
              </a:rPr>
              <a:t></a:t>
            </a:r>
          </a:p>
        </p:txBody>
      </p:sp>
      <p:sp>
        <p:nvSpPr>
          <p:cNvPr id="16" name="Up Arrow 15"/>
          <p:cNvSpPr/>
          <p:nvPr/>
        </p:nvSpPr>
        <p:spPr>
          <a:xfrm>
            <a:off x="5867400" y="661116"/>
            <a:ext cx="457200" cy="304800"/>
          </a:xfrm>
          <a:prstGeom prst="upArrow">
            <a:avLst/>
          </a:prstGeom>
          <a:solidFill>
            <a:srgbClr val="66FF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outerShdw>
              </a:effectLst>
            </a:endParaRPr>
          </a:p>
        </p:txBody>
      </p:sp>
      <p:sp>
        <p:nvSpPr>
          <p:cNvPr id="19" name="Rectangle 18"/>
          <p:cNvSpPr/>
          <p:nvPr/>
        </p:nvSpPr>
        <p:spPr>
          <a:xfrm>
            <a:off x="1371600" y="4693384"/>
            <a:ext cx="7598542" cy="1772280"/>
          </a:xfrm>
          <a:prstGeom prst="rect">
            <a:avLst/>
          </a:prstGeom>
        </p:spPr>
        <p:txBody>
          <a:bodyPr wrap="square">
            <a:spAutoFit/>
          </a:bodyPr>
          <a:lstStyle/>
          <a:p>
            <a:pPr>
              <a:lnSpc>
                <a:spcPts val="2500"/>
              </a:lnSpc>
            </a:pPr>
            <a:r>
              <a:rPr lang="en-US" sz="2400" b="1" dirty="0">
                <a:ln>
                  <a:solidFill>
                    <a:srgbClr val="FF00FF"/>
                  </a:solidFill>
                  <a:prstDash val="solid"/>
                </a:ln>
                <a:solidFill>
                  <a:schemeClr val="bg1"/>
                </a:solidFill>
                <a:effectLst>
                  <a:outerShdw blurRad="50800" dist="50800" dir="5400000" algn="ctr" rotWithShape="0">
                    <a:schemeClr val="tx1"/>
                  </a:outerShdw>
                </a:effectLst>
                <a:latin typeface="Arial Narrow" pitchFamily="34" charset="0"/>
              </a:rPr>
              <a:t>Given for short term; </a:t>
            </a:r>
            <a:r>
              <a:rPr lang="en-US" sz="2400" b="1" u="sng" dirty="0">
                <a:ln>
                  <a:solidFill>
                    <a:srgbClr val="FF00FF"/>
                  </a:solidFill>
                  <a:prstDash val="solid"/>
                </a:ln>
                <a:solidFill>
                  <a:schemeClr val="bg1"/>
                </a:solidFill>
                <a:effectLst>
                  <a:outerShdw blurRad="50800" dist="50800" dir="5400000" algn="ctr" rotWithShape="0">
                    <a:schemeClr val="tx1"/>
                  </a:outerShdw>
                </a:effectLst>
                <a:latin typeface="Arial Narrow" pitchFamily="34" charset="0"/>
              </a:rPr>
              <a:t>never exceed 5 </a:t>
            </a:r>
            <a:r>
              <a:rPr lang="en-US" sz="2400" b="1" u="sng" dirty="0" smtClean="0">
                <a:ln>
                  <a:solidFill>
                    <a:srgbClr val="FF00FF"/>
                  </a:solidFill>
                  <a:prstDash val="solid"/>
                </a:ln>
                <a:solidFill>
                  <a:schemeClr val="bg1"/>
                </a:solidFill>
                <a:effectLst>
                  <a:outerShdw blurRad="50800" dist="50800" dir="5400000" algn="ctr" rotWithShape="0">
                    <a:schemeClr val="tx1"/>
                  </a:outerShdw>
                </a:effectLst>
                <a:latin typeface="Arial Narrow" pitchFamily="34" charset="0"/>
              </a:rPr>
              <a:t>years </a:t>
            </a:r>
            <a:r>
              <a:rPr lang="en-US" sz="2400" b="1" dirty="0" smtClean="0">
                <a:ln>
                  <a:solidFill>
                    <a:srgbClr val="FF00FF"/>
                  </a:solidFill>
                  <a:prstDash val="solid"/>
                </a:ln>
                <a:solidFill>
                  <a:schemeClr val="bg1"/>
                </a:solidFill>
                <a:effectLst>
                  <a:outerShdw blurRad="50800" dist="50800" dir="5400000" algn="ctr" rotWithShape="0">
                    <a:schemeClr val="tx1"/>
                  </a:outerShdw>
                </a:effectLst>
                <a:latin typeface="Arial Narrow" pitchFamily="34" charset="0"/>
                <a:sym typeface="Wingdings 3"/>
              </a:rPr>
              <a:t>to </a:t>
            </a:r>
            <a:r>
              <a:rPr lang="en-US" sz="2400" b="1" dirty="0" smtClean="0">
                <a:ln>
                  <a:solidFill>
                    <a:srgbClr val="FF00FF"/>
                  </a:solidFill>
                  <a:prstDash val="solid"/>
                </a:ln>
                <a:solidFill>
                  <a:schemeClr val="bg1"/>
                </a:solidFill>
                <a:effectLst>
                  <a:outerShdw blurRad="50800" dist="50800" dir="5400000" algn="ctr" rotWithShape="0">
                    <a:schemeClr val="tx1"/>
                  </a:outerShdw>
                </a:effectLst>
                <a:latin typeface="Arial Narrow" pitchFamily="34" charset="0"/>
              </a:rPr>
              <a:t>control </a:t>
            </a:r>
            <a:r>
              <a:rPr lang="en-US" sz="2400" b="1" dirty="0" err="1" smtClean="0">
                <a:ln>
                  <a:solidFill>
                    <a:srgbClr val="FF00FF"/>
                  </a:solidFill>
                  <a:prstDash val="solid"/>
                </a:ln>
                <a:solidFill>
                  <a:schemeClr val="bg1"/>
                </a:solidFill>
                <a:effectLst>
                  <a:outerShdw blurRad="50800" dist="50800" dir="5400000" algn="ctr" rotWithShape="0">
                    <a:schemeClr val="tx1"/>
                  </a:outerShdw>
                </a:effectLst>
                <a:latin typeface="Arial Narrow" pitchFamily="34" charset="0"/>
              </a:rPr>
              <a:t>meno-pausal</a:t>
            </a:r>
            <a:r>
              <a:rPr lang="en-US" sz="2400" b="1" dirty="0" smtClean="0">
                <a:ln>
                  <a:solidFill>
                    <a:srgbClr val="FF00FF"/>
                  </a:solidFill>
                  <a:prstDash val="solid"/>
                </a:ln>
                <a:solidFill>
                  <a:schemeClr val="bg1"/>
                </a:solidFill>
                <a:effectLst>
                  <a:outerShdw blurRad="50800" dist="50800" dir="5400000" algn="ctr" rotWithShape="0">
                    <a:schemeClr val="tx1"/>
                  </a:outerShdw>
                </a:effectLst>
                <a:latin typeface="Arial Narrow" pitchFamily="34" charset="0"/>
              </a:rPr>
              <a:t> symptoms without allowing ample time for malignant transition that might be induced by estrogen </a:t>
            </a:r>
            <a:endParaRPr lang="en-US" sz="2400" b="1" dirty="0">
              <a:ln>
                <a:solidFill>
                  <a:srgbClr val="FF00FF"/>
                </a:solidFill>
                <a:prstDash val="solid"/>
              </a:ln>
              <a:solidFill>
                <a:schemeClr val="bg1"/>
              </a:solidFill>
              <a:effectLst>
                <a:outerShdw blurRad="50800" dist="50800" dir="5400000" algn="ctr" rotWithShape="0">
                  <a:schemeClr val="tx1"/>
                </a:outerShdw>
              </a:effectLst>
              <a:latin typeface="Arial Narrow" pitchFamily="34" charset="0"/>
            </a:endParaRPr>
          </a:p>
          <a:p>
            <a:pPr>
              <a:lnSpc>
                <a:spcPts val="2500"/>
              </a:lnSpc>
              <a:spcBef>
                <a:spcPts val="600"/>
              </a:spcBef>
            </a:pPr>
            <a:r>
              <a:rPr lang="en-US" sz="2400" b="1" cap="none" spc="0" dirty="0" smtClean="0">
                <a:ln>
                  <a:noFill/>
                  <a:prstDash val="solid"/>
                </a:ln>
                <a:solidFill>
                  <a:schemeClr val="bg1"/>
                </a:solidFill>
                <a:effectLst>
                  <a:outerShdw blurRad="50800" dist="50800" dir="5400000" algn="ctr" rotWithShape="0">
                    <a:schemeClr val="tx1"/>
                  </a:outerShdw>
                </a:effectLst>
                <a:latin typeface="Arial Narrow" pitchFamily="34" charset="0"/>
              </a:rPr>
              <a:t>Long-term administration was only indicated in osteoporosis &amp; CVS protection but now  better drugs are available</a:t>
            </a:r>
            <a:endParaRPr lang="en-US" sz="2400" b="1" cap="none" spc="0" dirty="0">
              <a:ln>
                <a:noFill/>
                <a:prstDash val="solid"/>
              </a:ln>
              <a:solidFill>
                <a:schemeClr val="bg1"/>
              </a:solidFill>
              <a:effectLst>
                <a:outerShdw blurRad="50800" dist="50800" dir="5400000" algn="ctr" rotWithShape="0">
                  <a:schemeClr val="tx1"/>
                </a:outerShdw>
              </a:effectLst>
              <a:latin typeface="Cooper Black" pitchFamily="18" charset="0"/>
            </a:endParaRPr>
          </a:p>
        </p:txBody>
      </p:sp>
      <p:cxnSp>
        <p:nvCxnSpPr>
          <p:cNvPr id="22" name="Straight Connector 21"/>
          <p:cNvCxnSpPr/>
          <p:nvPr/>
        </p:nvCxnSpPr>
        <p:spPr>
          <a:xfrm rot="10800000" flipV="1">
            <a:off x="1446326" y="5817834"/>
            <a:ext cx="1066800" cy="228600"/>
          </a:xfrm>
          <a:prstGeom prst="line">
            <a:avLst/>
          </a:prstGeom>
          <a:ln w="57150">
            <a:solidFill>
              <a:srgbClr val="66FFFF"/>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3268" y="5640274"/>
            <a:ext cx="1371600" cy="830997"/>
          </a:xfrm>
          <a:prstGeom prst="rect">
            <a:avLst/>
          </a:prstGeom>
        </p:spPr>
        <p:txBody>
          <a:bodyPr wrap="square">
            <a:spAutoFit/>
          </a:bodyPr>
          <a:lstStyle/>
          <a:p>
            <a:r>
              <a:rPr lang="en-US" sz="2400" b="1" dirty="0" smtClean="0">
                <a:ln>
                  <a:solidFill>
                    <a:srgbClr val="66FFFF"/>
                  </a:solidFill>
                  <a:prstDash val="solid"/>
                </a:ln>
                <a:solidFill>
                  <a:srgbClr val="D9FFFF"/>
                </a:solidFill>
                <a:effectLst>
                  <a:outerShdw blurRad="50800" dist="50800" dir="5400000" algn="ctr" rotWithShape="0">
                    <a:schemeClr val="tx1"/>
                  </a:outerShdw>
                </a:effectLst>
                <a:latin typeface="Arial Narrow" pitchFamily="34" charset="0"/>
              </a:rPr>
              <a:t>No more preferred</a:t>
            </a:r>
            <a:endParaRPr lang="en-US" sz="2400" dirty="0">
              <a:ln>
                <a:solidFill>
                  <a:srgbClr val="66FFFF"/>
                </a:solidFill>
                <a:prstDash val="solid"/>
              </a:ln>
              <a:solidFill>
                <a:srgbClr val="D9FFFF"/>
              </a:solidFill>
              <a:effectLst>
                <a:outerShdw blurRad="50800" dist="50800" dir="5400000" algn="ctr" rotWithShape="0">
                  <a:schemeClr val="tx1"/>
                </a:outerShdw>
              </a:effectLst>
            </a:endParaRPr>
          </a:p>
        </p:txBody>
      </p:sp>
      <p:sp>
        <p:nvSpPr>
          <p:cNvPr id="18" name="Rectangle 17"/>
          <p:cNvSpPr/>
          <p:nvPr/>
        </p:nvSpPr>
        <p:spPr>
          <a:xfrm>
            <a:off x="6934200" y="-29373"/>
            <a:ext cx="2286000" cy="830997"/>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4800" b="1" cap="none" spc="0" dirty="0" smtClean="0">
                <a:ln w="17780" cmpd="sng">
                  <a:solidFill>
                    <a:schemeClr val="bg1"/>
                  </a:solidFill>
                  <a:prstDash val="solid"/>
                  <a:miter lim="800000"/>
                </a:ln>
                <a:solidFill>
                  <a:schemeClr val="bg1"/>
                </a:solidFill>
                <a:effectLst>
                  <a:glow rad="101600">
                    <a:schemeClr val="accent4">
                      <a:satMod val="175000"/>
                      <a:alpha val="40000"/>
                    </a:schemeClr>
                  </a:glow>
                  <a:outerShdw blurRad="55000" dist="50800" dir="5400000" algn="tl">
                    <a:srgbClr val="000000">
                      <a:alpha val="33000"/>
                    </a:srgbClr>
                  </a:outerShdw>
                  <a:reflection blurRad="6350" stA="60000" endA="900" endPos="60000" dist="60007" dir="5400000" sy="-100000" algn="bl" rotWithShape="0"/>
                </a:effectLst>
                <a:latin typeface="Britannic Bold" pitchFamily="34" charset="0"/>
              </a:rPr>
              <a:t>HRT</a:t>
            </a:r>
            <a:endParaRPr lang="en-US" sz="4800" b="1" cap="none" spc="0" dirty="0">
              <a:ln w="17780" cmpd="sng">
                <a:solidFill>
                  <a:schemeClr val="bg1"/>
                </a:solidFill>
                <a:prstDash val="solid"/>
                <a:miter lim="800000"/>
              </a:ln>
              <a:solidFill>
                <a:schemeClr val="bg1"/>
              </a:solidFill>
              <a:effectLst>
                <a:glow rad="101600">
                  <a:schemeClr val="accent4">
                    <a:satMod val="175000"/>
                    <a:alpha val="40000"/>
                  </a:schemeClr>
                </a:glow>
                <a:outerShdw blurRad="55000" dist="50800" dir="5400000" algn="tl">
                  <a:srgbClr val="000000">
                    <a:alpha val="33000"/>
                  </a:srgbClr>
                </a:outerShdw>
                <a:reflection blurRad="6350" stA="60000" endA="900" endPos="60000" dist="60007" dir="5400000" sy="-100000" algn="bl" rotWithShape="0"/>
              </a:effectLst>
              <a:latin typeface="Britannic Bold" pitchFamily="34" charset="0"/>
            </a:endParaRPr>
          </a:p>
        </p:txBody>
      </p:sp>
      <p:sp>
        <p:nvSpPr>
          <p:cNvPr id="21" name="Rectangle 20"/>
          <p:cNvSpPr/>
          <p:nvPr/>
        </p:nvSpPr>
        <p:spPr>
          <a:xfrm>
            <a:off x="-381000" y="4532786"/>
            <a:ext cx="2286000" cy="769441"/>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4400" b="1" cap="none" spc="0" dirty="0" smtClean="0">
                <a:ln w="17780" cmpd="sng">
                  <a:solidFill>
                    <a:schemeClr val="bg1"/>
                  </a:solidFill>
                  <a:prstDash val="solid"/>
                  <a:miter lim="800000"/>
                </a:ln>
                <a:solidFill>
                  <a:schemeClr val="bg1"/>
                </a:solidFill>
                <a:effectLst>
                  <a:glow rad="101600">
                    <a:schemeClr val="accent4">
                      <a:satMod val="175000"/>
                      <a:alpha val="40000"/>
                    </a:schemeClr>
                  </a:glow>
                  <a:outerShdw blurRad="55000" dist="50800" dir="5400000" algn="tl">
                    <a:srgbClr val="000000">
                      <a:alpha val="33000"/>
                    </a:srgbClr>
                  </a:outerShdw>
                  <a:reflection blurRad="6350" stA="60000" endA="900" endPos="60000" dist="60007" dir="5400000" sy="-100000" algn="bl" rotWithShape="0"/>
                </a:effectLst>
                <a:latin typeface="Britannic Bold" pitchFamily="34" charset="0"/>
              </a:rPr>
              <a:t>HRT</a:t>
            </a:r>
            <a:endParaRPr lang="en-US" sz="4400" b="1" cap="none" spc="0" dirty="0">
              <a:ln w="17780" cmpd="sng">
                <a:solidFill>
                  <a:schemeClr val="bg1"/>
                </a:solidFill>
                <a:prstDash val="solid"/>
                <a:miter lim="800000"/>
              </a:ln>
              <a:solidFill>
                <a:schemeClr val="bg1"/>
              </a:solidFill>
              <a:effectLst>
                <a:glow rad="101600">
                  <a:schemeClr val="accent4">
                    <a:satMod val="175000"/>
                    <a:alpha val="40000"/>
                  </a:schemeClr>
                </a:glow>
                <a:outerShdw blurRad="55000" dist="50800" dir="5400000" algn="tl">
                  <a:srgbClr val="000000">
                    <a:alpha val="33000"/>
                  </a:srgbClr>
                </a:outerShdw>
                <a:reflection blurRad="6350" stA="60000" endA="900" endPos="60000" dist="60007" dir="5400000" sy="-100000" algn="bl" rotWithShape="0"/>
              </a:effectLst>
              <a:latin typeface="Britannic Bold" pitchFamily="34"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1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10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10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left)">
                                      <p:cBhvr>
                                        <p:cTn id="22" dur="10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wipe(left)">
                                      <p:cBhvr>
                                        <p:cTn id="27" dur="10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wipe(left)">
                                      <p:cBhvr>
                                        <p:cTn id="32" dur="1000"/>
                                        <p:tgtEl>
                                          <p:spTgt spid="1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strips(downRight)">
                                      <p:cBhvr>
                                        <p:cTn id="37" dur="1000"/>
                                        <p:tgtEl>
                                          <p:spTgt spid="21"/>
                                        </p:tgtEl>
                                      </p:cBhvr>
                                    </p:animEffect>
                                  </p:childTnLst>
                                </p:cTn>
                              </p:par>
                            </p:childTnLst>
                          </p:cTn>
                        </p:par>
                        <p:par>
                          <p:cTn id="38" fill="hold">
                            <p:stCondLst>
                              <p:cond delay="1000"/>
                            </p:stCondLst>
                            <p:childTnLst>
                              <p:par>
                                <p:cTn id="39" presetID="18" presetClass="entr" presetSubtype="6"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strips(downRight)">
                                      <p:cBhvr>
                                        <p:cTn id="41" dur="10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strips(downRight)">
                                      <p:cBhvr>
                                        <p:cTn id="46" dur="10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9" grpId="0"/>
      <p:bldP spid="23"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21000">
              <a:schemeClr val="tx1"/>
            </a:gs>
            <a:gs pos="64000">
              <a:srgbClr val="0000FF"/>
            </a:gs>
            <a:gs pos="94000">
              <a:srgbClr val="3333CC">
                <a:alpha val="69000"/>
              </a:srgbClr>
            </a:gs>
            <a:gs pos="99000">
              <a:srgbClr val="B2CCEC"/>
            </a:gs>
            <a:gs pos="100000">
              <a:srgbClr val="FF00FF"/>
            </a:gs>
          </a:gsLst>
          <a:path path="rect">
            <a:fillToRect r="100000" b="100000"/>
          </a:path>
          <a:tileRect l="-100000" t="-100000"/>
        </a:gradFill>
        <a:effectLst/>
      </p:bgPr>
    </p:bg>
    <p:spTree>
      <p:nvGrpSpPr>
        <p:cNvPr id="1" name=""/>
        <p:cNvGrpSpPr/>
        <p:nvPr/>
      </p:nvGrpSpPr>
      <p:grpSpPr>
        <a:xfrm>
          <a:off x="0" y="0"/>
          <a:ext cx="0" cy="0"/>
          <a:chOff x="0" y="0"/>
          <a:chExt cx="0" cy="0"/>
        </a:xfrm>
      </p:grpSpPr>
      <p:sp>
        <p:nvSpPr>
          <p:cNvPr id="17" name="Rectangle 16"/>
          <p:cNvSpPr/>
          <p:nvPr/>
        </p:nvSpPr>
        <p:spPr>
          <a:xfrm>
            <a:off x="-457200" y="157151"/>
            <a:ext cx="4572000" cy="707886"/>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4000" dirty="0" smtClean="0">
                <a:ln w="18415" cmpd="sng">
                  <a:solidFill>
                    <a:srgbClr val="66FFFF"/>
                  </a:solidFill>
                  <a:prstDash val="solid"/>
                </a:ln>
                <a:solidFill>
                  <a:srgbClr val="FFFFFF"/>
                </a:solidFill>
                <a:effectLst>
                  <a:outerShdw blurRad="63500" dir="3600000" algn="tl" rotWithShape="0">
                    <a:srgbClr val="000000">
                      <a:alpha val="70000"/>
                    </a:srgbClr>
                  </a:outerShdw>
                </a:effectLst>
                <a:latin typeface="Britannic Bold" pitchFamily="34" charset="0"/>
              </a:rPr>
              <a:t>ESTROGEN</a:t>
            </a:r>
            <a:endParaRPr lang="en-US" sz="4000" dirty="0">
              <a:ln w="18415" cmpd="sng">
                <a:solidFill>
                  <a:srgbClr val="66FFFF"/>
                </a:solidFill>
                <a:prstDash val="solid"/>
              </a:ln>
              <a:solidFill>
                <a:srgbClr val="FFFFFF"/>
              </a:solidFill>
              <a:effectLst>
                <a:outerShdw blurRad="63500" dir="3600000" algn="tl" rotWithShape="0">
                  <a:srgbClr val="000000">
                    <a:alpha val="70000"/>
                  </a:srgbClr>
                </a:outerShdw>
              </a:effectLst>
              <a:latin typeface="Britannic Bold" pitchFamily="34" charset="0"/>
            </a:endParaRPr>
          </a:p>
        </p:txBody>
      </p:sp>
      <p:sp>
        <p:nvSpPr>
          <p:cNvPr id="14" name="TextBox 13"/>
          <p:cNvSpPr txBox="1"/>
          <p:nvPr/>
        </p:nvSpPr>
        <p:spPr>
          <a:xfrm>
            <a:off x="152400" y="304800"/>
            <a:ext cx="381000" cy="400110"/>
          </a:xfrm>
          <a:prstGeom prst="rect">
            <a:avLst/>
          </a:prstGeom>
          <a:solidFill>
            <a:srgbClr val="66FFFF"/>
          </a:solidFill>
          <a:ln>
            <a:solidFill>
              <a:schemeClr val="bg1"/>
            </a:solidFill>
          </a:ln>
        </p:spPr>
        <p:txBody>
          <a:bodyPr wrap="square" rtlCol="0">
            <a:spAutoFit/>
          </a:bodyPr>
          <a:lstStyle/>
          <a:p>
            <a:r>
              <a:rPr lang="en-US" sz="2000" dirty="0" smtClean="0">
                <a:latin typeface="Bernard MT Condensed" pitchFamily="18" charset="0"/>
              </a:rPr>
              <a:t>1.</a:t>
            </a:r>
            <a:endParaRPr lang="en-US" sz="2000" dirty="0">
              <a:latin typeface="Bernard MT Condensed" pitchFamily="18" charset="0"/>
            </a:endParaRPr>
          </a:p>
        </p:txBody>
      </p:sp>
      <p:pic>
        <p:nvPicPr>
          <p:cNvPr id="15" name="Picture 4" descr="http://www.medindia.net/afp/images/Risk-of-ER-negative-Breast-Cancer-Determined-by-Body-Fat-Distribution@@US-health-cancer-11302.jpg"/>
          <p:cNvPicPr>
            <a:picLocks noChangeAspect="1" noChangeArrowheads="1"/>
          </p:cNvPicPr>
          <p:nvPr/>
        </p:nvPicPr>
        <p:blipFill>
          <a:blip r:embed="rId3" cstate="print">
            <a:duotone>
              <a:schemeClr val="accent1">
                <a:shade val="45000"/>
                <a:satMod val="135000"/>
              </a:schemeClr>
              <a:prstClr val="white"/>
            </a:duotone>
          </a:blip>
          <a:srcRect l="2985" t="22522" r="4478" b="4167"/>
          <a:stretch>
            <a:fillRect/>
          </a:stretch>
        </p:blipFill>
        <p:spPr bwMode="auto">
          <a:xfrm flipH="1">
            <a:off x="5867400" y="0"/>
            <a:ext cx="3276600" cy="1859692"/>
          </a:xfrm>
          <a:prstGeom prst="halfFrame">
            <a:avLst>
              <a:gd name="adj1" fmla="val 33333"/>
              <a:gd name="adj2" fmla="val 38180"/>
            </a:avLst>
          </a:prstGeom>
          <a:noFill/>
        </p:spPr>
      </p:pic>
      <p:grpSp>
        <p:nvGrpSpPr>
          <p:cNvPr id="53" name="Group 52"/>
          <p:cNvGrpSpPr/>
          <p:nvPr/>
        </p:nvGrpSpPr>
        <p:grpSpPr>
          <a:xfrm>
            <a:off x="151606" y="1295400"/>
            <a:ext cx="8687594" cy="2743200"/>
            <a:chOff x="151606" y="990600"/>
            <a:chExt cx="8687594" cy="3048000"/>
          </a:xfrm>
        </p:grpSpPr>
        <p:sp>
          <p:nvSpPr>
            <p:cNvPr id="20" name="TextBox 19"/>
            <p:cNvSpPr txBox="1"/>
            <p:nvPr/>
          </p:nvSpPr>
          <p:spPr>
            <a:xfrm>
              <a:off x="5410200" y="3328116"/>
              <a:ext cx="3200400" cy="444567"/>
            </a:xfrm>
            <a:prstGeom prst="rect">
              <a:avLst/>
            </a:prstGeom>
            <a:noFill/>
          </p:spPr>
          <p:txBody>
            <a:bodyPr wrap="square" rtlCol="0">
              <a:spAutoFit/>
            </a:bodyPr>
            <a:lstStyle/>
            <a:p>
              <a:r>
                <a:rPr lang="en-US" sz="2000" b="1" dirty="0" smtClean="0">
                  <a:solidFill>
                    <a:schemeClr val="bg1"/>
                  </a:solidFill>
                  <a:latin typeface="Arial Narrow" pitchFamily="34" charset="0"/>
                </a:rPr>
                <a:t>Ovaries in pre-menopause</a:t>
              </a:r>
              <a:endParaRPr lang="en-US" sz="2000" b="1" dirty="0">
                <a:solidFill>
                  <a:schemeClr val="bg1"/>
                </a:solidFill>
                <a:latin typeface="Arial Narrow" pitchFamily="34" charset="0"/>
              </a:endParaRPr>
            </a:p>
          </p:txBody>
        </p:sp>
        <p:grpSp>
          <p:nvGrpSpPr>
            <p:cNvPr id="32" name="Group 20"/>
            <p:cNvGrpSpPr>
              <a:grpSpLocks/>
            </p:cNvGrpSpPr>
            <p:nvPr/>
          </p:nvGrpSpPr>
          <p:grpSpPr bwMode="auto">
            <a:xfrm>
              <a:off x="3415903" y="2709862"/>
              <a:ext cx="1994297" cy="1296988"/>
              <a:chOff x="771" y="2304"/>
              <a:chExt cx="1005" cy="817"/>
            </a:xfrm>
          </p:grpSpPr>
          <p:pic>
            <p:nvPicPr>
              <p:cNvPr id="45" name="Picture 9" descr="200px-Estradiol2"/>
              <p:cNvPicPr>
                <a:picLocks noChangeAspect="1" noChangeArrowheads="1"/>
              </p:cNvPicPr>
              <p:nvPr/>
            </p:nvPicPr>
            <p:blipFill>
              <a:blip r:embed="rId4" cstate="print"/>
              <a:srcRect/>
              <a:stretch>
                <a:fillRect/>
              </a:stretch>
            </p:blipFill>
            <p:spPr bwMode="auto">
              <a:xfrm>
                <a:off x="816" y="2304"/>
                <a:ext cx="960" cy="590"/>
              </a:xfrm>
              <a:prstGeom prst="rect">
                <a:avLst/>
              </a:prstGeom>
              <a:solidFill>
                <a:schemeClr val="bg2">
                  <a:lumMod val="40000"/>
                  <a:lumOff val="60000"/>
                </a:schemeClr>
              </a:solidFill>
            </p:spPr>
          </p:pic>
          <p:sp>
            <p:nvSpPr>
              <p:cNvPr id="46" name="Text Box 12"/>
              <p:cNvSpPr txBox="1">
                <a:spLocks noChangeArrowheads="1"/>
              </p:cNvSpPr>
              <p:nvPr/>
            </p:nvSpPr>
            <p:spPr bwMode="auto">
              <a:xfrm>
                <a:off x="771" y="2888"/>
                <a:ext cx="624" cy="233"/>
              </a:xfrm>
              <a:prstGeom prst="rect">
                <a:avLst/>
              </a:prstGeom>
              <a:noFill/>
              <a:ln w="9525">
                <a:noFill/>
                <a:miter lim="800000"/>
                <a:headEnd/>
                <a:tailEnd/>
              </a:ln>
              <a:effectLst/>
            </p:spPr>
            <p:txBody>
              <a:bodyPr>
                <a:spAutoFit/>
              </a:bodyPr>
              <a:lstStyle/>
              <a:p>
                <a:r>
                  <a:rPr lang="en-US" dirty="0" err="1">
                    <a:solidFill>
                      <a:srgbClr val="66FFFF"/>
                    </a:solidFill>
                    <a:latin typeface="Bernard MT Condensed" pitchFamily="18" charset="0"/>
                  </a:rPr>
                  <a:t>Estradiol</a:t>
                </a:r>
                <a:endParaRPr lang="en-US" dirty="0">
                  <a:solidFill>
                    <a:srgbClr val="66FFFF"/>
                  </a:solidFill>
                  <a:latin typeface="Bernard MT Condensed" pitchFamily="18" charset="0"/>
                </a:endParaRPr>
              </a:p>
            </p:txBody>
          </p:sp>
        </p:grpSp>
        <p:grpSp>
          <p:nvGrpSpPr>
            <p:cNvPr id="33" name="Group 21"/>
            <p:cNvGrpSpPr>
              <a:grpSpLocks/>
            </p:cNvGrpSpPr>
            <p:nvPr/>
          </p:nvGrpSpPr>
          <p:grpSpPr bwMode="auto">
            <a:xfrm>
              <a:off x="3429793" y="1066801"/>
              <a:ext cx="1619250" cy="1220788"/>
              <a:chOff x="970" y="3264"/>
              <a:chExt cx="816" cy="769"/>
            </a:xfrm>
          </p:grpSpPr>
          <p:pic>
            <p:nvPicPr>
              <p:cNvPr id="43" name="Picture 14" descr="200px-Estrone2"/>
              <p:cNvPicPr>
                <a:picLocks noChangeAspect="1" noChangeArrowheads="1"/>
              </p:cNvPicPr>
              <p:nvPr/>
            </p:nvPicPr>
            <p:blipFill>
              <a:blip r:embed="rId5" cstate="print"/>
              <a:srcRect/>
              <a:stretch>
                <a:fillRect/>
              </a:stretch>
            </p:blipFill>
            <p:spPr bwMode="auto">
              <a:xfrm>
                <a:off x="970" y="3264"/>
                <a:ext cx="816" cy="527"/>
              </a:xfrm>
              <a:prstGeom prst="rect">
                <a:avLst/>
              </a:prstGeom>
              <a:solidFill>
                <a:schemeClr val="bg2">
                  <a:lumMod val="40000"/>
                  <a:lumOff val="60000"/>
                </a:schemeClr>
              </a:solidFill>
            </p:spPr>
          </p:pic>
          <p:sp>
            <p:nvSpPr>
              <p:cNvPr id="44" name="Text Box 15"/>
              <p:cNvSpPr txBox="1">
                <a:spLocks noChangeArrowheads="1"/>
              </p:cNvSpPr>
              <p:nvPr/>
            </p:nvSpPr>
            <p:spPr bwMode="auto">
              <a:xfrm>
                <a:off x="1065" y="3800"/>
                <a:ext cx="672" cy="233"/>
              </a:xfrm>
              <a:prstGeom prst="rect">
                <a:avLst/>
              </a:prstGeom>
              <a:noFill/>
              <a:ln w="9525">
                <a:noFill/>
                <a:miter lim="800000"/>
                <a:headEnd/>
                <a:tailEnd/>
              </a:ln>
              <a:effectLst/>
            </p:spPr>
            <p:txBody>
              <a:bodyPr>
                <a:spAutoFit/>
              </a:bodyPr>
              <a:lstStyle/>
              <a:p>
                <a:r>
                  <a:rPr lang="en-US" dirty="0" err="1">
                    <a:solidFill>
                      <a:srgbClr val="66FFFF"/>
                    </a:solidFill>
                    <a:latin typeface="Bernard MT Condensed" pitchFamily="18" charset="0"/>
                  </a:rPr>
                  <a:t>Estrone</a:t>
                </a:r>
                <a:endParaRPr lang="en-US" dirty="0">
                  <a:solidFill>
                    <a:srgbClr val="66FFFF"/>
                  </a:solidFill>
                  <a:latin typeface="Bernard MT Condensed" pitchFamily="18" charset="0"/>
                </a:endParaRPr>
              </a:p>
            </p:txBody>
          </p:sp>
        </p:grpSp>
        <p:grpSp>
          <p:nvGrpSpPr>
            <p:cNvPr id="34" name="Group 23"/>
            <p:cNvGrpSpPr>
              <a:grpSpLocks/>
            </p:cNvGrpSpPr>
            <p:nvPr/>
          </p:nvGrpSpPr>
          <p:grpSpPr bwMode="auto">
            <a:xfrm>
              <a:off x="171450" y="2709862"/>
              <a:ext cx="1964531" cy="1328738"/>
              <a:chOff x="3840" y="3312"/>
              <a:chExt cx="990" cy="837"/>
            </a:xfrm>
          </p:grpSpPr>
          <p:pic>
            <p:nvPicPr>
              <p:cNvPr id="41" name="Picture 17" descr="250px-Testosterone_structure"/>
              <p:cNvPicPr>
                <a:picLocks noChangeAspect="1" noChangeArrowheads="1"/>
              </p:cNvPicPr>
              <p:nvPr/>
            </p:nvPicPr>
            <p:blipFill>
              <a:blip r:embed="rId6" cstate="print"/>
              <a:srcRect/>
              <a:stretch>
                <a:fillRect/>
              </a:stretch>
            </p:blipFill>
            <p:spPr bwMode="auto">
              <a:xfrm>
                <a:off x="3888" y="3312"/>
                <a:ext cx="942" cy="607"/>
              </a:xfrm>
              <a:prstGeom prst="rect">
                <a:avLst/>
              </a:prstGeom>
              <a:solidFill>
                <a:schemeClr val="bg2">
                  <a:lumMod val="40000"/>
                  <a:lumOff val="60000"/>
                </a:schemeClr>
              </a:solidFill>
            </p:spPr>
          </p:pic>
          <p:sp>
            <p:nvSpPr>
              <p:cNvPr id="42" name="Text Box 18"/>
              <p:cNvSpPr txBox="1">
                <a:spLocks noChangeArrowheads="1"/>
              </p:cNvSpPr>
              <p:nvPr/>
            </p:nvSpPr>
            <p:spPr bwMode="auto">
              <a:xfrm>
                <a:off x="3840" y="3916"/>
                <a:ext cx="864" cy="233"/>
              </a:xfrm>
              <a:prstGeom prst="rect">
                <a:avLst/>
              </a:prstGeom>
              <a:noFill/>
              <a:ln w="9525">
                <a:noFill/>
                <a:miter lim="800000"/>
                <a:headEnd/>
                <a:tailEnd/>
              </a:ln>
              <a:effectLst/>
            </p:spPr>
            <p:txBody>
              <a:bodyPr>
                <a:spAutoFit/>
              </a:bodyPr>
              <a:lstStyle/>
              <a:p>
                <a:r>
                  <a:rPr lang="en-US" dirty="0">
                    <a:solidFill>
                      <a:srgbClr val="66FFFF"/>
                    </a:solidFill>
                    <a:latin typeface="Bernard MT Condensed" pitchFamily="18" charset="0"/>
                  </a:rPr>
                  <a:t>Testosterone</a:t>
                </a:r>
              </a:p>
            </p:txBody>
          </p:sp>
        </p:grpSp>
        <p:sp>
          <p:nvSpPr>
            <p:cNvPr id="35" name="Line 24"/>
            <p:cNvSpPr>
              <a:spLocks noChangeShapeType="1"/>
            </p:cNvSpPr>
            <p:nvPr/>
          </p:nvSpPr>
          <p:spPr bwMode="auto">
            <a:xfrm>
              <a:off x="838200" y="2286001"/>
              <a:ext cx="0" cy="609600"/>
            </a:xfrm>
            <a:prstGeom prst="line">
              <a:avLst/>
            </a:prstGeom>
            <a:noFill/>
            <a:ln w="38100">
              <a:solidFill>
                <a:srgbClr val="FF00FF"/>
              </a:solidFill>
              <a:round/>
              <a:headEnd/>
              <a:tailEnd type="triangle" w="med" len="med"/>
            </a:ln>
            <a:effectLst/>
          </p:spPr>
          <p:txBody>
            <a:bodyPr/>
            <a:lstStyle/>
            <a:p>
              <a:endParaRPr lang="en-US"/>
            </a:p>
          </p:txBody>
        </p:sp>
        <p:sp>
          <p:nvSpPr>
            <p:cNvPr id="36" name="Line 29"/>
            <p:cNvSpPr>
              <a:spLocks noChangeShapeType="1"/>
            </p:cNvSpPr>
            <p:nvPr/>
          </p:nvSpPr>
          <p:spPr bwMode="auto">
            <a:xfrm>
              <a:off x="4171950" y="2286001"/>
              <a:ext cx="0" cy="609600"/>
            </a:xfrm>
            <a:prstGeom prst="line">
              <a:avLst/>
            </a:prstGeom>
            <a:noFill/>
            <a:ln w="38100">
              <a:solidFill>
                <a:srgbClr val="FF00FF"/>
              </a:solidFill>
              <a:round/>
              <a:headEnd/>
              <a:tailEnd type="triangle" w="med" len="med"/>
            </a:ln>
            <a:effectLst/>
          </p:spPr>
          <p:txBody>
            <a:bodyPr/>
            <a:lstStyle/>
            <a:p>
              <a:endParaRPr lang="en-US"/>
            </a:p>
          </p:txBody>
        </p:sp>
        <p:sp>
          <p:nvSpPr>
            <p:cNvPr id="37" name="Line 30"/>
            <p:cNvSpPr>
              <a:spLocks noChangeShapeType="1"/>
            </p:cNvSpPr>
            <p:nvPr/>
          </p:nvSpPr>
          <p:spPr bwMode="auto">
            <a:xfrm>
              <a:off x="2248437" y="1499317"/>
              <a:ext cx="1143000" cy="0"/>
            </a:xfrm>
            <a:prstGeom prst="line">
              <a:avLst/>
            </a:prstGeom>
            <a:noFill/>
            <a:ln w="38100">
              <a:solidFill>
                <a:srgbClr val="FF00FF"/>
              </a:solidFill>
              <a:round/>
              <a:headEnd/>
              <a:tailEnd type="triangle" w="med" len="med"/>
            </a:ln>
            <a:effectLst/>
          </p:spPr>
          <p:txBody>
            <a:bodyPr/>
            <a:lstStyle/>
            <a:p>
              <a:endParaRPr lang="en-US"/>
            </a:p>
          </p:txBody>
        </p:sp>
        <p:sp>
          <p:nvSpPr>
            <p:cNvPr id="38" name="Line 31"/>
            <p:cNvSpPr>
              <a:spLocks noChangeShapeType="1"/>
            </p:cNvSpPr>
            <p:nvPr/>
          </p:nvSpPr>
          <p:spPr bwMode="auto">
            <a:xfrm>
              <a:off x="2209800" y="3167062"/>
              <a:ext cx="1143000" cy="0"/>
            </a:xfrm>
            <a:prstGeom prst="line">
              <a:avLst/>
            </a:prstGeom>
            <a:noFill/>
            <a:ln w="38100">
              <a:solidFill>
                <a:srgbClr val="FF00FF"/>
              </a:solidFill>
              <a:round/>
              <a:headEnd/>
              <a:tailEnd type="triangle" w="med" len="med"/>
            </a:ln>
            <a:effectLst/>
          </p:spPr>
          <p:txBody>
            <a:bodyPr/>
            <a:lstStyle/>
            <a:p>
              <a:endParaRPr lang="en-US"/>
            </a:p>
          </p:txBody>
        </p:sp>
        <p:sp>
          <p:nvSpPr>
            <p:cNvPr id="39" name="Line 33"/>
            <p:cNvSpPr>
              <a:spLocks noChangeShapeType="1"/>
            </p:cNvSpPr>
            <p:nvPr/>
          </p:nvSpPr>
          <p:spPr bwMode="auto">
            <a:xfrm flipV="1">
              <a:off x="933450" y="2286001"/>
              <a:ext cx="0" cy="533400"/>
            </a:xfrm>
            <a:prstGeom prst="line">
              <a:avLst/>
            </a:prstGeom>
            <a:noFill/>
            <a:ln w="38100">
              <a:solidFill>
                <a:srgbClr val="FF00FF"/>
              </a:solidFill>
              <a:round/>
              <a:headEnd/>
              <a:tailEnd type="triangle" w="med" len="med"/>
            </a:ln>
            <a:effectLst/>
          </p:spPr>
          <p:txBody>
            <a:bodyPr/>
            <a:lstStyle/>
            <a:p>
              <a:endParaRPr lang="en-US"/>
            </a:p>
          </p:txBody>
        </p:sp>
        <p:sp>
          <p:nvSpPr>
            <p:cNvPr id="40" name="Line 34"/>
            <p:cNvSpPr>
              <a:spLocks noChangeShapeType="1"/>
            </p:cNvSpPr>
            <p:nvPr/>
          </p:nvSpPr>
          <p:spPr bwMode="auto">
            <a:xfrm flipV="1">
              <a:off x="4267200" y="2286001"/>
              <a:ext cx="0" cy="533400"/>
            </a:xfrm>
            <a:prstGeom prst="line">
              <a:avLst/>
            </a:prstGeom>
            <a:noFill/>
            <a:ln w="38100">
              <a:solidFill>
                <a:srgbClr val="FF00FF"/>
              </a:solidFill>
              <a:round/>
              <a:headEnd/>
              <a:tailEnd type="triangle" w="med" len="med"/>
            </a:ln>
            <a:effectLst/>
          </p:spPr>
          <p:txBody>
            <a:bodyPr/>
            <a:lstStyle/>
            <a:p>
              <a:endParaRPr lang="en-US"/>
            </a:p>
          </p:txBody>
        </p:sp>
        <p:grpSp>
          <p:nvGrpSpPr>
            <p:cNvPr id="26" name="Group 39"/>
            <p:cNvGrpSpPr>
              <a:grpSpLocks/>
            </p:cNvGrpSpPr>
            <p:nvPr/>
          </p:nvGrpSpPr>
          <p:grpSpPr bwMode="auto">
            <a:xfrm>
              <a:off x="151606" y="990602"/>
              <a:ext cx="5659438" cy="2139951"/>
              <a:chOff x="950" y="2352"/>
              <a:chExt cx="2852" cy="1348"/>
            </a:xfrm>
          </p:grpSpPr>
          <p:grpSp>
            <p:nvGrpSpPr>
              <p:cNvPr id="27" name="Group 19"/>
              <p:cNvGrpSpPr>
                <a:grpSpLocks/>
              </p:cNvGrpSpPr>
              <p:nvPr/>
            </p:nvGrpSpPr>
            <p:grpSpPr bwMode="auto">
              <a:xfrm>
                <a:off x="950" y="2352"/>
                <a:ext cx="1152" cy="840"/>
                <a:chOff x="2438" y="2832"/>
                <a:chExt cx="1152" cy="840"/>
              </a:xfrm>
            </p:grpSpPr>
            <p:sp>
              <p:nvSpPr>
                <p:cNvPr id="30" name="Text Box 10"/>
                <p:cNvSpPr txBox="1">
                  <a:spLocks noChangeArrowheads="1"/>
                </p:cNvSpPr>
                <p:nvPr/>
              </p:nvSpPr>
              <p:spPr bwMode="auto">
                <a:xfrm>
                  <a:off x="2438" y="3439"/>
                  <a:ext cx="1152" cy="233"/>
                </a:xfrm>
                <a:prstGeom prst="rect">
                  <a:avLst/>
                </a:prstGeom>
                <a:noFill/>
                <a:ln w="9525">
                  <a:noFill/>
                  <a:miter lim="800000"/>
                  <a:headEnd/>
                  <a:tailEnd/>
                </a:ln>
                <a:effectLst/>
              </p:spPr>
              <p:txBody>
                <a:bodyPr>
                  <a:spAutoFit/>
                </a:bodyPr>
                <a:lstStyle/>
                <a:p>
                  <a:r>
                    <a:rPr lang="en-US" dirty="0" err="1">
                      <a:solidFill>
                        <a:srgbClr val="66FFFF"/>
                      </a:solidFill>
                      <a:latin typeface="Bernard MT Condensed" pitchFamily="18" charset="0"/>
                    </a:rPr>
                    <a:t>Androstenedione</a:t>
                  </a:r>
                  <a:endParaRPr lang="en-US" dirty="0">
                    <a:solidFill>
                      <a:srgbClr val="66FFFF"/>
                    </a:solidFill>
                    <a:latin typeface="Bernard MT Condensed" pitchFamily="18" charset="0"/>
                  </a:endParaRPr>
                </a:p>
              </p:txBody>
            </p:sp>
            <p:pic>
              <p:nvPicPr>
                <p:cNvPr id="31" name="Picture 16" descr="220px-Androstendion_svg"/>
                <p:cNvPicPr>
                  <a:picLocks noChangeAspect="1" noChangeArrowheads="1"/>
                </p:cNvPicPr>
                <p:nvPr/>
              </p:nvPicPr>
              <p:blipFill>
                <a:blip r:embed="rId7" cstate="print"/>
                <a:srcRect/>
                <a:stretch>
                  <a:fillRect/>
                </a:stretch>
              </p:blipFill>
              <p:spPr bwMode="auto">
                <a:xfrm>
                  <a:off x="2496" y="2832"/>
                  <a:ext cx="900" cy="610"/>
                </a:xfrm>
                <a:prstGeom prst="rect">
                  <a:avLst/>
                </a:prstGeom>
                <a:solidFill>
                  <a:schemeClr val="bg2">
                    <a:lumMod val="40000"/>
                    <a:lumOff val="60000"/>
                  </a:schemeClr>
                </a:solidFill>
              </p:spPr>
            </p:pic>
          </p:grpSp>
          <p:sp>
            <p:nvSpPr>
              <p:cNvPr id="28" name="Text Box 37"/>
              <p:cNvSpPr txBox="1">
                <a:spLocks noChangeArrowheads="1"/>
              </p:cNvSpPr>
              <p:nvPr/>
            </p:nvSpPr>
            <p:spPr bwMode="auto">
              <a:xfrm>
                <a:off x="2006" y="2428"/>
                <a:ext cx="778" cy="237"/>
              </a:xfrm>
              <a:prstGeom prst="rect">
                <a:avLst/>
              </a:prstGeom>
              <a:noFill/>
              <a:ln w="9525">
                <a:noFill/>
                <a:miter lim="800000"/>
                <a:headEnd/>
                <a:tailEnd/>
              </a:ln>
              <a:effectLst/>
            </p:spPr>
            <p:txBody>
              <a:bodyPr>
                <a:spAutoFit/>
              </a:bodyPr>
              <a:lstStyle/>
              <a:p>
                <a:r>
                  <a:rPr lang="en-US" sz="1600" dirty="0" err="1">
                    <a:solidFill>
                      <a:srgbClr val="D9FFFF"/>
                    </a:solidFill>
                    <a:latin typeface="Bernard MT Condensed" pitchFamily="18" charset="0"/>
                  </a:rPr>
                  <a:t>Aromatase</a:t>
                </a:r>
                <a:endParaRPr lang="en-US" sz="1600" dirty="0">
                  <a:solidFill>
                    <a:srgbClr val="D9FFFF"/>
                  </a:solidFill>
                  <a:latin typeface="Bernard MT Condensed" pitchFamily="18" charset="0"/>
                </a:endParaRPr>
              </a:p>
            </p:txBody>
          </p:sp>
          <p:sp>
            <p:nvSpPr>
              <p:cNvPr id="29" name="Text Box 38"/>
              <p:cNvSpPr txBox="1">
                <a:spLocks noChangeArrowheads="1"/>
              </p:cNvSpPr>
              <p:nvPr/>
            </p:nvSpPr>
            <p:spPr bwMode="auto">
              <a:xfrm>
                <a:off x="2016" y="3463"/>
                <a:ext cx="778" cy="237"/>
              </a:xfrm>
              <a:prstGeom prst="rect">
                <a:avLst/>
              </a:prstGeom>
              <a:noFill/>
              <a:ln w="9525">
                <a:noFill/>
                <a:miter lim="800000"/>
                <a:headEnd/>
                <a:tailEnd/>
              </a:ln>
              <a:effectLst/>
            </p:spPr>
            <p:txBody>
              <a:bodyPr>
                <a:spAutoFit/>
              </a:bodyPr>
              <a:lstStyle/>
              <a:p>
                <a:r>
                  <a:rPr lang="en-US" sz="1600" dirty="0" err="1">
                    <a:solidFill>
                      <a:srgbClr val="D9FFFF"/>
                    </a:solidFill>
                    <a:latin typeface="Bernard MT Condensed" pitchFamily="18" charset="0"/>
                  </a:rPr>
                  <a:t>Aromatase</a:t>
                </a:r>
                <a:endParaRPr lang="en-US" sz="1600" dirty="0">
                  <a:solidFill>
                    <a:srgbClr val="D9FFFF"/>
                  </a:solidFill>
                  <a:latin typeface="Bernard MT Condensed" pitchFamily="18" charset="0"/>
                </a:endParaRPr>
              </a:p>
            </p:txBody>
          </p:sp>
          <p:sp>
            <p:nvSpPr>
              <p:cNvPr id="47" name="Text Box 37"/>
              <p:cNvSpPr txBox="1">
                <a:spLocks noChangeArrowheads="1"/>
              </p:cNvSpPr>
              <p:nvPr/>
            </p:nvSpPr>
            <p:spPr bwMode="auto">
              <a:xfrm>
                <a:off x="3024" y="3189"/>
                <a:ext cx="778" cy="237"/>
              </a:xfrm>
              <a:prstGeom prst="rect">
                <a:avLst/>
              </a:prstGeom>
              <a:noFill/>
              <a:ln w="9525">
                <a:noFill/>
                <a:miter lim="800000"/>
                <a:headEnd/>
                <a:tailEnd/>
              </a:ln>
              <a:effectLst/>
            </p:spPr>
            <p:txBody>
              <a:bodyPr>
                <a:spAutoFit/>
              </a:bodyPr>
              <a:lstStyle/>
              <a:p>
                <a:r>
                  <a:rPr lang="en-US" sz="1600" dirty="0" err="1" smtClean="0">
                    <a:solidFill>
                      <a:srgbClr val="D9FFFF"/>
                    </a:solidFill>
                    <a:latin typeface="Bernard MT Condensed" pitchFamily="18" charset="0"/>
                  </a:rPr>
                  <a:t>Dehydrogenase</a:t>
                </a:r>
                <a:endParaRPr lang="en-US" sz="1600" dirty="0">
                  <a:solidFill>
                    <a:srgbClr val="D9FFFF"/>
                  </a:solidFill>
                  <a:latin typeface="Bernard MT Condensed" pitchFamily="18" charset="0"/>
                </a:endParaRPr>
              </a:p>
            </p:txBody>
          </p:sp>
        </p:grpSp>
        <p:sp>
          <p:nvSpPr>
            <p:cNvPr id="48" name="Rectangle 47"/>
            <p:cNvSpPr/>
            <p:nvPr/>
          </p:nvSpPr>
          <p:spPr>
            <a:xfrm>
              <a:off x="5029200" y="990600"/>
              <a:ext cx="3810000" cy="786540"/>
            </a:xfrm>
            <a:prstGeom prst="rect">
              <a:avLst/>
            </a:prstGeom>
          </p:spPr>
          <p:txBody>
            <a:bodyPr wrap="square">
              <a:spAutoFit/>
            </a:bodyPr>
            <a:lstStyle/>
            <a:p>
              <a:r>
                <a:rPr lang="en-US" sz="2000" b="1" dirty="0" smtClean="0">
                  <a:solidFill>
                    <a:schemeClr val="bg1"/>
                  </a:solidFill>
                  <a:latin typeface="Arial Narrow" pitchFamily="34" charset="0"/>
                </a:rPr>
                <a:t>Ovaries &amp; adrenals pre-menopausal </a:t>
              </a:r>
            </a:p>
            <a:p>
              <a:r>
                <a:rPr lang="en-US" sz="2000" b="1" u="sng" dirty="0" smtClean="0">
                  <a:solidFill>
                    <a:schemeClr val="bg1"/>
                  </a:solidFill>
                  <a:latin typeface="Arial Narrow" pitchFamily="34" charset="0"/>
                </a:rPr>
                <a:t>Adrenals in menopause </a:t>
              </a:r>
              <a:endParaRPr lang="en-US" sz="2000" b="1" u="sng" dirty="0">
                <a:solidFill>
                  <a:schemeClr val="bg1"/>
                </a:solidFill>
                <a:latin typeface="Arial Narrow" pitchFamily="34" charset="0"/>
              </a:endParaRPr>
            </a:p>
          </p:txBody>
        </p:sp>
      </p:grpSp>
      <p:sp>
        <p:nvSpPr>
          <p:cNvPr id="54" name="TextBox 53"/>
          <p:cNvSpPr txBox="1"/>
          <p:nvPr/>
        </p:nvSpPr>
        <p:spPr>
          <a:xfrm>
            <a:off x="267237" y="838200"/>
            <a:ext cx="1371600" cy="461665"/>
          </a:xfrm>
          <a:prstGeom prst="rect">
            <a:avLst/>
          </a:prstGeom>
          <a:solidFill>
            <a:schemeClr val="bg1"/>
          </a:solidFill>
          <a:ln>
            <a:solidFill>
              <a:srgbClr val="FF00FF"/>
            </a:solidFill>
          </a:ln>
        </p:spPr>
        <p:txBody>
          <a:bodyPr wrap="square" rtlCol="0">
            <a:spAutoFit/>
          </a:bodyPr>
          <a:lstStyle/>
          <a:p>
            <a:r>
              <a:rPr lang="en-US" sz="2400" dirty="0">
                <a:latin typeface="Bernard MT Condensed" pitchFamily="18" charset="0"/>
              </a:rPr>
              <a:t>In NATURE</a:t>
            </a:r>
          </a:p>
        </p:txBody>
      </p:sp>
      <p:sp>
        <p:nvSpPr>
          <p:cNvPr id="55" name="TextBox 54"/>
          <p:cNvSpPr txBox="1"/>
          <p:nvPr/>
        </p:nvSpPr>
        <p:spPr>
          <a:xfrm>
            <a:off x="304800" y="4186535"/>
            <a:ext cx="1524000" cy="461665"/>
          </a:xfrm>
          <a:prstGeom prst="rect">
            <a:avLst/>
          </a:prstGeom>
          <a:solidFill>
            <a:schemeClr val="bg1"/>
          </a:solidFill>
          <a:ln>
            <a:solidFill>
              <a:srgbClr val="FF00FF"/>
            </a:solidFill>
          </a:ln>
        </p:spPr>
        <p:txBody>
          <a:bodyPr wrap="square" rtlCol="0">
            <a:spAutoFit/>
          </a:bodyPr>
          <a:lstStyle/>
          <a:p>
            <a:r>
              <a:rPr lang="en-US" sz="2400" dirty="0" smtClean="0">
                <a:latin typeface="Bernard MT Condensed" pitchFamily="18" charset="0"/>
              </a:rPr>
              <a:t>As Therapy</a:t>
            </a:r>
            <a:endParaRPr lang="en-US" sz="2400" dirty="0">
              <a:latin typeface="Bernard MT Condensed" pitchFamily="18" charset="0"/>
            </a:endParaRPr>
          </a:p>
        </p:txBody>
      </p:sp>
      <p:sp>
        <p:nvSpPr>
          <p:cNvPr id="56" name="Rectangle 5"/>
          <p:cNvSpPr txBox="1">
            <a:spLocks noChangeArrowheads="1"/>
          </p:cNvSpPr>
          <p:nvPr/>
        </p:nvSpPr>
        <p:spPr>
          <a:xfrm>
            <a:off x="228600" y="4724400"/>
            <a:ext cx="8915400" cy="1905000"/>
          </a:xfrm>
          <a:prstGeom prst="rect">
            <a:avLst/>
          </a:prstGeom>
        </p:spPr>
        <p:txBody>
          <a:bodyPr vert="horz" lIns="91440" tIns="45720" rIns="91440" bIns="45720" rtlCol="0">
            <a:noAutofit/>
          </a:bodyPr>
          <a:lstStyle/>
          <a:p>
            <a:pPr marL="0" lvl="1">
              <a:lnSpc>
                <a:spcPts val="2500"/>
              </a:lnSpc>
            </a:pPr>
            <a:r>
              <a:rPr kumimoji="0" lang="en-US" sz="2400" b="1" i="0" u="none" strike="noStrike" kern="1200" cap="none" spc="0" normalizeH="0" baseline="0" noProof="0" dirty="0" err="1" smtClean="0">
                <a:ln>
                  <a:noFill/>
                </a:ln>
                <a:solidFill>
                  <a:srgbClr val="66FFFF"/>
                </a:solidFill>
                <a:effectLst/>
                <a:uLnTx/>
                <a:uFillTx/>
                <a:latin typeface="Arial Narrow" pitchFamily="34" charset="0"/>
                <a:cs typeface="Times New Roman" charset="0"/>
              </a:rPr>
              <a:t>Estradiol</a:t>
            </a:r>
            <a:r>
              <a:rPr kumimoji="0" lang="en-US" sz="2400" b="1" i="0" u="none" strike="noStrike" kern="1200" cap="none" spc="0" normalizeH="0" baseline="0" noProof="0" dirty="0" smtClean="0">
                <a:ln>
                  <a:noFill/>
                </a:ln>
                <a:solidFill>
                  <a:srgbClr val="66FFFF"/>
                </a:solidFill>
                <a:effectLst/>
                <a:uLnTx/>
                <a:uFillTx/>
                <a:latin typeface="Arial Narrow" pitchFamily="34" charset="0"/>
                <a:cs typeface="Times New Roman" charset="0"/>
              </a:rPr>
              <a:t>; </a:t>
            </a:r>
            <a:r>
              <a:rPr lang="en-US" sz="2200" b="1" i="1" dirty="0" smtClean="0">
                <a:solidFill>
                  <a:schemeClr val="bg1"/>
                </a:solidFill>
                <a:latin typeface="Arial Narrow" pitchFamily="34" charset="0"/>
                <a:cs typeface="Times New Roman" charset="0"/>
              </a:rPr>
              <a:t>Oral bioavailability is low</a:t>
            </a:r>
            <a:r>
              <a:rPr lang="en-US" sz="2200" b="1" i="1" dirty="0" smtClean="0">
                <a:solidFill>
                  <a:schemeClr val="bg1"/>
                </a:solidFill>
                <a:latin typeface="Arial Narrow" pitchFamily="34" charset="0"/>
              </a:rPr>
              <a:t> due to its rapid oxidation in the liver so used only in transdermal  patch, subcutaneous implant, ….</a:t>
            </a:r>
          </a:p>
          <a:p>
            <a:pPr>
              <a:lnSpc>
                <a:spcPts val="2500"/>
              </a:lnSpc>
            </a:pPr>
            <a:r>
              <a:rPr lang="en-US" sz="2400" b="1" dirty="0" smtClean="0">
                <a:solidFill>
                  <a:srgbClr val="66FFFF"/>
                </a:solidFill>
                <a:latin typeface="Arial Narrow" pitchFamily="34" charset="0"/>
              </a:rPr>
              <a:t>Conjugated estrogens</a:t>
            </a:r>
            <a:r>
              <a:rPr lang="en-US" sz="2400" dirty="0" smtClean="0">
                <a:solidFill>
                  <a:srgbClr val="66FFFF"/>
                </a:solidFill>
                <a:latin typeface="Arial Narrow" pitchFamily="34" charset="0"/>
              </a:rPr>
              <a:t> </a:t>
            </a:r>
            <a:r>
              <a:rPr lang="en-US" sz="2200" dirty="0" smtClean="0">
                <a:solidFill>
                  <a:schemeClr val="bg1"/>
                </a:solidFill>
                <a:latin typeface="Arial Narrow" pitchFamily="34" charset="0"/>
                <a:sym typeface="Wingdings 3"/>
              </a:rPr>
              <a:t></a:t>
            </a:r>
            <a:r>
              <a:rPr lang="en-US" sz="2200" dirty="0" smtClean="0">
                <a:solidFill>
                  <a:schemeClr val="bg1"/>
                </a:solidFill>
                <a:latin typeface="Arial Narrow" pitchFamily="34" charset="0"/>
              </a:rPr>
              <a:t> </a:t>
            </a:r>
            <a:r>
              <a:rPr lang="en-US" sz="2200" b="1" i="1" dirty="0" smtClean="0">
                <a:solidFill>
                  <a:schemeClr val="bg1"/>
                </a:solidFill>
                <a:latin typeface="Arial Narrow" pitchFamily="34" charset="0"/>
              </a:rPr>
              <a:t>mixture  of Na salts of sulfate esters of </a:t>
            </a:r>
            <a:r>
              <a:rPr lang="en-US" sz="2200" b="1" i="1" dirty="0" err="1" smtClean="0">
                <a:solidFill>
                  <a:schemeClr val="bg1"/>
                </a:solidFill>
                <a:latin typeface="Arial Narrow" pitchFamily="34" charset="0"/>
              </a:rPr>
              <a:t>estrone</a:t>
            </a:r>
            <a:r>
              <a:rPr lang="en-US" sz="2200" b="1" i="1" dirty="0" smtClean="0">
                <a:solidFill>
                  <a:schemeClr val="bg1"/>
                </a:solidFill>
                <a:latin typeface="Arial Narrow" pitchFamily="34" charset="0"/>
              </a:rPr>
              <a:t> &amp; </a:t>
            </a:r>
            <a:r>
              <a:rPr lang="en-US" sz="2200" b="1" i="1" dirty="0" err="1" smtClean="0">
                <a:solidFill>
                  <a:schemeClr val="bg1"/>
                </a:solidFill>
                <a:latin typeface="Arial Narrow" pitchFamily="34" charset="0"/>
              </a:rPr>
              <a:t>equilin</a:t>
            </a:r>
            <a:r>
              <a:rPr lang="en-US" sz="2200" b="1" i="1" dirty="0" smtClean="0">
                <a:solidFill>
                  <a:schemeClr val="bg1"/>
                </a:solidFill>
                <a:latin typeface="Arial Narrow" pitchFamily="34" charset="0"/>
              </a:rPr>
              <a:t>.</a:t>
            </a:r>
          </a:p>
          <a:p>
            <a:pPr>
              <a:lnSpc>
                <a:spcPts val="2500"/>
              </a:lnSpc>
            </a:pPr>
            <a:r>
              <a:rPr lang="en-US" sz="2400" b="1" dirty="0" err="1" smtClean="0">
                <a:solidFill>
                  <a:srgbClr val="66FFFF"/>
                </a:solidFill>
                <a:latin typeface="Arial Narrow" pitchFamily="34" charset="0"/>
              </a:rPr>
              <a:t>Esterified</a:t>
            </a:r>
            <a:r>
              <a:rPr lang="en-US" sz="2400" b="1" dirty="0" smtClean="0">
                <a:solidFill>
                  <a:srgbClr val="66FFFF"/>
                </a:solidFill>
                <a:latin typeface="Arial Narrow" pitchFamily="34" charset="0"/>
              </a:rPr>
              <a:t> estrogens</a:t>
            </a:r>
            <a:r>
              <a:rPr lang="en-US" sz="2400" dirty="0" smtClean="0">
                <a:solidFill>
                  <a:schemeClr val="bg1"/>
                </a:solidFill>
                <a:latin typeface="Arial Narrow" pitchFamily="34" charset="0"/>
              </a:rPr>
              <a:t> </a:t>
            </a:r>
            <a:endParaRPr lang="en-US" sz="2200" b="1" i="1" dirty="0" smtClean="0">
              <a:solidFill>
                <a:schemeClr val="bg1"/>
              </a:solidFill>
              <a:latin typeface="Arial Narrow" pitchFamily="34" charset="0"/>
            </a:endParaRPr>
          </a:p>
        </p:txBody>
      </p:sp>
      <p:sp>
        <p:nvSpPr>
          <p:cNvPr id="50" name="Rectangle 49"/>
          <p:cNvSpPr/>
          <p:nvPr/>
        </p:nvSpPr>
        <p:spPr>
          <a:xfrm>
            <a:off x="6934200" y="-64008"/>
            <a:ext cx="2286000" cy="830997"/>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4800" b="1" cap="none" spc="0" dirty="0" smtClean="0">
                <a:ln w="17780" cmpd="sng">
                  <a:solidFill>
                    <a:schemeClr val="bg1"/>
                  </a:solidFill>
                  <a:prstDash val="solid"/>
                  <a:miter lim="800000"/>
                </a:ln>
                <a:solidFill>
                  <a:schemeClr val="bg1"/>
                </a:solidFill>
                <a:effectLst>
                  <a:glow rad="101600">
                    <a:schemeClr val="accent4">
                      <a:satMod val="175000"/>
                      <a:alpha val="40000"/>
                    </a:schemeClr>
                  </a:glow>
                  <a:outerShdw blurRad="55000" dist="50800" dir="5400000" algn="tl">
                    <a:srgbClr val="000000">
                      <a:alpha val="33000"/>
                    </a:srgbClr>
                  </a:outerShdw>
                  <a:reflection blurRad="6350" stA="60000" endA="900" endPos="60000" dist="60007" dir="5400000" sy="-100000" algn="bl" rotWithShape="0"/>
                </a:effectLst>
                <a:latin typeface="Britannic Bold" pitchFamily="34" charset="0"/>
              </a:rPr>
              <a:t>HRT</a:t>
            </a:r>
            <a:endParaRPr lang="en-US" sz="4800" b="1" cap="none" spc="0" dirty="0">
              <a:ln w="17780" cmpd="sng">
                <a:solidFill>
                  <a:schemeClr val="bg1"/>
                </a:solidFill>
                <a:prstDash val="solid"/>
                <a:miter lim="800000"/>
              </a:ln>
              <a:solidFill>
                <a:schemeClr val="bg1"/>
              </a:solidFill>
              <a:effectLst>
                <a:glow rad="101600">
                  <a:schemeClr val="accent4">
                    <a:satMod val="175000"/>
                    <a:alpha val="40000"/>
                  </a:schemeClr>
                </a:glow>
                <a:outerShdw blurRad="55000" dist="50800" dir="5400000" algn="tl">
                  <a:srgbClr val="000000">
                    <a:alpha val="33000"/>
                  </a:srgbClr>
                </a:outerShdw>
                <a:reflection blurRad="6350" stA="60000" endA="900" endPos="60000" dist="60007" dir="5400000" sy="-100000" algn="bl" rotWithShape="0"/>
              </a:effectLst>
              <a:latin typeface="Britannic Bold" pitchFamily="34"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1000"/>
                                        <p:tgtEl>
                                          <p:spTgt spid="5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wipe(left)">
                                      <p:cBhvr>
                                        <p:cTn id="11" dur="1000"/>
                                        <p:tgtEl>
                                          <p:spTgt spid="5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6">
                                            <p:txEl>
                                              <p:pRg st="1" end="1"/>
                                            </p:txEl>
                                          </p:spTgt>
                                        </p:tgtEl>
                                        <p:attrNameLst>
                                          <p:attrName>style.visibility</p:attrName>
                                        </p:attrNameLst>
                                      </p:cBhvr>
                                      <p:to>
                                        <p:strVal val="visible"/>
                                      </p:to>
                                    </p:set>
                                    <p:animEffect transition="in" filter="wipe(left)">
                                      <p:cBhvr>
                                        <p:cTn id="16" dur="1000"/>
                                        <p:tgtEl>
                                          <p:spTgt spid="5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6">
                                            <p:txEl>
                                              <p:pRg st="2" end="2"/>
                                            </p:txEl>
                                          </p:spTgt>
                                        </p:tgtEl>
                                        <p:attrNameLst>
                                          <p:attrName>style.visibility</p:attrName>
                                        </p:attrNameLst>
                                      </p:cBhvr>
                                      <p:to>
                                        <p:strVal val="visible"/>
                                      </p:to>
                                    </p:set>
                                    <p:animEffect transition="in" filter="wipe(left)">
                                      <p:cBhvr>
                                        <p:cTn id="21" dur="1000"/>
                                        <p:tgtEl>
                                          <p:spTgt spid="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21000">
              <a:schemeClr val="tx1"/>
            </a:gs>
            <a:gs pos="64000">
              <a:srgbClr val="0000FF"/>
            </a:gs>
            <a:gs pos="94000">
              <a:srgbClr val="3333CC">
                <a:alpha val="69000"/>
              </a:srgbClr>
            </a:gs>
            <a:gs pos="99000">
              <a:srgbClr val="B2CCEC"/>
            </a:gs>
            <a:gs pos="100000">
              <a:srgbClr val="FF00FF"/>
            </a:gs>
          </a:gsLst>
          <a:path path="rect">
            <a:fillToRect r="100000" b="100000"/>
          </a:path>
          <a:tileRect l="-100000" t="-100000"/>
        </a:gradFill>
        <a:effectLst/>
      </p:bgPr>
    </p:bg>
    <p:spTree>
      <p:nvGrpSpPr>
        <p:cNvPr id="1" name=""/>
        <p:cNvGrpSpPr/>
        <p:nvPr/>
      </p:nvGrpSpPr>
      <p:grpSpPr>
        <a:xfrm>
          <a:off x="0" y="0"/>
          <a:ext cx="0" cy="0"/>
          <a:chOff x="0" y="0"/>
          <a:chExt cx="0" cy="0"/>
        </a:xfrm>
      </p:grpSpPr>
      <p:pic>
        <p:nvPicPr>
          <p:cNvPr id="12" name="Picture 2" descr="http://www.nature.com/clpt/journal/v89/n1/images/clpt2010226f3.gif"/>
          <p:cNvPicPr>
            <a:picLocks noChangeAspect="1" noChangeArrowheads="1"/>
          </p:cNvPicPr>
          <p:nvPr/>
        </p:nvPicPr>
        <p:blipFill>
          <a:blip r:embed="rId3" cstate="print">
            <a:clrChange>
              <a:clrFrom>
                <a:srgbClr val="FFFFFF"/>
              </a:clrFrom>
              <a:clrTo>
                <a:srgbClr val="FFFFFF">
                  <a:alpha val="0"/>
                </a:srgbClr>
              </a:clrTo>
            </a:clrChange>
            <a:lum bright="-20000" contrast="30000"/>
          </a:blip>
          <a:srcRect/>
          <a:stretch>
            <a:fillRect/>
          </a:stretch>
        </p:blipFill>
        <p:spPr bwMode="auto">
          <a:xfrm>
            <a:off x="4830723" y="1340223"/>
            <a:ext cx="4202337" cy="5220237"/>
          </a:xfrm>
          <a:prstGeom prst="rect">
            <a:avLst/>
          </a:prstGeom>
          <a:solidFill>
            <a:srgbClr val="E7EFF9"/>
          </a:solidFill>
        </p:spPr>
      </p:pic>
      <p:grpSp>
        <p:nvGrpSpPr>
          <p:cNvPr id="2" name="Group 14"/>
          <p:cNvGrpSpPr/>
          <p:nvPr/>
        </p:nvGrpSpPr>
        <p:grpSpPr>
          <a:xfrm>
            <a:off x="152400" y="73309"/>
            <a:ext cx="1143000" cy="1298291"/>
            <a:chOff x="2" y="73309"/>
            <a:chExt cx="1716208" cy="1907891"/>
          </a:xfrm>
        </p:grpSpPr>
        <p:pic>
          <p:nvPicPr>
            <p:cNvPr id="16386" name="Picture 2" descr="http://www.jovemedical.com/images/bhrt.jpg"/>
            <p:cNvPicPr>
              <a:picLocks noChangeAspect="1" noChangeArrowheads="1"/>
            </p:cNvPicPr>
            <p:nvPr/>
          </p:nvPicPr>
          <p:blipFill>
            <a:blip r:embed="rId4" cstate="print">
              <a:lum bright="20000"/>
            </a:blip>
            <a:srcRect/>
            <a:stretch>
              <a:fillRect/>
            </a:stretch>
          </p:blipFill>
          <p:spPr bwMode="auto">
            <a:xfrm>
              <a:off x="2" y="73309"/>
              <a:ext cx="1716208" cy="1907891"/>
            </a:xfrm>
            <a:prstGeom prst="ellipse">
              <a:avLst/>
            </a:prstGeom>
            <a:noFill/>
          </p:spPr>
        </p:pic>
        <p:pic>
          <p:nvPicPr>
            <p:cNvPr id="16388" name="Picture 4" descr="http://www.canadianmedicine4all.com/wp-content/uploads/2009/09/The-Associations-of-Hormone-Replacement-Therapy.jpg"/>
            <p:cNvPicPr>
              <a:picLocks noChangeAspect="1" noChangeArrowheads="1"/>
            </p:cNvPicPr>
            <p:nvPr/>
          </p:nvPicPr>
          <p:blipFill>
            <a:blip r:embed="rId5" cstate="print">
              <a:lum bright="10000"/>
            </a:blip>
            <a:srcRect b="6000"/>
            <a:stretch>
              <a:fillRect/>
            </a:stretch>
          </p:blipFill>
          <p:spPr bwMode="auto">
            <a:xfrm>
              <a:off x="216795" y="240405"/>
              <a:ext cx="1215958" cy="1524000"/>
            </a:xfrm>
            <a:prstGeom prst="ellipse">
              <a:avLst/>
            </a:prstGeom>
            <a:noFill/>
          </p:spPr>
        </p:pic>
      </p:grpSp>
      <p:pic>
        <p:nvPicPr>
          <p:cNvPr id="11" name="Picture 4" descr="http://www.medindia.net/afp/images/Risk-of-ER-negative-Breast-Cancer-Determined-by-Body-Fat-Distribution@@US-health-cancer-11302.jpg"/>
          <p:cNvPicPr>
            <a:picLocks noChangeAspect="1" noChangeArrowheads="1"/>
          </p:cNvPicPr>
          <p:nvPr/>
        </p:nvPicPr>
        <p:blipFill>
          <a:blip r:embed="rId6" cstate="print">
            <a:duotone>
              <a:schemeClr val="accent1">
                <a:shade val="45000"/>
                <a:satMod val="135000"/>
              </a:schemeClr>
              <a:prstClr val="white"/>
            </a:duotone>
          </a:blip>
          <a:srcRect l="2985" t="22522" r="4478" b="4167"/>
          <a:stretch>
            <a:fillRect/>
          </a:stretch>
        </p:blipFill>
        <p:spPr bwMode="auto">
          <a:xfrm flipH="1">
            <a:off x="5867400" y="0"/>
            <a:ext cx="3276600" cy="1859692"/>
          </a:xfrm>
          <a:prstGeom prst="halfFrame">
            <a:avLst>
              <a:gd name="adj1" fmla="val 33333"/>
              <a:gd name="adj2" fmla="val 38873"/>
            </a:avLst>
          </a:prstGeom>
          <a:noFill/>
        </p:spPr>
      </p:pic>
      <p:sp>
        <p:nvSpPr>
          <p:cNvPr id="13" name="TextBox 12"/>
          <p:cNvSpPr txBox="1"/>
          <p:nvPr/>
        </p:nvSpPr>
        <p:spPr>
          <a:xfrm>
            <a:off x="134470" y="1371600"/>
            <a:ext cx="4648200" cy="2769989"/>
          </a:xfrm>
          <a:prstGeom prst="rect">
            <a:avLst/>
          </a:prstGeom>
          <a:noFill/>
        </p:spPr>
        <p:txBody>
          <a:bodyPr wrap="square" rtlCol="0">
            <a:spAutoFit/>
          </a:bodyPr>
          <a:lstStyle/>
          <a:p>
            <a:pPr marL="342900" indent="-342900">
              <a:spcBef>
                <a:spcPct val="20000"/>
              </a:spcBef>
            </a:pPr>
            <a:r>
              <a:rPr lang="en-US" sz="2200" b="1" dirty="0" smtClean="0">
                <a:solidFill>
                  <a:schemeClr val="bg1"/>
                </a:solidFill>
                <a:latin typeface="Arial Narrow" pitchFamily="34" charset="0"/>
              </a:rPr>
              <a:t>Types of Estrogen Receptors [ER]</a:t>
            </a:r>
          </a:p>
          <a:p>
            <a:pPr indent="-342900">
              <a:spcBef>
                <a:spcPts val="600"/>
              </a:spcBef>
              <a:buBlip>
                <a:blip r:embed="rId7"/>
              </a:buBlip>
            </a:pPr>
            <a:r>
              <a:rPr lang="en-US" sz="2200" b="1" dirty="0" smtClean="0">
                <a:solidFill>
                  <a:srgbClr val="D9FFFF"/>
                </a:solidFill>
                <a:latin typeface="Arial Narrow" pitchFamily="34" charset="0"/>
              </a:rPr>
              <a:t>ER </a:t>
            </a:r>
            <a:r>
              <a:rPr lang="en-US" sz="2200" b="1" dirty="0" smtClean="0">
                <a:solidFill>
                  <a:srgbClr val="D9FFFF"/>
                </a:solidFill>
                <a:latin typeface="Symbol" pitchFamily="18" charset="2"/>
              </a:rPr>
              <a:t>a</a:t>
            </a:r>
            <a:r>
              <a:rPr lang="en-US" sz="2200" b="1" dirty="0" smtClean="0">
                <a:solidFill>
                  <a:srgbClr val="D9FFFF"/>
                </a:solidFill>
                <a:latin typeface="Arial Narrow" pitchFamily="34" charset="0"/>
              </a:rPr>
              <a:t> </a:t>
            </a:r>
            <a:r>
              <a:rPr lang="en-US" sz="2200" b="1" dirty="0" smtClean="0">
                <a:solidFill>
                  <a:srgbClr val="D9FFFF"/>
                </a:solidFill>
                <a:latin typeface="Arial Narrow" pitchFamily="34" charset="0"/>
                <a:sym typeface="Wingdings 3"/>
              </a:rPr>
              <a:t></a:t>
            </a:r>
          </a:p>
          <a:p>
            <a:pPr indent="-342900"/>
            <a:r>
              <a:rPr lang="en-US" sz="2200" b="1" dirty="0" smtClean="0">
                <a:solidFill>
                  <a:schemeClr val="bg1"/>
                </a:solidFill>
                <a:latin typeface="Arial Narrow" pitchFamily="34" charset="0"/>
                <a:sym typeface="Wingdings 3"/>
              </a:rPr>
              <a:t> &gt; mediates female hormonal functions</a:t>
            </a:r>
          </a:p>
          <a:p>
            <a:pPr indent="-342900"/>
            <a:r>
              <a:rPr lang="en-US" altLang="ko-KR" b="1" i="1" dirty="0" err="1" smtClean="0">
                <a:solidFill>
                  <a:schemeClr val="bg1"/>
                </a:solidFill>
                <a:latin typeface="Arial Narrow" pitchFamily="34" charset="0"/>
              </a:rPr>
              <a:t>Endometrium</a:t>
            </a:r>
            <a:r>
              <a:rPr lang="en-US" altLang="ko-KR" b="1" i="1" dirty="0">
                <a:solidFill>
                  <a:schemeClr val="bg1"/>
                </a:solidFill>
                <a:latin typeface="Arial Narrow" pitchFamily="34" charset="0"/>
              </a:rPr>
              <a:t>, </a:t>
            </a:r>
            <a:r>
              <a:rPr lang="en-US" altLang="ko-KR" b="1" i="1" dirty="0" smtClean="0">
                <a:solidFill>
                  <a:schemeClr val="bg1"/>
                </a:solidFill>
                <a:latin typeface="Arial Narrow" pitchFamily="34" charset="0"/>
              </a:rPr>
              <a:t>breast, ovaries, hypothalamus,… </a:t>
            </a:r>
            <a:endParaRPr lang="en-US" sz="2200" b="1" i="1" dirty="0" smtClean="0">
              <a:solidFill>
                <a:schemeClr val="bg1"/>
              </a:solidFill>
              <a:latin typeface="Arial Narrow" pitchFamily="34" charset="0"/>
            </a:endParaRPr>
          </a:p>
          <a:p>
            <a:pPr indent="-342900">
              <a:spcBef>
                <a:spcPts val="600"/>
              </a:spcBef>
              <a:buBlip>
                <a:blip r:embed="rId7"/>
              </a:buBlip>
            </a:pPr>
            <a:r>
              <a:rPr lang="en-US" sz="2200" b="1" dirty="0">
                <a:solidFill>
                  <a:srgbClr val="D9FFFF"/>
                </a:solidFill>
                <a:latin typeface="Arial Narrow" pitchFamily="34" charset="0"/>
              </a:rPr>
              <a:t>E</a:t>
            </a:r>
            <a:r>
              <a:rPr lang="en-US" sz="2200" b="1" dirty="0" smtClean="0">
                <a:solidFill>
                  <a:srgbClr val="D9FFFF"/>
                </a:solidFill>
                <a:latin typeface="Arial Narrow" pitchFamily="34" charset="0"/>
              </a:rPr>
              <a:t>R </a:t>
            </a:r>
            <a:r>
              <a:rPr lang="en-US" sz="2200" b="1" dirty="0" smtClean="0">
                <a:solidFill>
                  <a:srgbClr val="D9FFFF"/>
                </a:solidFill>
                <a:latin typeface="Symbol" pitchFamily="18" charset="2"/>
              </a:rPr>
              <a:t>b</a:t>
            </a:r>
            <a:r>
              <a:rPr lang="en-US" sz="2200" b="1" dirty="0" smtClean="0">
                <a:solidFill>
                  <a:srgbClr val="D9FFFF"/>
                </a:solidFill>
                <a:latin typeface="Symbol" pitchFamily="18" charset="2"/>
                <a:sym typeface="Wingdings 3"/>
              </a:rPr>
              <a:t> </a:t>
            </a:r>
            <a:r>
              <a:rPr lang="en-US" sz="2200" b="1" dirty="0" smtClean="0">
                <a:solidFill>
                  <a:srgbClr val="D9FFFF"/>
                </a:solidFill>
                <a:latin typeface="Arial Narrow" pitchFamily="34" charset="0"/>
                <a:sym typeface="Wingdings 3"/>
              </a:rPr>
              <a:t></a:t>
            </a:r>
          </a:p>
          <a:p>
            <a:pPr indent="-342900"/>
            <a:r>
              <a:rPr lang="en-US" sz="2200" b="1" dirty="0" smtClean="0">
                <a:solidFill>
                  <a:schemeClr val="bg1"/>
                </a:solidFill>
                <a:latin typeface="Arial Narrow" pitchFamily="34" charset="0"/>
                <a:sym typeface="Wingdings 3"/>
              </a:rPr>
              <a:t> &gt; mediates other hormonal functions</a:t>
            </a:r>
          </a:p>
          <a:p>
            <a:pPr marL="0" lvl="1"/>
            <a:r>
              <a:rPr lang="en-US" altLang="ko-KR" b="1" i="1" dirty="0">
                <a:solidFill>
                  <a:schemeClr val="bg1"/>
                </a:solidFill>
                <a:latin typeface="Arial Narrow" pitchFamily="34" charset="0"/>
              </a:rPr>
              <a:t>brain, bone, heart, lungs, kidney, bladder, intestinal mucosa, endothelial </a:t>
            </a:r>
            <a:r>
              <a:rPr lang="en-US" altLang="ko-KR" b="1" i="1" dirty="0" smtClean="0">
                <a:solidFill>
                  <a:schemeClr val="bg1"/>
                </a:solidFill>
                <a:latin typeface="Arial Narrow" pitchFamily="34" charset="0"/>
              </a:rPr>
              <a:t>cells,….</a:t>
            </a:r>
            <a:endParaRPr lang="en-US" sz="2200" b="1" dirty="0">
              <a:solidFill>
                <a:schemeClr val="bg1"/>
              </a:solidFill>
              <a:latin typeface="Arial Narrow" pitchFamily="34" charset="0"/>
            </a:endParaRPr>
          </a:p>
        </p:txBody>
      </p:sp>
      <p:sp>
        <p:nvSpPr>
          <p:cNvPr id="15" name="Rectangle 14"/>
          <p:cNvSpPr/>
          <p:nvPr/>
        </p:nvSpPr>
        <p:spPr>
          <a:xfrm>
            <a:off x="4114800" y="228600"/>
            <a:ext cx="457176" cy="769441"/>
          </a:xfrm>
          <a:prstGeom prst="rect">
            <a:avLst/>
          </a:prstGeom>
        </p:spPr>
        <p:txBody>
          <a:bodyPr wrap="none">
            <a:spAutoFit/>
          </a:bodyPr>
          <a:lstStyle/>
          <a:p>
            <a:r>
              <a:rPr lang="en-US" sz="4400" b="1" cap="none" spc="0" dirty="0" smtClean="0">
                <a:ln>
                  <a:solidFill>
                    <a:srgbClr val="FF00FF"/>
                  </a:solidFill>
                  <a:prstDash val="solid"/>
                </a:ln>
                <a:solidFill>
                  <a:srgbClr val="0099FF"/>
                </a:solidFill>
                <a:effectLst>
                  <a:outerShdw blurRad="50800" dist="50800" dir="5400000" algn="ctr" rotWithShape="0">
                    <a:schemeClr val="tx1"/>
                  </a:outerShdw>
                  <a:reflection blurRad="6350" stA="60000" endA="900" endPos="58000" dir="5400000" sy="-100000" algn="bl" rotWithShape="0"/>
                </a:effectLst>
                <a:uFill>
                  <a:solidFill>
                    <a:srgbClr val="FF3399"/>
                  </a:solidFill>
                </a:uFill>
                <a:latin typeface="Cooper Black" pitchFamily="18" charset="0"/>
              </a:rPr>
              <a:t>?</a:t>
            </a:r>
            <a:endParaRPr lang="en-US" sz="4400" dirty="0">
              <a:effectLst>
                <a:outerShdw blurRad="50800" dist="50800" dir="5400000" algn="ctr" rotWithShape="0">
                  <a:schemeClr val="tx1"/>
                </a:outerShdw>
                <a:reflection blurRad="6350" stA="60000" endA="900" endPos="58000" dir="5400000" sy="-100000" algn="bl" rotWithShape="0"/>
              </a:effectLst>
            </a:endParaRPr>
          </a:p>
        </p:txBody>
      </p:sp>
      <p:sp>
        <p:nvSpPr>
          <p:cNvPr id="16" name="Rectangle 15"/>
          <p:cNvSpPr/>
          <p:nvPr/>
        </p:nvSpPr>
        <p:spPr>
          <a:xfrm>
            <a:off x="1219200" y="533400"/>
            <a:ext cx="2977097" cy="387798"/>
          </a:xfrm>
          <a:prstGeom prst="rect">
            <a:avLst/>
          </a:prstGeom>
        </p:spPr>
        <p:txBody>
          <a:bodyPr wrap="none">
            <a:spAutoFit/>
          </a:bodyPr>
          <a:lstStyle/>
          <a:p>
            <a:pPr marL="342900" indent="-342900">
              <a:lnSpc>
                <a:spcPct val="80000"/>
              </a:lnSpc>
              <a:spcBef>
                <a:spcPct val="20000"/>
              </a:spcBef>
            </a:pPr>
            <a:r>
              <a:rPr lang="en-US" sz="2400" b="1" dirty="0" smtClean="0">
                <a:solidFill>
                  <a:schemeClr val="bg1"/>
                </a:solidFill>
                <a:latin typeface="Arial Narrow" pitchFamily="34" charset="0"/>
              </a:rPr>
              <a:t>What does estrogen do</a:t>
            </a:r>
          </a:p>
        </p:txBody>
      </p:sp>
      <p:sp>
        <p:nvSpPr>
          <p:cNvPr id="18" name="TextBox 17"/>
          <p:cNvSpPr txBox="1"/>
          <p:nvPr/>
        </p:nvSpPr>
        <p:spPr>
          <a:xfrm>
            <a:off x="1282521" y="838200"/>
            <a:ext cx="2971800" cy="461665"/>
          </a:xfrm>
          <a:prstGeom prst="rect">
            <a:avLst/>
          </a:prstGeom>
          <a:noFill/>
        </p:spPr>
        <p:txBody>
          <a:bodyPr wrap="square" rtlCol="0">
            <a:spAutoFit/>
          </a:bodyPr>
          <a:lstStyle/>
          <a:p>
            <a:r>
              <a:rPr lang="en-US" sz="2400" b="1" dirty="0" smtClean="0">
                <a:solidFill>
                  <a:srgbClr val="D9FFFF"/>
                </a:solidFill>
                <a:latin typeface="Arial Narrow" pitchFamily="34" charset="0"/>
              </a:rPr>
              <a:t>It binds to its receptors</a:t>
            </a:r>
            <a:endParaRPr lang="en-US" sz="2400" b="1" dirty="0">
              <a:solidFill>
                <a:srgbClr val="D9FFFF"/>
              </a:solidFill>
              <a:latin typeface="Arial Narrow" pitchFamily="34" charset="0"/>
            </a:endParaRPr>
          </a:p>
        </p:txBody>
      </p:sp>
      <p:sp>
        <p:nvSpPr>
          <p:cNvPr id="19" name="TextBox 18"/>
          <p:cNvSpPr txBox="1"/>
          <p:nvPr/>
        </p:nvSpPr>
        <p:spPr>
          <a:xfrm>
            <a:off x="4648200" y="838200"/>
            <a:ext cx="2590800" cy="461665"/>
          </a:xfrm>
          <a:prstGeom prst="rect">
            <a:avLst/>
          </a:prstGeom>
          <a:noFill/>
        </p:spPr>
        <p:txBody>
          <a:bodyPr wrap="square" rtlCol="0">
            <a:spAutoFit/>
          </a:bodyPr>
          <a:lstStyle/>
          <a:p>
            <a:r>
              <a:rPr lang="en-US" sz="2400" b="1" dirty="0" smtClean="0">
                <a:solidFill>
                  <a:srgbClr val="D9FFFF"/>
                </a:solidFill>
                <a:latin typeface="Arial Narrow" pitchFamily="34" charset="0"/>
              </a:rPr>
              <a:t>Distribution of ER</a:t>
            </a:r>
            <a:endParaRPr lang="en-US" sz="2400" b="1" dirty="0">
              <a:solidFill>
                <a:srgbClr val="D9FFFF"/>
              </a:solidFill>
              <a:latin typeface="Arial Narrow" pitchFamily="34" charset="0"/>
            </a:endParaRPr>
          </a:p>
        </p:txBody>
      </p:sp>
      <p:sp>
        <p:nvSpPr>
          <p:cNvPr id="20" name="Rectangle 3"/>
          <p:cNvSpPr txBox="1">
            <a:spLocks noChangeArrowheads="1"/>
          </p:cNvSpPr>
          <p:nvPr/>
        </p:nvSpPr>
        <p:spPr>
          <a:xfrm>
            <a:off x="49306" y="4419600"/>
            <a:ext cx="4953000" cy="1828800"/>
          </a:xfrm>
          <a:prstGeom prst="rect">
            <a:avLst/>
          </a:prstGeom>
        </p:spPr>
        <p:txBody>
          <a:bodyPr vert="horz" lIns="91440" tIns="45720" rIns="91440" bIns="45720" rtlCol="0">
            <a:noAutofit/>
          </a:bodyPr>
          <a:lstStyle/>
          <a:p>
            <a:pPr lvl="0">
              <a:lnSpc>
                <a:spcPts val="2400"/>
              </a:lnSpc>
            </a:pPr>
            <a:endParaRPr kumimoji="0" lang="en-US" altLang="ko-KR" sz="2200" b="1" i="0" u="none" strike="noStrike" kern="1200" cap="none" spc="0" normalizeH="0" baseline="0" noProof="0" dirty="0">
              <a:ln>
                <a:noFill/>
              </a:ln>
              <a:solidFill>
                <a:schemeClr val="bg1"/>
              </a:solidFill>
              <a:effectLst/>
              <a:uLnTx/>
              <a:uFillTx/>
              <a:latin typeface="Arial Narrow" pitchFamily="34" charset="0"/>
            </a:endParaRPr>
          </a:p>
        </p:txBody>
      </p:sp>
      <p:sp>
        <p:nvSpPr>
          <p:cNvPr id="14" name="Rectangle 13"/>
          <p:cNvSpPr/>
          <p:nvPr/>
        </p:nvSpPr>
        <p:spPr>
          <a:xfrm>
            <a:off x="5334000" y="166295"/>
            <a:ext cx="4572000" cy="584775"/>
          </a:xfrm>
          <a:prstGeom prst="rect">
            <a:avLst/>
          </a:prstGeom>
          <a:noFill/>
        </p:spPr>
        <p:txBody>
          <a:bodyPr wrap="square" lIns="91440" tIns="45720" rIns="91440" bIns="45720">
            <a:spAutoFit/>
          </a:bodyPr>
          <a:lstStyle/>
          <a:p>
            <a:pPr algn="ctr"/>
            <a:r>
              <a:rPr lang="en-US" sz="3200" dirty="0" smtClean="0">
                <a:ln w="18415" cmpd="sng">
                  <a:solidFill>
                    <a:srgbClr val="D9FFFF"/>
                  </a:solidFill>
                  <a:prstDash val="solid"/>
                </a:ln>
                <a:solidFill>
                  <a:schemeClr val="bg1"/>
                </a:solidFill>
                <a:effectLst>
                  <a:outerShdw blurRad="63500" dir="3600000" algn="tl" rotWithShape="0">
                    <a:srgbClr val="000000">
                      <a:alpha val="70000"/>
                    </a:srgbClr>
                  </a:outerShdw>
                </a:effectLst>
                <a:latin typeface="Britannic Bold" pitchFamily="34" charset="0"/>
              </a:rPr>
              <a:t>ESTROGEN</a:t>
            </a:r>
            <a:endParaRPr lang="en-US" sz="3200" dirty="0">
              <a:ln w="18415" cmpd="sng">
                <a:solidFill>
                  <a:srgbClr val="D9FFFF"/>
                </a:solidFill>
                <a:prstDash val="solid"/>
              </a:ln>
              <a:solidFill>
                <a:schemeClr val="bg1"/>
              </a:solidFill>
              <a:effectLst>
                <a:outerShdw blurRad="63500" dir="3600000" algn="tl" rotWithShape="0">
                  <a:srgbClr val="000000">
                    <a:alpha val="70000"/>
                  </a:srgbClr>
                </a:outerShdw>
              </a:effectLst>
              <a:latin typeface="Britannic Bold" pitchFamily="34"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nodePh="1">
                                  <p:stCondLst>
                                    <p:cond delay="0"/>
                                  </p:stCondLst>
                                  <p:endCondLst>
                                    <p:cond evt="begin" delay="0">
                                      <p:tn val="13"/>
                                    </p:cond>
                                  </p:endCondLst>
                                  <p:childTnLst>
                                    <p:set>
                                      <p:cBhvr>
                                        <p:cTn id="14" dur="1" fill="hold">
                                          <p:stCondLst>
                                            <p:cond delay="0"/>
                                          </p:stCondLst>
                                        </p:cTn>
                                        <p:tgtEl>
                                          <p:spTgt spid="20"/>
                                        </p:tgtEl>
                                        <p:attrNameLst>
                                          <p:attrName>style.visibility</p:attrName>
                                        </p:attrNameLst>
                                      </p:cBhvr>
                                      <p:to>
                                        <p:strVal val="visible"/>
                                      </p:to>
                                    </p:set>
                                    <p:animEffect transition="in" filter="strips(downRight)">
                                      <p:cBhvr>
                                        <p:cTn id="1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21000">
              <a:schemeClr val="tx1"/>
            </a:gs>
            <a:gs pos="64000">
              <a:srgbClr val="0000FF"/>
            </a:gs>
            <a:gs pos="94000">
              <a:srgbClr val="3333CC">
                <a:alpha val="69000"/>
              </a:srgbClr>
            </a:gs>
            <a:gs pos="99000">
              <a:srgbClr val="B2CCEC"/>
            </a:gs>
            <a:gs pos="100000">
              <a:srgbClr val="FF00FF"/>
            </a:gs>
          </a:gsLst>
          <a:path path="rect">
            <a:fillToRect r="100000" b="100000"/>
          </a:path>
          <a:tileRect l="-100000" t="-100000"/>
        </a:gradFill>
        <a:effectLst/>
      </p:bgPr>
    </p:bg>
    <p:spTree>
      <p:nvGrpSpPr>
        <p:cNvPr id="1" name=""/>
        <p:cNvGrpSpPr/>
        <p:nvPr/>
      </p:nvGrpSpPr>
      <p:grpSpPr>
        <a:xfrm>
          <a:off x="0" y="0"/>
          <a:ext cx="0" cy="0"/>
          <a:chOff x="0" y="0"/>
          <a:chExt cx="0" cy="0"/>
        </a:xfrm>
      </p:grpSpPr>
      <p:grpSp>
        <p:nvGrpSpPr>
          <p:cNvPr id="2" name="Group 14"/>
          <p:cNvGrpSpPr/>
          <p:nvPr/>
        </p:nvGrpSpPr>
        <p:grpSpPr>
          <a:xfrm>
            <a:off x="152400" y="73309"/>
            <a:ext cx="1143000" cy="1298291"/>
            <a:chOff x="2" y="73309"/>
            <a:chExt cx="1716208" cy="1907891"/>
          </a:xfrm>
        </p:grpSpPr>
        <p:pic>
          <p:nvPicPr>
            <p:cNvPr id="16386" name="Picture 2" descr="http://www.jovemedical.com/images/bhrt.jpg"/>
            <p:cNvPicPr>
              <a:picLocks noChangeAspect="1" noChangeArrowheads="1"/>
            </p:cNvPicPr>
            <p:nvPr/>
          </p:nvPicPr>
          <p:blipFill>
            <a:blip r:embed="rId3" cstate="print">
              <a:lum bright="20000"/>
            </a:blip>
            <a:srcRect/>
            <a:stretch>
              <a:fillRect/>
            </a:stretch>
          </p:blipFill>
          <p:spPr bwMode="auto">
            <a:xfrm>
              <a:off x="2" y="73309"/>
              <a:ext cx="1716208" cy="1907891"/>
            </a:xfrm>
            <a:prstGeom prst="ellipse">
              <a:avLst/>
            </a:prstGeom>
            <a:noFill/>
          </p:spPr>
        </p:pic>
        <p:pic>
          <p:nvPicPr>
            <p:cNvPr id="16388" name="Picture 4" descr="http://www.canadianmedicine4all.com/wp-content/uploads/2009/09/The-Associations-of-Hormone-Replacement-Therapy.jpg"/>
            <p:cNvPicPr>
              <a:picLocks noChangeAspect="1" noChangeArrowheads="1"/>
            </p:cNvPicPr>
            <p:nvPr/>
          </p:nvPicPr>
          <p:blipFill>
            <a:blip r:embed="rId4" cstate="print">
              <a:lum bright="10000"/>
            </a:blip>
            <a:srcRect b="6000"/>
            <a:stretch>
              <a:fillRect/>
            </a:stretch>
          </p:blipFill>
          <p:spPr bwMode="auto">
            <a:xfrm>
              <a:off x="216795" y="240405"/>
              <a:ext cx="1215958" cy="1524000"/>
            </a:xfrm>
            <a:prstGeom prst="ellipse">
              <a:avLst/>
            </a:prstGeom>
            <a:noFill/>
          </p:spPr>
        </p:pic>
      </p:grpSp>
      <p:pic>
        <p:nvPicPr>
          <p:cNvPr id="11" name="Picture 4" descr="http://www.medindia.net/afp/images/Risk-of-ER-negative-Breast-Cancer-Determined-by-Body-Fat-Distribution@@US-health-cancer-11302.jpg"/>
          <p:cNvPicPr>
            <a:picLocks noChangeAspect="1" noChangeArrowheads="1"/>
          </p:cNvPicPr>
          <p:nvPr/>
        </p:nvPicPr>
        <p:blipFill>
          <a:blip r:embed="rId5" cstate="print">
            <a:duotone>
              <a:schemeClr val="accent1">
                <a:shade val="45000"/>
                <a:satMod val="135000"/>
              </a:schemeClr>
              <a:prstClr val="white"/>
            </a:duotone>
          </a:blip>
          <a:srcRect l="2985" t="22522" r="4478" b="4167"/>
          <a:stretch>
            <a:fillRect/>
          </a:stretch>
        </p:blipFill>
        <p:spPr bwMode="auto">
          <a:xfrm flipH="1">
            <a:off x="5867400" y="0"/>
            <a:ext cx="3276600" cy="1859692"/>
          </a:xfrm>
          <a:prstGeom prst="halfFrame">
            <a:avLst>
              <a:gd name="adj1" fmla="val 33333"/>
              <a:gd name="adj2" fmla="val 44016"/>
            </a:avLst>
          </a:prstGeom>
          <a:noFill/>
        </p:spPr>
      </p:pic>
      <p:sp>
        <p:nvSpPr>
          <p:cNvPr id="9" name="TextBox 8"/>
          <p:cNvSpPr txBox="1"/>
          <p:nvPr/>
        </p:nvSpPr>
        <p:spPr>
          <a:xfrm>
            <a:off x="381000" y="1905000"/>
            <a:ext cx="8534400" cy="4888518"/>
          </a:xfrm>
          <a:prstGeom prst="rect">
            <a:avLst/>
          </a:prstGeom>
          <a:noFill/>
        </p:spPr>
        <p:txBody>
          <a:bodyPr wrap="square" rtlCol="0">
            <a:spAutoFit/>
          </a:bodyPr>
          <a:lstStyle/>
          <a:p>
            <a:pPr>
              <a:lnSpc>
                <a:spcPts val="2600"/>
              </a:lnSpc>
              <a:spcBef>
                <a:spcPts val="600"/>
              </a:spcBef>
              <a:buClr>
                <a:srgbClr val="00CCFF"/>
              </a:buClr>
              <a:buSzPct val="78000"/>
              <a:buFont typeface="Wingdings" pitchFamily="2" charset="2"/>
              <a:buChar char="Ø"/>
            </a:pPr>
            <a:r>
              <a:rPr lang="en-US" sz="2400" b="1" u="heavy" dirty="0" smtClean="0">
                <a:solidFill>
                  <a:schemeClr val="bg1"/>
                </a:solidFill>
                <a:uFill>
                  <a:solidFill>
                    <a:srgbClr val="66FFFF"/>
                  </a:solidFill>
                </a:uFill>
                <a:latin typeface="Arial Narrow" pitchFamily="34" charset="0"/>
              </a:rPr>
              <a:t>Improves hot flushes &amp;  night sweats</a:t>
            </a:r>
            <a:endParaRPr lang="en-US" sz="2400" b="1" dirty="0" smtClean="0">
              <a:solidFill>
                <a:schemeClr val="bg1"/>
              </a:solidFill>
              <a:latin typeface="Arial Narrow" pitchFamily="34" charset="0"/>
            </a:endParaRPr>
          </a:p>
          <a:p>
            <a:pPr>
              <a:lnSpc>
                <a:spcPts val="2600"/>
              </a:lnSpc>
              <a:spcBef>
                <a:spcPts val="600"/>
              </a:spcBef>
              <a:buClr>
                <a:srgbClr val="00CCFF"/>
              </a:buClr>
              <a:buSzPct val="78000"/>
              <a:buFont typeface="Wingdings" pitchFamily="2" charset="2"/>
              <a:buChar char="Ø"/>
            </a:pPr>
            <a:r>
              <a:rPr lang="en-US" sz="2400" b="1" u="heavy" dirty="0" smtClean="0">
                <a:solidFill>
                  <a:schemeClr val="bg1"/>
                </a:solidFill>
                <a:uFill>
                  <a:solidFill>
                    <a:srgbClr val="66FFFF"/>
                  </a:solidFill>
                </a:uFill>
                <a:latin typeface="Arial Narrow" pitchFamily="34" charset="0"/>
              </a:rPr>
              <a:t>Controls sleep disturbance &amp; mood swings </a:t>
            </a:r>
            <a:r>
              <a:rPr lang="en-US" sz="2400" b="1" dirty="0" smtClean="0">
                <a:solidFill>
                  <a:schemeClr val="bg1"/>
                </a:solidFill>
                <a:latin typeface="Arial Narrow" pitchFamily="34" charset="0"/>
              </a:rPr>
              <a:t>by acting on NE, DA &amp; 5HT at reticular formation</a:t>
            </a:r>
          </a:p>
          <a:p>
            <a:pPr>
              <a:lnSpc>
                <a:spcPts val="2600"/>
              </a:lnSpc>
              <a:spcBef>
                <a:spcPts val="600"/>
              </a:spcBef>
              <a:buClr>
                <a:srgbClr val="00CCFF"/>
              </a:buClr>
              <a:buSzPct val="78000"/>
              <a:buFont typeface="Wingdings" pitchFamily="2" charset="2"/>
              <a:buChar char="Ø"/>
            </a:pPr>
            <a:r>
              <a:rPr lang="en-US" sz="2400" b="1" u="heavy" dirty="0" smtClean="0">
                <a:solidFill>
                  <a:schemeClr val="bg1"/>
                </a:solidFill>
                <a:uFill>
                  <a:solidFill>
                    <a:srgbClr val="66FFFF"/>
                  </a:solidFill>
                </a:uFill>
                <a:latin typeface="Arial Narrow" pitchFamily="34" charset="0"/>
              </a:rPr>
              <a:t>Improves urethral &amp; urinary symptoms</a:t>
            </a:r>
            <a:r>
              <a:rPr lang="en-US" sz="2400" b="1" dirty="0" smtClean="0">
                <a:solidFill>
                  <a:schemeClr val="bg1"/>
                </a:solidFill>
                <a:latin typeface="Arial Narrow" pitchFamily="34" charset="0"/>
              </a:rPr>
              <a:t> by </a:t>
            </a:r>
            <a:r>
              <a:rPr lang="en-US" sz="2400" b="1" dirty="0" smtClean="0">
                <a:solidFill>
                  <a:schemeClr val="bg1"/>
                </a:solidFill>
                <a:latin typeface="Arial Narrow" pitchFamily="34" charset="0"/>
                <a:sym typeface="Wingdings 3"/>
              </a:rPr>
              <a:t></a:t>
            </a:r>
            <a:r>
              <a:rPr lang="en-US" sz="2400" b="1" dirty="0" smtClean="0">
                <a:solidFill>
                  <a:schemeClr val="bg1"/>
                </a:solidFill>
                <a:latin typeface="Arial Narrow" pitchFamily="34" charset="0"/>
              </a:rPr>
              <a:t> epithelial thickness &amp; </a:t>
            </a:r>
            <a:r>
              <a:rPr lang="en-US" sz="2400" b="1" dirty="0" err="1" smtClean="0">
                <a:solidFill>
                  <a:schemeClr val="bg1"/>
                </a:solidFill>
                <a:latin typeface="Arial Narrow" pitchFamily="34" charset="0"/>
              </a:rPr>
              <a:t>vascularity</a:t>
            </a:r>
            <a:r>
              <a:rPr lang="en-US" sz="2400" b="1" dirty="0" smtClean="0">
                <a:solidFill>
                  <a:schemeClr val="bg1"/>
                </a:solidFill>
                <a:latin typeface="Arial Narrow" pitchFamily="34" charset="0"/>
              </a:rPr>
              <a:t>, collagen content  at urethra &amp; NE transmission that contract sphincters &amp; relax </a:t>
            </a:r>
            <a:r>
              <a:rPr lang="en-US" sz="2400" b="1" dirty="0" err="1" smtClean="0">
                <a:solidFill>
                  <a:schemeClr val="bg1"/>
                </a:solidFill>
                <a:latin typeface="Arial Narrow" pitchFamily="34" charset="0"/>
              </a:rPr>
              <a:t>detrusal</a:t>
            </a:r>
            <a:r>
              <a:rPr lang="en-US" sz="2400" b="1" dirty="0" smtClean="0">
                <a:solidFill>
                  <a:schemeClr val="bg1"/>
                </a:solidFill>
                <a:latin typeface="Arial Narrow" pitchFamily="34" charset="0"/>
              </a:rPr>
              <a:t> muscles </a:t>
            </a:r>
          </a:p>
          <a:p>
            <a:pPr>
              <a:lnSpc>
                <a:spcPts val="2600"/>
              </a:lnSpc>
              <a:spcBef>
                <a:spcPts val="600"/>
              </a:spcBef>
              <a:buClr>
                <a:srgbClr val="00CCFF"/>
              </a:buClr>
              <a:buSzPct val="78000"/>
              <a:buFont typeface="Wingdings" pitchFamily="2" charset="2"/>
              <a:buChar char="Ø"/>
            </a:pPr>
            <a:r>
              <a:rPr lang="en-US" sz="2400" b="1" dirty="0">
                <a:solidFill>
                  <a:schemeClr val="bg1"/>
                </a:solidFill>
                <a:latin typeface="Arial Narrow" pitchFamily="34" charset="0"/>
              </a:rPr>
              <a:t> </a:t>
            </a:r>
            <a:r>
              <a:rPr lang="en-US" sz="2400" b="1" u="heavy" dirty="0" smtClean="0">
                <a:solidFill>
                  <a:schemeClr val="bg1"/>
                </a:solidFill>
                <a:uFill>
                  <a:solidFill>
                    <a:srgbClr val="66FFFF"/>
                  </a:solidFill>
                </a:uFill>
                <a:latin typeface="Arial Narrow" pitchFamily="34" charset="0"/>
              </a:rPr>
              <a:t>Improves vaginal dryness</a:t>
            </a:r>
            <a:r>
              <a:rPr lang="en-US" sz="2400" b="1" dirty="0" smtClean="0">
                <a:solidFill>
                  <a:schemeClr val="bg1"/>
                </a:solidFill>
                <a:latin typeface="Arial Narrow" pitchFamily="34" charset="0"/>
              </a:rPr>
              <a:t>  by </a:t>
            </a:r>
            <a:r>
              <a:rPr lang="en-US" sz="2400" b="1" dirty="0" smtClean="0">
                <a:solidFill>
                  <a:schemeClr val="bg1"/>
                </a:solidFill>
                <a:latin typeface="Arial Narrow" pitchFamily="34" charset="0"/>
                <a:sym typeface="Wingdings 3"/>
              </a:rPr>
              <a:t></a:t>
            </a:r>
            <a:r>
              <a:rPr lang="en-US" sz="2400" b="1" dirty="0" smtClean="0">
                <a:solidFill>
                  <a:schemeClr val="bg1"/>
                </a:solidFill>
                <a:latin typeface="Arial Narrow" pitchFamily="34" charset="0"/>
              </a:rPr>
              <a:t> epithelial thickness &amp; </a:t>
            </a:r>
            <a:r>
              <a:rPr lang="en-US" sz="2400" b="1" dirty="0" err="1" smtClean="0">
                <a:solidFill>
                  <a:schemeClr val="bg1"/>
                </a:solidFill>
                <a:latin typeface="Arial Narrow" pitchFamily="34" charset="0"/>
              </a:rPr>
              <a:t>vascularity</a:t>
            </a:r>
            <a:r>
              <a:rPr lang="en-US" sz="2400" b="1" dirty="0" smtClean="0">
                <a:solidFill>
                  <a:schemeClr val="bg1"/>
                </a:solidFill>
                <a:latin typeface="Arial Narrow" pitchFamily="34" charset="0"/>
              </a:rPr>
              <a:t>, collagen content (topical and systemic estrogens prep are effective)</a:t>
            </a:r>
          </a:p>
          <a:p>
            <a:pPr>
              <a:lnSpc>
                <a:spcPts val="2600"/>
              </a:lnSpc>
              <a:spcBef>
                <a:spcPts val="600"/>
              </a:spcBef>
              <a:buClr>
                <a:srgbClr val="00CCFF"/>
              </a:buClr>
              <a:buSzPct val="78000"/>
            </a:pPr>
            <a:endParaRPr lang="en-US" sz="2400" b="1" dirty="0" smtClean="0">
              <a:solidFill>
                <a:schemeClr val="bg1"/>
              </a:solidFill>
              <a:latin typeface="Arial Narrow" pitchFamily="34" charset="0"/>
            </a:endParaRPr>
          </a:p>
          <a:p>
            <a:pPr>
              <a:lnSpc>
                <a:spcPts val="2600"/>
              </a:lnSpc>
              <a:spcBef>
                <a:spcPts val="600"/>
              </a:spcBef>
              <a:buClr>
                <a:srgbClr val="00CCFF"/>
              </a:buClr>
              <a:buSzPct val="78000"/>
              <a:buFont typeface="Wingdings" pitchFamily="2" charset="2"/>
              <a:buChar char="Ø"/>
            </a:pPr>
            <a:r>
              <a:rPr lang="en-US" sz="2400" b="1" u="heavy" dirty="0" smtClean="0">
                <a:solidFill>
                  <a:schemeClr val="bg1"/>
                </a:solidFill>
                <a:uFill>
                  <a:solidFill>
                    <a:srgbClr val="66FFFF"/>
                  </a:solidFill>
                </a:uFill>
                <a:latin typeface="Arial Narrow" pitchFamily="34" charset="0"/>
              </a:rPr>
              <a:t>Increases bone density </a:t>
            </a:r>
            <a:r>
              <a:rPr lang="en-US" sz="2400" b="1" dirty="0" smtClean="0">
                <a:solidFill>
                  <a:schemeClr val="bg1"/>
                </a:solidFill>
                <a:latin typeface="Arial Narrow" pitchFamily="34" charset="0"/>
              </a:rPr>
              <a:t>by </a:t>
            </a:r>
            <a:r>
              <a:rPr lang="en-US" sz="2400" b="1" dirty="0" smtClean="0">
                <a:solidFill>
                  <a:schemeClr val="bg1"/>
                </a:solidFill>
                <a:latin typeface="Arial Narrow" pitchFamily="34" charset="0"/>
                <a:sym typeface="Wingdings 3"/>
              </a:rPr>
              <a:t> </a:t>
            </a:r>
            <a:r>
              <a:rPr lang="en-US" sz="2400" b="1" dirty="0" err="1" smtClean="0">
                <a:solidFill>
                  <a:schemeClr val="bg1"/>
                </a:solidFill>
                <a:latin typeface="Arial Narrow" pitchFamily="34" charset="0"/>
              </a:rPr>
              <a:t>calcitonin</a:t>
            </a:r>
            <a:r>
              <a:rPr lang="en-US" sz="2400" b="1" dirty="0" smtClean="0">
                <a:solidFill>
                  <a:schemeClr val="bg1"/>
                </a:solidFill>
                <a:latin typeface="Arial Narrow" pitchFamily="34" charset="0"/>
              </a:rPr>
              <a:t> release from thyroid to </a:t>
            </a:r>
            <a:r>
              <a:rPr lang="en-US" sz="2400" b="1" dirty="0" smtClean="0">
                <a:solidFill>
                  <a:schemeClr val="bg1"/>
                </a:solidFill>
                <a:latin typeface="Arial Narrow" pitchFamily="34" charset="0"/>
                <a:sym typeface="Wingdings 3"/>
              </a:rPr>
              <a:t> </a:t>
            </a:r>
            <a:r>
              <a:rPr lang="en-US" sz="2400" b="1" dirty="0" err="1" smtClean="0">
                <a:solidFill>
                  <a:schemeClr val="bg1"/>
                </a:solidFill>
                <a:latin typeface="Arial Narrow" pitchFamily="34" charset="0"/>
              </a:rPr>
              <a:t>osteoclastic</a:t>
            </a:r>
            <a:r>
              <a:rPr lang="en-US" sz="2400" b="1" dirty="0" smtClean="0">
                <a:solidFill>
                  <a:schemeClr val="bg1"/>
                </a:solidFill>
                <a:latin typeface="Arial Narrow" pitchFamily="34" charset="0"/>
              </a:rPr>
              <a:t> activity.  </a:t>
            </a:r>
          </a:p>
          <a:p>
            <a:pPr>
              <a:lnSpc>
                <a:spcPts val="2600"/>
              </a:lnSpc>
              <a:spcBef>
                <a:spcPts val="600"/>
              </a:spcBef>
              <a:buClr>
                <a:srgbClr val="00CCFF"/>
              </a:buClr>
              <a:buSzPct val="78000"/>
              <a:buFont typeface="Wingdings" pitchFamily="2" charset="2"/>
              <a:buChar char="Ø"/>
            </a:pPr>
            <a:r>
              <a:rPr lang="en-US" sz="2400" b="1" dirty="0" err="1" smtClean="0">
                <a:solidFill>
                  <a:schemeClr val="bg1"/>
                </a:solidFill>
                <a:latin typeface="Arial Narrow" pitchFamily="34" charset="0"/>
              </a:rPr>
              <a:t>Progestins</a:t>
            </a:r>
            <a:r>
              <a:rPr lang="en-US" sz="2400" b="1" dirty="0" smtClean="0">
                <a:solidFill>
                  <a:schemeClr val="bg1"/>
                </a:solidFill>
                <a:latin typeface="Arial Narrow" pitchFamily="34" charset="0"/>
              </a:rPr>
              <a:t> act </a:t>
            </a:r>
            <a:r>
              <a:rPr lang="en-US" sz="2400" b="1" dirty="0" err="1" smtClean="0">
                <a:solidFill>
                  <a:schemeClr val="bg1"/>
                </a:solidFill>
                <a:latin typeface="Arial Narrow" pitchFamily="34" charset="0"/>
              </a:rPr>
              <a:t>synergestic</a:t>
            </a:r>
            <a:r>
              <a:rPr lang="en-US" sz="2400" b="1" dirty="0" smtClean="0">
                <a:solidFill>
                  <a:schemeClr val="bg1"/>
                </a:solidFill>
                <a:latin typeface="Arial Narrow" pitchFamily="34" charset="0"/>
              </a:rPr>
              <a:t> by blocking  </a:t>
            </a:r>
            <a:r>
              <a:rPr lang="en-US" sz="2400" b="1" dirty="0" err="1" smtClean="0">
                <a:solidFill>
                  <a:schemeClr val="bg1"/>
                </a:solidFill>
                <a:latin typeface="Arial Narrow" pitchFamily="34" charset="0"/>
              </a:rPr>
              <a:t>cortico</a:t>
            </a:r>
            <a:r>
              <a:rPr lang="en-US" sz="2400" b="1" dirty="0" smtClean="0">
                <a:solidFill>
                  <a:schemeClr val="bg1"/>
                </a:solidFill>
                <a:latin typeface="Arial Narrow" pitchFamily="34" charset="0"/>
              </a:rPr>
              <a:t>- steroid induced  bone </a:t>
            </a:r>
            <a:r>
              <a:rPr lang="en-US" sz="2400" b="1" dirty="0" err="1" smtClean="0">
                <a:solidFill>
                  <a:schemeClr val="bg1"/>
                </a:solidFill>
                <a:latin typeface="Arial Narrow" pitchFamily="34" charset="0"/>
              </a:rPr>
              <a:t>resorption</a:t>
            </a:r>
            <a:r>
              <a:rPr lang="en-US" sz="2400" b="1" dirty="0" smtClean="0">
                <a:solidFill>
                  <a:schemeClr val="bg1"/>
                </a:solidFill>
                <a:latin typeface="Arial Narrow" pitchFamily="34" charset="0"/>
              </a:rPr>
              <a:t>. (Decrease incidence of hip fracture) </a:t>
            </a:r>
          </a:p>
        </p:txBody>
      </p:sp>
      <p:sp>
        <p:nvSpPr>
          <p:cNvPr id="10" name="TextBox 9"/>
          <p:cNvSpPr txBox="1"/>
          <p:nvPr/>
        </p:nvSpPr>
        <p:spPr>
          <a:xfrm>
            <a:off x="381000" y="838200"/>
            <a:ext cx="2209800" cy="412934"/>
          </a:xfrm>
          <a:prstGeom prst="rect">
            <a:avLst/>
          </a:prstGeom>
          <a:solidFill>
            <a:srgbClr val="000000">
              <a:alpha val="56078"/>
            </a:srgbClr>
          </a:solidFill>
          <a:ln>
            <a:noFill/>
          </a:ln>
        </p:spPr>
        <p:txBody>
          <a:bodyPr wrap="square" rtlCol="0">
            <a:spAutoFit/>
          </a:bodyPr>
          <a:lstStyle/>
          <a:p>
            <a:pPr>
              <a:lnSpc>
                <a:spcPts val="2500"/>
              </a:lnSpc>
            </a:pPr>
            <a:r>
              <a:rPr lang="en-US" sz="2400" u="heavy" dirty="0" smtClean="0">
                <a:solidFill>
                  <a:srgbClr val="D9FFFF"/>
                </a:solidFill>
                <a:uFill>
                  <a:solidFill>
                    <a:srgbClr val="00CCFF"/>
                  </a:solidFill>
                </a:uFill>
                <a:latin typeface="Bernard MT Condensed" pitchFamily="18" charset="0"/>
              </a:rPr>
              <a:t>A. In Menopause</a:t>
            </a:r>
            <a:endParaRPr lang="en-US" sz="2400" u="heavy" dirty="0">
              <a:solidFill>
                <a:srgbClr val="D9FFFF"/>
              </a:solidFill>
              <a:uFill>
                <a:solidFill>
                  <a:srgbClr val="00CCFF"/>
                </a:solidFill>
              </a:uFill>
              <a:latin typeface="Bernard MT Condensed" pitchFamily="18" charset="0"/>
            </a:endParaRPr>
          </a:p>
        </p:txBody>
      </p:sp>
      <p:sp>
        <p:nvSpPr>
          <p:cNvPr id="14" name="Rectangle 13"/>
          <p:cNvSpPr/>
          <p:nvPr/>
        </p:nvSpPr>
        <p:spPr>
          <a:xfrm>
            <a:off x="990600" y="389965"/>
            <a:ext cx="2815130"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nSpc>
                <a:spcPts val="3000"/>
              </a:lnSpc>
            </a:pPr>
            <a:r>
              <a:rPr lang="en-US" sz="2800" b="1" cap="none" spc="0" dirty="0" smtClean="0">
                <a:ln>
                  <a:solidFill>
                    <a:srgbClr val="FF00FF"/>
                  </a:solidFill>
                  <a:prstDash val="solid"/>
                </a:ln>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5400000" scaled="1"/>
                  <a:tileRect/>
                </a:gradFill>
                <a:effectLst>
                  <a:outerShdw blurRad="50800" dist="50800" dir="5400000" algn="ctr" rotWithShape="0">
                    <a:schemeClr val="tx1"/>
                  </a:outerShdw>
                  <a:reflection blurRad="6350" stA="60000" endA="900" endPos="58000" dir="5400000" sy="-100000" algn="bl" rotWithShape="0"/>
                </a:effectLst>
                <a:uFill>
                  <a:solidFill>
                    <a:srgbClr val="FF3399"/>
                  </a:solidFill>
                </a:uFill>
                <a:latin typeface="Cooper Black" pitchFamily="18" charset="0"/>
                <a:sym typeface="Wingdings 3"/>
              </a:rPr>
              <a:t>INDICATIONS</a:t>
            </a:r>
            <a:endParaRPr lang="en-US" sz="2800" b="1" cap="none" spc="0" dirty="0">
              <a:ln>
                <a:solidFill>
                  <a:srgbClr val="FF00FF"/>
                </a:solidFill>
                <a:prstDash val="solid"/>
              </a:ln>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5400000" scaled="1"/>
                <a:tileRect/>
              </a:gradFill>
              <a:effectLst>
                <a:outerShdw blurRad="50800" dist="50800" dir="5400000" algn="ctr" rotWithShape="0">
                  <a:schemeClr val="tx1"/>
                </a:outerShdw>
                <a:reflection blurRad="6350" stA="60000" endA="900" endPos="58000" dir="5400000" sy="-100000" algn="bl" rotWithShape="0"/>
              </a:effectLst>
              <a:latin typeface="Cooper Black" pitchFamily="18" charset="0"/>
            </a:endParaRPr>
          </a:p>
        </p:txBody>
      </p:sp>
      <p:sp>
        <p:nvSpPr>
          <p:cNvPr id="12" name="Rectangle 11"/>
          <p:cNvSpPr/>
          <p:nvPr/>
        </p:nvSpPr>
        <p:spPr>
          <a:xfrm>
            <a:off x="2438400" y="796635"/>
            <a:ext cx="6324600" cy="1200329"/>
          </a:xfrm>
          <a:prstGeom prst="rect">
            <a:avLst/>
          </a:prstGeom>
        </p:spPr>
        <p:txBody>
          <a:bodyPr wrap="square">
            <a:spAutoFit/>
          </a:bodyPr>
          <a:lstStyle/>
          <a:p>
            <a:r>
              <a:rPr lang="en-US" sz="2400" b="1" dirty="0" smtClean="0">
                <a:solidFill>
                  <a:srgbClr val="D9FFFF"/>
                </a:solidFill>
                <a:latin typeface="Arial Narrow" pitchFamily="34" charset="0"/>
              </a:rPr>
              <a:t>Not given unless presence of symptoms; alone only after hysterectomy or with progestin as HRT</a:t>
            </a:r>
          </a:p>
          <a:p>
            <a:r>
              <a:rPr lang="en-US" sz="2400" b="1" dirty="0" smtClean="0">
                <a:solidFill>
                  <a:srgbClr val="D9FFFF"/>
                </a:solidFill>
                <a:latin typeface="Arial Narrow" pitchFamily="34" charset="0"/>
              </a:rPr>
              <a:t> (never exceed 5 yrs administration)</a:t>
            </a:r>
          </a:p>
        </p:txBody>
      </p:sp>
      <p:sp>
        <p:nvSpPr>
          <p:cNvPr id="13" name="Rectangle 12"/>
          <p:cNvSpPr/>
          <p:nvPr/>
        </p:nvSpPr>
        <p:spPr>
          <a:xfrm>
            <a:off x="5410200" y="166295"/>
            <a:ext cx="4572000" cy="584775"/>
          </a:xfrm>
          <a:prstGeom prst="rect">
            <a:avLst/>
          </a:prstGeom>
          <a:noFill/>
        </p:spPr>
        <p:txBody>
          <a:bodyPr wrap="square" lIns="91440" tIns="45720" rIns="91440" bIns="45720">
            <a:spAutoFit/>
          </a:bodyPr>
          <a:lstStyle/>
          <a:p>
            <a:pPr algn="ctr"/>
            <a:r>
              <a:rPr lang="en-US" sz="3200" dirty="0" smtClean="0">
                <a:ln w="18415" cmpd="sng">
                  <a:solidFill>
                    <a:srgbClr val="D9FFFF"/>
                  </a:solidFill>
                  <a:prstDash val="solid"/>
                </a:ln>
                <a:solidFill>
                  <a:schemeClr val="bg1"/>
                </a:solidFill>
                <a:effectLst>
                  <a:outerShdw blurRad="63500" dir="3600000" algn="tl" rotWithShape="0">
                    <a:srgbClr val="000000">
                      <a:alpha val="70000"/>
                    </a:srgbClr>
                  </a:outerShdw>
                </a:effectLst>
                <a:latin typeface="Britannic Bold" pitchFamily="34" charset="0"/>
              </a:rPr>
              <a:t>ESTROGEN</a:t>
            </a:r>
            <a:endParaRPr lang="en-US" sz="3200" dirty="0">
              <a:ln w="18415" cmpd="sng">
                <a:solidFill>
                  <a:srgbClr val="D9FFFF"/>
                </a:solidFill>
                <a:prstDash val="solid"/>
              </a:ln>
              <a:solidFill>
                <a:schemeClr val="bg1"/>
              </a:solidFill>
              <a:effectLst>
                <a:outerShdw blurRad="63500" dir="3600000" algn="tl" rotWithShape="0">
                  <a:srgbClr val="000000">
                    <a:alpha val="70000"/>
                  </a:srgbClr>
                </a:outerShdw>
              </a:effectLst>
              <a:latin typeface="Britannic Bold" pitchFamily="34"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1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1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1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wipe(left)">
                                      <p:cBhvr>
                                        <p:cTn id="27" dur="10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wipe(left)">
                                      <p:cBhvr>
                                        <p:cTn id="32" dur="10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21000">
              <a:schemeClr val="tx1"/>
            </a:gs>
            <a:gs pos="64000">
              <a:srgbClr val="0000FF"/>
            </a:gs>
            <a:gs pos="94000">
              <a:srgbClr val="3333CC">
                <a:alpha val="69000"/>
              </a:srgbClr>
            </a:gs>
            <a:gs pos="99000">
              <a:srgbClr val="B2CCEC"/>
            </a:gs>
            <a:gs pos="100000">
              <a:srgbClr val="FF00FF"/>
            </a:gs>
          </a:gsLst>
          <a:path path="rect">
            <a:fillToRect r="100000" b="100000"/>
          </a:path>
          <a:tileRect l="-100000" t="-100000"/>
        </a:gradFill>
        <a:effectLst/>
      </p:bgPr>
    </p:bg>
    <p:spTree>
      <p:nvGrpSpPr>
        <p:cNvPr id="1" name=""/>
        <p:cNvGrpSpPr/>
        <p:nvPr/>
      </p:nvGrpSpPr>
      <p:grpSpPr>
        <a:xfrm>
          <a:off x="0" y="0"/>
          <a:ext cx="0" cy="0"/>
          <a:chOff x="0" y="0"/>
          <a:chExt cx="0" cy="0"/>
        </a:xfrm>
      </p:grpSpPr>
      <p:grpSp>
        <p:nvGrpSpPr>
          <p:cNvPr id="2" name="Group 14"/>
          <p:cNvGrpSpPr/>
          <p:nvPr/>
        </p:nvGrpSpPr>
        <p:grpSpPr>
          <a:xfrm>
            <a:off x="152400" y="73309"/>
            <a:ext cx="1143000" cy="1298291"/>
            <a:chOff x="2" y="73309"/>
            <a:chExt cx="1716208" cy="1907891"/>
          </a:xfrm>
        </p:grpSpPr>
        <p:pic>
          <p:nvPicPr>
            <p:cNvPr id="16386" name="Picture 2" descr="http://www.jovemedical.com/images/bhrt.jpg"/>
            <p:cNvPicPr>
              <a:picLocks noChangeAspect="1" noChangeArrowheads="1"/>
            </p:cNvPicPr>
            <p:nvPr/>
          </p:nvPicPr>
          <p:blipFill>
            <a:blip r:embed="rId2" cstate="print">
              <a:lum bright="20000"/>
            </a:blip>
            <a:srcRect/>
            <a:stretch>
              <a:fillRect/>
            </a:stretch>
          </p:blipFill>
          <p:spPr bwMode="auto">
            <a:xfrm>
              <a:off x="2" y="73309"/>
              <a:ext cx="1716208" cy="1907891"/>
            </a:xfrm>
            <a:prstGeom prst="ellipse">
              <a:avLst/>
            </a:prstGeom>
            <a:noFill/>
          </p:spPr>
        </p:pic>
        <p:pic>
          <p:nvPicPr>
            <p:cNvPr id="16388" name="Picture 4" descr="http://www.canadianmedicine4all.com/wp-content/uploads/2009/09/The-Associations-of-Hormone-Replacement-Therapy.jpg"/>
            <p:cNvPicPr>
              <a:picLocks noChangeAspect="1" noChangeArrowheads="1"/>
            </p:cNvPicPr>
            <p:nvPr/>
          </p:nvPicPr>
          <p:blipFill>
            <a:blip r:embed="rId3" cstate="print">
              <a:lum bright="10000"/>
            </a:blip>
            <a:srcRect b="6000"/>
            <a:stretch>
              <a:fillRect/>
            </a:stretch>
          </p:blipFill>
          <p:spPr bwMode="auto">
            <a:xfrm>
              <a:off x="216795" y="240405"/>
              <a:ext cx="1215958" cy="1524000"/>
            </a:xfrm>
            <a:prstGeom prst="ellipse">
              <a:avLst/>
            </a:prstGeom>
            <a:noFill/>
          </p:spPr>
        </p:pic>
      </p:grpSp>
      <p:pic>
        <p:nvPicPr>
          <p:cNvPr id="8" name="Picture 4" descr="http://www.medindia.net/afp/images/Risk-of-ER-negative-Breast-Cancer-Determined-by-Body-Fat-Distribution@@US-health-cancer-11302.jpg"/>
          <p:cNvPicPr>
            <a:picLocks noChangeAspect="1" noChangeArrowheads="1"/>
          </p:cNvPicPr>
          <p:nvPr/>
        </p:nvPicPr>
        <p:blipFill>
          <a:blip r:embed="rId4" cstate="print">
            <a:duotone>
              <a:schemeClr val="accent1">
                <a:shade val="45000"/>
                <a:satMod val="135000"/>
              </a:schemeClr>
              <a:prstClr val="white"/>
            </a:duotone>
          </a:blip>
          <a:srcRect l="2985" t="22522" r="4478" b="4167"/>
          <a:stretch>
            <a:fillRect/>
          </a:stretch>
        </p:blipFill>
        <p:spPr bwMode="auto">
          <a:xfrm flipH="1">
            <a:off x="5867400" y="0"/>
            <a:ext cx="3276600" cy="1859692"/>
          </a:xfrm>
          <a:prstGeom prst="halfFrame">
            <a:avLst>
              <a:gd name="adj1" fmla="val 33333"/>
              <a:gd name="adj2" fmla="val 44016"/>
            </a:avLst>
          </a:prstGeom>
          <a:noFill/>
        </p:spPr>
      </p:pic>
      <p:sp>
        <p:nvSpPr>
          <p:cNvPr id="12" name="TextBox 11"/>
          <p:cNvSpPr txBox="1"/>
          <p:nvPr/>
        </p:nvSpPr>
        <p:spPr>
          <a:xfrm>
            <a:off x="304800" y="4387666"/>
            <a:ext cx="1752600" cy="412934"/>
          </a:xfrm>
          <a:prstGeom prst="rect">
            <a:avLst/>
          </a:prstGeom>
          <a:solidFill>
            <a:srgbClr val="000000">
              <a:alpha val="56078"/>
            </a:srgbClr>
          </a:solidFill>
          <a:ln>
            <a:noFill/>
          </a:ln>
        </p:spPr>
        <p:txBody>
          <a:bodyPr wrap="square" rtlCol="0">
            <a:spAutoFit/>
          </a:bodyPr>
          <a:lstStyle/>
          <a:p>
            <a:pPr>
              <a:lnSpc>
                <a:spcPts val="2500"/>
              </a:lnSpc>
            </a:pPr>
            <a:r>
              <a:rPr lang="en-US" sz="2400" u="heavy" dirty="0" smtClean="0">
                <a:solidFill>
                  <a:srgbClr val="D9FFFF"/>
                </a:solidFill>
                <a:uFill>
                  <a:solidFill>
                    <a:srgbClr val="00CCFF"/>
                  </a:solidFill>
                </a:uFill>
                <a:latin typeface="Bernard MT Condensed" pitchFamily="18" charset="0"/>
              </a:rPr>
              <a:t>B. Other Uses</a:t>
            </a:r>
            <a:endParaRPr lang="en-US" sz="2400" u="heavy" dirty="0">
              <a:solidFill>
                <a:srgbClr val="D9FFFF"/>
              </a:solidFill>
              <a:uFill>
                <a:solidFill>
                  <a:srgbClr val="00CCFF"/>
                </a:solidFill>
              </a:uFill>
              <a:latin typeface="Bernard MT Condensed" pitchFamily="18" charset="0"/>
            </a:endParaRPr>
          </a:p>
        </p:txBody>
      </p:sp>
      <p:sp>
        <p:nvSpPr>
          <p:cNvPr id="11" name="Rectangle 10"/>
          <p:cNvSpPr/>
          <p:nvPr/>
        </p:nvSpPr>
        <p:spPr>
          <a:xfrm>
            <a:off x="457200" y="912123"/>
            <a:ext cx="8001000" cy="3098284"/>
          </a:xfrm>
          <a:prstGeom prst="rect">
            <a:avLst/>
          </a:prstGeom>
        </p:spPr>
        <p:txBody>
          <a:bodyPr wrap="square">
            <a:spAutoFit/>
          </a:bodyPr>
          <a:lstStyle/>
          <a:p>
            <a:pPr>
              <a:lnSpc>
                <a:spcPts val="2600"/>
              </a:lnSpc>
              <a:spcBef>
                <a:spcPts val="600"/>
              </a:spcBef>
              <a:buClr>
                <a:srgbClr val="00CCFF"/>
              </a:buClr>
              <a:buSzPct val="78000"/>
              <a:buFont typeface="Wingdings" pitchFamily="2" charset="2"/>
              <a:buChar char="Ø"/>
            </a:pPr>
            <a:r>
              <a:rPr lang="en-US" sz="2400" b="1" u="heavy" dirty="0" smtClean="0">
                <a:solidFill>
                  <a:schemeClr val="bg1"/>
                </a:solidFill>
                <a:uFill>
                  <a:solidFill>
                    <a:srgbClr val="66FFFF"/>
                  </a:solidFill>
                </a:uFill>
                <a:latin typeface="Arial Narrow" pitchFamily="34" charset="0"/>
              </a:rPr>
              <a:t>Protects CVS; </a:t>
            </a:r>
            <a:r>
              <a:rPr lang="en-US" sz="2400" b="1" dirty="0" smtClean="0">
                <a:solidFill>
                  <a:schemeClr val="bg1"/>
                </a:solidFill>
                <a:latin typeface="Arial Narrow" pitchFamily="34" charset="0"/>
              </a:rPr>
              <a:t>enhance vasodilatation  via </a:t>
            </a:r>
            <a:r>
              <a:rPr lang="en-US" sz="2400" b="1" dirty="0" smtClean="0">
                <a:solidFill>
                  <a:schemeClr val="bg1"/>
                </a:solidFill>
                <a:latin typeface="Arial Narrow" pitchFamily="34" charset="0"/>
                <a:sym typeface="Wingdings 3"/>
              </a:rPr>
              <a:t> </a:t>
            </a:r>
            <a:r>
              <a:rPr lang="en-US" sz="2400" b="1" dirty="0" smtClean="0">
                <a:solidFill>
                  <a:schemeClr val="bg1"/>
                </a:solidFill>
                <a:latin typeface="Arial Narrow" pitchFamily="34" charset="0"/>
              </a:rPr>
              <a:t>NO production, &amp; </a:t>
            </a:r>
            <a:r>
              <a:rPr lang="en-US" sz="2400" b="1" dirty="0" smtClean="0">
                <a:solidFill>
                  <a:schemeClr val="bg1"/>
                </a:solidFill>
                <a:latin typeface="Arial Narrow" pitchFamily="34" charset="0"/>
                <a:sym typeface="Wingdings 3"/>
              </a:rPr>
              <a:t> </a:t>
            </a:r>
            <a:r>
              <a:rPr lang="en-US" sz="2400" b="1" dirty="0" smtClean="0">
                <a:solidFill>
                  <a:schemeClr val="bg1"/>
                </a:solidFill>
                <a:latin typeface="Arial Narrow" pitchFamily="34" charset="0"/>
              </a:rPr>
              <a:t>HDL &amp;</a:t>
            </a:r>
            <a:r>
              <a:rPr lang="en-US" sz="2400" b="1" dirty="0" smtClean="0">
                <a:solidFill>
                  <a:schemeClr val="bg1"/>
                </a:solidFill>
                <a:latin typeface="Arial Narrow" pitchFamily="34" charset="0"/>
                <a:sym typeface="Wingdings 3"/>
              </a:rPr>
              <a:t> LDL </a:t>
            </a:r>
            <a:r>
              <a:rPr lang="en-US" sz="2400" b="1" dirty="0" smtClean="0">
                <a:solidFill>
                  <a:schemeClr val="bg1"/>
                </a:solidFill>
                <a:latin typeface="Arial Narrow" pitchFamily="34" charset="0"/>
              </a:rPr>
              <a:t>thus </a:t>
            </a:r>
            <a:r>
              <a:rPr lang="en-US" sz="2400" b="1" dirty="0" smtClean="0">
                <a:solidFill>
                  <a:schemeClr val="bg1"/>
                </a:solidFill>
                <a:latin typeface="Arial Narrow" pitchFamily="34" charset="0"/>
                <a:sym typeface="Wingdings 3"/>
              </a:rPr>
              <a:t> a</a:t>
            </a:r>
            <a:r>
              <a:rPr lang="en-US" sz="2400" b="1" dirty="0" smtClean="0">
                <a:solidFill>
                  <a:schemeClr val="bg1"/>
                </a:solidFill>
                <a:latin typeface="Arial Narrow" pitchFamily="34" charset="0"/>
              </a:rPr>
              <a:t>therosclerosis &amp; ischemic insults (HRT started at the beginning of menopause will prevent CVS problems) </a:t>
            </a:r>
            <a:r>
              <a:rPr lang="en-US" sz="2400" b="1" dirty="0" smtClean="0">
                <a:solidFill>
                  <a:srgbClr val="FF0000"/>
                </a:solidFill>
                <a:latin typeface="Arial Narrow" pitchFamily="34" charset="0"/>
              </a:rPr>
              <a:t>HRT increases CVs problems (long term)</a:t>
            </a:r>
          </a:p>
          <a:p>
            <a:pPr>
              <a:lnSpc>
                <a:spcPts val="2600"/>
              </a:lnSpc>
              <a:spcBef>
                <a:spcPts val="600"/>
              </a:spcBef>
              <a:buClr>
                <a:srgbClr val="00CCFF"/>
              </a:buClr>
              <a:buSzPct val="78000"/>
              <a:buFont typeface="Wingdings" pitchFamily="2" charset="2"/>
              <a:buChar char="Ø"/>
            </a:pPr>
            <a:r>
              <a:rPr lang="en-US" sz="2400" b="1" u="heavy" dirty="0" smtClean="0">
                <a:solidFill>
                  <a:schemeClr val="bg1"/>
                </a:solidFill>
                <a:uFill>
                  <a:solidFill>
                    <a:srgbClr val="66FFFF"/>
                  </a:solidFill>
                </a:uFill>
                <a:latin typeface="Arial Narrow" pitchFamily="34" charset="0"/>
                <a:cs typeface="Times New Roman" charset="0"/>
              </a:rPr>
              <a:t>Improves insulin resistance &amp; </a:t>
            </a:r>
            <a:r>
              <a:rPr lang="en-US" sz="2400" b="1" u="heavy" dirty="0" err="1" smtClean="0">
                <a:solidFill>
                  <a:schemeClr val="bg1"/>
                </a:solidFill>
                <a:uFill>
                  <a:solidFill>
                    <a:srgbClr val="66FFFF"/>
                  </a:solidFill>
                </a:uFill>
                <a:latin typeface="Arial Narrow" pitchFamily="34" charset="0"/>
                <a:cs typeface="Times New Roman" charset="0"/>
              </a:rPr>
              <a:t>glycaemic</a:t>
            </a:r>
            <a:r>
              <a:rPr lang="en-US" sz="2400" b="1" u="heavy" dirty="0" smtClean="0">
                <a:solidFill>
                  <a:schemeClr val="bg1"/>
                </a:solidFill>
                <a:uFill>
                  <a:solidFill>
                    <a:srgbClr val="66FFFF"/>
                  </a:solidFill>
                </a:uFill>
                <a:latin typeface="Arial Narrow" pitchFamily="34" charset="0"/>
                <a:cs typeface="Times New Roman" charset="0"/>
              </a:rPr>
              <a:t> control </a:t>
            </a:r>
            <a:r>
              <a:rPr lang="en-US" sz="2400" b="1" dirty="0" smtClean="0">
                <a:solidFill>
                  <a:schemeClr val="bg1"/>
                </a:solidFill>
                <a:latin typeface="Arial Narrow" pitchFamily="34" charset="0"/>
                <a:cs typeface="Times New Roman" charset="0"/>
              </a:rPr>
              <a:t>in diabetics </a:t>
            </a:r>
            <a:endParaRPr lang="en-US" sz="2400" b="1" dirty="0" smtClean="0">
              <a:solidFill>
                <a:schemeClr val="bg1"/>
              </a:solidFill>
              <a:latin typeface="Arial Narrow" pitchFamily="34" charset="0"/>
            </a:endParaRPr>
          </a:p>
          <a:p>
            <a:pPr>
              <a:spcBef>
                <a:spcPts val="600"/>
              </a:spcBef>
              <a:buClr>
                <a:srgbClr val="00CCFF"/>
              </a:buClr>
              <a:buSzPct val="78000"/>
              <a:buFont typeface="Wingdings" pitchFamily="2" charset="2"/>
              <a:buChar char="Ø"/>
            </a:pPr>
            <a:r>
              <a:rPr lang="en-US" sz="2400" b="1" u="heavy" dirty="0" smtClean="0">
                <a:solidFill>
                  <a:schemeClr val="bg1"/>
                </a:solidFill>
                <a:uFill>
                  <a:solidFill>
                    <a:srgbClr val="66FFFF"/>
                  </a:solidFill>
                </a:uFill>
                <a:latin typeface="Arial Narrow" pitchFamily="34" charset="0"/>
              </a:rPr>
              <a:t>Improves  cognitive function </a:t>
            </a:r>
            <a:r>
              <a:rPr lang="en-US" sz="2400" b="1" dirty="0" smtClean="0">
                <a:solidFill>
                  <a:schemeClr val="bg1"/>
                </a:solidFill>
                <a:latin typeface="Arial Narrow" pitchFamily="34" charset="0"/>
              </a:rPr>
              <a:t>via </a:t>
            </a:r>
            <a:r>
              <a:rPr lang="en-US" sz="2400" b="1" dirty="0" smtClean="0">
                <a:solidFill>
                  <a:schemeClr val="bg1"/>
                </a:solidFill>
                <a:latin typeface="Arial Narrow" pitchFamily="34" charset="0"/>
                <a:sym typeface="Wingdings 3"/>
              </a:rPr>
              <a:t> expression of </a:t>
            </a:r>
            <a:r>
              <a:rPr lang="en-US" sz="2400" b="1" dirty="0" smtClean="0">
                <a:solidFill>
                  <a:schemeClr val="bg1"/>
                </a:solidFill>
                <a:latin typeface="Arial Narrow" pitchFamily="34" charset="0"/>
              </a:rPr>
              <a:t>ER in brain &amp; by </a:t>
            </a:r>
            <a:r>
              <a:rPr lang="en-US" sz="2400" b="1" dirty="0" smtClean="0">
                <a:solidFill>
                  <a:schemeClr val="bg1"/>
                </a:solidFill>
                <a:latin typeface="Arial Narrow" pitchFamily="34" charset="0"/>
                <a:sym typeface="Wingdings 3"/>
              </a:rPr>
              <a:t> </a:t>
            </a:r>
            <a:r>
              <a:rPr lang="en-US" sz="2400" b="1" dirty="0" err="1" smtClean="0">
                <a:solidFill>
                  <a:schemeClr val="bg1"/>
                </a:solidFill>
                <a:latin typeface="Arial Narrow" pitchFamily="34" charset="0"/>
              </a:rPr>
              <a:t>amyloid</a:t>
            </a:r>
            <a:r>
              <a:rPr lang="en-US" sz="2400" b="1" dirty="0" smtClean="0">
                <a:solidFill>
                  <a:schemeClr val="bg1"/>
                </a:solidFill>
                <a:latin typeface="Arial Narrow" pitchFamily="34" charset="0"/>
              </a:rPr>
              <a:t> deposition thus preventing </a:t>
            </a:r>
            <a:r>
              <a:rPr lang="en-US" sz="2400" b="1" dirty="0" err="1" smtClean="0">
                <a:solidFill>
                  <a:schemeClr val="bg1"/>
                </a:solidFill>
                <a:latin typeface="Arial Narrow" pitchFamily="34" charset="0"/>
              </a:rPr>
              <a:t>Alzehimer</a:t>
            </a:r>
            <a:r>
              <a:rPr lang="en-US" sz="2400" b="1" dirty="0" smtClean="0">
                <a:solidFill>
                  <a:schemeClr val="bg1"/>
                </a:solidFill>
                <a:latin typeface="Arial Narrow" pitchFamily="34" charset="0"/>
              </a:rPr>
              <a:t> ‘s.</a:t>
            </a:r>
          </a:p>
          <a:p>
            <a:pPr>
              <a:spcBef>
                <a:spcPts val="600"/>
              </a:spcBef>
              <a:buClr>
                <a:srgbClr val="00CCFF"/>
              </a:buClr>
              <a:buSzPct val="78000"/>
              <a:buFont typeface="Wingdings" pitchFamily="2" charset="2"/>
              <a:buChar char="Ø"/>
            </a:pPr>
            <a:r>
              <a:rPr lang="en-US" sz="2400" b="1" u="heavy" dirty="0" smtClean="0">
                <a:solidFill>
                  <a:schemeClr val="bg1"/>
                </a:solidFill>
                <a:uFill>
                  <a:solidFill>
                    <a:srgbClr val="66FFFF"/>
                  </a:solidFill>
                </a:uFill>
                <a:latin typeface="Arial Narrow" pitchFamily="34" charset="0"/>
              </a:rPr>
              <a:t>Delays parkinsonism </a:t>
            </a:r>
            <a:r>
              <a:rPr lang="en-US" sz="2400" b="1" dirty="0" smtClean="0">
                <a:solidFill>
                  <a:schemeClr val="bg1"/>
                </a:solidFill>
                <a:latin typeface="Arial Narrow" pitchFamily="34" charset="0"/>
              </a:rPr>
              <a:t>by acting on DA </a:t>
            </a:r>
            <a:r>
              <a:rPr lang="en-US" sz="2400" b="1" dirty="0" smtClean="0">
                <a:solidFill>
                  <a:schemeClr val="bg1"/>
                </a:solidFill>
                <a:latin typeface="Arial Narrow" pitchFamily="34" charset="0"/>
                <a:cs typeface="Times New Roman" charset="0"/>
              </a:rPr>
              <a:t>system in midbrain</a:t>
            </a:r>
          </a:p>
        </p:txBody>
      </p:sp>
      <p:sp>
        <p:nvSpPr>
          <p:cNvPr id="13" name="TextBox 12"/>
          <p:cNvSpPr txBox="1"/>
          <p:nvPr/>
        </p:nvSpPr>
        <p:spPr>
          <a:xfrm>
            <a:off x="533400" y="4895671"/>
            <a:ext cx="8382000" cy="1200329"/>
          </a:xfrm>
          <a:prstGeom prst="rect">
            <a:avLst/>
          </a:prstGeom>
          <a:noFill/>
        </p:spPr>
        <p:txBody>
          <a:bodyPr wrap="square" rtlCol="0">
            <a:spAutoFit/>
          </a:bodyPr>
          <a:lstStyle/>
          <a:p>
            <a:pPr>
              <a:buClr>
                <a:srgbClr val="00CCFF"/>
              </a:buClr>
              <a:buSzPct val="80000"/>
              <a:buFont typeface="Wingdings" pitchFamily="2" charset="2"/>
              <a:buChar char="Ø"/>
            </a:pPr>
            <a:r>
              <a:rPr lang="en-US" sz="2400" b="1" dirty="0" smtClean="0">
                <a:solidFill>
                  <a:schemeClr val="bg1"/>
                </a:solidFill>
                <a:latin typeface="Arial Narrow" pitchFamily="34" charset="0"/>
              </a:rPr>
              <a:t>Contraception</a:t>
            </a:r>
          </a:p>
          <a:p>
            <a:pPr>
              <a:buClr>
                <a:srgbClr val="00CCFF"/>
              </a:buClr>
              <a:buSzPct val="80000"/>
              <a:buFont typeface="Wingdings" pitchFamily="2" charset="2"/>
              <a:buChar char="Ø"/>
            </a:pPr>
            <a:r>
              <a:rPr lang="en-US" sz="2400" b="1" dirty="0" smtClean="0">
                <a:solidFill>
                  <a:schemeClr val="bg1"/>
                </a:solidFill>
                <a:latin typeface="Arial Narrow" pitchFamily="34" charset="0"/>
              </a:rPr>
              <a:t>Primary ovarian failure</a:t>
            </a:r>
          </a:p>
          <a:p>
            <a:pPr>
              <a:buClr>
                <a:srgbClr val="00CCFF"/>
              </a:buClr>
              <a:buSzPct val="80000"/>
              <a:buFont typeface="Wingdings" pitchFamily="2" charset="2"/>
              <a:buChar char="Ø"/>
            </a:pPr>
            <a:r>
              <a:rPr lang="en-US" sz="2400" b="1" dirty="0" smtClean="0">
                <a:solidFill>
                  <a:schemeClr val="bg1"/>
                </a:solidFill>
                <a:latin typeface="Arial Narrow" pitchFamily="34" charset="0"/>
              </a:rPr>
              <a:t>Amenorrhea &amp; </a:t>
            </a:r>
            <a:r>
              <a:rPr lang="en-US" sz="2400" b="1" dirty="0" err="1" smtClean="0">
                <a:solidFill>
                  <a:schemeClr val="bg1"/>
                </a:solidFill>
                <a:latin typeface="Arial Narrow" pitchFamily="34" charset="0"/>
              </a:rPr>
              <a:t>Hirsutism</a:t>
            </a:r>
            <a:r>
              <a:rPr lang="en-US" sz="2400" b="1" dirty="0" smtClean="0">
                <a:solidFill>
                  <a:schemeClr val="bg1"/>
                </a:solidFill>
                <a:latin typeface="Arial Narrow" pitchFamily="34" charset="0"/>
              </a:rPr>
              <a:t> caused by excess androgens</a:t>
            </a:r>
          </a:p>
        </p:txBody>
      </p:sp>
      <p:sp>
        <p:nvSpPr>
          <p:cNvPr id="14" name="Rectangle 13"/>
          <p:cNvSpPr/>
          <p:nvPr/>
        </p:nvSpPr>
        <p:spPr>
          <a:xfrm>
            <a:off x="5334000" y="166295"/>
            <a:ext cx="4572000" cy="584775"/>
          </a:xfrm>
          <a:prstGeom prst="rect">
            <a:avLst/>
          </a:prstGeom>
          <a:noFill/>
        </p:spPr>
        <p:txBody>
          <a:bodyPr wrap="square" lIns="91440" tIns="45720" rIns="91440" bIns="45720">
            <a:spAutoFit/>
          </a:bodyPr>
          <a:lstStyle/>
          <a:p>
            <a:pPr algn="ctr"/>
            <a:r>
              <a:rPr lang="en-US" sz="3200" dirty="0" smtClean="0">
                <a:ln w="18415" cmpd="sng">
                  <a:solidFill>
                    <a:srgbClr val="D9FFFF"/>
                  </a:solidFill>
                  <a:prstDash val="solid"/>
                </a:ln>
                <a:solidFill>
                  <a:schemeClr val="bg1"/>
                </a:solidFill>
                <a:effectLst>
                  <a:outerShdw blurRad="63500" dir="3600000" algn="tl" rotWithShape="0">
                    <a:srgbClr val="000000">
                      <a:alpha val="70000"/>
                    </a:srgbClr>
                  </a:outerShdw>
                </a:effectLst>
                <a:latin typeface="Britannic Bold" pitchFamily="34" charset="0"/>
              </a:rPr>
              <a:t>ESTROGEN</a:t>
            </a:r>
            <a:endParaRPr lang="en-US" sz="3200" dirty="0">
              <a:ln w="18415" cmpd="sng">
                <a:solidFill>
                  <a:srgbClr val="D9FFFF"/>
                </a:solidFill>
                <a:prstDash val="solid"/>
              </a:ln>
              <a:solidFill>
                <a:schemeClr val="bg1"/>
              </a:solidFill>
              <a:effectLst>
                <a:outerShdw blurRad="63500" dir="3600000" algn="tl" rotWithShape="0">
                  <a:srgbClr val="000000">
                    <a:alpha val="70000"/>
                  </a:srgbClr>
                </a:outerShdw>
              </a:effectLst>
              <a:latin typeface="Britannic Bold" pitchFamily="34" charset="0"/>
            </a:endParaRPr>
          </a:p>
        </p:txBody>
      </p:sp>
      <p:grpSp>
        <p:nvGrpSpPr>
          <p:cNvPr id="15" name="Group 14"/>
          <p:cNvGrpSpPr/>
          <p:nvPr/>
        </p:nvGrpSpPr>
        <p:grpSpPr>
          <a:xfrm flipH="1">
            <a:off x="7696200" y="3200400"/>
            <a:ext cx="1143000" cy="1298291"/>
            <a:chOff x="2" y="73309"/>
            <a:chExt cx="1716208" cy="1907891"/>
          </a:xfrm>
        </p:grpSpPr>
        <p:pic>
          <p:nvPicPr>
            <p:cNvPr id="16" name="Picture 2" descr="http://www.jovemedical.com/images/bhrt.jpg"/>
            <p:cNvPicPr>
              <a:picLocks noChangeAspect="1" noChangeArrowheads="1"/>
            </p:cNvPicPr>
            <p:nvPr/>
          </p:nvPicPr>
          <p:blipFill>
            <a:blip r:embed="rId2" cstate="print">
              <a:lum bright="20000"/>
            </a:blip>
            <a:srcRect/>
            <a:stretch>
              <a:fillRect/>
            </a:stretch>
          </p:blipFill>
          <p:spPr bwMode="auto">
            <a:xfrm>
              <a:off x="2" y="73309"/>
              <a:ext cx="1716208" cy="1907891"/>
            </a:xfrm>
            <a:prstGeom prst="ellipse">
              <a:avLst/>
            </a:prstGeom>
            <a:noFill/>
          </p:spPr>
        </p:pic>
        <p:pic>
          <p:nvPicPr>
            <p:cNvPr id="17" name="Picture 4" descr="http://www.canadianmedicine4all.com/wp-content/uploads/2009/09/The-Associations-of-Hormone-Replacement-Therapy.jpg"/>
            <p:cNvPicPr>
              <a:picLocks noChangeAspect="1" noChangeArrowheads="1"/>
            </p:cNvPicPr>
            <p:nvPr/>
          </p:nvPicPr>
          <p:blipFill>
            <a:blip r:embed="rId3" cstate="print">
              <a:lum bright="10000"/>
            </a:blip>
            <a:srcRect b="6000"/>
            <a:stretch>
              <a:fillRect/>
            </a:stretch>
          </p:blipFill>
          <p:spPr bwMode="auto">
            <a:xfrm>
              <a:off x="216795" y="240405"/>
              <a:ext cx="1215958" cy="1524000"/>
            </a:xfrm>
            <a:prstGeom prst="ellipse">
              <a:avLst/>
            </a:prstGeom>
            <a:noFill/>
          </p:spPr>
        </p:pic>
      </p:grpSp>
      <p:pic>
        <p:nvPicPr>
          <p:cNvPr id="18" name="Picture 2" descr="http://www.psdgraphics.com/wp-content/uploads/2009/06/female-sign.jpg"/>
          <p:cNvPicPr>
            <a:picLocks noChangeAspect="1" noChangeArrowheads="1"/>
          </p:cNvPicPr>
          <p:nvPr/>
        </p:nvPicPr>
        <p:blipFill>
          <a:blip r:embed="rId5" cstate="print">
            <a:clrChange>
              <a:clrFrom>
                <a:srgbClr val="FFFFFF"/>
              </a:clrFrom>
              <a:clrTo>
                <a:srgbClr val="FFFFFF">
                  <a:alpha val="0"/>
                </a:srgbClr>
              </a:clrTo>
            </a:clrChange>
            <a:duotone>
              <a:schemeClr val="accent5">
                <a:shade val="45000"/>
                <a:satMod val="135000"/>
              </a:schemeClr>
              <a:prstClr val="white"/>
            </a:duotone>
          </a:blip>
          <a:srcRect l="25137" r="26339"/>
          <a:stretch>
            <a:fillRect/>
          </a:stretch>
        </p:blipFill>
        <p:spPr bwMode="auto">
          <a:xfrm rot="19273429">
            <a:off x="7507794" y="4032069"/>
            <a:ext cx="756881" cy="1368085"/>
          </a:xfrm>
          <a:prstGeom prst="rect">
            <a:avLst/>
          </a:prstGeom>
          <a:noFill/>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1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1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left)">
                                      <p:cBhvr>
                                        <p:cTn id="22" dur="10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downRight)">
                                      <p:cBhvr>
                                        <p:cTn id="27" dur="1000"/>
                                        <p:tgtEl>
                                          <p:spTgt spid="12"/>
                                        </p:tgtEl>
                                      </p:cBhvr>
                                    </p:animEffect>
                                  </p:childTnLst>
                                </p:cTn>
                              </p:par>
                            </p:childTnLst>
                          </p:cTn>
                        </p:par>
                        <p:par>
                          <p:cTn id="28" fill="hold">
                            <p:stCondLst>
                              <p:cond delay="1000"/>
                            </p:stCondLst>
                            <p:childTnLst>
                              <p:par>
                                <p:cTn id="29" presetID="5" presetClass="entr" presetSubtype="5"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heckerboard(down)">
                                      <p:cBhvr>
                                        <p:cTn id="3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build="p"/>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8345</TotalTime>
  <Words>1640</Words>
  <Application>Microsoft Office PowerPoint</Application>
  <PresentationFormat>On-screen Show (4:3)</PresentationFormat>
  <Paragraphs>292</Paragraphs>
  <Slides>20</Slides>
  <Notes>7</Notes>
  <HiddenSlides>1</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Prescription of HRT: ROUTES</vt:lpstr>
      <vt:lpstr>PowerPoint Presentation</vt:lpstr>
      <vt:lpstr>PowerPoint Presentation</vt:lpstr>
      <vt:lpstr>PowerPoint Presentation</vt:lpstr>
      <vt:lpstr>PowerPoint Presentation</vt:lpstr>
      <vt:lpstr>PowerPoint Presentation</vt:lpstr>
      <vt:lpstr>Benefits and Risks of HRT</vt:lpstr>
      <vt:lpstr>PowerPoint Presentation</vt:lpstr>
      <vt:lpstr>PowerPoint Presentation</vt:lpstr>
      <vt:lpstr>The Women’s Health Initiative (WHI) and HRT</vt:lpstr>
      <vt:lpstr>Non-hormonal agents used in management of menopausal symptoms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Bassiouni</cp:lastModifiedBy>
  <cp:revision>203</cp:revision>
  <dcterms:created xsi:type="dcterms:W3CDTF">2011-02-07T15:12:23Z</dcterms:created>
  <dcterms:modified xsi:type="dcterms:W3CDTF">2018-03-31T14:18:21Z</dcterms:modified>
</cp:coreProperties>
</file>