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4702" y="944626"/>
            <a:ext cx="7454595" cy="167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1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hlink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hlink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50825" y="1231836"/>
            <a:ext cx="8893174" cy="4392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781555" y="883919"/>
            <a:ext cx="5573268" cy="18059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291071" y="883919"/>
            <a:ext cx="1335024" cy="1805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035552" y="1874520"/>
            <a:ext cx="1335024" cy="18059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4035552" y="2865120"/>
            <a:ext cx="1335024" cy="18059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4035552" y="3855720"/>
            <a:ext cx="1335024" cy="18059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659635" y="4846320"/>
            <a:ext cx="5817108" cy="18059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6641592" y="5318759"/>
            <a:ext cx="752855" cy="10058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6787895" y="5318759"/>
            <a:ext cx="752855" cy="10058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hlink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340" y="246329"/>
            <a:ext cx="501650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chemeClr val="hlink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243558"/>
            <a:ext cx="8444865" cy="3227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ibreastfeeding.com/" TargetMode="External"/><Relationship Id="rId3" Type="http://schemas.openxmlformats.org/officeDocument/2006/relationships/hyperlink" Target="http://toxnet.nlm.nih.gov/" TargetMode="Externa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54380" marR="5080" indent="-74231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Drugs affecting breast  </a:t>
            </a:r>
            <a:r>
              <a:rPr dirty="0" i="1"/>
              <a:t>milk and</a:t>
            </a:r>
            <a:r>
              <a:rPr dirty="0" spc="-45" i="1"/>
              <a:t> </a:t>
            </a:r>
            <a:r>
              <a:rPr dirty="0" i="1"/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34664" y="3284601"/>
            <a:ext cx="3605529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6364">
              <a:lnSpc>
                <a:spcPct val="120000"/>
              </a:lnSpc>
              <a:spcBef>
                <a:spcPts val="100"/>
              </a:spcBef>
            </a:pPr>
            <a:r>
              <a:rPr dirty="0" sz="3000" b="1">
                <a:latin typeface="Arial"/>
                <a:cs typeface="Arial"/>
              </a:rPr>
              <a:t>Prof. Hanan Hagar  Pharmacology Unit  </a:t>
            </a:r>
            <a:r>
              <a:rPr dirty="0" sz="3000" spc="-5" b="1">
                <a:latin typeface="Arial"/>
                <a:cs typeface="Arial"/>
              </a:rPr>
              <a:t>College </a:t>
            </a:r>
            <a:r>
              <a:rPr dirty="0" sz="3000" b="1">
                <a:latin typeface="Arial"/>
                <a:cs typeface="Arial"/>
              </a:rPr>
              <a:t>of</a:t>
            </a:r>
            <a:r>
              <a:rPr dirty="0" sz="3000" spc="-25" b="1">
                <a:latin typeface="Arial"/>
                <a:cs typeface="Arial"/>
              </a:rPr>
              <a:t> </a:t>
            </a:r>
            <a:r>
              <a:rPr dirty="0" sz="3000" spc="-5" b="1">
                <a:latin typeface="Arial"/>
                <a:cs typeface="Arial"/>
              </a:rPr>
              <a:t>Medicine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2819400"/>
            <a:ext cx="6400800" cy="2514600"/>
          </a:xfrm>
          <a:prstGeom prst="rect">
            <a:avLst/>
          </a:prstGeom>
          <a:ln w="28575">
            <a:solidFill>
              <a:srgbClr val="CC3300"/>
            </a:solidFill>
          </a:ln>
        </p:spPr>
        <p:txBody>
          <a:bodyPr wrap="square" lIns="0" tIns="74930" rIns="0" bIns="0" rtlCol="0" vert="horz">
            <a:spAutoFit/>
          </a:bodyPr>
          <a:lstStyle/>
          <a:p>
            <a:pPr marL="434340" indent="-342900">
              <a:lnSpc>
                <a:spcPct val="100000"/>
              </a:lnSpc>
              <a:spcBef>
                <a:spcPts val="590"/>
              </a:spcBef>
              <a:buChar char="•"/>
              <a:tabLst>
                <a:tab pos="434340" algn="l"/>
                <a:tab pos="434975" algn="l"/>
              </a:tabLst>
            </a:pPr>
            <a:r>
              <a:rPr dirty="0" sz="2800" spc="-5">
                <a:latin typeface="Arial"/>
                <a:cs typeface="Arial"/>
              </a:rPr>
              <a:t>Age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4340" algn="l"/>
                <a:tab pos="434975" algn="l"/>
              </a:tabLst>
            </a:pPr>
            <a:r>
              <a:rPr dirty="0" sz="2800" spc="-5">
                <a:latin typeface="Arial"/>
                <a:cs typeface="Arial"/>
              </a:rPr>
              <a:t>Body</a:t>
            </a:r>
            <a:r>
              <a:rPr dirty="0" sz="280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weight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4340" algn="l"/>
                <a:tab pos="434975" algn="l"/>
              </a:tabLst>
            </a:pPr>
            <a:r>
              <a:rPr dirty="0" sz="2800" spc="-5">
                <a:latin typeface="Arial"/>
                <a:cs typeface="Arial"/>
              </a:rPr>
              <a:t>Health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status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7102" y="1773758"/>
            <a:ext cx="295910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Infants</a:t>
            </a:r>
            <a:r>
              <a:rPr dirty="0" sz="3200" spc="-1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factors: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1140" y="147320"/>
            <a:ext cx="7954009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Factors </a:t>
            </a:r>
            <a:r>
              <a:rPr dirty="0" spc="-10"/>
              <a:t>controlling </a:t>
            </a:r>
            <a:r>
              <a:rPr dirty="0"/>
              <a:t>passage of </a:t>
            </a:r>
            <a:r>
              <a:rPr dirty="0" spc="-5"/>
              <a:t>drugs into </a:t>
            </a:r>
            <a:r>
              <a:rPr dirty="0" u="none" spc="-5"/>
              <a:t> </a:t>
            </a:r>
            <a:r>
              <a:rPr dirty="0" spc="-15"/>
              <a:t>breast</a:t>
            </a:r>
            <a:r>
              <a:rPr dirty="0" spc="-5"/>
              <a:t> </a:t>
            </a:r>
            <a:r>
              <a:rPr dirty="0"/>
              <a:t>milk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782204"/>
            <a:ext cx="8411845" cy="5665470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Molecular</a:t>
            </a:r>
            <a:r>
              <a:rPr dirty="0" sz="3200" spc="-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weight: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Very small molecules (&lt; 200 Daltons) such as </a:t>
            </a:r>
            <a:r>
              <a:rPr dirty="0" sz="3200">
                <a:solidFill>
                  <a:srgbClr val="0000FF"/>
                </a:solidFill>
                <a:latin typeface="Times New Roman"/>
                <a:cs typeface="Times New Roman"/>
              </a:rPr>
              <a:t> alcohol</a:t>
            </a:r>
            <a:r>
              <a:rPr dirty="0" sz="3200">
                <a:latin typeface="Times New Roman"/>
                <a:cs typeface="Times New Roman"/>
              </a:rPr>
              <a:t>, equilibrate rapidly between plasma and  breast milk via the aqueous channels</a:t>
            </a:r>
            <a:r>
              <a:rPr dirty="0" sz="3200" spc="-10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surrounding  alveoli.</a:t>
            </a:r>
            <a:endParaRPr sz="3200">
              <a:latin typeface="Times New Roman"/>
              <a:cs typeface="Times New Roman"/>
            </a:endParaRPr>
          </a:p>
          <a:p>
            <a:pPr algn="just" marL="355600" marR="460375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Large molecules drugs (&gt;800 Daltons) are</a:t>
            </a:r>
            <a:r>
              <a:rPr dirty="0" sz="3200" spc="-1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less  likely to be transferred to breast milk than low  molecular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weight.</a:t>
            </a:r>
            <a:endParaRPr sz="3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1205"/>
              </a:spcBef>
              <a:buFont typeface="Times New Roman"/>
              <a:buChar char="•"/>
              <a:tabLst>
                <a:tab pos="621665" algn="l"/>
                <a:tab pos="622300" algn="l"/>
                <a:tab pos="2382520" algn="l"/>
              </a:tabLst>
            </a:pPr>
            <a:r>
              <a:rPr dirty="0" sz="3200" spc="-5" b="1">
                <a:latin typeface="Times New Roman"/>
                <a:cs typeface="Times New Roman"/>
              </a:rPr>
              <a:t>Insulin:	</a:t>
            </a:r>
            <a:r>
              <a:rPr dirty="0" sz="3200" spc="5">
                <a:latin typeface="Times New Roman"/>
                <a:cs typeface="Times New Roman"/>
              </a:rPr>
              <a:t>MW </a:t>
            </a:r>
            <a:r>
              <a:rPr dirty="0" sz="3200">
                <a:latin typeface="Times New Roman"/>
                <a:cs typeface="Times New Roman"/>
              </a:rPr>
              <a:t>&gt; 6,000</a:t>
            </a:r>
            <a:r>
              <a:rPr dirty="0" sz="3200" spc="-5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daltons</a:t>
            </a:r>
            <a:endParaRPr sz="3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621665" algn="l"/>
                <a:tab pos="622300" algn="l"/>
                <a:tab pos="2405380" algn="l"/>
              </a:tabLst>
            </a:pPr>
            <a:r>
              <a:rPr dirty="0" sz="3200" b="1">
                <a:latin typeface="Times New Roman"/>
                <a:cs typeface="Times New Roman"/>
              </a:rPr>
              <a:t>Heparin:	</a:t>
            </a:r>
            <a:r>
              <a:rPr dirty="0" sz="3200">
                <a:latin typeface="Times New Roman"/>
                <a:cs typeface="Times New Roman"/>
              </a:rPr>
              <a:t>MW 40,000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daltons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154940"/>
            <a:ext cx="47123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Factors related </a:t>
            </a:r>
            <a:r>
              <a:rPr dirty="0"/>
              <a:t>to</a:t>
            </a:r>
            <a:r>
              <a:rPr dirty="0" spc="5"/>
              <a:t> </a:t>
            </a:r>
            <a:r>
              <a:rPr dirty="0" spc="-5"/>
              <a:t>drugs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24053"/>
            <a:ext cx="7997825" cy="32340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622300" marR="5080" indent="-609600">
              <a:lnSpc>
                <a:spcPct val="100000"/>
              </a:lnSpc>
              <a:spcBef>
                <a:spcPts val="105"/>
              </a:spcBef>
              <a:buChar char="•"/>
              <a:tabLst>
                <a:tab pos="622300" algn="l"/>
              </a:tabLst>
            </a:pPr>
            <a:r>
              <a:rPr dirty="0" sz="3200">
                <a:latin typeface="Times New Roman"/>
                <a:cs typeface="Times New Roman"/>
              </a:rPr>
              <a:t>Monoclonal antibodies, pass very poorly</a:t>
            </a:r>
            <a:r>
              <a:rPr dirty="0" sz="3200" spc="-114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into  milk after the first 1st week</a:t>
            </a:r>
            <a:r>
              <a:rPr dirty="0" sz="3200" spc="-6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postpartum.</a:t>
            </a:r>
            <a:endParaRPr sz="3200">
              <a:latin typeface="Times New Roman"/>
              <a:cs typeface="Times New Roman"/>
            </a:endParaRPr>
          </a:p>
          <a:p>
            <a:pPr algn="just" marL="622300" marR="64135" indent="-609600">
              <a:lnSpc>
                <a:spcPct val="100000"/>
              </a:lnSpc>
              <a:spcBef>
                <a:spcPts val="2210"/>
              </a:spcBef>
              <a:buChar char="•"/>
              <a:tabLst>
                <a:tab pos="622300" algn="l"/>
              </a:tabLst>
            </a:pPr>
            <a:r>
              <a:rPr dirty="0" sz="3200">
                <a:latin typeface="Times New Roman"/>
                <a:cs typeface="Times New Roman"/>
              </a:rPr>
              <a:t>The epithelium of the breast alveolar cells </a:t>
            </a:r>
            <a:r>
              <a:rPr dirty="0" sz="3200" spc="-5">
                <a:latin typeface="Times New Roman"/>
                <a:cs typeface="Times New Roman"/>
              </a:rPr>
              <a:t>is </a:t>
            </a:r>
            <a:r>
              <a:rPr dirty="0" sz="32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FF"/>
                </a:solidFill>
                <a:latin typeface="Times New Roman"/>
                <a:cs typeface="Times New Roman"/>
              </a:rPr>
              <a:t>most permeable to drugs during the </a:t>
            </a:r>
            <a:r>
              <a:rPr dirty="0" sz="3200" spc="2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baseline="25132" sz="3150" spc="30">
                <a:solidFill>
                  <a:srgbClr val="0000FF"/>
                </a:solidFill>
                <a:latin typeface="Times New Roman"/>
                <a:cs typeface="Times New Roman"/>
              </a:rPr>
              <a:t>st </a:t>
            </a:r>
            <a:r>
              <a:rPr dirty="0" sz="3200">
                <a:solidFill>
                  <a:srgbClr val="0000FF"/>
                </a:solidFill>
                <a:latin typeface="Times New Roman"/>
                <a:cs typeface="Times New Roman"/>
              </a:rPr>
              <a:t>week  postpartum</a:t>
            </a:r>
            <a:r>
              <a:rPr dirty="0" sz="3200">
                <a:latin typeface="Times New Roman"/>
                <a:cs typeface="Times New Roman"/>
              </a:rPr>
              <a:t>, so drug transfer to milk may be  greater during the 1st week of an infants</a:t>
            </a:r>
            <a:r>
              <a:rPr dirty="0" sz="3200" spc="-1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life.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52600" y="3733800"/>
            <a:ext cx="6400800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74714"/>
            <a:ext cx="6708140" cy="1781810"/>
          </a:xfrm>
          <a:prstGeom prst="rect"/>
        </p:spPr>
        <p:txBody>
          <a:bodyPr wrap="square" lIns="0" tIns="1104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dirty="0" u="none" sz="3200" spc="-5">
                <a:solidFill>
                  <a:srgbClr val="C00000"/>
                </a:solidFill>
              </a:rPr>
              <a:t>Lipid </a:t>
            </a:r>
            <a:r>
              <a:rPr dirty="0" u="none" sz="3200">
                <a:solidFill>
                  <a:srgbClr val="C00000"/>
                </a:solidFill>
              </a:rPr>
              <a:t>solubility of </a:t>
            </a:r>
            <a:r>
              <a:rPr dirty="0" u="none" sz="3200" spc="-5">
                <a:solidFill>
                  <a:srgbClr val="C00000"/>
                </a:solidFill>
              </a:rPr>
              <a:t>the</a:t>
            </a:r>
            <a:r>
              <a:rPr dirty="0" u="none" sz="3200" spc="-45">
                <a:solidFill>
                  <a:srgbClr val="C00000"/>
                </a:solidFill>
              </a:rPr>
              <a:t> </a:t>
            </a:r>
            <a:r>
              <a:rPr dirty="0" u="none" sz="3200" spc="-5">
                <a:solidFill>
                  <a:srgbClr val="C00000"/>
                </a:solidFill>
              </a:rPr>
              <a:t>drug:</a:t>
            </a:r>
            <a:endParaRPr sz="3200"/>
          </a:p>
          <a:p>
            <a:pPr marL="12700" marR="5080">
              <a:lnSpc>
                <a:spcPct val="120000"/>
              </a:lnSpc>
            </a:pPr>
            <a:r>
              <a:rPr dirty="0" u="none" sz="3200" b="0">
                <a:solidFill>
                  <a:srgbClr val="000000"/>
                </a:solidFill>
                <a:latin typeface="Times New Roman"/>
                <a:cs typeface="Times New Roman"/>
              </a:rPr>
              <a:t>Lipid soluble drugs pass more freely</a:t>
            </a:r>
            <a:r>
              <a:rPr dirty="0" u="none" sz="3200" spc="-12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sz="3200" b="0">
                <a:solidFill>
                  <a:srgbClr val="000000"/>
                </a:solidFill>
                <a:latin typeface="Times New Roman"/>
                <a:cs typeface="Times New Roman"/>
              </a:rPr>
              <a:t>into  the breast milk than water soluble</a:t>
            </a:r>
            <a:r>
              <a:rPr dirty="0" u="none" sz="3200" spc="-9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sz="3200" b="0">
                <a:solidFill>
                  <a:srgbClr val="000000"/>
                </a:solidFill>
                <a:latin typeface="Times New Roman"/>
                <a:cs typeface="Times New Roman"/>
              </a:rPr>
              <a:t>drugs.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2415002"/>
            <a:ext cx="7167245" cy="2307590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3400" spc="-5" b="1">
                <a:solidFill>
                  <a:srgbClr val="C00000"/>
                </a:solidFill>
                <a:latin typeface="Times New Roman"/>
                <a:cs typeface="Times New Roman"/>
              </a:rPr>
              <a:t>Degree of</a:t>
            </a:r>
            <a:r>
              <a:rPr dirty="0" sz="3400" b="1">
                <a:solidFill>
                  <a:srgbClr val="C00000"/>
                </a:solidFill>
                <a:latin typeface="Times New Roman"/>
                <a:cs typeface="Times New Roman"/>
              </a:rPr>
              <a:t> ionization</a:t>
            </a:r>
            <a:r>
              <a:rPr dirty="0" sz="3400" b="1">
                <a:latin typeface="Times New Roman"/>
                <a:cs typeface="Times New Roman"/>
              </a:rPr>
              <a:t>:</a:t>
            </a:r>
            <a:endParaRPr sz="3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Ionized form of drugs are </a:t>
            </a:r>
            <a:r>
              <a:rPr dirty="0" sz="3200" spc="-5">
                <a:latin typeface="Times New Roman"/>
                <a:cs typeface="Times New Roman"/>
              </a:rPr>
              <a:t>less </a:t>
            </a:r>
            <a:r>
              <a:rPr dirty="0" sz="3200">
                <a:latin typeface="Times New Roman"/>
                <a:cs typeface="Times New Roman"/>
              </a:rPr>
              <a:t>likely to</a:t>
            </a:r>
            <a:r>
              <a:rPr dirty="0" sz="3200" spc="-8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be  </a:t>
            </a:r>
            <a:r>
              <a:rPr dirty="0" sz="3200">
                <a:latin typeface="Times New Roman"/>
                <a:cs typeface="Times New Roman"/>
              </a:rPr>
              <a:t>transferred into breast</a:t>
            </a:r>
            <a:r>
              <a:rPr dirty="0" sz="3200" spc="-6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milk.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e.g., heparins pass poorly into breast</a:t>
            </a:r>
            <a:r>
              <a:rPr dirty="0" sz="3200" spc="-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milk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47853"/>
            <a:ext cx="220789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3400" spc="-5">
                <a:solidFill>
                  <a:srgbClr val="C00000"/>
                </a:solidFill>
              </a:rPr>
              <a:t>pH of</a:t>
            </a:r>
            <a:r>
              <a:rPr dirty="0" u="none" sz="3400" spc="-65">
                <a:solidFill>
                  <a:srgbClr val="C00000"/>
                </a:solidFill>
              </a:rPr>
              <a:t> </a:t>
            </a:r>
            <a:r>
              <a:rPr dirty="0" u="none" sz="3400" spc="-5">
                <a:solidFill>
                  <a:srgbClr val="C00000"/>
                </a:solidFill>
              </a:rPr>
              <a:t>drug: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307340" y="918718"/>
            <a:ext cx="8492490" cy="3745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311150" indent="-342900">
              <a:lnSpc>
                <a:spcPct val="100000"/>
              </a:lnSpc>
              <a:spcBef>
                <a:spcPts val="105"/>
              </a:spcBef>
              <a:buClr>
                <a:srgbClr val="FF33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pH of milk is slightly more acidic than</a:t>
            </a:r>
            <a:r>
              <a:rPr dirty="0" sz="3200" spc="-8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maternal  blood.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Clr>
                <a:srgbClr val="FF33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Weak basic drugs </a:t>
            </a:r>
            <a:r>
              <a:rPr dirty="0" sz="3200">
                <a:latin typeface="Times New Roman"/>
                <a:cs typeface="Times New Roman"/>
              </a:rPr>
              <a:t>tend to concentrate in breast  milk and become trapped secondary to</a:t>
            </a:r>
            <a:r>
              <a:rPr dirty="0" sz="3200" spc="-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ionization.</a:t>
            </a:r>
            <a:endParaRPr sz="3200">
              <a:latin typeface="Times New Roman"/>
              <a:cs typeface="Times New Roman"/>
            </a:endParaRPr>
          </a:p>
          <a:p>
            <a:pPr marL="355600" marR="326390" indent="-342900">
              <a:lnSpc>
                <a:spcPct val="100000"/>
              </a:lnSpc>
              <a:spcBef>
                <a:spcPts val="1200"/>
              </a:spcBef>
              <a:buClr>
                <a:srgbClr val="FF33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Weak acidic </a:t>
            </a:r>
            <a:r>
              <a:rPr dirty="0" sz="3200" spc="-5" b="1">
                <a:solidFill>
                  <a:srgbClr val="0000FF"/>
                </a:solidFill>
                <a:latin typeface="Times New Roman"/>
                <a:cs typeface="Times New Roman"/>
              </a:rPr>
              <a:t>drugs </a:t>
            </a:r>
            <a:r>
              <a:rPr dirty="0" sz="3200">
                <a:latin typeface="Times New Roman"/>
                <a:cs typeface="Times New Roman"/>
              </a:rPr>
              <a:t>don't enter the milk to a  significant extent and tend to be concentrated</a:t>
            </a:r>
            <a:r>
              <a:rPr dirty="0" sz="3200" spc="-1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  plasma.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24400" y="1371600"/>
            <a:ext cx="76200" cy="4572000"/>
          </a:xfrm>
          <a:custGeom>
            <a:avLst/>
            <a:gdLst/>
            <a:ahLst/>
            <a:cxnLst/>
            <a:rect l="l" t="t" r="r" b="b"/>
            <a:pathLst>
              <a:path w="76200" h="4572000">
                <a:moveTo>
                  <a:pt x="0" y="0"/>
                </a:moveTo>
                <a:lnTo>
                  <a:pt x="76200" y="4572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1066800"/>
            <a:ext cx="4114800" cy="533400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wrap="square" lIns="0" tIns="82550" rIns="0" bIns="0" rtlCol="0" vert="horz">
            <a:spAutoFit/>
          </a:bodyPr>
          <a:lstStyle/>
          <a:p>
            <a:pPr marL="52069">
              <a:lnSpc>
                <a:spcPct val="100000"/>
              </a:lnSpc>
              <a:spcBef>
                <a:spcPts val="650"/>
              </a:spcBef>
            </a:pPr>
            <a:r>
              <a:rPr dirty="0" sz="2400" b="1">
                <a:latin typeface="Tahoma"/>
                <a:cs typeface="Tahoma"/>
              </a:rPr>
              <a:t>Maternal </a:t>
            </a:r>
            <a:r>
              <a:rPr dirty="0" sz="2400" spc="-10" b="1">
                <a:latin typeface="Tahoma"/>
                <a:cs typeface="Tahoma"/>
              </a:rPr>
              <a:t>blood</a:t>
            </a:r>
            <a:r>
              <a:rPr dirty="0" sz="2400" spc="-4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circulation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53000" y="1066800"/>
            <a:ext cx="3886200" cy="533400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wrap="square" lIns="0" tIns="825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dirty="0" sz="2400" spc="-5" b="1">
                <a:latin typeface="Tahoma"/>
                <a:cs typeface="Tahoma"/>
              </a:rPr>
              <a:t>Milk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937510"/>
            <a:ext cx="226377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latin typeface="Tahoma"/>
                <a:cs typeface="Tahoma"/>
              </a:rPr>
              <a:t>Alkaline</a:t>
            </a:r>
            <a:r>
              <a:rPr dirty="0" sz="2800" spc="-9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drug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5878" y="4620514"/>
            <a:ext cx="30600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0000"/>
                </a:solidFill>
                <a:latin typeface="Tahoma"/>
                <a:cs typeface="Tahoma"/>
              </a:rPr>
              <a:t>Nonionized </a:t>
            </a:r>
            <a:r>
              <a:rPr dirty="0" sz="2400">
                <a:latin typeface="Tahoma"/>
                <a:cs typeface="Tahoma"/>
              </a:rPr>
              <a:t>acidic</a:t>
            </a:r>
            <a:r>
              <a:rPr dirty="0" sz="2400" spc="-8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drug  </a:t>
            </a:r>
            <a:r>
              <a:rPr dirty="0" sz="2400" spc="-5">
                <a:latin typeface="Tahoma"/>
                <a:cs typeface="Tahoma"/>
              </a:rPr>
              <a:t>will diffuse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back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4771390"/>
            <a:ext cx="201612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Tahoma"/>
                <a:cs typeface="Tahoma"/>
              </a:rPr>
              <a:t>Acidic</a:t>
            </a:r>
            <a:r>
              <a:rPr dirty="0" sz="2800" spc="-5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drug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47028" y="2927680"/>
            <a:ext cx="282384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0000"/>
                </a:solidFill>
                <a:latin typeface="Tahoma"/>
                <a:cs typeface="Tahoma"/>
              </a:rPr>
              <a:t>Ionized </a:t>
            </a:r>
            <a:r>
              <a:rPr dirty="0" sz="2400">
                <a:latin typeface="Tahoma"/>
                <a:cs typeface="Tahoma"/>
              </a:rPr>
              <a:t>alkaline</a:t>
            </a:r>
            <a:r>
              <a:rPr dirty="0" sz="2400" spc="-11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drug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Tahoma"/>
                <a:cs typeface="Tahoma"/>
              </a:rPr>
              <a:t>will </a:t>
            </a:r>
            <a:r>
              <a:rPr dirty="0" sz="2400">
                <a:latin typeface="Tahoma"/>
                <a:cs typeface="Tahoma"/>
              </a:rPr>
              <a:t>be</a:t>
            </a:r>
            <a:r>
              <a:rPr dirty="0" sz="2400" spc="-5">
                <a:latin typeface="Tahoma"/>
                <a:cs typeface="Tahoma"/>
              </a:rPr>
              <a:t> </a:t>
            </a:r>
            <a:r>
              <a:rPr dirty="0" sz="2400" spc="-10">
                <a:latin typeface="Tahoma"/>
                <a:cs typeface="Tahoma"/>
              </a:rPr>
              <a:t>captured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33800" y="5033009"/>
            <a:ext cx="1753235" cy="363855"/>
          </a:xfrm>
          <a:custGeom>
            <a:avLst/>
            <a:gdLst/>
            <a:ahLst/>
            <a:cxnLst/>
            <a:rect l="l" t="t" r="r" b="b"/>
            <a:pathLst>
              <a:path w="1753235" h="363854">
                <a:moveTo>
                  <a:pt x="584200" y="89153"/>
                </a:moveTo>
                <a:lnTo>
                  <a:pt x="0" y="240029"/>
                </a:lnTo>
                <a:lnTo>
                  <a:pt x="584200" y="363473"/>
                </a:lnTo>
                <a:lnTo>
                  <a:pt x="584200" y="294893"/>
                </a:lnTo>
                <a:lnTo>
                  <a:pt x="739796" y="286197"/>
                </a:lnTo>
                <a:lnTo>
                  <a:pt x="886142" y="275710"/>
                </a:lnTo>
                <a:lnTo>
                  <a:pt x="1022770" y="263556"/>
                </a:lnTo>
                <a:lnTo>
                  <a:pt x="1087294" y="256894"/>
                </a:lnTo>
                <a:lnTo>
                  <a:pt x="1149212" y="249862"/>
                </a:lnTo>
                <a:lnTo>
                  <a:pt x="1208467" y="242477"/>
                </a:lnTo>
                <a:lnTo>
                  <a:pt x="1265000" y="234754"/>
                </a:lnTo>
                <a:lnTo>
                  <a:pt x="1318753" y="226709"/>
                </a:lnTo>
                <a:lnTo>
                  <a:pt x="1369667" y="218357"/>
                </a:lnTo>
                <a:lnTo>
                  <a:pt x="1417684" y="209714"/>
                </a:lnTo>
                <a:lnTo>
                  <a:pt x="1462746" y="200797"/>
                </a:lnTo>
                <a:lnTo>
                  <a:pt x="1504793" y="191620"/>
                </a:lnTo>
                <a:lnTo>
                  <a:pt x="1543767" y="182199"/>
                </a:lnTo>
                <a:lnTo>
                  <a:pt x="1612264" y="162690"/>
                </a:lnTo>
                <a:lnTo>
                  <a:pt x="1626757" y="157733"/>
                </a:lnTo>
                <a:lnTo>
                  <a:pt x="584200" y="157733"/>
                </a:lnTo>
                <a:lnTo>
                  <a:pt x="584200" y="89153"/>
                </a:lnTo>
                <a:close/>
              </a:path>
              <a:path w="1753235" h="363854">
                <a:moveTo>
                  <a:pt x="1679575" y="0"/>
                </a:moveTo>
                <a:lnTo>
                  <a:pt x="1629871" y="19672"/>
                </a:lnTo>
                <a:lnTo>
                  <a:pt x="1568493" y="38525"/>
                </a:lnTo>
                <a:lnTo>
                  <a:pt x="1496005" y="56476"/>
                </a:lnTo>
                <a:lnTo>
                  <a:pt x="1455772" y="65088"/>
                </a:lnTo>
                <a:lnTo>
                  <a:pt x="1412975" y="73443"/>
                </a:lnTo>
                <a:lnTo>
                  <a:pt x="1367684" y="81532"/>
                </a:lnTo>
                <a:lnTo>
                  <a:pt x="1319970" y="89344"/>
                </a:lnTo>
                <a:lnTo>
                  <a:pt x="1269904" y="96869"/>
                </a:lnTo>
                <a:lnTo>
                  <a:pt x="1217557" y="104096"/>
                </a:lnTo>
                <a:lnTo>
                  <a:pt x="1162999" y="111015"/>
                </a:lnTo>
                <a:lnTo>
                  <a:pt x="1106302" y="117616"/>
                </a:lnTo>
                <a:lnTo>
                  <a:pt x="986772" y="129822"/>
                </a:lnTo>
                <a:lnTo>
                  <a:pt x="859533" y="140632"/>
                </a:lnTo>
                <a:lnTo>
                  <a:pt x="725154" y="149964"/>
                </a:lnTo>
                <a:lnTo>
                  <a:pt x="584200" y="157733"/>
                </a:lnTo>
                <a:lnTo>
                  <a:pt x="1626757" y="157733"/>
                </a:lnTo>
                <a:lnTo>
                  <a:pt x="1667769" y="142395"/>
                </a:lnTo>
                <a:lnTo>
                  <a:pt x="1709815" y="121440"/>
                </a:lnTo>
                <a:lnTo>
                  <a:pt x="1746623" y="89044"/>
                </a:lnTo>
                <a:lnTo>
                  <a:pt x="1752973" y="66987"/>
                </a:lnTo>
                <a:lnTo>
                  <a:pt x="1750516" y="55869"/>
                </a:lnTo>
                <a:lnTo>
                  <a:pt x="1744227" y="44711"/>
                </a:lnTo>
                <a:lnTo>
                  <a:pt x="1734047" y="33529"/>
                </a:lnTo>
                <a:lnTo>
                  <a:pt x="1719917" y="22340"/>
                </a:lnTo>
                <a:lnTo>
                  <a:pt x="1701779" y="11158"/>
                </a:lnTo>
                <a:lnTo>
                  <a:pt x="1679575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33800" y="4724400"/>
            <a:ext cx="1752600" cy="377190"/>
          </a:xfrm>
          <a:custGeom>
            <a:avLst/>
            <a:gdLst/>
            <a:ahLst/>
            <a:cxnLst/>
            <a:rect l="l" t="t" r="r" b="b"/>
            <a:pathLst>
              <a:path w="1752600" h="377189">
                <a:moveTo>
                  <a:pt x="0" y="0"/>
                </a:moveTo>
                <a:lnTo>
                  <a:pt x="0" y="137160"/>
                </a:lnTo>
                <a:lnTo>
                  <a:pt x="231520" y="139235"/>
                </a:lnTo>
                <a:lnTo>
                  <a:pt x="453884" y="145285"/>
                </a:lnTo>
                <a:lnTo>
                  <a:pt x="665169" y="155046"/>
                </a:lnTo>
                <a:lnTo>
                  <a:pt x="798921" y="163486"/>
                </a:lnTo>
                <a:lnTo>
                  <a:pt x="926324" y="173380"/>
                </a:lnTo>
                <a:lnTo>
                  <a:pt x="1046809" y="184652"/>
                </a:lnTo>
                <a:lnTo>
                  <a:pt x="1159806" y="197221"/>
                </a:lnTo>
                <a:lnTo>
                  <a:pt x="1213319" y="203969"/>
                </a:lnTo>
                <a:lnTo>
                  <a:pt x="1264746" y="211012"/>
                </a:lnTo>
                <a:lnTo>
                  <a:pt x="1314016" y="218340"/>
                </a:lnTo>
                <a:lnTo>
                  <a:pt x="1361058" y="225945"/>
                </a:lnTo>
                <a:lnTo>
                  <a:pt x="1405800" y="233816"/>
                </a:lnTo>
                <a:lnTo>
                  <a:pt x="1448172" y="241943"/>
                </a:lnTo>
                <a:lnTo>
                  <a:pt x="1488103" y="250317"/>
                </a:lnTo>
                <a:lnTo>
                  <a:pt x="1525520" y="258927"/>
                </a:lnTo>
                <a:lnTo>
                  <a:pt x="1592532" y="276821"/>
                </a:lnTo>
                <a:lnTo>
                  <a:pt x="1648637" y="295545"/>
                </a:lnTo>
                <a:lnTo>
                  <a:pt x="1693266" y="315022"/>
                </a:lnTo>
                <a:lnTo>
                  <a:pt x="1725849" y="335174"/>
                </a:lnTo>
                <a:lnTo>
                  <a:pt x="1750892" y="366496"/>
                </a:lnTo>
                <a:lnTo>
                  <a:pt x="1752600" y="377189"/>
                </a:lnTo>
                <a:lnTo>
                  <a:pt x="1752600" y="240030"/>
                </a:lnTo>
                <a:lnTo>
                  <a:pt x="1725849" y="198014"/>
                </a:lnTo>
                <a:lnTo>
                  <a:pt x="1693266" y="177862"/>
                </a:lnTo>
                <a:lnTo>
                  <a:pt x="1648637" y="158385"/>
                </a:lnTo>
                <a:lnTo>
                  <a:pt x="1592532" y="139661"/>
                </a:lnTo>
                <a:lnTo>
                  <a:pt x="1525520" y="121767"/>
                </a:lnTo>
                <a:lnTo>
                  <a:pt x="1488103" y="113157"/>
                </a:lnTo>
                <a:lnTo>
                  <a:pt x="1448172" y="104783"/>
                </a:lnTo>
                <a:lnTo>
                  <a:pt x="1405800" y="96656"/>
                </a:lnTo>
                <a:lnTo>
                  <a:pt x="1361058" y="88785"/>
                </a:lnTo>
                <a:lnTo>
                  <a:pt x="1314016" y="81180"/>
                </a:lnTo>
                <a:lnTo>
                  <a:pt x="1264746" y="73852"/>
                </a:lnTo>
                <a:lnTo>
                  <a:pt x="1213319" y="66809"/>
                </a:lnTo>
                <a:lnTo>
                  <a:pt x="1159806" y="60061"/>
                </a:lnTo>
                <a:lnTo>
                  <a:pt x="1046809" y="47492"/>
                </a:lnTo>
                <a:lnTo>
                  <a:pt x="926324" y="36220"/>
                </a:lnTo>
                <a:lnTo>
                  <a:pt x="798921" y="26326"/>
                </a:lnTo>
                <a:lnTo>
                  <a:pt x="665169" y="17886"/>
                </a:lnTo>
                <a:lnTo>
                  <a:pt x="453884" y="8125"/>
                </a:lnTo>
                <a:lnTo>
                  <a:pt x="231520" y="2075"/>
                </a:lnTo>
                <a:lnTo>
                  <a:pt x="0" y="0"/>
                </a:lnTo>
                <a:close/>
              </a:path>
            </a:pathLst>
          </a:custGeom>
          <a:solidFill>
            <a:srgbClr val="0000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33800" y="4724400"/>
            <a:ext cx="1752600" cy="672465"/>
          </a:xfrm>
          <a:custGeom>
            <a:avLst/>
            <a:gdLst/>
            <a:ahLst/>
            <a:cxnLst/>
            <a:rect l="l" t="t" r="r" b="b"/>
            <a:pathLst>
              <a:path w="1752600" h="672464">
                <a:moveTo>
                  <a:pt x="1752600" y="377189"/>
                </a:moveTo>
                <a:lnTo>
                  <a:pt x="1725849" y="335174"/>
                </a:lnTo>
                <a:lnTo>
                  <a:pt x="1693266" y="315022"/>
                </a:lnTo>
                <a:lnTo>
                  <a:pt x="1648637" y="295545"/>
                </a:lnTo>
                <a:lnTo>
                  <a:pt x="1592532" y="276821"/>
                </a:lnTo>
                <a:lnTo>
                  <a:pt x="1525520" y="258927"/>
                </a:lnTo>
                <a:lnTo>
                  <a:pt x="1488103" y="250317"/>
                </a:lnTo>
                <a:lnTo>
                  <a:pt x="1448172" y="241943"/>
                </a:lnTo>
                <a:lnTo>
                  <a:pt x="1405800" y="233816"/>
                </a:lnTo>
                <a:lnTo>
                  <a:pt x="1361058" y="225945"/>
                </a:lnTo>
                <a:lnTo>
                  <a:pt x="1314016" y="218340"/>
                </a:lnTo>
                <a:lnTo>
                  <a:pt x="1264746" y="211012"/>
                </a:lnTo>
                <a:lnTo>
                  <a:pt x="1213319" y="203969"/>
                </a:lnTo>
                <a:lnTo>
                  <a:pt x="1159806" y="197221"/>
                </a:lnTo>
                <a:lnTo>
                  <a:pt x="1104279" y="190779"/>
                </a:lnTo>
                <a:lnTo>
                  <a:pt x="1046809" y="184652"/>
                </a:lnTo>
                <a:lnTo>
                  <a:pt x="987467" y="178849"/>
                </a:lnTo>
                <a:lnTo>
                  <a:pt x="926324" y="173380"/>
                </a:lnTo>
                <a:lnTo>
                  <a:pt x="863452" y="168256"/>
                </a:lnTo>
                <a:lnTo>
                  <a:pt x="798921" y="163486"/>
                </a:lnTo>
                <a:lnTo>
                  <a:pt x="732803" y="159079"/>
                </a:lnTo>
                <a:lnTo>
                  <a:pt x="665169" y="155046"/>
                </a:lnTo>
                <a:lnTo>
                  <a:pt x="596091" y="151396"/>
                </a:lnTo>
                <a:lnTo>
                  <a:pt x="525639" y="148139"/>
                </a:lnTo>
                <a:lnTo>
                  <a:pt x="453884" y="145285"/>
                </a:lnTo>
                <a:lnTo>
                  <a:pt x="380899" y="142843"/>
                </a:lnTo>
                <a:lnTo>
                  <a:pt x="306754" y="140823"/>
                </a:lnTo>
                <a:lnTo>
                  <a:pt x="231520" y="139235"/>
                </a:lnTo>
                <a:lnTo>
                  <a:pt x="155269" y="138088"/>
                </a:lnTo>
                <a:lnTo>
                  <a:pt x="78072" y="137393"/>
                </a:lnTo>
                <a:lnTo>
                  <a:pt x="0" y="137160"/>
                </a:lnTo>
                <a:lnTo>
                  <a:pt x="0" y="0"/>
                </a:lnTo>
                <a:lnTo>
                  <a:pt x="78072" y="233"/>
                </a:lnTo>
                <a:lnTo>
                  <a:pt x="155269" y="928"/>
                </a:lnTo>
                <a:lnTo>
                  <a:pt x="231520" y="2075"/>
                </a:lnTo>
                <a:lnTo>
                  <a:pt x="306754" y="3663"/>
                </a:lnTo>
                <a:lnTo>
                  <a:pt x="380899" y="5683"/>
                </a:lnTo>
                <a:lnTo>
                  <a:pt x="453884" y="8125"/>
                </a:lnTo>
                <a:lnTo>
                  <a:pt x="525639" y="10979"/>
                </a:lnTo>
                <a:lnTo>
                  <a:pt x="596091" y="14236"/>
                </a:lnTo>
                <a:lnTo>
                  <a:pt x="665169" y="17886"/>
                </a:lnTo>
                <a:lnTo>
                  <a:pt x="732803" y="21919"/>
                </a:lnTo>
                <a:lnTo>
                  <a:pt x="798921" y="26326"/>
                </a:lnTo>
                <a:lnTo>
                  <a:pt x="863452" y="31096"/>
                </a:lnTo>
                <a:lnTo>
                  <a:pt x="926324" y="36220"/>
                </a:lnTo>
                <a:lnTo>
                  <a:pt x="987467" y="41689"/>
                </a:lnTo>
                <a:lnTo>
                  <a:pt x="1046809" y="47492"/>
                </a:lnTo>
                <a:lnTo>
                  <a:pt x="1104279" y="53619"/>
                </a:lnTo>
                <a:lnTo>
                  <a:pt x="1159806" y="60061"/>
                </a:lnTo>
                <a:lnTo>
                  <a:pt x="1213319" y="66809"/>
                </a:lnTo>
                <a:lnTo>
                  <a:pt x="1264746" y="73852"/>
                </a:lnTo>
                <a:lnTo>
                  <a:pt x="1314016" y="81180"/>
                </a:lnTo>
                <a:lnTo>
                  <a:pt x="1361058" y="88785"/>
                </a:lnTo>
                <a:lnTo>
                  <a:pt x="1405800" y="96656"/>
                </a:lnTo>
                <a:lnTo>
                  <a:pt x="1448172" y="104783"/>
                </a:lnTo>
                <a:lnTo>
                  <a:pt x="1488103" y="113157"/>
                </a:lnTo>
                <a:lnTo>
                  <a:pt x="1525520" y="121767"/>
                </a:lnTo>
                <a:lnTo>
                  <a:pt x="1592532" y="139661"/>
                </a:lnTo>
                <a:lnTo>
                  <a:pt x="1648637" y="158385"/>
                </a:lnTo>
                <a:lnTo>
                  <a:pt x="1693266" y="177862"/>
                </a:lnTo>
                <a:lnTo>
                  <a:pt x="1725849" y="198014"/>
                </a:lnTo>
                <a:lnTo>
                  <a:pt x="1750892" y="229336"/>
                </a:lnTo>
                <a:lnTo>
                  <a:pt x="1752600" y="240030"/>
                </a:lnTo>
                <a:lnTo>
                  <a:pt x="1752600" y="377189"/>
                </a:lnTo>
                <a:lnTo>
                  <a:pt x="1732784" y="413255"/>
                </a:lnTo>
                <a:lnTo>
                  <a:pt x="1698313" y="436534"/>
                </a:lnTo>
                <a:lnTo>
                  <a:pt x="1647677" y="459038"/>
                </a:lnTo>
                <a:lnTo>
                  <a:pt x="1581603" y="480626"/>
                </a:lnTo>
                <a:lnTo>
                  <a:pt x="1543003" y="491032"/>
                </a:lnTo>
                <a:lnTo>
                  <a:pt x="1500815" y="501157"/>
                </a:lnTo>
                <a:lnTo>
                  <a:pt x="1455130" y="510983"/>
                </a:lnTo>
                <a:lnTo>
                  <a:pt x="1406038" y="520492"/>
                </a:lnTo>
                <a:lnTo>
                  <a:pt x="1353630" y="529667"/>
                </a:lnTo>
                <a:lnTo>
                  <a:pt x="1297996" y="538490"/>
                </a:lnTo>
                <a:lnTo>
                  <a:pt x="1239228" y="546943"/>
                </a:lnTo>
                <a:lnTo>
                  <a:pt x="1177416" y="555010"/>
                </a:lnTo>
                <a:lnTo>
                  <a:pt x="1112650" y="562672"/>
                </a:lnTo>
                <a:lnTo>
                  <a:pt x="1045021" y="569911"/>
                </a:lnTo>
                <a:lnTo>
                  <a:pt x="974620" y="576712"/>
                </a:lnTo>
                <a:lnTo>
                  <a:pt x="901537" y="583055"/>
                </a:lnTo>
                <a:lnTo>
                  <a:pt x="825863" y="588923"/>
                </a:lnTo>
                <a:lnTo>
                  <a:pt x="747688" y="594299"/>
                </a:lnTo>
                <a:lnTo>
                  <a:pt x="667103" y="599165"/>
                </a:lnTo>
                <a:lnTo>
                  <a:pt x="584200" y="603504"/>
                </a:lnTo>
                <a:lnTo>
                  <a:pt x="584200" y="672084"/>
                </a:lnTo>
                <a:lnTo>
                  <a:pt x="0" y="548640"/>
                </a:lnTo>
                <a:lnTo>
                  <a:pt x="584200" y="397763"/>
                </a:lnTo>
                <a:lnTo>
                  <a:pt x="584200" y="466344"/>
                </a:lnTo>
                <a:lnTo>
                  <a:pt x="655463" y="462659"/>
                </a:lnTo>
                <a:lnTo>
                  <a:pt x="725154" y="458574"/>
                </a:lnTo>
                <a:lnTo>
                  <a:pt x="793201" y="454098"/>
                </a:lnTo>
                <a:lnTo>
                  <a:pt x="859533" y="449242"/>
                </a:lnTo>
                <a:lnTo>
                  <a:pt x="924081" y="444017"/>
                </a:lnTo>
                <a:lnTo>
                  <a:pt x="986772" y="438432"/>
                </a:lnTo>
                <a:lnTo>
                  <a:pt x="1047536" y="432499"/>
                </a:lnTo>
                <a:lnTo>
                  <a:pt x="1106302" y="426226"/>
                </a:lnTo>
                <a:lnTo>
                  <a:pt x="1162999" y="419625"/>
                </a:lnTo>
                <a:lnTo>
                  <a:pt x="1217557" y="412706"/>
                </a:lnTo>
                <a:lnTo>
                  <a:pt x="1269904" y="405479"/>
                </a:lnTo>
                <a:lnTo>
                  <a:pt x="1319970" y="397954"/>
                </a:lnTo>
                <a:lnTo>
                  <a:pt x="1367684" y="390142"/>
                </a:lnTo>
                <a:lnTo>
                  <a:pt x="1412975" y="382053"/>
                </a:lnTo>
                <a:lnTo>
                  <a:pt x="1455772" y="373698"/>
                </a:lnTo>
                <a:lnTo>
                  <a:pt x="1496005" y="365086"/>
                </a:lnTo>
                <a:lnTo>
                  <a:pt x="1533602" y="356228"/>
                </a:lnTo>
                <a:lnTo>
                  <a:pt x="1600606" y="337816"/>
                </a:lnTo>
                <a:lnTo>
                  <a:pt x="1656218" y="318543"/>
                </a:lnTo>
                <a:lnTo>
                  <a:pt x="1679575" y="308610"/>
                </a:lnTo>
              </a:path>
            </a:pathLst>
          </a:custGeom>
          <a:ln w="952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76600" y="2943225"/>
            <a:ext cx="2362200" cy="485775"/>
          </a:xfrm>
          <a:custGeom>
            <a:avLst/>
            <a:gdLst/>
            <a:ahLst/>
            <a:cxnLst/>
            <a:rect l="l" t="t" r="r" b="b"/>
            <a:pathLst>
              <a:path w="2362200" h="485775">
                <a:moveTo>
                  <a:pt x="1771650" y="0"/>
                </a:moveTo>
                <a:lnTo>
                  <a:pt x="1771650" y="121412"/>
                </a:lnTo>
                <a:lnTo>
                  <a:pt x="0" y="121412"/>
                </a:lnTo>
                <a:lnTo>
                  <a:pt x="0" y="364363"/>
                </a:lnTo>
                <a:lnTo>
                  <a:pt x="1771650" y="364363"/>
                </a:lnTo>
                <a:lnTo>
                  <a:pt x="1771650" y="485775"/>
                </a:lnTo>
                <a:lnTo>
                  <a:pt x="2362200" y="242824"/>
                </a:lnTo>
                <a:lnTo>
                  <a:pt x="177165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276600" y="2943225"/>
            <a:ext cx="2362200" cy="485775"/>
          </a:xfrm>
          <a:custGeom>
            <a:avLst/>
            <a:gdLst/>
            <a:ahLst/>
            <a:cxnLst/>
            <a:rect l="l" t="t" r="r" b="b"/>
            <a:pathLst>
              <a:path w="2362200" h="485775">
                <a:moveTo>
                  <a:pt x="0" y="121412"/>
                </a:moveTo>
                <a:lnTo>
                  <a:pt x="1771650" y="121412"/>
                </a:lnTo>
                <a:lnTo>
                  <a:pt x="1771650" y="0"/>
                </a:lnTo>
                <a:lnTo>
                  <a:pt x="2362200" y="242824"/>
                </a:lnTo>
                <a:lnTo>
                  <a:pt x="1771650" y="485775"/>
                </a:lnTo>
                <a:lnTo>
                  <a:pt x="1771650" y="364363"/>
                </a:lnTo>
                <a:lnTo>
                  <a:pt x="0" y="364363"/>
                </a:lnTo>
                <a:lnTo>
                  <a:pt x="0" y="1214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225702" y="170129"/>
            <a:ext cx="699706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>
                <a:solidFill>
                  <a:srgbClr val="000000"/>
                </a:solidFill>
              </a:rPr>
              <a:t>Effect of pH of the </a:t>
            </a:r>
            <a:r>
              <a:rPr dirty="0" u="none" spc="-5">
                <a:solidFill>
                  <a:srgbClr val="000000"/>
                </a:solidFill>
              </a:rPr>
              <a:t>plasma </a:t>
            </a:r>
            <a:r>
              <a:rPr dirty="0" u="none">
                <a:solidFill>
                  <a:srgbClr val="000000"/>
                </a:solidFill>
              </a:rPr>
              <a:t>and</a:t>
            </a:r>
            <a:r>
              <a:rPr dirty="0" u="none" spc="-65">
                <a:solidFill>
                  <a:srgbClr val="000000"/>
                </a:solidFill>
              </a:rPr>
              <a:t> </a:t>
            </a:r>
            <a:r>
              <a:rPr dirty="0" u="none" spc="-5">
                <a:solidFill>
                  <a:srgbClr val="000000"/>
                </a:solidFill>
              </a:rPr>
              <a:t>milk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145844" y="1784426"/>
            <a:ext cx="224599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ahoma"/>
                <a:cs typeface="Tahoma"/>
              </a:rPr>
              <a:t>plasma pH is</a:t>
            </a:r>
            <a:r>
              <a:rPr dirty="0" sz="2400" spc="-85">
                <a:latin typeface="Tahoma"/>
                <a:cs typeface="Tahoma"/>
              </a:rPr>
              <a:t> </a:t>
            </a:r>
            <a:r>
              <a:rPr dirty="0" sz="2400" spc="-65">
                <a:latin typeface="Tahoma"/>
                <a:cs typeface="Tahoma"/>
              </a:rPr>
              <a:t>7.4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51905" y="1708226"/>
            <a:ext cx="182372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ahoma"/>
                <a:cs typeface="Tahoma"/>
              </a:rPr>
              <a:t>Milk pH is</a:t>
            </a:r>
            <a:r>
              <a:rPr dirty="0" sz="2400" spc="-85">
                <a:latin typeface="Tahoma"/>
                <a:cs typeface="Tahoma"/>
              </a:rPr>
              <a:t> </a:t>
            </a:r>
            <a:r>
              <a:rPr dirty="0" sz="2400" spc="-60">
                <a:latin typeface="Tahoma"/>
                <a:cs typeface="Tahoma"/>
              </a:rPr>
              <a:t>7.2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latin typeface="Tahoma"/>
                <a:cs typeface="Tahoma"/>
              </a:rPr>
              <a:t>More</a:t>
            </a:r>
            <a:r>
              <a:rPr dirty="0" sz="2400" spc="-5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acidic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0"/>
            <a:ext cx="7873365" cy="6519545"/>
          </a:xfrm>
          <a:prstGeom prst="rect">
            <a:avLst/>
          </a:prstGeom>
        </p:spPr>
        <p:txBody>
          <a:bodyPr wrap="square" lIns="0" tIns="186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Plasma protein </a:t>
            </a:r>
            <a:r>
              <a:rPr dirty="0" sz="3200" spc="-5" b="1">
                <a:solidFill>
                  <a:srgbClr val="C00000"/>
                </a:solidFill>
                <a:latin typeface="Times New Roman"/>
                <a:cs typeface="Times New Roman"/>
              </a:rPr>
              <a:t>binding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dirty="0" sz="3200" spc="-6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C00000"/>
                </a:solidFill>
                <a:latin typeface="Times New Roman"/>
                <a:cs typeface="Times New Roman"/>
              </a:rPr>
              <a:t>drugs</a:t>
            </a:r>
            <a:endParaRPr sz="3200">
              <a:latin typeface="Times New Roman"/>
              <a:cs typeface="Times New Roman"/>
            </a:endParaRPr>
          </a:p>
          <a:p>
            <a:pPr marL="622300" marR="207010" indent="-609600">
              <a:lnSpc>
                <a:spcPct val="100000"/>
              </a:lnSpc>
              <a:spcBef>
                <a:spcPts val="1365"/>
              </a:spcBef>
              <a:buChar char="•"/>
              <a:tabLst>
                <a:tab pos="621665" algn="l"/>
                <a:tab pos="622300" algn="l"/>
              </a:tabLst>
            </a:pPr>
            <a:r>
              <a:rPr dirty="0" sz="3200">
                <a:latin typeface="Times New Roman"/>
                <a:cs typeface="Times New Roman"/>
              </a:rPr>
              <a:t>Drugs circulate in maternal circulation in  unbound </a:t>
            </a:r>
            <a:r>
              <a:rPr dirty="0" sz="3200" b="1">
                <a:solidFill>
                  <a:srgbClr val="0000CC"/>
                </a:solidFill>
                <a:latin typeface="Times New Roman"/>
                <a:cs typeface="Times New Roman"/>
              </a:rPr>
              <a:t>(free) </a:t>
            </a:r>
            <a:r>
              <a:rPr dirty="0" sz="3200">
                <a:latin typeface="Times New Roman"/>
                <a:cs typeface="Times New Roman"/>
              </a:rPr>
              <a:t>or bound forms to</a:t>
            </a:r>
            <a:r>
              <a:rPr dirty="0" sz="3200" spc="-1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albumin.</a:t>
            </a:r>
            <a:endParaRPr sz="3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775"/>
              </a:spcBef>
              <a:buFont typeface="Times New Roman"/>
              <a:buChar char="•"/>
              <a:tabLst>
                <a:tab pos="621665" algn="l"/>
                <a:tab pos="622300" algn="l"/>
              </a:tabLst>
            </a:pP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Only </a:t>
            </a:r>
            <a:r>
              <a:rPr dirty="0" sz="3200">
                <a:latin typeface="Times New Roman"/>
                <a:cs typeface="Times New Roman"/>
              </a:rPr>
              <a:t>unbound form gets into maternal</a:t>
            </a:r>
            <a:r>
              <a:rPr dirty="0" sz="3200" spc="-1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milk.</a:t>
            </a:r>
            <a:endParaRPr sz="3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765"/>
              </a:spcBef>
              <a:buChar char="•"/>
              <a:tabLst>
                <a:tab pos="621665" algn="l"/>
                <a:tab pos="622300" algn="l"/>
              </a:tabLst>
            </a:pPr>
            <a:r>
              <a:rPr dirty="0" sz="3200">
                <a:latin typeface="Times New Roman"/>
                <a:cs typeface="Times New Roman"/>
              </a:rPr>
              <a:t>Definition of good protein binding &gt;</a:t>
            </a:r>
            <a:r>
              <a:rPr dirty="0" sz="3200" spc="-1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90%</a:t>
            </a:r>
            <a:endParaRPr sz="3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770"/>
              </a:spcBef>
              <a:buChar char="•"/>
              <a:tabLst>
                <a:tab pos="621665" algn="l"/>
                <a:tab pos="622300" algn="l"/>
              </a:tabLst>
            </a:pPr>
            <a:r>
              <a:rPr dirty="0" sz="3200">
                <a:latin typeface="Times New Roman"/>
                <a:cs typeface="Times New Roman"/>
              </a:rPr>
              <a:t>e.g.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warfarin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Half life of</a:t>
            </a:r>
            <a:r>
              <a:rPr dirty="0" sz="3200" spc="-5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drug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Avoid the use of drugs with long half</a:t>
            </a:r>
            <a:r>
              <a:rPr dirty="0" sz="3200" spc="-1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lives</a:t>
            </a:r>
            <a:endParaRPr sz="3200">
              <a:latin typeface="Times New Roman"/>
              <a:cs typeface="Times New Roman"/>
            </a:endParaRPr>
          </a:p>
          <a:p>
            <a:pPr marL="457200" indent="-4445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57200" algn="l"/>
                <a:tab pos="457834" algn="l"/>
              </a:tabLst>
            </a:pPr>
            <a:r>
              <a:rPr dirty="0" sz="3200">
                <a:latin typeface="Times New Roman"/>
                <a:cs typeface="Times New Roman"/>
              </a:rPr>
              <a:t>short half life (t ½) are</a:t>
            </a:r>
            <a:r>
              <a:rPr dirty="0" sz="3200" spc="-8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preferable.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Oxazepam </a:t>
            </a:r>
            <a:r>
              <a:rPr dirty="0" sz="3200" i="1">
                <a:latin typeface="Times New Roman"/>
                <a:cs typeface="Times New Roman"/>
              </a:rPr>
              <a:t>vs</a:t>
            </a:r>
            <a:r>
              <a:rPr dirty="0" sz="3200" spc="-30" i="1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diazepam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96009"/>
            <a:ext cx="7924165" cy="258699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Volume of distribution of</a:t>
            </a:r>
            <a:r>
              <a:rPr dirty="0" sz="3200" spc="-7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C00000"/>
                </a:solidFill>
                <a:latin typeface="Times New Roman"/>
                <a:cs typeface="Times New Roman"/>
              </a:rPr>
              <a:t>drugs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3200">
                <a:latin typeface="Times New Roman"/>
                <a:cs typeface="Times New Roman"/>
              </a:rPr>
              <a:t>Transfer of drugs from maternal blood to milk</a:t>
            </a:r>
            <a:r>
              <a:rPr dirty="0" sz="3200" spc="-16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is</a:t>
            </a:r>
            <a:endParaRPr sz="3200">
              <a:latin typeface="Times New Roman"/>
              <a:cs typeface="Times New Roman"/>
            </a:endParaRPr>
          </a:p>
          <a:p>
            <a:pPr marL="12700" marR="1205865">
              <a:lnSpc>
                <a:spcPct val="131200"/>
              </a:lnSpc>
              <a:spcBef>
                <a:spcPts val="5"/>
              </a:spcBef>
            </a:pPr>
            <a:r>
              <a:rPr dirty="0" sz="3200">
                <a:latin typeface="Times New Roman"/>
                <a:cs typeface="Times New Roman"/>
              </a:rPr>
              <a:t>low </a:t>
            </a:r>
            <a:r>
              <a:rPr dirty="0" sz="3200" spc="-5">
                <a:latin typeface="Times New Roman"/>
                <a:cs typeface="Times New Roman"/>
              </a:rPr>
              <a:t>with </a:t>
            </a:r>
            <a:r>
              <a:rPr dirty="0" sz="3200">
                <a:latin typeface="Times New Roman"/>
                <a:cs typeface="Times New Roman"/>
              </a:rPr>
              <a:t>drugs that have large volume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of  distribution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(Vd).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46329"/>
            <a:ext cx="501650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Factors related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mother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028445"/>
            <a:ext cx="5422900" cy="405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0D0D0D"/>
                </a:solidFill>
                <a:latin typeface="Arial"/>
                <a:cs typeface="Arial"/>
              </a:rPr>
              <a:t>Dose of the</a:t>
            </a:r>
            <a:r>
              <a:rPr dirty="0" sz="3200" spc="-6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0D0D0D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2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0D0D0D"/>
                </a:solidFill>
                <a:latin typeface="Arial"/>
                <a:cs typeface="Arial"/>
              </a:rPr>
              <a:t>Route of</a:t>
            </a:r>
            <a:r>
              <a:rPr dirty="0" sz="3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0D0D0D"/>
                </a:solidFill>
                <a:latin typeface="Arial"/>
                <a:cs typeface="Arial"/>
              </a:rPr>
              <a:t>administration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2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0D0D0D"/>
                </a:solidFill>
                <a:latin typeface="Arial"/>
                <a:cs typeface="Arial"/>
              </a:rPr>
              <a:t>Time </a:t>
            </a:r>
            <a:r>
              <a:rPr dirty="0" sz="3200" spc="-1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dirty="0" sz="3200">
                <a:solidFill>
                  <a:srgbClr val="0D0D0D"/>
                </a:solidFill>
                <a:latin typeface="Arial"/>
                <a:cs typeface="Arial"/>
              </a:rPr>
              <a:t>breast</a:t>
            </a:r>
            <a:r>
              <a:rPr dirty="0" sz="3200" spc="-3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0D0D0D"/>
                </a:solidFill>
                <a:latin typeface="Arial"/>
                <a:cs typeface="Arial"/>
              </a:rPr>
              <a:t>feeding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2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0D0D0D"/>
                </a:solidFill>
                <a:latin typeface="Arial"/>
                <a:cs typeface="Arial"/>
              </a:rPr>
              <a:t>Health</a:t>
            </a:r>
            <a:r>
              <a:rPr dirty="0" sz="3200" spc="-1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D0D0D"/>
                </a:solidFill>
                <a:latin typeface="Arial"/>
                <a:cs typeface="Arial"/>
              </a:rPr>
              <a:t>status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2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0D0D0D"/>
                </a:solidFill>
                <a:latin typeface="Arial"/>
                <a:cs typeface="Arial"/>
              </a:rPr>
              <a:t>Maternal drug</a:t>
            </a:r>
            <a:r>
              <a:rPr dirty="0" sz="3200" spc="-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0D0D0D"/>
                </a:solidFill>
                <a:latin typeface="Arial"/>
                <a:cs typeface="Arial"/>
              </a:rPr>
              <a:t>concentration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Factors related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mother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724291"/>
            <a:ext cx="8173720" cy="4534535"/>
          </a:xfrm>
          <a:prstGeom prst="rect">
            <a:avLst/>
          </a:prstGeom>
        </p:spPr>
        <p:txBody>
          <a:bodyPr wrap="square" lIns="0" tIns="1631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dirty="0" sz="3200" b="1">
                <a:solidFill>
                  <a:srgbClr val="C00000"/>
                </a:solidFill>
                <a:latin typeface="Arial"/>
                <a:cs typeface="Arial"/>
              </a:rPr>
              <a:t>Route of</a:t>
            </a:r>
            <a:r>
              <a:rPr dirty="0" sz="3200" spc="-5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C00000"/>
                </a:solidFill>
                <a:latin typeface="Arial"/>
                <a:cs typeface="Arial"/>
              </a:rPr>
              <a:t>administration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19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Route of administration affect the</a:t>
            </a:r>
            <a:r>
              <a:rPr dirty="0" sz="3200" spc="-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concentration  of the drug in maternal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blood.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3500">
              <a:latin typeface="Times New Roman"/>
              <a:cs typeface="Times New Roman"/>
            </a:endParaRPr>
          </a:p>
          <a:p>
            <a:pPr marL="355600" marR="48260" indent="-342900">
              <a:lnSpc>
                <a:spcPct val="100000"/>
              </a:lnSpc>
              <a:spcBef>
                <a:spcPts val="222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Maternal use of </a:t>
            </a:r>
            <a:r>
              <a:rPr dirty="0" sz="3200" b="1">
                <a:latin typeface="Times New Roman"/>
                <a:cs typeface="Times New Roman"/>
              </a:rPr>
              <a:t>topical preparations (</a:t>
            </a:r>
            <a:r>
              <a:rPr dirty="0" u="heavy" sz="3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creams, </a:t>
            </a:r>
            <a:r>
              <a:rPr dirty="0" u="heavy" sz="3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nasal sprays or inhalers</a:t>
            </a:r>
            <a:r>
              <a:rPr dirty="0" sz="3200">
                <a:latin typeface="Times New Roman"/>
                <a:cs typeface="Times New Roman"/>
              </a:rPr>
              <a:t>) are expected to</a:t>
            </a:r>
            <a:r>
              <a:rPr dirty="0" sz="3200" spc="-7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carry  less risk to a breastfed infant than systemically  administered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drugs.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91465"/>
            <a:ext cx="306197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pc="-5"/>
              <a:t>Learning</a:t>
            </a:r>
            <a:r>
              <a:rPr dirty="0" u="none" spc="-60"/>
              <a:t> </a:t>
            </a:r>
            <a:r>
              <a:rPr dirty="0" u="none"/>
              <a:t>issues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881227"/>
            <a:ext cx="8555990" cy="343979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 b="1">
                <a:latin typeface="Times New Roman"/>
                <a:cs typeface="Times New Roman"/>
              </a:rPr>
              <a:t>Student should be able to</a:t>
            </a:r>
            <a:r>
              <a:rPr dirty="0" sz="2000" spc="-114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Recognize the main pharmacological characters that control the passage</a:t>
            </a:r>
            <a:r>
              <a:rPr dirty="0" sz="2000" spc="-254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000" b="1">
                <a:latin typeface="Times New Roman"/>
                <a:cs typeface="Times New Roman"/>
              </a:rPr>
              <a:t>drugs from milk to</a:t>
            </a:r>
            <a:r>
              <a:rPr dirty="0" sz="2000" spc="-8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baby.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Identify the adverse effects of major pharmacological categories on</a:t>
            </a:r>
            <a:r>
              <a:rPr dirty="0" sz="2000" spc="-25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babies.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Describe the best and safest medication to be given to breast feeding</a:t>
            </a:r>
            <a:r>
              <a:rPr dirty="0" sz="2000" spc="-23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women  if she is suffered from different diseases as epilepsy, infection, diabetes,  heart failure,</a:t>
            </a:r>
            <a:r>
              <a:rPr dirty="0" sz="2000" spc="-6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hypertension.</a:t>
            </a:r>
            <a:endParaRPr sz="2000">
              <a:latin typeface="Times New Roman"/>
              <a:cs typeface="Times New Roman"/>
            </a:endParaRPr>
          </a:p>
          <a:p>
            <a:pPr marL="355600" marR="628650" indent="-342900">
              <a:lnSpc>
                <a:spcPct val="100000"/>
              </a:lnSpc>
              <a:spcBef>
                <a:spcPts val="484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Know drugs that can inhibit lactation and should be avoided in</a:t>
            </a:r>
            <a:r>
              <a:rPr dirty="0" sz="2000" spc="-2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breast  feeding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Know drugs that may enhance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lactation.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Factors related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mother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724291"/>
            <a:ext cx="8446770" cy="5022850"/>
          </a:xfrm>
          <a:prstGeom prst="rect">
            <a:avLst/>
          </a:prstGeom>
        </p:spPr>
        <p:txBody>
          <a:bodyPr wrap="square" lIns="0" tIns="1631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dirty="0" sz="3200" b="1">
                <a:solidFill>
                  <a:srgbClr val="C00000"/>
                </a:solidFill>
                <a:latin typeface="Arial"/>
                <a:cs typeface="Arial"/>
              </a:rPr>
              <a:t>Time of</a:t>
            </a:r>
            <a:r>
              <a:rPr dirty="0" sz="3200" spc="-3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C00000"/>
                </a:solidFill>
                <a:latin typeface="Arial"/>
                <a:cs typeface="Arial"/>
              </a:rPr>
              <a:t>breastfeeding</a:t>
            </a:r>
            <a:endParaRPr sz="3200">
              <a:latin typeface="Arial"/>
              <a:cs typeface="Arial"/>
            </a:endParaRPr>
          </a:p>
          <a:p>
            <a:pPr marL="355600" marR="217170" indent="-342900">
              <a:lnSpc>
                <a:spcPct val="100000"/>
              </a:lnSpc>
              <a:spcBef>
                <a:spcPts val="119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b="1">
                <a:latin typeface="Times New Roman"/>
                <a:cs typeface="Times New Roman"/>
              </a:rPr>
              <a:t>concentration </a:t>
            </a:r>
            <a:r>
              <a:rPr dirty="0" sz="3200">
                <a:latin typeface="Times New Roman"/>
                <a:cs typeface="Times New Roman"/>
              </a:rPr>
              <a:t>of the drug in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>
                <a:latin typeface="Times New Roman"/>
                <a:cs typeface="Times New Roman"/>
              </a:rPr>
              <a:t>milk at</a:t>
            </a:r>
            <a:r>
              <a:rPr dirty="0" sz="3200" spc="-10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  </a:t>
            </a:r>
            <a:r>
              <a:rPr dirty="0" sz="3200">
                <a:latin typeface="Times New Roman"/>
                <a:cs typeface="Times New Roman"/>
              </a:rPr>
              <a:t>time of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feeding.</a:t>
            </a:r>
            <a:endParaRPr sz="3200">
              <a:latin typeface="Times New Roman"/>
              <a:cs typeface="Times New Roman"/>
            </a:endParaRPr>
          </a:p>
          <a:p>
            <a:pPr marL="355600" marR="732790" indent="-3429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Lactating mother should take medication</a:t>
            </a:r>
            <a:r>
              <a:rPr dirty="0" sz="3200" spc="-1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just </a:t>
            </a:r>
            <a:r>
              <a:rPr dirty="0" sz="3200">
                <a:solidFill>
                  <a:srgbClr val="0000FF"/>
                </a:solidFill>
                <a:latin typeface="Times New Roman"/>
                <a:cs typeface="Times New Roman"/>
              </a:rPr>
              <a:t> after nursing and </a:t>
            </a:r>
            <a:r>
              <a:rPr dirty="0" sz="3200" spc="5">
                <a:solidFill>
                  <a:srgbClr val="0000FF"/>
                </a:solidFill>
                <a:latin typeface="Times New Roman"/>
                <a:cs typeface="Times New Roman"/>
              </a:rPr>
              <a:t>3-4 </a:t>
            </a:r>
            <a:r>
              <a:rPr dirty="0" sz="3200">
                <a:solidFill>
                  <a:srgbClr val="0000FF"/>
                </a:solidFill>
                <a:latin typeface="Times New Roman"/>
                <a:cs typeface="Times New Roman"/>
              </a:rPr>
              <a:t>hours before the next  feeding</a:t>
            </a:r>
            <a:r>
              <a:rPr dirty="0" sz="320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3200">
                <a:latin typeface="Times New Roman"/>
                <a:cs typeface="Times New Roman"/>
              </a:rPr>
              <a:t>(to allow </a:t>
            </a:r>
            <a:r>
              <a:rPr dirty="0" sz="3200" spc="-5">
                <a:latin typeface="Times New Roman"/>
                <a:cs typeface="Times New Roman"/>
              </a:rPr>
              <a:t>time </a:t>
            </a:r>
            <a:r>
              <a:rPr dirty="0" sz="3200">
                <a:latin typeface="Times New Roman"/>
                <a:cs typeface="Times New Roman"/>
              </a:rPr>
              <a:t>for drug to be cleared from</a:t>
            </a:r>
            <a:r>
              <a:rPr dirty="0" sz="3200" spc="-1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3200">
                <a:latin typeface="Times New Roman"/>
                <a:cs typeface="Times New Roman"/>
              </a:rPr>
              <a:t>mother’s blood – drug concentration in milk will</a:t>
            </a:r>
            <a:r>
              <a:rPr dirty="0" sz="3200" spc="-1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be  low).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399"/>
            <a:ext cx="8509000" cy="1263650"/>
          </a:xfrm>
          <a:prstGeom prst="rect"/>
        </p:spPr>
        <p:txBody>
          <a:bodyPr wrap="square" lIns="0" tIns="1079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u="none" sz="3200">
                <a:solidFill>
                  <a:srgbClr val="C00000"/>
                </a:solidFill>
                <a:latin typeface="Arial"/>
                <a:cs typeface="Arial"/>
              </a:rPr>
              <a:t>Health</a:t>
            </a:r>
            <a:r>
              <a:rPr dirty="0" u="none" sz="3200" spc="-3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u="none" sz="3200">
                <a:solidFill>
                  <a:srgbClr val="C00000"/>
                </a:solidFill>
                <a:latin typeface="Arial"/>
                <a:cs typeface="Arial"/>
              </a:rPr>
              <a:t>status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  <a:tabLst>
                <a:tab pos="2932430" algn="l"/>
              </a:tabLst>
            </a:pPr>
            <a:r>
              <a:rPr dirty="0" u="none" spc="-5"/>
              <a:t>Breastfeeding	is </a:t>
            </a:r>
            <a:r>
              <a:rPr dirty="0" u="none"/>
              <a:t>contraindicated </a:t>
            </a:r>
            <a:r>
              <a:rPr dirty="0" u="none" spc="-5"/>
              <a:t>in </a:t>
            </a:r>
            <a:r>
              <a:rPr dirty="0" u="none"/>
              <a:t>case</a:t>
            </a:r>
            <a:r>
              <a:rPr dirty="0" u="none" spc="-70"/>
              <a:t> </a:t>
            </a:r>
            <a:r>
              <a:rPr dirty="0" u="none"/>
              <a:t>of: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651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/>
              <a:t>HIV-positive</a:t>
            </a:r>
            <a:r>
              <a:rPr dirty="0" spc="-35"/>
              <a:t> </a:t>
            </a:r>
            <a:r>
              <a:rPr dirty="0" spc="-5"/>
              <a:t>women</a:t>
            </a: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/>
              <a:t>Active, </a:t>
            </a:r>
            <a:r>
              <a:rPr dirty="0" spc="-5"/>
              <a:t>untreated </a:t>
            </a:r>
            <a:r>
              <a:rPr dirty="0"/>
              <a:t>TB in</a:t>
            </a:r>
            <a:r>
              <a:rPr dirty="0" spc="-60"/>
              <a:t> </a:t>
            </a:r>
            <a:r>
              <a:rPr dirty="0" spc="-5"/>
              <a:t>mother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pc="-5"/>
              <a:t>Herpes on</a:t>
            </a:r>
            <a:r>
              <a:rPr dirty="0" spc="-30"/>
              <a:t> </a:t>
            </a:r>
            <a:r>
              <a:rPr dirty="0"/>
              <a:t>breast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/>
              <a:t>Use of </a:t>
            </a:r>
            <a:r>
              <a:rPr dirty="0" spc="-5"/>
              <a:t>illegal drugs </a:t>
            </a:r>
            <a:r>
              <a:rPr dirty="0" spc="-10"/>
              <a:t>by</a:t>
            </a:r>
            <a:r>
              <a:rPr dirty="0" spc="-25"/>
              <a:t> </a:t>
            </a:r>
            <a:r>
              <a:rPr dirty="0" spc="-5"/>
              <a:t>mother</a:t>
            </a: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/>
              <a:t>Certain </a:t>
            </a:r>
            <a:r>
              <a:rPr dirty="0" spc="-5"/>
              <a:t>medications used </a:t>
            </a:r>
            <a:r>
              <a:rPr dirty="0"/>
              <a:t>on a </a:t>
            </a:r>
            <a:r>
              <a:rPr dirty="0" spc="-5"/>
              <a:t>chronic</a:t>
            </a:r>
            <a:r>
              <a:rPr dirty="0" spc="-60"/>
              <a:t> </a:t>
            </a:r>
            <a:r>
              <a:rPr dirty="0" spc="-5"/>
              <a:t>basis.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46329"/>
            <a:ext cx="529653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Factors related </a:t>
            </a:r>
            <a:r>
              <a:rPr dirty="0" u="heavy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to</a:t>
            </a:r>
            <a:r>
              <a:rPr dirty="0" u="heavy" spc="-2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dirty="0" u="heavy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neonates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745660"/>
            <a:ext cx="2739390" cy="2074545"/>
          </a:xfrm>
          <a:prstGeom prst="rect">
            <a:avLst/>
          </a:prstGeom>
        </p:spPr>
        <p:txBody>
          <a:bodyPr wrap="square" lIns="0" tIns="20764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63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Arial"/>
                <a:cs typeface="Arial"/>
              </a:rPr>
              <a:t>Age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3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Arial"/>
                <a:cs typeface="Arial"/>
              </a:rPr>
              <a:t>Body</a:t>
            </a:r>
            <a:r>
              <a:rPr dirty="0" sz="3200" spc="-70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weight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4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Arial"/>
                <a:cs typeface="Arial"/>
              </a:rPr>
              <a:t>Health</a:t>
            </a:r>
            <a:r>
              <a:rPr dirty="0" sz="3200" spc="-8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status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638301"/>
            <a:ext cx="8119745" cy="3553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149225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latin typeface="Times New Roman"/>
                <a:cs typeface="Times New Roman"/>
              </a:rPr>
              <a:t>The amount of a drug to which the baby is  exposed as a result of breast feeding depends</a:t>
            </a:r>
            <a:r>
              <a:rPr dirty="0" sz="3200" spc="-1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on: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The </a:t>
            </a: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amount </a:t>
            </a:r>
            <a:r>
              <a:rPr dirty="0" sz="3200" b="1">
                <a:latin typeface="Times New Roman"/>
                <a:cs typeface="Times New Roman"/>
              </a:rPr>
              <a:t>of </a:t>
            </a:r>
            <a:r>
              <a:rPr dirty="0" sz="3200" spc="-5" b="1">
                <a:latin typeface="Times New Roman"/>
                <a:cs typeface="Times New Roman"/>
              </a:rPr>
              <a:t>milk</a:t>
            </a:r>
            <a:r>
              <a:rPr dirty="0" sz="3200" spc="-6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consumed.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6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The </a:t>
            </a: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amount </a:t>
            </a:r>
            <a:r>
              <a:rPr dirty="0" sz="3200" b="1">
                <a:latin typeface="Times New Roman"/>
                <a:cs typeface="Times New Roman"/>
              </a:rPr>
              <a:t>of drug absorbed from</a:t>
            </a:r>
            <a:r>
              <a:rPr dirty="0" sz="3200" spc="-12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GI.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6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The </a:t>
            </a: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ability </a:t>
            </a:r>
            <a:r>
              <a:rPr dirty="0" sz="3200" b="1">
                <a:latin typeface="Times New Roman"/>
                <a:cs typeface="Times New Roman"/>
              </a:rPr>
              <a:t>of the baby to eliminate the</a:t>
            </a:r>
            <a:r>
              <a:rPr dirty="0" sz="3200" spc="-135" b="1">
                <a:latin typeface="Times New Roman"/>
                <a:cs typeface="Times New Roman"/>
              </a:rPr>
              <a:t> </a:t>
            </a:r>
            <a:r>
              <a:rPr dirty="0" sz="3200" spc="-5" b="1">
                <a:latin typeface="Times New Roman"/>
                <a:cs typeface="Times New Roman"/>
              </a:rPr>
              <a:t>drug.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9303"/>
            <a:ext cx="3535679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32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Age &amp; Health</a:t>
            </a:r>
            <a:r>
              <a:rPr dirty="0" u="heavy" sz="3200" spc="-12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dirty="0" u="heavy" sz="32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status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8739" y="507490"/>
            <a:ext cx="8679815" cy="4385945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dirty="0" sz="3200" b="1">
                <a:latin typeface="Times New Roman"/>
                <a:cs typeface="Times New Roman"/>
              </a:rPr>
              <a:t>Pediatric population are classified</a:t>
            </a:r>
            <a:r>
              <a:rPr dirty="0" sz="3200" spc="-11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into: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354965" algn="l"/>
                <a:tab pos="355600" algn="l"/>
                <a:tab pos="2307590" algn="l"/>
              </a:tabLst>
            </a:pP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Newborn:	</a:t>
            </a:r>
            <a:r>
              <a:rPr dirty="0" sz="3200">
                <a:latin typeface="Times New Roman"/>
                <a:cs typeface="Times New Roman"/>
              </a:rPr>
              <a:t>less than one month</a:t>
            </a:r>
            <a:r>
              <a:rPr dirty="0" sz="3200" spc="-7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old</a:t>
            </a:r>
            <a:endParaRPr sz="32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1210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5" b="1">
                <a:solidFill>
                  <a:srgbClr val="0000FF"/>
                </a:solidFill>
                <a:latin typeface="Times New Roman"/>
                <a:cs typeface="Times New Roman"/>
              </a:rPr>
              <a:t>Preterm neonates: </a:t>
            </a:r>
            <a:r>
              <a:rPr dirty="0" sz="2800">
                <a:latin typeface="Times New Roman"/>
                <a:cs typeface="Times New Roman"/>
              </a:rPr>
              <a:t>born before </a:t>
            </a:r>
            <a:r>
              <a:rPr dirty="0" sz="2800" spc="-5">
                <a:latin typeface="Times New Roman"/>
                <a:cs typeface="Times New Roman"/>
              </a:rPr>
              <a:t>38 weeks of</a:t>
            </a:r>
            <a:r>
              <a:rPr dirty="0" sz="2800" spc="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pregnancy</a:t>
            </a:r>
            <a:endParaRPr sz="28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1200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5" b="1">
                <a:solidFill>
                  <a:srgbClr val="0000FF"/>
                </a:solidFill>
                <a:latin typeface="Times New Roman"/>
                <a:cs typeface="Times New Roman"/>
              </a:rPr>
              <a:t>Full-term neonates: </a:t>
            </a:r>
            <a:r>
              <a:rPr dirty="0" sz="2800">
                <a:latin typeface="Times New Roman"/>
                <a:cs typeface="Times New Roman"/>
              </a:rPr>
              <a:t>38-42 </a:t>
            </a:r>
            <a:r>
              <a:rPr dirty="0" sz="2800" spc="-10">
                <a:latin typeface="Times New Roman"/>
                <a:cs typeface="Times New Roman"/>
              </a:rPr>
              <a:t>weeks </a:t>
            </a:r>
            <a:r>
              <a:rPr dirty="0" sz="2800" spc="-5">
                <a:latin typeface="Times New Roman"/>
                <a:cs typeface="Times New Roman"/>
              </a:rPr>
              <a:t>of gestational</a:t>
            </a:r>
            <a:r>
              <a:rPr dirty="0" sz="2800" spc="4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age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1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Infants (babies): </a:t>
            </a:r>
            <a:r>
              <a:rPr dirty="0" sz="3200">
                <a:latin typeface="Times New Roman"/>
                <a:cs typeface="Times New Roman"/>
              </a:rPr>
              <a:t>1 month – 12 months of</a:t>
            </a:r>
            <a:r>
              <a:rPr dirty="0" sz="3200" spc="-1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age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Children: </a:t>
            </a:r>
            <a:r>
              <a:rPr dirty="0" sz="3200">
                <a:latin typeface="Times New Roman"/>
                <a:cs typeface="Times New Roman"/>
              </a:rPr>
              <a:t>1 -12 years of</a:t>
            </a:r>
            <a:r>
              <a:rPr dirty="0" sz="3200" spc="-6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age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Times New Roman"/>
              <a:buChar char="•"/>
              <a:tabLst>
                <a:tab pos="354965" algn="l"/>
                <a:tab pos="355600" algn="l"/>
                <a:tab pos="3641725" algn="l"/>
              </a:tabLst>
            </a:pP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Adolescent:</a:t>
            </a:r>
            <a:r>
              <a:rPr dirty="0" sz="3200" spc="-1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13-18	years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00800" y="76200"/>
            <a:ext cx="266700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" y="256997"/>
            <a:ext cx="397573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Age &amp; </a:t>
            </a:r>
            <a:r>
              <a:rPr dirty="0" u="heavy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Health</a:t>
            </a:r>
            <a:r>
              <a:rPr dirty="0" u="heavy" spc="-7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dirty="0" u="heavy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status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1140" y="803570"/>
            <a:ext cx="7751445" cy="3794125"/>
          </a:xfrm>
          <a:prstGeom prst="rect">
            <a:avLst/>
          </a:prstGeom>
        </p:spPr>
        <p:txBody>
          <a:bodyPr wrap="square" lIns="0" tIns="2044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dirty="0" u="heavy" sz="3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Special cautions are required</a:t>
            </a:r>
            <a:r>
              <a:rPr dirty="0" u="heavy" sz="3200" spc="-7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</a:t>
            </a:r>
            <a:endParaRPr sz="320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  <a:spcBef>
                <a:spcPts val="1515"/>
              </a:spcBef>
            </a:pPr>
            <a:r>
              <a:rPr dirty="0" sz="3200" b="1">
                <a:latin typeface="Times New Roman"/>
                <a:cs typeface="Times New Roman"/>
              </a:rPr>
              <a:t>- </a:t>
            </a:r>
            <a:r>
              <a:rPr dirty="0" sz="3200">
                <a:latin typeface="Times New Roman"/>
                <a:cs typeface="Times New Roman"/>
              </a:rPr>
              <a:t>Premature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infants</a:t>
            </a:r>
            <a:endParaRPr sz="3200">
              <a:latin typeface="Times New Roman"/>
              <a:cs typeface="Times New Roman"/>
            </a:endParaRPr>
          </a:p>
          <a:p>
            <a:pPr marL="758190" indent="-238125">
              <a:lnSpc>
                <a:spcPct val="100000"/>
              </a:lnSpc>
              <a:spcBef>
                <a:spcPts val="1200"/>
              </a:spcBef>
              <a:buChar char="-"/>
              <a:tabLst>
                <a:tab pos="758825" algn="l"/>
              </a:tabLst>
            </a:pPr>
            <a:r>
              <a:rPr dirty="0" sz="3200">
                <a:latin typeface="Times New Roman"/>
                <a:cs typeface="Times New Roman"/>
              </a:rPr>
              <a:t>Low birth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weight</a:t>
            </a:r>
            <a:endParaRPr sz="3200">
              <a:latin typeface="Times New Roman"/>
              <a:cs typeface="Times New Roman"/>
            </a:endParaRPr>
          </a:p>
          <a:p>
            <a:pPr marL="858519" indent="-338455">
              <a:lnSpc>
                <a:spcPct val="100000"/>
              </a:lnSpc>
              <a:spcBef>
                <a:spcPts val="1200"/>
              </a:spcBef>
              <a:buChar char="-"/>
              <a:tabLst>
                <a:tab pos="858519" algn="l"/>
                <a:tab pos="859155" algn="l"/>
              </a:tabLst>
            </a:pPr>
            <a:r>
              <a:rPr dirty="0" sz="3200">
                <a:latin typeface="Times New Roman"/>
                <a:cs typeface="Times New Roman"/>
              </a:rPr>
              <a:t>Infants with G6PD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deficiency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200"/>
              </a:spcBef>
              <a:tabLst>
                <a:tab pos="795655" algn="l"/>
              </a:tabLst>
            </a:pPr>
            <a:r>
              <a:rPr dirty="0" sz="3200">
                <a:latin typeface="Times New Roman"/>
                <a:cs typeface="Times New Roman"/>
              </a:rPr>
              <a:t>-	Infants with impaired ability to</a:t>
            </a:r>
            <a:r>
              <a:rPr dirty="0" sz="3200" spc="-1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metabolize</a:t>
            </a:r>
            <a:endParaRPr sz="3200">
              <a:latin typeface="Times New Roman"/>
              <a:cs typeface="Times New Roman"/>
            </a:endParaRPr>
          </a:p>
          <a:p>
            <a:pPr marL="685800">
              <a:lnSpc>
                <a:spcPct val="100000"/>
              </a:lnSpc>
              <a:spcBef>
                <a:spcPts val="5"/>
              </a:spcBef>
            </a:pPr>
            <a:r>
              <a:rPr dirty="0" sz="3200">
                <a:latin typeface="Times New Roman"/>
                <a:cs typeface="Times New Roman"/>
              </a:rPr>
              <a:t>/excrete drugs e.g.</a:t>
            </a:r>
            <a:r>
              <a:rPr dirty="0" sz="3200" spc="-8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hyperbilirubinemia.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4874" y="244805"/>
            <a:ext cx="63322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4000" spc="-5">
                <a:solidFill>
                  <a:srgbClr val="FF0000"/>
                </a:solidFill>
              </a:rPr>
              <a:t>Neonatal</a:t>
            </a:r>
            <a:r>
              <a:rPr dirty="0" u="none" sz="4000">
                <a:solidFill>
                  <a:srgbClr val="FF0000"/>
                </a:solidFill>
              </a:rPr>
              <a:t> </a:t>
            </a:r>
            <a:r>
              <a:rPr dirty="0" u="none" sz="4000" spc="-5">
                <a:solidFill>
                  <a:srgbClr val="FF0000"/>
                </a:solidFill>
              </a:rPr>
              <a:t>hyperbilirubinemia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31140" y="1138174"/>
            <a:ext cx="8667115" cy="4501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99"/>
              </a:lnSpc>
              <a:spcBef>
                <a:spcPts val="100"/>
              </a:spcBef>
              <a:tabLst>
                <a:tab pos="3815079" algn="l"/>
                <a:tab pos="5057775" algn="l"/>
                <a:tab pos="5756910" algn="l"/>
                <a:tab pos="7539355" algn="l"/>
              </a:tabLst>
            </a:pPr>
            <a:r>
              <a:rPr dirty="0" sz="3000" spc="-5" b="1">
                <a:latin typeface="Times New Roman"/>
                <a:cs typeface="Times New Roman"/>
              </a:rPr>
              <a:t>Premature infants </a:t>
            </a:r>
            <a:r>
              <a:rPr dirty="0" sz="3000">
                <a:latin typeface="Times New Roman"/>
                <a:cs typeface="Times New Roman"/>
              </a:rPr>
              <a:t>or</a:t>
            </a:r>
            <a:r>
              <a:rPr dirty="0" sz="3000" spc="90">
                <a:latin typeface="Times New Roman"/>
                <a:cs typeface="Times New Roman"/>
              </a:rPr>
              <a:t> </a:t>
            </a:r>
            <a:r>
              <a:rPr dirty="0" sz="3000" spc="-5" b="1">
                <a:latin typeface="Times New Roman"/>
                <a:cs typeface="Times New Roman"/>
              </a:rPr>
              <a:t>i</a:t>
            </a:r>
            <a:r>
              <a:rPr dirty="0" sz="3200" spc="-5" b="1">
                <a:latin typeface="Times New Roman"/>
                <a:cs typeface="Times New Roman"/>
              </a:rPr>
              <a:t>nfants</a:t>
            </a:r>
            <a:r>
              <a:rPr dirty="0" sz="3200" spc="1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with	inherited	G6PD  </a:t>
            </a:r>
            <a:r>
              <a:rPr dirty="0" sz="3200">
                <a:latin typeface="Times New Roman"/>
                <a:cs typeface="Times New Roman"/>
              </a:rPr>
              <a:t>deficiency are susceptible to </a:t>
            </a:r>
            <a:r>
              <a:rPr dirty="0" sz="3200">
                <a:solidFill>
                  <a:srgbClr val="0000FF"/>
                </a:solidFill>
                <a:latin typeface="Times New Roman"/>
                <a:cs typeface="Times New Roman"/>
              </a:rPr>
              <a:t>oxidizing drugs </a:t>
            </a:r>
            <a:r>
              <a:rPr dirty="0" sz="3200">
                <a:latin typeface="Times New Roman"/>
                <a:cs typeface="Times New Roman"/>
              </a:rPr>
              <a:t>that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can  cause </a:t>
            </a:r>
            <a:r>
              <a:rPr dirty="0" sz="3200">
                <a:latin typeface="Symbol"/>
                <a:cs typeface="Symbol"/>
              </a:rPr>
              <a:t>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hemolysis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of	RBCS	</a:t>
            </a:r>
            <a:r>
              <a:rPr dirty="0" sz="3200" spc="-5">
                <a:latin typeface="Symbol"/>
                <a:cs typeface="Symbol"/>
              </a:rPr>
              <a:t>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bilirubin  (hyperbilirubinemia) </a:t>
            </a:r>
            <a:r>
              <a:rPr dirty="0" sz="3200" spc="-5">
                <a:latin typeface="Symbol"/>
                <a:cs typeface="Symbol"/>
              </a:rPr>
              <a:t>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Kernicterus</a:t>
            </a:r>
            <a:r>
              <a:rPr dirty="0" sz="3200" spc="-7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 marR="2128520">
              <a:lnSpc>
                <a:spcPct val="125699"/>
              </a:lnSpc>
            </a:pP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Examples for oxidizing drugs:  </a:t>
            </a:r>
            <a:r>
              <a:rPr dirty="0" sz="3200" b="1">
                <a:latin typeface="Times New Roman"/>
                <a:cs typeface="Times New Roman"/>
              </a:rPr>
              <a:t>Antibiotics </a:t>
            </a:r>
            <a:r>
              <a:rPr dirty="0" sz="3200">
                <a:latin typeface="Times New Roman"/>
                <a:cs typeface="Times New Roman"/>
              </a:rPr>
              <a:t>sulfonamides,</a:t>
            </a:r>
            <a:r>
              <a:rPr dirty="0" sz="3200" spc="-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trimethoprim  </a:t>
            </a:r>
            <a:r>
              <a:rPr dirty="0" sz="3200" b="1">
                <a:latin typeface="Times New Roman"/>
                <a:cs typeface="Times New Roman"/>
              </a:rPr>
              <a:t>Antimalarials</a:t>
            </a:r>
            <a:r>
              <a:rPr dirty="0" sz="3200">
                <a:latin typeface="Times New Roman"/>
                <a:cs typeface="Times New Roman"/>
              </a:rPr>
              <a:t>:</a:t>
            </a:r>
            <a:r>
              <a:rPr dirty="0" sz="3200" spc="-5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Primaquine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2097" y="244805"/>
            <a:ext cx="655700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4000" spc="-5">
                <a:solidFill>
                  <a:srgbClr val="FF0000"/>
                </a:solidFill>
              </a:rPr>
              <a:t>Neonatal</a:t>
            </a:r>
            <a:r>
              <a:rPr dirty="0" u="none" sz="4000">
                <a:solidFill>
                  <a:srgbClr val="FF0000"/>
                </a:solidFill>
              </a:rPr>
              <a:t> </a:t>
            </a:r>
            <a:r>
              <a:rPr dirty="0" u="none" sz="4000" spc="-5">
                <a:solidFill>
                  <a:srgbClr val="FF0000"/>
                </a:solidFill>
              </a:rPr>
              <a:t>Methemoglobinemia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31140" y="1373562"/>
            <a:ext cx="8001634" cy="3611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6100" marR="5080" indent="-533400">
              <a:lnSpc>
                <a:spcPct val="114999"/>
              </a:lnSpc>
              <a:spcBef>
                <a:spcPts val="100"/>
              </a:spcBef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dirty="0" sz="3200">
                <a:latin typeface="Times New Roman"/>
                <a:cs typeface="Times New Roman"/>
              </a:rPr>
              <a:t>Infants under 6 months of age are</a:t>
            </a:r>
            <a:r>
              <a:rPr dirty="0" sz="3200" spc="-9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particularly  prone to develop methemoglobinemia upon  exposure to some oxidizing</a:t>
            </a:r>
            <a:r>
              <a:rPr dirty="0" sz="3200" spc="-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drugs.</a:t>
            </a:r>
            <a:endParaRPr sz="3200">
              <a:latin typeface="Times New Roman"/>
              <a:cs typeface="Times New Roman"/>
            </a:endParaRPr>
          </a:p>
          <a:p>
            <a:pPr marL="546100" marR="291465" indent="-533400">
              <a:lnSpc>
                <a:spcPct val="114999"/>
              </a:lnSpc>
              <a:spcBef>
                <a:spcPts val="1730"/>
              </a:spcBef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Methemoglobin </a:t>
            </a:r>
            <a:r>
              <a:rPr dirty="0" sz="3200">
                <a:latin typeface="Times New Roman"/>
                <a:cs typeface="Times New Roman"/>
              </a:rPr>
              <a:t>is an oxidized form of  hemoglobin that has a decreased affinity</a:t>
            </a:r>
            <a:r>
              <a:rPr dirty="0" sz="3200" spc="-1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for  oxygen </a:t>
            </a:r>
            <a:r>
              <a:rPr dirty="0" sz="3200">
                <a:latin typeface="Symbol"/>
                <a:cs typeface="Symbol"/>
              </a:rPr>
              <a:t>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tissue</a:t>
            </a:r>
            <a:r>
              <a:rPr dirty="0" sz="3200" spc="-4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hypoxia.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46329"/>
            <a:ext cx="765810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>
                <a:solidFill>
                  <a:srgbClr val="FF0000"/>
                </a:solidFill>
              </a:rPr>
              <a:t>Drugs </a:t>
            </a:r>
            <a:r>
              <a:rPr dirty="0" u="none" spc="-5">
                <a:solidFill>
                  <a:srgbClr val="FF0000"/>
                </a:solidFill>
              </a:rPr>
              <a:t>contraindicated </a:t>
            </a:r>
            <a:r>
              <a:rPr dirty="0" u="none">
                <a:solidFill>
                  <a:srgbClr val="FF0000"/>
                </a:solidFill>
              </a:rPr>
              <a:t>during</a:t>
            </a:r>
            <a:r>
              <a:rPr dirty="0" u="none" spc="10">
                <a:solidFill>
                  <a:srgbClr val="FF0000"/>
                </a:solidFill>
              </a:rPr>
              <a:t> </a:t>
            </a:r>
            <a:r>
              <a:rPr dirty="0" u="none" spc="-5">
                <a:solidFill>
                  <a:srgbClr val="FF0000"/>
                </a:solidFill>
              </a:rPr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797445"/>
            <a:ext cx="8420735" cy="3836670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Only few drugs are </a:t>
            </a:r>
            <a:r>
              <a:rPr dirty="0" sz="3200" spc="-5">
                <a:latin typeface="Times New Roman"/>
                <a:cs typeface="Times New Roman"/>
              </a:rPr>
              <a:t>totally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contraindicated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Anticancer drugs </a:t>
            </a:r>
            <a:r>
              <a:rPr dirty="0" u="heavy" sz="3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cytotoxicity </a:t>
            </a:r>
            <a:r>
              <a:rPr dirty="0" u="heavy" sz="32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dirty="0" u="heavy" sz="3200" spc="-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neutropenia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1195"/>
              </a:spcBef>
              <a:buClr>
                <a:srgbClr val="FF3300"/>
              </a:buClr>
              <a:buFont typeface="Arial"/>
              <a:buChar char="•"/>
              <a:tabLst>
                <a:tab pos="756920" algn="l"/>
              </a:tabLst>
            </a:pPr>
            <a:r>
              <a:rPr dirty="0" sz="3000" spc="-5">
                <a:latin typeface="Times New Roman"/>
                <a:cs typeface="Times New Roman"/>
              </a:rPr>
              <a:t>Doxorubicin, cyclophosphamide,</a:t>
            </a:r>
            <a:r>
              <a:rPr dirty="0" sz="3000" spc="7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methotrexate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Radiopharmaceuticals </a:t>
            </a:r>
            <a:r>
              <a:rPr dirty="0" sz="3200">
                <a:latin typeface="Times New Roman"/>
                <a:cs typeface="Times New Roman"/>
              </a:rPr>
              <a:t>e.g. radioactive</a:t>
            </a:r>
            <a:r>
              <a:rPr dirty="0" sz="3200" spc="-10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iodine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CNS acting drugs </a:t>
            </a:r>
            <a:r>
              <a:rPr dirty="0" sz="3200">
                <a:latin typeface="Times New Roman"/>
                <a:cs typeface="Times New Roman"/>
              </a:rPr>
              <a:t>amphetamine, heroin,</a:t>
            </a:r>
            <a:r>
              <a:rPr dirty="0" sz="3200" spc="-10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cocaine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4965" algn="l"/>
                <a:tab pos="355600" algn="l"/>
                <a:tab pos="4420235" algn="l"/>
              </a:tabLst>
            </a:pPr>
            <a:r>
              <a:rPr dirty="0" sz="3200" b="1">
                <a:latin typeface="Times New Roman"/>
                <a:cs typeface="Times New Roman"/>
              </a:rPr>
              <a:t>Immunosuppressants:	</a:t>
            </a:r>
            <a:r>
              <a:rPr dirty="0" sz="3200">
                <a:latin typeface="Times New Roman"/>
                <a:cs typeface="Times New Roman"/>
              </a:rPr>
              <a:t>cyclosporine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72266"/>
            <a:ext cx="8268334" cy="536130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Alcohol &amp;Lithium 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high milk to plasma</a:t>
            </a:r>
            <a:r>
              <a:rPr dirty="0" u="heavy" sz="3200" spc="-1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ratio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Chloramphenicol (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bone marrow</a:t>
            </a:r>
            <a:r>
              <a:rPr dirty="0" u="heavy" sz="3200" spc="-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suppression</a:t>
            </a:r>
            <a:r>
              <a:rPr dirty="0" sz="320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Atenolol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Potassium </a:t>
            </a:r>
            <a:r>
              <a:rPr dirty="0" sz="3200" spc="-5" b="1">
                <a:latin typeface="Times New Roman"/>
                <a:cs typeface="Times New Roman"/>
              </a:rPr>
              <a:t>iodide </a:t>
            </a:r>
            <a:r>
              <a:rPr dirty="0" sz="3200" b="1">
                <a:latin typeface="Times New Roman"/>
                <a:cs typeface="Times New Roman"/>
              </a:rPr>
              <a:t>(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thyroid</a:t>
            </a:r>
            <a:r>
              <a:rPr dirty="0" u="heavy" sz="3200" spc="-8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effect)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Ergotamine </a:t>
            </a:r>
            <a:r>
              <a:rPr dirty="0" sz="3200">
                <a:latin typeface="Times New Roman"/>
                <a:cs typeface="Times New Roman"/>
              </a:rPr>
              <a:t>(for migraine headaches)</a:t>
            </a:r>
            <a:r>
              <a:rPr dirty="0" sz="3200" spc="-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causes</a:t>
            </a:r>
            <a:endParaRPr sz="3200">
              <a:latin typeface="Times New Roman"/>
              <a:cs typeface="Times New Roman"/>
            </a:endParaRPr>
          </a:p>
          <a:p>
            <a:pPr algn="ctr" marR="50038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(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vomiting, diarrhea, convulsions in</a:t>
            </a:r>
            <a:r>
              <a:rPr dirty="0" u="heavy" sz="3200" spc="-10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infants)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Tobacco Smoke</a:t>
            </a:r>
            <a:r>
              <a:rPr dirty="0" sz="3200">
                <a:latin typeface="Arial"/>
                <a:cs typeface="Arial"/>
              </a:rPr>
              <a:t>: </a:t>
            </a:r>
            <a:r>
              <a:rPr dirty="0" sz="3200">
                <a:latin typeface="Times New Roman"/>
                <a:cs typeface="Times New Roman"/>
              </a:rPr>
              <a:t>Nicotine can cause vomiting,  diarrhea and restlessness for the baby,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decreased  milk production &amp; increase respiratory and ear  infections.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4995" y="191465"/>
            <a:ext cx="279654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/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449450"/>
            <a:ext cx="8528685" cy="32385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400" spc="-5" b="1" i="1">
                <a:solidFill>
                  <a:srgbClr val="0000FF"/>
                </a:solidFill>
                <a:latin typeface="Times New Roman"/>
                <a:cs typeface="Times New Roman"/>
              </a:rPr>
              <a:t>Breast feeding </a:t>
            </a:r>
            <a:r>
              <a:rPr dirty="0" sz="3400" spc="-5" b="1">
                <a:latin typeface="Times New Roman"/>
                <a:cs typeface="Times New Roman"/>
              </a:rPr>
              <a:t>is very important because  breast milk is the healthiest form of </a:t>
            </a:r>
            <a:r>
              <a:rPr dirty="0" sz="3400" b="1">
                <a:latin typeface="Times New Roman"/>
                <a:cs typeface="Times New Roman"/>
              </a:rPr>
              <a:t>milk </a:t>
            </a:r>
            <a:r>
              <a:rPr dirty="0" sz="3400" spc="-5" b="1">
                <a:latin typeface="Times New Roman"/>
                <a:cs typeface="Times New Roman"/>
              </a:rPr>
              <a:t>for  babies.</a:t>
            </a:r>
            <a:endParaRPr sz="3400">
              <a:latin typeface="Times New Roman"/>
              <a:cs typeface="Times New Roman"/>
            </a:endParaRPr>
          </a:p>
          <a:p>
            <a:pPr algn="just" marL="355600" marR="212725" indent="-342900">
              <a:lnSpc>
                <a:spcPct val="100000"/>
              </a:lnSpc>
              <a:spcBef>
                <a:spcPts val="820"/>
              </a:spcBef>
              <a:buFont typeface="Times New Roman"/>
              <a:buChar char="•"/>
              <a:tabLst>
                <a:tab pos="355600" algn="l"/>
              </a:tabLst>
            </a:pPr>
            <a:r>
              <a:rPr dirty="0" sz="3400" spc="-5" b="1">
                <a:latin typeface="Times New Roman"/>
                <a:cs typeface="Times New Roman"/>
              </a:rPr>
              <a:t>It provides the baby with immunoglobulins  (IgA, IgM) that are essential for protection  </a:t>
            </a:r>
            <a:r>
              <a:rPr dirty="0" sz="3400" b="1">
                <a:latin typeface="Times New Roman"/>
                <a:cs typeface="Times New Roman"/>
              </a:rPr>
              <a:t>against</a:t>
            </a:r>
            <a:r>
              <a:rPr dirty="0" sz="3400" spc="-5" b="1">
                <a:latin typeface="Times New Roman"/>
                <a:cs typeface="Times New Roman"/>
              </a:rPr>
              <a:t> </a:t>
            </a:r>
            <a:r>
              <a:rPr dirty="0" sz="3400" b="1">
                <a:latin typeface="Times New Roman"/>
                <a:cs typeface="Times New Roman"/>
              </a:rPr>
              <a:t>gastroenteritis</a:t>
            </a:r>
            <a:r>
              <a:rPr dirty="0" sz="3200" b="1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8400" y="4191000"/>
            <a:ext cx="251460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46329"/>
            <a:ext cx="655256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>
                <a:solidFill>
                  <a:srgbClr val="C00000"/>
                </a:solidFill>
              </a:rPr>
              <a:t>Drugs that </a:t>
            </a:r>
            <a:r>
              <a:rPr dirty="0" u="none" spc="-5">
                <a:solidFill>
                  <a:srgbClr val="C00000"/>
                </a:solidFill>
              </a:rPr>
              <a:t>can </a:t>
            </a:r>
            <a:r>
              <a:rPr dirty="0" u="none">
                <a:solidFill>
                  <a:srgbClr val="C00000"/>
                </a:solidFill>
              </a:rPr>
              <a:t>suppress</a:t>
            </a:r>
            <a:r>
              <a:rPr dirty="0" u="none" spc="-55">
                <a:solidFill>
                  <a:srgbClr val="C00000"/>
                </a:solidFill>
              </a:rPr>
              <a:t> </a:t>
            </a:r>
            <a:r>
              <a:rPr dirty="0" u="none" spc="-5">
                <a:solidFill>
                  <a:srgbClr val="C00000"/>
                </a:solidFill>
              </a:rPr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797445"/>
            <a:ext cx="8520430" cy="4354830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These drugs reduce</a:t>
            </a:r>
            <a:r>
              <a:rPr dirty="0" sz="3200" spc="-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prolactin</a:t>
            </a:r>
            <a:endParaRPr sz="320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558165" algn="l"/>
                <a:tab pos="558800" algn="l"/>
              </a:tabLst>
            </a:pPr>
            <a:r>
              <a:rPr dirty="0" sz="3200" b="1">
                <a:latin typeface="Times New Roman"/>
                <a:cs typeface="Times New Roman"/>
              </a:rPr>
              <a:t>Levodopa </a:t>
            </a:r>
            <a:r>
              <a:rPr dirty="0" sz="3200">
                <a:latin typeface="Times New Roman"/>
                <a:cs typeface="Times New Roman"/>
              </a:rPr>
              <a:t>(dopamine</a:t>
            </a:r>
            <a:r>
              <a:rPr dirty="0" sz="3200" spc="-8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precursor)</a:t>
            </a:r>
            <a:endParaRPr sz="320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dirty="0" sz="3200" b="1">
                <a:latin typeface="Times New Roman"/>
                <a:cs typeface="Times New Roman"/>
              </a:rPr>
              <a:t>Bromocriptine </a:t>
            </a:r>
            <a:r>
              <a:rPr dirty="0" sz="3200">
                <a:latin typeface="Times New Roman"/>
                <a:cs typeface="Times New Roman"/>
              </a:rPr>
              <a:t>(dopamine</a:t>
            </a:r>
            <a:r>
              <a:rPr dirty="0" sz="3200" spc="-6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agonist)</a:t>
            </a:r>
            <a:r>
              <a:rPr dirty="0" sz="320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546100" marR="5080" indent="-5334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dirty="0" sz="3200" b="1">
                <a:latin typeface="Times New Roman"/>
                <a:cs typeface="Times New Roman"/>
              </a:rPr>
              <a:t>Estrogen, combined oral contraceptives that  contain high-dose of estrogen and a</a:t>
            </a:r>
            <a:r>
              <a:rPr dirty="0" sz="3200" spc="-12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progestin.</a:t>
            </a:r>
            <a:endParaRPr sz="320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1205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dirty="0" sz="3200" b="1">
                <a:latin typeface="Times New Roman"/>
                <a:cs typeface="Times New Roman"/>
              </a:rPr>
              <a:t>Androgens</a:t>
            </a:r>
            <a:endParaRPr sz="320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dirty="0" sz="3200" b="1">
                <a:latin typeface="Times New Roman"/>
                <a:cs typeface="Times New Roman"/>
              </a:rPr>
              <a:t>Thiazide</a:t>
            </a:r>
            <a:r>
              <a:rPr dirty="0" sz="3200" spc="-3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diuretics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91465"/>
            <a:ext cx="655256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>
                <a:solidFill>
                  <a:srgbClr val="C00000"/>
                </a:solidFill>
              </a:rPr>
              <a:t>Drugs that </a:t>
            </a:r>
            <a:r>
              <a:rPr dirty="0" u="none" spc="-5">
                <a:solidFill>
                  <a:srgbClr val="C00000"/>
                </a:solidFill>
              </a:rPr>
              <a:t>can </a:t>
            </a:r>
            <a:r>
              <a:rPr dirty="0" u="none">
                <a:solidFill>
                  <a:srgbClr val="C00000"/>
                </a:solidFill>
              </a:rPr>
              <a:t>augment</a:t>
            </a:r>
            <a:r>
              <a:rPr dirty="0" u="none" spc="-55">
                <a:solidFill>
                  <a:srgbClr val="C00000"/>
                </a:solidFill>
              </a:rPr>
              <a:t> </a:t>
            </a:r>
            <a:r>
              <a:rPr dirty="0" u="none" spc="-5">
                <a:solidFill>
                  <a:srgbClr val="C00000"/>
                </a:solidFill>
              </a:rPr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902601"/>
            <a:ext cx="8234045" cy="514794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3200" b="1">
                <a:solidFill>
                  <a:srgbClr val="0000FF"/>
                </a:solidFill>
                <a:latin typeface="Times New Roman"/>
                <a:cs typeface="Times New Roman"/>
              </a:rPr>
              <a:t>Dopamine antagonists</a:t>
            </a:r>
            <a:r>
              <a:rPr dirty="0" sz="3200" spc="-6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12700" marR="5080" indent="101600">
              <a:lnSpc>
                <a:spcPct val="131300"/>
              </a:lnSpc>
              <a:spcBef>
                <a:spcPts val="5"/>
              </a:spcBef>
            </a:pPr>
            <a:r>
              <a:rPr dirty="0" sz="3200" b="1">
                <a:latin typeface="Times New Roman"/>
                <a:cs typeface="Times New Roman"/>
              </a:rPr>
              <a:t>they stimulate prolactin secretion</a:t>
            </a:r>
            <a:r>
              <a:rPr dirty="0" sz="3200" spc="-11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galactorrhea  e.g.</a:t>
            </a:r>
            <a:endParaRPr sz="320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dirty="0" sz="3200" b="1">
                <a:latin typeface="Times New Roman"/>
                <a:cs typeface="Times New Roman"/>
              </a:rPr>
              <a:t>Metoclopramide</a:t>
            </a:r>
            <a:r>
              <a:rPr dirty="0" sz="3200" spc="-40" b="1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(antiemetic)</a:t>
            </a:r>
            <a:endParaRPr sz="320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dirty="0" sz="3200" b="1">
                <a:latin typeface="Times New Roman"/>
                <a:cs typeface="Times New Roman"/>
              </a:rPr>
              <a:t>Domperidone</a:t>
            </a:r>
            <a:r>
              <a:rPr dirty="0" sz="3200" spc="-25" b="1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(antiemetic)</a:t>
            </a:r>
            <a:endParaRPr sz="320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1205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dirty="0" sz="3200" b="1">
                <a:latin typeface="Times New Roman"/>
                <a:cs typeface="Times New Roman"/>
              </a:rPr>
              <a:t>Haloperidol</a:t>
            </a:r>
            <a:r>
              <a:rPr dirty="0" sz="3200" spc="-50" b="1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(antipsychotic)</a:t>
            </a:r>
            <a:endParaRPr sz="320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dirty="0" sz="3200" b="1">
                <a:latin typeface="Times New Roman"/>
                <a:cs typeface="Times New Roman"/>
              </a:rPr>
              <a:t>Methyl dopa </a:t>
            </a:r>
            <a:r>
              <a:rPr dirty="0" sz="3200">
                <a:latin typeface="Times New Roman"/>
                <a:cs typeface="Times New Roman"/>
              </a:rPr>
              <a:t>(antihypertensive</a:t>
            </a:r>
            <a:r>
              <a:rPr dirty="0" sz="3200" spc="-8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drug)</a:t>
            </a:r>
            <a:endParaRPr sz="320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dirty="0" sz="3200" b="1">
                <a:latin typeface="Times New Roman"/>
                <a:cs typeface="Times New Roman"/>
              </a:rPr>
              <a:t>Theophylline </a:t>
            </a:r>
            <a:r>
              <a:rPr dirty="0" sz="3200">
                <a:latin typeface="Times New Roman"/>
                <a:cs typeface="Times New Roman"/>
              </a:rPr>
              <a:t>(used in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asthma)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8112" y="671512"/>
          <a:ext cx="8882380" cy="573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/>
                <a:gridCol w="5867400"/>
              </a:tblGrid>
              <a:tr h="209423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Penicillins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5410" marR="1099820">
                        <a:lnSpc>
                          <a:spcPts val="4040"/>
                        </a:lnSpc>
                        <a:spcBef>
                          <a:spcPts val="240"/>
                        </a:spcBef>
                      </a:pPr>
                      <a:r>
                        <a:rPr dirty="0" sz="2800" spc="-5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Ampicillin  </a:t>
                      </a:r>
                      <a:r>
                        <a:rPr dirty="0" sz="28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amo</a:t>
                      </a:r>
                      <a:r>
                        <a:rPr dirty="0" sz="2800" spc="5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28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acillin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2600" b="1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dirty="0" sz="2600" spc="-5" b="1">
                          <a:latin typeface="Times New Roman"/>
                          <a:cs typeface="Times New Roman"/>
                        </a:rPr>
                        <a:t>significant </a:t>
                      </a:r>
                      <a:r>
                        <a:rPr dirty="0" sz="2600" b="1">
                          <a:latin typeface="Times New Roman"/>
                          <a:cs typeface="Times New Roman"/>
                        </a:rPr>
                        <a:t>adverse</a:t>
                      </a:r>
                      <a:r>
                        <a:rPr dirty="0" sz="26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spc="-5" b="1">
                          <a:latin typeface="Times New Roman"/>
                          <a:cs typeface="Times New Roman"/>
                        </a:rPr>
                        <a:t>effect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dirty="0" sz="2600" spc="-5" b="1">
                          <a:latin typeface="Times New Roman"/>
                          <a:cs typeface="Times New Roman"/>
                        </a:rPr>
                        <a:t>allergic </a:t>
                      </a:r>
                      <a:r>
                        <a:rPr dirty="0" sz="2600" spc="-10" b="1">
                          <a:latin typeface="Times New Roman"/>
                          <a:cs typeface="Times New Roman"/>
                        </a:rPr>
                        <a:t>reactions,</a:t>
                      </a:r>
                      <a:r>
                        <a:rPr dirty="0" sz="26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b="1">
                          <a:latin typeface="Times New Roman"/>
                          <a:cs typeface="Times New Roman"/>
                        </a:rPr>
                        <a:t>diarrhea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86741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Cephalosporins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3950">
                        <a:latin typeface="Times New Roman"/>
                        <a:cs typeface="Times New Roman"/>
                      </a:endParaRPr>
                    </a:p>
                    <a:p>
                      <a:pPr marL="563245" marR="765810">
                        <a:lnSpc>
                          <a:spcPct val="120100"/>
                        </a:lnSpc>
                      </a:pPr>
                      <a:r>
                        <a:rPr dirty="0" sz="2600" b="1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dirty="0" sz="2600" spc="-5" b="1">
                          <a:latin typeface="Times New Roman"/>
                          <a:cs typeface="Times New Roman"/>
                        </a:rPr>
                        <a:t>significant </a:t>
                      </a:r>
                      <a:r>
                        <a:rPr dirty="0" sz="2600" b="1">
                          <a:latin typeface="Times New Roman"/>
                          <a:cs typeface="Times New Roman"/>
                        </a:rPr>
                        <a:t>adverse </a:t>
                      </a:r>
                      <a:r>
                        <a:rPr dirty="0" sz="2600" spc="-5" b="1">
                          <a:latin typeface="Times New Roman"/>
                          <a:cs typeface="Times New Roman"/>
                        </a:rPr>
                        <a:t>effect  </a:t>
                      </a:r>
                      <a:r>
                        <a:rPr dirty="0" sz="2600" b="1">
                          <a:latin typeface="Times New Roman"/>
                          <a:cs typeface="Times New Roman"/>
                        </a:rPr>
                        <a:t>Alterations to infant bowel</a:t>
                      </a:r>
                      <a:r>
                        <a:rPr dirty="0" sz="2600" spc="-10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spc="-5" b="1">
                          <a:latin typeface="Times New Roman"/>
                          <a:cs typeface="Times New Roman"/>
                        </a:rPr>
                        <a:t>flora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275209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Macrolides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800" spc="-5">
                          <a:latin typeface="Times New Roman"/>
                          <a:cs typeface="Times New Roman"/>
                        </a:rPr>
                        <a:t>erythromycin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800" spc="-5">
                          <a:latin typeface="Times New Roman"/>
                          <a:cs typeface="Times New Roman"/>
                        </a:rPr>
                        <a:t>clarithromycin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34054" y="0"/>
            <a:ext cx="23952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4000" spc="-5">
                <a:solidFill>
                  <a:srgbClr val="FF3300"/>
                </a:solidFill>
              </a:rPr>
              <a:t>Antibiotics</a:t>
            </a:r>
            <a:endParaRPr sz="4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8112" y="831850"/>
          <a:ext cx="8882380" cy="5944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/>
                <a:gridCol w="5867400"/>
              </a:tblGrid>
              <a:tr h="96266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Quinolones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2600" spc="-5">
                          <a:latin typeface="Times New Roman"/>
                          <a:cs typeface="Times New Roman"/>
                        </a:rPr>
                        <a:t>Theoretical risk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6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arthropathies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26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Should be</a:t>
                      </a:r>
                      <a:r>
                        <a:rPr dirty="0" sz="2600" spc="-4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avoided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111252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Chloramphenicol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“Gray baby”</a:t>
                      </a:r>
                      <a:r>
                        <a:rPr dirty="0" sz="26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syndrome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765810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dirty="0" sz="26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avoid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Tetracyclines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 marR="221615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1837689" algn="l"/>
                        </a:tabLst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Absorption by the baby is probably  prevented by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chelation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milk  calcium.	</a:t>
                      </a:r>
                      <a:r>
                        <a:rPr dirty="0" sz="2600" spc="-35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Avoid </a:t>
                      </a:r>
                      <a:r>
                        <a:rPr dirty="0" sz="2600" spc="5">
                          <a:latin typeface="Times New Roman"/>
                          <a:cs typeface="Times New Roman"/>
                        </a:rPr>
                        <a:t>due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to possible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risk</a:t>
                      </a:r>
                      <a:r>
                        <a:rPr dirty="0" sz="26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teeth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discoloration.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2178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8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Sulfonamides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800" spc="-5">
                          <a:latin typeface="Times New Roman"/>
                          <a:cs typeface="Times New Roman"/>
                        </a:rPr>
                        <a:t>(co-trimoxazole)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06045" marR="19621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hyperbilirubinemia -neonatal jaundice 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Should be avoided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premature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infants</a:t>
                      </a:r>
                      <a:r>
                        <a:rPr dirty="0" sz="26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or  infants with G6PD</a:t>
                      </a:r>
                      <a:r>
                        <a:rPr dirty="0" sz="26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deficiency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096" y="76580"/>
            <a:ext cx="23952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4000" spc="-5">
                <a:solidFill>
                  <a:srgbClr val="FF3300"/>
                </a:solidFill>
              </a:rPr>
              <a:t>Antibiotics</a:t>
            </a:r>
            <a:endParaRPr sz="4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14312" y="1128712"/>
          <a:ext cx="8653780" cy="543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/>
                <a:gridCol w="5715000"/>
              </a:tblGrid>
              <a:tr h="1828800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Barbiturates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(phenobarbitone)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 marR="1314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2600" spc="-25">
                          <a:latin typeface="Times New Roman"/>
                          <a:cs typeface="Times New Roman"/>
                        </a:rPr>
                        <a:t>Lethargy,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sedation,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poor suck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reflexes 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with prolonged</a:t>
                      </a:r>
                      <a:r>
                        <a:rPr dirty="0" sz="26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357822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Benzodiazepines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5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Diazepam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45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Lorazepam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450">
                        <a:latin typeface="Times New Roman"/>
                        <a:cs typeface="Times New Roman"/>
                      </a:endParaRPr>
                    </a:p>
                    <a:p>
                      <a:pPr marL="563245" marR="464184">
                        <a:lnSpc>
                          <a:spcPct val="100000"/>
                        </a:lnSpc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Single use of low doses is</a:t>
                      </a:r>
                      <a:r>
                        <a:rPr dirty="0" sz="26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probably 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safe.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800">
                        <a:latin typeface="Times New Roman"/>
                        <a:cs typeface="Times New Roman"/>
                      </a:endParaRPr>
                    </a:p>
                    <a:p>
                      <a:pPr marL="563245" marR="724535">
                        <a:lnSpc>
                          <a:spcPct val="100000"/>
                        </a:lnSpc>
                      </a:pPr>
                      <a:r>
                        <a:rPr dirty="0" sz="2600" spc="-25">
                          <a:latin typeface="Times New Roman"/>
                          <a:cs typeface="Times New Roman"/>
                        </a:rPr>
                        <a:t>Lethargy,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sedation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in infants</a:t>
                      </a:r>
                      <a:r>
                        <a:rPr dirty="0" sz="26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with  prolonged</a:t>
                      </a:r>
                      <a:r>
                        <a:rPr dirty="0" sz="26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use.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37841" y="298780"/>
            <a:ext cx="40894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4000" spc="-5">
                <a:solidFill>
                  <a:srgbClr val="FF0000"/>
                </a:solidFill>
              </a:rPr>
              <a:t>Sedative/hypnotics</a:t>
            </a:r>
            <a:endParaRPr sz="4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14312" y="1128712"/>
          <a:ext cx="8729980" cy="3457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0"/>
                <a:gridCol w="5181600"/>
              </a:tblGrid>
              <a:tr h="3429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1810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Insulin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5410" marR="657225">
                        <a:lnSpc>
                          <a:spcPts val="5710"/>
                        </a:lnSpc>
                        <a:spcBef>
                          <a:spcPts val="585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Oral</a:t>
                      </a:r>
                      <a:r>
                        <a:rPr dirty="0" sz="28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antidiabetics  Metformin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563245" marR="3032760">
                        <a:lnSpc>
                          <a:spcPct val="170000"/>
                        </a:lnSpc>
                      </a:pPr>
                      <a:r>
                        <a:rPr dirty="0" sz="2800" spc="-5">
                          <a:latin typeface="Times New Roman"/>
                          <a:cs typeface="Times New Roman"/>
                        </a:rPr>
                        <a:t>safe  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sz="2800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pati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le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  <a:spcBef>
                          <a:spcPts val="2355"/>
                        </a:spcBef>
                      </a:pPr>
                      <a:r>
                        <a:rPr dirty="0" sz="2800" spc="-5">
                          <a:latin typeface="Times New Roman"/>
                          <a:cs typeface="Times New Roman"/>
                        </a:rPr>
                        <a:t>avoid due to lactic</a:t>
                      </a:r>
                      <a:r>
                        <a:rPr dirty="0" sz="28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5">
                          <a:latin typeface="Times New Roman"/>
                          <a:cs typeface="Times New Roman"/>
                        </a:rPr>
                        <a:t>acidosis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1789" y="168605"/>
            <a:ext cx="29032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4000" spc="-5">
                <a:solidFill>
                  <a:srgbClr val="FF0000"/>
                </a:solidFill>
              </a:rPr>
              <a:t>Antidiabetics</a:t>
            </a:r>
            <a:endParaRPr sz="4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14312" y="1204912"/>
          <a:ext cx="8729980" cy="40468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0"/>
                <a:gridCol w="5181600"/>
              </a:tblGrid>
              <a:tr h="401764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Paracetamol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5410" marR="1678305">
                        <a:lnSpc>
                          <a:spcPct val="240099"/>
                        </a:lnSpc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800" spc="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2800" spc="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2800" spc="-5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800" spc="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en  </a:t>
                      </a: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Aspirin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2800" spc="-5">
                          <a:latin typeface="Times New Roman"/>
                          <a:cs typeface="Times New Roman"/>
                        </a:rPr>
                        <a:t>safe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05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</a:pPr>
                      <a:r>
                        <a:rPr dirty="0" sz="2800" spc="-5">
                          <a:latin typeface="Times New Roman"/>
                          <a:cs typeface="Times New Roman"/>
                        </a:rPr>
                        <a:t>compatible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050">
                        <a:latin typeface="Times New Roman"/>
                        <a:cs typeface="Times New Roman"/>
                      </a:endParaRPr>
                    </a:p>
                    <a:p>
                      <a:pPr marL="563245" marR="263525">
                        <a:lnSpc>
                          <a:spcPct val="100000"/>
                        </a:lnSpc>
                      </a:pPr>
                      <a:r>
                        <a:rPr dirty="0" sz="2800" spc="-5">
                          <a:latin typeface="Times New Roman"/>
                          <a:cs typeface="Times New Roman"/>
                        </a:rPr>
                        <a:t>avoid due to theoretical risk of  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Reye's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5">
                          <a:latin typeface="Times New Roman"/>
                          <a:cs typeface="Times New Roman"/>
                        </a:rPr>
                        <a:t>syndrome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7445" y="16255"/>
            <a:ext cx="23114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4000" spc="-5">
                <a:solidFill>
                  <a:srgbClr val="FF0000"/>
                </a:solidFill>
              </a:rPr>
              <a:t>Analgesics</a:t>
            </a:r>
            <a:endParaRPr sz="4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1143000"/>
            <a:ext cx="8686800" cy="5035550"/>
          </a:xfrm>
          <a:custGeom>
            <a:avLst/>
            <a:gdLst/>
            <a:ahLst/>
            <a:cxnLst/>
            <a:rect l="l" t="t" r="r" b="b"/>
            <a:pathLst>
              <a:path w="8686800" h="5035550">
                <a:moveTo>
                  <a:pt x="0" y="5035550"/>
                </a:moveTo>
                <a:lnTo>
                  <a:pt x="8686800" y="5035550"/>
                </a:lnTo>
                <a:lnTo>
                  <a:pt x="8686800" y="0"/>
                </a:lnTo>
                <a:lnTo>
                  <a:pt x="0" y="0"/>
                </a:lnTo>
                <a:lnTo>
                  <a:pt x="0" y="503555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8600" y="1128775"/>
            <a:ext cx="0" cy="5064125"/>
          </a:xfrm>
          <a:custGeom>
            <a:avLst/>
            <a:gdLst/>
            <a:ahLst/>
            <a:cxnLst/>
            <a:rect l="l" t="t" r="r" b="b"/>
            <a:pathLst>
              <a:path w="0" h="5064125">
                <a:moveTo>
                  <a:pt x="0" y="0"/>
                </a:moveTo>
                <a:lnTo>
                  <a:pt x="0" y="506406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915400" y="1128775"/>
            <a:ext cx="0" cy="5064125"/>
          </a:xfrm>
          <a:custGeom>
            <a:avLst/>
            <a:gdLst/>
            <a:ahLst/>
            <a:cxnLst/>
            <a:rect l="l" t="t" r="r" b="b"/>
            <a:pathLst>
              <a:path w="0" h="5064125">
                <a:moveTo>
                  <a:pt x="0" y="0"/>
                </a:moveTo>
                <a:lnTo>
                  <a:pt x="0" y="506406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4312" y="1143000"/>
            <a:ext cx="8715375" cy="0"/>
          </a:xfrm>
          <a:custGeom>
            <a:avLst/>
            <a:gdLst/>
            <a:ahLst/>
            <a:cxnLst/>
            <a:rect l="l" t="t" r="r" b="b"/>
            <a:pathLst>
              <a:path w="8715375" h="0">
                <a:moveTo>
                  <a:pt x="0" y="0"/>
                </a:moveTo>
                <a:lnTo>
                  <a:pt x="8715311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4312" y="6178550"/>
            <a:ext cx="8715375" cy="0"/>
          </a:xfrm>
          <a:custGeom>
            <a:avLst/>
            <a:gdLst/>
            <a:ahLst/>
            <a:cxnLst/>
            <a:rect l="l" t="t" r="r" b="b"/>
            <a:pathLst>
              <a:path w="8715375" h="0">
                <a:moveTo>
                  <a:pt x="0" y="0"/>
                </a:moveTo>
                <a:lnTo>
                  <a:pt x="8715311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07340" y="1318006"/>
            <a:ext cx="7936865" cy="38982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latin typeface="Times New Roman"/>
                <a:cs typeface="Times New Roman"/>
              </a:rPr>
              <a:t>Non hormonal method should be</a:t>
            </a:r>
            <a:r>
              <a:rPr dirty="0" sz="3200" spc="-10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used</a:t>
            </a:r>
            <a:endParaRPr sz="3200">
              <a:latin typeface="Times New Roman"/>
              <a:cs typeface="Times New Roman"/>
            </a:endParaRPr>
          </a:p>
          <a:p>
            <a:pPr marL="12700" marR="2673350">
              <a:lnSpc>
                <a:spcPct val="181300"/>
              </a:lnSpc>
            </a:pPr>
            <a:r>
              <a:rPr dirty="0" sz="3200" spc="-50">
                <a:latin typeface="Times New Roman"/>
                <a:cs typeface="Times New Roman"/>
              </a:rPr>
              <a:t>Avoid </a:t>
            </a:r>
            <a:r>
              <a:rPr dirty="0" sz="3200">
                <a:latin typeface="Times New Roman"/>
                <a:cs typeface="Times New Roman"/>
              </a:rPr>
              <a:t>estrogens containing</a:t>
            </a:r>
            <a:r>
              <a:rPr dirty="0" sz="3200" spc="-6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pills  Estrogens </a:t>
            </a:r>
            <a:r>
              <a:rPr dirty="0" sz="3200">
                <a:solidFill>
                  <a:srgbClr val="FF0000"/>
                </a:solidFill>
                <a:latin typeface="Symbol"/>
                <a:cs typeface="Symbol"/>
              </a:rPr>
              <a:t>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milk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quantity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1200"/>
              </a:spcBef>
            </a:pPr>
            <a:r>
              <a:rPr dirty="0" sz="3200">
                <a:latin typeface="Times New Roman"/>
                <a:cs typeface="Times New Roman"/>
              </a:rPr>
              <a:t>Progestin only pills or minipills are preferred</a:t>
            </a:r>
            <a:r>
              <a:rPr dirty="0" sz="3200" spc="-1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for  birth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control.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687192" y="168605"/>
            <a:ext cx="43002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4000" spc="-5">
                <a:solidFill>
                  <a:srgbClr val="FF0000"/>
                </a:solidFill>
              </a:rPr>
              <a:t>Oral</a:t>
            </a:r>
            <a:r>
              <a:rPr dirty="0" u="none" sz="4000" spc="-20">
                <a:solidFill>
                  <a:srgbClr val="FF0000"/>
                </a:solidFill>
              </a:rPr>
              <a:t> </a:t>
            </a:r>
            <a:r>
              <a:rPr dirty="0" u="none" sz="4000" spc="-5">
                <a:solidFill>
                  <a:srgbClr val="FF0000"/>
                </a:solidFill>
              </a:rPr>
              <a:t>contraceptives</a:t>
            </a:r>
            <a:endParaRPr sz="4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8112" y="290512"/>
          <a:ext cx="8882380" cy="6393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/>
                <a:gridCol w="5867400"/>
              </a:tblGrid>
              <a:tr h="3419475">
                <a:tc>
                  <a:txBody>
                    <a:bodyPr/>
                    <a:lstStyle/>
                    <a:p>
                      <a:pPr marL="105410" marR="10731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2800" spc="-5" b="1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Antithyroid</a:t>
                      </a:r>
                      <a:r>
                        <a:rPr dirty="0" sz="2800" spc="-75" b="1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5" b="1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drugs  </a:t>
                      </a: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Propylthiouracil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5410" marR="297180">
                        <a:lnSpc>
                          <a:spcPct val="110000"/>
                        </a:lnSpc>
                        <a:spcBef>
                          <a:spcPts val="335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Carbimazole  Methimazole  potassium</a:t>
                      </a:r>
                      <a:r>
                        <a:rPr dirty="0" sz="28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iodide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06045" marR="307340">
                        <a:lnSpc>
                          <a:spcPct val="138500"/>
                        </a:lnSpc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May suppress thyroid function in</a:t>
                      </a:r>
                      <a:r>
                        <a:rPr dirty="0" sz="260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infants.  Propylthiouracil should be used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rather 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than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carbimazole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6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methimazole</a:t>
                      </a:r>
                      <a:r>
                        <a:rPr dirty="0" sz="2600" spc="-5" b="1">
                          <a:latin typeface="Times New Roman"/>
                          <a:cs typeface="Times New Roman"/>
                        </a:rPr>
                        <a:t>.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294386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800" spc="-5" b="1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Anticoagulants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Heparin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05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Warfarin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106045">
                        <a:lnSpc>
                          <a:spcPct val="100000"/>
                        </a:lnSpc>
                        <a:spcBef>
                          <a:spcPts val="2560"/>
                        </a:spcBef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Safe, not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present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breast</a:t>
                      </a:r>
                      <a:r>
                        <a:rPr dirty="0" sz="26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milk.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06045" marR="506095">
                        <a:lnSpc>
                          <a:spcPts val="2500"/>
                        </a:lnSpc>
                      </a:pPr>
                      <a:r>
                        <a:rPr dirty="0" sz="2600" spc="-30">
                          <a:latin typeface="Times New Roman"/>
                          <a:cs typeface="Times New Roman"/>
                        </a:rPr>
                        <a:t>Warfarin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can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used,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very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small 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quantities found in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breast milk, </a:t>
                      </a:r>
                      <a:r>
                        <a:rPr dirty="0" sz="2600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monitor 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2600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infant's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prothrombin </a:t>
                      </a:r>
                      <a:r>
                        <a:rPr dirty="0" sz="2600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during  </a:t>
                      </a:r>
                      <a:r>
                        <a:rPr dirty="0" sz="2600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treatment.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0512" y="282575"/>
          <a:ext cx="8653780" cy="635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/>
                <a:gridCol w="5715000"/>
              </a:tblGrid>
              <a:tr h="401701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2800" b="1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Anticonvulsants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5410" marR="377825">
                        <a:lnSpc>
                          <a:spcPct val="153600"/>
                        </a:lnSpc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Carb</a:t>
                      </a:r>
                      <a:r>
                        <a:rPr dirty="0" sz="28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dirty="0" sz="2800" spc="-30" b="1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epine  </a:t>
                      </a: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Phenytoin  </a:t>
                      </a:r>
                      <a:r>
                        <a:rPr dirty="0" sz="2800" spc="-40" b="1">
                          <a:latin typeface="Times New Roman"/>
                          <a:cs typeface="Times New Roman"/>
                        </a:rPr>
                        <a:t>Valproic </a:t>
                      </a: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acid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95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Lamotrigine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2765"/>
                        </a:lnSpc>
                      </a:pPr>
                      <a:r>
                        <a:rPr dirty="0" sz="2600" spc="-5">
                          <a:latin typeface="Times New Roman"/>
                          <a:cs typeface="Times New Roman"/>
                        </a:rPr>
                        <a:t>Preferable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over</a:t>
                      </a:r>
                      <a:r>
                        <a:rPr dirty="0" sz="26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others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10604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Compatible with</a:t>
                      </a:r>
                      <a:r>
                        <a:rPr dirty="0" sz="26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breastfeeding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106045" marR="67754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Amounts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entering breast milk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are not  </a:t>
                      </a:r>
                      <a:r>
                        <a:rPr dirty="0" sz="2600" spc="-10">
                          <a:latin typeface="Times New Roman"/>
                          <a:cs typeface="Times New Roman"/>
                        </a:rPr>
                        <a:t>sufficient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to produce adverse</a:t>
                      </a:r>
                      <a:r>
                        <a:rPr dirty="0" sz="26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spc="-10">
                          <a:latin typeface="Times New Roman"/>
                          <a:cs typeface="Times New Roman"/>
                        </a:rPr>
                        <a:t>effects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106045" marR="933450">
                        <a:lnSpc>
                          <a:spcPct val="100000"/>
                        </a:lnSpc>
                        <a:spcBef>
                          <a:spcPts val="1805"/>
                        </a:spcBef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Infants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must </a:t>
                      </a:r>
                      <a:r>
                        <a:rPr dirty="0" sz="2600" spc="5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monitored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6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CNS 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depression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170180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dirty="0" sz="2600" b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avoid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232283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2800" spc="-5" b="1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Antidepressants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SSRI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106045" marR="993140">
                        <a:lnSpc>
                          <a:spcPct val="100000"/>
                        </a:lnSpc>
                        <a:spcBef>
                          <a:spcPts val="2100"/>
                        </a:spcBef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Paroxetine is the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preferred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SSRI</a:t>
                      </a:r>
                      <a:r>
                        <a:rPr dirty="0" sz="260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in 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breastfeeding</a:t>
                      </a:r>
                      <a:r>
                        <a:rPr dirty="0" sz="26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women.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4914" y="322529"/>
            <a:ext cx="561594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/>
              <a:t>DRUGS AND</a:t>
            </a:r>
            <a:r>
              <a:rPr dirty="0" u="none" spc="-90"/>
              <a:t> </a:t>
            </a:r>
            <a:r>
              <a:rPr dirty="0" u="none"/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360678"/>
            <a:ext cx="8550910" cy="4293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162560" indent="-342900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400" spc="-5" b="1">
                <a:latin typeface="Times New Roman"/>
                <a:cs typeface="Times New Roman"/>
              </a:rPr>
              <a:t>Drugs ingested by the mother diffuse or are  transported from the maternal plasma to  the </a:t>
            </a:r>
            <a:r>
              <a:rPr dirty="0" sz="3400" b="1">
                <a:latin typeface="Times New Roman"/>
                <a:cs typeface="Times New Roman"/>
              </a:rPr>
              <a:t>alveolar cells </a:t>
            </a:r>
            <a:r>
              <a:rPr dirty="0" sz="3400" spc="-5" b="1">
                <a:latin typeface="Times New Roman"/>
                <a:cs typeface="Times New Roman"/>
              </a:rPr>
              <a:t>of the</a:t>
            </a:r>
            <a:r>
              <a:rPr dirty="0" sz="3400" spc="15" b="1">
                <a:latin typeface="Times New Roman"/>
                <a:cs typeface="Times New Roman"/>
              </a:rPr>
              <a:t> </a:t>
            </a:r>
            <a:r>
              <a:rPr dirty="0" sz="3400" spc="-5" b="1">
                <a:latin typeface="Times New Roman"/>
                <a:cs typeface="Times New Roman"/>
              </a:rPr>
              <a:t>breast.</a:t>
            </a:r>
            <a:endParaRPr sz="3400">
              <a:latin typeface="Times New Roman"/>
              <a:cs typeface="Times New Roman"/>
            </a:endParaRPr>
          </a:p>
          <a:p>
            <a:pPr marL="355600" marR="1002030" indent="-342900">
              <a:lnSpc>
                <a:spcPct val="100400"/>
              </a:lnSpc>
              <a:spcBef>
                <a:spcPts val="23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400" spc="-5" b="1">
                <a:latin typeface="Times New Roman"/>
                <a:cs typeface="Times New Roman"/>
              </a:rPr>
              <a:t>The concentration </a:t>
            </a:r>
            <a:r>
              <a:rPr dirty="0" sz="3400" b="1">
                <a:latin typeface="Times New Roman"/>
                <a:cs typeface="Times New Roman"/>
              </a:rPr>
              <a:t>of </a:t>
            </a:r>
            <a:r>
              <a:rPr dirty="0" sz="3400" spc="-5" b="1">
                <a:latin typeface="Times New Roman"/>
                <a:cs typeface="Times New Roman"/>
              </a:rPr>
              <a:t>drugs achieved in  breast milk is usually low </a:t>
            </a:r>
            <a:r>
              <a:rPr dirty="0" sz="3400" spc="10" b="1">
                <a:latin typeface="Times New Roman"/>
                <a:cs typeface="Times New Roman"/>
              </a:rPr>
              <a:t>(</a:t>
            </a:r>
            <a:r>
              <a:rPr dirty="0" sz="3600" spc="10">
                <a:latin typeface="Arial"/>
                <a:cs typeface="Arial"/>
              </a:rPr>
              <a:t>&lt; </a:t>
            </a:r>
            <a:r>
              <a:rPr dirty="0" sz="3600" spc="-5">
                <a:latin typeface="Arial"/>
                <a:cs typeface="Arial"/>
              </a:rPr>
              <a:t>1</a:t>
            </a:r>
            <a:r>
              <a:rPr dirty="0" sz="3600" spc="3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%)</a:t>
            </a:r>
            <a:r>
              <a:rPr dirty="0" sz="3400" b="1">
                <a:latin typeface="Times New Roman"/>
                <a:cs typeface="Times New Roman"/>
              </a:rPr>
              <a:t>.</a:t>
            </a:r>
            <a:endParaRPr sz="3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238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400" b="1">
                <a:latin typeface="Times New Roman"/>
                <a:cs typeface="Times New Roman"/>
              </a:rPr>
              <a:t>However</a:t>
            </a:r>
            <a:r>
              <a:rPr dirty="0" sz="3400" b="1">
                <a:solidFill>
                  <a:srgbClr val="0000FF"/>
                </a:solidFill>
                <a:latin typeface="Times New Roman"/>
                <a:cs typeface="Times New Roman"/>
              </a:rPr>
              <a:t>, even </a:t>
            </a:r>
            <a:r>
              <a:rPr dirty="0" sz="3400" spc="-5" b="1">
                <a:solidFill>
                  <a:srgbClr val="0000FF"/>
                </a:solidFill>
                <a:latin typeface="Times New Roman"/>
                <a:cs typeface="Times New Roman"/>
              </a:rPr>
              <a:t>small amounts of some drugs </a:t>
            </a:r>
            <a:r>
              <a:rPr dirty="0" sz="3400" spc="-5" b="1">
                <a:latin typeface="Times New Roman"/>
                <a:cs typeface="Times New Roman"/>
              </a:rPr>
              <a:t> may be </a:t>
            </a:r>
            <a:r>
              <a:rPr dirty="0" sz="3400" b="1">
                <a:latin typeface="Times New Roman"/>
                <a:cs typeface="Times New Roman"/>
              </a:rPr>
              <a:t>of </a:t>
            </a:r>
            <a:r>
              <a:rPr dirty="0" sz="3400" spc="-5" b="1">
                <a:latin typeface="Times New Roman"/>
                <a:cs typeface="Times New Roman"/>
              </a:rPr>
              <a:t>significance for the suckling</a:t>
            </a:r>
            <a:r>
              <a:rPr dirty="0" sz="3400" spc="105" b="1">
                <a:latin typeface="Times New Roman"/>
                <a:cs typeface="Times New Roman"/>
              </a:rPr>
              <a:t> </a:t>
            </a:r>
            <a:r>
              <a:rPr dirty="0" sz="3400" spc="-5" b="1">
                <a:latin typeface="Times New Roman"/>
                <a:cs typeface="Times New Roman"/>
              </a:rPr>
              <a:t>child.</a:t>
            </a:r>
            <a:endParaRPr sz="3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0512" y="282575"/>
          <a:ext cx="8653780" cy="635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/>
                <a:gridCol w="5715000"/>
              </a:tblGrid>
              <a:tr h="401701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2800" b="1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Anticonvulsants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5410" marR="377825">
                        <a:lnSpc>
                          <a:spcPct val="153600"/>
                        </a:lnSpc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Carb</a:t>
                      </a:r>
                      <a:r>
                        <a:rPr dirty="0" sz="28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dirty="0" sz="2800" spc="-30" b="1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epine  </a:t>
                      </a: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Phenytoin  </a:t>
                      </a:r>
                      <a:r>
                        <a:rPr dirty="0" sz="2800" spc="-40" b="1">
                          <a:latin typeface="Times New Roman"/>
                          <a:cs typeface="Times New Roman"/>
                        </a:rPr>
                        <a:t>Valproic </a:t>
                      </a: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acid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95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Lamotrigine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2765"/>
                        </a:lnSpc>
                      </a:pPr>
                      <a:r>
                        <a:rPr dirty="0" sz="2600" spc="-5">
                          <a:latin typeface="Times New Roman"/>
                          <a:cs typeface="Times New Roman"/>
                        </a:rPr>
                        <a:t>Preferable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over</a:t>
                      </a:r>
                      <a:r>
                        <a:rPr dirty="0" sz="26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others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10604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Compatible with</a:t>
                      </a:r>
                      <a:r>
                        <a:rPr dirty="0" sz="26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breastfeeding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106045" marR="67754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Amounts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entering breast milk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are not  </a:t>
                      </a:r>
                      <a:r>
                        <a:rPr dirty="0" sz="2600" spc="-10">
                          <a:latin typeface="Times New Roman"/>
                          <a:cs typeface="Times New Roman"/>
                        </a:rPr>
                        <a:t>sufficient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to produce adverse</a:t>
                      </a:r>
                      <a:r>
                        <a:rPr dirty="0" sz="26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spc="-10">
                          <a:latin typeface="Times New Roman"/>
                          <a:cs typeface="Times New Roman"/>
                        </a:rPr>
                        <a:t>effects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106045" marR="933450">
                        <a:lnSpc>
                          <a:spcPct val="100000"/>
                        </a:lnSpc>
                        <a:spcBef>
                          <a:spcPts val="1805"/>
                        </a:spcBef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Infants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must </a:t>
                      </a:r>
                      <a:r>
                        <a:rPr dirty="0" sz="2600" spc="5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monitored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6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CNS  depression,</a:t>
                      </a:r>
                      <a:r>
                        <a:rPr dirty="0" sz="26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hepatotoxicity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170180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dirty="0" sz="2600" b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avoid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232283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2800" spc="-5" b="1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Antidepressants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SSRI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106045" marR="993140">
                        <a:lnSpc>
                          <a:spcPct val="100000"/>
                        </a:lnSpc>
                        <a:spcBef>
                          <a:spcPts val="2100"/>
                        </a:spcBef>
                      </a:pPr>
                      <a:r>
                        <a:rPr dirty="0" sz="2600">
                          <a:latin typeface="Times New Roman"/>
                          <a:cs typeface="Times New Roman"/>
                        </a:rPr>
                        <a:t>Paroxetine is the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preferred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SSRI</a:t>
                      </a:r>
                      <a:r>
                        <a:rPr dirty="0" sz="260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in  </a:t>
                      </a:r>
                      <a:r>
                        <a:rPr dirty="0" sz="2600" spc="-5">
                          <a:latin typeface="Times New Roman"/>
                          <a:cs typeface="Times New Roman"/>
                        </a:rPr>
                        <a:t>breastfeeding</a:t>
                      </a:r>
                      <a:r>
                        <a:rPr dirty="0" sz="26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>
                          <a:latin typeface="Times New Roman"/>
                          <a:cs typeface="Times New Roman"/>
                        </a:rPr>
                        <a:t>women.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350" y="1441450"/>
          <a:ext cx="8653780" cy="3780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2425"/>
                <a:gridCol w="5718175"/>
              </a:tblGrid>
              <a:tr h="2566035">
                <a:tc rowSpan="2"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Antihistaminics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950"/>
                        </a:lnSpc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Sedating</a:t>
                      </a: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antihistaminics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dirty="0" sz="2800" spc="-5" b="1">
                          <a:latin typeface="Times New Roman"/>
                          <a:cs typeface="Times New Roman"/>
                        </a:rPr>
                        <a:t>e.g.</a:t>
                      </a:r>
                      <a:r>
                        <a:rPr dirty="0" sz="2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Diphenhydramine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dirty="0" sz="2800" b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avoid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12001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2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85"/>
                        </a:lnSpc>
                      </a:pP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Non-sedating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antihistaminics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e.g.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Loratidine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8112" y="887412"/>
          <a:ext cx="8882380" cy="5756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/>
                <a:gridCol w="5867400"/>
              </a:tblGrid>
              <a:tr h="128460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26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Antibiotics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Cephalosporins, penicillins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safe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2400" spc="-35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Avoid: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chloramphenicol,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quinolones,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</a:pP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sulphonamides and</a:t>
                      </a:r>
                      <a:r>
                        <a:rPr dirty="0" sz="24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tetracyclines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912494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26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Antidiabetics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Insulin – oral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antidiabetics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24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safe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2400" spc="-35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Avoid:</a:t>
                      </a:r>
                      <a:r>
                        <a:rPr dirty="0" sz="24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metformin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49657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6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Anticoagulants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6795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Heparin –</a:t>
                      </a:r>
                      <a:r>
                        <a:rPr dirty="0" sz="24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warfarin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49657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6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Analgesics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1887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Acetaminophen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(paracetamol)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600" spc="-5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Antithyroid</a:t>
                      </a:r>
                      <a:r>
                        <a:rPr dirty="0" sz="2600" spc="-35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drugs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Propylthiouracil is preferable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over</a:t>
                      </a:r>
                      <a:r>
                        <a:rPr dirty="0" sz="240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others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49657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6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Anticonvulsants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Carbamazepine -</a:t>
                      </a:r>
                      <a:r>
                        <a:rPr dirty="0" sz="24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phenytoin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6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Oral</a:t>
                      </a:r>
                      <a:r>
                        <a:rPr dirty="0" sz="2600" spc="-5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6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contraceptives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765300" marR="184150" indent="-6311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Progestin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only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pills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or minipills</a:t>
                      </a:r>
                      <a:r>
                        <a:rPr dirty="0" sz="2400" spc="-1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are  </a:t>
                      </a:r>
                      <a:r>
                        <a:rPr dirty="0" sz="2400" spc="-15" b="1">
                          <a:latin typeface="Times New Roman"/>
                          <a:cs typeface="Times New Roman"/>
                        </a:rPr>
                        <a:t>preferred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for birth</a:t>
                      </a:r>
                      <a:r>
                        <a:rPr dirty="0" sz="240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control.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49657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6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Antiasthmatics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6127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Inhaled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corticosteroids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prednisone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50" y="92405"/>
            <a:ext cx="59537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4000" spc="-5">
                <a:solidFill>
                  <a:srgbClr val="FF3300"/>
                </a:solidFill>
              </a:rPr>
              <a:t>Drugs </a:t>
            </a:r>
            <a:r>
              <a:rPr dirty="0" u="none" sz="4000">
                <a:solidFill>
                  <a:srgbClr val="FF3300"/>
                </a:solidFill>
              </a:rPr>
              <a:t>of choice </a:t>
            </a:r>
            <a:r>
              <a:rPr dirty="0" u="none" sz="4000" spc="-5">
                <a:solidFill>
                  <a:srgbClr val="FF3300"/>
                </a:solidFill>
              </a:rPr>
              <a:t>in</a:t>
            </a:r>
            <a:r>
              <a:rPr dirty="0" u="none" sz="4000" spc="-65">
                <a:solidFill>
                  <a:srgbClr val="FF3300"/>
                </a:solidFill>
              </a:rPr>
              <a:t> </a:t>
            </a:r>
            <a:r>
              <a:rPr dirty="0" u="none" sz="4000">
                <a:solidFill>
                  <a:srgbClr val="FF3300"/>
                </a:solidFill>
              </a:rPr>
              <a:t>lactation</a:t>
            </a:r>
            <a:endParaRPr sz="40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0986" y="0"/>
            <a:ext cx="7484109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400">
                <a:latin typeface="Arial"/>
                <a:cs typeface="Arial"/>
              </a:rPr>
              <a:t>Summary for choice of</a:t>
            </a:r>
            <a:r>
              <a:rPr dirty="0" u="none" sz="4400" spc="-60">
                <a:latin typeface="Arial"/>
                <a:cs typeface="Arial"/>
              </a:rPr>
              <a:t> </a:t>
            </a:r>
            <a:r>
              <a:rPr dirty="0" u="none" sz="4400">
                <a:latin typeface="Arial"/>
                <a:cs typeface="Arial"/>
              </a:rPr>
              <a:t>drug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705357"/>
            <a:ext cx="7627620" cy="6001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Drugs known to have serious toxic effects</a:t>
            </a:r>
            <a:r>
              <a:rPr dirty="0" sz="3200" spc="-1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  adults are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avoided</a:t>
            </a:r>
            <a:endParaRPr sz="3200">
              <a:latin typeface="Times New Roman"/>
              <a:cs typeface="Times New Roman"/>
            </a:endParaRPr>
          </a:p>
          <a:p>
            <a:pPr marL="355600" marR="895350" indent="-34290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Route </a:t>
            </a:r>
            <a:r>
              <a:rPr dirty="0" sz="3200">
                <a:latin typeface="Times New Roman"/>
                <a:cs typeface="Times New Roman"/>
              </a:rPr>
              <a:t>of administration </a:t>
            </a:r>
            <a:r>
              <a:rPr dirty="0" sz="3200">
                <a:solidFill>
                  <a:srgbClr val="0000FF"/>
                </a:solidFill>
                <a:latin typeface="Times New Roman"/>
                <a:cs typeface="Times New Roman"/>
              </a:rPr>
              <a:t>(topical,</a:t>
            </a:r>
            <a:r>
              <a:rPr dirty="0" sz="3200" spc="-10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FF"/>
                </a:solidFill>
                <a:latin typeface="Times New Roman"/>
                <a:cs typeface="Times New Roman"/>
              </a:rPr>
              <a:t>local,  inhalation) </a:t>
            </a:r>
            <a:r>
              <a:rPr dirty="0" sz="3200">
                <a:latin typeface="Times New Roman"/>
                <a:cs typeface="Times New Roman"/>
              </a:rPr>
              <a:t>instead of an oral</a:t>
            </a:r>
            <a:r>
              <a:rPr dirty="0" sz="3200" spc="-9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form.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spc="-5" b="1">
                <a:latin typeface="Times New Roman"/>
                <a:cs typeface="Times New Roman"/>
              </a:rPr>
              <a:t>Short</a:t>
            </a:r>
            <a:r>
              <a:rPr dirty="0" sz="3200" spc="-15" b="1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acting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Highly </a:t>
            </a:r>
            <a:r>
              <a:rPr dirty="0" sz="3200">
                <a:latin typeface="Times New Roman"/>
                <a:cs typeface="Times New Roman"/>
              </a:rPr>
              <a:t>protein</a:t>
            </a:r>
            <a:r>
              <a:rPr dirty="0" sz="3200" spc="-6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bound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Low </a:t>
            </a:r>
            <a:r>
              <a:rPr dirty="0" sz="3200">
                <a:latin typeface="Times New Roman"/>
                <a:cs typeface="Times New Roman"/>
              </a:rPr>
              <a:t>lipid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solubility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High </a:t>
            </a:r>
            <a:r>
              <a:rPr dirty="0" sz="3200">
                <a:latin typeface="Times New Roman"/>
                <a:cs typeface="Times New Roman"/>
              </a:rPr>
              <a:t>molecular</a:t>
            </a:r>
            <a:r>
              <a:rPr dirty="0" sz="3200" spc="-5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weight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Poor </a:t>
            </a:r>
            <a:r>
              <a:rPr dirty="0" sz="3200">
                <a:latin typeface="Times New Roman"/>
                <a:cs typeface="Times New Roman"/>
              </a:rPr>
              <a:t>oral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bioavailability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No </a:t>
            </a:r>
            <a:r>
              <a:rPr dirty="0" sz="3200">
                <a:latin typeface="Times New Roman"/>
                <a:cs typeface="Times New Roman"/>
              </a:rPr>
              <a:t>active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metabolites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Times New Roman"/>
                <a:cs typeface="Times New Roman"/>
              </a:rPr>
              <a:t>well-</a:t>
            </a:r>
            <a:r>
              <a:rPr dirty="0" sz="3200">
                <a:latin typeface="Times New Roman"/>
                <a:cs typeface="Times New Roman"/>
              </a:rPr>
              <a:t>studied in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infants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02717"/>
            <a:ext cx="8508365" cy="4687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32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General</a:t>
            </a:r>
            <a:r>
              <a:rPr dirty="0" u="heavy" sz="3200" spc="-4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2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considerations</a:t>
            </a:r>
            <a:endParaRPr sz="3200">
              <a:latin typeface="Times New Roman"/>
              <a:cs typeface="Times New Roman"/>
            </a:endParaRPr>
          </a:p>
          <a:p>
            <a:pPr marL="355600" marR="186690" indent="-342900">
              <a:lnSpc>
                <a:spcPct val="150100"/>
              </a:lnSpc>
              <a:spcBef>
                <a:spcPts val="158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400" spc="-5">
                <a:latin typeface="Times New Roman"/>
                <a:cs typeface="Times New Roman"/>
              </a:rPr>
              <a:t>Infants should be </a:t>
            </a:r>
            <a:r>
              <a:rPr dirty="0" sz="3400">
                <a:latin typeface="Times New Roman"/>
                <a:cs typeface="Times New Roman"/>
              </a:rPr>
              <a:t>monitored </a:t>
            </a:r>
            <a:r>
              <a:rPr dirty="0" sz="3400" spc="-5">
                <a:latin typeface="Times New Roman"/>
                <a:cs typeface="Times New Roman"/>
              </a:rPr>
              <a:t>for adverse  effects </a:t>
            </a:r>
            <a:r>
              <a:rPr dirty="0" sz="3400">
                <a:latin typeface="Times New Roman"/>
                <a:cs typeface="Times New Roman"/>
              </a:rPr>
              <a:t>e.g. </a:t>
            </a:r>
            <a:r>
              <a:rPr dirty="0" sz="3400" spc="-5">
                <a:latin typeface="Times New Roman"/>
                <a:cs typeface="Times New Roman"/>
              </a:rPr>
              <a:t>feeding, </a:t>
            </a:r>
            <a:r>
              <a:rPr dirty="0" sz="3400">
                <a:latin typeface="Times New Roman"/>
                <a:cs typeface="Times New Roman"/>
              </a:rPr>
              <a:t>sedation, </a:t>
            </a:r>
            <a:r>
              <a:rPr dirty="0" sz="3400" spc="-5">
                <a:latin typeface="Times New Roman"/>
                <a:cs typeface="Times New Roman"/>
              </a:rPr>
              <a:t>irritability, rash,  etc.</a:t>
            </a:r>
            <a:endParaRPr sz="34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6480"/>
              </a:lnSpc>
              <a:spcBef>
                <a:spcPts val="52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600" spc="-5">
                <a:latin typeface="Times New Roman"/>
                <a:cs typeface="Times New Roman"/>
              </a:rPr>
              <a:t>Drugs </a:t>
            </a:r>
            <a:r>
              <a:rPr dirty="0" sz="3600">
                <a:latin typeface="Times New Roman"/>
                <a:cs typeface="Times New Roman"/>
              </a:rPr>
              <a:t>with no safety data should be</a:t>
            </a:r>
            <a:r>
              <a:rPr dirty="0" sz="3600" spc="-70">
                <a:latin typeface="Times New Roman"/>
                <a:cs typeface="Times New Roman"/>
              </a:rPr>
              <a:t> </a:t>
            </a:r>
            <a:r>
              <a:rPr dirty="0" sz="3600">
                <a:latin typeface="Times New Roman"/>
                <a:cs typeface="Times New Roman"/>
              </a:rPr>
              <a:t>avoided  or </a:t>
            </a:r>
            <a:r>
              <a:rPr dirty="0" sz="3600" spc="-5">
                <a:latin typeface="Times New Roman"/>
                <a:cs typeface="Times New Roman"/>
              </a:rPr>
              <a:t>lactation </a:t>
            </a:r>
            <a:r>
              <a:rPr dirty="0" sz="3600">
                <a:latin typeface="Times New Roman"/>
                <a:cs typeface="Times New Roman"/>
              </a:rPr>
              <a:t>should be</a:t>
            </a:r>
            <a:r>
              <a:rPr dirty="0" sz="3600" spc="-5">
                <a:latin typeface="Times New Roman"/>
                <a:cs typeface="Times New Roman"/>
              </a:rPr>
              <a:t> discontinued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869"/>
            <a:ext cx="8455025" cy="6432550"/>
          </a:xfrm>
          <a:prstGeom prst="rect">
            <a:avLst/>
          </a:prstGeom>
        </p:spPr>
        <p:txBody>
          <a:bodyPr wrap="square" lIns="0" tIns="1968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dirty="0" u="heavy" sz="32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General</a:t>
            </a:r>
            <a:r>
              <a:rPr dirty="0" u="heavy" sz="3200" spc="-4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2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considerations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3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400" spc="-5">
                <a:latin typeface="Times New Roman"/>
                <a:cs typeface="Times New Roman"/>
              </a:rPr>
              <a:t>Do </a:t>
            </a:r>
            <a:r>
              <a:rPr dirty="0" sz="3400">
                <a:latin typeface="Times New Roman"/>
                <a:cs typeface="Times New Roman"/>
              </a:rPr>
              <a:t>not</a:t>
            </a:r>
            <a:r>
              <a:rPr dirty="0" sz="3400" spc="-10">
                <a:latin typeface="Times New Roman"/>
                <a:cs typeface="Times New Roman"/>
              </a:rPr>
              <a:t> </a:t>
            </a:r>
            <a:r>
              <a:rPr dirty="0" sz="3400">
                <a:latin typeface="Times New Roman"/>
                <a:cs typeface="Times New Roman"/>
              </a:rPr>
              <a:t>guess</a:t>
            </a:r>
            <a:endParaRPr sz="3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39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400" spc="-5">
                <a:latin typeface="Times New Roman"/>
                <a:cs typeface="Times New Roman"/>
              </a:rPr>
              <a:t>Use the </a:t>
            </a:r>
            <a:r>
              <a:rPr dirty="0" sz="3400">
                <a:latin typeface="Times New Roman"/>
                <a:cs typeface="Times New Roman"/>
              </a:rPr>
              <a:t>following</a:t>
            </a:r>
            <a:r>
              <a:rPr dirty="0" sz="3400" spc="-5">
                <a:latin typeface="Times New Roman"/>
                <a:cs typeface="Times New Roman"/>
              </a:rPr>
              <a:t> </a:t>
            </a:r>
            <a:r>
              <a:rPr dirty="0" sz="3400">
                <a:latin typeface="Times New Roman"/>
                <a:cs typeface="Times New Roman"/>
              </a:rPr>
              <a:t>sources:</a:t>
            </a:r>
            <a:endParaRPr sz="3400">
              <a:latin typeface="Times New Roman"/>
              <a:cs typeface="Times New Roman"/>
            </a:endParaRPr>
          </a:p>
          <a:p>
            <a:pPr lvl="1" marL="756285" marR="2292985" indent="-286385">
              <a:lnSpc>
                <a:spcPct val="150100"/>
              </a:lnSpc>
              <a:spcBef>
                <a:spcPts val="100"/>
              </a:spcBef>
              <a:buChar char="–"/>
              <a:tabLst>
                <a:tab pos="756920" algn="l"/>
              </a:tabLst>
            </a:pPr>
            <a:r>
              <a:rPr dirty="0" sz="3000" spc="-5">
                <a:latin typeface="Times New Roman"/>
                <a:cs typeface="Times New Roman"/>
              </a:rPr>
              <a:t>Use Medication </a:t>
            </a:r>
            <a:r>
              <a:rPr dirty="0" sz="3000">
                <a:latin typeface="Times New Roman"/>
                <a:cs typeface="Times New Roman"/>
              </a:rPr>
              <a:t>and </a:t>
            </a:r>
            <a:r>
              <a:rPr dirty="0" sz="3000" spc="-5">
                <a:latin typeface="Times New Roman"/>
                <a:cs typeface="Times New Roman"/>
              </a:rPr>
              <a:t>Mothers’ Milk  (</a:t>
            </a:r>
            <a:r>
              <a:rPr dirty="0" u="heavy" sz="3000" spc="-5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  <a:hlinkClick r:id="rId2"/>
              </a:rPr>
              <a:t>www.iBreastfeeding.com</a:t>
            </a:r>
            <a:r>
              <a:rPr dirty="0" sz="3000" spc="-5">
                <a:latin typeface="Times New Roman"/>
                <a:cs typeface="Times New Roman"/>
              </a:rPr>
              <a:t>)</a:t>
            </a:r>
            <a:endParaRPr sz="3000">
              <a:latin typeface="Times New Roman"/>
              <a:cs typeface="Times New Roman"/>
            </a:endParaRPr>
          </a:p>
          <a:p>
            <a:pPr lvl="1" marL="756285" marR="2980055" indent="-286385">
              <a:lnSpc>
                <a:spcPts val="6120"/>
              </a:lnSpc>
              <a:spcBef>
                <a:spcPts val="440"/>
              </a:spcBef>
              <a:buChar char="–"/>
              <a:tabLst>
                <a:tab pos="756920" algn="l"/>
              </a:tabLst>
            </a:pPr>
            <a:r>
              <a:rPr dirty="0" sz="3400" spc="-5">
                <a:latin typeface="Times New Roman"/>
                <a:cs typeface="Times New Roman"/>
              </a:rPr>
              <a:t>Use lactmed or </a:t>
            </a:r>
            <a:r>
              <a:rPr dirty="0" sz="3400">
                <a:latin typeface="Times New Roman"/>
                <a:cs typeface="Times New Roman"/>
              </a:rPr>
              <a:t>toxnet  (</a:t>
            </a:r>
            <a:r>
              <a:rPr dirty="0" u="heavy" sz="340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  <a:hlinkClick r:id="rId3"/>
              </a:rPr>
              <a:t>http</a:t>
            </a:r>
            <a:r>
              <a:rPr dirty="0" u="heavy" sz="340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  <a:hlinkClick r:id="rId3"/>
              </a:rPr>
              <a:t>://</a:t>
            </a:r>
            <a:r>
              <a:rPr dirty="0" u="heavy" sz="340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  <a:hlinkClick r:id="rId3"/>
              </a:rPr>
              <a:t>toxnet.nlm.nih.gov</a:t>
            </a:r>
            <a:r>
              <a:rPr dirty="0" sz="3400" spc="-45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3400" spc="-5">
                <a:latin typeface="Times New Roman"/>
                <a:cs typeface="Times New Roman"/>
              </a:rPr>
              <a:t>)</a:t>
            </a:r>
            <a:endParaRPr sz="3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235"/>
              </a:spcBef>
            </a:pPr>
            <a:r>
              <a:rPr dirty="0" sz="2000">
                <a:latin typeface="Times New Roman"/>
                <a:cs typeface="Times New Roman"/>
              </a:rPr>
              <a:t>a free online database with </a:t>
            </a:r>
            <a:r>
              <a:rPr dirty="0" sz="2000" spc="-5">
                <a:latin typeface="Times New Roman"/>
                <a:cs typeface="Times New Roman"/>
              </a:rPr>
              <a:t>information </a:t>
            </a:r>
            <a:r>
              <a:rPr dirty="0" sz="2000">
                <a:latin typeface="Times New Roman"/>
                <a:cs typeface="Times New Roman"/>
              </a:rPr>
              <a:t>on drugs and </a:t>
            </a:r>
            <a:r>
              <a:rPr dirty="0" sz="2000" spc="-5">
                <a:latin typeface="Times New Roman"/>
                <a:cs typeface="Times New Roman"/>
              </a:rPr>
              <a:t>lactation, </a:t>
            </a:r>
            <a:r>
              <a:rPr dirty="0" sz="2000">
                <a:latin typeface="Times New Roman"/>
                <a:cs typeface="Times New Roman"/>
              </a:rPr>
              <a:t>is </a:t>
            </a:r>
            <a:r>
              <a:rPr dirty="0" sz="2000" spc="5">
                <a:latin typeface="Times New Roman"/>
                <a:cs typeface="Times New Roman"/>
              </a:rPr>
              <a:t>one </a:t>
            </a:r>
            <a:r>
              <a:rPr dirty="0" sz="2000">
                <a:latin typeface="Times New Roman"/>
                <a:cs typeface="Times New Roman"/>
              </a:rPr>
              <a:t>of the</a:t>
            </a:r>
            <a:r>
              <a:rPr dirty="0" sz="2000" spc="-1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newest  additions to the National Library of </a:t>
            </a:r>
            <a:r>
              <a:rPr dirty="0" sz="2000" spc="-5">
                <a:latin typeface="Times New Roman"/>
                <a:cs typeface="Times New Roman"/>
              </a:rPr>
              <a:t>Medicine's </a:t>
            </a:r>
            <a:r>
              <a:rPr dirty="0" sz="2000">
                <a:latin typeface="Times New Roman"/>
                <a:cs typeface="Times New Roman"/>
              </a:rPr>
              <a:t>TOXNET </a:t>
            </a:r>
            <a:r>
              <a:rPr dirty="0" sz="2000" spc="-5">
                <a:latin typeface="Times New Roman"/>
                <a:cs typeface="Times New Roman"/>
              </a:rPr>
              <a:t>system,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5">
                <a:latin typeface="Times New Roman"/>
                <a:cs typeface="Times New Roman"/>
              </a:rPr>
              <a:t>Web-based  </a:t>
            </a:r>
            <a:r>
              <a:rPr dirty="0" sz="2000" spc="-5">
                <a:latin typeface="Times New Roman"/>
                <a:cs typeface="Times New Roman"/>
              </a:rPr>
              <a:t>collection </a:t>
            </a:r>
            <a:r>
              <a:rPr dirty="0" sz="2000">
                <a:latin typeface="Times New Roman"/>
                <a:cs typeface="Times New Roman"/>
              </a:rPr>
              <a:t>of resources covering </a:t>
            </a:r>
            <a:r>
              <a:rPr dirty="0" sz="2000" spc="-5">
                <a:latin typeface="Times New Roman"/>
                <a:cs typeface="Times New Roman"/>
              </a:rPr>
              <a:t>toxicology, chemical </a:t>
            </a:r>
            <a:r>
              <a:rPr dirty="0" sz="2000">
                <a:latin typeface="Times New Roman"/>
                <a:cs typeface="Times New Roman"/>
              </a:rPr>
              <a:t>safety, </a:t>
            </a:r>
            <a:r>
              <a:rPr dirty="0" sz="2000" spc="-5">
                <a:latin typeface="Times New Roman"/>
                <a:cs typeface="Times New Roman"/>
              </a:rPr>
              <a:t>and </a:t>
            </a:r>
            <a:r>
              <a:rPr dirty="0" sz="2000">
                <a:latin typeface="Times New Roman"/>
                <a:cs typeface="Times New Roman"/>
              </a:rPr>
              <a:t>environmental  health.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4682" y="1081862"/>
            <a:ext cx="4781550" cy="498030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u="none" sz="6500" spc="95">
                <a:solidFill>
                  <a:srgbClr val="000000"/>
                </a:solidFill>
                <a:latin typeface="Georgia"/>
                <a:cs typeface="Georgia"/>
              </a:rPr>
              <a:t>Thank</a:t>
            </a:r>
            <a:r>
              <a:rPr dirty="0" u="none" sz="6500" spc="395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u="none" sz="6500" spc="-200">
                <a:solidFill>
                  <a:srgbClr val="000000"/>
                </a:solidFill>
                <a:latin typeface="Georgia"/>
                <a:cs typeface="Georgia"/>
              </a:rPr>
              <a:t>you</a:t>
            </a:r>
            <a:endParaRPr sz="65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7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930"/>
              </a:spcBef>
            </a:pPr>
            <a:r>
              <a:rPr dirty="0" u="none" sz="6500" spc="-145">
                <a:solidFill>
                  <a:srgbClr val="000000"/>
                </a:solidFill>
                <a:latin typeface="Georgia"/>
                <a:cs typeface="Georgia"/>
              </a:rPr>
              <a:t>Questions</a:t>
            </a:r>
            <a:r>
              <a:rPr dirty="0" u="none" sz="6500" spc="409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u="none" sz="6500" spc="-585">
                <a:solidFill>
                  <a:srgbClr val="000000"/>
                </a:solidFill>
                <a:latin typeface="Georgia"/>
                <a:cs typeface="Georgia"/>
              </a:rPr>
              <a:t>?</a:t>
            </a:r>
            <a:endParaRPr sz="6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4914" y="322529"/>
            <a:ext cx="561594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/>
              <a:t>DRUGS AND</a:t>
            </a:r>
            <a:r>
              <a:rPr dirty="0" u="none" spc="-90"/>
              <a:t> </a:t>
            </a:r>
            <a:r>
              <a:rPr dirty="0" u="none"/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360678"/>
            <a:ext cx="8213725" cy="188531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400" spc="-5" b="1">
                <a:latin typeface="Times New Roman"/>
                <a:cs typeface="Times New Roman"/>
              </a:rPr>
              <a:t>Few drugs are absolutely</a:t>
            </a:r>
            <a:r>
              <a:rPr dirty="0" sz="3400" spc="65" b="1">
                <a:latin typeface="Times New Roman"/>
                <a:cs typeface="Times New Roman"/>
              </a:rPr>
              <a:t> </a:t>
            </a:r>
            <a:r>
              <a:rPr dirty="0" sz="3400" spc="-5" b="1">
                <a:latin typeface="Times New Roman"/>
                <a:cs typeface="Times New Roman"/>
              </a:rPr>
              <a:t>contraindicated.</a:t>
            </a:r>
            <a:endParaRPr sz="3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24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400" spc="-5" b="1">
                <a:latin typeface="Times New Roman"/>
                <a:cs typeface="Times New Roman"/>
              </a:rPr>
              <a:t>Some drugs may increase or decrease milk  </a:t>
            </a:r>
            <a:r>
              <a:rPr dirty="0" sz="3400" b="1">
                <a:latin typeface="Times New Roman"/>
                <a:cs typeface="Times New Roman"/>
              </a:rPr>
              <a:t>yield.</a:t>
            </a:r>
            <a:endParaRPr sz="3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3580" y="322529"/>
            <a:ext cx="773430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pc="-5"/>
              <a:t>Pharmacokinetics </a:t>
            </a:r>
            <a:r>
              <a:rPr dirty="0" u="none"/>
              <a:t>changes in</a:t>
            </a:r>
            <a:r>
              <a:rPr dirty="0" u="none" spc="20"/>
              <a:t> </a:t>
            </a:r>
            <a:r>
              <a:rPr dirty="0" u="none" spc="-5"/>
              <a:t>pediatrics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873645"/>
            <a:ext cx="8197850" cy="5330190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9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Higher gastric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pH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Higher concentrations of free</a:t>
            </a:r>
            <a:r>
              <a:rPr dirty="0" sz="3200" spc="-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drug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Higher percentage of body</a:t>
            </a:r>
            <a:r>
              <a:rPr dirty="0" sz="3200" spc="-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water</a:t>
            </a:r>
            <a:endParaRPr sz="3200">
              <a:latin typeface="Times New Roman"/>
              <a:cs typeface="Times New Roman"/>
            </a:endParaRPr>
          </a:p>
          <a:p>
            <a:pPr marL="355600" marR="169545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Lower rate of metabolism due to immaturity</a:t>
            </a:r>
            <a:r>
              <a:rPr dirty="0" sz="3200" spc="-1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of  liver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enzymes.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Renal clearance is less efficient: </a:t>
            </a:r>
            <a:r>
              <a:rPr dirty="0" sz="3200" spc="105">
                <a:latin typeface="Times New Roman"/>
                <a:cs typeface="Times New Roman"/>
              </a:rPr>
              <a:t>(</a:t>
            </a:r>
            <a:r>
              <a:rPr dirty="0" sz="3200" spc="105">
                <a:latin typeface="Arial"/>
                <a:cs typeface="Arial"/>
              </a:rPr>
              <a:t></a:t>
            </a:r>
            <a:r>
              <a:rPr dirty="0" sz="3200" spc="105">
                <a:latin typeface="Times New Roman"/>
                <a:cs typeface="Times New Roman"/>
              </a:rPr>
              <a:t>Renal</a:t>
            </a:r>
            <a:r>
              <a:rPr dirty="0" sz="3200" spc="-70">
                <a:latin typeface="Times New Roman"/>
                <a:cs typeface="Times New Roman"/>
              </a:rPr>
              <a:t> </a:t>
            </a:r>
            <a:r>
              <a:rPr dirty="0" sz="3200" spc="-200">
                <a:latin typeface="Times New Roman"/>
                <a:cs typeface="Times New Roman"/>
              </a:rPr>
              <a:t>blood  </a:t>
            </a:r>
            <a:r>
              <a:rPr dirty="0" sz="3200">
                <a:latin typeface="Times New Roman"/>
                <a:cs typeface="Times New Roman"/>
              </a:rPr>
              <a:t>flow- </a:t>
            </a:r>
            <a:r>
              <a:rPr dirty="0" sz="3200" spc="710">
                <a:latin typeface="Arial"/>
                <a:cs typeface="Arial"/>
              </a:rPr>
              <a:t></a:t>
            </a:r>
            <a:r>
              <a:rPr dirty="0" sz="3200" spc="-130">
                <a:latin typeface="Arial"/>
                <a:cs typeface="Arial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GFR).</a:t>
            </a:r>
            <a:endParaRPr sz="3200">
              <a:latin typeface="Times New Roman"/>
              <a:cs typeface="Times New Roman"/>
            </a:endParaRPr>
          </a:p>
          <a:p>
            <a:pPr marL="355600" marR="43815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0000FF"/>
                </a:solidFill>
                <a:latin typeface="Times New Roman"/>
                <a:cs typeface="Times New Roman"/>
              </a:rPr>
              <a:t>Premature babies </a:t>
            </a:r>
            <a:r>
              <a:rPr dirty="0" sz="3200">
                <a:latin typeface="Times New Roman"/>
                <a:cs typeface="Times New Roman"/>
              </a:rPr>
              <a:t>have very limited capacity</a:t>
            </a:r>
            <a:r>
              <a:rPr dirty="0" sz="3200" spc="-1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for  metabolism and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excretion.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76800" y="5867400"/>
            <a:ext cx="990600" cy="685800"/>
          </a:xfrm>
          <a:custGeom>
            <a:avLst/>
            <a:gdLst/>
            <a:ahLst/>
            <a:cxnLst/>
            <a:rect l="l" t="t" r="r" b="b"/>
            <a:pathLst>
              <a:path w="990600" h="685800">
                <a:moveTo>
                  <a:pt x="0" y="685800"/>
                </a:moveTo>
                <a:lnTo>
                  <a:pt x="990600" y="685800"/>
                </a:lnTo>
                <a:lnTo>
                  <a:pt x="9906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250" y="176276"/>
          <a:ext cx="8705850" cy="6609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6660"/>
                <a:gridCol w="2739390"/>
                <a:gridCol w="2191384"/>
              </a:tblGrid>
              <a:tr h="986790">
                <a:tc gridSpan="3">
                  <a:txBody>
                    <a:bodyPr/>
                    <a:lstStyle/>
                    <a:p>
                      <a:pPr marL="2834005" marR="297815" indent="-2518410">
                        <a:lnSpc>
                          <a:spcPct val="114999"/>
                        </a:lnSpc>
                        <a:spcBef>
                          <a:spcPts val="1215"/>
                        </a:spcBef>
                        <a:tabLst>
                          <a:tab pos="4193540" algn="l"/>
                        </a:tabLst>
                      </a:pPr>
                      <a:r>
                        <a:rPr dirty="0" sz="1800" spc="-5" b="1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Physiologic Differences </a:t>
                      </a:r>
                      <a:r>
                        <a:rPr dirty="0" sz="1800" b="1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between </a:t>
                      </a:r>
                      <a:r>
                        <a:rPr dirty="0" sz="1800" spc="-5" b="1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Neonates </a:t>
                      </a:r>
                      <a:r>
                        <a:rPr dirty="0" sz="1800" b="1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800" spc="-10" b="1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Adults </a:t>
                      </a:r>
                      <a:r>
                        <a:rPr dirty="0" sz="1800" b="1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800" spc="-5" b="1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Pharmacokinetic  Importance	</a:t>
                      </a:r>
                      <a:r>
                        <a:rPr dirty="0" sz="1800" b="1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(Hilligoss</a:t>
                      </a:r>
                      <a:r>
                        <a:rPr dirty="0" sz="1800" spc="-30" b="1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1980)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543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84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Neonate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38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Adult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38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960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Gastric acid 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output</a:t>
                      </a:r>
                      <a:r>
                        <a:rPr dirty="0" sz="1600" spc="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(mEq/10kg/hr)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029969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0.15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↓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Gastric 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emptying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600" spc="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(min)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8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87</a:t>
                      </a:r>
                      <a:r>
                        <a:rPr dirty="0" sz="2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↑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38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65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38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marL="53340" marR="1884045">
                        <a:lnSpc>
                          <a:spcPct val="115100"/>
                        </a:lnSpc>
                        <a:spcBef>
                          <a:spcPts val="545"/>
                        </a:spcBef>
                      </a:pPr>
                      <a:r>
                        <a:rPr dirty="0" sz="1600" spc="-30" b="1"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body </a:t>
                      </a:r>
                      <a:r>
                        <a:rPr dirty="0" sz="1600" spc="5" b="1">
                          <a:latin typeface="Arial"/>
                          <a:cs typeface="Arial"/>
                        </a:rPr>
                        <a:t>water 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(% of body</a:t>
                      </a:r>
                      <a:r>
                        <a:rPr dirty="0" sz="1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latin typeface="Arial"/>
                          <a:cs typeface="Arial"/>
                        </a:rPr>
                        <a:t>weight)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70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78</a:t>
                      </a:r>
                      <a:r>
                        <a:rPr dirty="0" sz="2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↑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59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700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59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795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dirty="0" sz="1600" spc="-15" b="1">
                          <a:latin typeface="Arial"/>
                          <a:cs typeface="Arial"/>
                        </a:rPr>
                        <a:t>Adipose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tissue (% of</a:t>
                      </a:r>
                      <a:r>
                        <a:rPr dirty="0" sz="1600" spc="1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latin typeface="Arial"/>
                          <a:cs typeface="Arial"/>
                        </a:rPr>
                        <a:t>b.wt.)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2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↓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12-25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444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796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Serum albumin</a:t>
                      </a:r>
                      <a:r>
                        <a:rPr dirty="0" sz="160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(gm/dL)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101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3.7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↓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930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4.5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451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1146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Glomerular filtration rate</a:t>
                      </a:r>
                      <a:r>
                        <a:rPr dirty="0" sz="1600" spc="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(ml/min/m2)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tabLst>
                          <a:tab pos="421005" algn="l"/>
                        </a:tabLst>
                      </a:pPr>
                      <a:r>
                        <a:rPr dirty="0" sz="2000" spc="-55" b="1">
                          <a:latin typeface="Arial"/>
                          <a:cs typeface="Arial"/>
                        </a:rPr>
                        <a:t>11	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↓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70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47320"/>
            <a:ext cx="7964170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Factors </a:t>
            </a:r>
            <a:r>
              <a:rPr dirty="0"/>
              <a:t>controlling passage of </a:t>
            </a:r>
            <a:r>
              <a:rPr dirty="0" spc="-5"/>
              <a:t>drugs</a:t>
            </a:r>
            <a:r>
              <a:rPr dirty="0" spc="-45"/>
              <a:t> </a:t>
            </a:r>
            <a:r>
              <a:rPr dirty="0"/>
              <a:t>into </a:t>
            </a:r>
            <a:r>
              <a:rPr dirty="0" u="none"/>
              <a:t> </a:t>
            </a:r>
            <a:r>
              <a:rPr dirty="0" spc="-5"/>
              <a:t>breast </a:t>
            </a:r>
            <a:r>
              <a:rPr dirty="0"/>
              <a:t>milk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2209800"/>
            <a:ext cx="8001000" cy="4191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74930" rIns="0" bIns="0" rtlCol="0" vert="horz">
            <a:spAutoFit/>
          </a:bodyPr>
          <a:lstStyle/>
          <a:p>
            <a:pPr marL="434340" indent="-342900">
              <a:lnSpc>
                <a:spcPct val="100000"/>
              </a:lnSpc>
              <a:spcBef>
                <a:spcPts val="590"/>
              </a:spcBef>
              <a:buChar char="•"/>
              <a:tabLst>
                <a:tab pos="433705" algn="l"/>
                <a:tab pos="434340" algn="l"/>
              </a:tabLst>
            </a:pPr>
            <a:r>
              <a:rPr dirty="0" sz="2800">
                <a:latin typeface="Arial"/>
                <a:cs typeface="Arial"/>
              </a:rPr>
              <a:t>Molecular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weight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3705" algn="l"/>
                <a:tab pos="434340" algn="l"/>
              </a:tabLst>
            </a:pPr>
            <a:r>
              <a:rPr dirty="0" sz="2800" spc="-5">
                <a:latin typeface="Arial"/>
                <a:cs typeface="Arial"/>
              </a:rPr>
              <a:t>Lipid</a:t>
            </a:r>
            <a:r>
              <a:rPr dirty="0" sz="2800">
                <a:latin typeface="Arial"/>
                <a:cs typeface="Arial"/>
              </a:rPr>
              <a:t> solubility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3705" algn="l"/>
                <a:tab pos="434340" algn="l"/>
              </a:tabLst>
            </a:pPr>
            <a:r>
              <a:rPr dirty="0" sz="2800" spc="-5">
                <a:latin typeface="Arial"/>
                <a:cs typeface="Arial"/>
              </a:rPr>
              <a:t>Degree of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ionization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3705" algn="l"/>
                <a:tab pos="434340" algn="l"/>
              </a:tabLst>
            </a:pPr>
            <a:r>
              <a:rPr dirty="0" sz="2800" spc="-5">
                <a:latin typeface="Arial"/>
                <a:cs typeface="Arial"/>
              </a:rPr>
              <a:t>Drug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pH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3705" algn="l"/>
                <a:tab pos="434340" algn="l"/>
              </a:tabLst>
            </a:pPr>
            <a:r>
              <a:rPr dirty="0" sz="2800" spc="-5">
                <a:latin typeface="Arial"/>
                <a:cs typeface="Arial"/>
              </a:rPr>
              <a:t>Protein</a:t>
            </a:r>
            <a:r>
              <a:rPr dirty="0" sz="280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binding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3705" algn="l"/>
                <a:tab pos="434340" algn="l"/>
              </a:tabLst>
            </a:pPr>
            <a:r>
              <a:rPr dirty="0" sz="2800" spc="-5">
                <a:latin typeface="Arial"/>
                <a:cs typeface="Arial"/>
              </a:rPr>
              <a:t>Half</a:t>
            </a:r>
            <a:r>
              <a:rPr dirty="0" sz="280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life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3705" algn="l"/>
                <a:tab pos="434340" algn="l"/>
              </a:tabLst>
            </a:pPr>
            <a:r>
              <a:rPr dirty="0" sz="2800" spc="-5">
                <a:latin typeface="Arial"/>
                <a:cs typeface="Arial"/>
              </a:rPr>
              <a:t>Oral</a:t>
            </a:r>
            <a:r>
              <a:rPr dirty="0" sz="2800">
                <a:latin typeface="Arial"/>
                <a:cs typeface="Arial"/>
              </a:rPr>
              <a:t> bioavailability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1372057"/>
            <a:ext cx="4916805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Factors </a:t>
            </a:r>
            <a:r>
              <a:rPr dirty="0" sz="3200" spc="-5" b="1">
                <a:solidFill>
                  <a:srgbClr val="FF0000"/>
                </a:solidFill>
                <a:latin typeface="Arial"/>
                <a:cs typeface="Arial"/>
              </a:rPr>
              <a:t>related </a:t>
            </a: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to drugs</a:t>
            </a:r>
            <a:r>
              <a:rPr dirty="0" sz="3200" spc="-14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2514600"/>
            <a:ext cx="5562600" cy="3962400"/>
          </a:xfrm>
          <a:prstGeom prst="rect">
            <a:avLst/>
          </a:prstGeom>
          <a:ln w="28575">
            <a:solidFill>
              <a:srgbClr val="CC3300"/>
            </a:solidFill>
          </a:ln>
        </p:spPr>
        <p:txBody>
          <a:bodyPr wrap="square" lIns="0" tIns="74930" rIns="0" bIns="0" rtlCol="0" vert="horz">
            <a:spAutoFit/>
          </a:bodyPr>
          <a:lstStyle/>
          <a:p>
            <a:pPr marL="434340" indent="-342900">
              <a:lnSpc>
                <a:spcPct val="100000"/>
              </a:lnSpc>
              <a:spcBef>
                <a:spcPts val="590"/>
              </a:spcBef>
              <a:buChar char="•"/>
              <a:tabLst>
                <a:tab pos="434340" algn="l"/>
                <a:tab pos="434975" algn="l"/>
              </a:tabLst>
            </a:pPr>
            <a:r>
              <a:rPr dirty="0" sz="2800" spc="-5">
                <a:latin typeface="Arial"/>
                <a:cs typeface="Arial"/>
              </a:rPr>
              <a:t>Dose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drug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4340" algn="l"/>
                <a:tab pos="434975" algn="l"/>
              </a:tabLst>
            </a:pPr>
            <a:r>
              <a:rPr dirty="0" sz="2800" spc="-5">
                <a:latin typeface="Arial"/>
                <a:cs typeface="Arial"/>
              </a:rPr>
              <a:t>Route of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administration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4340" algn="l"/>
                <a:tab pos="434975" algn="l"/>
              </a:tabLst>
            </a:pPr>
            <a:r>
              <a:rPr dirty="0" sz="2800" spc="-5">
                <a:solidFill>
                  <a:srgbClr val="0D0D0D"/>
                </a:solidFill>
                <a:latin typeface="Arial"/>
                <a:cs typeface="Arial"/>
              </a:rPr>
              <a:t>Time of breast</a:t>
            </a:r>
            <a:r>
              <a:rPr dirty="0" sz="2800" spc="2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D0D0D"/>
                </a:solidFill>
                <a:latin typeface="Arial"/>
                <a:cs typeface="Arial"/>
              </a:rPr>
              <a:t>feeding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4340" algn="l"/>
                <a:tab pos="434975" algn="l"/>
              </a:tabLst>
            </a:pPr>
            <a:r>
              <a:rPr dirty="0" sz="2800" spc="-5">
                <a:solidFill>
                  <a:srgbClr val="0D0D0D"/>
                </a:solidFill>
                <a:latin typeface="Arial"/>
                <a:cs typeface="Arial"/>
              </a:rPr>
              <a:t>Health</a:t>
            </a:r>
            <a:r>
              <a:rPr dirty="0" sz="2800" spc="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D0D0D"/>
                </a:solidFill>
                <a:latin typeface="Arial"/>
                <a:cs typeface="Arial"/>
              </a:rPr>
              <a:t>status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4340" algn="l"/>
                <a:tab pos="434975" algn="l"/>
              </a:tabLst>
            </a:pPr>
            <a:r>
              <a:rPr dirty="0" sz="2800" spc="-5">
                <a:solidFill>
                  <a:srgbClr val="0D0D0D"/>
                </a:solidFill>
                <a:latin typeface="Arial"/>
                <a:cs typeface="Arial"/>
              </a:rPr>
              <a:t>Maternal drug</a:t>
            </a:r>
            <a:r>
              <a:rPr dirty="0" sz="2800" spc="2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D0D0D"/>
                </a:solidFill>
                <a:latin typeface="Arial"/>
                <a:cs typeface="Arial"/>
              </a:rPr>
              <a:t>concentration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7438" y="1588134"/>
            <a:ext cx="329882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none" sz="3200">
                <a:solidFill>
                  <a:srgbClr val="FF0000"/>
                </a:solidFill>
                <a:latin typeface="Arial"/>
                <a:cs typeface="Arial"/>
              </a:rPr>
              <a:t>Maternal</a:t>
            </a:r>
            <a:r>
              <a:rPr dirty="0" u="none" sz="3200" spc="-1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u="none" sz="3200">
                <a:solidFill>
                  <a:srgbClr val="FF0000"/>
                </a:solidFill>
                <a:latin typeface="Arial"/>
                <a:cs typeface="Arial"/>
              </a:rPr>
              <a:t>factors: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228600"/>
            <a:ext cx="8263001" cy="1338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administrator</dc:creator>
  <dc:title>FACTORS MODIFYING  DRUG ACTION</dc:title>
  <dcterms:created xsi:type="dcterms:W3CDTF">2018-04-04T20:54:03Z</dcterms:created>
  <dcterms:modified xsi:type="dcterms:W3CDTF">2018-04-04T20:54:03Z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2018-04-04T00:00:00Z</vt:filetime>
  </property>
</Properties>
</file>