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84" r:id="rId12"/>
    <p:sldId id="268" r:id="rId13"/>
    <p:sldId id="269" r:id="rId14"/>
    <p:sldId id="286" r:id="rId15"/>
    <p:sldId id="285" r:id="rId16"/>
    <p:sldId id="270" r:id="rId17"/>
    <p:sldId id="271" r:id="rId18"/>
    <p:sldId id="273" r:id="rId19"/>
    <p:sldId id="275" r:id="rId20"/>
    <p:sldId id="287" r:id="rId21"/>
    <p:sldId id="276" r:id="rId22"/>
    <p:sldId id="279" r:id="rId23"/>
    <p:sldId id="277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F84E0-D131-4F0B-A514-C021A520A27E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9A71A-DDF5-4121-B433-EBFF6D895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visual.com/index.php/Image:Mature_Graffian_follic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File:Figure_28_02_04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/>
              <a:t>Lecture 2</a:t>
            </a:r>
            <a:br>
              <a:rPr lang="en-US" dirty="0"/>
            </a:br>
            <a:r>
              <a:rPr lang="en-US" dirty="0"/>
              <a:t>Physiology of ovarian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038600" cy="1508760"/>
          </a:xfrm>
        </p:spPr>
        <p:txBody>
          <a:bodyPr>
            <a:normAutofit/>
          </a:bodyPr>
          <a:lstStyle/>
          <a:p>
            <a:r>
              <a:rPr lang="en-US" sz="2000" dirty="0"/>
              <a:t>Dr. </a:t>
            </a:r>
            <a:r>
              <a:rPr lang="en-US" sz="2000" dirty="0" err="1"/>
              <a:t>Laila</a:t>
            </a:r>
            <a:r>
              <a:rPr lang="en-US" sz="2000" dirty="0"/>
              <a:t> Al </a:t>
            </a:r>
            <a:r>
              <a:rPr lang="en-US" sz="2000" dirty="0" err="1"/>
              <a:t>Dokhi</a:t>
            </a:r>
            <a:endParaRPr lang="en-US" sz="2000" dirty="0"/>
          </a:p>
          <a:p>
            <a:r>
              <a:rPr lang="en-US" sz="2000" dirty="0"/>
              <a:t>Assistant Professor</a:t>
            </a:r>
          </a:p>
          <a:p>
            <a:r>
              <a:rPr lang="en-US" sz="2000" dirty="0"/>
              <a:t>Department of Physiology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200" dirty="0"/>
              <a:t>Stages of follicular development</a:t>
            </a:r>
          </a:p>
        </p:txBody>
      </p:sp>
      <p:pic>
        <p:nvPicPr>
          <p:cNvPr id="28676" name="Picture 4" descr="8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240738"/>
            <a:ext cx="6857999" cy="538291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610600" cy="914400"/>
          </a:xfrm>
        </p:spPr>
        <p:txBody>
          <a:bodyPr/>
          <a:lstStyle/>
          <a:p>
            <a:r>
              <a:rPr lang="en-US" sz="3200" dirty="0"/>
              <a:t>Layers in the mature </a:t>
            </a:r>
            <a:r>
              <a:rPr lang="en-US" sz="3200" dirty="0" err="1"/>
              <a:t>graafian</a:t>
            </a:r>
            <a:r>
              <a:rPr lang="en-US" sz="3200" dirty="0"/>
              <a:t>  follicle </a:t>
            </a:r>
          </a:p>
        </p:txBody>
      </p:sp>
      <p:pic>
        <p:nvPicPr>
          <p:cNvPr id="4" name="Content Placeholder 3" descr="Histology of the preovulatory follicle">
            <a:hlinkClick r:id="rId2" tooltip="&quot;Histology of the preovulatory follicl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953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"/>
            <a:ext cx="77724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antral</a:t>
            </a:r>
            <a:r>
              <a:rPr lang="en-US" sz="2400" b="1" dirty="0"/>
              <a:t> follicles begin to grow. 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The ovum enlarges &amp; remain embedded at one pole of the </a:t>
            </a:r>
            <a:r>
              <a:rPr lang="en-US" sz="2400" b="1" dirty="0" err="1"/>
              <a:t>granulosa</a:t>
            </a:r>
            <a:r>
              <a:rPr lang="en-US" sz="2400" b="1" dirty="0"/>
              <a:t> cells of the follicle.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Only one follicle continue to grow &amp; the remaining follicles (5 to 11) undergo </a:t>
            </a:r>
            <a:r>
              <a:rPr lang="en-US" sz="2400" b="1" dirty="0" err="1"/>
              <a:t>atresia</a:t>
            </a:r>
            <a:r>
              <a:rPr lang="en-US" sz="2400" b="1" dirty="0"/>
              <a:t> or </a:t>
            </a:r>
            <a:r>
              <a:rPr lang="en-US" sz="2400" b="1" dirty="0" err="1"/>
              <a:t>involute</a:t>
            </a:r>
            <a:r>
              <a:rPr lang="en-US" sz="2400" b="1" dirty="0"/>
              <a:t> the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Cause: Figure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32420"/>
            <a:ext cx="8799908" cy="4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924800" cy="6477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It occurs 14 days after the onset of menstruation in 28 days cycle.  Before ovulation,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Small area in the center of the follicle called stigma protrude &amp; fluids ooze from the follicle &amp; 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The stigma ruptures allowing more viscous fluid outward carrying with it the ovum surrounded by mass of </a:t>
            </a:r>
            <a:r>
              <a:rPr lang="en-US" sz="2000" b="1" dirty="0" err="1"/>
              <a:t>granulosa</a:t>
            </a:r>
            <a:r>
              <a:rPr lang="en-US" sz="2000" b="1" dirty="0"/>
              <a:t>  cells called </a:t>
            </a:r>
            <a:r>
              <a:rPr lang="en-US" sz="2000" b="1" u="sng" dirty="0">
                <a:solidFill>
                  <a:srgbClr val="FF99FF"/>
                </a:solidFill>
              </a:rPr>
              <a:t>corona </a:t>
            </a:r>
            <a:r>
              <a:rPr lang="en-US" sz="2000" b="1" u="sng" dirty="0" err="1">
                <a:solidFill>
                  <a:srgbClr val="FF99FF"/>
                </a:solidFill>
              </a:rPr>
              <a:t>radiata</a:t>
            </a:r>
            <a:r>
              <a:rPr lang="en-US" sz="2000" b="1" u="sng" dirty="0">
                <a:solidFill>
                  <a:srgbClr val="FF99FF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FF99FF"/>
                </a:solidFill>
              </a:rPr>
              <a:t>LH surge is necessary for 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2 Days before ovulation, the rate of LH secretion from the AP increase markedly to 6-16 fold &amp; peak about 16 hrs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FSH also increases to 2 to 3 fold &amp; acts synergistically with LH to cause  swelling of the follicle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/>
              <a:t>LH has specific effect on the </a:t>
            </a:r>
            <a:r>
              <a:rPr lang="en-US" sz="2000" b="1" dirty="0" err="1"/>
              <a:t>granulosa</a:t>
            </a:r>
            <a:r>
              <a:rPr lang="en-US" sz="2000" b="1" dirty="0"/>
              <a:t> cells &amp; theca cells converting them to progesterone secreting cells so the rate of estrogen secretion begins to fall about 1 day before ovulation while progesterone secretion begin to increase.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s.slideplayer.com/27/8991076/slides/slide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28587"/>
            <a:ext cx="8788400" cy="659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/>
              <a:t>Summary of follicular growth</a:t>
            </a:r>
          </a:p>
        </p:txBody>
      </p:sp>
      <p:pic>
        <p:nvPicPr>
          <p:cNvPr id="1026" name="Picture 2" descr="https://upload.wikimedia.org/wikipedia/commons/thumb/5/5c/Figure_28_02_04.JPG/600px-Figure_28_02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453" y="685800"/>
            <a:ext cx="468774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Initiation of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Large quantity of LH</a:t>
            </a:r>
            <a:r>
              <a:rPr lang="en-US" sz="2400" b="1" dirty="0"/>
              <a:t> secreted by the AP causes rapid secretion of progesterone from the follicle few hours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2 events occur which are necessary for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1) The theca </a:t>
            </a:r>
            <a:r>
              <a:rPr lang="en-US" sz="2400" b="1" dirty="0" err="1"/>
              <a:t>externa</a:t>
            </a:r>
            <a:r>
              <a:rPr lang="en-US" sz="2400" b="1" dirty="0"/>
              <a:t> begins to secrete </a:t>
            </a:r>
            <a:r>
              <a:rPr lang="en-US" sz="2400" b="1" dirty="0" err="1"/>
              <a:t>proteolytic</a:t>
            </a:r>
            <a:r>
              <a:rPr lang="en-US" sz="2400" b="1" dirty="0"/>
              <a:t> enzymes &amp; causes weakening of the wall result in swelling of the follicle &amp; degeneration of the stigma;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2) Rapid growth of new blood vessels into the follicle wall &amp; prostaglandins are secreted into the follicular tissue.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-Those two changes causes swelling of the follicle &amp; plasma transudation into the follicle &amp; degeneration of the stigma with discharge of the ovum.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81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267200" cy="624840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99FF"/>
                </a:solidFill>
              </a:rPr>
              <a:t>Luteal</a:t>
            </a:r>
            <a:r>
              <a:rPr lang="en-US" sz="2400" b="1" u="sng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After expulsion of the ovum from the follicle, the remaining </a:t>
            </a:r>
            <a:r>
              <a:rPr lang="en-US" sz="2400" b="1" dirty="0" err="1"/>
              <a:t>granulosa</a:t>
            </a:r>
            <a:r>
              <a:rPr lang="en-US" sz="2400" b="1" dirty="0"/>
              <a:t> &amp; theca </a:t>
            </a:r>
            <a:r>
              <a:rPr lang="en-US" sz="2400" b="1" dirty="0" err="1"/>
              <a:t>interna</a:t>
            </a:r>
            <a:r>
              <a:rPr lang="en-US" sz="2400" b="1" dirty="0"/>
              <a:t> cells change to </a:t>
            </a:r>
            <a:r>
              <a:rPr lang="en-US" sz="2400" b="1" dirty="0" err="1"/>
              <a:t>lutein</a:t>
            </a:r>
            <a:r>
              <a:rPr lang="en-US" sz="2400" b="1" dirty="0"/>
              <a:t> cells &amp; become filled with lipid inclusions giving them yellowish appearance. 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with the theca cells called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luteum</a:t>
            </a:r>
            <a:r>
              <a:rPr lang="en-US" sz="2400" b="1" u="sng" dirty="0">
                <a:solidFill>
                  <a:srgbClr val="FF99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in corpus </a:t>
            </a:r>
            <a:r>
              <a:rPr lang="en-US" sz="2400" b="1" dirty="0" err="1"/>
              <a:t>luteum</a:t>
            </a:r>
            <a:r>
              <a:rPr lang="en-US" sz="2400" b="1" dirty="0"/>
              <a:t> develop extensive intracellular endoplasmic </a:t>
            </a:r>
            <a:r>
              <a:rPr lang="en-US" sz="2400" b="1" dirty="0" err="1"/>
              <a:t>reticula</a:t>
            </a:r>
            <a:r>
              <a:rPr lang="en-US" sz="2400" b="1" dirty="0"/>
              <a:t> &amp; form large amount of progesterone &amp; estrogen. 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The theca cells form mainly androgens which are converted by </a:t>
            </a:r>
            <a:r>
              <a:rPr lang="en-US" sz="2400" b="1" dirty="0" err="1"/>
              <a:t>granulosa</a:t>
            </a:r>
            <a:r>
              <a:rPr lang="en-US" sz="2400" b="1" dirty="0"/>
              <a:t> cells into female hormones.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The corpus </a:t>
            </a:r>
            <a:r>
              <a:rPr lang="en-US" sz="2400" b="1" dirty="0" err="1"/>
              <a:t>luteum</a:t>
            </a:r>
            <a:r>
              <a:rPr lang="en-US" sz="2400" b="1" dirty="0"/>
              <a:t> grow to about 1.5 cm in diameter, at about 7 to 8 days after ovulation .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Then begins to </a:t>
            </a:r>
            <a:r>
              <a:rPr lang="en-US" sz="2400" b="1" dirty="0" err="1"/>
              <a:t>involute</a:t>
            </a:r>
            <a:r>
              <a:rPr lang="en-US" sz="2400" b="1" dirty="0"/>
              <a:t> &amp; losses its </a:t>
            </a:r>
            <a:r>
              <a:rPr lang="en-US" sz="2400" b="1" dirty="0" err="1"/>
              <a:t>secretory</a:t>
            </a:r>
            <a:r>
              <a:rPr lang="en-US" sz="2400" b="1" dirty="0"/>
              <a:t> function &amp; its yellowish characteristic about 12 days after ovulation &amp; becomes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albicans</a:t>
            </a:r>
            <a:r>
              <a:rPr lang="en-US" sz="2400" b="1" dirty="0"/>
              <a:t> &amp; replaced by connective tissue &amp;  absorbed.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u="sng" dirty="0">
                <a:solidFill>
                  <a:srgbClr val="FF99FF"/>
                </a:solidFill>
              </a:rPr>
              <a:t>Luteinizing function of LH: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A local hormone in the follicular fluid called </a:t>
            </a:r>
            <a:r>
              <a:rPr lang="en-US" sz="2800" b="1" dirty="0" err="1"/>
              <a:t>luteinization</a:t>
            </a:r>
            <a:r>
              <a:rPr lang="en-US" sz="2800" b="1" dirty="0"/>
              <a:t> </a:t>
            </a:r>
            <a:r>
              <a:rPr lang="en-US" sz="2800" b="1" dirty="0">
                <a:latin typeface="Arial"/>
              </a:rPr>
              <a:t>–</a:t>
            </a:r>
            <a:r>
              <a:rPr lang="en-US" sz="2800" b="1" dirty="0"/>
              <a:t> inhibiting factor hold the </a:t>
            </a:r>
            <a:r>
              <a:rPr lang="en-US" sz="2800" b="1" dirty="0" err="1"/>
              <a:t>luteinization</a:t>
            </a:r>
            <a:r>
              <a:rPr lang="en-US" sz="2800" b="1" dirty="0"/>
              <a:t> process until after ovulation.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After extrusion of the ovum from the follicle the following changes occur: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/>
              <a:t> Conversion of  </a:t>
            </a:r>
            <a:r>
              <a:rPr lang="en-US" sz="2400" b="1" dirty="0" err="1"/>
              <a:t>granulosa</a:t>
            </a:r>
            <a:r>
              <a:rPr lang="en-US" sz="2400" b="1" dirty="0"/>
              <a:t> and theca </a:t>
            </a:r>
            <a:r>
              <a:rPr lang="en-US" sz="2400" b="1" dirty="0" err="1"/>
              <a:t>interna</a:t>
            </a:r>
            <a:r>
              <a:rPr lang="en-US" sz="2400" b="1" dirty="0"/>
              <a:t> cells into </a:t>
            </a:r>
            <a:r>
              <a:rPr lang="en-US" sz="2400" b="1" dirty="0" err="1"/>
              <a:t>lutein</a:t>
            </a:r>
            <a:r>
              <a:rPr lang="en-US" sz="2400" b="1" dirty="0"/>
              <a:t> cells.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/>
              <a:t>Secretion of progesterone &amp; estrogen from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- If pregnancy occur, the chorionic </a:t>
            </a:r>
            <a:r>
              <a:rPr lang="en-US" sz="2800" b="1" dirty="0" err="1"/>
              <a:t>gonadotropin</a:t>
            </a:r>
            <a:r>
              <a:rPr lang="en-US" sz="2800" b="1" dirty="0"/>
              <a:t> from the placenta act on the corpus </a:t>
            </a:r>
            <a:r>
              <a:rPr lang="en-US" sz="2800" b="1" dirty="0" err="1"/>
              <a:t>luteum</a:t>
            </a:r>
            <a:r>
              <a:rPr lang="en-US" sz="2800" b="1" dirty="0"/>
              <a:t> to prolong its life for 2 to 4 months of pregnancy.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you should be able to: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List the hormones of female reproductive organs  and describe their physiological functions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Describe the changes that occur in the ovaries during the menstrual cycle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Describe the hormonal control of the development of ovarian follicles, mature </a:t>
            </a:r>
            <a:r>
              <a:rPr lang="en-US" dirty="0" err="1"/>
              <a:t>oocytes</a:t>
            </a:r>
            <a:r>
              <a:rPr lang="en-US" dirty="0"/>
              <a:t> and corpus </a:t>
            </a:r>
            <a:r>
              <a:rPr lang="en-US" dirty="0" err="1"/>
              <a:t>luteum</a:t>
            </a:r>
            <a:endParaRPr lang="en-US" dirty="0"/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Describe the pituitary ovarian axis and in correlation with the changes that occur in the ovaries leading up to and following ovulation during an ovarian cycle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Keywords: 17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</a:t>
            </a:r>
            <a:r>
              <a:rPr lang="en-US" dirty="0" err="1"/>
              <a:t>estradiol</a:t>
            </a:r>
            <a:r>
              <a:rPr lang="en-US" dirty="0"/>
              <a:t>, progesterone, </a:t>
            </a:r>
            <a:r>
              <a:rPr lang="en-US" dirty="0" err="1"/>
              <a:t>graafian</a:t>
            </a:r>
            <a:r>
              <a:rPr lang="en-US" dirty="0"/>
              <a:t> follicle, ovulation, corpus </a:t>
            </a:r>
            <a:r>
              <a:rPr lang="en-US" dirty="0" err="1"/>
              <a:t>luteum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/>
              <a:t>Summary of the ovarian cycle</a:t>
            </a:r>
          </a:p>
        </p:txBody>
      </p:sp>
      <p:pic>
        <p:nvPicPr>
          <p:cNvPr id="45058" name="Picture 2" descr="https://o.quizlet.com/PWbfb594JUP55r.BUpO34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895350"/>
            <a:ext cx="7950200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248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u="sng" dirty="0">
                <a:solidFill>
                  <a:srgbClr val="FF99FF"/>
                </a:solidFill>
              </a:rPr>
              <a:t>Involution of the corpus </a:t>
            </a:r>
            <a:r>
              <a:rPr lang="en-US" sz="2600" b="1" u="sng" dirty="0" err="1">
                <a:solidFill>
                  <a:srgbClr val="FF99FF"/>
                </a:solidFill>
              </a:rPr>
              <a:t>luteum</a:t>
            </a:r>
            <a:r>
              <a:rPr lang="en-US" sz="2600" b="1" u="sng" dirty="0">
                <a:solidFill>
                  <a:srgbClr val="FF99FF"/>
                </a:solidFill>
              </a:rPr>
              <a:t> and onset of the next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/>
              <a:t>Lutein</a:t>
            </a:r>
            <a:r>
              <a:rPr lang="en-US" sz="2800" b="1" dirty="0"/>
              <a:t> cells of the corpus </a:t>
            </a:r>
            <a:r>
              <a:rPr lang="en-US" sz="2800" b="1" dirty="0" err="1"/>
              <a:t>luteum</a:t>
            </a:r>
            <a:r>
              <a:rPr lang="en-US" sz="2800" b="1" dirty="0"/>
              <a:t> secrete: </a:t>
            </a:r>
          </a:p>
          <a:p>
            <a:pPr lvl="1">
              <a:lnSpc>
                <a:spcPct val="80000"/>
              </a:lnSpc>
            </a:pP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Progesterone &amp;  Estrogen which  inhibit  the  secretion of FSH &amp; LH.</a:t>
            </a:r>
          </a:p>
          <a:p>
            <a:pPr lvl="1">
              <a:lnSpc>
                <a:spcPct val="80000"/>
              </a:lnSpc>
            </a:pPr>
            <a:r>
              <a:rPr lang="en-US" sz="2400" b="1" dirty="0" err="1"/>
              <a:t>Inhibin</a:t>
            </a:r>
            <a:r>
              <a:rPr lang="en-US" sz="2400" b="1" dirty="0"/>
              <a:t> which  inhibit  secretion of  FSH by AP. 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Low levels of both FSH &amp; LH &amp; causes the corpus </a:t>
            </a:r>
            <a:r>
              <a:rPr lang="en-US" sz="2400" b="1" dirty="0" err="1"/>
              <a:t>luteum</a:t>
            </a:r>
            <a:r>
              <a:rPr lang="en-US" sz="2400" b="1" dirty="0"/>
              <a:t> to degenerate completely, called </a:t>
            </a:r>
            <a:r>
              <a:rPr lang="en-US" sz="2400" b="1" u="sng" dirty="0">
                <a:solidFill>
                  <a:srgbClr val="FF99FF"/>
                </a:solidFill>
              </a:rPr>
              <a:t>involution</a:t>
            </a:r>
            <a:r>
              <a:rPr lang="en-US" sz="2400" b="1" dirty="0"/>
              <a:t> of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Around 26th days of normal reproductive cycle &amp; after involution of  corpus </a:t>
            </a:r>
            <a:r>
              <a:rPr lang="en-US" sz="2400" b="1" dirty="0" err="1"/>
              <a:t>luteum</a:t>
            </a:r>
            <a:r>
              <a:rPr lang="en-US" sz="2400" b="1" dirty="0"/>
              <a:t>, sudden cessation of secretion of estrogen, progesterone &amp; </a:t>
            </a:r>
            <a:r>
              <a:rPr lang="en-US" sz="2400" b="1" dirty="0" err="1"/>
              <a:t>inhibin</a:t>
            </a:r>
            <a:r>
              <a:rPr lang="en-US" sz="2400" b="1" dirty="0"/>
              <a:t> removes the feedback inhibition of the AP &amp; allowing increase secretion of FSH &amp; LH again.  </a:t>
            </a:r>
          </a:p>
          <a:p>
            <a:pPr>
              <a:lnSpc>
                <a:spcPct val="80000"/>
              </a:lnSpc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FSH &amp; LH initiate the growth of new follicles, beginning a new ovarian cycle.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77427"/>
            <a:ext cx="7772400" cy="39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727"/>
            <a:ext cx="5486400" cy="6707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2973"/>
            <a:ext cx="4114800" cy="674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1-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199"/>
            <a:ext cx="3775916" cy="5499363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FF99FF"/>
                </a:solidFill>
              </a:rPr>
              <a:t>Anatomy of the female sexual organs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Relation of the ovary to fallopian tube</a:t>
            </a:r>
          </a:p>
        </p:txBody>
      </p:sp>
      <p:pic>
        <p:nvPicPr>
          <p:cNvPr id="24580" name="Picture 4" descr="8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217" y="1447800"/>
            <a:ext cx="8079783" cy="51816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Monthly ovarian cycle:</a:t>
            </a:r>
            <a:br>
              <a:rPr lang="en-US" sz="2800" b="1" dirty="0"/>
            </a:br>
            <a:r>
              <a:rPr lang="en-US" sz="2800" dirty="0"/>
              <a:t>Monthly rhythmical changes in the rates of secretion of female hormones &amp; corresponding physical changes in the ovaries &amp; other sexual organs.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b="1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Duration of the cycle</a:t>
            </a:r>
            <a:r>
              <a:rPr lang="en-US" sz="2800" b="1" dirty="0"/>
              <a:t> </a:t>
            </a:r>
            <a:r>
              <a:rPr lang="en-US" sz="2800" dirty="0"/>
              <a:t>average 28 days (20-45 days).  </a:t>
            </a:r>
            <a:endParaRPr lang="ar-SA" sz="28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There are 2 results of the female sexual cycle:</a:t>
            </a:r>
            <a:endParaRPr lang="ar-SA" sz="2800" dirty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Single ovum is released from the ovaries each month</a:t>
            </a:r>
            <a:endParaRPr lang="ar-SA" sz="2800" dirty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Uterine </a:t>
            </a:r>
            <a:r>
              <a:rPr lang="en-US" sz="2800" dirty="0" err="1"/>
              <a:t>endometrium</a:t>
            </a:r>
            <a:r>
              <a:rPr lang="en-US" sz="2800" dirty="0"/>
              <a:t> is prepared for implantation for the fertilized ovum.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>
                <a:solidFill>
                  <a:srgbClr val="FF99FF"/>
                </a:solidFill>
              </a:rPr>
              <a:t>Gonadotropic</a:t>
            </a:r>
            <a:r>
              <a:rPr lang="en-US" sz="2800" b="1" dirty="0">
                <a:solidFill>
                  <a:srgbClr val="FF99FF"/>
                </a:solidFill>
              </a:rPr>
              <a:t> hormones and their effects on the ovaries:</a:t>
            </a:r>
          </a:p>
          <a:p>
            <a:pPr>
              <a:lnSpc>
                <a:spcPct val="80000"/>
              </a:lnSpc>
            </a:pPr>
            <a:r>
              <a:rPr lang="en-US" dirty="0"/>
              <a:t>The ovarian changes during the reproductive cycle depend on FSH &amp; LH secreted by AP.  </a:t>
            </a:r>
          </a:p>
          <a:p>
            <a:pPr>
              <a:lnSpc>
                <a:spcPct val="80000"/>
              </a:lnSpc>
            </a:pPr>
            <a:r>
              <a:rPr lang="en-US" dirty="0"/>
              <a:t>In the absence of these hormones, the ovaries remain inactive throughout childhood,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99FF"/>
                </a:solidFill>
              </a:rPr>
              <a:t>At puberty</a:t>
            </a:r>
            <a:r>
              <a:rPr lang="en-US" dirty="0"/>
              <a:t> the AP starts to secrete FSH &amp; LH which lead to the beginning of monthly reproductive cycles.  </a:t>
            </a:r>
          </a:p>
          <a:p>
            <a:pPr>
              <a:lnSpc>
                <a:spcPct val="80000"/>
              </a:lnSpc>
            </a:pPr>
            <a:r>
              <a:rPr lang="en-US" dirty="0"/>
              <a:t>First menstrual cycle is called </a:t>
            </a:r>
            <a:r>
              <a:rPr lang="en-US" dirty="0">
                <a:solidFill>
                  <a:srgbClr val="FF99FF"/>
                </a:solidFill>
              </a:rPr>
              <a:t>menarche</a:t>
            </a:r>
            <a:r>
              <a:rPr lang="en-US" dirty="0"/>
              <a:t>.</a:t>
            </a:r>
            <a:endParaRPr lang="ar-SA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99FF"/>
                </a:solidFill>
              </a:rPr>
              <a:t>Both FSH and LH</a:t>
            </a:r>
            <a:r>
              <a:rPr lang="en-US" sz="2800" b="1" dirty="0"/>
              <a:t> </a:t>
            </a:r>
            <a:r>
              <a:rPr lang="en-US" dirty="0"/>
              <a:t>stimulate their ovarian target cells by combining with highly specific receptors to increase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Rates of secretion,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Growth &amp; proliferation of the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Ovarian follicle growth:-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  <a:latin typeface="Arial"/>
              </a:rPr>
              <a:t>“</a:t>
            </a:r>
            <a:r>
              <a:rPr lang="en-US" sz="2800" b="1" dirty="0">
                <a:solidFill>
                  <a:srgbClr val="FF99FF"/>
                </a:solidFill>
              </a:rPr>
              <a:t>Follicular</a:t>
            </a:r>
            <a:r>
              <a:rPr lang="en-US" sz="2800" b="1" dirty="0">
                <a:solidFill>
                  <a:srgbClr val="FF99FF"/>
                </a:solidFill>
                <a:latin typeface="Arial"/>
              </a:rPr>
              <a:t>”</a:t>
            </a:r>
            <a:r>
              <a:rPr lang="en-US" sz="2800" b="1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/>
              <a:t>In female child  each ovum is surrounded by single </a:t>
            </a:r>
            <a:r>
              <a:rPr lang="en-US" dirty="0" err="1"/>
              <a:t>granulosa</a:t>
            </a:r>
            <a:r>
              <a:rPr lang="en-US" dirty="0"/>
              <a:t> cell sheath called primordial follicle. 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/>
              <a:t>During childhood</a:t>
            </a:r>
            <a:r>
              <a:rPr lang="en-US" dirty="0"/>
              <a:t>, the </a:t>
            </a:r>
            <a:r>
              <a:rPr lang="en-US" dirty="0" err="1">
                <a:solidFill>
                  <a:srgbClr val="FF99FF"/>
                </a:solidFill>
              </a:rPr>
              <a:t>granulosa</a:t>
            </a:r>
            <a:r>
              <a:rPr lang="en-US" dirty="0">
                <a:solidFill>
                  <a:srgbClr val="FF99FF"/>
                </a:solidFill>
              </a:rPr>
              <a:t> cells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/>
              <a:t> Provide nourishment for the ovum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/>
              <a:t>Secrete </a:t>
            </a:r>
            <a:r>
              <a:rPr lang="en-US" dirty="0" err="1"/>
              <a:t>oocyte</a:t>
            </a:r>
            <a:r>
              <a:rPr lang="en-US" dirty="0"/>
              <a:t> maturation inhibiting factor which keeps the ovum in its primordial state.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>
                <a:solidFill>
                  <a:srgbClr val="FF99FF"/>
                </a:solidFill>
              </a:rPr>
              <a:t>After puberty</a:t>
            </a:r>
            <a:r>
              <a:rPr lang="en-US" dirty="0">
                <a:solidFill>
                  <a:srgbClr val="FF99FF"/>
                </a:solidFill>
              </a:rPr>
              <a:t>,</a:t>
            </a:r>
            <a:r>
              <a:rPr lang="en-US" dirty="0"/>
              <a:t> AP secrete </a:t>
            </a:r>
            <a:r>
              <a:rPr lang="en-US" dirty="0">
                <a:solidFill>
                  <a:srgbClr val="FF99FF"/>
                </a:solidFill>
              </a:rPr>
              <a:t>FSH and LH</a:t>
            </a:r>
            <a:r>
              <a:rPr lang="en-US" dirty="0"/>
              <a:t> which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/>
              <a:t>Stimulate the ovaries and result in growth of some follicles. 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/>
              <a:t>Growth of the follicle begins with increase in size of the ovum  &amp; growth of additional layers of </a:t>
            </a:r>
            <a:r>
              <a:rPr lang="en-US" dirty="0" err="1"/>
              <a:t>granulosa</a:t>
            </a:r>
            <a:r>
              <a:rPr lang="en-US" dirty="0"/>
              <a:t> cells of some follicles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/>
              <a:t>At this stage it is known as </a:t>
            </a:r>
            <a:r>
              <a:rPr lang="en-US" dirty="0">
                <a:solidFill>
                  <a:srgbClr val="FF99FF"/>
                </a:solidFill>
              </a:rPr>
              <a:t>primary follicles.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During the first few days of the monthly female reproductive cycle there is increase in secretion of </a:t>
            </a:r>
            <a:r>
              <a:rPr lang="en-US" sz="2400" b="1" dirty="0">
                <a:solidFill>
                  <a:srgbClr val="FF99FF"/>
                </a:solidFill>
              </a:rPr>
              <a:t>FSH and LH,</a:t>
            </a: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/>
              <a:t>Increase in FSH is slightly more &amp; earlier than LH which causes the acceleration of growth of many primary follicles each month. 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/>
              <a:t>There is proliferation of the </a:t>
            </a:r>
            <a:r>
              <a:rPr lang="en-US" sz="2400" dirty="0" err="1"/>
              <a:t>granulosa</a:t>
            </a:r>
            <a:r>
              <a:rPr lang="en-US" sz="2400" dirty="0"/>
              <a:t> cells to many layers.  The ovary </a:t>
            </a:r>
            <a:r>
              <a:rPr lang="en-US" sz="2400" dirty="0" err="1"/>
              <a:t>interstitium</a:t>
            </a:r>
            <a:r>
              <a:rPr lang="en-US" sz="2400" dirty="0"/>
              <a:t> collect in several layers outside the </a:t>
            </a:r>
            <a:r>
              <a:rPr lang="en-US" sz="2400" dirty="0" err="1"/>
              <a:t>granulosa</a:t>
            </a:r>
            <a:r>
              <a:rPr lang="en-US" sz="2400" dirty="0"/>
              <a:t> cells to form a second mass of cells called </a:t>
            </a:r>
            <a:r>
              <a:rPr lang="en-US" sz="2400" b="1" dirty="0">
                <a:solidFill>
                  <a:srgbClr val="FF99FF"/>
                </a:solidFill>
              </a:rPr>
              <a:t>theca.</a:t>
            </a:r>
            <a:r>
              <a:rPr lang="en-US" sz="2400" dirty="0"/>
              <a:t>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This theca is divided into 2 layers: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Theca </a:t>
            </a:r>
            <a:r>
              <a:rPr lang="en-US" sz="2400" dirty="0" err="1"/>
              <a:t>interna</a:t>
            </a:r>
            <a:r>
              <a:rPr lang="en-US" sz="2400" dirty="0"/>
              <a:t>, the cells have </a:t>
            </a:r>
            <a:r>
              <a:rPr lang="en-US" sz="2400" dirty="0" err="1"/>
              <a:t>epitheloid</a:t>
            </a:r>
            <a:r>
              <a:rPr lang="en-US" sz="2400" dirty="0"/>
              <a:t> characteristics and similar to the </a:t>
            </a:r>
            <a:r>
              <a:rPr lang="en-US" sz="2400" dirty="0" err="1"/>
              <a:t>granulosa</a:t>
            </a:r>
            <a:r>
              <a:rPr lang="en-US" sz="2400" dirty="0"/>
              <a:t>  cells and secrete sex hormones (estrogen and progesterone)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Theca </a:t>
            </a:r>
            <a:r>
              <a:rPr lang="en-US" sz="2400" dirty="0" err="1"/>
              <a:t>externa</a:t>
            </a:r>
            <a:r>
              <a:rPr lang="en-US" sz="2400" dirty="0"/>
              <a:t>, the outer layer, develops into a highly vascular connective tissue capsule of the developing follicle.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Few days after proliferation &amp; growth of the follicles, the </a:t>
            </a:r>
            <a:r>
              <a:rPr lang="en-US" sz="2300" dirty="0" err="1"/>
              <a:t>granulosa</a:t>
            </a:r>
            <a:r>
              <a:rPr lang="en-US" sz="2300" dirty="0"/>
              <a:t> cells secrete </a:t>
            </a:r>
            <a:r>
              <a:rPr lang="en-US" sz="2300" u="sng" dirty="0">
                <a:solidFill>
                  <a:srgbClr val="FF99FF"/>
                </a:solidFill>
              </a:rPr>
              <a:t>follicular fluids</a:t>
            </a:r>
            <a:r>
              <a:rPr lang="en-US" sz="2300" dirty="0"/>
              <a:t> contain high concentration of estrogen. 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This fluid accumulate to form </a:t>
            </a:r>
            <a:r>
              <a:rPr lang="en-US" sz="2300" u="sng" dirty="0" err="1">
                <a:solidFill>
                  <a:srgbClr val="FF99FF"/>
                </a:solidFill>
              </a:rPr>
              <a:t>antrum</a:t>
            </a:r>
            <a:r>
              <a:rPr lang="en-US" sz="2300" dirty="0"/>
              <a:t> within the mass of the </a:t>
            </a:r>
            <a:r>
              <a:rPr lang="en-US" sz="2300" dirty="0" err="1"/>
              <a:t>granulosa</a:t>
            </a:r>
            <a:r>
              <a:rPr lang="en-US" sz="2300" dirty="0"/>
              <a:t> cells.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The early growth of the follicle up to the </a:t>
            </a:r>
            <a:r>
              <a:rPr lang="en-US" sz="2300" dirty="0" err="1"/>
              <a:t>antral</a:t>
            </a:r>
            <a:r>
              <a:rPr lang="en-US" sz="2300" dirty="0"/>
              <a:t> is under </a:t>
            </a:r>
            <a:r>
              <a:rPr lang="en-US" sz="2300" u="sng" dirty="0">
                <a:solidFill>
                  <a:srgbClr val="FF99FF"/>
                </a:solidFill>
              </a:rPr>
              <a:t>FSH</a:t>
            </a:r>
            <a:r>
              <a:rPr lang="en-US" sz="2300" dirty="0"/>
              <a:t> stimulation. 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Then there is accelerated growth of the follicle to larger follicle called </a:t>
            </a:r>
            <a:r>
              <a:rPr lang="en-US" sz="2300" u="sng" dirty="0">
                <a:solidFill>
                  <a:srgbClr val="FF99FF"/>
                </a:solidFill>
              </a:rPr>
              <a:t>vesicular follicle</a:t>
            </a:r>
            <a:r>
              <a:rPr lang="en-US" sz="2300" dirty="0"/>
              <a:t> caused by:-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/>
              <a:t>Estrogen secreted into the follicle causes the </a:t>
            </a:r>
            <a:r>
              <a:rPr lang="en-US" sz="2300" dirty="0" err="1"/>
              <a:t>granulosa</a:t>
            </a:r>
            <a:r>
              <a:rPr lang="en-US" sz="2300" dirty="0"/>
              <a:t> cells to form increasing number of FSH receptors which causes </a:t>
            </a:r>
            <a:r>
              <a:rPr lang="en-US" sz="2300" u="sng" dirty="0">
                <a:solidFill>
                  <a:srgbClr val="FF99FF"/>
                </a:solidFill>
              </a:rPr>
              <a:t>positive feedback effect</a:t>
            </a:r>
            <a:r>
              <a:rPr lang="en-US" sz="2300" dirty="0"/>
              <a:t>; 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/>
              <a:t>Both estrogen &amp; FSH combine to promote LH receptors on the </a:t>
            </a:r>
            <a:r>
              <a:rPr lang="en-US" sz="2300" dirty="0" err="1"/>
              <a:t>granulosa</a:t>
            </a:r>
            <a:r>
              <a:rPr lang="en-US" sz="2300" dirty="0"/>
              <a:t> cells, allowing more increase follicular secretion; 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/>
              <a:t>The increasing estrogen from the follicle plus increasing LH from the AP causes proliferation of the follicular theca cells &amp; increase their secretion.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1137</TotalTime>
  <Words>1245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Consolas</vt:lpstr>
      <vt:lpstr>Corbel</vt:lpstr>
      <vt:lpstr>Courier New</vt:lpstr>
      <vt:lpstr>Wingdings</vt:lpstr>
      <vt:lpstr>Wingdings 2</vt:lpstr>
      <vt:lpstr>Wingdings 3</vt:lpstr>
      <vt:lpstr>Metro</vt:lpstr>
      <vt:lpstr>Lecture 2 Physiology of ovarian cycle</vt:lpstr>
      <vt:lpstr>Objectives</vt:lpstr>
      <vt:lpstr>PowerPoint Presentation</vt:lpstr>
      <vt:lpstr>Relation of the ovary to fallopian 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follicular development</vt:lpstr>
      <vt:lpstr>Layers in the mature graafian  follicle </vt:lpstr>
      <vt:lpstr>PowerPoint Presentation</vt:lpstr>
      <vt:lpstr>PowerPoint Presentation</vt:lpstr>
      <vt:lpstr>PowerPoint Presentation</vt:lpstr>
      <vt:lpstr>Summary of follicular growth</vt:lpstr>
      <vt:lpstr>PowerPoint Presentation</vt:lpstr>
      <vt:lpstr>PowerPoint Presentation</vt:lpstr>
      <vt:lpstr>PowerPoint Presentation</vt:lpstr>
      <vt:lpstr>PowerPoint Presentation</vt:lpstr>
      <vt:lpstr>Summary of the ovarian cycle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Dana Al-Kadi</cp:lastModifiedBy>
  <cp:revision>67</cp:revision>
  <dcterms:created xsi:type="dcterms:W3CDTF">2011-02-05T05:45:25Z</dcterms:created>
  <dcterms:modified xsi:type="dcterms:W3CDTF">2019-03-10T20:07:17Z</dcterms:modified>
</cp:coreProperties>
</file>