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9" r:id="rId11"/>
    <p:sldId id="271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8698B-D328-417E-A051-3D658555BD5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247D69-78E6-45C5-8362-799C5C84C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57AB48-8BED-4AA5-B87F-098375EDF8AB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/>
              <a:t>Lecture 4</a:t>
            </a:r>
            <a:br>
              <a:rPr lang="en-US" dirty="0"/>
            </a:br>
            <a:r>
              <a:rPr lang="en-US" dirty="0"/>
              <a:t>Physiology of uterine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34640"/>
            <a:ext cx="5181600" cy="1508760"/>
          </a:xfrm>
        </p:spPr>
        <p:txBody>
          <a:bodyPr>
            <a:normAutofit/>
          </a:bodyPr>
          <a:lstStyle/>
          <a:p>
            <a:r>
              <a:rPr lang="en-US" sz="2000" dirty="0"/>
              <a:t>Dr. </a:t>
            </a:r>
            <a:r>
              <a:rPr lang="en-US" sz="2000" dirty="0" err="1"/>
              <a:t>Laila</a:t>
            </a:r>
            <a:r>
              <a:rPr lang="en-US" sz="2000" dirty="0"/>
              <a:t> Al </a:t>
            </a:r>
            <a:r>
              <a:rPr lang="en-US" sz="2000" dirty="0" err="1"/>
              <a:t>Dokhi</a:t>
            </a:r>
            <a:endParaRPr lang="en-US" sz="2000" dirty="0"/>
          </a:p>
          <a:p>
            <a:r>
              <a:rPr lang="en-US" sz="2000" dirty="0"/>
              <a:t>Assistant Professor</a:t>
            </a:r>
          </a:p>
          <a:p>
            <a:r>
              <a:rPr lang="en-US" sz="2000" dirty="0"/>
              <a:t>Department of Physiology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200" b="1" u="sng" dirty="0">
                <a:solidFill>
                  <a:srgbClr val="FF99FF"/>
                </a:solidFill>
              </a:rPr>
              <a:t>Definition of menopause: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The period during which the cycle ceases &amp; the female sex hormones diminish to almost none.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/>
              <a:t>It occurs at the age of 40 to 50 years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When estrogens production falls below the critical value, estrogens no longer inhibit the production of </a:t>
            </a:r>
            <a:r>
              <a:rPr lang="en-US" sz="2000" dirty="0" err="1"/>
              <a:t>gonadotropins</a:t>
            </a:r>
            <a:r>
              <a:rPr lang="en-US" sz="2000" dirty="0"/>
              <a:t> (FSH &amp; LH). 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The reproductive cycle becomes irregular,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Ovulation fails to occur &amp;the cycle ceases.</a:t>
            </a:r>
          </a:p>
          <a:p>
            <a:r>
              <a:rPr lang="en-US" sz="2000" dirty="0"/>
              <a:t>With advanced age the ovaries become unresponsive to </a:t>
            </a:r>
            <a:r>
              <a:rPr lang="en-US" sz="2000" dirty="0" err="1"/>
              <a:t>gonadotropins</a:t>
            </a:r>
            <a:r>
              <a:rPr lang="en-US" sz="2000" dirty="0"/>
              <a:t> (decline in the number of </a:t>
            </a:r>
            <a:r>
              <a:rPr lang="en-US" sz="2000" dirty="0" err="1"/>
              <a:t>primodial</a:t>
            </a:r>
            <a:r>
              <a:rPr lang="en-US" sz="2000" dirty="0"/>
              <a:t> follicles), and their function declines so that reproductive cycles disappear (menopause).  </a:t>
            </a:r>
            <a:br>
              <a:rPr lang="en-US" sz="2000" dirty="0"/>
            </a:br>
            <a:r>
              <a:rPr lang="en-US" sz="2000" dirty="0"/>
              <a:t>The ovaries no longer secrete estrogen and progesterone.  </a:t>
            </a:r>
          </a:p>
          <a:p>
            <a:r>
              <a:rPr lang="en-US" sz="2000" dirty="0"/>
              <a:t>The uterus and vagina atrophy. </a:t>
            </a:r>
          </a:p>
          <a:p>
            <a:r>
              <a:rPr lang="en-US" sz="2000" dirty="0"/>
              <a:t>Due to removal of the negative feedback effect there is increased secretion of FSH and LH.</a:t>
            </a:r>
            <a:endParaRPr lang="en-US" sz="2000" b="1" dirty="0"/>
          </a:p>
          <a:p>
            <a:pPr algn="l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>
                <a:solidFill>
                  <a:srgbClr val="66FFFF"/>
                </a:solidFill>
              </a:rPr>
              <a:t>Physiological changes due to loss of estrogens </a:t>
            </a:r>
            <a:br>
              <a:rPr lang="en-US" sz="36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latin typeface="Arial"/>
              </a:rPr>
              <a:t>“</a:t>
            </a:r>
            <a:r>
              <a:rPr lang="en-US" sz="3200" dirty="0"/>
              <a:t>hot flushes</a:t>
            </a:r>
            <a:r>
              <a:rPr lang="en-US" sz="3200" dirty="0">
                <a:latin typeface="Arial"/>
              </a:rPr>
              <a:t>”</a:t>
            </a:r>
            <a:r>
              <a:rPr lang="en-US" sz="3200" dirty="0"/>
              <a:t> characterized by extreme flushing of the skin.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psychic sensations and </a:t>
            </a:r>
            <a:r>
              <a:rPr lang="en-US" sz="3200" dirty="0" err="1"/>
              <a:t>dyspnea</a:t>
            </a:r>
            <a:r>
              <a:rPr lang="en-US" sz="3200" dirty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Irritability.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Fatigue.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Anxiety.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Occasionally various psychotic states.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decreased strength and calcification of bones throughout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r>
              <a:rPr lang="en-US" sz="3200" dirty="0"/>
              <a:t>Abnormalities of menstrual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/>
              <a:t>Amenorrhea</a:t>
            </a:r>
            <a:r>
              <a:rPr lang="en-US" dirty="0"/>
              <a:t>:  Is absence of menstrual period either</a:t>
            </a:r>
          </a:p>
          <a:p>
            <a:r>
              <a:rPr lang="en-US" dirty="0"/>
              <a:t>Primary amenorrhea in which menstrual bleeding has never occurred.  </a:t>
            </a:r>
          </a:p>
          <a:p>
            <a:r>
              <a:rPr lang="en-US" dirty="0"/>
              <a:t>Secondary amenorrhea cessation of cycles in a woman with previously normal periods, causes:</a:t>
            </a:r>
          </a:p>
          <a:p>
            <a:pPr lvl="1"/>
            <a:r>
              <a:rPr lang="en-US" dirty="0"/>
              <a:t>Pregnancy (is the most common cause)</a:t>
            </a:r>
          </a:p>
          <a:p>
            <a:pPr lvl="1"/>
            <a:r>
              <a:rPr lang="en-US" dirty="0"/>
              <a:t>Emotional stimuli and changes in the environment.</a:t>
            </a:r>
          </a:p>
          <a:p>
            <a:pPr lvl="1"/>
            <a:r>
              <a:rPr lang="en-US" dirty="0"/>
              <a:t>Hypothalamic diseases (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</a:t>
            </a:r>
            <a:r>
              <a:rPr lang="en-US" dirty="0" err="1"/>
              <a:t>GnRH</a:t>
            </a:r>
            <a:r>
              <a:rPr lang="en-US" dirty="0"/>
              <a:t> pulses)</a:t>
            </a:r>
          </a:p>
          <a:p>
            <a:pPr lvl="1"/>
            <a:r>
              <a:rPr lang="en-US" dirty="0"/>
              <a:t>Pituitary disorders</a:t>
            </a:r>
          </a:p>
          <a:p>
            <a:pPr lvl="1"/>
            <a:r>
              <a:rPr lang="en-US" dirty="0"/>
              <a:t>Primary ovarian disorders and various systemic disease.</a:t>
            </a:r>
          </a:p>
          <a:p>
            <a:pPr>
              <a:buNone/>
            </a:pPr>
            <a:r>
              <a:rPr lang="en-US" u="sng" dirty="0" err="1"/>
              <a:t>Menorrhagia</a:t>
            </a:r>
            <a:r>
              <a:rPr lang="en-US" u="sng" dirty="0"/>
              <a:t>:  </a:t>
            </a:r>
            <a:r>
              <a:rPr lang="en-US" dirty="0"/>
              <a:t>Refer to abnormally profuse flow during regular periods.</a:t>
            </a:r>
          </a:p>
          <a:p>
            <a:pPr>
              <a:buNone/>
            </a:pPr>
            <a:r>
              <a:rPr lang="en-US" u="sng" dirty="0" err="1"/>
              <a:t>Hypomenorrhea</a:t>
            </a:r>
            <a:r>
              <a:rPr lang="en-US" u="sng" dirty="0"/>
              <a:t>:  </a:t>
            </a:r>
            <a:r>
              <a:rPr lang="en-US" dirty="0"/>
              <a:t>Refer to scanty flow.</a:t>
            </a:r>
          </a:p>
          <a:p>
            <a:pPr>
              <a:buNone/>
            </a:pPr>
            <a:r>
              <a:rPr lang="en-US" u="sng" dirty="0"/>
              <a:t>Dysmenorrheal:  </a:t>
            </a:r>
            <a:r>
              <a:rPr lang="en-US" dirty="0"/>
              <a:t>Painful menstruation (cramps due to accumulation of prostaglandins in the uterus </a:t>
            </a:r>
          </a:p>
          <a:p>
            <a:pPr>
              <a:buNone/>
            </a:pPr>
            <a:r>
              <a:rPr lang="en-US" dirty="0"/>
              <a:t>can be  treated with inhibitors of prostaglandin synthesis).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By the end of this lecture, you should be able to: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normal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Discuss the structural changes that occur in the </a:t>
            </a:r>
            <a:r>
              <a:rPr lang="en-US" dirty="0" err="1"/>
              <a:t>endometrium</a:t>
            </a:r>
            <a:r>
              <a:rPr lang="en-US" dirty="0"/>
              <a:t> during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phases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hormonal control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major disorders of the menstrual cycle</a:t>
            </a:r>
          </a:p>
          <a:p>
            <a:pPr marL="514350" indent="-285750">
              <a:buFont typeface="+mj-lt"/>
              <a:buAutoNum type="arabicPeriod"/>
            </a:pPr>
            <a:r>
              <a:rPr lang="en-US" dirty="0"/>
              <a:t>Describe the physiology of menopause 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Keywords: proliferative phase, </a:t>
            </a:r>
            <a:r>
              <a:rPr lang="en-US" dirty="0" err="1"/>
              <a:t>secretory</a:t>
            </a:r>
            <a:r>
              <a:rPr lang="en-US" dirty="0"/>
              <a:t> phase, amenorrhea, </a:t>
            </a:r>
            <a:r>
              <a:rPr lang="en-US" dirty="0" err="1"/>
              <a:t>menorrhagia</a:t>
            </a:r>
            <a:r>
              <a:rPr lang="en-US" dirty="0"/>
              <a:t>, menopause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FF99FF"/>
                </a:solidFill>
              </a:rPr>
              <a:t>Monthly endometrial cycle and menstruation:</a:t>
            </a:r>
            <a:endParaRPr lang="en-US" sz="18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000" b="1" dirty="0"/>
              <a:t>Associated with monthly cyclical production of estrogens &amp; progesterone by the ovaries the endometrial lining of the uterus pass </a:t>
            </a:r>
            <a:r>
              <a:rPr lang="en-US" sz="2000" b="1" u="sng" dirty="0">
                <a:solidFill>
                  <a:srgbClr val="FF99FF"/>
                </a:solidFill>
              </a:rPr>
              <a:t>through the following stages.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000" b="1" u="sng" dirty="0">
              <a:solidFill>
                <a:srgbClr val="FF99FF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66FFFF"/>
                </a:solidFill>
              </a:rPr>
              <a:t>1- Proliferative phase (estrogen phase) of the endometrial cycle, occurring before ovulation: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At the beginning of each cycle, most of the </a:t>
            </a:r>
            <a:r>
              <a:rPr lang="en-US" sz="2000" b="1" dirty="0" err="1"/>
              <a:t>endometrium</a:t>
            </a:r>
            <a:r>
              <a:rPr lang="en-US" sz="2000" b="1" dirty="0"/>
              <a:t> has been desquamated by menstruation.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After menstruation only thin layer of the endometrial </a:t>
            </a:r>
            <a:r>
              <a:rPr lang="en-US" sz="2000" b="1" dirty="0" err="1"/>
              <a:t>stroma</a:t>
            </a:r>
            <a:r>
              <a:rPr lang="en-US" sz="2000" b="1" dirty="0"/>
              <a:t> remains &amp; the deeper portions of the glands &amp;crypts of the </a:t>
            </a:r>
            <a:r>
              <a:rPr lang="en-US" sz="2000" b="1" dirty="0" err="1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Under the influence of estrogens, secreted in large quantities by the ovaries, the </a:t>
            </a:r>
            <a:r>
              <a:rPr lang="en-US" sz="2000" b="1" dirty="0" err="1"/>
              <a:t>stromal</a:t>
            </a:r>
            <a:r>
              <a:rPr lang="en-US" sz="2000" b="1" dirty="0"/>
              <a:t> cells &amp; epithelial cells proliferate rapidly.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The endometrial surface re-</a:t>
            </a:r>
            <a:r>
              <a:rPr lang="en-US" sz="2000" b="1" dirty="0" err="1"/>
              <a:t>epitheliazed</a:t>
            </a:r>
            <a:r>
              <a:rPr lang="en-US" sz="2000" b="1" dirty="0"/>
              <a:t> within 4-7 days after the beginning of menstruation.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Before ovulation the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increase, due to increase numbers of </a:t>
            </a:r>
            <a:r>
              <a:rPr lang="en-US" sz="2000" b="1" dirty="0" err="1"/>
              <a:t>stromal</a:t>
            </a:r>
            <a:r>
              <a:rPr lang="en-US" sz="2000" b="1" dirty="0"/>
              <a:t> cells &amp;progressive growth of the glands &amp; new blood vessels.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/>
              <a:t> At the time of ovulation, the </a:t>
            </a:r>
            <a:r>
              <a:rPr lang="en-US" sz="2000" b="1" dirty="0" err="1"/>
              <a:t>endometrium</a:t>
            </a:r>
            <a:r>
              <a:rPr lang="en-US" sz="2000" b="1" dirty="0"/>
              <a:t> is 3-5 mm thick.  The endometrial glands in cervical region secrete a thin, stringy mucus which help to guide sperm in the proper direction from the vagina into the uterus.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uterine cycle</a:t>
            </a:r>
          </a:p>
        </p:txBody>
      </p:sp>
      <p:pic>
        <p:nvPicPr>
          <p:cNvPr id="1026" name="Picture 2" descr="C:\Users\hp\AppData\Local\Microsoft\Windows\Temporary Internet Files\Low\Content.IE5\TMG0M73D\Endometrium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14" y="1493286"/>
            <a:ext cx="7976486" cy="5059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81-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50566"/>
            <a:ext cx="8543128" cy="5050234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66FFFF"/>
                </a:solidFill>
              </a:rPr>
              <a:t>2- </a:t>
            </a:r>
            <a:r>
              <a:rPr lang="en-US" sz="2400" b="1" u="sng" dirty="0" err="1">
                <a:solidFill>
                  <a:srgbClr val="66FFFF"/>
                </a:solidFill>
              </a:rPr>
              <a:t>Secretory</a:t>
            </a:r>
            <a:r>
              <a:rPr lang="en-US" sz="2400" b="1" u="sng" dirty="0">
                <a:solidFill>
                  <a:srgbClr val="66FFFF"/>
                </a:solidFill>
              </a:rPr>
              <a:t> phase (</a:t>
            </a:r>
            <a:r>
              <a:rPr lang="en-US" sz="2400" b="1" u="sng" dirty="0" err="1">
                <a:solidFill>
                  <a:srgbClr val="66FFFF"/>
                </a:solidFill>
              </a:rPr>
              <a:t>progestational</a:t>
            </a:r>
            <a:r>
              <a:rPr lang="en-US" sz="2400" b="1" u="sng" dirty="0">
                <a:solidFill>
                  <a:srgbClr val="66FFFF"/>
                </a:solidFill>
              </a:rPr>
              <a:t> phase) of the endometrial cycle, occurring after ovulation: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After ovulation, estrogen &amp; progesterone are secreted in the later part of the monthly cycle by the corpus </a:t>
            </a:r>
            <a:r>
              <a:rPr lang="en-US" sz="2000" b="1" dirty="0" err="1"/>
              <a:t>luteum</a:t>
            </a:r>
            <a:r>
              <a:rPr lang="en-US" sz="2000" b="1" dirty="0"/>
              <a:t>. 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Estrogen cause slight proliferation in the </a:t>
            </a:r>
            <a:r>
              <a:rPr lang="en-US" sz="2000" b="1" dirty="0" err="1"/>
              <a:t>endometrium</a:t>
            </a:r>
            <a:br>
              <a:rPr lang="en-US" sz="2000" b="1" dirty="0"/>
            </a:br>
            <a:r>
              <a:rPr lang="en-US" sz="2000" b="1" dirty="0"/>
              <a:t>Progesterone causes marked swelling &amp; </a:t>
            </a:r>
            <a:r>
              <a:rPr lang="en-US" sz="2000" b="1" dirty="0" err="1"/>
              <a:t>secretory</a:t>
            </a:r>
            <a:r>
              <a:rPr lang="en-US" sz="2000" b="1" dirty="0"/>
              <a:t> development of the </a:t>
            </a:r>
            <a:r>
              <a:rPr lang="en-US" sz="2000" b="1" dirty="0" err="1"/>
              <a:t>endometrium</a:t>
            </a:r>
            <a:r>
              <a:rPr lang="en-US" sz="2000" b="1" dirty="0"/>
              <a:t>. 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The glands increase in </a:t>
            </a:r>
            <a:r>
              <a:rPr lang="en-US" sz="2000" b="1" dirty="0" err="1"/>
              <a:t>tortuosity</a:t>
            </a:r>
            <a:r>
              <a:rPr lang="en-US" sz="2000" b="1" dirty="0"/>
              <a:t>, excess </a:t>
            </a:r>
            <a:r>
              <a:rPr lang="en-US" sz="2000" b="1" dirty="0" err="1"/>
              <a:t>secretory</a:t>
            </a:r>
            <a:r>
              <a:rPr lang="en-US" sz="2000" b="1" dirty="0"/>
              <a:t> substances accumulate in the glands.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err="1"/>
              <a:t>Stromal</a:t>
            </a:r>
            <a:r>
              <a:rPr lang="en-US" sz="2000" b="1" dirty="0"/>
              <a:t> cells cytoplasm increases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 Lipid &amp;glycogen deposits increases in the </a:t>
            </a:r>
            <a:r>
              <a:rPr lang="en-US" sz="2000" b="1" dirty="0" err="1"/>
              <a:t>stromal</a:t>
            </a:r>
            <a:r>
              <a:rPr lang="en-US" sz="2000" b="1" dirty="0"/>
              <a:t> cells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Blood supply to the </a:t>
            </a:r>
            <a:r>
              <a:rPr lang="en-US" sz="2000" b="1" dirty="0" err="1"/>
              <a:t>endometrium</a:t>
            </a:r>
            <a:r>
              <a:rPr lang="en-US" sz="2000" b="1" dirty="0"/>
              <a:t> increases and become more tortuous.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1 week after ovulation,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is 5-6 mm. 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The </a:t>
            </a:r>
            <a:r>
              <a:rPr lang="en-US" sz="2000" b="1" dirty="0" err="1"/>
              <a:t>secretory</a:t>
            </a:r>
            <a:r>
              <a:rPr lang="en-US" sz="2000" b="1" dirty="0"/>
              <a:t> changes prepare the </a:t>
            </a:r>
            <a:r>
              <a:rPr lang="en-US" sz="2000" b="1" dirty="0" err="1"/>
              <a:t>endometrium</a:t>
            </a:r>
            <a:r>
              <a:rPr lang="en-US" sz="2000" b="1" dirty="0"/>
              <a:t> (stored nutrients) for implantation of the fertilized ovum .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Uterine secretions called </a:t>
            </a:r>
            <a:r>
              <a:rPr lang="en-US" sz="2000" b="1" dirty="0">
                <a:latin typeface="Arial"/>
              </a:rPr>
              <a:t>“</a:t>
            </a:r>
            <a:r>
              <a:rPr lang="en-US" sz="2000" b="1" u="sng" dirty="0">
                <a:solidFill>
                  <a:srgbClr val="66FFFF"/>
                </a:solidFill>
              </a:rPr>
              <a:t>uterine milk</a:t>
            </a:r>
            <a:r>
              <a:rPr lang="en-US" sz="2000" b="1" dirty="0">
                <a:latin typeface="Arial"/>
              </a:rPr>
              <a:t>”</a:t>
            </a:r>
            <a:r>
              <a:rPr lang="en-US" sz="2000" b="1" dirty="0"/>
              <a:t> provide nutrition for the diving ovum.  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The </a:t>
            </a:r>
            <a:r>
              <a:rPr lang="en-US" sz="2000" b="1" dirty="0" err="1"/>
              <a:t>trophobastic</a:t>
            </a:r>
            <a:r>
              <a:rPr lang="en-US" sz="2000" b="1" dirty="0"/>
              <a:t> cells on the surface of the implanted ovum begin to digest the </a:t>
            </a:r>
            <a:r>
              <a:rPr lang="en-US" sz="2000" b="1" dirty="0" err="1"/>
              <a:t>endometrium</a:t>
            </a:r>
            <a:r>
              <a:rPr lang="en-US" sz="2000" b="1" dirty="0"/>
              <a:t> &amp; absorb endometrial stored substances.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FF99FF"/>
                </a:solidFill>
              </a:rPr>
              <a:t>Menstruation:</a:t>
            </a:r>
          </a:p>
          <a:p>
            <a:pPr>
              <a:lnSpc>
                <a:spcPct val="80000"/>
              </a:lnSpc>
            </a:pPr>
            <a:r>
              <a:rPr lang="en-US" sz="2000" b="1" u="sng" dirty="0">
                <a:solidFill>
                  <a:srgbClr val="66FFFF"/>
                </a:solidFill>
              </a:rPr>
              <a:t>If the ovum is not fertilized,</a:t>
            </a:r>
            <a:r>
              <a:rPr lang="en-US" sz="2000" b="1" dirty="0"/>
              <a:t> about 2 days before the end of the monthly cycle, the corpus </a:t>
            </a:r>
            <a:r>
              <a:rPr lang="en-US" sz="2000" b="1" dirty="0" err="1"/>
              <a:t>luteum</a:t>
            </a:r>
            <a:r>
              <a:rPr lang="en-US" sz="2000" b="1" dirty="0"/>
              <a:t> involutes &amp; estrogens &amp; progesterone decrease to low levels. 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Due to decrease estrogen &amp; progesterone there is decrease stimulation of the </a:t>
            </a:r>
            <a:r>
              <a:rPr lang="en-US" sz="2000" b="1" dirty="0" err="1"/>
              <a:t>endometrium</a:t>
            </a:r>
            <a:r>
              <a:rPr lang="en-US" sz="2000" b="1" dirty="0"/>
              <a:t>, followed by involution of the </a:t>
            </a:r>
            <a:r>
              <a:rPr lang="en-US" sz="2000" b="1" dirty="0" err="1"/>
              <a:t>endometrium</a:t>
            </a:r>
            <a:r>
              <a:rPr lang="en-US" sz="2000" b="1" dirty="0"/>
              <a:t> to about 65% of its previous thickness.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During the 24 hrs preceding the menstruation, there is vasospasm of the tortuous blood vessels due to release of vasoconstrictor (prostaglandins).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u="sng" dirty="0">
                <a:solidFill>
                  <a:srgbClr val="FF99FF"/>
                </a:solidFill>
              </a:rPr>
              <a:t>There is</a:t>
            </a:r>
            <a:r>
              <a:rPr lang="en-US" sz="2000" b="1" dirty="0"/>
              <a:t>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1) Vasospasm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2) Decrease nutrients to the </a:t>
            </a:r>
            <a:r>
              <a:rPr lang="en-US" sz="2000" b="1" dirty="0" err="1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3)Loss of hormonal stimulation,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All initiate necrosis in the endometrial blood vessels. 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Gradual necrosis of the outer layer of the </a:t>
            </a:r>
            <a:r>
              <a:rPr lang="en-US" sz="2000" b="1" dirty="0" err="1"/>
              <a:t>endometrium</a:t>
            </a:r>
            <a:r>
              <a:rPr lang="en-US" sz="2000" b="1" dirty="0"/>
              <a:t> leads to separation from the uterus at the site of the hemorrhages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Within 48 hrs, all the superficial layers of the </a:t>
            </a:r>
            <a:r>
              <a:rPr lang="en-US" sz="2000" b="1" dirty="0" err="1"/>
              <a:t>endometrium</a:t>
            </a:r>
            <a:r>
              <a:rPr lang="en-US" sz="2000" b="1" dirty="0"/>
              <a:t> desquamated in the uterine cavity.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- The mass of desquamated tissue &amp; blood plus the contractile effects of prostaglandins initiate contractions which expel the uterine contents.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In normal menstruation, about 40 ml of blood + 35 ml of serous fluid are lost. 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The menstrual blood is normally non-clotting due to the presence of </a:t>
            </a:r>
            <a:r>
              <a:rPr lang="en-US" sz="2800" b="1" dirty="0" err="1"/>
              <a:t>fibrinolysin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Within 4 to 7 days after menstruation, the loss of blood ceases &amp; the </a:t>
            </a:r>
            <a:r>
              <a:rPr lang="en-US" sz="2800" b="1" dirty="0" err="1"/>
              <a:t>endometrium</a:t>
            </a:r>
            <a:r>
              <a:rPr lang="en-US" sz="2800" b="1" dirty="0"/>
              <a:t> become re-</a:t>
            </a:r>
            <a:r>
              <a:rPr lang="en-US" sz="2800" b="1" dirty="0" err="1"/>
              <a:t>epithelialized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err="1">
                <a:solidFill>
                  <a:srgbClr val="FF99FF"/>
                </a:solidFill>
              </a:rPr>
              <a:t>Leukorrhea</a:t>
            </a:r>
            <a:r>
              <a:rPr lang="en-US" sz="2800" b="1" u="sng" dirty="0">
                <a:solidFill>
                  <a:srgbClr val="FF99FF"/>
                </a:solidFill>
              </a:rPr>
              <a:t> during menstruation: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During menstruation, leukocytes are released with the necrotic material &amp; blood so the uterus is highly resistant to infection (protective mechanism).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FF99FF"/>
                </a:solidFill>
              </a:rPr>
              <a:t>Feedback oscillation of the hypothalamic-pituitary-ovarian system:</a:t>
            </a:r>
          </a:p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66FFFF"/>
                </a:solidFill>
              </a:rPr>
              <a:t>Postovulatory secretion of the ovarian hormones, and depression of the pituitary </a:t>
            </a:r>
            <a:r>
              <a:rPr lang="en-US" b="1" u="sng" dirty="0" err="1">
                <a:solidFill>
                  <a:srgbClr val="66FFFF"/>
                </a:solidFill>
              </a:rPr>
              <a:t>gonadotropins</a:t>
            </a:r>
            <a:r>
              <a:rPr lang="en-US" b="1" u="sng" dirty="0">
                <a:solidFill>
                  <a:srgbClr val="66FFFF"/>
                </a:solidFill>
              </a:rPr>
              <a:t>:</a:t>
            </a:r>
          </a:p>
          <a:p>
            <a:pPr algn="l">
              <a:buFont typeface="Wingdings" pitchFamily="2" charset="2"/>
              <a:buNone/>
            </a:pPr>
            <a:r>
              <a:rPr lang="en-US" sz="2800" b="1" dirty="0"/>
              <a:t>During the postovulatory phase (between ovulation &amp; beginning of menstruation) the corpus </a:t>
            </a:r>
            <a:r>
              <a:rPr lang="en-US" sz="2800" b="1" dirty="0" err="1"/>
              <a:t>luteum</a:t>
            </a:r>
            <a:r>
              <a:rPr lang="en-US" sz="2800" b="1" dirty="0"/>
              <a:t> secrete large quantities of both progesterone &amp;estrogen &amp; </a:t>
            </a:r>
            <a:r>
              <a:rPr lang="en-US" sz="2800" b="1" dirty="0" err="1"/>
              <a:t>inhibin</a:t>
            </a:r>
            <a:r>
              <a:rPr lang="en-US" sz="2800" b="1" dirty="0"/>
              <a:t> which all together cause negative feedback effect on AP &amp; hypothalamus to inhibit both FSH &amp; LH secretion. </a:t>
            </a:r>
          </a:p>
          <a:p>
            <a:pPr algn="l">
              <a:buFont typeface="Wingdings" pitchFamily="2" charset="2"/>
              <a:buNone/>
            </a:pPr>
            <a:r>
              <a:rPr lang="en-US" sz="2800" b="1" dirty="0"/>
              <a:t>(lowest level 3-4 days before the onset of menstruation)</a:t>
            </a:r>
          </a:p>
          <a:p>
            <a:pPr algn="l">
              <a:buFont typeface="Wingdings" pitchFamily="2" charset="2"/>
              <a:buNone/>
            </a:pPr>
            <a:endParaRPr lang="en-US" b="1" dirty="0"/>
          </a:p>
          <a:p>
            <a:pPr algn="l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514</TotalTime>
  <Words>619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Lecture 4 Physiology of uterine cycle</vt:lpstr>
      <vt:lpstr>Objectives</vt:lpstr>
      <vt:lpstr>PowerPoint Presentation</vt:lpstr>
      <vt:lpstr>Phases of uterine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Physiological changes due to loss of estrogens  </vt:lpstr>
      <vt:lpstr>Abnormalities of menstrual cycle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Hypothalamic and pituitary gonadal axis</dc:title>
  <dc:creator>James</dc:creator>
  <cp:lastModifiedBy>Dana Al-Kadi</cp:lastModifiedBy>
  <cp:revision>47</cp:revision>
  <dcterms:created xsi:type="dcterms:W3CDTF">2011-02-05T05:45:25Z</dcterms:created>
  <dcterms:modified xsi:type="dcterms:W3CDTF">2019-03-10T20:09:42Z</dcterms:modified>
</cp:coreProperties>
</file>