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0"/>
  </p:handoutMasterIdLst>
  <p:sldIdLst>
    <p:sldId id="256" r:id="rId2"/>
    <p:sldId id="257" r:id="rId3"/>
    <p:sldId id="260" r:id="rId4"/>
    <p:sldId id="279" r:id="rId5"/>
    <p:sldId id="278" r:id="rId6"/>
    <p:sldId id="280" r:id="rId7"/>
    <p:sldId id="258" r:id="rId8"/>
    <p:sldId id="266" r:id="rId9"/>
    <p:sldId id="259" r:id="rId10"/>
    <p:sldId id="261" r:id="rId11"/>
    <p:sldId id="262" r:id="rId12"/>
    <p:sldId id="263" r:id="rId13"/>
    <p:sldId id="281" r:id="rId14"/>
    <p:sldId id="264" r:id="rId15"/>
    <p:sldId id="265" r:id="rId16"/>
    <p:sldId id="268" r:id="rId17"/>
    <p:sldId id="269" r:id="rId18"/>
    <p:sldId id="270" r:id="rId19"/>
    <p:sldId id="271" r:id="rId20"/>
    <p:sldId id="272" r:id="rId21"/>
    <p:sldId id="273" r:id="rId22"/>
    <p:sldId id="282" r:id="rId23"/>
    <p:sldId id="274" r:id="rId24"/>
    <p:sldId id="275" r:id="rId25"/>
    <p:sldId id="283" r:id="rId26"/>
    <p:sldId id="276" r:id="rId27"/>
    <p:sldId id="284" r:id="rId28"/>
    <p:sldId id="277"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930" y="3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21B5828-DD48-4AF1-8988-B2F4C46D1303}" type="datetimeFigureOut">
              <a:rPr lang="en-US" smtClean="0"/>
              <a:pPr/>
              <a:t>3/17/2019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3272FC4-8244-4AB3-8C19-9038B24AC20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fld id="{A457AB48-8BED-4AA5-B87F-098375EDF8AB}" type="datetimeFigureOut">
              <a:rPr lang="en-US" smtClean="0"/>
              <a:pPr/>
              <a:t>3/17/2019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F779AA02-3A24-407E-BCF6-952038A45FF2}"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a:t>Click to edit Master title style</a:t>
            </a:r>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457AB48-8BED-4AA5-B87F-098375EDF8AB}"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kumimoji="0" lang="en-US"/>
              <a:t>Click to edit Master title style</a:t>
            </a:r>
          </a:p>
        </p:txBody>
      </p:sp>
      <p:sp>
        <p:nvSpPr>
          <p:cNvPr id="3" name="Vertical Text Placeholder 2"/>
          <p:cNvSpPr>
            <a:spLocks noGrp="1"/>
          </p:cNvSpPr>
          <p:nvPr>
            <p:ph type="body" orient="vert" idx="1"/>
          </p:nvPr>
        </p:nvSpPr>
        <p:spPr>
          <a:xfrm>
            <a:off x="609600" y="274639"/>
            <a:ext cx="5867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457AB48-8BED-4AA5-B87F-098375EDF8AB}"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457AB48-8BED-4AA5-B87F-098375EDF8AB}"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A457AB48-8BED-4AA5-B87F-098375EDF8AB}"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79AA02-3A24-407E-BCF6-952038A45FF2}"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a:t>Click to edit Master title style</a:t>
            </a:r>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kumimoji="0" lang="en-US"/>
              <a:t>Click to edit Master title style</a:t>
            </a:r>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457AB48-8BED-4AA5-B87F-098375EDF8AB}"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a:t>Click to edit Master title style</a:t>
            </a:r>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A457AB48-8BED-4AA5-B87F-098375EDF8AB}" type="datetimeFigureOut">
              <a:rPr lang="en-US" smtClean="0"/>
              <a:pPr/>
              <a:t>3/17/2019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79AA02-3A24-407E-BCF6-952038A45FF2}"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a:t>Click to edit Master title style</a:t>
            </a:r>
          </a:p>
        </p:txBody>
      </p:sp>
      <p:sp>
        <p:nvSpPr>
          <p:cNvPr id="3" name="Date Placeholder 2"/>
          <p:cNvSpPr>
            <a:spLocks noGrp="1"/>
          </p:cNvSpPr>
          <p:nvPr>
            <p:ph type="dt" sz="half" idx="10"/>
          </p:nvPr>
        </p:nvSpPr>
        <p:spPr/>
        <p:txBody>
          <a:bodyPr/>
          <a:lstStyle/>
          <a:p>
            <a:fld id="{A457AB48-8BED-4AA5-B87F-098375EDF8AB}" type="datetimeFigureOut">
              <a:rPr lang="en-US" smtClean="0"/>
              <a:pPr/>
              <a:t>3/17/2019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57AB48-8BED-4AA5-B87F-098375EDF8AB}" type="datetimeFigureOut">
              <a:rPr lang="en-US" smtClean="0"/>
              <a:pPr/>
              <a:t>3/17/2019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a:t>Click to edit Master title style</a:t>
            </a:r>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457AB48-8BED-4AA5-B87F-098375EDF8AB}"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79AA02-3A24-407E-BCF6-952038A45FF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a:t>Click to edit Master title style</a:t>
            </a:r>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a:t>Click icon to add picture</a:t>
            </a:r>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p>
            <a:fld id="{A457AB48-8BED-4AA5-B87F-098375EDF8AB}" type="datetimeFigureOut">
              <a:rPr lang="en-US" smtClean="0"/>
              <a:pPr/>
              <a:t>3/17/2019</a:t>
            </a:fld>
            <a:endParaRPr lang="en-US"/>
          </a:p>
        </p:txBody>
      </p:sp>
      <p:sp>
        <p:nvSpPr>
          <p:cNvPr id="6" name="Footer Placeholder 5"/>
          <p:cNvSpPr>
            <a:spLocks noGrp="1"/>
          </p:cNvSpPr>
          <p:nvPr>
            <p:ph type="ftr" sz="quarter" idx="11"/>
          </p:nvPr>
        </p:nvSpPr>
        <p:spPr>
          <a:xfrm>
            <a:off x="914400" y="55499"/>
            <a:ext cx="5562600" cy="365125"/>
          </a:xfrm>
        </p:spPr>
        <p:txBody>
          <a:bodyPr/>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p>
            <a:fld id="{F779AA02-3A24-407E-BCF6-952038A45FF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p>
            <a:r>
              <a:rPr kumimoji="0" lang="en-US"/>
              <a:t>Click to edit Master title style</a:t>
            </a:r>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457AB48-8BED-4AA5-B87F-098375EDF8AB}" type="datetimeFigureOut">
              <a:rPr lang="en-US" smtClean="0"/>
              <a:pPr/>
              <a:t>3/17/2019</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779AA02-3A24-407E-BCF6-952038A45FF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914400"/>
            <a:ext cx="7772400" cy="1975104"/>
          </a:xfrm>
        </p:spPr>
        <p:txBody>
          <a:bodyPr>
            <a:noAutofit/>
          </a:bodyPr>
          <a:lstStyle/>
          <a:p>
            <a:r>
              <a:rPr lang="en-US" sz="3200" dirty="0"/>
              <a:t>Lecture 5</a:t>
            </a:r>
            <a:br>
              <a:rPr lang="en-US" sz="3200" dirty="0"/>
            </a:br>
            <a:r>
              <a:rPr lang="en-US" sz="3200" dirty="0"/>
              <a:t>Physiology of androgens and control of male sexual functions</a:t>
            </a:r>
          </a:p>
        </p:txBody>
      </p:sp>
      <p:sp>
        <p:nvSpPr>
          <p:cNvPr id="3" name="Subtitle 2"/>
          <p:cNvSpPr>
            <a:spLocks noGrp="1"/>
          </p:cNvSpPr>
          <p:nvPr>
            <p:ph type="subTitle" idx="1"/>
          </p:nvPr>
        </p:nvSpPr>
        <p:spPr>
          <a:xfrm>
            <a:off x="2895600" y="2834640"/>
            <a:ext cx="4343400" cy="1508760"/>
          </a:xfrm>
        </p:spPr>
        <p:txBody>
          <a:bodyPr>
            <a:normAutofit/>
          </a:bodyPr>
          <a:lstStyle/>
          <a:p>
            <a:r>
              <a:rPr lang="en-US" sz="2000" dirty="0"/>
              <a:t>Dr. </a:t>
            </a:r>
            <a:r>
              <a:rPr lang="en-US" sz="2000" dirty="0" err="1"/>
              <a:t>Laila</a:t>
            </a:r>
            <a:r>
              <a:rPr lang="en-US" sz="2000" dirty="0"/>
              <a:t> Al </a:t>
            </a:r>
            <a:r>
              <a:rPr lang="en-US" sz="2000" dirty="0" err="1"/>
              <a:t>Dokhi</a:t>
            </a:r>
            <a:endParaRPr lang="en-US" sz="2000" dirty="0"/>
          </a:p>
          <a:p>
            <a:r>
              <a:rPr lang="en-US" sz="2000" dirty="0"/>
              <a:t>Assistant Professor</a:t>
            </a:r>
          </a:p>
          <a:p>
            <a:r>
              <a:rPr lang="en-US" sz="2000" dirty="0"/>
              <a:t>Department of Physiology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457200" y="457200"/>
            <a:ext cx="8077200" cy="6400800"/>
          </a:xfrm>
        </p:spPr>
        <p:txBody>
          <a:bodyPr>
            <a:normAutofit/>
          </a:bodyPr>
          <a:lstStyle/>
          <a:p>
            <a:pPr>
              <a:lnSpc>
                <a:spcPct val="90000"/>
              </a:lnSpc>
            </a:pPr>
            <a:endParaRPr lang="en-US" sz="2000" dirty="0"/>
          </a:p>
          <a:p>
            <a:pPr>
              <a:lnSpc>
                <a:spcPct val="90000"/>
              </a:lnSpc>
              <a:buFont typeface="Wingdings" pitchFamily="2" charset="2"/>
              <a:buNone/>
            </a:pPr>
            <a:r>
              <a:rPr lang="en-US" b="1" u="sng" dirty="0">
                <a:solidFill>
                  <a:srgbClr val="66FFFF"/>
                </a:solidFill>
              </a:rPr>
              <a:t>Function of the seminal vesicles:</a:t>
            </a:r>
            <a:endParaRPr lang="en-US" b="1" u="sng" dirty="0">
              <a:solidFill>
                <a:srgbClr val="FF9900"/>
              </a:solidFill>
            </a:endParaRPr>
          </a:p>
          <a:p>
            <a:pPr>
              <a:lnSpc>
                <a:spcPct val="90000"/>
              </a:lnSpc>
            </a:pPr>
            <a:r>
              <a:rPr lang="en-US" sz="2400" dirty="0"/>
              <a:t>Secrete </a:t>
            </a:r>
            <a:r>
              <a:rPr lang="en-US" sz="2400" dirty="0" err="1"/>
              <a:t>mucoid</a:t>
            </a:r>
            <a:r>
              <a:rPr lang="en-US" sz="2400" dirty="0"/>
              <a:t> material containing fructose, citric acid &amp; nutrient substances &amp; large quantities of prostaglandins &amp; fibrinogen. </a:t>
            </a:r>
          </a:p>
          <a:p>
            <a:pPr>
              <a:lnSpc>
                <a:spcPct val="90000"/>
              </a:lnSpc>
            </a:pPr>
            <a:r>
              <a:rPr lang="en-US" sz="2400" dirty="0"/>
              <a:t>The </a:t>
            </a:r>
            <a:r>
              <a:rPr lang="en-US" sz="2400" u="sng" dirty="0">
                <a:solidFill>
                  <a:srgbClr val="FFFF00"/>
                </a:solidFill>
              </a:rPr>
              <a:t>prostaglandins are important help in fertilization:</a:t>
            </a:r>
          </a:p>
          <a:p>
            <a:pPr lvl="1">
              <a:lnSpc>
                <a:spcPct val="90000"/>
              </a:lnSpc>
            </a:pPr>
            <a:r>
              <a:rPr lang="en-US" sz="2400" dirty="0"/>
              <a:t>By reacting with the female cervical mucus making it more receptive to sperm movement.</a:t>
            </a:r>
          </a:p>
          <a:p>
            <a:pPr lvl="1">
              <a:lnSpc>
                <a:spcPct val="90000"/>
              </a:lnSpc>
            </a:pPr>
            <a:r>
              <a:rPr lang="en-US" sz="2400" dirty="0"/>
              <a:t>By causing backward reverse peristaltic contractions of the uterus &amp; fallopian tubes to move the ejaculated sperm toward the ovaries.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152400"/>
            <a:ext cx="8153400" cy="6705600"/>
          </a:xfrm>
        </p:spPr>
        <p:txBody>
          <a:bodyPr/>
          <a:lstStyle/>
          <a:p>
            <a:pPr>
              <a:buFont typeface="Wingdings" pitchFamily="2" charset="2"/>
              <a:buNone/>
            </a:pPr>
            <a:r>
              <a:rPr lang="en-US" sz="2400" b="1" u="sng" dirty="0">
                <a:solidFill>
                  <a:srgbClr val="66FFFF"/>
                </a:solidFill>
              </a:rPr>
              <a:t>Function of the prostate gland:</a:t>
            </a:r>
            <a:endParaRPr lang="en-US" sz="2400" b="1" u="sng" dirty="0"/>
          </a:p>
          <a:p>
            <a:r>
              <a:rPr lang="en-US" sz="2400" b="1" dirty="0"/>
              <a:t>The prostate gland secretes thin milky fluid contains Ca2+ ion, citrate ion, phosphate ion, a clotting enzyme &amp; </a:t>
            </a:r>
            <a:r>
              <a:rPr lang="en-US" sz="2400" b="1" dirty="0" err="1"/>
              <a:t>profibrinolysin</a:t>
            </a:r>
            <a:r>
              <a:rPr lang="en-US" sz="2400" b="1" dirty="0"/>
              <a:t>.  </a:t>
            </a:r>
          </a:p>
          <a:p>
            <a:r>
              <a:rPr lang="en-US" sz="2400" b="1" dirty="0"/>
              <a:t>The alkaline prostatic fluid is important for </a:t>
            </a:r>
            <a:r>
              <a:rPr lang="en-US" sz="2400" b="1" u="sng" dirty="0">
                <a:solidFill>
                  <a:srgbClr val="FFFF00"/>
                </a:solidFill>
              </a:rPr>
              <a:t>successful fertilization of the ovum.</a:t>
            </a:r>
          </a:p>
          <a:p>
            <a:pPr>
              <a:buFont typeface="Wingdings" pitchFamily="2" charset="2"/>
              <a:buNone/>
            </a:pPr>
            <a:endParaRPr lang="en-US" sz="2000" b="1" u="sng" dirty="0">
              <a:solidFill>
                <a:srgbClr val="FFFF00"/>
              </a:solidFill>
            </a:endParaRPr>
          </a:p>
          <a:p>
            <a:pPr>
              <a:buFont typeface="Wingdings" pitchFamily="2" charset="2"/>
              <a:buNone/>
            </a:pPr>
            <a:r>
              <a:rPr lang="en-US" sz="2400" b="1" u="sng" dirty="0">
                <a:solidFill>
                  <a:srgbClr val="66FFFF"/>
                </a:solidFill>
              </a:rPr>
              <a:t>Function of alkaline prostate fluid </a:t>
            </a:r>
            <a:r>
              <a:rPr lang="en-US" b="1" u="sng" dirty="0">
                <a:solidFill>
                  <a:srgbClr val="66FFFF"/>
                </a:solidFill>
              </a:rPr>
              <a:t>:</a:t>
            </a:r>
          </a:p>
          <a:p>
            <a:pPr>
              <a:buFont typeface="Wingdings" pitchFamily="2" charset="2"/>
              <a:buNone/>
            </a:pPr>
            <a:r>
              <a:rPr lang="en-US" sz="2400" b="1" dirty="0"/>
              <a:t>1-Successful fertilization of the ovum</a:t>
            </a:r>
          </a:p>
          <a:p>
            <a:pPr>
              <a:buFont typeface="Wingdings" pitchFamily="2" charset="2"/>
              <a:buNone/>
            </a:pPr>
            <a:r>
              <a:rPr lang="en-US" sz="2400" b="1" dirty="0"/>
              <a:t>2-Help to neutralize the slightly acidic fluid of the vas deferens (due to the presence of citric acid and metabolic product of the sperm that inhibit sperm fertility). </a:t>
            </a:r>
          </a:p>
          <a:p>
            <a:pPr>
              <a:buFont typeface="Wingdings" pitchFamily="2" charset="2"/>
              <a:buNone/>
            </a:pPr>
            <a:r>
              <a:rPr lang="en-US" sz="2400" b="1" dirty="0"/>
              <a:t>3-Helps to neutralize the acidity of other seminal fluids during ejaculation &amp; enhances motility &amp; fertility of sperm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57200" y="381000"/>
            <a:ext cx="8077200" cy="6172200"/>
          </a:xfrm>
        </p:spPr>
        <p:txBody>
          <a:bodyPr>
            <a:normAutofit/>
          </a:bodyPr>
          <a:lstStyle/>
          <a:p>
            <a:pPr>
              <a:lnSpc>
                <a:spcPct val="80000"/>
              </a:lnSpc>
              <a:buFont typeface="Wingdings" pitchFamily="2" charset="2"/>
              <a:buNone/>
            </a:pPr>
            <a:r>
              <a:rPr lang="en-US" sz="2400" b="1" u="sng" dirty="0">
                <a:solidFill>
                  <a:srgbClr val="FF00FF"/>
                </a:solidFill>
              </a:rPr>
              <a:t>Semen:</a:t>
            </a:r>
          </a:p>
          <a:p>
            <a:pPr>
              <a:lnSpc>
                <a:spcPct val="80000"/>
              </a:lnSpc>
              <a:buFont typeface="Wingdings" pitchFamily="2" charset="2"/>
              <a:buChar char="§"/>
            </a:pPr>
            <a:r>
              <a:rPr lang="en-US" sz="2600" dirty="0"/>
              <a:t>Ejaculated semen during sexual act is composed of the fluid &amp; sperm</a:t>
            </a:r>
          </a:p>
          <a:p>
            <a:pPr>
              <a:lnSpc>
                <a:spcPct val="80000"/>
              </a:lnSpc>
              <a:buFont typeface="Wingdings" pitchFamily="2" charset="2"/>
              <a:buChar char="§"/>
            </a:pPr>
            <a:r>
              <a:rPr lang="en-US" sz="2600" dirty="0"/>
              <a:t>From the vas deferens (</a:t>
            </a:r>
            <a:r>
              <a:rPr lang="en-US" sz="2600" u="sng" dirty="0"/>
              <a:t>~</a:t>
            </a:r>
            <a:r>
              <a:rPr lang="en-US" sz="2600" dirty="0"/>
              <a:t>10%)+</a:t>
            </a:r>
          </a:p>
          <a:p>
            <a:pPr>
              <a:lnSpc>
                <a:spcPct val="80000"/>
              </a:lnSpc>
              <a:buFont typeface="Wingdings" pitchFamily="2" charset="2"/>
              <a:buChar char="§"/>
            </a:pPr>
            <a:r>
              <a:rPr lang="en-US" sz="2600" dirty="0"/>
              <a:t>Fluid from the prostate gland (</a:t>
            </a:r>
            <a:r>
              <a:rPr lang="en-US" sz="2600" u="sng" dirty="0"/>
              <a:t>~</a:t>
            </a:r>
            <a:r>
              <a:rPr lang="en-US" sz="2600" dirty="0"/>
              <a:t>30%),+</a:t>
            </a:r>
          </a:p>
          <a:p>
            <a:pPr>
              <a:lnSpc>
                <a:spcPct val="80000"/>
              </a:lnSpc>
              <a:buFont typeface="Wingdings" pitchFamily="2" charset="2"/>
              <a:buChar char="§"/>
            </a:pPr>
            <a:r>
              <a:rPr lang="en-US" sz="2600" dirty="0"/>
              <a:t>Fluid from the seminal vesicles (</a:t>
            </a:r>
            <a:r>
              <a:rPr lang="en-US" sz="2600" u="sng" dirty="0"/>
              <a:t>~</a:t>
            </a:r>
            <a:r>
              <a:rPr lang="en-US" sz="2600" dirty="0"/>
              <a:t>60%) + </a:t>
            </a:r>
          </a:p>
          <a:p>
            <a:pPr>
              <a:lnSpc>
                <a:spcPct val="80000"/>
              </a:lnSpc>
              <a:buFont typeface="Wingdings" pitchFamily="2" charset="2"/>
              <a:buChar char="§"/>
            </a:pPr>
            <a:r>
              <a:rPr lang="en-US" sz="2600" dirty="0"/>
              <a:t>Small amounts from the mucous glands the </a:t>
            </a:r>
            <a:r>
              <a:rPr lang="en-US" sz="2600" dirty="0" err="1"/>
              <a:t>bulbourethral</a:t>
            </a:r>
            <a:r>
              <a:rPr lang="en-US" sz="2600" dirty="0"/>
              <a:t> glands.</a:t>
            </a:r>
          </a:p>
          <a:p>
            <a:pPr>
              <a:lnSpc>
                <a:spcPct val="80000"/>
              </a:lnSpc>
              <a:buFont typeface="Wingdings" pitchFamily="2" charset="2"/>
              <a:buChar char="§"/>
            </a:pPr>
            <a:r>
              <a:rPr lang="en-US" sz="2600" dirty="0"/>
              <a:t>The average pH is about 7.5, the alkaline prostatic fluid help to neutralize the mild acidity of other portions of the semen</a:t>
            </a:r>
          </a:p>
          <a:p>
            <a:pPr>
              <a:lnSpc>
                <a:spcPct val="80000"/>
              </a:lnSpc>
              <a:buNone/>
            </a:pPr>
            <a:r>
              <a:rPr lang="en-US" sz="2600" dirty="0"/>
              <a:t>	&amp; gives the semen a milky appearance</a:t>
            </a:r>
          </a:p>
          <a:p>
            <a:pPr>
              <a:lnSpc>
                <a:spcPct val="80000"/>
              </a:lnSpc>
              <a:buFont typeface="Wingdings" pitchFamily="2" charset="2"/>
              <a:buChar char="§"/>
            </a:pPr>
            <a:r>
              <a:rPr lang="en-US" sz="2600" dirty="0"/>
              <a:t>Fluid from the seminal vesicles &amp; mucous glands give the semen </a:t>
            </a:r>
            <a:r>
              <a:rPr lang="en-US" sz="2600" dirty="0" err="1"/>
              <a:t>mucoid</a:t>
            </a:r>
            <a:r>
              <a:rPr lang="en-US" sz="2600" dirty="0"/>
              <a:t> consistency.</a:t>
            </a:r>
          </a:p>
          <a:p>
            <a:pPr>
              <a:lnSpc>
                <a:spcPct val="80000"/>
              </a:lnSpc>
              <a:buFont typeface="Wingdings" pitchFamily="2" charset="2"/>
              <a:buNone/>
            </a:pPr>
            <a:endParaRPr lang="en-US" sz="1800" dirty="0"/>
          </a:p>
          <a:p>
            <a:pPr>
              <a:lnSpc>
                <a:spcPct val="80000"/>
              </a:lnSpc>
              <a:buFont typeface="Wingdings" pitchFamily="2" charset="2"/>
              <a:buNone/>
            </a:pPr>
            <a:r>
              <a:rPr lang="en-US" sz="1800" dirty="0"/>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533400"/>
            <a:ext cx="7772400" cy="6172200"/>
          </a:xfrm>
        </p:spPr>
        <p:txBody>
          <a:bodyPr>
            <a:normAutofit fontScale="77500" lnSpcReduction="20000"/>
          </a:bodyPr>
          <a:lstStyle/>
          <a:p>
            <a:pPr>
              <a:lnSpc>
                <a:spcPct val="80000"/>
              </a:lnSpc>
              <a:buFont typeface="Wingdings" pitchFamily="2" charset="2"/>
              <a:buNone/>
            </a:pPr>
            <a:r>
              <a:rPr lang="en-US" sz="3800" b="1" u="sng" dirty="0">
                <a:solidFill>
                  <a:srgbClr val="66FFFF"/>
                </a:solidFill>
              </a:rPr>
              <a:t>Effect of sperm count on fertility:</a:t>
            </a:r>
          </a:p>
          <a:p>
            <a:pPr>
              <a:lnSpc>
                <a:spcPct val="80000"/>
              </a:lnSpc>
              <a:buFont typeface="Wingdings" pitchFamily="2" charset="2"/>
              <a:buNone/>
            </a:pPr>
            <a:endParaRPr lang="en-US" sz="4000" b="1" u="sng" dirty="0">
              <a:solidFill>
                <a:srgbClr val="66FFFF"/>
              </a:solidFill>
            </a:endParaRPr>
          </a:p>
          <a:p>
            <a:pPr>
              <a:lnSpc>
                <a:spcPct val="80000"/>
              </a:lnSpc>
            </a:pPr>
            <a:r>
              <a:rPr lang="en-US" sz="3200" dirty="0"/>
              <a:t>The quantity of ejaculated semen during coitus about 3.5 ml</a:t>
            </a:r>
          </a:p>
          <a:p>
            <a:pPr>
              <a:lnSpc>
                <a:spcPct val="80000"/>
              </a:lnSpc>
            </a:pPr>
            <a:r>
              <a:rPr lang="en-US" sz="3200" dirty="0"/>
              <a:t>Each </a:t>
            </a:r>
            <a:r>
              <a:rPr lang="en-US" sz="3200" dirty="0" err="1"/>
              <a:t>milliter</a:t>
            </a:r>
            <a:r>
              <a:rPr lang="en-US" sz="3200" dirty="0"/>
              <a:t> contains about 120 million sperm (normal male count vary between 35 million to 200 million sperm).  </a:t>
            </a:r>
          </a:p>
          <a:p>
            <a:pPr>
              <a:lnSpc>
                <a:spcPct val="80000"/>
              </a:lnSpc>
            </a:pPr>
            <a:r>
              <a:rPr lang="en-US" sz="3200" dirty="0"/>
              <a:t>Sperm count below 20 million leads to infertility.</a:t>
            </a:r>
          </a:p>
          <a:p>
            <a:pPr>
              <a:lnSpc>
                <a:spcPct val="80000"/>
              </a:lnSpc>
            </a:pPr>
            <a:endParaRPr lang="en-US" sz="3300" dirty="0"/>
          </a:p>
          <a:p>
            <a:pPr>
              <a:lnSpc>
                <a:spcPct val="80000"/>
              </a:lnSpc>
              <a:buFont typeface="Wingdings" pitchFamily="2" charset="2"/>
              <a:buNone/>
            </a:pPr>
            <a:r>
              <a:rPr lang="en-US" sz="3300" b="1" u="sng" dirty="0">
                <a:solidFill>
                  <a:srgbClr val="66FFFF"/>
                </a:solidFill>
              </a:rPr>
              <a:t>Effect of sperm morphology and motility on fertility:</a:t>
            </a:r>
          </a:p>
          <a:p>
            <a:pPr>
              <a:lnSpc>
                <a:spcPct val="80000"/>
              </a:lnSpc>
              <a:buFont typeface="Wingdings" pitchFamily="2" charset="2"/>
              <a:buNone/>
            </a:pPr>
            <a:r>
              <a:rPr lang="en-US" sz="3200" b="1" u="sng" dirty="0"/>
              <a:t>Abnormal shape </a:t>
            </a:r>
          </a:p>
          <a:p>
            <a:pPr>
              <a:lnSpc>
                <a:spcPct val="80000"/>
              </a:lnSpc>
              <a:buFont typeface="Wingdings" pitchFamily="2" charset="2"/>
              <a:buNone/>
            </a:pPr>
            <a:br>
              <a:rPr lang="en-US" sz="3200" b="1" dirty="0"/>
            </a:br>
            <a:r>
              <a:rPr lang="en-US" sz="3200" dirty="0"/>
              <a:t>Sometimes sperm count is normal but still infertile when about one half of the sperm have abnormal shape.</a:t>
            </a:r>
          </a:p>
          <a:p>
            <a:pPr>
              <a:lnSpc>
                <a:spcPct val="80000"/>
              </a:lnSpc>
              <a:buFont typeface="Wingdings" pitchFamily="2" charset="2"/>
              <a:buNone/>
            </a:pPr>
            <a:endParaRPr lang="en-US" sz="3200" dirty="0"/>
          </a:p>
          <a:p>
            <a:pPr>
              <a:lnSpc>
                <a:spcPct val="80000"/>
              </a:lnSpc>
              <a:buFont typeface="Wingdings" pitchFamily="2" charset="2"/>
              <a:buNone/>
            </a:pPr>
            <a:r>
              <a:rPr lang="en-US" sz="3200" b="1" u="sng" dirty="0"/>
              <a:t>Abnormal motility</a:t>
            </a:r>
          </a:p>
          <a:p>
            <a:pPr>
              <a:lnSpc>
                <a:spcPct val="80000"/>
              </a:lnSpc>
              <a:buFont typeface="Wingdings" pitchFamily="2" charset="2"/>
              <a:buNone/>
            </a:pPr>
            <a:r>
              <a:rPr lang="en-US" sz="3200" dirty="0"/>
              <a:t> </a:t>
            </a:r>
          </a:p>
          <a:p>
            <a:pPr>
              <a:lnSpc>
                <a:spcPct val="80000"/>
              </a:lnSpc>
              <a:buFont typeface="Wingdings" pitchFamily="2" charset="2"/>
              <a:buNone/>
            </a:pPr>
            <a:r>
              <a:rPr lang="en-US" sz="3200" dirty="0"/>
              <a:t>Sometimes the shape of the sperm is normal but they either relatively non-motile or entirely non-motile which causes infertility</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457200" y="304800"/>
            <a:ext cx="8077200" cy="6354763"/>
          </a:xfrm>
        </p:spPr>
        <p:txBody>
          <a:bodyPr>
            <a:normAutofit fontScale="92500"/>
          </a:bodyPr>
          <a:lstStyle/>
          <a:p>
            <a:pPr>
              <a:lnSpc>
                <a:spcPct val="80000"/>
              </a:lnSpc>
              <a:buFont typeface="Wingdings" pitchFamily="2" charset="2"/>
              <a:buNone/>
            </a:pPr>
            <a:endParaRPr lang="en-US" sz="1800" dirty="0"/>
          </a:p>
          <a:p>
            <a:pPr>
              <a:lnSpc>
                <a:spcPct val="80000"/>
              </a:lnSpc>
              <a:buFont typeface="Wingdings" pitchFamily="2" charset="2"/>
              <a:buNone/>
            </a:pPr>
            <a:r>
              <a:rPr lang="en-US" sz="2400" b="1" u="sng" dirty="0" err="1">
                <a:solidFill>
                  <a:srgbClr val="FF00FF"/>
                </a:solidFill>
              </a:rPr>
              <a:t>Capacitation</a:t>
            </a:r>
            <a:r>
              <a:rPr lang="en-US" sz="2400" b="1" u="sng" dirty="0">
                <a:solidFill>
                  <a:srgbClr val="FF00FF"/>
                </a:solidFill>
              </a:rPr>
              <a:t> of the spermatozoa</a:t>
            </a:r>
            <a:r>
              <a:rPr lang="en-US" sz="2400" dirty="0">
                <a:solidFill>
                  <a:srgbClr val="FF00FF"/>
                </a:solidFill>
              </a:rPr>
              <a:t>:</a:t>
            </a:r>
            <a:r>
              <a:rPr lang="en-US" sz="1800" dirty="0"/>
              <a:t> </a:t>
            </a:r>
          </a:p>
          <a:p>
            <a:pPr>
              <a:lnSpc>
                <a:spcPct val="80000"/>
              </a:lnSpc>
              <a:buFont typeface="Wingdings" pitchFamily="2" charset="2"/>
              <a:buNone/>
            </a:pPr>
            <a:r>
              <a:rPr lang="en-US" sz="2000" b="1" u="sng" dirty="0">
                <a:solidFill>
                  <a:srgbClr val="66FFFF"/>
                </a:solidFill>
              </a:rPr>
              <a:t>Making it possible for them to penetrate the ovum</a:t>
            </a:r>
            <a:r>
              <a:rPr lang="en-US" sz="1800" dirty="0">
                <a:solidFill>
                  <a:srgbClr val="66FFFF"/>
                </a:solidFill>
              </a:rPr>
              <a:t>:</a:t>
            </a:r>
          </a:p>
          <a:p>
            <a:pPr>
              <a:lnSpc>
                <a:spcPct val="80000"/>
              </a:lnSpc>
              <a:buFont typeface="Wingdings" pitchFamily="2" charset="2"/>
              <a:buNone/>
            </a:pPr>
            <a:endParaRPr lang="en-US" sz="1800" dirty="0"/>
          </a:p>
          <a:p>
            <a:pPr>
              <a:lnSpc>
                <a:spcPct val="80000"/>
              </a:lnSpc>
              <a:buFontTx/>
              <a:buChar char="-"/>
            </a:pPr>
            <a:r>
              <a:rPr lang="en-US" sz="2400" dirty="0"/>
              <a:t>Sperm in the </a:t>
            </a:r>
            <a:r>
              <a:rPr lang="en-US" sz="2400" dirty="0" err="1"/>
              <a:t>epididymis</a:t>
            </a:r>
            <a:r>
              <a:rPr lang="en-US" sz="2400" dirty="0"/>
              <a:t> is kept inactive by multiple inhibitory factors secreted by the genital duct epithelia &amp; </a:t>
            </a:r>
          </a:p>
          <a:p>
            <a:pPr>
              <a:lnSpc>
                <a:spcPct val="80000"/>
              </a:lnSpc>
              <a:buFontTx/>
              <a:buChar char="-"/>
            </a:pPr>
            <a:r>
              <a:rPr lang="en-US" sz="2400" dirty="0"/>
              <a:t>They will be activated in female genital tract, for the processes of fertilization.  These activation changes are called </a:t>
            </a:r>
            <a:r>
              <a:rPr lang="en-US" sz="2400" u="sng" dirty="0" err="1">
                <a:solidFill>
                  <a:srgbClr val="FFFF00"/>
                </a:solidFill>
              </a:rPr>
              <a:t>capacitation</a:t>
            </a:r>
            <a:r>
              <a:rPr lang="en-US" sz="2400" u="sng" dirty="0">
                <a:solidFill>
                  <a:srgbClr val="FFFF00"/>
                </a:solidFill>
              </a:rPr>
              <a:t> </a:t>
            </a:r>
            <a:r>
              <a:rPr lang="en-US" sz="2400" dirty="0"/>
              <a:t>of the spermatozoa (require 1 to 10 hrs).</a:t>
            </a:r>
          </a:p>
          <a:p>
            <a:pPr>
              <a:lnSpc>
                <a:spcPct val="80000"/>
              </a:lnSpc>
              <a:buFont typeface="Wingdings" pitchFamily="2" charset="2"/>
              <a:buNone/>
            </a:pPr>
            <a:endParaRPr lang="en-US" sz="2400" dirty="0"/>
          </a:p>
          <a:p>
            <a:pPr>
              <a:lnSpc>
                <a:spcPct val="80000"/>
              </a:lnSpc>
              <a:buFont typeface="+mj-lt"/>
              <a:buAutoNum type="arabicPeriod"/>
            </a:pPr>
            <a:r>
              <a:rPr lang="en-US" sz="2400" dirty="0"/>
              <a:t>Uterine &amp; fallopian fluids wash away the inhibitory factors which suppress the sperm activity in the male genital ducts.</a:t>
            </a:r>
          </a:p>
          <a:p>
            <a:pPr>
              <a:lnSpc>
                <a:spcPct val="80000"/>
              </a:lnSpc>
              <a:buFont typeface="+mj-lt"/>
              <a:buAutoNum type="arabicPeriod"/>
            </a:pPr>
            <a:endParaRPr lang="en-US" sz="2400" dirty="0"/>
          </a:p>
          <a:p>
            <a:pPr>
              <a:lnSpc>
                <a:spcPct val="80000"/>
              </a:lnSpc>
              <a:buFont typeface="+mj-lt"/>
              <a:buAutoNum type="arabicPeriod"/>
            </a:pPr>
            <a:r>
              <a:rPr lang="en-US" sz="2400" dirty="0"/>
              <a:t>Cellular membrane covering the </a:t>
            </a:r>
            <a:r>
              <a:rPr lang="en-US" sz="2400" dirty="0" err="1"/>
              <a:t>acrosome</a:t>
            </a:r>
            <a:r>
              <a:rPr lang="en-US" sz="2400" dirty="0"/>
              <a:t> is covered with cholesterol which prevent the release of its enzyme. After ejaculation the sperm removed from the cholesterol vesicles &amp; this makes the membrane of the sperm head becomes weaker.</a:t>
            </a:r>
          </a:p>
          <a:p>
            <a:pPr>
              <a:lnSpc>
                <a:spcPct val="80000"/>
              </a:lnSpc>
              <a:buFont typeface="+mj-lt"/>
              <a:buAutoNum type="arabicPeriod"/>
            </a:pPr>
            <a:r>
              <a:rPr lang="en-US" sz="2400" dirty="0"/>
              <a:t> The sperm membrane becomes more permeable to Ca2+ ion which increase their movements &amp; help to release the </a:t>
            </a:r>
            <a:r>
              <a:rPr lang="en-US" sz="2400" dirty="0" err="1"/>
              <a:t>proteolytic</a:t>
            </a:r>
            <a:r>
              <a:rPr lang="en-US" sz="2400" dirty="0"/>
              <a:t> enzymes from </a:t>
            </a:r>
            <a:r>
              <a:rPr lang="en-US" sz="2400" dirty="0" err="1"/>
              <a:t>acrosome</a:t>
            </a:r>
            <a:r>
              <a:rPr lang="en-US" sz="2400" dirty="0"/>
              <a:t> which aid in penetrating the ovum.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b="1" u="sng" dirty="0" err="1">
                <a:solidFill>
                  <a:srgbClr val="66FFFF"/>
                </a:solidFill>
              </a:rPr>
              <a:t>Acrosome</a:t>
            </a:r>
            <a:r>
              <a:rPr lang="en-US" sz="2800" b="1" u="sng" dirty="0">
                <a:solidFill>
                  <a:srgbClr val="66FFFF"/>
                </a:solidFill>
              </a:rPr>
              <a:t> enzymes, the “</a:t>
            </a:r>
            <a:r>
              <a:rPr lang="en-US" sz="2800" b="1" u="sng" dirty="0" err="1">
                <a:solidFill>
                  <a:srgbClr val="66FFFF"/>
                </a:solidFill>
              </a:rPr>
              <a:t>Acrosome</a:t>
            </a:r>
            <a:r>
              <a:rPr lang="en-US" sz="2800" b="1" u="sng" dirty="0">
                <a:solidFill>
                  <a:srgbClr val="66FFFF"/>
                </a:solidFill>
              </a:rPr>
              <a:t> Reaction” and penetration of the ovum:</a:t>
            </a:r>
            <a:br>
              <a:rPr lang="en-US" sz="2800" b="1" u="sng" dirty="0">
                <a:solidFill>
                  <a:srgbClr val="66FFFF"/>
                </a:solidFill>
              </a:rPr>
            </a:br>
            <a:endParaRPr lang="en-US" sz="2800" dirty="0"/>
          </a:p>
        </p:txBody>
      </p:sp>
      <p:sp>
        <p:nvSpPr>
          <p:cNvPr id="11267" name="Rectangle 3"/>
          <p:cNvSpPr>
            <a:spLocks noGrp="1" noChangeArrowheads="1"/>
          </p:cNvSpPr>
          <p:nvPr>
            <p:ph sz="half" idx="1"/>
          </p:nvPr>
        </p:nvSpPr>
        <p:spPr>
          <a:xfrm>
            <a:off x="464344" y="1524000"/>
            <a:ext cx="4038600" cy="5029199"/>
          </a:xfrm>
        </p:spPr>
        <p:txBody>
          <a:bodyPr>
            <a:normAutofit fontScale="92500" lnSpcReduction="10000"/>
          </a:bodyPr>
          <a:lstStyle/>
          <a:p>
            <a:pPr>
              <a:buFont typeface="Wingdings" pitchFamily="2" charset="2"/>
              <a:buNone/>
            </a:pPr>
            <a:endParaRPr lang="en-US" sz="2400" b="1" u="sng" dirty="0">
              <a:solidFill>
                <a:srgbClr val="66FFFF"/>
              </a:solidFill>
            </a:endParaRPr>
          </a:p>
          <a:p>
            <a:r>
              <a:rPr lang="en-US" sz="2600" u="sng" dirty="0">
                <a:solidFill>
                  <a:srgbClr val="FF00FF"/>
                </a:solidFill>
              </a:rPr>
              <a:t>The </a:t>
            </a:r>
            <a:r>
              <a:rPr lang="en-US" sz="2600" u="sng" dirty="0" err="1">
                <a:solidFill>
                  <a:srgbClr val="FF00FF"/>
                </a:solidFill>
              </a:rPr>
              <a:t>acrosome</a:t>
            </a:r>
            <a:r>
              <a:rPr lang="en-US" sz="2600" dirty="0"/>
              <a:t> of the sperm store large quantities of </a:t>
            </a:r>
            <a:r>
              <a:rPr lang="en-US" sz="2600" dirty="0" err="1"/>
              <a:t>hyaluronidase</a:t>
            </a:r>
            <a:r>
              <a:rPr lang="en-US" sz="2600" dirty="0"/>
              <a:t> and </a:t>
            </a:r>
            <a:r>
              <a:rPr lang="en-US" sz="2600" dirty="0" err="1"/>
              <a:t>proteolytic</a:t>
            </a:r>
            <a:r>
              <a:rPr lang="en-US" sz="2600" dirty="0"/>
              <a:t> enzymes.  </a:t>
            </a:r>
          </a:p>
          <a:p>
            <a:r>
              <a:rPr lang="en-US" sz="2600" dirty="0" err="1"/>
              <a:t>Hyaluronidase</a:t>
            </a:r>
            <a:r>
              <a:rPr lang="en-US" sz="2600" dirty="0"/>
              <a:t> depolarizes </a:t>
            </a:r>
            <a:r>
              <a:rPr lang="en-US" sz="2600" dirty="0" err="1"/>
              <a:t>hyaluronic</a:t>
            </a:r>
            <a:r>
              <a:rPr lang="en-US" sz="2600" dirty="0"/>
              <a:t> acid polymers in the intracellular cement that hold the ovarian </a:t>
            </a:r>
            <a:r>
              <a:rPr lang="en-US" sz="2600" dirty="0" err="1"/>
              <a:t>granulosa</a:t>
            </a:r>
            <a:r>
              <a:rPr lang="en-US" sz="2600" dirty="0"/>
              <a:t> cells together.  </a:t>
            </a:r>
          </a:p>
          <a:p>
            <a:r>
              <a:rPr lang="en-US" sz="2600" dirty="0"/>
              <a:t>Also the </a:t>
            </a:r>
            <a:r>
              <a:rPr lang="en-US" sz="2600" dirty="0" err="1"/>
              <a:t>proteolytic</a:t>
            </a:r>
            <a:r>
              <a:rPr lang="en-US" sz="2600" dirty="0"/>
              <a:t> enzymes digest the proteins.</a:t>
            </a:r>
          </a:p>
          <a:p>
            <a:pPr>
              <a:buFont typeface="Wingdings" pitchFamily="2" charset="2"/>
              <a:buNone/>
            </a:pPr>
            <a:endParaRPr lang="en-US" dirty="0"/>
          </a:p>
        </p:txBody>
      </p:sp>
      <p:sp>
        <p:nvSpPr>
          <p:cNvPr id="9" name="Content Placeholder 8"/>
          <p:cNvSpPr>
            <a:spLocks noGrp="1"/>
          </p:cNvSpPr>
          <p:nvPr>
            <p:ph sz="half" idx="2"/>
          </p:nvPr>
        </p:nvSpPr>
        <p:spPr/>
        <p:txBody>
          <a:bodyPr>
            <a:normAutofit fontScale="92500" lnSpcReduction="10000"/>
          </a:bodyPr>
          <a:lstStyle/>
          <a:p>
            <a:endParaRPr lang="en-US"/>
          </a:p>
        </p:txBody>
      </p:sp>
      <p:pic>
        <p:nvPicPr>
          <p:cNvPr id="13320" name="Picture 8" descr="http://www.apsubiology.org/anatomy/2020/2020_Exam_Reviews/Exam_5/28-02_SpermPenetr_1.jpg"/>
          <p:cNvPicPr>
            <a:picLocks noChangeAspect="1" noChangeArrowheads="1"/>
          </p:cNvPicPr>
          <p:nvPr/>
        </p:nvPicPr>
        <p:blipFill>
          <a:blip r:embed="rId2" cstate="print"/>
          <a:srcRect/>
          <a:stretch>
            <a:fillRect/>
          </a:stretch>
        </p:blipFill>
        <p:spPr bwMode="auto">
          <a:xfrm>
            <a:off x="4495800" y="2057400"/>
            <a:ext cx="4511675" cy="37338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7200" y="381000"/>
            <a:ext cx="8153400" cy="6019800"/>
          </a:xfrm>
        </p:spPr>
        <p:txBody>
          <a:bodyPr>
            <a:normAutofit fontScale="92500" lnSpcReduction="10000"/>
          </a:bodyPr>
          <a:lstStyle/>
          <a:p>
            <a:pPr>
              <a:lnSpc>
                <a:spcPct val="80000"/>
              </a:lnSpc>
              <a:buFont typeface="Wingdings" pitchFamily="2" charset="2"/>
              <a:buNone/>
            </a:pPr>
            <a:r>
              <a:rPr lang="en-US" sz="2000" b="1" u="sng" dirty="0">
                <a:solidFill>
                  <a:srgbClr val="66FFFF"/>
                </a:solidFill>
              </a:rPr>
              <a:t>Male sexual act</a:t>
            </a:r>
            <a:r>
              <a:rPr lang="en-US" sz="2000" u="sng" dirty="0">
                <a:solidFill>
                  <a:srgbClr val="66FFFF"/>
                </a:solidFill>
              </a:rPr>
              <a:t>.</a:t>
            </a:r>
          </a:p>
          <a:p>
            <a:pPr>
              <a:lnSpc>
                <a:spcPct val="80000"/>
              </a:lnSpc>
              <a:buFont typeface="Wingdings" pitchFamily="2" charset="2"/>
              <a:buNone/>
            </a:pPr>
            <a:r>
              <a:rPr lang="en-US" sz="2000" b="1" u="sng" dirty="0">
                <a:solidFill>
                  <a:srgbClr val="66FFFF"/>
                </a:solidFill>
              </a:rPr>
              <a:t>Stages of male sexual act:</a:t>
            </a:r>
          </a:p>
          <a:p>
            <a:pPr>
              <a:lnSpc>
                <a:spcPct val="80000"/>
              </a:lnSpc>
              <a:buFont typeface="Wingdings" pitchFamily="2" charset="2"/>
              <a:buNone/>
            </a:pPr>
            <a:endParaRPr lang="en-US" sz="2000" b="1" u="sng" dirty="0">
              <a:solidFill>
                <a:srgbClr val="66FFFF"/>
              </a:solidFill>
            </a:endParaRPr>
          </a:p>
          <a:p>
            <a:pPr>
              <a:lnSpc>
                <a:spcPct val="80000"/>
              </a:lnSpc>
              <a:buFont typeface="Wingdings" pitchFamily="2" charset="2"/>
              <a:buNone/>
            </a:pPr>
            <a:r>
              <a:rPr lang="en-US" sz="2000" b="1" u="sng" dirty="0">
                <a:solidFill>
                  <a:srgbClr val="00FF99"/>
                </a:solidFill>
              </a:rPr>
              <a:t>1-Penile erection.</a:t>
            </a:r>
            <a:r>
              <a:rPr lang="en-US" sz="1800" dirty="0"/>
              <a:t> </a:t>
            </a:r>
          </a:p>
          <a:p>
            <a:pPr>
              <a:lnSpc>
                <a:spcPct val="80000"/>
              </a:lnSpc>
              <a:buFont typeface="Wingdings" pitchFamily="2" charset="2"/>
              <a:buNone/>
            </a:pPr>
            <a:r>
              <a:rPr lang="en-US" sz="1800" dirty="0"/>
              <a:t>Erection is caused by parasympathetic impulses that pass from the sacral portion of the spinal cord through the pelvic nerves to the penis.</a:t>
            </a:r>
          </a:p>
          <a:p>
            <a:pPr>
              <a:lnSpc>
                <a:spcPct val="80000"/>
              </a:lnSpc>
              <a:buFont typeface="Wingdings" pitchFamily="2" charset="2"/>
              <a:buNone/>
            </a:pPr>
            <a:endParaRPr lang="en-US" sz="1800" dirty="0"/>
          </a:p>
          <a:p>
            <a:pPr>
              <a:lnSpc>
                <a:spcPct val="80000"/>
              </a:lnSpc>
              <a:buFont typeface="Wingdings" pitchFamily="2" charset="2"/>
              <a:buNone/>
            </a:pPr>
            <a:r>
              <a:rPr lang="en-US" sz="2000" b="1" u="sng" dirty="0">
                <a:solidFill>
                  <a:srgbClr val="00FF99"/>
                </a:solidFill>
              </a:rPr>
              <a:t>2-Lubrication</a:t>
            </a:r>
            <a:r>
              <a:rPr lang="en-US" sz="1800" dirty="0">
                <a:solidFill>
                  <a:srgbClr val="00FF99"/>
                </a:solidFill>
              </a:rPr>
              <a:t>,</a:t>
            </a:r>
            <a:r>
              <a:rPr lang="en-US" sz="1800" dirty="0"/>
              <a:t> </a:t>
            </a:r>
          </a:p>
          <a:p>
            <a:pPr>
              <a:lnSpc>
                <a:spcPct val="80000"/>
              </a:lnSpc>
              <a:buFont typeface="Wingdings" pitchFamily="2" charset="2"/>
              <a:buNone/>
            </a:pPr>
            <a:r>
              <a:rPr lang="en-US" sz="1800" dirty="0"/>
              <a:t>Parasympathetic impulses cause the urethral glands &amp;</a:t>
            </a:r>
            <a:r>
              <a:rPr lang="en-US" sz="1800" dirty="0" err="1"/>
              <a:t>bulbourethral</a:t>
            </a:r>
            <a:r>
              <a:rPr lang="en-US" sz="1800" dirty="0"/>
              <a:t> glands to secrete mucous.</a:t>
            </a:r>
          </a:p>
          <a:p>
            <a:pPr>
              <a:lnSpc>
                <a:spcPct val="80000"/>
              </a:lnSpc>
              <a:buFont typeface="Wingdings" pitchFamily="2" charset="2"/>
              <a:buNone/>
            </a:pPr>
            <a:endParaRPr lang="en-US" sz="1800" dirty="0"/>
          </a:p>
          <a:p>
            <a:pPr>
              <a:lnSpc>
                <a:spcPct val="80000"/>
              </a:lnSpc>
              <a:buFont typeface="Wingdings" pitchFamily="2" charset="2"/>
              <a:buNone/>
            </a:pPr>
            <a:r>
              <a:rPr lang="en-US" sz="2000" b="1" u="sng" dirty="0">
                <a:solidFill>
                  <a:srgbClr val="00FF99"/>
                </a:solidFill>
              </a:rPr>
              <a:t>3-Emission and ejaculation.</a:t>
            </a:r>
            <a:r>
              <a:rPr lang="en-US" sz="1800" dirty="0"/>
              <a:t>  </a:t>
            </a:r>
          </a:p>
          <a:p>
            <a:pPr>
              <a:lnSpc>
                <a:spcPct val="80000"/>
              </a:lnSpc>
            </a:pPr>
            <a:r>
              <a:rPr lang="en-US" sz="1800" dirty="0"/>
              <a:t>Function of the sympathetic nerves.  </a:t>
            </a:r>
          </a:p>
          <a:p>
            <a:pPr>
              <a:lnSpc>
                <a:spcPct val="80000"/>
              </a:lnSpc>
            </a:pPr>
            <a:r>
              <a:rPr lang="en-US" sz="1800" dirty="0"/>
              <a:t>Emission begins by contraction of the vas deferens &amp; </a:t>
            </a:r>
            <a:r>
              <a:rPr lang="en-US" sz="1800" dirty="0" err="1"/>
              <a:t>ampulla</a:t>
            </a:r>
            <a:r>
              <a:rPr lang="en-US" sz="1800" dirty="0"/>
              <a:t> to cause expulsion of the sperm in the internal urethra.  </a:t>
            </a:r>
          </a:p>
          <a:p>
            <a:pPr>
              <a:lnSpc>
                <a:spcPct val="80000"/>
              </a:lnSpc>
            </a:pPr>
            <a:r>
              <a:rPr lang="en-US" sz="1800" dirty="0"/>
              <a:t>Contraction of the prostate &amp;seminal vesicles to expel their fluid in the urethra.  </a:t>
            </a:r>
          </a:p>
          <a:p>
            <a:pPr>
              <a:lnSpc>
                <a:spcPct val="80000"/>
              </a:lnSpc>
            </a:pPr>
            <a:r>
              <a:rPr lang="en-US" sz="1800" dirty="0"/>
              <a:t>All these fluids mix in the internal urethra with the mucous secreted by the </a:t>
            </a:r>
            <a:r>
              <a:rPr lang="en-US" sz="1800" dirty="0" err="1"/>
              <a:t>bulbourethral</a:t>
            </a:r>
            <a:r>
              <a:rPr lang="en-US" sz="1800" dirty="0"/>
              <a:t> glands to form the semen.  This process at this point is called </a:t>
            </a:r>
            <a:r>
              <a:rPr lang="en-US" sz="1800" u="sng" dirty="0">
                <a:solidFill>
                  <a:srgbClr val="FFFF00"/>
                </a:solidFill>
              </a:rPr>
              <a:t>emission</a:t>
            </a:r>
            <a:r>
              <a:rPr lang="en-US" sz="1800" dirty="0"/>
              <a:t>.</a:t>
            </a:r>
          </a:p>
          <a:p>
            <a:pPr>
              <a:lnSpc>
                <a:spcPct val="80000"/>
              </a:lnSpc>
              <a:buFont typeface="Wingdings" pitchFamily="2" charset="2"/>
              <a:buNone/>
            </a:pPr>
            <a:endParaRPr lang="en-US" sz="1800" dirty="0"/>
          </a:p>
          <a:p>
            <a:pPr>
              <a:lnSpc>
                <a:spcPct val="80000"/>
              </a:lnSpc>
            </a:pPr>
            <a:r>
              <a:rPr lang="en-US" sz="1800" dirty="0">
                <a:solidFill>
                  <a:srgbClr val="00FF99"/>
                </a:solidFill>
              </a:rPr>
              <a:t>Filling of the internal urethra</a:t>
            </a:r>
            <a:r>
              <a:rPr lang="en-US" sz="1800" dirty="0"/>
              <a:t> with semen causes sensory impulses through </a:t>
            </a:r>
            <a:r>
              <a:rPr lang="en-US" sz="1800" dirty="0" err="1"/>
              <a:t>pudendal</a:t>
            </a:r>
            <a:r>
              <a:rPr lang="en-US" sz="1800" dirty="0"/>
              <a:t> nerves to the sacral region of the cord.  </a:t>
            </a:r>
          </a:p>
          <a:p>
            <a:pPr>
              <a:lnSpc>
                <a:spcPct val="80000"/>
              </a:lnSpc>
            </a:pPr>
            <a:r>
              <a:rPr lang="en-US" sz="1800" dirty="0"/>
              <a:t>Fullness of the internal urethra causes rhythmical contractions of the internal genital organs which increases their pressure to ejaculate the semen to the outside called </a:t>
            </a:r>
            <a:r>
              <a:rPr lang="en-US" sz="1800" u="sng" dirty="0">
                <a:solidFill>
                  <a:srgbClr val="FFFF00"/>
                </a:solidFill>
              </a:rPr>
              <a:t>ejaculation.</a:t>
            </a:r>
            <a:endParaRPr lang="en-US" sz="1200" u="sng" dirty="0">
              <a:solidFill>
                <a:srgbClr val="FFFF00"/>
              </a:solidFill>
            </a:endParaRPr>
          </a:p>
          <a:p>
            <a:pPr>
              <a:lnSpc>
                <a:spcPct val="80000"/>
              </a:lnSpc>
              <a:buFont typeface="Wingdings" pitchFamily="2" charset="2"/>
              <a:buNone/>
            </a:pPr>
            <a:endParaRPr lang="en-US"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381000"/>
            <a:ext cx="8001000" cy="6477000"/>
          </a:xfrm>
        </p:spPr>
        <p:txBody>
          <a:bodyPr>
            <a:normAutofit/>
          </a:bodyPr>
          <a:lstStyle/>
          <a:p>
            <a:pPr>
              <a:lnSpc>
                <a:spcPct val="80000"/>
              </a:lnSpc>
              <a:buFont typeface="Wingdings" pitchFamily="2" charset="2"/>
              <a:buNone/>
            </a:pPr>
            <a:r>
              <a:rPr lang="en-US" sz="1800" b="1" u="sng" dirty="0">
                <a:solidFill>
                  <a:srgbClr val="66FFFF"/>
                </a:solidFill>
              </a:rPr>
              <a:t>Testosterone and other male sex </a:t>
            </a:r>
            <a:r>
              <a:rPr lang="en-US" sz="1800" b="1" u="sng" dirty="0" err="1">
                <a:solidFill>
                  <a:srgbClr val="66FFFF"/>
                </a:solidFill>
              </a:rPr>
              <a:t>hromones</a:t>
            </a:r>
            <a:r>
              <a:rPr lang="en-US" sz="1800" b="1" u="sng" dirty="0">
                <a:solidFill>
                  <a:srgbClr val="66FFFF"/>
                </a:solidFill>
              </a:rPr>
              <a:t>: secretion, metabolism and chemistry of the male sex hormone:</a:t>
            </a:r>
          </a:p>
          <a:p>
            <a:pPr>
              <a:lnSpc>
                <a:spcPct val="80000"/>
              </a:lnSpc>
            </a:pPr>
            <a:endParaRPr lang="en-US" sz="1800" b="1" u="sng" dirty="0">
              <a:solidFill>
                <a:srgbClr val="66FFFF"/>
              </a:solidFill>
            </a:endParaRPr>
          </a:p>
          <a:p>
            <a:pPr>
              <a:lnSpc>
                <a:spcPct val="80000"/>
              </a:lnSpc>
            </a:pPr>
            <a:r>
              <a:rPr lang="en-US" sz="1800" dirty="0"/>
              <a:t>Secretion of testosterone by the interstitial cell of </a:t>
            </a:r>
            <a:r>
              <a:rPr lang="en-US" sz="1800" dirty="0" err="1"/>
              <a:t>leydig</a:t>
            </a:r>
            <a:r>
              <a:rPr lang="en-US" sz="1800" dirty="0"/>
              <a:t> in the testis.  </a:t>
            </a:r>
          </a:p>
          <a:p>
            <a:pPr>
              <a:lnSpc>
                <a:spcPct val="80000"/>
              </a:lnSpc>
            </a:pPr>
            <a:r>
              <a:rPr lang="en-US" sz="1800" dirty="0"/>
              <a:t>The testis secrete several male sex hormone called </a:t>
            </a:r>
            <a:r>
              <a:rPr lang="en-US" sz="1800" u="sng" dirty="0">
                <a:solidFill>
                  <a:srgbClr val="FFFF00"/>
                </a:solidFill>
              </a:rPr>
              <a:t>androgens</a:t>
            </a:r>
            <a:r>
              <a:rPr lang="en-US" sz="1800" dirty="0"/>
              <a:t> including testosterone, </a:t>
            </a:r>
            <a:r>
              <a:rPr lang="en-US" sz="1800" dirty="0" err="1"/>
              <a:t>dihydrotestosterone</a:t>
            </a:r>
            <a:r>
              <a:rPr lang="en-US" sz="1800" dirty="0"/>
              <a:t> and </a:t>
            </a:r>
            <a:r>
              <a:rPr lang="en-US" sz="1800" dirty="0" err="1"/>
              <a:t>androstenedione</a:t>
            </a:r>
            <a:r>
              <a:rPr lang="en-US" sz="1800" dirty="0"/>
              <a:t>.  </a:t>
            </a:r>
          </a:p>
          <a:p>
            <a:pPr>
              <a:lnSpc>
                <a:spcPct val="80000"/>
              </a:lnSpc>
            </a:pPr>
            <a:r>
              <a:rPr lang="en-US" sz="1800" dirty="0"/>
              <a:t>Testosterone is the most abundant form while </a:t>
            </a:r>
            <a:r>
              <a:rPr lang="en-US" sz="1800" dirty="0" err="1"/>
              <a:t>dihydrotestosterone</a:t>
            </a:r>
            <a:r>
              <a:rPr lang="en-US" sz="1800" dirty="0"/>
              <a:t> is most active and testosterone converted into </a:t>
            </a:r>
            <a:r>
              <a:rPr lang="en-US" sz="1800" dirty="0" err="1"/>
              <a:t>dihydrotestosterone</a:t>
            </a:r>
            <a:r>
              <a:rPr lang="en-US" sz="1800" dirty="0"/>
              <a:t> in the target cells.</a:t>
            </a:r>
          </a:p>
          <a:p>
            <a:pPr>
              <a:lnSpc>
                <a:spcPct val="80000"/>
              </a:lnSpc>
              <a:buFont typeface="Wingdings" pitchFamily="2" charset="2"/>
              <a:buNone/>
            </a:pPr>
            <a:endParaRPr lang="en-US" sz="1800" dirty="0"/>
          </a:p>
          <a:p>
            <a:pPr>
              <a:lnSpc>
                <a:spcPct val="80000"/>
              </a:lnSpc>
              <a:buFont typeface="Wingdings" pitchFamily="2" charset="2"/>
              <a:buNone/>
            </a:pPr>
            <a:r>
              <a:rPr lang="en-US" sz="1800" b="1" u="sng" dirty="0">
                <a:solidFill>
                  <a:srgbClr val="66FFFF"/>
                </a:solidFill>
              </a:rPr>
              <a:t>Secretion &amp; chemistry of androgens in the body:</a:t>
            </a:r>
          </a:p>
          <a:p>
            <a:pPr>
              <a:lnSpc>
                <a:spcPct val="80000"/>
              </a:lnSpc>
              <a:buFont typeface="Wingdings" pitchFamily="2" charset="2"/>
              <a:buNone/>
            </a:pPr>
            <a:endParaRPr lang="en-US" sz="1800" b="1" u="sng" dirty="0">
              <a:solidFill>
                <a:srgbClr val="66FFFF"/>
              </a:solidFill>
            </a:endParaRPr>
          </a:p>
          <a:p>
            <a:pPr>
              <a:lnSpc>
                <a:spcPct val="80000"/>
              </a:lnSpc>
            </a:pPr>
            <a:r>
              <a:rPr lang="en-US" sz="1800" dirty="0"/>
              <a:t>From the testes and adrenal glands </a:t>
            </a:r>
          </a:p>
          <a:p>
            <a:pPr>
              <a:lnSpc>
                <a:spcPct val="80000"/>
              </a:lnSpc>
            </a:pPr>
            <a:r>
              <a:rPr lang="en-US" sz="1800" dirty="0"/>
              <a:t>It is synthesized either from cholesterol or directly from </a:t>
            </a:r>
            <a:r>
              <a:rPr lang="en-US" sz="1800" dirty="0" err="1"/>
              <a:t>acetylcoenzyme</a:t>
            </a:r>
            <a:r>
              <a:rPr lang="en-US" sz="1800" dirty="0"/>
              <a:t> A.</a:t>
            </a:r>
          </a:p>
          <a:p>
            <a:pPr>
              <a:lnSpc>
                <a:spcPct val="80000"/>
              </a:lnSpc>
              <a:buFont typeface="Wingdings" pitchFamily="2" charset="2"/>
              <a:buNone/>
            </a:pPr>
            <a:endParaRPr lang="en-US" sz="1600" dirty="0"/>
          </a:p>
          <a:p>
            <a:pPr>
              <a:lnSpc>
                <a:spcPct val="80000"/>
              </a:lnSpc>
              <a:buFont typeface="Wingdings" pitchFamily="2" charset="2"/>
              <a:buNone/>
            </a:pPr>
            <a:r>
              <a:rPr lang="en-US" sz="1800" b="1" u="sng" dirty="0">
                <a:solidFill>
                  <a:srgbClr val="66FFFF"/>
                </a:solidFill>
              </a:rPr>
              <a:t>Metabolism of testosterone:</a:t>
            </a:r>
          </a:p>
          <a:p>
            <a:pPr>
              <a:lnSpc>
                <a:spcPct val="80000"/>
              </a:lnSpc>
              <a:buFont typeface="Wingdings" pitchFamily="2" charset="2"/>
              <a:buNone/>
            </a:pPr>
            <a:endParaRPr lang="en-US" sz="1800" b="1" u="sng" dirty="0">
              <a:solidFill>
                <a:srgbClr val="66FFFF"/>
              </a:solidFill>
            </a:endParaRPr>
          </a:p>
          <a:p>
            <a:pPr>
              <a:lnSpc>
                <a:spcPct val="80000"/>
              </a:lnSpc>
            </a:pPr>
            <a:r>
              <a:rPr lang="en-US" sz="1800" dirty="0"/>
              <a:t>Testosterone bound with beta globulin and circulate in the blood for 30 minutes to several hours .</a:t>
            </a:r>
          </a:p>
          <a:p>
            <a:pPr>
              <a:lnSpc>
                <a:spcPct val="80000"/>
              </a:lnSpc>
            </a:pPr>
            <a:r>
              <a:rPr lang="en-US" sz="1800" dirty="0"/>
              <a:t>Converted to estrogen in the liver.</a:t>
            </a:r>
          </a:p>
          <a:p>
            <a:pPr>
              <a:lnSpc>
                <a:spcPct val="80000"/>
              </a:lnSpc>
            </a:pPr>
            <a:r>
              <a:rPr lang="en-US" sz="1800" dirty="0"/>
              <a:t>Excreted either into the gut through liver bile or into the urine through the kidneys.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457200" y="228600"/>
            <a:ext cx="8153400" cy="5897563"/>
          </a:xfrm>
        </p:spPr>
        <p:txBody>
          <a:bodyPr/>
          <a:lstStyle/>
          <a:p>
            <a:pPr>
              <a:buFont typeface="Wingdings" pitchFamily="2" charset="2"/>
              <a:buNone/>
            </a:pPr>
            <a:r>
              <a:rPr lang="en-US" sz="4000" b="1" u="sng" dirty="0">
                <a:solidFill>
                  <a:srgbClr val="66FFFF"/>
                </a:solidFill>
              </a:rPr>
              <a:t>Functions of testosterone</a:t>
            </a:r>
            <a:r>
              <a:rPr lang="en-US" b="1" u="sng" dirty="0">
                <a:solidFill>
                  <a:srgbClr val="66FFFF"/>
                </a:solidFill>
              </a:rPr>
              <a:t>:</a:t>
            </a:r>
          </a:p>
          <a:p>
            <a:pPr>
              <a:buFont typeface="Wingdings" pitchFamily="2" charset="2"/>
              <a:buNone/>
            </a:pPr>
            <a:endParaRPr lang="en-US" b="1" u="sng" dirty="0">
              <a:solidFill>
                <a:srgbClr val="66FFFF"/>
              </a:solidFill>
            </a:endParaRPr>
          </a:p>
          <a:p>
            <a:r>
              <a:rPr lang="en-US" sz="2400" b="1" dirty="0"/>
              <a:t>It is responsible for the characteristic </a:t>
            </a:r>
            <a:r>
              <a:rPr lang="en-US" sz="2400" b="1" u="sng" dirty="0">
                <a:solidFill>
                  <a:srgbClr val="FF00FF"/>
                </a:solidFill>
              </a:rPr>
              <a:t>masculine body.</a:t>
            </a:r>
            <a:r>
              <a:rPr lang="en-US" sz="2400" b="1" dirty="0"/>
              <a:t>  </a:t>
            </a:r>
          </a:p>
          <a:p>
            <a:r>
              <a:rPr lang="en-US" sz="2400" b="1" dirty="0"/>
              <a:t>During </a:t>
            </a:r>
            <a:r>
              <a:rPr lang="en-US" sz="2400" b="1" u="sng" dirty="0">
                <a:solidFill>
                  <a:srgbClr val="FF00FF"/>
                </a:solidFill>
              </a:rPr>
              <a:t>fetal life</a:t>
            </a:r>
            <a:r>
              <a:rPr lang="en-US" sz="2400" b="1" dirty="0"/>
              <a:t> the testis are stimulated by </a:t>
            </a:r>
            <a:r>
              <a:rPr lang="en-US" sz="2400" b="1" u="sng" dirty="0">
                <a:solidFill>
                  <a:srgbClr val="FF00FF"/>
                </a:solidFill>
              </a:rPr>
              <a:t>placenta chorionic </a:t>
            </a:r>
            <a:r>
              <a:rPr lang="en-US" sz="2400" b="1" u="sng" dirty="0" err="1">
                <a:solidFill>
                  <a:srgbClr val="FF00FF"/>
                </a:solidFill>
              </a:rPr>
              <a:t>gonodotropin</a:t>
            </a:r>
            <a:r>
              <a:rPr lang="en-US" sz="2400" b="1" dirty="0"/>
              <a:t> to produce testosterone throughout fetal life &amp; the 10 weeks after birth </a:t>
            </a:r>
          </a:p>
          <a:p>
            <a:r>
              <a:rPr lang="en-US" sz="2400" b="1" dirty="0">
                <a:solidFill>
                  <a:srgbClr val="FF00FF"/>
                </a:solidFill>
              </a:rPr>
              <a:t>During childhood</a:t>
            </a:r>
            <a:r>
              <a:rPr lang="en-US" sz="2400" b="1" dirty="0"/>
              <a:t> there is no more testosterone production </a:t>
            </a:r>
          </a:p>
          <a:p>
            <a:r>
              <a:rPr lang="en-US" sz="2400" b="1" dirty="0"/>
              <a:t> </a:t>
            </a:r>
            <a:r>
              <a:rPr lang="en-US" sz="2400" b="1" dirty="0">
                <a:solidFill>
                  <a:srgbClr val="FF00FF"/>
                </a:solidFill>
              </a:rPr>
              <a:t>At puberty</a:t>
            </a:r>
            <a:r>
              <a:rPr lang="en-US" sz="2400" b="1" dirty="0"/>
              <a:t> under the </a:t>
            </a:r>
            <a:r>
              <a:rPr lang="en-US" sz="2400" b="1" u="sng" dirty="0">
                <a:solidFill>
                  <a:srgbClr val="FF00FF"/>
                </a:solidFill>
              </a:rPr>
              <a:t>anterior pituitary </a:t>
            </a:r>
            <a:r>
              <a:rPr lang="en-US" sz="2400" b="1" u="sng" dirty="0" err="1">
                <a:solidFill>
                  <a:srgbClr val="FF00FF"/>
                </a:solidFill>
              </a:rPr>
              <a:t>gonadotropic</a:t>
            </a:r>
            <a:r>
              <a:rPr lang="en-US" sz="2400" b="1" u="sng" dirty="0">
                <a:solidFill>
                  <a:srgbClr val="FF00FF"/>
                </a:solidFill>
              </a:rPr>
              <a:t> hormones</a:t>
            </a:r>
            <a:r>
              <a:rPr lang="en-US" sz="2400" b="1" dirty="0"/>
              <a:t> stimulation and throughout life </a:t>
            </a:r>
          </a:p>
          <a:p>
            <a:r>
              <a:rPr lang="en-US" sz="2400" b="1" dirty="0"/>
              <a:t>Beyond 80 years it decline to 50%.</a:t>
            </a:r>
          </a:p>
          <a:p>
            <a:pPr>
              <a:buFont typeface="Wingdings" pitchFamily="2" charset="2"/>
              <a:buNone/>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81000" y="-152400"/>
            <a:ext cx="8229600" cy="1139825"/>
          </a:xfrm>
        </p:spPr>
        <p:txBody>
          <a:bodyPr/>
          <a:lstStyle/>
          <a:p>
            <a:endParaRPr lang="en-US"/>
          </a:p>
        </p:txBody>
      </p:sp>
      <p:pic>
        <p:nvPicPr>
          <p:cNvPr id="36868" name="Picture 4" descr="80-9"/>
          <p:cNvPicPr>
            <a:picLocks noGrp="1" noChangeAspect="1" noChangeArrowheads="1"/>
          </p:cNvPicPr>
          <p:nvPr>
            <p:ph idx="1"/>
          </p:nvPr>
        </p:nvPicPr>
        <p:blipFill>
          <a:blip r:embed="rId2" cstate="print"/>
          <a:srcRect/>
          <a:stretch>
            <a:fillRect/>
          </a:stretch>
        </p:blipFill>
        <p:spPr>
          <a:xfrm>
            <a:off x="1371600" y="1524000"/>
            <a:ext cx="6553200" cy="3786188"/>
          </a:xfrm>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Objectives</a:t>
            </a:r>
          </a:p>
        </p:txBody>
      </p:sp>
      <p:sp>
        <p:nvSpPr>
          <p:cNvPr id="3" name="Content Placeholder 2"/>
          <p:cNvSpPr>
            <a:spLocks noGrp="1"/>
          </p:cNvSpPr>
          <p:nvPr>
            <p:ph idx="1"/>
          </p:nvPr>
        </p:nvSpPr>
        <p:spPr/>
        <p:txBody>
          <a:bodyPr>
            <a:normAutofit fontScale="77500" lnSpcReduction="20000"/>
          </a:bodyPr>
          <a:lstStyle/>
          <a:p>
            <a:pPr>
              <a:buNone/>
            </a:pPr>
            <a:r>
              <a:rPr lang="en-US" dirty="0"/>
              <a:t>By the end of this lecture, you should be able to:</a:t>
            </a:r>
          </a:p>
          <a:p>
            <a:pPr marL="514350" lvl="0" indent="-285750">
              <a:buFont typeface="+mj-lt"/>
              <a:buAutoNum type="arabicPeriod"/>
            </a:pPr>
            <a:r>
              <a:rPr lang="en-US" dirty="0"/>
              <a:t>Understand the functions of the male reproductive organs and glands</a:t>
            </a:r>
          </a:p>
          <a:p>
            <a:pPr marL="514350" lvl="0" indent="-285750">
              <a:buFont typeface="+mj-lt"/>
              <a:buAutoNum type="arabicPeriod"/>
            </a:pPr>
            <a:r>
              <a:rPr lang="en-US" dirty="0"/>
              <a:t>Describe the synthesis, secretion, metabolism and effects of testosterone</a:t>
            </a:r>
          </a:p>
          <a:p>
            <a:pPr marL="514350" lvl="0" indent="-285750">
              <a:buFont typeface="+mj-lt"/>
              <a:buAutoNum type="arabicPeriod"/>
            </a:pPr>
            <a:r>
              <a:rPr lang="en-US" dirty="0"/>
              <a:t>Explain how the hypothalamus and anterior pituitary gland regulate male reproductive function</a:t>
            </a:r>
          </a:p>
          <a:p>
            <a:pPr marL="514350" lvl="0" indent="-285750">
              <a:buFont typeface="+mj-lt"/>
              <a:buAutoNum type="arabicPeriod"/>
            </a:pPr>
            <a:r>
              <a:rPr lang="en-US" dirty="0"/>
              <a:t>Describe the major testicular abnormalities</a:t>
            </a:r>
          </a:p>
          <a:p>
            <a:pPr marL="514350" lvl="0" indent="-285750">
              <a:buFont typeface="+mj-lt"/>
              <a:buAutoNum type="arabicPeriod"/>
            </a:pPr>
            <a:r>
              <a:rPr lang="en-US" dirty="0"/>
              <a:t>Discuss the normal mechanism of the male sexual act</a:t>
            </a:r>
          </a:p>
          <a:p>
            <a:pPr>
              <a:buNone/>
            </a:pPr>
            <a:endParaRPr lang="en-US" dirty="0"/>
          </a:p>
          <a:p>
            <a:pPr>
              <a:buNone/>
            </a:pPr>
            <a:r>
              <a:rPr lang="en-US" dirty="0"/>
              <a:t>Keywords: </a:t>
            </a:r>
            <a:r>
              <a:rPr lang="en-US" dirty="0" err="1"/>
              <a:t>Leydig</a:t>
            </a:r>
            <a:r>
              <a:rPr lang="en-US" dirty="0"/>
              <a:t> cell, </a:t>
            </a:r>
            <a:r>
              <a:rPr lang="en-US" dirty="0" err="1"/>
              <a:t>Sertoli</a:t>
            </a:r>
            <a:r>
              <a:rPr lang="en-US" dirty="0"/>
              <a:t> cell, </a:t>
            </a:r>
            <a:r>
              <a:rPr lang="en-US" dirty="0" err="1"/>
              <a:t>dihydrotestosterone</a:t>
            </a:r>
            <a:r>
              <a:rPr lang="en-US" dirty="0"/>
              <a:t>, </a:t>
            </a:r>
            <a:r>
              <a:rPr lang="en-US" dirty="0" err="1"/>
              <a:t>cryptorchidism</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457200" y="609600"/>
            <a:ext cx="8229600" cy="5516563"/>
          </a:xfrm>
        </p:spPr>
        <p:txBody>
          <a:bodyPr>
            <a:normAutofit fontScale="92500"/>
          </a:bodyPr>
          <a:lstStyle/>
          <a:p>
            <a:pPr>
              <a:lnSpc>
                <a:spcPct val="80000"/>
              </a:lnSpc>
              <a:buFont typeface="Wingdings" pitchFamily="2" charset="2"/>
              <a:buNone/>
            </a:pPr>
            <a:r>
              <a:rPr lang="en-US" b="1" u="sng" dirty="0">
                <a:solidFill>
                  <a:srgbClr val="66FFFF"/>
                </a:solidFill>
              </a:rPr>
              <a:t>Function of testosterone during fetal development:</a:t>
            </a:r>
          </a:p>
          <a:p>
            <a:pPr>
              <a:lnSpc>
                <a:spcPct val="80000"/>
              </a:lnSpc>
            </a:pPr>
            <a:r>
              <a:rPr lang="en-US" sz="2400" b="1" dirty="0"/>
              <a:t>Testosterone secreted by the genital ridges.</a:t>
            </a:r>
          </a:p>
          <a:p>
            <a:pPr>
              <a:lnSpc>
                <a:spcPct val="80000"/>
              </a:lnSpc>
            </a:pPr>
            <a:r>
              <a:rPr lang="en-US" sz="2400" b="1" dirty="0"/>
              <a:t> Later by the fetal testis  </a:t>
            </a:r>
          </a:p>
          <a:p>
            <a:pPr>
              <a:lnSpc>
                <a:spcPct val="80000"/>
              </a:lnSpc>
            </a:pPr>
            <a:r>
              <a:rPr lang="en-US" sz="2400" b="1" dirty="0"/>
              <a:t>It is responsible for development of the male body characteristics including the formation of</a:t>
            </a:r>
          </a:p>
          <a:p>
            <a:pPr>
              <a:lnSpc>
                <a:spcPct val="80000"/>
              </a:lnSpc>
            </a:pPr>
            <a:r>
              <a:rPr lang="en-US" sz="2400" b="1" dirty="0"/>
              <a:t> Penis &amp; scrotum.</a:t>
            </a:r>
          </a:p>
          <a:p>
            <a:pPr>
              <a:lnSpc>
                <a:spcPct val="80000"/>
              </a:lnSpc>
            </a:pPr>
            <a:r>
              <a:rPr lang="en-US" sz="2400" b="1" dirty="0"/>
              <a:t>Prostate gland, seminal vesicles </a:t>
            </a:r>
          </a:p>
          <a:p>
            <a:pPr>
              <a:lnSpc>
                <a:spcPct val="80000"/>
              </a:lnSpc>
            </a:pPr>
            <a:r>
              <a:rPr lang="en-US" sz="2400" b="1" dirty="0"/>
              <a:t>Male genital ducts .</a:t>
            </a:r>
          </a:p>
          <a:p>
            <a:pPr>
              <a:lnSpc>
                <a:spcPct val="80000"/>
              </a:lnSpc>
            </a:pPr>
            <a:r>
              <a:rPr lang="en-US" sz="2400" b="1" dirty="0"/>
              <a:t>Suppressing the formation of female genital organs.</a:t>
            </a:r>
          </a:p>
          <a:p>
            <a:pPr>
              <a:lnSpc>
                <a:spcPct val="80000"/>
              </a:lnSpc>
              <a:buFont typeface="Wingdings" pitchFamily="2" charset="2"/>
              <a:buNone/>
            </a:pPr>
            <a:endParaRPr lang="en-US" sz="2400" b="1" dirty="0"/>
          </a:p>
          <a:p>
            <a:pPr>
              <a:lnSpc>
                <a:spcPct val="80000"/>
              </a:lnSpc>
              <a:buFont typeface="Wingdings" pitchFamily="2" charset="2"/>
              <a:buNone/>
            </a:pPr>
            <a:r>
              <a:rPr lang="en-US" b="1" u="sng" dirty="0">
                <a:solidFill>
                  <a:srgbClr val="66FFFF"/>
                </a:solidFill>
              </a:rPr>
              <a:t>Effect of testosterone to cause descent of the testis:</a:t>
            </a:r>
          </a:p>
          <a:p>
            <a:pPr>
              <a:lnSpc>
                <a:spcPct val="80000"/>
              </a:lnSpc>
              <a:buFont typeface="Wingdings" pitchFamily="2" charset="2"/>
              <a:buNone/>
            </a:pPr>
            <a:endParaRPr lang="en-US" dirty="0">
              <a:solidFill>
                <a:srgbClr val="66FFFF"/>
              </a:solidFill>
            </a:endParaRPr>
          </a:p>
          <a:p>
            <a:pPr>
              <a:lnSpc>
                <a:spcPct val="80000"/>
              </a:lnSpc>
            </a:pPr>
            <a:r>
              <a:rPr lang="en-US" sz="2400" b="1" dirty="0"/>
              <a:t>The testis descend into the scrotum during the last 2 to 3 months of gestation when the testis begin secreting reasonable quantities of testosterone.</a:t>
            </a:r>
          </a:p>
          <a:p>
            <a:pPr>
              <a:lnSpc>
                <a:spcPct val="80000"/>
              </a:lnSpc>
              <a:buFont typeface="Wingdings" pitchFamily="2" charset="2"/>
              <a:buNone/>
            </a:pPr>
            <a:endParaRPr lang="en-US"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457200" y="304800"/>
            <a:ext cx="8077200" cy="5821363"/>
          </a:xfrm>
        </p:spPr>
        <p:txBody>
          <a:bodyPr>
            <a:normAutofit/>
          </a:bodyPr>
          <a:lstStyle/>
          <a:p>
            <a:pPr>
              <a:lnSpc>
                <a:spcPct val="80000"/>
              </a:lnSpc>
              <a:buFont typeface="Wingdings" pitchFamily="2" charset="2"/>
              <a:buNone/>
            </a:pPr>
            <a:r>
              <a:rPr lang="en-US" sz="2400" b="1" u="sng" dirty="0"/>
              <a:t>-</a:t>
            </a:r>
            <a:r>
              <a:rPr lang="en-US" sz="2400" b="1" u="sng" dirty="0">
                <a:solidFill>
                  <a:srgbClr val="66FFFF"/>
                </a:solidFill>
              </a:rPr>
              <a:t>Effect </a:t>
            </a:r>
            <a:r>
              <a:rPr lang="en-US" sz="2400" b="1" u="sng" dirty="0" err="1">
                <a:solidFill>
                  <a:srgbClr val="66FFFF"/>
                </a:solidFill>
              </a:rPr>
              <a:t>pf</a:t>
            </a:r>
            <a:r>
              <a:rPr lang="en-US" sz="2400" b="1" u="sng" dirty="0">
                <a:solidFill>
                  <a:srgbClr val="66FFFF"/>
                </a:solidFill>
              </a:rPr>
              <a:t> testosterone on development of adult primary and secondary sexual characteristics:</a:t>
            </a:r>
          </a:p>
          <a:p>
            <a:pPr>
              <a:lnSpc>
                <a:spcPct val="80000"/>
              </a:lnSpc>
              <a:buFont typeface="Wingdings" pitchFamily="2" charset="2"/>
              <a:buNone/>
            </a:pPr>
            <a:endParaRPr lang="en-US" sz="2400" b="1" u="sng" dirty="0">
              <a:solidFill>
                <a:srgbClr val="66FFFF"/>
              </a:solidFill>
            </a:endParaRPr>
          </a:p>
          <a:p>
            <a:pPr>
              <a:lnSpc>
                <a:spcPct val="80000"/>
              </a:lnSpc>
              <a:buFont typeface="Wingdings" pitchFamily="2" charset="2"/>
              <a:buNone/>
            </a:pPr>
            <a:r>
              <a:rPr lang="en-US" sz="2400" b="1" u="sng" dirty="0">
                <a:solidFill>
                  <a:srgbClr val="FF99FF"/>
                </a:solidFill>
              </a:rPr>
              <a:t>1-After puberty</a:t>
            </a:r>
            <a:r>
              <a:rPr lang="en-US" sz="2400" b="1" dirty="0">
                <a:solidFill>
                  <a:srgbClr val="FF99FF"/>
                </a:solidFill>
              </a:rPr>
              <a:t>,</a:t>
            </a:r>
            <a:r>
              <a:rPr lang="en-US" sz="2400" b="1" dirty="0"/>
              <a:t> the increasing amounts of testosterone cause enlargement of the penis, scrotum &amp; testis &amp; secondary sexual characteristics.</a:t>
            </a:r>
          </a:p>
          <a:p>
            <a:pPr>
              <a:lnSpc>
                <a:spcPct val="80000"/>
              </a:lnSpc>
              <a:buFont typeface="Wingdings" pitchFamily="2" charset="2"/>
              <a:buNone/>
            </a:pPr>
            <a:endParaRPr lang="en-US" sz="2400" b="1" dirty="0"/>
          </a:p>
          <a:p>
            <a:pPr>
              <a:lnSpc>
                <a:spcPct val="80000"/>
              </a:lnSpc>
              <a:buFont typeface="Wingdings" pitchFamily="2" charset="2"/>
              <a:buNone/>
            </a:pPr>
            <a:r>
              <a:rPr lang="en-US" sz="2400" b="1" u="sng" dirty="0">
                <a:solidFill>
                  <a:srgbClr val="FF99FF"/>
                </a:solidFill>
              </a:rPr>
              <a:t>2- Effect on the distribution of body hair:</a:t>
            </a:r>
          </a:p>
          <a:p>
            <a:pPr>
              <a:lnSpc>
                <a:spcPct val="80000"/>
              </a:lnSpc>
            </a:pPr>
            <a:r>
              <a:rPr lang="en-US" sz="2400" b="1" dirty="0"/>
              <a:t>Testosterone causes growth of hair:</a:t>
            </a:r>
          </a:p>
          <a:p>
            <a:pPr lvl="1">
              <a:lnSpc>
                <a:spcPct val="80000"/>
              </a:lnSpc>
            </a:pPr>
            <a:r>
              <a:rPr lang="en-US" sz="1400" b="1" dirty="0"/>
              <a:t> </a:t>
            </a:r>
            <a:r>
              <a:rPr lang="en-US" sz="2400" b="1" dirty="0"/>
              <a:t>Over the pubis (upward along the </a:t>
            </a:r>
            <a:r>
              <a:rPr lang="en-US" sz="2400" b="1" dirty="0" err="1"/>
              <a:t>linea</a:t>
            </a:r>
            <a:r>
              <a:rPr lang="en-US" sz="2400" b="1" dirty="0"/>
              <a:t> alba of the abdomen to the umbilicus)</a:t>
            </a:r>
          </a:p>
          <a:p>
            <a:pPr lvl="1">
              <a:lnSpc>
                <a:spcPct val="80000"/>
              </a:lnSpc>
            </a:pPr>
            <a:r>
              <a:rPr lang="en-US" sz="2400" b="1" dirty="0"/>
              <a:t>On the face; </a:t>
            </a:r>
          </a:p>
          <a:p>
            <a:pPr lvl="1">
              <a:lnSpc>
                <a:spcPct val="80000"/>
              </a:lnSpc>
            </a:pPr>
            <a:r>
              <a:rPr lang="en-US" sz="2400" b="1" dirty="0"/>
              <a:t>On the chest; </a:t>
            </a:r>
          </a:p>
          <a:p>
            <a:pPr lvl="1">
              <a:lnSpc>
                <a:spcPct val="80000"/>
              </a:lnSpc>
            </a:pPr>
            <a:r>
              <a:rPr lang="en-US" sz="2400" b="1" dirty="0"/>
              <a:t>Less often on other regions such as the back.</a:t>
            </a:r>
          </a:p>
          <a:p>
            <a:pPr>
              <a:lnSpc>
                <a:spcPct val="80000"/>
              </a:lnSpc>
              <a:buFont typeface="Wingdings" pitchFamily="2" charset="2"/>
              <a:buNone/>
            </a:pPr>
            <a:endParaRPr lang="en-US" sz="1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228600"/>
            <a:ext cx="7772400" cy="6324600"/>
          </a:xfrm>
        </p:spPr>
        <p:txBody>
          <a:bodyPr>
            <a:noAutofit/>
          </a:bodyPr>
          <a:lstStyle/>
          <a:p>
            <a:pPr>
              <a:lnSpc>
                <a:spcPct val="80000"/>
              </a:lnSpc>
              <a:buFont typeface="Wingdings" pitchFamily="2" charset="2"/>
              <a:buNone/>
            </a:pPr>
            <a:r>
              <a:rPr lang="en-US" sz="2400" b="1" u="sng" dirty="0">
                <a:solidFill>
                  <a:srgbClr val="FF99FF"/>
                </a:solidFill>
              </a:rPr>
              <a:t>3-Baldness:</a:t>
            </a:r>
          </a:p>
          <a:p>
            <a:pPr>
              <a:lnSpc>
                <a:spcPct val="80000"/>
              </a:lnSpc>
              <a:buNone/>
            </a:pPr>
            <a:r>
              <a:rPr lang="en-US" sz="2400" b="1" dirty="0"/>
              <a:t>Testosterone decreases the growth of hair on the top of the head</a:t>
            </a:r>
          </a:p>
          <a:p>
            <a:pPr>
              <a:lnSpc>
                <a:spcPct val="80000"/>
              </a:lnSpc>
              <a:buNone/>
            </a:pPr>
            <a:r>
              <a:rPr lang="en-US" sz="2400" b="1" dirty="0"/>
              <a:t> Two factors causes baldness:</a:t>
            </a:r>
          </a:p>
          <a:p>
            <a:pPr>
              <a:lnSpc>
                <a:spcPct val="80000"/>
              </a:lnSpc>
              <a:buFont typeface="Wingdings" pitchFamily="2" charset="2"/>
              <a:buNone/>
            </a:pPr>
            <a:r>
              <a:rPr lang="en-US" sz="2400" b="1" dirty="0"/>
              <a:t>1) Genetic background</a:t>
            </a:r>
          </a:p>
          <a:p>
            <a:pPr>
              <a:lnSpc>
                <a:spcPct val="80000"/>
              </a:lnSpc>
              <a:buFont typeface="Wingdings" pitchFamily="2" charset="2"/>
              <a:buNone/>
            </a:pPr>
            <a:r>
              <a:rPr lang="en-US" sz="2400" b="1" dirty="0"/>
              <a:t>2) Large quantities of androgenic hormones.</a:t>
            </a:r>
          </a:p>
          <a:p>
            <a:pPr>
              <a:lnSpc>
                <a:spcPct val="80000"/>
              </a:lnSpc>
              <a:buFont typeface="Wingdings" pitchFamily="2" charset="2"/>
              <a:buNone/>
            </a:pPr>
            <a:endParaRPr lang="en-US" sz="2400" b="1" dirty="0"/>
          </a:p>
          <a:p>
            <a:pPr>
              <a:lnSpc>
                <a:spcPct val="80000"/>
              </a:lnSpc>
              <a:buFont typeface="Wingdings" pitchFamily="2" charset="2"/>
              <a:buNone/>
            </a:pPr>
            <a:r>
              <a:rPr lang="en-US" sz="2400" b="1" u="sng" dirty="0">
                <a:solidFill>
                  <a:srgbClr val="FF99FF"/>
                </a:solidFill>
              </a:rPr>
              <a:t>4-Effect on voice:</a:t>
            </a:r>
          </a:p>
          <a:p>
            <a:pPr>
              <a:lnSpc>
                <a:spcPct val="80000"/>
              </a:lnSpc>
              <a:buFont typeface="Wingdings" pitchFamily="2" charset="2"/>
              <a:buNone/>
            </a:pPr>
            <a:r>
              <a:rPr lang="en-US" sz="2400" b="1" dirty="0"/>
              <a:t>It causes hypertrophy of the laryngeal mucosa, enlargement of the larynx (typical adult masculine voice)</a:t>
            </a:r>
          </a:p>
          <a:p>
            <a:pPr>
              <a:lnSpc>
                <a:spcPct val="80000"/>
              </a:lnSpc>
              <a:buFont typeface="Wingdings" pitchFamily="2" charset="2"/>
              <a:buNone/>
            </a:pPr>
            <a:endParaRPr lang="en-US" sz="2400" b="1" dirty="0"/>
          </a:p>
          <a:p>
            <a:pPr>
              <a:lnSpc>
                <a:spcPct val="80000"/>
              </a:lnSpc>
              <a:buFont typeface="Wingdings" pitchFamily="2" charset="2"/>
              <a:buNone/>
            </a:pPr>
            <a:r>
              <a:rPr lang="en-US" sz="2400" b="1" u="sng" dirty="0">
                <a:solidFill>
                  <a:srgbClr val="66FFFF"/>
                </a:solidFill>
              </a:rPr>
              <a:t>5-Testosterone increases thickness of the skin and contribute to development of acne:</a:t>
            </a:r>
          </a:p>
          <a:p>
            <a:pPr>
              <a:lnSpc>
                <a:spcPct val="80000"/>
              </a:lnSpc>
            </a:pPr>
            <a:r>
              <a:rPr lang="en-US" sz="2400" dirty="0"/>
              <a:t>Testosterone increases the thickness of skin over the body &amp; subcutaneous tissues.  </a:t>
            </a:r>
          </a:p>
          <a:p>
            <a:pPr>
              <a:lnSpc>
                <a:spcPct val="80000"/>
              </a:lnSpc>
            </a:pPr>
            <a:r>
              <a:rPr lang="en-US" sz="2400" dirty="0"/>
              <a:t>It also increases the secretion of the sebaceous glands &amp; sebaceous glands of the face causing acne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457200" y="304800"/>
            <a:ext cx="8229600" cy="5821363"/>
          </a:xfrm>
        </p:spPr>
        <p:txBody>
          <a:bodyPr>
            <a:normAutofit fontScale="92500" lnSpcReduction="20000"/>
          </a:bodyPr>
          <a:lstStyle/>
          <a:p>
            <a:pPr>
              <a:lnSpc>
                <a:spcPct val="80000"/>
              </a:lnSpc>
              <a:buFont typeface="Wingdings" pitchFamily="2" charset="2"/>
              <a:buNone/>
            </a:pPr>
            <a:endParaRPr lang="en-US" sz="2400" b="1" u="sng" dirty="0">
              <a:solidFill>
                <a:srgbClr val="66FFFF"/>
              </a:solidFill>
            </a:endParaRPr>
          </a:p>
          <a:p>
            <a:pPr>
              <a:lnSpc>
                <a:spcPct val="80000"/>
              </a:lnSpc>
              <a:buFont typeface="Wingdings" pitchFamily="2" charset="2"/>
              <a:buNone/>
            </a:pPr>
            <a:r>
              <a:rPr lang="en-US" sz="2400" b="1" u="sng" dirty="0">
                <a:solidFill>
                  <a:srgbClr val="66FFFF"/>
                </a:solidFill>
              </a:rPr>
              <a:t>6-Testosterone increased protein formation and muscle development</a:t>
            </a:r>
            <a:r>
              <a:rPr lang="en-US" sz="2400" b="1" dirty="0">
                <a:solidFill>
                  <a:srgbClr val="66FFFF"/>
                </a:solidFill>
              </a:rPr>
              <a:t>:</a:t>
            </a:r>
          </a:p>
          <a:p>
            <a:pPr>
              <a:lnSpc>
                <a:spcPct val="80000"/>
              </a:lnSpc>
              <a:buFont typeface="Wingdings" pitchFamily="2" charset="2"/>
              <a:buNone/>
            </a:pPr>
            <a:endParaRPr lang="en-US" sz="2400" dirty="0">
              <a:solidFill>
                <a:srgbClr val="66FFFF"/>
              </a:solidFill>
            </a:endParaRPr>
          </a:p>
          <a:p>
            <a:pPr>
              <a:lnSpc>
                <a:spcPct val="80000"/>
              </a:lnSpc>
            </a:pPr>
            <a:r>
              <a:rPr lang="en-US" sz="2400" dirty="0"/>
              <a:t>Testosterone have anabolic effect by:</a:t>
            </a:r>
          </a:p>
          <a:p>
            <a:pPr lvl="1">
              <a:lnSpc>
                <a:spcPct val="80000"/>
              </a:lnSpc>
            </a:pPr>
            <a:r>
              <a:rPr lang="en-US" sz="2000" dirty="0"/>
              <a:t>Increasing muscular development after puberty by 50% in muscle mass over that in female.  </a:t>
            </a:r>
          </a:p>
          <a:p>
            <a:pPr lvl="1">
              <a:lnSpc>
                <a:spcPct val="80000"/>
              </a:lnSpc>
            </a:pPr>
            <a:r>
              <a:rPr lang="en-US" sz="2000" dirty="0"/>
              <a:t>Increasing protein content in non-muscle parts of the body.  </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66FFFF"/>
                </a:solidFill>
              </a:rPr>
              <a:t>7- Testosterone increases bone matrix and causes Ca2+ retention:</a:t>
            </a:r>
          </a:p>
          <a:p>
            <a:pPr>
              <a:lnSpc>
                <a:spcPct val="80000"/>
              </a:lnSpc>
              <a:buFont typeface="Wingdings" pitchFamily="2" charset="2"/>
              <a:buNone/>
            </a:pPr>
            <a:endParaRPr lang="en-US" sz="2400" u="sng" dirty="0">
              <a:solidFill>
                <a:srgbClr val="66FFFF"/>
              </a:solidFill>
            </a:endParaRPr>
          </a:p>
          <a:p>
            <a:pPr>
              <a:lnSpc>
                <a:spcPct val="80000"/>
              </a:lnSpc>
            </a:pPr>
            <a:r>
              <a:rPr lang="en-US" sz="2400" dirty="0"/>
              <a:t>Bones grow thicker &amp; deposit additional Ca2+thus it increases the total quantity of bone matrix </a:t>
            </a:r>
          </a:p>
          <a:p>
            <a:pPr>
              <a:lnSpc>
                <a:spcPct val="80000"/>
              </a:lnSpc>
            </a:pPr>
            <a:r>
              <a:rPr lang="en-US" sz="2400" dirty="0"/>
              <a:t>causes Ca2+ retention (anabolic effect).  </a:t>
            </a:r>
          </a:p>
          <a:p>
            <a:pPr>
              <a:lnSpc>
                <a:spcPct val="80000"/>
              </a:lnSpc>
            </a:pPr>
            <a:r>
              <a:rPr lang="en-US" sz="2400" dirty="0"/>
              <a:t>Testosterone has specific effect on the pelvis: </a:t>
            </a:r>
          </a:p>
          <a:p>
            <a:pPr marL="525780" indent="-457200">
              <a:lnSpc>
                <a:spcPct val="80000"/>
              </a:lnSpc>
              <a:buFont typeface="Wingdings" pitchFamily="2" charset="2"/>
              <a:buAutoNum type="arabicParenR"/>
            </a:pPr>
            <a:r>
              <a:rPr lang="en-US" sz="2400" dirty="0"/>
              <a:t>Narrow the pelvic outlet; </a:t>
            </a:r>
          </a:p>
          <a:p>
            <a:pPr marL="525780" indent="-457200">
              <a:lnSpc>
                <a:spcPct val="80000"/>
              </a:lnSpc>
              <a:buFont typeface="Wingdings" pitchFamily="2" charset="2"/>
              <a:buAutoNum type="arabicParenR"/>
            </a:pPr>
            <a:r>
              <a:rPr lang="en-US" sz="2400" dirty="0"/>
              <a:t>Lengthen it; </a:t>
            </a:r>
          </a:p>
          <a:p>
            <a:pPr marL="525780" indent="-457200">
              <a:lnSpc>
                <a:spcPct val="80000"/>
              </a:lnSpc>
              <a:buFont typeface="Wingdings" pitchFamily="2" charset="2"/>
              <a:buAutoNum type="arabicParenR"/>
            </a:pPr>
            <a:r>
              <a:rPr lang="en-US" sz="2400" dirty="0"/>
              <a:t>Cause the funnel-like shape instead of the broad ovoid shape of the female pelvis.  I</a:t>
            </a:r>
          </a:p>
          <a:p>
            <a:pPr marL="525780" indent="-457200">
              <a:lnSpc>
                <a:spcPct val="80000"/>
              </a:lnSpc>
            </a:pPr>
            <a:r>
              <a:rPr lang="en-US" sz="2400" dirty="0"/>
              <a:t>t causes the epiphyses of the long bones to unite with the shafts of the bones &amp; early closure of the epiphyses.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457200" y="228600"/>
            <a:ext cx="8153400" cy="5897563"/>
          </a:xfrm>
        </p:spPr>
        <p:txBody>
          <a:bodyPr>
            <a:noAutofit/>
          </a:bodyPr>
          <a:lstStyle/>
          <a:p>
            <a:pPr>
              <a:lnSpc>
                <a:spcPct val="80000"/>
              </a:lnSpc>
              <a:buFont typeface="Wingdings" pitchFamily="2" charset="2"/>
              <a:buNone/>
            </a:pPr>
            <a:r>
              <a:rPr lang="en-US" sz="2400" b="1" u="sng" dirty="0">
                <a:solidFill>
                  <a:srgbClr val="66FFFF"/>
                </a:solidFill>
              </a:rPr>
              <a:t>8-Testosterone increases basal metabolism:</a:t>
            </a:r>
          </a:p>
          <a:p>
            <a:pPr>
              <a:lnSpc>
                <a:spcPct val="80000"/>
              </a:lnSpc>
              <a:buFont typeface="Wingdings" pitchFamily="2" charset="2"/>
              <a:buNone/>
            </a:pPr>
            <a:endParaRPr lang="en-US" sz="2400" u="sng" dirty="0">
              <a:solidFill>
                <a:srgbClr val="66FFFF"/>
              </a:solidFill>
            </a:endParaRPr>
          </a:p>
          <a:p>
            <a:pPr>
              <a:lnSpc>
                <a:spcPct val="80000"/>
              </a:lnSpc>
              <a:buFont typeface="Wingdings" pitchFamily="2" charset="2"/>
              <a:buNone/>
            </a:pPr>
            <a:r>
              <a:rPr lang="en-US" sz="2400" dirty="0"/>
              <a:t>It increases the basal metabolic rate by about 15% (indirectly as a result of the anabolic effect).</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66FFFF"/>
                </a:solidFill>
              </a:rPr>
              <a:t>9-Effect on red blood cells:</a:t>
            </a:r>
          </a:p>
          <a:p>
            <a:pPr>
              <a:lnSpc>
                <a:spcPct val="80000"/>
              </a:lnSpc>
              <a:buFont typeface="Wingdings" pitchFamily="2" charset="2"/>
              <a:buNone/>
            </a:pPr>
            <a:r>
              <a:rPr lang="en-US" sz="2400" dirty="0"/>
              <a:t>It increases red blood cells/ml (due to increase metabolic rate).</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66FFFF"/>
                </a:solidFill>
              </a:rPr>
              <a:t>10-Effect on electrolyte and water balance</a:t>
            </a:r>
            <a:r>
              <a:rPr lang="en-US" sz="2400" b="1" dirty="0">
                <a:solidFill>
                  <a:srgbClr val="66FFFF"/>
                </a:solidFill>
              </a:rPr>
              <a:t>:</a:t>
            </a:r>
          </a:p>
          <a:p>
            <a:pPr>
              <a:lnSpc>
                <a:spcPct val="80000"/>
              </a:lnSpc>
              <a:buFont typeface="Wingdings" pitchFamily="2" charset="2"/>
              <a:buNone/>
            </a:pPr>
            <a:r>
              <a:rPr lang="en-US" sz="2400" dirty="0"/>
              <a:t>It increase the </a:t>
            </a:r>
            <a:r>
              <a:rPr lang="en-US" sz="2400" dirty="0" err="1"/>
              <a:t>reabosorption</a:t>
            </a:r>
            <a:r>
              <a:rPr lang="en-US" sz="2400" dirty="0"/>
              <a:t> of Na+ in the distal tubules of the kidneys.</a:t>
            </a:r>
          </a:p>
          <a:p>
            <a:pPr>
              <a:lnSpc>
                <a:spcPct val="80000"/>
              </a:lnSpc>
              <a:buFont typeface="Wingdings" pitchFamily="2" charset="2"/>
              <a:buNone/>
            </a:pP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914400"/>
          </a:xfrm>
        </p:spPr>
        <p:txBody>
          <a:bodyPr/>
          <a:lstStyle/>
          <a:p>
            <a:r>
              <a:rPr lang="en-US" sz="2800" b="1" u="sng" dirty="0">
                <a:solidFill>
                  <a:srgbClr val="66FFFF"/>
                </a:solidFill>
              </a:rPr>
              <a:t>The</a:t>
            </a:r>
            <a:r>
              <a:rPr lang="en-US" sz="2800" b="1" u="sng" dirty="0"/>
              <a:t> </a:t>
            </a:r>
            <a:r>
              <a:rPr lang="en-US" sz="2800" b="1" u="sng" dirty="0">
                <a:solidFill>
                  <a:srgbClr val="66FFFF"/>
                </a:solidFill>
              </a:rPr>
              <a:t>basic intracellular mechanism of action of testosterone:</a:t>
            </a:r>
            <a:br>
              <a:rPr lang="en-US" b="1" u="sng" dirty="0">
                <a:solidFill>
                  <a:srgbClr val="66FFFF"/>
                </a:solidFill>
              </a:rPr>
            </a:br>
            <a:endParaRPr lang="en-US" dirty="0"/>
          </a:p>
        </p:txBody>
      </p:sp>
      <p:sp>
        <p:nvSpPr>
          <p:cNvPr id="3" name="Content Placeholder 2"/>
          <p:cNvSpPr>
            <a:spLocks noGrp="1"/>
          </p:cNvSpPr>
          <p:nvPr>
            <p:ph idx="1"/>
          </p:nvPr>
        </p:nvSpPr>
        <p:spPr>
          <a:xfrm>
            <a:off x="914400" y="990600"/>
            <a:ext cx="7924800" cy="2559840"/>
          </a:xfrm>
        </p:spPr>
        <p:txBody>
          <a:bodyPr>
            <a:normAutofit fontScale="70000" lnSpcReduction="20000"/>
          </a:bodyPr>
          <a:lstStyle/>
          <a:p>
            <a:pPr>
              <a:lnSpc>
                <a:spcPct val="80000"/>
              </a:lnSpc>
              <a:buFont typeface="Wingdings" pitchFamily="2" charset="2"/>
              <a:buNone/>
            </a:pPr>
            <a:endParaRPr lang="en-US" sz="3200" u="sng" dirty="0">
              <a:solidFill>
                <a:srgbClr val="66FFFF"/>
              </a:solidFill>
            </a:endParaRPr>
          </a:p>
          <a:p>
            <a:pPr>
              <a:lnSpc>
                <a:spcPct val="80000"/>
              </a:lnSpc>
            </a:pPr>
            <a:r>
              <a:rPr lang="en-US" sz="3200" dirty="0"/>
              <a:t>It increases the rate of protein synthesis in target cells.</a:t>
            </a:r>
          </a:p>
          <a:p>
            <a:pPr>
              <a:lnSpc>
                <a:spcPct val="80000"/>
              </a:lnSpc>
            </a:pPr>
            <a:endParaRPr lang="en-US" sz="3200" dirty="0"/>
          </a:p>
          <a:p>
            <a:pPr>
              <a:lnSpc>
                <a:spcPct val="80000"/>
              </a:lnSpc>
            </a:pPr>
            <a:r>
              <a:rPr lang="en-US" sz="3200" dirty="0"/>
              <a:t>Testosterone converted by the intracellular enzyme 5 </a:t>
            </a:r>
            <a:r>
              <a:rPr lang="en-US" sz="3200" dirty="0">
                <a:sym typeface="Symbol" pitchFamily="18" charset="2"/>
              </a:rPr>
              <a:t></a:t>
            </a:r>
            <a:r>
              <a:rPr lang="en-US" sz="3200" dirty="0"/>
              <a:t> </a:t>
            </a:r>
            <a:r>
              <a:rPr lang="en-US" sz="3200" dirty="0" err="1"/>
              <a:t>reductase</a:t>
            </a:r>
            <a:r>
              <a:rPr lang="en-US" sz="3200" dirty="0"/>
              <a:t> to </a:t>
            </a:r>
            <a:r>
              <a:rPr lang="en-US" sz="3200" dirty="0" err="1"/>
              <a:t>dihydrotestosterone</a:t>
            </a:r>
            <a:r>
              <a:rPr lang="en-US" sz="3200" dirty="0"/>
              <a:t>, then it binds with </a:t>
            </a:r>
            <a:r>
              <a:rPr lang="en-US" sz="3200" dirty="0" err="1"/>
              <a:t>cytoplasmic</a:t>
            </a:r>
            <a:r>
              <a:rPr lang="en-US" sz="3200" dirty="0"/>
              <a:t> “receptor protein”.  </a:t>
            </a:r>
          </a:p>
          <a:p>
            <a:pPr>
              <a:lnSpc>
                <a:spcPct val="80000"/>
              </a:lnSpc>
            </a:pPr>
            <a:endParaRPr lang="en-US" sz="3200" dirty="0"/>
          </a:p>
          <a:p>
            <a:pPr>
              <a:lnSpc>
                <a:spcPct val="80000"/>
              </a:lnSpc>
            </a:pPr>
            <a:r>
              <a:rPr lang="en-US" sz="3200" dirty="0"/>
              <a:t>This combination moves to the nucleus where it binds a nuclear protein and induces protein formation.</a:t>
            </a:r>
          </a:p>
          <a:p>
            <a:endParaRPr lang="en-US" dirty="0"/>
          </a:p>
        </p:txBody>
      </p:sp>
      <p:pic>
        <p:nvPicPr>
          <p:cNvPr id="40964" name="Picture 4" descr="http://www.ibl-international.com/media/wysiwyg/dht-tests.png"/>
          <p:cNvPicPr>
            <a:picLocks noChangeAspect="1" noChangeArrowheads="1"/>
          </p:cNvPicPr>
          <p:nvPr/>
        </p:nvPicPr>
        <p:blipFill>
          <a:blip r:embed="rId2" cstate="print"/>
          <a:srcRect/>
          <a:stretch>
            <a:fillRect/>
          </a:stretch>
        </p:blipFill>
        <p:spPr bwMode="auto">
          <a:xfrm>
            <a:off x="1676400" y="3398518"/>
            <a:ext cx="6096000" cy="3459482"/>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457200" y="304800"/>
            <a:ext cx="8001000" cy="6400800"/>
          </a:xfrm>
        </p:spPr>
        <p:txBody>
          <a:bodyPr>
            <a:normAutofit/>
          </a:bodyPr>
          <a:lstStyle/>
          <a:p>
            <a:pPr>
              <a:lnSpc>
                <a:spcPct val="80000"/>
              </a:lnSpc>
              <a:buFont typeface="Wingdings" pitchFamily="2" charset="2"/>
              <a:buNone/>
            </a:pPr>
            <a:r>
              <a:rPr lang="en-US" sz="2800" b="1" u="sng" dirty="0">
                <a:solidFill>
                  <a:srgbClr val="66FFFF"/>
                </a:solidFill>
              </a:rPr>
              <a:t>Abnormalities of male sexual function:</a:t>
            </a:r>
          </a:p>
          <a:p>
            <a:pPr>
              <a:lnSpc>
                <a:spcPct val="80000"/>
              </a:lnSpc>
              <a:buFont typeface="Wingdings" pitchFamily="2" charset="2"/>
              <a:buNone/>
            </a:pPr>
            <a:endParaRPr lang="en-US" sz="2800" b="1" u="sng" dirty="0">
              <a:solidFill>
                <a:srgbClr val="66FFFF"/>
              </a:solidFill>
            </a:endParaRPr>
          </a:p>
          <a:p>
            <a:pPr>
              <a:lnSpc>
                <a:spcPct val="80000"/>
              </a:lnSpc>
              <a:buFont typeface="Wingdings" pitchFamily="2" charset="2"/>
              <a:buNone/>
            </a:pPr>
            <a:r>
              <a:rPr lang="en-US" sz="2800" b="1" u="sng" dirty="0">
                <a:solidFill>
                  <a:srgbClr val="FF99FF"/>
                </a:solidFill>
              </a:rPr>
              <a:t>Prostate gland and its abnormalities</a:t>
            </a:r>
          </a:p>
          <a:p>
            <a:pPr>
              <a:lnSpc>
                <a:spcPct val="80000"/>
              </a:lnSpc>
              <a:buFont typeface="Wingdings" pitchFamily="2" charset="2"/>
              <a:buNone/>
            </a:pPr>
            <a:endParaRPr lang="en-US" sz="1800" b="1" u="sng" dirty="0">
              <a:solidFill>
                <a:srgbClr val="FF99FF"/>
              </a:solidFill>
            </a:endParaRPr>
          </a:p>
          <a:p>
            <a:pPr>
              <a:lnSpc>
                <a:spcPct val="80000"/>
              </a:lnSpc>
            </a:pPr>
            <a:r>
              <a:rPr lang="en-US" sz="2600" b="1" dirty="0"/>
              <a:t>Benign prostatic </a:t>
            </a:r>
            <a:r>
              <a:rPr lang="en-US" sz="2600" b="1" dirty="0" err="1"/>
              <a:t>fibroadenoma</a:t>
            </a:r>
            <a:r>
              <a:rPr lang="en-US" sz="2600" b="1" dirty="0"/>
              <a:t> in older age due to overgrowth of prostate tissue (not caused by testosterone).</a:t>
            </a:r>
          </a:p>
          <a:p>
            <a:pPr>
              <a:lnSpc>
                <a:spcPct val="80000"/>
              </a:lnSpc>
            </a:pPr>
            <a:r>
              <a:rPr lang="en-US" sz="2600" b="1" dirty="0"/>
              <a:t>Cancer of the prostate gland caused by stimulation of cancerous cells by testosterone.</a:t>
            </a:r>
          </a:p>
          <a:p>
            <a:pPr>
              <a:lnSpc>
                <a:spcPct val="80000"/>
              </a:lnSpc>
              <a:buFont typeface="Wingdings" pitchFamily="2" charset="2"/>
              <a:buNone/>
            </a:pPr>
            <a:endParaRPr lang="en-US" sz="1800" b="1" dirty="0"/>
          </a:p>
          <a:p>
            <a:pPr>
              <a:lnSpc>
                <a:spcPct val="80000"/>
              </a:lnSpc>
              <a:buFont typeface="Wingdings" pitchFamily="2" charset="2"/>
              <a:buNone/>
            </a:pPr>
            <a:endParaRPr lang="en-US"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924800" cy="990600"/>
          </a:xfrm>
        </p:spPr>
        <p:txBody>
          <a:bodyPr/>
          <a:lstStyle/>
          <a:p>
            <a:r>
              <a:rPr lang="en-US" b="1" u="sng" dirty="0" err="1">
                <a:solidFill>
                  <a:srgbClr val="FF99FF"/>
                </a:solidFill>
              </a:rPr>
              <a:t>Hypogonadism</a:t>
            </a:r>
            <a:r>
              <a:rPr lang="en-US" b="1" u="sng" dirty="0">
                <a:solidFill>
                  <a:srgbClr val="FF99FF"/>
                </a:solidFill>
              </a:rPr>
              <a:t> in male</a:t>
            </a:r>
            <a:r>
              <a:rPr lang="en-US" dirty="0">
                <a:solidFill>
                  <a:srgbClr val="FF99FF"/>
                </a:solidFill>
              </a:rPr>
              <a:t>:</a:t>
            </a:r>
            <a:br>
              <a:rPr lang="en-US" dirty="0">
                <a:solidFill>
                  <a:srgbClr val="FF99FF"/>
                </a:solidFill>
              </a:rPr>
            </a:br>
            <a:endParaRPr lang="en-US" dirty="0"/>
          </a:p>
        </p:txBody>
      </p:sp>
      <p:sp>
        <p:nvSpPr>
          <p:cNvPr id="3" name="Content Placeholder 2"/>
          <p:cNvSpPr>
            <a:spLocks noGrp="1"/>
          </p:cNvSpPr>
          <p:nvPr>
            <p:ph idx="1"/>
          </p:nvPr>
        </p:nvSpPr>
        <p:spPr>
          <a:xfrm>
            <a:off x="762000" y="1066800"/>
            <a:ext cx="7924800" cy="5562600"/>
          </a:xfrm>
        </p:spPr>
        <p:txBody>
          <a:bodyPr>
            <a:normAutofit fontScale="77500" lnSpcReduction="20000"/>
          </a:bodyPr>
          <a:lstStyle/>
          <a:p>
            <a:pPr>
              <a:lnSpc>
                <a:spcPct val="80000"/>
              </a:lnSpc>
              <a:buFont typeface="Wingdings" pitchFamily="2" charset="2"/>
              <a:buNone/>
            </a:pPr>
            <a:endParaRPr lang="en-US" sz="2000" dirty="0">
              <a:solidFill>
                <a:srgbClr val="FF99FF"/>
              </a:solidFill>
              <a:latin typeface="Arial Narrow" pitchFamily="34" charset="0"/>
              <a:ea typeface="Arial Unicode MS" pitchFamily="34" charset="-128"/>
              <a:cs typeface="Arial" pitchFamily="34" charset="0"/>
            </a:endParaRPr>
          </a:p>
          <a:p>
            <a:pPr>
              <a:lnSpc>
                <a:spcPct val="80000"/>
              </a:lnSpc>
            </a:pPr>
            <a:r>
              <a:rPr lang="en-US" sz="3200" b="1" dirty="0">
                <a:latin typeface="Arial Narrow" pitchFamily="34" charset="0"/>
                <a:ea typeface="Arial Unicode MS" pitchFamily="34" charset="-128"/>
                <a:cs typeface="Arial" pitchFamily="34" charset="0"/>
              </a:rPr>
              <a:t>During fetal life when the testis are non-functional, none of the male sexual characteristics develop in the fetus.  Instead female organs are formed.</a:t>
            </a:r>
          </a:p>
          <a:p>
            <a:pPr>
              <a:lnSpc>
                <a:spcPct val="80000"/>
              </a:lnSpc>
            </a:pPr>
            <a:endParaRPr lang="en-US" sz="3200" b="1" dirty="0">
              <a:latin typeface="Arial Narrow" pitchFamily="34" charset="0"/>
              <a:ea typeface="Arial Unicode MS" pitchFamily="34" charset="-128"/>
              <a:cs typeface="Arial" pitchFamily="34" charset="0"/>
            </a:endParaRPr>
          </a:p>
          <a:p>
            <a:pPr>
              <a:lnSpc>
                <a:spcPct val="80000"/>
              </a:lnSpc>
            </a:pPr>
            <a:r>
              <a:rPr lang="en-US" sz="3200" b="1" dirty="0">
                <a:latin typeface="Arial Narrow" pitchFamily="34" charset="0"/>
                <a:ea typeface="Arial Unicode MS" pitchFamily="34" charset="-128"/>
                <a:cs typeface="Arial" pitchFamily="34" charset="0"/>
              </a:rPr>
              <a:t>If the boy loses his testis before puberty, a state </a:t>
            </a:r>
            <a:r>
              <a:rPr lang="en-US" sz="3200" b="1" u="sng" dirty="0" err="1">
                <a:solidFill>
                  <a:srgbClr val="FFFF00"/>
                </a:solidFill>
                <a:latin typeface="Arial Narrow" pitchFamily="34" charset="0"/>
                <a:ea typeface="Arial Unicode MS" pitchFamily="34" charset="-128"/>
                <a:cs typeface="Arial" pitchFamily="34" charset="0"/>
              </a:rPr>
              <a:t>eunuchism</a:t>
            </a:r>
            <a:r>
              <a:rPr lang="en-US" sz="3200" b="1" u="sng" dirty="0">
                <a:solidFill>
                  <a:srgbClr val="FFFF00"/>
                </a:solidFill>
                <a:latin typeface="Arial Narrow" pitchFamily="34" charset="0"/>
                <a:ea typeface="Arial Unicode MS" pitchFamily="34" charset="-128"/>
                <a:cs typeface="Arial" pitchFamily="34" charset="0"/>
              </a:rPr>
              <a:t> </a:t>
            </a:r>
            <a:r>
              <a:rPr lang="en-US" sz="3200" b="1" dirty="0">
                <a:latin typeface="Arial Narrow" pitchFamily="34" charset="0"/>
                <a:ea typeface="Arial Unicode MS" pitchFamily="34" charset="-128"/>
                <a:cs typeface="Arial" pitchFamily="34" charset="0"/>
              </a:rPr>
              <a:t>(he have infantile sex organs &amp; infantile sexual characteristics) &amp; the height of an adult eunuch is slightly greater than normal because of slow union of the epiphyses.</a:t>
            </a:r>
          </a:p>
          <a:p>
            <a:pPr>
              <a:lnSpc>
                <a:spcPct val="80000"/>
              </a:lnSpc>
            </a:pPr>
            <a:endParaRPr lang="en-US" sz="3200" b="1" dirty="0">
              <a:latin typeface="Arial Narrow" pitchFamily="34" charset="0"/>
              <a:ea typeface="Arial Unicode MS" pitchFamily="34" charset="-128"/>
              <a:cs typeface="Arial" pitchFamily="34" charset="0"/>
            </a:endParaRPr>
          </a:p>
          <a:p>
            <a:pPr>
              <a:lnSpc>
                <a:spcPct val="80000"/>
              </a:lnSpc>
            </a:pPr>
            <a:r>
              <a:rPr lang="en-US" sz="3200" b="1" dirty="0">
                <a:latin typeface="Arial Narrow" pitchFamily="34" charset="0"/>
                <a:ea typeface="Arial Unicode MS" pitchFamily="34" charset="-128"/>
                <a:cs typeface="Arial" pitchFamily="34" charset="0"/>
              </a:rPr>
              <a:t>If a man is castrated after puberty, sexual organ regress in size and voice regress - loss of the thick </a:t>
            </a:r>
            <a:r>
              <a:rPr lang="en-US" sz="3200" b="1" dirty="0" err="1">
                <a:latin typeface="Arial Narrow" pitchFamily="34" charset="0"/>
                <a:ea typeface="Arial Unicode MS" pitchFamily="34" charset="-128"/>
                <a:cs typeface="Arial" pitchFamily="34" charset="0"/>
              </a:rPr>
              <a:t>musculine</a:t>
            </a:r>
            <a:r>
              <a:rPr lang="en-US" sz="3200" b="1" dirty="0">
                <a:latin typeface="Arial Narrow" pitchFamily="34" charset="0"/>
                <a:ea typeface="Arial Unicode MS" pitchFamily="34" charset="-128"/>
                <a:cs typeface="Arial" pitchFamily="34" charset="0"/>
              </a:rPr>
              <a:t> bones- loss of masculine hair production -loss of musculature of the virile male.</a:t>
            </a:r>
          </a:p>
          <a:p>
            <a:pPr>
              <a:lnSpc>
                <a:spcPct val="80000"/>
              </a:lnSpc>
            </a:pPr>
            <a:endParaRPr lang="en-US" sz="3200" b="1" dirty="0">
              <a:latin typeface="Arial Narrow" pitchFamily="34" charset="0"/>
              <a:ea typeface="Arial Unicode MS" pitchFamily="34" charset="-128"/>
              <a:cs typeface="Arial" pitchFamily="34" charset="0"/>
            </a:endParaRPr>
          </a:p>
          <a:p>
            <a:pPr>
              <a:lnSpc>
                <a:spcPct val="80000"/>
              </a:lnSpc>
            </a:pPr>
            <a:r>
              <a:rPr lang="en-US" sz="3200" b="1" u="sng" dirty="0" err="1">
                <a:solidFill>
                  <a:srgbClr val="FFFF00"/>
                </a:solidFill>
                <a:latin typeface="Arial Narrow" pitchFamily="34" charset="0"/>
                <a:ea typeface="Arial Unicode MS" pitchFamily="34" charset="-128"/>
                <a:cs typeface="Arial" pitchFamily="34" charset="0"/>
              </a:rPr>
              <a:t>Adiposogenitial</a:t>
            </a:r>
            <a:r>
              <a:rPr lang="en-US" sz="3200" b="1" u="sng" dirty="0">
                <a:solidFill>
                  <a:srgbClr val="FFFF00"/>
                </a:solidFill>
                <a:latin typeface="Arial Narrow" pitchFamily="34" charset="0"/>
                <a:ea typeface="Arial Unicode MS" pitchFamily="34" charset="-128"/>
                <a:cs typeface="Arial" pitchFamily="34" charset="0"/>
              </a:rPr>
              <a:t> syndrome, </a:t>
            </a:r>
            <a:r>
              <a:rPr lang="en-US" sz="3200" b="1" u="sng" dirty="0" err="1">
                <a:solidFill>
                  <a:srgbClr val="FFFF00"/>
                </a:solidFill>
                <a:latin typeface="Arial Narrow" pitchFamily="34" charset="0"/>
                <a:ea typeface="Arial Unicode MS" pitchFamily="34" charset="-128"/>
                <a:cs typeface="Arial" pitchFamily="34" charset="0"/>
              </a:rPr>
              <a:t>Frohlich’s</a:t>
            </a:r>
            <a:r>
              <a:rPr lang="en-US" sz="3200" b="1" u="sng" dirty="0">
                <a:solidFill>
                  <a:srgbClr val="FFFF00"/>
                </a:solidFill>
                <a:latin typeface="Arial Narrow" pitchFamily="34" charset="0"/>
                <a:ea typeface="Arial Unicode MS" pitchFamily="34" charset="-128"/>
                <a:cs typeface="Arial" pitchFamily="34" charset="0"/>
              </a:rPr>
              <a:t> syndrome or hypothalamic </a:t>
            </a:r>
            <a:r>
              <a:rPr lang="en-US" sz="3200" b="1" u="sng" dirty="0" err="1">
                <a:solidFill>
                  <a:srgbClr val="FFFF00"/>
                </a:solidFill>
                <a:latin typeface="Arial Narrow" pitchFamily="34" charset="0"/>
                <a:ea typeface="Arial Unicode MS" pitchFamily="34" charset="-128"/>
                <a:cs typeface="Arial" pitchFamily="34" charset="0"/>
              </a:rPr>
              <a:t>eunuchism</a:t>
            </a:r>
            <a:r>
              <a:rPr lang="en-US" sz="3200" b="1" u="sng" dirty="0">
                <a:solidFill>
                  <a:srgbClr val="FFFF00"/>
                </a:solidFill>
                <a:latin typeface="Arial Narrow" pitchFamily="34" charset="0"/>
                <a:ea typeface="Arial Unicode MS" pitchFamily="34" charset="-128"/>
                <a:cs typeface="Arial" pitchFamily="34" charset="0"/>
              </a:rPr>
              <a:t>:</a:t>
            </a:r>
            <a:r>
              <a:rPr lang="en-US" sz="3200" b="1" dirty="0">
                <a:latin typeface="Arial Narrow" pitchFamily="34" charset="0"/>
                <a:ea typeface="Arial Unicode MS" pitchFamily="34" charset="-128"/>
                <a:cs typeface="Arial" pitchFamily="34" charset="0"/>
              </a:rPr>
              <a:t> -</a:t>
            </a:r>
            <a:r>
              <a:rPr lang="en-US" sz="3200" b="1" dirty="0" err="1">
                <a:latin typeface="Arial Narrow" pitchFamily="34" charset="0"/>
                <a:ea typeface="Arial Unicode MS" pitchFamily="34" charset="-128"/>
                <a:cs typeface="Arial" pitchFamily="34" charset="0"/>
              </a:rPr>
              <a:t>hypogonadism</a:t>
            </a:r>
            <a:r>
              <a:rPr lang="en-US" sz="3200" b="1" dirty="0">
                <a:latin typeface="Arial Narrow" pitchFamily="34" charset="0"/>
                <a:ea typeface="Arial Unicode MS" pitchFamily="34" charset="-128"/>
                <a:cs typeface="Arial" pitchFamily="34" charset="0"/>
              </a:rPr>
              <a:t> due to genetic inability of the hypothalamus to secrete normal amount of </a:t>
            </a:r>
            <a:r>
              <a:rPr lang="en-US" sz="3200" b="1" dirty="0" err="1">
                <a:latin typeface="Arial Narrow" pitchFamily="34" charset="0"/>
                <a:ea typeface="Arial Unicode MS" pitchFamily="34" charset="-128"/>
                <a:cs typeface="Arial" pitchFamily="34" charset="0"/>
              </a:rPr>
              <a:t>GnRH</a:t>
            </a:r>
            <a:r>
              <a:rPr lang="en-US" sz="3200" b="1" dirty="0">
                <a:latin typeface="Arial Narrow" pitchFamily="34" charset="0"/>
                <a:ea typeface="Arial Unicode MS" pitchFamily="34" charset="-128"/>
                <a:cs typeface="Arial" pitchFamily="34" charset="0"/>
              </a:rPr>
              <a:t> &amp; abnormality of the feeding center of the hypothalamus result in obesity with </a:t>
            </a:r>
            <a:r>
              <a:rPr lang="en-US" sz="3200" b="1" dirty="0" err="1">
                <a:latin typeface="Arial Narrow" pitchFamily="34" charset="0"/>
                <a:ea typeface="Arial Unicode MS" pitchFamily="34" charset="-128"/>
                <a:cs typeface="Arial" pitchFamily="34" charset="0"/>
              </a:rPr>
              <a:t>eunuchism</a:t>
            </a:r>
            <a:r>
              <a:rPr lang="en-US" sz="3200" b="1" dirty="0">
                <a:latin typeface="Arial Narrow" pitchFamily="34" charset="0"/>
                <a:ea typeface="Arial Unicode MS" pitchFamily="34" charset="-128"/>
                <a:cs typeface="Arial" pitchFamily="34" charset="0"/>
              </a:rPr>
              <a:t>.</a:t>
            </a:r>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457200" y="304800"/>
            <a:ext cx="7924800" cy="5821363"/>
          </a:xfrm>
        </p:spPr>
        <p:txBody>
          <a:bodyPr>
            <a:normAutofit fontScale="92500" lnSpcReduction="10000"/>
          </a:bodyPr>
          <a:lstStyle/>
          <a:p>
            <a:pPr>
              <a:buNone/>
            </a:pPr>
            <a:r>
              <a:rPr lang="en-US" sz="2400" dirty="0" err="1"/>
              <a:t>Cryptorchidism</a:t>
            </a:r>
            <a:endParaRPr lang="en-US" sz="2400" dirty="0"/>
          </a:p>
          <a:p>
            <a:pPr>
              <a:buNone/>
            </a:pPr>
            <a:r>
              <a:rPr lang="en-US" sz="2400" dirty="0"/>
              <a:t>Failure of the testes to descend in the scrotum which normally occur during fetal life.</a:t>
            </a:r>
          </a:p>
          <a:p>
            <a:r>
              <a:rPr lang="en-US" sz="2400" dirty="0"/>
              <a:t>10% of newborn males and it falls to 2% at age 1 year</a:t>
            </a:r>
          </a:p>
          <a:p>
            <a:r>
              <a:rPr lang="en-US" sz="2400" dirty="0"/>
              <a:t>0.3% after puberty</a:t>
            </a:r>
          </a:p>
          <a:p>
            <a:r>
              <a:rPr lang="en-US" sz="2400" dirty="0"/>
              <a:t>They should be treated before puberty because of higher incidence of malignant tumors.</a:t>
            </a:r>
          </a:p>
          <a:p>
            <a:pPr>
              <a:buFont typeface="Wingdings" pitchFamily="2" charset="2"/>
              <a:buNone/>
            </a:pPr>
            <a:endParaRPr lang="en-US" sz="2400" b="1" u="sng" dirty="0">
              <a:solidFill>
                <a:srgbClr val="FF99FF"/>
              </a:solidFill>
            </a:endParaRPr>
          </a:p>
          <a:p>
            <a:pPr>
              <a:buFont typeface="Wingdings" pitchFamily="2" charset="2"/>
              <a:buNone/>
            </a:pPr>
            <a:r>
              <a:rPr lang="en-US" sz="2400" b="1" u="sng" dirty="0">
                <a:solidFill>
                  <a:srgbClr val="FF99FF"/>
                </a:solidFill>
              </a:rPr>
              <a:t>Testicular tumors and </a:t>
            </a:r>
            <a:r>
              <a:rPr lang="en-US" sz="2400" b="1" u="sng" dirty="0" err="1">
                <a:solidFill>
                  <a:srgbClr val="FF99FF"/>
                </a:solidFill>
              </a:rPr>
              <a:t>hypergonadism</a:t>
            </a:r>
            <a:r>
              <a:rPr lang="en-US" sz="2400" b="1" u="sng" dirty="0">
                <a:solidFill>
                  <a:srgbClr val="FF99FF"/>
                </a:solidFill>
              </a:rPr>
              <a:t> in male:</a:t>
            </a:r>
          </a:p>
          <a:p>
            <a:pPr>
              <a:buFont typeface="Wingdings" pitchFamily="2" charset="2"/>
              <a:buNone/>
            </a:pPr>
            <a:endParaRPr lang="en-US" sz="2400" b="1" u="sng" dirty="0"/>
          </a:p>
          <a:p>
            <a:pPr>
              <a:buFont typeface="Wingdings" pitchFamily="2" charset="2"/>
              <a:buNone/>
            </a:pPr>
            <a:r>
              <a:rPr lang="en-US" sz="2000" dirty="0"/>
              <a:t>Interstitial </a:t>
            </a:r>
            <a:r>
              <a:rPr lang="en-US" sz="2000" dirty="0" err="1"/>
              <a:t>leydig</a:t>
            </a:r>
            <a:r>
              <a:rPr lang="en-US" sz="2000" dirty="0"/>
              <a:t> cell tumors (rare), over production of testosterone.  In children, causes rapid growth of the musculature and bones and early union of the epiphyses and causes excessive development of male sexual organs.</a:t>
            </a:r>
          </a:p>
          <a:p>
            <a:pPr>
              <a:buFont typeface="Wingdings" pitchFamily="2" charset="2"/>
              <a:buNone/>
            </a:pPr>
            <a:endParaRPr lang="en-US" sz="2000" dirty="0"/>
          </a:p>
          <a:p>
            <a:pPr>
              <a:buFont typeface="Wingdings" pitchFamily="2" charset="2"/>
              <a:buNone/>
            </a:pPr>
            <a:r>
              <a:rPr lang="en-US" sz="2000" dirty="0"/>
              <a:t>Tumor of the germinal epithelium (more common).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80-1"/>
          <p:cNvPicPr>
            <a:picLocks noGrp="1" noChangeAspect="1" noChangeArrowheads="1"/>
          </p:cNvPicPr>
          <p:nvPr>
            <p:ph idx="1"/>
          </p:nvPr>
        </p:nvPicPr>
        <p:blipFill>
          <a:blip r:embed="rId2" cstate="print"/>
          <a:srcRect/>
          <a:stretch>
            <a:fillRect/>
          </a:stretch>
        </p:blipFill>
        <p:spPr>
          <a:xfrm>
            <a:off x="2971800" y="457200"/>
            <a:ext cx="3411538" cy="5943600"/>
          </a:xfrm>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Cross section of the </a:t>
            </a:r>
            <a:r>
              <a:rPr lang="en-US" sz="2800" dirty="0" err="1"/>
              <a:t>seminiferous</a:t>
            </a:r>
            <a:r>
              <a:rPr lang="en-US" sz="2800" dirty="0"/>
              <a:t> tubule </a:t>
            </a:r>
          </a:p>
        </p:txBody>
      </p:sp>
      <p:pic>
        <p:nvPicPr>
          <p:cNvPr id="4" name="Picture 2" descr="http://faculty.southwest.tn.edu/rburkett/repro_4.jpg"/>
          <p:cNvPicPr>
            <a:picLocks noGrp="1" noChangeAspect="1" noChangeArrowheads="1"/>
          </p:cNvPicPr>
          <p:nvPr>
            <p:ph idx="1"/>
          </p:nvPr>
        </p:nvPicPr>
        <p:blipFill>
          <a:blip r:embed="rId2" cstate="print"/>
          <a:srcRect/>
          <a:stretch>
            <a:fillRect/>
          </a:stretch>
        </p:blipFill>
        <p:spPr bwMode="auto">
          <a:xfrm>
            <a:off x="1219200" y="1447800"/>
            <a:ext cx="7010400" cy="52578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57200" y="152400"/>
            <a:ext cx="8229600" cy="6324600"/>
          </a:xfrm>
        </p:spPr>
        <p:txBody>
          <a:bodyPr>
            <a:normAutofit fontScale="85000" lnSpcReduction="20000"/>
          </a:bodyPr>
          <a:lstStyle/>
          <a:p>
            <a:pPr>
              <a:lnSpc>
                <a:spcPct val="80000"/>
              </a:lnSpc>
              <a:buFont typeface="Wingdings" pitchFamily="2" charset="2"/>
              <a:buNone/>
            </a:pPr>
            <a:endParaRPr lang="en-US" sz="2400" b="1" dirty="0"/>
          </a:p>
          <a:p>
            <a:pPr>
              <a:lnSpc>
                <a:spcPct val="80000"/>
              </a:lnSpc>
              <a:buFont typeface="Wingdings" pitchFamily="2" charset="2"/>
              <a:buNone/>
            </a:pPr>
            <a:r>
              <a:rPr lang="en-US" sz="2800" b="1" u="sng" dirty="0">
                <a:solidFill>
                  <a:srgbClr val="FF00FF"/>
                </a:solidFill>
              </a:rPr>
              <a:t>Spermatogenesis</a:t>
            </a:r>
            <a:r>
              <a:rPr lang="en-US" sz="2800" b="1" dirty="0">
                <a:solidFill>
                  <a:srgbClr val="FF00FF"/>
                </a:solidFill>
              </a:rPr>
              <a:t>:</a:t>
            </a:r>
            <a:r>
              <a:rPr lang="en-US" sz="2800" b="1" dirty="0"/>
              <a:t> </a:t>
            </a:r>
          </a:p>
          <a:p>
            <a:pPr>
              <a:lnSpc>
                <a:spcPct val="80000"/>
              </a:lnSpc>
              <a:buFont typeface="Wingdings" pitchFamily="2" charset="2"/>
              <a:buChar char="§"/>
            </a:pPr>
            <a:r>
              <a:rPr lang="en-US" sz="2800" b="1" dirty="0"/>
              <a:t>Formation of sperm </a:t>
            </a:r>
          </a:p>
          <a:p>
            <a:pPr>
              <a:lnSpc>
                <a:spcPct val="80000"/>
              </a:lnSpc>
              <a:buFont typeface="Wingdings" pitchFamily="2" charset="2"/>
              <a:buChar char="§"/>
            </a:pPr>
            <a:r>
              <a:rPr lang="en-US" sz="2800" b="1" dirty="0"/>
              <a:t>Occur in the </a:t>
            </a:r>
            <a:r>
              <a:rPr lang="en-US" sz="2800" b="1" dirty="0" err="1"/>
              <a:t>seminiferous</a:t>
            </a:r>
            <a:r>
              <a:rPr lang="en-US" sz="2800" b="1" dirty="0"/>
              <a:t> tubules during active sexual life due to stimulation by AP-</a:t>
            </a:r>
            <a:r>
              <a:rPr lang="en-US" sz="2800" b="1" dirty="0" err="1"/>
              <a:t>GnHs</a:t>
            </a:r>
            <a:r>
              <a:rPr lang="en-US" sz="2800" b="1" dirty="0"/>
              <a:t>, </a:t>
            </a:r>
          </a:p>
          <a:p>
            <a:pPr>
              <a:lnSpc>
                <a:spcPct val="80000"/>
              </a:lnSpc>
              <a:buFont typeface="Wingdings" pitchFamily="2" charset="2"/>
              <a:buChar char="§"/>
            </a:pPr>
            <a:r>
              <a:rPr lang="en-US" sz="2800" b="1" dirty="0"/>
              <a:t>Begin at age of 13 years ,</a:t>
            </a:r>
          </a:p>
          <a:p>
            <a:pPr>
              <a:lnSpc>
                <a:spcPct val="80000"/>
              </a:lnSpc>
              <a:buFont typeface="Wingdings" pitchFamily="2" charset="2"/>
              <a:buChar char="§"/>
            </a:pPr>
            <a:r>
              <a:rPr lang="en-US" sz="2800" b="1" dirty="0"/>
              <a:t>Continue throughout life &amp; decrease in old age.</a:t>
            </a:r>
            <a:br>
              <a:rPr lang="en-US" sz="2800" b="1" dirty="0"/>
            </a:br>
            <a:endParaRPr lang="en-US" sz="2800" b="1" dirty="0"/>
          </a:p>
          <a:p>
            <a:pPr>
              <a:lnSpc>
                <a:spcPct val="80000"/>
              </a:lnSpc>
              <a:buFont typeface="Wingdings" pitchFamily="2" charset="2"/>
              <a:buNone/>
            </a:pPr>
            <a:r>
              <a:rPr lang="en-US" sz="2800" b="1" u="sng" dirty="0" err="1">
                <a:solidFill>
                  <a:srgbClr val="FF00FF"/>
                </a:solidFill>
              </a:rPr>
              <a:t>Sertoli</a:t>
            </a:r>
            <a:r>
              <a:rPr lang="en-US" sz="2800" b="1" u="sng" dirty="0">
                <a:solidFill>
                  <a:srgbClr val="FF00FF"/>
                </a:solidFill>
              </a:rPr>
              <a:t> cells</a:t>
            </a:r>
            <a:r>
              <a:rPr lang="en-US" sz="2800" b="1" dirty="0">
                <a:solidFill>
                  <a:srgbClr val="FF00FF"/>
                </a:solidFill>
              </a:rPr>
              <a:t>:</a:t>
            </a:r>
            <a:r>
              <a:rPr lang="en-US" sz="2800" b="1" dirty="0"/>
              <a:t> </a:t>
            </a:r>
          </a:p>
          <a:p>
            <a:pPr>
              <a:lnSpc>
                <a:spcPct val="80000"/>
              </a:lnSpc>
            </a:pPr>
            <a:r>
              <a:rPr lang="en-US" sz="2800" b="1" dirty="0"/>
              <a:t>Large with overflowing </a:t>
            </a:r>
            <a:r>
              <a:rPr lang="en-US" sz="2800" b="1" dirty="0" err="1"/>
              <a:t>cytoplasmic</a:t>
            </a:r>
            <a:r>
              <a:rPr lang="en-US" sz="2800" b="1" dirty="0"/>
              <a:t> envelopes </a:t>
            </a:r>
          </a:p>
          <a:p>
            <a:pPr>
              <a:lnSpc>
                <a:spcPct val="80000"/>
              </a:lnSpc>
            </a:pPr>
            <a:r>
              <a:rPr lang="en-US" sz="2800" b="1" dirty="0"/>
              <a:t>Surround the developing </a:t>
            </a:r>
            <a:r>
              <a:rPr lang="en-US" sz="2800" b="1" dirty="0" err="1"/>
              <a:t>spermatogonia</a:t>
            </a:r>
            <a:r>
              <a:rPr lang="en-US" sz="2800" b="1" dirty="0"/>
              <a:t> around the central lumen of the </a:t>
            </a:r>
            <a:r>
              <a:rPr lang="en-US" sz="2800" b="1" dirty="0" err="1"/>
              <a:t>seminiferous</a:t>
            </a:r>
            <a:r>
              <a:rPr lang="en-US" sz="2800" b="1" dirty="0"/>
              <a:t> tubules.</a:t>
            </a:r>
          </a:p>
          <a:p>
            <a:pPr>
              <a:lnSpc>
                <a:spcPct val="80000"/>
              </a:lnSpc>
            </a:pPr>
            <a:endParaRPr lang="en-US" sz="2800" b="1" dirty="0"/>
          </a:p>
          <a:p>
            <a:pPr>
              <a:lnSpc>
                <a:spcPct val="80000"/>
              </a:lnSpc>
              <a:buFont typeface="Wingdings" pitchFamily="2" charset="2"/>
              <a:buNone/>
            </a:pPr>
            <a:r>
              <a:rPr lang="en-US" sz="2800" b="1" u="sng" dirty="0" err="1">
                <a:solidFill>
                  <a:srgbClr val="FF00FF"/>
                </a:solidFill>
              </a:rPr>
              <a:t>Leydig</a:t>
            </a:r>
            <a:r>
              <a:rPr lang="en-US" sz="2800" b="1" u="sng" dirty="0">
                <a:solidFill>
                  <a:srgbClr val="FF00FF"/>
                </a:solidFill>
              </a:rPr>
              <a:t> cell:</a:t>
            </a:r>
            <a:r>
              <a:rPr lang="en-US" sz="2800" b="1" dirty="0"/>
              <a:t> </a:t>
            </a:r>
          </a:p>
          <a:p>
            <a:pPr>
              <a:lnSpc>
                <a:spcPct val="80000"/>
              </a:lnSpc>
              <a:buFont typeface="Wingdings" pitchFamily="2" charset="2"/>
              <a:buChar char="§"/>
            </a:pPr>
            <a:r>
              <a:rPr lang="en-US" sz="2800" b="1" dirty="0"/>
              <a:t>Lie within the interstices between the </a:t>
            </a:r>
            <a:r>
              <a:rPr lang="en-US" sz="2800" b="1" dirty="0" err="1"/>
              <a:t>seminiferous</a:t>
            </a:r>
            <a:r>
              <a:rPr lang="en-US" sz="2800" b="1" dirty="0"/>
              <a:t> tubules.</a:t>
            </a:r>
          </a:p>
          <a:p>
            <a:pPr>
              <a:lnSpc>
                <a:spcPct val="80000"/>
              </a:lnSpc>
              <a:buFont typeface="Wingdings" pitchFamily="2" charset="2"/>
              <a:buChar char="§"/>
            </a:pPr>
            <a:r>
              <a:rPr lang="en-US" sz="2800" b="1" dirty="0"/>
              <a:t>They are non-existent in the testis during childhood when the testis secrete almost no testosterone,</a:t>
            </a:r>
          </a:p>
          <a:p>
            <a:pPr>
              <a:lnSpc>
                <a:spcPct val="80000"/>
              </a:lnSpc>
              <a:buFont typeface="Wingdings" pitchFamily="2" charset="2"/>
              <a:buChar char="§"/>
            </a:pPr>
            <a:r>
              <a:rPr lang="en-US" sz="2800" b="1" dirty="0"/>
              <a:t>Numerous in the newborn male infants for the first few months of life </a:t>
            </a:r>
          </a:p>
          <a:p>
            <a:pPr>
              <a:lnSpc>
                <a:spcPct val="80000"/>
              </a:lnSpc>
              <a:buFont typeface="Wingdings" pitchFamily="2" charset="2"/>
              <a:buChar char="§"/>
            </a:pPr>
            <a:r>
              <a:rPr lang="en-US" sz="2800" b="1" dirty="0"/>
              <a:t>Active at puberty &amp; throughout adult life &amp; secrete testosterone</a:t>
            </a:r>
            <a:r>
              <a:rPr lang="en-US" sz="2800" dirty="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culty.southwest.tn.edu/rburkett/A&amp;P2_r7.jpg"/>
          <p:cNvPicPr>
            <a:picLocks noChangeAspect="1" noChangeArrowheads="1"/>
          </p:cNvPicPr>
          <p:nvPr/>
        </p:nvPicPr>
        <p:blipFill>
          <a:blip r:embed="rId2" cstate="print"/>
          <a:srcRect/>
          <a:stretch>
            <a:fillRect/>
          </a:stretch>
        </p:blipFill>
        <p:spPr bwMode="auto">
          <a:xfrm>
            <a:off x="685427" y="609601"/>
            <a:ext cx="7882006" cy="590423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52400"/>
            <a:ext cx="7772400" cy="685800"/>
          </a:xfrm>
        </p:spPr>
        <p:txBody>
          <a:bodyPr/>
          <a:lstStyle/>
          <a:p>
            <a:r>
              <a:rPr lang="en-US" sz="2800" b="1" u="sng" dirty="0">
                <a:solidFill>
                  <a:srgbClr val="FF00FF"/>
                </a:solidFill>
              </a:rPr>
              <a:t>Maturation of sperm in the </a:t>
            </a:r>
            <a:r>
              <a:rPr lang="en-US" sz="2800" b="1" u="sng" dirty="0" err="1">
                <a:solidFill>
                  <a:srgbClr val="FF00FF"/>
                </a:solidFill>
              </a:rPr>
              <a:t>epididymis</a:t>
            </a:r>
            <a:r>
              <a:rPr lang="en-US" sz="2800" b="1" u="sng" dirty="0">
                <a:solidFill>
                  <a:srgbClr val="FF00FF"/>
                </a:solidFill>
              </a:rPr>
              <a:t>:</a:t>
            </a:r>
            <a:br>
              <a:rPr lang="en-US" b="1" u="sng" dirty="0">
                <a:solidFill>
                  <a:srgbClr val="FF00FF"/>
                </a:solidFill>
              </a:rPr>
            </a:br>
            <a:endParaRPr lang="en-US" dirty="0"/>
          </a:p>
        </p:txBody>
      </p:sp>
      <p:sp>
        <p:nvSpPr>
          <p:cNvPr id="33795" name="Rectangle 3"/>
          <p:cNvSpPr>
            <a:spLocks noGrp="1" noChangeArrowheads="1"/>
          </p:cNvSpPr>
          <p:nvPr>
            <p:ph idx="1"/>
          </p:nvPr>
        </p:nvSpPr>
        <p:spPr>
          <a:xfrm>
            <a:off x="914400" y="762000"/>
            <a:ext cx="7772400" cy="5867400"/>
          </a:xfrm>
        </p:spPr>
        <p:txBody>
          <a:bodyPr>
            <a:normAutofit lnSpcReduction="10000"/>
          </a:bodyPr>
          <a:lstStyle/>
          <a:p>
            <a:pPr>
              <a:buFont typeface="Wingdings" pitchFamily="2" charset="2"/>
              <a:buChar char="§"/>
            </a:pPr>
            <a:r>
              <a:rPr lang="en-US" sz="2400" b="1" dirty="0"/>
              <a:t>After formation in the </a:t>
            </a:r>
            <a:r>
              <a:rPr lang="en-US" sz="2400" b="1" dirty="0" err="1"/>
              <a:t>seminiferous</a:t>
            </a:r>
            <a:r>
              <a:rPr lang="en-US" sz="2400" b="1" dirty="0"/>
              <a:t> tubules, the sperm require several days to pass through the </a:t>
            </a:r>
            <a:r>
              <a:rPr lang="en-US" sz="2400" b="1" dirty="0" err="1"/>
              <a:t>epididymis</a:t>
            </a:r>
            <a:r>
              <a:rPr lang="en-US" sz="2400" b="1" dirty="0"/>
              <a:t> (still non-motile). </a:t>
            </a:r>
          </a:p>
          <a:p>
            <a:pPr>
              <a:buFont typeface="Wingdings" pitchFamily="2" charset="2"/>
              <a:buChar char="§"/>
            </a:pPr>
            <a:r>
              <a:rPr lang="en-US" sz="2400" b="1" dirty="0"/>
              <a:t>After the sperm have been in the </a:t>
            </a:r>
            <a:r>
              <a:rPr lang="en-US" sz="2400" b="1" dirty="0" err="1"/>
              <a:t>epididymis</a:t>
            </a:r>
            <a:r>
              <a:rPr lang="en-US" sz="2400" b="1" dirty="0"/>
              <a:t> for 18 to 24 hour, they develop the capability of motility</a:t>
            </a:r>
          </a:p>
          <a:p>
            <a:pPr>
              <a:buFont typeface="Wingdings" pitchFamily="2" charset="2"/>
              <a:buChar char="§"/>
            </a:pPr>
            <a:r>
              <a:rPr lang="en-US" sz="2400" b="1" dirty="0"/>
              <a:t>Some inhibitory proteins in the </a:t>
            </a:r>
            <a:r>
              <a:rPr lang="en-US" sz="2400" b="1" dirty="0" err="1"/>
              <a:t>epididymal</a:t>
            </a:r>
            <a:r>
              <a:rPr lang="en-US" sz="2400" b="1" dirty="0"/>
              <a:t> fluid prevent final motility until after ejaculation.</a:t>
            </a:r>
          </a:p>
          <a:p>
            <a:pPr>
              <a:buNone/>
            </a:pPr>
            <a:endParaRPr lang="en-US" sz="2400" b="1" dirty="0"/>
          </a:p>
          <a:p>
            <a:pPr>
              <a:lnSpc>
                <a:spcPct val="90000"/>
              </a:lnSpc>
              <a:buFont typeface="Wingdings" pitchFamily="2" charset="2"/>
              <a:buNone/>
            </a:pPr>
            <a:r>
              <a:rPr lang="en-US" sz="2400" b="1" u="sng" dirty="0">
                <a:solidFill>
                  <a:srgbClr val="66FFFF"/>
                </a:solidFill>
              </a:rPr>
              <a:t>Physiology of mature sperm:</a:t>
            </a:r>
          </a:p>
          <a:p>
            <a:pPr>
              <a:lnSpc>
                <a:spcPct val="90000"/>
              </a:lnSpc>
            </a:pPr>
            <a:r>
              <a:rPr lang="en-US" sz="2400" dirty="0"/>
              <a:t>Mature sperm are </a:t>
            </a:r>
            <a:r>
              <a:rPr lang="en-US" sz="2400" u="sng" dirty="0">
                <a:solidFill>
                  <a:srgbClr val="FFFF00"/>
                </a:solidFill>
              </a:rPr>
              <a:t>motile</a:t>
            </a:r>
            <a:r>
              <a:rPr lang="en-US" sz="2400" dirty="0"/>
              <a:t> &amp; capable of fertilizing the ovum </a:t>
            </a:r>
          </a:p>
          <a:p>
            <a:pPr>
              <a:lnSpc>
                <a:spcPct val="90000"/>
              </a:lnSpc>
            </a:pPr>
            <a:r>
              <a:rPr lang="en-US" sz="2400" dirty="0"/>
              <a:t>Their activity is enhanced in a neutral &amp; slightly </a:t>
            </a:r>
            <a:r>
              <a:rPr lang="en-US" sz="2400" u="sng" dirty="0">
                <a:solidFill>
                  <a:srgbClr val="FFFF00"/>
                </a:solidFill>
              </a:rPr>
              <a:t>alkaline</a:t>
            </a:r>
            <a:r>
              <a:rPr lang="en-US" sz="2400" dirty="0"/>
              <a:t> medium &amp; depressed in mildly acidic medium.  </a:t>
            </a:r>
          </a:p>
          <a:p>
            <a:pPr>
              <a:lnSpc>
                <a:spcPct val="90000"/>
              </a:lnSpc>
            </a:pPr>
            <a:r>
              <a:rPr lang="en-US" sz="2400" dirty="0"/>
              <a:t>The life expectancy of ejaculated sperm in the female genital tract is only </a:t>
            </a:r>
            <a:r>
              <a:rPr lang="en-US" sz="2400" u="sng" dirty="0">
                <a:solidFill>
                  <a:srgbClr val="FFFF00"/>
                </a:solidFill>
              </a:rPr>
              <a:t>1 to 2 days</a:t>
            </a:r>
            <a:endParaRPr lang="en-US"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52400"/>
            <a:ext cx="8077200" cy="6705600"/>
          </a:xfrm>
        </p:spPr>
        <p:txBody>
          <a:bodyPr>
            <a:normAutofit lnSpcReduction="10000"/>
          </a:bodyPr>
          <a:lstStyle/>
          <a:p>
            <a:pPr>
              <a:lnSpc>
                <a:spcPct val="80000"/>
              </a:lnSpc>
              <a:buFont typeface="Wingdings" pitchFamily="2" charset="2"/>
              <a:buNone/>
            </a:pPr>
            <a:r>
              <a:rPr lang="en-US" sz="2400" b="1" u="sng" dirty="0">
                <a:solidFill>
                  <a:srgbClr val="FF00FF"/>
                </a:solidFill>
              </a:rPr>
              <a:t>Hormonal factors that stimulate spermatogenesis:</a:t>
            </a:r>
          </a:p>
          <a:p>
            <a:pPr>
              <a:lnSpc>
                <a:spcPct val="80000"/>
              </a:lnSpc>
              <a:buFont typeface="Wingdings" pitchFamily="2" charset="2"/>
              <a:buNone/>
            </a:pPr>
            <a:endParaRPr lang="en-US" sz="2400" b="1" u="sng" dirty="0"/>
          </a:p>
          <a:p>
            <a:pPr>
              <a:lnSpc>
                <a:spcPct val="80000"/>
              </a:lnSpc>
              <a:buFont typeface="Wingdings" pitchFamily="2" charset="2"/>
              <a:buNone/>
            </a:pPr>
            <a:r>
              <a:rPr lang="en-US" sz="2400" b="1" u="sng" dirty="0">
                <a:solidFill>
                  <a:srgbClr val="FF00FF"/>
                </a:solidFill>
              </a:rPr>
              <a:t>1-Testosterone:</a:t>
            </a:r>
            <a:r>
              <a:rPr lang="en-US" sz="2400" dirty="0"/>
              <a:t> secreted by the </a:t>
            </a:r>
            <a:r>
              <a:rPr lang="en-US" sz="2400" dirty="0" err="1"/>
              <a:t>leydig</a:t>
            </a:r>
            <a:r>
              <a:rPr lang="en-US" sz="2400" dirty="0"/>
              <a:t> cells which located in the </a:t>
            </a:r>
            <a:r>
              <a:rPr lang="en-US" sz="2400" dirty="0" err="1"/>
              <a:t>interstitium</a:t>
            </a:r>
            <a:r>
              <a:rPr lang="en-US" sz="2400" dirty="0"/>
              <a:t> of the testis, is essential for the growth and division of the testicular germinal cells.</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FF00FF"/>
                </a:solidFill>
              </a:rPr>
              <a:t>2-Luteinizing hormone (LH)</a:t>
            </a:r>
            <a:r>
              <a:rPr lang="en-US" sz="2400" dirty="0"/>
              <a:t> secreted by the anterior pituitary gland, stimulates the </a:t>
            </a:r>
            <a:r>
              <a:rPr lang="en-US" sz="2400" dirty="0" err="1"/>
              <a:t>leydig</a:t>
            </a:r>
            <a:r>
              <a:rPr lang="en-US" sz="2400" dirty="0"/>
              <a:t> cells to secrete testosterone.</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FF00FF"/>
                </a:solidFill>
              </a:rPr>
              <a:t>3-Follicle stimulating hormone:</a:t>
            </a:r>
            <a:r>
              <a:rPr lang="en-US" sz="2400" dirty="0"/>
              <a:t> FSH also secreted by the anterior pituitary gland, stimulates the </a:t>
            </a:r>
            <a:r>
              <a:rPr lang="en-US" sz="2400" dirty="0" err="1"/>
              <a:t>sertoli</a:t>
            </a:r>
            <a:r>
              <a:rPr lang="en-US" sz="2400" dirty="0"/>
              <a:t> cells, stimulate the conversion of </a:t>
            </a:r>
            <a:r>
              <a:rPr lang="en-US" sz="2400" dirty="0" err="1"/>
              <a:t>spermatids</a:t>
            </a:r>
            <a:r>
              <a:rPr lang="en-US" sz="2400" dirty="0"/>
              <a:t> to sperm (also important for spermatogenesis).</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FF00FF"/>
                </a:solidFill>
              </a:rPr>
              <a:t>4-Estrogen:</a:t>
            </a:r>
            <a:r>
              <a:rPr lang="en-US" sz="2400" dirty="0"/>
              <a:t> formed from testosterone by the </a:t>
            </a:r>
            <a:r>
              <a:rPr lang="en-US" sz="2400" dirty="0" err="1"/>
              <a:t>sertoli</a:t>
            </a:r>
            <a:r>
              <a:rPr lang="en-US" sz="2400" dirty="0"/>
              <a:t> cell under FSH stimulation also essential for spermatogenesis.</a:t>
            </a:r>
          </a:p>
          <a:p>
            <a:pPr>
              <a:lnSpc>
                <a:spcPct val="80000"/>
              </a:lnSpc>
              <a:buFont typeface="Wingdings" pitchFamily="2" charset="2"/>
              <a:buNone/>
            </a:pPr>
            <a:endParaRPr lang="en-US" sz="2400" dirty="0"/>
          </a:p>
          <a:p>
            <a:pPr>
              <a:lnSpc>
                <a:spcPct val="80000"/>
              </a:lnSpc>
              <a:buFont typeface="Wingdings" pitchFamily="2" charset="2"/>
              <a:buNone/>
            </a:pPr>
            <a:r>
              <a:rPr lang="en-US" sz="2400" b="1" u="sng" dirty="0">
                <a:solidFill>
                  <a:srgbClr val="FF00FF"/>
                </a:solidFill>
              </a:rPr>
              <a:t>5-Growth hormone</a:t>
            </a:r>
            <a:r>
              <a:rPr lang="en-US" sz="2400" dirty="0"/>
              <a:t> (also other body hormones) is necessary for controlling metabolic functions of the testis.  GH promotes early division of </a:t>
            </a:r>
            <a:r>
              <a:rPr lang="en-US" sz="2400" dirty="0" err="1"/>
              <a:t>spermatogonias</a:t>
            </a:r>
            <a:r>
              <a:rPr lang="en-US" sz="2400" dirty="0"/>
              <a:t> in its absence (pituitary dwarfs), the spermatogenesis is severely deficient or absent </a:t>
            </a:r>
            <a:r>
              <a:rPr lang="en-US" sz="2400" dirty="0">
                <a:sym typeface="Wingdings" pitchFamily="2" charset="2"/>
              </a:rPr>
              <a:t></a:t>
            </a:r>
            <a:r>
              <a:rPr lang="en-US" sz="2400" dirty="0"/>
              <a:t> infertility.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609600" y="304800"/>
            <a:ext cx="8001000" cy="6553200"/>
          </a:xfrm>
        </p:spPr>
        <p:txBody>
          <a:bodyPr>
            <a:noAutofit/>
          </a:bodyPr>
          <a:lstStyle/>
          <a:p>
            <a:pPr>
              <a:buFont typeface="Wingdings" pitchFamily="2" charset="2"/>
              <a:buNone/>
            </a:pPr>
            <a:r>
              <a:rPr lang="en-US" sz="2800" b="1" u="sng" dirty="0">
                <a:solidFill>
                  <a:srgbClr val="FF00FF"/>
                </a:solidFill>
              </a:rPr>
              <a:t>Storage of sperm</a:t>
            </a:r>
            <a:r>
              <a:rPr lang="en-US" sz="2800" b="1" dirty="0">
                <a:solidFill>
                  <a:srgbClr val="FF00FF"/>
                </a:solidFill>
              </a:rPr>
              <a:t>:</a:t>
            </a:r>
          </a:p>
          <a:p>
            <a:pPr>
              <a:buFont typeface="Wingdings" pitchFamily="2" charset="2"/>
              <a:buChar char="§"/>
            </a:pPr>
            <a:r>
              <a:rPr lang="en-US" sz="2400" b="1" dirty="0"/>
              <a:t>The 2 testis of adult human formed up to 120 million sperm each day.  </a:t>
            </a:r>
          </a:p>
          <a:p>
            <a:pPr>
              <a:buFont typeface="Wingdings" pitchFamily="2" charset="2"/>
              <a:buChar char="§"/>
            </a:pPr>
            <a:r>
              <a:rPr lang="en-US" sz="2400" b="1" dirty="0"/>
              <a:t>Small amount stored in the </a:t>
            </a:r>
            <a:r>
              <a:rPr lang="en-US" sz="2400" b="1" dirty="0" err="1"/>
              <a:t>epididymis</a:t>
            </a:r>
            <a:r>
              <a:rPr lang="en-US" sz="2400" b="1" dirty="0"/>
              <a:t> </a:t>
            </a:r>
          </a:p>
          <a:p>
            <a:pPr>
              <a:buFont typeface="Wingdings" pitchFamily="2" charset="2"/>
              <a:buChar char="§"/>
            </a:pPr>
            <a:r>
              <a:rPr lang="en-US" sz="2400" b="1" dirty="0"/>
              <a:t>The majority stored in the vas deferens, maintaining their fertility for at least a month.  </a:t>
            </a:r>
          </a:p>
          <a:p>
            <a:pPr>
              <a:buFont typeface="Wingdings" pitchFamily="2" charset="2"/>
              <a:buChar char="§"/>
            </a:pPr>
            <a:r>
              <a:rPr lang="en-US" sz="2400" b="1" dirty="0"/>
              <a:t>The sperm are kept inactive state by multiple inhibitory substances in the secretion of the ducts.</a:t>
            </a:r>
          </a:p>
          <a:p>
            <a:pPr>
              <a:buFont typeface="Wingdings" pitchFamily="2" charset="2"/>
              <a:buNone/>
            </a:pPr>
            <a:r>
              <a:rPr lang="en-US" sz="2800" b="1" u="sng" dirty="0">
                <a:solidFill>
                  <a:srgbClr val="FF00FF"/>
                </a:solidFill>
              </a:rPr>
              <a:t>After ejaculation</a:t>
            </a:r>
          </a:p>
          <a:p>
            <a:r>
              <a:rPr lang="en-US" sz="2400" b="1" dirty="0"/>
              <a:t> The sperm become motile &amp; capable of fertilizing the ovum </a:t>
            </a:r>
            <a:r>
              <a:rPr lang="en-US" sz="2400" b="1" u="sng" dirty="0">
                <a:solidFill>
                  <a:srgbClr val="FFFF00"/>
                </a:solidFill>
              </a:rPr>
              <a:t>called maturation</a:t>
            </a:r>
            <a:r>
              <a:rPr lang="en-US" sz="2400" b="1" dirty="0"/>
              <a:t>. </a:t>
            </a:r>
          </a:p>
          <a:p>
            <a:r>
              <a:rPr lang="en-US" sz="2400" b="1" dirty="0"/>
              <a:t>The </a:t>
            </a:r>
            <a:r>
              <a:rPr lang="en-US" sz="2400" b="1" dirty="0" err="1"/>
              <a:t>sertoli</a:t>
            </a:r>
            <a:r>
              <a:rPr lang="en-US" sz="2400" b="1" dirty="0"/>
              <a:t> cells and epithelium of the </a:t>
            </a:r>
            <a:r>
              <a:rPr lang="en-US" sz="2400" b="1" dirty="0" err="1"/>
              <a:t>epididymis</a:t>
            </a:r>
            <a:r>
              <a:rPr lang="en-US" sz="2400" b="1" dirty="0"/>
              <a:t> secrete nutrient fluid which contains (testosterone &amp; estrogens), enzymes &amp; nutrients essential for sperm maturation.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1272</TotalTime>
  <Words>2194</Words>
  <Application>Microsoft Office PowerPoint</Application>
  <PresentationFormat>On-screen Show (4:3)</PresentationFormat>
  <Paragraphs>243</Paragraphs>
  <Slides>28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 Narrow</vt:lpstr>
      <vt:lpstr>Calibri</vt:lpstr>
      <vt:lpstr>Consolas</vt:lpstr>
      <vt:lpstr>Corbel</vt:lpstr>
      <vt:lpstr>Wingdings</vt:lpstr>
      <vt:lpstr>Wingdings 2</vt:lpstr>
      <vt:lpstr>Wingdings 3</vt:lpstr>
      <vt:lpstr>Metro</vt:lpstr>
      <vt:lpstr>Lecture 5 Physiology of androgens and control of male sexual functions</vt:lpstr>
      <vt:lpstr>Objectives</vt:lpstr>
      <vt:lpstr>PowerPoint Presentation</vt:lpstr>
      <vt:lpstr>Cross section of the seminiferous tubule </vt:lpstr>
      <vt:lpstr>PowerPoint Presentation</vt:lpstr>
      <vt:lpstr>PowerPoint Presentation</vt:lpstr>
      <vt:lpstr>Maturation of sperm in the epididymis: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Acrosome enzymes, the “Acrosome Reaction” and penetration of the ovum: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basic intracellular mechanism of action of testosterone: </vt:lpstr>
      <vt:lpstr>PowerPoint Presentation</vt:lpstr>
      <vt:lpstr>Hypogonadism in male: </vt:lpstr>
      <vt:lpstr>PowerPoint Presentation</vt:lpstr>
    </vt:vector>
  </TitlesOfParts>
  <Company>KKUH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Hypothalamic and pituitary gonadal axis</dc:title>
  <dc:creator>James</dc:creator>
  <cp:lastModifiedBy>Dana Al-Kadi</cp:lastModifiedBy>
  <cp:revision>81</cp:revision>
  <dcterms:created xsi:type="dcterms:W3CDTF">2011-02-05T05:45:25Z</dcterms:created>
  <dcterms:modified xsi:type="dcterms:W3CDTF">2019-03-17T05:35:59Z</dcterms:modified>
</cp:coreProperties>
</file>