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5"/>
  </p:notesMasterIdLst>
  <p:handoutMasterIdLst>
    <p:handoutMasterId r:id="rId36"/>
  </p:handoutMasterIdLst>
  <p:sldIdLst>
    <p:sldId id="332" r:id="rId2"/>
    <p:sldId id="397" r:id="rId3"/>
    <p:sldId id="319" r:id="rId4"/>
    <p:sldId id="396" r:id="rId5"/>
    <p:sldId id="334" r:id="rId6"/>
    <p:sldId id="338" r:id="rId7"/>
    <p:sldId id="346" r:id="rId8"/>
    <p:sldId id="340" r:id="rId9"/>
    <p:sldId id="341" r:id="rId10"/>
    <p:sldId id="342" r:id="rId11"/>
    <p:sldId id="398" r:id="rId12"/>
    <p:sldId id="343" r:id="rId13"/>
    <p:sldId id="403" r:id="rId14"/>
    <p:sldId id="399" r:id="rId15"/>
    <p:sldId id="400" r:id="rId16"/>
    <p:sldId id="344" r:id="rId17"/>
    <p:sldId id="345" r:id="rId18"/>
    <p:sldId id="401" r:id="rId19"/>
    <p:sldId id="402" r:id="rId20"/>
    <p:sldId id="359" r:id="rId21"/>
    <p:sldId id="358" r:id="rId22"/>
    <p:sldId id="350" r:id="rId23"/>
    <p:sldId id="352" r:id="rId24"/>
    <p:sldId id="353" r:id="rId25"/>
    <p:sldId id="354" r:id="rId26"/>
    <p:sldId id="355" r:id="rId27"/>
    <p:sldId id="360" r:id="rId28"/>
    <p:sldId id="356" r:id="rId29"/>
    <p:sldId id="361" r:id="rId30"/>
    <p:sldId id="362" r:id="rId31"/>
    <p:sldId id="364" r:id="rId32"/>
    <p:sldId id="366" r:id="rId33"/>
    <p:sldId id="368" r:id="rId3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0" autoAdjust="0"/>
    <p:restoredTop sz="94709" autoAdjust="0"/>
  </p:normalViewPr>
  <p:slideViewPr>
    <p:cSldViewPr>
      <p:cViewPr>
        <p:scale>
          <a:sx n="101" d="100"/>
          <a:sy n="101" d="100"/>
        </p:scale>
        <p:origin x="411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67C4DB-5A85-4CC3-9E28-9A2E0171D157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B733E-D5AF-4645-A462-5BE8111363C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2FE0DC6-46C0-46B8-8279-7C5AE5B5CF4B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9EA7171-64F6-433F-98E1-BF1AECD80F4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F472B-DFF1-494F-8642-987E888B243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86595-D376-464A-AFD6-982435D96DE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F3A51-96E3-4BAE-83D0-4F12334DAFC6}" type="datetimeFigureOut">
              <a:rPr lang="en-US" smtClean="0"/>
              <a:pPr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2E4A5-D18B-4512-ADC8-FE7D2C730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990599"/>
          </a:xfrm>
          <a:solidFill>
            <a:schemeClr val="tx1"/>
          </a:solidFill>
        </p:spPr>
        <p:txBody>
          <a:bodyPr/>
          <a:lstStyle/>
          <a:p>
            <a:r>
              <a:rPr lang="en-US" dirty="0"/>
              <a:t>P</a:t>
            </a:r>
            <a:r>
              <a:rPr lang="en-US" dirty="0">
                <a:solidFill>
                  <a:srgbClr val="FFFF00"/>
                </a:solidFill>
              </a:rPr>
              <a:t>PUBERTY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600200"/>
            <a:ext cx="6400800" cy="4343400"/>
          </a:xfrm>
        </p:spPr>
        <p:txBody>
          <a:bodyPr>
            <a:noAutofit/>
          </a:bodyPr>
          <a:lstStyle/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Physiology Lecture # 5</a:t>
            </a:r>
          </a:p>
          <a:p>
            <a:r>
              <a:rPr lang="en-US" b="1" dirty="0">
                <a:solidFill>
                  <a:schemeClr val="tx1"/>
                </a:solidFill>
              </a:rPr>
              <a:t>(Puberty)</a:t>
            </a:r>
          </a:p>
          <a:p>
            <a:r>
              <a:rPr lang="en-US" b="1" dirty="0">
                <a:solidFill>
                  <a:schemeClr val="tx1"/>
                </a:solidFill>
              </a:rPr>
              <a:t>Dr. </a:t>
            </a:r>
            <a:r>
              <a:rPr lang="en-US" b="1" dirty="0" err="1">
                <a:solidFill>
                  <a:schemeClr val="tx1"/>
                </a:solidFill>
              </a:rPr>
              <a:t>Laila</a:t>
            </a:r>
            <a:r>
              <a:rPr lang="en-US" b="1" dirty="0">
                <a:solidFill>
                  <a:schemeClr val="tx1"/>
                </a:solidFill>
              </a:rPr>
              <a:t> Al-</a:t>
            </a:r>
            <a:r>
              <a:rPr lang="en-US" b="1" dirty="0" err="1">
                <a:solidFill>
                  <a:schemeClr val="tx1"/>
                </a:solidFill>
              </a:rPr>
              <a:t>Dokhi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Department of Physiology</a:t>
            </a:r>
          </a:p>
          <a:p>
            <a:r>
              <a:rPr lang="en-US" b="1" dirty="0">
                <a:solidFill>
                  <a:schemeClr val="tx1"/>
                </a:solidFill>
              </a:rPr>
              <a:t>College of Medicine</a:t>
            </a:r>
          </a:p>
          <a:p>
            <a:r>
              <a:rPr lang="en-US" b="1" dirty="0">
                <a:solidFill>
                  <a:schemeClr val="tx1"/>
                </a:solidFill>
              </a:rPr>
              <a:t>King Saud University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Puberty –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Female</a:t>
            </a:r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hormonal changes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surge of LH release initiates 1st ovarian cycle</a:t>
            </a:r>
          </a:p>
          <a:p>
            <a:pPr>
              <a:lnSpc>
                <a:spcPct val="90000"/>
              </a:lnSpc>
            </a:pPr>
            <a:r>
              <a:rPr lang="en-US" dirty="0"/>
              <a:t>usually not sufficient to cause ovulation during 1st cycle</a:t>
            </a:r>
          </a:p>
          <a:p>
            <a:pPr>
              <a:lnSpc>
                <a:spcPct val="90000"/>
              </a:lnSpc>
            </a:pPr>
            <a:r>
              <a:rPr lang="en-US" dirty="0"/>
              <a:t>brain and endocrine systems mature soon thereafter</a:t>
            </a:r>
          </a:p>
          <a:p>
            <a:pPr>
              <a:lnSpc>
                <a:spcPct val="90000"/>
              </a:lnSpc>
            </a:pPr>
            <a:r>
              <a:rPr lang="en-US" dirty="0"/>
              <a:t>estrogen levels in blood increase, due to growing follicles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Physical Changes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400" b="1" u="sng" dirty="0">
                <a:latin typeface="Arial" pitchFamily="34" charset="0"/>
                <a:cs typeface="Arial" pitchFamily="34" charset="0"/>
              </a:rPr>
              <a:t>5 stages 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from childhood to full maturity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Marshall and Tanner (P1 – P5)</a:t>
            </a:r>
          </a:p>
          <a:p>
            <a:r>
              <a:rPr lang="en-GB" sz="2400" dirty="0">
                <a:latin typeface="Arial" pitchFamily="34" charset="0"/>
                <a:cs typeface="Arial" pitchFamily="34" charset="0"/>
              </a:rPr>
              <a:t>Reflect progression in changes </a:t>
            </a:r>
            <a:r>
              <a:rPr lang="en-GB" sz="2400" dirty="0" err="1">
                <a:latin typeface="Arial" pitchFamily="34" charset="0"/>
                <a:cs typeface="Arial" pitchFamily="34" charset="0"/>
              </a:rPr>
              <a:t>o;f</a:t>
            </a:r>
            <a:r>
              <a:rPr lang="en-GB" sz="2400" dirty="0">
                <a:latin typeface="Arial" pitchFamily="34" charset="0"/>
                <a:cs typeface="Arial" pitchFamily="34" charset="0"/>
              </a:rPr>
              <a:t> the external genitalia and of sexual hair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Secondary sexual characteristics</a:t>
            </a:r>
          </a:p>
          <a:p>
            <a:pPr lvl="1">
              <a:lnSpc>
                <a:spcPct val="150000"/>
              </a:lnSpc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Mean age 10.5yrs in </a:t>
            </a:r>
            <a:r>
              <a:rPr lang="en-GB" sz="24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girls</a:t>
            </a:r>
          </a:p>
          <a:p>
            <a:pPr lvl="1">
              <a:lnSpc>
                <a:spcPct val="150000"/>
              </a:lnSpc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Mean age 11.5 – 12yrs in </a:t>
            </a:r>
            <a:r>
              <a:rPr lang="en-GB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boys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Puberty –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Female </a:t>
            </a:r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hormonal changes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estrogen induces secondary sex characteristics: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growth of pelvis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deposit of subcutaneous fat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growth of internal </a:t>
            </a:r>
            <a:r>
              <a:rPr lang="en-US" sz="2400" dirty="0" err="1"/>
              <a:t>reprod</a:t>
            </a:r>
            <a:r>
              <a:rPr lang="en-US" sz="2400" dirty="0"/>
              <a:t>. organs, external genitalia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androgen release by adrenal glands increases (not as much as in male)     growth of pubic hair, lowering of voice, growth of bone, increased secretion from sebaceous glands.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810000" y="4114800"/>
            <a:ext cx="304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l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Staging of pubertal development</a:t>
            </a:r>
            <a:b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(Tanner)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 lnSpcReduction="10000"/>
          </a:bodyPr>
          <a:lstStyle/>
          <a:p>
            <a:pPr>
              <a:buNone/>
              <a:defRPr/>
            </a:pPr>
            <a:r>
              <a:rPr lang="cs-CZ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Pubertal development is classified according to the Tanner standard – 5 different stages</a:t>
            </a:r>
          </a:p>
          <a:p>
            <a:pPr lvl="1">
              <a:defRPr/>
            </a:pPr>
            <a:r>
              <a:rPr lang="cs-CZ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Girls: </a:t>
            </a:r>
            <a:r>
              <a:rPr lang="cs-CZ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</a:t>
            </a:r>
            <a:r>
              <a:rPr lang="cs-CZ" sz="2000" b="1" i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reast (B</a:t>
            </a:r>
            <a:r>
              <a:rPr lang="cs-CZ" sz="2000" b="1" i="1" u="sng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1-5</a:t>
            </a:r>
            <a:r>
              <a:rPr lang="cs-CZ" sz="2000" b="1" i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</a:t>
            </a:r>
            <a:r>
              <a:rPr lang="cs-CZ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pubic hair (Pu</a:t>
            </a:r>
            <a:r>
              <a:rPr lang="cs-CZ" sz="2000" b="1" i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1-5</a:t>
            </a:r>
            <a:r>
              <a:rPr lang="cs-CZ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), axillary hair (A</a:t>
            </a:r>
            <a:r>
              <a:rPr lang="cs-CZ" sz="2000" b="1" i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1-5</a:t>
            </a:r>
            <a:r>
              <a:rPr lang="cs-CZ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), menarche</a:t>
            </a:r>
          </a:p>
          <a:p>
            <a:pPr lvl="1">
              <a:defRPr/>
            </a:pPr>
            <a:r>
              <a:rPr lang="cs-CZ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Boys: </a:t>
            </a:r>
            <a:r>
              <a:rPr lang="cs-CZ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</a:t>
            </a:r>
            <a:r>
              <a:rPr lang="cs-CZ" sz="2000" b="1" i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esticular volume </a:t>
            </a:r>
            <a:r>
              <a:rPr lang="cs-CZ" sz="2000" b="1" i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&gt;</a:t>
            </a:r>
            <a:r>
              <a:rPr lang="cs-CZ" sz="2000" b="1" i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4 ml (Te)</a:t>
            </a:r>
            <a:r>
              <a:rPr lang="cs-CZ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penis enlargement (G</a:t>
            </a:r>
            <a:r>
              <a:rPr lang="cs-CZ" sz="2000" b="1" i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1-5</a:t>
            </a:r>
            <a:r>
              <a:rPr lang="cs-CZ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), pubic hair (Pu</a:t>
            </a:r>
            <a:r>
              <a:rPr lang="cs-CZ" sz="2000" b="1" i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1-5</a:t>
            </a:r>
            <a:r>
              <a:rPr lang="cs-CZ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), axillary hair (A</a:t>
            </a:r>
            <a:r>
              <a:rPr lang="cs-CZ" sz="2000" b="1" i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1-5</a:t>
            </a:r>
            <a:r>
              <a:rPr lang="cs-CZ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), spermarche</a:t>
            </a:r>
          </a:p>
          <a:p>
            <a:pPr>
              <a:buNone/>
              <a:defRPr/>
            </a:pPr>
            <a:endParaRPr lang="cs-CZ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buNone/>
              <a:defRPr/>
            </a:pPr>
            <a:r>
              <a:rPr lang="cs-CZ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Monitoring of the pubertal growth acceleration</a:t>
            </a:r>
          </a:p>
          <a:p>
            <a:pPr lvl="1">
              <a:defRPr/>
            </a:pPr>
            <a:r>
              <a:rPr lang="cs-CZ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growth velocity is 2-3 times greater than prepubertal</a:t>
            </a:r>
          </a:p>
          <a:p>
            <a:pPr lvl="1">
              <a:defRPr/>
            </a:pPr>
            <a:r>
              <a:rPr lang="cs-CZ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sexual dimorfism in pubertal growth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Puberty: Girls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Breast enlargement usually first sign.</a:t>
            </a:r>
          </a:p>
          <a:p>
            <a:pPr>
              <a:lnSpc>
                <a:spcPct val="150000"/>
              </a:lnSpc>
            </a:pPr>
            <a:r>
              <a:rPr lang="en-US" dirty="0" err="1">
                <a:latin typeface="Arial" pitchFamily="34" charset="0"/>
                <a:cs typeface="Arial" pitchFamily="34" charset="0"/>
              </a:rPr>
              <a:t>Thelarche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Menarche usually 2-3 yrs after breast development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Growth spurt peaks before menarche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Pubic and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axillary</a:t>
            </a:r>
            <a:r>
              <a:rPr lang="en-US" dirty="0">
                <a:latin typeface="Arial" pitchFamily="34" charset="0"/>
                <a:cs typeface="Arial" pitchFamily="34" charset="0"/>
              </a:rPr>
              <a:t> hair growth: sign of adrenal androgen secretion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Starts at similar stage of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apocrine</a:t>
            </a:r>
            <a:r>
              <a:rPr lang="en-US" dirty="0">
                <a:latin typeface="Arial" pitchFamily="34" charset="0"/>
                <a:cs typeface="Arial" pitchFamily="34" charset="0"/>
              </a:rPr>
              <a:t> gland sweat production and associated with adult body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odour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2060"/>
          </a:solidFill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Pubertal Stages (Tanner)</a:t>
            </a:r>
            <a:br>
              <a:rPr lang="en-GB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GB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Female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GB" b="1" dirty="0">
                <a:latin typeface="Arial" pitchFamily="34" charset="0"/>
                <a:cs typeface="Arial" pitchFamily="34" charset="0"/>
              </a:rPr>
              <a:t>P1</a:t>
            </a:r>
            <a:r>
              <a:rPr lang="en-GB" dirty="0">
                <a:latin typeface="Arial" pitchFamily="34" charset="0"/>
                <a:cs typeface="Arial" pitchFamily="34" charset="0"/>
              </a:rPr>
              <a:t>	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Prepubertal</a:t>
            </a:r>
            <a:endParaRPr lang="en-GB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GB" b="1" dirty="0">
                <a:latin typeface="Arial" pitchFamily="34" charset="0"/>
                <a:cs typeface="Arial" pitchFamily="34" charset="0"/>
              </a:rPr>
              <a:t>P2</a:t>
            </a:r>
            <a:r>
              <a:rPr lang="en-GB" dirty="0">
                <a:latin typeface="Arial" pitchFamily="34" charset="0"/>
                <a:cs typeface="Arial" pitchFamily="34" charset="0"/>
              </a:rPr>
              <a:t>	Early development of 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subareolar</a:t>
            </a:r>
            <a:r>
              <a:rPr lang="en-GB" dirty="0">
                <a:latin typeface="Arial" pitchFamily="34" charset="0"/>
                <a:cs typeface="Arial" pitchFamily="34" charset="0"/>
              </a:rPr>
              <a:t> breast bud +/- small  amounts of pubic and 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axillary</a:t>
            </a:r>
            <a:r>
              <a:rPr lang="en-GB" dirty="0">
                <a:latin typeface="Arial" pitchFamily="34" charset="0"/>
                <a:cs typeface="Arial" pitchFamily="34" charset="0"/>
              </a:rPr>
              <a:t> hair</a:t>
            </a:r>
          </a:p>
          <a:p>
            <a:pPr>
              <a:lnSpc>
                <a:spcPct val="150000"/>
              </a:lnSpc>
            </a:pPr>
            <a:r>
              <a:rPr lang="en-GB" b="1" dirty="0">
                <a:latin typeface="Arial" pitchFamily="34" charset="0"/>
                <a:cs typeface="Arial" pitchFamily="34" charset="0"/>
              </a:rPr>
              <a:t>P3</a:t>
            </a:r>
            <a:r>
              <a:rPr lang="en-GB" dirty="0">
                <a:latin typeface="Arial" pitchFamily="34" charset="0"/>
                <a:cs typeface="Arial" pitchFamily="34" charset="0"/>
              </a:rPr>
              <a:t>	Increase in size of palpable breast tissue and 	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areolae</a:t>
            </a:r>
            <a:r>
              <a:rPr lang="en-GB" dirty="0">
                <a:latin typeface="Arial" pitchFamily="34" charset="0"/>
                <a:cs typeface="Arial" pitchFamily="34" charset="0"/>
              </a:rPr>
              <a:t>, increased pubic/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axillary</a:t>
            </a:r>
            <a:r>
              <a:rPr lang="en-GB" dirty="0">
                <a:latin typeface="Arial" pitchFamily="34" charset="0"/>
                <a:cs typeface="Arial" pitchFamily="34" charset="0"/>
              </a:rPr>
              <a:t> hair</a:t>
            </a:r>
          </a:p>
          <a:p>
            <a:pPr>
              <a:lnSpc>
                <a:spcPct val="150000"/>
              </a:lnSpc>
            </a:pPr>
            <a:r>
              <a:rPr lang="en-GB" b="1" dirty="0">
                <a:latin typeface="Arial" pitchFamily="34" charset="0"/>
                <a:cs typeface="Arial" pitchFamily="34" charset="0"/>
              </a:rPr>
              <a:t>P4</a:t>
            </a:r>
            <a:r>
              <a:rPr lang="en-GB" dirty="0">
                <a:latin typeface="Arial" pitchFamily="34" charset="0"/>
                <a:cs typeface="Arial" pitchFamily="34" charset="0"/>
              </a:rPr>
              <a:t>	Breast tissue and 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areolae</a:t>
            </a:r>
            <a:r>
              <a:rPr lang="en-GB" dirty="0">
                <a:latin typeface="Arial" pitchFamily="34" charset="0"/>
                <a:cs typeface="Arial" pitchFamily="34" charset="0"/>
              </a:rPr>
              <a:t> protrude above breast 	level. Further increased pubic/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axillary</a:t>
            </a:r>
            <a:r>
              <a:rPr lang="en-GB" dirty="0">
                <a:latin typeface="Arial" pitchFamily="34" charset="0"/>
                <a:cs typeface="Arial" pitchFamily="34" charset="0"/>
              </a:rPr>
              <a:t> hair growth</a:t>
            </a:r>
          </a:p>
          <a:p>
            <a:pPr>
              <a:lnSpc>
                <a:spcPct val="150000"/>
              </a:lnSpc>
            </a:pPr>
            <a:r>
              <a:rPr lang="en-GB" b="1" dirty="0">
                <a:latin typeface="Arial" pitchFamily="34" charset="0"/>
                <a:cs typeface="Arial" pitchFamily="34" charset="0"/>
              </a:rPr>
              <a:t>P5</a:t>
            </a:r>
            <a:r>
              <a:rPr lang="en-GB" dirty="0">
                <a:latin typeface="Arial" pitchFamily="34" charset="0"/>
                <a:cs typeface="Arial" pitchFamily="34" charset="0"/>
              </a:rPr>
              <a:t>	Mature adult breast. Complete pubic/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axillary</a:t>
            </a:r>
            <a:r>
              <a:rPr lang="en-GB" dirty="0">
                <a:latin typeface="Arial" pitchFamily="34" charset="0"/>
                <a:cs typeface="Arial" pitchFamily="34" charset="0"/>
              </a:rPr>
              <a:t> hair growth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Puberty –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Male </a:t>
            </a:r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hormonal changes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LH and FSH release increases ~10 yrs. of age</a:t>
            </a:r>
          </a:p>
          <a:p>
            <a:pPr>
              <a:lnSpc>
                <a:spcPct val="90000"/>
              </a:lnSpc>
            </a:pPr>
            <a:r>
              <a:rPr lang="en-US" dirty="0"/>
              <a:t>spermatogenesis; androgen secretion</a:t>
            </a:r>
          </a:p>
          <a:p>
            <a:pPr>
              <a:lnSpc>
                <a:spcPct val="90000"/>
              </a:lnSpc>
            </a:pPr>
            <a:r>
              <a:rPr lang="en-US" dirty="0"/>
              <a:t>adrenals also secrete androgens</a:t>
            </a:r>
          </a:p>
          <a:p>
            <a:pPr>
              <a:lnSpc>
                <a:spcPct val="90000"/>
              </a:lnSpc>
            </a:pPr>
            <a:r>
              <a:rPr lang="en-US" dirty="0"/>
              <a:t>androgens initiate growth of sex accessory structures (e.g. prostate), male secondary sex characteristics (facial hair, growth of larynx)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Puberty –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Male</a:t>
            </a:r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hormonal changes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/>
          </a:bodyPr>
          <a:lstStyle/>
          <a:p>
            <a:r>
              <a:rPr lang="en-US" dirty="0"/>
              <a:t>androgens causes retention of minerals in body to support bone and muscle growth</a:t>
            </a:r>
          </a:p>
          <a:p>
            <a:r>
              <a:rPr lang="en-US" dirty="0"/>
              <a:t>Sertoli cells also secrete some estrogen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Puberty: Boys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First signs often go unnoticed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Testicular enlargement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(12-13 yrs)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Arial" pitchFamily="34" charset="0"/>
                <a:cs typeface="Arial" pitchFamily="34" charset="0"/>
              </a:rPr>
              <a:t>Prepubertal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testis – 2mls diameter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Puberty begins when volume reaches 4mls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Penile and scrotal enlargement occur approx 1 yr after testicular enlargement. Pubic hair appears at same time</a:t>
            </a:r>
          </a:p>
          <a:p>
            <a:pPr>
              <a:lnSpc>
                <a:spcPct val="110000"/>
              </a:lnSpc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Begins of spermatogenesis; androgen secretion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Pubertal Stages (Tanner)</a:t>
            </a:r>
            <a:br>
              <a:rPr lang="en-GB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GB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Male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GB" b="1" dirty="0">
                <a:latin typeface="Arial" pitchFamily="34" charset="0"/>
                <a:cs typeface="Arial" pitchFamily="34" charset="0"/>
              </a:rPr>
              <a:t>P1</a:t>
            </a:r>
            <a:r>
              <a:rPr lang="en-GB" dirty="0">
                <a:latin typeface="Arial" pitchFamily="34" charset="0"/>
                <a:cs typeface="Arial" pitchFamily="34" charset="0"/>
              </a:rPr>
              <a:t>	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Prepubertal</a:t>
            </a:r>
            <a:r>
              <a:rPr lang="en-GB" dirty="0">
                <a:latin typeface="Arial" pitchFamily="34" charset="0"/>
                <a:cs typeface="Arial" pitchFamily="34" charset="0"/>
              </a:rPr>
              <a:t>, testicular volume &lt; 2mls</a:t>
            </a:r>
          </a:p>
          <a:p>
            <a:pPr>
              <a:lnSpc>
                <a:spcPct val="150000"/>
              </a:lnSpc>
            </a:pPr>
            <a:r>
              <a:rPr lang="en-GB" b="1" dirty="0">
                <a:latin typeface="Arial" pitchFamily="34" charset="0"/>
                <a:cs typeface="Arial" pitchFamily="34" charset="0"/>
              </a:rPr>
              <a:t>P2</a:t>
            </a:r>
            <a:r>
              <a:rPr lang="en-GB" dirty="0">
                <a:latin typeface="Arial" pitchFamily="34" charset="0"/>
                <a:cs typeface="Arial" pitchFamily="34" charset="0"/>
              </a:rPr>
              <a:t>	Enlargement of scrotum and penis. Scrotum slightly pigmented. Few pubic hairs</a:t>
            </a:r>
          </a:p>
          <a:p>
            <a:pPr>
              <a:lnSpc>
                <a:spcPct val="150000"/>
              </a:lnSpc>
            </a:pPr>
            <a:r>
              <a:rPr lang="en-GB" b="1" dirty="0">
                <a:latin typeface="Arial" pitchFamily="34" charset="0"/>
                <a:cs typeface="Arial" pitchFamily="34" charset="0"/>
              </a:rPr>
              <a:t>P3</a:t>
            </a:r>
            <a:r>
              <a:rPr lang="en-GB" dirty="0">
                <a:latin typeface="Arial" pitchFamily="34" charset="0"/>
                <a:cs typeface="Arial" pitchFamily="34" charset="0"/>
              </a:rPr>
              <a:t>	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Lenghtening</a:t>
            </a:r>
            <a:r>
              <a:rPr lang="en-GB" dirty="0">
                <a:latin typeface="Arial" pitchFamily="34" charset="0"/>
                <a:cs typeface="Arial" pitchFamily="34" charset="0"/>
              </a:rPr>
              <a:t> of penis. Further growth of testes and 	scrotum. Pubic hair darker</a:t>
            </a:r>
          </a:p>
          <a:p>
            <a:pPr>
              <a:lnSpc>
                <a:spcPct val="150000"/>
              </a:lnSpc>
            </a:pPr>
            <a:r>
              <a:rPr lang="en-GB" b="1" dirty="0">
                <a:latin typeface="Arial" pitchFamily="34" charset="0"/>
                <a:cs typeface="Arial" pitchFamily="34" charset="0"/>
              </a:rPr>
              <a:t>P4</a:t>
            </a:r>
            <a:r>
              <a:rPr lang="en-GB" dirty="0">
                <a:latin typeface="Arial" pitchFamily="34" charset="0"/>
                <a:cs typeface="Arial" pitchFamily="34" charset="0"/>
              </a:rPr>
              <a:t>	Penis increases in length and thickness. Increased pigmentation of scrotum. 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Incresed</a:t>
            </a:r>
            <a:r>
              <a:rPr lang="en-GB" dirty="0">
                <a:latin typeface="Arial" pitchFamily="34" charset="0"/>
                <a:cs typeface="Arial" pitchFamily="34" charset="0"/>
              </a:rPr>
              <a:t> pubic/ 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axillary</a:t>
            </a:r>
            <a:r>
              <a:rPr lang="en-GB" dirty="0">
                <a:latin typeface="Arial" pitchFamily="34" charset="0"/>
                <a:cs typeface="Arial" pitchFamily="34" charset="0"/>
              </a:rPr>
              <a:t> hair</a:t>
            </a:r>
          </a:p>
          <a:p>
            <a:pPr>
              <a:lnSpc>
                <a:spcPct val="150000"/>
              </a:lnSpc>
            </a:pPr>
            <a:r>
              <a:rPr lang="en-GB" b="1" dirty="0">
                <a:latin typeface="Arial" pitchFamily="34" charset="0"/>
                <a:cs typeface="Arial" pitchFamily="34" charset="0"/>
              </a:rPr>
              <a:t>P5</a:t>
            </a:r>
            <a:r>
              <a:rPr lang="en-GB" dirty="0">
                <a:latin typeface="Arial" pitchFamily="34" charset="0"/>
                <a:cs typeface="Arial" pitchFamily="34" charset="0"/>
              </a:rPr>
              <a:t>	Genitalia adult in size and shape. Completed pubic/</a:t>
            </a:r>
            <a:r>
              <a:rPr lang="en-GB" dirty="0" err="1">
                <a:latin typeface="Arial" pitchFamily="34" charset="0"/>
                <a:cs typeface="Arial" pitchFamily="34" charset="0"/>
              </a:rPr>
              <a:t>axillary</a:t>
            </a:r>
            <a:r>
              <a:rPr lang="en-GB" dirty="0">
                <a:latin typeface="Arial" pitchFamily="34" charset="0"/>
                <a:cs typeface="Arial" pitchFamily="34" charset="0"/>
              </a:rPr>
              <a:t> hair growth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037513" cy="4419600"/>
          </a:xfrm>
        </p:spPr>
        <p:txBody>
          <a:bodyPr>
            <a:normAutofit fontScale="90000"/>
          </a:bodyPr>
          <a:lstStyle/>
          <a:p>
            <a:pPr marL="457200" lvl="0" indent="-457200">
              <a:lnSpc>
                <a:spcPct val="150000"/>
              </a:lnSpc>
            </a:pPr>
            <a:r>
              <a:rPr lang="en-US" sz="2200" cap="none" dirty="0"/>
              <a:t>	1. Definition of puberty.</a:t>
            </a:r>
            <a:br>
              <a:rPr lang="en-US" sz="2200" cap="none" dirty="0"/>
            </a:br>
            <a:r>
              <a:rPr lang="en-US" sz="2200" cap="none" dirty="0"/>
              <a:t>2. Terms and events (</a:t>
            </a:r>
            <a:r>
              <a:rPr lang="en-US" sz="2200" cap="none" dirty="0" err="1"/>
              <a:t>thelarche</a:t>
            </a:r>
            <a:r>
              <a:rPr lang="en-US" sz="2200" cap="none" dirty="0"/>
              <a:t>, </a:t>
            </a:r>
            <a:r>
              <a:rPr lang="en-US" sz="2200" cap="none" dirty="0" err="1"/>
              <a:t>pubarche</a:t>
            </a:r>
            <a:r>
              <a:rPr lang="en-US" sz="2200" cap="none" dirty="0"/>
              <a:t>, menarche).</a:t>
            </a:r>
            <a:br>
              <a:rPr lang="en-US" sz="2200" cap="none" dirty="0"/>
            </a:br>
            <a:r>
              <a:rPr lang="en-US" sz="2200" cap="none" dirty="0"/>
              <a:t>3. Hormonal changes ( </a:t>
            </a:r>
            <a:r>
              <a:rPr lang="en-US" sz="2200" cap="none" dirty="0" err="1"/>
              <a:t>gonadal</a:t>
            </a:r>
            <a:r>
              <a:rPr lang="en-US" sz="2200" cap="none" dirty="0"/>
              <a:t> and extra </a:t>
            </a:r>
            <a:r>
              <a:rPr lang="en-US" sz="2200" cap="none" dirty="0" err="1"/>
              <a:t>gonadl</a:t>
            </a:r>
            <a:r>
              <a:rPr lang="en-US" sz="2200" cap="none" dirty="0"/>
              <a:t>).</a:t>
            </a:r>
            <a:br>
              <a:rPr lang="en-US" sz="2200" cap="none" dirty="0"/>
            </a:br>
            <a:r>
              <a:rPr lang="en-US" sz="2200" cap="none" dirty="0"/>
              <a:t>4. Female hormonal changes and male hormonal changes and secondary sexual characters.</a:t>
            </a:r>
            <a:br>
              <a:rPr lang="en-US" sz="2200" cap="none" dirty="0"/>
            </a:br>
            <a:r>
              <a:rPr lang="en-US" sz="2200" cap="none" dirty="0"/>
              <a:t>5. Staging of pubertal development (tanner) in boys and girls.</a:t>
            </a:r>
            <a:br>
              <a:rPr lang="en-US" sz="2200" cap="none" dirty="0"/>
            </a:br>
            <a:r>
              <a:rPr lang="en-US" sz="2200" cap="none" dirty="0"/>
              <a:t>6. Pubertal disorders ( precocious puberty and delayed puberty).</a:t>
            </a:r>
            <a:br>
              <a:rPr lang="en-US" dirty="0"/>
            </a:br>
            <a:endParaRPr lang="ar-SA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838199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OBJECTIVES: </a:t>
            </a:r>
            <a:endParaRPr lang="ar-SA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en-GB" sz="3600" b="1" dirty="0">
                <a:solidFill>
                  <a:srgbClr val="FFFF00"/>
                </a:solidFill>
                <a:latin typeface="Times New Roman" pitchFamily="18" charset="0"/>
              </a:rPr>
              <a:t>Sleep dependent nocturnal</a:t>
            </a:r>
            <a:br>
              <a:rPr lang="en-GB" sz="3600" b="1" dirty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en-GB" sz="3600" b="1" dirty="0">
                <a:solidFill>
                  <a:srgbClr val="FFFF00"/>
                </a:solidFill>
                <a:latin typeface="Times New Roman" pitchFamily="18" charset="0"/>
              </a:rPr>
              <a:t>rise in LH 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410200"/>
          </a:xfrm>
          <a:noFill/>
        </p:spPr>
        <p:txBody>
          <a:bodyPr lIns="92075" tIns="46038" rIns="92075" bIns="46038">
            <a:normAutofit/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4098" name="Object 1027"/>
          <p:cNvGraphicFramePr>
            <a:graphicFrameLocks noChangeAspect="1"/>
          </p:cNvGraphicFramePr>
          <p:nvPr/>
        </p:nvGraphicFramePr>
        <p:xfrm>
          <a:off x="0" y="1401762"/>
          <a:ext cx="9144000" cy="545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Picture" r:id="rId4" imgW="4206240" imgH="4754880" progId="Word.Picture.8">
                  <p:embed/>
                </p:oleObj>
              </mc:Choice>
              <mc:Fallback>
                <p:oleObj name="Picture" r:id="rId4" imgW="4206240" imgH="4754880" progId="Word.Picture.8">
                  <p:embed/>
                  <p:pic>
                    <p:nvPicPr>
                      <p:cNvPr id="0" name="Object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01762"/>
                        <a:ext cx="9144000" cy="5456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l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chemeClr val="tx1"/>
          </a:solidFill>
        </p:spPr>
        <p:txBody>
          <a:bodyPr lIns="92075" tIns="46038" rIns="92075" bIns="46038">
            <a:normAutofit fontScale="90000"/>
          </a:bodyPr>
          <a:lstStyle/>
          <a:p>
            <a:pPr lvl="0"/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Puberty – hormonal changes</a:t>
            </a:r>
            <a:br>
              <a:rPr lang="en-US" sz="3600" dirty="0">
                <a:solidFill>
                  <a:srgbClr val="FFFF00"/>
                </a:solidFill>
              </a:rPr>
            </a:br>
            <a:endParaRPr lang="en-US" sz="3600" dirty="0">
              <a:solidFill>
                <a:srgbClr val="FFFF00"/>
              </a:solidFill>
            </a:endParaRPr>
          </a:p>
        </p:txBody>
      </p:sp>
      <p:grpSp>
        <p:nvGrpSpPr>
          <p:cNvPr id="4" name="Group 1159"/>
          <p:cNvGrpSpPr>
            <a:grpSpLocks noGrp="1"/>
          </p:cNvGrpSpPr>
          <p:nvPr/>
        </p:nvGrpSpPr>
        <p:grpSpPr bwMode="auto">
          <a:xfrm>
            <a:off x="0" y="1219200"/>
            <a:ext cx="9144000" cy="5638800"/>
            <a:chOff x="249" y="255"/>
            <a:chExt cx="5760" cy="3626"/>
          </a:xfrm>
        </p:grpSpPr>
        <p:sp>
          <p:nvSpPr>
            <p:cNvPr id="5" name="AutoShape 1030"/>
            <p:cNvSpPr>
              <a:spLocks noChangeAspect="1" noChangeArrowheads="1" noTextEdit="1"/>
            </p:cNvSpPr>
            <p:nvPr/>
          </p:nvSpPr>
          <p:spPr bwMode="auto">
            <a:xfrm>
              <a:off x="249" y="255"/>
              <a:ext cx="5760" cy="3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1032"/>
            <p:cNvSpPr>
              <a:spLocks/>
            </p:cNvSpPr>
            <p:nvPr/>
          </p:nvSpPr>
          <p:spPr bwMode="auto">
            <a:xfrm>
              <a:off x="2496" y="484"/>
              <a:ext cx="103" cy="184"/>
            </a:xfrm>
            <a:custGeom>
              <a:avLst/>
              <a:gdLst>
                <a:gd name="T0" fmla="*/ 104 w 207"/>
                <a:gd name="T1" fmla="*/ 367 h 367"/>
                <a:gd name="T2" fmla="*/ 207 w 207"/>
                <a:gd name="T3" fmla="*/ 184 h 367"/>
                <a:gd name="T4" fmla="*/ 155 w 207"/>
                <a:gd name="T5" fmla="*/ 184 h 367"/>
                <a:gd name="T6" fmla="*/ 155 w 207"/>
                <a:gd name="T7" fmla="*/ 0 h 367"/>
                <a:gd name="T8" fmla="*/ 52 w 207"/>
                <a:gd name="T9" fmla="*/ 0 h 367"/>
                <a:gd name="T10" fmla="*/ 52 w 207"/>
                <a:gd name="T11" fmla="*/ 184 h 367"/>
                <a:gd name="T12" fmla="*/ 0 w 207"/>
                <a:gd name="T13" fmla="*/ 184 h 367"/>
                <a:gd name="T14" fmla="*/ 104 w 207"/>
                <a:gd name="T15" fmla="*/ 367 h 3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7"/>
                <a:gd name="T25" fmla="*/ 0 h 367"/>
                <a:gd name="T26" fmla="*/ 207 w 207"/>
                <a:gd name="T27" fmla="*/ 367 h 3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7" h="367">
                  <a:moveTo>
                    <a:pt x="104" y="367"/>
                  </a:moveTo>
                  <a:lnTo>
                    <a:pt x="207" y="184"/>
                  </a:lnTo>
                  <a:lnTo>
                    <a:pt x="155" y="184"/>
                  </a:lnTo>
                  <a:lnTo>
                    <a:pt x="155" y="0"/>
                  </a:lnTo>
                  <a:lnTo>
                    <a:pt x="52" y="0"/>
                  </a:lnTo>
                  <a:lnTo>
                    <a:pt x="52" y="184"/>
                  </a:lnTo>
                  <a:lnTo>
                    <a:pt x="0" y="184"/>
                  </a:lnTo>
                  <a:lnTo>
                    <a:pt x="104" y="367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1033"/>
            <p:cNvSpPr>
              <a:spLocks/>
            </p:cNvSpPr>
            <p:nvPr/>
          </p:nvSpPr>
          <p:spPr bwMode="auto">
            <a:xfrm>
              <a:off x="2496" y="898"/>
              <a:ext cx="103" cy="183"/>
            </a:xfrm>
            <a:custGeom>
              <a:avLst/>
              <a:gdLst>
                <a:gd name="T0" fmla="*/ 104 w 207"/>
                <a:gd name="T1" fmla="*/ 367 h 367"/>
                <a:gd name="T2" fmla="*/ 207 w 207"/>
                <a:gd name="T3" fmla="*/ 184 h 367"/>
                <a:gd name="T4" fmla="*/ 155 w 207"/>
                <a:gd name="T5" fmla="*/ 184 h 367"/>
                <a:gd name="T6" fmla="*/ 155 w 207"/>
                <a:gd name="T7" fmla="*/ 0 h 367"/>
                <a:gd name="T8" fmla="*/ 52 w 207"/>
                <a:gd name="T9" fmla="*/ 0 h 367"/>
                <a:gd name="T10" fmla="*/ 52 w 207"/>
                <a:gd name="T11" fmla="*/ 184 h 367"/>
                <a:gd name="T12" fmla="*/ 0 w 207"/>
                <a:gd name="T13" fmla="*/ 184 h 367"/>
                <a:gd name="T14" fmla="*/ 104 w 207"/>
                <a:gd name="T15" fmla="*/ 367 h 3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7"/>
                <a:gd name="T25" fmla="*/ 0 h 367"/>
                <a:gd name="T26" fmla="*/ 207 w 207"/>
                <a:gd name="T27" fmla="*/ 367 h 3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7" h="367">
                  <a:moveTo>
                    <a:pt x="104" y="367"/>
                  </a:moveTo>
                  <a:lnTo>
                    <a:pt x="207" y="184"/>
                  </a:lnTo>
                  <a:lnTo>
                    <a:pt x="155" y="184"/>
                  </a:lnTo>
                  <a:lnTo>
                    <a:pt x="155" y="0"/>
                  </a:lnTo>
                  <a:lnTo>
                    <a:pt x="52" y="0"/>
                  </a:lnTo>
                  <a:lnTo>
                    <a:pt x="52" y="184"/>
                  </a:lnTo>
                  <a:lnTo>
                    <a:pt x="0" y="184"/>
                  </a:lnTo>
                  <a:lnTo>
                    <a:pt x="104" y="367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034"/>
            <p:cNvSpPr>
              <a:spLocks/>
            </p:cNvSpPr>
            <p:nvPr/>
          </p:nvSpPr>
          <p:spPr bwMode="auto">
            <a:xfrm>
              <a:off x="3125" y="1133"/>
              <a:ext cx="467" cy="280"/>
            </a:xfrm>
            <a:custGeom>
              <a:avLst/>
              <a:gdLst>
                <a:gd name="T0" fmla="*/ 551 w 935"/>
                <a:gd name="T1" fmla="*/ 189 h 560"/>
                <a:gd name="T2" fmla="*/ 516 w 935"/>
                <a:gd name="T3" fmla="*/ 250 h 560"/>
                <a:gd name="T4" fmla="*/ 65 w 935"/>
                <a:gd name="T5" fmla="*/ 0 h 560"/>
                <a:gd name="T6" fmla="*/ 0 w 935"/>
                <a:gd name="T7" fmla="*/ 118 h 560"/>
                <a:gd name="T8" fmla="*/ 451 w 935"/>
                <a:gd name="T9" fmla="*/ 369 h 560"/>
                <a:gd name="T10" fmla="*/ 417 w 935"/>
                <a:gd name="T11" fmla="*/ 430 h 560"/>
                <a:gd name="T12" fmla="*/ 935 w 935"/>
                <a:gd name="T13" fmla="*/ 560 h 560"/>
                <a:gd name="T14" fmla="*/ 551 w 935"/>
                <a:gd name="T15" fmla="*/ 189 h 5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35"/>
                <a:gd name="T25" fmla="*/ 0 h 560"/>
                <a:gd name="T26" fmla="*/ 935 w 935"/>
                <a:gd name="T27" fmla="*/ 560 h 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35" h="560">
                  <a:moveTo>
                    <a:pt x="551" y="189"/>
                  </a:moveTo>
                  <a:lnTo>
                    <a:pt x="516" y="250"/>
                  </a:lnTo>
                  <a:lnTo>
                    <a:pt x="65" y="0"/>
                  </a:lnTo>
                  <a:lnTo>
                    <a:pt x="0" y="118"/>
                  </a:lnTo>
                  <a:lnTo>
                    <a:pt x="451" y="369"/>
                  </a:lnTo>
                  <a:lnTo>
                    <a:pt x="417" y="430"/>
                  </a:lnTo>
                  <a:lnTo>
                    <a:pt x="935" y="560"/>
                  </a:lnTo>
                  <a:lnTo>
                    <a:pt x="551" y="189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035"/>
            <p:cNvSpPr>
              <a:spLocks/>
            </p:cNvSpPr>
            <p:nvPr/>
          </p:nvSpPr>
          <p:spPr bwMode="auto">
            <a:xfrm>
              <a:off x="1558" y="1118"/>
              <a:ext cx="451" cy="310"/>
            </a:xfrm>
            <a:custGeom>
              <a:avLst/>
              <a:gdLst>
                <a:gd name="T0" fmla="*/ 0 w 902"/>
                <a:gd name="T1" fmla="*/ 620 h 620"/>
                <a:gd name="T2" fmla="*/ 507 w 902"/>
                <a:gd name="T3" fmla="*/ 453 h 620"/>
                <a:gd name="T4" fmla="*/ 470 w 902"/>
                <a:gd name="T5" fmla="*/ 396 h 620"/>
                <a:gd name="T6" fmla="*/ 902 w 902"/>
                <a:gd name="T7" fmla="*/ 115 h 620"/>
                <a:gd name="T8" fmla="*/ 826 w 902"/>
                <a:gd name="T9" fmla="*/ 0 h 620"/>
                <a:gd name="T10" fmla="*/ 394 w 902"/>
                <a:gd name="T11" fmla="*/ 281 h 620"/>
                <a:gd name="T12" fmla="*/ 358 w 902"/>
                <a:gd name="T13" fmla="*/ 224 h 620"/>
                <a:gd name="T14" fmla="*/ 0 w 902"/>
                <a:gd name="T15" fmla="*/ 620 h 6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02"/>
                <a:gd name="T25" fmla="*/ 0 h 620"/>
                <a:gd name="T26" fmla="*/ 902 w 902"/>
                <a:gd name="T27" fmla="*/ 620 h 6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02" h="620">
                  <a:moveTo>
                    <a:pt x="0" y="620"/>
                  </a:moveTo>
                  <a:lnTo>
                    <a:pt x="507" y="453"/>
                  </a:lnTo>
                  <a:lnTo>
                    <a:pt x="470" y="396"/>
                  </a:lnTo>
                  <a:lnTo>
                    <a:pt x="902" y="115"/>
                  </a:lnTo>
                  <a:lnTo>
                    <a:pt x="826" y="0"/>
                  </a:lnTo>
                  <a:lnTo>
                    <a:pt x="394" y="281"/>
                  </a:lnTo>
                  <a:lnTo>
                    <a:pt x="358" y="224"/>
                  </a:lnTo>
                  <a:lnTo>
                    <a:pt x="0" y="62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36"/>
            <p:cNvSpPr>
              <a:spLocks/>
            </p:cNvSpPr>
            <p:nvPr/>
          </p:nvSpPr>
          <p:spPr bwMode="auto">
            <a:xfrm>
              <a:off x="1057" y="1724"/>
              <a:ext cx="155" cy="367"/>
            </a:xfrm>
            <a:custGeom>
              <a:avLst/>
              <a:gdLst>
                <a:gd name="T0" fmla="*/ 155 w 310"/>
                <a:gd name="T1" fmla="*/ 734 h 734"/>
                <a:gd name="T2" fmla="*/ 310 w 310"/>
                <a:gd name="T3" fmla="*/ 367 h 734"/>
                <a:gd name="T4" fmla="*/ 233 w 310"/>
                <a:gd name="T5" fmla="*/ 367 h 734"/>
                <a:gd name="T6" fmla="*/ 233 w 310"/>
                <a:gd name="T7" fmla="*/ 0 h 734"/>
                <a:gd name="T8" fmla="*/ 79 w 310"/>
                <a:gd name="T9" fmla="*/ 0 h 734"/>
                <a:gd name="T10" fmla="*/ 79 w 310"/>
                <a:gd name="T11" fmla="*/ 367 h 734"/>
                <a:gd name="T12" fmla="*/ 0 w 310"/>
                <a:gd name="T13" fmla="*/ 367 h 734"/>
                <a:gd name="T14" fmla="*/ 155 w 310"/>
                <a:gd name="T15" fmla="*/ 734 h 7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0"/>
                <a:gd name="T25" fmla="*/ 0 h 734"/>
                <a:gd name="T26" fmla="*/ 310 w 310"/>
                <a:gd name="T27" fmla="*/ 734 h 73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0" h="734">
                  <a:moveTo>
                    <a:pt x="155" y="734"/>
                  </a:moveTo>
                  <a:lnTo>
                    <a:pt x="310" y="367"/>
                  </a:lnTo>
                  <a:lnTo>
                    <a:pt x="233" y="367"/>
                  </a:lnTo>
                  <a:lnTo>
                    <a:pt x="233" y="0"/>
                  </a:lnTo>
                  <a:lnTo>
                    <a:pt x="79" y="0"/>
                  </a:lnTo>
                  <a:lnTo>
                    <a:pt x="79" y="367"/>
                  </a:lnTo>
                  <a:lnTo>
                    <a:pt x="0" y="367"/>
                  </a:lnTo>
                  <a:lnTo>
                    <a:pt x="155" y="734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038"/>
            <p:cNvSpPr>
              <a:spLocks/>
            </p:cNvSpPr>
            <p:nvPr/>
          </p:nvSpPr>
          <p:spPr bwMode="auto">
            <a:xfrm>
              <a:off x="4267" y="2688"/>
              <a:ext cx="103" cy="137"/>
            </a:xfrm>
            <a:custGeom>
              <a:avLst/>
              <a:gdLst>
                <a:gd name="T0" fmla="*/ 0 w 207"/>
                <a:gd name="T1" fmla="*/ 138 h 276"/>
                <a:gd name="T2" fmla="*/ 52 w 207"/>
                <a:gd name="T3" fmla="*/ 138 h 276"/>
                <a:gd name="T4" fmla="*/ 52 w 207"/>
                <a:gd name="T5" fmla="*/ 276 h 276"/>
                <a:gd name="T6" fmla="*/ 155 w 207"/>
                <a:gd name="T7" fmla="*/ 276 h 276"/>
                <a:gd name="T8" fmla="*/ 155 w 207"/>
                <a:gd name="T9" fmla="*/ 138 h 276"/>
                <a:gd name="T10" fmla="*/ 207 w 207"/>
                <a:gd name="T11" fmla="*/ 138 h 276"/>
                <a:gd name="T12" fmla="*/ 104 w 207"/>
                <a:gd name="T13" fmla="*/ 0 h 276"/>
                <a:gd name="T14" fmla="*/ 0 w 207"/>
                <a:gd name="T15" fmla="*/ 138 h 2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7"/>
                <a:gd name="T25" fmla="*/ 0 h 276"/>
                <a:gd name="T26" fmla="*/ 207 w 207"/>
                <a:gd name="T27" fmla="*/ 276 h 2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7" h="276">
                  <a:moveTo>
                    <a:pt x="0" y="138"/>
                  </a:moveTo>
                  <a:lnTo>
                    <a:pt x="52" y="138"/>
                  </a:lnTo>
                  <a:lnTo>
                    <a:pt x="52" y="276"/>
                  </a:lnTo>
                  <a:lnTo>
                    <a:pt x="155" y="276"/>
                  </a:lnTo>
                  <a:lnTo>
                    <a:pt x="155" y="138"/>
                  </a:lnTo>
                  <a:lnTo>
                    <a:pt x="207" y="138"/>
                  </a:lnTo>
                  <a:lnTo>
                    <a:pt x="104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C0128"/>
            </a:solidFill>
            <a:ln w="12700">
              <a:solidFill>
                <a:srgbClr val="FC0128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6" name="Group 1044"/>
            <p:cNvGrpSpPr>
              <a:grpSpLocks/>
            </p:cNvGrpSpPr>
            <p:nvPr/>
          </p:nvGrpSpPr>
          <p:grpSpPr bwMode="auto">
            <a:xfrm>
              <a:off x="1881" y="259"/>
              <a:ext cx="1392" cy="183"/>
              <a:chOff x="1872" y="244"/>
              <a:chExt cx="1392" cy="183"/>
            </a:xfrm>
          </p:grpSpPr>
          <p:sp>
            <p:nvSpPr>
              <p:cNvPr id="131" name="Rectangle 1042"/>
              <p:cNvSpPr>
                <a:spLocks noChangeArrowheads="1"/>
              </p:cNvSpPr>
              <p:nvPr/>
            </p:nvSpPr>
            <p:spPr bwMode="auto">
              <a:xfrm>
                <a:off x="1872" y="244"/>
                <a:ext cx="1392" cy="183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Rectangle 1043"/>
              <p:cNvSpPr>
                <a:spLocks noChangeArrowheads="1"/>
              </p:cNvSpPr>
              <p:nvPr/>
            </p:nvSpPr>
            <p:spPr bwMode="auto">
              <a:xfrm>
                <a:off x="1983" y="246"/>
                <a:ext cx="1148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latin typeface="Arial" charset="0"/>
                  </a:rPr>
                  <a:t>HYPOTHALAMUS</a:t>
                </a:r>
                <a:endParaRPr lang="en-US"/>
              </a:p>
            </p:txBody>
          </p:sp>
        </p:grpSp>
        <p:grpSp>
          <p:nvGrpSpPr>
            <p:cNvPr id="17" name="Group 1047"/>
            <p:cNvGrpSpPr>
              <a:grpSpLocks/>
            </p:cNvGrpSpPr>
            <p:nvPr/>
          </p:nvGrpSpPr>
          <p:grpSpPr bwMode="auto">
            <a:xfrm>
              <a:off x="2087" y="1085"/>
              <a:ext cx="928" cy="183"/>
              <a:chOff x="2078" y="1070"/>
              <a:chExt cx="928" cy="183"/>
            </a:xfrm>
          </p:grpSpPr>
          <p:sp>
            <p:nvSpPr>
              <p:cNvPr id="129" name="Rectangle 1045"/>
              <p:cNvSpPr>
                <a:spLocks noChangeArrowheads="1"/>
              </p:cNvSpPr>
              <p:nvPr/>
            </p:nvSpPr>
            <p:spPr bwMode="auto">
              <a:xfrm>
                <a:off x="2078" y="1070"/>
                <a:ext cx="928" cy="183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Rectangle 1046"/>
              <p:cNvSpPr>
                <a:spLocks noChangeArrowheads="1"/>
              </p:cNvSpPr>
              <p:nvPr/>
            </p:nvSpPr>
            <p:spPr bwMode="auto">
              <a:xfrm>
                <a:off x="2175" y="1072"/>
                <a:ext cx="718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latin typeface="Arial" charset="0"/>
                  </a:rPr>
                  <a:t>PITUITARY</a:t>
                </a:r>
                <a:endParaRPr lang="en-US"/>
              </a:p>
            </p:txBody>
          </p:sp>
        </p:grpSp>
        <p:grpSp>
          <p:nvGrpSpPr>
            <p:cNvPr id="18" name="Group 1051"/>
            <p:cNvGrpSpPr>
              <a:grpSpLocks/>
            </p:cNvGrpSpPr>
            <p:nvPr/>
          </p:nvGrpSpPr>
          <p:grpSpPr bwMode="auto">
            <a:xfrm>
              <a:off x="3990" y="3426"/>
              <a:ext cx="905" cy="413"/>
              <a:chOff x="3981" y="3411"/>
              <a:chExt cx="905" cy="413"/>
            </a:xfrm>
          </p:grpSpPr>
          <p:sp>
            <p:nvSpPr>
              <p:cNvPr id="126" name="Rectangle 1048"/>
              <p:cNvSpPr>
                <a:spLocks noChangeArrowheads="1"/>
              </p:cNvSpPr>
              <p:nvPr/>
            </p:nvSpPr>
            <p:spPr bwMode="auto">
              <a:xfrm>
                <a:off x="3981" y="3411"/>
                <a:ext cx="905" cy="413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Rectangle 1049"/>
              <p:cNvSpPr>
                <a:spLocks noChangeArrowheads="1"/>
              </p:cNvSpPr>
              <p:nvPr/>
            </p:nvSpPr>
            <p:spPr bwMode="auto">
              <a:xfrm>
                <a:off x="4074" y="3428"/>
                <a:ext cx="703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solidFill>
                      <a:srgbClr val="000000"/>
                    </a:solidFill>
                    <a:latin typeface="Arial" charset="0"/>
                  </a:rPr>
                  <a:t> </a:t>
                </a:r>
                <a:r>
                  <a:rPr lang="en-US" sz="1700" b="1">
                    <a:latin typeface="Arial" charset="0"/>
                  </a:rPr>
                  <a:t>SOMATIC</a:t>
                </a:r>
                <a:r>
                  <a:rPr lang="en-US" sz="1700" b="1">
                    <a:solidFill>
                      <a:srgbClr val="000000"/>
                    </a:solidFill>
                    <a:latin typeface="Arial" charset="0"/>
                  </a:rPr>
                  <a:t> </a:t>
                </a:r>
                <a:endParaRPr lang="en-US"/>
              </a:p>
            </p:txBody>
          </p:sp>
          <p:sp>
            <p:nvSpPr>
              <p:cNvPr id="128" name="Rectangle 1050"/>
              <p:cNvSpPr>
                <a:spLocks noChangeArrowheads="1"/>
              </p:cNvSpPr>
              <p:nvPr/>
            </p:nvSpPr>
            <p:spPr bwMode="auto">
              <a:xfrm>
                <a:off x="4116" y="3627"/>
                <a:ext cx="619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latin typeface="Arial" charset="0"/>
                  </a:rPr>
                  <a:t>GROWTH</a:t>
                </a:r>
                <a:endParaRPr lang="en-US"/>
              </a:p>
            </p:txBody>
          </p:sp>
        </p:grpSp>
        <p:grpSp>
          <p:nvGrpSpPr>
            <p:cNvPr id="19" name="Group 1054"/>
            <p:cNvGrpSpPr>
              <a:grpSpLocks/>
            </p:cNvGrpSpPr>
            <p:nvPr/>
          </p:nvGrpSpPr>
          <p:grpSpPr bwMode="auto">
            <a:xfrm>
              <a:off x="253" y="3151"/>
              <a:ext cx="1805" cy="183"/>
              <a:chOff x="244" y="3136"/>
              <a:chExt cx="1805" cy="183"/>
            </a:xfrm>
          </p:grpSpPr>
          <p:sp>
            <p:nvSpPr>
              <p:cNvPr id="124" name="Rectangle 1052"/>
              <p:cNvSpPr>
                <a:spLocks noChangeArrowheads="1"/>
              </p:cNvSpPr>
              <p:nvPr/>
            </p:nvSpPr>
            <p:spPr bwMode="auto">
              <a:xfrm>
                <a:off x="244" y="3136"/>
                <a:ext cx="1805" cy="183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Rectangle 1053"/>
              <p:cNvSpPr>
                <a:spLocks noChangeArrowheads="1"/>
              </p:cNvSpPr>
              <p:nvPr/>
            </p:nvSpPr>
            <p:spPr bwMode="auto">
              <a:xfrm>
                <a:off x="401" y="3137"/>
                <a:ext cx="1465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latin typeface="Arial" charset="0"/>
                  </a:rPr>
                  <a:t>SEXUALMATURATION</a:t>
                </a:r>
                <a:endParaRPr lang="en-US"/>
              </a:p>
            </p:txBody>
          </p:sp>
        </p:grpSp>
        <p:grpSp>
          <p:nvGrpSpPr>
            <p:cNvPr id="20" name="Group 1057"/>
            <p:cNvGrpSpPr>
              <a:grpSpLocks/>
            </p:cNvGrpSpPr>
            <p:nvPr/>
          </p:nvGrpSpPr>
          <p:grpSpPr bwMode="auto">
            <a:xfrm>
              <a:off x="4070" y="2003"/>
              <a:ext cx="722" cy="183"/>
              <a:chOff x="4061" y="1988"/>
              <a:chExt cx="722" cy="183"/>
            </a:xfrm>
          </p:grpSpPr>
          <p:sp>
            <p:nvSpPr>
              <p:cNvPr id="122" name="Rectangle 1055"/>
              <p:cNvSpPr>
                <a:spLocks noChangeArrowheads="1"/>
              </p:cNvSpPr>
              <p:nvPr/>
            </p:nvSpPr>
            <p:spPr bwMode="auto">
              <a:xfrm>
                <a:off x="4061" y="1988"/>
                <a:ext cx="722" cy="183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Rectangle 1056"/>
              <p:cNvSpPr>
                <a:spLocks noChangeArrowheads="1"/>
              </p:cNvSpPr>
              <p:nvPr/>
            </p:nvSpPr>
            <p:spPr bwMode="auto">
              <a:xfrm>
                <a:off x="4216" y="1990"/>
                <a:ext cx="401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latin typeface="Arial" charset="0"/>
                  </a:rPr>
                  <a:t>LIVER</a:t>
                </a:r>
                <a:endParaRPr lang="en-US"/>
              </a:p>
            </p:txBody>
          </p:sp>
        </p:grpSp>
        <p:grpSp>
          <p:nvGrpSpPr>
            <p:cNvPr id="21" name="Group 1060"/>
            <p:cNvGrpSpPr>
              <a:grpSpLocks/>
            </p:cNvGrpSpPr>
            <p:nvPr/>
          </p:nvGrpSpPr>
          <p:grpSpPr bwMode="auto">
            <a:xfrm>
              <a:off x="752" y="2187"/>
              <a:ext cx="773" cy="229"/>
              <a:chOff x="743" y="2172"/>
              <a:chExt cx="773" cy="229"/>
            </a:xfrm>
          </p:grpSpPr>
          <p:sp>
            <p:nvSpPr>
              <p:cNvPr id="120" name="Rectangle 1058"/>
              <p:cNvSpPr>
                <a:spLocks noChangeArrowheads="1"/>
              </p:cNvSpPr>
              <p:nvPr/>
            </p:nvSpPr>
            <p:spPr bwMode="auto">
              <a:xfrm>
                <a:off x="743" y="2172"/>
                <a:ext cx="773" cy="229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" name="Rectangle 1059"/>
              <p:cNvSpPr>
                <a:spLocks noChangeArrowheads="1"/>
              </p:cNvSpPr>
              <p:nvPr/>
            </p:nvSpPr>
            <p:spPr bwMode="auto">
              <a:xfrm>
                <a:off x="881" y="2197"/>
                <a:ext cx="484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latin typeface="Arial" charset="0"/>
                  </a:rPr>
                  <a:t>OVARY</a:t>
                </a:r>
                <a:endParaRPr lang="en-US"/>
              </a:p>
            </p:txBody>
          </p:sp>
        </p:grpSp>
        <p:sp>
          <p:nvSpPr>
            <p:cNvPr id="22" name="Freeform 1061"/>
            <p:cNvSpPr>
              <a:spLocks/>
            </p:cNvSpPr>
            <p:nvPr/>
          </p:nvSpPr>
          <p:spPr bwMode="auto">
            <a:xfrm>
              <a:off x="1057" y="2458"/>
              <a:ext cx="155" cy="230"/>
            </a:xfrm>
            <a:custGeom>
              <a:avLst/>
              <a:gdLst>
                <a:gd name="T0" fmla="*/ 155 w 310"/>
                <a:gd name="T1" fmla="*/ 459 h 459"/>
                <a:gd name="T2" fmla="*/ 310 w 310"/>
                <a:gd name="T3" fmla="*/ 230 h 459"/>
                <a:gd name="T4" fmla="*/ 233 w 310"/>
                <a:gd name="T5" fmla="*/ 230 h 459"/>
                <a:gd name="T6" fmla="*/ 233 w 310"/>
                <a:gd name="T7" fmla="*/ 0 h 459"/>
                <a:gd name="T8" fmla="*/ 79 w 310"/>
                <a:gd name="T9" fmla="*/ 0 h 459"/>
                <a:gd name="T10" fmla="*/ 79 w 310"/>
                <a:gd name="T11" fmla="*/ 230 h 459"/>
                <a:gd name="T12" fmla="*/ 0 w 310"/>
                <a:gd name="T13" fmla="*/ 230 h 459"/>
                <a:gd name="T14" fmla="*/ 155 w 310"/>
                <a:gd name="T15" fmla="*/ 459 h 4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0"/>
                <a:gd name="T25" fmla="*/ 0 h 459"/>
                <a:gd name="T26" fmla="*/ 310 w 310"/>
                <a:gd name="T27" fmla="*/ 459 h 4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0" h="459">
                  <a:moveTo>
                    <a:pt x="155" y="459"/>
                  </a:moveTo>
                  <a:lnTo>
                    <a:pt x="310" y="230"/>
                  </a:lnTo>
                  <a:lnTo>
                    <a:pt x="233" y="230"/>
                  </a:lnTo>
                  <a:lnTo>
                    <a:pt x="233" y="0"/>
                  </a:lnTo>
                  <a:lnTo>
                    <a:pt x="79" y="0"/>
                  </a:lnTo>
                  <a:lnTo>
                    <a:pt x="79" y="230"/>
                  </a:lnTo>
                  <a:lnTo>
                    <a:pt x="0" y="230"/>
                  </a:lnTo>
                  <a:lnTo>
                    <a:pt x="155" y="459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Rectangle 1062"/>
            <p:cNvSpPr>
              <a:spLocks noChangeArrowheads="1"/>
            </p:cNvSpPr>
            <p:nvPr/>
          </p:nvSpPr>
          <p:spPr bwMode="auto">
            <a:xfrm>
              <a:off x="1930" y="674"/>
              <a:ext cx="1231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 dirty="0">
                  <a:solidFill>
                    <a:srgbClr val="FC0128"/>
                  </a:solidFill>
                  <a:latin typeface="Arial" charset="0"/>
                </a:rPr>
                <a:t>GnRH  AND  GHRH</a:t>
              </a:r>
              <a:endParaRPr lang="en-US" dirty="0"/>
            </a:p>
          </p:txBody>
        </p:sp>
        <p:grpSp>
          <p:nvGrpSpPr>
            <p:cNvPr id="24" name="Group 1065"/>
            <p:cNvGrpSpPr>
              <a:grpSpLocks/>
            </p:cNvGrpSpPr>
            <p:nvPr/>
          </p:nvGrpSpPr>
          <p:grpSpPr bwMode="auto">
            <a:xfrm>
              <a:off x="3707" y="1286"/>
              <a:ext cx="710" cy="362"/>
              <a:chOff x="3698" y="1271"/>
              <a:chExt cx="710" cy="362"/>
            </a:xfrm>
          </p:grpSpPr>
          <p:sp>
            <p:nvSpPr>
              <p:cNvPr id="118" name="Rectangle 1063"/>
              <p:cNvSpPr>
                <a:spLocks noChangeArrowheads="1"/>
              </p:cNvSpPr>
              <p:nvPr/>
            </p:nvSpPr>
            <p:spPr bwMode="auto">
              <a:xfrm>
                <a:off x="3725" y="1271"/>
                <a:ext cx="657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solidFill>
                      <a:srgbClr val="FC0128"/>
                    </a:solidFill>
                    <a:latin typeface="Arial" charset="0"/>
                  </a:rPr>
                  <a:t>GROWTH </a:t>
                </a:r>
                <a:endParaRPr lang="en-US"/>
              </a:p>
            </p:txBody>
          </p:sp>
          <p:sp>
            <p:nvSpPr>
              <p:cNvPr id="119" name="Rectangle 1064"/>
              <p:cNvSpPr>
                <a:spLocks noChangeArrowheads="1"/>
              </p:cNvSpPr>
              <p:nvPr/>
            </p:nvSpPr>
            <p:spPr bwMode="auto">
              <a:xfrm>
                <a:off x="3698" y="1470"/>
                <a:ext cx="710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solidFill>
                      <a:srgbClr val="FC0128"/>
                    </a:solidFill>
                    <a:latin typeface="Arial" charset="0"/>
                  </a:rPr>
                  <a:t>HORMONE</a:t>
                </a:r>
                <a:endParaRPr lang="en-US"/>
              </a:p>
            </p:txBody>
          </p:sp>
        </p:grpSp>
        <p:sp>
          <p:nvSpPr>
            <p:cNvPr id="25" name="Rectangle 1066"/>
            <p:cNvSpPr>
              <a:spLocks noChangeArrowheads="1"/>
            </p:cNvSpPr>
            <p:nvPr/>
          </p:nvSpPr>
          <p:spPr bwMode="auto">
            <a:xfrm>
              <a:off x="837" y="1454"/>
              <a:ext cx="627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solidFill>
                    <a:srgbClr val="FC0128"/>
                  </a:solidFill>
                  <a:latin typeface="Arial" charset="0"/>
                </a:rPr>
                <a:t>LH &amp; FSH</a:t>
              </a:r>
              <a:endParaRPr lang="en-US"/>
            </a:p>
          </p:txBody>
        </p:sp>
        <p:sp>
          <p:nvSpPr>
            <p:cNvPr id="27" name="Rectangle 1068"/>
            <p:cNvSpPr>
              <a:spLocks noChangeArrowheads="1"/>
            </p:cNvSpPr>
            <p:nvPr/>
          </p:nvSpPr>
          <p:spPr bwMode="auto">
            <a:xfrm>
              <a:off x="329" y="2738"/>
              <a:ext cx="1732" cy="1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700" b="1">
                  <a:latin typeface="Arial" charset="0"/>
                </a:rPr>
                <a:t>SEX</a:t>
              </a:r>
              <a:r>
                <a:rPr lang="en-US" sz="1700" b="1">
                  <a:solidFill>
                    <a:srgbClr val="000000"/>
                  </a:solidFill>
                  <a:latin typeface="Arial" charset="0"/>
                </a:rPr>
                <a:t> </a:t>
              </a:r>
              <a:r>
                <a:rPr lang="en-US" sz="1700" b="1">
                  <a:latin typeface="Arial" charset="0"/>
                </a:rPr>
                <a:t>STEROID</a:t>
              </a:r>
              <a:r>
                <a:rPr lang="en-US" sz="1700" b="1">
                  <a:solidFill>
                    <a:srgbClr val="000000"/>
                  </a:solidFill>
                  <a:latin typeface="Arial" charset="0"/>
                </a:rPr>
                <a:t> </a:t>
              </a:r>
              <a:r>
                <a:rPr lang="en-US" sz="1700" b="1">
                  <a:latin typeface="Arial" charset="0"/>
                </a:rPr>
                <a:t>SYNTHESIS</a:t>
              </a:r>
              <a:endParaRPr lang="en-US"/>
            </a:p>
          </p:txBody>
        </p:sp>
        <p:grpSp>
          <p:nvGrpSpPr>
            <p:cNvPr id="29" name="Group 1101"/>
            <p:cNvGrpSpPr>
              <a:grpSpLocks/>
            </p:cNvGrpSpPr>
            <p:nvPr/>
          </p:nvGrpSpPr>
          <p:grpSpPr bwMode="auto">
            <a:xfrm>
              <a:off x="2117" y="1447"/>
              <a:ext cx="1288" cy="1362"/>
              <a:chOff x="2108" y="1432"/>
              <a:chExt cx="1288" cy="1362"/>
            </a:xfrm>
          </p:grpSpPr>
          <p:sp>
            <p:nvSpPr>
              <p:cNvPr id="87" name="Line 1070"/>
              <p:cNvSpPr>
                <a:spLocks noChangeShapeType="1"/>
              </p:cNvSpPr>
              <p:nvPr/>
            </p:nvSpPr>
            <p:spPr bwMode="auto">
              <a:xfrm flipH="1">
                <a:off x="3255" y="1459"/>
                <a:ext cx="60" cy="7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Line 1071"/>
              <p:cNvSpPr>
                <a:spLocks noChangeShapeType="1"/>
              </p:cNvSpPr>
              <p:nvPr/>
            </p:nvSpPr>
            <p:spPr bwMode="auto">
              <a:xfrm flipH="1">
                <a:off x="3148" y="1472"/>
                <a:ext cx="60" cy="11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Line 1072"/>
              <p:cNvSpPr>
                <a:spLocks noChangeShapeType="1"/>
              </p:cNvSpPr>
              <p:nvPr/>
            </p:nvSpPr>
            <p:spPr bwMode="auto">
              <a:xfrm flipH="1">
                <a:off x="3048" y="1494"/>
                <a:ext cx="53" cy="13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Line 1073"/>
              <p:cNvSpPr>
                <a:spLocks noChangeShapeType="1"/>
              </p:cNvSpPr>
              <p:nvPr/>
            </p:nvSpPr>
            <p:spPr bwMode="auto">
              <a:xfrm>
                <a:off x="3048" y="1507"/>
                <a:ext cx="1" cy="1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Line 1074"/>
              <p:cNvSpPr>
                <a:spLocks noChangeShapeType="1"/>
              </p:cNvSpPr>
              <p:nvPr/>
            </p:nvSpPr>
            <p:spPr bwMode="auto">
              <a:xfrm flipH="1">
                <a:off x="2963" y="1525"/>
                <a:ext cx="31" cy="10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Line 1075"/>
              <p:cNvSpPr>
                <a:spLocks noChangeShapeType="1"/>
              </p:cNvSpPr>
              <p:nvPr/>
            </p:nvSpPr>
            <p:spPr bwMode="auto">
              <a:xfrm flipH="1">
                <a:off x="2934" y="1535"/>
                <a:ext cx="29" cy="12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Line 1076"/>
              <p:cNvSpPr>
                <a:spLocks noChangeShapeType="1"/>
              </p:cNvSpPr>
              <p:nvPr/>
            </p:nvSpPr>
            <p:spPr bwMode="auto">
              <a:xfrm flipH="1">
                <a:off x="2878" y="1567"/>
                <a:ext cx="9" cy="4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Line 1077"/>
              <p:cNvSpPr>
                <a:spLocks noChangeShapeType="1"/>
              </p:cNvSpPr>
              <p:nvPr/>
            </p:nvSpPr>
            <p:spPr bwMode="auto">
              <a:xfrm flipH="1">
                <a:off x="2827" y="1571"/>
                <a:ext cx="51" cy="26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Line 1078"/>
              <p:cNvSpPr>
                <a:spLocks noChangeShapeType="1"/>
              </p:cNvSpPr>
              <p:nvPr/>
            </p:nvSpPr>
            <p:spPr bwMode="auto">
              <a:xfrm flipH="1">
                <a:off x="2720" y="1622"/>
                <a:ext cx="60" cy="35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Line 1079"/>
              <p:cNvSpPr>
                <a:spLocks noChangeShapeType="1"/>
              </p:cNvSpPr>
              <p:nvPr/>
            </p:nvSpPr>
            <p:spPr bwMode="auto">
              <a:xfrm flipH="1">
                <a:off x="2645" y="1690"/>
                <a:ext cx="28" cy="19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Line 1080"/>
              <p:cNvSpPr>
                <a:spLocks noChangeShapeType="1"/>
              </p:cNvSpPr>
              <p:nvPr/>
            </p:nvSpPr>
            <p:spPr bwMode="auto">
              <a:xfrm flipH="1">
                <a:off x="2613" y="1709"/>
                <a:ext cx="32" cy="27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Line 1081"/>
              <p:cNvSpPr>
                <a:spLocks noChangeShapeType="1"/>
              </p:cNvSpPr>
              <p:nvPr/>
            </p:nvSpPr>
            <p:spPr bwMode="auto">
              <a:xfrm flipH="1">
                <a:off x="2507" y="1774"/>
                <a:ext cx="59" cy="55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Line 1082"/>
              <p:cNvSpPr>
                <a:spLocks noChangeShapeType="1"/>
              </p:cNvSpPr>
              <p:nvPr/>
            </p:nvSpPr>
            <p:spPr bwMode="auto">
              <a:xfrm flipH="1">
                <a:off x="2506" y="1829"/>
                <a:ext cx="1" cy="1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Line 1083"/>
              <p:cNvSpPr>
                <a:spLocks noChangeShapeType="1"/>
              </p:cNvSpPr>
              <p:nvPr/>
            </p:nvSpPr>
            <p:spPr bwMode="auto">
              <a:xfrm flipH="1">
                <a:off x="2443" y="1877"/>
                <a:ext cx="18" cy="19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Line 1084"/>
              <p:cNvSpPr>
                <a:spLocks noChangeShapeType="1"/>
              </p:cNvSpPr>
              <p:nvPr/>
            </p:nvSpPr>
            <p:spPr bwMode="auto">
              <a:xfrm flipH="1">
                <a:off x="2409" y="1896"/>
                <a:ext cx="34" cy="41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Line 1085"/>
              <p:cNvSpPr>
                <a:spLocks noChangeShapeType="1"/>
              </p:cNvSpPr>
              <p:nvPr/>
            </p:nvSpPr>
            <p:spPr bwMode="auto">
              <a:xfrm flipH="1">
                <a:off x="2331" y="1984"/>
                <a:ext cx="42" cy="58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Line 1086"/>
              <p:cNvSpPr>
                <a:spLocks noChangeShapeType="1"/>
              </p:cNvSpPr>
              <p:nvPr/>
            </p:nvSpPr>
            <p:spPr bwMode="auto">
              <a:xfrm flipH="1">
                <a:off x="2330" y="2042"/>
                <a:ext cx="1" cy="2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Line 1087"/>
              <p:cNvSpPr>
                <a:spLocks noChangeShapeType="1"/>
              </p:cNvSpPr>
              <p:nvPr/>
            </p:nvSpPr>
            <p:spPr bwMode="auto">
              <a:xfrm flipH="1">
                <a:off x="2283" y="2091"/>
                <a:ext cx="18" cy="31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Line 1088"/>
              <p:cNvSpPr>
                <a:spLocks noChangeShapeType="1"/>
              </p:cNvSpPr>
              <p:nvPr/>
            </p:nvSpPr>
            <p:spPr bwMode="auto">
              <a:xfrm flipH="1">
                <a:off x="2268" y="2122"/>
                <a:ext cx="15" cy="29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Line 1089"/>
              <p:cNvSpPr>
                <a:spLocks noChangeShapeType="1"/>
              </p:cNvSpPr>
              <p:nvPr/>
            </p:nvSpPr>
            <p:spPr bwMode="auto">
              <a:xfrm flipH="1">
                <a:off x="2241" y="2198"/>
                <a:ext cx="3" cy="6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Line 1090"/>
              <p:cNvSpPr>
                <a:spLocks noChangeShapeType="1"/>
              </p:cNvSpPr>
              <p:nvPr/>
            </p:nvSpPr>
            <p:spPr bwMode="auto">
              <a:xfrm flipH="1">
                <a:off x="2218" y="2204"/>
                <a:ext cx="23" cy="55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Line 1091"/>
              <p:cNvSpPr>
                <a:spLocks noChangeShapeType="1"/>
              </p:cNvSpPr>
              <p:nvPr/>
            </p:nvSpPr>
            <p:spPr bwMode="auto">
              <a:xfrm flipH="1">
                <a:off x="2177" y="2305"/>
                <a:ext cx="22" cy="61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" name="Line 1092"/>
              <p:cNvSpPr>
                <a:spLocks noChangeShapeType="1"/>
              </p:cNvSpPr>
              <p:nvPr/>
            </p:nvSpPr>
            <p:spPr bwMode="auto">
              <a:xfrm flipH="1">
                <a:off x="2148" y="2413"/>
                <a:ext cx="15" cy="54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Line 1093"/>
              <p:cNvSpPr>
                <a:spLocks noChangeShapeType="1"/>
              </p:cNvSpPr>
              <p:nvPr/>
            </p:nvSpPr>
            <p:spPr bwMode="auto">
              <a:xfrm flipH="1">
                <a:off x="2147" y="2467"/>
                <a:ext cx="1" cy="6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Line 1094"/>
              <p:cNvSpPr>
                <a:spLocks noChangeShapeType="1"/>
              </p:cNvSpPr>
              <p:nvPr/>
            </p:nvSpPr>
            <p:spPr bwMode="auto">
              <a:xfrm flipH="1">
                <a:off x="2128" y="2520"/>
                <a:ext cx="9" cy="39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Line 1095"/>
              <p:cNvSpPr>
                <a:spLocks noChangeShapeType="1"/>
              </p:cNvSpPr>
              <p:nvPr/>
            </p:nvSpPr>
            <p:spPr bwMode="auto">
              <a:xfrm flipH="1">
                <a:off x="2126" y="2559"/>
                <a:ext cx="2" cy="21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Line 1096"/>
              <p:cNvSpPr>
                <a:spLocks noChangeShapeType="1"/>
              </p:cNvSpPr>
              <p:nvPr/>
            </p:nvSpPr>
            <p:spPr bwMode="auto">
              <a:xfrm flipH="1">
                <a:off x="2116" y="2627"/>
                <a:ext cx="3" cy="24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Line 1097"/>
              <p:cNvSpPr>
                <a:spLocks noChangeShapeType="1"/>
              </p:cNvSpPr>
              <p:nvPr/>
            </p:nvSpPr>
            <p:spPr bwMode="auto">
              <a:xfrm flipH="1">
                <a:off x="2113" y="2651"/>
                <a:ext cx="3" cy="36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Line 1098"/>
              <p:cNvSpPr>
                <a:spLocks noChangeShapeType="1"/>
              </p:cNvSpPr>
              <p:nvPr/>
            </p:nvSpPr>
            <p:spPr bwMode="auto">
              <a:xfrm flipH="1">
                <a:off x="2109" y="2734"/>
                <a:ext cx="1" cy="10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" name="Line 1099"/>
              <p:cNvSpPr>
                <a:spLocks noChangeShapeType="1"/>
              </p:cNvSpPr>
              <p:nvPr/>
            </p:nvSpPr>
            <p:spPr bwMode="auto">
              <a:xfrm flipH="1">
                <a:off x="2108" y="2744"/>
                <a:ext cx="1" cy="50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" name="Freeform 1100"/>
              <p:cNvSpPr>
                <a:spLocks/>
              </p:cNvSpPr>
              <p:nvPr/>
            </p:nvSpPr>
            <p:spPr bwMode="auto">
              <a:xfrm>
                <a:off x="3280" y="1432"/>
                <a:ext cx="116" cy="67"/>
              </a:xfrm>
              <a:custGeom>
                <a:avLst/>
                <a:gdLst>
                  <a:gd name="T0" fmla="*/ 233 w 233"/>
                  <a:gd name="T1" fmla="*/ 55 h 134"/>
                  <a:gd name="T2" fmla="*/ 0 w 233"/>
                  <a:gd name="T3" fmla="*/ 0 h 134"/>
                  <a:gd name="T4" fmla="*/ 8 w 233"/>
                  <a:gd name="T5" fmla="*/ 134 h 134"/>
                  <a:gd name="T6" fmla="*/ 233 w 233"/>
                  <a:gd name="T7" fmla="*/ 55 h 1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3"/>
                  <a:gd name="T13" fmla="*/ 0 h 134"/>
                  <a:gd name="T14" fmla="*/ 233 w 233"/>
                  <a:gd name="T15" fmla="*/ 134 h 1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3" h="134">
                    <a:moveTo>
                      <a:pt x="233" y="55"/>
                    </a:moveTo>
                    <a:lnTo>
                      <a:pt x="0" y="0"/>
                    </a:lnTo>
                    <a:lnTo>
                      <a:pt x="8" y="134"/>
                    </a:lnTo>
                    <a:lnTo>
                      <a:pt x="233" y="5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1" name="Freeform 1103"/>
            <p:cNvSpPr>
              <a:spLocks/>
            </p:cNvSpPr>
            <p:nvPr/>
          </p:nvSpPr>
          <p:spPr bwMode="auto">
            <a:xfrm>
              <a:off x="1057" y="2871"/>
              <a:ext cx="155" cy="230"/>
            </a:xfrm>
            <a:custGeom>
              <a:avLst/>
              <a:gdLst>
                <a:gd name="T0" fmla="*/ 155 w 310"/>
                <a:gd name="T1" fmla="*/ 459 h 459"/>
                <a:gd name="T2" fmla="*/ 310 w 310"/>
                <a:gd name="T3" fmla="*/ 230 h 459"/>
                <a:gd name="T4" fmla="*/ 233 w 310"/>
                <a:gd name="T5" fmla="*/ 230 h 459"/>
                <a:gd name="T6" fmla="*/ 233 w 310"/>
                <a:gd name="T7" fmla="*/ 0 h 459"/>
                <a:gd name="T8" fmla="*/ 79 w 310"/>
                <a:gd name="T9" fmla="*/ 0 h 459"/>
                <a:gd name="T10" fmla="*/ 79 w 310"/>
                <a:gd name="T11" fmla="*/ 230 h 459"/>
                <a:gd name="T12" fmla="*/ 0 w 310"/>
                <a:gd name="T13" fmla="*/ 230 h 459"/>
                <a:gd name="T14" fmla="*/ 155 w 310"/>
                <a:gd name="T15" fmla="*/ 459 h 4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0"/>
                <a:gd name="T25" fmla="*/ 0 h 459"/>
                <a:gd name="T26" fmla="*/ 310 w 310"/>
                <a:gd name="T27" fmla="*/ 459 h 4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0" h="459">
                  <a:moveTo>
                    <a:pt x="155" y="459"/>
                  </a:moveTo>
                  <a:lnTo>
                    <a:pt x="310" y="230"/>
                  </a:lnTo>
                  <a:lnTo>
                    <a:pt x="233" y="230"/>
                  </a:lnTo>
                  <a:lnTo>
                    <a:pt x="233" y="0"/>
                  </a:lnTo>
                  <a:lnTo>
                    <a:pt x="79" y="0"/>
                  </a:lnTo>
                  <a:lnTo>
                    <a:pt x="79" y="230"/>
                  </a:lnTo>
                  <a:lnTo>
                    <a:pt x="0" y="230"/>
                  </a:lnTo>
                  <a:lnTo>
                    <a:pt x="155" y="459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5" name="Group 1113"/>
            <p:cNvGrpSpPr>
              <a:grpSpLocks/>
            </p:cNvGrpSpPr>
            <p:nvPr/>
          </p:nvGrpSpPr>
          <p:grpSpPr bwMode="auto">
            <a:xfrm>
              <a:off x="4156" y="2672"/>
              <a:ext cx="693" cy="232"/>
              <a:chOff x="4147" y="2657"/>
              <a:chExt cx="693" cy="232"/>
            </a:xfrm>
          </p:grpSpPr>
          <p:sp>
            <p:nvSpPr>
              <p:cNvPr id="81" name="Rectangle 1111"/>
              <p:cNvSpPr>
                <a:spLocks noChangeArrowheads="1"/>
              </p:cNvSpPr>
              <p:nvPr/>
            </p:nvSpPr>
            <p:spPr bwMode="auto">
              <a:xfrm>
                <a:off x="4147" y="2657"/>
                <a:ext cx="693" cy="23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Rectangle 1112"/>
              <p:cNvSpPr>
                <a:spLocks noChangeArrowheads="1"/>
              </p:cNvSpPr>
              <p:nvPr/>
            </p:nvSpPr>
            <p:spPr bwMode="auto">
              <a:xfrm>
                <a:off x="4204" y="2682"/>
                <a:ext cx="538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700" b="1">
                    <a:solidFill>
                      <a:srgbClr val="FC0128"/>
                    </a:solidFill>
                    <a:latin typeface="Arial" charset="0"/>
                  </a:rPr>
                  <a:t>     IGF-1</a:t>
                </a:r>
                <a:endParaRPr lang="en-US"/>
              </a:p>
            </p:txBody>
          </p:sp>
        </p:grpSp>
        <p:grpSp>
          <p:nvGrpSpPr>
            <p:cNvPr id="36" name="Group 1154"/>
            <p:cNvGrpSpPr>
              <a:grpSpLocks/>
            </p:cNvGrpSpPr>
            <p:nvPr/>
          </p:nvGrpSpPr>
          <p:grpSpPr bwMode="auto">
            <a:xfrm>
              <a:off x="4464" y="1456"/>
              <a:ext cx="772" cy="2292"/>
              <a:chOff x="4455" y="1441"/>
              <a:chExt cx="772" cy="2292"/>
            </a:xfrm>
          </p:grpSpPr>
          <p:sp>
            <p:nvSpPr>
              <p:cNvPr id="41" name="Line 1114"/>
              <p:cNvSpPr>
                <a:spLocks noChangeShapeType="1"/>
              </p:cNvSpPr>
              <p:nvPr/>
            </p:nvSpPr>
            <p:spPr bwMode="auto">
              <a:xfrm flipV="1">
                <a:off x="4999" y="3613"/>
                <a:ext cx="37" cy="60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Line 1115"/>
              <p:cNvSpPr>
                <a:spLocks noChangeShapeType="1"/>
              </p:cNvSpPr>
              <p:nvPr/>
            </p:nvSpPr>
            <p:spPr bwMode="auto">
              <a:xfrm flipV="1">
                <a:off x="5062" y="3532"/>
                <a:ext cx="17" cy="34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Line 1116"/>
              <p:cNvSpPr>
                <a:spLocks noChangeShapeType="1"/>
              </p:cNvSpPr>
              <p:nvPr/>
            </p:nvSpPr>
            <p:spPr bwMode="auto">
              <a:xfrm flipV="1">
                <a:off x="5079" y="3506"/>
                <a:ext cx="13" cy="26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Line 1117"/>
              <p:cNvSpPr>
                <a:spLocks noChangeShapeType="1"/>
              </p:cNvSpPr>
              <p:nvPr/>
            </p:nvSpPr>
            <p:spPr bwMode="auto">
              <a:xfrm>
                <a:off x="5115" y="3459"/>
                <a:ext cx="1" cy="1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Line 1118"/>
              <p:cNvSpPr>
                <a:spLocks noChangeShapeType="1"/>
              </p:cNvSpPr>
              <p:nvPr/>
            </p:nvSpPr>
            <p:spPr bwMode="auto">
              <a:xfrm flipV="1">
                <a:off x="5115" y="3398"/>
                <a:ext cx="23" cy="61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Line 1119"/>
              <p:cNvSpPr>
                <a:spLocks noChangeShapeType="1"/>
              </p:cNvSpPr>
              <p:nvPr/>
            </p:nvSpPr>
            <p:spPr bwMode="auto">
              <a:xfrm flipV="1">
                <a:off x="5154" y="3305"/>
                <a:ext cx="14" cy="47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Line 1120"/>
              <p:cNvSpPr>
                <a:spLocks noChangeShapeType="1"/>
              </p:cNvSpPr>
              <p:nvPr/>
            </p:nvSpPr>
            <p:spPr bwMode="auto">
              <a:xfrm flipV="1">
                <a:off x="5168" y="3291"/>
                <a:ext cx="4" cy="14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Line 1121"/>
              <p:cNvSpPr>
                <a:spLocks noChangeShapeType="1"/>
              </p:cNvSpPr>
              <p:nvPr/>
            </p:nvSpPr>
            <p:spPr bwMode="auto">
              <a:xfrm flipV="1">
                <a:off x="5185" y="3225"/>
                <a:ext cx="6" cy="19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Line 1122"/>
              <p:cNvSpPr>
                <a:spLocks noChangeShapeType="1"/>
              </p:cNvSpPr>
              <p:nvPr/>
            </p:nvSpPr>
            <p:spPr bwMode="auto">
              <a:xfrm flipV="1">
                <a:off x="5191" y="3184"/>
                <a:ext cx="8" cy="41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Line 1123"/>
              <p:cNvSpPr>
                <a:spLocks noChangeShapeType="1"/>
              </p:cNvSpPr>
              <p:nvPr/>
            </p:nvSpPr>
            <p:spPr bwMode="auto">
              <a:xfrm flipV="1">
                <a:off x="5207" y="3077"/>
                <a:ext cx="9" cy="60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Line 1124"/>
              <p:cNvSpPr>
                <a:spLocks noChangeShapeType="1"/>
              </p:cNvSpPr>
              <p:nvPr/>
            </p:nvSpPr>
            <p:spPr bwMode="auto">
              <a:xfrm flipV="1">
                <a:off x="5221" y="2979"/>
                <a:ext cx="4" cy="51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Line 1125"/>
              <p:cNvSpPr>
                <a:spLocks noChangeShapeType="1"/>
              </p:cNvSpPr>
              <p:nvPr/>
            </p:nvSpPr>
            <p:spPr bwMode="auto">
              <a:xfrm flipV="1">
                <a:off x="5225" y="2970"/>
                <a:ext cx="1" cy="9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Line 1126"/>
              <p:cNvSpPr>
                <a:spLocks noChangeShapeType="1"/>
              </p:cNvSpPr>
              <p:nvPr/>
            </p:nvSpPr>
            <p:spPr bwMode="auto">
              <a:xfrm flipV="1">
                <a:off x="5226" y="2894"/>
                <a:ext cx="1" cy="29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Line 1127"/>
              <p:cNvSpPr>
                <a:spLocks noChangeShapeType="1"/>
              </p:cNvSpPr>
              <p:nvPr/>
            </p:nvSpPr>
            <p:spPr bwMode="auto">
              <a:xfrm flipH="1" flipV="1">
                <a:off x="5226" y="2863"/>
                <a:ext cx="1" cy="31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Line 1128"/>
              <p:cNvSpPr>
                <a:spLocks noChangeShapeType="1"/>
              </p:cNvSpPr>
              <p:nvPr/>
            </p:nvSpPr>
            <p:spPr bwMode="auto">
              <a:xfrm flipV="1">
                <a:off x="5225" y="2808"/>
                <a:ext cx="1" cy="8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Line 1129"/>
              <p:cNvSpPr>
                <a:spLocks noChangeShapeType="1"/>
              </p:cNvSpPr>
              <p:nvPr/>
            </p:nvSpPr>
            <p:spPr bwMode="auto">
              <a:xfrm flipH="1" flipV="1">
                <a:off x="5221" y="2756"/>
                <a:ext cx="4" cy="52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Line 1130"/>
              <p:cNvSpPr>
                <a:spLocks noChangeShapeType="1"/>
              </p:cNvSpPr>
              <p:nvPr/>
            </p:nvSpPr>
            <p:spPr bwMode="auto">
              <a:xfrm flipH="1" flipV="1">
                <a:off x="5207" y="2649"/>
                <a:ext cx="9" cy="60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Line 1131"/>
              <p:cNvSpPr>
                <a:spLocks noChangeShapeType="1"/>
              </p:cNvSpPr>
              <p:nvPr/>
            </p:nvSpPr>
            <p:spPr bwMode="auto">
              <a:xfrm flipH="1" flipV="1">
                <a:off x="5191" y="2553"/>
                <a:ext cx="9" cy="49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Line 1132"/>
              <p:cNvSpPr>
                <a:spLocks noChangeShapeType="1"/>
              </p:cNvSpPr>
              <p:nvPr/>
            </p:nvSpPr>
            <p:spPr bwMode="auto">
              <a:xfrm flipH="1" flipV="1">
                <a:off x="5188" y="2542"/>
                <a:ext cx="3" cy="11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Line 1133"/>
              <p:cNvSpPr>
                <a:spLocks noChangeShapeType="1"/>
              </p:cNvSpPr>
              <p:nvPr/>
            </p:nvSpPr>
            <p:spPr bwMode="auto">
              <a:xfrm flipH="1" flipV="1">
                <a:off x="5170" y="2469"/>
                <a:ext cx="7" cy="26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Line 1134"/>
              <p:cNvSpPr>
                <a:spLocks noChangeShapeType="1"/>
              </p:cNvSpPr>
              <p:nvPr/>
            </p:nvSpPr>
            <p:spPr bwMode="auto">
              <a:xfrm flipH="1" flipV="1">
                <a:off x="5160" y="2435"/>
                <a:ext cx="10" cy="34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Line 1135"/>
              <p:cNvSpPr>
                <a:spLocks noChangeShapeType="1"/>
              </p:cNvSpPr>
              <p:nvPr/>
            </p:nvSpPr>
            <p:spPr bwMode="auto">
              <a:xfrm flipH="1" flipV="1">
                <a:off x="5145" y="2383"/>
                <a:ext cx="1" cy="5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Line 1136"/>
              <p:cNvSpPr>
                <a:spLocks noChangeShapeType="1"/>
              </p:cNvSpPr>
              <p:nvPr/>
            </p:nvSpPr>
            <p:spPr bwMode="auto">
              <a:xfrm flipH="1" flipV="1">
                <a:off x="5125" y="2327"/>
                <a:ext cx="20" cy="56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Line 1137"/>
              <p:cNvSpPr>
                <a:spLocks noChangeShapeType="1"/>
              </p:cNvSpPr>
              <p:nvPr/>
            </p:nvSpPr>
            <p:spPr bwMode="auto">
              <a:xfrm flipH="1" flipV="1">
                <a:off x="5081" y="2220"/>
                <a:ext cx="26" cy="61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Line 1138"/>
              <p:cNvSpPr>
                <a:spLocks noChangeShapeType="1"/>
              </p:cNvSpPr>
              <p:nvPr/>
            </p:nvSpPr>
            <p:spPr bwMode="auto">
              <a:xfrm flipH="1" flipV="1">
                <a:off x="5042" y="2135"/>
                <a:ext cx="18" cy="38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Line 1139"/>
              <p:cNvSpPr>
                <a:spLocks noChangeShapeType="1"/>
              </p:cNvSpPr>
              <p:nvPr/>
            </p:nvSpPr>
            <p:spPr bwMode="auto">
              <a:xfrm flipH="1" flipV="1">
                <a:off x="5030" y="2113"/>
                <a:ext cx="12" cy="22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Line 1140"/>
              <p:cNvSpPr>
                <a:spLocks noChangeShapeType="1"/>
              </p:cNvSpPr>
              <p:nvPr/>
            </p:nvSpPr>
            <p:spPr bwMode="auto">
              <a:xfrm flipH="1" flipV="1">
                <a:off x="4999" y="2055"/>
                <a:ext cx="6" cy="11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Line 1141"/>
              <p:cNvSpPr>
                <a:spLocks noChangeShapeType="1"/>
              </p:cNvSpPr>
              <p:nvPr/>
            </p:nvSpPr>
            <p:spPr bwMode="auto">
              <a:xfrm flipH="1" flipV="1">
                <a:off x="4969" y="2006"/>
                <a:ext cx="30" cy="49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Line 1142"/>
              <p:cNvSpPr>
                <a:spLocks noChangeShapeType="1"/>
              </p:cNvSpPr>
              <p:nvPr/>
            </p:nvSpPr>
            <p:spPr bwMode="auto">
              <a:xfrm flipH="1" flipV="1">
                <a:off x="4902" y="1902"/>
                <a:ext cx="39" cy="57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Line 1143"/>
              <p:cNvSpPr>
                <a:spLocks noChangeShapeType="1"/>
              </p:cNvSpPr>
              <p:nvPr/>
            </p:nvSpPr>
            <p:spPr bwMode="auto">
              <a:xfrm flipH="1" flipV="1">
                <a:off x="4901" y="1899"/>
                <a:ext cx="1" cy="3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Line 1144"/>
              <p:cNvSpPr>
                <a:spLocks noChangeShapeType="1"/>
              </p:cNvSpPr>
              <p:nvPr/>
            </p:nvSpPr>
            <p:spPr bwMode="auto">
              <a:xfrm flipH="1" flipV="1">
                <a:off x="4848" y="1827"/>
                <a:ext cx="18" cy="25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Line 1145"/>
              <p:cNvSpPr>
                <a:spLocks noChangeShapeType="1"/>
              </p:cNvSpPr>
              <p:nvPr/>
            </p:nvSpPr>
            <p:spPr bwMode="auto">
              <a:xfrm flipH="1" flipV="1">
                <a:off x="4819" y="1792"/>
                <a:ext cx="29" cy="35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Line 1146"/>
              <p:cNvSpPr>
                <a:spLocks noChangeShapeType="1"/>
              </p:cNvSpPr>
              <p:nvPr/>
            </p:nvSpPr>
            <p:spPr bwMode="auto">
              <a:xfrm flipH="1" flipV="1">
                <a:off x="4729" y="1686"/>
                <a:ext cx="51" cy="59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Line 1147"/>
              <p:cNvSpPr>
                <a:spLocks noChangeShapeType="1"/>
              </p:cNvSpPr>
              <p:nvPr/>
            </p:nvSpPr>
            <p:spPr bwMode="auto">
              <a:xfrm flipH="1" flipV="1">
                <a:off x="4728" y="1685"/>
                <a:ext cx="1" cy="1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Line 1148"/>
              <p:cNvSpPr>
                <a:spLocks noChangeShapeType="1"/>
              </p:cNvSpPr>
              <p:nvPr/>
            </p:nvSpPr>
            <p:spPr bwMode="auto">
              <a:xfrm flipH="1" flipV="1">
                <a:off x="4664" y="1620"/>
                <a:ext cx="18" cy="18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Line 1149"/>
              <p:cNvSpPr>
                <a:spLocks noChangeShapeType="1"/>
              </p:cNvSpPr>
              <p:nvPr/>
            </p:nvSpPr>
            <p:spPr bwMode="auto">
              <a:xfrm flipH="1" flipV="1">
                <a:off x="4622" y="1580"/>
                <a:ext cx="42" cy="40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Line 1150"/>
              <p:cNvSpPr>
                <a:spLocks noChangeShapeType="1"/>
              </p:cNvSpPr>
              <p:nvPr/>
            </p:nvSpPr>
            <p:spPr bwMode="auto">
              <a:xfrm flipH="1" flipV="1">
                <a:off x="4525" y="1496"/>
                <a:ext cx="50" cy="42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Line 1151"/>
              <p:cNvSpPr>
                <a:spLocks noChangeShapeType="1"/>
              </p:cNvSpPr>
              <p:nvPr/>
            </p:nvSpPr>
            <p:spPr bwMode="auto">
              <a:xfrm flipH="1" flipV="1">
                <a:off x="4515" y="1487"/>
                <a:ext cx="10" cy="9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Line 1152"/>
              <p:cNvSpPr>
                <a:spLocks noChangeShapeType="1"/>
              </p:cNvSpPr>
              <p:nvPr/>
            </p:nvSpPr>
            <p:spPr bwMode="auto">
              <a:xfrm flipH="1" flipV="1">
                <a:off x="4455" y="1441"/>
                <a:ext cx="13" cy="10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Freeform 1153"/>
              <p:cNvSpPr>
                <a:spLocks/>
              </p:cNvSpPr>
              <p:nvPr/>
            </p:nvSpPr>
            <p:spPr bwMode="auto">
              <a:xfrm>
                <a:off x="4941" y="3620"/>
                <a:ext cx="92" cy="113"/>
              </a:xfrm>
              <a:custGeom>
                <a:avLst/>
                <a:gdLst>
                  <a:gd name="T0" fmla="*/ 0 w 186"/>
                  <a:gd name="T1" fmla="*/ 225 h 225"/>
                  <a:gd name="T2" fmla="*/ 186 w 186"/>
                  <a:gd name="T3" fmla="*/ 76 h 225"/>
                  <a:gd name="T4" fmla="*/ 75 w 186"/>
                  <a:gd name="T5" fmla="*/ 0 h 225"/>
                  <a:gd name="T6" fmla="*/ 0 w 186"/>
                  <a:gd name="T7" fmla="*/ 225 h 2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6"/>
                  <a:gd name="T13" fmla="*/ 0 h 225"/>
                  <a:gd name="T14" fmla="*/ 186 w 186"/>
                  <a:gd name="T15" fmla="*/ 225 h 2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6" h="225">
                    <a:moveTo>
                      <a:pt x="0" y="225"/>
                    </a:moveTo>
                    <a:lnTo>
                      <a:pt x="186" y="76"/>
                    </a:lnTo>
                    <a:lnTo>
                      <a:pt x="75" y="0"/>
                    </a:lnTo>
                    <a:lnTo>
                      <a:pt x="0" y="22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7" name="Freeform 1155"/>
            <p:cNvSpPr>
              <a:spLocks/>
            </p:cNvSpPr>
            <p:nvPr/>
          </p:nvSpPr>
          <p:spPr bwMode="auto">
            <a:xfrm>
              <a:off x="4387" y="2229"/>
              <a:ext cx="138" cy="413"/>
            </a:xfrm>
            <a:custGeom>
              <a:avLst/>
              <a:gdLst>
                <a:gd name="T0" fmla="*/ 138 w 275"/>
                <a:gd name="T1" fmla="*/ 826 h 826"/>
                <a:gd name="T2" fmla="*/ 275 w 275"/>
                <a:gd name="T3" fmla="*/ 413 h 826"/>
                <a:gd name="T4" fmla="*/ 206 w 275"/>
                <a:gd name="T5" fmla="*/ 413 h 826"/>
                <a:gd name="T6" fmla="*/ 206 w 275"/>
                <a:gd name="T7" fmla="*/ 0 h 826"/>
                <a:gd name="T8" fmla="*/ 69 w 275"/>
                <a:gd name="T9" fmla="*/ 0 h 826"/>
                <a:gd name="T10" fmla="*/ 69 w 275"/>
                <a:gd name="T11" fmla="*/ 413 h 826"/>
                <a:gd name="T12" fmla="*/ 0 w 275"/>
                <a:gd name="T13" fmla="*/ 413 h 826"/>
                <a:gd name="T14" fmla="*/ 138 w 275"/>
                <a:gd name="T15" fmla="*/ 826 h 8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5"/>
                <a:gd name="T25" fmla="*/ 0 h 826"/>
                <a:gd name="T26" fmla="*/ 275 w 275"/>
                <a:gd name="T27" fmla="*/ 826 h 8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5" h="826">
                  <a:moveTo>
                    <a:pt x="138" y="826"/>
                  </a:moveTo>
                  <a:lnTo>
                    <a:pt x="275" y="413"/>
                  </a:lnTo>
                  <a:lnTo>
                    <a:pt x="206" y="413"/>
                  </a:lnTo>
                  <a:lnTo>
                    <a:pt x="206" y="0"/>
                  </a:lnTo>
                  <a:lnTo>
                    <a:pt x="69" y="0"/>
                  </a:lnTo>
                  <a:lnTo>
                    <a:pt x="69" y="413"/>
                  </a:lnTo>
                  <a:lnTo>
                    <a:pt x="0" y="413"/>
                  </a:lnTo>
                  <a:lnTo>
                    <a:pt x="138" y="826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157"/>
            <p:cNvSpPr>
              <a:spLocks/>
            </p:cNvSpPr>
            <p:nvPr/>
          </p:nvSpPr>
          <p:spPr bwMode="auto">
            <a:xfrm>
              <a:off x="4193" y="1691"/>
              <a:ext cx="224" cy="274"/>
            </a:xfrm>
            <a:custGeom>
              <a:avLst/>
              <a:gdLst>
                <a:gd name="T0" fmla="*/ 447 w 447"/>
                <a:gd name="T1" fmla="*/ 547 h 547"/>
                <a:gd name="T2" fmla="*/ 359 w 447"/>
                <a:gd name="T3" fmla="*/ 211 h 547"/>
                <a:gd name="T4" fmla="*/ 304 w 447"/>
                <a:gd name="T5" fmla="*/ 253 h 547"/>
                <a:gd name="T6" fmla="*/ 107 w 447"/>
                <a:gd name="T7" fmla="*/ 0 h 547"/>
                <a:gd name="T8" fmla="*/ 0 w 447"/>
                <a:gd name="T9" fmla="*/ 85 h 547"/>
                <a:gd name="T10" fmla="*/ 197 w 447"/>
                <a:gd name="T11" fmla="*/ 337 h 547"/>
                <a:gd name="T12" fmla="*/ 142 w 447"/>
                <a:gd name="T13" fmla="*/ 379 h 547"/>
                <a:gd name="T14" fmla="*/ 447 w 447"/>
                <a:gd name="T15" fmla="*/ 547 h 5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7"/>
                <a:gd name="T25" fmla="*/ 0 h 547"/>
                <a:gd name="T26" fmla="*/ 447 w 447"/>
                <a:gd name="T27" fmla="*/ 547 h 5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7" h="547">
                  <a:moveTo>
                    <a:pt x="447" y="547"/>
                  </a:moveTo>
                  <a:lnTo>
                    <a:pt x="359" y="211"/>
                  </a:lnTo>
                  <a:lnTo>
                    <a:pt x="304" y="253"/>
                  </a:lnTo>
                  <a:lnTo>
                    <a:pt x="107" y="0"/>
                  </a:lnTo>
                  <a:lnTo>
                    <a:pt x="0" y="85"/>
                  </a:lnTo>
                  <a:lnTo>
                    <a:pt x="197" y="337"/>
                  </a:lnTo>
                  <a:lnTo>
                    <a:pt x="142" y="379"/>
                  </a:lnTo>
                  <a:lnTo>
                    <a:pt x="447" y="54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158"/>
            <p:cNvSpPr>
              <a:spLocks/>
            </p:cNvSpPr>
            <p:nvPr/>
          </p:nvSpPr>
          <p:spPr bwMode="auto">
            <a:xfrm>
              <a:off x="4387" y="2963"/>
              <a:ext cx="138" cy="413"/>
            </a:xfrm>
            <a:custGeom>
              <a:avLst/>
              <a:gdLst>
                <a:gd name="T0" fmla="*/ 138 w 275"/>
                <a:gd name="T1" fmla="*/ 826 h 826"/>
                <a:gd name="T2" fmla="*/ 275 w 275"/>
                <a:gd name="T3" fmla="*/ 413 h 826"/>
                <a:gd name="T4" fmla="*/ 206 w 275"/>
                <a:gd name="T5" fmla="*/ 413 h 826"/>
                <a:gd name="T6" fmla="*/ 206 w 275"/>
                <a:gd name="T7" fmla="*/ 0 h 826"/>
                <a:gd name="T8" fmla="*/ 69 w 275"/>
                <a:gd name="T9" fmla="*/ 0 h 826"/>
                <a:gd name="T10" fmla="*/ 69 w 275"/>
                <a:gd name="T11" fmla="*/ 413 h 826"/>
                <a:gd name="T12" fmla="*/ 0 w 275"/>
                <a:gd name="T13" fmla="*/ 413 h 826"/>
                <a:gd name="T14" fmla="*/ 138 w 275"/>
                <a:gd name="T15" fmla="*/ 826 h 8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5"/>
                <a:gd name="T25" fmla="*/ 0 h 826"/>
                <a:gd name="T26" fmla="*/ 275 w 275"/>
                <a:gd name="T27" fmla="*/ 826 h 8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5" h="826">
                  <a:moveTo>
                    <a:pt x="138" y="826"/>
                  </a:moveTo>
                  <a:lnTo>
                    <a:pt x="275" y="413"/>
                  </a:lnTo>
                  <a:lnTo>
                    <a:pt x="206" y="413"/>
                  </a:lnTo>
                  <a:lnTo>
                    <a:pt x="206" y="0"/>
                  </a:lnTo>
                  <a:lnTo>
                    <a:pt x="69" y="0"/>
                  </a:lnTo>
                  <a:lnTo>
                    <a:pt x="69" y="413"/>
                  </a:lnTo>
                  <a:lnTo>
                    <a:pt x="0" y="413"/>
                  </a:lnTo>
                  <a:lnTo>
                    <a:pt x="138" y="826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>
    <p:pull dir="l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chemeClr val="tx1"/>
          </a:solidFill>
        </p:spPr>
        <p:txBody>
          <a:bodyPr lIns="92075" tIns="46038" rIns="92075" bIns="46038">
            <a:normAutofit/>
          </a:bodyPr>
          <a:lstStyle/>
          <a:p>
            <a:r>
              <a:rPr lang="en-GB" sz="3600" i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GB" sz="3600" i="1" dirty="0">
                <a:solidFill>
                  <a:srgbClr val="FFFF00"/>
                </a:solidFill>
                <a:latin typeface="Times New Roman" pitchFamily="18" charset="0"/>
              </a:rPr>
              <a:t>Sequence of normal puberty in girls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/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1027" descr="Rosa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28600"/>
            <a:ext cx="6553200" cy="1066800"/>
          </a:xfrm>
          <a:gradFill rotWithShape="0">
            <a:gsLst>
              <a:gs pos="100000">
                <a:schemeClr val="tx1"/>
              </a:gs>
              <a:gs pos="100000">
                <a:srgbClr val="003399"/>
              </a:gs>
            </a:gsLst>
            <a:lin ang="5400000" scaled="1"/>
          </a:gradFill>
          <a:effectLst>
            <a:outerShdw dist="35921" dir="2700000" algn="ctr" rotWithShape="0">
              <a:schemeClr val="bg2"/>
            </a:outerShdw>
          </a:effec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Normal pubertal development</a:t>
            </a: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type="tbl" idx="1"/>
          </p:nvPr>
        </p:nvGraphicFramePr>
        <p:xfrm>
          <a:off x="685800" y="1485900"/>
          <a:ext cx="7683500" cy="511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Document" r:id="rId3" imgW="7899861" imgH="5687215" progId="Word.Document.8">
                  <p:embed/>
                </p:oleObj>
              </mc:Choice>
              <mc:Fallback>
                <p:oleObj name="Document" r:id="rId3" imgW="7899861" imgH="5687215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485900"/>
                        <a:ext cx="7683500" cy="51117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4"/>
          <p:cNvSpPr>
            <a:spLocks noChangeShapeType="1"/>
          </p:cNvSpPr>
          <p:nvPr/>
        </p:nvSpPr>
        <p:spPr bwMode="auto">
          <a:xfrm>
            <a:off x="755650" y="2205038"/>
            <a:ext cx="72390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>
            <a:off x="3348038" y="1700213"/>
            <a:ext cx="0" cy="4648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en-US" sz="3600" dirty="0">
                <a:solidFill>
                  <a:srgbClr val="FFFF00"/>
                </a:solidFill>
              </a:rPr>
              <a:t>Timing of Puberty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Genetics: 50-80% variation in pubertal timing. </a:t>
            </a:r>
          </a:p>
          <a:p>
            <a:pPr>
              <a:lnSpc>
                <a:spcPct val="90000"/>
              </a:lnSpc>
            </a:pPr>
            <a:r>
              <a:rPr lang="en-US" dirty="0"/>
              <a:t>trend toward earlier puberty exists within Western Europe and USA</a:t>
            </a:r>
          </a:p>
          <a:p>
            <a:pPr>
              <a:lnSpc>
                <a:spcPct val="90000"/>
              </a:lnSpc>
            </a:pPr>
            <a:r>
              <a:rPr lang="en-US" dirty="0"/>
              <a:t>examination of lifestyle changes may give clues regarding mechanisms inducing onset</a:t>
            </a:r>
          </a:p>
          <a:p>
            <a:pPr>
              <a:lnSpc>
                <a:spcPct val="90000"/>
              </a:lnSpc>
            </a:pPr>
            <a:r>
              <a:rPr lang="en-US" dirty="0"/>
              <a:t>one of the contributing factors:  nutrition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en-US" sz="3600" dirty="0">
                <a:solidFill>
                  <a:srgbClr val="FFFF00"/>
                </a:solidFill>
              </a:rPr>
              <a:t>Nutrition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Critical body weight must be attained before activation of the reproductive system”.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even though age of menarche is decreasing, the average body weight of menarche remains the same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earlier puberty due to improvement of nutrition, living conditions, healthcare?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evidence supporting hypothesis: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obese girls go through early menarche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malnutrition is associated with delayed menarche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primary amenorrhea common in lean female athletes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“</a:t>
            </a:r>
            <a:r>
              <a:rPr lang="en-US" sz="2400" dirty="0" err="1"/>
              <a:t>bodyfat</a:t>
            </a:r>
            <a:r>
              <a:rPr lang="en-US" sz="2400" dirty="0"/>
              <a:t>” </a:t>
            </a:r>
            <a:r>
              <a:rPr lang="en-US" sz="2400" dirty="0" err="1"/>
              <a:t>setpoint</a:t>
            </a:r>
            <a:r>
              <a:rPr lang="en-US" sz="2400" dirty="0"/>
              <a:t> very noticeable in girls with fluctuating body weight due to anorexia nervosa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Oval 2"/>
          <p:cNvSpPr>
            <a:spLocks noChangeArrowheads="1"/>
          </p:cNvSpPr>
          <p:nvPr/>
        </p:nvSpPr>
        <p:spPr bwMode="auto">
          <a:xfrm>
            <a:off x="609600" y="3962400"/>
            <a:ext cx="2819400" cy="2057400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800" b="1" dirty="0" err="1">
                <a:solidFill>
                  <a:srgbClr val="000099"/>
                </a:solidFill>
                <a:latin typeface="Times New Roman" pitchFamily="18" charset="0"/>
              </a:rPr>
              <a:t>Adipocyte</a:t>
            </a:r>
            <a:endParaRPr lang="en-GB" sz="2800" b="1" dirty="0">
              <a:solidFill>
                <a:srgbClr val="000099"/>
              </a:solidFill>
              <a:latin typeface="Times New Roman" pitchFamily="18" charset="0"/>
            </a:endParaRPr>
          </a:p>
          <a:p>
            <a:pPr algn="ctr"/>
            <a:r>
              <a:rPr lang="en-GB" sz="2800" b="1" dirty="0">
                <a:solidFill>
                  <a:srgbClr val="000099"/>
                </a:solidFill>
                <a:latin typeface="Times New Roman" pitchFamily="18" charset="0"/>
              </a:rPr>
              <a:t> (fat cell)</a:t>
            </a:r>
          </a:p>
        </p:txBody>
      </p:sp>
      <p:sp>
        <p:nvSpPr>
          <p:cNvPr id="16387" name="Oval 3"/>
          <p:cNvSpPr>
            <a:spLocks noChangeArrowheads="1"/>
          </p:cNvSpPr>
          <p:nvPr/>
        </p:nvSpPr>
        <p:spPr bwMode="auto">
          <a:xfrm>
            <a:off x="5943600" y="609600"/>
            <a:ext cx="2819400" cy="2590800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800" b="1">
                <a:solidFill>
                  <a:srgbClr val="000099"/>
                </a:solidFill>
                <a:latin typeface="Times New Roman" pitchFamily="18" charset="0"/>
              </a:rPr>
              <a:t>hypothalamus</a:t>
            </a:r>
          </a:p>
          <a:p>
            <a:pPr algn="ctr"/>
            <a:endParaRPr lang="en-GB" sz="2800" b="1">
              <a:solidFill>
                <a:srgbClr val="000099"/>
              </a:solidFill>
              <a:latin typeface="Times New Roman" pitchFamily="18" charset="0"/>
            </a:endParaRPr>
          </a:p>
          <a:p>
            <a:pPr algn="ctr"/>
            <a:endParaRPr lang="en-GB" sz="2800" b="1">
              <a:solidFill>
                <a:srgbClr val="000099"/>
              </a:solidFill>
              <a:latin typeface="Times New Roman" pitchFamily="18" charset="0"/>
            </a:endParaRPr>
          </a:p>
          <a:p>
            <a:pPr algn="ctr"/>
            <a:endParaRPr lang="en-GB" sz="2800" b="1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400800" y="1524000"/>
            <a:ext cx="1901825" cy="1373188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rgbClr val="0066FF"/>
                </a:solidFill>
                <a:latin typeface="Times New Roman" pitchFamily="18" charset="0"/>
                <a:sym typeface="Symbol" pitchFamily="18" charset="2"/>
              </a:rPr>
              <a:t></a:t>
            </a:r>
            <a:r>
              <a:rPr lang="en-GB" sz="2800" b="1" dirty="0">
                <a:solidFill>
                  <a:srgbClr val="0066FF"/>
                </a:solidFill>
                <a:latin typeface="Times New Roman" pitchFamily="18" charset="0"/>
              </a:rPr>
              <a:t> NPY</a:t>
            </a:r>
          </a:p>
          <a:p>
            <a:r>
              <a:rPr lang="en-GB" sz="2800" b="1" dirty="0">
                <a:solidFill>
                  <a:srgbClr val="0066FF"/>
                </a:solidFill>
                <a:latin typeface="Times New Roman" pitchFamily="18" charset="0"/>
                <a:sym typeface="Symbol" pitchFamily="18" charset="2"/>
              </a:rPr>
              <a:t></a:t>
            </a:r>
            <a:r>
              <a:rPr lang="en-GB" sz="2800" b="1" dirty="0">
                <a:solidFill>
                  <a:srgbClr val="0066FF"/>
                </a:solidFill>
                <a:latin typeface="Times New Roman" pitchFamily="18" charset="0"/>
              </a:rPr>
              <a:t>GnRH</a:t>
            </a:r>
          </a:p>
          <a:p>
            <a:r>
              <a:rPr lang="en-GB" sz="2800" b="1" dirty="0">
                <a:solidFill>
                  <a:srgbClr val="0066FF"/>
                </a:solidFill>
                <a:latin typeface="Times New Roman" pitchFamily="18" charset="0"/>
                <a:sym typeface="Symbol" pitchFamily="18" charset="2"/>
              </a:rPr>
              <a:t></a:t>
            </a:r>
            <a:r>
              <a:rPr lang="en-GB" sz="2800" b="1" dirty="0" err="1">
                <a:solidFill>
                  <a:srgbClr val="0066FF"/>
                </a:solidFill>
                <a:latin typeface="Times New Roman" pitchFamily="18" charset="0"/>
              </a:rPr>
              <a:t>symp</a:t>
            </a:r>
            <a:r>
              <a:rPr lang="en-GB" sz="2800" b="1" dirty="0">
                <a:solidFill>
                  <a:srgbClr val="0066FF"/>
                </a:solidFill>
                <a:latin typeface="Times New Roman" pitchFamily="18" charset="0"/>
              </a:rPr>
              <a:t>. </a:t>
            </a:r>
            <a:r>
              <a:rPr lang="en-GB" sz="2800" b="1" dirty="0" err="1">
                <a:solidFill>
                  <a:srgbClr val="0066FF"/>
                </a:solidFill>
                <a:latin typeface="Times New Roman" pitchFamily="18" charset="0"/>
              </a:rPr>
              <a:t>n.s</a:t>
            </a:r>
            <a:r>
              <a:rPr lang="en-GB" sz="2800" b="1" dirty="0">
                <a:solidFill>
                  <a:srgbClr val="0066FF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1524000" y="2895600"/>
            <a:ext cx="838200" cy="1066800"/>
          </a:xfrm>
          <a:prstGeom prst="upArrow">
            <a:avLst>
              <a:gd name="adj1" fmla="val 50000"/>
              <a:gd name="adj2" fmla="val 31818"/>
            </a:avLst>
          </a:prstGeom>
          <a:solidFill>
            <a:srgbClr val="FF99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 sz="240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52400" y="990600"/>
            <a:ext cx="1479550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600" b="1" dirty="0">
                <a:latin typeface="Times New Roman" pitchFamily="18" charset="0"/>
              </a:rPr>
              <a:t>Leptin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362200" y="3048000"/>
            <a:ext cx="2473325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b="1" dirty="0">
                <a:latin typeface="Times New Roman" pitchFamily="18" charset="0"/>
              </a:rPr>
              <a:t>insulin</a:t>
            </a:r>
          </a:p>
          <a:p>
            <a:r>
              <a:rPr lang="en-GB" sz="2800" b="1" dirty="0" err="1">
                <a:latin typeface="Times New Roman" pitchFamily="18" charset="0"/>
              </a:rPr>
              <a:t>glucocorticoids</a:t>
            </a:r>
            <a:endParaRPr lang="en-GB" sz="2800" b="1" dirty="0">
              <a:latin typeface="Times New Roman" pitchFamily="18" charset="0"/>
            </a:endParaRPr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6934200" y="3200400"/>
            <a:ext cx="762000" cy="1066800"/>
          </a:xfrm>
          <a:prstGeom prst="downArrow">
            <a:avLst>
              <a:gd name="adj1" fmla="val 50000"/>
              <a:gd name="adj2" fmla="val 35000"/>
            </a:avLst>
          </a:prstGeom>
          <a:solidFill>
            <a:srgbClr val="FF99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676400" y="1219200"/>
            <a:ext cx="4191000" cy="1143000"/>
            <a:chOff x="1056" y="768"/>
            <a:chExt cx="2640" cy="720"/>
          </a:xfrm>
        </p:grpSpPr>
        <p:sp>
          <p:nvSpPr>
            <p:cNvPr id="16403" name="AutoShape 10"/>
            <p:cNvSpPr>
              <a:spLocks noChangeArrowheads="1"/>
            </p:cNvSpPr>
            <p:nvPr/>
          </p:nvSpPr>
          <p:spPr bwMode="auto">
            <a:xfrm rot="5400000">
              <a:off x="1080" y="792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4" name="AutoShape 11"/>
            <p:cNvSpPr>
              <a:spLocks noChangeArrowheads="1"/>
            </p:cNvSpPr>
            <p:nvPr/>
          </p:nvSpPr>
          <p:spPr bwMode="auto">
            <a:xfrm>
              <a:off x="1200" y="768"/>
              <a:ext cx="624" cy="192"/>
            </a:xfrm>
            <a:prstGeom prst="chevron">
              <a:avLst>
                <a:gd name="adj" fmla="val 81250"/>
              </a:avLst>
            </a:prstGeom>
            <a:solidFill>
              <a:srgbClr val="00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5" name="AutoShape 12"/>
            <p:cNvSpPr>
              <a:spLocks noChangeArrowheads="1"/>
            </p:cNvSpPr>
            <p:nvPr/>
          </p:nvSpPr>
          <p:spPr bwMode="auto">
            <a:xfrm>
              <a:off x="2784" y="960"/>
              <a:ext cx="624" cy="192"/>
            </a:xfrm>
            <a:prstGeom prst="chevron">
              <a:avLst>
                <a:gd name="adj" fmla="val 81250"/>
              </a:avLst>
            </a:prstGeom>
            <a:solidFill>
              <a:srgbClr val="00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6" name="AutoShape 13"/>
            <p:cNvSpPr>
              <a:spLocks noChangeArrowheads="1"/>
            </p:cNvSpPr>
            <p:nvPr/>
          </p:nvSpPr>
          <p:spPr bwMode="auto">
            <a:xfrm rot="5400000">
              <a:off x="2808" y="98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7" name="AutoShape 14"/>
            <p:cNvSpPr>
              <a:spLocks noChangeArrowheads="1"/>
            </p:cNvSpPr>
            <p:nvPr/>
          </p:nvSpPr>
          <p:spPr bwMode="auto">
            <a:xfrm>
              <a:off x="1536" y="1104"/>
              <a:ext cx="624" cy="192"/>
            </a:xfrm>
            <a:prstGeom prst="chevron">
              <a:avLst>
                <a:gd name="adj" fmla="val 81250"/>
              </a:avLst>
            </a:prstGeom>
            <a:solidFill>
              <a:srgbClr val="00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8" name="AutoShape 15"/>
            <p:cNvSpPr>
              <a:spLocks noChangeArrowheads="1"/>
            </p:cNvSpPr>
            <p:nvPr/>
          </p:nvSpPr>
          <p:spPr bwMode="auto">
            <a:xfrm>
              <a:off x="3072" y="1296"/>
              <a:ext cx="624" cy="192"/>
            </a:xfrm>
            <a:prstGeom prst="chevron">
              <a:avLst>
                <a:gd name="adj" fmla="val 81250"/>
              </a:avLst>
            </a:prstGeom>
            <a:solidFill>
              <a:srgbClr val="00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9" name="AutoShape 16"/>
            <p:cNvSpPr>
              <a:spLocks noChangeArrowheads="1"/>
            </p:cNvSpPr>
            <p:nvPr/>
          </p:nvSpPr>
          <p:spPr bwMode="auto">
            <a:xfrm rot="5400000">
              <a:off x="1512" y="1128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0" name="AutoShape 17"/>
            <p:cNvSpPr>
              <a:spLocks noChangeArrowheads="1"/>
            </p:cNvSpPr>
            <p:nvPr/>
          </p:nvSpPr>
          <p:spPr bwMode="auto">
            <a:xfrm rot="5400000">
              <a:off x="3096" y="1320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1" name="AutoShape 18"/>
            <p:cNvSpPr>
              <a:spLocks noChangeArrowheads="1"/>
            </p:cNvSpPr>
            <p:nvPr/>
          </p:nvSpPr>
          <p:spPr bwMode="auto">
            <a:xfrm>
              <a:off x="2064" y="864"/>
              <a:ext cx="624" cy="192"/>
            </a:xfrm>
            <a:prstGeom prst="chevron">
              <a:avLst>
                <a:gd name="adj" fmla="val 81250"/>
              </a:avLst>
            </a:prstGeom>
            <a:solidFill>
              <a:srgbClr val="00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2" name="AutoShape 19"/>
            <p:cNvSpPr>
              <a:spLocks noChangeArrowheads="1"/>
            </p:cNvSpPr>
            <p:nvPr/>
          </p:nvSpPr>
          <p:spPr bwMode="auto">
            <a:xfrm rot="5400000">
              <a:off x="2040" y="888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394" name="Text Box 20"/>
          <p:cNvSpPr txBox="1">
            <a:spLocks noChangeArrowheads="1"/>
          </p:cNvSpPr>
          <p:nvPr/>
        </p:nvSpPr>
        <p:spPr bwMode="auto">
          <a:xfrm>
            <a:off x="5943600" y="4495800"/>
            <a:ext cx="2914650" cy="15541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200" b="1">
                <a:latin typeface="Times New Roman" pitchFamily="18" charset="0"/>
                <a:sym typeface="Symbol" pitchFamily="18" charset="2"/>
              </a:rPr>
              <a:t></a:t>
            </a:r>
            <a:r>
              <a:rPr lang="en-GB" sz="3200" b="1">
                <a:latin typeface="Times New Roman" pitchFamily="18" charset="0"/>
              </a:rPr>
              <a:t>food intake</a:t>
            </a:r>
          </a:p>
          <a:p>
            <a:r>
              <a:rPr lang="en-GB" sz="3200" b="1">
                <a:latin typeface="Times New Roman" pitchFamily="18" charset="0"/>
                <a:sym typeface="Symbol" pitchFamily="18" charset="2"/>
              </a:rPr>
              <a:t></a:t>
            </a:r>
            <a:r>
              <a:rPr lang="en-GB" sz="3200" b="1">
                <a:latin typeface="Times New Roman" pitchFamily="18" charset="0"/>
              </a:rPr>
              <a:t>thermogenesis</a:t>
            </a:r>
          </a:p>
          <a:p>
            <a:r>
              <a:rPr lang="en-GB" sz="3200" b="1">
                <a:latin typeface="Times New Roman" pitchFamily="18" charset="0"/>
                <a:sym typeface="Symbol" pitchFamily="18" charset="2"/>
              </a:rPr>
              <a:t></a:t>
            </a:r>
            <a:r>
              <a:rPr lang="en-GB" sz="3200" b="1">
                <a:latin typeface="Times New Roman" pitchFamily="18" charset="0"/>
              </a:rPr>
              <a:t>reproduction</a:t>
            </a: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1295400" y="1676400"/>
            <a:ext cx="838200" cy="1143000"/>
            <a:chOff x="816" y="1056"/>
            <a:chExt cx="528" cy="720"/>
          </a:xfrm>
        </p:grpSpPr>
        <p:sp>
          <p:nvSpPr>
            <p:cNvPr id="16396" name="AutoShape 22"/>
            <p:cNvSpPr>
              <a:spLocks noChangeArrowheads="1"/>
            </p:cNvSpPr>
            <p:nvPr/>
          </p:nvSpPr>
          <p:spPr bwMode="auto">
            <a:xfrm>
              <a:off x="960" y="1296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7" name="AutoShape 23"/>
            <p:cNvSpPr>
              <a:spLocks noChangeArrowheads="1"/>
            </p:cNvSpPr>
            <p:nvPr/>
          </p:nvSpPr>
          <p:spPr bwMode="auto">
            <a:xfrm>
              <a:off x="1248" y="134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8" name="AutoShape 24"/>
            <p:cNvSpPr>
              <a:spLocks noChangeArrowheads="1"/>
            </p:cNvSpPr>
            <p:nvPr/>
          </p:nvSpPr>
          <p:spPr bwMode="auto">
            <a:xfrm>
              <a:off x="1104" y="1152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9" name="AutoShape 25"/>
            <p:cNvSpPr>
              <a:spLocks noChangeArrowheads="1"/>
            </p:cNvSpPr>
            <p:nvPr/>
          </p:nvSpPr>
          <p:spPr bwMode="auto">
            <a:xfrm>
              <a:off x="1200" y="1584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0" name="AutoShape 26"/>
            <p:cNvSpPr>
              <a:spLocks noChangeArrowheads="1"/>
            </p:cNvSpPr>
            <p:nvPr/>
          </p:nvSpPr>
          <p:spPr bwMode="auto">
            <a:xfrm>
              <a:off x="816" y="1440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1" name="AutoShape 27"/>
            <p:cNvSpPr>
              <a:spLocks noChangeArrowheads="1"/>
            </p:cNvSpPr>
            <p:nvPr/>
          </p:nvSpPr>
          <p:spPr bwMode="auto">
            <a:xfrm>
              <a:off x="960" y="1632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2" name="AutoShape 28"/>
            <p:cNvSpPr>
              <a:spLocks noChangeArrowheads="1"/>
            </p:cNvSpPr>
            <p:nvPr/>
          </p:nvSpPr>
          <p:spPr bwMode="auto">
            <a:xfrm>
              <a:off x="912" y="1056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0" y="0"/>
            <a:ext cx="8458200" cy="762000"/>
          </a:xfrm>
          <a:solidFill>
            <a:schemeClr val="tx1"/>
          </a:solidFill>
        </p:spPr>
        <p:txBody>
          <a:bodyPr/>
          <a:lstStyle/>
          <a:p>
            <a:pPr algn="l"/>
            <a:r>
              <a:rPr lang="en-US" dirty="0">
                <a:solidFill>
                  <a:srgbClr val="FFFF00"/>
                </a:solidFill>
              </a:rPr>
              <a:t>Potential involvement </a:t>
            </a:r>
            <a:r>
              <a:rPr lang="en-US">
                <a:solidFill>
                  <a:srgbClr val="FFFF00"/>
                </a:solidFill>
              </a:rPr>
              <a:t>of Leptin: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0" name="Table Placeholder 29"/>
          <p:cNvSpPr>
            <a:spLocks noGrp="1"/>
          </p:cNvSpPr>
          <p:nvPr>
            <p:ph type="tbl" idx="1"/>
          </p:nvPr>
        </p:nvSpPr>
        <p:spPr/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gradFill rotWithShape="0">
            <a:gsLst>
              <a:gs pos="100000">
                <a:schemeClr val="tx1"/>
              </a:gs>
              <a:gs pos="100000">
                <a:srgbClr val="003399"/>
              </a:gs>
            </a:gsLst>
            <a:lin ang="5400000" scaled="1"/>
          </a:gradFill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Pubertal disorders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581400"/>
          </a:xfrm>
          <a:solidFill>
            <a:schemeClr val="bg1"/>
          </a:solidFill>
        </p:spPr>
        <p:txBody>
          <a:bodyPr/>
          <a:lstStyle/>
          <a:p>
            <a:pPr marL="609600" indent="-609600" eaLnBrk="1" hangingPunct="1">
              <a:buFontTx/>
              <a:buAutoNum type="alphaUcPeriod"/>
            </a:pPr>
            <a:r>
              <a:rPr lang="cs-CZ" b="1" dirty="0">
                <a:solidFill>
                  <a:srgbClr val="000000"/>
                </a:solidFill>
              </a:rPr>
              <a:t>Precoccious puberty</a:t>
            </a:r>
          </a:p>
          <a:p>
            <a:pPr marL="609600" indent="-609600" eaLnBrk="1" hangingPunct="1">
              <a:buNone/>
            </a:pPr>
            <a:endParaRPr lang="cs-CZ" b="1" dirty="0">
              <a:solidFill>
                <a:srgbClr val="000000"/>
              </a:solidFill>
            </a:endParaRPr>
          </a:p>
          <a:p>
            <a:pPr marL="609600" indent="-609600" eaLnBrk="1" hangingPunct="1">
              <a:buFontTx/>
              <a:buNone/>
            </a:pPr>
            <a:r>
              <a:rPr lang="cs-CZ" b="1" dirty="0">
                <a:solidFill>
                  <a:srgbClr val="000000"/>
                </a:solidFill>
              </a:rPr>
              <a:t>B.  Delayed puberty</a:t>
            </a:r>
          </a:p>
          <a:p>
            <a:pPr marL="609600" indent="-609600" eaLnBrk="1" hangingPunct="1">
              <a:buFontTx/>
              <a:buNone/>
            </a:pPr>
            <a:endParaRPr lang="cs-CZ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en-GB" sz="3600" dirty="0">
                <a:solidFill>
                  <a:srgbClr val="FFFF00"/>
                </a:solidFill>
                <a:cs typeface="Times New Roman" pitchFamily="18" charset="0"/>
              </a:rPr>
              <a:t>PRECOCIOUS  PUBERTY</a:t>
            </a:r>
            <a:br>
              <a:rPr lang="en-GB" sz="3600" dirty="0">
                <a:solidFill>
                  <a:schemeClr val="accent2"/>
                </a:solidFill>
                <a:cs typeface="Times New Roman" pitchFamily="18" charset="0"/>
              </a:rPr>
            </a:b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 fontScale="85000" lnSpcReduction="20000"/>
          </a:bodyPr>
          <a:lstStyle/>
          <a:p>
            <a:pPr marL="609600" indent="-609600" algn="just">
              <a:lnSpc>
                <a:spcPct val="90000"/>
              </a:lnSpc>
              <a:buNone/>
              <a:defRPr/>
            </a:pPr>
            <a:r>
              <a:rPr lang="en-GB" dirty="0">
                <a:cs typeface="Times New Roman" pitchFamily="18" charset="0"/>
              </a:rPr>
              <a:t>Precocious onset of puberty is defined as occurring younger than 2 SD before the average age</a:t>
            </a:r>
          </a:p>
          <a:p>
            <a:pPr marL="609600" indent="-609600" algn="just">
              <a:lnSpc>
                <a:spcPct val="90000"/>
              </a:lnSpc>
              <a:buNone/>
              <a:defRPr/>
            </a:pPr>
            <a:endParaRPr lang="en-GB" dirty="0">
              <a:cs typeface="Times New Roman" pitchFamily="18" charset="0"/>
            </a:endParaRPr>
          </a:p>
          <a:p>
            <a:pPr marL="609600" indent="-609600" algn="just">
              <a:lnSpc>
                <a:spcPct val="90000"/>
              </a:lnSpc>
              <a:buNone/>
              <a:defRPr/>
            </a:pPr>
            <a:r>
              <a:rPr lang="en-GB" dirty="0">
                <a:cs typeface="Times New Roman" pitchFamily="18" charset="0"/>
              </a:rPr>
              <a:t>		Girls &lt;8 years old</a:t>
            </a:r>
          </a:p>
          <a:p>
            <a:pPr marL="609600" indent="-609600" algn="just">
              <a:lnSpc>
                <a:spcPct val="90000"/>
              </a:lnSpc>
              <a:buNone/>
              <a:defRPr/>
            </a:pPr>
            <a:r>
              <a:rPr lang="en-GB" dirty="0">
                <a:cs typeface="Times New Roman" pitchFamily="18" charset="0"/>
              </a:rPr>
              <a:t>		Boys &lt;9 years old</a:t>
            </a:r>
          </a:p>
          <a:p>
            <a:pPr marL="285750" indent="-209550" algn="just">
              <a:lnSpc>
                <a:spcPct val="90000"/>
              </a:lnSpc>
              <a:defRPr/>
            </a:pPr>
            <a:r>
              <a:rPr lang="en-GB" sz="2800" dirty="0">
                <a:cs typeface="Times New Roman" pitchFamily="18" charset="0"/>
              </a:rPr>
              <a:t>More common in females.</a:t>
            </a:r>
          </a:p>
          <a:p>
            <a:pPr marL="285750" indent="-209550" algn="just">
              <a:lnSpc>
                <a:spcPct val="90000"/>
              </a:lnSpc>
              <a:defRPr/>
            </a:pPr>
            <a:r>
              <a:rPr lang="en-GB" sz="2800" dirty="0">
                <a:cs typeface="Times New Roman" pitchFamily="18" charset="0"/>
              </a:rPr>
              <a:t>Uncommon in males (usually pathological).</a:t>
            </a:r>
          </a:p>
          <a:p>
            <a:pPr marL="285750" indent="-209550" algn="just">
              <a:lnSpc>
                <a:spcPct val="90000"/>
              </a:lnSpc>
              <a:defRPr/>
            </a:pPr>
            <a:r>
              <a:rPr lang="en-GB" sz="2800" dirty="0">
                <a:cs typeface="Times New Roman" pitchFamily="18" charset="0"/>
              </a:rPr>
              <a:t>Maybe associated with a growth spurt.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en-GB" dirty="0">
                <a:cs typeface="Times New Roman" pitchFamily="18" charset="0"/>
              </a:rPr>
              <a:t>	</a:t>
            </a:r>
            <a:r>
              <a:rPr lang="en-GB" dirty="0" err="1">
                <a:cs typeface="Times New Roman" pitchFamily="18" charset="0"/>
              </a:rPr>
              <a:t>Gonadotrophin</a:t>
            </a:r>
            <a:r>
              <a:rPr lang="en-GB" dirty="0">
                <a:cs typeface="Times New Roman" pitchFamily="18" charset="0"/>
              </a:rPr>
              <a:t>-dependent (true / central 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en-GB" dirty="0">
                <a:cs typeface="Times New Roman" pitchFamily="18" charset="0"/>
              </a:rPr>
              <a:t>	</a:t>
            </a:r>
            <a:r>
              <a:rPr lang="en-GB" dirty="0" err="1">
                <a:cs typeface="Times New Roman" pitchFamily="18" charset="0"/>
              </a:rPr>
              <a:t>Gonadotrophin</a:t>
            </a:r>
            <a:r>
              <a:rPr lang="en-GB" dirty="0">
                <a:cs typeface="Times New Roman" pitchFamily="18" charset="0"/>
              </a:rPr>
              <a:t>-independent</a:t>
            </a:r>
            <a:endParaRPr lang="en-GB" dirty="0"/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en-GB" sz="3600" dirty="0" err="1">
                <a:solidFill>
                  <a:srgbClr val="FFFF00"/>
                </a:solidFill>
                <a:cs typeface="Times New Roman" pitchFamily="18" charset="0"/>
              </a:rPr>
              <a:t>Gonadotrophin</a:t>
            </a:r>
            <a:r>
              <a:rPr lang="en-GB" sz="3600" dirty="0">
                <a:solidFill>
                  <a:srgbClr val="FFFF00"/>
                </a:solidFill>
                <a:cs typeface="Times New Roman" pitchFamily="18" charset="0"/>
              </a:rPr>
              <a:t>-dependent precocious puberty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/>
          </a:bodyPr>
          <a:lstStyle/>
          <a:p>
            <a:r>
              <a:rPr lang="en-GB" dirty="0">
                <a:cs typeface="Times New Roman" pitchFamily="18" charset="0"/>
              </a:rPr>
              <a:t>(true / central )</a:t>
            </a:r>
          </a:p>
          <a:p>
            <a:r>
              <a:rPr lang="en-GB" dirty="0"/>
              <a:t>Intra-cranial lesions                                                                                 </a:t>
            </a:r>
            <a:r>
              <a:rPr lang="en-GB" sz="2800" dirty="0"/>
              <a:t>(tumours, hydrocephalus, CNS malformations</a:t>
            </a:r>
          </a:p>
          <a:p>
            <a:r>
              <a:rPr lang="en-GB" dirty="0" err="1"/>
              <a:t>Gonadotrophin</a:t>
            </a:r>
            <a:r>
              <a:rPr lang="en-GB" dirty="0"/>
              <a:t> secreting tumours – v. rare</a:t>
            </a:r>
          </a:p>
          <a:p>
            <a:endParaRPr lang="en-US" dirty="0"/>
          </a:p>
        </p:txBody>
      </p:sp>
    </p:spTree>
  </p:cSld>
  <p:clrMapOvr>
    <a:masterClrMapping/>
  </p:clrMapOvr>
  <p:transition>
    <p:pull dir="l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en-US" sz="3600" dirty="0">
                <a:solidFill>
                  <a:srgbClr val="FFFF00"/>
                </a:solidFill>
              </a:rPr>
              <a:t>PUBERTY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 lnSpcReduction="10000"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stage of human development when sexual maturation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and growth are completed and result in ability to reproduce.</a:t>
            </a:r>
          </a:p>
          <a:p>
            <a:pPr lvl="1">
              <a:lnSpc>
                <a:spcPct val="90000"/>
              </a:lnSpc>
              <a:buNone/>
              <a:defRPr/>
            </a:pPr>
            <a:endParaRPr lang="cs-CZ" sz="20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>
              <a:lnSpc>
                <a:spcPct val="90000"/>
              </a:lnSpc>
              <a:buNone/>
              <a:defRPr/>
            </a:pP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Accelerated </a:t>
            </a:r>
            <a:r>
              <a:rPr lang="cs-CZ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somatic growth</a:t>
            </a:r>
          </a:p>
          <a:p>
            <a:pPr lvl="1">
              <a:lnSpc>
                <a:spcPct val="90000"/>
              </a:lnSpc>
              <a:buNone/>
              <a:defRPr/>
            </a:pP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Maturation of </a:t>
            </a:r>
            <a:r>
              <a:rPr lang="cs-CZ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primary sexual characteristics</a:t>
            </a: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(gonads and genitals)</a:t>
            </a:r>
          </a:p>
          <a:p>
            <a:pPr lvl="1">
              <a:lnSpc>
                <a:spcPct val="90000"/>
              </a:lnSpc>
              <a:buNone/>
              <a:defRPr/>
            </a:pP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Appearance of </a:t>
            </a:r>
            <a:r>
              <a:rPr lang="cs-CZ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secondary sexual characteristics</a:t>
            </a: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(pubic and axillary hair, female breast development, male voice changes,...)</a:t>
            </a:r>
          </a:p>
          <a:p>
            <a:pPr lvl="1">
              <a:lnSpc>
                <a:spcPct val="90000"/>
              </a:lnSpc>
              <a:buNone/>
              <a:defRPr/>
            </a:pPr>
            <a:r>
              <a:rPr lang="cs-CZ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Menstruation and spermatogenesis</a:t>
            </a: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begin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en-GB" sz="3600" dirty="0" err="1">
                <a:solidFill>
                  <a:srgbClr val="FFFF00"/>
                </a:solidFill>
                <a:cs typeface="Times New Roman" pitchFamily="18" charset="0"/>
              </a:rPr>
              <a:t>Gonadotrophin</a:t>
            </a:r>
            <a:r>
              <a:rPr lang="en-GB" sz="3600" dirty="0">
                <a:solidFill>
                  <a:srgbClr val="FFFF00"/>
                </a:solidFill>
                <a:cs typeface="Times New Roman" pitchFamily="18" charset="0"/>
              </a:rPr>
              <a:t>-independent precocious puberty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4724400"/>
          </a:xfrm>
          <a:noFill/>
        </p:spPr>
        <p:txBody>
          <a:bodyPr lIns="92075" tIns="46038" rIns="92075" bIns="46038">
            <a:norm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Precocious </a:t>
            </a:r>
            <a:r>
              <a:rPr lang="en-US" dirty="0" err="1">
                <a:solidFill>
                  <a:srgbClr val="000000"/>
                </a:solidFill>
              </a:rPr>
              <a:t>pseudopuberty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No spermatogenesis or ovarian development</a:t>
            </a:r>
          </a:p>
          <a:p>
            <a:r>
              <a:rPr lang="en-GB" dirty="0"/>
              <a:t>FSH &amp; LH suppressed </a:t>
            </a:r>
          </a:p>
          <a:p>
            <a:r>
              <a:rPr lang="en-GB" sz="2800" dirty="0"/>
              <a:t>Congenital adrenal hyperplasia (CAH)</a:t>
            </a:r>
          </a:p>
          <a:p>
            <a:r>
              <a:rPr lang="en-GB" sz="2800" dirty="0"/>
              <a:t>Sex steroid </a:t>
            </a:r>
            <a:r>
              <a:rPr lang="en-GB" sz="2800" dirty="0" err="1"/>
              <a:t>secereting</a:t>
            </a:r>
            <a:r>
              <a:rPr lang="en-GB" sz="2800" dirty="0"/>
              <a:t> tumours</a:t>
            </a:r>
          </a:p>
          <a:p>
            <a:pPr lvl="1"/>
            <a:r>
              <a:rPr lang="en-GB" sz="2400" dirty="0"/>
              <a:t>adrenal or ovarian</a:t>
            </a:r>
          </a:p>
          <a:p>
            <a:pPr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  <a:gradFill rotWithShape="1">
            <a:gsLst>
              <a:gs pos="100000">
                <a:schemeClr val="tx1"/>
              </a:gs>
              <a:gs pos="100000">
                <a:schemeClr val="accent1"/>
              </a:gs>
            </a:gsLst>
            <a:lin ang="5400000" scaled="1"/>
          </a:gradFill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Delayed puberty - definition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28775"/>
            <a:ext cx="8443913" cy="4391025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cs-CZ" sz="2800" b="1" dirty="0">
                <a:solidFill>
                  <a:srgbClr val="000000"/>
                </a:solidFill>
              </a:rPr>
              <a:t>Initial physical changes of puberty are not present</a:t>
            </a:r>
          </a:p>
          <a:p>
            <a:pPr eaLnBrk="1" hangingPunct="1"/>
            <a:r>
              <a:rPr lang="cs-CZ" sz="2400" b="1" dirty="0">
                <a:solidFill>
                  <a:srgbClr val="000000"/>
                </a:solidFill>
              </a:rPr>
              <a:t>by age 13 years in girls</a:t>
            </a:r>
          </a:p>
          <a:p>
            <a:pPr eaLnBrk="1" hangingPunct="1">
              <a:buFontTx/>
              <a:buNone/>
            </a:pPr>
            <a:r>
              <a:rPr lang="cs-CZ" sz="2400" b="1" dirty="0">
                <a:solidFill>
                  <a:srgbClr val="000000"/>
                </a:solidFill>
              </a:rPr>
              <a:t>    (or primary amenor</a:t>
            </a:r>
            <a:r>
              <a:rPr lang="en-US" sz="2400" b="1" dirty="0">
                <a:solidFill>
                  <a:srgbClr val="000000"/>
                </a:solidFill>
              </a:rPr>
              <a:t>r</a:t>
            </a:r>
            <a:r>
              <a:rPr lang="cs-CZ" sz="2400" b="1" dirty="0">
                <a:solidFill>
                  <a:srgbClr val="000000"/>
                </a:solidFill>
              </a:rPr>
              <a:t>he</a:t>
            </a:r>
            <a:r>
              <a:rPr lang="en-US" sz="2400" b="1" dirty="0">
                <a:solidFill>
                  <a:srgbClr val="000000"/>
                </a:solidFill>
              </a:rPr>
              <a:t>a</a:t>
            </a:r>
            <a:r>
              <a:rPr lang="cs-CZ" sz="2400" b="1" dirty="0">
                <a:solidFill>
                  <a:srgbClr val="000000"/>
                </a:solidFill>
              </a:rPr>
              <a:t> at 15.5-16y)</a:t>
            </a:r>
          </a:p>
          <a:p>
            <a:pPr eaLnBrk="1" hangingPunct="1"/>
            <a:r>
              <a:rPr lang="cs-CZ" sz="2400" b="1" dirty="0">
                <a:solidFill>
                  <a:srgbClr val="000000"/>
                </a:solidFill>
              </a:rPr>
              <a:t>by age 14 years in boys</a:t>
            </a:r>
          </a:p>
          <a:p>
            <a:pPr eaLnBrk="1" hangingPunct="1"/>
            <a:endParaRPr lang="cs-CZ" sz="2400" b="1" dirty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cs-CZ" sz="2800" b="1" dirty="0">
                <a:solidFill>
                  <a:srgbClr val="000000"/>
                </a:solidFill>
              </a:rPr>
              <a:t>Pubertal development is inappropriate </a:t>
            </a:r>
          </a:p>
          <a:p>
            <a:pPr eaLnBrk="1" hangingPunct="1">
              <a:buFontTx/>
              <a:buNone/>
            </a:pPr>
            <a:r>
              <a:rPr lang="cs-CZ" sz="2800" b="1" dirty="0">
                <a:solidFill>
                  <a:srgbClr val="000000"/>
                </a:solidFill>
              </a:rPr>
              <a:t>    </a:t>
            </a:r>
            <a:r>
              <a:rPr lang="cs-CZ" sz="2400" b="1" dirty="0">
                <a:solidFill>
                  <a:srgbClr val="000000"/>
                </a:solidFill>
              </a:rPr>
              <a:t>the interval between first signs of puberty and menarche in girls/completion genital growth in boys is </a:t>
            </a:r>
            <a:r>
              <a:rPr lang="en-US" sz="2400" b="1" dirty="0">
                <a:solidFill>
                  <a:srgbClr val="000000"/>
                </a:solidFill>
                <a:cs typeface="Times New Roman" pitchFamily="18" charset="0"/>
              </a:rPr>
              <a:t>&gt;</a:t>
            </a:r>
            <a:r>
              <a:rPr lang="cs-CZ" sz="2400" b="1" dirty="0">
                <a:solidFill>
                  <a:srgbClr val="000000"/>
                </a:solidFill>
                <a:cs typeface="Times New Roman" pitchFamily="18" charset="0"/>
              </a:rPr>
              <a:t> 5 years</a:t>
            </a:r>
            <a:endParaRPr lang="en-US" sz="2400" b="1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732462"/>
          </a:xfrm>
        </p:spPr>
        <p:txBody>
          <a:bodyPr/>
          <a:lstStyle/>
          <a:p>
            <a:pPr eaLnBrk="1" hangingPunct="1">
              <a:defRPr/>
            </a:pPr>
            <a:r>
              <a:rPr lang="en-GB" sz="2800"/>
              <a:t>Gonadal failure (Hyp</a:t>
            </a:r>
            <a:r>
              <a:rPr lang="en-GB" sz="2800" u="sng"/>
              <a:t>er</a:t>
            </a:r>
            <a:r>
              <a:rPr lang="en-GB" sz="2800"/>
              <a:t>gonadotrophic hypogonadism)</a:t>
            </a:r>
          </a:p>
          <a:p>
            <a:pPr lvl="1" eaLnBrk="1" hangingPunct="1">
              <a:defRPr/>
            </a:pPr>
            <a:r>
              <a:rPr lang="en-GB" sz="2400">
                <a:solidFill>
                  <a:srgbClr val="FF9900"/>
                </a:solidFill>
              </a:rPr>
              <a:t>Turner’s Syndrome</a:t>
            </a:r>
          </a:p>
          <a:p>
            <a:pPr lvl="1" eaLnBrk="1" hangingPunct="1">
              <a:defRPr/>
            </a:pPr>
            <a:r>
              <a:rPr lang="en-GB" sz="2400"/>
              <a:t>Post-malignancy chemo / radiotherapy / surgery</a:t>
            </a:r>
          </a:p>
          <a:p>
            <a:pPr lvl="1" eaLnBrk="1" hangingPunct="1">
              <a:defRPr/>
            </a:pPr>
            <a:r>
              <a:rPr lang="en-GB" sz="2400"/>
              <a:t>Polyglandular autoimmune syndromes</a:t>
            </a:r>
          </a:p>
          <a:p>
            <a:pPr lvl="2" eaLnBrk="1" hangingPunct="1">
              <a:buFont typeface="Wingdings" pitchFamily="2" charset="2"/>
              <a:buNone/>
              <a:defRPr/>
            </a:pPr>
            <a:endParaRPr lang="en-GB" sz="2000"/>
          </a:p>
          <a:p>
            <a:pPr eaLnBrk="1" hangingPunct="1">
              <a:defRPr/>
            </a:pPr>
            <a:r>
              <a:rPr lang="en-GB" sz="2800"/>
              <a:t>Gonadal deficiency</a:t>
            </a:r>
          </a:p>
          <a:p>
            <a:pPr lvl="1" eaLnBrk="1" hangingPunct="1">
              <a:defRPr/>
            </a:pPr>
            <a:r>
              <a:rPr lang="en-GB" sz="2400">
                <a:solidFill>
                  <a:srgbClr val="FF9900"/>
                </a:solidFill>
              </a:rPr>
              <a:t>Congenital hy</a:t>
            </a:r>
            <a:r>
              <a:rPr lang="en-GB" sz="2400" u="sng">
                <a:solidFill>
                  <a:srgbClr val="FF9900"/>
                </a:solidFill>
              </a:rPr>
              <a:t>po</a:t>
            </a:r>
            <a:r>
              <a:rPr lang="en-GB" sz="2400">
                <a:solidFill>
                  <a:srgbClr val="FF9900"/>
                </a:solidFill>
              </a:rPr>
              <a:t>gonadotrophic hypogonadism</a:t>
            </a:r>
            <a:r>
              <a:rPr lang="en-GB" sz="2400"/>
              <a:t> (+anosmia)</a:t>
            </a:r>
          </a:p>
          <a:p>
            <a:pPr lvl="1" eaLnBrk="1" hangingPunct="1">
              <a:defRPr/>
            </a:pPr>
            <a:r>
              <a:rPr lang="en-GB" sz="2400"/>
              <a:t>Hypothalamic/pituitary lesions (tumours, post-radiotherapy)</a:t>
            </a:r>
          </a:p>
          <a:p>
            <a:pPr lvl="1" eaLnBrk="1" hangingPunct="1">
              <a:defRPr/>
            </a:pPr>
            <a:r>
              <a:rPr lang="en-GB" sz="2400"/>
              <a:t>Rare gene mutations inactivating FSH/LH or their receptors</a:t>
            </a:r>
            <a:endParaRPr lang="en-US" sz="2400"/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  <a:solidFill>
            <a:schemeClr val="tx1"/>
          </a:solidFill>
        </p:spPr>
        <p:txBody>
          <a:bodyPr/>
          <a:lstStyle/>
          <a:p>
            <a:pPr eaLnBrk="1" hangingPunct="1">
              <a:defRPr/>
            </a:pPr>
            <a:r>
              <a:rPr lang="en-GB" dirty="0">
                <a:solidFill>
                  <a:srgbClr val="FFFF00"/>
                </a:solidFill>
              </a:rPr>
              <a:t>Causes of delayed puberty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/>
              <a:t>Turner syndrome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981200"/>
            <a:ext cx="4681537" cy="4114800"/>
          </a:xfrm>
          <a:solidFill>
            <a:srgbClr val="CCFFFF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1800" b="1">
                <a:solidFill>
                  <a:srgbClr val="000000"/>
                </a:solidFill>
              </a:rPr>
              <a:t>Karyotype 45,X (45,X/46,XX, structural abnormalities of X chromosome)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1800" b="1">
                <a:solidFill>
                  <a:srgbClr val="000000"/>
                </a:solidFill>
              </a:rPr>
              <a:t>Short stature (final height 144-146 cm)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1800" b="1">
                <a:solidFill>
                  <a:srgbClr val="000000"/>
                </a:solidFill>
              </a:rPr>
              <a:t>Gonadal dysgenesis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1800" b="1">
                <a:solidFill>
                  <a:srgbClr val="000000"/>
                </a:solidFill>
              </a:rPr>
              <a:t>Skletal abnormalities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1800" b="1">
                <a:solidFill>
                  <a:srgbClr val="000000"/>
                </a:solidFill>
              </a:rPr>
              <a:t>Cardiac and kidney malformation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1800" b="1">
                <a:solidFill>
                  <a:srgbClr val="000000"/>
                </a:solidFill>
              </a:rPr>
              <a:t>Dysmorfic face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cs-CZ" sz="1800" b="1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1800" b="1">
                <a:solidFill>
                  <a:srgbClr val="000000"/>
                </a:solidFill>
              </a:rPr>
              <a:t>No mental defect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1800" b="1">
                <a:solidFill>
                  <a:srgbClr val="000000"/>
                </a:solidFill>
              </a:rPr>
              <a:t>Impairment of cognitive function)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cs-CZ" sz="1800" b="1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cs-CZ" sz="1800" b="1">
                <a:solidFill>
                  <a:srgbClr val="000000"/>
                </a:solidFill>
              </a:rPr>
              <a:t>Therapy: growth hormone, sex hormone substitution</a:t>
            </a:r>
          </a:p>
        </p:txBody>
      </p:sp>
      <p:pic>
        <p:nvPicPr>
          <p:cNvPr id="35844" name="Picture 4" descr="ts postava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62575" y="1981200"/>
            <a:ext cx="2379663" cy="4114800"/>
          </a:xfrm>
          <a:noFill/>
        </p:spPr>
      </p:pic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685800" y="228600"/>
            <a:ext cx="7772400" cy="1219200"/>
          </a:xfrm>
          <a:prstGeom prst="rect">
            <a:avLst/>
          </a:prstGeom>
          <a:gradFill rotWithShape="1">
            <a:gsLst>
              <a:gs pos="100000">
                <a:schemeClr val="tx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Turner syndrome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5508625" y="6237288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000" b="1">
                <a:solidFill>
                  <a:srgbClr val="000000"/>
                </a:solidFill>
              </a:rPr>
              <a:t>H. Tuner, 1938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en-US" sz="3600" dirty="0">
                <a:solidFill>
                  <a:srgbClr val="FFFF00"/>
                </a:solidFill>
              </a:rPr>
              <a:t>Puberty – Terms &amp; Events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 fontScale="92500" lnSpcReduction="10000"/>
          </a:bodyPr>
          <a:lstStyle/>
          <a:p>
            <a:r>
              <a:rPr lang="en-US" dirty="0" err="1">
                <a:solidFill>
                  <a:srgbClr val="000000"/>
                </a:solidFill>
              </a:rPr>
              <a:t>Thelarche</a:t>
            </a:r>
            <a:r>
              <a:rPr lang="en-US" dirty="0">
                <a:solidFill>
                  <a:srgbClr val="000000"/>
                </a:solidFill>
              </a:rPr>
              <a:t>: development of breast</a:t>
            </a:r>
          </a:p>
          <a:p>
            <a:r>
              <a:rPr lang="en-US" dirty="0" err="1">
                <a:solidFill>
                  <a:srgbClr val="000000"/>
                </a:solidFill>
              </a:rPr>
              <a:t>Puberache</a:t>
            </a:r>
            <a:r>
              <a:rPr lang="en-US" dirty="0">
                <a:solidFill>
                  <a:srgbClr val="000000"/>
                </a:solidFill>
              </a:rPr>
              <a:t>: development of  </a:t>
            </a:r>
            <a:r>
              <a:rPr lang="en-US" dirty="0" err="1">
                <a:solidFill>
                  <a:srgbClr val="000000"/>
                </a:solidFill>
              </a:rPr>
              <a:t>axillary</a:t>
            </a:r>
            <a:r>
              <a:rPr lang="en-US" dirty="0">
                <a:solidFill>
                  <a:srgbClr val="000000"/>
                </a:solidFill>
              </a:rPr>
              <a:t> &amp; pubic hair</a:t>
            </a:r>
          </a:p>
          <a:p>
            <a:r>
              <a:rPr lang="en-US" dirty="0">
                <a:solidFill>
                  <a:srgbClr val="000000"/>
                </a:solidFill>
              </a:rPr>
              <a:t>Menarche: the first menstrual period</a:t>
            </a:r>
          </a:p>
          <a:p>
            <a:r>
              <a:rPr lang="en-US" dirty="0" err="1">
                <a:solidFill>
                  <a:srgbClr val="000000"/>
                </a:solidFill>
              </a:rPr>
              <a:t>Adrenarche</a:t>
            </a:r>
            <a:r>
              <a:rPr lang="en-US" dirty="0">
                <a:solidFill>
                  <a:srgbClr val="000000"/>
                </a:solidFill>
              </a:rPr>
              <a:t>: the onset of an increase in the secretion of androgens, responsible for development of pubic and </a:t>
            </a:r>
            <a:r>
              <a:rPr lang="en-US" dirty="0" err="1">
                <a:solidFill>
                  <a:srgbClr val="000000"/>
                </a:solidFill>
              </a:rPr>
              <a:t>axillary</a:t>
            </a:r>
            <a:r>
              <a:rPr lang="en-US" dirty="0">
                <a:solidFill>
                  <a:srgbClr val="000000"/>
                </a:solidFill>
              </a:rPr>
              <a:t> hair, body </a:t>
            </a:r>
            <a:r>
              <a:rPr lang="en-US" dirty="0" err="1">
                <a:solidFill>
                  <a:srgbClr val="000000"/>
                </a:solidFill>
              </a:rPr>
              <a:t>odour</a:t>
            </a:r>
            <a:r>
              <a:rPr lang="en-US" dirty="0">
                <a:solidFill>
                  <a:srgbClr val="000000"/>
                </a:solidFill>
              </a:rPr>
              <a:t> and acne.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Puberty – hormonal changes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 lnSpcReduction="10000"/>
          </a:bodyPr>
          <a:lstStyle/>
          <a:p>
            <a:pPr>
              <a:buNone/>
              <a:defRPr/>
            </a:pPr>
            <a:r>
              <a:rPr lang="cs-CZ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Hormonal changes procede physical changes</a:t>
            </a:r>
          </a:p>
          <a:p>
            <a:pPr>
              <a:buNone/>
              <a:defRPr/>
            </a:pPr>
            <a:r>
              <a:rPr lang="cs-CZ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Increased stimulation of hypothalamo-pituitary-gonadal axis</a:t>
            </a:r>
          </a:p>
          <a:p>
            <a:pPr lvl="1">
              <a:defRPr/>
            </a:pP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gradual activation of the GnRH (LHRH) </a:t>
            </a:r>
          </a:p>
          <a:p>
            <a:pPr lvl="1">
              <a:defRPr/>
            </a:pP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increases  frequency and amplitude of LH pulses.</a:t>
            </a:r>
          </a:p>
          <a:p>
            <a:pPr lvl="1">
              <a:defRPr/>
            </a:pP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gonadotropins stimulate secretion of sexual steroids (estrogenes and androgenes)</a:t>
            </a:r>
          </a:p>
          <a:p>
            <a:pPr lvl="1">
              <a:defRPr/>
            </a:pPr>
            <a:r>
              <a:rPr lang="cs-CZ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extragonadal hormonal changes (elevation of IGF-I, and adrenal steroids)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429000" y="4648200"/>
            <a:ext cx="2514600" cy="1295400"/>
            <a:chOff x="2160" y="2928"/>
            <a:chExt cx="1584" cy="816"/>
          </a:xfrm>
        </p:grpSpPr>
        <p:sp>
          <p:nvSpPr>
            <p:cNvPr id="7180" name="Oval 3"/>
            <p:cNvSpPr>
              <a:spLocks noChangeArrowheads="1"/>
            </p:cNvSpPr>
            <p:nvPr/>
          </p:nvSpPr>
          <p:spPr bwMode="auto">
            <a:xfrm>
              <a:off x="2160" y="2928"/>
              <a:ext cx="1584" cy="816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2800" b="1" dirty="0">
                  <a:solidFill>
                    <a:srgbClr val="000099"/>
                  </a:solidFill>
                  <a:latin typeface="Times New Roman" pitchFamily="18" charset="0"/>
                </a:rPr>
                <a:t>ovary</a:t>
              </a:r>
            </a:p>
          </p:txBody>
        </p:sp>
        <p:sp>
          <p:nvSpPr>
            <p:cNvPr id="7181" name="Oval 4"/>
            <p:cNvSpPr>
              <a:spLocks noChangeArrowheads="1"/>
            </p:cNvSpPr>
            <p:nvPr/>
          </p:nvSpPr>
          <p:spPr bwMode="auto">
            <a:xfrm>
              <a:off x="2928" y="3552"/>
              <a:ext cx="192" cy="144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2" name="Oval 5"/>
            <p:cNvSpPr>
              <a:spLocks noChangeArrowheads="1"/>
            </p:cNvSpPr>
            <p:nvPr/>
          </p:nvSpPr>
          <p:spPr bwMode="auto">
            <a:xfrm>
              <a:off x="2784" y="2976"/>
              <a:ext cx="192" cy="144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3" name="Oval 6"/>
            <p:cNvSpPr>
              <a:spLocks noChangeArrowheads="1"/>
            </p:cNvSpPr>
            <p:nvPr/>
          </p:nvSpPr>
          <p:spPr bwMode="auto">
            <a:xfrm>
              <a:off x="2208" y="3168"/>
              <a:ext cx="192" cy="144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4" name="Oval 7"/>
            <p:cNvSpPr>
              <a:spLocks noChangeArrowheads="1"/>
            </p:cNvSpPr>
            <p:nvPr/>
          </p:nvSpPr>
          <p:spPr bwMode="auto">
            <a:xfrm>
              <a:off x="2448" y="3504"/>
              <a:ext cx="192" cy="144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5" name="Oval 8"/>
            <p:cNvSpPr>
              <a:spLocks noChangeArrowheads="1"/>
            </p:cNvSpPr>
            <p:nvPr/>
          </p:nvSpPr>
          <p:spPr bwMode="auto">
            <a:xfrm>
              <a:off x="3360" y="3072"/>
              <a:ext cx="192" cy="144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6" name="Oval 9"/>
            <p:cNvSpPr>
              <a:spLocks noChangeArrowheads="1"/>
            </p:cNvSpPr>
            <p:nvPr/>
          </p:nvSpPr>
          <p:spPr bwMode="auto">
            <a:xfrm>
              <a:off x="3456" y="3408"/>
              <a:ext cx="192" cy="144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5850" name="Oval 10"/>
          <p:cNvSpPr>
            <a:spLocks noChangeArrowheads="1"/>
          </p:cNvSpPr>
          <p:nvPr/>
        </p:nvSpPr>
        <p:spPr bwMode="auto">
          <a:xfrm>
            <a:off x="4038600" y="2743200"/>
            <a:ext cx="1295400" cy="1295400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800" b="1" dirty="0">
                <a:solidFill>
                  <a:srgbClr val="000099"/>
                </a:solidFill>
                <a:latin typeface="Times New Roman" pitchFamily="18" charset="0"/>
              </a:rPr>
              <a:t>pituitary</a:t>
            </a:r>
          </a:p>
        </p:txBody>
      </p:sp>
      <p:sp>
        <p:nvSpPr>
          <p:cNvPr id="35851" name="Oval 11"/>
          <p:cNvSpPr>
            <a:spLocks noChangeArrowheads="1"/>
          </p:cNvSpPr>
          <p:nvPr/>
        </p:nvSpPr>
        <p:spPr bwMode="auto">
          <a:xfrm>
            <a:off x="3276600" y="990600"/>
            <a:ext cx="2590800" cy="1143000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800" b="1" dirty="0">
                <a:solidFill>
                  <a:srgbClr val="000099"/>
                </a:solidFill>
                <a:latin typeface="Times New Roman" pitchFamily="18" charset="0"/>
              </a:rPr>
              <a:t>hypothalamus</a:t>
            </a:r>
          </a:p>
        </p:txBody>
      </p:sp>
      <p:sp>
        <p:nvSpPr>
          <p:cNvPr id="35852" name="AutoShape 12"/>
          <p:cNvSpPr>
            <a:spLocks noChangeArrowheads="1"/>
          </p:cNvSpPr>
          <p:nvPr/>
        </p:nvSpPr>
        <p:spPr bwMode="auto">
          <a:xfrm>
            <a:off x="4343400" y="2133600"/>
            <a:ext cx="6858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53" name="AutoShape 13"/>
          <p:cNvSpPr>
            <a:spLocks noChangeArrowheads="1"/>
          </p:cNvSpPr>
          <p:nvPr/>
        </p:nvSpPr>
        <p:spPr bwMode="auto">
          <a:xfrm>
            <a:off x="4343400" y="4038600"/>
            <a:ext cx="6858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2895600" y="2286000"/>
            <a:ext cx="1192213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b="1" dirty="0">
                <a:latin typeface="Times New Roman" pitchFamily="18" charset="0"/>
              </a:rPr>
              <a:t>GnRH</a:t>
            </a: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2667000" y="3962400"/>
            <a:ext cx="1487488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b="1">
                <a:latin typeface="Times New Roman" pitchFamily="18" charset="0"/>
              </a:rPr>
              <a:t>FSH/LH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6172200" y="2819400"/>
            <a:ext cx="2259013" cy="1373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b="1" dirty="0">
                <a:latin typeface="Times New Roman" pitchFamily="18" charset="0"/>
              </a:rPr>
              <a:t>Steroidal &amp;</a:t>
            </a:r>
          </a:p>
          <a:p>
            <a:r>
              <a:rPr lang="en-GB" sz="2800" b="1" dirty="0">
                <a:latin typeface="Times New Roman" pitchFamily="18" charset="0"/>
              </a:rPr>
              <a:t>Non-steroidal</a:t>
            </a:r>
          </a:p>
          <a:p>
            <a:r>
              <a:rPr lang="en-GB" sz="2800" b="1" dirty="0">
                <a:latin typeface="Times New Roman" pitchFamily="18" charset="0"/>
              </a:rPr>
              <a:t>hormones</a:t>
            </a:r>
          </a:p>
        </p:txBody>
      </p:sp>
      <p:sp>
        <p:nvSpPr>
          <p:cNvPr id="35857" name="AutoShape 17"/>
          <p:cNvSpPr>
            <a:spLocks noChangeArrowheads="1"/>
          </p:cNvSpPr>
          <p:nvPr/>
        </p:nvSpPr>
        <p:spPr bwMode="auto">
          <a:xfrm>
            <a:off x="5334000" y="3581400"/>
            <a:ext cx="152400" cy="1066800"/>
          </a:xfrm>
          <a:prstGeom prst="upArrow">
            <a:avLst>
              <a:gd name="adj1" fmla="val 50000"/>
              <a:gd name="adj2" fmla="val 175000"/>
            </a:avLst>
          </a:prstGeom>
          <a:solidFill>
            <a:srgbClr val="8CF4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58" name="AutoShape 18"/>
          <p:cNvSpPr>
            <a:spLocks noChangeArrowheads="1"/>
          </p:cNvSpPr>
          <p:nvPr/>
        </p:nvSpPr>
        <p:spPr bwMode="auto">
          <a:xfrm>
            <a:off x="5715000" y="1828800"/>
            <a:ext cx="228600" cy="3124200"/>
          </a:xfrm>
          <a:prstGeom prst="upArrow">
            <a:avLst>
              <a:gd name="adj1" fmla="val 50000"/>
              <a:gd name="adj2" fmla="val 341667"/>
            </a:avLst>
          </a:prstGeom>
          <a:solidFill>
            <a:srgbClr val="00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FFFF00"/>
                </a:solidFill>
              </a:rPr>
              <a:t>Hypothalamic-Pituitary-</a:t>
            </a:r>
            <a:r>
              <a:rPr lang="en-US" sz="3600" dirty="0" err="1">
                <a:solidFill>
                  <a:srgbClr val="FFFF00"/>
                </a:solidFill>
              </a:rPr>
              <a:t>Gonadal</a:t>
            </a:r>
            <a:r>
              <a:rPr lang="en-US" sz="3600" dirty="0">
                <a:solidFill>
                  <a:srgbClr val="FFFF00"/>
                </a:solidFill>
              </a:rPr>
              <a:t> Axis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 animBg="1" autoUpdateAnimBg="0"/>
      <p:bldP spid="35851" grpId="0" animBg="1" autoUpdateAnimBg="0"/>
      <p:bldP spid="35852" grpId="0" animBg="1"/>
      <p:bldP spid="35853" grpId="0" animBg="1"/>
      <p:bldP spid="35854" grpId="0" autoUpdateAnimBg="0"/>
      <p:bldP spid="35855" grpId="0" autoUpdateAnimBg="0"/>
      <p:bldP spid="35856" grpId="0" autoUpdateAnimBg="0"/>
      <p:bldP spid="35857" grpId="0" animBg="1"/>
      <p:bldP spid="358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en-GB" sz="3600" dirty="0">
                <a:solidFill>
                  <a:srgbClr val="FFFF00"/>
                </a:solidFill>
              </a:rPr>
              <a:t>Puberty: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/>
          </a:bodyPr>
          <a:lstStyle/>
          <a:p>
            <a:pPr marL="609600" indent="-609600">
              <a:lnSpc>
                <a:spcPct val="90000"/>
              </a:lnSpc>
              <a:buNone/>
              <a:defRPr/>
            </a:pPr>
            <a:r>
              <a:rPr lang="en-GB" dirty="0"/>
              <a:t>	Nocturnal GnRH </a:t>
            </a:r>
            <a:r>
              <a:rPr lang="en-GB" dirty="0" err="1"/>
              <a:t>pulsatility</a:t>
            </a:r>
            <a:r>
              <a:rPr lang="en-GB" dirty="0"/>
              <a:t> (LH secretion) precedes phenotypic changes by several years</a:t>
            </a:r>
          </a:p>
          <a:p>
            <a:pPr marL="609600" indent="-609600" algn="just">
              <a:lnSpc>
                <a:spcPct val="90000"/>
              </a:lnSpc>
              <a:buNone/>
              <a:defRPr/>
            </a:pPr>
            <a:endParaRPr lang="en-GB" dirty="0"/>
          </a:p>
          <a:p>
            <a:pPr marL="609600" indent="-609600" algn="just">
              <a:lnSpc>
                <a:spcPct val="90000"/>
              </a:lnSpc>
              <a:buNone/>
              <a:defRPr/>
            </a:pPr>
            <a:r>
              <a:rPr lang="en-GB" dirty="0"/>
              <a:t>	</a:t>
            </a:r>
            <a:r>
              <a:rPr lang="en-GB" sz="2800" dirty="0"/>
              <a:t>First phenotypic changes: </a:t>
            </a:r>
          </a:p>
          <a:p>
            <a:pPr marL="609600" indent="-609600">
              <a:lnSpc>
                <a:spcPct val="90000"/>
              </a:lnSpc>
              <a:buNone/>
              <a:defRPr/>
            </a:pPr>
            <a:r>
              <a:rPr lang="en-GB" sz="2800" dirty="0"/>
              <a:t>	breast development / testicular enlargement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9144000" cy="1201738"/>
          </a:xfrm>
          <a:prstGeom prst="rect">
            <a:avLst/>
          </a:prstGeom>
          <a:solidFill>
            <a:schemeClr val="tx1"/>
          </a:solidFill>
        </p:spPr>
        <p:txBody>
          <a:bodyPr vert="horz" lIns="92075" tIns="46038" rIns="92075" bIns="46038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Puberty – hormonal changes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l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Puberty – hormonal changes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in young children, LH and FSH levels insufficient to initiate </a:t>
            </a:r>
            <a:r>
              <a:rPr lang="en-US" dirty="0" err="1"/>
              <a:t>gonadal</a:t>
            </a:r>
            <a:r>
              <a:rPr lang="en-US" dirty="0"/>
              <a:t> function</a:t>
            </a:r>
          </a:p>
          <a:p>
            <a:pPr>
              <a:lnSpc>
                <a:spcPct val="90000"/>
              </a:lnSpc>
            </a:pPr>
            <a:r>
              <a:rPr lang="en-US" dirty="0"/>
              <a:t>between 9-12 yrs., blood levels of LH, FSH increase.</a:t>
            </a:r>
          </a:p>
          <a:p>
            <a:pPr>
              <a:lnSpc>
                <a:spcPct val="90000"/>
              </a:lnSpc>
            </a:pPr>
            <a:r>
              <a:rPr lang="en-US" dirty="0"/>
              <a:t>Hormonal changes precede physical changes.</a:t>
            </a:r>
          </a:p>
          <a:p>
            <a:pPr>
              <a:lnSpc>
                <a:spcPct val="90000"/>
              </a:lnSpc>
            </a:pPr>
            <a:r>
              <a:rPr lang="en-US" dirty="0"/>
              <a:t>amplitude of pulses increases, especially during sleep</a:t>
            </a:r>
          </a:p>
          <a:p>
            <a:pPr>
              <a:lnSpc>
                <a:spcPct val="90000"/>
              </a:lnSpc>
            </a:pPr>
            <a:r>
              <a:rPr lang="en-US" dirty="0"/>
              <a:t>high levels of LH, FSH initiate </a:t>
            </a:r>
            <a:r>
              <a:rPr lang="en-US" dirty="0" err="1"/>
              <a:t>gonadal</a:t>
            </a:r>
            <a:r>
              <a:rPr lang="en-US" dirty="0"/>
              <a:t> development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tx1"/>
          </a:solidFill>
        </p:spPr>
        <p:txBody>
          <a:bodyPr lIns="92075" tIns="46038" rIns="92075" bIns="46038"/>
          <a:lstStyle/>
          <a:p>
            <a:r>
              <a:rPr lang="cs-CZ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Puberty – hormonal changes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7772400" cy="3733800"/>
          </a:xfrm>
          <a:noFill/>
        </p:spPr>
        <p:txBody>
          <a:bodyPr lIns="92075" tIns="46038" rIns="92075" bIns="46038">
            <a:normAutofit/>
          </a:bodyPr>
          <a:lstStyle/>
          <a:p>
            <a:r>
              <a:rPr lang="en-US" dirty="0"/>
              <a:t>GH secretion from pituitary also increases</a:t>
            </a:r>
          </a:p>
          <a:p>
            <a:r>
              <a:rPr lang="en-US" dirty="0"/>
              <a:t>TSH (thyroid stimulating hormone) secretion from pituitary increases in both sexes:</a:t>
            </a:r>
          </a:p>
          <a:p>
            <a:pPr lvl="1"/>
            <a:r>
              <a:rPr lang="en-US" dirty="0"/>
              <a:t>increases metabolic rate</a:t>
            </a:r>
          </a:p>
          <a:p>
            <a:pPr lvl="1"/>
            <a:r>
              <a:rPr lang="en-US" dirty="0"/>
              <a:t>promotes tissue growth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725</TotalTime>
  <Words>1134</Words>
  <Application>Microsoft Office PowerPoint</Application>
  <PresentationFormat>On-screen Show (4:3)</PresentationFormat>
  <Paragraphs>218</Paragraphs>
  <Slides>33</Slides>
  <Notes>19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Calibri</vt:lpstr>
      <vt:lpstr>Times New Roman</vt:lpstr>
      <vt:lpstr>Wingdings</vt:lpstr>
      <vt:lpstr>Office Theme</vt:lpstr>
      <vt:lpstr>Picture</vt:lpstr>
      <vt:lpstr>Document</vt:lpstr>
      <vt:lpstr>PPUBERTY</vt:lpstr>
      <vt:lpstr> 1. Definition of puberty. 2. Terms and events (thelarche, pubarche, menarche). 3. Hormonal changes ( gonadal and extra gonadl). 4. Female hormonal changes and male hormonal changes and secondary sexual characters. 5. Staging of pubertal development (tanner) in boys and girls. 6. Pubertal disorders ( precocious puberty and delayed puberty). </vt:lpstr>
      <vt:lpstr>PUBERTY</vt:lpstr>
      <vt:lpstr>Puberty – Terms &amp; Events</vt:lpstr>
      <vt:lpstr>Puberty – hormonal changes</vt:lpstr>
      <vt:lpstr>Hypothalamic-Pituitary-Gonadal Axis</vt:lpstr>
      <vt:lpstr>Puberty:</vt:lpstr>
      <vt:lpstr>Puberty – hormonal changes</vt:lpstr>
      <vt:lpstr>Puberty – hormonal changes</vt:lpstr>
      <vt:lpstr>Puberty – Female hormonal changes</vt:lpstr>
      <vt:lpstr>Physical Changes</vt:lpstr>
      <vt:lpstr>Puberty – Female hormonal changes</vt:lpstr>
      <vt:lpstr>Staging of pubertal development (Tanner)</vt:lpstr>
      <vt:lpstr>Puberty: Girls</vt:lpstr>
      <vt:lpstr>Pubertal Stages (Tanner) Female</vt:lpstr>
      <vt:lpstr>Puberty – Male hormonal changes</vt:lpstr>
      <vt:lpstr>Puberty –Male hormonal changes</vt:lpstr>
      <vt:lpstr>Puberty: Boys</vt:lpstr>
      <vt:lpstr>Pubertal Stages (Tanner) Male</vt:lpstr>
      <vt:lpstr>Sleep dependent nocturnal rise in LH </vt:lpstr>
      <vt:lpstr>Puberty – hormonal changes </vt:lpstr>
      <vt:lpstr> Sequence of normal puberty in girls</vt:lpstr>
      <vt:lpstr>Normal pubertal development</vt:lpstr>
      <vt:lpstr>Timing of Puberty</vt:lpstr>
      <vt:lpstr>Nutrition</vt:lpstr>
      <vt:lpstr>Potential involvement of Leptin: </vt:lpstr>
      <vt:lpstr>Pubertal disorders</vt:lpstr>
      <vt:lpstr>PRECOCIOUS  PUBERTY </vt:lpstr>
      <vt:lpstr>Gonadotrophin-dependent precocious puberty</vt:lpstr>
      <vt:lpstr>Gonadotrophin-independent precocious puberty</vt:lpstr>
      <vt:lpstr>Delayed puberty - definition</vt:lpstr>
      <vt:lpstr>Causes of delayed puberty</vt:lpstr>
      <vt:lpstr>Turner syndrome</vt:lpstr>
    </vt:vector>
  </TitlesOfParts>
  <Company>King Khalid University Hospital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Central Nervous System</dc:title>
  <dc:creator>Dr.alhader</dc:creator>
  <cp:lastModifiedBy>Dana Al-Kadi</cp:lastModifiedBy>
  <cp:revision>110</cp:revision>
  <dcterms:created xsi:type="dcterms:W3CDTF">2010-10-11T09:56:04Z</dcterms:created>
  <dcterms:modified xsi:type="dcterms:W3CDTF">2019-03-17T05:36:48Z</dcterms:modified>
</cp:coreProperties>
</file>