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6"/>
  </p:notesMasterIdLst>
  <p:sldIdLst>
    <p:sldId id="264" r:id="rId2"/>
    <p:sldId id="316" r:id="rId3"/>
    <p:sldId id="310" r:id="rId4"/>
    <p:sldId id="270" r:id="rId5"/>
    <p:sldId id="311" r:id="rId6"/>
    <p:sldId id="269" r:id="rId7"/>
    <p:sldId id="294" r:id="rId8"/>
    <p:sldId id="260" r:id="rId9"/>
    <p:sldId id="266" r:id="rId10"/>
    <p:sldId id="292" r:id="rId11"/>
    <p:sldId id="289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12" r:id="rId20"/>
    <p:sldId id="293" r:id="rId21"/>
    <p:sldId id="273" r:id="rId22"/>
    <p:sldId id="257" r:id="rId23"/>
    <p:sldId id="314" r:id="rId24"/>
    <p:sldId id="315" r:id="rId25"/>
    <p:sldId id="265" r:id="rId26"/>
    <p:sldId id="267" r:id="rId27"/>
    <p:sldId id="262" r:id="rId28"/>
    <p:sldId id="303" r:id="rId29"/>
    <p:sldId id="274" r:id="rId30"/>
    <p:sldId id="317" r:id="rId31"/>
    <p:sldId id="305" r:id="rId32"/>
    <p:sldId id="275" r:id="rId33"/>
    <p:sldId id="308" r:id="rId34"/>
    <p:sldId id="307" r:id="rId35"/>
    <p:sldId id="304" r:id="rId36"/>
    <p:sldId id="291" r:id="rId37"/>
    <p:sldId id="276" r:id="rId38"/>
    <p:sldId id="277" r:id="rId39"/>
    <p:sldId id="306" r:id="rId40"/>
    <p:sldId id="278" r:id="rId41"/>
    <p:sldId id="290" r:id="rId42"/>
    <p:sldId id="279" r:id="rId43"/>
    <p:sldId id="280" r:id="rId44"/>
    <p:sldId id="271" r:id="rId45"/>
    <p:sldId id="281" r:id="rId46"/>
    <p:sldId id="283" r:id="rId47"/>
    <p:sldId id="313" r:id="rId48"/>
    <p:sldId id="285" r:id="rId49"/>
    <p:sldId id="282" r:id="rId50"/>
    <p:sldId id="284" r:id="rId51"/>
    <p:sldId id="286" r:id="rId52"/>
    <p:sldId id="287" r:id="rId53"/>
    <p:sldId id="28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41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35685-3C96-48C6-9BF3-27A819C86142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B2B53-8838-4759-B6B3-3A87AC6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2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B2B53-8838-4759-B6B3-3A87AC6FEC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9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B2B53-8838-4759-B6B3-3A87AC6FEC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9D60E1-72E2-4041-A0C5-FD4CCD837F8E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9D60E1-72E2-4041-A0C5-FD4CCD837F8E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9D60E1-72E2-4041-A0C5-FD4CCD837F8E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Hana</a:t>
            </a:r>
            <a:r>
              <a:rPr lang="en-US" dirty="0"/>
              <a:t> </a:t>
            </a:r>
            <a:r>
              <a:rPr lang="en-US" dirty="0" err="1"/>
              <a:t>Alzamil</a:t>
            </a: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Physiology of pregnancy</a:t>
            </a:r>
            <a:endParaRPr lang="ar-SA" dirty="0"/>
          </a:p>
        </p:txBody>
      </p:sp>
      <p:pic>
        <p:nvPicPr>
          <p:cNvPr id="4" name="Picture 4" descr="Black girl yo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574" y="3276600"/>
            <a:ext cx="3356826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Zygote</a:t>
            </a:r>
          </a:p>
        </p:txBody>
      </p:sp>
      <p:pic>
        <p:nvPicPr>
          <p:cNvPr id="27239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850563"/>
            <a:ext cx="4419599" cy="4100495"/>
          </a:xfrm>
          <a:noFill/>
          <a:ln w="76200">
            <a:solidFill>
              <a:srgbClr val="FF99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 descr="2cel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2100"/>
            <a:ext cx="1676400" cy="1638300"/>
          </a:xfrm>
          <a:prstGeom prst="rect">
            <a:avLst/>
          </a:prstGeom>
          <a:noFill/>
        </p:spPr>
      </p:pic>
      <p:pic>
        <p:nvPicPr>
          <p:cNvPr id="88074" name="Picture 10" descr="16cel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62100"/>
            <a:ext cx="1676400" cy="1638300"/>
          </a:xfrm>
          <a:prstGeom prst="rect">
            <a:avLst/>
          </a:prstGeom>
          <a:noFill/>
        </p:spPr>
      </p:pic>
      <p:pic>
        <p:nvPicPr>
          <p:cNvPr id="88075" name="Picture 11" descr="4cel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62100"/>
            <a:ext cx="1676400" cy="1638300"/>
          </a:xfrm>
          <a:prstGeom prst="rect">
            <a:avLst/>
          </a:prstGeom>
          <a:noFill/>
        </p:spPr>
      </p:pic>
      <p:sp>
        <p:nvSpPr>
          <p:cNvPr id="8807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/>
              <a:t>Cleavage</a:t>
            </a:r>
          </a:p>
        </p:txBody>
      </p:sp>
      <p:sp>
        <p:nvSpPr>
          <p:cNvPr id="88083" name="Rectangle 19"/>
          <p:cNvSpPr>
            <a:spLocks noGrp="1" noChangeArrowheads="1"/>
          </p:cNvSpPr>
          <p:nvPr>
            <p:ph sz="quarter" idx="1"/>
          </p:nvPr>
        </p:nvSpPr>
        <p:spPr>
          <a:xfrm>
            <a:off x="685800" y="3200400"/>
            <a:ext cx="7772400" cy="3352800"/>
          </a:xfrm>
        </p:spPr>
        <p:txBody>
          <a:bodyPr/>
          <a:lstStyle/>
          <a:p>
            <a:pPr algn="l" rtl="0"/>
            <a:r>
              <a:rPr lang="en-US" sz="2800" dirty="0"/>
              <a:t>Following fertilization the zygote undergoes several mitotic divisions inside the </a:t>
            </a:r>
            <a:r>
              <a:rPr lang="en-US" sz="2800" dirty="0" err="1"/>
              <a:t>zona</a:t>
            </a:r>
            <a:r>
              <a:rPr lang="en-US" sz="2800" dirty="0"/>
              <a:t> </a:t>
            </a:r>
            <a:r>
              <a:rPr lang="en-US" sz="2800" dirty="0" err="1"/>
              <a:t>pellucida</a:t>
            </a:r>
            <a:r>
              <a:rPr lang="en-US" sz="2800" dirty="0"/>
              <a:t> (overall size does not change).</a:t>
            </a:r>
          </a:p>
          <a:p>
            <a:pPr algn="l" rtl="0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cleavage yields a 2 celled embryo,</a:t>
            </a:r>
          </a:p>
          <a:p>
            <a:pPr lvl="1" algn="l" rtl="0"/>
            <a:r>
              <a:rPr lang="en-US" sz="2400" dirty="0"/>
              <a:t> each cell is called a </a:t>
            </a:r>
            <a:r>
              <a:rPr lang="en-US" sz="2400" dirty="0" err="1"/>
              <a:t>blastomere</a:t>
            </a:r>
            <a:r>
              <a:rPr lang="en-US" sz="2400" dirty="0"/>
              <a:t> and is </a:t>
            </a:r>
            <a:r>
              <a:rPr lang="en-US" sz="2400" dirty="0" err="1"/>
              <a:t>totipotent</a:t>
            </a:r>
            <a:endParaRPr lang="en-US" sz="2400" dirty="0"/>
          </a:p>
          <a:p>
            <a:pPr algn="l" rtl="0"/>
            <a:r>
              <a:rPr lang="en-US" sz="2800" dirty="0"/>
              <a:t>Divisions continue rapidly until the 32 cell stage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609600" y="1447800"/>
            <a:ext cx="8064500" cy="4876800"/>
            <a:chOff x="298" y="558"/>
            <a:chExt cx="5166" cy="3203"/>
          </a:xfrm>
        </p:grpSpPr>
        <p:pic>
          <p:nvPicPr>
            <p:cNvPr id="30725" name="Picture 99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Freeform 100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7" name="Freeform 101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8" name="Line 102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9" name="Line 103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0" name="Freeform 104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1" name="Freeform 105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2" name="Freeform 106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Line 107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4" name="Line 108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5" name="Line 109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6" name="Freeform 110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7" name="Freeform 111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8" name="Freeform 112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9" name="Freeform 113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0" name="Freeform 114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1" name="Freeform 115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2" name="Rectangle 116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3" name="Rectangle 117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4" name="Rectangle 118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5" name="Rectangle 119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6" name="Rectangle 120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7" name="Rectangle 121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8" name="Rectangle 122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0749" name="Rectangle 123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Inner cell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mass</a:t>
              </a:r>
            </a:p>
          </p:txBody>
        </p:sp>
        <p:sp>
          <p:nvSpPr>
            <p:cNvPr id="30750" name="Rectangle 124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Trophoblast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1" name="Rectangle 12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2" name="Rectangle 12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3" name="Rectangle 127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4" name="Rectangle 128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(implanting)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5" name="Rectangle 129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6" name="Rectangle 130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7" name="Rectangle 131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8" name="Rectangle 132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9" name="Rectangle 133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0" name="Rectangle 134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1" name="Rectangle 135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2" name="Rectangle 136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3" name="Rectangle 137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4" name="Rectangle 138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5" name="Rectangle 139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6" name="Rectangle 140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1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81013" y="1133475"/>
            <a:ext cx="7329487" cy="4962525"/>
            <a:chOff x="303" y="635"/>
            <a:chExt cx="4617" cy="3126"/>
          </a:xfrm>
        </p:grpSpPr>
        <p:pic>
          <p:nvPicPr>
            <p:cNvPr id="31749" name="Picture 39" descr="16_15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0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1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2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3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4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5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6" name="Rectangle 46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7" name="Rectangle 47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8" name="Rectangle 48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9" name="Rectangle 49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60" name="Rectangle 50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61" name="Rectangle 51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2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2773" name="Picture 30" descr="16_15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Freeform 31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5" name="Freeform 32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6" name="Freeform 33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7" name="Line 34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8" name="Line 35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9" name="Line 36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0" name="Freeform 37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1" name="Freeform 38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2" name="Rectangle 3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3" name="Rectangle 4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4" name="Rectangle 4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5" name="Rectangle 4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6" name="Rectangle 4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7" name="Rectangle 4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8" name="Rectangle 4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9" name="Rectangle 46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90" name="Rectangle 47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91" name="Rectangle 48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3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3797" name="Picture 34" descr="16_15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8" name="Freeform 35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99" name="Freeform 36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0" name="Freeform 37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1" name="Line 38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2" name="Line 39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3" name="Line 40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4" name="Freeform 41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5" name="Freeform 42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6" name="Freeform 43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7" name="Rectangle 44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08" name="Rectangle 45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09" name="Rectangle 46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0" name="Rectangle 47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1" name="Rectangle 48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2" name="Rectangle 49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3" name="Rectangle 50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4" name="Rectangle 51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5" name="Rectangle 52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6" name="Rectangle 53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7" name="Rectangle 54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8" name="Rectangle 55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9" name="Rectangle 56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4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4821" name="Picture 38" descr="16_15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2" name="Freeform 39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3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4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5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6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7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8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9" name="Freeform 46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0" name="Freeform 47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1" name="Freeform 4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2" name="Rectangle 4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3" name="Rectangle 5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4" name="Rectangle 5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5" name="Rectangle 5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6" name="Rectangle 5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7" name="Rectangle 5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8" name="Rectangle 5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9" name="Rectangle 5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0" name="Rectangle 5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1" name="Rectangle 5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2" name="Rectangle 5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3" name="Rectangle 6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4" name="Rectangle 61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5" name="Rectangle 62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6" name="Rectangle 63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7" name="Rectangle 64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5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73075" y="1062038"/>
            <a:ext cx="7337425" cy="5033962"/>
            <a:chOff x="298" y="590"/>
            <a:chExt cx="4622" cy="3171"/>
          </a:xfrm>
        </p:grpSpPr>
        <p:pic>
          <p:nvPicPr>
            <p:cNvPr id="35845" name="Picture 44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Freeform 45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7" name="Freeform 46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8" name="Freeform 47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9" name="Freeform 48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0" name="Line 49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1" name="Line 50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2" name="Line 51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3" name="Freeform 52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4" name="Freeform 53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5" name="Freeform 54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6" name="Freeform 55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7" name="Freeform 56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8" name="Rectangle 57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59" name="Rectangle 58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0" name="Rectangle 59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1" name="Rectangle 60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2" name="Rectangle 61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3" name="Rectangle 62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4" name="Rectangle 63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5865" name="Rectangle 64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6" name="Rectangle 65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7" name="Rectangle 66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8" name="Rectangle 6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9" name="Rectangle 6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0" name="Rectangle 6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1" name="Rectangle 7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2" name="Rectangle 71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3" name="Rectangle 72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4" name="Rectangle 73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5" name="Rectangle 74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6" name="Rectangle 75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7" name="Rectangle 76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609600" y="1437860"/>
            <a:ext cx="8064500" cy="4724400"/>
            <a:chOff x="298" y="558"/>
            <a:chExt cx="5166" cy="3203"/>
          </a:xfrm>
        </p:grpSpPr>
        <p:pic>
          <p:nvPicPr>
            <p:cNvPr id="36869" name="Picture 53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Freeform 54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1" name="Freeform 55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2" name="Line 56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3" name="Line 57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4" name="Freeform 58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5" name="Freeform 59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6" name="Freeform 60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7" name="Line 61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8" name="Line 62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9" name="Line 63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0" name="Freeform 64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1" name="Freeform 65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2" name="Freeform 66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3" name="Freeform 67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4" name="Freeform 6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5" name="Freeform 69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6" name="Rectangle 70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7" name="Rectangle 71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8" name="Rectangle 72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9" name="Rectangle 73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0" name="Rectangle 74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1" name="Rectangle 75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2" name="Rectangle 76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6893" name="Rectangle 77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Inner cell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mass</a:t>
              </a:r>
            </a:p>
          </p:txBody>
        </p:sp>
        <p:sp>
          <p:nvSpPr>
            <p:cNvPr id="36894" name="Rectangle 78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Trophoblast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5" name="Rectangle 79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6" name="Rectangle 80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7" name="Rectangle 81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8" name="Rectangle 82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(implanting)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9" name="Rectangle 83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0" name="Rectangle 84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1" name="Rectangle 85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2" name="Rectangle 86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3" name="Rectangle 87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4" name="Rectangle 88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5" name="Rectangle 89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6" name="Rectangle 90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7" name="Rectangle 91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8" name="Rectangle 92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9" name="Rectangle 93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10" name="Rectangle 94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How does the ova survive in the fallopian tube?</a:t>
            </a:r>
          </a:p>
        </p:txBody>
      </p:sp>
    </p:spTree>
    <p:extLst>
      <p:ext uri="{BB962C8B-B14F-4D97-AF65-F5344CB8AC3E}">
        <p14:creationId xmlns:p14="http://schemas.microsoft.com/office/powerpoint/2010/main" val="359048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Describe Fertilization &amp; implantation of the blastocyst into the endometrium.</a:t>
            </a:r>
          </a:p>
          <a:p>
            <a:pPr algn="l" rtl="0"/>
            <a:r>
              <a:rPr lang="en-US" dirty="0"/>
              <a:t>Recognize the development and normal physiology of the placenta</a:t>
            </a:r>
          </a:p>
          <a:p>
            <a:pPr algn="l" rtl="0"/>
            <a:r>
              <a:rPr lang="en-US" dirty="0"/>
              <a:t>Describe the physiological functions of placental hormones during pregnancy</a:t>
            </a:r>
          </a:p>
          <a:p>
            <a:pPr algn="l" rtl="0"/>
            <a:r>
              <a:rPr lang="en-US" dirty="0"/>
              <a:t>Explain the physiological responses of mother’s body to pregnancy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45057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Traveling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/>
              <a:t>Zygote begins to divide as it travels through oviduct</a:t>
            </a:r>
          </a:p>
          <a:p>
            <a:pPr algn="l" rtl="0"/>
            <a:r>
              <a:rPr lang="en-US" dirty="0"/>
              <a:t>Nutrition of blastocyst (</a:t>
            </a:r>
            <a:r>
              <a:rPr lang="en-US" sz="2400" dirty="0"/>
              <a:t>secretory cells in fallopian tube)</a:t>
            </a:r>
          </a:p>
          <a:p>
            <a:pPr algn="l" rtl="0" eaLnBrk="1" hangingPunct="1"/>
            <a:r>
              <a:rPr lang="en-US" dirty="0"/>
              <a:t>Effect of Progesterone on (SM) of isthmus</a:t>
            </a: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23556" name="Picture 7" descr="_365648_eggx1000b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124200"/>
            <a:ext cx="525780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www.mjbovo.com/Contracept/Fertiliz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199"/>
            <a:ext cx="3200400" cy="32004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flipH="1">
            <a:off x="4568952" y="381304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rugged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8828" y="5607272"/>
            <a:ext cx="175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isthmus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 of fertilized ovum 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After fertilization 3-5 days till zygote reach uterine cavity</a:t>
            </a:r>
          </a:p>
          <a:p>
            <a:pPr algn="l" rtl="0"/>
            <a:r>
              <a:rPr lang="en-US" dirty="0"/>
              <a:t>Transport: fluid current + action of cilia + weak contractions of the fallopian tube (estrogen, PGs)</a:t>
            </a:r>
          </a:p>
          <a:p>
            <a:pPr algn="l" rtl="0"/>
            <a:r>
              <a:rPr lang="en-US" dirty="0"/>
              <a:t>Isthmus (last 2cm) relaxes under effect of progesterone</a:t>
            </a:r>
          </a:p>
          <a:p>
            <a:pPr algn="l" rtl="0"/>
            <a:r>
              <a:rPr lang="en-US" dirty="0"/>
              <a:t>Delayed transport allows cell division</a:t>
            </a:r>
          </a:p>
          <a:p>
            <a:pPr algn="l" rtl="0"/>
            <a:r>
              <a:rPr lang="en-US" dirty="0" err="1"/>
              <a:t>Blastocyst</a:t>
            </a:r>
            <a:r>
              <a:rPr lang="en-US" dirty="0"/>
              <a:t> (100 cells) enters the uterus </a:t>
            </a:r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Transport of fertilized ovum</a:t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 descr="http://www.dcatra.com/upload/ferti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451" y="1524000"/>
            <a:ext cx="6425349" cy="4859720"/>
          </a:xfrm>
          <a:prstGeom prst="rect">
            <a:avLst/>
          </a:prstGeom>
          <a:noFill/>
        </p:spPr>
      </p:pic>
      <p:sp>
        <p:nvSpPr>
          <p:cNvPr id="3" name="Arrow: Left 2"/>
          <p:cNvSpPr/>
          <p:nvPr/>
        </p:nvSpPr>
        <p:spPr>
          <a:xfrm>
            <a:off x="7620000" y="47244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Hatching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87286"/>
            <a:ext cx="5855678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9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Blastocyst differentiation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64" y="1295400"/>
            <a:ext cx="52578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14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Implantation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Digestion of endometrium</a:t>
            </a:r>
          </a:p>
          <a:p>
            <a:pPr algn="l" rtl="0"/>
            <a:r>
              <a:rPr lang="en-US" dirty="0" err="1"/>
              <a:t>Decidual</a:t>
            </a:r>
            <a:r>
              <a:rPr lang="en-US" dirty="0"/>
              <a:t> cells (glycogen, proteins, lipids &amp; minerals)</a:t>
            </a:r>
          </a:p>
        </p:txBody>
      </p:sp>
      <p:pic>
        <p:nvPicPr>
          <p:cNvPr id="1026" name="Picture 2" descr="H:\Reproduction\Impla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543175"/>
            <a:ext cx="8610601" cy="2714625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295400" y="575446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يسمي علماء الأجنة عملية </a:t>
            </a:r>
            <a:r>
              <a:rPr lang="ar-SA" b="1" dirty="0" err="1"/>
              <a:t>إنغراس</a:t>
            </a:r>
            <a:r>
              <a:rPr lang="ar-SA" b="1" dirty="0"/>
              <a:t> النطفة الأمشاج المنقسمة والتي تعرف باسم الأرومة</a:t>
            </a:r>
            <a:endParaRPr lang="en-US" b="1" dirty="0"/>
          </a:p>
          <a:p>
            <a:pPr algn="ctr"/>
            <a:r>
              <a:rPr lang="ar-SA" b="1" dirty="0" err="1"/>
              <a:t>المتكيسة</a:t>
            </a:r>
            <a:r>
              <a:rPr lang="ar-SA" b="1" dirty="0"/>
              <a:t> في جدار الرحم باسم عملية الاستنبات أو الاستزراع</a:t>
            </a:r>
            <a:endParaRPr lang="en-GB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590800" y="52679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3">
                    <a:lumMod val="75000"/>
                  </a:schemeClr>
                </a:solidFill>
              </a:rPr>
              <a:t>(‏ والله أنبتكم من الأرض </a:t>
            </a:r>
            <a:r>
              <a:rPr lang="ar-SA" sz="2800" b="1" dirty="0" err="1">
                <a:solidFill>
                  <a:schemeClr val="accent3">
                    <a:lumMod val="75000"/>
                  </a:schemeClr>
                </a:solidFill>
              </a:rPr>
              <a:t>نباتا‏)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Placenta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Trophoblastic</a:t>
            </a:r>
            <a:r>
              <a:rPr lang="en-US" dirty="0"/>
              <a:t> cords from </a:t>
            </a:r>
            <a:r>
              <a:rPr lang="en-US" dirty="0" err="1"/>
              <a:t>blastocyst</a:t>
            </a:r>
            <a:endParaRPr lang="en-US" dirty="0"/>
          </a:p>
          <a:p>
            <a:pPr algn="l" rtl="0"/>
            <a:r>
              <a:rPr lang="en-US" dirty="0"/>
              <a:t>Blood capillaries grow in the cords</a:t>
            </a:r>
          </a:p>
          <a:p>
            <a:pPr algn="l" rtl="0"/>
            <a:r>
              <a:rPr lang="en-US" dirty="0"/>
              <a:t>21 days after fertilization blood start to be pumped by fetal heart into the capillaries </a:t>
            </a:r>
          </a:p>
          <a:p>
            <a:pPr algn="l" rtl="0"/>
            <a:r>
              <a:rPr lang="en-US" dirty="0"/>
              <a:t>Maternal blood sinuses develop around the </a:t>
            </a:r>
            <a:r>
              <a:rPr lang="en-US" dirty="0" err="1"/>
              <a:t>trophoblastic</a:t>
            </a:r>
            <a:r>
              <a:rPr lang="en-US" dirty="0"/>
              <a:t> cords</a:t>
            </a:r>
          </a:p>
          <a:p>
            <a:pPr algn="l" rtl="0"/>
            <a:r>
              <a:rPr lang="en-US" dirty="0"/>
              <a:t>More and more </a:t>
            </a:r>
            <a:r>
              <a:rPr lang="en-US" dirty="0" err="1"/>
              <a:t>trophoblast</a:t>
            </a:r>
            <a:r>
              <a:rPr lang="en-US" dirty="0"/>
              <a:t> projections develop (placental </a:t>
            </a:r>
            <a:r>
              <a:rPr lang="en-US" dirty="0" err="1"/>
              <a:t>villi</a:t>
            </a:r>
            <a:r>
              <a:rPr lang="en-US" dirty="0"/>
              <a:t>)    </a:t>
            </a:r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Placenta </a:t>
            </a:r>
          </a:p>
        </p:txBody>
      </p:sp>
      <p:pic>
        <p:nvPicPr>
          <p:cNvPr id="19458" name="Picture 2" descr="http://www.colorado.edu/intphys/Class/IPHY3430-200/image/26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3999"/>
            <a:ext cx="7162800" cy="4519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5298" name="AutoShape 2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0" name="AutoShape 4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2" name="AutoShape 6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4" name="AutoShape 8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6" name="AutoShape 10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8" name="AutoShape 12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10" name="AutoShape 14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5312" name="Picture 16" descr="C:\Users\User\Pictures\placent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6859236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of the placenta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Major function: </a:t>
            </a:r>
          </a:p>
          <a:p>
            <a:pPr lvl="1" algn="l" rtl="0"/>
            <a:r>
              <a:rPr lang="en-US" dirty="0"/>
              <a:t>Respiration</a:t>
            </a:r>
          </a:p>
          <a:p>
            <a:pPr lvl="1" algn="l" rtl="0"/>
            <a:r>
              <a:rPr lang="en-US" dirty="0"/>
              <a:t>Nutrition</a:t>
            </a:r>
          </a:p>
          <a:p>
            <a:pPr lvl="1" algn="l" rtl="0"/>
            <a:r>
              <a:rPr lang="en-US" dirty="0"/>
              <a:t>Excretion</a:t>
            </a:r>
          </a:p>
          <a:p>
            <a:pPr algn="l" rtl="0"/>
            <a:r>
              <a:rPr lang="en-US" dirty="0"/>
              <a:t>Endocrine </a:t>
            </a:r>
          </a:p>
          <a:p>
            <a:pPr algn="l" rtl="0"/>
            <a:r>
              <a:rPr lang="en-US" dirty="0"/>
              <a:t>Protection  </a:t>
            </a: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Revision ( large group activity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How many sperms in the ejaculated semen?</a:t>
            </a:r>
          </a:p>
          <a:p>
            <a:pPr algn="l" rtl="0"/>
            <a:r>
              <a:rPr lang="en-US" dirty="0"/>
              <a:t>In which stage the ova is after ovulation?</a:t>
            </a:r>
          </a:p>
          <a:p>
            <a:pPr algn="l" rtl="0"/>
            <a:r>
              <a:rPr lang="en-US" dirty="0"/>
              <a:t>What is the % of ovulated ova that can reach fallopian tube?</a:t>
            </a:r>
          </a:p>
          <a:p>
            <a:pPr algn="l" rtl="0"/>
            <a:r>
              <a:rPr lang="en-US" dirty="0"/>
              <a:t>Can the ova that is released from the right ovary reaches the left fallopian tube?</a:t>
            </a:r>
          </a:p>
        </p:txBody>
      </p:sp>
    </p:spTree>
    <p:extLst>
      <p:ext uri="{BB962C8B-B14F-4D97-AF65-F5344CB8AC3E}">
        <p14:creationId xmlns:p14="http://schemas.microsoft.com/office/powerpoint/2010/main" val="2201229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410200"/>
            <a:ext cx="7738872" cy="990600"/>
          </a:xfrm>
        </p:spPr>
        <p:txBody>
          <a:bodyPr/>
          <a:lstStyle/>
          <a:p>
            <a:r>
              <a:rPr lang="ar-SA" dirty="0">
                <a:solidFill>
                  <a:srgbClr val="CC2E65"/>
                </a:solidFill>
                <a:latin typeface="NotoKufiArabic"/>
              </a:rPr>
              <a:t>يَخْلُقُكُمْ فِي بُطُونِ أُمَّهَاتِكُمْ خَلْقًا مِنْ بَعْدِ خَلْقٍ فِي ظُلُمَاتٍ ثَلاثٍ</a:t>
            </a:r>
            <a:r>
              <a:rPr lang="ar-SA" dirty="0">
                <a:solidFill>
                  <a:srgbClr val="2E6B91"/>
                </a:solidFill>
                <a:latin typeface="NotoKufiArabic"/>
              </a:rPr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7002780" cy="36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66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</a:t>
            </a:r>
            <a:endParaRPr lang="en-GB" dirty="0"/>
          </a:p>
        </p:txBody>
      </p:sp>
      <p:pic>
        <p:nvPicPr>
          <p:cNvPr id="56322" name="Picture 2" descr="C:\Users\User\Pictures\O2 transport in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244" y="1722730"/>
            <a:ext cx="7398506" cy="4601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PCO</a:t>
            </a:r>
            <a:r>
              <a:rPr lang="en-US" baseline="-25000" dirty="0"/>
              <a:t>2</a:t>
            </a:r>
            <a:r>
              <a:rPr lang="en-US" dirty="0"/>
              <a:t> 2-3 </a:t>
            </a:r>
            <a:r>
              <a:rPr lang="en-US" sz="2400" dirty="0"/>
              <a:t>mm Hg higher in fetal than maternal blood  </a:t>
            </a:r>
          </a:p>
          <a:p>
            <a:pPr algn="l" rtl="0"/>
            <a:r>
              <a:rPr lang="en-US" dirty="0"/>
              <a:t>Dissolved O</a:t>
            </a:r>
            <a:r>
              <a:rPr lang="en-US" baseline="-25000" dirty="0"/>
              <a:t>2 </a:t>
            </a:r>
            <a:r>
              <a:rPr lang="en-US" dirty="0"/>
              <a:t>in mother’s blood passes to fetal blood by simple diffusion</a:t>
            </a:r>
          </a:p>
          <a:p>
            <a:pPr algn="ctr" rtl="0">
              <a:buNone/>
            </a:pP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</a:t>
            </a:r>
            <a:r>
              <a:rPr lang="en-US" sz="26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50 mm Hg (M) - 30 mm Hg (F) =20 mmHg</a:t>
            </a:r>
          </a:p>
          <a:p>
            <a:pPr lvl="1" algn="l" rtl="0"/>
            <a:r>
              <a:rPr lang="en-US" dirty="0"/>
              <a:t>At low PO</a:t>
            </a:r>
            <a:r>
              <a:rPr lang="en-US" baseline="-25000" dirty="0"/>
              <a:t>2</a:t>
            </a:r>
            <a:r>
              <a:rPr lang="en-US" dirty="0"/>
              <a:t>HbF carry 20-50% more O</a:t>
            </a:r>
            <a:r>
              <a:rPr lang="en-US" baseline="-25000" dirty="0"/>
              <a:t>2</a:t>
            </a:r>
            <a:r>
              <a:rPr lang="en-US" dirty="0"/>
              <a:t> than </a:t>
            </a:r>
            <a:r>
              <a:rPr lang="en-US" dirty="0" err="1"/>
              <a:t>HbA</a:t>
            </a:r>
            <a:r>
              <a:rPr lang="en-US" dirty="0"/>
              <a:t> (</a:t>
            </a:r>
            <a:r>
              <a:rPr lang="en-US" dirty="0" err="1"/>
              <a:t>HbF</a:t>
            </a:r>
            <a:r>
              <a:rPr lang="en-US" dirty="0"/>
              <a:t> has a </a:t>
            </a:r>
            <a:r>
              <a:rPr lang="en-GB" dirty="0"/>
              <a:t>higher oxygen carrying capacity than </a:t>
            </a:r>
            <a:r>
              <a:rPr lang="en-US" dirty="0" err="1"/>
              <a:t>HbA</a:t>
            </a:r>
            <a:r>
              <a:rPr lang="en-GB" dirty="0"/>
              <a:t>)</a:t>
            </a:r>
            <a:endParaRPr lang="en-US" dirty="0"/>
          </a:p>
          <a:p>
            <a:pPr lvl="1" algn="l" rtl="0"/>
            <a:r>
              <a:rPr lang="en-US" dirty="0" err="1"/>
              <a:t>HbF</a:t>
            </a:r>
            <a:r>
              <a:rPr lang="en-US" dirty="0"/>
              <a:t> </a:t>
            </a:r>
            <a:r>
              <a:rPr lang="en-US" dirty="0" err="1"/>
              <a:t>conc</a:t>
            </a:r>
            <a:r>
              <a:rPr lang="en-US" dirty="0"/>
              <a:t> 50% higher than </a:t>
            </a:r>
            <a:r>
              <a:rPr lang="en-US" dirty="0" err="1"/>
              <a:t>HbA</a:t>
            </a:r>
            <a:r>
              <a:rPr lang="en-US" dirty="0"/>
              <a:t> in mother</a:t>
            </a:r>
          </a:p>
          <a:p>
            <a:pPr lvl="2" algn="l" rtl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ar-SA" baseline="-25000" dirty="0"/>
          </a:p>
        </p:txBody>
      </p:sp>
      <p:pic>
        <p:nvPicPr>
          <p:cNvPr id="18434" name="Picture 2" descr="http://php.med.unsw.edu.au/embryology/images/1/17/Placenta_oxygen_exchange_lev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966928"/>
            <a:ext cx="2374899" cy="2357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dirty="0"/>
              <a:t>Double Bohr effect</a:t>
            </a:r>
          </a:p>
          <a:p>
            <a:pPr lvl="2" algn="l" rtl="0"/>
            <a:r>
              <a:rPr lang="en-US" dirty="0"/>
              <a:t>Low pH in mother’s blood (acidic)</a:t>
            </a:r>
          </a:p>
          <a:p>
            <a:pPr lvl="2" algn="l" rtl="0"/>
            <a:r>
              <a:rPr lang="en-US" dirty="0"/>
              <a:t>High pH in fetal blood (alkaline)</a:t>
            </a:r>
          </a:p>
          <a:p>
            <a:pPr algn="l" rtl="0">
              <a:buNone/>
            </a:pPr>
            <a:r>
              <a:rPr lang="en-GB" sz="2800" dirty="0"/>
              <a:t> </a:t>
            </a:r>
            <a:r>
              <a:rPr lang="en-GB" sz="2400" dirty="0"/>
              <a:t>Important shifts of the dissociation curves take place in the placenta: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/>
              <a:t> The maternal blood gains CO</a:t>
            </a:r>
            <a:r>
              <a:rPr lang="en-GB" sz="2400" baseline="-25000" dirty="0"/>
              <a:t>2</a:t>
            </a:r>
            <a:r>
              <a:rPr lang="en-GB" sz="2400" dirty="0"/>
              <a:t>, the pH falls and the curve shifts to the right releasing additional oxygen. 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/>
              <a:t>On the </a:t>
            </a:r>
            <a:r>
              <a:rPr lang="en-GB" sz="2400" dirty="0" err="1"/>
              <a:t>fetal</a:t>
            </a:r>
            <a:r>
              <a:rPr lang="en-GB" sz="2400" dirty="0"/>
              <a:t> side of the placenta CO</a:t>
            </a:r>
            <a:r>
              <a:rPr lang="en-GB" sz="2400" baseline="-25000" dirty="0"/>
              <a:t>2</a:t>
            </a:r>
            <a:r>
              <a:rPr lang="en-GB" sz="2400" dirty="0"/>
              <a:t> is lost, the pH rises and the curve shifts to the left allowing additional oxygen uptake.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Oxygen dissociation curve </a:t>
            </a:r>
          </a:p>
        </p:txBody>
      </p:sp>
      <p:pic>
        <p:nvPicPr>
          <p:cNvPr id="4" name="Picture 2" descr="C:\Users\User\Pictures\oxygen dissociation cur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12491"/>
            <a:ext cx="5410200" cy="4712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>Important factors facilitate delivery of oxygen to the </a:t>
            </a:r>
            <a:r>
              <a:rPr lang="en-GB" dirty="0" err="1"/>
              <a:t>fetal</a:t>
            </a:r>
            <a:r>
              <a:rPr lang="en-GB" dirty="0"/>
              <a:t> tissues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/>
              <a:t>High maternal </a:t>
            </a:r>
            <a:r>
              <a:rPr lang="en-GB" dirty="0" err="1"/>
              <a:t>intervillous</a:t>
            </a:r>
            <a:r>
              <a:rPr lang="en-GB" dirty="0"/>
              <a:t> blood flow (almost double the </a:t>
            </a:r>
            <a:r>
              <a:rPr lang="en-GB" dirty="0" err="1"/>
              <a:t>fetal</a:t>
            </a:r>
            <a:r>
              <a:rPr lang="en-GB" dirty="0"/>
              <a:t> placental flow) </a:t>
            </a:r>
          </a:p>
          <a:p>
            <a:pPr algn="l" rtl="0"/>
            <a:r>
              <a:rPr lang="en-GB" dirty="0"/>
              <a:t>High </a:t>
            </a:r>
            <a:r>
              <a:rPr lang="en-GB" dirty="0" err="1"/>
              <a:t>fetal</a:t>
            </a:r>
            <a:r>
              <a:rPr lang="en-GB" dirty="0"/>
              <a:t> haemoglobin (16 - 17 g/dl) </a:t>
            </a:r>
          </a:p>
          <a:p>
            <a:pPr algn="l" rtl="0"/>
            <a:r>
              <a:rPr lang="en-GB" dirty="0"/>
              <a:t>High </a:t>
            </a:r>
            <a:r>
              <a:rPr lang="en-GB" dirty="0" err="1"/>
              <a:t>fetal</a:t>
            </a:r>
            <a:r>
              <a:rPr lang="en-GB" dirty="0"/>
              <a:t> cardiac output </a:t>
            </a:r>
          </a:p>
          <a:p>
            <a:pPr algn="l" rtl="0"/>
            <a:r>
              <a:rPr lang="en-GB" dirty="0"/>
              <a:t>The </a:t>
            </a:r>
            <a:r>
              <a:rPr lang="en-GB" dirty="0" err="1"/>
              <a:t>fetal</a:t>
            </a:r>
            <a:r>
              <a:rPr lang="en-GB" dirty="0"/>
              <a:t> metabolic acidosis which shifts the curve to the right and thus aids delivery of oxygen to the tissues. </a:t>
            </a:r>
          </a:p>
          <a:p>
            <a:pPr algn="l" rtl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719" y="1609061"/>
            <a:ext cx="5788401" cy="46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dirty="0"/>
              <a:t>Fetus uses mainly glucose for nutrition so the </a:t>
            </a:r>
            <a:r>
              <a:rPr lang="en-US" dirty="0" err="1"/>
              <a:t>trophoblast</a:t>
            </a:r>
            <a:r>
              <a:rPr lang="en-US" dirty="0"/>
              <a:t> cells in placental </a:t>
            </a:r>
            <a:r>
              <a:rPr lang="en-US" dirty="0" err="1"/>
              <a:t>villi</a:t>
            </a:r>
            <a:r>
              <a:rPr lang="en-US" dirty="0"/>
              <a:t> transport glucose by carrier molecules; GLUT (facilitated diffusion)</a:t>
            </a:r>
          </a:p>
          <a:p>
            <a:pPr algn="l" rtl="0"/>
            <a:r>
              <a:rPr lang="en-US" dirty="0"/>
              <a:t>Fatty acids diffuses due to high solubility in cell membrane (more slowly than glucose)</a:t>
            </a:r>
          </a:p>
          <a:p>
            <a:pPr algn="l" rtl="0"/>
            <a:r>
              <a:rPr lang="en-GB" dirty="0"/>
              <a:t>The placenta actively transports all amino acids, with </a:t>
            </a:r>
            <a:r>
              <a:rPr lang="en-GB" dirty="0" err="1"/>
              <a:t>fetal</a:t>
            </a:r>
            <a:r>
              <a:rPr lang="en-GB" dirty="0"/>
              <a:t> concentrations exceeding maternal levels. 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K+, Na+ and </a:t>
            </a:r>
            <a:r>
              <a:rPr lang="en-US" dirty="0" err="1"/>
              <a:t>Cl</a:t>
            </a:r>
            <a:r>
              <a:rPr lang="en-US" dirty="0"/>
              <a:t>- diffuses from maternal to fetal blood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Excretion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Excretory products of the fetus diffuse through placental membrane to maternal blood to be excreted with waste products of the mother </a:t>
            </a:r>
          </a:p>
          <a:p>
            <a:pPr lvl="1" algn="l" rtl="0"/>
            <a:r>
              <a:rPr lang="en-US" dirty="0"/>
              <a:t>Urea, uric acid and </a:t>
            </a:r>
            <a:r>
              <a:rPr lang="en-US" dirty="0" err="1"/>
              <a:t>creatinine</a:t>
            </a:r>
            <a:endParaRPr lang="en-US" dirty="0"/>
          </a:p>
          <a:p>
            <a:pPr algn="l" rtl="0"/>
            <a:r>
              <a:rPr lang="en-US" dirty="0"/>
              <a:t>Higher conc. Of excretory products in fetal blood insures continuous diffusion of these substances to the maternal blood </a:t>
            </a:r>
            <a:endParaRPr lang="ar-S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</a:t>
            </a:r>
            <a:endParaRPr lang="en-GB" dirty="0"/>
          </a:p>
        </p:txBody>
      </p:sp>
      <p:pic>
        <p:nvPicPr>
          <p:cNvPr id="57346" name="Picture 2" descr="C:\Users\User\Pictures\Hormones of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285" y="1523999"/>
            <a:ext cx="6398515" cy="4801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umSpermTransf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386584"/>
            <a:ext cx="7539041" cy="287121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</a:t>
            </a:r>
            <a:endParaRPr lang="ar-S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Human Chorionic </a:t>
            </a:r>
            <a:r>
              <a:rPr lang="en-US" dirty="0" err="1"/>
              <a:t>Gonadotropin</a:t>
            </a:r>
            <a:r>
              <a:rPr lang="en-US" dirty="0"/>
              <a:t> (</a:t>
            </a:r>
            <a:r>
              <a:rPr lang="en-US" dirty="0" err="1"/>
              <a:t>hCG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Glycoprotein</a:t>
            </a:r>
          </a:p>
          <a:p>
            <a:pPr lvl="1" algn="l" rtl="0">
              <a:buNone/>
            </a:pPr>
            <a:endParaRPr lang="en-US" dirty="0"/>
          </a:p>
          <a:p>
            <a:pPr lvl="1" algn="l" rtl="0"/>
            <a:r>
              <a:rPr lang="en-US" dirty="0"/>
              <a:t>Most important function  is to maintain corpus </a:t>
            </a:r>
            <a:r>
              <a:rPr lang="en-US" dirty="0" err="1"/>
              <a:t>luteum</a:t>
            </a:r>
            <a:r>
              <a:rPr lang="en-US" dirty="0"/>
              <a:t> (↑estrogen &amp; progesterone) till 13-17 weeks of gestation</a:t>
            </a:r>
          </a:p>
          <a:p>
            <a:pPr lvl="1" algn="l" rtl="0">
              <a:buNone/>
            </a:pPr>
            <a:endParaRPr lang="en-US" dirty="0"/>
          </a:p>
          <a:p>
            <a:pPr lvl="1" algn="l" rtl="0"/>
            <a:r>
              <a:rPr lang="en-US" dirty="0"/>
              <a:t>Exerts interstitial (</a:t>
            </a:r>
            <a:r>
              <a:rPr lang="en-US" dirty="0" err="1"/>
              <a:t>Leyding</a:t>
            </a:r>
            <a:r>
              <a:rPr lang="en-US" dirty="0"/>
              <a:t>) cell-stimulating effect on testes of the male fetus (growth of male sex organs)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hCG</a:t>
            </a:r>
            <a:r>
              <a:rPr lang="en-US" dirty="0"/>
              <a:t> level (pregnancy test)</a:t>
            </a:r>
            <a:endParaRPr lang="ar-SA" dirty="0"/>
          </a:p>
        </p:txBody>
      </p:sp>
      <p:pic>
        <p:nvPicPr>
          <p:cNvPr id="4" name="عنصر نائب للمحتوى 3" descr="hCG in pregnanc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6295885" cy="47244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64" y="2720157"/>
            <a:ext cx="3419475" cy="262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Estrogen</a:t>
            </a:r>
          </a:p>
          <a:p>
            <a:pPr lvl="1" algn="l" rtl="0"/>
            <a:r>
              <a:rPr lang="en-US" dirty="0"/>
              <a:t>Steroid hormone</a:t>
            </a:r>
          </a:p>
          <a:p>
            <a:pPr lvl="1" algn="l" rtl="0"/>
            <a:r>
              <a:rPr lang="en-US" dirty="0"/>
              <a:t>Secreted by </a:t>
            </a:r>
            <a:r>
              <a:rPr lang="en-US" dirty="0" err="1"/>
              <a:t>syncytial</a:t>
            </a:r>
            <a:r>
              <a:rPr lang="en-US" dirty="0"/>
              <a:t> </a:t>
            </a:r>
            <a:r>
              <a:rPr lang="en-US" dirty="0" err="1"/>
              <a:t>trophoblast</a:t>
            </a:r>
            <a:r>
              <a:rPr lang="en-US" dirty="0"/>
              <a:t> cells</a:t>
            </a:r>
          </a:p>
          <a:p>
            <a:pPr lvl="1" algn="l" rtl="0"/>
            <a:r>
              <a:rPr lang="en-US" dirty="0"/>
              <a:t>Towards end of pregnancy reaches 30×</a:t>
            </a:r>
          </a:p>
          <a:p>
            <a:pPr lvl="1" algn="l" rtl="0"/>
            <a:r>
              <a:rPr lang="en-US" dirty="0"/>
              <a:t>Derived from weak androgen (DHEA) released from maternal &amp; fetal adrenals</a:t>
            </a:r>
          </a:p>
          <a:p>
            <a:pPr algn="l" rtl="0"/>
            <a:r>
              <a:rPr lang="en-US" dirty="0"/>
              <a:t>Functions in the mother </a:t>
            </a:r>
          </a:p>
          <a:p>
            <a:pPr lvl="1" algn="l" rtl="0"/>
            <a:r>
              <a:rPr lang="en-US" dirty="0"/>
              <a:t>Enlargement of uterus, breast ducts &amp; external genitalia</a:t>
            </a:r>
          </a:p>
          <a:p>
            <a:pPr lvl="1" algn="l" rtl="0"/>
            <a:r>
              <a:rPr lang="en-US" dirty="0"/>
              <a:t>Relaxation of pelvic ligaments in preparation to labor</a:t>
            </a:r>
          </a:p>
          <a:p>
            <a:pPr lvl="1" algn="l" rtl="0"/>
            <a:r>
              <a:rPr lang="en-US" dirty="0"/>
              <a:t>Activation of the uterus (gap junctions)</a:t>
            </a:r>
          </a:p>
          <a:p>
            <a:pPr lvl="1">
              <a:buNone/>
            </a:pP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Progsterone</a:t>
            </a:r>
            <a:endParaRPr lang="en-US" dirty="0"/>
          </a:p>
          <a:p>
            <a:pPr lvl="1" algn="l" rtl="0"/>
            <a:r>
              <a:rPr lang="en-US" dirty="0"/>
              <a:t>Steroid hormone</a:t>
            </a:r>
          </a:p>
          <a:p>
            <a:pPr lvl="1" algn="l" rtl="0"/>
            <a:r>
              <a:rPr lang="en-US" dirty="0"/>
              <a:t>Secreted by </a:t>
            </a:r>
            <a:r>
              <a:rPr lang="en-US" dirty="0" err="1"/>
              <a:t>syncytial</a:t>
            </a:r>
            <a:r>
              <a:rPr lang="en-US" dirty="0"/>
              <a:t> </a:t>
            </a:r>
            <a:r>
              <a:rPr lang="en-US" dirty="0" err="1"/>
              <a:t>trophoblast</a:t>
            </a:r>
            <a:r>
              <a:rPr lang="en-US" dirty="0"/>
              <a:t> cells</a:t>
            </a:r>
          </a:p>
          <a:p>
            <a:pPr lvl="1" algn="l" rtl="0"/>
            <a:r>
              <a:rPr lang="en-US" dirty="0"/>
              <a:t>Towards end of pregnancy reaches 10×</a:t>
            </a:r>
          </a:p>
          <a:p>
            <a:pPr lvl="1" algn="l" rtl="0"/>
            <a:r>
              <a:rPr lang="en-US" dirty="0"/>
              <a:t>Derived from cholesterol</a:t>
            </a:r>
          </a:p>
          <a:p>
            <a:pPr algn="l" rtl="0"/>
            <a:r>
              <a:rPr lang="en-US" dirty="0"/>
              <a:t>Functions in the mother </a:t>
            </a:r>
          </a:p>
          <a:p>
            <a:pPr lvl="1" algn="l" rtl="0"/>
            <a:r>
              <a:rPr lang="en-US" dirty="0"/>
              <a:t>Development of the breast lobules.</a:t>
            </a:r>
          </a:p>
          <a:p>
            <a:pPr lvl="1" algn="l" rtl="0"/>
            <a:r>
              <a:rPr lang="en-US" dirty="0"/>
              <a:t>Provides nutrition to developing embryo</a:t>
            </a:r>
          </a:p>
          <a:p>
            <a:pPr lvl="1" algn="l" rtl="0"/>
            <a:r>
              <a:rPr lang="en-US" dirty="0"/>
              <a:t>Development of </a:t>
            </a:r>
            <a:r>
              <a:rPr lang="en-US" dirty="0" err="1"/>
              <a:t>decidual</a:t>
            </a:r>
            <a:r>
              <a:rPr lang="en-US" dirty="0"/>
              <a:t> cells</a:t>
            </a:r>
          </a:p>
          <a:p>
            <a:pPr lvl="1" algn="l" rtl="0"/>
            <a:r>
              <a:rPr lang="en-US" dirty="0"/>
              <a:t>Inhibit the contractility of the uterus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retion of E&amp;P by plac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30404"/>
            <a:ext cx="5410200" cy="616316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Human Chorionic </a:t>
            </a:r>
            <a:r>
              <a:rPr lang="en-US" dirty="0" err="1"/>
              <a:t>Somatomamotropin</a:t>
            </a:r>
            <a:endParaRPr lang="en-US" dirty="0"/>
          </a:p>
          <a:p>
            <a:pPr lvl="1" algn="l" rtl="0"/>
            <a:r>
              <a:rPr lang="en-US" dirty="0"/>
              <a:t>Protein hormone</a:t>
            </a:r>
          </a:p>
          <a:p>
            <a:pPr lvl="1" algn="l" rtl="0"/>
            <a:r>
              <a:rPr lang="en-US" dirty="0"/>
              <a:t>Secreted by placenta around 5</a:t>
            </a:r>
            <a:r>
              <a:rPr lang="en-US" baseline="30000" dirty="0"/>
              <a:t>th</a:t>
            </a:r>
            <a:r>
              <a:rPr lang="en-US" dirty="0"/>
              <a:t> gestational week</a:t>
            </a:r>
          </a:p>
          <a:p>
            <a:pPr algn="l" rtl="0"/>
            <a:r>
              <a:rPr lang="en-US" dirty="0"/>
              <a:t>Functions in the mother </a:t>
            </a:r>
          </a:p>
          <a:p>
            <a:pPr lvl="1" algn="l" rtl="0"/>
            <a:r>
              <a:rPr lang="en-US" dirty="0"/>
              <a:t>Breast development (</a:t>
            </a:r>
            <a:r>
              <a:rPr lang="en-US" dirty="0" err="1"/>
              <a:t>hPL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Weak growth hormone‘s action</a:t>
            </a:r>
          </a:p>
          <a:p>
            <a:pPr lvl="1" algn="l" rtl="0"/>
            <a:r>
              <a:rPr lang="en-US" dirty="0"/>
              <a:t>Inhibit insulin sensitivity =↓ glucose utilization</a:t>
            </a:r>
          </a:p>
          <a:p>
            <a:pPr lvl="1" algn="l" rtl="0"/>
            <a:r>
              <a:rPr lang="en-US" dirty="0"/>
              <a:t>Promote release of fatty acids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Relaxin</a:t>
            </a:r>
            <a:endParaRPr lang="en-US" dirty="0"/>
          </a:p>
          <a:p>
            <a:pPr lvl="1" algn="l" rtl="0"/>
            <a:r>
              <a:rPr lang="en-US" dirty="0"/>
              <a:t>Polypeptide </a:t>
            </a:r>
          </a:p>
          <a:p>
            <a:pPr lvl="1" algn="l" rtl="0"/>
            <a:r>
              <a:rPr lang="en-US" dirty="0"/>
              <a:t>Secreted by corpus </a:t>
            </a:r>
            <a:r>
              <a:rPr lang="en-US" dirty="0" err="1"/>
              <a:t>luteum</a:t>
            </a:r>
            <a:r>
              <a:rPr lang="en-US" dirty="0"/>
              <a:t> and placenta</a:t>
            </a:r>
          </a:p>
          <a:p>
            <a:pPr algn="l" rtl="0"/>
            <a:r>
              <a:rPr lang="en-US" dirty="0"/>
              <a:t>Functions in the mother </a:t>
            </a:r>
          </a:p>
          <a:p>
            <a:pPr lvl="1" algn="l" rtl="0"/>
            <a:r>
              <a:rPr lang="en-US" dirty="0"/>
              <a:t>Relaxation of </a:t>
            </a:r>
            <a:r>
              <a:rPr lang="en-US" dirty="0" err="1"/>
              <a:t>symphysis</a:t>
            </a:r>
            <a:r>
              <a:rPr lang="en-US" dirty="0"/>
              <a:t> pubic ligament (weak)</a:t>
            </a:r>
          </a:p>
          <a:p>
            <a:pPr lvl="1" algn="l" rtl="0"/>
            <a:r>
              <a:rPr lang="en-US" dirty="0"/>
              <a:t>Softens the cervix at delivery</a:t>
            </a:r>
          </a:p>
          <a:p>
            <a:pPr lvl="1"/>
            <a:endParaRPr lang="ar-SA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232"/>
            <a:ext cx="9129977" cy="7133232"/>
          </a:xfrm>
        </p:spPr>
      </p:pic>
    </p:spTree>
    <p:extLst>
      <p:ext uri="{BB962C8B-B14F-4D97-AF65-F5344CB8AC3E}">
        <p14:creationId xmlns:p14="http://schemas.microsoft.com/office/powerpoint/2010/main" val="27529729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Physiological adaptation to pregnancy</a:t>
            </a:r>
            <a:endParaRPr lang="ar-SA" dirty="0"/>
          </a:p>
        </p:txBody>
      </p:sp>
      <p:pic>
        <p:nvPicPr>
          <p:cNvPr id="7174" name="Picture 6" descr="http://comps.canstockphoto.com/can-stock-photo_csp5933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812" y="2743200"/>
            <a:ext cx="3442771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maternal endocrine system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Anterior pituitary gland enlargement (50%)</a:t>
            </a:r>
          </a:p>
          <a:p>
            <a:pPr lvl="1" algn="l" rtl="0"/>
            <a:r>
              <a:rPr lang="en-US" dirty="0"/>
              <a:t>Release of ACTH, TSH and PL increase</a:t>
            </a:r>
          </a:p>
          <a:p>
            <a:pPr lvl="1" algn="l" rtl="0"/>
            <a:r>
              <a:rPr lang="en-US" dirty="0"/>
              <a:t>FSH and LH almost totally suppressed</a:t>
            </a:r>
          </a:p>
          <a:p>
            <a:pPr algn="l" rtl="0"/>
            <a:r>
              <a:rPr lang="en-US" dirty="0"/>
              <a:t>Adrenal gland</a:t>
            </a:r>
          </a:p>
          <a:p>
            <a:pPr lvl="1" algn="l" rtl="0"/>
            <a:r>
              <a:rPr lang="en-US" dirty="0"/>
              <a:t>Increase </a:t>
            </a:r>
            <a:r>
              <a:rPr lang="en-US" dirty="0" err="1"/>
              <a:t>glucocorticoids</a:t>
            </a:r>
            <a:r>
              <a:rPr lang="en-US" dirty="0"/>
              <a:t> secretion (mobilize </a:t>
            </a:r>
            <a:r>
              <a:rPr lang="en-US" dirty="0" err="1"/>
              <a:t>aa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Increase </a:t>
            </a:r>
            <a:r>
              <a:rPr lang="en-US" dirty="0" err="1"/>
              <a:t>aldosterone</a:t>
            </a:r>
            <a:r>
              <a:rPr lang="en-US" dirty="0"/>
              <a:t> (retain fluid)</a:t>
            </a:r>
          </a:p>
          <a:p>
            <a:pPr algn="l" rtl="0"/>
            <a:r>
              <a:rPr lang="en-US" dirty="0"/>
              <a:t>Thyroid gland enlargement (50%)</a:t>
            </a:r>
          </a:p>
          <a:p>
            <a:pPr lvl="1" algn="l" rtl="0"/>
            <a:r>
              <a:rPr lang="en-US" dirty="0"/>
              <a:t>Increase </a:t>
            </a:r>
            <a:r>
              <a:rPr lang="en-US" dirty="0" err="1"/>
              <a:t>thyroxine</a:t>
            </a:r>
            <a:r>
              <a:rPr lang="en-US" dirty="0"/>
              <a:t> production (</a:t>
            </a:r>
            <a:r>
              <a:rPr lang="en-US" dirty="0" err="1"/>
              <a:t>hCG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Parathyroid gland enlargement </a:t>
            </a:r>
          </a:p>
          <a:p>
            <a:pPr lvl="1" algn="l" rtl="0"/>
            <a:r>
              <a:rPr lang="en-US" dirty="0"/>
              <a:t>Increase PTH secretion (maintain normal Ca</a:t>
            </a:r>
            <a:r>
              <a:rPr lang="en-US" baseline="30000" dirty="0"/>
              <a:t>+2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What are the factors that help the ovulated ova to reach the fallopian tube ?</a:t>
            </a:r>
          </a:p>
          <a:p>
            <a:pPr algn="l" rtl="0"/>
            <a:r>
              <a:rPr lang="en-US" dirty="0"/>
              <a:t>Is there any obstacles?</a:t>
            </a:r>
          </a:p>
          <a:p>
            <a:pPr algn="l" rtl="0"/>
            <a:r>
              <a:rPr lang="en-US" dirty="0"/>
              <a:t>What are the factors that help the sperm to travel in the female genital tract ?</a:t>
            </a:r>
          </a:p>
          <a:p>
            <a:pPr lvl="0" algn="l" rtl="0">
              <a:buClr>
                <a:srgbClr val="3891A7"/>
              </a:buClr>
            </a:pPr>
            <a:r>
              <a:rPr lang="en-US" dirty="0">
                <a:solidFill>
                  <a:prstClr val="black"/>
                </a:solidFill>
              </a:rPr>
              <a:t>Is there any obstacles?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78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different organs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Increase in uterine size (50 gm to 1100 gm)</a:t>
            </a:r>
          </a:p>
          <a:p>
            <a:pPr algn="l" rtl="0"/>
            <a:r>
              <a:rPr lang="en-US" dirty="0"/>
              <a:t>The breasts double in size</a:t>
            </a:r>
          </a:p>
          <a:p>
            <a:pPr algn="l" rtl="0"/>
            <a:r>
              <a:rPr lang="en-US" dirty="0"/>
              <a:t>The vagina enlarges</a:t>
            </a:r>
          </a:p>
          <a:p>
            <a:pPr algn="l" rtl="0"/>
            <a:r>
              <a:rPr lang="en-US" dirty="0"/>
              <a:t>Development of edema and acne</a:t>
            </a:r>
          </a:p>
          <a:p>
            <a:pPr algn="l" rtl="0"/>
            <a:r>
              <a:rPr lang="en-US" dirty="0"/>
              <a:t>Masculine or </a:t>
            </a:r>
            <a:r>
              <a:rPr lang="en-US" dirty="0" err="1"/>
              <a:t>acromegalic</a:t>
            </a:r>
            <a:r>
              <a:rPr lang="en-US" dirty="0"/>
              <a:t> features </a:t>
            </a:r>
          </a:p>
          <a:p>
            <a:pPr algn="l" rtl="0"/>
            <a:r>
              <a:rPr lang="en-US" dirty="0"/>
              <a:t>Weight gain 10-12 kg (last 2 trimesters)</a:t>
            </a:r>
          </a:p>
          <a:p>
            <a:pPr lvl="1" algn="l" rtl="0"/>
            <a:r>
              <a:rPr lang="en-US" dirty="0"/>
              <a:t>Increase appetite </a:t>
            </a:r>
          </a:p>
          <a:p>
            <a:pPr lvl="2" algn="l" rtl="0"/>
            <a:r>
              <a:rPr lang="en-US" dirty="0"/>
              <a:t>Removal of food by fetus</a:t>
            </a:r>
          </a:p>
          <a:p>
            <a:pPr lvl="2" algn="l" rtl="0"/>
            <a:r>
              <a:rPr lang="en-US" dirty="0"/>
              <a:t>Hormonal effect</a:t>
            </a:r>
            <a:endParaRPr lang="ar-SA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metabolism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Increase basal metabolic rate (15%)</a:t>
            </a:r>
          </a:p>
          <a:p>
            <a:pPr algn="l" rtl="0"/>
            <a:r>
              <a:rPr lang="en-US" dirty="0"/>
              <a:t>Increase in daily requirements for</a:t>
            </a:r>
          </a:p>
          <a:p>
            <a:pPr lvl="1" algn="l" rtl="0"/>
            <a:r>
              <a:rPr lang="en-US" dirty="0"/>
              <a:t>Iron</a:t>
            </a:r>
          </a:p>
          <a:p>
            <a:pPr lvl="1" algn="l" rtl="0"/>
            <a:r>
              <a:rPr lang="en-US" dirty="0"/>
              <a:t>Phosphates</a:t>
            </a:r>
          </a:p>
          <a:p>
            <a:pPr lvl="1" algn="l" rtl="0"/>
            <a:r>
              <a:rPr lang="en-US" dirty="0"/>
              <a:t>Calcium</a:t>
            </a:r>
          </a:p>
          <a:p>
            <a:pPr lvl="1" algn="l" rtl="0"/>
            <a:r>
              <a:rPr lang="en-US" dirty="0"/>
              <a:t>Vitamins</a:t>
            </a:r>
          </a:p>
          <a:p>
            <a:pPr lvl="2" algn="l" rtl="0"/>
            <a:r>
              <a:rPr lang="en-US" dirty="0"/>
              <a:t>Vitamin D (Ca</a:t>
            </a:r>
            <a:r>
              <a:rPr lang="en-US" baseline="30000" dirty="0"/>
              <a:t>+2 </a:t>
            </a:r>
            <a:r>
              <a:rPr lang="en-US" dirty="0"/>
              <a:t>absorption) </a:t>
            </a:r>
            <a:endParaRPr lang="ar-SA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circulatory system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Increase in COP (30-40%) by 27 weeks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Increase in blood flow through the placenta.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Increase in maternal blood volume (30%) due to </a:t>
            </a:r>
          </a:p>
          <a:p>
            <a:pPr lvl="1" algn="l" rtl="0"/>
            <a:r>
              <a:rPr lang="en-US" dirty="0"/>
              <a:t>Increase aldosterone and estrogen (</a:t>
            </a:r>
            <a:r>
              <a:rPr lang="en-US" dirty="0">
                <a:latin typeface="Calibri"/>
              </a:rPr>
              <a:t>↑ ECF 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Increase activity of the bone marrow  (</a:t>
            </a:r>
            <a:r>
              <a:rPr lang="en-US" dirty="0">
                <a:latin typeface="Calibri"/>
              </a:rPr>
              <a:t>↑ RBCs 40%</a:t>
            </a:r>
            <a:r>
              <a:rPr lang="en-US" dirty="0"/>
              <a:t>)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respiration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Increase in O</a:t>
            </a:r>
            <a:r>
              <a:rPr lang="en-US" baseline="-25000" dirty="0"/>
              <a:t>2 </a:t>
            </a:r>
            <a:r>
              <a:rPr lang="en-US" dirty="0"/>
              <a:t>consumption (20%)</a:t>
            </a:r>
          </a:p>
          <a:p>
            <a:pPr lvl="1" algn="l" rtl="0"/>
            <a:r>
              <a:rPr lang="en-US" dirty="0"/>
              <a:t>Increase BMR</a:t>
            </a:r>
          </a:p>
          <a:p>
            <a:pPr lvl="1" algn="l" rtl="0"/>
            <a:r>
              <a:rPr lang="en-US" dirty="0"/>
              <a:t>Increase in body size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Growing uterus presses upwards (restriction)</a:t>
            </a:r>
          </a:p>
          <a:p>
            <a:pPr algn="l" rtl="0"/>
            <a:r>
              <a:rPr lang="en-US" dirty="0"/>
              <a:t>Increase in RR</a:t>
            </a:r>
          </a:p>
          <a:p>
            <a:pPr algn="l" rtl="0"/>
            <a:r>
              <a:rPr lang="en-US" dirty="0"/>
              <a:t>Increase in minute ventilation(TV× RR) by 50%</a:t>
            </a:r>
          </a:p>
          <a:p>
            <a:pPr lvl="1" algn="l" rtl="0"/>
            <a:r>
              <a:rPr lang="en-US" dirty="0"/>
              <a:t>Progesterone ↑sensitivity of RC to CO</a:t>
            </a:r>
            <a:r>
              <a:rPr lang="en-US" baseline="-25000" dirty="0"/>
              <a:t>2</a:t>
            </a:r>
            <a:endParaRPr lang="ar-SA" baseline="-25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Documents D\Hana2\Pictures Hana\1188157805_1392_1024_768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rtiliza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376" y="1038032"/>
            <a:ext cx="6973824" cy="531922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Fertilization</a:t>
            </a:r>
          </a:p>
        </p:txBody>
      </p:sp>
      <p:pic>
        <p:nvPicPr>
          <p:cNvPr id="30723" name="Picture 4" descr="sper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0863" y="1524000"/>
            <a:ext cx="3912337" cy="4876800"/>
          </a:xfrm>
          <a:noFill/>
        </p:spPr>
      </p:pic>
      <p:pic>
        <p:nvPicPr>
          <p:cNvPr id="36866" name="Picture 2" descr="http://www.mjbovo.com/Contracept/Fertilize-Mi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743200"/>
            <a:ext cx="1981199" cy="198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</a:t>
            </a:r>
          </a:p>
        </p:txBody>
      </p:sp>
      <p:pic>
        <p:nvPicPr>
          <p:cNvPr id="17410" name="Picture 2" descr="http://t0.gstatic.com/images?q=tbn:ANd9GcRE9onQlTxFTiNY-pqc8LSabPU7wwa_xoL5MTXfUqfSe-juGpuL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743073"/>
            <a:ext cx="4924425" cy="3058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 After ejaculation sperms reach </a:t>
            </a:r>
            <a:r>
              <a:rPr lang="en-US" dirty="0" err="1"/>
              <a:t>ampulla</a:t>
            </a:r>
            <a:r>
              <a:rPr lang="en-US" dirty="0"/>
              <a:t> of fallopian tube within 30-60 min (</a:t>
            </a:r>
            <a:r>
              <a:rPr lang="en-US" dirty="0" err="1"/>
              <a:t>ut</a:t>
            </a:r>
            <a:r>
              <a:rPr lang="en-US" dirty="0"/>
              <a:t> cont)</a:t>
            </a:r>
          </a:p>
          <a:p>
            <a:pPr algn="l" rtl="0"/>
            <a:r>
              <a:rPr lang="en-US" dirty="0"/>
              <a:t>Sperm penetrate corona </a:t>
            </a:r>
            <a:r>
              <a:rPr lang="en-US" dirty="0" err="1"/>
              <a:t>radiata</a:t>
            </a:r>
            <a:r>
              <a:rPr lang="en-US" dirty="0"/>
              <a:t> and zona </a:t>
            </a:r>
            <a:r>
              <a:rPr lang="en-US" dirty="0" err="1"/>
              <a:t>pellucida</a:t>
            </a:r>
            <a:r>
              <a:rPr lang="en-US" dirty="0"/>
              <a:t> (hyaluronidase &amp; proteolytic enzymes)</a:t>
            </a:r>
          </a:p>
          <a:p>
            <a:pPr algn="l" rtl="0"/>
            <a:r>
              <a:rPr lang="en-US" dirty="0" err="1"/>
              <a:t>Oocyte</a:t>
            </a:r>
            <a:r>
              <a:rPr lang="en-US" dirty="0"/>
              <a:t> divides to form mature ovum (female </a:t>
            </a:r>
            <a:r>
              <a:rPr lang="en-US" dirty="0" err="1"/>
              <a:t>pronucleus</a:t>
            </a:r>
            <a:r>
              <a:rPr lang="en-US" dirty="0"/>
              <a:t> 23 unpaired </a:t>
            </a:r>
            <a:r>
              <a:rPr lang="en-US" dirty="0" err="1"/>
              <a:t>chr</a:t>
            </a:r>
            <a:r>
              <a:rPr lang="en-US" dirty="0"/>
              <a:t>) + 2</a:t>
            </a:r>
            <a:r>
              <a:rPr lang="en-US" baseline="30000" dirty="0"/>
              <a:t>nd</a:t>
            </a:r>
            <a:r>
              <a:rPr lang="en-US" dirty="0"/>
              <a:t> polar body</a:t>
            </a:r>
          </a:p>
          <a:p>
            <a:pPr algn="l" rtl="0"/>
            <a:r>
              <a:rPr lang="en-US" dirty="0"/>
              <a:t>Head of sperm swells (male </a:t>
            </a:r>
            <a:r>
              <a:rPr lang="en-US" dirty="0" err="1"/>
              <a:t>pronucleus</a:t>
            </a:r>
            <a:r>
              <a:rPr lang="en-US" dirty="0"/>
              <a:t> 23 unpaired </a:t>
            </a:r>
            <a:r>
              <a:rPr lang="en-US" dirty="0" err="1"/>
              <a:t>chr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Fertilized ovum (zygote) contain 23 paired </a:t>
            </a:r>
            <a:r>
              <a:rPr lang="en-US" dirty="0" err="1"/>
              <a:t>chr</a:t>
            </a:r>
            <a:endParaRPr lang="en-US" dirty="0"/>
          </a:p>
          <a:p>
            <a:endParaRPr lang="en-US" dirty="0"/>
          </a:p>
          <a:p>
            <a:endParaRPr lang="ar-S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4955</TotalTime>
  <Words>1511</Words>
  <Application>Microsoft Office PowerPoint</Application>
  <PresentationFormat>On-screen Show (4:3)</PresentationFormat>
  <Paragraphs>327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Georgia</vt:lpstr>
      <vt:lpstr>NotoKufiArabic</vt:lpstr>
      <vt:lpstr>Wingdings</vt:lpstr>
      <vt:lpstr>Wingdings 2</vt:lpstr>
      <vt:lpstr>مدني</vt:lpstr>
      <vt:lpstr>Physiology of pregnancy</vt:lpstr>
      <vt:lpstr>Objectives</vt:lpstr>
      <vt:lpstr>Revision ( large group activity )</vt:lpstr>
      <vt:lpstr>Fertilization </vt:lpstr>
      <vt:lpstr>Small group activity</vt:lpstr>
      <vt:lpstr>Fertilization </vt:lpstr>
      <vt:lpstr>Fertilization</vt:lpstr>
      <vt:lpstr>Fertilization</vt:lpstr>
      <vt:lpstr>Fertilization </vt:lpstr>
      <vt:lpstr>Zygote</vt:lpstr>
      <vt:lpstr>Cleavage</vt:lpstr>
      <vt:lpstr>Cleavage</vt:lpstr>
      <vt:lpstr>Cleavage</vt:lpstr>
      <vt:lpstr>Cleavage</vt:lpstr>
      <vt:lpstr>Cleavage</vt:lpstr>
      <vt:lpstr>Cleavage</vt:lpstr>
      <vt:lpstr>Cleavage</vt:lpstr>
      <vt:lpstr>Cleavage</vt:lpstr>
      <vt:lpstr>PowerPoint Presentation</vt:lpstr>
      <vt:lpstr>Traveling </vt:lpstr>
      <vt:lpstr>Transport of fertilized ovum </vt:lpstr>
      <vt:lpstr>Transport of fertilized ovum </vt:lpstr>
      <vt:lpstr>Hatching </vt:lpstr>
      <vt:lpstr>Blastocyst differentiation   </vt:lpstr>
      <vt:lpstr>Implantation </vt:lpstr>
      <vt:lpstr>Placenta </vt:lpstr>
      <vt:lpstr>Placenta </vt:lpstr>
      <vt:lpstr>PowerPoint Presentation</vt:lpstr>
      <vt:lpstr>Function of the placenta</vt:lpstr>
      <vt:lpstr>PowerPoint Presentation</vt:lpstr>
      <vt:lpstr>Respiration </vt:lpstr>
      <vt:lpstr>Respiration </vt:lpstr>
      <vt:lpstr>Respiration </vt:lpstr>
      <vt:lpstr>Oxygen dissociation curve </vt:lpstr>
      <vt:lpstr>Important factors facilitate delivery of oxygen to the fetal tissues</vt:lpstr>
      <vt:lpstr>Respiration</vt:lpstr>
      <vt:lpstr>Nutrition </vt:lpstr>
      <vt:lpstr>Excretion </vt:lpstr>
      <vt:lpstr>Endocrine</vt:lpstr>
      <vt:lpstr>Endocrine </vt:lpstr>
      <vt:lpstr>hCG level (pregnancy test)</vt:lpstr>
      <vt:lpstr>Endocrine </vt:lpstr>
      <vt:lpstr>Endocrine </vt:lpstr>
      <vt:lpstr>PowerPoint Presentation</vt:lpstr>
      <vt:lpstr>Endocrine </vt:lpstr>
      <vt:lpstr>Endocrine </vt:lpstr>
      <vt:lpstr>PowerPoint Presentation</vt:lpstr>
      <vt:lpstr>Physiological adaptation to pregnancy</vt:lpstr>
      <vt:lpstr>Changes in maternal endocrine system</vt:lpstr>
      <vt:lpstr>Changes in different organs</vt:lpstr>
      <vt:lpstr>Changes in metabolism</vt:lpstr>
      <vt:lpstr>Changes in circulatory system</vt:lpstr>
      <vt:lpstr>Changes in respiration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Hana</dc:creator>
  <cp:lastModifiedBy>Dana Al-Kadi</cp:lastModifiedBy>
  <cp:revision>194</cp:revision>
  <dcterms:created xsi:type="dcterms:W3CDTF">2011-02-12T11:40:31Z</dcterms:created>
  <dcterms:modified xsi:type="dcterms:W3CDTF">2019-03-23T21:46:21Z</dcterms:modified>
</cp:coreProperties>
</file>