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ink/ink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67" r:id="rId1"/>
  </p:sldMasterIdLst>
  <p:notesMasterIdLst>
    <p:notesMasterId r:id="rId20"/>
  </p:notesMasterIdLst>
  <p:sldIdLst>
    <p:sldId id="320" r:id="rId2"/>
    <p:sldId id="297" r:id="rId3"/>
    <p:sldId id="316" r:id="rId4"/>
    <p:sldId id="315" r:id="rId5"/>
    <p:sldId id="301" r:id="rId6"/>
    <p:sldId id="302" r:id="rId7"/>
    <p:sldId id="303" r:id="rId8"/>
    <p:sldId id="304" r:id="rId9"/>
    <p:sldId id="305" r:id="rId10"/>
    <p:sldId id="306" r:id="rId11"/>
    <p:sldId id="307" r:id="rId12"/>
    <p:sldId id="308" r:id="rId13"/>
    <p:sldId id="309" r:id="rId14"/>
    <p:sldId id="310" r:id="rId15"/>
    <p:sldId id="317" r:id="rId16"/>
    <p:sldId id="318" r:id="rId17"/>
    <p:sldId id="313" r:id="rId18"/>
    <p:sldId id="319" r:id="rId19"/>
  </p:sldIdLst>
  <p:sldSz cx="12192000" cy="6858000"/>
  <p:notesSz cx="6858000" cy="9144000"/>
  <p:embeddedFontLst>
    <p:embeddedFont>
      <p:font typeface="Agency FB" panose="020B0503020202020204" pitchFamily="34" charset="0"/>
      <p:regular r:id="rId21"/>
      <p:bold r:id="rId22"/>
    </p:embeddedFont>
    <p:embeddedFont>
      <p:font typeface="Arabic Typesetting" panose="03020402040406030203" pitchFamily="66" charset="-78"/>
      <p:regular r:id="rId23"/>
    </p:embeddedFont>
    <p:embeddedFont>
      <p:font typeface="Calibri" panose="020F0502020204030204" pitchFamily="34" charset="0"/>
      <p:regular r:id="rId24"/>
      <p:bold r:id="rId25"/>
    </p:embeddedFont>
    <p:embeddedFont>
      <p:font typeface="Calibri Light" panose="020F0302020204030204" pitchFamily="34" charset="0"/>
      <p:regular r:id="rId2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AFCA"/>
    <a:srgbClr val="FF6699"/>
    <a:srgbClr val="FF66CC"/>
    <a:srgbClr val="FFECBD"/>
    <a:srgbClr val="FED163"/>
    <a:srgbClr val="A162D0"/>
    <a:srgbClr val="990099"/>
    <a:srgbClr val="ECDFF5"/>
    <a:srgbClr val="72BED3"/>
    <a:srgbClr val="BB88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108BE60-98E1-4CA7-AB5B-2BF94F43183B}">
  <a:tblStyle styleId="{1108BE60-98E1-4CA7-AB5B-2BF94F43183B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Style>
        <a:tcBdr/>
        <a:fill>
          <a:solidFill>
            <a:schemeClr val="dk1">
              <a:alpha val="20000"/>
            </a:schemeClr>
          </a:solidFill>
        </a:fill>
      </a:tcStyle>
    </a:band1H>
    <a:band1V>
      <a:tcStyle>
        <a:tcBdr/>
        <a:fill>
          <a:solidFill>
            <a:schemeClr val="dk1">
              <a:alpha val="20000"/>
            </a:schemeClr>
          </a:solidFill>
        </a:fill>
      </a:tcStyle>
    </a:band1V>
    <a:lastCol>
      <a:tcTxStyle b="on" i="off"/>
      <a:tcStyle>
        <a:tcBdr/>
      </a:tcStyle>
    </a:lastCol>
    <a:firstCol>
      <a:tcTxStyle b="on" i="off"/>
      <a:tcStyle>
        <a:tcBdr/>
      </a:tcStyle>
    </a:firstCol>
    <a:lastRow>
      <a:tcTxStyle b="on" i="off"/>
      <a:tcStyle>
        <a:tcBdr>
          <a:top>
            <a:ln w="508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rgbClr val="FFFFFF">
              <a:alpha val="0"/>
            </a:srgbClr>
          </a:solidFill>
        </a:fill>
      </a:tcStyle>
    </a:lastRow>
    <a:firstRow>
      <a:tcTxStyle b="on" i="off"/>
      <a:tcStyle>
        <a:tcBdr>
          <a:bottom>
            <a:ln w="254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FFFFFF">
              <a:alpha val="0"/>
            </a:srgbClr>
          </a:solidFill>
        </a:fill>
      </a:tcStyle>
    </a:firstRow>
  </a:tblStyle>
  <a:tblStyle styleId="{3E5EB3EA-823C-4605-A2E9-52B1581408BE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  <a:fill>
          <a:solidFill>
            <a:srgbClr val="E8EBF5"/>
          </a:solidFill>
        </a:fill>
      </a:tcStyle>
    </a:wholeTbl>
    <a:band1H>
      <a:tcStyle>
        <a:tcBdr/>
        <a:fill>
          <a:solidFill>
            <a:srgbClr val="CDD4EA"/>
          </a:solidFill>
        </a:fill>
      </a:tcStyle>
    </a:band1H>
    <a:band1V>
      <a:tcStyle>
        <a:tcBdr/>
        <a:fill>
          <a:solidFill>
            <a:srgbClr val="CDD4EA"/>
          </a:solidFill>
        </a:fill>
      </a:tcStyle>
    </a:band1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chemeClr val="accent1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8" d="100"/>
          <a:sy n="88" d="100"/>
        </p:scale>
        <p:origin x="63" y="225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7D3D683-47FD-469F-8775-9C689E2120FE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B0C4979-B187-46D3-B10E-D468EB92D69C}">
      <dgm:prSet phldrT="[Text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xfrm>
          <a:off x="0" y="2043"/>
          <a:ext cx="2156015" cy="1348978"/>
        </a:xfrm>
        <a:prstGeom prst="roundRect">
          <a:avLst/>
        </a:prstGeom>
        <a:solidFill>
          <a:srgbClr val="5B9BD5"/>
        </a:solidFill>
        <a:ln>
          <a:noFill/>
        </a:ln>
        <a:effectLst/>
      </dgm:spPr>
      <dgm:t>
        <a:bodyPr/>
        <a:lstStyle/>
        <a:p>
          <a:pPr>
            <a:buNone/>
          </a:pPr>
          <a:r>
            <a:rPr lang="en-US" sz="2100" dirty="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Rectouterine (Douglas) pouch</a:t>
          </a:r>
        </a:p>
      </dgm:t>
    </dgm:pt>
    <dgm:pt modelId="{6085A899-107F-49B0-A38F-0426A7AD5387}" type="parTrans" cxnId="{A699D1A9-F494-4C61-AFF9-8995C0AC33D8}">
      <dgm:prSet/>
      <dgm:spPr/>
      <dgm:t>
        <a:bodyPr/>
        <a:lstStyle/>
        <a:p>
          <a:endParaRPr lang="en-US"/>
        </a:p>
      </dgm:t>
    </dgm:pt>
    <dgm:pt modelId="{049F284C-A0B4-4F47-8CF2-4F9F40C95E0F}" type="sibTrans" cxnId="{A699D1A9-F494-4C61-AFF9-8995C0AC33D8}">
      <dgm:prSet/>
      <dgm:spPr/>
      <dgm:t>
        <a:bodyPr/>
        <a:lstStyle/>
        <a:p>
          <a:endParaRPr lang="en-US"/>
        </a:p>
      </dgm:t>
    </dgm:pt>
    <dgm:pt modelId="{34B69FCB-E473-47BB-ACFF-EC37D2324643}">
      <dgm:prSet phldrT="[Text]" custT="1"/>
      <dgm:spPr>
        <a:xfrm rot="5400000">
          <a:off x="3480978" y="-1239924"/>
          <a:ext cx="1182989" cy="3832915"/>
        </a:xfrm>
        <a:prstGeom prst="round2SameRect">
          <a:avLst/>
        </a:prstGeom>
        <a:solidFill>
          <a:srgbClr val="4472C4">
            <a:alpha val="90000"/>
            <a:tint val="4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4472C4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Char char="•"/>
          </a:pPr>
          <a:r>
            <a:rPr lang="en-US" sz="20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Reflection of peritoneum from </a:t>
          </a:r>
          <a:r>
            <a:rPr lang="en-US" sz="20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rectum</a:t>
          </a:r>
          <a:r>
            <a:rPr lang="en-US" sz="20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 to </a:t>
          </a:r>
          <a:r>
            <a:rPr lang="en-US" sz="20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upper part of posterior surface of</a:t>
          </a:r>
          <a:r>
            <a:rPr lang="en-US" sz="20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 </a:t>
          </a:r>
          <a:r>
            <a:rPr lang="en-US" sz="20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vagina.</a:t>
          </a:r>
          <a:r>
            <a:rPr lang="en-US" sz="1400" b="1" dirty="0">
              <a:solidFill>
                <a:schemeClr val="accent3">
                  <a:lumMod val="75000"/>
                </a:schemeClr>
              </a:solidFill>
              <a:latin typeface="Calibri" panose="020F0502020204030204"/>
              <a:ea typeface="+mn-ea"/>
              <a:cs typeface="+mn-cs"/>
            </a:rPr>
            <a:t>(posterior fornix)</a:t>
          </a:r>
        </a:p>
      </dgm:t>
    </dgm:pt>
    <dgm:pt modelId="{861C9CA3-541A-4BDB-A9A5-15A61D091AFA}" type="parTrans" cxnId="{430E061A-9E96-49D0-831A-B4E25F733184}">
      <dgm:prSet/>
      <dgm:spPr/>
      <dgm:t>
        <a:bodyPr/>
        <a:lstStyle/>
        <a:p>
          <a:endParaRPr lang="en-US"/>
        </a:p>
      </dgm:t>
    </dgm:pt>
    <dgm:pt modelId="{2292E7A1-1744-4305-9294-79C97AB86B36}" type="sibTrans" cxnId="{430E061A-9E96-49D0-831A-B4E25F733184}">
      <dgm:prSet/>
      <dgm:spPr/>
      <dgm:t>
        <a:bodyPr/>
        <a:lstStyle/>
        <a:p>
          <a:endParaRPr lang="en-US"/>
        </a:p>
      </dgm:t>
    </dgm:pt>
    <dgm:pt modelId="{50A650B5-C9B8-4E74-AEC9-28BFF3495609}">
      <dgm:prSet phldrT="[Text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xfrm>
          <a:off x="0" y="1418470"/>
          <a:ext cx="2156015" cy="1348978"/>
        </a:xfrm>
        <a:prstGeom prst="roundRect">
          <a:avLst/>
        </a:prstGeom>
        <a:solidFill>
          <a:srgbClr val="FFC000"/>
        </a:solidFill>
        <a:ln>
          <a:noFill/>
        </a:ln>
        <a:effectLst/>
      </dgm:spPr>
      <dgm:t>
        <a:bodyPr/>
        <a:lstStyle/>
        <a:p>
          <a:pPr>
            <a:buNone/>
          </a:pPr>
          <a:r>
            <a:rPr lang="en-US" sz="2100" dirty="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Uterovesical (vesicouterine) pouch</a:t>
          </a:r>
        </a:p>
      </dgm:t>
    </dgm:pt>
    <dgm:pt modelId="{D9EA1094-5493-417A-94D7-8F44E330844F}" type="parTrans" cxnId="{45959923-0CD4-45B4-80D6-95E8B8089CBA}">
      <dgm:prSet/>
      <dgm:spPr/>
      <dgm:t>
        <a:bodyPr/>
        <a:lstStyle/>
        <a:p>
          <a:endParaRPr lang="en-US"/>
        </a:p>
      </dgm:t>
    </dgm:pt>
    <dgm:pt modelId="{EFBEA3EB-8F4B-4218-B56A-7FE95D215E2B}" type="sibTrans" cxnId="{45959923-0CD4-45B4-80D6-95E8B8089CBA}">
      <dgm:prSet/>
      <dgm:spPr/>
      <dgm:t>
        <a:bodyPr/>
        <a:lstStyle/>
        <a:p>
          <a:endParaRPr lang="en-US"/>
        </a:p>
      </dgm:t>
    </dgm:pt>
    <dgm:pt modelId="{231B5C75-A24D-443D-831C-C46E81714C97}">
      <dgm:prSet phldrT="[Text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xfrm rot="5400000">
          <a:off x="3493982" y="176502"/>
          <a:ext cx="1156980" cy="3832915"/>
        </a:xfrm>
        <a:prstGeom prst="round2SameRect">
          <a:avLst/>
        </a:prstGeom>
        <a:solidFill>
          <a:srgbClr val="FFC000">
            <a:alpha val="50000"/>
          </a:srgbClr>
        </a:solidFill>
        <a:ln>
          <a:noFill/>
        </a:ln>
        <a:effectLst/>
      </dgm:spPr>
      <dgm:t>
        <a:bodyPr/>
        <a:lstStyle/>
        <a:p>
          <a:pPr>
            <a:buChar char="•"/>
          </a:pPr>
          <a:r>
            <a:rPr lang="en-US" sz="20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Reflection of peritoneum from </a:t>
          </a:r>
          <a:r>
            <a:rPr lang="en-US" sz="20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uterus</a:t>
          </a:r>
          <a:r>
            <a:rPr lang="en-US" sz="20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 to </a:t>
          </a:r>
          <a:r>
            <a:rPr lang="en-US" sz="20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upper surface of urinary bladder. </a:t>
          </a:r>
          <a:r>
            <a:rPr lang="en-US" sz="1400" b="1" dirty="0">
              <a:solidFill>
                <a:schemeClr val="accent3">
                  <a:lumMod val="75000"/>
                </a:schemeClr>
              </a:solidFill>
              <a:latin typeface="Calibri" panose="020F0502020204030204"/>
              <a:ea typeface="+mn-ea"/>
              <a:cs typeface="+mn-cs"/>
            </a:rPr>
            <a:t>(at the junction between the body and the cervix of uterus)</a:t>
          </a:r>
          <a:endParaRPr lang="en-US" sz="2000" b="1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gm:t>
    </dgm:pt>
    <dgm:pt modelId="{060DEED9-AC98-48CA-868D-498F02E27E68}" type="parTrans" cxnId="{90AE8D3D-8764-462C-9059-31AB8C500137}">
      <dgm:prSet/>
      <dgm:spPr/>
      <dgm:t>
        <a:bodyPr/>
        <a:lstStyle/>
        <a:p>
          <a:endParaRPr lang="en-US"/>
        </a:p>
      </dgm:t>
    </dgm:pt>
    <dgm:pt modelId="{B4CB6102-8093-424F-8336-F693A8974101}" type="sibTrans" cxnId="{90AE8D3D-8764-462C-9059-31AB8C500137}">
      <dgm:prSet/>
      <dgm:spPr/>
      <dgm:t>
        <a:bodyPr/>
        <a:lstStyle/>
        <a:p>
          <a:endParaRPr lang="en-US"/>
        </a:p>
      </dgm:t>
    </dgm:pt>
    <dgm:pt modelId="{199F6698-F3AF-4B86-98F6-2763F8B7B4CE}">
      <dgm:prSet phldrT="[Text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xfrm>
          <a:off x="0" y="2834897"/>
          <a:ext cx="2156015" cy="1348978"/>
        </a:xfrm>
        <a:prstGeom prst="roundRect">
          <a:avLst/>
        </a:prstGeom>
        <a:solidFill>
          <a:srgbClr val="70AD47"/>
        </a:solidFill>
        <a:ln>
          <a:noFill/>
        </a:ln>
        <a:effectLst/>
      </dgm:spPr>
      <dgm:t>
        <a:bodyPr/>
        <a:lstStyle/>
        <a:p>
          <a:pPr>
            <a:buNone/>
          </a:pPr>
          <a:r>
            <a:rPr lang="en-US" sz="2100" dirty="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Broad ligament of uterus</a:t>
          </a:r>
        </a:p>
      </dgm:t>
    </dgm:pt>
    <dgm:pt modelId="{45E596EB-A909-46AB-AC9D-9801F5CD7630}" type="parTrans" cxnId="{0D711E01-359A-4F6F-B999-E5230C583ED0}">
      <dgm:prSet/>
      <dgm:spPr/>
      <dgm:t>
        <a:bodyPr/>
        <a:lstStyle/>
        <a:p>
          <a:endParaRPr lang="en-US"/>
        </a:p>
      </dgm:t>
    </dgm:pt>
    <dgm:pt modelId="{3A7D3B4B-60D1-4DF3-B400-A6C468B245D4}" type="sibTrans" cxnId="{0D711E01-359A-4F6F-B999-E5230C583ED0}">
      <dgm:prSet/>
      <dgm:spPr/>
      <dgm:t>
        <a:bodyPr/>
        <a:lstStyle/>
        <a:p>
          <a:endParaRPr lang="en-US"/>
        </a:p>
      </dgm:t>
    </dgm:pt>
    <dgm:pt modelId="{BD6CE6CC-C5E0-479D-8771-6F31E0588970}">
      <dgm:prSet phldrT="[Text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xfrm rot="5400000">
          <a:off x="3439581" y="1592929"/>
          <a:ext cx="1265783" cy="3832915"/>
        </a:xfrm>
        <a:prstGeom prst="round2SameRect">
          <a:avLst/>
        </a:prstGeom>
        <a:solidFill>
          <a:srgbClr val="70AD47">
            <a:alpha val="50000"/>
          </a:srgbClr>
        </a:solidFill>
        <a:ln>
          <a:noFill/>
        </a:ln>
        <a:effectLst/>
      </dgm:spPr>
      <dgm:t>
        <a:bodyPr/>
        <a:lstStyle/>
        <a:p>
          <a:pPr>
            <a:buChar char="•"/>
          </a:pPr>
          <a:r>
            <a:rPr lang="en-US" sz="20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Extension of peritoneum from lateral wall of </a:t>
          </a:r>
          <a:r>
            <a:rPr lang="en-US" sz="20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uterus</a:t>
          </a:r>
          <a:r>
            <a:rPr lang="en-US" sz="20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 to lateral wall of </a:t>
          </a:r>
          <a:r>
            <a:rPr lang="en-US" sz="20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pelvis</a:t>
          </a:r>
          <a:r>
            <a:rPr lang="en-US" sz="20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.</a:t>
          </a:r>
          <a:r>
            <a:rPr lang="en-US" sz="1400" dirty="0">
              <a:solidFill>
                <a:schemeClr val="accent3">
                  <a:lumMod val="75000"/>
                </a:schemeClr>
              </a:solidFill>
              <a:latin typeface="Calibri" panose="020F0502020204030204"/>
              <a:ea typeface="+mn-ea"/>
              <a:cs typeface="+mn-cs"/>
            </a:rPr>
            <a:t>(double layer)</a:t>
          </a:r>
          <a:endParaRPr lang="en-US" sz="20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gm:t>
    </dgm:pt>
    <dgm:pt modelId="{B1A057BC-28DF-49CD-BA27-43247219EEA1}" type="parTrans" cxnId="{5AD6736B-F08B-4FD5-8189-CE26B5CE7CE3}">
      <dgm:prSet/>
      <dgm:spPr/>
      <dgm:t>
        <a:bodyPr/>
        <a:lstStyle/>
        <a:p>
          <a:endParaRPr lang="en-US"/>
        </a:p>
      </dgm:t>
    </dgm:pt>
    <dgm:pt modelId="{30C0A32E-4B6D-447A-A533-95DE9E3503DB}" type="sibTrans" cxnId="{5AD6736B-F08B-4FD5-8189-CE26B5CE7CE3}">
      <dgm:prSet/>
      <dgm:spPr/>
      <dgm:t>
        <a:bodyPr/>
        <a:lstStyle/>
        <a:p>
          <a:endParaRPr lang="en-US"/>
        </a:p>
      </dgm:t>
    </dgm:pt>
    <dgm:pt modelId="{065D5EE7-0470-405E-8D41-16E7D0AA731D}">
      <dgm:prSet phldrT="[Text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xfrm rot="5400000">
          <a:off x="3439581" y="1592929"/>
          <a:ext cx="1265783" cy="3832915"/>
        </a:xfrm>
        <a:prstGeom prst="round2SameRect">
          <a:avLst/>
        </a:prstGeom>
        <a:solidFill>
          <a:srgbClr val="70AD47">
            <a:alpha val="50000"/>
          </a:srgbClr>
        </a:solidFill>
        <a:ln>
          <a:noFill/>
        </a:ln>
        <a:effectLst/>
      </dgm:spPr>
      <dgm:t>
        <a:bodyPr/>
        <a:lstStyle/>
        <a:p>
          <a:pPr>
            <a:buChar char="•"/>
          </a:pPr>
          <a:r>
            <a:rPr lang="en-US" sz="20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encloses the uterine tubes.</a:t>
          </a:r>
        </a:p>
      </dgm:t>
    </dgm:pt>
    <dgm:pt modelId="{A0A43ABD-5504-42E4-AA5D-CB88920880C6}" type="parTrans" cxnId="{87F855EC-90CC-49D1-93B2-4D4D3BFE3758}">
      <dgm:prSet/>
      <dgm:spPr/>
      <dgm:t>
        <a:bodyPr/>
        <a:lstStyle/>
        <a:p>
          <a:endParaRPr lang="en-US"/>
        </a:p>
      </dgm:t>
    </dgm:pt>
    <dgm:pt modelId="{310C13C6-EE33-48DD-8E60-B2D44E6AFBAC}" type="sibTrans" cxnId="{87F855EC-90CC-49D1-93B2-4D4D3BFE3758}">
      <dgm:prSet/>
      <dgm:spPr/>
      <dgm:t>
        <a:bodyPr/>
        <a:lstStyle/>
        <a:p>
          <a:endParaRPr lang="en-US"/>
        </a:p>
      </dgm:t>
    </dgm:pt>
    <dgm:pt modelId="{ADE04A8B-8455-4C92-9E37-DA7ED0899A60}" type="pres">
      <dgm:prSet presAssocID="{B7D3D683-47FD-469F-8775-9C689E2120FE}" presName="Name0" presStyleCnt="0">
        <dgm:presLayoutVars>
          <dgm:dir/>
          <dgm:animLvl val="lvl"/>
          <dgm:resizeHandles val="exact"/>
        </dgm:presLayoutVars>
      </dgm:prSet>
      <dgm:spPr/>
    </dgm:pt>
    <dgm:pt modelId="{BAD5A0DD-68B3-4340-AD4E-4CD52C8DAEBE}" type="pres">
      <dgm:prSet presAssocID="{6B0C4979-B187-46D3-B10E-D468EB92D69C}" presName="linNode" presStyleCnt="0"/>
      <dgm:spPr/>
    </dgm:pt>
    <dgm:pt modelId="{C3E7DFFA-2DA5-4020-8F76-E85D3CC4D2F6}" type="pres">
      <dgm:prSet presAssocID="{6B0C4979-B187-46D3-B10E-D468EB92D69C}" presName="parentText" presStyleLbl="node1" presStyleIdx="0" presStyleCnt="3">
        <dgm:presLayoutVars>
          <dgm:chMax val="1"/>
          <dgm:bulletEnabled val="1"/>
        </dgm:presLayoutVars>
      </dgm:prSet>
      <dgm:spPr/>
    </dgm:pt>
    <dgm:pt modelId="{58FBB9EC-B043-4886-A248-4EED7B2CB6F3}" type="pres">
      <dgm:prSet presAssocID="{6B0C4979-B187-46D3-B10E-D468EB92D69C}" presName="descendantText" presStyleLbl="alignAccFollowNode1" presStyleIdx="0" presStyleCnt="3" custScaleY="109619">
        <dgm:presLayoutVars>
          <dgm:bulletEnabled val="1"/>
        </dgm:presLayoutVars>
      </dgm:prSet>
      <dgm:spPr/>
    </dgm:pt>
    <dgm:pt modelId="{FC4D6E76-CB2D-4CF8-9D9E-790DE51B14BB}" type="pres">
      <dgm:prSet presAssocID="{049F284C-A0B4-4F47-8CF2-4F9F40C95E0F}" presName="sp" presStyleCnt="0"/>
      <dgm:spPr/>
    </dgm:pt>
    <dgm:pt modelId="{4FEA7DCB-CB6D-447B-8B96-4B59209F8986}" type="pres">
      <dgm:prSet presAssocID="{50A650B5-C9B8-4E74-AEC9-28BFF3495609}" presName="linNode" presStyleCnt="0"/>
      <dgm:spPr/>
    </dgm:pt>
    <dgm:pt modelId="{1EE82227-D7FF-4375-AF11-2388229D4ADC}" type="pres">
      <dgm:prSet presAssocID="{50A650B5-C9B8-4E74-AEC9-28BFF3495609}" presName="parentText" presStyleLbl="node1" presStyleIdx="1" presStyleCnt="3">
        <dgm:presLayoutVars>
          <dgm:chMax val="1"/>
          <dgm:bulletEnabled val="1"/>
        </dgm:presLayoutVars>
      </dgm:prSet>
      <dgm:spPr/>
    </dgm:pt>
    <dgm:pt modelId="{ACCB6595-056F-4AA7-90CF-58A6EAA71484}" type="pres">
      <dgm:prSet presAssocID="{50A650B5-C9B8-4E74-AEC9-28BFF3495609}" presName="descendantText" presStyleLbl="alignAccFollowNode1" presStyleIdx="1" presStyleCnt="3" custScaleY="115478">
        <dgm:presLayoutVars>
          <dgm:bulletEnabled val="1"/>
        </dgm:presLayoutVars>
      </dgm:prSet>
      <dgm:spPr>
        <a:prstGeom prst="round2SameRect">
          <a:avLst/>
        </a:prstGeom>
      </dgm:spPr>
    </dgm:pt>
    <dgm:pt modelId="{A89E3C66-8279-459A-B01F-27B0CD37D3B4}" type="pres">
      <dgm:prSet presAssocID="{EFBEA3EB-8F4B-4218-B56A-7FE95D215E2B}" presName="sp" presStyleCnt="0"/>
      <dgm:spPr/>
    </dgm:pt>
    <dgm:pt modelId="{643F1CFF-8D76-4532-AD16-A8C4B5A7F5C9}" type="pres">
      <dgm:prSet presAssocID="{199F6698-F3AF-4B86-98F6-2763F8B7B4CE}" presName="linNode" presStyleCnt="0"/>
      <dgm:spPr/>
    </dgm:pt>
    <dgm:pt modelId="{F36AE7AF-9FB4-4A5C-AB94-18766863E6BF}" type="pres">
      <dgm:prSet presAssocID="{199F6698-F3AF-4B86-98F6-2763F8B7B4CE}" presName="parentText" presStyleLbl="node1" presStyleIdx="2" presStyleCnt="3">
        <dgm:presLayoutVars>
          <dgm:chMax val="1"/>
          <dgm:bulletEnabled val="1"/>
        </dgm:presLayoutVars>
      </dgm:prSet>
      <dgm:spPr/>
    </dgm:pt>
    <dgm:pt modelId="{F6FE8FC8-E2F5-4541-9C1C-BC8E12DCF7B3}" type="pres">
      <dgm:prSet presAssocID="{199F6698-F3AF-4B86-98F6-2763F8B7B4CE}" presName="descendantText" presStyleLbl="alignAccFollowNode1" presStyleIdx="2" presStyleCnt="3" custScaleY="134324">
        <dgm:presLayoutVars>
          <dgm:bulletEnabled val="1"/>
        </dgm:presLayoutVars>
      </dgm:prSet>
      <dgm:spPr/>
    </dgm:pt>
  </dgm:ptLst>
  <dgm:cxnLst>
    <dgm:cxn modelId="{0D711E01-359A-4F6F-B999-E5230C583ED0}" srcId="{B7D3D683-47FD-469F-8775-9C689E2120FE}" destId="{199F6698-F3AF-4B86-98F6-2763F8B7B4CE}" srcOrd="2" destOrd="0" parTransId="{45E596EB-A909-46AB-AC9D-9801F5CD7630}" sibTransId="{3A7D3B4B-60D1-4DF3-B400-A6C468B245D4}"/>
    <dgm:cxn modelId="{D9FBAD13-C7EC-44EC-98AF-BF8067B98A1B}" type="presOf" srcId="{231B5C75-A24D-443D-831C-C46E81714C97}" destId="{ACCB6595-056F-4AA7-90CF-58A6EAA71484}" srcOrd="0" destOrd="0" presId="urn:microsoft.com/office/officeart/2005/8/layout/vList5"/>
    <dgm:cxn modelId="{430E061A-9E96-49D0-831A-B4E25F733184}" srcId="{6B0C4979-B187-46D3-B10E-D468EB92D69C}" destId="{34B69FCB-E473-47BB-ACFF-EC37D2324643}" srcOrd="0" destOrd="0" parTransId="{861C9CA3-541A-4BDB-A9A5-15A61D091AFA}" sibTransId="{2292E7A1-1744-4305-9294-79C97AB86B36}"/>
    <dgm:cxn modelId="{45959923-0CD4-45B4-80D6-95E8B8089CBA}" srcId="{B7D3D683-47FD-469F-8775-9C689E2120FE}" destId="{50A650B5-C9B8-4E74-AEC9-28BFF3495609}" srcOrd="1" destOrd="0" parTransId="{D9EA1094-5493-417A-94D7-8F44E330844F}" sibTransId="{EFBEA3EB-8F4B-4218-B56A-7FE95D215E2B}"/>
    <dgm:cxn modelId="{56397725-6FEB-41EC-8FDE-93D6F869DCF1}" type="presOf" srcId="{BD6CE6CC-C5E0-479D-8771-6F31E0588970}" destId="{F6FE8FC8-E2F5-4541-9C1C-BC8E12DCF7B3}" srcOrd="0" destOrd="0" presId="urn:microsoft.com/office/officeart/2005/8/layout/vList5"/>
    <dgm:cxn modelId="{90AE8D3D-8764-462C-9059-31AB8C500137}" srcId="{50A650B5-C9B8-4E74-AEC9-28BFF3495609}" destId="{231B5C75-A24D-443D-831C-C46E81714C97}" srcOrd="0" destOrd="0" parTransId="{060DEED9-AC98-48CA-868D-498F02E27E68}" sibTransId="{B4CB6102-8093-424F-8336-F693A8974101}"/>
    <dgm:cxn modelId="{3004036A-CD31-4C4E-9097-EC7EB9F14227}" type="presOf" srcId="{065D5EE7-0470-405E-8D41-16E7D0AA731D}" destId="{F6FE8FC8-E2F5-4541-9C1C-BC8E12DCF7B3}" srcOrd="0" destOrd="1" presId="urn:microsoft.com/office/officeart/2005/8/layout/vList5"/>
    <dgm:cxn modelId="{5AD6736B-F08B-4FD5-8189-CE26B5CE7CE3}" srcId="{199F6698-F3AF-4B86-98F6-2763F8B7B4CE}" destId="{BD6CE6CC-C5E0-479D-8771-6F31E0588970}" srcOrd="0" destOrd="0" parTransId="{B1A057BC-28DF-49CD-BA27-43247219EEA1}" sibTransId="{30C0A32E-4B6D-447A-A533-95DE9E3503DB}"/>
    <dgm:cxn modelId="{B3319C89-8E67-45AB-9C8A-F13C3B38A456}" type="presOf" srcId="{6B0C4979-B187-46D3-B10E-D468EB92D69C}" destId="{C3E7DFFA-2DA5-4020-8F76-E85D3CC4D2F6}" srcOrd="0" destOrd="0" presId="urn:microsoft.com/office/officeart/2005/8/layout/vList5"/>
    <dgm:cxn modelId="{60D641A7-CCAA-4DCC-B394-E9E29A6C42EA}" type="presOf" srcId="{50A650B5-C9B8-4E74-AEC9-28BFF3495609}" destId="{1EE82227-D7FF-4375-AF11-2388229D4ADC}" srcOrd="0" destOrd="0" presId="urn:microsoft.com/office/officeart/2005/8/layout/vList5"/>
    <dgm:cxn modelId="{A699D1A9-F494-4C61-AFF9-8995C0AC33D8}" srcId="{B7D3D683-47FD-469F-8775-9C689E2120FE}" destId="{6B0C4979-B187-46D3-B10E-D468EB92D69C}" srcOrd="0" destOrd="0" parTransId="{6085A899-107F-49B0-A38F-0426A7AD5387}" sibTransId="{049F284C-A0B4-4F47-8CF2-4F9F40C95E0F}"/>
    <dgm:cxn modelId="{D1B827DB-8725-42F9-977B-C10273F0DA64}" type="presOf" srcId="{B7D3D683-47FD-469F-8775-9C689E2120FE}" destId="{ADE04A8B-8455-4C92-9E37-DA7ED0899A60}" srcOrd="0" destOrd="0" presId="urn:microsoft.com/office/officeart/2005/8/layout/vList5"/>
    <dgm:cxn modelId="{E4225BDE-626A-428C-8265-85A77D113A7F}" type="presOf" srcId="{34B69FCB-E473-47BB-ACFF-EC37D2324643}" destId="{58FBB9EC-B043-4886-A248-4EED7B2CB6F3}" srcOrd="0" destOrd="0" presId="urn:microsoft.com/office/officeart/2005/8/layout/vList5"/>
    <dgm:cxn modelId="{FAD58EDF-39ED-4713-9D55-065ECBFF1BF5}" type="presOf" srcId="{199F6698-F3AF-4B86-98F6-2763F8B7B4CE}" destId="{F36AE7AF-9FB4-4A5C-AB94-18766863E6BF}" srcOrd="0" destOrd="0" presId="urn:microsoft.com/office/officeart/2005/8/layout/vList5"/>
    <dgm:cxn modelId="{87F855EC-90CC-49D1-93B2-4D4D3BFE3758}" srcId="{199F6698-F3AF-4B86-98F6-2763F8B7B4CE}" destId="{065D5EE7-0470-405E-8D41-16E7D0AA731D}" srcOrd="1" destOrd="0" parTransId="{A0A43ABD-5504-42E4-AA5D-CB88920880C6}" sibTransId="{310C13C6-EE33-48DD-8E60-B2D44E6AFBAC}"/>
    <dgm:cxn modelId="{84649B3E-AC38-4323-A015-102437C4A9F4}" type="presParOf" srcId="{ADE04A8B-8455-4C92-9E37-DA7ED0899A60}" destId="{BAD5A0DD-68B3-4340-AD4E-4CD52C8DAEBE}" srcOrd="0" destOrd="0" presId="urn:microsoft.com/office/officeart/2005/8/layout/vList5"/>
    <dgm:cxn modelId="{5A6C004A-2195-4F63-AADB-6AAFE77CE4F1}" type="presParOf" srcId="{BAD5A0DD-68B3-4340-AD4E-4CD52C8DAEBE}" destId="{C3E7DFFA-2DA5-4020-8F76-E85D3CC4D2F6}" srcOrd="0" destOrd="0" presId="urn:microsoft.com/office/officeart/2005/8/layout/vList5"/>
    <dgm:cxn modelId="{1086DBC8-BF94-406C-8286-D2EBB6DDB6BB}" type="presParOf" srcId="{BAD5A0DD-68B3-4340-AD4E-4CD52C8DAEBE}" destId="{58FBB9EC-B043-4886-A248-4EED7B2CB6F3}" srcOrd="1" destOrd="0" presId="urn:microsoft.com/office/officeart/2005/8/layout/vList5"/>
    <dgm:cxn modelId="{F0570295-A57A-463C-9186-6CC9A303332A}" type="presParOf" srcId="{ADE04A8B-8455-4C92-9E37-DA7ED0899A60}" destId="{FC4D6E76-CB2D-4CF8-9D9E-790DE51B14BB}" srcOrd="1" destOrd="0" presId="urn:microsoft.com/office/officeart/2005/8/layout/vList5"/>
    <dgm:cxn modelId="{E97F805B-1716-428B-8D3A-D4B302110DC9}" type="presParOf" srcId="{ADE04A8B-8455-4C92-9E37-DA7ED0899A60}" destId="{4FEA7DCB-CB6D-447B-8B96-4B59209F8986}" srcOrd="2" destOrd="0" presId="urn:microsoft.com/office/officeart/2005/8/layout/vList5"/>
    <dgm:cxn modelId="{CD3C35BE-A2FD-4DD9-9CF3-D1100EBB8E3C}" type="presParOf" srcId="{4FEA7DCB-CB6D-447B-8B96-4B59209F8986}" destId="{1EE82227-D7FF-4375-AF11-2388229D4ADC}" srcOrd="0" destOrd="0" presId="urn:microsoft.com/office/officeart/2005/8/layout/vList5"/>
    <dgm:cxn modelId="{2216DC04-62A0-47DF-8EFB-63AA531928D0}" type="presParOf" srcId="{4FEA7DCB-CB6D-447B-8B96-4B59209F8986}" destId="{ACCB6595-056F-4AA7-90CF-58A6EAA71484}" srcOrd="1" destOrd="0" presId="urn:microsoft.com/office/officeart/2005/8/layout/vList5"/>
    <dgm:cxn modelId="{98BFC9C0-1F27-4881-A702-84CC8CEDB9F9}" type="presParOf" srcId="{ADE04A8B-8455-4C92-9E37-DA7ED0899A60}" destId="{A89E3C66-8279-459A-B01F-27B0CD37D3B4}" srcOrd="3" destOrd="0" presId="urn:microsoft.com/office/officeart/2005/8/layout/vList5"/>
    <dgm:cxn modelId="{6FE3122E-CA0C-4854-9494-AFB68817AB1A}" type="presParOf" srcId="{ADE04A8B-8455-4C92-9E37-DA7ED0899A60}" destId="{643F1CFF-8D76-4532-AD16-A8C4B5A7F5C9}" srcOrd="4" destOrd="0" presId="urn:microsoft.com/office/officeart/2005/8/layout/vList5"/>
    <dgm:cxn modelId="{C9F461AB-21F4-4E98-A278-BC4EEF353675}" type="presParOf" srcId="{643F1CFF-8D76-4532-AD16-A8C4B5A7F5C9}" destId="{F36AE7AF-9FB4-4A5C-AB94-18766863E6BF}" srcOrd="0" destOrd="0" presId="urn:microsoft.com/office/officeart/2005/8/layout/vList5"/>
    <dgm:cxn modelId="{6EC26216-C0D6-4CD8-A042-43D6C785A048}" type="presParOf" srcId="{643F1CFF-8D76-4532-AD16-A8C4B5A7F5C9}" destId="{F6FE8FC8-E2F5-4541-9C1C-BC8E12DCF7B3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8FBB9EC-B043-4886-A248-4EED7B2CB6F3}">
      <dsp:nvSpPr>
        <dsp:cNvPr id="0" name=""/>
        <dsp:cNvSpPr/>
      </dsp:nvSpPr>
      <dsp:spPr>
        <a:xfrm rot="5400000">
          <a:off x="3339499" y="-1183997"/>
          <a:ext cx="1156102" cy="3687107"/>
        </a:xfrm>
        <a:prstGeom prst="round2SameRect">
          <a:avLst/>
        </a:prstGeom>
        <a:solidFill>
          <a:srgbClr val="4472C4">
            <a:alpha val="90000"/>
            <a:tint val="4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4472C4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Reflection of peritoneum from </a:t>
          </a:r>
          <a:r>
            <a:rPr lang="en-US" sz="20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rectum</a:t>
          </a:r>
          <a:r>
            <a:rPr lang="en-US" sz="20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 to </a:t>
          </a:r>
          <a:r>
            <a:rPr lang="en-US" sz="20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upper part of posterior surface of</a:t>
          </a:r>
          <a:r>
            <a:rPr lang="en-US" sz="20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 </a:t>
          </a:r>
          <a:r>
            <a:rPr lang="en-US" sz="20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vagina.</a:t>
          </a:r>
          <a:r>
            <a:rPr lang="en-US" sz="1400" b="1" kern="1200" dirty="0">
              <a:solidFill>
                <a:schemeClr val="accent3">
                  <a:lumMod val="75000"/>
                </a:schemeClr>
              </a:solidFill>
              <a:latin typeface="Calibri" panose="020F0502020204030204"/>
              <a:ea typeface="+mn-ea"/>
              <a:cs typeface="+mn-cs"/>
            </a:rPr>
            <a:t>(posterior fornix)</a:t>
          </a:r>
        </a:p>
      </dsp:txBody>
      <dsp:txXfrm rot="-5400000">
        <a:off x="2073997" y="137941"/>
        <a:ext cx="3630671" cy="1043230"/>
      </dsp:txXfrm>
    </dsp:sp>
    <dsp:sp modelId="{C3E7DFFA-2DA5-4020-8F76-E85D3CC4D2F6}">
      <dsp:nvSpPr>
        <dsp:cNvPr id="0" name=""/>
        <dsp:cNvSpPr/>
      </dsp:nvSpPr>
      <dsp:spPr>
        <a:xfrm>
          <a:off x="0" y="396"/>
          <a:ext cx="2073997" cy="1318319"/>
        </a:xfrm>
        <a:prstGeom prst="roundRect">
          <a:avLst/>
        </a:prstGeom>
        <a:solidFill>
          <a:srgbClr val="5B9BD5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Rectouterine (Douglas) pouch</a:t>
          </a:r>
        </a:p>
      </dsp:txBody>
      <dsp:txXfrm>
        <a:off x="64355" y="64751"/>
        <a:ext cx="1945287" cy="1189609"/>
      </dsp:txXfrm>
    </dsp:sp>
    <dsp:sp modelId="{ACCB6595-056F-4AA7-90CF-58A6EAA71484}">
      <dsp:nvSpPr>
        <dsp:cNvPr id="0" name=""/>
        <dsp:cNvSpPr/>
      </dsp:nvSpPr>
      <dsp:spPr>
        <a:xfrm rot="5400000">
          <a:off x="3308603" y="200238"/>
          <a:ext cx="1217895" cy="3687107"/>
        </a:xfrm>
        <a:prstGeom prst="round2SameRect">
          <a:avLst/>
        </a:prstGeom>
        <a:solidFill>
          <a:srgbClr val="FFC000">
            <a:alpha val="50000"/>
          </a:srgb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Reflection of peritoneum from </a:t>
          </a:r>
          <a:r>
            <a:rPr lang="en-US" sz="20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uterus</a:t>
          </a:r>
          <a:r>
            <a:rPr lang="en-US" sz="20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 to </a:t>
          </a:r>
          <a:r>
            <a:rPr lang="en-US" sz="20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upper surface of urinary bladder. </a:t>
          </a:r>
          <a:r>
            <a:rPr lang="en-US" sz="1400" b="1" kern="1200" dirty="0">
              <a:solidFill>
                <a:schemeClr val="accent3">
                  <a:lumMod val="75000"/>
                </a:schemeClr>
              </a:solidFill>
              <a:latin typeface="Calibri" panose="020F0502020204030204"/>
              <a:ea typeface="+mn-ea"/>
              <a:cs typeface="+mn-cs"/>
            </a:rPr>
            <a:t>(at the junction between the body and the cervix of uterus)</a:t>
          </a:r>
          <a:endParaRPr lang="en-US" sz="2000" b="1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sp:txBody>
      <dsp:txXfrm rot="-5400000">
        <a:off x="2073998" y="1494297"/>
        <a:ext cx="3627654" cy="1098989"/>
      </dsp:txXfrm>
    </dsp:sp>
    <dsp:sp modelId="{1EE82227-D7FF-4375-AF11-2388229D4ADC}">
      <dsp:nvSpPr>
        <dsp:cNvPr id="0" name=""/>
        <dsp:cNvSpPr/>
      </dsp:nvSpPr>
      <dsp:spPr>
        <a:xfrm>
          <a:off x="0" y="1384632"/>
          <a:ext cx="2073997" cy="1318319"/>
        </a:xfrm>
        <a:prstGeom prst="roundRect">
          <a:avLst/>
        </a:prstGeom>
        <a:solidFill>
          <a:srgbClr val="FFC000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Uterovesical (vesicouterine) pouch</a:t>
          </a:r>
        </a:p>
      </dsp:txBody>
      <dsp:txXfrm>
        <a:off x="64355" y="1448987"/>
        <a:ext cx="1945287" cy="1189609"/>
      </dsp:txXfrm>
    </dsp:sp>
    <dsp:sp modelId="{F6FE8FC8-E2F5-4541-9C1C-BC8E12DCF7B3}">
      <dsp:nvSpPr>
        <dsp:cNvPr id="0" name=""/>
        <dsp:cNvSpPr/>
      </dsp:nvSpPr>
      <dsp:spPr>
        <a:xfrm rot="5400000">
          <a:off x="3205397" y="1635442"/>
          <a:ext cx="1416655" cy="3683506"/>
        </a:xfrm>
        <a:prstGeom prst="round2SameRect">
          <a:avLst/>
        </a:prstGeom>
        <a:solidFill>
          <a:srgbClr val="70AD47">
            <a:alpha val="50000"/>
          </a:srgb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Extension of peritoneum from lateral wall of </a:t>
          </a:r>
          <a:r>
            <a:rPr lang="en-US" sz="20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uterus</a:t>
          </a:r>
          <a:r>
            <a:rPr lang="en-US" sz="20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 to lateral wall of </a:t>
          </a:r>
          <a:r>
            <a:rPr lang="en-US" sz="20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pelvis</a:t>
          </a:r>
          <a:r>
            <a:rPr lang="en-US" sz="20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.</a:t>
          </a:r>
          <a:r>
            <a:rPr lang="en-US" sz="1400" kern="1200" dirty="0">
              <a:solidFill>
                <a:schemeClr val="accent3">
                  <a:lumMod val="75000"/>
                </a:schemeClr>
              </a:solidFill>
              <a:latin typeface="Calibri" panose="020F0502020204030204"/>
              <a:ea typeface="+mn-ea"/>
              <a:cs typeface="+mn-cs"/>
            </a:rPr>
            <a:t>(double layer)</a:t>
          </a:r>
          <a:endParaRPr lang="en-US" sz="20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encloses the uterine tubes.</a:t>
          </a:r>
        </a:p>
      </dsp:txBody>
      <dsp:txXfrm rot="-5400000">
        <a:off x="2071972" y="2838023"/>
        <a:ext cx="3614351" cy="1278345"/>
      </dsp:txXfrm>
    </dsp:sp>
    <dsp:sp modelId="{F36AE7AF-9FB4-4A5C-AB94-18766863E6BF}">
      <dsp:nvSpPr>
        <dsp:cNvPr id="0" name=""/>
        <dsp:cNvSpPr/>
      </dsp:nvSpPr>
      <dsp:spPr>
        <a:xfrm>
          <a:off x="0" y="2818035"/>
          <a:ext cx="2071972" cy="1318319"/>
        </a:xfrm>
        <a:prstGeom prst="roundRect">
          <a:avLst/>
        </a:prstGeom>
        <a:solidFill>
          <a:srgbClr val="70AD47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Broad ligament of uterus</a:t>
          </a:r>
        </a:p>
      </dsp:txBody>
      <dsp:txXfrm>
        <a:off x="64355" y="2882390"/>
        <a:ext cx="1943262" cy="118960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8-03-13T15:59:25.174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15039206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docs.google.com/presentation/d/1QzDLv-_GqiU9tEFYgsd08kfcu1546XQMXmbQ0eTYC8s/edit?usp=sharing" TargetMode="Externa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hape 109">
            <a:extLst>
              <a:ext uri="{FF2B5EF4-FFF2-40B4-BE49-F238E27FC236}">
                <a16:creationId xmlns:a16="http://schemas.microsoft.com/office/drawing/2014/main" id="{92B83288-6382-48A9-9407-F200043D75FA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666996" cy="1572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Shape 110">
            <a:extLst>
              <a:ext uri="{FF2B5EF4-FFF2-40B4-BE49-F238E27FC236}">
                <a16:creationId xmlns:a16="http://schemas.microsoft.com/office/drawing/2014/main" id="{92A6CBCB-A062-4411-BBCB-950EE0FC5333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930564" y="-1"/>
            <a:ext cx="2236214" cy="2060027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Shape 107">
            <a:extLst>
              <a:ext uri="{FF2B5EF4-FFF2-40B4-BE49-F238E27FC236}">
                <a16:creationId xmlns:a16="http://schemas.microsoft.com/office/drawing/2014/main" id="{00E8EAC2-46D8-4156-B122-3EE148D62A72}"/>
              </a:ext>
            </a:extLst>
          </p:cNvPr>
          <p:cNvSpPr txBox="1"/>
          <p:nvPr/>
        </p:nvSpPr>
        <p:spPr>
          <a:xfrm>
            <a:off x="85059" y="5693292"/>
            <a:ext cx="4328677" cy="6074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 dirty="0">
                <a:latin typeface="+mn-lt"/>
                <a:cs typeface="+mn-cs"/>
              </a:rPr>
              <a:t>Please check our </a:t>
            </a:r>
            <a:r>
              <a:rPr lang="en-GB" sz="1600" b="1" u="sng" dirty="0">
                <a:solidFill>
                  <a:schemeClr val="accent1"/>
                </a:solidFill>
                <a:latin typeface="+mn-lt"/>
                <a:cs typeface="+mn-cs"/>
                <a:hlinkClick r:id="rId4"/>
              </a:rPr>
              <a:t>Editing File</a:t>
            </a:r>
            <a:endParaRPr sz="1600" b="1" dirty="0">
              <a:solidFill>
                <a:schemeClr val="accent1"/>
              </a:solidFill>
              <a:latin typeface="+mn-lt"/>
              <a:cs typeface="+mn-cs"/>
            </a:endParaRPr>
          </a:p>
        </p:txBody>
      </p:sp>
      <p:sp>
        <p:nvSpPr>
          <p:cNvPr id="10" name="Shape 55">
            <a:extLst>
              <a:ext uri="{FF2B5EF4-FFF2-40B4-BE49-F238E27FC236}">
                <a16:creationId xmlns:a16="http://schemas.microsoft.com/office/drawing/2014/main" id="{498B3F68-DD49-4A99-922A-5F3DD9CBB9A8}"/>
              </a:ext>
            </a:extLst>
          </p:cNvPr>
          <p:cNvSpPr/>
          <p:nvPr/>
        </p:nvSpPr>
        <p:spPr>
          <a:xfrm>
            <a:off x="3658685" y="1008934"/>
            <a:ext cx="1442167" cy="1499933"/>
          </a:xfrm>
          <a:custGeom>
            <a:avLst/>
            <a:gdLst/>
            <a:ahLst/>
            <a:cxnLst/>
            <a:rect l="0" t="0" r="0" b="0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38100" cap="flat" cmpd="sng">
            <a:solidFill>
              <a:srgbClr val="CCA677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11" name="Shape 56">
            <a:extLst>
              <a:ext uri="{FF2B5EF4-FFF2-40B4-BE49-F238E27FC236}">
                <a16:creationId xmlns:a16="http://schemas.microsoft.com/office/drawing/2014/main" id="{CDF81E75-BF9D-4A8C-AFC0-95B62D115A04}"/>
              </a:ext>
            </a:extLst>
          </p:cNvPr>
          <p:cNvSpPr/>
          <p:nvPr/>
        </p:nvSpPr>
        <p:spPr>
          <a:xfrm rot="10800000">
            <a:off x="7091134" y="4355634"/>
            <a:ext cx="1442167" cy="1499933"/>
          </a:xfrm>
          <a:custGeom>
            <a:avLst/>
            <a:gdLst/>
            <a:ahLst/>
            <a:cxnLst/>
            <a:rect l="0" t="0" r="0" b="0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38100" cap="flat" cmpd="sng">
            <a:solidFill>
              <a:srgbClr val="CCA677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13" name="Shape 113">
            <a:extLst>
              <a:ext uri="{FF2B5EF4-FFF2-40B4-BE49-F238E27FC236}">
                <a16:creationId xmlns:a16="http://schemas.microsoft.com/office/drawing/2014/main" id="{E201EE49-8AE4-4466-89D8-4BE602B15B0D}"/>
              </a:ext>
            </a:extLst>
          </p:cNvPr>
          <p:cNvSpPr txBox="1"/>
          <p:nvPr/>
        </p:nvSpPr>
        <p:spPr>
          <a:xfrm>
            <a:off x="9724292" y="6204902"/>
            <a:ext cx="2467708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2500" b="1" dirty="0">
                <a:latin typeface="Arabic Typesetting"/>
                <a:ea typeface="Arabic Typesetting"/>
                <a:cs typeface="Arabic Typesetting"/>
                <a:sym typeface="Arabic Typesetting"/>
              </a:rPr>
              <a:t>{وَمَنْ يَتَوَكَّلْ عَلَى اللَّهِ فَهُوَ حَسْبُهُ}</a:t>
            </a:r>
            <a:endParaRPr sz="2500" b="1" dirty="0">
              <a:latin typeface="Arabic Typesetting"/>
              <a:ea typeface="Arabic Typesetting"/>
              <a:cs typeface="Arabic Typesetting"/>
              <a:sym typeface="Arabic Typesetting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F69B414-FE47-4358-96E2-2E9405BB83BB}"/>
              </a:ext>
            </a:extLst>
          </p:cNvPr>
          <p:cNvSpPr txBox="1"/>
          <p:nvPr/>
        </p:nvSpPr>
        <p:spPr>
          <a:xfrm>
            <a:off x="5096079" y="5356671"/>
            <a:ext cx="19950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gency FB" panose="020B0503020202020204" pitchFamily="34" charset="0"/>
              </a:rPr>
              <a:t>Lecture (1)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A2C603F-DC25-45AA-8010-10BE80124BFF}"/>
              </a:ext>
            </a:extLst>
          </p:cNvPr>
          <p:cNvSpPr txBox="1"/>
          <p:nvPr/>
        </p:nvSpPr>
        <p:spPr>
          <a:xfrm>
            <a:off x="9525300" y="5275098"/>
            <a:ext cx="2666700" cy="950132"/>
          </a:xfrm>
          <a:prstGeom prst="rect">
            <a:avLst/>
          </a:prstGeom>
          <a:noFill/>
          <a:ln>
            <a:noFill/>
            <a:prstDash val="sys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60000" indent="-180000">
              <a:lnSpc>
                <a:spcPts val="2300"/>
              </a:lnSpc>
              <a:buFont typeface="Wingdings" panose="05000000000000000000" pitchFamily="2" charset="2"/>
              <a:buChar char="§"/>
            </a:pPr>
            <a:r>
              <a:rPr lang="en-US" sz="1600" b="1" dirty="0">
                <a:solidFill>
                  <a:srgbClr val="C00000"/>
                </a:solidFill>
                <a:latin typeface="+mn-lt"/>
                <a:cs typeface="Arial" panose="020B0604020202020204" pitchFamily="34" charset="0"/>
              </a:rPr>
              <a:t>Important</a:t>
            </a:r>
            <a:r>
              <a:rPr lang="en-US" sz="1600" b="1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 </a:t>
            </a:r>
          </a:p>
          <a:p>
            <a:pPr marL="360000" indent="-180000">
              <a:lnSpc>
                <a:spcPts val="2300"/>
              </a:lnSpc>
              <a:buFont typeface="Wingdings" panose="05000000000000000000" pitchFamily="2" charset="2"/>
              <a:buChar char="§"/>
            </a:pPr>
            <a:r>
              <a:rPr lang="en-US" sz="1600" b="1" dirty="0">
                <a:solidFill>
                  <a:srgbClr val="92D050"/>
                </a:solidFill>
                <a:latin typeface="+mn-lt"/>
                <a:cs typeface="Arial" panose="020B0604020202020204" pitchFamily="34" charset="0"/>
              </a:rPr>
              <a:t>Doctors Notes</a:t>
            </a:r>
          </a:p>
          <a:p>
            <a:pPr marL="360000" indent="-180000">
              <a:lnSpc>
                <a:spcPts val="2300"/>
              </a:lnSpc>
              <a:buFont typeface="Wingdings" panose="05000000000000000000" pitchFamily="2" charset="2"/>
              <a:buChar char="§"/>
            </a:pPr>
            <a:r>
              <a:rPr lang="en-US" sz="1600" b="1" dirty="0">
                <a:solidFill>
                  <a:schemeClr val="bg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Notes/Extra explanation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962D82B-189E-4C68-BAAC-08BC49E6CC27}"/>
              </a:ext>
            </a:extLst>
          </p:cNvPr>
          <p:cNvSpPr/>
          <p:nvPr/>
        </p:nvSpPr>
        <p:spPr>
          <a:xfrm>
            <a:off x="3658692" y="1901331"/>
            <a:ext cx="487461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dirty="0">
                <a:latin typeface="Agency FB" panose="020B0503020202020204" pitchFamily="34" charset="0"/>
              </a:rPr>
              <a:t>Anatomy of Female</a:t>
            </a:r>
            <a:r>
              <a:rPr lang="en-US" sz="6000" baseline="0" dirty="0">
                <a:latin typeface="Agency FB" panose="020B0503020202020204" pitchFamily="34" charset="0"/>
              </a:rPr>
              <a:t> Reproductive System</a:t>
            </a:r>
            <a:endParaRPr lang="en-US" sz="6000" dirty="0">
              <a:latin typeface="Agency FB" panose="020B0503020202020204" pitchFamily="34" charset="0"/>
            </a:endParaRPr>
          </a:p>
        </p:txBody>
      </p:sp>
      <p:sp>
        <p:nvSpPr>
          <p:cNvPr id="17" name="Shape 21">
            <a:extLst>
              <a:ext uri="{FF2B5EF4-FFF2-40B4-BE49-F238E27FC236}">
                <a16:creationId xmlns:a16="http://schemas.microsoft.com/office/drawing/2014/main" id="{E9866EDF-A8B3-4AB6-B960-409D315CBCBF}"/>
              </a:ext>
            </a:extLst>
          </p:cNvPr>
          <p:cNvSpPr/>
          <p:nvPr/>
        </p:nvSpPr>
        <p:spPr>
          <a:xfrm flipV="1">
            <a:off x="0" y="6720113"/>
            <a:ext cx="12192000" cy="1378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D0BC3FA-6127-4E75-8FD9-5AB056BD079C}"/>
              </a:ext>
            </a:extLst>
          </p:cNvPr>
          <p:cNvSpPr txBox="1"/>
          <p:nvPr/>
        </p:nvSpPr>
        <p:spPr>
          <a:xfrm>
            <a:off x="85061" y="6085388"/>
            <a:ext cx="4328678" cy="698717"/>
          </a:xfrm>
          <a:prstGeom prst="rect">
            <a:avLst/>
          </a:prstGeom>
          <a:ln w="28575"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</a:pPr>
            <a:r>
              <a:rPr lang="ar-SA" sz="1400" b="1" dirty="0">
                <a:latin typeface="Calibri" panose="020F0502020204030204" pitchFamily="34" charset="0"/>
                <a:cs typeface="Calibri" panose="020F0502020204030204" pitchFamily="34" charset="0"/>
              </a:rPr>
              <a:t>هذا العمل مبني بشكل أساسي على عمل دفعة 436 مع المراجعة والتدقيق وإضافة الملاحظات ولا يغني عن المصدر الأساسي للمذاكرة</a:t>
            </a:r>
          </a:p>
        </p:txBody>
      </p:sp>
    </p:spTree>
    <p:extLst>
      <p:ext uri="{BB962C8B-B14F-4D97-AF65-F5344CB8AC3E}">
        <p14:creationId xmlns:p14="http://schemas.microsoft.com/office/powerpoint/2010/main" val="3914029578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BDCACC-88AC-4271-AD50-7A42F4F999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CD29E6-9DA0-43B2-AF62-29A0572914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/>
              <a:t>انقر فوق الأيقونة لإضافة صورة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E775B4-6F36-4CF9-BF85-303B65A0D8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9F652F-5A55-4D84-AD3F-A42964D89F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DF2EF9-87B7-4584-A4EB-57051B15C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EE7BA5-E84F-4F6D-814C-560E5A4C0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52621573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95361D-1266-48D3-B713-8F911990EF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5B356E-E33B-4870-8B41-1AE9E4FD1D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FEAC92-6FF9-40D0-B8D5-BA99BC727F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15B769-F857-4196-9756-DE0B4AE29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732A03-8426-4A03-9B94-2316E84F3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04373987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A6A25B4-3727-471C-8412-8FD0A33C2CC2}"/>
              </a:ext>
            </a:extLst>
          </p:cNvPr>
          <p:cNvSpPr txBox="1"/>
          <p:nvPr/>
        </p:nvSpPr>
        <p:spPr>
          <a:xfrm>
            <a:off x="0" y="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CA945E"/>
                </a:solidFill>
                <a:latin typeface="Agency FB" panose="020B0503020202020204" pitchFamily="34" charset="0"/>
              </a:rPr>
              <a:t>MCQs</a:t>
            </a:r>
          </a:p>
        </p:txBody>
      </p:sp>
    </p:spTree>
    <p:extLst>
      <p:ext uri="{BB962C8B-B14F-4D97-AF65-F5344CB8AC3E}">
        <p14:creationId xmlns:p14="http://schemas.microsoft.com/office/powerpoint/2010/main" val="362279461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A6A25B4-3727-471C-8412-8FD0A33C2CC2}"/>
              </a:ext>
            </a:extLst>
          </p:cNvPr>
          <p:cNvSpPr txBox="1"/>
          <p:nvPr/>
        </p:nvSpPr>
        <p:spPr>
          <a:xfrm>
            <a:off x="0" y="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CA945E"/>
                </a:solidFill>
                <a:latin typeface="Agency FB" panose="020B0503020202020204" pitchFamily="34" charset="0"/>
              </a:rPr>
              <a:t>SAQ</a:t>
            </a:r>
          </a:p>
        </p:txBody>
      </p:sp>
    </p:spTree>
    <p:extLst>
      <p:ext uri="{BB962C8B-B14F-4D97-AF65-F5344CB8AC3E}">
        <p14:creationId xmlns:p14="http://schemas.microsoft.com/office/powerpoint/2010/main" val="2516895182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0CC9A26-57FC-426A-AC96-B2A19B7227D2}"/>
              </a:ext>
            </a:extLst>
          </p:cNvPr>
          <p:cNvSpPr txBox="1"/>
          <p:nvPr/>
        </p:nvSpPr>
        <p:spPr>
          <a:xfrm>
            <a:off x="3658685" y="2637981"/>
            <a:ext cx="4874616" cy="3323987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i="0" dirty="0">
                <a:solidFill>
                  <a:srgbClr val="CCA677"/>
                </a:solidFill>
                <a:effectLst/>
                <a:latin typeface="+mn-lt"/>
                <a:cs typeface="Arial" panose="020B0604020202020204" pitchFamily="34" charset="0"/>
              </a:rPr>
              <a:t>Team Leaders:</a:t>
            </a:r>
            <a:endParaRPr lang="en-GB" sz="2000" b="1" dirty="0">
              <a:solidFill>
                <a:schemeClr val="tx1"/>
              </a:solidFill>
              <a:latin typeface="+mn-lt"/>
              <a:ea typeface="Open Sans"/>
              <a:cs typeface="Arial" panose="020B0604020202020204" pitchFamily="34" charset="0"/>
              <a:sym typeface="Open Sans"/>
            </a:endParaRPr>
          </a:p>
          <a:p>
            <a:pPr algn="ctr"/>
            <a:r>
              <a:rPr lang="en-GB" sz="1800" b="1" dirty="0">
                <a:solidFill>
                  <a:schemeClr val="tx1"/>
                </a:solidFill>
                <a:latin typeface="+mn-lt"/>
                <a:ea typeface="Open Sans"/>
                <a:cs typeface="Arial" panose="020B0604020202020204" pitchFamily="34" charset="0"/>
                <a:sym typeface="Open Sans"/>
              </a:rPr>
              <a:t>Faisal Fahad Alsaif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b="1" dirty="0">
                <a:solidFill>
                  <a:schemeClr val="tx1"/>
                </a:solidFill>
                <a:latin typeface="+mn-lt"/>
                <a:ea typeface="Open Sans"/>
                <a:cs typeface="Arial" panose="020B0604020202020204" pitchFamily="34" charset="0"/>
                <a:sym typeface="Open Sans"/>
              </a:rPr>
              <a:t>Rawan Mohammad Alharbi</a:t>
            </a:r>
          </a:p>
          <a:p>
            <a:pPr algn="ctr"/>
            <a:endParaRPr lang="en-GB" sz="1800" b="1" dirty="0">
              <a:solidFill>
                <a:schemeClr val="tx1"/>
              </a:solidFill>
              <a:latin typeface="+mn-lt"/>
              <a:ea typeface="Open Sans"/>
              <a:cs typeface="Arial" panose="020B0604020202020204" pitchFamily="34" charset="0"/>
              <a:sym typeface="Open Sans"/>
            </a:endParaRPr>
          </a:p>
          <a:p>
            <a:pPr algn="ctr"/>
            <a:endParaRPr lang="en-GB" sz="1800" b="1" dirty="0">
              <a:solidFill>
                <a:schemeClr val="tx1"/>
              </a:solidFill>
              <a:latin typeface="+mn-lt"/>
              <a:ea typeface="Open Sans"/>
              <a:cs typeface="Arial" panose="020B0604020202020204" pitchFamily="34" charset="0"/>
              <a:sym typeface="Open San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i="0" dirty="0">
                <a:solidFill>
                  <a:srgbClr val="CCA677"/>
                </a:solidFill>
                <a:effectLst/>
                <a:latin typeface="+mn-lt"/>
                <a:cs typeface="Arial" panose="020B0604020202020204" pitchFamily="34" charset="0"/>
              </a:rPr>
              <a:t>Team Members:</a:t>
            </a:r>
            <a:endParaRPr lang="en-GB" sz="2000" b="1" dirty="0">
              <a:solidFill>
                <a:schemeClr val="tx1"/>
              </a:solidFill>
              <a:latin typeface="+mn-lt"/>
              <a:ea typeface="Open Sans"/>
              <a:cs typeface="Arial" panose="020B0604020202020204" pitchFamily="34" charset="0"/>
              <a:sym typeface="Open Sans"/>
            </a:endParaRPr>
          </a:p>
          <a:p>
            <a:pPr algn="ctr"/>
            <a:r>
              <a:rPr lang="en-GB" sz="1800" b="1" dirty="0">
                <a:solidFill>
                  <a:schemeClr val="tx1"/>
                </a:solidFill>
                <a:latin typeface="+mn-lt"/>
                <a:ea typeface="Open Sans"/>
                <a:cs typeface="Arial" panose="020B0604020202020204" pitchFamily="34" charset="0"/>
                <a:sym typeface="Open Sans"/>
              </a:rPr>
              <a:t>Abdulaziz Aldukhayel</a:t>
            </a:r>
            <a:br>
              <a:rPr lang="en-GB" sz="1800" b="1" dirty="0">
                <a:solidFill>
                  <a:schemeClr val="tx1"/>
                </a:solidFill>
                <a:latin typeface="+mn-lt"/>
                <a:ea typeface="Open Sans"/>
                <a:cs typeface="Arial" panose="020B0604020202020204" pitchFamily="34" charset="0"/>
                <a:sym typeface="Open Sans"/>
              </a:rPr>
            </a:br>
            <a:r>
              <a:rPr lang="en-GB" sz="1800" b="1" dirty="0">
                <a:solidFill>
                  <a:schemeClr val="tx1"/>
                </a:solidFill>
                <a:latin typeface="+mn-lt"/>
                <a:ea typeface="Open Sans"/>
                <a:cs typeface="Arial" panose="020B0604020202020204" pitchFamily="34" charset="0"/>
                <a:sym typeface="Open Sans"/>
              </a:rPr>
              <a:t>‏Abdulrahman Alduhayyim</a:t>
            </a:r>
          </a:p>
          <a:p>
            <a:pPr algn="ctr"/>
            <a:r>
              <a:rPr lang="en-US" sz="1800" b="1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Rinad </a:t>
            </a:r>
            <a:r>
              <a:rPr lang="en-GB" sz="1800" b="1" dirty="0">
                <a:latin typeface="+mn-lt"/>
                <a:cs typeface="Arial" panose="020B0604020202020204" pitchFamily="34" charset="0"/>
              </a:rPr>
              <a:t>Alghoraiby</a:t>
            </a:r>
          </a:p>
          <a:p>
            <a:pPr algn="ctr"/>
            <a:r>
              <a:rPr lang="en-US" sz="1800" b="1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Majd</a:t>
            </a:r>
            <a:r>
              <a:rPr lang="en-US" sz="1800" b="1" baseline="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1800" b="1" baseline="0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Albarrak</a:t>
            </a:r>
            <a:endParaRPr lang="en-US" sz="1800" b="1" dirty="0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algn="ctr"/>
            <a:endParaRPr lang="en-US" sz="1800" b="1" dirty="0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3" name="Shape 109">
            <a:extLst>
              <a:ext uri="{FF2B5EF4-FFF2-40B4-BE49-F238E27FC236}">
                <a16:creationId xmlns:a16="http://schemas.microsoft.com/office/drawing/2014/main" id="{44F89AF6-DEB5-422C-9C27-5DDDA5773509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666996" cy="1572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Shape 110">
            <a:extLst>
              <a:ext uri="{FF2B5EF4-FFF2-40B4-BE49-F238E27FC236}">
                <a16:creationId xmlns:a16="http://schemas.microsoft.com/office/drawing/2014/main" id="{5FE624D4-A56A-48D8-80AD-9C7B9D47374B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930564" y="-1"/>
            <a:ext cx="2236214" cy="206002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hape 55">
            <a:extLst>
              <a:ext uri="{FF2B5EF4-FFF2-40B4-BE49-F238E27FC236}">
                <a16:creationId xmlns:a16="http://schemas.microsoft.com/office/drawing/2014/main" id="{437727BD-BA18-489D-8F25-BC3151EE5802}"/>
              </a:ext>
            </a:extLst>
          </p:cNvPr>
          <p:cNvSpPr/>
          <p:nvPr/>
        </p:nvSpPr>
        <p:spPr>
          <a:xfrm>
            <a:off x="3658685" y="1008934"/>
            <a:ext cx="1442167" cy="1499933"/>
          </a:xfrm>
          <a:custGeom>
            <a:avLst/>
            <a:gdLst/>
            <a:ahLst/>
            <a:cxnLst/>
            <a:rect l="0" t="0" r="0" b="0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38100" cap="flat" cmpd="sng">
            <a:solidFill>
              <a:srgbClr val="CCA677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6" name="Shape 56">
            <a:extLst>
              <a:ext uri="{FF2B5EF4-FFF2-40B4-BE49-F238E27FC236}">
                <a16:creationId xmlns:a16="http://schemas.microsoft.com/office/drawing/2014/main" id="{6B278EB7-A02B-4BA5-B9F9-392A9901D434}"/>
              </a:ext>
            </a:extLst>
          </p:cNvPr>
          <p:cNvSpPr/>
          <p:nvPr/>
        </p:nvSpPr>
        <p:spPr>
          <a:xfrm rot="10800000">
            <a:off x="7091134" y="4355634"/>
            <a:ext cx="1442167" cy="1499933"/>
          </a:xfrm>
          <a:custGeom>
            <a:avLst/>
            <a:gdLst/>
            <a:ahLst/>
            <a:cxnLst/>
            <a:rect l="0" t="0" r="0" b="0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38100" cap="flat" cmpd="sng">
            <a:solidFill>
              <a:srgbClr val="CCA677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B62692-BE68-4B70-AC38-9014948FCBBF}"/>
              </a:ext>
            </a:extLst>
          </p:cNvPr>
          <p:cNvSpPr/>
          <p:nvPr/>
        </p:nvSpPr>
        <p:spPr>
          <a:xfrm>
            <a:off x="3658685" y="1095469"/>
            <a:ext cx="4874616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800" dirty="0">
                <a:latin typeface="Agency FB" panose="020B0503020202020204" pitchFamily="34" charset="0"/>
              </a:rPr>
              <a:t>Good luck</a:t>
            </a:r>
          </a:p>
          <a:p>
            <a:pPr algn="l"/>
            <a:r>
              <a:rPr lang="en-US" sz="3800" dirty="0">
                <a:latin typeface="Agency FB" panose="020B0503020202020204" pitchFamily="34" charset="0"/>
              </a:rPr>
              <a:t> Special thank for team436 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5B4F9E3-3979-4AC6-8BAC-054F31D8C9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8027" y="1810389"/>
            <a:ext cx="448520" cy="44852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4BF4CDD-45E6-4AE3-8C18-1C0EA758B99B}"/>
              </a:ext>
            </a:extLst>
          </p:cNvPr>
          <p:cNvSpPr txBox="1"/>
          <p:nvPr/>
        </p:nvSpPr>
        <p:spPr>
          <a:xfrm>
            <a:off x="8807359" y="5552471"/>
            <a:ext cx="3359419" cy="1272143"/>
          </a:xfrm>
          <a:prstGeom prst="rect">
            <a:avLst/>
          </a:prstGeom>
          <a:noFill/>
          <a:ln>
            <a:noFill/>
            <a:prstDash val="sys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60000" indent="-180000">
              <a:lnSpc>
                <a:spcPts val="2300"/>
              </a:lnSpc>
              <a:buFont typeface="Wingdings" panose="05000000000000000000" pitchFamily="2" charset="2"/>
              <a:buChar char="§"/>
            </a:pPr>
            <a:r>
              <a:rPr lang="en-US" sz="1800" b="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References:</a:t>
            </a:r>
          </a:p>
          <a:p>
            <a:pPr marL="540000" indent="-180000">
              <a:lnSpc>
                <a:spcPts val="2300"/>
              </a:lnSpc>
              <a:buFont typeface="+mj-lt"/>
              <a:buAutoNum type="arabicPeriod"/>
            </a:pPr>
            <a:r>
              <a:rPr lang="en-US" sz="1800" b="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Girls’ &amp; Boys’ Slides</a:t>
            </a:r>
          </a:p>
          <a:p>
            <a:pPr marL="540000" indent="-180000">
              <a:lnSpc>
                <a:spcPts val="2300"/>
              </a:lnSpc>
              <a:buFont typeface="+mj-lt"/>
              <a:buAutoNum type="arabicPeriod"/>
            </a:pPr>
            <a:r>
              <a:rPr lang="en-US" sz="1800" b="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Greys Anatomy for Students </a:t>
            </a:r>
          </a:p>
          <a:p>
            <a:pPr marL="540000" indent="-180000">
              <a:lnSpc>
                <a:spcPts val="2300"/>
              </a:lnSpc>
              <a:buFont typeface="+mj-lt"/>
              <a:buAutoNum type="arabicPeriod"/>
            </a:pPr>
            <a:r>
              <a:rPr lang="en-US" sz="1800" b="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TeachMeAnatomy.com</a:t>
            </a:r>
          </a:p>
        </p:txBody>
      </p:sp>
      <p:sp>
        <p:nvSpPr>
          <p:cNvPr id="14" name="Shape 21">
            <a:extLst>
              <a:ext uri="{FF2B5EF4-FFF2-40B4-BE49-F238E27FC236}">
                <a16:creationId xmlns:a16="http://schemas.microsoft.com/office/drawing/2014/main" id="{CE4F9F2B-F48E-4434-8232-E45142D8C9E8}"/>
              </a:ext>
            </a:extLst>
          </p:cNvPr>
          <p:cNvSpPr/>
          <p:nvPr/>
        </p:nvSpPr>
        <p:spPr>
          <a:xfrm flipV="1">
            <a:off x="0" y="6720113"/>
            <a:ext cx="12192000" cy="1378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" name="مجموعة 7">
            <a:extLst>
              <a:ext uri="{FF2B5EF4-FFF2-40B4-BE49-F238E27FC236}">
                <a16:creationId xmlns:a16="http://schemas.microsoft.com/office/drawing/2014/main" id="{4A3A3766-B9E0-4998-AC30-F36A54897C55}"/>
              </a:ext>
            </a:extLst>
          </p:cNvPr>
          <p:cNvGrpSpPr/>
          <p:nvPr/>
        </p:nvGrpSpPr>
        <p:grpSpPr>
          <a:xfrm>
            <a:off x="166664" y="6075936"/>
            <a:ext cx="404082" cy="718195"/>
            <a:chOff x="3955103" y="5434210"/>
            <a:chExt cx="404082" cy="718195"/>
          </a:xfrm>
        </p:grpSpPr>
        <p:pic>
          <p:nvPicPr>
            <p:cNvPr id="10" name="صورة 4">
              <a:extLst>
                <a:ext uri="{FF2B5EF4-FFF2-40B4-BE49-F238E27FC236}">
                  <a16:creationId xmlns:a16="http://schemas.microsoft.com/office/drawing/2014/main" id="{31EE6DB7-45F1-43CF-8114-40278D7E558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955103" y="5808367"/>
              <a:ext cx="344038" cy="344038"/>
            </a:xfrm>
            <a:prstGeom prst="rect">
              <a:avLst/>
            </a:prstGeom>
          </p:spPr>
        </p:pic>
        <p:pic>
          <p:nvPicPr>
            <p:cNvPr id="11" name="صورة 6">
              <a:extLst>
                <a:ext uri="{FF2B5EF4-FFF2-40B4-BE49-F238E27FC236}">
                  <a16:creationId xmlns:a16="http://schemas.microsoft.com/office/drawing/2014/main" id="{40797649-1300-41F9-B2AA-9EC8270CB34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955103" y="5434210"/>
              <a:ext cx="404082" cy="328654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78E10973-6909-496D-B669-80D56397A4D5}"/>
              </a:ext>
            </a:extLst>
          </p:cNvPr>
          <p:cNvSpPr txBox="1"/>
          <p:nvPr/>
        </p:nvSpPr>
        <p:spPr>
          <a:xfrm>
            <a:off x="500294" y="5913762"/>
            <a:ext cx="4874616" cy="880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GB" sz="1800" b="0" i="0" dirty="0">
                <a:solidFill>
                  <a:schemeClr val="bg1">
                    <a:lumMod val="50000"/>
                  </a:schemeClr>
                </a:solidFill>
                <a:effectLst/>
                <a:latin typeface="+mn-lt"/>
                <a:cs typeface="Arial" panose="020B0604020202020204" pitchFamily="34" charset="0"/>
              </a:rPr>
              <a:t>Twitter.com</a:t>
            </a:r>
            <a:r>
              <a:rPr lang="ar-SA" sz="1800" b="0" i="0" dirty="0">
                <a:solidFill>
                  <a:schemeClr val="bg1">
                    <a:lumMod val="50000"/>
                  </a:schemeClr>
                </a:solidFill>
                <a:effectLst/>
                <a:latin typeface="+mn-lt"/>
                <a:cs typeface="Arial" panose="020B0604020202020204" pitchFamily="34" charset="0"/>
              </a:rPr>
              <a:t>/</a:t>
            </a:r>
            <a:r>
              <a:rPr lang="en-US" sz="1800" b="0" i="0" dirty="0">
                <a:solidFill>
                  <a:schemeClr val="bg1">
                    <a:lumMod val="50000"/>
                  </a:schemeClr>
                </a:solidFill>
                <a:effectLst/>
                <a:latin typeface="+mn-lt"/>
                <a:cs typeface="Arial" panose="020B0604020202020204" pitchFamily="34" charset="0"/>
              </a:rPr>
              <a:t>Anatomy437</a:t>
            </a:r>
          </a:p>
          <a:p>
            <a:pPr algn="l">
              <a:lnSpc>
                <a:spcPct val="150000"/>
              </a:lnSpc>
            </a:pPr>
            <a:r>
              <a:rPr lang="en-US" sz="1800" b="0" i="0" dirty="0">
                <a:solidFill>
                  <a:schemeClr val="bg1">
                    <a:lumMod val="50000"/>
                  </a:schemeClr>
                </a:solidFill>
                <a:effectLst/>
                <a:latin typeface="+mn-lt"/>
                <a:cs typeface="Arial" panose="020B0604020202020204" pitchFamily="34" charset="0"/>
              </a:rPr>
              <a:t>Anatomyteam.437@gmail.com</a:t>
            </a:r>
          </a:p>
        </p:txBody>
      </p:sp>
    </p:spTree>
    <p:extLst>
      <p:ext uri="{BB962C8B-B14F-4D97-AF65-F5344CB8AC3E}">
        <p14:creationId xmlns:p14="http://schemas.microsoft.com/office/powerpoint/2010/main" val="242448359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101F8F-1632-4F29-9DD0-22024A4CE4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915088-A686-41D9-9E3C-2014377428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الثانوي الرئيسي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402DC9-A02D-46E3-8231-867813750E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5E5E4A-AD5F-4D0E-9EAC-EC13A71AA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C26F55-39A8-4D53-9461-79B1D1488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47525405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6E1DB6-1226-47C2-BAA4-2C24851EA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9CCA17-5C08-4253-ADCB-BAC3690E83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BE24BD-19EA-4B0B-8D8F-11B2133DEF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E0260A-4F2B-45B9-92B0-243CF3B5E2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DAB8F8-BDB9-4883-91D3-188746DE75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61565247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EF5DB0-DF20-4BFE-ABEE-3F19EF6A91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3232E2-5ACC-43AD-A4A7-A84492D759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5CA1A8-C9C0-4322-AEA7-CABE84431C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79B29D-2DDB-4905-9451-FFA3057F9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6328A4-8FDD-4906-96EF-5D4F991A5E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2502040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A7A6C1-D2DD-474C-9413-AD649694C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9B6A32-DA5C-424A-B623-FD55AB6CFD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5C4E32B-B6C5-4F5D-8E04-65F4790758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8150BA-825C-49E0-8EC1-67142E77A3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098237-05F2-4024-8185-0B86A16537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FA1846-3BCD-493E-988E-1AD1CDA99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21352111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927DF7-4435-45C3-A0FA-570D310FB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975B17-F885-409C-B10E-45BAA29FFA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5C0C47-C94C-46E4-9EC7-7DFA6EE6BE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36B4F27-90AB-4699-B41A-8224AE477B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4137289-A016-4215-A2B0-A678D1B2CF4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76AD6FC-893C-4A31-8C94-F608EC71CE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AA22121-EC0C-4947-A49A-AAE46522A2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A393CF7-F247-4A1B-8054-FC3C34BF8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92820876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F9D813-4149-47A4-A30F-D038015128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7D4937C-2D97-4CAC-90E7-B279B19275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B0EFD8-D8EE-44F1-B5AE-94B228FDF4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E5891E-96D9-4E3A-9354-6506D7BA4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0284833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4AF248B-1BF4-4238-BAE7-F0E056229F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2470510-533E-4335-9FD5-A6BB750A7F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A12907-D9AB-4EBC-A23D-843A50DF1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62071571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021FA9-505E-473C-8441-AFE3803F84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153EC5-0125-4A93-A7F1-ED1AF7FE47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0EB7F9-A684-4714-A500-510ED6ED7F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28AABF-73E3-48F0-AB5E-4FEBCE39E2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48460F-7661-4CB9-9476-5A8B2F9BF2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0ACA6B-599C-4801-B0AC-520C395B1B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2913510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21">
            <a:extLst>
              <a:ext uri="{FF2B5EF4-FFF2-40B4-BE49-F238E27FC236}">
                <a16:creationId xmlns:a16="http://schemas.microsoft.com/office/drawing/2014/main" id="{13423607-06AB-4953-837A-F9ED8DA39A13}"/>
              </a:ext>
            </a:extLst>
          </p:cNvPr>
          <p:cNvSpPr/>
          <p:nvPr/>
        </p:nvSpPr>
        <p:spPr>
          <a:xfrm flipV="1">
            <a:off x="0" y="6720113"/>
            <a:ext cx="12192000" cy="137885"/>
          </a:xfrm>
          <a:prstGeom prst="rect">
            <a:avLst/>
          </a:prstGeom>
          <a:solidFill>
            <a:srgbClr val="CCA677"/>
          </a:solidFill>
          <a:ln>
            <a:solidFill>
              <a:srgbClr val="CCA677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Rectangle 6"/>
          <p:cNvSpPr/>
          <p:nvPr userDrawn="1"/>
        </p:nvSpPr>
        <p:spPr>
          <a:xfrm>
            <a:off x="391886" y="348343"/>
            <a:ext cx="11408228" cy="61105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1780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  <p:sldLayoutId id="2147483779" r:id="rId12"/>
    <p:sldLayoutId id="2147483780" r:id="rId13"/>
    <p:sldLayoutId id="2147483781" r:id="rId14"/>
  </p:sldLayoutIdLst>
  <p:hf sldNum="0" hdr="0" ftr="0" dt="0"/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.png"/><Relationship Id="rId5" Type="http://schemas.openxmlformats.org/officeDocument/2006/relationships/hyperlink" Target="https://www.youtube.com/watch?v=Bf_sr2qRRWs&amp;list=PLmGQgRI4QyECih1yXqyECpDKJhXEGGMln&amp;index=2" TargetMode="External"/><Relationship Id="rId4" Type="http://schemas.openxmlformats.org/officeDocument/2006/relationships/image" Target="../media/image3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mp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tm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7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8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8.jpg"/><Relationship Id="rId7" Type="http://schemas.openxmlformats.org/officeDocument/2006/relationships/hyperlink" Target="https://www.youtube.com/watch?v=5-bz97yXH-Q" TargetMode="Externa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hyperlink" Target="https://www.youtube.com/watch?v=el7f6eqT0gg" TargetMode="External"/><Relationship Id="rId4" Type="http://schemas.openxmlformats.org/officeDocument/2006/relationships/image" Target="../media/image9.jpe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14.png"/><Relationship Id="rId7" Type="http://schemas.openxmlformats.org/officeDocument/2006/relationships/diagramQuickStyle" Target="../diagrams/quickStyle1.xml"/><Relationship Id="rId12" Type="http://schemas.openxmlformats.org/officeDocument/2006/relationships/hyperlink" Target="https://www.youtube.com/watch?v=DfpIMQBaPEI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Relationship Id="rId6" Type="http://schemas.openxmlformats.org/officeDocument/2006/relationships/diagramLayout" Target="../diagrams/layout1.xml"/><Relationship Id="rId11" Type="http://schemas.openxmlformats.org/officeDocument/2006/relationships/image" Target="../media/image10.png"/><Relationship Id="rId5" Type="http://schemas.openxmlformats.org/officeDocument/2006/relationships/diagramData" Target="../diagrams/data1.xml"/><Relationship Id="rId10" Type="http://schemas.openxmlformats.org/officeDocument/2006/relationships/hyperlink" Target="https://www.youtube.com/watch?v=53nOD57wEIY" TargetMode="External"/><Relationship Id="rId4" Type="http://schemas.openxmlformats.org/officeDocument/2006/relationships/image" Target="../media/image15.png"/><Relationship Id="rId9" Type="http://schemas.microsoft.com/office/2007/relationships/diagramDrawing" Target="../diagrams/drawing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hyperlink" Target="https://www.youtube.com/watch?v=LUtjft-8s5k&amp;t=0s&amp;index=22&amp;list=WL" TargetMode="External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4.png"/><Relationship Id="rId7" Type="http://schemas.openxmlformats.org/officeDocument/2006/relationships/hyperlink" Target="https://www.youtube.com/watch?v=xR11HMCFuME&amp;list=PLmGQgRI4QyECih1yXqyECpDKJhXEGGMln&amp;index=6" TargetMode="External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jpeg"/><Relationship Id="rId7" Type="http://schemas.openxmlformats.org/officeDocument/2006/relationships/image" Target="../media/image33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HP\Desktop\Don't touch\unnamed.png">
            <a:extLst>
              <a:ext uri="{FF2B5EF4-FFF2-40B4-BE49-F238E27FC236}">
                <a16:creationId xmlns:a16="http://schemas.microsoft.com/office/drawing/2014/main" id="{EAF2E204-BEE1-4446-934B-F5A5F09F37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40540"/>
            <a:ext cx="1514708" cy="1522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76225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user1\Desktop\female reproductive\Copy of F66122-005-f053.jpg">
            <a:extLst>
              <a:ext uri="{FF2B5EF4-FFF2-40B4-BE49-F238E27FC236}">
                <a16:creationId xmlns:a16="http://schemas.microsoft.com/office/drawing/2014/main" id="{7E870CD1-74C7-4C61-BE17-0780181CD3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4290" y="4027214"/>
            <a:ext cx="3984878" cy="2641403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EABF2A3-7AC4-4F89-B705-329C98A52CC2}"/>
              </a:ext>
            </a:extLst>
          </p:cNvPr>
          <p:cNvSpPr txBox="1"/>
          <p:nvPr/>
        </p:nvSpPr>
        <p:spPr>
          <a:xfrm>
            <a:off x="563355" y="1643874"/>
            <a:ext cx="5429250" cy="1944000"/>
          </a:xfrm>
          <a:prstGeom prst="rect">
            <a:avLst/>
          </a:prstGeom>
          <a:ln w="28575">
            <a:solidFill>
              <a:schemeClr val="accent4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tx1"/>
                </a:solidFill>
              </a:rPr>
              <a:t>I.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i="1" dirty="0">
                <a:solidFill>
                  <a:schemeClr val="tx1"/>
                </a:solidFill>
              </a:rPr>
              <a:t>Ligaments at junction </a:t>
            </a:r>
            <a:r>
              <a:rPr lang="en-US" sz="2000" i="1" u="sng" dirty="0">
                <a:solidFill>
                  <a:schemeClr val="tx1"/>
                </a:solidFill>
              </a:rPr>
              <a:t>between</a:t>
            </a:r>
            <a:r>
              <a:rPr lang="en-US" sz="2000" i="1" dirty="0">
                <a:solidFill>
                  <a:schemeClr val="tx1"/>
                </a:solidFill>
              </a:rPr>
              <a:t> </a:t>
            </a:r>
            <a:r>
              <a:rPr lang="en-US" sz="2000" b="1" i="1" dirty="0">
                <a:solidFill>
                  <a:schemeClr val="tx1"/>
                </a:solidFill>
              </a:rPr>
              <a:t>fundus</a:t>
            </a:r>
            <a:r>
              <a:rPr lang="en-US" sz="2000" i="1" dirty="0">
                <a:solidFill>
                  <a:schemeClr val="tx1"/>
                </a:solidFill>
              </a:rPr>
              <a:t> &amp; </a:t>
            </a:r>
            <a:r>
              <a:rPr lang="en-US" sz="2000" b="1" i="1" dirty="0">
                <a:solidFill>
                  <a:schemeClr val="tx1"/>
                </a:solidFill>
              </a:rPr>
              <a:t>body</a:t>
            </a:r>
            <a:r>
              <a:rPr lang="en-US" sz="2000" i="1" dirty="0">
                <a:solidFill>
                  <a:schemeClr val="tx1"/>
                </a:solidFill>
              </a:rPr>
              <a:t> of uterus (At the level of uterine tube) :</a:t>
            </a:r>
          </a:p>
          <a:p>
            <a:pPr marL="628650" indent="-363538">
              <a:buAutoNum type="arabicPeriod"/>
            </a:pPr>
            <a:r>
              <a:rPr lang="en-US" sz="2000" dirty="0">
                <a:solidFill>
                  <a:schemeClr val="tx1"/>
                </a:solidFill>
              </a:rPr>
              <a:t>Round ligament of uterus (</a:t>
            </a:r>
            <a:r>
              <a:rPr lang="en-GB" sz="2000" dirty="0">
                <a:solidFill>
                  <a:schemeClr val="tx1"/>
                </a:solidFill>
              </a:rPr>
              <a:t>Extends  through inguinal canal to labium </a:t>
            </a:r>
            <a:r>
              <a:rPr lang="en-GB" sz="2000" dirty="0" err="1">
                <a:solidFill>
                  <a:schemeClr val="tx1"/>
                </a:solidFill>
              </a:rPr>
              <a:t>majus</a:t>
            </a:r>
            <a:r>
              <a:rPr lang="en-US" sz="2000" dirty="0">
                <a:solidFill>
                  <a:schemeClr val="tx1"/>
                </a:solidFill>
              </a:rPr>
              <a:t>)</a:t>
            </a:r>
          </a:p>
          <a:p>
            <a:pPr marL="628650" indent="-363538">
              <a:buAutoNum type="arabicPeriod"/>
            </a:pPr>
            <a:r>
              <a:rPr lang="en-US" sz="2000" dirty="0">
                <a:solidFill>
                  <a:schemeClr val="tx1"/>
                </a:solidFill>
              </a:rPr>
              <a:t>Ligament of ovary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BCF6E07-E6B6-4301-8C04-E099F625E64A}"/>
              </a:ext>
            </a:extLst>
          </p:cNvPr>
          <p:cNvSpPr txBox="1"/>
          <p:nvPr/>
        </p:nvSpPr>
        <p:spPr>
          <a:xfrm>
            <a:off x="6199397" y="1636748"/>
            <a:ext cx="5429248" cy="1938992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+mn-lt"/>
              </a:rPr>
              <a:t>II.</a:t>
            </a:r>
            <a:r>
              <a:rPr lang="en-US" sz="2000" dirty="0">
                <a:latin typeface="+mn-lt"/>
              </a:rPr>
              <a:t> </a:t>
            </a:r>
            <a:r>
              <a:rPr lang="en-US" sz="2000" i="1" dirty="0">
                <a:latin typeface="+mn-lt"/>
              </a:rPr>
              <a:t>Ligaments of cervix:  Extend from cervix to :</a:t>
            </a:r>
          </a:p>
          <a:p>
            <a:pPr marL="628650" indent="-368300">
              <a:buFont typeface="+mj-lt"/>
              <a:buAutoNum type="arabicPeriod"/>
            </a:pPr>
            <a:r>
              <a:rPr lang="en-US" sz="2000" dirty="0">
                <a:latin typeface="+mn-lt"/>
              </a:rPr>
              <a:t>Anterior pelvic wall (</a:t>
            </a:r>
            <a:r>
              <a:rPr lang="en-US" sz="2000" b="1" dirty="0" err="1">
                <a:latin typeface="+mn-lt"/>
              </a:rPr>
              <a:t>pubocervical</a:t>
            </a:r>
            <a:r>
              <a:rPr lang="en-US" sz="2000" dirty="0">
                <a:latin typeface="+mn-lt"/>
              </a:rPr>
              <a:t>) </a:t>
            </a:r>
          </a:p>
          <a:p>
            <a:pPr marL="628650" indent="-368300">
              <a:buFont typeface="+mj-lt"/>
              <a:buAutoNum type="arabicPeriod"/>
            </a:pPr>
            <a:r>
              <a:rPr lang="en-US" sz="2000" dirty="0">
                <a:latin typeface="+mn-lt"/>
              </a:rPr>
              <a:t>Lateral pelvic wall (</a:t>
            </a:r>
            <a:r>
              <a:rPr lang="en-US" sz="2000" b="1" dirty="0">
                <a:latin typeface="+mn-lt"/>
              </a:rPr>
              <a:t>transverse</a:t>
            </a:r>
            <a:r>
              <a:rPr lang="en-US" sz="2000" dirty="0">
                <a:latin typeface="+mn-lt"/>
              </a:rPr>
              <a:t> cervical  or </a:t>
            </a:r>
            <a:r>
              <a:rPr lang="en-US" sz="2000" b="1" dirty="0">
                <a:latin typeface="+mn-lt"/>
              </a:rPr>
              <a:t>cardinal</a:t>
            </a:r>
            <a:r>
              <a:rPr lang="en-US" sz="2000" dirty="0">
                <a:latin typeface="+mn-lt"/>
              </a:rPr>
              <a:t>) </a:t>
            </a:r>
            <a:r>
              <a:rPr lang="en-US" sz="2000" dirty="0">
                <a:solidFill>
                  <a:schemeClr val="accent3">
                    <a:lumMod val="75000"/>
                  </a:schemeClr>
                </a:solidFill>
                <a:latin typeface="+mn-lt"/>
              </a:rPr>
              <a:t>this is the main support </a:t>
            </a:r>
            <a:endParaRPr lang="en-US" sz="2000" dirty="0">
              <a:latin typeface="+mn-lt"/>
            </a:endParaRPr>
          </a:p>
          <a:p>
            <a:pPr marL="628650" indent="-368300">
              <a:buFont typeface="+mj-lt"/>
              <a:buAutoNum type="arabicPeriod"/>
            </a:pPr>
            <a:r>
              <a:rPr lang="en-US" sz="2000" dirty="0">
                <a:latin typeface="+mn-lt"/>
              </a:rPr>
              <a:t>Posterior pelvic wall (</a:t>
            </a:r>
            <a:r>
              <a:rPr lang="en-US" sz="2000" b="1" dirty="0">
                <a:latin typeface="+mn-lt"/>
              </a:rPr>
              <a:t>uterosacral</a:t>
            </a:r>
            <a:r>
              <a:rPr lang="en-US" sz="2000" dirty="0">
                <a:latin typeface="+mn-lt"/>
              </a:rPr>
              <a:t> or </a:t>
            </a:r>
            <a:r>
              <a:rPr lang="en-US" sz="2000" b="1" dirty="0" err="1">
                <a:latin typeface="+mn-lt"/>
              </a:rPr>
              <a:t>sacrocervical</a:t>
            </a:r>
            <a:r>
              <a:rPr lang="en-US" sz="2000" dirty="0">
                <a:latin typeface="+mn-lt"/>
              </a:rPr>
              <a:t>).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C8FF90A-3FCB-4F0B-AB5D-727A72B7E46F}"/>
              </a:ext>
            </a:extLst>
          </p:cNvPr>
          <p:cNvGrpSpPr/>
          <p:nvPr/>
        </p:nvGrpSpPr>
        <p:grpSpPr>
          <a:xfrm>
            <a:off x="9173497" y="3940020"/>
            <a:ext cx="2641960" cy="2562463"/>
            <a:chOff x="10684626" y="4883412"/>
            <a:chExt cx="3072493" cy="2975881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057A24C5-BF20-48F0-AFB0-6977D9D8FB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684626" y="4883412"/>
              <a:ext cx="3072493" cy="2975881"/>
            </a:xfrm>
            <a:prstGeom prst="rect">
              <a:avLst/>
            </a:prstGeom>
          </p:spPr>
        </p:pic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3931CD38-6E8D-4D6D-902E-8D95F724C528}"/>
                </a:ext>
              </a:extLst>
            </p:cNvPr>
            <p:cNvSpPr/>
            <p:nvPr/>
          </p:nvSpPr>
          <p:spPr>
            <a:xfrm>
              <a:off x="12692361" y="7073602"/>
              <a:ext cx="964067" cy="212150"/>
            </a:xfrm>
            <a:prstGeom prst="rect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91B0F547-25FB-44E5-8532-AC873E3E7924}"/>
                </a:ext>
              </a:extLst>
            </p:cNvPr>
            <p:cNvSpPr/>
            <p:nvPr/>
          </p:nvSpPr>
          <p:spPr>
            <a:xfrm>
              <a:off x="12581800" y="5874413"/>
              <a:ext cx="1163073" cy="208189"/>
            </a:xfrm>
            <a:prstGeom prst="rect">
              <a:avLst/>
            </a:prstGeom>
            <a:noFill/>
            <a:ln w="28575">
              <a:solidFill>
                <a:srgbClr val="FF66CC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683A5032-0051-45B2-BBD6-2F6F2B0B59BA}"/>
                </a:ext>
              </a:extLst>
            </p:cNvPr>
            <p:cNvSpPr/>
            <p:nvPr/>
          </p:nvSpPr>
          <p:spPr>
            <a:xfrm>
              <a:off x="12366296" y="5474474"/>
              <a:ext cx="1046052" cy="228600"/>
            </a:xfrm>
            <a:prstGeom prst="rect">
              <a:avLst/>
            </a:prstGeom>
            <a:noFill/>
            <a:ln w="28575">
              <a:solidFill>
                <a:schemeClr val="accent6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F67E1D14-FB01-4806-B70B-83A9AF453FE9}"/>
              </a:ext>
            </a:extLst>
          </p:cNvPr>
          <p:cNvGrpSpPr/>
          <p:nvPr/>
        </p:nvGrpSpPr>
        <p:grpSpPr>
          <a:xfrm>
            <a:off x="4954340" y="3881394"/>
            <a:ext cx="4067630" cy="2610823"/>
            <a:chOff x="6239807" y="4027924"/>
            <a:chExt cx="4413080" cy="3740678"/>
          </a:xfrm>
        </p:grpSpPr>
        <p:pic>
          <p:nvPicPr>
            <p:cNvPr id="14" name="Picture 2" descr="C:\Documents and Settings\user1\Desktop\female reproductive\F66122-005-f057a.jpg">
              <a:extLst>
                <a:ext uri="{FF2B5EF4-FFF2-40B4-BE49-F238E27FC236}">
                  <a16:creationId xmlns:a16="http://schemas.microsoft.com/office/drawing/2014/main" id="{8ABAF9B1-53E5-4B5B-8F19-BCF5C18AB41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252053" y="4027924"/>
              <a:ext cx="4087802" cy="3740678"/>
            </a:xfrm>
            <a:prstGeom prst="rect">
              <a:avLst/>
            </a:prstGeom>
            <a:noFill/>
          </p:spPr>
        </p:pic>
        <p:sp>
          <p:nvSpPr>
            <p:cNvPr id="4" name="TextBox 3"/>
            <p:cNvSpPr txBox="1"/>
            <p:nvPr/>
          </p:nvSpPr>
          <p:spPr>
            <a:xfrm>
              <a:off x="9598424" y="5069963"/>
              <a:ext cx="1053565" cy="61735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100" b="1" dirty="0"/>
                <a:t>Uterosacral ligament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316252" y="5898264"/>
              <a:ext cx="1049996" cy="6614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transverse cervical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288693" y="6745557"/>
              <a:ext cx="1148579" cy="37482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100" b="1" dirty="0"/>
                <a:t>Pubocervical 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88C71E8F-7D1E-4202-B693-730149C6121B}"/>
                </a:ext>
              </a:extLst>
            </p:cNvPr>
            <p:cNvSpPr/>
            <p:nvPr/>
          </p:nvSpPr>
          <p:spPr>
            <a:xfrm>
              <a:off x="6239807" y="5854002"/>
              <a:ext cx="1148579" cy="653340"/>
            </a:xfrm>
            <a:prstGeom prst="rect">
              <a:avLst/>
            </a:prstGeom>
            <a:noFill/>
            <a:ln w="28575">
              <a:solidFill>
                <a:srgbClr val="FF66CC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32E8B6D5-8549-4050-8855-324D84E5744A}"/>
                </a:ext>
              </a:extLst>
            </p:cNvPr>
            <p:cNvSpPr/>
            <p:nvPr/>
          </p:nvSpPr>
          <p:spPr>
            <a:xfrm>
              <a:off x="6263565" y="6682404"/>
              <a:ext cx="1148579" cy="437977"/>
            </a:xfrm>
            <a:prstGeom prst="rect">
              <a:avLst/>
            </a:prstGeom>
            <a:noFill/>
            <a:ln w="28575">
              <a:solidFill>
                <a:schemeClr val="accent6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11F36A49-63F8-48E8-9035-124D7DBA5CA7}"/>
                </a:ext>
              </a:extLst>
            </p:cNvPr>
            <p:cNvSpPr/>
            <p:nvPr/>
          </p:nvSpPr>
          <p:spPr>
            <a:xfrm>
              <a:off x="9599322" y="5078971"/>
              <a:ext cx="1053565" cy="587553"/>
            </a:xfrm>
            <a:prstGeom prst="rect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4976E414-737B-4DB9-A19D-2EF381D20314}"/>
              </a:ext>
            </a:extLst>
          </p:cNvPr>
          <p:cNvSpPr txBox="1"/>
          <p:nvPr/>
        </p:nvSpPr>
        <p:spPr>
          <a:xfrm>
            <a:off x="642033" y="335203"/>
            <a:ext cx="870844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+mj-lt"/>
              </a:rPr>
              <a:t>3. Uterus</a:t>
            </a:r>
          </a:p>
          <a:p>
            <a:r>
              <a:rPr lang="en-US" sz="3200" b="1" dirty="0">
                <a:latin typeface="+mj-lt"/>
              </a:rPr>
              <a:t>Ligaments of the Uterus </a:t>
            </a:r>
            <a:r>
              <a:rPr lang="en-US" sz="1800" dirty="0">
                <a:solidFill>
                  <a:srgbClr val="92D050"/>
                </a:solidFill>
                <a:latin typeface="+mn-lt"/>
              </a:rPr>
              <a:t>(keep the uterus in its correct position)</a:t>
            </a:r>
            <a:endParaRPr lang="en-US" sz="3200" dirty="0">
              <a:solidFill>
                <a:srgbClr val="92D050"/>
              </a:solidFill>
              <a:latin typeface="+mn-lt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C817EDD-84E1-4605-8180-921D6E62D59B}"/>
              </a:ext>
            </a:extLst>
          </p:cNvPr>
          <p:cNvGrpSpPr/>
          <p:nvPr/>
        </p:nvGrpSpPr>
        <p:grpSpPr>
          <a:xfrm>
            <a:off x="10684626" y="570097"/>
            <a:ext cx="682625" cy="734036"/>
            <a:chOff x="6597319" y="353560"/>
            <a:chExt cx="682625" cy="734036"/>
          </a:xfrm>
        </p:grpSpPr>
        <p:pic>
          <p:nvPicPr>
            <p:cNvPr id="26" name="Picture 2" descr="Image result for youtube">
              <a:hlinkClick r:id="rId5"/>
              <a:extLst>
                <a:ext uri="{FF2B5EF4-FFF2-40B4-BE49-F238E27FC236}">
                  <a16:creationId xmlns:a16="http://schemas.microsoft.com/office/drawing/2014/main" id="{90D58E32-EF70-4E68-A2F2-358C1987532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97319" y="353560"/>
              <a:ext cx="682625" cy="4806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E3FD33C-4266-43E9-BA3B-2A1EB3AFB3C7}"/>
                </a:ext>
              </a:extLst>
            </p:cNvPr>
            <p:cNvSpPr txBox="1"/>
            <p:nvPr/>
          </p:nvSpPr>
          <p:spPr>
            <a:xfrm>
              <a:off x="6649975" y="779819"/>
              <a:ext cx="59824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6">
                      <a:lumMod val="75000"/>
                    </a:schemeClr>
                  </a:solidFill>
                  <a:latin typeface="+mn-lt"/>
                </a:rPr>
                <a:t>08:14</a:t>
              </a:r>
              <a:endParaRPr lang="en-GB" dirty="0">
                <a:solidFill>
                  <a:schemeClr val="accent6">
                    <a:lumMod val="75000"/>
                  </a:schemeClr>
                </a:solidFill>
                <a:latin typeface="+mn-lt"/>
              </a:endParaRPr>
            </a:p>
          </p:txBody>
        </p:sp>
      </p:grp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D4A08A6C-A859-416B-B58D-32269A0D7ADD}"/>
              </a:ext>
            </a:extLst>
          </p:cNvPr>
          <p:cNvCxnSpPr>
            <a:cxnSpLocks/>
          </p:cNvCxnSpPr>
          <p:nvPr/>
        </p:nvCxnSpPr>
        <p:spPr>
          <a:xfrm>
            <a:off x="9030767" y="2243806"/>
            <a:ext cx="1368000" cy="0"/>
          </a:xfrm>
          <a:prstGeom prst="line">
            <a:avLst/>
          </a:prstGeom>
          <a:ln w="285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DF64246D-BCC1-440F-993B-01B1E5D40BDD}"/>
              </a:ext>
            </a:extLst>
          </p:cNvPr>
          <p:cNvCxnSpPr>
            <a:cxnSpLocks/>
          </p:cNvCxnSpPr>
          <p:nvPr/>
        </p:nvCxnSpPr>
        <p:spPr>
          <a:xfrm>
            <a:off x="9146271" y="3158205"/>
            <a:ext cx="1188000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640340BE-CDDC-4BF1-B41D-6D9FDA02142C}"/>
              </a:ext>
            </a:extLst>
          </p:cNvPr>
          <p:cNvCxnSpPr>
            <a:cxnSpLocks/>
          </p:cNvCxnSpPr>
          <p:nvPr/>
        </p:nvCxnSpPr>
        <p:spPr>
          <a:xfrm>
            <a:off x="8900360" y="2551815"/>
            <a:ext cx="1152000" cy="0"/>
          </a:xfrm>
          <a:prstGeom prst="line">
            <a:avLst/>
          </a:prstGeom>
          <a:ln w="28575">
            <a:solidFill>
              <a:srgbClr val="FF66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E17955DE-C4B3-4238-BBC2-8AFF79CE3612}"/>
              </a:ext>
            </a:extLst>
          </p:cNvPr>
          <p:cNvCxnSpPr>
            <a:cxnSpLocks/>
          </p:cNvCxnSpPr>
          <p:nvPr/>
        </p:nvCxnSpPr>
        <p:spPr>
          <a:xfrm>
            <a:off x="1277151" y="2561440"/>
            <a:ext cx="2592000" cy="0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7">
            <a:extLst>
              <a:ext uri="{FF2B5EF4-FFF2-40B4-BE49-F238E27FC236}">
                <a16:creationId xmlns:a16="http://schemas.microsoft.com/office/drawing/2014/main" id="{8B7C6A0F-46E7-48B0-B0F9-0E4A9F7DFB99}"/>
              </a:ext>
            </a:extLst>
          </p:cNvPr>
          <p:cNvSpPr/>
          <p:nvPr/>
        </p:nvSpPr>
        <p:spPr>
          <a:xfrm>
            <a:off x="642033" y="6068662"/>
            <a:ext cx="899474" cy="274385"/>
          </a:xfrm>
          <a:prstGeom prst="rect">
            <a:avLst/>
          </a:prstGeom>
          <a:noFill/>
          <a:ln w="28575">
            <a:solidFill>
              <a:schemeClr val="accent3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29BBD676-599A-4BDB-9D59-BD7040752FA5}"/>
              </a:ext>
            </a:extLst>
          </p:cNvPr>
          <p:cNvSpPr/>
          <p:nvPr/>
        </p:nvSpPr>
        <p:spPr>
          <a:xfrm>
            <a:off x="3646002" y="5114378"/>
            <a:ext cx="1058669" cy="179517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1C827093-F7B0-48F0-8B01-35D07D09DED9}"/>
              </a:ext>
            </a:extLst>
          </p:cNvPr>
          <p:cNvCxnSpPr>
            <a:cxnSpLocks/>
          </p:cNvCxnSpPr>
          <p:nvPr/>
        </p:nvCxnSpPr>
        <p:spPr>
          <a:xfrm>
            <a:off x="1277151" y="3167830"/>
            <a:ext cx="1836000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819CDB5-A027-4025-A721-8B657758886B}"/>
              </a:ext>
            </a:extLst>
          </p:cNvPr>
          <p:cNvCxnSpPr>
            <a:cxnSpLocks/>
          </p:cNvCxnSpPr>
          <p:nvPr/>
        </p:nvCxnSpPr>
        <p:spPr>
          <a:xfrm flipH="1" flipV="1">
            <a:off x="563355" y="5778178"/>
            <a:ext cx="78678" cy="2904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167E5BDA-D6A6-4E3D-B9C6-4E449A2B41A2}"/>
              </a:ext>
            </a:extLst>
          </p:cNvPr>
          <p:cNvSpPr txBox="1"/>
          <p:nvPr/>
        </p:nvSpPr>
        <p:spPr>
          <a:xfrm>
            <a:off x="57697" y="4906008"/>
            <a:ext cx="1100831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200" dirty="0">
                <a:solidFill>
                  <a:schemeClr val="accent3">
                    <a:lumMod val="75000"/>
                  </a:schemeClr>
                </a:solidFill>
              </a:rPr>
              <a:t>Its tension is responsible for the angle of the uterus.</a:t>
            </a:r>
          </a:p>
        </p:txBody>
      </p:sp>
    </p:spTree>
    <p:extLst>
      <p:ext uri="{BB962C8B-B14F-4D97-AF65-F5344CB8AC3E}">
        <p14:creationId xmlns:p14="http://schemas.microsoft.com/office/powerpoint/2010/main" val="6025680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itle 1">
            <a:extLst>
              <a:ext uri="{FF2B5EF4-FFF2-40B4-BE49-F238E27FC236}">
                <a16:creationId xmlns:a16="http://schemas.microsoft.com/office/drawing/2014/main" id="{478FEE50-729D-452D-B7C8-16265BC1CC90}"/>
              </a:ext>
            </a:extLst>
          </p:cNvPr>
          <p:cNvSpPr txBox="1">
            <a:spLocks/>
          </p:cNvSpPr>
          <p:nvPr/>
        </p:nvSpPr>
        <p:spPr>
          <a:xfrm>
            <a:off x="388225" y="369327"/>
            <a:ext cx="4696359" cy="8044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ea typeface="+mn-ea"/>
                <a:cs typeface="+mn-cs"/>
              </a:rPr>
              <a:t>Levator Ani Muscles</a:t>
            </a:r>
          </a:p>
        </p:txBody>
      </p:sp>
      <p:sp>
        <p:nvSpPr>
          <p:cNvPr id="24" name="Content Placeholder 23">
            <a:extLst>
              <a:ext uri="{FF2B5EF4-FFF2-40B4-BE49-F238E27FC236}">
                <a16:creationId xmlns:a16="http://schemas.microsoft.com/office/drawing/2014/main" id="{C5AB1AD4-2C4F-4843-AFA4-7023260620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81973" y="1276644"/>
            <a:ext cx="11403627" cy="2761991"/>
          </a:xfrm>
        </p:spPr>
        <p:txBody>
          <a:bodyPr>
            <a:normAutofit/>
          </a:bodyPr>
          <a:lstStyle/>
          <a:p>
            <a:pPr algn="l" rtl="0">
              <a:buFont typeface="Courier New" panose="02070309020205020404" pitchFamily="49" charset="0"/>
              <a:buChar char="o"/>
            </a:pPr>
            <a:r>
              <a:rPr lang="en-US" sz="2400" dirty="0"/>
              <a:t>Form the pelvic floor: separate pelvis from perineum</a:t>
            </a:r>
          </a:p>
          <a:p>
            <a:pPr algn="l" rtl="0">
              <a:buFont typeface="Courier New" panose="02070309020205020404" pitchFamily="49" charset="0"/>
              <a:buChar char="o"/>
            </a:pPr>
            <a:r>
              <a:rPr lang="en-US" sz="2400" dirty="0"/>
              <a:t>Form pelvic  diaphragm: traversed by urethra, vagina &amp; rectum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(they pass through it)</a:t>
            </a:r>
            <a:endParaRPr lang="en-US" sz="2400" dirty="0">
              <a:solidFill>
                <a:schemeClr val="bg1">
                  <a:lumMod val="50000"/>
                </a:schemeClr>
              </a:solidFill>
            </a:endParaRPr>
          </a:p>
          <a:p>
            <a:pPr algn="l" rtl="0">
              <a:buFont typeface="Courier New" panose="02070309020205020404" pitchFamily="49" charset="0"/>
              <a:buChar char="o"/>
            </a:pPr>
            <a:r>
              <a:rPr lang="en-US" sz="2400" dirty="0"/>
              <a:t>Support pelvic organs</a:t>
            </a: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06058411-8491-48F4-91D8-F1FB517E07A5}"/>
              </a:ext>
            </a:extLst>
          </p:cNvPr>
          <p:cNvCxnSpPr/>
          <p:nvPr/>
        </p:nvCxnSpPr>
        <p:spPr>
          <a:xfrm>
            <a:off x="5360509" y="2041968"/>
            <a:ext cx="900000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B7D8C5DD-9094-4129-B7FF-F4235C67BA5F}"/>
              </a:ext>
            </a:extLst>
          </p:cNvPr>
          <p:cNvCxnSpPr>
            <a:cxnSpLocks/>
          </p:cNvCxnSpPr>
          <p:nvPr/>
        </p:nvCxnSpPr>
        <p:spPr>
          <a:xfrm>
            <a:off x="6418945" y="2041618"/>
            <a:ext cx="864000" cy="0"/>
          </a:xfrm>
          <a:prstGeom prst="line">
            <a:avLst/>
          </a:prstGeom>
          <a:ln w="28575">
            <a:solidFill>
              <a:srgbClr val="FED16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4A2E7A1E-7C92-4663-AB8A-24470DA83DFE}"/>
              </a:ext>
            </a:extLst>
          </p:cNvPr>
          <p:cNvCxnSpPr/>
          <p:nvPr/>
        </p:nvCxnSpPr>
        <p:spPr>
          <a:xfrm>
            <a:off x="7561373" y="2048368"/>
            <a:ext cx="900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260DAEC9-84D2-45FF-9059-66FD212E41E0}"/>
              </a:ext>
            </a:extLst>
          </p:cNvPr>
          <p:cNvCxnSpPr/>
          <p:nvPr/>
        </p:nvCxnSpPr>
        <p:spPr>
          <a:xfrm>
            <a:off x="4614684" y="1596609"/>
            <a:ext cx="64800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627D2BC6-C90C-4F00-95BB-0F2E7A418FCB}"/>
              </a:ext>
            </a:extLst>
          </p:cNvPr>
          <p:cNvGrpSpPr/>
          <p:nvPr/>
        </p:nvGrpSpPr>
        <p:grpSpPr>
          <a:xfrm>
            <a:off x="358622" y="3133216"/>
            <a:ext cx="3389926" cy="3146376"/>
            <a:chOff x="381974" y="4306810"/>
            <a:chExt cx="5821878" cy="2347177"/>
          </a:xfrm>
        </p:grpSpPr>
        <p:pic>
          <p:nvPicPr>
            <p:cNvPr id="1026" name="Picture 2" descr="نتيجة بحث الصور عن ‪perineum and pelvis‬‏">
              <a:extLst>
                <a:ext uri="{FF2B5EF4-FFF2-40B4-BE49-F238E27FC236}">
                  <a16:creationId xmlns:a16="http://schemas.microsoft.com/office/drawing/2014/main" id="{4B47868B-363B-460E-998E-47DF0C75D1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974" y="4306810"/>
              <a:ext cx="5821878" cy="23471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AC10C3FF-6A30-4350-BE35-88AA6FFAA39D}"/>
                </a:ext>
              </a:extLst>
            </p:cNvPr>
            <p:cNvSpPr/>
            <p:nvPr/>
          </p:nvSpPr>
          <p:spPr>
            <a:xfrm>
              <a:off x="2395959" y="5301205"/>
              <a:ext cx="1064693" cy="280151"/>
            </a:xfrm>
            <a:prstGeom prst="rect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37E02D45-0110-4654-ACA2-302AA47E1798}"/>
                </a:ext>
              </a:extLst>
            </p:cNvPr>
            <p:cNvSpPr/>
            <p:nvPr/>
          </p:nvSpPr>
          <p:spPr>
            <a:xfrm>
              <a:off x="2257865" y="6229643"/>
              <a:ext cx="1533822" cy="346108"/>
            </a:xfrm>
            <a:prstGeom prst="rect">
              <a:avLst/>
            </a:prstGeom>
            <a:noFill/>
            <a:ln w="38100">
              <a:solidFill>
                <a:srgbClr val="8902A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81331CF0-B882-4E1F-9BED-E29F727F3936}"/>
              </a:ext>
            </a:extLst>
          </p:cNvPr>
          <p:cNvCxnSpPr>
            <a:cxnSpLocks/>
          </p:cNvCxnSpPr>
          <p:nvPr/>
        </p:nvCxnSpPr>
        <p:spPr>
          <a:xfrm>
            <a:off x="5997864" y="1596609"/>
            <a:ext cx="1224000" cy="0"/>
          </a:xfrm>
          <a:prstGeom prst="line">
            <a:avLst/>
          </a:prstGeom>
          <a:ln w="28575">
            <a:solidFill>
              <a:srgbClr val="8902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3">
            <a:extLst>
              <a:ext uri="{FF2B5EF4-FFF2-40B4-BE49-F238E27FC236}">
                <a16:creationId xmlns:a16="http://schemas.microsoft.com/office/drawing/2014/main" id="{4730DD10-A0E8-419E-A83F-045E8B747E5D}"/>
              </a:ext>
            </a:extLst>
          </p:cNvPr>
          <p:cNvGrpSpPr/>
          <p:nvPr/>
        </p:nvGrpSpPr>
        <p:grpSpPr>
          <a:xfrm>
            <a:off x="7937499" y="3134818"/>
            <a:ext cx="4230903" cy="3619491"/>
            <a:chOff x="7034213" y="0"/>
            <a:chExt cx="5157787" cy="3507611"/>
          </a:xfrm>
        </p:grpSpPr>
        <p:pic>
          <p:nvPicPr>
            <p:cNvPr id="44" name="Picture 43" descr="Screen Clipping">
              <a:extLst>
                <a:ext uri="{FF2B5EF4-FFF2-40B4-BE49-F238E27FC236}">
                  <a16:creationId xmlns:a16="http://schemas.microsoft.com/office/drawing/2014/main" id="{3D5B2881-7BB7-4AF8-AA66-CD3B484BD5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97" b="2888"/>
            <a:stretch/>
          </p:blipFill>
          <p:spPr>
            <a:xfrm>
              <a:off x="7034213" y="0"/>
              <a:ext cx="5157787" cy="3429000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7933291" y="278333"/>
              <a:ext cx="1129685" cy="376550"/>
            </a:xfrm>
            <a:prstGeom prst="rect">
              <a:avLst/>
            </a:prstGeom>
            <a:solidFill>
              <a:schemeClr val="bg1"/>
            </a:solidFill>
            <a:ln w="31750">
              <a:solidFill>
                <a:srgbClr val="FED163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vagina</a:t>
              </a:r>
              <a:endParaRPr lang="en-US" sz="1200" b="1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9837292" y="0"/>
              <a:ext cx="1440274" cy="372793"/>
            </a:xfrm>
            <a:prstGeom prst="rect">
              <a:avLst/>
            </a:prstGeom>
            <a:solidFill>
              <a:schemeClr val="bg1"/>
            </a:solidFill>
            <a:ln w="31750">
              <a:solidFill>
                <a:srgbClr val="0070C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urethra</a:t>
              </a:r>
              <a:endParaRPr lang="en-US" sz="1200" b="1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0105439" y="3134818"/>
              <a:ext cx="1440274" cy="372793"/>
            </a:xfrm>
            <a:prstGeom prst="rect">
              <a:avLst/>
            </a:prstGeom>
            <a:solidFill>
              <a:schemeClr val="bg1"/>
            </a:solidFill>
            <a:ln w="3175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b="1"/>
                <a:t>rectum</a:t>
              </a:r>
              <a:endParaRPr lang="en-US" sz="1200" b="1" dirty="0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9A839B32-3182-4832-A239-2DC220F2EC6C}"/>
              </a:ext>
            </a:extLst>
          </p:cNvPr>
          <p:cNvGrpSpPr/>
          <p:nvPr/>
        </p:nvGrpSpPr>
        <p:grpSpPr>
          <a:xfrm>
            <a:off x="3822241" y="3174064"/>
            <a:ext cx="3901955" cy="3387903"/>
            <a:chOff x="6978168" y="3429000"/>
            <a:chExt cx="5269877" cy="3387903"/>
          </a:xfrm>
        </p:grpSpPr>
        <p:pic>
          <p:nvPicPr>
            <p:cNvPr id="55" name="Picture 54" descr="Screen Clipping">
              <a:extLst>
                <a:ext uri="{FF2B5EF4-FFF2-40B4-BE49-F238E27FC236}">
                  <a16:creationId xmlns:a16="http://schemas.microsoft.com/office/drawing/2014/main" id="{1921EF59-9F7A-4DA9-BC3B-C6D2B2FDC7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97" t="7236"/>
            <a:stretch/>
          </p:blipFill>
          <p:spPr>
            <a:xfrm>
              <a:off x="7034213" y="3429000"/>
              <a:ext cx="5157787" cy="3387903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6978168" y="6046587"/>
              <a:ext cx="1440274" cy="372793"/>
            </a:xfrm>
            <a:prstGeom prst="rect">
              <a:avLst/>
            </a:prstGeom>
            <a:solidFill>
              <a:schemeClr val="bg1"/>
            </a:solidFill>
            <a:ln w="31750">
              <a:solidFill>
                <a:srgbClr val="0070C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urethra</a:t>
              </a:r>
              <a:endParaRPr lang="en-US" sz="1200" b="1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1157994" y="6112414"/>
              <a:ext cx="1090051" cy="372793"/>
            </a:xfrm>
            <a:prstGeom prst="rect">
              <a:avLst/>
            </a:prstGeom>
            <a:solidFill>
              <a:schemeClr val="bg1"/>
            </a:solidFill>
            <a:ln w="3175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b="1"/>
                <a:t>rectum</a:t>
              </a:r>
              <a:endParaRPr lang="en-US" sz="1200" b="1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9976852" y="6417926"/>
              <a:ext cx="1129684" cy="376550"/>
            </a:xfrm>
            <a:prstGeom prst="rect">
              <a:avLst/>
            </a:prstGeom>
            <a:solidFill>
              <a:schemeClr val="bg1"/>
            </a:solidFill>
            <a:ln w="31750">
              <a:solidFill>
                <a:srgbClr val="FED163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vagina</a:t>
              </a:r>
              <a:endParaRPr lang="en-US" sz="12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0633552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Content Placeholder 23">
            <a:extLst>
              <a:ext uri="{FF2B5EF4-FFF2-40B4-BE49-F238E27FC236}">
                <a16:creationId xmlns:a16="http://schemas.microsoft.com/office/drawing/2014/main" id="{C5AB1AD4-2C4F-4843-AFA4-7023260620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9049" y="1067913"/>
            <a:ext cx="6452172" cy="2324101"/>
          </a:xfrm>
        </p:spPr>
        <p:txBody>
          <a:bodyPr>
            <a:normAutofit/>
          </a:bodyPr>
          <a:lstStyle/>
          <a:p>
            <a:pPr marL="0" indent="0" algn="l" rtl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2000" b="1" dirty="0"/>
              <a:t>Support of Uterus:</a:t>
            </a:r>
            <a:endParaRPr lang="en-US" sz="2000" dirty="0"/>
          </a:p>
          <a:p>
            <a:pPr marL="355600" indent="-355600" algn="l" rtl="0">
              <a:lnSpc>
                <a:spcPct val="10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US" sz="2000" dirty="0"/>
              <a:t>Round ligament of uterus (maintains anteverted anteflexed position)</a:t>
            </a:r>
          </a:p>
          <a:p>
            <a:pPr marL="355600" indent="-355600" algn="l" rtl="0">
              <a:lnSpc>
                <a:spcPct val="10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US" sz="2000" dirty="0"/>
              <a:t>Ligaments of cervix (especially transverse cervical)</a:t>
            </a:r>
          </a:p>
          <a:p>
            <a:pPr marL="355600" indent="-355600" algn="l" rtl="0">
              <a:lnSpc>
                <a:spcPct val="10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US" sz="2000" dirty="0"/>
              <a:t>Levator ani muscles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AB3DEA9-E361-41C7-BE1F-A4EA2784316D}"/>
              </a:ext>
            </a:extLst>
          </p:cNvPr>
          <p:cNvSpPr txBox="1"/>
          <p:nvPr/>
        </p:nvSpPr>
        <p:spPr>
          <a:xfrm>
            <a:off x="7037676" y="1067913"/>
            <a:ext cx="474934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+mn-lt"/>
              </a:rPr>
              <a:t>Uterine prolapse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Downward displacement of uterus due to </a:t>
            </a:r>
            <a:r>
              <a:rPr lang="en-US" sz="2000" b="1" u="sng" dirty="0">
                <a:latin typeface="+mn-lt"/>
              </a:rPr>
              <a:t>damage</a:t>
            </a:r>
            <a:r>
              <a:rPr lang="en-US" sz="2000" dirty="0">
                <a:latin typeface="+mn-lt"/>
              </a:rPr>
              <a:t> of: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>
                <a:latin typeface="+mn-lt"/>
              </a:rPr>
              <a:t>Ligaments of uterus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>
                <a:latin typeface="+mn-lt"/>
              </a:rPr>
              <a:t>Levator ani muscles</a:t>
            </a:r>
          </a:p>
        </p:txBody>
      </p:sp>
      <p:pic>
        <p:nvPicPr>
          <p:cNvPr id="11" name="Picture 2" descr="C:\Documents and Settings\user1\My Documents\My Pictures\prolapse.png">
            <a:extLst>
              <a:ext uri="{FF2B5EF4-FFF2-40B4-BE49-F238E27FC236}">
                <a16:creationId xmlns:a16="http://schemas.microsoft.com/office/drawing/2014/main" id="{3E79D06A-4FD6-4281-B96D-61573A6657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74132" y="3036815"/>
            <a:ext cx="4876432" cy="3615616"/>
          </a:xfrm>
          <a:prstGeom prst="rect">
            <a:avLst/>
          </a:prstGeom>
          <a:noFill/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55D3873-6D39-499A-AEC0-AF391E4FE106}"/>
              </a:ext>
            </a:extLst>
          </p:cNvPr>
          <p:cNvCxnSpPr>
            <a:cxnSpLocks/>
          </p:cNvCxnSpPr>
          <p:nvPr/>
        </p:nvCxnSpPr>
        <p:spPr>
          <a:xfrm>
            <a:off x="1083824" y="2447344"/>
            <a:ext cx="2052099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6C3EEEB-E850-495D-8DFA-05F8B4743D7A}"/>
              </a:ext>
            </a:extLst>
          </p:cNvPr>
          <p:cNvCxnSpPr/>
          <p:nvPr/>
        </p:nvCxnSpPr>
        <p:spPr>
          <a:xfrm>
            <a:off x="1096524" y="1759401"/>
            <a:ext cx="2642942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3">
            <a:extLst>
              <a:ext uri="{FF2B5EF4-FFF2-40B4-BE49-F238E27FC236}">
                <a16:creationId xmlns:a16="http://schemas.microsoft.com/office/drawing/2014/main" id="{DAC20FAD-21F6-499C-A3EB-C4900326E833}"/>
              </a:ext>
            </a:extLst>
          </p:cNvPr>
          <p:cNvGrpSpPr/>
          <p:nvPr/>
        </p:nvGrpSpPr>
        <p:grpSpPr>
          <a:xfrm>
            <a:off x="851269" y="3201842"/>
            <a:ext cx="5397131" cy="3350431"/>
            <a:chOff x="0" y="2630439"/>
            <a:chExt cx="7211669" cy="4227561"/>
          </a:xfrm>
        </p:grpSpPr>
        <p:pic>
          <p:nvPicPr>
            <p:cNvPr id="2052" name="Picture 4" descr="نتيجة بحث الصور عن ‪transverse cervical ligament‬‏">
              <a:extLst>
                <a:ext uri="{FF2B5EF4-FFF2-40B4-BE49-F238E27FC236}">
                  <a16:creationId xmlns:a16="http://schemas.microsoft.com/office/drawing/2014/main" id="{49633E25-10AA-4786-A1F9-177BE6DBD51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630439"/>
              <a:ext cx="7211669" cy="42275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FC6E694-39D2-418F-9C77-7981E7EA37BE}"/>
                </a:ext>
              </a:extLst>
            </p:cNvPr>
            <p:cNvSpPr/>
            <p:nvPr/>
          </p:nvSpPr>
          <p:spPr>
            <a:xfrm>
              <a:off x="5436615" y="5753686"/>
              <a:ext cx="1512825" cy="315065"/>
            </a:xfrm>
            <a:prstGeom prst="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943ED69-89BB-4319-BB8C-A27C61611D09}"/>
                </a:ext>
              </a:extLst>
            </p:cNvPr>
            <p:cNvSpPr/>
            <p:nvPr/>
          </p:nvSpPr>
          <p:spPr>
            <a:xfrm>
              <a:off x="5436615" y="5092505"/>
              <a:ext cx="1512825" cy="315065"/>
            </a:xfrm>
            <a:prstGeom prst="rect">
              <a:avLst/>
            </a:prstGeom>
            <a:noFill/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9716D85-3932-4BA9-AC8A-05647D2E8847}"/>
              </a:ext>
            </a:extLst>
          </p:cNvPr>
          <p:cNvCxnSpPr>
            <a:cxnSpLocks/>
          </p:cNvCxnSpPr>
          <p:nvPr/>
        </p:nvCxnSpPr>
        <p:spPr>
          <a:xfrm>
            <a:off x="7472203" y="2300755"/>
            <a:ext cx="2054444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CEA6BA4E-C87E-4C53-A2B2-5189BA83C8AB}"/>
              </a:ext>
            </a:extLst>
          </p:cNvPr>
          <p:cNvSpPr txBox="1"/>
          <p:nvPr/>
        </p:nvSpPr>
        <p:spPr>
          <a:xfrm>
            <a:off x="642034" y="335203"/>
            <a:ext cx="49654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+mj-lt"/>
              </a:rPr>
              <a:t>3. Uterus</a:t>
            </a:r>
          </a:p>
        </p:txBody>
      </p:sp>
    </p:spTree>
    <p:extLst>
      <p:ext uri="{BB962C8B-B14F-4D97-AF65-F5344CB8AC3E}">
        <p14:creationId xmlns:p14="http://schemas.microsoft.com/office/powerpoint/2010/main" val="12459734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C:\Documents and Settings\user1\Desktop\female reproductive\F66122-005-f056b.jpg">
            <a:extLst>
              <a:ext uri="{FF2B5EF4-FFF2-40B4-BE49-F238E27FC236}">
                <a16:creationId xmlns:a16="http://schemas.microsoft.com/office/drawing/2014/main" id="{4180D02E-3E04-4118-8BC3-CC783F63AB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5370" y="1267479"/>
            <a:ext cx="3412220" cy="2161520"/>
          </a:xfrm>
          <a:prstGeom prst="rect">
            <a:avLst/>
          </a:prstGeom>
          <a:noFill/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C4CD670-B2E4-4D12-B378-7FD83D4B8643}"/>
              </a:ext>
            </a:extLst>
          </p:cNvPr>
          <p:cNvCxnSpPr>
            <a:cxnSpLocks/>
          </p:cNvCxnSpPr>
          <p:nvPr/>
        </p:nvCxnSpPr>
        <p:spPr>
          <a:xfrm>
            <a:off x="1111800" y="893690"/>
            <a:ext cx="1080000" cy="0"/>
          </a:xfrm>
          <a:prstGeom prst="line">
            <a:avLst/>
          </a:prstGeom>
          <a:ln w="444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CB41554C-0E0C-414F-B21D-C7060DFD2B99}"/>
              </a:ext>
            </a:extLst>
          </p:cNvPr>
          <p:cNvGrpSpPr/>
          <p:nvPr/>
        </p:nvGrpSpPr>
        <p:grpSpPr>
          <a:xfrm>
            <a:off x="4402450" y="1002918"/>
            <a:ext cx="3671623" cy="2681264"/>
            <a:chOff x="4402450" y="153582"/>
            <a:chExt cx="3911600" cy="3530600"/>
          </a:xfrm>
        </p:grpSpPr>
        <p:pic>
          <p:nvPicPr>
            <p:cNvPr id="15" name="Picture 3" descr="C:\Documents and Settings\user1\Desktop\female reproductive\F66122-005-f056a.jpg">
              <a:extLst>
                <a:ext uri="{FF2B5EF4-FFF2-40B4-BE49-F238E27FC236}">
                  <a16:creationId xmlns:a16="http://schemas.microsoft.com/office/drawing/2014/main" id="{E0C5FAD8-FDFB-453A-A0CF-621D19BA08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402450" y="153582"/>
              <a:ext cx="3911600" cy="3530600"/>
            </a:xfrm>
            <a:prstGeom prst="rect">
              <a:avLst/>
            </a:prstGeom>
            <a:noFill/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939DAC4-C362-4379-B9DE-5BED0D7092B0}"/>
                </a:ext>
              </a:extLst>
            </p:cNvPr>
            <p:cNvSpPr/>
            <p:nvPr/>
          </p:nvSpPr>
          <p:spPr>
            <a:xfrm>
              <a:off x="7288304" y="3158429"/>
              <a:ext cx="492369" cy="270570"/>
            </a:xfrm>
            <a:prstGeom prst="rect">
              <a:avLst/>
            </a:prstGeom>
            <a:no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92930BF6-98D3-4F90-ACAA-B607F7D6FE32}"/>
              </a:ext>
            </a:extLst>
          </p:cNvPr>
          <p:cNvGrpSpPr/>
          <p:nvPr/>
        </p:nvGrpSpPr>
        <p:grpSpPr>
          <a:xfrm>
            <a:off x="8488933" y="906390"/>
            <a:ext cx="3496740" cy="2777792"/>
            <a:chOff x="8314050" y="44509"/>
            <a:chExt cx="3671623" cy="3639673"/>
          </a:xfrm>
        </p:grpSpPr>
        <p:pic>
          <p:nvPicPr>
            <p:cNvPr id="3074" name="Picture 2" descr="نتيجة بحث الصور عن ‪vagina anatomy‬‏">
              <a:extLst>
                <a:ext uri="{FF2B5EF4-FFF2-40B4-BE49-F238E27FC236}">
                  <a16:creationId xmlns:a16="http://schemas.microsoft.com/office/drawing/2014/main" id="{CD116407-395B-43C6-9172-4EB0E06DD3B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14050" y="44509"/>
              <a:ext cx="3671623" cy="36396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BC833EA-6DC7-4BB7-9C48-6D723879CA8F}"/>
                </a:ext>
              </a:extLst>
            </p:cNvPr>
            <p:cNvSpPr/>
            <p:nvPr/>
          </p:nvSpPr>
          <p:spPr>
            <a:xfrm>
              <a:off x="8898227" y="2761571"/>
              <a:ext cx="536918" cy="299130"/>
            </a:xfrm>
            <a:prstGeom prst="rect">
              <a:avLst/>
            </a:prstGeom>
            <a:no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3144198"/>
              </p:ext>
            </p:extLst>
          </p:nvPr>
        </p:nvGraphicFramePr>
        <p:xfrm>
          <a:off x="626170" y="3857092"/>
          <a:ext cx="11007773" cy="2780453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19900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0177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77333">
                <a:tc>
                  <a:txBody>
                    <a:bodyPr/>
                    <a:lstStyle/>
                    <a:p>
                      <a:pPr algn="l" rtl="0"/>
                      <a:r>
                        <a:rPr lang="en-US" sz="2000" b="0" i="1" dirty="0"/>
                        <a:t>Structure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>
                        <a:buFont typeface="Arial" charset="0"/>
                        <a:buNone/>
                      </a:pPr>
                      <a:r>
                        <a:rPr lang="en-US" sz="2000" b="0" dirty="0"/>
                        <a:t>fibro-muscular tube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7333">
                <a:tc>
                  <a:txBody>
                    <a:bodyPr/>
                    <a:lstStyle/>
                    <a:p>
                      <a:pPr algn="l" rtl="0"/>
                      <a:r>
                        <a:rPr lang="en-US" sz="2000" i="1" dirty="0"/>
                        <a:t>Extent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>
                        <a:buFont typeface="Arial" charset="0"/>
                        <a:buNone/>
                      </a:pPr>
                      <a:r>
                        <a:rPr lang="en-US" sz="2000" dirty="0"/>
                        <a:t>from external </a:t>
                      </a:r>
                      <a:r>
                        <a:rPr lang="en-US" sz="2000" dirty="0" err="1"/>
                        <a:t>os</a:t>
                      </a:r>
                      <a:r>
                        <a:rPr lang="en-US" sz="2000" dirty="0"/>
                        <a:t>, along pelvis &amp; perineum, to open in the vulva (female external genitalia), behind urethral opening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77333">
                <a:tc>
                  <a:txBody>
                    <a:bodyPr/>
                    <a:lstStyle/>
                    <a:p>
                      <a:pPr algn="l" rtl="0"/>
                      <a:r>
                        <a:rPr lang="en-US" sz="2000" i="1" dirty="0"/>
                        <a:t>Length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its anterior wall (7.5 cm) is shorter than its posterior wall (9 cm)</a:t>
                      </a:r>
                    </a:p>
                    <a:p>
                      <a:pPr algn="l" rtl="0"/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7333">
                <a:tc>
                  <a:txBody>
                    <a:bodyPr/>
                    <a:lstStyle/>
                    <a:p>
                      <a:pPr algn="l" rtl="0"/>
                      <a:r>
                        <a:rPr lang="en-US" sz="2000" i="1" dirty="0"/>
                        <a:t>Function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>
                        <a:buFontTx/>
                        <a:buNone/>
                      </a:pPr>
                      <a:r>
                        <a:rPr lang="en-US" sz="2000" dirty="0"/>
                        <a:t>1. copulatory organ </a:t>
                      </a:r>
                      <a:r>
                        <a:rPr lang="en-US" sz="16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(</a:t>
                      </a:r>
                      <a:r>
                        <a:rPr lang="en-GB" sz="1400" b="0" i="0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organ involved in sexual reproduction</a:t>
                      </a:r>
                      <a:r>
                        <a:rPr lang="en-US" sz="16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)</a:t>
                      </a:r>
                      <a:endParaRPr lang="en-US" sz="2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  <a:p>
                      <a:pPr algn="l" rtl="0">
                        <a:buFontTx/>
                        <a:buNone/>
                      </a:pPr>
                      <a:r>
                        <a:rPr lang="en-US" sz="2000" dirty="0"/>
                        <a:t>2. birth canal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6C7B86D8-602A-4BA1-B324-D1B70937E844}"/>
              </a:ext>
            </a:extLst>
          </p:cNvPr>
          <p:cNvSpPr txBox="1"/>
          <p:nvPr/>
        </p:nvSpPr>
        <p:spPr>
          <a:xfrm>
            <a:off x="626170" y="405443"/>
            <a:ext cx="49654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+mj-lt"/>
              </a:rPr>
              <a:t>4. Vagina</a:t>
            </a:r>
          </a:p>
        </p:txBody>
      </p:sp>
    </p:spTree>
    <p:extLst>
      <p:ext uri="{BB962C8B-B14F-4D97-AF65-F5344CB8AC3E}">
        <p14:creationId xmlns:p14="http://schemas.microsoft.com/office/powerpoint/2010/main" val="9633204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1D224E3B-6AD1-4CEE-9060-BC64FD56A4AC}"/>
              </a:ext>
            </a:extLst>
          </p:cNvPr>
          <p:cNvGrpSpPr/>
          <p:nvPr/>
        </p:nvGrpSpPr>
        <p:grpSpPr>
          <a:xfrm>
            <a:off x="6050589" y="950086"/>
            <a:ext cx="3132958" cy="3107583"/>
            <a:chOff x="7723110" y="146050"/>
            <a:chExt cx="4425308" cy="3107583"/>
          </a:xfrm>
        </p:grpSpPr>
        <p:pic>
          <p:nvPicPr>
            <p:cNvPr id="7" name="Picture 6" descr="C:\Documents and Settings\user1\Desktop\female reproductive\F66122-005-f056a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723110" y="146050"/>
              <a:ext cx="4425308" cy="3107583"/>
            </a:xfrm>
            <a:prstGeom prst="rect">
              <a:avLst/>
            </a:prstGeom>
            <a:ln w="31750" cap="sq">
              <a:noFill/>
              <a:prstDash val="solid"/>
              <a:miter lim="800000"/>
            </a:ln>
            <a:effectLst/>
          </p:spPr>
        </p:pic>
        <p:sp>
          <p:nvSpPr>
            <p:cNvPr id="9" name="Rectangle 8"/>
            <p:cNvSpPr/>
            <p:nvPr/>
          </p:nvSpPr>
          <p:spPr>
            <a:xfrm>
              <a:off x="7918678" y="2698519"/>
              <a:ext cx="802148" cy="212798"/>
            </a:xfrm>
            <a:prstGeom prst="rect">
              <a:avLst/>
            </a:prstGeom>
            <a:noFill/>
            <a:ln w="317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0868946" y="495376"/>
              <a:ext cx="683411" cy="212971"/>
            </a:xfrm>
            <a:prstGeom prst="rect">
              <a:avLst/>
            </a:prstGeom>
            <a:noFill/>
            <a:ln w="31750">
              <a:solidFill>
                <a:srgbClr val="00B0F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5AABF50-DDD6-4F79-B56A-C4BC4AA843C9}"/>
              </a:ext>
            </a:extLst>
          </p:cNvPr>
          <p:cNvGrpSpPr/>
          <p:nvPr/>
        </p:nvGrpSpPr>
        <p:grpSpPr>
          <a:xfrm>
            <a:off x="9419303" y="825909"/>
            <a:ext cx="2477729" cy="3307991"/>
            <a:chOff x="7879068" y="3363536"/>
            <a:chExt cx="4181180" cy="3307991"/>
          </a:xfrm>
        </p:grpSpPr>
        <p:pic>
          <p:nvPicPr>
            <p:cNvPr id="8" name="Content Placeholder 7" descr="uterus2.png"/>
            <p:cNvPicPr>
              <a:picLocks noChangeAspect="1"/>
            </p:cNvPicPr>
            <p:nvPr/>
          </p:nvPicPr>
          <p:blipFill rotWithShape="1">
            <a:blip r:embed="rId3" cstate="print"/>
            <a:srcRect l="2864" t="1599" r="2006" b="2980"/>
            <a:stretch/>
          </p:blipFill>
          <p:spPr>
            <a:xfrm>
              <a:off x="7879068" y="3363536"/>
              <a:ext cx="4181180" cy="3307991"/>
            </a:xfrm>
            <a:prstGeom prst="rect">
              <a:avLst/>
            </a:prstGeom>
            <a:ln w="38100" cap="sq">
              <a:noFill/>
              <a:prstDash val="solid"/>
              <a:miter lim="800000"/>
            </a:ln>
            <a:effectLst/>
          </p:spPr>
        </p:pic>
        <p:sp>
          <p:nvSpPr>
            <p:cNvPr id="11" name="Rectangle 10"/>
            <p:cNvSpPr/>
            <p:nvPr/>
          </p:nvSpPr>
          <p:spPr>
            <a:xfrm>
              <a:off x="9102436" y="5865027"/>
              <a:ext cx="519481" cy="168805"/>
            </a:xfrm>
            <a:prstGeom prst="rect">
              <a:avLst/>
            </a:prstGeom>
            <a:noFill/>
            <a:ln w="34925">
              <a:solidFill>
                <a:srgbClr val="FED163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5" name="Picture 4" descr="Fig 1.1 - Sagittal section of the female pelvis, showing the anatomical relations of the vagina.">
            <a:extLst>
              <a:ext uri="{FF2B5EF4-FFF2-40B4-BE49-F238E27FC236}">
                <a16:creationId xmlns:a16="http://schemas.microsoft.com/office/drawing/2014/main" id="{18D99074-6F7C-47BF-AB9E-04A535D4C9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8203" y="4133901"/>
            <a:ext cx="5138549" cy="2495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itle 15">
            <a:extLst>
              <a:ext uri="{FF2B5EF4-FFF2-40B4-BE49-F238E27FC236}">
                <a16:creationId xmlns:a16="http://schemas.microsoft.com/office/drawing/2014/main" id="{1C13E18F-9147-4FE3-9EE9-A1239619F3A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538542"/>
            <a:ext cx="10515600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+mj-lt"/>
              </a:rPr>
              <a:t>4. Vagina</a:t>
            </a:r>
            <a:br>
              <a:rPr lang="en-US" sz="3200" dirty="0">
                <a:latin typeface="+mj-lt"/>
              </a:rPr>
            </a:br>
            <a:r>
              <a:rPr lang="en-US" sz="3200" dirty="0">
                <a:latin typeface="+mj-lt"/>
              </a:rPr>
              <a:t>Relations of Vagina</a:t>
            </a:r>
          </a:p>
        </p:txBody>
      </p:sp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826C075E-BDAE-4D89-8DDD-CCB4640C90F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4939792"/>
              </p:ext>
            </p:extLst>
          </p:nvPr>
        </p:nvGraphicFramePr>
        <p:xfrm>
          <a:off x="838200" y="2015861"/>
          <a:ext cx="4875599" cy="344679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83662">
                  <a:extLst>
                    <a:ext uri="{9D8B030D-6E8A-4147-A177-3AD203B41FA5}">
                      <a16:colId xmlns:a16="http://schemas.microsoft.com/office/drawing/2014/main" val="1183332339"/>
                    </a:ext>
                  </a:extLst>
                </a:gridCol>
                <a:gridCol w="1879914">
                  <a:extLst>
                    <a:ext uri="{9D8B030D-6E8A-4147-A177-3AD203B41FA5}">
                      <a16:colId xmlns:a16="http://schemas.microsoft.com/office/drawing/2014/main" val="2248225640"/>
                    </a:ext>
                  </a:extLst>
                </a:gridCol>
                <a:gridCol w="1612023">
                  <a:extLst>
                    <a:ext uri="{9D8B030D-6E8A-4147-A177-3AD203B41FA5}">
                      <a16:colId xmlns:a16="http://schemas.microsoft.com/office/drawing/2014/main" val="3992783748"/>
                    </a:ext>
                  </a:extLst>
                </a:gridCol>
              </a:tblGrid>
              <a:tr h="700953">
                <a:tc gridSpan="3">
                  <a:txBody>
                    <a:bodyPr/>
                    <a:lstStyle/>
                    <a:p>
                      <a:pPr algn="ctr" rtl="0"/>
                      <a:r>
                        <a:rPr lang="en-US" sz="2400" b="1" i="1" dirty="0"/>
                        <a:t>Relations of Vagina:</a:t>
                      </a:r>
                    </a:p>
                    <a:p>
                      <a:pPr algn="ctr" rtl="0"/>
                      <a:r>
                        <a:rPr lang="en-US" sz="2400" b="0" i="1" u="sng" dirty="0">
                          <a:solidFill>
                            <a:srgbClr val="C00000"/>
                          </a:solidFill>
                        </a:rPr>
                        <a:t>Important</a:t>
                      </a:r>
                      <a:endParaRPr lang="en-US" sz="2400" b="1" i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b="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8819811"/>
                  </a:ext>
                </a:extLst>
              </a:tr>
              <a:tr h="533599">
                <a:tc>
                  <a:txBody>
                    <a:bodyPr/>
                    <a:lstStyle/>
                    <a:p>
                      <a:pPr algn="l" rtl="0"/>
                      <a:endParaRPr lang="en-US" sz="2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In Pelvis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In Perineum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1575830"/>
                  </a:ext>
                </a:extLst>
              </a:tr>
              <a:tr h="720746">
                <a:tc>
                  <a:txBody>
                    <a:bodyPr/>
                    <a:lstStyle/>
                    <a:p>
                      <a:pPr algn="l" rtl="0"/>
                      <a:r>
                        <a:rPr lang="en-US" sz="2000" dirty="0"/>
                        <a:t>Anterior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en-US" sz="2000" dirty="0"/>
                        <a:t>urinary bladder </a:t>
                      </a:r>
                      <a:endParaRPr lang="en-US" sz="2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en-US" sz="2000" dirty="0"/>
                        <a:t>urethra</a:t>
                      </a:r>
                      <a:endParaRPr lang="en-US" sz="2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6299638"/>
                  </a:ext>
                </a:extLst>
              </a:tr>
              <a:tr h="607493">
                <a:tc>
                  <a:txBody>
                    <a:bodyPr/>
                    <a:lstStyle/>
                    <a:p>
                      <a:pPr algn="l" rtl="0"/>
                      <a:r>
                        <a:rPr lang="en-US" sz="2000" dirty="0"/>
                        <a:t>Posterior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en-US" sz="2000" dirty="0"/>
                        <a:t>rectum</a:t>
                      </a:r>
                      <a:endParaRPr lang="en-US" sz="2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en-US" sz="2000" dirty="0"/>
                        <a:t>anal canal </a:t>
                      </a:r>
                      <a:endParaRPr lang="en-US" sz="2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7396487"/>
                  </a:ext>
                </a:extLst>
              </a:tr>
              <a:tr h="607493">
                <a:tc>
                  <a:txBody>
                    <a:bodyPr/>
                    <a:lstStyle/>
                    <a:p>
                      <a:pPr algn="l" rtl="0"/>
                      <a:r>
                        <a:rPr lang="en-US" sz="2000" dirty="0"/>
                        <a:t>Lateral </a:t>
                      </a:r>
                    </a:p>
                  </a:txBody>
                  <a:tcPr>
                    <a:solidFill>
                      <a:srgbClr val="FFECB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en-US" sz="2000" dirty="0"/>
                        <a:t>Ureters </a:t>
                      </a:r>
                      <a:r>
                        <a:rPr lang="en-US" altLang="en-US" sz="1200" dirty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(to be more specific, it is related to the lateral fornix)</a:t>
                      </a:r>
                      <a:endParaRPr lang="en-US" sz="1200" kern="1200" dirty="0">
                        <a:solidFill>
                          <a:schemeClr val="accent3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030350"/>
                  </a:ext>
                </a:extLst>
              </a:tr>
            </a:tbl>
          </a:graphicData>
        </a:graphic>
      </p:graphicFrame>
      <p:sp>
        <p:nvSpPr>
          <p:cNvPr id="21" name="TextBox 20">
            <a:extLst>
              <a:ext uri="{FF2B5EF4-FFF2-40B4-BE49-F238E27FC236}">
                <a16:creationId xmlns:a16="http://schemas.microsoft.com/office/drawing/2014/main" id="{E81E85A1-6709-4418-8C28-D2A429F5EBFE}"/>
              </a:ext>
            </a:extLst>
          </p:cNvPr>
          <p:cNvSpPr txBox="1"/>
          <p:nvPr/>
        </p:nvSpPr>
        <p:spPr>
          <a:xfrm>
            <a:off x="10647005" y="6263274"/>
            <a:ext cx="5613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Extra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A5C6318-49BC-4EE6-8BE9-08D42022D2E9}"/>
              </a:ext>
            </a:extLst>
          </p:cNvPr>
          <p:cNvSpPr/>
          <p:nvPr/>
        </p:nvSpPr>
        <p:spPr>
          <a:xfrm>
            <a:off x="6650565" y="5487839"/>
            <a:ext cx="787402" cy="180594"/>
          </a:xfrm>
          <a:prstGeom prst="rect">
            <a:avLst/>
          </a:prstGeom>
          <a:noFill/>
          <a:ln w="317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11B3CB3-EDEC-485C-94A8-53496C7D79FB}"/>
              </a:ext>
            </a:extLst>
          </p:cNvPr>
          <p:cNvSpPr/>
          <p:nvPr/>
        </p:nvSpPr>
        <p:spPr>
          <a:xfrm>
            <a:off x="7023099" y="5783753"/>
            <a:ext cx="677333" cy="180594"/>
          </a:xfrm>
          <a:prstGeom prst="rect">
            <a:avLst/>
          </a:prstGeom>
          <a:noFill/>
          <a:ln w="317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9E18540-FFAA-4865-9635-C09F3071E4BA}"/>
              </a:ext>
            </a:extLst>
          </p:cNvPr>
          <p:cNvSpPr/>
          <p:nvPr/>
        </p:nvSpPr>
        <p:spPr>
          <a:xfrm>
            <a:off x="10308338" y="5393709"/>
            <a:ext cx="715262" cy="180594"/>
          </a:xfrm>
          <a:prstGeom prst="rect">
            <a:avLst/>
          </a:prstGeom>
          <a:noFill/>
          <a:ln w="317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89385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534344"/>
              </p:ext>
            </p:extLst>
          </p:nvPr>
        </p:nvGraphicFramePr>
        <p:xfrm>
          <a:off x="1039528" y="2172928"/>
          <a:ext cx="10449464" cy="440186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206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571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571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5719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15719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50020">
                <a:tc>
                  <a:txBody>
                    <a:bodyPr/>
                    <a:lstStyle/>
                    <a:p>
                      <a:pPr algn="l" rtl="0"/>
                      <a:r>
                        <a:rPr lang="en-US" dirty="0"/>
                        <a:t>Organ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dirty="0"/>
                        <a:t>Arteries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8F8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dirty="0"/>
                        <a:t>Veins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dirty="0"/>
                        <a:t>Lymphatics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dirty="0"/>
                        <a:t>Nerves</a:t>
                      </a:r>
                      <a:r>
                        <a:rPr lang="en-US" baseline="0" dirty="0"/>
                        <a:t> (autonomic)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D16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31518">
                <a:tc>
                  <a:txBody>
                    <a:bodyPr/>
                    <a:lstStyle/>
                    <a:p>
                      <a:pPr marL="0" indent="0" algn="l" rtl="0">
                        <a:buNone/>
                      </a:pPr>
                      <a:r>
                        <a:rPr lang="en-US" dirty="0"/>
                        <a:t>1. Ovaries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b="1" dirty="0"/>
                        <a:t>Ovarian</a:t>
                      </a:r>
                      <a:r>
                        <a:rPr lang="en-US" dirty="0"/>
                        <a:t> </a:t>
                      </a:r>
                    </a:p>
                    <a:p>
                      <a:pPr algn="l" rtl="0"/>
                      <a:r>
                        <a:rPr lang="en-US" dirty="0"/>
                        <a:t>(from the abdominal aorta)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b="1" dirty="0"/>
                        <a:t>Ovarian</a:t>
                      </a:r>
                      <a:r>
                        <a:rPr lang="en-US" dirty="0"/>
                        <a:t> (drain in the inferior vena cava </a:t>
                      </a:r>
                      <a:r>
                        <a:rPr lang="en-US" sz="1200" dirty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(for right ovary)</a:t>
                      </a:r>
                      <a:r>
                        <a:rPr lang="en-US" dirty="0"/>
                        <a:t> and left renal</a:t>
                      </a:r>
                      <a:r>
                        <a:rPr lang="en-US" baseline="0" dirty="0"/>
                        <a:t> vein </a:t>
                      </a:r>
                      <a:r>
                        <a:rPr lang="en-US" sz="1200" baseline="0" dirty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(for left ovary)</a:t>
                      </a:r>
                      <a:r>
                        <a:rPr lang="en-US" baseline="0" dirty="0"/>
                        <a:t>)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dirty="0"/>
                        <a:t>To </a:t>
                      </a:r>
                      <a:r>
                        <a:rPr lang="en-US" b="1" dirty="0"/>
                        <a:t>paraaortic</a:t>
                      </a:r>
                      <a:r>
                        <a:rPr lang="en-US" dirty="0"/>
                        <a:t> lymph nodes (in abdomen)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b="1" dirty="0"/>
                        <a:t>Ovarian</a:t>
                      </a:r>
                      <a:r>
                        <a:rPr lang="en-US" dirty="0"/>
                        <a:t> plexus</a:t>
                      </a:r>
                      <a:r>
                        <a:rPr lang="en-US" baseline="0" dirty="0"/>
                        <a:t> </a:t>
                      </a:r>
                    </a:p>
                    <a:p>
                      <a:pPr algn="l" rtl="0"/>
                      <a:r>
                        <a:rPr lang="en-US" baseline="0" dirty="0"/>
                        <a:t>(in abdomen)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2887">
                <a:tc>
                  <a:txBody>
                    <a:bodyPr/>
                    <a:lstStyle/>
                    <a:p>
                      <a:pPr algn="l" rtl="0"/>
                      <a:r>
                        <a:rPr lang="en-US" dirty="0"/>
                        <a:t>2. Uterine tubes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dirty="0"/>
                        <a:t>-</a:t>
                      </a:r>
                      <a:r>
                        <a:rPr lang="en-US" b="1" dirty="0"/>
                        <a:t>Ovarian</a:t>
                      </a:r>
                      <a:r>
                        <a:rPr lang="en-US" baseline="0" dirty="0"/>
                        <a:t> </a:t>
                      </a:r>
                    </a:p>
                    <a:p>
                      <a:pPr algn="l" rtl="0"/>
                      <a:r>
                        <a:rPr lang="en-US" baseline="0" dirty="0"/>
                        <a:t>-</a:t>
                      </a:r>
                      <a:r>
                        <a:rPr lang="en-US" b="1" baseline="0" dirty="0"/>
                        <a:t>Uterine</a:t>
                      </a:r>
                      <a:endParaRPr lang="en-US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dirty="0"/>
                        <a:t>-</a:t>
                      </a:r>
                      <a:r>
                        <a:rPr lang="en-US" b="1" dirty="0"/>
                        <a:t>Ovarian</a:t>
                      </a:r>
                    </a:p>
                    <a:p>
                      <a:pPr algn="l" rtl="0"/>
                      <a:r>
                        <a:rPr lang="en-US" dirty="0"/>
                        <a:t>-</a:t>
                      </a:r>
                      <a:r>
                        <a:rPr lang="en-US" b="1" dirty="0"/>
                        <a:t>Uterine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dirty="0"/>
                        <a:t>-</a:t>
                      </a:r>
                      <a:r>
                        <a:rPr lang="en-US" b="1" dirty="0"/>
                        <a:t>Paraaortic</a:t>
                      </a:r>
                      <a:r>
                        <a:rPr lang="en-US" dirty="0"/>
                        <a:t> </a:t>
                      </a:r>
                    </a:p>
                    <a:p>
                      <a:pPr algn="l" rtl="0"/>
                      <a:r>
                        <a:rPr lang="en-US" dirty="0"/>
                        <a:t>-</a:t>
                      </a:r>
                      <a:r>
                        <a:rPr lang="en-US" b="1" dirty="0"/>
                        <a:t>internal</a:t>
                      </a:r>
                      <a:r>
                        <a:rPr lang="en-US" baseline="0" dirty="0"/>
                        <a:t> </a:t>
                      </a:r>
                      <a:r>
                        <a:rPr lang="en-US" b="1" baseline="0" dirty="0"/>
                        <a:t>iliac</a:t>
                      </a:r>
                      <a:endParaRPr lang="en-US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dirty="0"/>
                        <a:t>-</a:t>
                      </a:r>
                      <a:r>
                        <a:rPr lang="en-US" b="1" dirty="0"/>
                        <a:t>Ovarian</a:t>
                      </a:r>
                      <a:r>
                        <a:rPr lang="en-US" dirty="0"/>
                        <a:t> </a:t>
                      </a:r>
                    </a:p>
                    <a:p>
                      <a:pPr algn="l" rtl="0"/>
                      <a:r>
                        <a:rPr lang="en-US" dirty="0"/>
                        <a:t>-</a:t>
                      </a:r>
                      <a:r>
                        <a:rPr lang="en-US" b="1" dirty="0"/>
                        <a:t>Inferior hypogastric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31518">
                <a:tc>
                  <a:txBody>
                    <a:bodyPr/>
                    <a:lstStyle/>
                    <a:p>
                      <a:pPr algn="l" rtl="0"/>
                      <a:r>
                        <a:rPr lang="en-US" dirty="0"/>
                        <a:t>3. Uterus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b="1" dirty="0"/>
                        <a:t>Uterine </a:t>
                      </a:r>
                    </a:p>
                    <a:p>
                      <a:pPr algn="l" rtl="0"/>
                      <a:r>
                        <a:rPr lang="en-US" dirty="0"/>
                        <a:t>(from internal iliac</a:t>
                      </a:r>
                      <a:r>
                        <a:rPr lang="en-US" baseline="0" dirty="0"/>
                        <a:t> artery in pelvis)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b="1" dirty="0"/>
                        <a:t>Uterine</a:t>
                      </a:r>
                      <a:r>
                        <a:rPr lang="en-US" dirty="0"/>
                        <a:t> plexus </a:t>
                      </a:r>
                    </a:p>
                    <a:p>
                      <a:pPr algn="l" rtl="0"/>
                      <a:r>
                        <a:rPr lang="en-US" dirty="0"/>
                        <a:t>(to internal iliac vein)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dirty="0"/>
                        <a:t>To </a:t>
                      </a:r>
                      <a:r>
                        <a:rPr lang="en-US" b="1" dirty="0"/>
                        <a:t>internal iliac </a:t>
                      </a:r>
                      <a:r>
                        <a:rPr lang="en-US" dirty="0"/>
                        <a:t>lymph nodes </a:t>
                      </a:r>
                    </a:p>
                    <a:p>
                      <a:pPr algn="l" rtl="0"/>
                      <a:r>
                        <a:rPr lang="en-US" dirty="0"/>
                        <a:t>(in pelvis)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b="1" dirty="0"/>
                        <a:t>Inferior hypogastric </a:t>
                      </a:r>
                      <a:r>
                        <a:rPr lang="en-US" dirty="0"/>
                        <a:t>plexus</a:t>
                      </a:r>
                      <a:r>
                        <a:rPr lang="en-US" baseline="0" dirty="0"/>
                        <a:t> (in pelvis)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36830">
                <a:tc>
                  <a:txBody>
                    <a:bodyPr/>
                    <a:lstStyle/>
                    <a:p>
                      <a:pPr algn="l" rtl="0"/>
                      <a:r>
                        <a:rPr lang="en-US" dirty="0"/>
                        <a:t>4. Vagina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/>
                        <a:t>Vaginal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(from internal iliac</a:t>
                      </a:r>
                      <a:r>
                        <a:rPr lang="en-US" baseline="0" dirty="0"/>
                        <a:t> artery in pelvis)</a:t>
                      </a:r>
                      <a:endParaRPr lang="en-US" dirty="0"/>
                    </a:p>
                    <a:p>
                      <a:pPr algn="l" rtl="0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b="1" dirty="0"/>
                        <a:t>Vaginal</a:t>
                      </a:r>
                      <a:r>
                        <a:rPr lang="en-US" dirty="0"/>
                        <a:t> plexus </a:t>
                      </a:r>
                    </a:p>
                    <a:p>
                      <a:pPr algn="l" rtl="0"/>
                      <a:r>
                        <a:rPr lang="en-US" dirty="0"/>
                        <a:t>(to internal iliac vein)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dirty="0"/>
                        <a:t>To </a:t>
                      </a:r>
                      <a:r>
                        <a:rPr lang="en-US" b="1" dirty="0"/>
                        <a:t>internal iliac </a:t>
                      </a:r>
                      <a:r>
                        <a:rPr lang="en-US" dirty="0"/>
                        <a:t>lymph nodes </a:t>
                      </a:r>
                    </a:p>
                    <a:p>
                      <a:pPr algn="l" rtl="0"/>
                      <a:r>
                        <a:rPr lang="en-US" dirty="0"/>
                        <a:t>(in pelvis)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b="1" dirty="0"/>
                        <a:t>Inferior hypogastric </a:t>
                      </a:r>
                      <a:r>
                        <a:rPr lang="en-US" dirty="0"/>
                        <a:t>plexus</a:t>
                      </a:r>
                      <a:r>
                        <a:rPr lang="en-US" baseline="0" dirty="0"/>
                        <a:t> (in pelvis)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Title 15">
            <a:extLst>
              <a:ext uri="{FF2B5EF4-FFF2-40B4-BE49-F238E27FC236}">
                <a16:creationId xmlns:a16="http://schemas.microsoft.com/office/drawing/2014/main" id="{40CD4802-AEB5-4763-A42A-114C3CCA939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03007" y="356582"/>
            <a:ext cx="10515600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+mj-lt"/>
              </a:rPr>
              <a:t>Supply</a:t>
            </a:r>
            <a:endParaRPr lang="en-US" sz="3200" dirty="0"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02046E7-ED29-49FE-BD4C-0B931299F0D3}"/>
              </a:ext>
            </a:extLst>
          </p:cNvPr>
          <p:cNvSpPr txBox="1"/>
          <p:nvPr/>
        </p:nvSpPr>
        <p:spPr>
          <a:xfrm>
            <a:off x="703007" y="1117022"/>
            <a:ext cx="61107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+mn-lt"/>
              </a:rPr>
              <a:t>The arterial supply of the female reproductive system is from:</a:t>
            </a:r>
          </a:p>
          <a:p>
            <a:pPr marL="342900" indent="-342900">
              <a:buAutoNum type="arabicPeriod"/>
            </a:pPr>
            <a:r>
              <a:rPr lang="en-GB" sz="1600" dirty="0">
                <a:latin typeface="+mn-lt"/>
              </a:rPr>
              <a:t>Abdominal aorta </a:t>
            </a:r>
            <a:r>
              <a:rPr lang="en-GB" sz="1600" dirty="0">
                <a:latin typeface="+mn-lt"/>
                <a:sym typeface="Wingdings" panose="05000000000000000000" pitchFamily="2" charset="2"/>
              </a:rPr>
              <a:t> ovarian artery</a:t>
            </a:r>
          </a:p>
          <a:p>
            <a:pPr marL="342900" indent="-342900">
              <a:buAutoNum type="arabicPeriod"/>
            </a:pPr>
            <a:r>
              <a:rPr lang="en-GB" sz="1600" dirty="0">
                <a:latin typeface="+mn-lt"/>
                <a:sym typeface="Wingdings" panose="05000000000000000000" pitchFamily="2" charset="2"/>
              </a:rPr>
              <a:t>Internal iliac artery (artery of pelvis)  vaginal &amp; uterine artery</a:t>
            </a:r>
            <a:endParaRPr lang="en-GB" sz="1600" dirty="0">
              <a:latin typeface="+mn-lt"/>
            </a:endParaRPr>
          </a:p>
        </p:txBody>
      </p:sp>
      <p:pic>
        <p:nvPicPr>
          <p:cNvPr id="7" name="Content Placeholder 6" descr="UTERINE ARTERY.png">
            <a:extLst>
              <a:ext uri="{FF2B5EF4-FFF2-40B4-BE49-F238E27FC236}">
                <a16:creationId xmlns:a16="http://schemas.microsoft.com/office/drawing/2014/main" id="{0AF38426-B76A-41DD-A3D8-6D1787FFEC15}"/>
              </a:ext>
            </a:extLst>
          </p:cNvPr>
          <p:cNvPicPr>
            <a:picLocks noGrp="1" noChangeAspect="1"/>
          </p:cNvPicPr>
          <p:nvPr/>
        </p:nvPicPr>
        <p:blipFill rotWithShape="1">
          <a:blip r:embed="rId2" cstate="print"/>
          <a:srcRect l="633" t="1197" r="981" b="-1"/>
          <a:stretch/>
        </p:blipFill>
        <p:spPr>
          <a:xfrm>
            <a:off x="7561007" y="698090"/>
            <a:ext cx="3419168" cy="1362384"/>
          </a:xfrm>
          <a:prstGeom prst="rect">
            <a:avLst/>
          </a:prstGeom>
        </p:spPr>
      </p:pic>
      <p:sp>
        <p:nvSpPr>
          <p:cNvPr id="3" name="Left Brace 2">
            <a:extLst>
              <a:ext uri="{FF2B5EF4-FFF2-40B4-BE49-F238E27FC236}">
                <a16:creationId xmlns:a16="http://schemas.microsoft.com/office/drawing/2014/main" id="{601CEBB5-99D6-495A-B32B-CB0D32315102}"/>
              </a:ext>
            </a:extLst>
          </p:cNvPr>
          <p:cNvSpPr/>
          <p:nvPr/>
        </p:nvSpPr>
        <p:spPr>
          <a:xfrm>
            <a:off x="884080" y="2627697"/>
            <a:ext cx="155448" cy="914400"/>
          </a:xfrm>
          <a:prstGeom prst="leftBrac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Left Brace 7">
            <a:extLst>
              <a:ext uri="{FF2B5EF4-FFF2-40B4-BE49-F238E27FC236}">
                <a16:creationId xmlns:a16="http://schemas.microsoft.com/office/drawing/2014/main" id="{C9684BD4-7556-4A56-A221-3D11A3BCA922}"/>
              </a:ext>
            </a:extLst>
          </p:cNvPr>
          <p:cNvSpPr/>
          <p:nvPr/>
        </p:nvSpPr>
        <p:spPr>
          <a:xfrm>
            <a:off x="884080" y="3558244"/>
            <a:ext cx="155448" cy="663531"/>
          </a:xfrm>
          <a:prstGeom prst="leftBrac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Left Brace 8">
            <a:extLst>
              <a:ext uri="{FF2B5EF4-FFF2-40B4-BE49-F238E27FC236}">
                <a16:creationId xmlns:a16="http://schemas.microsoft.com/office/drawing/2014/main" id="{FA72A113-2139-40F4-BCFE-D26A47042FEF}"/>
              </a:ext>
            </a:extLst>
          </p:cNvPr>
          <p:cNvSpPr/>
          <p:nvPr/>
        </p:nvSpPr>
        <p:spPr>
          <a:xfrm>
            <a:off x="884080" y="4288484"/>
            <a:ext cx="155448" cy="2029107"/>
          </a:xfrm>
          <a:prstGeom prst="leftBrac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82D646B-6F6C-4AD0-8B14-00173851BA72}"/>
              </a:ext>
            </a:extLst>
          </p:cNvPr>
          <p:cNvSpPr txBox="1"/>
          <p:nvPr/>
        </p:nvSpPr>
        <p:spPr>
          <a:xfrm>
            <a:off x="79143" y="2931008"/>
            <a:ext cx="7729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abdomen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71C1884-BE0F-4697-A1CA-733B28A38655}"/>
              </a:ext>
            </a:extLst>
          </p:cNvPr>
          <p:cNvSpPr txBox="1"/>
          <p:nvPr/>
        </p:nvSpPr>
        <p:spPr>
          <a:xfrm>
            <a:off x="167283" y="5164537"/>
            <a:ext cx="5357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pelvis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5B01FBF-0F36-4A4B-A813-938B0E854897}"/>
              </a:ext>
            </a:extLst>
          </p:cNvPr>
          <p:cNvSpPr txBox="1"/>
          <p:nvPr/>
        </p:nvSpPr>
        <p:spPr>
          <a:xfrm>
            <a:off x="197765" y="3766049"/>
            <a:ext cx="4716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both</a:t>
            </a:r>
          </a:p>
        </p:txBody>
      </p:sp>
    </p:spTree>
    <p:extLst>
      <p:ext uri="{BB962C8B-B14F-4D97-AF65-F5344CB8AC3E}">
        <p14:creationId xmlns:p14="http://schemas.microsoft.com/office/powerpoint/2010/main" val="21146534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7B2A23B-AD3A-4A78-BEA3-E107818747F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066886" y="298024"/>
            <a:ext cx="1723933" cy="5355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3200" b="1" dirty="0">
                <a:latin typeface="+mj-lt"/>
              </a:rPr>
              <a:t>Summary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59C3A236-B165-404D-9A61-9F6AFF9508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1983655"/>
              </p:ext>
            </p:extLst>
          </p:nvPr>
        </p:nvGraphicFramePr>
        <p:xfrm>
          <a:off x="423510" y="1075649"/>
          <a:ext cx="10448296" cy="541931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089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33029">
                  <a:extLst>
                    <a:ext uri="{9D8B030D-6E8A-4147-A177-3AD203B41FA5}">
                      <a16:colId xmlns:a16="http://schemas.microsoft.com/office/drawing/2014/main" val="3942659575"/>
                    </a:ext>
                  </a:extLst>
                </a:gridCol>
                <a:gridCol w="21427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878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8786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8786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51714">
                <a:tc rowSpan="2">
                  <a:txBody>
                    <a:bodyPr/>
                    <a:lstStyle/>
                    <a:p>
                      <a:pPr algn="ctr" rtl="0"/>
                      <a:r>
                        <a:rPr lang="en-US" i="1" dirty="0"/>
                        <a:t>Organ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9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/>
                      <a:r>
                        <a:rPr lang="en-US" i="1" dirty="0"/>
                        <a:t>Function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9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/>
                      <a:r>
                        <a:rPr lang="en-US" i="1" dirty="0"/>
                        <a:t>Parts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99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rtl="0"/>
                      <a:r>
                        <a:rPr lang="en-US" i="1" dirty="0"/>
                        <a:t>Relations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D16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1714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8F8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i="1" dirty="0"/>
                        <a:t>Anterior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FC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i="1" dirty="0"/>
                        <a:t>Posterior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FC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i="1" dirty="0"/>
                        <a:t>Lateral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F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5898172"/>
                  </a:ext>
                </a:extLst>
              </a:tr>
              <a:tr h="1221364">
                <a:tc>
                  <a:txBody>
                    <a:bodyPr/>
                    <a:lstStyle/>
                    <a:p>
                      <a:pPr marL="0" indent="0" algn="l" rtl="0">
                        <a:buNone/>
                      </a:pPr>
                      <a:r>
                        <a:rPr lang="en-US" dirty="0"/>
                        <a:t>1. Ovaries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Primary sex organs in female.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GB" sz="1600" b="0" dirty="0"/>
                        <a:t>Medial end </a:t>
                      </a:r>
                      <a:r>
                        <a:rPr lang="en-GB" sz="1600" b="0" dirty="0"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en-GB" sz="1600" b="0" dirty="0"/>
                        <a:t> uterus by ligament of ovary.</a:t>
                      </a:r>
                    </a:p>
                    <a:p>
                      <a:pPr algn="l" rtl="0"/>
                      <a:r>
                        <a:rPr lang="en-GB" sz="1600" b="0" dirty="0"/>
                        <a:t>Lateral </a:t>
                      </a:r>
                      <a:r>
                        <a:rPr lang="en-GB" sz="1600" b="0" dirty="0">
                          <a:sym typeface="Wingdings" panose="05000000000000000000" pitchFamily="2" charset="2"/>
                        </a:rPr>
                        <a:t> fimbriae </a:t>
                      </a:r>
                      <a:r>
                        <a:rPr lang="en-GB" sz="1600" b="0" dirty="0"/>
                        <a:t>of the uterine tube.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600" b="0" dirty="0"/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600" b="0" dirty="0"/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600" b="0" dirty="0"/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25833">
                <a:tc>
                  <a:txBody>
                    <a:bodyPr/>
                    <a:lstStyle/>
                    <a:p>
                      <a:pPr algn="l" rtl="0"/>
                      <a:r>
                        <a:rPr lang="en-US" dirty="0"/>
                        <a:t>2. Uterine tubes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rtl="0">
                        <a:buFont typeface="+mj-lt"/>
                        <a:buNone/>
                      </a:pPr>
                      <a:r>
                        <a:rPr lang="en-GB" sz="1600" b="0" dirty="0"/>
                        <a:t>Site of </a:t>
                      </a:r>
                      <a:r>
                        <a:rPr lang="en-GB" sz="1600" b="1" dirty="0"/>
                        <a:t>fertilization</a:t>
                      </a:r>
                      <a:r>
                        <a:rPr lang="en-GB" sz="1600" b="0" dirty="0"/>
                        <a:t> (ampulla)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indent="-342900" algn="l" rtl="0">
                        <a:buFont typeface="+mj-lt"/>
                        <a:buAutoNum type="arabicPeriod"/>
                      </a:pPr>
                      <a:r>
                        <a:rPr lang="en-US" sz="1600" b="0" dirty="0"/>
                        <a:t>Intramural</a:t>
                      </a:r>
                    </a:p>
                    <a:p>
                      <a:pPr marL="342900" indent="-342900" algn="l" rtl="0">
                        <a:buFont typeface="+mj-lt"/>
                        <a:buAutoNum type="arabicPeriod"/>
                      </a:pPr>
                      <a:r>
                        <a:rPr lang="en-US" sz="1600" b="0" dirty="0"/>
                        <a:t>Isthmus</a:t>
                      </a:r>
                    </a:p>
                    <a:p>
                      <a:pPr marL="342900" indent="-342900" algn="l" rtl="0">
                        <a:buFont typeface="+mj-lt"/>
                        <a:buAutoNum type="arabicPeriod"/>
                      </a:pPr>
                      <a:r>
                        <a:rPr lang="en-US" sz="1600" b="0" dirty="0"/>
                        <a:t>Ampulla</a:t>
                      </a:r>
                    </a:p>
                    <a:p>
                      <a:pPr marL="342900" indent="-342900" algn="l" rtl="0">
                        <a:buFont typeface="+mj-lt"/>
                        <a:buAutoNum type="arabicPeriod"/>
                      </a:pPr>
                      <a:r>
                        <a:rPr lang="en-US" sz="1600" b="0" dirty="0"/>
                        <a:t>Infundibulum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600" b="0" dirty="0"/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600" b="0" dirty="0"/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600" b="0" dirty="0"/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6881">
                <a:tc rowSpan="2">
                  <a:txBody>
                    <a:bodyPr/>
                    <a:lstStyle/>
                    <a:p>
                      <a:pPr algn="l" rtl="0"/>
                      <a:r>
                        <a:rPr lang="en-US" dirty="0"/>
                        <a:t>3. Uterus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indent="0" algn="l" rtl="0">
                        <a:buNone/>
                      </a:pPr>
                      <a:r>
                        <a:rPr lang="en-US" sz="1600" b="0" dirty="0"/>
                        <a:t>Pregnancy </a:t>
                      </a:r>
                      <a:r>
                        <a:rPr lang="en-US" sz="1600" b="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(maintenance of fetus)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342900" indent="-342900" algn="l" rtl="0">
                        <a:buAutoNum type="arabicPeriod"/>
                      </a:pPr>
                      <a:r>
                        <a:rPr lang="en-US" sz="1600" b="0" dirty="0"/>
                        <a:t>Fundus</a:t>
                      </a:r>
                    </a:p>
                    <a:p>
                      <a:pPr marL="342900" indent="-342900" algn="l" rtl="0">
                        <a:buAutoNum type="arabicPeriod"/>
                      </a:pPr>
                      <a:r>
                        <a:rPr lang="en-US" sz="1600" b="0" dirty="0"/>
                        <a:t>Body</a:t>
                      </a:r>
                    </a:p>
                    <a:p>
                      <a:pPr marL="342900" indent="-342900" algn="l" rtl="0">
                        <a:buAutoNum type="arabicPeriod"/>
                      </a:pPr>
                      <a:r>
                        <a:rPr lang="en-US" sz="1600" b="0" dirty="0"/>
                        <a:t>Cervix  (between internal and external </a:t>
                      </a:r>
                      <a:r>
                        <a:rPr lang="en-US" sz="1600" b="0" dirty="0" err="1"/>
                        <a:t>os</a:t>
                      </a:r>
                      <a:r>
                        <a:rPr lang="en-US" sz="1600" b="0" dirty="0"/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/>
                        <a:t>Superior surface of urinary bladder</a:t>
                      </a:r>
                      <a:endParaRPr lang="en-US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/>
                        <a:t>Sigmoid colon</a:t>
                      </a:r>
                      <a:endParaRPr lang="en-US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/>
                        <a:t>Uterine artery</a:t>
                      </a:r>
                      <a:endParaRPr lang="en-US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53712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Anterior fornix of vagina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Posterior fornix of vagina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Lateral </a:t>
                      </a:r>
                      <a:r>
                        <a:rPr lang="en-US" sz="1600" dirty="0" err="1"/>
                        <a:t>fornices</a:t>
                      </a:r>
                      <a:r>
                        <a:rPr lang="en-US" sz="1600" dirty="0"/>
                        <a:t> of vagina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84355982"/>
                  </a:ext>
                </a:extLst>
              </a:tr>
              <a:tr h="1025833">
                <a:tc>
                  <a:txBody>
                    <a:bodyPr/>
                    <a:lstStyle/>
                    <a:p>
                      <a:pPr algn="l" rtl="0"/>
                      <a:r>
                        <a:rPr lang="en-US" dirty="0"/>
                        <a:t>4. Vagina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/>
                      <a:r>
                        <a:rPr lang="en-GB" sz="1600" b="0" dirty="0"/>
                        <a:t>copulatory organ and  birth canal</a:t>
                      </a:r>
                    </a:p>
                    <a:p>
                      <a:pPr algn="r" rtl="0"/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600" b="0" dirty="0"/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1600" b="0" dirty="0"/>
                        <a:t>Urinary bladder </a:t>
                      </a:r>
                    </a:p>
                    <a:p>
                      <a:pPr algn="l" rtl="0"/>
                      <a:r>
                        <a:rPr lang="en-US" sz="1600" b="0" dirty="0"/>
                        <a:t>(in </a:t>
                      </a:r>
                      <a:r>
                        <a:rPr lang="en-US" sz="1600" b="0" u="sng" dirty="0"/>
                        <a:t>pelvis</a:t>
                      </a:r>
                      <a:r>
                        <a:rPr lang="en-US" sz="1600" b="0" dirty="0"/>
                        <a:t>) &amp; urethra (in </a:t>
                      </a:r>
                      <a:r>
                        <a:rPr lang="en-US" sz="1600" b="0" u="sng" dirty="0"/>
                        <a:t>perineum</a:t>
                      </a:r>
                      <a:r>
                        <a:rPr lang="en-US" sz="1600" b="0" dirty="0"/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GB" sz="1600" b="0" dirty="0"/>
                        <a:t>Rectum (in </a:t>
                      </a:r>
                      <a:r>
                        <a:rPr lang="en-GB" sz="1600" b="0" u="sng" dirty="0"/>
                        <a:t>pelvis</a:t>
                      </a:r>
                      <a:r>
                        <a:rPr lang="en-GB" sz="1600" b="0" dirty="0"/>
                        <a:t>) &amp; anal canal (in </a:t>
                      </a:r>
                      <a:r>
                        <a:rPr lang="en-GB" sz="1600" b="0" u="sng" dirty="0"/>
                        <a:t>perineum</a:t>
                      </a:r>
                      <a:r>
                        <a:rPr lang="en-GB" sz="1600" b="0" dirty="0"/>
                        <a:t>)</a:t>
                      </a:r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1600" b="0" dirty="0"/>
                        <a:t>ureters (in </a:t>
                      </a:r>
                      <a:r>
                        <a:rPr lang="en-US" sz="1600" b="0" u="sng" dirty="0"/>
                        <a:t>pelvis</a:t>
                      </a:r>
                      <a:r>
                        <a:rPr lang="en-US" sz="1600" b="0" dirty="0"/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9" name="Left Brace 8">
            <a:extLst>
              <a:ext uri="{FF2B5EF4-FFF2-40B4-BE49-F238E27FC236}">
                <a16:creationId xmlns:a16="http://schemas.microsoft.com/office/drawing/2014/main" id="{5BA8DAF1-508B-4584-886F-82293C2EED24}"/>
              </a:ext>
            </a:extLst>
          </p:cNvPr>
          <p:cNvSpPr/>
          <p:nvPr/>
        </p:nvSpPr>
        <p:spPr>
          <a:xfrm flipH="1">
            <a:off x="10872390" y="4083676"/>
            <a:ext cx="198484" cy="589280"/>
          </a:xfrm>
          <a:prstGeom prst="leftBrac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1898E63-63D5-42BB-9320-993FC3375C34}"/>
              </a:ext>
            </a:extLst>
          </p:cNvPr>
          <p:cNvSpPr txBox="1"/>
          <p:nvPr/>
        </p:nvSpPr>
        <p:spPr>
          <a:xfrm>
            <a:off x="11009735" y="4104317"/>
            <a:ext cx="11205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+mn-lt"/>
              </a:rPr>
              <a:t>Fundus + Body + </a:t>
            </a:r>
            <a:r>
              <a:rPr lang="en-US" sz="1200" dirty="0" err="1">
                <a:latin typeface="+mn-lt"/>
              </a:rPr>
              <a:t>Supravaginal</a:t>
            </a:r>
            <a:r>
              <a:rPr lang="en-US" sz="1200" dirty="0">
                <a:latin typeface="+mn-lt"/>
              </a:rPr>
              <a:t> Part of Cervix</a:t>
            </a:r>
            <a:endParaRPr lang="en-GB" sz="1200" i="1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F06358B-83C5-4F5A-9329-C07B2C6E274D}"/>
              </a:ext>
            </a:extLst>
          </p:cNvPr>
          <p:cNvSpPr txBox="1"/>
          <p:nvPr/>
        </p:nvSpPr>
        <p:spPr>
          <a:xfrm>
            <a:off x="11071458" y="4866546"/>
            <a:ext cx="11205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+mn-lt"/>
              </a:rPr>
              <a:t>Vaginal Part of Cervix</a:t>
            </a:r>
            <a:endParaRPr lang="en-GB" sz="1200" i="1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2" name="Left Brace 11">
            <a:extLst>
              <a:ext uri="{FF2B5EF4-FFF2-40B4-BE49-F238E27FC236}">
                <a16:creationId xmlns:a16="http://schemas.microsoft.com/office/drawing/2014/main" id="{CE02C5E7-E7A7-4D44-9A62-24B159C02B6D}"/>
              </a:ext>
            </a:extLst>
          </p:cNvPr>
          <p:cNvSpPr/>
          <p:nvPr/>
        </p:nvSpPr>
        <p:spPr>
          <a:xfrm flipH="1">
            <a:off x="10872390" y="4702521"/>
            <a:ext cx="198484" cy="646331"/>
          </a:xfrm>
          <a:prstGeom prst="leftBrac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80236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64681F6-38B8-47E2-B1ED-9163D66D81CE}"/>
              </a:ext>
            </a:extLst>
          </p:cNvPr>
          <p:cNvSpPr txBox="1"/>
          <p:nvPr/>
        </p:nvSpPr>
        <p:spPr>
          <a:xfrm>
            <a:off x="211776" y="1120877"/>
            <a:ext cx="6031708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+mn-lt"/>
              </a:rPr>
              <a:t>Q1) A reflection of the peritoneum from the uterus to upper part of urinary bladder:</a:t>
            </a:r>
          </a:p>
          <a:p>
            <a:pPr marL="342900" indent="-342900">
              <a:buFont typeface="+mj-lt"/>
              <a:buAutoNum type="alphaLcParenR"/>
            </a:pPr>
            <a:r>
              <a:rPr lang="en-US" sz="1600" dirty="0">
                <a:latin typeface="+mn-lt"/>
              </a:rPr>
              <a:t>Broad ligament of the uterus</a:t>
            </a:r>
          </a:p>
          <a:p>
            <a:pPr marL="342900" indent="-342900">
              <a:buFont typeface="+mj-lt"/>
              <a:buAutoNum type="alphaLcParenR"/>
            </a:pPr>
            <a:r>
              <a:rPr lang="en-US" sz="1600" dirty="0">
                <a:latin typeface="+mn-lt"/>
              </a:rPr>
              <a:t>Rectouterine pouch</a:t>
            </a:r>
          </a:p>
          <a:p>
            <a:pPr marL="342900" indent="-342900">
              <a:buFont typeface="+mj-lt"/>
              <a:buAutoNum type="alphaLcParenR"/>
            </a:pPr>
            <a:r>
              <a:rPr lang="en-US" sz="1600" dirty="0">
                <a:latin typeface="+mn-lt"/>
              </a:rPr>
              <a:t>Douglas pouch</a:t>
            </a:r>
          </a:p>
          <a:p>
            <a:pPr marL="342900" indent="-342900">
              <a:buFont typeface="+mj-lt"/>
              <a:buAutoNum type="alphaLcParenR"/>
            </a:pPr>
            <a:r>
              <a:rPr lang="en-US" sz="1600" dirty="0" err="1">
                <a:latin typeface="+mn-lt"/>
              </a:rPr>
              <a:t>Uterovesical</a:t>
            </a:r>
            <a:r>
              <a:rPr lang="en-US" sz="1600" dirty="0">
                <a:latin typeface="+mn-lt"/>
              </a:rPr>
              <a:t> pouch</a:t>
            </a:r>
          </a:p>
          <a:p>
            <a:endParaRPr lang="en-US" sz="1600" dirty="0">
              <a:latin typeface="+mn-lt"/>
            </a:endParaRPr>
          </a:p>
          <a:p>
            <a:r>
              <a:rPr lang="en-US" sz="1600" b="1" dirty="0">
                <a:latin typeface="+mn-lt"/>
              </a:rPr>
              <a:t>Q2) In which part of the uterine tube does fertilization take place?</a:t>
            </a:r>
          </a:p>
          <a:p>
            <a:pPr marL="342900" indent="-342900">
              <a:buFont typeface="+mj-lt"/>
              <a:buAutoNum type="alphaLcParenR"/>
            </a:pPr>
            <a:r>
              <a:rPr lang="en-US" sz="1600" dirty="0">
                <a:latin typeface="+mn-lt"/>
              </a:rPr>
              <a:t>Isthmus</a:t>
            </a:r>
          </a:p>
          <a:p>
            <a:pPr marL="342900" indent="-342900">
              <a:buFont typeface="+mj-lt"/>
              <a:buAutoNum type="alphaLcParenR"/>
            </a:pPr>
            <a:r>
              <a:rPr lang="en-US" sz="1600" dirty="0">
                <a:latin typeface="+mn-lt"/>
              </a:rPr>
              <a:t>Ampulla</a:t>
            </a:r>
          </a:p>
          <a:p>
            <a:pPr marL="342900" indent="-342900">
              <a:buFont typeface="+mj-lt"/>
              <a:buAutoNum type="alphaLcParenR"/>
            </a:pPr>
            <a:r>
              <a:rPr lang="en-US" sz="1600" dirty="0">
                <a:latin typeface="+mn-lt"/>
              </a:rPr>
              <a:t>Intramural</a:t>
            </a:r>
          </a:p>
          <a:p>
            <a:pPr marL="342900" indent="-342900">
              <a:buFont typeface="+mj-lt"/>
              <a:buAutoNum type="alphaLcParenR"/>
            </a:pPr>
            <a:r>
              <a:rPr lang="en-US" sz="1600" dirty="0">
                <a:latin typeface="+mn-lt"/>
              </a:rPr>
              <a:t>Infundibulum</a:t>
            </a:r>
          </a:p>
          <a:p>
            <a:endParaRPr lang="en-US" sz="1600" dirty="0">
              <a:latin typeface="+mn-lt"/>
            </a:endParaRPr>
          </a:p>
          <a:p>
            <a:r>
              <a:rPr lang="en-GB" sz="1600" b="1" dirty="0">
                <a:latin typeface="+mn-lt"/>
              </a:rPr>
              <a:t>Q3) Which one of the following consider as posterior relation of vagina in perineum ?</a:t>
            </a:r>
          </a:p>
          <a:p>
            <a:r>
              <a:rPr lang="en-GB" sz="1600" dirty="0">
                <a:latin typeface="+mn-lt"/>
              </a:rPr>
              <a:t>a) ureter    </a:t>
            </a:r>
          </a:p>
          <a:p>
            <a:r>
              <a:rPr lang="en-GB" sz="1600" dirty="0">
                <a:latin typeface="+mn-lt"/>
              </a:rPr>
              <a:t>b) rectum    </a:t>
            </a:r>
          </a:p>
          <a:p>
            <a:r>
              <a:rPr lang="en-GB" sz="1600" dirty="0">
                <a:latin typeface="+mn-lt"/>
              </a:rPr>
              <a:t>c) uterus    </a:t>
            </a:r>
          </a:p>
          <a:p>
            <a:r>
              <a:rPr lang="en-GB" sz="1600" dirty="0">
                <a:latin typeface="+mn-lt"/>
              </a:rPr>
              <a:t>d) anal canal </a:t>
            </a:r>
            <a:endParaRPr lang="en-US" sz="1600" dirty="0"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41996" y="1120877"/>
            <a:ext cx="5681178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latin typeface="+mn-lt"/>
              </a:rPr>
              <a:t>Q4) Which one of the following is the origin of uterine artery ? </a:t>
            </a:r>
          </a:p>
          <a:p>
            <a:r>
              <a:rPr lang="en-GB" sz="1600" dirty="0">
                <a:latin typeface="+mn-lt"/>
              </a:rPr>
              <a:t>a) aorta   </a:t>
            </a:r>
          </a:p>
          <a:p>
            <a:r>
              <a:rPr lang="en-GB" sz="1600" dirty="0">
                <a:latin typeface="+mn-lt"/>
              </a:rPr>
              <a:t>b) abdominal aorta   </a:t>
            </a:r>
          </a:p>
          <a:p>
            <a:r>
              <a:rPr lang="en-GB" sz="1600" dirty="0">
                <a:latin typeface="+mn-lt"/>
              </a:rPr>
              <a:t>c) internal iliac    </a:t>
            </a:r>
          </a:p>
          <a:p>
            <a:r>
              <a:rPr lang="en-GB" sz="1600" dirty="0">
                <a:latin typeface="+mn-lt"/>
              </a:rPr>
              <a:t>d) external iliac</a:t>
            </a:r>
          </a:p>
          <a:p>
            <a:endParaRPr lang="en-US" sz="1600" dirty="0">
              <a:latin typeface="+mn-lt"/>
            </a:endParaRPr>
          </a:p>
          <a:p>
            <a:r>
              <a:rPr lang="en-US" sz="1600" b="1" dirty="0">
                <a:latin typeface="+mn-lt"/>
              </a:rPr>
              <a:t>Q5) What muscle that separate pelvis from perineum?</a:t>
            </a:r>
          </a:p>
          <a:p>
            <a:pPr marL="342900" indent="-342900">
              <a:buFont typeface="+mj-lt"/>
              <a:buAutoNum type="alphaLcParenR"/>
            </a:pPr>
            <a:r>
              <a:rPr lang="en-US" sz="1600" dirty="0">
                <a:latin typeface="+mn-lt"/>
              </a:rPr>
              <a:t>Levator ani</a:t>
            </a:r>
          </a:p>
          <a:p>
            <a:pPr marL="342900" indent="-342900">
              <a:buFont typeface="+mj-lt"/>
              <a:buAutoNum type="alphaLcParenR"/>
            </a:pPr>
            <a:r>
              <a:rPr lang="en-US" sz="1600" dirty="0">
                <a:latin typeface="+mn-lt"/>
              </a:rPr>
              <a:t>Obturator internus</a:t>
            </a:r>
          </a:p>
          <a:p>
            <a:pPr marL="342900" indent="-342900">
              <a:buFont typeface="+mj-lt"/>
              <a:buAutoNum type="alphaLcParenR"/>
            </a:pPr>
            <a:r>
              <a:rPr lang="en-US" sz="1600" dirty="0">
                <a:latin typeface="+mn-lt"/>
              </a:rPr>
              <a:t>Psoas major</a:t>
            </a:r>
          </a:p>
          <a:p>
            <a:pPr marL="342900" indent="-342900">
              <a:buFont typeface="+mj-lt"/>
              <a:buAutoNum type="alphaLcParenR"/>
            </a:pPr>
            <a:r>
              <a:rPr lang="en-US" sz="1600" dirty="0">
                <a:latin typeface="+mn-lt"/>
              </a:rPr>
              <a:t>Piriformes</a:t>
            </a:r>
          </a:p>
          <a:p>
            <a:endParaRPr lang="en-US" sz="1600" dirty="0">
              <a:latin typeface="+mn-lt"/>
            </a:endParaRPr>
          </a:p>
          <a:p>
            <a:endParaRPr lang="en-US" sz="1600" dirty="0">
              <a:latin typeface="+mn-lt"/>
            </a:endParaRPr>
          </a:p>
          <a:p>
            <a:r>
              <a:rPr lang="en-US" sz="1600" b="1" dirty="0">
                <a:latin typeface="+mn-lt"/>
              </a:rPr>
              <a:t>Q6) Which of the following ligaments support the uterus and prevent prolapse?</a:t>
            </a:r>
          </a:p>
          <a:p>
            <a:pPr marL="457200" indent="-457200">
              <a:buFont typeface="+mj-lt"/>
              <a:buAutoNum type="alphaLcParenR"/>
            </a:pPr>
            <a:r>
              <a:rPr lang="en-US" sz="1600" dirty="0">
                <a:latin typeface="+mn-lt"/>
              </a:rPr>
              <a:t>Round ligament</a:t>
            </a:r>
          </a:p>
          <a:p>
            <a:pPr marL="457200" indent="-457200">
              <a:buFont typeface="+mj-lt"/>
              <a:buAutoNum type="alphaLcParenR"/>
            </a:pPr>
            <a:r>
              <a:rPr lang="en-US" sz="1600" dirty="0">
                <a:latin typeface="+mn-lt"/>
              </a:rPr>
              <a:t>Ovarian ligament</a:t>
            </a:r>
          </a:p>
          <a:p>
            <a:pPr marL="457200" indent="-457200">
              <a:buFont typeface="+mj-lt"/>
              <a:buAutoNum type="alphaLcParenR"/>
            </a:pPr>
            <a:r>
              <a:rPr lang="en-US" sz="1600" dirty="0">
                <a:latin typeface="+mn-lt"/>
              </a:rPr>
              <a:t>Cardinal ligament</a:t>
            </a:r>
          </a:p>
          <a:p>
            <a:pPr marL="457200" indent="-457200">
              <a:buFont typeface="+mj-lt"/>
              <a:buAutoNum type="alphaLcParenR"/>
            </a:pPr>
            <a:r>
              <a:rPr lang="en-US" sz="1600" dirty="0">
                <a:latin typeface="+mn-lt"/>
              </a:rPr>
              <a:t>Broad ligament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63927" y="6449338"/>
            <a:ext cx="71984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Answers: 	1. D,	2. B,	3. D,	4. C,	5. A,	6. 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DCBB3A5-98C2-4D9B-B88A-634298711748}"/>
              </a:ext>
            </a:extLst>
          </p:cNvPr>
          <p:cNvSpPr txBox="1"/>
          <p:nvPr/>
        </p:nvSpPr>
        <p:spPr>
          <a:xfrm>
            <a:off x="5397910" y="194488"/>
            <a:ext cx="11641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latin typeface="+mj-lt"/>
              </a:rPr>
              <a:t>MCQs</a:t>
            </a:r>
          </a:p>
        </p:txBody>
      </p:sp>
    </p:spTree>
    <p:extLst>
      <p:ext uri="{BB962C8B-B14F-4D97-AF65-F5344CB8AC3E}">
        <p14:creationId xmlns:p14="http://schemas.microsoft.com/office/powerpoint/2010/main" val="4827520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5680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838200" y="324784"/>
            <a:ext cx="10515600" cy="1325563"/>
          </a:xfrm>
        </p:spPr>
        <p:txBody>
          <a:bodyPr/>
          <a:lstStyle/>
          <a:p>
            <a:pPr algn="l" rtl="0"/>
            <a:r>
              <a:rPr lang="en-US" i="1" dirty="0"/>
              <a:t>Objectives</a:t>
            </a:r>
            <a:endParaRPr lang="en-GB" i="1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838200" y="1512235"/>
            <a:ext cx="10515600" cy="4750453"/>
          </a:xfrm>
        </p:spPr>
        <p:txBody>
          <a:bodyPr>
            <a:noAutofit/>
          </a:bodyPr>
          <a:lstStyle/>
          <a:p>
            <a:pPr algn="l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600" b="1" dirty="0"/>
              <a:t>At the end of the lecture, students should:</a:t>
            </a:r>
          </a:p>
          <a:p>
            <a:pPr marL="452438" lvl="0" indent="-452438" algn="l" rtl="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n-US" sz="2600" dirty="0"/>
              <a:t>List the </a:t>
            </a:r>
            <a:r>
              <a:rPr lang="en-US" sz="2600" u="sng" dirty="0"/>
              <a:t>organs</a:t>
            </a:r>
            <a:r>
              <a:rPr lang="en-US" sz="2600" dirty="0"/>
              <a:t> of female reproductive system.</a:t>
            </a:r>
          </a:p>
          <a:p>
            <a:pPr marL="452438" lvl="0" indent="-452438" algn="l" rtl="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n-US" sz="2600" dirty="0"/>
              <a:t>Describe the </a:t>
            </a:r>
            <a:r>
              <a:rPr lang="en-US" sz="2600" u="sng" dirty="0"/>
              <a:t>pelvic peritoneum</a:t>
            </a:r>
            <a:r>
              <a:rPr lang="en-US" sz="2600" dirty="0"/>
              <a:t> in female.</a:t>
            </a:r>
          </a:p>
          <a:p>
            <a:pPr marL="452438" indent="-452438" algn="l" rtl="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n-US" sz="2600" dirty="0"/>
              <a:t>Describe the </a:t>
            </a:r>
            <a:r>
              <a:rPr lang="en-US" sz="2600" u="sng" dirty="0"/>
              <a:t>position</a:t>
            </a:r>
            <a:r>
              <a:rPr lang="en-US" sz="2600" dirty="0"/>
              <a:t> and </a:t>
            </a:r>
            <a:r>
              <a:rPr lang="en-US" sz="2600" u="sng" dirty="0"/>
              <a:t>relations</a:t>
            </a:r>
            <a:r>
              <a:rPr lang="en-US" sz="2600" dirty="0"/>
              <a:t> of the </a:t>
            </a:r>
            <a:r>
              <a:rPr lang="en-US" sz="2600" u="sng" dirty="0"/>
              <a:t>ovaries</a:t>
            </a:r>
            <a:r>
              <a:rPr lang="en-US" sz="2600" dirty="0"/>
              <a:t>.</a:t>
            </a:r>
          </a:p>
          <a:p>
            <a:pPr marL="452438" lvl="0" indent="-452438" algn="l" rtl="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n-US" sz="2600" dirty="0"/>
              <a:t>List the </a:t>
            </a:r>
            <a:r>
              <a:rPr lang="en-US" sz="2600" u="sng" dirty="0"/>
              <a:t>parts</a:t>
            </a:r>
            <a:r>
              <a:rPr lang="en-US" sz="2600" dirty="0"/>
              <a:t> of the </a:t>
            </a:r>
            <a:r>
              <a:rPr lang="en-US" sz="2600" u="sng" dirty="0"/>
              <a:t>uterine tube</a:t>
            </a:r>
            <a:r>
              <a:rPr lang="en-US" sz="2600" dirty="0"/>
              <a:t>.</a:t>
            </a:r>
          </a:p>
          <a:p>
            <a:pPr marL="452438" lvl="0" indent="-452438" algn="l" rtl="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n-US" sz="2600" dirty="0"/>
              <a:t>Describe the anatomy of </a:t>
            </a:r>
            <a:r>
              <a:rPr lang="en-US" sz="2600" u="sng" dirty="0"/>
              <a:t>uterus</a:t>
            </a:r>
            <a:r>
              <a:rPr lang="en-US" sz="2600" dirty="0"/>
              <a:t> regarding: subdivisions, cavity, relations, ligaments &amp; main support.</a:t>
            </a:r>
          </a:p>
          <a:p>
            <a:pPr marL="452438" lvl="0" indent="-452438" algn="l" rtl="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n-US" sz="2600" dirty="0"/>
              <a:t>Describe the anatomy of </a:t>
            </a:r>
            <a:r>
              <a:rPr lang="en-US" sz="2600" u="sng" dirty="0"/>
              <a:t>vagina</a:t>
            </a:r>
            <a:r>
              <a:rPr lang="en-US" sz="2600" dirty="0"/>
              <a:t> regarding: structure, extent, length &amp; relations.</a:t>
            </a:r>
          </a:p>
          <a:p>
            <a:pPr marL="452438" lvl="0" indent="-452438" algn="l" rtl="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n-US" sz="2600" dirty="0"/>
              <a:t>Describe the </a:t>
            </a:r>
            <a:r>
              <a:rPr lang="en-US" sz="2600" u="sng" dirty="0"/>
              <a:t>supply</a:t>
            </a:r>
            <a:r>
              <a:rPr lang="en-US" sz="2600" dirty="0"/>
              <a:t> (arteries, veins, lymph, nerves) of female reproductive system.</a:t>
            </a:r>
          </a:p>
        </p:txBody>
      </p:sp>
    </p:spTree>
    <p:extLst>
      <p:ext uri="{BB962C8B-B14F-4D97-AF65-F5344CB8AC3E}">
        <p14:creationId xmlns:p14="http://schemas.microsoft.com/office/powerpoint/2010/main" val="28962514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AD245836-650A-4AF3-90CE-20215F5C1C09}"/>
              </a:ext>
            </a:extLst>
          </p:cNvPr>
          <p:cNvGrpSpPr/>
          <p:nvPr/>
        </p:nvGrpSpPr>
        <p:grpSpPr>
          <a:xfrm>
            <a:off x="8930930" y="1722271"/>
            <a:ext cx="2457807" cy="4702431"/>
            <a:chOff x="6209010" y="3857934"/>
            <a:chExt cx="3135773" cy="5963778"/>
          </a:xfrm>
        </p:grpSpPr>
        <p:pic>
          <p:nvPicPr>
            <p:cNvPr id="12" name="Picture 11" descr="A close up of a persons face&#10;&#10;Description generated with high confidence">
              <a:extLst>
                <a:ext uri="{FF2B5EF4-FFF2-40B4-BE49-F238E27FC236}">
                  <a16:creationId xmlns:a16="http://schemas.microsoft.com/office/drawing/2014/main" id="{9019C9A8-6AC3-46F6-A6BA-BBAA1AC8DE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43561"/>
            <a:stretch/>
          </p:blipFill>
          <p:spPr>
            <a:xfrm>
              <a:off x="6357522" y="3857934"/>
              <a:ext cx="2940010" cy="2861441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091E2B2-F545-4237-9027-70AF8CD61F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50000"/>
            <a:stretch/>
          </p:blipFill>
          <p:spPr>
            <a:xfrm>
              <a:off x="6209010" y="6856819"/>
              <a:ext cx="3084186" cy="2861441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CBF1D0F-81B1-4983-B72B-5F0D354D951D}"/>
                </a:ext>
              </a:extLst>
            </p:cNvPr>
            <p:cNvSpPr txBox="1"/>
            <p:nvPr/>
          </p:nvSpPr>
          <p:spPr>
            <a:xfrm>
              <a:off x="8482293" y="6822827"/>
              <a:ext cx="60144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Extra 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7B4AFA8-AF56-45EE-B7D1-C8DE7BB5EDDB}"/>
                </a:ext>
              </a:extLst>
            </p:cNvPr>
            <p:cNvSpPr txBox="1"/>
            <p:nvPr/>
          </p:nvSpPr>
          <p:spPr>
            <a:xfrm>
              <a:off x="6460369" y="6532046"/>
              <a:ext cx="283282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i="1" dirty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Rectouterine pouch (the green part) 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146E68D-884B-46F8-ACE4-D5DD0A83CA3C}"/>
                </a:ext>
              </a:extLst>
            </p:cNvPr>
            <p:cNvSpPr txBox="1"/>
            <p:nvPr/>
          </p:nvSpPr>
          <p:spPr>
            <a:xfrm>
              <a:off x="6540810" y="9513935"/>
              <a:ext cx="280397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i="1" dirty="0" err="1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Uterovesical</a:t>
              </a:r>
              <a:r>
                <a:rPr lang="en-GB" i="1" dirty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 pouch (the green part) 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7F25136-6EC2-4266-BAAB-05A6CE0EDD4A}"/>
              </a:ext>
            </a:extLst>
          </p:cNvPr>
          <p:cNvGrpSpPr/>
          <p:nvPr/>
        </p:nvGrpSpPr>
        <p:grpSpPr>
          <a:xfrm>
            <a:off x="5386382" y="4385187"/>
            <a:ext cx="3320620" cy="2349864"/>
            <a:chOff x="1780300" y="1223092"/>
            <a:chExt cx="3535560" cy="3316543"/>
          </a:xfrm>
        </p:grpSpPr>
        <p:pic>
          <p:nvPicPr>
            <p:cNvPr id="1026" name="Picture 2" descr="http://cdn1.teachmeseries.com/tmanatomy/wp-content/uploads/20171222214445/Overview-of-the-Female-Reproductive-Tract.jpg">
              <a:extLst>
                <a:ext uri="{FF2B5EF4-FFF2-40B4-BE49-F238E27FC236}">
                  <a16:creationId xmlns:a16="http://schemas.microsoft.com/office/drawing/2014/main" id="{0AAD4890-630C-43EF-8617-601E466B98F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0300" y="1223092"/>
              <a:ext cx="3535560" cy="33165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DA5DA49-3B72-4970-B6D2-BBD536223A30}"/>
                </a:ext>
              </a:extLst>
            </p:cNvPr>
            <p:cNvSpPr txBox="1"/>
            <p:nvPr/>
          </p:nvSpPr>
          <p:spPr>
            <a:xfrm>
              <a:off x="4439483" y="4034305"/>
              <a:ext cx="60144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Extra 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367AA85-DEA4-4083-9104-891F2D7732C3}"/>
              </a:ext>
            </a:extLst>
          </p:cNvPr>
          <p:cNvGrpSpPr/>
          <p:nvPr/>
        </p:nvGrpSpPr>
        <p:grpSpPr>
          <a:xfrm>
            <a:off x="7305902" y="552760"/>
            <a:ext cx="682625" cy="734036"/>
            <a:chOff x="6597319" y="353560"/>
            <a:chExt cx="682625" cy="734036"/>
          </a:xfrm>
        </p:grpSpPr>
        <p:pic>
          <p:nvPicPr>
            <p:cNvPr id="26" name="Picture 2" descr="Image result for youtube">
              <a:hlinkClick r:id="rId5"/>
              <a:extLst>
                <a:ext uri="{FF2B5EF4-FFF2-40B4-BE49-F238E27FC236}">
                  <a16:creationId xmlns:a16="http://schemas.microsoft.com/office/drawing/2014/main" id="{5A4CC5F2-7C8E-4B87-89FF-F55BCB65CB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97319" y="353560"/>
              <a:ext cx="682625" cy="4806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CD63F3C-6577-4CBC-A424-35BC5F03A756}"/>
                </a:ext>
              </a:extLst>
            </p:cNvPr>
            <p:cNvSpPr txBox="1"/>
            <p:nvPr/>
          </p:nvSpPr>
          <p:spPr>
            <a:xfrm>
              <a:off x="6649975" y="779819"/>
              <a:ext cx="59824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6">
                      <a:lumMod val="75000"/>
                    </a:schemeClr>
                  </a:solidFill>
                  <a:latin typeface="+mn-lt"/>
                </a:rPr>
                <a:t>15:12</a:t>
              </a:r>
              <a:endParaRPr lang="en-GB" dirty="0">
                <a:solidFill>
                  <a:schemeClr val="accent6">
                    <a:lumMod val="75000"/>
                  </a:schemeClr>
                </a:solidFill>
                <a:latin typeface="+mn-lt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BDCBB130-873F-4400-9425-B18C360C47E9}"/>
              </a:ext>
            </a:extLst>
          </p:cNvPr>
          <p:cNvSpPr txBox="1"/>
          <p:nvPr/>
        </p:nvSpPr>
        <p:spPr>
          <a:xfrm>
            <a:off x="717930" y="554600"/>
            <a:ext cx="24545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Introduction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DC28F8B-8F06-44F8-B738-251B343ACAE7}"/>
              </a:ext>
            </a:extLst>
          </p:cNvPr>
          <p:cNvGrpSpPr/>
          <p:nvPr/>
        </p:nvGrpSpPr>
        <p:grpSpPr>
          <a:xfrm>
            <a:off x="6190726" y="564430"/>
            <a:ext cx="682625" cy="734036"/>
            <a:chOff x="6597319" y="353560"/>
            <a:chExt cx="682625" cy="734036"/>
          </a:xfrm>
        </p:grpSpPr>
        <p:pic>
          <p:nvPicPr>
            <p:cNvPr id="33" name="Picture 2" descr="Image result for youtube">
              <a:hlinkClick r:id="rId7"/>
              <a:extLst>
                <a:ext uri="{FF2B5EF4-FFF2-40B4-BE49-F238E27FC236}">
                  <a16:creationId xmlns:a16="http://schemas.microsoft.com/office/drawing/2014/main" id="{47EC00FA-020E-4F8D-9B7E-A5628C4880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97319" y="353560"/>
              <a:ext cx="682625" cy="4806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410525D-BA9F-40D7-BE05-294AB29F0BFD}"/>
                </a:ext>
              </a:extLst>
            </p:cNvPr>
            <p:cNvSpPr txBox="1"/>
            <p:nvPr/>
          </p:nvSpPr>
          <p:spPr>
            <a:xfrm>
              <a:off x="6649975" y="779819"/>
              <a:ext cx="59824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6">
                      <a:lumMod val="75000"/>
                    </a:schemeClr>
                  </a:solidFill>
                  <a:latin typeface="+mn-lt"/>
                </a:rPr>
                <a:t>09:58</a:t>
              </a:r>
              <a:endParaRPr lang="en-GB" dirty="0">
                <a:solidFill>
                  <a:schemeClr val="accent6">
                    <a:lumMod val="75000"/>
                  </a:schemeClr>
                </a:solidFill>
                <a:latin typeface="+mn-lt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F74E7972-6F9C-4057-BBBB-D9694EE35D7E}"/>
              </a:ext>
            </a:extLst>
          </p:cNvPr>
          <p:cNvSpPr txBox="1"/>
          <p:nvPr/>
        </p:nvSpPr>
        <p:spPr>
          <a:xfrm>
            <a:off x="760534" y="1439732"/>
            <a:ext cx="688668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92D050"/>
                </a:solidFill>
                <a:latin typeface="+mn-lt"/>
              </a:rPr>
              <a:t>The female reproductive system has 4 main organs:</a:t>
            </a:r>
          </a:p>
          <a:p>
            <a:pPr marL="342900" indent="-342900">
              <a:buAutoNum type="arabicPeriod"/>
            </a:pPr>
            <a:r>
              <a:rPr lang="en-GB" sz="2400" dirty="0">
                <a:solidFill>
                  <a:srgbClr val="92D050"/>
                </a:solidFill>
                <a:latin typeface="+mn-lt"/>
              </a:rPr>
              <a:t>Ovaries</a:t>
            </a:r>
          </a:p>
          <a:p>
            <a:pPr marL="342900" indent="-342900">
              <a:buAutoNum type="arabicPeriod"/>
            </a:pPr>
            <a:r>
              <a:rPr lang="en-GB" sz="2400" dirty="0">
                <a:solidFill>
                  <a:srgbClr val="92D050"/>
                </a:solidFill>
                <a:latin typeface="+mn-lt"/>
              </a:rPr>
              <a:t>Fallopian tube</a:t>
            </a:r>
          </a:p>
          <a:p>
            <a:pPr marL="342900" indent="-342900">
              <a:buAutoNum type="arabicPeriod"/>
            </a:pPr>
            <a:r>
              <a:rPr lang="en-GB" sz="2400" dirty="0">
                <a:solidFill>
                  <a:srgbClr val="92D050"/>
                </a:solidFill>
                <a:latin typeface="+mn-lt"/>
              </a:rPr>
              <a:t>Uterus</a:t>
            </a:r>
          </a:p>
          <a:p>
            <a:pPr marL="342900" indent="-342900">
              <a:buAutoNum type="arabicPeriod"/>
            </a:pPr>
            <a:r>
              <a:rPr lang="en-GB" sz="2400" dirty="0">
                <a:solidFill>
                  <a:srgbClr val="92D050"/>
                </a:solidFill>
                <a:latin typeface="+mn-lt"/>
              </a:rPr>
              <a:t>Vagina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A8D00FF-872E-40EB-B3AC-A477117A0990}"/>
              </a:ext>
            </a:extLst>
          </p:cNvPr>
          <p:cNvGrpSpPr/>
          <p:nvPr/>
        </p:nvGrpSpPr>
        <p:grpSpPr>
          <a:xfrm>
            <a:off x="869467" y="4614721"/>
            <a:ext cx="4422672" cy="1938992"/>
            <a:chOff x="316596" y="3686672"/>
            <a:chExt cx="4422672" cy="2861441"/>
          </a:xfrm>
        </p:grpSpPr>
        <p:pic>
          <p:nvPicPr>
            <p:cNvPr id="1032" name="Picture 8" descr="Image result for female reproductive system anatomy">
              <a:extLst>
                <a:ext uri="{FF2B5EF4-FFF2-40B4-BE49-F238E27FC236}">
                  <a16:creationId xmlns:a16="http://schemas.microsoft.com/office/drawing/2014/main" id="{4F41DE16-2533-45C4-A9D5-40431D58E0D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596" y="3686672"/>
              <a:ext cx="4422672" cy="28614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6654B8FA-4E67-4E25-A458-AF055D1765FF}"/>
                </a:ext>
              </a:extLst>
            </p:cNvPr>
            <p:cNvSpPr txBox="1"/>
            <p:nvPr/>
          </p:nvSpPr>
          <p:spPr>
            <a:xfrm>
              <a:off x="3403262" y="6163670"/>
              <a:ext cx="674966" cy="2912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Extra 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387289CB-F3A5-46FF-8AA3-031714AD1E4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74047" y="2179316"/>
            <a:ext cx="4443906" cy="20658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8BC90DD-5C91-4C47-A2AA-C2597D47D752}"/>
              </a:ext>
            </a:extLst>
          </p:cNvPr>
          <p:cNvSpPr txBox="1"/>
          <p:nvPr/>
        </p:nvSpPr>
        <p:spPr>
          <a:xfrm>
            <a:off x="8549196" y="230819"/>
            <a:ext cx="3320620" cy="17081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What are the primary sex organs?</a:t>
            </a:r>
          </a:p>
          <a:p>
            <a:r>
              <a:rPr lang="en-US" sz="1300" dirty="0">
                <a:solidFill>
                  <a:schemeClr val="accent3">
                    <a:lumMod val="75000"/>
                  </a:schemeClr>
                </a:solidFill>
              </a:rPr>
              <a:t>- They are the testes and ovaries and their functions are the production of germ cells and secretion of hormones (estrogen, progesterone and testosterone) </a:t>
            </a:r>
          </a:p>
          <a:p>
            <a:endParaRPr lang="en-US" sz="1300" dirty="0">
              <a:solidFill>
                <a:schemeClr val="accent3">
                  <a:lumMod val="75000"/>
                </a:schemeClr>
              </a:solidFill>
            </a:endParaRPr>
          </a:p>
          <a:p>
            <a:r>
              <a:rPr lang="en-US" sz="1300" dirty="0">
                <a:solidFill>
                  <a:schemeClr val="accent3">
                    <a:lumMod val="75000"/>
                  </a:schemeClr>
                </a:solidFill>
              </a:rPr>
              <a:t>Secondary sex organs? </a:t>
            </a:r>
          </a:p>
          <a:p>
            <a:r>
              <a:rPr lang="en-US" sz="1300" dirty="0">
                <a:solidFill>
                  <a:schemeClr val="accent3">
                    <a:lumMod val="75000"/>
                  </a:schemeClr>
                </a:solidFill>
              </a:rPr>
              <a:t>- uterus, uterine gland, and vagina </a:t>
            </a:r>
            <a:endParaRPr lang="ar-SA" sz="1300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15004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FD2AFDF8-6B50-47F4-BCF4-16BCE5385C05}"/>
              </a:ext>
            </a:extLst>
          </p:cNvPr>
          <p:cNvSpPr txBox="1"/>
          <p:nvPr/>
        </p:nvSpPr>
        <p:spPr>
          <a:xfrm>
            <a:off x="495039" y="433062"/>
            <a:ext cx="51978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Pelvic Peritoneum in Female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12BB79A-43EA-468B-8289-BC4602555FD0}"/>
              </a:ext>
            </a:extLst>
          </p:cNvPr>
          <p:cNvGrpSpPr/>
          <p:nvPr/>
        </p:nvGrpSpPr>
        <p:grpSpPr>
          <a:xfrm>
            <a:off x="6617497" y="1581399"/>
            <a:ext cx="2613102" cy="2229441"/>
            <a:chOff x="6877457" y="2864790"/>
            <a:chExt cx="4956478" cy="3353091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F675D6ED-EA55-4E2A-98D4-26DD0FC53B5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877457" y="2864790"/>
              <a:ext cx="4956478" cy="3353091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42AA145F-E346-4E2C-AE8D-F33385C74B4A}"/>
                </a:ext>
              </a:extLst>
            </p:cNvPr>
            <p:cNvSpPr/>
            <p:nvPr/>
          </p:nvSpPr>
          <p:spPr>
            <a:xfrm>
              <a:off x="10803118" y="4326903"/>
              <a:ext cx="1030817" cy="245097"/>
            </a:xfrm>
            <a:prstGeom prst="rect">
              <a:avLst/>
            </a:prstGeom>
            <a:noFill/>
            <a:ln w="38100" cap="flat" cmpd="sng" algn="ctr">
              <a:solidFill>
                <a:srgbClr val="0070C0"/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CD9EFA14-3BA7-48A3-9357-5B93336D1C6C}"/>
                </a:ext>
              </a:extLst>
            </p:cNvPr>
            <p:cNvSpPr/>
            <p:nvPr/>
          </p:nvSpPr>
          <p:spPr>
            <a:xfrm>
              <a:off x="7050216" y="4742507"/>
              <a:ext cx="901088" cy="245097"/>
            </a:xfrm>
            <a:prstGeom prst="rect">
              <a:avLst/>
            </a:prstGeom>
            <a:noFill/>
            <a:ln w="38100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2050ECEB-D899-4B70-B0C6-B941B65F709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951304" y="4694549"/>
              <a:ext cx="694944" cy="131893"/>
            </a:xfrm>
            <a:prstGeom prst="straightConnector1">
              <a:avLst/>
            </a:prstGeom>
            <a:noFill/>
            <a:ln w="38100" cap="flat" cmpd="sng" algn="ctr">
              <a:solidFill>
                <a:srgbClr val="FFC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ACA3F53D-39CF-44EB-B4F5-2904B854F24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551575" y="4447252"/>
              <a:ext cx="1251544" cy="147627"/>
            </a:xfrm>
            <a:prstGeom prst="straightConnector1">
              <a:avLst/>
            </a:prstGeom>
            <a:noFill/>
            <a:ln w="38100" cap="flat" cmpd="sng" algn="ctr">
              <a:solidFill>
                <a:srgbClr val="0070C0"/>
              </a:solidFill>
              <a:prstDash val="solid"/>
              <a:miter lim="800000"/>
              <a:tailEnd type="triangle"/>
            </a:ln>
            <a:effectLst/>
          </p:spPr>
        </p:cxn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6CCC9C9C-6C67-442F-A670-36A444E1B632}"/>
              </a:ext>
            </a:extLst>
          </p:cNvPr>
          <p:cNvGrpSpPr/>
          <p:nvPr/>
        </p:nvGrpSpPr>
        <p:grpSpPr>
          <a:xfrm>
            <a:off x="9300781" y="1531957"/>
            <a:ext cx="2613102" cy="2229441"/>
            <a:chOff x="2640425" y="4023610"/>
            <a:chExt cx="4622712" cy="2792953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AEF852E-ADCC-4CC5-8143-F616E1554C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40425" y="4023610"/>
              <a:ext cx="4588185" cy="2792953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1DC36F7-7337-4721-A198-2137976C9F3B}"/>
                </a:ext>
              </a:extLst>
            </p:cNvPr>
            <p:cNvSpPr/>
            <p:nvPr/>
          </p:nvSpPr>
          <p:spPr>
            <a:xfrm>
              <a:off x="6362049" y="6095332"/>
              <a:ext cx="901088" cy="291037"/>
            </a:xfrm>
            <a:prstGeom prst="rect">
              <a:avLst/>
            </a:prstGeom>
            <a:noFill/>
            <a:ln w="38100" cap="flat" cmpd="sng" algn="ctr">
              <a:solidFill>
                <a:srgbClr val="0070C0"/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3FFA3E7-FAF4-4834-84A4-B9D4F4E6EB07}"/>
                </a:ext>
              </a:extLst>
            </p:cNvPr>
            <p:cNvSpPr/>
            <p:nvPr/>
          </p:nvSpPr>
          <p:spPr>
            <a:xfrm>
              <a:off x="2803890" y="6442970"/>
              <a:ext cx="1030817" cy="245097"/>
            </a:xfrm>
            <a:prstGeom prst="rect">
              <a:avLst/>
            </a:prstGeom>
            <a:noFill/>
            <a:ln w="38100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6651A15C-F835-4A79-99E6-A1256A7CBE8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756872" y="5913020"/>
              <a:ext cx="605176" cy="248259"/>
            </a:xfrm>
            <a:prstGeom prst="straightConnector1">
              <a:avLst/>
            </a:prstGeom>
            <a:noFill/>
            <a:ln w="38100" cap="flat" cmpd="sng" algn="ctr">
              <a:solidFill>
                <a:srgbClr val="0070C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13B110D5-DDB0-4E85-99F5-439331C3F6F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34707" y="6217880"/>
              <a:ext cx="689585" cy="291037"/>
            </a:xfrm>
            <a:prstGeom prst="straightConnector1">
              <a:avLst/>
            </a:prstGeom>
            <a:noFill/>
            <a:ln w="38100" cap="flat" cmpd="sng" algn="ctr">
              <a:solidFill>
                <a:srgbClr val="FFC000"/>
              </a:solidFill>
              <a:prstDash val="solid"/>
              <a:miter lim="800000"/>
              <a:tailEnd type="triangle"/>
            </a:ln>
            <a:effectLst/>
          </p:spPr>
        </p:cxn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A91D0C32-1FAE-490C-8829-F44AB83A5F21}"/>
              </a:ext>
            </a:extLst>
          </p:cNvPr>
          <p:cNvGrpSpPr/>
          <p:nvPr/>
        </p:nvGrpSpPr>
        <p:grpSpPr>
          <a:xfrm>
            <a:off x="6946061" y="3992117"/>
            <a:ext cx="4336054" cy="2579281"/>
            <a:chOff x="6365157" y="377682"/>
            <a:chExt cx="4918878" cy="4194318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BDFB8BCF-F99C-4C6E-934D-3AD0D7F0B0A7}"/>
                </a:ext>
              </a:extLst>
            </p:cNvPr>
            <p:cNvGrpSpPr/>
            <p:nvPr/>
          </p:nvGrpSpPr>
          <p:grpSpPr>
            <a:xfrm>
              <a:off x="6365157" y="377682"/>
              <a:ext cx="4918878" cy="4194318"/>
              <a:chOff x="5520416" y="377682"/>
              <a:chExt cx="5962366" cy="5002856"/>
            </a:xfrm>
          </p:grpSpPr>
          <p:pic>
            <p:nvPicPr>
              <p:cNvPr id="10" name="Content Placeholder 3">
                <a:extLst>
                  <a:ext uri="{FF2B5EF4-FFF2-40B4-BE49-F238E27FC236}">
                    <a16:creationId xmlns:a16="http://schemas.microsoft.com/office/drawing/2014/main" id="{9227330C-3185-4680-B51D-AF1DA9663D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/>
              <a:srcRect l="2992" t="13416" r="8743" b="43062"/>
              <a:stretch>
                <a:fillRect/>
              </a:stretch>
            </p:blipFill>
            <p:spPr>
              <a:xfrm>
                <a:off x="5665509" y="377682"/>
                <a:ext cx="5817273" cy="5002856"/>
              </a:xfrm>
              <a:prstGeom prst="rect">
                <a:avLst/>
              </a:prstGeom>
            </p:spPr>
          </p:pic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A149C345-DB02-4CC1-9640-1FC034565DBB}"/>
                  </a:ext>
                </a:extLst>
              </p:cNvPr>
              <p:cNvGrpSpPr/>
              <p:nvPr/>
            </p:nvGrpSpPr>
            <p:grpSpPr>
              <a:xfrm>
                <a:off x="5520416" y="1932034"/>
                <a:ext cx="1585491" cy="1266024"/>
                <a:chOff x="5520416" y="1932034"/>
                <a:chExt cx="1585491" cy="1266024"/>
              </a:xfrm>
            </p:grpSpPr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1FE2EF88-6338-444B-8FB4-6FB0F2E2569A}"/>
                    </a:ext>
                  </a:extLst>
                </p:cNvPr>
                <p:cNvSpPr/>
                <p:nvPr/>
              </p:nvSpPr>
              <p:spPr>
                <a:xfrm>
                  <a:off x="5520416" y="1932034"/>
                  <a:ext cx="1214223" cy="947077"/>
                </a:xfrm>
                <a:prstGeom prst="rect">
                  <a:avLst/>
                </a:prstGeom>
                <a:solidFill>
                  <a:sysClr val="window" lastClr="FFFFFF"/>
                </a:solidFill>
                <a:ln w="38100" cap="flat" cmpd="sng" algn="ctr">
                  <a:solidFill>
                    <a:srgbClr val="00B05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Broad ligament</a:t>
                  </a:r>
                </a:p>
              </p:txBody>
            </p:sp>
            <p:sp>
              <p:nvSpPr>
                <p:cNvPr id="13" name="Left Brace 12">
                  <a:extLst>
                    <a:ext uri="{FF2B5EF4-FFF2-40B4-BE49-F238E27FC236}">
                      <a16:creationId xmlns:a16="http://schemas.microsoft.com/office/drawing/2014/main" id="{B20B76DB-3951-412F-91CA-5E318AA23695}"/>
                    </a:ext>
                  </a:extLst>
                </p:cNvPr>
                <p:cNvSpPr/>
                <p:nvPr/>
              </p:nvSpPr>
              <p:spPr>
                <a:xfrm>
                  <a:off x="6936226" y="1932034"/>
                  <a:ext cx="169681" cy="1266024"/>
                </a:xfrm>
                <a:prstGeom prst="leftBrace">
                  <a:avLst/>
                </a:prstGeom>
                <a:noFill/>
                <a:ln w="38100" cap="flat" cmpd="sng" algn="ctr">
                  <a:solidFill>
                    <a:srgbClr val="00B05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9" name="TextBox 19">
              <a:extLst>
                <a:ext uri="{FF2B5EF4-FFF2-40B4-BE49-F238E27FC236}">
                  <a16:creationId xmlns:a16="http://schemas.microsoft.com/office/drawing/2014/main" id="{193FDC10-22AA-4364-A005-6E1C215EEA73}"/>
                </a:ext>
              </a:extLst>
            </p:cNvPr>
            <p:cNvSpPr txBox="1"/>
            <p:nvPr/>
          </p:nvSpPr>
          <p:spPr>
            <a:xfrm>
              <a:off x="9095700" y="3981070"/>
              <a:ext cx="1668545" cy="52485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Posterior view</a:t>
              </a:r>
            </a:p>
          </p:txBody>
        </p:sp>
      </p:grp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62044A40-6DDB-4B45-A149-72ABF30A1C8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2980766"/>
              </p:ext>
            </p:extLst>
          </p:nvPr>
        </p:nvGraphicFramePr>
        <p:xfrm>
          <a:off x="425269" y="1415836"/>
          <a:ext cx="5761105" cy="4185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7" name="TextBox 27">
            <a:extLst>
              <a:ext uri="{FF2B5EF4-FFF2-40B4-BE49-F238E27FC236}">
                <a16:creationId xmlns:a16="http://schemas.microsoft.com/office/drawing/2014/main" id="{ACCDDF1D-3487-4CC7-85E9-5AB1CA2545C5}"/>
              </a:ext>
            </a:extLst>
          </p:cNvPr>
          <p:cNvSpPr txBox="1"/>
          <p:nvPr/>
        </p:nvSpPr>
        <p:spPr>
          <a:xfrm>
            <a:off x="909885" y="5605601"/>
            <a:ext cx="54659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>
                    <a:lumMod val="50000"/>
                  </a:sys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Extra: pus can accumulate in the rectouterine pouch</a:t>
            </a:r>
          </a:p>
        </p:txBody>
      </p:sp>
      <p:sp>
        <p:nvSpPr>
          <p:cNvPr id="30" name="TextBox 27">
            <a:extLst>
              <a:ext uri="{FF2B5EF4-FFF2-40B4-BE49-F238E27FC236}">
                <a16:creationId xmlns:a16="http://schemas.microsoft.com/office/drawing/2014/main" id="{235AFC98-AC73-4CB7-A47C-646D936950BA}"/>
              </a:ext>
            </a:extLst>
          </p:cNvPr>
          <p:cNvSpPr txBox="1"/>
          <p:nvPr/>
        </p:nvSpPr>
        <p:spPr>
          <a:xfrm>
            <a:off x="6522460" y="1270606"/>
            <a:ext cx="54659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ysClr val="window" lastClr="FFFFFF">
                    <a:lumMod val="50000"/>
                  </a:sys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More pictures in the slide before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23E03DCE-AA16-4CC1-A434-17AAE5891CE0}"/>
              </a:ext>
            </a:extLst>
          </p:cNvPr>
          <p:cNvGrpSpPr/>
          <p:nvPr/>
        </p:nvGrpSpPr>
        <p:grpSpPr>
          <a:xfrm>
            <a:off x="11281923" y="868151"/>
            <a:ext cx="682625" cy="734036"/>
            <a:chOff x="6597319" y="353560"/>
            <a:chExt cx="682625" cy="734036"/>
          </a:xfrm>
        </p:grpSpPr>
        <p:pic>
          <p:nvPicPr>
            <p:cNvPr id="32" name="Picture 2" descr="Image result for youtube">
              <a:hlinkClick r:id="rId10"/>
              <a:extLst>
                <a:ext uri="{FF2B5EF4-FFF2-40B4-BE49-F238E27FC236}">
                  <a16:creationId xmlns:a16="http://schemas.microsoft.com/office/drawing/2014/main" id="{4B817227-4FB7-45B5-B3DC-8A5B7EC2410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97319" y="353560"/>
              <a:ext cx="682625" cy="4806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BC803956-53A5-463C-AB76-3EC13C375874}"/>
                </a:ext>
              </a:extLst>
            </p:cNvPr>
            <p:cNvSpPr txBox="1"/>
            <p:nvPr/>
          </p:nvSpPr>
          <p:spPr>
            <a:xfrm>
              <a:off x="6649975" y="779819"/>
              <a:ext cx="59824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6">
                      <a:lumMod val="75000"/>
                    </a:schemeClr>
                  </a:solidFill>
                  <a:latin typeface="+mn-lt"/>
                </a:rPr>
                <a:t>02:50</a:t>
              </a:r>
              <a:endParaRPr lang="en-GB" dirty="0">
                <a:solidFill>
                  <a:schemeClr val="accent6">
                    <a:lumMod val="75000"/>
                  </a:schemeClr>
                </a:solidFill>
                <a:latin typeface="+mn-lt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AEF8FBF-4CAE-479C-9E41-612DCB7E4E5C}"/>
              </a:ext>
            </a:extLst>
          </p:cNvPr>
          <p:cNvGrpSpPr/>
          <p:nvPr/>
        </p:nvGrpSpPr>
        <p:grpSpPr>
          <a:xfrm>
            <a:off x="11282115" y="160117"/>
            <a:ext cx="682625" cy="734036"/>
            <a:chOff x="6597319" y="353560"/>
            <a:chExt cx="682625" cy="734036"/>
          </a:xfrm>
        </p:grpSpPr>
        <p:pic>
          <p:nvPicPr>
            <p:cNvPr id="35" name="Picture 2" descr="Image result for youtube">
              <a:hlinkClick r:id="rId12"/>
              <a:extLst>
                <a:ext uri="{FF2B5EF4-FFF2-40B4-BE49-F238E27FC236}">
                  <a16:creationId xmlns:a16="http://schemas.microsoft.com/office/drawing/2014/main" id="{715CC6D2-1AF2-4286-A535-D10F6E2843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97319" y="353560"/>
              <a:ext cx="682625" cy="4806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4246AF54-A15B-48E6-BE06-9562E696CF7B}"/>
                </a:ext>
              </a:extLst>
            </p:cNvPr>
            <p:cNvSpPr txBox="1"/>
            <p:nvPr/>
          </p:nvSpPr>
          <p:spPr>
            <a:xfrm>
              <a:off x="6649975" y="779819"/>
              <a:ext cx="59824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6">
                      <a:lumMod val="75000"/>
                    </a:schemeClr>
                  </a:solidFill>
                  <a:latin typeface="+mn-lt"/>
                </a:rPr>
                <a:t>02:54</a:t>
              </a:r>
              <a:endParaRPr lang="en-GB" dirty="0">
                <a:solidFill>
                  <a:schemeClr val="accent6">
                    <a:lumMod val="75000"/>
                  </a:schemeClr>
                </a:solidFill>
                <a:latin typeface="+mn-lt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96E28D2D-A3E0-4072-9224-71AEAA948783}"/>
              </a:ext>
            </a:extLst>
          </p:cNvPr>
          <p:cNvSpPr txBox="1"/>
          <p:nvPr/>
        </p:nvSpPr>
        <p:spPr>
          <a:xfrm>
            <a:off x="6045695" y="133167"/>
            <a:ext cx="5291091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Pelvic peritoneum in female:</a:t>
            </a:r>
          </a:p>
          <a:p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- Anterior bony boundary is pubis, and posterior is coccyx and sacral contents from anterior to posterior ( urinary bladder, uterus, vagina, sigmoid colon. Rectum and anal canal  </a:t>
            </a:r>
            <a:endParaRPr lang="ar-SA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57340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7D39A3EB-77DF-46DB-B936-88792AC8194A}"/>
              </a:ext>
            </a:extLst>
          </p:cNvPr>
          <p:cNvGrpSpPr/>
          <p:nvPr/>
        </p:nvGrpSpPr>
        <p:grpSpPr>
          <a:xfrm>
            <a:off x="589742" y="276960"/>
            <a:ext cx="6635400" cy="584775"/>
            <a:chOff x="793019" y="161841"/>
            <a:chExt cx="6635400" cy="584775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C90379B5-D58C-4B3A-B9BA-4E85B426779F}"/>
                </a:ext>
              </a:extLst>
            </p:cNvPr>
            <p:cNvSpPr txBox="1"/>
            <p:nvPr/>
          </p:nvSpPr>
          <p:spPr>
            <a:xfrm>
              <a:off x="793019" y="161841"/>
              <a:ext cx="6635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+mj-lt"/>
                </a:rPr>
                <a:t>1. Ovaries </a:t>
              </a:r>
              <a:r>
                <a:rPr lang="en-US" b="1" dirty="0">
                  <a:solidFill>
                    <a:schemeClr val="accent3">
                      <a:lumMod val="75000"/>
                    </a:schemeClr>
                  </a:solidFill>
                  <a:latin typeface="+mj-lt"/>
                </a:rPr>
                <a:t>lie against the lateral wall of the pelvis in the ovarian fossa </a:t>
              </a:r>
              <a:endParaRPr lang="en-US" sz="3200" b="1" dirty="0">
                <a:solidFill>
                  <a:schemeClr val="accent3">
                    <a:lumMod val="75000"/>
                  </a:schemeClr>
                </a:solidFill>
                <a:latin typeface="+mj-lt"/>
              </a:endParaRPr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41A8D9A8-EAB4-41AC-831C-168ED83B3F5D}"/>
                </a:ext>
              </a:extLst>
            </p:cNvPr>
            <p:cNvCxnSpPr>
              <a:cxnSpLocks/>
            </p:cNvCxnSpPr>
            <p:nvPr/>
          </p:nvCxnSpPr>
          <p:spPr>
            <a:xfrm>
              <a:off x="1291601" y="624928"/>
              <a:ext cx="1188000" cy="0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735DA802-38CB-4A9C-8C41-BB57B39C1EA4}"/>
              </a:ext>
            </a:extLst>
          </p:cNvPr>
          <p:cNvSpPr txBox="1"/>
          <p:nvPr/>
        </p:nvSpPr>
        <p:spPr>
          <a:xfrm>
            <a:off x="589742" y="5668853"/>
            <a:ext cx="95901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Extra: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The fimbriae catch the oocyte.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*other names: ovarian ligament, round ligament of the ovary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Suspensory ligament of the ovary: a fold of peritoneum that contains the ovarian vessels, nerves and lymphatics.</a:t>
            </a:r>
            <a:endParaRPr lang="en-US" dirty="0">
              <a:latin typeface="+mn-lt"/>
            </a:endParaRPr>
          </a:p>
        </p:txBody>
      </p:sp>
      <p:graphicFrame>
        <p:nvGraphicFramePr>
          <p:cNvPr id="30" name="Table 29">
            <a:extLst>
              <a:ext uri="{FF2B5EF4-FFF2-40B4-BE49-F238E27FC236}">
                <a16:creationId xmlns:a16="http://schemas.microsoft.com/office/drawing/2014/main" id="{799B173D-2738-4ED3-9FDC-B050664DA4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1250810"/>
              </p:ext>
            </p:extLst>
          </p:nvPr>
        </p:nvGraphicFramePr>
        <p:xfrm>
          <a:off x="605211" y="949883"/>
          <a:ext cx="5207605" cy="4661200"/>
        </p:xfrm>
        <a:graphic>
          <a:graphicData uri="http://schemas.openxmlformats.org/drawingml/2006/table">
            <a:tbl>
              <a:tblPr bandRow="1">
                <a:tableStyleId>{5940675A-B579-460E-94D1-54222C63F5DA}</a:tableStyleId>
              </a:tblPr>
              <a:tblGrid>
                <a:gridCol w="1701183">
                  <a:extLst>
                    <a:ext uri="{9D8B030D-6E8A-4147-A177-3AD203B41FA5}">
                      <a16:colId xmlns:a16="http://schemas.microsoft.com/office/drawing/2014/main" val="324275726"/>
                    </a:ext>
                  </a:extLst>
                </a:gridCol>
                <a:gridCol w="3506422">
                  <a:extLst>
                    <a:ext uri="{9D8B030D-6E8A-4147-A177-3AD203B41FA5}">
                      <a16:colId xmlns:a16="http://schemas.microsoft.com/office/drawing/2014/main" val="3764886640"/>
                    </a:ext>
                  </a:extLst>
                </a:gridCol>
              </a:tblGrid>
              <a:tr h="438320">
                <a:tc>
                  <a:txBody>
                    <a:bodyPr/>
                    <a:lstStyle/>
                    <a:p>
                      <a:pPr algn="l" rtl="0"/>
                      <a:r>
                        <a:rPr lang="en-US" sz="2100" dirty="0"/>
                        <a:t>Shape: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2100" dirty="0"/>
                        <a:t>almond-shaped organ.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5201588"/>
                  </a:ext>
                </a:extLst>
              </a:tr>
              <a:tr h="803498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100" dirty="0"/>
                        <a:t>It is attached to the back of the broad ligament by a peritoneal fold (mesovarium). </a:t>
                      </a:r>
                      <a:r>
                        <a:rPr lang="en-US" sz="1400" dirty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(As an attachment)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3443808"/>
                  </a:ext>
                </a:extLst>
              </a:tr>
              <a:tr h="803498">
                <a:tc>
                  <a:txBody>
                    <a:bodyPr/>
                    <a:lstStyle/>
                    <a:p>
                      <a:pPr algn="l" rtl="0"/>
                      <a:r>
                        <a:rPr lang="en-US" sz="2100" dirty="0"/>
                        <a:t>Medial end:</a:t>
                      </a:r>
                    </a:p>
                    <a:p>
                      <a:pPr algn="l" rtl="0"/>
                      <a:r>
                        <a:rPr lang="en-US" sz="1400" dirty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(As an attachment)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2100" dirty="0"/>
                        <a:t>attached to uterus by  ligament of ovary*.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4780491"/>
                  </a:ext>
                </a:extLst>
              </a:tr>
              <a:tr h="782862">
                <a:tc>
                  <a:txBody>
                    <a:bodyPr/>
                    <a:lstStyle/>
                    <a:p>
                      <a:pPr algn="l" rtl="0"/>
                      <a:r>
                        <a:rPr lang="en-US" sz="2100" dirty="0"/>
                        <a:t>Lateral end:</a:t>
                      </a:r>
                    </a:p>
                    <a:p>
                      <a:pPr algn="l" rtl="0"/>
                      <a:r>
                        <a:rPr lang="en-US" sz="1400" dirty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(As a relation)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2100" u="sng" dirty="0"/>
                        <a:t>related</a:t>
                      </a:r>
                      <a:r>
                        <a:rPr lang="en-US" sz="2100" dirty="0"/>
                        <a:t> to the fimbriae </a:t>
                      </a:r>
                      <a:r>
                        <a:rPr lang="en-US" sz="1400" dirty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(finger like processes) </a:t>
                      </a:r>
                      <a:r>
                        <a:rPr lang="en-US" sz="2100" dirty="0"/>
                        <a:t>of the uterine tube.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6630009"/>
                  </a:ext>
                </a:extLst>
              </a:tr>
              <a:tr h="1118375">
                <a:tc>
                  <a:txBody>
                    <a:bodyPr/>
                    <a:lstStyle/>
                    <a:p>
                      <a:pPr algn="l" rtl="0"/>
                      <a:r>
                        <a:rPr lang="en-US" sz="2100" dirty="0"/>
                        <a:t>Function: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2100" dirty="0"/>
                        <a:t>Primary sex organs in female. </a:t>
                      </a:r>
                    </a:p>
                    <a:p>
                      <a:pPr marL="285750" indent="-285750" algn="l" rtl="0">
                        <a:buFont typeface="Arial" panose="020B0604020202020204" pitchFamily="34" charset="0"/>
                        <a:buChar char="•"/>
                      </a:pPr>
                      <a:r>
                        <a:rPr lang="en-US" sz="2100" dirty="0"/>
                        <a:t>Production of female germ cells</a:t>
                      </a:r>
                    </a:p>
                    <a:p>
                      <a:pPr marL="285750" indent="-285750" algn="l" rtl="0">
                        <a:buFont typeface="Arial" panose="020B0604020202020204" pitchFamily="34" charset="0"/>
                        <a:buChar char="•"/>
                      </a:pPr>
                      <a:r>
                        <a:rPr lang="en-US" sz="2100" dirty="0"/>
                        <a:t>Secretion of female sex hormones</a:t>
                      </a:r>
                      <a:endParaRPr lang="en-US" sz="21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4921247"/>
                  </a:ext>
                </a:extLst>
              </a:tr>
            </a:tbl>
          </a:graphicData>
        </a:graphic>
      </p:graphicFrame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ED56507-0D01-4A60-9969-FD67513012F5}"/>
              </a:ext>
            </a:extLst>
          </p:cNvPr>
          <p:cNvCxnSpPr>
            <a:cxnSpLocks/>
          </p:cNvCxnSpPr>
          <p:nvPr/>
        </p:nvCxnSpPr>
        <p:spPr>
          <a:xfrm>
            <a:off x="2373046" y="2990309"/>
            <a:ext cx="2023294" cy="0"/>
          </a:xfrm>
          <a:prstGeom prst="line">
            <a:avLst/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5497634-575A-4088-90DA-ABFD42EAAD3E}"/>
              </a:ext>
            </a:extLst>
          </p:cNvPr>
          <p:cNvCxnSpPr>
            <a:cxnSpLocks/>
          </p:cNvCxnSpPr>
          <p:nvPr/>
        </p:nvCxnSpPr>
        <p:spPr>
          <a:xfrm>
            <a:off x="3934277" y="3448270"/>
            <a:ext cx="949273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6733901-A7C7-4667-A035-5E147D03DBFF}"/>
              </a:ext>
            </a:extLst>
          </p:cNvPr>
          <p:cNvCxnSpPr>
            <a:cxnSpLocks/>
          </p:cNvCxnSpPr>
          <p:nvPr/>
        </p:nvCxnSpPr>
        <p:spPr>
          <a:xfrm>
            <a:off x="3910471" y="2043746"/>
            <a:ext cx="1419452" cy="0"/>
          </a:xfrm>
          <a:prstGeom prst="line">
            <a:avLst/>
          </a:prstGeom>
          <a:ln w="38100">
            <a:solidFill>
              <a:srgbClr val="A162D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3">
            <a:extLst>
              <a:ext uri="{FF2B5EF4-FFF2-40B4-BE49-F238E27FC236}">
                <a16:creationId xmlns:a16="http://schemas.microsoft.com/office/drawing/2014/main" id="{098B6037-BEBA-44AA-91F7-A08D3C183D1D}"/>
              </a:ext>
            </a:extLst>
          </p:cNvPr>
          <p:cNvGrpSpPr/>
          <p:nvPr/>
        </p:nvGrpSpPr>
        <p:grpSpPr>
          <a:xfrm>
            <a:off x="5918651" y="1024540"/>
            <a:ext cx="6096368" cy="4462800"/>
            <a:chOff x="6181768" y="566642"/>
            <a:chExt cx="6864533" cy="4462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799BFAC1-AA21-417F-B993-D38A0D63D0F3}"/>
                    </a:ext>
                  </a:extLst>
                </p14:cNvPr>
                <p14:cNvContentPartPr/>
                <p14:nvPr/>
              </p14:nvContentPartPr>
              <p14:xfrm>
                <a:off x="6425294" y="3956775"/>
                <a:ext cx="360" cy="36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799BFAC1-AA21-417F-B993-D38A0D63D0F3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6407294" y="3938775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783800B1-3465-4F91-9525-62183ACE3E13}"/>
                </a:ext>
              </a:extLst>
            </p:cNvPr>
            <p:cNvGrpSpPr/>
            <p:nvPr/>
          </p:nvGrpSpPr>
          <p:grpSpPr>
            <a:xfrm>
              <a:off x="6181768" y="566642"/>
              <a:ext cx="6806565" cy="4462800"/>
              <a:chOff x="5309547" y="865561"/>
              <a:chExt cx="6806565" cy="4462800"/>
            </a:xfrm>
          </p:grpSpPr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FB0C8219-E3C3-470A-ACCA-CF51F1D2A157}"/>
                  </a:ext>
                </a:extLst>
              </p:cNvPr>
              <p:cNvGrpSpPr/>
              <p:nvPr/>
            </p:nvGrpSpPr>
            <p:grpSpPr>
              <a:xfrm>
                <a:off x="5309547" y="865561"/>
                <a:ext cx="6806565" cy="4462800"/>
                <a:chOff x="1915212" y="-20575"/>
                <a:chExt cx="9875964" cy="6023703"/>
              </a:xfrm>
            </p:grpSpPr>
            <p:pic>
              <p:nvPicPr>
                <p:cNvPr id="3" name="Picture 2">
                  <a:extLst>
                    <a:ext uri="{FF2B5EF4-FFF2-40B4-BE49-F238E27FC236}">
                      <a16:creationId xmlns:a16="http://schemas.microsoft.com/office/drawing/2014/main" id="{31BD179A-3495-47FA-A448-EF38F44FECE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1915212" y="-20575"/>
                  <a:ext cx="9875964" cy="6023703"/>
                </a:xfrm>
                <a:prstGeom prst="rect">
                  <a:avLst/>
                </a:prstGeom>
              </p:spPr>
            </p:pic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A1AD6898-84B8-4AB4-B9CB-47EF26CB8DA3}"/>
                    </a:ext>
                  </a:extLst>
                </p:cNvPr>
                <p:cNvSpPr/>
                <p:nvPr/>
              </p:nvSpPr>
              <p:spPr>
                <a:xfrm>
                  <a:off x="9698879" y="3709644"/>
                  <a:ext cx="1970524" cy="240022"/>
                </a:xfrm>
                <a:prstGeom prst="rect">
                  <a:avLst/>
                </a:prstGeom>
                <a:noFill/>
                <a:ln w="38100">
                  <a:solidFill>
                    <a:srgbClr val="A162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6BA4DF4D-B225-4EFD-8737-FDAD69D679A9}"/>
                    </a:ext>
                  </a:extLst>
                </p:cNvPr>
                <p:cNvSpPr/>
                <p:nvPr/>
              </p:nvSpPr>
              <p:spPr>
                <a:xfrm>
                  <a:off x="9459951" y="4137368"/>
                  <a:ext cx="1118188" cy="240022"/>
                </a:xfrm>
                <a:prstGeom prst="rect">
                  <a:avLst/>
                </a:prstGeom>
                <a:noFill/>
                <a:ln w="38100"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5E22529B-65B1-4E6B-9B33-B3EEE27FEB44}"/>
                    </a:ext>
                  </a:extLst>
                </p:cNvPr>
                <p:cNvSpPr/>
                <p:nvPr/>
              </p:nvSpPr>
              <p:spPr>
                <a:xfrm>
                  <a:off x="10881003" y="1822562"/>
                  <a:ext cx="633991" cy="245097"/>
                </a:xfrm>
                <a:prstGeom prst="rect">
                  <a:avLst/>
                </a:prstGeom>
                <a:noFill/>
                <a:ln w="38100"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1D16F9BF-C5DC-406A-9BCD-D7672960475A}"/>
                    </a:ext>
                  </a:extLst>
                </p:cNvPr>
                <p:cNvSpPr/>
                <p:nvPr/>
              </p:nvSpPr>
              <p:spPr>
                <a:xfrm>
                  <a:off x="9919509" y="3408425"/>
                  <a:ext cx="658632" cy="240022"/>
                </a:xfrm>
                <a:prstGeom prst="rect">
                  <a:avLst/>
                </a:prstGeom>
                <a:noFill/>
                <a:ln w="38100"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6" name="Straight Arrow Connector 15">
                  <a:extLst>
                    <a:ext uri="{FF2B5EF4-FFF2-40B4-BE49-F238E27FC236}">
                      <a16:creationId xmlns:a16="http://schemas.microsoft.com/office/drawing/2014/main" id="{EF9E51F6-8B69-431F-AF43-C494FBF3719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9222574" y="2427061"/>
                  <a:ext cx="678778" cy="1000287"/>
                </a:xfrm>
                <a:prstGeom prst="straightConnector1">
                  <a:avLst/>
                </a:prstGeom>
                <a:ln w="38100">
                  <a:solidFill>
                    <a:srgbClr val="00B05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Arrow Connector 16">
                  <a:extLst>
                    <a:ext uri="{FF2B5EF4-FFF2-40B4-BE49-F238E27FC236}">
                      <a16:creationId xmlns:a16="http://schemas.microsoft.com/office/drawing/2014/main" id="{53F2297D-D697-4BC4-90A3-7EF8BD317F5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8615703" y="2298088"/>
                  <a:ext cx="1057742" cy="1411558"/>
                </a:xfrm>
                <a:prstGeom prst="straightConnector1">
                  <a:avLst/>
                </a:prstGeom>
                <a:ln w="38100">
                  <a:solidFill>
                    <a:srgbClr val="A162D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Arrow Connector 17">
                  <a:extLst>
                    <a:ext uri="{FF2B5EF4-FFF2-40B4-BE49-F238E27FC236}">
                      <a16:creationId xmlns:a16="http://schemas.microsoft.com/office/drawing/2014/main" id="{2C70602F-2C45-428E-BAC7-21644B2991B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0451692" y="1945111"/>
                  <a:ext cx="433454" cy="183745"/>
                </a:xfrm>
                <a:prstGeom prst="straightConnector1">
                  <a:avLst/>
                </a:prstGeom>
                <a:ln w="38100">
                  <a:solidFill>
                    <a:srgbClr val="FFC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Arrow Connector 18">
                  <a:extLst>
                    <a:ext uri="{FF2B5EF4-FFF2-40B4-BE49-F238E27FC236}">
                      <a16:creationId xmlns:a16="http://schemas.microsoft.com/office/drawing/2014/main" id="{9281B9F4-F5B5-4009-8207-523850DEF9A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8058294" y="2427061"/>
                  <a:ext cx="1382920" cy="1736787"/>
                </a:xfrm>
                <a:prstGeom prst="straightConnector1">
                  <a:avLst/>
                </a:prstGeom>
                <a:ln w="38100">
                  <a:solidFill>
                    <a:schemeClr val="accent5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0" name="Straight Arrow Connector 39">
                <a:extLst>
                  <a:ext uri="{FF2B5EF4-FFF2-40B4-BE49-F238E27FC236}">
                    <a16:creationId xmlns:a16="http://schemas.microsoft.com/office/drawing/2014/main" id="{DD1B1B2F-8484-40D8-A180-F2E60681AE3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118946" y="2508492"/>
                <a:ext cx="49289" cy="289578"/>
              </a:xfrm>
              <a:prstGeom prst="straightConnector1">
                <a:avLst/>
              </a:prstGeom>
              <a:ln w="38100">
                <a:solidFill>
                  <a:srgbClr val="A162D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Arrow Connector 40">
                <a:extLst>
                  <a:ext uri="{FF2B5EF4-FFF2-40B4-BE49-F238E27FC236}">
                    <a16:creationId xmlns:a16="http://schemas.microsoft.com/office/drawing/2014/main" id="{F15B2CDB-73CF-4CC2-9E7A-111E9A6D926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9770486" y="2678949"/>
                <a:ext cx="337251" cy="152349"/>
              </a:xfrm>
              <a:prstGeom prst="straightConnector1">
                <a:avLst/>
              </a:prstGeom>
              <a:ln w="38100">
                <a:solidFill>
                  <a:srgbClr val="A162D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TextBox 6"/>
            <p:cNvSpPr txBox="1"/>
            <p:nvPr/>
          </p:nvSpPr>
          <p:spPr>
            <a:xfrm>
              <a:off x="11297254" y="3626352"/>
              <a:ext cx="1224000" cy="468000"/>
            </a:xfrm>
            <a:prstGeom prst="rect">
              <a:avLst/>
            </a:prstGeom>
            <a:solidFill>
              <a:schemeClr val="bg1"/>
            </a:solidFill>
            <a:ln w="34925">
              <a:solidFill>
                <a:srgbClr val="0070C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Ligament of ovary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1545489" y="3321927"/>
              <a:ext cx="1388494" cy="276999"/>
            </a:xfrm>
            <a:prstGeom prst="rect">
              <a:avLst/>
            </a:prstGeom>
            <a:solidFill>
              <a:schemeClr val="bg1"/>
            </a:solidFill>
            <a:ln w="31750">
              <a:solidFill>
                <a:srgbClr val="7030A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mesovarium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1599839" y="3044928"/>
              <a:ext cx="1388494" cy="276999"/>
            </a:xfrm>
            <a:prstGeom prst="rect">
              <a:avLst/>
            </a:prstGeom>
            <a:solidFill>
              <a:schemeClr val="bg1"/>
            </a:solidFill>
            <a:ln w="31750">
              <a:solidFill>
                <a:srgbClr val="00B05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ovary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2288298" y="1895289"/>
              <a:ext cx="758003" cy="276999"/>
            </a:xfrm>
            <a:prstGeom prst="rect">
              <a:avLst/>
            </a:prstGeom>
            <a:solidFill>
              <a:schemeClr val="bg1"/>
            </a:solidFill>
            <a:ln w="31750">
              <a:solidFill>
                <a:srgbClr val="FFC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fimbria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070393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CDE028C8-3C6F-4CEF-9C08-BE0959814E82}"/>
              </a:ext>
            </a:extLst>
          </p:cNvPr>
          <p:cNvGrpSpPr/>
          <p:nvPr/>
        </p:nvGrpSpPr>
        <p:grpSpPr>
          <a:xfrm>
            <a:off x="6966500" y="3674342"/>
            <a:ext cx="5085986" cy="2998503"/>
            <a:chOff x="6966500" y="3674342"/>
            <a:chExt cx="5085986" cy="2998503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4BB5B74E-BBBE-45CE-A1EE-11E2483DB985}"/>
                </a:ext>
              </a:extLst>
            </p:cNvPr>
            <p:cNvCxnSpPr>
              <a:cxnSpLocks/>
            </p:cNvCxnSpPr>
            <p:nvPr/>
          </p:nvCxnSpPr>
          <p:spPr>
            <a:xfrm>
              <a:off x="9374503" y="6204872"/>
              <a:ext cx="906801" cy="0"/>
            </a:xfrm>
            <a:prstGeom prst="line">
              <a:avLst/>
            </a:prstGeom>
            <a:ln w="28575">
              <a:solidFill>
                <a:srgbClr val="32C8C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21E8B1A5-4768-40C5-983E-D92DD3FB11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21643"/>
            <a:stretch/>
          </p:blipFill>
          <p:spPr>
            <a:xfrm>
              <a:off x="6966500" y="3674342"/>
              <a:ext cx="5085986" cy="2998503"/>
            </a:xfrm>
            <a:prstGeom prst="rect">
              <a:avLst/>
            </a:prstGeom>
          </p:spPr>
        </p:pic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1E0FCC0D-7DE4-4F2A-9279-E4744D732ECB}"/>
                </a:ext>
              </a:extLst>
            </p:cNvPr>
            <p:cNvSpPr/>
            <p:nvPr/>
          </p:nvSpPr>
          <p:spPr>
            <a:xfrm>
              <a:off x="11608980" y="5690739"/>
              <a:ext cx="412604" cy="147722"/>
            </a:xfrm>
            <a:prstGeom prst="rect">
              <a:avLst/>
            </a:prstGeom>
            <a:noFill/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781612F4-BA78-475E-A4F7-FE179CD0B124}"/>
                </a:ext>
              </a:extLst>
            </p:cNvPr>
            <p:cNvCxnSpPr>
              <a:cxnSpLocks/>
              <a:stCxn id="31" idx="1"/>
            </p:cNvCxnSpPr>
            <p:nvPr/>
          </p:nvCxnSpPr>
          <p:spPr>
            <a:xfrm flipH="1" flipV="1">
              <a:off x="11388699" y="5524319"/>
              <a:ext cx="220281" cy="240281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6B907099-0166-4EA2-84F3-23540DDEF0A2}"/>
                </a:ext>
              </a:extLst>
            </p:cNvPr>
            <p:cNvSpPr/>
            <p:nvPr/>
          </p:nvSpPr>
          <p:spPr>
            <a:xfrm>
              <a:off x="10038268" y="3696212"/>
              <a:ext cx="547460" cy="186755"/>
            </a:xfrm>
            <a:prstGeom prst="rect">
              <a:avLst/>
            </a:prstGeom>
            <a:noFill/>
            <a:ln w="38100">
              <a:solidFill>
                <a:srgbClr val="A162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4FEE998C-2172-4017-8BCA-12102A88AF20}"/>
                </a:ext>
              </a:extLst>
            </p:cNvPr>
            <p:cNvCxnSpPr>
              <a:cxnSpLocks/>
              <a:stCxn id="36" idx="2"/>
            </p:cNvCxnSpPr>
            <p:nvPr/>
          </p:nvCxnSpPr>
          <p:spPr>
            <a:xfrm flipH="1">
              <a:off x="9972625" y="3882967"/>
              <a:ext cx="339374" cy="177268"/>
            </a:xfrm>
            <a:prstGeom prst="straightConnector1">
              <a:avLst/>
            </a:prstGeom>
            <a:ln w="38100">
              <a:solidFill>
                <a:srgbClr val="A162D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EA67A68A-F544-4766-9A49-5A973126D4C6}"/>
              </a:ext>
            </a:extLst>
          </p:cNvPr>
          <p:cNvSpPr txBox="1"/>
          <p:nvPr/>
        </p:nvSpPr>
        <p:spPr>
          <a:xfrm>
            <a:off x="347501" y="407480"/>
            <a:ext cx="49654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+mj-lt"/>
              </a:rPr>
              <a:t>2. Uterine (fallopian) </a:t>
            </a:r>
            <a:r>
              <a:rPr lang="en-GB" sz="3200" b="1" dirty="0">
                <a:latin typeface="+mj-lt"/>
              </a:rPr>
              <a:t>T</a:t>
            </a:r>
            <a:r>
              <a:rPr lang="en-US" sz="3200" b="1" dirty="0" err="1">
                <a:latin typeface="+mj-lt"/>
              </a:rPr>
              <a:t>ube</a:t>
            </a:r>
            <a:endParaRPr lang="en-US" sz="3200" b="1" dirty="0"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927457D-115F-4447-8428-4429A06BE6AB}"/>
              </a:ext>
            </a:extLst>
          </p:cNvPr>
          <p:cNvSpPr txBox="1"/>
          <p:nvPr/>
        </p:nvSpPr>
        <p:spPr>
          <a:xfrm>
            <a:off x="347501" y="1294773"/>
            <a:ext cx="589021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100" dirty="0">
                <a:latin typeface="+mn-lt"/>
              </a:rPr>
              <a:t>It is 10 cm long.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100" dirty="0">
                <a:latin typeface="+mn-lt"/>
              </a:rPr>
              <a:t>It is enclosed in the broad ligament of uterus.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100" dirty="0">
                <a:latin typeface="+mn-lt"/>
              </a:rPr>
              <a:t>Function: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100" dirty="0">
                <a:latin typeface="+mn-lt"/>
              </a:rPr>
              <a:t>Site of fertilization.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100" dirty="0">
                <a:latin typeface="+mn-lt"/>
              </a:rPr>
              <a:t>Transport of fertilized ovum into the uterus.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100" dirty="0">
              <a:latin typeface="+mn-lt"/>
            </a:endParaRP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8F0E6ED2-6B51-44D2-A747-8DC050B937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2097876"/>
              </p:ext>
            </p:extLst>
          </p:nvPr>
        </p:nvGraphicFramePr>
        <p:xfrm>
          <a:off x="308008" y="3490105"/>
          <a:ext cx="6194764" cy="26934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38380">
                  <a:extLst>
                    <a:ext uri="{9D8B030D-6E8A-4147-A177-3AD203B41FA5}">
                      <a16:colId xmlns:a16="http://schemas.microsoft.com/office/drawing/2014/main" val="1578756542"/>
                    </a:ext>
                  </a:extLst>
                </a:gridCol>
                <a:gridCol w="4456384">
                  <a:extLst>
                    <a:ext uri="{9D8B030D-6E8A-4147-A177-3AD203B41FA5}">
                      <a16:colId xmlns:a16="http://schemas.microsoft.com/office/drawing/2014/main" val="2175468676"/>
                    </a:ext>
                  </a:extLst>
                </a:gridCol>
              </a:tblGrid>
              <a:tr h="444765">
                <a:tc gridSpan="2">
                  <a:txBody>
                    <a:bodyPr/>
                    <a:lstStyle/>
                    <a:p>
                      <a:pPr algn="ctr" rtl="0"/>
                      <a:r>
                        <a:rPr lang="en-US" sz="1800" dirty="0"/>
                        <a:t>Parts</a:t>
                      </a:r>
                    </a:p>
                  </a:txBody>
                  <a:tcPr>
                    <a:solidFill>
                      <a:srgbClr val="ECDFF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7527808"/>
                  </a:ext>
                </a:extLst>
              </a:tr>
              <a:tr h="444765">
                <a:tc>
                  <a:txBody>
                    <a:bodyPr/>
                    <a:lstStyle/>
                    <a:p>
                      <a:pPr algn="l" rtl="0"/>
                      <a:r>
                        <a:rPr lang="en-US" sz="1800" dirty="0"/>
                        <a:t>Intramural part: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1800" dirty="0"/>
                        <a:t>opening into the uterine wall.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8372032"/>
                  </a:ext>
                </a:extLst>
              </a:tr>
              <a:tr h="444765">
                <a:tc>
                  <a:txBody>
                    <a:bodyPr/>
                    <a:lstStyle/>
                    <a:p>
                      <a:pPr marL="0" indent="0" algn="l" rtl="0">
                        <a:buFont typeface="+mj-lt"/>
                        <a:buNone/>
                      </a:pPr>
                      <a:r>
                        <a:rPr lang="en-US" sz="1800" dirty="0"/>
                        <a:t>Isthmus: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1800" dirty="0"/>
                        <a:t>narrowest part.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4199431"/>
                  </a:ext>
                </a:extLst>
              </a:tr>
              <a:tr h="444765">
                <a:tc>
                  <a:txBody>
                    <a:bodyPr/>
                    <a:lstStyle/>
                    <a:p>
                      <a:pPr algn="l" rtl="0"/>
                      <a:r>
                        <a:rPr lang="en-US" sz="1800" dirty="0"/>
                        <a:t>Ampulla: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widest part (it is the </a:t>
                      </a:r>
                      <a:r>
                        <a:rPr lang="en-US" sz="1800" b="1" dirty="0">
                          <a:solidFill>
                            <a:srgbClr val="C00000"/>
                          </a:solidFill>
                        </a:rPr>
                        <a:t>site of fertilization</a:t>
                      </a:r>
                      <a:r>
                        <a:rPr lang="en-US" sz="1800" dirty="0"/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7461443"/>
                  </a:ext>
                </a:extLst>
              </a:tr>
              <a:tr h="767677">
                <a:tc>
                  <a:txBody>
                    <a:bodyPr/>
                    <a:lstStyle/>
                    <a:p>
                      <a:pPr algn="l" rtl="0"/>
                      <a:r>
                        <a:rPr lang="en-US" sz="1800" dirty="0"/>
                        <a:t>Infundibulum: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 rtl="0"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/>
                        <a:t>funnel-shaped end.</a:t>
                      </a:r>
                    </a:p>
                    <a:p>
                      <a:pPr marL="285750" indent="-285750" algn="l" rtl="0"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/>
                        <a:t>has finger-like processes (fimbriae)</a:t>
                      </a:r>
                    </a:p>
                    <a:p>
                      <a:pPr marL="285750" indent="-285750" algn="l" rtl="0"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/>
                        <a:t>related to ovary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9288698"/>
                  </a:ext>
                </a:extLst>
              </a:tr>
            </a:tbl>
          </a:graphicData>
        </a:graphic>
      </p:graphicFrame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6659736E-E1E6-4604-93CC-434D8C872C2B}"/>
              </a:ext>
            </a:extLst>
          </p:cNvPr>
          <p:cNvCxnSpPr>
            <a:cxnSpLocks/>
          </p:cNvCxnSpPr>
          <p:nvPr/>
        </p:nvCxnSpPr>
        <p:spPr>
          <a:xfrm>
            <a:off x="882160" y="872275"/>
            <a:ext cx="3744000" cy="0"/>
          </a:xfrm>
          <a:prstGeom prst="line">
            <a:avLst/>
          </a:prstGeom>
          <a:ln w="38100">
            <a:solidFill>
              <a:srgbClr val="A162D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9" name="Group 48">
            <a:extLst>
              <a:ext uri="{FF2B5EF4-FFF2-40B4-BE49-F238E27FC236}">
                <a16:creationId xmlns:a16="http://schemas.microsoft.com/office/drawing/2014/main" id="{2D738CAC-AF4F-4103-84D5-1324CDA0DCC1}"/>
              </a:ext>
            </a:extLst>
          </p:cNvPr>
          <p:cNvGrpSpPr/>
          <p:nvPr/>
        </p:nvGrpSpPr>
        <p:grpSpPr>
          <a:xfrm>
            <a:off x="6781799" y="65689"/>
            <a:ext cx="5270687" cy="3529696"/>
            <a:chOff x="6781799" y="65689"/>
            <a:chExt cx="5270687" cy="3651178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7FDAA764-3D3B-46CA-831B-276BD49545B5}"/>
                </a:ext>
              </a:extLst>
            </p:cNvPr>
            <p:cNvGrpSpPr/>
            <p:nvPr/>
          </p:nvGrpSpPr>
          <p:grpSpPr>
            <a:xfrm>
              <a:off x="6781799" y="65689"/>
              <a:ext cx="5270687" cy="3651178"/>
              <a:chOff x="6492453" y="65688"/>
              <a:chExt cx="5560034" cy="4096867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12C254AE-BCE8-4849-BE2D-A81B2BD0AC75}"/>
                  </a:ext>
                </a:extLst>
              </p:cNvPr>
              <p:cNvGrpSpPr/>
              <p:nvPr/>
            </p:nvGrpSpPr>
            <p:grpSpPr>
              <a:xfrm>
                <a:off x="6492453" y="65688"/>
                <a:ext cx="5560034" cy="4096867"/>
                <a:chOff x="6096000" y="410050"/>
                <a:chExt cx="5560034" cy="4096867"/>
              </a:xfrm>
            </p:grpSpPr>
            <p:pic>
              <p:nvPicPr>
                <p:cNvPr id="3" name="Picture 2">
                  <a:extLst>
                    <a:ext uri="{FF2B5EF4-FFF2-40B4-BE49-F238E27FC236}">
                      <a16:creationId xmlns:a16="http://schemas.microsoft.com/office/drawing/2014/main" id="{63DE2DE9-95FB-4370-854F-D6FD55947F7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6096000" y="410050"/>
                  <a:ext cx="5560034" cy="4096867"/>
                </a:xfrm>
                <a:prstGeom prst="rect">
                  <a:avLst/>
                </a:prstGeom>
                <a:ln>
                  <a:noFill/>
                </a:ln>
              </p:spPr>
            </p:pic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0A9FF67C-9286-4BF1-B0D2-0ECE05F51715}"/>
                    </a:ext>
                  </a:extLst>
                </p:cNvPr>
                <p:cNvSpPr/>
                <p:nvPr/>
              </p:nvSpPr>
              <p:spPr>
                <a:xfrm>
                  <a:off x="10218854" y="1487056"/>
                  <a:ext cx="1151110" cy="341744"/>
                </a:xfrm>
                <a:prstGeom prst="rect">
                  <a:avLst/>
                </a:prstGeom>
                <a:noFill/>
                <a:ln w="38100"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6D0B7357-21A8-4A9C-8C72-1588313F9DC8}"/>
                    </a:ext>
                  </a:extLst>
                </p:cNvPr>
                <p:cNvSpPr/>
                <p:nvPr/>
              </p:nvSpPr>
              <p:spPr>
                <a:xfrm>
                  <a:off x="6611201" y="1487056"/>
                  <a:ext cx="1151110" cy="507999"/>
                </a:xfrm>
                <a:prstGeom prst="rect">
                  <a:avLst/>
                </a:prstGeom>
                <a:noFill/>
                <a:ln w="38100"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" name="Rectangle 16">
                  <a:extLst>
                    <a:ext uri="{FF2B5EF4-FFF2-40B4-BE49-F238E27FC236}">
                      <a16:creationId xmlns:a16="http://schemas.microsoft.com/office/drawing/2014/main" id="{B9336F60-4E67-474D-9350-5DC982ABC68C}"/>
                    </a:ext>
                  </a:extLst>
                </p:cNvPr>
                <p:cNvSpPr/>
                <p:nvPr/>
              </p:nvSpPr>
              <p:spPr>
                <a:xfrm>
                  <a:off x="7629236" y="1181921"/>
                  <a:ext cx="879608" cy="245097"/>
                </a:xfrm>
                <a:prstGeom prst="rect">
                  <a:avLst/>
                </a:prstGeom>
                <a:noFill/>
                <a:ln w="38100">
                  <a:solidFill>
                    <a:schemeClr val="accent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" name="Rectangle 17">
                  <a:extLst>
                    <a:ext uri="{FF2B5EF4-FFF2-40B4-BE49-F238E27FC236}">
                      <a16:creationId xmlns:a16="http://schemas.microsoft.com/office/drawing/2014/main" id="{30F1A7B7-4388-4FEE-AE9A-C060D2B65853}"/>
                    </a:ext>
                  </a:extLst>
                </p:cNvPr>
                <p:cNvSpPr/>
                <p:nvPr/>
              </p:nvSpPr>
              <p:spPr>
                <a:xfrm>
                  <a:off x="8664900" y="1154212"/>
                  <a:ext cx="1030817" cy="245097"/>
                </a:xfrm>
                <a:prstGeom prst="rect">
                  <a:avLst/>
                </a:prstGeom>
                <a:noFill/>
                <a:ln w="3810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" name="Left Bracket 21">
                  <a:extLst>
                    <a:ext uri="{FF2B5EF4-FFF2-40B4-BE49-F238E27FC236}">
                      <a16:creationId xmlns:a16="http://schemas.microsoft.com/office/drawing/2014/main" id="{4C606703-65CB-49F7-A301-4A5DA262E059}"/>
                    </a:ext>
                  </a:extLst>
                </p:cNvPr>
                <p:cNvSpPr/>
                <p:nvPr/>
              </p:nvSpPr>
              <p:spPr>
                <a:xfrm rot="5400000">
                  <a:off x="7054263" y="2022360"/>
                  <a:ext cx="217073" cy="655782"/>
                </a:xfrm>
                <a:prstGeom prst="leftBracket">
                  <a:avLst/>
                </a:prstGeom>
                <a:ln w="38100">
                  <a:solidFill>
                    <a:schemeClr val="accent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" name="Left Bracket 22">
                  <a:extLst>
                    <a:ext uri="{FF2B5EF4-FFF2-40B4-BE49-F238E27FC236}">
                      <a16:creationId xmlns:a16="http://schemas.microsoft.com/office/drawing/2014/main" id="{E290E284-9923-4F67-B580-C7D67632A98C}"/>
                    </a:ext>
                  </a:extLst>
                </p:cNvPr>
                <p:cNvSpPr/>
                <p:nvPr/>
              </p:nvSpPr>
              <p:spPr>
                <a:xfrm rot="8986162">
                  <a:off x="10362195" y="2015829"/>
                  <a:ext cx="125517" cy="603305"/>
                </a:xfrm>
                <a:prstGeom prst="leftBracket">
                  <a:avLst/>
                </a:prstGeom>
                <a:ln w="381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" name="Freeform: Shape 28">
                  <a:extLst>
                    <a:ext uri="{FF2B5EF4-FFF2-40B4-BE49-F238E27FC236}">
                      <a16:creationId xmlns:a16="http://schemas.microsoft.com/office/drawing/2014/main" id="{00B298C1-C434-452F-8833-B79170A0DA80}"/>
                    </a:ext>
                  </a:extLst>
                </p:cNvPr>
                <p:cNvSpPr/>
                <p:nvPr/>
              </p:nvSpPr>
              <p:spPr>
                <a:xfrm>
                  <a:off x="7527636" y="1681018"/>
                  <a:ext cx="1043709" cy="572655"/>
                </a:xfrm>
                <a:custGeom>
                  <a:avLst/>
                  <a:gdLst>
                    <a:gd name="connsiteX0" fmla="*/ 0 w 1043709"/>
                    <a:gd name="connsiteY0" fmla="*/ 572655 h 572655"/>
                    <a:gd name="connsiteX1" fmla="*/ 544946 w 1043709"/>
                    <a:gd name="connsiteY1" fmla="*/ 203200 h 572655"/>
                    <a:gd name="connsiteX2" fmla="*/ 1043709 w 1043709"/>
                    <a:gd name="connsiteY2" fmla="*/ 0 h 5726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043709" h="572655">
                      <a:moveTo>
                        <a:pt x="0" y="572655"/>
                      </a:moveTo>
                      <a:cubicBezTo>
                        <a:pt x="185497" y="435648"/>
                        <a:pt x="370995" y="298642"/>
                        <a:pt x="544946" y="203200"/>
                      </a:cubicBezTo>
                      <a:cubicBezTo>
                        <a:pt x="718897" y="107758"/>
                        <a:pt x="881303" y="53879"/>
                        <a:pt x="1043709" y="0"/>
                      </a:cubicBezTo>
                    </a:path>
                  </a:pathLst>
                </a:custGeom>
                <a:noFill/>
                <a:ln w="38100">
                  <a:solidFill>
                    <a:schemeClr val="accent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" name="Freeform: Shape 32">
                  <a:extLst>
                    <a:ext uri="{FF2B5EF4-FFF2-40B4-BE49-F238E27FC236}">
                      <a16:creationId xmlns:a16="http://schemas.microsoft.com/office/drawing/2014/main" id="{BF26407E-6BC2-48DD-ADE7-00A6EFA909AD}"/>
                    </a:ext>
                  </a:extLst>
                </p:cNvPr>
                <p:cNvSpPr/>
                <p:nvPr/>
              </p:nvSpPr>
              <p:spPr>
                <a:xfrm>
                  <a:off x="8654473" y="1523791"/>
                  <a:ext cx="1607127" cy="443554"/>
                </a:xfrm>
                <a:custGeom>
                  <a:avLst/>
                  <a:gdLst>
                    <a:gd name="connsiteX0" fmla="*/ 0 w 1607127"/>
                    <a:gd name="connsiteY0" fmla="*/ 120282 h 443554"/>
                    <a:gd name="connsiteX1" fmla="*/ 498763 w 1607127"/>
                    <a:gd name="connsiteY1" fmla="*/ 209 h 443554"/>
                    <a:gd name="connsiteX2" fmla="*/ 1080654 w 1607127"/>
                    <a:gd name="connsiteY2" fmla="*/ 101809 h 443554"/>
                    <a:gd name="connsiteX3" fmla="*/ 1607127 w 1607127"/>
                    <a:gd name="connsiteY3" fmla="*/ 443554 h 4435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607127" h="443554">
                      <a:moveTo>
                        <a:pt x="0" y="120282"/>
                      </a:moveTo>
                      <a:cubicBezTo>
                        <a:pt x="159327" y="61785"/>
                        <a:pt x="318654" y="3288"/>
                        <a:pt x="498763" y="209"/>
                      </a:cubicBezTo>
                      <a:cubicBezTo>
                        <a:pt x="678872" y="-2870"/>
                        <a:pt x="895927" y="27918"/>
                        <a:pt x="1080654" y="101809"/>
                      </a:cubicBezTo>
                      <a:cubicBezTo>
                        <a:pt x="1265381" y="175700"/>
                        <a:pt x="1436254" y="309627"/>
                        <a:pt x="1607127" y="443554"/>
                      </a:cubicBezTo>
                    </a:path>
                  </a:pathLst>
                </a:custGeom>
                <a:noFill/>
                <a:ln w="3810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41FB471A-8483-43DB-A16B-1FB54BC36416}"/>
                  </a:ext>
                </a:extLst>
              </p:cNvPr>
              <p:cNvSpPr/>
              <p:nvPr/>
            </p:nvSpPr>
            <p:spPr>
              <a:xfrm>
                <a:off x="8819521" y="449201"/>
                <a:ext cx="1151110" cy="245097"/>
              </a:xfrm>
              <a:prstGeom prst="rect">
                <a:avLst/>
              </a:prstGeom>
              <a:noFill/>
              <a:ln w="38100">
                <a:solidFill>
                  <a:srgbClr val="A162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253C482C-7710-483F-B464-D1D665EF547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885471" y="2569406"/>
              <a:ext cx="238808" cy="0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2C35C8B2-B9B2-419C-AA16-3EF7BCA27A3D}"/>
                </a:ext>
              </a:extLst>
            </p:cNvPr>
            <p:cNvSpPr/>
            <p:nvPr/>
          </p:nvSpPr>
          <p:spPr>
            <a:xfrm>
              <a:off x="11148730" y="2453194"/>
              <a:ext cx="719935" cy="222250"/>
            </a:xfrm>
            <a:prstGeom prst="rect">
              <a:avLst/>
            </a:prstGeom>
            <a:noFill/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0" name="Picture 6" descr="Fig 1.2 - Parts of the fallopian tube.">
            <a:extLst>
              <a:ext uri="{FF2B5EF4-FFF2-40B4-BE49-F238E27FC236}">
                <a16:creationId xmlns:a16="http://schemas.microsoft.com/office/drawing/2014/main" id="{0A4ABA7A-594D-4B9B-9B9C-7D58B42292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3972" y="3718812"/>
            <a:ext cx="1422286" cy="1323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1305A0F-D8C4-425E-9D5C-015D49AFB08D}"/>
              </a:ext>
            </a:extLst>
          </p:cNvPr>
          <p:cNvCxnSpPr>
            <a:cxnSpLocks/>
          </p:cNvCxnSpPr>
          <p:nvPr/>
        </p:nvCxnSpPr>
        <p:spPr>
          <a:xfrm>
            <a:off x="4801044" y="5828629"/>
            <a:ext cx="828000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41418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30D323E-3899-4CB2-9EA0-E2B7C996CDC0}"/>
              </a:ext>
            </a:extLst>
          </p:cNvPr>
          <p:cNvSpPr txBox="1"/>
          <p:nvPr/>
        </p:nvSpPr>
        <p:spPr>
          <a:xfrm>
            <a:off x="584201" y="1238035"/>
            <a:ext cx="3098799" cy="2000548"/>
          </a:xfrm>
          <a:prstGeom prst="rect">
            <a:avLst/>
          </a:prstGeom>
          <a:noFill/>
          <a:ln w="3175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latin typeface="+mn-lt"/>
              </a:rPr>
              <a:t>1- Fundus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100" dirty="0">
                <a:latin typeface="+mn-lt"/>
              </a:rPr>
              <a:t>no cavity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100" dirty="0">
                <a:latin typeface="+mn-lt"/>
              </a:rPr>
              <a:t>The part of uterus </a:t>
            </a:r>
            <a:r>
              <a:rPr lang="en-US" sz="2100" b="1" dirty="0">
                <a:latin typeface="+mn-lt"/>
              </a:rPr>
              <a:t>above the level of uterine tubes</a:t>
            </a:r>
          </a:p>
          <a:p>
            <a:r>
              <a:rPr lang="en-US" dirty="0">
                <a:latin typeface="+mn-lt"/>
              </a:rPr>
              <a:t>			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A0B022-8DCD-4000-90D2-117C30FC9906}"/>
              </a:ext>
            </a:extLst>
          </p:cNvPr>
          <p:cNvSpPr txBox="1"/>
          <p:nvPr/>
        </p:nvSpPr>
        <p:spPr>
          <a:xfrm>
            <a:off x="584201" y="3528612"/>
            <a:ext cx="3098800" cy="2323713"/>
          </a:xfrm>
          <a:prstGeom prst="rect">
            <a:avLst/>
          </a:prstGeom>
          <a:ln w="317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200" b="1" dirty="0"/>
              <a:t>2- Body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chemeClr val="tx1"/>
                </a:solidFill>
              </a:rPr>
              <a:t>cavity is </a:t>
            </a:r>
            <a:r>
              <a:rPr lang="en-US" sz="2100" b="1" dirty="0">
                <a:solidFill>
                  <a:schemeClr val="tx1"/>
                </a:solidFill>
              </a:rPr>
              <a:t>triangular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chemeClr val="tx1"/>
                </a:solidFill>
              </a:rPr>
              <a:t>The part of uterus from the </a:t>
            </a:r>
            <a:r>
              <a:rPr lang="en-US" sz="2100" b="1" dirty="0">
                <a:solidFill>
                  <a:schemeClr val="tx1"/>
                </a:solidFill>
              </a:rPr>
              <a:t>level of uterine tube to the level of the isthmus of uterus</a:t>
            </a: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F20605-DE61-4819-9A81-CC2B1A020651}"/>
              </a:ext>
            </a:extLst>
          </p:cNvPr>
          <p:cNvSpPr txBox="1"/>
          <p:nvPr/>
        </p:nvSpPr>
        <p:spPr>
          <a:xfrm>
            <a:off x="7941663" y="1238035"/>
            <a:ext cx="3356629" cy="3016210"/>
          </a:xfrm>
          <a:prstGeom prst="rect">
            <a:avLst/>
          </a:prstGeom>
          <a:noFill/>
          <a:ln w="3175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latin typeface="+mn-lt"/>
              </a:rPr>
              <a:t>3- Cervix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100" dirty="0">
                <a:latin typeface="+mn-lt"/>
              </a:rPr>
              <a:t>cavity is </a:t>
            </a:r>
            <a:r>
              <a:rPr lang="en-US" sz="2100" b="1" dirty="0">
                <a:latin typeface="+mn-lt"/>
              </a:rPr>
              <a:t>fusiform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100" dirty="0">
                <a:latin typeface="+mn-lt"/>
              </a:rPr>
              <a:t>The part of the uterus </a:t>
            </a:r>
            <a:r>
              <a:rPr lang="en-US" sz="2100" b="1" dirty="0">
                <a:latin typeface="+mn-lt"/>
              </a:rPr>
              <a:t>below the level of the isthmus of the uterus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100" dirty="0">
                <a:latin typeface="+mn-lt"/>
              </a:rPr>
              <a:t>divided into: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US" sz="2100" b="1" dirty="0">
                <a:latin typeface="+mn-lt"/>
              </a:rPr>
              <a:t>Supravaginal</a:t>
            </a:r>
            <a:r>
              <a:rPr lang="en-US" sz="2100" dirty="0">
                <a:latin typeface="+mn-lt"/>
              </a:rPr>
              <a:t> part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100" b="1">
                <a:latin typeface="+mn-lt"/>
              </a:rPr>
              <a:t>Vaginal</a:t>
            </a:r>
            <a:r>
              <a:rPr lang="en-US" sz="2100">
                <a:latin typeface="+mn-lt"/>
              </a:rPr>
              <a:t> </a:t>
            </a:r>
            <a:r>
              <a:rPr lang="en-US" sz="2100" dirty="0">
                <a:latin typeface="+mn-lt"/>
              </a:rPr>
              <a:t>part</a:t>
            </a:r>
          </a:p>
          <a:p>
            <a:pPr marL="457200" indent="-457200">
              <a:buFont typeface="+mj-lt"/>
              <a:buAutoNum type="arabicPeriod"/>
            </a:pPr>
            <a:endParaRPr lang="en-US" sz="2100" dirty="0">
              <a:latin typeface="+mn-lt"/>
            </a:endParaRPr>
          </a:p>
        </p:txBody>
      </p:sp>
      <p:pic>
        <p:nvPicPr>
          <p:cNvPr id="29" name="Picture 2" descr="C:\Documents and Settings\user1\Desktop\F66122-005-f052.jpg">
            <a:extLst>
              <a:ext uri="{FF2B5EF4-FFF2-40B4-BE49-F238E27FC236}">
                <a16:creationId xmlns:a16="http://schemas.microsoft.com/office/drawing/2014/main" id="{FD483B65-F316-40AD-9C19-E41A7068BC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09679" y="1238035"/>
            <a:ext cx="3629493" cy="3700468"/>
          </a:xfrm>
          <a:prstGeom prst="rect">
            <a:avLst/>
          </a:prstGeom>
          <a:noFill/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879D5FFC-5C1F-407F-BC0B-7D8B9FC586B4}"/>
              </a:ext>
            </a:extLst>
          </p:cNvPr>
          <p:cNvSpPr/>
          <p:nvPr/>
        </p:nvSpPr>
        <p:spPr>
          <a:xfrm>
            <a:off x="5359078" y="1609375"/>
            <a:ext cx="648183" cy="254644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FCD00831-965A-4090-8B18-3775C65CA7B6}"/>
              </a:ext>
            </a:extLst>
          </p:cNvPr>
          <p:cNvSpPr/>
          <p:nvPr/>
        </p:nvSpPr>
        <p:spPr>
          <a:xfrm>
            <a:off x="6626944" y="2665501"/>
            <a:ext cx="485950" cy="167352"/>
          </a:xfrm>
          <a:prstGeom prst="rect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F4812D8F-9B57-4324-8EB4-6413332A62AD}"/>
              </a:ext>
            </a:extLst>
          </p:cNvPr>
          <p:cNvCxnSpPr>
            <a:cxnSpLocks/>
          </p:cNvCxnSpPr>
          <p:nvPr/>
        </p:nvCxnSpPr>
        <p:spPr>
          <a:xfrm flipH="1" flipV="1">
            <a:off x="5761573" y="3380302"/>
            <a:ext cx="2236952" cy="30460"/>
          </a:xfrm>
          <a:prstGeom prst="straightConnector1">
            <a:avLst/>
          </a:prstGeom>
          <a:ln w="2857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C18B0FBA-B7FE-43CC-8713-3A677D144E47}"/>
              </a:ext>
            </a:extLst>
          </p:cNvPr>
          <p:cNvCxnSpPr>
            <a:cxnSpLocks/>
          </p:cNvCxnSpPr>
          <p:nvPr/>
        </p:nvCxnSpPr>
        <p:spPr>
          <a:xfrm flipH="1" flipV="1">
            <a:off x="5761573" y="3714253"/>
            <a:ext cx="2236952" cy="49160"/>
          </a:xfrm>
          <a:prstGeom prst="straightConnector1">
            <a:avLst/>
          </a:prstGeom>
          <a:ln w="2857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 46">
            <a:extLst>
              <a:ext uri="{FF2B5EF4-FFF2-40B4-BE49-F238E27FC236}">
                <a16:creationId xmlns:a16="http://schemas.microsoft.com/office/drawing/2014/main" id="{A996E73F-6818-4B63-A973-3D760CE34D9E}"/>
              </a:ext>
            </a:extLst>
          </p:cNvPr>
          <p:cNvSpPr/>
          <p:nvPr/>
        </p:nvSpPr>
        <p:spPr>
          <a:xfrm>
            <a:off x="6678083" y="3525809"/>
            <a:ext cx="434811" cy="177062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1F21262-2C4F-4541-8708-12609DCF1ACB}"/>
              </a:ext>
            </a:extLst>
          </p:cNvPr>
          <p:cNvGrpSpPr/>
          <p:nvPr/>
        </p:nvGrpSpPr>
        <p:grpSpPr>
          <a:xfrm>
            <a:off x="8416916" y="4273491"/>
            <a:ext cx="2881376" cy="2439342"/>
            <a:chOff x="8416916" y="4273491"/>
            <a:chExt cx="2881376" cy="2439342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DC327A9-1F37-4A1A-AC02-818735C9D6B9}"/>
                </a:ext>
              </a:extLst>
            </p:cNvPr>
            <p:cNvSpPr txBox="1"/>
            <p:nvPr/>
          </p:nvSpPr>
          <p:spPr>
            <a:xfrm>
              <a:off x="8500228" y="6251168"/>
              <a:ext cx="279806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+mn-lt"/>
                </a:rPr>
                <a:t>These measurements are in a women who never got pregnant ‘‘nulligravida’’</a:t>
              </a:r>
            </a:p>
          </p:txBody>
        </p:sp>
        <p:pic>
          <p:nvPicPr>
            <p:cNvPr id="66" name="Content Placeholder 4">
              <a:extLst>
                <a:ext uri="{FF2B5EF4-FFF2-40B4-BE49-F238E27FC236}">
                  <a16:creationId xmlns:a16="http://schemas.microsoft.com/office/drawing/2014/main" id="{DC86D6DC-1023-4655-985B-A8440B19638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/>
            <a:srcRect l="7338" t="6993" r="6441" b="45455"/>
            <a:stretch>
              <a:fillRect/>
            </a:stretch>
          </p:blipFill>
          <p:spPr>
            <a:xfrm>
              <a:off x="8416916" y="4273491"/>
              <a:ext cx="2789292" cy="2017776"/>
            </a:xfrm>
            <a:prstGeom prst="rect">
              <a:avLst/>
            </a:prstGeom>
          </p:spPr>
        </p:pic>
        <p:cxnSp>
          <p:nvCxnSpPr>
            <p:cNvPr id="68" name="Straight Arrow Connector 67">
              <a:extLst>
                <a:ext uri="{FF2B5EF4-FFF2-40B4-BE49-F238E27FC236}">
                  <a16:creationId xmlns:a16="http://schemas.microsoft.com/office/drawing/2014/main" id="{06224050-533C-46E3-85E1-CE0CA7235E80}"/>
                </a:ext>
              </a:extLst>
            </p:cNvPr>
            <p:cNvCxnSpPr>
              <a:cxnSpLocks/>
            </p:cNvCxnSpPr>
            <p:nvPr/>
          </p:nvCxnSpPr>
          <p:spPr>
            <a:xfrm>
              <a:off x="9380083" y="4616372"/>
              <a:ext cx="844716" cy="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Arrow Connector 68">
              <a:extLst>
                <a:ext uri="{FF2B5EF4-FFF2-40B4-BE49-F238E27FC236}">
                  <a16:creationId xmlns:a16="http://schemas.microsoft.com/office/drawing/2014/main" id="{4CF1BEEB-6FA6-4E06-88DF-9189FD4A2847}"/>
                </a:ext>
              </a:extLst>
            </p:cNvPr>
            <p:cNvCxnSpPr>
              <a:cxnSpLocks/>
            </p:cNvCxnSpPr>
            <p:nvPr/>
          </p:nvCxnSpPr>
          <p:spPr>
            <a:xfrm>
              <a:off x="9649323" y="4509608"/>
              <a:ext cx="0" cy="965331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9B994770-06E5-4C15-B13B-AFF3DCEEDAF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619165" y="4948196"/>
              <a:ext cx="518533" cy="31373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FA4DD8DC-043B-421B-A5FA-A515C39C2A0B}"/>
                </a:ext>
              </a:extLst>
            </p:cNvPr>
            <p:cNvSpPr txBox="1"/>
            <p:nvPr/>
          </p:nvSpPr>
          <p:spPr>
            <a:xfrm>
              <a:off x="9649118" y="4306045"/>
              <a:ext cx="39592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C00000"/>
                  </a:solidFill>
                  <a:latin typeface="+mn-lt"/>
                </a:rPr>
                <a:t>2’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2A087BC2-5E06-4DF9-8D0F-DA24D78ED93A}"/>
                </a:ext>
              </a:extLst>
            </p:cNvPr>
            <p:cNvSpPr txBox="1"/>
            <p:nvPr/>
          </p:nvSpPr>
          <p:spPr>
            <a:xfrm>
              <a:off x="9764219" y="5011425"/>
              <a:ext cx="37347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C00000"/>
                  </a:solidFill>
                  <a:latin typeface="+mn-lt"/>
                </a:rPr>
                <a:t>1’</a:t>
              </a: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B44C2FCF-6A7E-48A2-9F0B-AFD37FBF6AE0}"/>
                </a:ext>
              </a:extLst>
            </p:cNvPr>
            <p:cNvSpPr txBox="1"/>
            <p:nvPr/>
          </p:nvSpPr>
          <p:spPr>
            <a:xfrm>
              <a:off x="9398978" y="4714718"/>
              <a:ext cx="50028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C00000"/>
                  </a:solidFill>
                  <a:latin typeface="+mn-lt"/>
                </a:rPr>
                <a:t>3’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8BFC6BD9-3C7A-4BF3-9555-45D9D87576B5}"/>
              </a:ext>
            </a:extLst>
          </p:cNvPr>
          <p:cNvSpPr txBox="1"/>
          <p:nvPr/>
        </p:nvSpPr>
        <p:spPr>
          <a:xfrm>
            <a:off x="4004487" y="3187254"/>
            <a:ext cx="10958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Isthmus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0B22DFC-4BAE-4B09-B360-348676EEBFDA}"/>
              </a:ext>
            </a:extLst>
          </p:cNvPr>
          <p:cNvCxnSpPr>
            <a:cxnSpLocks/>
          </p:cNvCxnSpPr>
          <p:nvPr/>
        </p:nvCxnSpPr>
        <p:spPr>
          <a:xfrm flipV="1">
            <a:off x="4885535" y="3338096"/>
            <a:ext cx="473543" cy="42206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5BB6F463-DC9A-4354-968C-063DA53E1E8B}"/>
              </a:ext>
            </a:extLst>
          </p:cNvPr>
          <p:cNvSpPr txBox="1"/>
          <p:nvPr/>
        </p:nvSpPr>
        <p:spPr>
          <a:xfrm>
            <a:off x="4885535" y="200333"/>
            <a:ext cx="49654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+mj-lt"/>
              </a:rPr>
              <a:t>3. Uterus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CA5B7C1-FFDD-4DC9-AB36-3376BEABCDFC}"/>
              </a:ext>
            </a:extLst>
          </p:cNvPr>
          <p:cNvSpPr/>
          <p:nvPr/>
        </p:nvSpPr>
        <p:spPr>
          <a:xfrm>
            <a:off x="4043271" y="3244795"/>
            <a:ext cx="842264" cy="271388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5031D3C1-5B02-411C-9443-F493B9B58BB1}"/>
              </a:ext>
            </a:extLst>
          </p:cNvPr>
          <p:cNvCxnSpPr>
            <a:cxnSpLocks/>
          </p:cNvCxnSpPr>
          <p:nvPr/>
        </p:nvCxnSpPr>
        <p:spPr>
          <a:xfrm>
            <a:off x="8288533" y="2859823"/>
            <a:ext cx="936000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>
            <a:extLst>
              <a:ext uri="{FF2B5EF4-FFF2-40B4-BE49-F238E27FC236}">
                <a16:creationId xmlns:a16="http://schemas.microsoft.com/office/drawing/2014/main" id="{71FC575B-811F-47DF-B1D0-3433CFD90AB8}"/>
              </a:ext>
            </a:extLst>
          </p:cNvPr>
          <p:cNvGrpSpPr/>
          <p:nvPr/>
        </p:nvGrpSpPr>
        <p:grpSpPr>
          <a:xfrm>
            <a:off x="6306160" y="4822069"/>
            <a:ext cx="1817973" cy="1798377"/>
            <a:chOff x="5041984" y="4948196"/>
            <a:chExt cx="1817973" cy="1798377"/>
          </a:xfrm>
        </p:grpSpPr>
        <p:pic>
          <p:nvPicPr>
            <p:cNvPr id="2050" name="Picture 2" descr="Fig 1.1 - The three anatomical divisions of the uterus.">
              <a:extLst>
                <a:ext uri="{FF2B5EF4-FFF2-40B4-BE49-F238E27FC236}">
                  <a16:creationId xmlns:a16="http://schemas.microsoft.com/office/drawing/2014/main" id="{5624369B-4120-4D2A-8C67-1C08975DCA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1984" y="4948196"/>
              <a:ext cx="1817973" cy="1798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A3C80ADD-6188-4FAA-8374-80A643651384}"/>
                </a:ext>
              </a:extLst>
            </p:cNvPr>
            <p:cNvSpPr txBox="1"/>
            <p:nvPr/>
          </p:nvSpPr>
          <p:spPr>
            <a:xfrm>
              <a:off x="6202086" y="6349890"/>
              <a:ext cx="56137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Extra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4AEBEFAA-0563-4FA9-8813-D90956201AE2}"/>
              </a:ext>
            </a:extLst>
          </p:cNvPr>
          <p:cNvGrpSpPr/>
          <p:nvPr/>
        </p:nvGrpSpPr>
        <p:grpSpPr>
          <a:xfrm>
            <a:off x="10956979" y="247942"/>
            <a:ext cx="682625" cy="734036"/>
            <a:chOff x="6597319" y="353560"/>
            <a:chExt cx="682625" cy="734036"/>
          </a:xfrm>
        </p:grpSpPr>
        <p:pic>
          <p:nvPicPr>
            <p:cNvPr id="30" name="Picture 2" descr="Image result for youtube">
              <a:hlinkClick r:id="rId5"/>
              <a:extLst>
                <a:ext uri="{FF2B5EF4-FFF2-40B4-BE49-F238E27FC236}">
                  <a16:creationId xmlns:a16="http://schemas.microsoft.com/office/drawing/2014/main" id="{DBBECE73-ABCA-4ECB-BDC0-D5926EDDE4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97319" y="353560"/>
              <a:ext cx="682625" cy="4806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4A5B8FB-CF19-4092-98D2-F1E23B9B998C}"/>
                </a:ext>
              </a:extLst>
            </p:cNvPr>
            <p:cNvSpPr txBox="1"/>
            <p:nvPr/>
          </p:nvSpPr>
          <p:spPr>
            <a:xfrm>
              <a:off x="6649975" y="779819"/>
              <a:ext cx="59824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6">
                      <a:lumMod val="75000"/>
                    </a:schemeClr>
                  </a:solidFill>
                  <a:latin typeface="+mn-lt"/>
                </a:rPr>
                <a:t>03:57</a:t>
              </a:r>
              <a:endParaRPr lang="en-GB" dirty="0">
                <a:solidFill>
                  <a:schemeClr val="accent6">
                    <a:lumMod val="75000"/>
                  </a:schemeClr>
                </a:solidFill>
                <a:latin typeface="+mn-lt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9B256F7E-501E-46A4-B8D9-69B6BDE23528}"/>
              </a:ext>
            </a:extLst>
          </p:cNvPr>
          <p:cNvSpPr txBox="1"/>
          <p:nvPr/>
        </p:nvSpPr>
        <p:spPr>
          <a:xfrm>
            <a:off x="2725238" y="728088"/>
            <a:ext cx="69541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>
                <a:latin typeface="+mn-lt"/>
              </a:rPr>
              <a:t>The uterus is a hollow </a:t>
            </a:r>
            <a:r>
              <a:rPr lang="en-GB" sz="18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(</a:t>
            </a:r>
            <a:r>
              <a:rPr lang="ar-AE" sz="18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أ</a:t>
            </a:r>
            <a:r>
              <a:rPr lang="en-GB" sz="18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ج</a:t>
            </a:r>
            <a:r>
              <a:rPr lang="ar-AE" sz="18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و</a:t>
            </a:r>
            <a:r>
              <a:rPr lang="en-GB" sz="18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ف)</a:t>
            </a:r>
            <a:r>
              <a:rPr lang="en-GB" sz="1800" dirty="0">
                <a:latin typeface="+mn-lt"/>
              </a:rPr>
              <a:t>, pear shaped muscular organ divided into: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966A5AD-7FC5-48AD-B661-256373069B93}"/>
              </a:ext>
            </a:extLst>
          </p:cNvPr>
          <p:cNvCxnSpPr>
            <a:cxnSpLocks/>
            <a:endCxn id="13" idx="0"/>
          </p:cNvCxnSpPr>
          <p:nvPr/>
        </p:nvCxnSpPr>
        <p:spPr>
          <a:xfrm flipH="1">
            <a:off x="5092307" y="3763413"/>
            <a:ext cx="300794" cy="152213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D1DA7D7A-8DFA-482C-BF0A-34E94B8AE40C}"/>
              </a:ext>
            </a:extLst>
          </p:cNvPr>
          <p:cNvSpPr txBox="1"/>
          <p:nvPr/>
        </p:nvSpPr>
        <p:spPr>
          <a:xfrm>
            <a:off x="3738560" y="5285552"/>
            <a:ext cx="2707494" cy="1200329"/>
          </a:xfrm>
          <a:prstGeom prst="rect">
            <a:avLst/>
          </a:prstGeom>
          <a:noFill/>
          <a:ln>
            <a:solidFill>
              <a:schemeClr val="tx1"/>
            </a:solidFill>
            <a:prstDash val="dashDot"/>
          </a:ln>
        </p:spPr>
        <p:txBody>
          <a:bodyPr wrap="square" rtlCol="1">
            <a:spAutoFit/>
          </a:bodyPr>
          <a:lstStyle/>
          <a:p>
            <a:r>
              <a:rPr lang="en-US" sz="1200" dirty="0">
                <a:solidFill>
                  <a:schemeClr val="accent3">
                    <a:lumMod val="75000"/>
                  </a:schemeClr>
                </a:solidFill>
              </a:rPr>
              <a:t>Lateral fornix:</a:t>
            </a:r>
          </a:p>
          <a:p>
            <a:r>
              <a:rPr lang="en-US" sz="1200" dirty="0">
                <a:solidFill>
                  <a:schemeClr val="accent3">
                    <a:lumMod val="75000"/>
                  </a:schemeClr>
                </a:solidFill>
              </a:rPr>
              <a:t>- It is a part of the vagina surrounding the vaginal part of the cervix of the uterus.(there’s also posterior and anterior </a:t>
            </a:r>
            <a:r>
              <a:rPr lang="en-US" sz="1200" dirty="0" err="1">
                <a:solidFill>
                  <a:schemeClr val="accent3">
                    <a:lumMod val="75000"/>
                  </a:schemeClr>
                </a:solidFill>
              </a:rPr>
              <a:t>fornices</a:t>
            </a:r>
            <a:r>
              <a:rPr lang="en-US" sz="1200" dirty="0">
                <a:solidFill>
                  <a:schemeClr val="accent3">
                    <a:lumMod val="75000"/>
                  </a:schemeClr>
                </a:solidFill>
              </a:rPr>
              <a:t> -plural noun of fornix-)</a:t>
            </a:r>
            <a:endParaRPr lang="ar-SA" sz="1200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19934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 descr="A close up of a mans face&#10;&#10;Description generated with high confidence">
            <a:extLst>
              <a:ext uri="{FF2B5EF4-FFF2-40B4-BE49-F238E27FC236}">
                <a16:creationId xmlns:a16="http://schemas.microsoft.com/office/drawing/2014/main" id="{2FDF43C8-C1C3-4B11-8839-5CE89B2F0A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2300" y="5487101"/>
            <a:ext cx="875482" cy="122655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549B8E4-9871-4F0B-BF1A-C1D734E60E34}"/>
              </a:ext>
            </a:extLst>
          </p:cNvPr>
          <p:cNvSpPr txBox="1"/>
          <p:nvPr/>
        </p:nvSpPr>
        <p:spPr>
          <a:xfrm>
            <a:off x="309122" y="4517596"/>
            <a:ext cx="5393177" cy="646331"/>
          </a:xfrm>
          <a:prstGeom prst="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800" dirty="0"/>
              <a:t>INTERNAL OS: opening </a:t>
            </a:r>
            <a:r>
              <a:rPr lang="en-US" sz="1800" u="sng" dirty="0"/>
              <a:t>between</a:t>
            </a:r>
            <a:r>
              <a:rPr lang="en-US" sz="1800" dirty="0"/>
              <a:t> cavity of body of uterus &amp; cavity of cervix (cervical canal)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AA92A6-B9AF-4E42-BA27-4D27CF8478AB}"/>
              </a:ext>
            </a:extLst>
          </p:cNvPr>
          <p:cNvSpPr txBox="1"/>
          <p:nvPr/>
        </p:nvSpPr>
        <p:spPr>
          <a:xfrm>
            <a:off x="309122" y="5250927"/>
            <a:ext cx="5393178" cy="1477328"/>
          </a:xfrm>
          <a:prstGeom prst="rect">
            <a:avLst/>
          </a:prstGeom>
          <a:ln w="28575">
            <a:solidFill>
              <a:srgbClr val="0070C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800" dirty="0"/>
              <a:t>EXTERNAL OS: opening between cervical canal &amp; cavity of vagina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sz="1800" dirty="0"/>
              <a:t>In a </a:t>
            </a:r>
            <a:r>
              <a:rPr lang="en-US" sz="1800" b="1" dirty="0"/>
              <a:t>nulliparous</a:t>
            </a:r>
            <a:r>
              <a:rPr lang="en-US" sz="1800" dirty="0"/>
              <a:t> woman: external </a:t>
            </a:r>
            <a:r>
              <a:rPr lang="en-US" sz="1800" dirty="0" err="1"/>
              <a:t>os</a:t>
            </a:r>
            <a:r>
              <a:rPr lang="en-US" sz="1800" dirty="0"/>
              <a:t> appears </a:t>
            </a:r>
            <a:r>
              <a:rPr lang="en-US" sz="1800" b="1" dirty="0"/>
              <a:t>circular</a:t>
            </a:r>
            <a:r>
              <a:rPr lang="en-US" sz="1800" dirty="0"/>
              <a:t>.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sz="1800" dirty="0"/>
              <a:t>In a </a:t>
            </a:r>
            <a:r>
              <a:rPr lang="en-US" sz="1800" b="1" dirty="0"/>
              <a:t>multiparous</a:t>
            </a:r>
            <a:r>
              <a:rPr lang="en-US" sz="1800" dirty="0"/>
              <a:t> woman: external </a:t>
            </a:r>
            <a:r>
              <a:rPr lang="en-US" sz="1800" dirty="0" err="1"/>
              <a:t>os</a:t>
            </a:r>
            <a:r>
              <a:rPr lang="en-US" sz="1800" dirty="0"/>
              <a:t> appears as </a:t>
            </a:r>
            <a:r>
              <a:rPr lang="en-US" sz="1800" b="1" dirty="0"/>
              <a:t>a transverse slit with an anterior &amp; a posterior lip.</a:t>
            </a:r>
          </a:p>
        </p:txBody>
      </p:sp>
      <p:pic>
        <p:nvPicPr>
          <p:cNvPr id="7" name="Picture 3" descr="C:\Documents and Settings\user1\My Documents\My Pictures\CERVIX.png">
            <a:extLst>
              <a:ext uri="{FF2B5EF4-FFF2-40B4-BE49-F238E27FC236}">
                <a16:creationId xmlns:a16="http://schemas.microsoft.com/office/drawing/2014/main" id="{56F008E4-9D78-4573-87F1-5941E2462C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54548" y="1876222"/>
            <a:ext cx="2441452" cy="1916141"/>
          </a:xfrm>
          <a:prstGeom prst="rect">
            <a:avLst/>
          </a:prstGeom>
          <a:noFill/>
        </p:spPr>
      </p:pic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524D872A-3F06-43BF-A7EF-02525AB5597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0370034"/>
              </p:ext>
            </p:extLst>
          </p:nvPr>
        </p:nvGraphicFramePr>
        <p:xfrm>
          <a:off x="7355133" y="2867825"/>
          <a:ext cx="4808310" cy="384198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92200">
                  <a:extLst>
                    <a:ext uri="{9D8B030D-6E8A-4147-A177-3AD203B41FA5}">
                      <a16:colId xmlns:a16="http://schemas.microsoft.com/office/drawing/2014/main" val="1183332339"/>
                    </a:ext>
                  </a:extLst>
                </a:gridCol>
                <a:gridCol w="3716110">
                  <a:extLst>
                    <a:ext uri="{9D8B030D-6E8A-4147-A177-3AD203B41FA5}">
                      <a16:colId xmlns:a16="http://schemas.microsoft.com/office/drawing/2014/main" val="2248225640"/>
                    </a:ext>
                  </a:extLst>
                </a:gridCol>
              </a:tblGrid>
              <a:tr h="42474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b="1" i="1" dirty="0">
                          <a:solidFill>
                            <a:srgbClr val="C00000"/>
                          </a:solidFill>
                        </a:rPr>
                        <a:t>Relations of Uterus: </a:t>
                      </a:r>
                      <a:r>
                        <a:rPr lang="en-US" sz="1800" b="0" i="1" u="sng" dirty="0">
                          <a:solidFill>
                            <a:srgbClr val="C00000"/>
                          </a:solidFill>
                        </a:rPr>
                        <a:t>Important!</a:t>
                      </a:r>
                      <a:endParaRPr lang="en-US" sz="2000" b="0" i="1" u="sng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b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98819811"/>
                  </a:ext>
                </a:extLst>
              </a:tr>
              <a:tr h="424742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i="0" dirty="0"/>
                        <a:t>Fundus + Body + </a:t>
                      </a:r>
                      <a:r>
                        <a:rPr lang="en-US" sz="2000" i="0" dirty="0" err="1"/>
                        <a:t>Supravaginal</a:t>
                      </a:r>
                      <a:r>
                        <a:rPr lang="en-US" sz="2000" i="0" dirty="0"/>
                        <a:t> Part of Cervix:</a:t>
                      </a:r>
                      <a:endParaRPr lang="en-US" sz="2000" b="0" i="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5956067"/>
                  </a:ext>
                </a:extLst>
              </a:tr>
              <a:tr h="392070">
                <a:tc>
                  <a:txBody>
                    <a:bodyPr/>
                    <a:lstStyle/>
                    <a:p>
                      <a:r>
                        <a:rPr lang="en-US" dirty="0"/>
                        <a:t>Anterior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 dirty="0"/>
                        <a:t>Superior surface of urinary bladder</a:t>
                      </a:r>
                      <a:endParaRPr lang="en-U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6299638"/>
                  </a:ext>
                </a:extLst>
              </a:tr>
              <a:tr h="392070">
                <a:tc>
                  <a:txBody>
                    <a:bodyPr/>
                    <a:lstStyle/>
                    <a:p>
                      <a:r>
                        <a:rPr lang="en-US" dirty="0"/>
                        <a:t>Posterior</a:t>
                      </a: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 dirty="0"/>
                        <a:t>Sigmoid colon</a:t>
                      </a:r>
                      <a:endParaRPr lang="en-U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7396487"/>
                  </a:ext>
                </a:extLst>
              </a:tr>
              <a:tr h="392070">
                <a:tc>
                  <a:txBody>
                    <a:bodyPr/>
                    <a:lstStyle/>
                    <a:p>
                      <a:r>
                        <a:rPr lang="en-US" dirty="0"/>
                        <a:t>Lateral </a:t>
                      </a:r>
                    </a:p>
                  </a:txBody>
                  <a:tcPr>
                    <a:solidFill>
                      <a:srgbClr val="FED16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 dirty="0"/>
                        <a:t>Uterine artery</a:t>
                      </a:r>
                      <a:endParaRPr lang="en-U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030350"/>
                  </a:ext>
                </a:extLst>
              </a:tr>
              <a:tr h="392070"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/>
                        <a:t>Vaginal part of Cervix </a:t>
                      </a:r>
                    </a:p>
                    <a:p>
                      <a:pPr algn="ctr"/>
                      <a:r>
                        <a:rPr lang="en-US" dirty="0"/>
                        <a:t>(</a:t>
                      </a:r>
                      <a:r>
                        <a:rPr lang="en-US" sz="1600" dirty="0"/>
                        <a:t>surrounded by vaginal </a:t>
                      </a:r>
                      <a:r>
                        <a:rPr lang="en-US" sz="1600" dirty="0" err="1"/>
                        <a:t>fornices</a:t>
                      </a:r>
                      <a:r>
                        <a:rPr lang="en-US" sz="1600" dirty="0"/>
                        <a:t>)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21195299"/>
                  </a:ext>
                </a:extLst>
              </a:tr>
              <a:tr h="392070">
                <a:tc>
                  <a:txBody>
                    <a:bodyPr/>
                    <a:lstStyle/>
                    <a:p>
                      <a:r>
                        <a:rPr lang="en-US" dirty="0"/>
                        <a:t>Anterior</a:t>
                      </a:r>
                    </a:p>
                  </a:txBody>
                  <a:tcPr>
                    <a:solidFill>
                      <a:srgbClr val="FF66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Anterior fornix of vagina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82628478"/>
                  </a:ext>
                </a:extLst>
              </a:tr>
              <a:tr h="392070">
                <a:tc>
                  <a:txBody>
                    <a:bodyPr/>
                    <a:lstStyle/>
                    <a:p>
                      <a:r>
                        <a:rPr lang="en-US" dirty="0"/>
                        <a:t>Posterior</a:t>
                      </a:r>
                    </a:p>
                  </a:txBody>
                  <a:tcPr>
                    <a:solidFill>
                      <a:srgbClr val="A162D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Posterior fornix of vagina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2586938"/>
                  </a:ext>
                </a:extLst>
              </a:tr>
              <a:tr h="392070">
                <a:tc>
                  <a:txBody>
                    <a:bodyPr/>
                    <a:lstStyle/>
                    <a:p>
                      <a:r>
                        <a:rPr lang="en-US" dirty="0"/>
                        <a:t>Lateral</a:t>
                      </a: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Lateral </a:t>
                      </a:r>
                      <a:r>
                        <a:rPr lang="en-US" dirty="0" err="1"/>
                        <a:t>fornices</a:t>
                      </a:r>
                      <a:r>
                        <a:rPr lang="en-US" dirty="0"/>
                        <a:t> of vagina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61834408"/>
                  </a:ext>
                </a:extLst>
              </a:tr>
            </a:tbl>
          </a:graphicData>
        </a:graphic>
      </p:graphicFrame>
      <p:grpSp>
        <p:nvGrpSpPr>
          <p:cNvPr id="3" name="Group 2">
            <a:extLst>
              <a:ext uri="{FF2B5EF4-FFF2-40B4-BE49-F238E27FC236}">
                <a16:creationId xmlns:a16="http://schemas.microsoft.com/office/drawing/2014/main" id="{19DDAB93-5EB5-4A68-8C56-4FC5C317D9AB}"/>
              </a:ext>
            </a:extLst>
          </p:cNvPr>
          <p:cNvGrpSpPr/>
          <p:nvPr/>
        </p:nvGrpSpPr>
        <p:grpSpPr>
          <a:xfrm>
            <a:off x="309122" y="1754591"/>
            <a:ext cx="3345424" cy="2642810"/>
            <a:chOff x="2095992" y="345797"/>
            <a:chExt cx="3332201" cy="2796283"/>
          </a:xfrm>
        </p:grpSpPr>
        <p:pic>
          <p:nvPicPr>
            <p:cNvPr id="21" name="Content Placeholder 7" descr="uterus2.png">
              <a:extLst>
                <a:ext uri="{FF2B5EF4-FFF2-40B4-BE49-F238E27FC236}">
                  <a16:creationId xmlns:a16="http://schemas.microsoft.com/office/drawing/2014/main" id="{C50D3120-7215-4BCA-8BEE-DD66FE4568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095992" y="345797"/>
              <a:ext cx="3332201" cy="2796283"/>
            </a:xfrm>
            <a:prstGeom prst="rect">
              <a:avLst/>
            </a:prstGeom>
            <a:ln w="28575">
              <a:noFill/>
            </a:ln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641E892A-A935-48DE-AAB1-8DFA41CDEC12}"/>
                </a:ext>
              </a:extLst>
            </p:cNvPr>
            <p:cNvSpPr/>
            <p:nvPr/>
          </p:nvSpPr>
          <p:spPr>
            <a:xfrm>
              <a:off x="4537520" y="1907473"/>
              <a:ext cx="567019" cy="156588"/>
            </a:xfrm>
            <a:prstGeom prst="rect">
              <a:avLst/>
            </a:prstGeom>
            <a:noFill/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81AC2737-D60D-4F4B-8D1C-DAC2641FB79A}"/>
                </a:ext>
              </a:extLst>
            </p:cNvPr>
            <p:cNvSpPr/>
            <p:nvPr/>
          </p:nvSpPr>
          <p:spPr>
            <a:xfrm>
              <a:off x="4537519" y="2681665"/>
              <a:ext cx="567019" cy="156588"/>
            </a:xfrm>
            <a:prstGeom prst="rect">
              <a:avLst/>
            </a:prstGeom>
            <a:noFill/>
            <a:ln w="28575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5F7DA74C-3D1C-4134-A8DC-1B9E3D35807F}"/>
                </a:ext>
              </a:extLst>
            </p:cNvPr>
            <p:cNvSpPr/>
            <p:nvPr/>
          </p:nvSpPr>
          <p:spPr>
            <a:xfrm>
              <a:off x="4537518" y="2202293"/>
              <a:ext cx="567019" cy="156588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867A7E3D-B37E-4E51-BC44-F0764CD2B2E8}"/>
                </a:ext>
              </a:extLst>
            </p:cNvPr>
            <p:cNvSpPr/>
            <p:nvPr/>
          </p:nvSpPr>
          <p:spPr>
            <a:xfrm>
              <a:off x="2947637" y="1981222"/>
              <a:ext cx="567019" cy="156588"/>
            </a:xfrm>
            <a:prstGeom prst="rect">
              <a:avLst/>
            </a:prstGeom>
            <a:noFill/>
            <a:ln w="28575">
              <a:solidFill>
                <a:srgbClr val="FED16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1E5C285D-8251-4789-9622-935289E4A5F5}"/>
                </a:ext>
              </a:extLst>
            </p:cNvPr>
            <p:cNvSpPr/>
            <p:nvPr/>
          </p:nvSpPr>
          <p:spPr>
            <a:xfrm>
              <a:off x="3033247" y="2577467"/>
              <a:ext cx="567019" cy="156588"/>
            </a:xfrm>
            <a:prstGeom prst="rect">
              <a:avLst/>
            </a:prstGeom>
            <a:noFill/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3E2448D9-B3B6-469F-9DB9-88FC63FBBE21}"/>
              </a:ext>
            </a:extLst>
          </p:cNvPr>
          <p:cNvSpPr txBox="1"/>
          <p:nvPr/>
        </p:nvSpPr>
        <p:spPr>
          <a:xfrm>
            <a:off x="604408" y="377249"/>
            <a:ext cx="49654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+mj-lt"/>
              </a:rPr>
              <a:t>3. Uterus</a:t>
            </a:r>
          </a:p>
          <a:p>
            <a:r>
              <a:rPr lang="en-US" sz="3200" b="1" dirty="0">
                <a:latin typeface="+mj-lt"/>
              </a:rPr>
              <a:t>Cervical Canal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47167521-AE31-4253-9D2B-1526EB3A087B}"/>
              </a:ext>
            </a:extLst>
          </p:cNvPr>
          <p:cNvCxnSpPr>
            <a:cxnSpLocks/>
          </p:cNvCxnSpPr>
          <p:nvPr/>
        </p:nvCxnSpPr>
        <p:spPr>
          <a:xfrm flipV="1">
            <a:off x="5477685" y="5989591"/>
            <a:ext cx="454025" cy="55610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E15AE9CA-A543-44BC-AB87-A068BB2E9F8A}"/>
              </a:ext>
            </a:extLst>
          </p:cNvPr>
          <p:cNvCxnSpPr>
            <a:cxnSpLocks/>
          </p:cNvCxnSpPr>
          <p:nvPr/>
        </p:nvCxnSpPr>
        <p:spPr>
          <a:xfrm flipV="1">
            <a:off x="5078040" y="6532845"/>
            <a:ext cx="751260" cy="86510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511BA6DB-7E25-4AD7-AD14-B5EC0FF43CDF}"/>
              </a:ext>
            </a:extLst>
          </p:cNvPr>
          <p:cNvCxnSpPr>
            <a:cxnSpLocks/>
          </p:cNvCxnSpPr>
          <p:nvPr/>
        </p:nvCxnSpPr>
        <p:spPr>
          <a:xfrm>
            <a:off x="729760" y="1327538"/>
            <a:ext cx="2196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DDC48C35-55CB-48E3-9378-D0973DE2753F}"/>
              </a:ext>
            </a:extLst>
          </p:cNvPr>
          <p:cNvSpPr txBox="1"/>
          <p:nvPr/>
        </p:nvSpPr>
        <p:spPr>
          <a:xfrm>
            <a:off x="5702299" y="3792363"/>
            <a:ext cx="134043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From inside to outside:</a:t>
            </a:r>
          </a:p>
          <a:p>
            <a:pPr algn="ctr"/>
            <a:r>
              <a:rPr lang="en-GB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Uterus (body)</a:t>
            </a:r>
          </a:p>
          <a:p>
            <a:pPr algn="ctr"/>
            <a:r>
              <a:rPr lang="en-GB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Internal </a:t>
            </a:r>
            <a:r>
              <a:rPr lang="en-GB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os</a:t>
            </a:r>
            <a:endParaRPr lang="en-GB" dirty="0">
              <a:solidFill>
                <a:schemeClr val="bg1">
                  <a:lumMod val="50000"/>
                </a:schemeClr>
              </a:solidFill>
              <a:latin typeface="+mn-lt"/>
            </a:endParaRPr>
          </a:p>
          <a:p>
            <a:pPr algn="ctr"/>
            <a:r>
              <a:rPr lang="en-GB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Cervical canal</a:t>
            </a:r>
          </a:p>
          <a:p>
            <a:pPr algn="ctr"/>
            <a:r>
              <a:rPr lang="en-GB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External </a:t>
            </a:r>
            <a:r>
              <a:rPr lang="en-GB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os</a:t>
            </a:r>
            <a:endParaRPr lang="en-GB" dirty="0">
              <a:solidFill>
                <a:schemeClr val="bg1">
                  <a:lumMod val="50000"/>
                </a:schemeClr>
              </a:solidFill>
              <a:latin typeface="+mn-lt"/>
            </a:endParaRPr>
          </a:p>
          <a:p>
            <a:pPr algn="ctr"/>
            <a:r>
              <a:rPr lang="en-GB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Vagina 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46A783CC-09BB-4D10-8507-70774C262535}"/>
              </a:ext>
            </a:extLst>
          </p:cNvPr>
          <p:cNvGrpSpPr/>
          <p:nvPr/>
        </p:nvGrpSpPr>
        <p:grpSpPr>
          <a:xfrm>
            <a:off x="6489702" y="377249"/>
            <a:ext cx="5446297" cy="2300449"/>
            <a:chOff x="6489702" y="377249"/>
            <a:chExt cx="5446297" cy="2300449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60F11B22-5D34-447B-80A5-6277CA2C594D}"/>
                </a:ext>
              </a:extLst>
            </p:cNvPr>
            <p:cNvGrpSpPr/>
            <p:nvPr/>
          </p:nvGrpSpPr>
          <p:grpSpPr>
            <a:xfrm>
              <a:off x="6489702" y="377249"/>
              <a:ext cx="3195658" cy="2300449"/>
              <a:chOff x="7362551" y="741384"/>
              <a:chExt cx="3971716" cy="2040604"/>
            </a:xfrm>
          </p:grpSpPr>
          <p:pic>
            <p:nvPicPr>
              <p:cNvPr id="15" name="Picture 2" descr="C:\Documents and Settings\user1\My Documents\My Pictures\FEMALE PELVIS.jpg">
                <a:extLst>
                  <a:ext uri="{FF2B5EF4-FFF2-40B4-BE49-F238E27FC236}">
                    <a16:creationId xmlns:a16="http://schemas.microsoft.com/office/drawing/2014/main" id="{78D21C59-3845-44E3-9F00-A6EB7D15DE3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 bwMode="auto">
              <a:xfrm>
                <a:off x="7362551" y="741384"/>
                <a:ext cx="3971716" cy="2040604"/>
              </a:xfrm>
              <a:prstGeom prst="rect">
                <a:avLst/>
              </a:prstGeom>
              <a:noFill/>
            </p:spPr>
          </p:pic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C0307CEF-A722-4F96-91F7-A9A78BDF7921}"/>
                  </a:ext>
                </a:extLst>
              </p:cNvPr>
              <p:cNvSpPr/>
              <p:nvPr/>
            </p:nvSpPr>
            <p:spPr>
              <a:xfrm>
                <a:off x="8648807" y="1011361"/>
                <a:ext cx="567019" cy="156588"/>
              </a:xfrm>
              <a:prstGeom prst="rect">
                <a:avLst/>
              </a:prstGeom>
              <a:noFill/>
              <a:ln w="28575"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E11254FD-3247-41A5-A819-C283D377BE2E}"/>
                  </a:ext>
                </a:extLst>
              </p:cNvPr>
              <p:cNvSpPr/>
              <p:nvPr/>
            </p:nvSpPr>
            <p:spPr>
              <a:xfrm>
                <a:off x="7772183" y="1998008"/>
                <a:ext cx="389035" cy="132106"/>
              </a:xfrm>
              <a:prstGeom prst="rect">
                <a:avLst/>
              </a:prstGeom>
              <a:noFill/>
              <a:ln w="28575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4106" name="Picture 10" descr="Related image">
              <a:extLst>
                <a:ext uri="{FF2B5EF4-FFF2-40B4-BE49-F238E27FC236}">
                  <a16:creationId xmlns:a16="http://schemas.microsoft.com/office/drawing/2014/main" id="{AA0159EF-542B-446E-8219-E8B664812A1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59288" y="500514"/>
              <a:ext cx="2176711" cy="21133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E01F9B66-55EF-4D71-B2E0-9A14174A6C73}"/>
                </a:ext>
              </a:extLst>
            </p:cNvPr>
            <p:cNvSpPr/>
            <p:nvPr/>
          </p:nvSpPr>
          <p:spPr>
            <a:xfrm>
              <a:off x="9685360" y="1868353"/>
              <a:ext cx="456226" cy="148928"/>
            </a:xfrm>
            <a:prstGeom prst="rect">
              <a:avLst/>
            </a:prstGeom>
            <a:noFill/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B51EDFED-F443-4A58-A5B9-976FE03B1405}"/>
                </a:ext>
              </a:extLst>
            </p:cNvPr>
            <p:cNvSpPr/>
            <p:nvPr/>
          </p:nvSpPr>
          <p:spPr>
            <a:xfrm>
              <a:off x="10805599" y="1912501"/>
              <a:ext cx="456226" cy="148928"/>
            </a:xfrm>
            <a:prstGeom prst="rect">
              <a:avLst/>
            </a:prstGeom>
            <a:noFill/>
            <a:ln w="28575">
              <a:solidFill>
                <a:srgbClr val="FF66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5336326B-9E9F-4933-9865-40F0BD33FC6F}"/>
                </a:ext>
              </a:extLst>
            </p:cNvPr>
            <p:cNvSpPr/>
            <p:nvPr/>
          </p:nvSpPr>
          <p:spPr>
            <a:xfrm>
              <a:off x="11472099" y="1929080"/>
              <a:ext cx="456226" cy="137429"/>
            </a:xfrm>
            <a:prstGeom prst="rect">
              <a:avLst/>
            </a:prstGeom>
            <a:noFill/>
            <a:ln w="28575">
              <a:solidFill>
                <a:srgbClr val="A162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B41EF946-304E-474F-938F-C329F5E082A3}"/>
              </a:ext>
            </a:extLst>
          </p:cNvPr>
          <p:cNvSpPr txBox="1"/>
          <p:nvPr/>
        </p:nvSpPr>
        <p:spPr>
          <a:xfrm>
            <a:off x="11472099" y="2237245"/>
            <a:ext cx="5613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Extra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B675FD41-074E-4CDF-893C-DE277FBCE7A2}"/>
              </a:ext>
            </a:extLst>
          </p:cNvPr>
          <p:cNvGrpSpPr/>
          <p:nvPr/>
        </p:nvGrpSpPr>
        <p:grpSpPr>
          <a:xfrm>
            <a:off x="4887267" y="752617"/>
            <a:ext cx="682625" cy="734036"/>
            <a:chOff x="6597319" y="353560"/>
            <a:chExt cx="682625" cy="734036"/>
          </a:xfrm>
        </p:grpSpPr>
        <p:pic>
          <p:nvPicPr>
            <p:cNvPr id="54" name="Picture 2" descr="Image result for youtube">
              <a:hlinkClick r:id="rId7"/>
              <a:extLst>
                <a:ext uri="{FF2B5EF4-FFF2-40B4-BE49-F238E27FC236}">
                  <a16:creationId xmlns:a16="http://schemas.microsoft.com/office/drawing/2014/main" id="{0F634945-34D7-4E51-94F8-478D67511B2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97319" y="353560"/>
              <a:ext cx="682625" cy="4806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4475587C-625A-4D5D-A9A1-31204E267801}"/>
                </a:ext>
              </a:extLst>
            </p:cNvPr>
            <p:cNvSpPr txBox="1"/>
            <p:nvPr/>
          </p:nvSpPr>
          <p:spPr>
            <a:xfrm>
              <a:off x="6649975" y="779819"/>
              <a:ext cx="59824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6">
                      <a:lumMod val="75000"/>
                    </a:schemeClr>
                  </a:solidFill>
                  <a:latin typeface="+mn-lt"/>
                </a:rPr>
                <a:t>05:32</a:t>
              </a:r>
              <a:endParaRPr lang="en-GB" dirty="0">
                <a:solidFill>
                  <a:schemeClr val="accent6">
                    <a:lumMod val="75000"/>
                  </a:schemeClr>
                </a:solidFill>
                <a:latin typeface="+mn-lt"/>
              </a:endParaRP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1AEA763B-F872-4562-B03F-197E2B3A8D23}"/>
              </a:ext>
            </a:extLst>
          </p:cNvPr>
          <p:cNvSpPr txBox="1"/>
          <p:nvPr/>
        </p:nvSpPr>
        <p:spPr>
          <a:xfrm>
            <a:off x="6297064" y="5694146"/>
            <a:ext cx="10285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solidFill>
                  <a:srgbClr val="92D050"/>
                </a:solidFill>
                <a:latin typeface="+mn-lt"/>
              </a:rPr>
              <a:t>Nulliparous</a:t>
            </a:r>
            <a:r>
              <a:rPr lang="en-GB" sz="1200" dirty="0">
                <a:solidFill>
                  <a:srgbClr val="92D050"/>
                </a:solidFill>
                <a:latin typeface="+mn-lt"/>
              </a:rPr>
              <a:t>: never gave birth</a:t>
            </a:r>
          </a:p>
          <a:p>
            <a:pPr algn="ctr"/>
            <a:r>
              <a:rPr lang="en-GB" sz="1200" b="1" dirty="0">
                <a:solidFill>
                  <a:srgbClr val="92D050"/>
                </a:solidFill>
                <a:latin typeface="+mn-lt"/>
              </a:rPr>
              <a:t>Multiparous</a:t>
            </a:r>
            <a:r>
              <a:rPr lang="en-GB" sz="1200" dirty="0">
                <a:solidFill>
                  <a:srgbClr val="92D050"/>
                </a:solidFill>
                <a:latin typeface="+mn-lt"/>
              </a:rPr>
              <a:t>: gave birth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7052352D-F408-4F37-A68E-E82503BAC926}"/>
              </a:ext>
            </a:extLst>
          </p:cNvPr>
          <p:cNvCxnSpPr/>
          <p:nvPr/>
        </p:nvCxnSpPr>
        <p:spPr>
          <a:xfrm>
            <a:off x="4509571" y="3311726"/>
            <a:ext cx="0" cy="70004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73A5DA6C-FF7F-4EF3-8646-F300F3759CE8}"/>
              </a:ext>
            </a:extLst>
          </p:cNvPr>
          <p:cNvSpPr txBox="1"/>
          <p:nvPr/>
        </p:nvSpPr>
        <p:spPr>
          <a:xfrm>
            <a:off x="4153910" y="3978077"/>
            <a:ext cx="736847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GB" dirty="0">
                <a:solidFill>
                  <a:schemeClr val="accent3">
                    <a:lumMod val="75000"/>
                  </a:schemeClr>
                </a:solidFill>
              </a:rPr>
              <a:t>Fornix</a:t>
            </a:r>
            <a:endParaRPr lang="ar-SA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19613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BDA37C05-0945-4EF7-AA11-C908FC2F0A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6778401"/>
              </p:ext>
            </p:extLst>
          </p:nvPr>
        </p:nvGraphicFramePr>
        <p:xfrm>
          <a:off x="673351" y="2038730"/>
          <a:ext cx="7073900" cy="431532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07117">
                  <a:extLst>
                    <a:ext uri="{9D8B030D-6E8A-4147-A177-3AD203B41FA5}">
                      <a16:colId xmlns:a16="http://schemas.microsoft.com/office/drawing/2014/main" val="165023921"/>
                    </a:ext>
                  </a:extLst>
                </a:gridCol>
                <a:gridCol w="1734583">
                  <a:extLst>
                    <a:ext uri="{9D8B030D-6E8A-4147-A177-3AD203B41FA5}">
                      <a16:colId xmlns:a16="http://schemas.microsoft.com/office/drawing/2014/main" val="1272090567"/>
                    </a:ext>
                  </a:extLst>
                </a:gridCol>
                <a:gridCol w="1879600">
                  <a:extLst>
                    <a:ext uri="{9D8B030D-6E8A-4147-A177-3AD203B41FA5}">
                      <a16:colId xmlns:a16="http://schemas.microsoft.com/office/drawing/2014/main" val="63668347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4052016276"/>
                    </a:ext>
                  </a:extLst>
                </a:gridCol>
              </a:tblGrid>
              <a:tr h="476147">
                <a:tc gridSpan="2">
                  <a:txBody>
                    <a:bodyPr/>
                    <a:lstStyle/>
                    <a:p>
                      <a:pPr marL="342900" indent="-342900" algn="ctr" rtl="0">
                        <a:buAutoNum type="arabicPeriod"/>
                      </a:pPr>
                      <a:r>
                        <a:rPr lang="en-US" b="1" i="1" dirty="0"/>
                        <a:t>Anteverted-anteflexed </a:t>
                      </a:r>
                    </a:p>
                  </a:txBody>
                  <a:tcPr anchor="ctr">
                    <a:solidFill>
                      <a:schemeClr val="accent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/>
                      <a:r>
                        <a:rPr lang="en-US" b="1" i="1" dirty="0"/>
                        <a:t>2. Retroverted-retroflexed </a:t>
                      </a: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994938"/>
                  </a:ext>
                </a:extLst>
              </a:tr>
              <a:tr h="1949420">
                <a:tc>
                  <a:txBody>
                    <a:bodyPr/>
                    <a:lstStyle/>
                    <a:p>
                      <a:pPr algn="l" rtl="0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88829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ANTEVERTED UTERUS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ANTEFLEXED UTERUS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RETROVERTED UTERUS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RETROFLEXED</a:t>
                      </a:r>
                      <a:r>
                        <a:rPr lang="en-US" sz="1400" kern="12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en-US" sz="1600" kern="12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UTERUS</a:t>
                      </a:r>
                      <a:endParaRPr lang="en-US" sz="1400" kern="12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8464395"/>
                  </a:ext>
                </a:extLst>
              </a:tr>
              <a:tr h="685063">
                <a:tc>
                  <a:txBody>
                    <a:bodyPr/>
                    <a:lstStyle/>
                    <a:p>
                      <a:pPr algn="ctr" rtl="0"/>
                      <a:r>
                        <a:rPr lang="en-US" sz="1600" dirty="0">
                          <a:effectLst/>
                        </a:rPr>
                        <a:t>Long axis of </a:t>
                      </a:r>
                      <a:r>
                        <a:rPr lang="en-US" sz="1600" i="1" dirty="0">
                          <a:effectLst/>
                        </a:rPr>
                        <a:t>whole</a:t>
                      </a:r>
                      <a:r>
                        <a:rPr lang="en-US" sz="1600" dirty="0">
                          <a:effectLst/>
                        </a:rPr>
                        <a:t> uterus is bent </a:t>
                      </a:r>
                    </a:p>
                    <a:p>
                      <a:pPr algn="ctr" rtl="0"/>
                      <a:r>
                        <a:rPr lang="en-US" sz="1600" b="1" dirty="0">
                          <a:effectLst/>
                        </a:rPr>
                        <a:t>forward</a:t>
                      </a:r>
                      <a:r>
                        <a:rPr lang="en-US" sz="1600" dirty="0">
                          <a:effectLst/>
                        </a:rPr>
                        <a:t> on long axis of </a:t>
                      </a:r>
                      <a:r>
                        <a:rPr lang="en-US" sz="1600" u="sng" dirty="0">
                          <a:effectLst/>
                        </a:rPr>
                        <a:t>vagina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1600" dirty="0">
                          <a:effectLst/>
                        </a:rPr>
                        <a:t>Long axis of </a:t>
                      </a:r>
                      <a:r>
                        <a:rPr lang="en-US" sz="1600" i="1" dirty="0">
                          <a:effectLst/>
                        </a:rPr>
                        <a:t>body</a:t>
                      </a:r>
                      <a:r>
                        <a:rPr lang="en-US" sz="1600" dirty="0">
                          <a:effectLst/>
                        </a:rPr>
                        <a:t> of uterus is bent</a:t>
                      </a:r>
                    </a:p>
                    <a:p>
                      <a:pPr algn="l" rtl="0"/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b="1" dirty="0">
                          <a:effectLst/>
                        </a:rPr>
                        <a:t>forward</a:t>
                      </a:r>
                      <a:r>
                        <a:rPr lang="en-US" sz="1600" dirty="0">
                          <a:effectLst/>
                        </a:rPr>
                        <a:t> on long axis of </a:t>
                      </a:r>
                      <a:r>
                        <a:rPr lang="en-US" sz="1600" u="sng" dirty="0">
                          <a:effectLst/>
                        </a:rPr>
                        <a:t>cervix</a:t>
                      </a:r>
                    </a:p>
                    <a:p>
                      <a:pPr algn="l" rtl="0"/>
                      <a:endParaRPr lang="en-US" sz="1600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1600" i="1" kern="1200" dirty="0">
                          <a:effectLst/>
                        </a:rPr>
                        <a:t>Fundus &amp; body </a:t>
                      </a:r>
                      <a:r>
                        <a:rPr lang="en-US" sz="1600" kern="1200" dirty="0">
                          <a:effectLst/>
                        </a:rPr>
                        <a:t>of uterus are bent </a:t>
                      </a:r>
                      <a:r>
                        <a:rPr lang="en-US" sz="1600" b="1" kern="1200" dirty="0">
                          <a:effectLst/>
                        </a:rPr>
                        <a:t>backward</a:t>
                      </a:r>
                      <a:r>
                        <a:rPr lang="en-US" sz="1600" kern="1200" dirty="0">
                          <a:effectLst/>
                        </a:rPr>
                        <a:t>  on the </a:t>
                      </a:r>
                      <a:r>
                        <a:rPr lang="en-US" sz="1600" u="sng" kern="1200" dirty="0">
                          <a:effectLst/>
                        </a:rPr>
                        <a:t>vagina</a:t>
                      </a:r>
                      <a:r>
                        <a:rPr lang="en-US" sz="1600" kern="1200" dirty="0">
                          <a:effectLst/>
                        </a:rPr>
                        <a:t> and lie in rectouterine pouch</a:t>
                      </a:r>
                      <a:endParaRPr lang="en-US" sz="16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1600" kern="1200" dirty="0">
                          <a:effectLst/>
                        </a:rPr>
                        <a:t>Long axis of </a:t>
                      </a:r>
                      <a:r>
                        <a:rPr lang="en-US" sz="1600" i="1" kern="1200" dirty="0">
                          <a:effectLst/>
                        </a:rPr>
                        <a:t>body</a:t>
                      </a:r>
                      <a:r>
                        <a:rPr lang="en-US" sz="1600" kern="1200" dirty="0">
                          <a:effectLst/>
                        </a:rPr>
                        <a:t> of uterus is bent </a:t>
                      </a:r>
                    </a:p>
                    <a:p>
                      <a:pPr algn="l" rtl="0"/>
                      <a:r>
                        <a:rPr lang="en-US" sz="1600" b="1" kern="1200" dirty="0">
                          <a:effectLst/>
                        </a:rPr>
                        <a:t>backward</a:t>
                      </a:r>
                      <a:r>
                        <a:rPr lang="en-US" sz="1600" kern="1200" dirty="0">
                          <a:effectLst/>
                        </a:rPr>
                        <a:t> on long axis of </a:t>
                      </a:r>
                      <a:r>
                        <a:rPr lang="en-US" sz="1600" u="sng" kern="1200" dirty="0">
                          <a:effectLst/>
                        </a:rPr>
                        <a:t>cervix</a:t>
                      </a:r>
                    </a:p>
                    <a:p>
                      <a:pPr algn="l" rtl="0"/>
                      <a:endParaRPr lang="en-US" sz="16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6526427"/>
                  </a:ext>
                </a:extLst>
              </a:tr>
            </a:tbl>
          </a:graphicData>
        </a:graphic>
      </p:graphicFrame>
      <p:pic>
        <p:nvPicPr>
          <p:cNvPr id="7" name="Picture 3" descr="C:\Documents and Settings\user1\Desktop\female reproductive\F66122-005-f054a.jpg">
            <a:extLst>
              <a:ext uri="{FF2B5EF4-FFF2-40B4-BE49-F238E27FC236}">
                <a16:creationId xmlns:a16="http://schemas.microsoft.com/office/drawing/2014/main" id="{5A925E19-3E65-406C-9D26-C1EDC9A5CA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24785" y="2089220"/>
            <a:ext cx="2145135" cy="2107173"/>
          </a:xfrm>
          <a:prstGeom prst="rect">
            <a:avLst/>
          </a:prstGeom>
          <a:noFill/>
        </p:spPr>
      </p:pic>
      <p:pic>
        <p:nvPicPr>
          <p:cNvPr id="8" name="Picture 4" descr="C:\Documents and Settings\user1\Desktop\female reproductive\F66122-005-f054b.jpg">
            <a:extLst>
              <a:ext uri="{FF2B5EF4-FFF2-40B4-BE49-F238E27FC236}">
                <a16:creationId xmlns:a16="http://schemas.microsoft.com/office/drawing/2014/main" id="{A35E1D36-5985-4433-B1BA-74B732EDBC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13145" y="2395659"/>
            <a:ext cx="1704701" cy="1904414"/>
          </a:xfrm>
          <a:prstGeom prst="rect">
            <a:avLst/>
          </a:prstGeom>
          <a:noFill/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5DBD3D6-F870-45BC-8B8B-EF31AADC6DD1}"/>
              </a:ext>
            </a:extLst>
          </p:cNvPr>
          <p:cNvSpPr txBox="1"/>
          <p:nvPr/>
        </p:nvSpPr>
        <p:spPr>
          <a:xfrm>
            <a:off x="8978310" y="1870973"/>
            <a:ext cx="2938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i="1" dirty="0">
                <a:latin typeface="+mn-lt"/>
              </a:rPr>
              <a:t>Usual position of uterus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60EA109-E1D9-4FB7-BE49-5B757A19C08D}"/>
              </a:ext>
            </a:extLst>
          </p:cNvPr>
          <p:cNvSpPr txBox="1"/>
          <p:nvPr/>
        </p:nvSpPr>
        <p:spPr>
          <a:xfrm>
            <a:off x="1769019" y="6456402"/>
            <a:ext cx="58736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Verted ---&gt; Vagina		Flexed ---&gt; Cervix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5234E27-5131-4588-A51B-9CBBB4CC4C0B}"/>
              </a:ext>
            </a:extLst>
          </p:cNvPr>
          <p:cNvGrpSpPr/>
          <p:nvPr/>
        </p:nvGrpSpPr>
        <p:grpSpPr>
          <a:xfrm>
            <a:off x="736849" y="2543873"/>
            <a:ext cx="7010401" cy="1754184"/>
            <a:chOff x="665677" y="2160897"/>
            <a:chExt cx="8240410" cy="2056580"/>
          </a:xfrm>
        </p:grpSpPr>
        <p:pic>
          <p:nvPicPr>
            <p:cNvPr id="3" name="Picture 2" descr="C:\Documents and Settings\user1\My Documents\My Pictures\POSITION1.png">
              <a:extLst>
                <a:ext uri="{FF2B5EF4-FFF2-40B4-BE49-F238E27FC236}">
                  <a16:creationId xmlns:a16="http://schemas.microsoft.com/office/drawing/2014/main" id="{CA504BAA-2A89-4D8C-8A30-A7212E384B2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82852" y="2160897"/>
              <a:ext cx="1787525" cy="1554122"/>
            </a:xfrm>
            <a:prstGeom prst="rect">
              <a:avLst/>
            </a:prstGeom>
            <a:noFill/>
          </p:spPr>
        </p:pic>
        <p:pic>
          <p:nvPicPr>
            <p:cNvPr id="4" name="Picture 3" descr="C:\Documents and Settings\user1\My Documents\My Pictures\POSITION2.png">
              <a:extLst>
                <a:ext uri="{FF2B5EF4-FFF2-40B4-BE49-F238E27FC236}">
                  <a16:creationId xmlns:a16="http://schemas.microsoft.com/office/drawing/2014/main" id="{4D45A2DF-D1D5-4327-B1C3-7EABBE6B2C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744786" y="2201690"/>
              <a:ext cx="1774825" cy="1483550"/>
            </a:xfrm>
            <a:prstGeom prst="rect">
              <a:avLst/>
            </a:prstGeom>
            <a:noFill/>
          </p:spPr>
        </p:pic>
        <p:pic>
          <p:nvPicPr>
            <p:cNvPr id="5" name="Picture 2" descr="C:\Documents and Settings\user1\My Documents\My Pictures\POSITION3.png">
              <a:extLst>
                <a:ext uri="{FF2B5EF4-FFF2-40B4-BE49-F238E27FC236}">
                  <a16:creationId xmlns:a16="http://schemas.microsoft.com/office/drawing/2014/main" id="{FB451DA0-7E8C-40F8-990E-3753C48DBE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875697" y="2335316"/>
              <a:ext cx="1792287" cy="1722663"/>
            </a:xfrm>
            <a:prstGeom prst="rect">
              <a:avLst/>
            </a:prstGeom>
            <a:noFill/>
          </p:spPr>
        </p:pic>
        <p:pic>
          <p:nvPicPr>
            <p:cNvPr id="6" name="Picture 3" descr="C:\Documents and Settings\user1\My Documents\My Pictures\POSITION4.png">
              <a:extLst>
                <a:ext uri="{FF2B5EF4-FFF2-40B4-BE49-F238E27FC236}">
                  <a16:creationId xmlns:a16="http://schemas.microsoft.com/office/drawing/2014/main" id="{6AB5393B-9117-432B-A9A2-10CF69023B6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6985212" y="2245982"/>
              <a:ext cx="1920875" cy="1722663"/>
            </a:xfrm>
            <a:prstGeom prst="rect">
              <a:avLst/>
            </a:prstGeom>
            <a:noFill/>
          </p:spPr>
        </p:pic>
        <p:pic>
          <p:nvPicPr>
            <p:cNvPr id="12" name="Picture 4" descr="C:\Documents and Settings\user1\My Documents\My Pictures\POSITION5.png">
              <a:extLst>
                <a:ext uri="{FF2B5EF4-FFF2-40B4-BE49-F238E27FC236}">
                  <a16:creationId xmlns:a16="http://schemas.microsoft.com/office/drawing/2014/main" id="{C643363B-0502-4AA8-9995-D5FBACC77C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665677" y="3755812"/>
              <a:ext cx="1857375" cy="461665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3" name="Picture 5" descr="C:\Documents and Settings\user1\My Documents\My Pictures\Copy of POSITION5.png">
              <a:extLst>
                <a:ext uri="{FF2B5EF4-FFF2-40B4-BE49-F238E27FC236}">
                  <a16:creationId xmlns:a16="http://schemas.microsoft.com/office/drawing/2014/main" id="{2DAF37F5-E317-4425-BF49-210B0C78FC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747973" y="3740922"/>
              <a:ext cx="1801495" cy="461666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2A2ECC81-7303-429E-BA34-AF39FD69F232}"/>
              </a:ext>
            </a:extLst>
          </p:cNvPr>
          <p:cNvSpPr txBox="1"/>
          <p:nvPr/>
        </p:nvSpPr>
        <p:spPr>
          <a:xfrm>
            <a:off x="642034" y="335203"/>
            <a:ext cx="49654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+mj-lt"/>
              </a:rPr>
              <a:t>3. Uterus</a:t>
            </a:r>
          </a:p>
          <a:p>
            <a:r>
              <a:rPr lang="en-US" sz="3200" b="1" dirty="0">
                <a:latin typeface="+mj-lt"/>
              </a:rPr>
              <a:t>Positions of the Uterus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FAA7E44-C867-489B-B60D-ED51FFEF3C9E}"/>
              </a:ext>
            </a:extLst>
          </p:cNvPr>
          <p:cNvSpPr txBox="1"/>
          <p:nvPr/>
        </p:nvSpPr>
        <p:spPr>
          <a:xfrm>
            <a:off x="610813" y="1535531"/>
            <a:ext cx="78774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rgbClr val="92D050"/>
                </a:solidFill>
                <a:latin typeface="+mn-lt"/>
              </a:rPr>
              <a:t>We have 2 </a:t>
            </a:r>
            <a:r>
              <a:rPr lang="en-GB" sz="1600" b="1" u="sng" dirty="0">
                <a:solidFill>
                  <a:srgbClr val="92D050"/>
                </a:solidFill>
                <a:latin typeface="+mn-lt"/>
              </a:rPr>
              <a:t>normal</a:t>
            </a:r>
            <a:r>
              <a:rPr lang="en-GB" sz="1600" dirty="0">
                <a:solidFill>
                  <a:srgbClr val="92D050"/>
                </a:solidFill>
                <a:latin typeface="+mn-lt"/>
              </a:rPr>
              <a:t> positions for the uterus. The more </a:t>
            </a:r>
            <a:r>
              <a:rPr lang="en-GB" sz="1600" b="1" u="sng" dirty="0">
                <a:solidFill>
                  <a:srgbClr val="92D050"/>
                </a:solidFill>
                <a:latin typeface="+mn-lt"/>
              </a:rPr>
              <a:t>common</a:t>
            </a:r>
            <a:r>
              <a:rPr lang="en-GB" sz="1600" dirty="0">
                <a:solidFill>
                  <a:srgbClr val="92D050"/>
                </a:solidFill>
                <a:latin typeface="+mn-lt"/>
              </a:rPr>
              <a:t> one is anteverted-anteflexed.</a:t>
            </a:r>
          </a:p>
        </p:txBody>
      </p:sp>
      <p:pic>
        <p:nvPicPr>
          <p:cNvPr id="18" name="Content Placeholder 6" descr="uterus3.png">
            <a:extLst>
              <a:ext uri="{FF2B5EF4-FFF2-40B4-BE49-F238E27FC236}">
                <a16:creationId xmlns:a16="http://schemas.microsoft.com/office/drawing/2014/main" id="{8F31EAEF-DB28-465D-9F2D-578162B50DCF}"/>
              </a:ext>
            </a:extLst>
          </p:cNvPr>
          <p:cNvPicPr>
            <a:picLocks noGrp="1"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8485016" y="4742824"/>
            <a:ext cx="3369808" cy="1888232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/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F107C18-B854-468A-B188-9F8D54375F3A}"/>
              </a:ext>
            </a:extLst>
          </p:cNvPr>
          <p:cNvSpPr txBox="1"/>
          <p:nvPr/>
        </p:nvSpPr>
        <p:spPr>
          <a:xfrm>
            <a:off x="8814681" y="4411528"/>
            <a:ext cx="2938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i="1" dirty="0">
                <a:latin typeface="+mn-lt"/>
              </a:rPr>
              <a:t>Function of uterus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3F8005C-630E-478A-AD3E-93D3AD1FC0B4}"/>
              </a:ext>
            </a:extLst>
          </p:cNvPr>
          <p:cNvSpPr txBox="1"/>
          <p:nvPr/>
        </p:nvSpPr>
        <p:spPr>
          <a:xfrm>
            <a:off x="1530940" y="4697425"/>
            <a:ext cx="912688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000" dirty="0"/>
              <a:t>يعني عضو مقلوب على عضو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7B98EE4-50F0-4FEC-82DC-740B922C4800}"/>
              </a:ext>
            </a:extLst>
          </p:cNvPr>
          <p:cNvSpPr txBox="1"/>
          <p:nvPr/>
        </p:nvSpPr>
        <p:spPr>
          <a:xfrm>
            <a:off x="3260571" y="4675240"/>
            <a:ext cx="912688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000" dirty="0"/>
              <a:t>يعني عضو مقلوب على نفسه</a:t>
            </a:r>
          </a:p>
        </p:txBody>
      </p:sp>
    </p:spTree>
    <p:extLst>
      <p:ext uri="{BB962C8B-B14F-4D97-AF65-F5344CB8AC3E}">
        <p14:creationId xmlns:p14="http://schemas.microsoft.com/office/powerpoint/2010/main" val="1929282927"/>
      </p:ext>
    </p:extLst>
  </p:cSld>
  <p:clrMapOvr>
    <a:masterClrMapping/>
  </p:clrMapOvr>
</p:sld>
</file>

<file path=ppt/theme/theme1.xml><?xml version="1.0" encoding="utf-8"?>
<a:theme xmlns:a="http://schemas.openxmlformats.org/drawingml/2006/main" name="Anatomy theme">
  <a:themeElements>
    <a:clrScheme name="دفق الهواء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natomy theme" id="{7FC4F3DF-2817-4164-896C-C694E5EB36E6}" vid="{5C80C7F9-9027-4D3F-949C-98E70E22F05E}"/>
    </a:ext>
  </a:extLst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Anatomy theme (1)</Template>
  <TotalTime>1022</TotalTime>
  <Words>1697</Words>
  <Application>Microsoft Office PowerPoint</Application>
  <PresentationFormat>Widescreen</PresentationFormat>
  <Paragraphs>343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Calibri</vt:lpstr>
      <vt:lpstr>Courier New</vt:lpstr>
      <vt:lpstr>Arabic Typesetting</vt:lpstr>
      <vt:lpstr>Agency FB</vt:lpstr>
      <vt:lpstr>Calibri Light</vt:lpstr>
      <vt:lpstr>Arial</vt:lpstr>
      <vt:lpstr>Wingdings</vt:lpstr>
      <vt:lpstr>Anatomy theme</vt:lpstr>
      <vt:lpstr>PowerPoint Presentation</vt:lpstr>
      <vt:lpstr>Objectives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4. Vagina Relations of Vagina</vt:lpstr>
      <vt:lpstr>Supply</vt:lpstr>
      <vt:lpstr>Summary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000</dc:title>
  <dc:creator>Jawaher AbdulMohsen</dc:creator>
  <cp:lastModifiedBy>abdulaziz aldukhayel</cp:lastModifiedBy>
  <cp:revision>101</cp:revision>
  <dcterms:created xsi:type="dcterms:W3CDTF">2017-04-30T17:35:08Z</dcterms:created>
  <dcterms:modified xsi:type="dcterms:W3CDTF">2019-03-13T15:27:53Z</dcterms:modified>
</cp:coreProperties>
</file>