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7" r:id="rId1"/>
  </p:sldMasterIdLst>
  <p:notesMasterIdLst>
    <p:notesMasterId r:id="rId17"/>
  </p:notesMasterIdLst>
  <p:sldIdLst>
    <p:sldId id="315" r:id="rId2"/>
    <p:sldId id="363" r:id="rId3"/>
    <p:sldId id="319" r:id="rId4"/>
    <p:sldId id="301" r:id="rId5"/>
    <p:sldId id="368" r:id="rId6"/>
    <p:sldId id="375" r:id="rId7"/>
    <p:sldId id="370" r:id="rId8"/>
    <p:sldId id="371" r:id="rId9"/>
    <p:sldId id="374" r:id="rId10"/>
    <p:sldId id="372" r:id="rId11"/>
    <p:sldId id="378" r:id="rId12"/>
    <p:sldId id="373" r:id="rId13"/>
    <p:sldId id="377" r:id="rId14"/>
    <p:sldId id="376" r:id="rId15"/>
    <p:sldId id="367" r:id="rId16"/>
  </p:sldIdLst>
  <p:sldSz cx="12192000" cy="6858000"/>
  <p:notesSz cx="6858000" cy="9144000"/>
  <p:embeddedFontLst>
    <p:embeddedFont>
      <p:font typeface="Agency FB" panose="020B0503020202020204" pitchFamily="34" charset="0"/>
      <p:regular r:id="rId18"/>
      <p:bold r:id="rId19"/>
    </p:embeddedFont>
    <p:embeddedFont>
      <p:font typeface="Arabic Typesetting" panose="03020402040406030203" pitchFamily="66" charset="-78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A677"/>
    <a:srgbClr val="86585F"/>
    <a:srgbClr val="9900CC"/>
    <a:srgbClr val="996633"/>
    <a:srgbClr val="990033"/>
    <a:srgbClr val="BB889D"/>
    <a:srgbClr val="CC3399"/>
    <a:srgbClr val="B1898F"/>
    <a:srgbClr val="C8D0EE"/>
    <a:srgbClr val="4E6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docs.google.com/presentation/d/1QzDLv-_GqiU9tEFYgsd08kfcu1546XQMXmbQ0eTYC8s/edit?usp=sharin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09">
            <a:extLst>
              <a:ext uri="{FF2B5EF4-FFF2-40B4-BE49-F238E27FC236}">
                <a16:creationId xmlns:a16="http://schemas.microsoft.com/office/drawing/2014/main" id="{92B83288-6382-48A9-9407-F200043D75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10">
            <a:extLst>
              <a:ext uri="{FF2B5EF4-FFF2-40B4-BE49-F238E27FC236}">
                <a16:creationId xmlns:a16="http://schemas.microsoft.com/office/drawing/2014/main" id="{92A6CBCB-A062-4411-BBCB-950EE0FC5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55">
            <a:extLst>
              <a:ext uri="{FF2B5EF4-FFF2-40B4-BE49-F238E27FC236}">
                <a16:creationId xmlns:a16="http://schemas.microsoft.com/office/drawing/2014/main" id="{498B3F68-DD49-4A99-922A-5F3DD9CBB9A8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Shape 56">
            <a:extLst>
              <a:ext uri="{FF2B5EF4-FFF2-40B4-BE49-F238E27FC236}">
                <a16:creationId xmlns:a16="http://schemas.microsoft.com/office/drawing/2014/main" id="{CDF81E75-BF9D-4A8C-AFC0-95B62D115A0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" name="Shape 113">
            <a:extLst>
              <a:ext uri="{FF2B5EF4-FFF2-40B4-BE49-F238E27FC236}">
                <a16:creationId xmlns:a16="http://schemas.microsoft.com/office/drawing/2014/main" id="{E201EE49-8AE4-4466-89D8-4BE602B15B0D}"/>
              </a:ext>
            </a:extLst>
          </p:cNvPr>
          <p:cNvSpPr txBox="1"/>
          <p:nvPr/>
        </p:nvSpPr>
        <p:spPr>
          <a:xfrm>
            <a:off x="9724292" y="6204902"/>
            <a:ext cx="246770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500" b="1" dirty="0">
                <a:latin typeface="Arabic Typesetting"/>
                <a:ea typeface="Arabic Typesetting"/>
                <a:cs typeface="Arabic Typesetting"/>
                <a:sym typeface="Arabic Typesetting"/>
              </a:rPr>
              <a:t>{وَمَنْ يَتَوَكَّلْ عَلَى اللَّهِ فَهُوَ حَسْبُهُ}</a:t>
            </a:r>
            <a:endParaRPr sz="2500" b="1" dirty="0"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69B414-FE47-4358-96E2-2E9405BB83BB}"/>
              </a:ext>
            </a:extLst>
          </p:cNvPr>
          <p:cNvSpPr txBox="1"/>
          <p:nvPr/>
        </p:nvSpPr>
        <p:spPr>
          <a:xfrm>
            <a:off x="5096079" y="5356671"/>
            <a:ext cx="199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gency FB" panose="020B0503020202020204" pitchFamily="34" charset="0"/>
              </a:rPr>
              <a:t>Lecture (2)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2C603F-DC25-45AA-8010-10BE80124BFF}"/>
              </a:ext>
            </a:extLst>
          </p:cNvPr>
          <p:cNvSpPr txBox="1"/>
          <p:nvPr/>
        </p:nvSpPr>
        <p:spPr>
          <a:xfrm>
            <a:off x="9525300" y="5275098"/>
            <a:ext cx="2666700" cy="95013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Important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Doctors Notes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Notes/Extra explanation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62D82B-189E-4C68-BAAC-08BC49E6CC27}"/>
              </a:ext>
            </a:extLst>
          </p:cNvPr>
          <p:cNvSpPr/>
          <p:nvPr userDrawn="1"/>
        </p:nvSpPr>
        <p:spPr>
          <a:xfrm>
            <a:off x="3658685" y="2459504"/>
            <a:ext cx="487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gency FB" panose="020B0503020202020204" pitchFamily="34" charset="0"/>
              </a:rPr>
              <a:t>Female Perineum &amp; External Genitalia </a:t>
            </a:r>
          </a:p>
        </p:txBody>
      </p:sp>
      <p:sp>
        <p:nvSpPr>
          <p:cNvPr id="17" name="Shape 21">
            <a:extLst>
              <a:ext uri="{FF2B5EF4-FFF2-40B4-BE49-F238E27FC236}">
                <a16:creationId xmlns:a16="http://schemas.microsoft.com/office/drawing/2014/main" id="{E9866EDF-A8B3-4AB6-B960-409D315CBCBF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0BC3FA-6127-4E75-8FD9-5AB056BD079C}"/>
              </a:ext>
            </a:extLst>
          </p:cNvPr>
          <p:cNvSpPr txBox="1"/>
          <p:nvPr userDrawn="1"/>
        </p:nvSpPr>
        <p:spPr>
          <a:xfrm>
            <a:off x="85061" y="6175468"/>
            <a:ext cx="4328678" cy="382092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ar-SA" sz="1400" b="1" dirty="0">
                <a:latin typeface="Calibri" panose="020F0502020204030204" pitchFamily="34" charset="0"/>
                <a:cs typeface="Calibri" panose="020F0502020204030204" pitchFamily="34" charset="0"/>
              </a:rPr>
              <a:t>هذا العمل لا يغني عن المصدر الأساسي للمذاكرة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 107">
            <a:extLst>
              <a:ext uri="{FF2B5EF4-FFF2-40B4-BE49-F238E27FC236}">
                <a16:creationId xmlns:a16="http://schemas.microsoft.com/office/drawing/2014/main" id="{7B18408A-628C-43C2-8CB8-C340AE8E3846}"/>
              </a:ext>
            </a:extLst>
          </p:cNvPr>
          <p:cNvSpPr txBox="1"/>
          <p:nvPr userDrawn="1"/>
        </p:nvSpPr>
        <p:spPr>
          <a:xfrm>
            <a:off x="85059" y="5783372"/>
            <a:ext cx="4328677" cy="60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+mn-lt"/>
                <a:cs typeface="+mn-cs"/>
              </a:rPr>
              <a:t>Please check our </a:t>
            </a:r>
            <a:r>
              <a:rPr lang="en-GB" sz="1600" b="1" u="sng" dirty="0">
                <a:solidFill>
                  <a:schemeClr val="accent1"/>
                </a:solidFill>
                <a:latin typeface="+mn-lt"/>
                <a:cs typeface="+mn-cs"/>
                <a:hlinkClick r:id="rId4"/>
              </a:rPr>
              <a:t>Editing File</a:t>
            </a:r>
            <a:endParaRPr sz="160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66231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DCACC-88AC-4271-AD50-7A42F4F9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D29E6-9DA0-43B2-AF62-29A057291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775B4-6F36-4CF9-BF85-303B65A0D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F652F-5A55-4D84-AD3F-A42964D89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F2EF9-87B7-4584-A4EB-57051B15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E7BA5-E84F-4F6D-814C-560E5A4C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50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5361D-1266-48D3-B713-8F911990E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B356E-E33B-4870-8B41-1AE9E4FD1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EAC92-6FF9-40D0-B8D5-BA99BC72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5B769-F857-4196-9756-DE0B4AE2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32A03-8426-4A03-9B94-2316E84F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226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MCQs</a:t>
            </a:r>
          </a:p>
        </p:txBody>
      </p:sp>
    </p:spTree>
    <p:extLst>
      <p:ext uri="{BB962C8B-B14F-4D97-AF65-F5344CB8AC3E}">
        <p14:creationId xmlns:p14="http://schemas.microsoft.com/office/powerpoint/2010/main" val="200927362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SAQ</a:t>
            </a:r>
          </a:p>
        </p:txBody>
      </p:sp>
    </p:spTree>
    <p:extLst>
      <p:ext uri="{BB962C8B-B14F-4D97-AF65-F5344CB8AC3E}">
        <p14:creationId xmlns:p14="http://schemas.microsoft.com/office/powerpoint/2010/main" val="100477739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C9A26-57FC-426A-AC96-B2A19B7227D2}"/>
              </a:ext>
            </a:extLst>
          </p:cNvPr>
          <p:cNvSpPr txBox="1"/>
          <p:nvPr/>
        </p:nvSpPr>
        <p:spPr>
          <a:xfrm>
            <a:off x="3658685" y="2637981"/>
            <a:ext cx="4874616" cy="33547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Leaders: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Faisal Fahad Alsaif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Rawan Mohammad Alharbi</a:t>
            </a: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Members: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Abdulaziz Aldukhayel</a:t>
            </a:r>
            <a:b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</a:b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‏Abdulrahman Alduhayyim</a:t>
            </a:r>
          </a:p>
          <a:p>
            <a:pPr algn="ctr"/>
            <a:r>
              <a:rPr lang="en-US" sz="18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Rinad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1800" b="1" dirty="0" err="1">
                <a:latin typeface="+mn-lt"/>
                <a:cs typeface="Arial" panose="020B0604020202020204" pitchFamily="34" charset="0"/>
              </a:rPr>
              <a:t>Alghoraiby</a:t>
            </a:r>
            <a:b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Shape 109">
            <a:extLst>
              <a:ext uri="{FF2B5EF4-FFF2-40B4-BE49-F238E27FC236}">
                <a16:creationId xmlns:a16="http://schemas.microsoft.com/office/drawing/2014/main" id="{44F89AF6-DEB5-422C-9C27-5DDDA577350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10">
            <a:extLst>
              <a:ext uri="{FF2B5EF4-FFF2-40B4-BE49-F238E27FC236}">
                <a16:creationId xmlns:a16="http://schemas.microsoft.com/office/drawing/2014/main" id="{5FE624D4-A56A-48D8-80AD-9C7B9D47374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5">
            <a:extLst>
              <a:ext uri="{FF2B5EF4-FFF2-40B4-BE49-F238E27FC236}">
                <a16:creationId xmlns:a16="http://schemas.microsoft.com/office/drawing/2014/main" id="{437727BD-BA18-489D-8F25-BC3151EE5802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Shape 56">
            <a:extLst>
              <a:ext uri="{FF2B5EF4-FFF2-40B4-BE49-F238E27FC236}">
                <a16:creationId xmlns:a16="http://schemas.microsoft.com/office/drawing/2014/main" id="{6B278EB7-A02B-4BA5-B9F9-392A9901D43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B62692-BE68-4B70-AC38-9014948FCBBF}"/>
              </a:ext>
            </a:extLst>
          </p:cNvPr>
          <p:cNvSpPr/>
          <p:nvPr/>
        </p:nvSpPr>
        <p:spPr>
          <a:xfrm>
            <a:off x="3658685" y="1095469"/>
            <a:ext cx="48746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>
                <a:latin typeface="Agency FB" panose="020B0503020202020204" pitchFamily="34" charset="0"/>
              </a:rPr>
              <a:t>Good luck</a:t>
            </a:r>
          </a:p>
          <a:p>
            <a:pPr algn="l"/>
            <a:r>
              <a:rPr lang="en-US" sz="3800" dirty="0">
                <a:latin typeface="Agency FB" panose="020B0503020202020204" pitchFamily="34" charset="0"/>
              </a:rPr>
              <a:t> Special thank for team436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B4F9E3-3979-4AC6-8BAC-054F31D8C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027" y="1810389"/>
            <a:ext cx="448520" cy="4485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BF4CDD-45E6-4AE3-8C18-1C0EA758B99B}"/>
              </a:ext>
            </a:extLst>
          </p:cNvPr>
          <p:cNvSpPr txBox="1"/>
          <p:nvPr/>
        </p:nvSpPr>
        <p:spPr>
          <a:xfrm>
            <a:off x="8807359" y="5552471"/>
            <a:ext cx="3359419" cy="127214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References: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Girls’ &amp; Boys’ Slides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Earthslab.com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TeachMeAnatomy.com</a:t>
            </a:r>
          </a:p>
        </p:txBody>
      </p:sp>
      <p:sp>
        <p:nvSpPr>
          <p:cNvPr id="14" name="Shape 21">
            <a:extLst>
              <a:ext uri="{FF2B5EF4-FFF2-40B4-BE49-F238E27FC236}">
                <a16:creationId xmlns:a16="http://schemas.microsoft.com/office/drawing/2014/main" id="{CE4F9F2B-F48E-4434-8232-E45142D8C9E8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مجموعة 7">
            <a:extLst>
              <a:ext uri="{FF2B5EF4-FFF2-40B4-BE49-F238E27FC236}">
                <a16:creationId xmlns:a16="http://schemas.microsoft.com/office/drawing/2014/main" id="{4A3A3766-B9E0-4998-AC30-F36A54897C55}"/>
              </a:ext>
            </a:extLst>
          </p:cNvPr>
          <p:cNvGrpSpPr/>
          <p:nvPr/>
        </p:nvGrpSpPr>
        <p:grpSpPr>
          <a:xfrm>
            <a:off x="166664" y="6075936"/>
            <a:ext cx="404082" cy="718195"/>
            <a:chOff x="3955103" y="5434210"/>
            <a:chExt cx="404082" cy="718195"/>
          </a:xfrm>
        </p:grpSpPr>
        <p:pic>
          <p:nvPicPr>
            <p:cNvPr id="10" name="صورة 4">
              <a:extLst>
                <a:ext uri="{FF2B5EF4-FFF2-40B4-BE49-F238E27FC236}">
                  <a16:creationId xmlns:a16="http://schemas.microsoft.com/office/drawing/2014/main" id="{31EE6DB7-45F1-43CF-8114-40278D7E5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5103" y="5808367"/>
              <a:ext cx="344038" cy="344038"/>
            </a:xfrm>
            <a:prstGeom prst="rect">
              <a:avLst/>
            </a:prstGeom>
          </p:spPr>
        </p:pic>
        <p:pic>
          <p:nvPicPr>
            <p:cNvPr id="11" name="صورة 6">
              <a:extLst>
                <a:ext uri="{FF2B5EF4-FFF2-40B4-BE49-F238E27FC236}">
                  <a16:creationId xmlns:a16="http://schemas.microsoft.com/office/drawing/2014/main" id="{40797649-1300-41F9-B2AA-9EC8270CB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5103" y="5434210"/>
              <a:ext cx="404082" cy="32865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8E10973-6909-496D-B669-80D56397A4D5}"/>
              </a:ext>
            </a:extLst>
          </p:cNvPr>
          <p:cNvSpPr txBox="1"/>
          <p:nvPr/>
        </p:nvSpPr>
        <p:spPr>
          <a:xfrm>
            <a:off x="500294" y="5913762"/>
            <a:ext cx="487461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Twitter.com</a:t>
            </a:r>
            <a:r>
              <a:rPr lang="ar-SA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/</a:t>
            </a: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Anatomy437</a:t>
            </a:r>
          </a:p>
          <a:p>
            <a:pPr algn="l">
              <a:lnSpc>
                <a:spcPct val="150000"/>
              </a:lnSpc>
            </a:pP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Anatomyteam.437@gmail.com</a:t>
            </a:r>
          </a:p>
        </p:txBody>
      </p:sp>
    </p:spTree>
    <p:extLst>
      <p:ext uri="{BB962C8B-B14F-4D97-AF65-F5344CB8AC3E}">
        <p14:creationId xmlns:p14="http://schemas.microsoft.com/office/powerpoint/2010/main" val="105146012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01F8F-1632-4F29-9DD0-22024A4CE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15088-A686-41D9-9E3C-201437742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02DC9-A02D-46E3-8231-8678137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E5E4A-AD5F-4D0E-9EAC-EC13A71A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26F55-39A8-4D53-9461-79B1D148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240928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E1DB6-1226-47C2-BAA4-2C24851E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CCA17-5C08-4253-ADCB-BAC3690E8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E24BD-19EA-4B0B-8D8F-11B2133D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0260A-4F2B-45B9-92B0-243CF3B5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AB8F8-BDB9-4883-91D3-188746DE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389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F5DB0-DF20-4BFE-ABEE-3F19EF6A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232E2-5ACC-43AD-A4A7-A84492D75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CA1A8-C9C0-4322-AEA7-CABE8443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9B29D-2DDB-4905-9451-FFA3057F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328A4-8FDD-4906-96EF-5D4F991A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769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7A6C1-D2DD-474C-9413-AD649694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B6A32-DA5C-424A-B623-FD55AB6CF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4E32B-B6C5-4F5D-8E04-65F479075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150BA-825C-49E0-8EC1-67142E77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98237-05F2-4024-8185-0B86A165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A1846-3BCD-493E-988E-1AD1CDA9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728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27DF7-4435-45C3-A0FA-570D310FB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75B17-F885-409C-B10E-45BAA29FF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C0C47-C94C-46E4-9EC7-7DFA6EE6B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6B4F27-90AB-4699-B41A-8224AE477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37289-A016-4215-A2B0-A678D1B2C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6AD6FC-893C-4A31-8C94-F608EC71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A22121-EC0C-4947-A49A-AAE46522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393CF7-F247-4A1B-8054-FC3C34BF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78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9D813-4149-47A4-A30F-D0380151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D4937C-2D97-4CAC-90E7-B279B192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0EFD8-D8EE-44F1-B5AE-94B228FDF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E5891E-96D9-4E3A-9354-6506D7BA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078191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F248B-1BF4-4238-BAE7-F0E056229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70510-533E-4335-9FD5-A6BB750A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12907-D9AB-4EBC-A23D-843A50DF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4050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21FA9-505E-473C-8441-AFE3803F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53EC5-0125-4A93-A7F1-ED1AF7FE4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EB7F9-A684-4714-A500-510ED6ED7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8AABF-73E3-48F0-AB5E-4FEBCE39E2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8460F-7661-4CB9-9476-5A8B2F9BF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ACA6B-599C-4801-B0AC-520C395B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793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1">
            <a:extLst>
              <a:ext uri="{FF2B5EF4-FFF2-40B4-BE49-F238E27FC236}">
                <a16:creationId xmlns:a16="http://schemas.microsoft.com/office/drawing/2014/main" id="{13423607-06AB-4953-837A-F9ED8DA39A13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rgbClr val="CCA677"/>
          </a:solidFill>
          <a:ln>
            <a:solidFill>
              <a:srgbClr val="CCA67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C4FFC4-2497-4595-ABCD-6039C19211AB}"/>
              </a:ext>
            </a:extLst>
          </p:cNvPr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77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39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C730D43-AD41-4173-B060-6021C5829948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heavy" dirty="0">
                <a:uFill>
                  <a:solidFill>
                    <a:srgbClr val="990033"/>
                  </a:solidFill>
                </a:uFill>
              </a:rPr>
              <a:t>Anal Triangle</a:t>
            </a:r>
            <a:r>
              <a:rPr lang="en-US" sz="3600" b="1" dirty="0"/>
              <a:t> 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937663-ED9F-46AE-8F92-9307CCD48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058708"/>
              </p:ext>
            </p:extLst>
          </p:nvPr>
        </p:nvGraphicFramePr>
        <p:xfrm>
          <a:off x="738648" y="1090144"/>
          <a:ext cx="8999486" cy="4114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70743">
                  <a:extLst>
                    <a:ext uri="{9D8B030D-6E8A-4147-A177-3AD203B41FA5}">
                      <a16:colId xmlns:a16="http://schemas.microsoft.com/office/drawing/2014/main" val="4263688751"/>
                    </a:ext>
                  </a:extLst>
                </a:gridCol>
                <a:gridCol w="7528743">
                  <a:extLst>
                    <a:ext uri="{9D8B030D-6E8A-4147-A177-3AD203B41FA5}">
                      <a16:colId xmlns:a16="http://schemas.microsoft.com/office/drawing/2014/main" val="2737393612"/>
                    </a:ext>
                  </a:extLst>
                </a:gridCol>
              </a:tblGrid>
              <a:tr h="318754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>
                          <a:solidFill>
                            <a:schemeClr val="tx1"/>
                          </a:solidFill>
                        </a:rPr>
                        <a:t>Boundaries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Anterior 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Transverse line passing through the 2 ischial tuberosities</a:t>
                      </a:r>
                    </a:p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Posterior 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6"/>
                            </a:solidFill>
                          </a:uFill>
                        </a:rPr>
                        <a:t>coccyx</a:t>
                      </a:r>
                    </a:p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Lateral 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b="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7030A0"/>
                            </a:solidFill>
                          </a:uFill>
                        </a:rPr>
                        <a:t>ischial tuberosity</a:t>
                      </a:r>
                      <a:r>
                        <a:rPr lang="en-US" sz="18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7030A0"/>
                            </a:solidFill>
                          </a:uFill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&amp;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sacrotuberous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lig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773058"/>
                  </a:ext>
                </a:extLst>
              </a:tr>
              <a:tr h="127502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/>
                        <a:t>Contents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Lower part of Anal canal, </a:t>
                      </a:r>
                      <a:r>
                        <a:rPr lang="en-US" sz="1800" dirty="0" err="1"/>
                        <a:t>Ano</a:t>
                      </a:r>
                      <a:r>
                        <a:rPr lang="en-US" sz="1800" dirty="0"/>
                        <a:t>-coccygeal body &amp; Ischiorectal fossa on each side </a:t>
                      </a:r>
                      <a:r>
                        <a:rPr lang="en-US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Ischiorectal fossa </a:t>
                      </a:r>
                      <a:r>
                        <a:rPr lang="en-US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for </a:t>
                      </a:r>
                      <a:r>
                        <a:rPr 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dilation</a:t>
                      </a:r>
                      <a:r>
                        <a:rPr lang="en-US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of </a:t>
                      </a:r>
                      <a:r>
                        <a:rPr 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anal canal</a:t>
                      </a:r>
                      <a:r>
                        <a:rPr lang="en-US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0548790"/>
                  </a:ext>
                </a:extLst>
              </a:tr>
              <a:tr h="12750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u="none" dirty="0"/>
                        <a:t>Anal Canal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8269749"/>
                  </a:ext>
                </a:extLst>
              </a:tr>
              <a:tr h="31875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/>
                        <a:t>It is about </a:t>
                      </a:r>
                      <a:r>
                        <a:rPr lang="en-US" sz="1800" b="1" u="none" dirty="0"/>
                        <a:t>1.5 in</a:t>
                      </a:r>
                      <a:r>
                        <a:rPr lang="en-US" sz="1800" b="0" u="none" dirty="0"/>
                        <a:t> long, </a:t>
                      </a:r>
                      <a:r>
                        <a:rPr lang="en-US" sz="1800" b="0" u="sng" dirty="0">
                          <a:solidFill>
                            <a:srgbClr val="C00000"/>
                          </a:solidFill>
                        </a:rPr>
                        <a:t>descending from</a:t>
                      </a:r>
                      <a:r>
                        <a:rPr lang="en-US" sz="1800" b="0" u="none" dirty="0">
                          <a:solidFill>
                            <a:srgbClr val="C00000"/>
                          </a:solidFill>
                        </a:rPr>
                        <a:t> the </a:t>
                      </a:r>
                      <a:r>
                        <a:rPr lang="en-US" sz="1800" b="1" u="none" dirty="0">
                          <a:solidFill>
                            <a:srgbClr val="C00000"/>
                          </a:solidFill>
                        </a:rPr>
                        <a:t>rectal</a:t>
                      </a:r>
                      <a:r>
                        <a:rPr lang="en-US" sz="1800" b="0" u="none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b="1" u="none" dirty="0">
                          <a:solidFill>
                            <a:srgbClr val="C00000"/>
                          </a:solidFill>
                        </a:rPr>
                        <a:t>ampulla</a:t>
                      </a:r>
                      <a:r>
                        <a:rPr lang="en-US" sz="1800" b="0" u="none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b="0" u="sng" dirty="0">
                          <a:solidFill>
                            <a:srgbClr val="C00000"/>
                          </a:solidFill>
                        </a:rPr>
                        <a:t>to</a:t>
                      </a:r>
                      <a:r>
                        <a:rPr lang="en-US" sz="1800" b="0" u="none" dirty="0">
                          <a:solidFill>
                            <a:srgbClr val="C00000"/>
                          </a:solidFill>
                        </a:rPr>
                        <a:t> the </a:t>
                      </a:r>
                      <a:r>
                        <a:rPr lang="en-US" sz="1800" b="1" u="none" dirty="0">
                          <a:solidFill>
                            <a:srgbClr val="C00000"/>
                          </a:solidFill>
                        </a:rPr>
                        <a:t>anus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b="0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1133723"/>
                  </a:ext>
                </a:extLst>
              </a:tr>
              <a:tr h="3187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/>
                        <a:t>Relations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Anterior </a:t>
                      </a:r>
                      <a:r>
                        <a:rPr lang="en-GB" sz="1800" kern="12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kern="1200" dirty="0">
                          <a:sym typeface="Wingdings" panose="05000000000000000000" pitchFamily="2" charset="2"/>
                        </a:rPr>
                        <a:t>Perineal body, urogenital diaphragm, and lower part of vagina</a:t>
                      </a:r>
                      <a:endParaRPr lang="en-GB" sz="1800" kern="1200" dirty="0">
                        <a:sym typeface="Wingdings" panose="05000000000000000000" pitchFamily="2" charset="2"/>
                      </a:endParaRPr>
                    </a:p>
                    <a:p>
                      <a:r>
                        <a:rPr lang="en-US" sz="1800" dirty="0"/>
                        <a:t>Posterior </a:t>
                      </a:r>
                      <a:r>
                        <a:rPr lang="en-GB" sz="1800" kern="1200" dirty="0">
                          <a:sym typeface="Wingdings" panose="05000000000000000000" pitchFamily="2" charset="2"/>
                        </a:rPr>
                        <a:t> Anococcygeal body</a:t>
                      </a:r>
                    </a:p>
                    <a:p>
                      <a:r>
                        <a:rPr lang="en-US" sz="1800" dirty="0"/>
                        <a:t>Lateral </a:t>
                      </a:r>
                      <a:r>
                        <a:rPr lang="en-GB" sz="1800" kern="1200" dirty="0">
                          <a:sym typeface="Wingdings" panose="05000000000000000000" pitchFamily="2" charset="2"/>
                        </a:rPr>
                        <a:t> Ischiorectal fossae</a:t>
                      </a:r>
                      <a:endParaRPr lang="en-US" sz="1800" b="0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771182"/>
                  </a:ext>
                </a:extLst>
              </a:tr>
              <a:tr h="3187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/>
                        <a:t>Division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1" u="none" dirty="0"/>
                        <a:t>Upper</a:t>
                      </a:r>
                      <a:r>
                        <a:rPr lang="en-US" sz="1800" b="0" u="none" dirty="0"/>
                        <a:t> half: derived from </a:t>
                      </a:r>
                      <a:r>
                        <a:rPr lang="en-US" sz="1800" b="1" u="none" dirty="0"/>
                        <a:t>hindgut</a:t>
                      </a:r>
                      <a:r>
                        <a:rPr lang="en-US" sz="1800" b="0" u="none" dirty="0"/>
                        <a:t> (</a:t>
                      </a:r>
                      <a:r>
                        <a:rPr lang="en-US" sz="1800" b="1" u="none" dirty="0"/>
                        <a:t>endoderm</a:t>
                      </a:r>
                      <a:r>
                        <a:rPr lang="en-US" sz="1800" b="0" u="none" dirty="0"/>
                        <a:t>) </a:t>
                      </a:r>
                    </a:p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1" u="none" dirty="0"/>
                        <a:t>Lower</a:t>
                      </a:r>
                      <a:r>
                        <a:rPr lang="en-US" sz="1800" b="0" u="none" dirty="0"/>
                        <a:t> half: derived from the </a:t>
                      </a:r>
                      <a:r>
                        <a:rPr lang="en-US" sz="1800" b="1" u="none" dirty="0" err="1"/>
                        <a:t>proctodeum</a:t>
                      </a:r>
                      <a:r>
                        <a:rPr lang="en-US" sz="1800" b="0" u="none" dirty="0"/>
                        <a:t> (</a:t>
                      </a:r>
                      <a:r>
                        <a:rPr lang="en-US" sz="1800" b="1" u="none" dirty="0"/>
                        <a:t>ectoderm</a:t>
                      </a:r>
                      <a:r>
                        <a:rPr lang="en-US" sz="1800" b="0" u="none" dirty="0"/>
                        <a:t>)</a:t>
                      </a:r>
                    </a:p>
                    <a:p>
                      <a:pPr marL="0" indent="0" algn="l">
                        <a:buFont typeface="Courier New" panose="02070309020205020404" pitchFamily="49" charset="0"/>
                        <a:buNone/>
                      </a:pPr>
                      <a:r>
                        <a:rPr lang="en-US" sz="1800" b="0" u="none" dirty="0"/>
                        <a:t>The two parts have </a:t>
                      </a:r>
                      <a:r>
                        <a:rPr lang="en-US" sz="1800" b="1" u="none" dirty="0">
                          <a:solidFill>
                            <a:srgbClr val="C00000"/>
                          </a:solidFill>
                        </a:rPr>
                        <a:t>DIFFERENT</a:t>
                      </a:r>
                      <a:r>
                        <a:rPr lang="en-US" sz="1800" b="0" u="none" dirty="0"/>
                        <a:t> </a:t>
                      </a:r>
                      <a:r>
                        <a:rPr lang="en-US" sz="1800" b="1" u="none" dirty="0"/>
                        <a:t>blood supply</a:t>
                      </a:r>
                      <a:r>
                        <a:rPr lang="en-US" sz="1800" b="0" u="none" dirty="0"/>
                        <a:t>, </a:t>
                      </a:r>
                      <a:r>
                        <a:rPr lang="en-US" sz="1800" b="1" u="none" dirty="0"/>
                        <a:t>nerve supply </a:t>
                      </a:r>
                      <a:r>
                        <a:rPr lang="en-US" sz="1800" b="0" u="none" dirty="0"/>
                        <a:t>and </a:t>
                      </a:r>
                      <a:r>
                        <a:rPr lang="en-US" sz="1800" b="1" u="none" dirty="0"/>
                        <a:t>lymphatic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644599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F2A688E9-7569-40CE-8B3C-B9E819D56670}"/>
              </a:ext>
            </a:extLst>
          </p:cNvPr>
          <p:cNvGrpSpPr/>
          <p:nvPr/>
        </p:nvGrpSpPr>
        <p:grpSpPr>
          <a:xfrm>
            <a:off x="9738134" y="2711262"/>
            <a:ext cx="2467172" cy="1435476"/>
            <a:chOff x="9727894" y="4960209"/>
            <a:chExt cx="2467172" cy="143547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74D3F28-D088-4FBC-A8F0-06BA37F832E3}"/>
                </a:ext>
              </a:extLst>
            </p:cNvPr>
            <p:cNvGrpSpPr/>
            <p:nvPr/>
          </p:nvGrpSpPr>
          <p:grpSpPr>
            <a:xfrm>
              <a:off x="9741200" y="4960209"/>
              <a:ext cx="2453866" cy="1435476"/>
              <a:chOff x="9741200" y="4960209"/>
              <a:chExt cx="2453866" cy="143547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ED1F6C0-D802-45C0-B87B-DF68B5F1E14C}"/>
                  </a:ext>
                </a:extLst>
              </p:cNvPr>
              <p:cNvGrpSpPr/>
              <p:nvPr/>
            </p:nvGrpSpPr>
            <p:grpSpPr>
              <a:xfrm>
                <a:off x="9741200" y="4960209"/>
                <a:ext cx="2453866" cy="1435476"/>
                <a:chOff x="9741200" y="4960209"/>
                <a:chExt cx="2453866" cy="1435476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A1657368-2E16-407E-B614-C1A418DA50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836" t="2767" r="4758" b="13157"/>
                <a:stretch/>
              </p:blipFill>
              <p:spPr>
                <a:xfrm>
                  <a:off x="9741200" y="4960209"/>
                  <a:ext cx="2453866" cy="1435476"/>
                </a:xfrm>
                <a:prstGeom prst="rect">
                  <a:avLst/>
                </a:prstGeom>
              </p:spPr>
            </p:pic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EC75A295-2396-4161-8A2C-38E3B76F1A3C}"/>
                    </a:ext>
                  </a:extLst>
                </p:cNvPr>
                <p:cNvGrpSpPr/>
                <p:nvPr/>
              </p:nvGrpSpPr>
              <p:grpSpPr>
                <a:xfrm>
                  <a:off x="10058034" y="5742211"/>
                  <a:ext cx="1171718" cy="463252"/>
                  <a:chOff x="10058034" y="5742211"/>
                  <a:chExt cx="1171718" cy="463252"/>
                </a:xfrm>
              </p:grpSpPr>
              <p:sp>
                <p:nvSpPr>
                  <p:cNvPr id="17" name="Isosceles Triangle 16">
                    <a:extLst>
                      <a:ext uri="{FF2B5EF4-FFF2-40B4-BE49-F238E27FC236}">
                        <a16:creationId xmlns:a16="http://schemas.microsoft.com/office/drawing/2014/main" id="{0EF7EFEB-8699-43CE-8487-E658F60FF52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654391" y="5742211"/>
                    <a:ext cx="575361" cy="268056"/>
                  </a:xfrm>
                  <a:prstGeom prst="triangle">
                    <a:avLst/>
                  </a:prstGeom>
                  <a:noFill/>
                  <a:ln w="28575">
                    <a:solidFill>
                      <a:srgbClr val="9900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" name="Rounded Rectangle 17">
                    <a:extLst>
                      <a:ext uri="{FF2B5EF4-FFF2-40B4-BE49-F238E27FC236}">
                        <a16:creationId xmlns:a16="http://schemas.microsoft.com/office/drawing/2014/main" id="{EE967036-D784-4C56-B046-DB33A4D92072}"/>
                      </a:ext>
                    </a:extLst>
                  </p:cNvPr>
                  <p:cNvSpPr/>
                  <p:nvPr/>
                </p:nvSpPr>
                <p:spPr>
                  <a:xfrm>
                    <a:off x="10058034" y="6071162"/>
                    <a:ext cx="287749" cy="134301"/>
                  </a:xfrm>
                  <a:prstGeom prst="roundRect">
                    <a:avLst/>
                  </a:prstGeom>
                  <a:noFill/>
                  <a:ln w="28575">
                    <a:solidFill>
                      <a:srgbClr val="990033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10" name="Rounded Rectangle 17">
                <a:extLst>
                  <a:ext uri="{FF2B5EF4-FFF2-40B4-BE49-F238E27FC236}">
                    <a16:creationId xmlns:a16="http://schemas.microsoft.com/office/drawing/2014/main" id="{045BBFB7-BCEC-4304-92A1-0A47C9F9E681}"/>
                  </a:ext>
                </a:extLst>
              </p:cNvPr>
              <p:cNvSpPr/>
              <p:nvPr/>
            </p:nvSpPr>
            <p:spPr>
              <a:xfrm>
                <a:off x="10818024" y="6239449"/>
                <a:ext cx="248093" cy="127362"/>
              </a:xfrm>
              <a:prstGeom prst="roundRect">
                <a:avLst/>
              </a:prstGeom>
              <a:noFill/>
              <a:ln w="28575">
                <a:solidFill>
                  <a:schemeClr val="accent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Rounded Rectangle 17">
              <a:extLst>
                <a:ext uri="{FF2B5EF4-FFF2-40B4-BE49-F238E27FC236}">
                  <a16:creationId xmlns:a16="http://schemas.microsoft.com/office/drawing/2014/main" id="{85B43358-4F12-4A2E-8904-5D5F163B4316}"/>
                </a:ext>
              </a:extLst>
            </p:cNvPr>
            <p:cNvSpPr/>
            <p:nvPr/>
          </p:nvSpPr>
          <p:spPr>
            <a:xfrm>
              <a:off x="9727894" y="5631727"/>
              <a:ext cx="373142" cy="134301"/>
            </a:xfrm>
            <a:prstGeom prst="roundRect">
              <a:avLst/>
            </a:prstGeom>
            <a:noFill/>
            <a:ln w="28575">
              <a:solidFill>
                <a:srgbClr val="9900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30720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C730D43-AD41-4173-B060-6021C5829948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uFill>
                  <a:solidFill>
                    <a:srgbClr val="990033"/>
                  </a:solidFill>
                </a:uFill>
              </a:rPr>
              <a:t>Anal </a:t>
            </a:r>
            <a:r>
              <a:rPr lang="en-US" sz="3600" b="1" dirty="0"/>
              <a:t>canal (SUPPLY) 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937663-ED9F-46AE-8F92-9307CCD48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778231"/>
              </p:ext>
            </p:extLst>
          </p:nvPr>
        </p:nvGraphicFramePr>
        <p:xfrm>
          <a:off x="738648" y="1090144"/>
          <a:ext cx="10714705" cy="411484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43848">
                  <a:extLst>
                    <a:ext uri="{9D8B030D-6E8A-4147-A177-3AD203B41FA5}">
                      <a16:colId xmlns:a16="http://schemas.microsoft.com/office/drawing/2014/main" val="4263688751"/>
                    </a:ext>
                  </a:extLst>
                </a:gridCol>
                <a:gridCol w="2670048">
                  <a:extLst>
                    <a:ext uri="{9D8B030D-6E8A-4147-A177-3AD203B41FA5}">
                      <a16:colId xmlns:a16="http://schemas.microsoft.com/office/drawing/2014/main" val="2737393612"/>
                    </a:ext>
                  </a:extLst>
                </a:gridCol>
                <a:gridCol w="2359152">
                  <a:extLst>
                    <a:ext uri="{9D8B030D-6E8A-4147-A177-3AD203B41FA5}">
                      <a16:colId xmlns:a16="http://schemas.microsoft.com/office/drawing/2014/main" val="2032567736"/>
                    </a:ext>
                  </a:extLst>
                </a:gridCol>
                <a:gridCol w="1938528">
                  <a:extLst>
                    <a:ext uri="{9D8B030D-6E8A-4147-A177-3AD203B41FA5}">
                      <a16:colId xmlns:a16="http://schemas.microsoft.com/office/drawing/2014/main" val="281845657"/>
                    </a:ext>
                  </a:extLst>
                </a:gridCol>
                <a:gridCol w="2803129">
                  <a:extLst>
                    <a:ext uri="{9D8B030D-6E8A-4147-A177-3AD203B41FA5}">
                      <a16:colId xmlns:a16="http://schemas.microsoft.com/office/drawing/2014/main" val="34596119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Arterial supply 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Venous drainage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Lymphatic drainage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Nerves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773058"/>
                  </a:ext>
                </a:extLst>
              </a:tr>
              <a:tr h="31875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Upper half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/>
                        <a:t>hindgut</a:t>
                      </a:r>
                      <a:r>
                        <a:rPr lang="en-US" sz="1800" b="0" u="none" dirty="0"/>
                        <a:t> (</a:t>
                      </a:r>
                      <a:r>
                        <a:rPr lang="en-US" sz="1800" b="1" u="none" dirty="0"/>
                        <a:t>endoderm</a:t>
                      </a:r>
                      <a:r>
                        <a:rPr lang="en-US" sz="1800" b="0" u="none" dirty="0"/>
                        <a:t>) </a:t>
                      </a:r>
                    </a:p>
                  </a:txBody>
                  <a:tcPr marT="45727" marB="45727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Superior rectal artery </a:t>
                      </a:r>
                      <a:r>
                        <a:rPr lang="en-US" sz="1800" b="0" dirty="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continuation</a:t>
                      </a:r>
                      <a:r>
                        <a:rPr lang="en-US" sz="1800" b="0" dirty="0">
                          <a:solidFill>
                            <a:srgbClr val="C00000"/>
                          </a:solidFill>
                          <a:effectLst/>
                        </a:rPr>
                        <a:t> of the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inferior mesenteric artery</a:t>
                      </a:r>
                      <a:r>
                        <a:rPr lang="en-US" sz="1800" b="0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Superior rectal vein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drained into the inferior mesenteric vein (portal circulation)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Para-rectal nodes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drained into</a:t>
                      </a:r>
                      <a:r>
                        <a:rPr lang="ar-SA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inferior mesenteric lymph nodes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C00000"/>
                          </a:solidFill>
                          <a:effectLst/>
                        </a:rPr>
                        <a:t>(sensitive</a:t>
                      </a:r>
                      <a:r>
                        <a:rPr lang="en-US" sz="1800" b="0" baseline="0" dirty="0">
                          <a:solidFill>
                            <a:srgbClr val="C00000"/>
                          </a:solidFill>
                          <a:effectLst/>
                        </a:rPr>
                        <a:t> to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effectLst/>
                        </a:rPr>
                        <a:t>stretch</a:t>
                      </a:r>
                      <a:r>
                        <a:rPr lang="en-US" sz="1800" b="0" baseline="0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Visceral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motor (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Inferior Hypogastric Plexus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sympathetic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&amp;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parasympathetic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116279"/>
                  </a:ext>
                </a:extLst>
              </a:tr>
              <a:tr h="1275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Lower half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 err="1"/>
                        <a:t>proctodeum</a:t>
                      </a:r>
                      <a:r>
                        <a:rPr lang="en-US" sz="1800" b="0" u="none" dirty="0"/>
                        <a:t> (</a:t>
                      </a:r>
                      <a:r>
                        <a:rPr lang="en-US" sz="1800" b="1" u="none" dirty="0"/>
                        <a:t>ectoderm</a:t>
                      </a:r>
                      <a:r>
                        <a:rPr lang="en-US" sz="1800" b="0" u="none" dirty="0"/>
                        <a:t>)</a:t>
                      </a:r>
                    </a:p>
                  </a:txBody>
                  <a:tcPr marT="45727" marB="45727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Inferior rectal artery </a:t>
                      </a:r>
                      <a:r>
                        <a:rPr lang="en-US" sz="1800" b="0" dirty="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branch</a:t>
                      </a:r>
                      <a:r>
                        <a:rPr lang="en-US" sz="1800" b="0" dirty="0">
                          <a:solidFill>
                            <a:srgbClr val="C00000"/>
                          </a:solidFill>
                          <a:effectLst/>
                        </a:rPr>
                        <a:t> of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internal pudendal artery</a:t>
                      </a:r>
                      <a:r>
                        <a:rPr lang="en-US" sz="1800" b="0" dirty="0">
                          <a:solidFill>
                            <a:srgbClr val="C00000"/>
                          </a:solidFill>
                          <a:effectLst/>
                        </a:rPr>
                        <a:t>) 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Inferior rectal vein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drained into the internal pudendal vein (Systemic circulation)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Superficial  inguinal lymph nodes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C00000"/>
                          </a:solidFill>
                          <a:effectLst/>
                        </a:rPr>
                        <a:t>(sensitive</a:t>
                      </a:r>
                      <a:r>
                        <a:rPr lang="en-US" sz="1800" b="0" baseline="0" dirty="0">
                          <a:solidFill>
                            <a:srgbClr val="C00000"/>
                          </a:solidFill>
                          <a:effectLst/>
                        </a:rPr>
                        <a:t> to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effectLst/>
                        </a:rPr>
                        <a:t>pain</a:t>
                      </a:r>
                      <a:r>
                        <a:rPr lang="en-US" sz="1800" b="0" baseline="0" dirty="0">
                          <a:solidFill>
                            <a:srgbClr val="C00000"/>
                          </a:solidFill>
                          <a:effectLst/>
                        </a:rPr>
                        <a:t>)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Somatic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motor &amp;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sensory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nerves -(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Inferior rectal nerve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branch of pudendal nerve) </a:t>
                      </a:r>
                      <a:r>
                        <a:rPr lang="en-US" sz="1800" b="0" u="sng" dirty="0">
                          <a:solidFill>
                            <a:schemeClr val="tx1"/>
                          </a:solidFill>
                          <a:effectLst/>
                        </a:rPr>
                        <a:t>supplies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external sphincter muscle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of the anus and the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skin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of the anal region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0548790"/>
                  </a:ext>
                </a:extLst>
              </a:tr>
            </a:tbl>
          </a:graphicData>
        </a:graphic>
      </p:graphicFrame>
      <p:pic>
        <p:nvPicPr>
          <p:cNvPr id="15" name="Picture 2" descr="C:\Users\Zeenat\Pictures\Picture1aaa.jpg">
            <a:extLst>
              <a:ext uri="{FF2B5EF4-FFF2-40B4-BE49-F238E27FC236}">
                <a16:creationId xmlns:a16="http://schemas.microsoft.com/office/drawing/2014/main" id="{E0217EA3-5B21-4D0B-9A55-13F552F59F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 t="7522" r="6700" b="5368"/>
          <a:stretch/>
        </p:blipFill>
        <p:spPr bwMode="auto">
          <a:xfrm>
            <a:off x="2090908" y="5316582"/>
            <a:ext cx="1507123" cy="12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Zeenat\Pictures\aza.jpg">
            <a:extLst>
              <a:ext uri="{FF2B5EF4-FFF2-40B4-BE49-F238E27FC236}">
                <a16:creationId xmlns:a16="http://schemas.microsoft.com/office/drawing/2014/main" id="{15064D48-D374-47B1-9134-CCC784252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t="4110" r="8218" b="2963"/>
          <a:stretch/>
        </p:blipFill>
        <p:spPr bwMode="auto">
          <a:xfrm>
            <a:off x="4726881" y="5265991"/>
            <a:ext cx="1507123" cy="137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Zeenat\Pictures\saw.jpg">
            <a:extLst>
              <a:ext uri="{FF2B5EF4-FFF2-40B4-BE49-F238E27FC236}">
                <a16:creationId xmlns:a16="http://schemas.microsoft.com/office/drawing/2014/main" id="{BD9FE46C-B3D6-47F2-9559-BC86636DFF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7520" r="1313" b="2962"/>
          <a:stretch/>
        </p:blipFill>
        <p:spPr bwMode="auto">
          <a:xfrm>
            <a:off x="6855246" y="5316583"/>
            <a:ext cx="1746174" cy="132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5DC445C-5AD3-4176-9A48-0D09EA12AB99}"/>
              </a:ext>
            </a:extLst>
          </p:cNvPr>
          <p:cNvSpPr/>
          <p:nvPr/>
        </p:nvSpPr>
        <p:spPr>
          <a:xfrm>
            <a:off x="9857934" y="147246"/>
            <a:ext cx="2187458" cy="439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+mj-lt"/>
              </a:rPr>
              <a:t>IMPORTANT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2044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343B2E-5DB0-470C-B8C3-C6824EC4D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453" y="4829573"/>
            <a:ext cx="2759853" cy="168448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C730D43-AD41-4173-B060-6021C5829948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heavy" dirty="0">
                <a:uFill>
                  <a:solidFill>
                    <a:srgbClr val="990033"/>
                  </a:solidFill>
                </a:uFill>
              </a:rPr>
              <a:t>Anal Triangle</a:t>
            </a:r>
            <a:r>
              <a:rPr lang="en-US" sz="3600" b="1" dirty="0"/>
              <a:t> 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937663-ED9F-46AE-8F92-9307CCD48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670450"/>
              </p:ext>
            </p:extLst>
          </p:nvPr>
        </p:nvGraphicFramePr>
        <p:xfrm>
          <a:off x="738648" y="1090144"/>
          <a:ext cx="8999486" cy="39319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70743">
                  <a:extLst>
                    <a:ext uri="{9D8B030D-6E8A-4147-A177-3AD203B41FA5}">
                      <a16:colId xmlns:a16="http://schemas.microsoft.com/office/drawing/2014/main" val="4263688751"/>
                    </a:ext>
                  </a:extLst>
                </a:gridCol>
                <a:gridCol w="7528743">
                  <a:extLst>
                    <a:ext uri="{9D8B030D-6E8A-4147-A177-3AD203B41FA5}">
                      <a16:colId xmlns:a16="http://schemas.microsoft.com/office/drawing/2014/main" val="273739361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u="none" dirty="0">
                          <a:solidFill>
                            <a:schemeClr val="tx1"/>
                          </a:solidFill>
                        </a:rPr>
                        <a:t>Ischiorectal Fossa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826974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u="none" dirty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en-US" sz="1800" b="1" u="none" dirty="0">
                          <a:solidFill>
                            <a:schemeClr val="tx1"/>
                          </a:solidFill>
                        </a:rPr>
                        <a:t>fascial</a:t>
                      </a:r>
                      <a:r>
                        <a:rPr lang="en-US" sz="1800" b="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u="none" dirty="0">
                          <a:solidFill>
                            <a:schemeClr val="tx1"/>
                          </a:solidFill>
                        </a:rPr>
                        <a:t>lined</a:t>
                      </a:r>
                      <a:r>
                        <a:rPr lang="en-US" sz="1800" b="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u="none" dirty="0">
                          <a:solidFill>
                            <a:schemeClr val="tx1"/>
                          </a:solidFill>
                        </a:rPr>
                        <a:t>wedge-shaped space </a:t>
                      </a:r>
                      <a:r>
                        <a:rPr lang="en-US" sz="1800" b="0" u="none" dirty="0">
                          <a:solidFill>
                            <a:schemeClr val="tx1"/>
                          </a:solidFill>
                        </a:rPr>
                        <a:t>on each side of the </a:t>
                      </a:r>
                      <a:r>
                        <a:rPr lang="en-US" sz="1800" b="1" u="none" dirty="0">
                          <a:solidFill>
                            <a:schemeClr val="tx1"/>
                          </a:solidFill>
                        </a:rPr>
                        <a:t>anal canal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700" b="0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1608856"/>
                  </a:ext>
                </a:extLst>
              </a:tr>
              <a:tr h="181026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>
                          <a:solidFill>
                            <a:schemeClr val="tx1"/>
                          </a:solidFill>
                        </a:rPr>
                        <a:t>Boundaries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Base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Skin of the </a:t>
                      </a:r>
                      <a:r>
                        <a:rPr lang="en-US" sz="1800" u="heavy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B050"/>
                            </a:solidFill>
                          </a:uFill>
                          <a:sym typeface="Wingdings" panose="05000000000000000000" pitchFamily="2" charset="2"/>
                        </a:rPr>
                        <a:t>perineum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Medial wall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800" kern="1200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Levator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ani &amp; anal canal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Lateral wall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Obturator internus, covered with fascia</a:t>
                      </a:r>
                      <a:endParaRPr lang="en-US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771182"/>
                  </a:ext>
                </a:extLst>
              </a:tr>
              <a:tr h="181026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>
                          <a:solidFill>
                            <a:schemeClr val="tx1"/>
                          </a:solidFill>
                        </a:rPr>
                        <a:t>Contents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 u="none" dirty="0">
                          <a:solidFill>
                            <a:schemeClr val="tx1"/>
                          </a:solidFill>
                        </a:rPr>
                        <a:t>Dense fat</a:t>
                      </a:r>
                    </a:p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 u="none" dirty="0">
                          <a:solidFill>
                            <a:schemeClr val="tx1"/>
                          </a:solidFill>
                        </a:rPr>
                        <a:t>Pudendal nerve &amp; internal pudendal vessels within the pudendal canal</a:t>
                      </a:r>
                    </a:p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 u="none" dirty="0">
                          <a:solidFill>
                            <a:schemeClr val="tx1"/>
                          </a:solidFill>
                        </a:rPr>
                        <a:t>Inferior rectal nerve &amp; vessels crossing the fossa to reach anal canal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64459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u="none" dirty="0">
                          <a:solidFill>
                            <a:schemeClr val="tx1"/>
                          </a:solidFill>
                        </a:rPr>
                        <a:t>Pudendal Canal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endParaRPr lang="en-US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142435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u="none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n-US" sz="1800" b="1" u="none" dirty="0">
                          <a:solidFill>
                            <a:schemeClr val="tx1"/>
                          </a:solidFill>
                        </a:rPr>
                        <a:t>fascial canal </a:t>
                      </a:r>
                      <a:r>
                        <a:rPr lang="en-US" sz="1800" b="0" u="sng" dirty="0">
                          <a:solidFill>
                            <a:schemeClr val="tx1"/>
                          </a:solidFill>
                        </a:rPr>
                        <a:t>formed by</a:t>
                      </a:r>
                      <a:r>
                        <a:rPr lang="en-US" sz="1800" b="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u="none" dirty="0">
                          <a:solidFill>
                            <a:schemeClr val="tx1"/>
                          </a:solidFill>
                        </a:rPr>
                        <a:t>obturator fascia</a:t>
                      </a:r>
                      <a:r>
                        <a:rPr lang="en-US" sz="1800" b="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b="0" u="sng" dirty="0">
                          <a:solidFill>
                            <a:srgbClr val="C00000"/>
                          </a:solidFill>
                        </a:rPr>
                        <a:t>located on</a:t>
                      </a:r>
                      <a:r>
                        <a:rPr lang="en-US" sz="1800" b="0" u="none" dirty="0">
                          <a:solidFill>
                            <a:srgbClr val="C00000"/>
                          </a:solidFill>
                        </a:rPr>
                        <a:t> the </a:t>
                      </a:r>
                      <a:r>
                        <a:rPr lang="en-US" sz="1800" b="1" u="none" dirty="0">
                          <a:solidFill>
                            <a:srgbClr val="C00000"/>
                          </a:solidFill>
                        </a:rPr>
                        <a:t>lateral wall </a:t>
                      </a:r>
                      <a:r>
                        <a:rPr lang="en-US" sz="1800" b="0" u="none" dirty="0">
                          <a:solidFill>
                            <a:srgbClr val="C00000"/>
                          </a:solidFill>
                        </a:rPr>
                        <a:t>of the </a:t>
                      </a:r>
                      <a:r>
                        <a:rPr lang="en-US" sz="1800" b="1" u="none" dirty="0">
                          <a:solidFill>
                            <a:srgbClr val="C00000"/>
                          </a:solidFill>
                        </a:rPr>
                        <a:t>ischiorectal fossa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endParaRPr lang="en-US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9470196"/>
                  </a:ext>
                </a:extLst>
              </a:tr>
              <a:tr h="126718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>
                          <a:solidFill>
                            <a:schemeClr val="tx1"/>
                          </a:solidFill>
                        </a:rPr>
                        <a:t>Contents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 u="none" dirty="0">
                          <a:solidFill>
                            <a:schemeClr val="tx1"/>
                          </a:solidFill>
                        </a:rPr>
                        <a:t>Pudendal nerve</a:t>
                      </a:r>
                    </a:p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 u="none" dirty="0">
                          <a:solidFill>
                            <a:schemeClr val="tx1"/>
                          </a:solidFill>
                        </a:rPr>
                        <a:t>Internal pudendal vessels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1130497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F19C6D15-CCEE-4882-951B-5EC63D002C55}"/>
              </a:ext>
            </a:extLst>
          </p:cNvPr>
          <p:cNvGrpSpPr/>
          <p:nvPr/>
        </p:nvGrpSpPr>
        <p:grpSpPr>
          <a:xfrm>
            <a:off x="10042211" y="1283235"/>
            <a:ext cx="1572106" cy="1313436"/>
            <a:chOff x="6509359" y="2229557"/>
            <a:chExt cx="2335410" cy="157062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1A38688-EDA7-4D4D-A261-A6EDE25E6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9359" y="2229557"/>
              <a:ext cx="2335410" cy="1570628"/>
            </a:xfrm>
            <a:prstGeom prst="rect">
              <a:avLst/>
            </a:prstGeom>
          </p:spPr>
        </p:pic>
        <p:sp>
          <p:nvSpPr>
            <p:cNvPr id="10" name="Rounded Rectangle 17">
              <a:extLst>
                <a:ext uri="{FF2B5EF4-FFF2-40B4-BE49-F238E27FC236}">
                  <a16:creationId xmlns:a16="http://schemas.microsoft.com/office/drawing/2014/main" id="{54629022-B440-46B5-BF60-27314CF70028}"/>
                </a:ext>
              </a:extLst>
            </p:cNvPr>
            <p:cNvSpPr/>
            <p:nvPr/>
          </p:nvSpPr>
          <p:spPr>
            <a:xfrm>
              <a:off x="8296967" y="3398036"/>
              <a:ext cx="474009" cy="160599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D68FD5C-AB0C-45B4-9CEF-5CB6AE933CEB}"/>
              </a:ext>
            </a:extLst>
          </p:cNvPr>
          <p:cNvGrpSpPr/>
          <p:nvPr/>
        </p:nvGrpSpPr>
        <p:grpSpPr>
          <a:xfrm>
            <a:off x="9751440" y="2711262"/>
            <a:ext cx="2453866" cy="1435476"/>
            <a:chOff x="9741200" y="4960209"/>
            <a:chExt cx="2453866" cy="143547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7E45607-1732-4521-8891-CB1C54FB1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36" t="2767" r="4758" b="13157"/>
            <a:stretch/>
          </p:blipFill>
          <p:spPr>
            <a:xfrm>
              <a:off x="9741200" y="4960209"/>
              <a:ext cx="2453866" cy="1435476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A7BFD7-65B4-4A40-AB9A-FB7C4F3097DC}"/>
                </a:ext>
              </a:extLst>
            </p:cNvPr>
            <p:cNvGrpSpPr/>
            <p:nvPr/>
          </p:nvGrpSpPr>
          <p:grpSpPr>
            <a:xfrm>
              <a:off x="10058034" y="5742211"/>
              <a:ext cx="1171718" cy="463252"/>
              <a:chOff x="10058034" y="5742211"/>
              <a:chExt cx="1171718" cy="463252"/>
            </a:xfrm>
          </p:grpSpPr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9388F927-215B-4587-A24A-2991E2685DE1}"/>
                  </a:ext>
                </a:extLst>
              </p:cNvPr>
              <p:cNvSpPr/>
              <p:nvPr/>
            </p:nvSpPr>
            <p:spPr>
              <a:xfrm rot="10800000">
                <a:off x="10654391" y="5742211"/>
                <a:ext cx="575361" cy="268056"/>
              </a:xfrm>
              <a:prstGeom prst="triangle">
                <a:avLst/>
              </a:prstGeom>
              <a:noFill/>
              <a:ln w="28575">
                <a:solidFill>
                  <a:srgbClr val="99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ounded Rectangle 17">
                <a:extLst>
                  <a:ext uri="{FF2B5EF4-FFF2-40B4-BE49-F238E27FC236}">
                    <a16:creationId xmlns:a16="http://schemas.microsoft.com/office/drawing/2014/main" id="{D70F43FF-D46B-4C2B-8A49-E3F00AE701F7}"/>
                  </a:ext>
                </a:extLst>
              </p:cNvPr>
              <p:cNvSpPr/>
              <p:nvPr/>
            </p:nvSpPr>
            <p:spPr>
              <a:xfrm>
                <a:off x="10058034" y="6071162"/>
                <a:ext cx="287749" cy="134301"/>
              </a:xfrm>
              <a:prstGeom prst="roundRect">
                <a:avLst/>
              </a:prstGeom>
              <a:noFill/>
              <a:ln w="28575">
                <a:solidFill>
                  <a:srgbClr val="9900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6471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748BEBE8-CECA-476E-9A5D-0CCEF9D8E838}"/>
              </a:ext>
            </a:extLst>
          </p:cNvPr>
          <p:cNvSpPr txBox="1">
            <a:spLocks/>
          </p:cNvSpPr>
          <p:nvPr/>
        </p:nvSpPr>
        <p:spPr>
          <a:xfrm>
            <a:off x="738649" y="365126"/>
            <a:ext cx="10515600" cy="65507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Pudendal Nerve Block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BD5D3347-9CBC-4647-B5E3-A5DC2FAF14A4}"/>
              </a:ext>
            </a:extLst>
          </p:cNvPr>
          <p:cNvSpPr txBox="1">
            <a:spLocks/>
          </p:cNvSpPr>
          <p:nvPr/>
        </p:nvSpPr>
        <p:spPr>
          <a:xfrm>
            <a:off x="738648" y="1020204"/>
            <a:ext cx="10892519" cy="60906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It is used in </a:t>
            </a:r>
            <a:r>
              <a:rPr lang="en-US" sz="1800" b="1" dirty="0"/>
              <a:t>providing analgesia</a:t>
            </a:r>
            <a:r>
              <a:rPr lang="en-US" sz="1800" dirty="0"/>
              <a:t> for the </a:t>
            </a:r>
            <a:r>
              <a:rPr lang="en-US" sz="1800" b="1" dirty="0"/>
              <a:t>second stage</a:t>
            </a:r>
            <a:r>
              <a:rPr lang="en-US" sz="1800" dirty="0"/>
              <a:t> of </a:t>
            </a:r>
            <a:r>
              <a:rPr lang="en-US" sz="1800" b="1" dirty="0" err="1"/>
              <a:t>labour</a:t>
            </a:r>
            <a:r>
              <a:rPr lang="en-US" sz="1800" dirty="0"/>
              <a:t> </a:t>
            </a:r>
            <a:r>
              <a:rPr lang="en-US" sz="1800" u="sng" dirty="0"/>
              <a:t>to provide</a:t>
            </a:r>
            <a:r>
              <a:rPr lang="en-US" sz="1800" dirty="0"/>
              <a:t> </a:t>
            </a:r>
            <a:r>
              <a:rPr lang="en-US" sz="1800" b="1" dirty="0"/>
              <a:t>anesthesia</a:t>
            </a:r>
            <a:r>
              <a:rPr lang="en-US" sz="1800" dirty="0"/>
              <a:t> of the </a:t>
            </a:r>
            <a:r>
              <a:rPr lang="en-US" sz="1800" b="1" dirty="0"/>
              <a:t>perineum</a:t>
            </a:r>
            <a:r>
              <a:rPr lang="en-US" sz="1800" dirty="0"/>
              <a:t> in order to create and repair an </a:t>
            </a:r>
            <a:r>
              <a:rPr lang="en-US" sz="1800" b="1" dirty="0">
                <a:solidFill>
                  <a:srgbClr val="C00000"/>
                </a:solidFill>
              </a:rPr>
              <a:t>episiotomy</a:t>
            </a:r>
            <a:r>
              <a:rPr lang="en-US" sz="1800" dirty="0"/>
              <a:t> (</a:t>
            </a:r>
            <a:r>
              <a:rPr lang="en-US" sz="1800" b="1" dirty="0"/>
              <a:t>surgically</a:t>
            </a:r>
            <a:r>
              <a:rPr lang="en-US" sz="1800" dirty="0"/>
              <a:t> planned </a:t>
            </a:r>
            <a:r>
              <a:rPr lang="en-US" sz="1800" b="1" dirty="0"/>
              <a:t>incision</a:t>
            </a:r>
            <a:r>
              <a:rPr lang="en-US" sz="1800" dirty="0"/>
              <a:t> on the </a:t>
            </a:r>
            <a:r>
              <a:rPr lang="en-US" sz="1800" b="1" dirty="0"/>
              <a:t>perineum</a:t>
            </a:r>
            <a:r>
              <a:rPr lang="en-US" sz="1800" dirty="0"/>
              <a:t> and the </a:t>
            </a:r>
            <a:r>
              <a:rPr lang="en-US" sz="1800" b="1" dirty="0"/>
              <a:t>posterior vaginal wall </a:t>
            </a:r>
            <a:r>
              <a:rPr lang="en-US" sz="1800" dirty="0"/>
              <a:t>during </a:t>
            </a:r>
            <a:r>
              <a:rPr lang="en-US" sz="1800" b="1" dirty="0"/>
              <a:t>second stage </a:t>
            </a:r>
            <a:r>
              <a:rPr lang="en-US" sz="1800" dirty="0"/>
              <a:t>of </a:t>
            </a:r>
            <a:r>
              <a:rPr lang="en-US" sz="1800" b="1" dirty="0"/>
              <a:t>labor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C00000"/>
                </a:solidFill>
              </a:rPr>
              <a:t>to </a:t>
            </a:r>
            <a:r>
              <a:rPr lang="en-US" sz="1800" b="1" dirty="0">
                <a:solidFill>
                  <a:srgbClr val="C00000"/>
                </a:solidFill>
              </a:rPr>
              <a:t>prevent perineal tear</a:t>
            </a:r>
            <a:r>
              <a:rPr lang="en-US" sz="1800" dirty="0"/>
              <a:t>).  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Can be done by </a:t>
            </a:r>
            <a:r>
              <a:rPr lang="en-US" sz="1800" b="1" dirty="0" err="1"/>
              <a:t>transvaginally</a:t>
            </a:r>
            <a:r>
              <a:rPr lang="en-US" sz="1800" dirty="0"/>
              <a:t> OR through </a:t>
            </a:r>
            <a:r>
              <a:rPr lang="en-US" sz="1800" b="1" dirty="0"/>
              <a:t>perineal approach</a:t>
            </a:r>
            <a:r>
              <a:rPr lang="en-US" sz="1800" dirty="0"/>
              <a:t>:</a:t>
            </a:r>
          </a:p>
          <a:p>
            <a:pPr marL="5400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b="1" dirty="0"/>
              <a:t>Transvaginal method: </a:t>
            </a:r>
            <a:br>
              <a:rPr lang="en-US" sz="1800" dirty="0"/>
            </a:br>
            <a:r>
              <a:rPr lang="en-US" sz="1800" dirty="0"/>
              <a:t>The </a:t>
            </a:r>
            <a:r>
              <a:rPr lang="en-US" sz="1800" b="1" dirty="0"/>
              <a:t>needle</a:t>
            </a:r>
            <a:r>
              <a:rPr lang="en-US" sz="1800" dirty="0"/>
              <a:t> is passed </a:t>
            </a:r>
            <a:r>
              <a:rPr lang="en-US" sz="1800" b="1" dirty="0">
                <a:solidFill>
                  <a:srgbClr val="C00000"/>
                </a:solidFill>
              </a:rPr>
              <a:t>through</a:t>
            </a:r>
            <a:r>
              <a:rPr lang="en-US" sz="1800" dirty="0">
                <a:solidFill>
                  <a:srgbClr val="C00000"/>
                </a:solidFill>
              </a:rPr>
              <a:t> the </a:t>
            </a:r>
            <a:r>
              <a:rPr lang="en-US" sz="1800" b="1" dirty="0">
                <a:solidFill>
                  <a:srgbClr val="C00000"/>
                </a:solidFill>
              </a:rPr>
              <a:t>vaginal mucous membrane </a:t>
            </a:r>
            <a:r>
              <a:rPr lang="en-US" sz="1800" u="sng" dirty="0"/>
              <a:t>toward</a:t>
            </a:r>
            <a:r>
              <a:rPr lang="en-US" sz="1800" dirty="0"/>
              <a:t> the </a:t>
            </a:r>
            <a:r>
              <a:rPr lang="en-US" sz="1800" b="1" dirty="0"/>
              <a:t>ischial spine</a:t>
            </a:r>
            <a:r>
              <a:rPr lang="en-US" sz="1800" dirty="0"/>
              <a:t>. </a:t>
            </a:r>
            <a:br>
              <a:rPr lang="en-US" sz="1800" dirty="0"/>
            </a:br>
            <a:r>
              <a:rPr lang="en-US" sz="1800" b="1" dirty="0"/>
              <a:t>After</a:t>
            </a:r>
            <a:r>
              <a:rPr lang="en-US" sz="1800" dirty="0"/>
              <a:t> the </a:t>
            </a:r>
            <a:r>
              <a:rPr lang="en-US" sz="1800" b="1" dirty="0"/>
              <a:t>needle</a:t>
            </a:r>
            <a:r>
              <a:rPr lang="en-US" sz="1800" dirty="0"/>
              <a:t> is </a:t>
            </a:r>
            <a:r>
              <a:rPr lang="en-US" sz="1800" b="1" dirty="0"/>
              <a:t>passed</a:t>
            </a:r>
            <a:r>
              <a:rPr lang="en-US" sz="1800" dirty="0"/>
              <a:t> through the sacrospinous ligament, the </a:t>
            </a:r>
            <a:r>
              <a:rPr lang="en-US" sz="1800" b="1" dirty="0"/>
              <a:t>anesthetic</a:t>
            </a:r>
            <a:r>
              <a:rPr lang="en-US" sz="1800" dirty="0"/>
              <a:t> </a:t>
            </a:r>
            <a:r>
              <a:rPr lang="en-US" sz="1800" b="1" dirty="0"/>
              <a:t>solution</a:t>
            </a:r>
            <a:r>
              <a:rPr lang="en-US" sz="1800" dirty="0"/>
              <a:t> is</a:t>
            </a:r>
            <a:br>
              <a:rPr lang="ar-SA" sz="1800" dirty="0"/>
            </a:br>
            <a:r>
              <a:rPr lang="en-US" sz="1800" dirty="0"/>
              <a:t> </a:t>
            </a:r>
            <a:r>
              <a:rPr lang="en-US" sz="1800" b="1" dirty="0"/>
              <a:t>injected</a:t>
            </a:r>
            <a:r>
              <a:rPr lang="en-US" sz="1800" dirty="0"/>
              <a:t> </a:t>
            </a:r>
            <a:r>
              <a:rPr lang="en-US" sz="1800" b="1" dirty="0"/>
              <a:t>around</a:t>
            </a:r>
            <a:r>
              <a:rPr lang="en-US" sz="1800" dirty="0"/>
              <a:t> the </a:t>
            </a:r>
            <a:r>
              <a:rPr lang="en-US" sz="1800" b="1" dirty="0"/>
              <a:t>pudendal nerve</a:t>
            </a:r>
          </a:p>
          <a:p>
            <a:pPr marL="5400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b="1" dirty="0"/>
              <a:t>Perineal method: </a:t>
            </a:r>
            <a:br>
              <a:rPr lang="en-US" sz="1800" dirty="0"/>
            </a:br>
            <a:r>
              <a:rPr lang="en-US" sz="1800" dirty="0"/>
              <a:t>The </a:t>
            </a:r>
            <a:r>
              <a:rPr lang="en-US" sz="1800" b="1" dirty="0"/>
              <a:t>ischial tuberosity </a:t>
            </a:r>
            <a:r>
              <a:rPr lang="en-US" sz="1800" dirty="0"/>
              <a:t>is </a:t>
            </a:r>
            <a:r>
              <a:rPr lang="en-US" sz="1800" b="1" dirty="0">
                <a:solidFill>
                  <a:srgbClr val="C00000"/>
                </a:solidFill>
              </a:rPr>
              <a:t>palpated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subcutaneously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/>
              <a:t>through the buttock. The </a:t>
            </a:r>
            <a:r>
              <a:rPr lang="en-US" sz="1800" b="1" dirty="0"/>
              <a:t>needle</a:t>
            </a:r>
            <a:r>
              <a:rPr lang="en-US" sz="1800" dirty="0"/>
              <a:t> is </a:t>
            </a:r>
            <a:r>
              <a:rPr lang="en-US" sz="1800" b="1" dirty="0"/>
              <a:t>inserted</a:t>
            </a:r>
            <a:r>
              <a:rPr lang="en-US" sz="1800" dirty="0"/>
              <a:t> on the </a:t>
            </a:r>
            <a:r>
              <a:rPr lang="en-US" sz="1800" b="1" dirty="0"/>
              <a:t>medial side </a:t>
            </a:r>
            <a:r>
              <a:rPr lang="en-US" sz="1800" dirty="0"/>
              <a:t>of the </a:t>
            </a:r>
            <a:r>
              <a:rPr lang="en-US" sz="1800" b="1" dirty="0"/>
              <a:t>ischial tuberosity </a:t>
            </a:r>
            <a:r>
              <a:rPr lang="en-US" sz="1800" dirty="0"/>
              <a:t>to a depth of about </a:t>
            </a:r>
            <a:r>
              <a:rPr lang="en-US" sz="1800" b="1" dirty="0"/>
              <a:t>1 in (2.5 cm) </a:t>
            </a:r>
            <a:r>
              <a:rPr lang="en-US" sz="1800" u="sng" dirty="0"/>
              <a:t>from</a:t>
            </a:r>
            <a:r>
              <a:rPr lang="en-US" sz="1800" dirty="0"/>
              <a:t> the </a:t>
            </a:r>
            <a:r>
              <a:rPr lang="en-US" sz="1800" b="1" dirty="0"/>
              <a:t>free surface</a:t>
            </a:r>
            <a:r>
              <a:rPr lang="en-US" sz="1800" dirty="0"/>
              <a:t> of the </a:t>
            </a:r>
            <a:r>
              <a:rPr lang="en-US" sz="1800" b="1" dirty="0"/>
              <a:t>tuberosity</a:t>
            </a:r>
            <a:r>
              <a:rPr lang="en-US" sz="1800" dirty="0"/>
              <a:t>. </a:t>
            </a:r>
            <a:br>
              <a:rPr lang="ar-SA" sz="1800" dirty="0"/>
            </a:br>
            <a:r>
              <a:rPr lang="en-US" sz="1800" dirty="0"/>
              <a:t>The </a:t>
            </a:r>
            <a:r>
              <a:rPr lang="en-US" sz="1800" b="1" dirty="0"/>
              <a:t>anesthetic</a:t>
            </a:r>
            <a:r>
              <a:rPr lang="en-US" sz="1800" dirty="0"/>
              <a:t> is </a:t>
            </a:r>
            <a:r>
              <a:rPr lang="en-US" sz="1800" b="1" dirty="0"/>
              <a:t>injected</a:t>
            </a:r>
            <a:r>
              <a:rPr lang="en-US" sz="1800" dirty="0"/>
              <a:t> </a:t>
            </a:r>
            <a:r>
              <a:rPr lang="en-US" sz="1800" b="1" dirty="0"/>
              <a:t>around</a:t>
            </a:r>
            <a:r>
              <a:rPr lang="en-US" sz="1800" dirty="0"/>
              <a:t> the </a:t>
            </a:r>
            <a:r>
              <a:rPr lang="en-US" sz="1800" b="1" dirty="0"/>
              <a:t>pudendal</a:t>
            </a:r>
            <a:r>
              <a:rPr lang="en-US" sz="1800" dirty="0"/>
              <a:t> </a:t>
            </a:r>
            <a:r>
              <a:rPr lang="en-US" sz="1800" b="1" dirty="0"/>
              <a:t>nerve</a:t>
            </a:r>
            <a:r>
              <a:rPr lang="en-US" sz="1800" dirty="0"/>
              <a:t>.</a:t>
            </a:r>
          </a:p>
        </p:txBody>
      </p:sp>
      <p:pic>
        <p:nvPicPr>
          <p:cNvPr id="15" name="Picture 12" descr="صورة ذات صلة">
            <a:extLst>
              <a:ext uri="{FF2B5EF4-FFF2-40B4-BE49-F238E27FC236}">
                <a16:creationId xmlns:a16="http://schemas.microsoft.com/office/drawing/2014/main" id="{31AED340-DF91-44E7-9490-F4ED74787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232" y="1814132"/>
            <a:ext cx="2238791" cy="154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667DB3E-2877-409E-B2C4-F2247E5CC880}"/>
              </a:ext>
            </a:extLst>
          </p:cNvPr>
          <p:cNvSpPr/>
          <p:nvPr/>
        </p:nvSpPr>
        <p:spPr>
          <a:xfrm>
            <a:off x="9857934" y="147246"/>
            <a:ext cx="2187458" cy="439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+mj-lt"/>
              </a:rPr>
              <a:t>IMPORTANT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5AB7D1E-F5C0-4A15-82AB-F8C867346358}"/>
              </a:ext>
            </a:extLst>
          </p:cNvPr>
          <p:cNvGrpSpPr/>
          <p:nvPr/>
        </p:nvGrpSpPr>
        <p:grpSpPr>
          <a:xfrm>
            <a:off x="9634414" y="4202091"/>
            <a:ext cx="2356609" cy="2304344"/>
            <a:chOff x="9634414" y="4202091"/>
            <a:chExt cx="2356609" cy="2304344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00D5300C-B9F8-4A41-8120-D403DEED23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7232" y="4202091"/>
              <a:ext cx="2263791" cy="1545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A8215A-EF21-4F16-8047-26D5AA7BEDBB}"/>
                </a:ext>
              </a:extLst>
            </p:cNvPr>
            <p:cNvSpPr txBox="1"/>
            <p:nvPr/>
          </p:nvSpPr>
          <p:spPr>
            <a:xfrm>
              <a:off x="9634414" y="5675438"/>
              <a:ext cx="22637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sz="1600" dirty="0">
                  <a:solidFill>
                    <a:srgbClr val="92D050"/>
                  </a:solidFill>
                  <a:latin typeface="+mn-lt"/>
                </a:rPr>
                <a:t>The cut is made in an </a:t>
              </a:r>
              <a:r>
                <a:rPr lang="en-US" sz="1600" b="1" dirty="0">
                  <a:solidFill>
                    <a:srgbClr val="92D050"/>
                  </a:solidFill>
                  <a:latin typeface="+mn-lt"/>
                </a:rPr>
                <a:t>oblique line </a:t>
              </a:r>
              <a:r>
                <a:rPr lang="en-US" sz="1600" dirty="0">
                  <a:solidFill>
                    <a:srgbClr val="92D050"/>
                  </a:solidFill>
                  <a:latin typeface="+mn-lt"/>
                </a:rPr>
                <a:t>so we </a:t>
              </a:r>
              <a:r>
                <a:rPr lang="en-US" sz="1600" b="1" dirty="0">
                  <a:solidFill>
                    <a:srgbClr val="92D050"/>
                  </a:solidFill>
                  <a:latin typeface="+mn-lt"/>
                </a:rPr>
                <a:t>don’t</a:t>
              </a:r>
              <a:r>
                <a:rPr lang="en-US" sz="1600" dirty="0">
                  <a:solidFill>
                    <a:srgbClr val="92D050"/>
                  </a:solidFill>
                  <a:latin typeface="+mn-lt"/>
                </a:rPr>
                <a:t> </a:t>
              </a:r>
              <a:r>
                <a:rPr lang="en-US" sz="1600" b="1" dirty="0">
                  <a:solidFill>
                    <a:srgbClr val="92D050"/>
                  </a:solidFill>
                  <a:latin typeface="+mn-lt"/>
                </a:rPr>
                <a:t>cut</a:t>
              </a:r>
              <a:r>
                <a:rPr lang="en-US" sz="1600" dirty="0">
                  <a:solidFill>
                    <a:srgbClr val="92D050"/>
                  </a:solidFill>
                  <a:latin typeface="+mn-lt"/>
                </a:rPr>
                <a:t> the </a:t>
              </a:r>
              <a:r>
                <a:rPr lang="en-US" sz="1600" b="1" dirty="0">
                  <a:solidFill>
                    <a:srgbClr val="92D050"/>
                  </a:solidFill>
                  <a:latin typeface="+mn-lt"/>
                </a:rPr>
                <a:t>perineal body</a:t>
              </a:r>
              <a:endParaRPr lang="en-GB" sz="1600" b="1" dirty="0">
                <a:solidFill>
                  <a:srgbClr val="92D050"/>
                </a:solidFill>
                <a:latin typeface="+mn-lt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9E7B653-ED20-48C2-8655-428AED60D00B}"/>
                </a:ext>
              </a:extLst>
            </p:cNvPr>
            <p:cNvSpPr/>
            <p:nvPr/>
          </p:nvSpPr>
          <p:spPr>
            <a:xfrm>
              <a:off x="10530686" y="5124041"/>
              <a:ext cx="235623" cy="23562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94A1C21-9152-49D6-9C67-55A9B662BEBC}"/>
              </a:ext>
            </a:extLst>
          </p:cNvPr>
          <p:cNvSpPr txBox="1"/>
          <p:nvPr/>
        </p:nvSpPr>
        <p:spPr>
          <a:xfrm>
            <a:off x="1062876" y="4644386"/>
            <a:ext cx="36809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REMEMBR!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From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b="1" u="sng" dirty="0">
                <a:solidFill>
                  <a:schemeClr val="accent3">
                    <a:lumMod val="75000"/>
                  </a:schemeClr>
                </a:solidFill>
              </a:rPr>
              <a:t>Superficial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to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b="1" u="sng" dirty="0">
                <a:solidFill>
                  <a:schemeClr val="accent3">
                    <a:lumMod val="75000"/>
                  </a:schemeClr>
                </a:solidFill>
              </a:rPr>
              <a:t>Deep</a:t>
            </a:r>
          </a:p>
          <a:p>
            <a:pPr marL="180000" indent="-180000">
              <a:buFont typeface="+mj-lt"/>
              <a:buAutoNum type="arabicPeriod"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Skin</a:t>
            </a:r>
          </a:p>
          <a:p>
            <a:pPr marL="180000" indent="-180000">
              <a:buFont typeface="+mj-lt"/>
              <a:buAutoNum type="arabicPeriod"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Superficial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70C0"/>
                  </a:solidFill>
                </a:uFill>
              </a:rPr>
              <a:t>fatty layer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(Camper’s fascia) </a:t>
            </a:r>
          </a:p>
          <a:p>
            <a:pPr marL="180000" indent="-180000">
              <a:buFont typeface="+mj-lt"/>
              <a:buAutoNum type="arabicPeriod"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Deep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</a:rPr>
              <a:t>membranous layer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(Colle’s fascia) </a:t>
            </a:r>
          </a:p>
          <a:p>
            <a:pPr marL="180000" indent="-180000">
              <a:buFont typeface="+mj-lt"/>
              <a:buAutoNum type="arabicPeriod"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Superficial Perineal Pouch</a:t>
            </a:r>
          </a:p>
          <a:p>
            <a:pPr marL="180000" indent="-180000">
              <a:buFont typeface="+mj-lt"/>
              <a:buAutoNum type="arabicPeriod"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CC3399"/>
                  </a:solidFill>
                </a:uFill>
              </a:rPr>
              <a:t>Perineal membrane</a:t>
            </a:r>
            <a:endParaRPr lang="en-US" sz="1600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pPr marL="180000" indent="-180000">
              <a:buFont typeface="+mj-lt"/>
              <a:buAutoNum type="arabicPeriod"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Deep Perineal Pouch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16B435-BA88-4FCE-BCEE-5D100A3AF352}"/>
              </a:ext>
            </a:extLst>
          </p:cNvPr>
          <p:cNvSpPr txBox="1"/>
          <p:nvPr/>
        </p:nvSpPr>
        <p:spPr>
          <a:xfrm>
            <a:off x="5068056" y="4644386"/>
            <a:ext cx="36809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REMEMBR!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</a:rPr>
              <a:t>Anterior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</a:rPr>
              <a:t>Posterior</a:t>
            </a:r>
          </a:p>
          <a:p>
            <a:pPr marL="180000" indent="-180000">
              <a:buFont typeface="+mj-lt"/>
              <a:buAutoNum type="arabicPeriod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Clitoris</a:t>
            </a:r>
          </a:p>
          <a:p>
            <a:pPr marL="180000" indent="-180000">
              <a:buFont typeface="+mj-lt"/>
              <a:buAutoNum type="arabicPeriod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Urethra</a:t>
            </a:r>
          </a:p>
          <a:p>
            <a:pPr marL="180000" indent="-180000">
              <a:buFont typeface="+mj-lt"/>
              <a:buAutoNum type="arabicPeriod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Vagina</a:t>
            </a:r>
          </a:p>
          <a:p>
            <a:pPr marL="180000" indent="-180000">
              <a:buFont typeface="+mj-lt"/>
              <a:buAutoNum type="arabicPeriod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Perineal body</a:t>
            </a:r>
          </a:p>
          <a:p>
            <a:pPr marL="180000" indent="-180000">
              <a:buFont typeface="+mj-lt"/>
              <a:buAutoNum type="arabicPeriod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Anus </a:t>
            </a:r>
          </a:p>
          <a:p>
            <a:pPr marL="180000" indent="-180000">
              <a:buFont typeface="+mj-lt"/>
              <a:buAutoNum type="arabicPeriod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Anococcygeal body </a:t>
            </a:r>
          </a:p>
          <a:p>
            <a:pPr marL="180000" indent="-180000">
              <a:buFont typeface="+mj-lt"/>
              <a:buAutoNum type="arabicPeriod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Coccyx</a:t>
            </a:r>
          </a:p>
        </p:txBody>
      </p:sp>
    </p:spTree>
    <p:extLst>
      <p:ext uri="{BB962C8B-B14F-4D97-AF65-F5344CB8AC3E}">
        <p14:creationId xmlns:p14="http://schemas.microsoft.com/office/powerpoint/2010/main" val="4067810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E86610-7E0D-4CAB-BFAB-7EA8172B14FA}"/>
              </a:ext>
            </a:extLst>
          </p:cNvPr>
          <p:cNvSpPr/>
          <p:nvPr/>
        </p:nvSpPr>
        <p:spPr>
          <a:xfrm>
            <a:off x="154899" y="766732"/>
            <a:ext cx="5941101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002060"/>
                </a:solidFill>
              </a:rPr>
              <a:t>Q1: All the following are contents of urogenital tringle except:</a:t>
            </a:r>
          </a:p>
          <a:p>
            <a:r>
              <a:rPr lang="en-US" sz="1700" dirty="0"/>
              <a:t>A) Urethra		B) Vagina</a:t>
            </a:r>
          </a:p>
          <a:p>
            <a:r>
              <a:rPr lang="en-US" sz="1700" dirty="0"/>
              <a:t>C) </a:t>
            </a:r>
            <a:r>
              <a:rPr lang="en-US" sz="1700" dirty="0" err="1"/>
              <a:t>Valva</a:t>
            </a:r>
            <a:r>
              <a:rPr lang="en-US" sz="1700" dirty="0"/>
              <a:t>			D) Anus</a:t>
            </a:r>
          </a:p>
          <a:p>
            <a:endParaRPr lang="en-US" sz="1700" b="1" dirty="0"/>
          </a:p>
          <a:p>
            <a:r>
              <a:rPr lang="en-US" sz="1700" b="1" dirty="0">
                <a:solidFill>
                  <a:srgbClr val="002060"/>
                </a:solidFill>
              </a:rPr>
              <a:t>Q2:Which one of the following structures forms the center point of perineum?</a:t>
            </a:r>
          </a:p>
          <a:p>
            <a:r>
              <a:rPr lang="en-US" sz="1700" dirty="0"/>
              <a:t>A) Perineal body		B) Ischial tuberosities</a:t>
            </a:r>
          </a:p>
          <a:p>
            <a:r>
              <a:rPr lang="en-US" sz="1700" dirty="0"/>
              <a:t>C) Anococcygeal body	D) Coccyx</a:t>
            </a:r>
          </a:p>
          <a:p>
            <a:endParaRPr lang="en-US" sz="1700" b="1" dirty="0"/>
          </a:p>
          <a:p>
            <a:r>
              <a:rPr lang="en-US" sz="1700" b="1" dirty="0">
                <a:solidFill>
                  <a:srgbClr val="002060"/>
                </a:solidFill>
              </a:rPr>
              <a:t>Q3: Which one of the following structures lie anterior to Urogenital Triangle?</a:t>
            </a:r>
          </a:p>
          <a:p>
            <a:r>
              <a:rPr lang="en-US" sz="1700" dirty="0"/>
              <a:t>A) Ischiopubic rami		B) Ischial tuberosities.</a:t>
            </a:r>
          </a:p>
          <a:p>
            <a:r>
              <a:rPr lang="en-US" sz="1700" dirty="0"/>
              <a:t>C) External genitalia		D) Symphysis pubis</a:t>
            </a:r>
          </a:p>
          <a:p>
            <a:endParaRPr lang="en-US" sz="1700" dirty="0"/>
          </a:p>
          <a:p>
            <a:r>
              <a:rPr lang="en-US" sz="1700" b="1" dirty="0">
                <a:solidFill>
                  <a:srgbClr val="002060"/>
                </a:solidFill>
              </a:rPr>
              <a:t>Q4: </a:t>
            </a:r>
            <a:r>
              <a:rPr lang="en-GB" sz="1700" b="1" dirty="0">
                <a:solidFill>
                  <a:srgbClr val="002060"/>
                </a:solidFill>
              </a:rPr>
              <a:t>Which of the following is a content of superficial perineal pouch?</a:t>
            </a:r>
          </a:p>
          <a:p>
            <a:r>
              <a:rPr lang="en-GB" sz="1700" dirty="0"/>
              <a:t>A)</a:t>
            </a:r>
            <a:r>
              <a:rPr lang="en-US" sz="1700" dirty="0"/>
              <a:t> Dosal nerve of clitoris     </a:t>
            </a:r>
          </a:p>
          <a:p>
            <a:r>
              <a:rPr lang="en-US" sz="1700" dirty="0"/>
              <a:t>B) Perineal branch of pudendal nerve</a:t>
            </a:r>
          </a:p>
          <a:p>
            <a:r>
              <a:rPr lang="en-US" sz="1700" dirty="0"/>
              <a:t>C) Pudendal vein	           </a:t>
            </a:r>
            <a:br>
              <a:rPr lang="en-US" sz="1700" dirty="0"/>
            </a:br>
            <a:r>
              <a:rPr lang="en-US" sz="1700" dirty="0"/>
              <a:t>D) Pudendal artery</a:t>
            </a:r>
          </a:p>
          <a:p>
            <a:endParaRPr lang="en-US" sz="17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EB87BD-B99B-4DBE-8DC3-C4C8A251C807}"/>
              </a:ext>
            </a:extLst>
          </p:cNvPr>
          <p:cNvSpPr/>
          <p:nvPr/>
        </p:nvSpPr>
        <p:spPr>
          <a:xfrm>
            <a:off x="6250899" y="766732"/>
            <a:ext cx="594110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002060"/>
                </a:solidFill>
              </a:rPr>
              <a:t>Q5: </a:t>
            </a:r>
            <a:r>
              <a:rPr lang="en-GB" sz="1700" b="1" dirty="0">
                <a:solidFill>
                  <a:srgbClr val="002060"/>
                </a:solidFill>
              </a:rPr>
              <a:t>Which of the following is a lateral boundary to deep perineal pouch? </a:t>
            </a:r>
            <a:endParaRPr lang="en-US" sz="1700" b="1" dirty="0">
              <a:solidFill>
                <a:srgbClr val="002060"/>
              </a:solidFill>
            </a:endParaRPr>
          </a:p>
          <a:p>
            <a:r>
              <a:rPr lang="en-US" sz="1700" dirty="0"/>
              <a:t>A) Inferior portion of obturator internus fascia</a:t>
            </a:r>
          </a:p>
          <a:p>
            <a:r>
              <a:rPr lang="en-US" sz="1700" dirty="0"/>
              <a:t>B) Superior portion of obturator internus fascia</a:t>
            </a:r>
          </a:p>
          <a:p>
            <a:r>
              <a:rPr lang="en-US" sz="1700" dirty="0"/>
              <a:t>C) Ischiopubic rami</a:t>
            </a:r>
          </a:p>
          <a:p>
            <a:r>
              <a:rPr lang="en-US" sz="1700" dirty="0"/>
              <a:t>D) Superior fascia of the urogenital diaphragm </a:t>
            </a:r>
            <a:endParaRPr lang="en-US" sz="1700" b="1" dirty="0"/>
          </a:p>
          <a:p>
            <a:endParaRPr lang="en-US" sz="1700" b="1" dirty="0"/>
          </a:p>
          <a:p>
            <a:r>
              <a:rPr lang="en-US" sz="1700" b="1" dirty="0">
                <a:solidFill>
                  <a:srgbClr val="002060"/>
                </a:solidFill>
              </a:rPr>
              <a:t>Q6: </a:t>
            </a:r>
            <a:r>
              <a:rPr lang="en-GB" sz="1700" b="1" dirty="0">
                <a:solidFill>
                  <a:srgbClr val="002060"/>
                </a:solidFill>
              </a:rPr>
              <a:t>Vaginal branch originates from which of the following arteries?</a:t>
            </a:r>
            <a:endParaRPr lang="en-US" sz="1700" b="1" dirty="0">
              <a:solidFill>
                <a:srgbClr val="002060"/>
              </a:solidFill>
            </a:endParaRPr>
          </a:p>
          <a:p>
            <a:r>
              <a:rPr lang="en-US" sz="1700" dirty="0"/>
              <a:t>A) </a:t>
            </a:r>
            <a:r>
              <a:rPr lang="en-GB" sz="1700" dirty="0"/>
              <a:t>Internal iliac artery	B) Ovarian artery</a:t>
            </a:r>
          </a:p>
          <a:p>
            <a:r>
              <a:rPr lang="en-GB" sz="1700" dirty="0"/>
              <a:t>C) Uterine artery		D) Inferior mesenteric artery </a:t>
            </a:r>
            <a:endParaRPr lang="en-US" sz="1700" b="1" dirty="0"/>
          </a:p>
          <a:p>
            <a:endParaRPr lang="en-US" sz="1700" b="1" dirty="0"/>
          </a:p>
          <a:p>
            <a:r>
              <a:rPr lang="en-US" sz="1700" b="1" dirty="0">
                <a:solidFill>
                  <a:srgbClr val="002060"/>
                </a:solidFill>
              </a:rPr>
              <a:t>Q7: </a:t>
            </a:r>
            <a:r>
              <a:rPr lang="en-GB" sz="1700" b="1" dirty="0">
                <a:solidFill>
                  <a:srgbClr val="002060"/>
                </a:solidFill>
              </a:rPr>
              <a:t>Which of the following vein drain the inferior rectal vein</a:t>
            </a:r>
            <a:r>
              <a:rPr lang="en-US" sz="1700" b="1" dirty="0">
                <a:solidFill>
                  <a:srgbClr val="002060"/>
                </a:solidFill>
              </a:rPr>
              <a:t>?</a:t>
            </a:r>
          </a:p>
          <a:p>
            <a:r>
              <a:rPr lang="en-US" sz="1700" dirty="0"/>
              <a:t>A) Uterine vein 		B) Internal pudendal vein</a:t>
            </a:r>
          </a:p>
          <a:p>
            <a:r>
              <a:rPr lang="en-US" sz="1700" dirty="0"/>
              <a:t>C) Superior mesenteric vein	D) Inferior mesenteric vein</a:t>
            </a:r>
          </a:p>
          <a:p>
            <a:endParaRPr lang="en-US" sz="1700" dirty="0"/>
          </a:p>
          <a:p>
            <a:r>
              <a:rPr lang="en-US" sz="1700" b="1" dirty="0">
                <a:solidFill>
                  <a:srgbClr val="002060"/>
                </a:solidFill>
              </a:rPr>
              <a:t>Q8: The fascia canal of pudendal canal formed by which of the following? </a:t>
            </a:r>
          </a:p>
          <a:p>
            <a:r>
              <a:rPr lang="en-US" sz="1700" dirty="0"/>
              <a:t>A) Deep perineal fascia 	B) Superficial perineal fascia </a:t>
            </a:r>
          </a:p>
          <a:p>
            <a:r>
              <a:rPr lang="en-US" sz="1700" dirty="0"/>
              <a:t>C) Obturator fascia 		D) Superior fascia of urogenital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0356AC-1523-4CCE-92C5-A2F1DD938849}"/>
              </a:ext>
            </a:extLst>
          </p:cNvPr>
          <p:cNvSpPr/>
          <p:nvPr/>
        </p:nvSpPr>
        <p:spPr>
          <a:xfrm rot="10800000">
            <a:off x="0" y="6381385"/>
            <a:ext cx="12192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1. D	2. A	3. D	4. B	5. A	6. C 	7. B	8. C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628E65FD-90C7-41A6-BD63-B5553FEE4B63}"/>
              </a:ext>
            </a:extLst>
          </p:cNvPr>
          <p:cNvSpPr/>
          <p:nvPr/>
        </p:nvSpPr>
        <p:spPr>
          <a:xfrm>
            <a:off x="0" y="103484"/>
            <a:ext cx="1650275" cy="297930"/>
          </a:xfrm>
          <a:prstGeom prst="homePlat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>
                    <a:lumMod val="50000"/>
                  </a:schemeClr>
                </a:solidFill>
              </a:rPr>
              <a:t>From team437</a:t>
            </a:r>
          </a:p>
        </p:txBody>
      </p:sp>
    </p:spTree>
    <p:extLst>
      <p:ext uri="{BB962C8B-B14F-4D97-AF65-F5344CB8AC3E}">
        <p14:creationId xmlns:p14="http://schemas.microsoft.com/office/powerpoint/2010/main" val="2596367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89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4784"/>
            <a:ext cx="10515600" cy="1325563"/>
          </a:xfrm>
        </p:spPr>
        <p:txBody>
          <a:bodyPr/>
          <a:lstStyle/>
          <a:p>
            <a:pPr marL="571500" indent="-571500" rtl="0">
              <a:buFont typeface="Wingdings" panose="05000000000000000000" pitchFamily="2" charset="2"/>
              <a:buChar char="§"/>
            </a:pPr>
            <a:r>
              <a:rPr lang="en-US" dirty="0"/>
              <a:t>Objectives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512235"/>
            <a:ext cx="10744200" cy="4750453"/>
          </a:xfrm>
        </p:spPr>
        <p:txBody>
          <a:bodyPr>
            <a:noAutofit/>
          </a:bodyPr>
          <a:lstStyle/>
          <a:p>
            <a:pPr algn="l" rtl="0">
              <a:buNone/>
              <a:defRPr/>
            </a:pPr>
            <a:r>
              <a:rPr lang="en-US" b="1" dirty="0"/>
              <a:t>At the end of the lecture, students should be able to: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b="1" u="sng" dirty="0"/>
              <a:t>Boundaries</a:t>
            </a:r>
            <a:r>
              <a:rPr lang="en-US" dirty="0"/>
              <a:t> of the </a:t>
            </a:r>
            <a:r>
              <a:rPr lang="en-US" b="1" dirty="0"/>
              <a:t>perineum</a:t>
            </a:r>
            <a:r>
              <a:rPr lang="en-US" dirty="0"/>
              <a:t>.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b="1" u="sng" dirty="0"/>
              <a:t>Division</a:t>
            </a:r>
            <a:r>
              <a:rPr lang="en-US" dirty="0"/>
              <a:t> of </a:t>
            </a:r>
            <a:r>
              <a:rPr lang="en-US" b="1" dirty="0"/>
              <a:t>perineum</a:t>
            </a:r>
            <a:r>
              <a:rPr lang="en-US" dirty="0"/>
              <a:t> into </a:t>
            </a:r>
            <a:r>
              <a:rPr lang="en-US" b="1" dirty="0"/>
              <a:t>two triangles</a:t>
            </a:r>
            <a:r>
              <a:rPr lang="en-US" dirty="0"/>
              <a:t>.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b="1" u="sng" dirty="0"/>
              <a:t>Boundaries</a:t>
            </a:r>
            <a:r>
              <a:rPr lang="en-US" dirty="0"/>
              <a:t> &amp; </a:t>
            </a:r>
            <a:r>
              <a:rPr lang="en-US" b="1" u="sng" dirty="0"/>
              <a:t>Contents</a:t>
            </a:r>
            <a:r>
              <a:rPr lang="en-US" dirty="0"/>
              <a:t> of </a:t>
            </a:r>
            <a:r>
              <a:rPr lang="en-US" b="1" dirty="0"/>
              <a:t>anal</a:t>
            </a:r>
            <a:r>
              <a:rPr lang="en-US" dirty="0"/>
              <a:t> &amp; </a:t>
            </a:r>
            <a:r>
              <a:rPr lang="en-US" b="1" dirty="0"/>
              <a:t>urogenital triangles</a:t>
            </a:r>
            <a:r>
              <a:rPr lang="en-US" dirty="0"/>
              <a:t>.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b="1" u="sng" dirty="0"/>
              <a:t>Lower part </a:t>
            </a:r>
            <a:r>
              <a:rPr lang="en-US" dirty="0"/>
              <a:t>of </a:t>
            </a:r>
            <a:r>
              <a:rPr lang="en-US" b="1" dirty="0"/>
              <a:t>Anal canal</a:t>
            </a:r>
            <a:r>
              <a:rPr lang="en-US" dirty="0"/>
              <a:t>.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b="1" u="sng" dirty="0"/>
              <a:t>Boundaries</a:t>
            </a:r>
            <a:r>
              <a:rPr lang="en-US" dirty="0"/>
              <a:t> &amp; </a:t>
            </a:r>
            <a:r>
              <a:rPr lang="en-US" b="1" u="sng" dirty="0"/>
              <a:t>contents</a:t>
            </a:r>
            <a:r>
              <a:rPr lang="en-US" dirty="0"/>
              <a:t> of </a:t>
            </a:r>
            <a:r>
              <a:rPr lang="en-US" b="1" dirty="0"/>
              <a:t>Ischiorectal fossa</a:t>
            </a:r>
            <a:r>
              <a:rPr lang="en-US" dirty="0"/>
              <a:t>.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b="1" u="sng" dirty="0"/>
              <a:t>Innervation</a:t>
            </a:r>
            <a:r>
              <a:rPr lang="en-US" dirty="0"/>
              <a:t>, </a:t>
            </a:r>
            <a:r>
              <a:rPr lang="en-US" b="1" u="sng" dirty="0"/>
              <a:t>Blood supply</a:t>
            </a:r>
            <a:r>
              <a:rPr lang="en-US" dirty="0"/>
              <a:t> and </a:t>
            </a:r>
            <a:r>
              <a:rPr lang="en-US" b="1" u="sng" dirty="0"/>
              <a:t>lymphatic drainage</a:t>
            </a:r>
            <a:r>
              <a:rPr lang="en-US" dirty="0"/>
              <a:t> of </a:t>
            </a:r>
            <a:r>
              <a:rPr lang="en-US" b="1" dirty="0"/>
              <a:t>perineum</a:t>
            </a:r>
            <a:r>
              <a:rPr lang="en-US" dirty="0"/>
              <a:t>.</a:t>
            </a:r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87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pelvic outlet and inlet">
            <a:extLst>
              <a:ext uri="{FF2B5EF4-FFF2-40B4-BE49-F238E27FC236}">
                <a16:creationId xmlns:a16="http://schemas.microsoft.com/office/drawing/2014/main" id="{0F302A85-6036-4CF0-ABE2-A309EF9A0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936" y="2772074"/>
            <a:ext cx="3649046" cy="321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>
            <a:extLst>
              <a:ext uri="{FF2B5EF4-FFF2-40B4-BE49-F238E27FC236}">
                <a16:creationId xmlns:a16="http://schemas.microsoft.com/office/drawing/2014/main" id="{FCD6C162-E01E-4EE0-9F82-903A40B01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56" y="2660583"/>
            <a:ext cx="4285918" cy="343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5D14D8-728D-43C6-A3B3-640C3DE4143F}"/>
              </a:ext>
            </a:extLst>
          </p:cNvPr>
          <p:cNvSpPr txBox="1"/>
          <p:nvPr/>
        </p:nvSpPr>
        <p:spPr>
          <a:xfrm>
            <a:off x="557093" y="488714"/>
            <a:ext cx="110778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trunk is divided into 4 main cavities: thoracic, abdominal, pelvic, and perineal. (see image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pelvis has an inlet and an outlet. (see image 2) The lowest part of the pelvic outlet is the perineum.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perineum is separated from the pelvic cavity superiorly by the pelvic floor.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pelvic floor or pelvic diaphragm is composed of muscle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fibers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of the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levator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ani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the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coccygeus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muscle, and associated connective tissue. (see image 3) We will talk about them more in the next lecture.</a:t>
            </a:r>
          </a:p>
        </p:txBody>
      </p:sp>
      <p:pic>
        <p:nvPicPr>
          <p:cNvPr id="5126" name="Picture 6" descr="Image result for levator ani and coccygeus">
            <a:extLst>
              <a:ext uri="{FF2B5EF4-FFF2-40B4-BE49-F238E27FC236}">
                <a16:creationId xmlns:a16="http://schemas.microsoft.com/office/drawing/2014/main" id="{0C68955F-FE17-4B87-8733-791E1662C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144" y="2883993"/>
            <a:ext cx="3232973" cy="310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CBB036-0A7C-42FC-A374-CA5DF4B94854}"/>
              </a:ext>
            </a:extLst>
          </p:cNvPr>
          <p:cNvCxnSpPr/>
          <p:nvPr/>
        </p:nvCxnSpPr>
        <p:spPr>
          <a:xfrm>
            <a:off x="4722693" y="1153851"/>
            <a:ext cx="720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AA542B8-24EB-4FED-BD24-1FD59BED61BA}"/>
              </a:ext>
            </a:extLst>
          </p:cNvPr>
          <p:cNvSpPr txBox="1"/>
          <p:nvPr/>
        </p:nvSpPr>
        <p:spPr>
          <a:xfrm>
            <a:off x="1735666" y="6084049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Image (1)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116306-4B41-4C01-A53F-1BCA0151D3BF}"/>
              </a:ext>
            </a:extLst>
          </p:cNvPr>
          <p:cNvSpPr txBox="1"/>
          <p:nvPr/>
        </p:nvSpPr>
        <p:spPr>
          <a:xfrm>
            <a:off x="5742883" y="6072884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Image (2)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A0AB93-EE2B-4A68-BABE-F201DAB44CD3}"/>
              </a:ext>
            </a:extLst>
          </p:cNvPr>
          <p:cNvCxnSpPr/>
          <p:nvPr/>
        </p:nvCxnSpPr>
        <p:spPr>
          <a:xfrm>
            <a:off x="5568618" y="1153851"/>
            <a:ext cx="972000" cy="0"/>
          </a:xfrm>
          <a:prstGeom prst="line">
            <a:avLst/>
          </a:prstGeom>
          <a:ln w="28575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85BFB0-F9A4-4B29-94FC-E09671EFDBC1}"/>
              </a:ext>
            </a:extLst>
          </p:cNvPr>
          <p:cNvCxnSpPr/>
          <p:nvPr/>
        </p:nvCxnSpPr>
        <p:spPr>
          <a:xfrm>
            <a:off x="6694263" y="1167271"/>
            <a:ext cx="540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C4EC2DE-DD4C-46D1-ADA1-9391348760DE}"/>
              </a:ext>
            </a:extLst>
          </p:cNvPr>
          <p:cNvCxnSpPr>
            <a:cxnSpLocks/>
          </p:cNvCxnSpPr>
          <p:nvPr/>
        </p:nvCxnSpPr>
        <p:spPr>
          <a:xfrm>
            <a:off x="7748516" y="1167271"/>
            <a:ext cx="730156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87BD0F-9F42-4C3B-B270-9F903597C932}"/>
              </a:ext>
            </a:extLst>
          </p:cNvPr>
          <p:cNvCxnSpPr>
            <a:cxnSpLocks/>
          </p:cNvCxnSpPr>
          <p:nvPr/>
        </p:nvCxnSpPr>
        <p:spPr>
          <a:xfrm>
            <a:off x="2573743" y="1424702"/>
            <a:ext cx="405593" cy="0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9724A8-F83E-4653-B318-DD3C81F3E883}"/>
              </a:ext>
            </a:extLst>
          </p:cNvPr>
          <p:cNvCxnSpPr/>
          <p:nvPr/>
        </p:nvCxnSpPr>
        <p:spPr>
          <a:xfrm>
            <a:off x="3718604" y="1433320"/>
            <a:ext cx="576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A7AA4E3-3760-4D9F-9C75-A6210DCA9ED6}"/>
              </a:ext>
            </a:extLst>
          </p:cNvPr>
          <p:cNvSpPr/>
          <p:nvPr/>
        </p:nvSpPr>
        <p:spPr>
          <a:xfrm>
            <a:off x="7516768" y="2803237"/>
            <a:ext cx="378399" cy="165094"/>
          </a:xfrm>
          <a:prstGeom prst="roundRect">
            <a:avLst/>
          </a:prstGeom>
          <a:noFill/>
          <a:ln w="28575">
            <a:solidFill>
              <a:srgbClr val="99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7A9C22D1-EFAF-44FE-9D50-0EEEDC024966}"/>
              </a:ext>
            </a:extLst>
          </p:cNvPr>
          <p:cNvSpPr/>
          <p:nvPr/>
        </p:nvSpPr>
        <p:spPr>
          <a:xfrm>
            <a:off x="6887636" y="4369637"/>
            <a:ext cx="414866" cy="13886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16229F-2A5C-471C-94B9-4AF473F67B5F}"/>
              </a:ext>
            </a:extLst>
          </p:cNvPr>
          <p:cNvCxnSpPr>
            <a:cxnSpLocks/>
          </p:cNvCxnSpPr>
          <p:nvPr/>
        </p:nvCxnSpPr>
        <p:spPr>
          <a:xfrm>
            <a:off x="7651565" y="1971998"/>
            <a:ext cx="99785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6806C3-03F0-4EB5-AB3A-E436DFD85E18}"/>
              </a:ext>
            </a:extLst>
          </p:cNvPr>
          <p:cNvCxnSpPr>
            <a:cxnSpLocks/>
          </p:cNvCxnSpPr>
          <p:nvPr/>
        </p:nvCxnSpPr>
        <p:spPr>
          <a:xfrm>
            <a:off x="9110826" y="1971999"/>
            <a:ext cx="1643438" cy="0"/>
          </a:xfrm>
          <a:prstGeom prst="line">
            <a:avLst/>
          </a:prstGeom>
          <a:ln w="28575">
            <a:solidFill>
              <a:srgbClr val="FED1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103287C-7A46-46F7-B0F8-EE8FD8AEF078}"/>
              </a:ext>
            </a:extLst>
          </p:cNvPr>
          <p:cNvSpPr txBox="1"/>
          <p:nvPr/>
        </p:nvSpPr>
        <p:spPr>
          <a:xfrm>
            <a:off x="10282176" y="6072884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Image (3)</a:t>
            </a:r>
          </a:p>
        </p:txBody>
      </p:sp>
      <p:sp>
        <p:nvSpPr>
          <p:cNvPr id="23" name="Rounded Rectangle 17">
            <a:extLst>
              <a:ext uri="{FF2B5EF4-FFF2-40B4-BE49-F238E27FC236}">
                <a16:creationId xmlns:a16="http://schemas.microsoft.com/office/drawing/2014/main" id="{B3A20307-47FA-4230-A8DE-22485178BF82}"/>
              </a:ext>
            </a:extLst>
          </p:cNvPr>
          <p:cNvSpPr/>
          <p:nvPr/>
        </p:nvSpPr>
        <p:spPr>
          <a:xfrm>
            <a:off x="8904138" y="5067300"/>
            <a:ext cx="650500" cy="191844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17">
            <a:extLst>
              <a:ext uri="{FF2B5EF4-FFF2-40B4-BE49-F238E27FC236}">
                <a16:creationId xmlns:a16="http://schemas.microsoft.com/office/drawing/2014/main" id="{34FF85D7-A763-48EB-ACF3-34F57E8856A2}"/>
              </a:ext>
            </a:extLst>
          </p:cNvPr>
          <p:cNvSpPr/>
          <p:nvPr/>
        </p:nvSpPr>
        <p:spPr>
          <a:xfrm>
            <a:off x="8831583" y="4591462"/>
            <a:ext cx="650500" cy="191844"/>
          </a:xfrm>
          <a:prstGeom prst="roundRect">
            <a:avLst/>
          </a:prstGeom>
          <a:noFill/>
          <a:ln w="28575">
            <a:solidFill>
              <a:srgbClr val="FED16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7255AA-2D65-4915-9FED-A22DCFED2711}"/>
              </a:ext>
            </a:extLst>
          </p:cNvPr>
          <p:cNvSpPr txBox="1"/>
          <p:nvPr/>
        </p:nvSpPr>
        <p:spPr>
          <a:xfrm>
            <a:off x="9058987" y="6313144"/>
            <a:ext cx="2852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Note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this image is seen from ABOVE</a:t>
            </a: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DDF7C622-FE14-4891-A7BF-FF507AC8FEE6}"/>
              </a:ext>
            </a:extLst>
          </p:cNvPr>
          <p:cNvSpPr/>
          <p:nvPr/>
        </p:nvSpPr>
        <p:spPr>
          <a:xfrm>
            <a:off x="0" y="103484"/>
            <a:ext cx="1650275" cy="297930"/>
          </a:xfrm>
          <a:prstGeom prst="homePlat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>
                    <a:lumMod val="50000"/>
                  </a:schemeClr>
                </a:solidFill>
              </a:rPr>
              <a:t>From team437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32EEE3C-C8A9-44EC-A79F-7D104BC45BCD}"/>
              </a:ext>
            </a:extLst>
          </p:cNvPr>
          <p:cNvSpPr txBox="1">
            <a:spLocks/>
          </p:cNvSpPr>
          <p:nvPr/>
        </p:nvSpPr>
        <p:spPr>
          <a:xfrm>
            <a:off x="738649" y="397304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bg1">
                  <a:lumMod val="50000"/>
                </a:schemeClr>
              </a:solidFill>
              <a:uFill>
                <a:solidFill>
                  <a:srgbClr val="00B050"/>
                </a:solidFill>
              </a:u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C9CFC117-F8B1-4098-8ECE-3F6258CCDFE3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8750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B050"/>
                  </a:solidFill>
                </a:uFill>
              </a:rPr>
              <a:t>Introduction</a:t>
            </a:r>
            <a:endParaRPr lang="en-US" sz="3200" b="1" dirty="0">
              <a:solidFill>
                <a:schemeClr val="bg1">
                  <a:lumMod val="50000"/>
                </a:schemeClr>
              </a:solidFill>
              <a:uFill>
                <a:solidFill>
                  <a:srgbClr val="00B050"/>
                </a:solidFill>
              </a:uFill>
            </a:endParaRPr>
          </a:p>
          <a:p>
            <a:endParaRPr lang="en-US" sz="3200" b="1" u="heavy" dirty="0">
              <a:solidFill>
                <a:schemeClr val="bg1">
                  <a:lumMod val="50000"/>
                </a:schemeClr>
              </a:solidFill>
              <a:uFill>
                <a:solidFill>
                  <a:srgbClr val="00B050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21056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1.teachmeseries.com/tmanatomy/wp-content/uploads/20171222214941/Overview-of-the-Perineum.jpg">
            <a:extLst>
              <a:ext uri="{FF2B5EF4-FFF2-40B4-BE49-F238E27FC236}">
                <a16:creationId xmlns:a16="http://schemas.microsoft.com/office/drawing/2014/main" id="{45022899-78E3-42D6-8AEF-5BD54FCFF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6461"/>
          <a:stretch/>
        </p:blipFill>
        <p:spPr bwMode="auto">
          <a:xfrm>
            <a:off x="8855759" y="1152914"/>
            <a:ext cx="683450" cy="62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C730D43-AD41-4173-B060-6021C5829948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heavy" dirty="0">
                <a:uFill>
                  <a:solidFill>
                    <a:srgbClr val="00B050"/>
                  </a:solidFill>
                </a:uFill>
              </a:rPr>
              <a:t>Perineum</a:t>
            </a:r>
            <a:endParaRPr lang="en-US" sz="3200" b="1" u="heavy" dirty="0">
              <a:solidFill>
                <a:schemeClr val="bg1">
                  <a:lumMod val="50000"/>
                </a:schemeClr>
              </a:solidFill>
              <a:uFill>
                <a:solidFill>
                  <a:srgbClr val="00B050"/>
                </a:solidFill>
              </a:u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937663-ED9F-46AE-8F92-9307CCD48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307252"/>
              </p:ext>
            </p:extLst>
          </p:nvPr>
        </p:nvGraphicFramePr>
        <p:xfrm>
          <a:off x="738648" y="1143153"/>
          <a:ext cx="8989246" cy="4297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69070">
                  <a:extLst>
                    <a:ext uri="{9D8B030D-6E8A-4147-A177-3AD203B41FA5}">
                      <a16:colId xmlns:a16="http://schemas.microsoft.com/office/drawing/2014/main" val="4263688751"/>
                    </a:ext>
                  </a:extLst>
                </a:gridCol>
                <a:gridCol w="7520176">
                  <a:extLst>
                    <a:ext uri="{9D8B030D-6E8A-4147-A177-3AD203B41FA5}">
                      <a16:colId xmlns:a16="http://schemas.microsoft.com/office/drawing/2014/main" val="27373936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360000" indent="-3600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ourier New" panose="02070309020205020404" pitchFamily="49" charset="0"/>
                        <a:buChar char="o"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It is the region of the body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below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</a:rPr>
                        <a:t>pelvic diaphragm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(The outlet of the pelvis)</a:t>
                      </a:r>
                    </a:p>
                    <a:p>
                      <a:pPr marL="360000" indent="-3600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ourier New" panose="02070309020205020404" pitchFamily="49" charset="0"/>
                        <a:buChar char="o"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It is a </a:t>
                      </a:r>
                      <a:r>
                        <a:rPr lang="en-US" b="1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ECE10E"/>
                            </a:solidFill>
                          </a:uFill>
                        </a:rPr>
                        <a:t>diamond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shaped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area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between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the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thighs</a:t>
                      </a:r>
                      <a:endParaRPr lang="en-US" b="1" dirty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60000" indent="-3600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ourier New" panose="02070309020205020404" pitchFamily="49" charset="0"/>
                        <a:buChar char="o"/>
                        <a:defRPr/>
                      </a:pP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810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External</a:t>
                      </a:r>
                    </a:p>
                    <a:p>
                      <a:pPr algn="ctr"/>
                      <a:r>
                        <a:rPr lang="en-US" b="1" u="none" dirty="0"/>
                        <a:t>Boundaries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Anterior </a:t>
                      </a:r>
                      <a:r>
                        <a:rPr lang="en-GB" sz="1800" kern="12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dirty="0"/>
                        <a:t> </a:t>
                      </a:r>
                      <a:r>
                        <a:rPr lang="en-US" u="heavy" baseline="0" dirty="0">
                          <a:uFill>
                            <a:solidFill>
                              <a:schemeClr val="bg1">
                                <a:lumMod val="50000"/>
                              </a:schemeClr>
                            </a:solidFill>
                          </a:uFill>
                        </a:rPr>
                        <a:t>Mons pubis </a:t>
                      </a:r>
                    </a:p>
                    <a:p>
                      <a:r>
                        <a:rPr lang="en-US" dirty="0"/>
                        <a:t>Posterior </a:t>
                      </a:r>
                      <a:r>
                        <a:rPr lang="en-GB" sz="1800" kern="12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dirty="0"/>
                        <a:t> Intergluteal folds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Lateral </a:t>
                      </a:r>
                      <a:r>
                        <a:rPr lang="en-GB" sz="1800" kern="12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u="sng" dirty="0"/>
                        <a:t>Medial</a:t>
                      </a:r>
                      <a:r>
                        <a:rPr lang="en-US" dirty="0"/>
                        <a:t> surfaces of the thighs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077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/>
                        <a:t>bony boundaries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Anterior </a:t>
                      </a:r>
                      <a:r>
                        <a:rPr lang="en-GB" sz="1800" kern="12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800" u="heavy" kern="1200" baseline="0" dirty="0">
                          <a:uFill>
                            <a:solidFill>
                              <a:srgbClr val="002060"/>
                            </a:solidFill>
                          </a:uFill>
                          <a:sym typeface="Wingdings" panose="05000000000000000000" pitchFamily="2" charset="2"/>
                        </a:rPr>
                        <a:t>Symphysis pubis</a:t>
                      </a:r>
                    </a:p>
                    <a:p>
                      <a:r>
                        <a:rPr lang="en-US" dirty="0"/>
                        <a:t>Posterior </a:t>
                      </a:r>
                      <a:r>
                        <a:rPr lang="en-GB" sz="1800" kern="12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800" u="heavy" kern="1200" baseline="0" dirty="0">
                          <a:uFill>
                            <a:solidFill>
                              <a:schemeClr val="accent6"/>
                            </a:solidFill>
                          </a:uFill>
                          <a:sym typeface="Wingdings" panose="05000000000000000000" pitchFamily="2" charset="2"/>
                        </a:rPr>
                        <a:t>Coccyx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Lateral </a:t>
                      </a:r>
                      <a:r>
                        <a:rPr lang="en-GB" sz="1800" kern="1200" dirty="0">
                          <a:sym typeface="Wingdings" panose="05000000000000000000" pitchFamily="2" charset="2"/>
                        </a:rPr>
                        <a:t> Ischiopubic rami, </a:t>
                      </a:r>
                      <a:r>
                        <a:rPr lang="en-GB" sz="1800" u="heavy" kern="1200" baseline="0" dirty="0">
                          <a:uFill>
                            <a:solidFill>
                              <a:srgbClr val="7030A0"/>
                            </a:solidFill>
                          </a:uFill>
                          <a:sym typeface="Wingdings" panose="05000000000000000000" pitchFamily="2" charset="2"/>
                        </a:rPr>
                        <a:t>ischial tuberosities</a:t>
                      </a:r>
                      <a:r>
                        <a:rPr lang="en-GB" sz="1800" kern="1200" dirty="0">
                          <a:uFill>
                            <a:solidFill>
                              <a:srgbClr val="7030A0"/>
                            </a:solidFill>
                          </a:u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1800" kern="1200" dirty="0">
                          <a:sym typeface="Wingdings" panose="05000000000000000000" pitchFamily="2" charset="2"/>
                        </a:rPr>
                        <a:t>&amp; </a:t>
                      </a:r>
                      <a:r>
                        <a:rPr lang="en-GB" sz="1800" kern="1200" dirty="0" err="1">
                          <a:sym typeface="Wingdings" panose="05000000000000000000" pitchFamily="2" charset="2"/>
                        </a:rPr>
                        <a:t>sacrotuberous</a:t>
                      </a:r>
                      <a:r>
                        <a:rPr lang="en-GB" sz="1800" kern="1200" dirty="0">
                          <a:sym typeface="Wingdings" panose="05000000000000000000" pitchFamily="2" charset="2"/>
                        </a:rPr>
                        <a:t> ligaments*</a:t>
                      </a:r>
                      <a:br>
                        <a:rPr lang="en-GB" sz="1800" kern="1200" dirty="0">
                          <a:sym typeface="Wingdings" panose="05000000000000000000" pitchFamily="2" charset="2"/>
                        </a:rPr>
                      </a:br>
                      <a:r>
                        <a:rPr lang="en-GB" sz="1800" kern="1200" dirty="0">
                          <a:solidFill>
                            <a:srgbClr val="92D050"/>
                          </a:solidFill>
                          <a:sym typeface="Wingdings" panose="05000000000000000000" pitchFamily="2" charset="2"/>
                        </a:rPr>
                        <a:t>*ligament between sacrum &amp; ischial tuberosity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8131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/>
                        <a:t>Contents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heavy" baseline="0" dirty="0">
                          <a:uFill>
                            <a:solidFill>
                              <a:schemeClr val="accent3"/>
                            </a:solidFill>
                          </a:uFill>
                        </a:rPr>
                        <a:t>Perineal body</a:t>
                      </a:r>
                      <a:r>
                        <a:rPr lang="en-US" dirty="0"/>
                        <a:t>, </a:t>
                      </a:r>
                      <a:r>
                        <a:rPr lang="en-US" u="heavy" baseline="0" dirty="0">
                          <a:uFill>
                            <a:solidFill>
                              <a:schemeClr val="accent2"/>
                            </a:solidFill>
                          </a:uFill>
                        </a:rPr>
                        <a:t>Anococcygeal body</a:t>
                      </a:r>
                      <a:r>
                        <a:rPr lang="en-US" dirty="0"/>
                        <a:t> &amp; External genitalia</a:t>
                      </a:r>
                      <a:endParaRPr lang="ar-SA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Lower ends of </a:t>
                      </a:r>
                      <a:r>
                        <a:rPr lang="en-US" u="heavy" baseline="0" dirty="0">
                          <a:uFill>
                            <a:solidFill>
                              <a:schemeClr val="accent5"/>
                            </a:solidFill>
                          </a:uFill>
                        </a:rPr>
                        <a:t>urethra</a:t>
                      </a:r>
                      <a:r>
                        <a:rPr lang="en-US" dirty="0"/>
                        <a:t>, </a:t>
                      </a:r>
                      <a:r>
                        <a:rPr lang="en-US" u="heavy" baseline="0" dirty="0">
                          <a:uFill>
                            <a:solidFill>
                              <a:schemeClr val="accent4"/>
                            </a:solidFill>
                          </a:uFill>
                        </a:rPr>
                        <a:t>vagina</a:t>
                      </a:r>
                      <a:r>
                        <a:rPr lang="en-US" dirty="0"/>
                        <a:t> &amp; </a:t>
                      </a:r>
                      <a:r>
                        <a:rPr lang="en-US" u="heavy" baseline="0" dirty="0">
                          <a:uFill>
                            <a:solidFill>
                              <a:srgbClr val="86585F"/>
                            </a:solidFill>
                          </a:uFill>
                        </a:rPr>
                        <a:t>anal</a:t>
                      </a:r>
                      <a:r>
                        <a:rPr lang="en-US" dirty="0"/>
                        <a:t> canal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0548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/>
                        <a:t>Division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By an </a:t>
                      </a:r>
                      <a:r>
                        <a:rPr lang="en-US" b="1" dirty="0"/>
                        <a:t>imaginary line</a:t>
                      </a:r>
                      <a:r>
                        <a:rPr lang="en-US" dirty="0"/>
                        <a:t> passing through </a:t>
                      </a:r>
                      <a:r>
                        <a:rPr lang="en-US" b="1" i="0" dirty="0"/>
                        <a:t>two ischial tuberosities</a:t>
                      </a:r>
                      <a:r>
                        <a:rPr lang="en-US" dirty="0"/>
                        <a:t>, it is divided into:</a:t>
                      </a:r>
                    </a:p>
                    <a:p>
                      <a:r>
                        <a:rPr lang="en-US" dirty="0"/>
                        <a:t>Anterior </a:t>
                      </a:r>
                      <a:r>
                        <a:rPr lang="en-GB" sz="1800" kern="12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800" b="1" u="heavy" kern="1200" baseline="0" dirty="0">
                          <a:uFill>
                            <a:solidFill>
                              <a:srgbClr val="996633"/>
                            </a:solidFill>
                          </a:uFill>
                          <a:sym typeface="Wingdings" panose="05000000000000000000" pitchFamily="2" charset="2"/>
                        </a:rPr>
                        <a:t>Urogenital triangle</a:t>
                      </a:r>
                      <a:r>
                        <a:rPr lang="en-GB" sz="1800" b="1" kern="1200" dirty="0">
                          <a:uFill>
                            <a:solidFill>
                              <a:srgbClr val="996633"/>
                            </a:solidFill>
                          </a:u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b="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996633"/>
                            </a:solidFill>
                          </a:uFill>
                          <a:sym typeface="Wingdings" panose="05000000000000000000" pitchFamily="2" charset="2"/>
                        </a:rPr>
                        <a:t>contain: vulva, urethra &amp; vagina</a:t>
                      </a:r>
                      <a:endParaRPr lang="en-GB" sz="1800" b="0" kern="1200" dirty="0">
                        <a:solidFill>
                          <a:schemeClr val="accent3">
                            <a:lumMod val="75000"/>
                          </a:schemeClr>
                        </a:solidFill>
                        <a:uFill>
                          <a:solidFill>
                            <a:srgbClr val="996633"/>
                          </a:solidFill>
                        </a:uFill>
                        <a:sym typeface="Wingdings" panose="05000000000000000000" pitchFamily="2" charset="2"/>
                      </a:endParaRPr>
                    </a:p>
                    <a:p>
                      <a:r>
                        <a:rPr lang="en-US" dirty="0"/>
                        <a:t>Posterior </a:t>
                      </a:r>
                      <a:r>
                        <a:rPr lang="en-GB" sz="1800" kern="12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800" b="1" u="heavy" kern="1200" baseline="0" dirty="0">
                          <a:uFill>
                            <a:solidFill>
                              <a:srgbClr val="990033"/>
                            </a:solidFill>
                          </a:uFill>
                          <a:sym typeface="Wingdings" panose="05000000000000000000" pitchFamily="2" charset="2"/>
                        </a:rPr>
                        <a:t>Anal triangle</a:t>
                      </a:r>
                      <a:r>
                        <a:rPr lang="en-GB" sz="1800" b="1" u="none" kern="1200" baseline="0" dirty="0">
                          <a:uFill>
                            <a:solidFill>
                              <a:srgbClr val="990033"/>
                            </a:solidFill>
                          </a:u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b="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996633"/>
                            </a:solidFill>
                          </a:uFill>
                          <a:sym typeface="Wingdings" panose="05000000000000000000" pitchFamily="2" charset="2"/>
                        </a:rPr>
                        <a:t>contain: anal canal</a:t>
                      </a:r>
                      <a:endParaRPr lang="en-US" b="1" u="heavy" baseline="0" dirty="0">
                        <a:solidFill>
                          <a:schemeClr val="accent3">
                            <a:lumMod val="75000"/>
                          </a:schemeClr>
                        </a:solidFill>
                        <a:uFill>
                          <a:solidFill>
                            <a:srgbClr val="990033"/>
                          </a:solidFill>
                        </a:u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208173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713A7422-23E4-46CC-B37C-F9DA840707FF}"/>
              </a:ext>
            </a:extLst>
          </p:cNvPr>
          <p:cNvGrpSpPr/>
          <p:nvPr/>
        </p:nvGrpSpPr>
        <p:grpSpPr>
          <a:xfrm>
            <a:off x="9797398" y="2728686"/>
            <a:ext cx="2296671" cy="2026500"/>
            <a:chOff x="9797398" y="3004114"/>
            <a:chExt cx="2296671" cy="20265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FBB35F3-ABDA-4B8C-9F66-95C818627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7637" y="3004114"/>
              <a:ext cx="2285759" cy="2009283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28" name="Rounded Rectangle 17">
              <a:extLst>
                <a:ext uri="{FF2B5EF4-FFF2-40B4-BE49-F238E27FC236}">
                  <a16:creationId xmlns:a16="http://schemas.microsoft.com/office/drawing/2014/main" id="{BFB8626B-D434-4819-AA89-07C1D6B12D2D}"/>
                </a:ext>
              </a:extLst>
            </p:cNvPr>
            <p:cNvSpPr/>
            <p:nvPr/>
          </p:nvSpPr>
          <p:spPr>
            <a:xfrm>
              <a:off x="9797398" y="4744794"/>
              <a:ext cx="521272" cy="134301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ounded Rectangle 17">
              <a:extLst>
                <a:ext uri="{FF2B5EF4-FFF2-40B4-BE49-F238E27FC236}">
                  <a16:creationId xmlns:a16="http://schemas.microsoft.com/office/drawing/2014/main" id="{2C6703DC-0247-4DB0-959B-183EB291BF88}"/>
                </a:ext>
              </a:extLst>
            </p:cNvPr>
            <p:cNvSpPr/>
            <p:nvPr/>
          </p:nvSpPr>
          <p:spPr>
            <a:xfrm>
              <a:off x="11698588" y="4097094"/>
              <a:ext cx="394808" cy="134301"/>
            </a:xfrm>
            <a:prstGeom prst="round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ounded Rectangle 17">
              <a:extLst>
                <a:ext uri="{FF2B5EF4-FFF2-40B4-BE49-F238E27FC236}">
                  <a16:creationId xmlns:a16="http://schemas.microsoft.com/office/drawing/2014/main" id="{B08A4CCE-65B0-479A-8D36-A28A948FADA1}"/>
                </a:ext>
              </a:extLst>
            </p:cNvPr>
            <p:cNvSpPr/>
            <p:nvPr/>
          </p:nvSpPr>
          <p:spPr>
            <a:xfrm>
              <a:off x="10844087" y="4896313"/>
              <a:ext cx="248093" cy="134301"/>
            </a:xfrm>
            <a:prstGeom prst="round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ounded Rectangle 17">
              <a:extLst>
                <a:ext uri="{FF2B5EF4-FFF2-40B4-BE49-F238E27FC236}">
                  <a16:creationId xmlns:a16="http://schemas.microsoft.com/office/drawing/2014/main" id="{D95F289D-C57D-4FA8-9E7B-999FC11B91C5}"/>
                </a:ext>
              </a:extLst>
            </p:cNvPr>
            <p:cNvSpPr/>
            <p:nvPr/>
          </p:nvSpPr>
          <p:spPr>
            <a:xfrm>
              <a:off x="9797398" y="4531034"/>
              <a:ext cx="180615" cy="134301"/>
            </a:xfrm>
            <a:prstGeom prst="roundRect">
              <a:avLst/>
            </a:prstGeom>
            <a:noFill/>
            <a:ln w="28575">
              <a:solidFill>
                <a:srgbClr val="86585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ounded Rectangle 17">
              <a:extLst>
                <a:ext uri="{FF2B5EF4-FFF2-40B4-BE49-F238E27FC236}">
                  <a16:creationId xmlns:a16="http://schemas.microsoft.com/office/drawing/2014/main" id="{F675F294-6478-48C7-B231-283E5713CDE6}"/>
                </a:ext>
              </a:extLst>
            </p:cNvPr>
            <p:cNvSpPr/>
            <p:nvPr/>
          </p:nvSpPr>
          <p:spPr>
            <a:xfrm>
              <a:off x="11847849" y="3226354"/>
              <a:ext cx="227311" cy="134301"/>
            </a:xfrm>
            <a:prstGeom prst="round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ounded Rectangle 17">
              <a:extLst>
                <a:ext uri="{FF2B5EF4-FFF2-40B4-BE49-F238E27FC236}">
                  <a16:creationId xmlns:a16="http://schemas.microsoft.com/office/drawing/2014/main" id="{6C60CF1B-BC2E-4642-8CB7-45899368034B}"/>
                </a:ext>
              </a:extLst>
            </p:cNvPr>
            <p:cNvSpPr/>
            <p:nvPr/>
          </p:nvSpPr>
          <p:spPr>
            <a:xfrm>
              <a:off x="11866758" y="3441459"/>
              <a:ext cx="227311" cy="134301"/>
            </a:xfrm>
            <a:prstGeom prst="round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F645D64-37BF-49DA-B402-0F1A0B563BCC}"/>
              </a:ext>
            </a:extLst>
          </p:cNvPr>
          <p:cNvGrpSpPr/>
          <p:nvPr/>
        </p:nvGrpSpPr>
        <p:grpSpPr>
          <a:xfrm>
            <a:off x="9727894" y="4910275"/>
            <a:ext cx="2467172" cy="1485410"/>
            <a:chOff x="9727894" y="4910275"/>
            <a:chExt cx="2467172" cy="148541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8B5A623-2120-4A65-B604-4CE82006207B}"/>
                </a:ext>
              </a:extLst>
            </p:cNvPr>
            <p:cNvGrpSpPr/>
            <p:nvPr/>
          </p:nvGrpSpPr>
          <p:grpSpPr>
            <a:xfrm>
              <a:off x="9727894" y="4910275"/>
              <a:ext cx="2467172" cy="1485410"/>
              <a:chOff x="9727894" y="4910275"/>
              <a:chExt cx="2467172" cy="1485410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6C936F8-F7B2-4007-8726-8650E46AEB60}"/>
                  </a:ext>
                </a:extLst>
              </p:cNvPr>
              <p:cNvGrpSpPr/>
              <p:nvPr/>
            </p:nvGrpSpPr>
            <p:grpSpPr>
              <a:xfrm>
                <a:off x="9727894" y="4960209"/>
                <a:ext cx="2467172" cy="1435476"/>
                <a:chOff x="9727894" y="4960209"/>
                <a:chExt cx="2467172" cy="1435476"/>
              </a:xfrm>
            </p:grpSpPr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024EF8AB-6740-427A-BED3-710DFFC1D6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836" t="2767" r="4758" b="13157"/>
                <a:stretch/>
              </p:blipFill>
              <p:spPr>
                <a:xfrm>
                  <a:off x="9741200" y="4960209"/>
                  <a:ext cx="2453866" cy="1435476"/>
                </a:xfrm>
                <a:prstGeom prst="rect">
                  <a:avLst/>
                </a:prstGeom>
              </p:spPr>
            </p:pic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137171D9-9A79-4928-89EA-C5CD55A75505}"/>
                    </a:ext>
                  </a:extLst>
                </p:cNvPr>
                <p:cNvGrpSpPr/>
                <p:nvPr/>
              </p:nvGrpSpPr>
              <p:grpSpPr>
                <a:xfrm>
                  <a:off x="9727894" y="5254452"/>
                  <a:ext cx="1526355" cy="951011"/>
                  <a:chOff x="9727894" y="5254452"/>
                  <a:chExt cx="1526355" cy="951011"/>
                </a:xfrm>
              </p:grpSpPr>
              <p:sp>
                <p:nvSpPr>
                  <p:cNvPr id="55" name="Isosceles Triangle 54">
                    <a:extLst>
                      <a:ext uri="{FF2B5EF4-FFF2-40B4-BE49-F238E27FC236}">
                        <a16:creationId xmlns:a16="http://schemas.microsoft.com/office/drawing/2014/main" id="{925B5C16-900E-41A5-9E67-45BD7CC27BD2}"/>
                      </a:ext>
                    </a:extLst>
                  </p:cNvPr>
                  <p:cNvSpPr/>
                  <p:nvPr/>
                </p:nvSpPr>
                <p:spPr>
                  <a:xfrm>
                    <a:off x="10629900" y="5325488"/>
                    <a:ext cx="624349" cy="361822"/>
                  </a:xfrm>
                  <a:prstGeom prst="triangle">
                    <a:avLst/>
                  </a:prstGeom>
                  <a:noFill/>
                  <a:ln w="28575">
                    <a:solidFill>
                      <a:srgbClr val="99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" name="Isosceles Triangle 55">
                    <a:extLst>
                      <a:ext uri="{FF2B5EF4-FFF2-40B4-BE49-F238E27FC236}">
                        <a16:creationId xmlns:a16="http://schemas.microsoft.com/office/drawing/2014/main" id="{9FE885F3-134D-481A-84E8-FC3AADE1844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654391" y="5742211"/>
                    <a:ext cx="575361" cy="268056"/>
                  </a:xfrm>
                  <a:prstGeom prst="triangle">
                    <a:avLst/>
                  </a:prstGeom>
                  <a:noFill/>
                  <a:ln w="28575">
                    <a:solidFill>
                      <a:srgbClr val="9900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" name="Rounded Rectangle 17">
                    <a:extLst>
                      <a:ext uri="{FF2B5EF4-FFF2-40B4-BE49-F238E27FC236}">
                        <a16:creationId xmlns:a16="http://schemas.microsoft.com/office/drawing/2014/main" id="{E0D44D10-C915-416C-9EC7-F0B80F8A0CF1}"/>
                      </a:ext>
                    </a:extLst>
                  </p:cNvPr>
                  <p:cNvSpPr/>
                  <p:nvPr/>
                </p:nvSpPr>
                <p:spPr>
                  <a:xfrm>
                    <a:off x="9727894" y="5254452"/>
                    <a:ext cx="392851" cy="134301"/>
                  </a:xfrm>
                  <a:prstGeom prst="roundRect">
                    <a:avLst/>
                  </a:prstGeom>
                  <a:noFill/>
                  <a:ln w="28575">
                    <a:solidFill>
                      <a:srgbClr val="996633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" name="Rounded Rectangle 17">
                    <a:extLst>
                      <a:ext uri="{FF2B5EF4-FFF2-40B4-BE49-F238E27FC236}">
                        <a16:creationId xmlns:a16="http://schemas.microsoft.com/office/drawing/2014/main" id="{A44D898F-FBD7-4350-9108-B01CB55A3B4C}"/>
                      </a:ext>
                    </a:extLst>
                  </p:cNvPr>
                  <p:cNvSpPr/>
                  <p:nvPr/>
                </p:nvSpPr>
                <p:spPr>
                  <a:xfrm>
                    <a:off x="10058034" y="6071162"/>
                    <a:ext cx="287749" cy="134301"/>
                  </a:xfrm>
                  <a:prstGeom prst="roundRect">
                    <a:avLst/>
                  </a:prstGeom>
                  <a:noFill/>
                  <a:ln w="28575">
                    <a:solidFill>
                      <a:srgbClr val="990033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50" name="Rounded Rectangle 17">
                <a:extLst>
                  <a:ext uri="{FF2B5EF4-FFF2-40B4-BE49-F238E27FC236}">
                    <a16:creationId xmlns:a16="http://schemas.microsoft.com/office/drawing/2014/main" id="{8CA411DE-AC43-44C7-BBB4-1F047831A91C}"/>
                  </a:ext>
                </a:extLst>
              </p:cNvPr>
              <p:cNvSpPr/>
              <p:nvPr/>
            </p:nvSpPr>
            <p:spPr>
              <a:xfrm>
                <a:off x="10818024" y="6239449"/>
                <a:ext cx="248093" cy="127362"/>
              </a:xfrm>
              <a:prstGeom prst="roundRect">
                <a:avLst/>
              </a:prstGeom>
              <a:noFill/>
              <a:ln w="28575">
                <a:solidFill>
                  <a:schemeClr val="accent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ounded Rectangle 17">
                <a:extLst>
                  <a:ext uri="{FF2B5EF4-FFF2-40B4-BE49-F238E27FC236}">
                    <a16:creationId xmlns:a16="http://schemas.microsoft.com/office/drawing/2014/main" id="{403D49B6-4293-4112-8907-B20276A446AF}"/>
                  </a:ext>
                </a:extLst>
              </p:cNvPr>
              <p:cNvSpPr/>
              <p:nvPr/>
            </p:nvSpPr>
            <p:spPr>
              <a:xfrm>
                <a:off x="10318670" y="4921633"/>
                <a:ext cx="287749" cy="134301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ounded Rectangle 17">
                <a:extLst>
                  <a:ext uri="{FF2B5EF4-FFF2-40B4-BE49-F238E27FC236}">
                    <a16:creationId xmlns:a16="http://schemas.microsoft.com/office/drawing/2014/main" id="{4757BF91-4C24-471C-A603-9ECC36F16261}"/>
                  </a:ext>
                </a:extLst>
              </p:cNvPr>
              <p:cNvSpPr/>
              <p:nvPr/>
            </p:nvSpPr>
            <p:spPr>
              <a:xfrm>
                <a:off x="10753963" y="4910275"/>
                <a:ext cx="373142" cy="134301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9" name="Rounded Rectangle 17">
              <a:extLst>
                <a:ext uri="{FF2B5EF4-FFF2-40B4-BE49-F238E27FC236}">
                  <a16:creationId xmlns:a16="http://schemas.microsoft.com/office/drawing/2014/main" id="{0CC35BC4-64CD-41F7-897A-71BA1805A51B}"/>
                </a:ext>
              </a:extLst>
            </p:cNvPr>
            <p:cNvSpPr/>
            <p:nvPr/>
          </p:nvSpPr>
          <p:spPr>
            <a:xfrm>
              <a:off x="9727894" y="5631727"/>
              <a:ext cx="373142" cy="134301"/>
            </a:xfrm>
            <a:prstGeom prst="roundRect">
              <a:avLst/>
            </a:prstGeom>
            <a:noFill/>
            <a:ln w="28575">
              <a:solidFill>
                <a:srgbClr val="9900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75AB0F9-DCF3-4757-9BB4-E5E8E5FB6C46}"/>
              </a:ext>
            </a:extLst>
          </p:cNvPr>
          <p:cNvGrpSpPr/>
          <p:nvPr/>
        </p:nvGrpSpPr>
        <p:grpSpPr>
          <a:xfrm>
            <a:off x="10058034" y="1201628"/>
            <a:ext cx="1572106" cy="1313436"/>
            <a:chOff x="10058034" y="1201628"/>
            <a:chExt cx="1572106" cy="131343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224BA3-478A-4E05-9A20-EDF9F6F1A4E4}"/>
                </a:ext>
              </a:extLst>
            </p:cNvPr>
            <p:cNvGrpSpPr/>
            <p:nvPr/>
          </p:nvGrpSpPr>
          <p:grpSpPr>
            <a:xfrm>
              <a:off x="10058034" y="1201628"/>
              <a:ext cx="1572106" cy="1313436"/>
              <a:chOff x="6509359" y="2229557"/>
              <a:chExt cx="2335410" cy="157062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9B19207-C1B8-44F2-9452-86628A844E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9359" y="2229557"/>
                <a:ext cx="2335410" cy="1570628"/>
              </a:xfrm>
              <a:prstGeom prst="rect">
                <a:avLst/>
              </a:prstGeom>
            </p:spPr>
          </p:pic>
          <p:sp>
            <p:nvSpPr>
              <p:cNvPr id="7" name="Rounded Rectangle 17">
                <a:extLst>
                  <a:ext uri="{FF2B5EF4-FFF2-40B4-BE49-F238E27FC236}">
                    <a16:creationId xmlns:a16="http://schemas.microsoft.com/office/drawing/2014/main" id="{E070E1B9-FE28-4747-81FF-7AEB5D740240}"/>
                  </a:ext>
                </a:extLst>
              </p:cNvPr>
              <p:cNvSpPr/>
              <p:nvPr/>
            </p:nvSpPr>
            <p:spPr>
              <a:xfrm>
                <a:off x="8296967" y="2581003"/>
                <a:ext cx="547802" cy="245266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17">
                <a:extLst>
                  <a:ext uri="{FF2B5EF4-FFF2-40B4-BE49-F238E27FC236}">
                    <a16:creationId xmlns:a16="http://schemas.microsoft.com/office/drawing/2014/main" id="{BD8241C6-0400-4B91-B19D-100B4D41DF2A}"/>
                  </a:ext>
                </a:extLst>
              </p:cNvPr>
              <p:cNvSpPr/>
              <p:nvPr/>
            </p:nvSpPr>
            <p:spPr>
              <a:xfrm>
                <a:off x="8296967" y="3398036"/>
                <a:ext cx="474009" cy="160599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1" name="Rounded Rectangle 17">
              <a:extLst>
                <a:ext uri="{FF2B5EF4-FFF2-40B4-BE49-F238E27FC236}">
                  <a16:creationId xmlns:a16="http://schemas.microsoft.com/office/drawing/2014/main" id="{80553E4D-A9C1-4C09-B467-0C18A5130077}"/>
                </a:ext>
              </a:extLst>
            </p:cNvPr>
            <p:cNvSpPr/>
            <p:nvPr/>
          </p:nvSpPr>
          <p:spPr>
            <a:xfrm>
              <a:off x="11266781" y="1719629"/>
              <a:ext cx="363359" cy="203238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73228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8B88A48-41CA-4106-9A70-923EDA103806}"/>
              </a:ext>
            </a:extLst>
          </p:cNvPr>
          <p:cNvGrpSpPr/>
          <p:nvPr/>
        </p:nvGrpSpPr>
        <p:grpSpPr>
          <a:xfrm>
            <a:off x="7705359" y="140302"/>
            <a:ext cx="2467172" cy="1435476"/>
            <a:chOff x="9727894" y="4960209"/>
            <a:chExt cx="2467172" cy="143547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5C21D7-0EB0-40FF-824C-00B465AF63D8}"/>
                </a:ext>
              </a:extLst>
            </p:cNvPr>
            <p:cNvGrpSpPr/>
            <p:nvPr/>
          </p:nvGrpSpPr>
          <p:grpSpPr>
            <a:xfrm>
              <a:off x="9741200" y="4960209"/>
              <a:ext cx="2453866" cy="1435476"/>
              <a:chOff x="9741200" y="4960209"/>
              <a:chExt cx="2453866" cy="1435476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D631F92-44BE-4672-A47C-A5D388C7E2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836" t="2767" r="4758" b="13157"/>
              <a:stretch/>
            </p:blipFill>
            <p:spPr>
              <a:xfrm>
                <a:off x="9741200" y="4960209"/>
                <a:ext cx="2453866" cy="1435476"/>
              </a:xfrm>
              <a:prstGeom prst="rect">
                <a:avLst/>
              </a:prstGeom>
            </p:spPr>
          </p:pic>
          <p:sp>
            <p:nvSpPr>
              <p:cNvPr id="26" name="Rounded Rectangle 17">
                <a:extLst>
                  <a:ext uri="{FF2B5EF4-FFF2-40B4-BE49-F238E27FC236}">
                    <a16:creationId xmlns:a16="http://schemas.microsoft.com/office/drawing/2014/main" id="{ADE7B32C-722A-445D-A4C1-34EC907A2063}"/>
                  </a:ext>
                </a:extLst>
              </p:cNvPr>
              <p:cNvSpPr/>
              <p:nvPr/>
            </p:nvSpPr>
            <p:spPr>
              <a:xfrm>
                <a:off x="10818024" y="6239449"/>
                <a:ext cx="248093" cy="127362"/>
              </a:xfrm>
              <a:prstGeom prst="roundRect">
                <a:avLst/>
              </a:prstGeom>
              <a:noFill/>
              <a:ln w="28575">
                <a:solidFill>
                  <a:schemeClr val="accent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Rounded Rectangle 17">
              <a:extLst>
                <a:ext uri="{FF2B5EF4-FFF2-40B4-BE49-F238E27FC236}">
                  <a16:creationId xmlns:a16="http://schemas.microsoft.com/office/drawing/2014/main" id="{6FEBA846-2C4D-45CF-A7B4-F12F4BEA25BF}"/>
                </a:ext>
              </a:extLst>
            </p:cNvPr>
            <p:cNvSpPr/>
            <p:nvPr/>
          </p:nvSpPr>
          <p:spPr>
            <a:xfrm>
              <a:off x="9727894" y="5631727"/>
              <a:ext cx="373142" cy="134301"/>
            </a:xfrm>
            <a:prstGeom prst="roundRect">
              <a:avLst/>
            </a:prstGeom>
            <a:noFill/>
            <a:ln w="28575">
              <a:solidFill>
                <a:srgbClr val="9900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748BEBE8-CECA-476E-9A5D-0CCEF9D8E838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heavy" dirty="0">
                <a:uFill>
                  <a:solidFill>
                    <a:schemeClr val="accent3"/>
                  </a:solidFill>
                </a:uFill>
              </a:rPr>
              <a:t>Perineal Body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BD5D3347-9CBC-4647-B5E3-A5DC2FAF14A4}"/>
              </a:ext>
            </a:extLst>
          </p:cNvPr>
          <p:cNvSpPr txBox="1">
            <a:spLocks/>
          </p:cNvSpPr>
          <p:nvPr/>
        </p:nvSpPr>
        <p:spPr>
          <a:xfrm>
            <a:off x="738649" y="915064"/>
            <a:ext cx="10714702" cy="47038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It is an </a:t>
            </a: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irregular fibromuscular</a:t>
            </a: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mass of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variable size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and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consistency</a:t>
            </a:r>
            <a:endParaRPr lang="ar-SA" sz="18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b="1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Located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at </a:t>
            </a: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midpoint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of the line </a:t>
            </a:r>
            <a:r>
              <a:rPr lang="en-US" sz="1800" b="1" dirty="0">
                <a:cs typeface="Times New Roman" pitchFamily="18" charset="0"/>
              </a:rPr>
              <a:t>between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the </a:t>
            </a:r>
            <a:r>
              <a:rPr lang="en-US" sz="1800" b="1" u="heavy" dirty="0">
                <a:solidFill>
                  <a:srgbClr val="C00000"/>
                </a:solidFill>
                <a:uFill>
                  <a:solidFill>
                    <a:srgbClr val="9900CC"/>
                  </a:solidFill>
                </a:uFill>
                <a:cs typeface="Times New Roman" pitchFamily="18" charset="0"/>
              </a:rPr>
              <a:t>ischial tuberosities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b="1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Lies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in 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subcutaneous tissue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, </a:t>
            </a: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posterior to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vaginal vestibule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and </a:t>
            </a: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anterior to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anal canal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&amp; </a:t>
            </a:r>
            <a:r>
              <a:rPr lang="en-US" sz="18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86585F"/>
                  </a:solidFill>
                </a:uFill>
                <a:cs typeface="Times New Roman" pitchFamily="18" charset="0"/>
              </a:rPr>
              <a:t>anus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Forms 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central point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of 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70C0"/>
                  </a:solidFill>
                </a:uFill>
                <a:cs typeface="Times New Roman" pitchFamily="18" charset="0"/>
              </a:rPr>
              <a:t>perineum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&amp; blends </a:t>
            </a: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anteriorly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with the </a:t>
            </a:r>
            <a:r>
              <a:rPr lang="en-US" sz="18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CC3399"/>
                  </a:solidFill>
                </a:uFill>
                <a:cs typeface="Times New Roman" pitchFamily="18" charset="0"/>
              </a:rPr>
              <a:t>perineal membrane</a:t>
            </a:r>
            <a:endParaRPr lang="ar-SA" sz="1800" b="1" u="heavy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CC3399"/>
                </a:solidFill>
              </a:uFill>
              <a:cs typeface="Times New Roman" pitchFamily="18" charset="0"/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b="1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Function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:</a:t>
            </a:r>
          </a:p>
          <a:p>
            <a:pPr marL="5400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Gives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attachment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to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perineal muscles</a:t>
            </a:r>
          </a:p>
          <a:p>
            <a:pPr marL="5400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Plays an important role in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visceral support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especially in female</a:t>
            </a:r>
          </a:p>
          <a:p>
            <a:pPr marL="540000">
              <a:lnSpc>
                <a:spcPct val="100000"/>
              </a:lnSpc>
              <a:spcBef>
                <a:spcPts val="0"/>
              </a:spcBef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3114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ar-SA" sz="18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3114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ar-SA" sz="18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3114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b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</a:b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3114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It is a </a:t>
            </a: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complex musculotendinous </a:t>
            </a:r>
            <a:r>
              <a:rPr lang="en-US" sz="1800" dirty="0">
                <a:solidFill>
                  <a:srgbClr val="92D050"/>
                </a:solidFill>
                <a:cs typeface="Times New Roman" pitchFamily="18" charset="0"/>
              </a:rPr>
              <a:t>(more tendinous)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structure</a:t>
            </a:r>
            <a:endParaRPr lang="en-US" sz="1800" dirty="0">
              <a:solidFill>
                <a:srgbClr val="92D050"/>
              </a:solidFill>
              <a:cs typeface="Times New Roman" pitchFamily="18" charset="0"/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b="1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Located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between the </a:t>
            </a: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anterior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aspect of the </a:t>
            </a:r>
            <a:r>
              <a:rPr lang="en-US" sz="18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6"/>
                  </a:solidFill>
                </a:uFill>
                <a:cs typeface="Times New Roman" pitchFamily="18" charset="0"/>
              </a:rPr>
              <a:t>coccyx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&amp; the </a:t>
            </a: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posterior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wall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of 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anorectal canal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b="1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Function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: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Receives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insertion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of fibers of </a:t>
            </a:r>
            <a:r>
              <a:rPr lang="en-US" sz="1800" b="1" u="heavy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BB889D"/>
                  </a:solidFill>
                </a:uFill>
                <a:cs typeface="Times New Roman" pitchFamily="18" charset="0"/>
              </a:rPr>
              <a:t>levator</a:t>
            </a:r>
            <a:r>
              <a:rPr lang="en-US" sz="18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BB889D"/>
                  </a:solidFill>
                </a:uFill>
                <a:cs typeface="Times New Roman" pitchFamily="18" charset="0"/>
              </a:rPr>
              <a:t> ani muscle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2797FC-E800-4CEB-A2E4-231CA39598F0}"/>
              </a:ext>
            </a:extLst>
          </p:cNvPr>
          <p:cNvSpPr txBox="1">
            <a:spLocks/>
          </p:cNvSpPr>
          <p:nvPr/>
        </p:nvSpPr>
        <p:spPr>
          <a:xfrm>
            <a:off x="738649" y="3995314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heavy" dirty="0">
                <a:uFill>
                  <a:solidFill>
                    <a:schemeClr val="accent2"/>
                  </a:solidFill>
                </a:uFill>
              </a:rPr>
              <a:t>Anococcygeal Body</a:t>
            </a:r>
            <a:endParaRPr lang="en-US" sz="2800" b="1" u="heavy" dirty="0">
              <a:uFill>
                <a:solidFill>
                  <a:schemeClr val="accent2"/>
                </a:solidFill>
              </a:u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F8311D1-0FFA-4853-B5CC-A831414DC670}"/>
              </a:ext>
            </a:extLst>
          </p:cNvPr>
          <p:cNvGrpSpPr/>
          <p:nvPr/>
        </p:nvGrpSpPr>
        <p:grpSpPr>
          <a:xfrm>
            <a:off x="9797398" y="2728686"/>
            <a:ext cx="2295998" cy="2026500"/>
            <a:chOff x="9797398" y="3004114"/>
            <a:chExt cx="2295998" cy="20265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B0547F7-799F-4287-B895-1D79E9C19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7637" y="3004114"/>
              <a:ext cx="2285759" cy="2009283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8" name="Rounded Rectangle 17">
              <a:extLst>
                <a:ext uri="{FF2B5EF4-FFF2-40B4-BE49-F238E27FC236}">
                  <a16:creationId xmlns:a16="http://schemas.microsoft.com/office/drawing/2014/main" id="{C97A595D-BB29-4143-858C-2451A49ADF72}"/>
                </a:ext>
              </a:extLst>
            </p:cNvPr>
            <p:cNvSpPr/>
            <p:nvPr/>
          </p:nvSpPr>
          <p:spPr>
            <a:xfrm>
              <a:off x="9797398" y="3874454"/>
              <a:ext cx="521272" cy="134301"/>
            </a:xfrm>
            <a:prstGeom prst="roundRect">
              <a:avLst/>
            </a:prstGeom>
            <a:noFill/>
            <a:ln w="28575">
              <a:solidFill>
                <a:srgbClr val="CC339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17">
              <a:extLst>
                <a:ext uri="{FF2B5EF4-FFF2-40B4-BE49-F238E27FC236}">
                  <a16:creationId xmlns:a16="http://schemas.microsoft.com/office/drawing/2014/main" id="{EFCAE3C8-5E39-41A4-9B56-FB24A681FBBA}"/>
                </a:ext>
              </a:extLst>
            </p:cNvPr>
            <p:cNvSpPr/>
            <p:nvPr/>
          </p:nvSpPr>
          <p:spPr>
            <a:xfrm>
              <a:off x="9797398" y="4744794"/>
              <a:ext cx="521272" cy="134301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17">
              <a:extLst>
                <a:ext uri="{FF2B5EF4-FFF2-40B4-BE49-F238E27FC236}">
                  <a16:creationId xmlns:a16="http://schemas.microsoft.com/office/drawing/2014/main" id="{DB179A53-47FA-48E1-BC0A-E0D5472AB9C0}"/>
                </a:ext>
              </a:extLst>
            </p:cNvPr>
            <p:cNvSpPr/>
            <p:nvPr/>
          </p:nvSpPr>
          <p:spPr>
            <a:xfrm>
              <a:off x="11698588" y="4097094"/>
              <a:ext cx="394808" cy="134301"/>
            </a:xfrm>
            <a:prstGeom prst="round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ounded Rectangle 17">
              <a:extLst>
                <a:ext uri="{FF2B5EF4-FFF2-40B4-BE49-F238E27FC236}">
                  <a16:creationId xmlns:a16="http://schemas.microsoft.com/office/drawing/2014/main" id="{56FD2D0E-B206-4ABA-ACCC-E90794659318}"/>
                </a:ext>
              </a:extLst>
            </p:cNvPr>
            <p:cNvSpPr/>
            <p:nvPr/>
          </p:nvSpPr>
          <p:spPr>
            <a:xfrm>
              <a:off x="11757087" y="4527305"/>
              <a:ext cx="318073" cy="134301"/>
            </a:xfrm>
            <a:prstGeom prst="roundRect">
              <a:avLst/>
            </a:prstGeom>
            <a:noFill/>
            <a:ln w="28575">
              <a:solidFill>
                <a:srgbClr val="BB889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7">
              <a:extLst>
                <a:ext uri="{FF2B5EF4-FFF2-40B4-BE49-F238E27FC236}">
                  <a16:creationId xmlns:a16="http://schemas.microsoft.com/office/drawing/2014/main" id="{D2B1B1B0-C24E-4FA4-86E2-9F17AAE617CD}"/>
                </a:ext>
              </a:extLst>
            </p:cNvPr>
            <p:cNvSpPr/>
            <p:nvPr/>
          </p:nvSpPr>
          <p:spPr>
            <a:xfrm>
              <a:off x="10844087" y="4896313"/>
              <a:ext cx="248093" cy="134301"/>
            </a:xfrm>
            <a:prstGeom prst="round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id="{D7A59FD9-78F7-403C-9FF8-E10CCC149327}"/>
                </a:ext>
              </a:extLst>
            </p:cNvPr>
            <p:cNvSpPr/>
            <p:nvPr/>
          </p:nvSpPr>
          <p:spPr>
            <a:xfrm>
              <a:off x="9797398" y="4531034"/>
              <a:ext cx="180615" cy="134301"/>
            </a:xfrm>
            <a:prstGeom prst="roundRect">
              <a:avLst/>
            </a:prstGeom>
            <a:noFill/>
            <a:ln w="28575">
              <a:solidFill>
                <a:srgbClr val="86585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8907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D17F1F17-E8AA-4692-80EB-0E975F47E8A0}"/>
              </a:ext>
            </a:extLst>
          </p:cNvPr>
          <p:cNvGrpSpPr/>
          <p:nvPr/>
        </p:nvGrpSpPr>
        <p:grpSpPr>
          <a:xfrm>
            <a:off x="9738133" y="4808310"/>
            <a:ext cx="2466384" cy="1821858"/>
            <a:chOff x="9738133" y="4808310"/>
            <a:chExt cx="2466384" cy="1821858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45813422-A527-43EF-916E-4B5EAA3435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0" t="2853" r="2058" b="1330"/>
            <a:stretch/>
          </p:blipFill>
          <p:spPr bwMode="auto">
            <a:xfrm>
              <a:off x="9738133" y="4808310"/>
              <a:ext cx="2466384" cy="182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</p:pic>
        <p:sp>
          <p:nvSpPr>
            <p:cNvPr id="71" name="Rounded Rectangle 17">
              <a:extLst>
                <a:ext uri="{FF2B5EF4-FFF2-40B4-BE49-F238E27FC236}">
                  <a16:creationId xmlns:a16="http://schemas.microsoft.com/office/drawing/2014/main" id="{EE9E9221-9B50-4FCC-8C87-3CF9E7020EE3}"/>
                </a:ext>
              </a:extLst>
            </p:cNvPr>
            <p:cNvSpPr/>
            <p:nvPr/>
          </p:nvSpPr>
          <p:spPr>
            <a:xfrm>
              <a:off x="9901947" y="5456010"/>
              <a:ext cx="227311" cy="134301"/>
            </a:xfrm>
            <a:prstGeom prst="round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ounded Rectangle 17">
              <a:extLst>
                <a:ext uri="{FF2B5EF4-FFF2-40B4-BE49-F238E27FC236}">
                  <a16:creationId xmlns:a16="http://schemas.microsoft.com/office/drawing/2014/main" id="{7D50E9F9-85BE-4597-91DC-DD32CF9D1F67}"/>
                </a:ext>
              </a:extLst>
            </p:cNvPr>
            <p:cNvSpPr/>
            <p:nvPr/>
          </p:nvSpPr>
          <p:spPr>
            <a:xfrm>
              <a:off x="11496450" y="6317452"/>
              <a:ext cx="542359" cy="201794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ounded Rectangle 17">
              <a:extLst>
                <a:ext uri="{FF2B5EF4-FFF2-40B4-BE49-F238E27FC236}">
                  <a16:creationId xmlns:a16="http://schemas.microsoft.com/office/drawing/2014/main" id="{FD25A408-BEE5-495D-BDBD-13C4009B2622}"/>
                </a:ext>
              </a:extLst>
            </p:cNvPr>
            <p:cNvSpPr/>
            <p:nvPr/>
          </p:nvSpPr>
          <p:spPr>
            <a:xfrm>
              <a:off x="11551037" y="6082078"/>
              <a:ext cx="640963" cy="201794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EC730D43-AD41-4173-B060-6021C5829948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heavy" dirty="0">
                <a:uFill>
                  <a:solidFill>
                    <a:srgbClr val="996633"/>
                  </a:solidFill>
                </a:uFill>
              </a:rPr>
              <a:t>Urogenital Triangle</a:t>
            </a:r>
            <a:r>
              <a:rPr lang="en-US" sz="3600" b="1" dirty="0"/>
              <a:t> </a:t>
            </a:r>
          </a:p>
          <a:p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937663-ED9F-46AE-8F92-9307CCD48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98536"/>
              </p:ext>
            </p:extLst>
          </p:nvPr>
        </p:nvGraphicFramePr>
        <p:xfrm>
          <a:off x="738647" y="1143153"/>
          <a:ext cx="8999486" cy="5308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70744">
                  <a:extLst>
                    <a:ext uri="{9D8B030D-6E8A-4147-A177-3AD203B41FA5}">
                      <a16:colId xmlns:a16="http://schemas.microsoft.com/office/drawing/2014/main" val="4263688751"/>
                    </a:ext>
                  </a:extLst>
                </a:gridCol>
                <a:gridCol w="7528742">
                  <a:extLst>
                    <a:ext uri="{9D8B030D-6E8A-4147-A177-3AD203B41FA5}">
                      <a16:colId xmlns:a16="http://schemas.microsoft.com/office/drawing/2014/main" val="2737393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Bony</a:t>
                      </a:r>
                    </a:p>
                    <a:p>
                      <a:pPr algn="ctr"/>
                      <a:r>
                        <a:rPr lang="en-US" sz="1800" b="1" u="none" dirty="0">
                          <a:solidFill>
                            <a:schemeClr val="tx1"/>
                          </a:solidFill>
                        </a:rPr>
                        <a:t>Boundaries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Anterior 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2060"/>
                            </a:solidFill>
                          </a:uFill>
                        </a:rPr>
                        <a:t>Symphysis pubis</a:t>
                      </a:r>
                      <a:r>
                        <a:rPr lang="en-US" sz="18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2060"/>
                            </a:solidFill>
                          </a:uFill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SAME</a:t>
                      </a:r>
                      <a:r>
                        <a:rPr lang="en-US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anterior boundary of perineum</a:t>
                      </a:r>
                    </a:p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Posterior 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Transverse line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passing through the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 ischial tuberosities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Lateral 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Ischiopubic rami &amp; </a:t>
                      </a:r>
                      <a:r>
                        <a:rPr lang="en-US" sz="1800" b="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7030A0"/>
                            </a:solidFill>
                          </a:uFill>
                        </a:rPr>
                        <a:t>ischial tuberosities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77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/>
                        <a:t>Contents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External genitalia (vulva), Lower ends of </a:t>
                      </a:r>
                      <a:r>
                        <a:rPr lang="en-US" u="heavy" baseline="0" dirty="0">
                          <a:uFill>
                            <a:solidFill>
                              <a:schemeClr val="accent5"/>
                            </a:solidFill>
                          </a:uFill>
                        </a:rPr>
                        <a:t>urethra</a:t>
                      </a:r>
                      <a:r>
                        <a:rPr lang="en-US" dirty="0"/>
                        <a:t> &amp; </a:t>
                      </a:r>
                      <a:r>
                        <a:rPr lang="en-US" u="heavy" baseline="0" dirty="0">
                          <a:uFill>
                            <a:solidFill>
                              <a:schemeClr val="accent4"/>
                            </a:solidFill>
                          </a:uFill>
                        </a:rPr>
                        <a:t>vagina</a:t>
                      </a:r>
                      <a:r>
                        <a:rPr lang="en-US" dirty="0"/>
                        <a:t> 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0548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/>
                        <a:t>Urogenital  Diaphragm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1" u="sng" dirty="0"/>
                        <a:t>located in</a:t>
                      </a:r>
                      <a:r>
                        <a:rPr lang="en-US" sz="1800" b="0" u="none" dirty="0"/>
                        <a:t> the </a:t>
                      </a:r>
                      <a:r>
                        <a:rPr lang="en-US" sz="1800" b="1" u="none" dirty="0"/>
                        <a:t>anterior</a:t>
                      </a:r>
                      <a:r>
                        <a:rPr lang="en-US" sz="1800" b="0" u="none" dirty="0"/>
                        <a:t> </a:t>
                      </a:r>
                      <a:r>
                        <a:rPr lang="en-US" sz="1800" b="1" u="none" dirty="0"/>
                        <a:t>part</a:t>
                      </a:r>
                      <a:r>
                        <a:rPr lang="en-US" sz="1800" b="0" u="none" dirty="0"/>
                        <a:t> of the </a:t>
                      </a:r>
                      <a:r>
                        <a:rPr lang="en-US" sz="1800" b="1" u="heavy" baseline="0" dirty="0">
                          <a:uFill>
                            <a:solidFill>
                              <a:srgbClr val="0070C0"/>
                            </a:solidFill>
                          </a:uFill>
                        </a:rPr>
                        <a:t>perineum</a:t>
                      </a:r>
                      <a:r>
                        <a:rPr lang="en-US" sz="1800" b="0" u="none" dirty="0"/>
                        <a:t> (in the </a:t>
                      </a:r>
                      <a:r>
                        <a:rPr lang="en-US" sz="1800" b="1" u="heavy" baseline="0" dirty="0">
                          <a:uFill>
                            <a:solidFill>
                              <a:srgbClr val="996633"/>
                            </a:solidFill>
                          </a:uFill>
                        </a:rPr>
                        <a:t>urogenital triangle</a:t>
                      </a:r>
                      <a:r>
                        <a:rPr lang="en-US" sz="1800" b="0" u="none" dirty="0"/>
                        <a:t>)</a:t>
                      </a:r>
                    </a:p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1" u="sng" dirty="0"/>
                        <a:t>Fills in</a:t>
                      </a:r>
                      <a:r>
                        <a:rPr lang="en-US" sz="1800" b="0" u="none" dirty="0"/>
                        <a:t> the </a:t>
                      </a:r>
                      <a:r>
                        <a:rPr lang="en-US" sz="1800" b="1" u="none" dirty="0">
                          <a:solidFill>
                            <a:srgbClr val="C00000"/>
                          </a:solidFill>
                        </a:rPr>
                        <a:t>gap</a:t>
                      </a:r>
                      <a:r>
                        <a:rPr lang="en-US" sz="1800" b="0" u="none" dirty="0"/>
                        <a:t> </a:t>
                      </a:r>
                      <a:r>
                        <a:rPr lang="en-US" sz="1800" b="1" u="none" dirty="0"/>
                        <a:t>between</a:t>
                      </a:r>
                      <a:r>
                        <a:rPr lang="en-US" sz="1800" b="0" u="none" dirty="0"/>
                        <a:t> the </a:t>
                      </a:r>
                      <a:r>
                        <a:rPr lang="en-US" sz="1800" b="1" u="none" dirty="0"/>
                        <a:t>pubic arch</a:t>
                      </a:r>
                    </a:p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1" u="sng" dirty="0"/>
                        <a:t>Composed of</a:t>
                      </a:r>
                      <a:r>
                        <a:rPr lang="en-US" sz="1800" b="0" u="none" dirty="0"/>
                        <a:t>: </a:t>
                      </a:r>
                      <a:r>
                        <a:rPr lang="en-US" sz="1800" b="0" u="heavy" baseline="0" dirty="0">
                          <a:uFill>
                            <a:solidFill>
                              <a:srgbClr val="FFC000"/>
                            </a:solidFill>
                          </a:uFill>
                        </a:rPr>
                        <a:t>Sphincter urethrae</a:t>
                      </a:r>
                      <a:r>
                        <a:rPr lang="en-US" sz="1800" b="0" u="none" dirty="0"/>
                        <a:t> and the deep transverse perineal muscles enclosed within the superior and inferior layers* of fascia of the urogenital diaphragm </a:t>
                      </a:r>
                      <a:br>
                        <a:rPr lang="en-US" sz="1800" b="0" u="none" dirty="0"/>
                      </a:br>
                      <a:r>
                        <a:rPr lang="en-US" sz="1800" b="0" u="none" dirty="0"/>
                        <a:t>*inferior layers formed by the </a:t>
                      </a:r>
                      <a:r>
                        <a:rPr lang="en-US" sz="1800" b="0" u="heavy" baseline="0" dirty="0">
                          <a:uFill>
                            <a:solidFill>
                              <a:srgbClr val="CC3399"/>
                            </a:solidFill>
                          </a:uFill>
                        </a:rPr>
                        <a:t>perineal membrane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20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u="none" dirty="0"/>
                        <a:t>Fascia of Urogenital Triangle (Perineal Fascia) </a:t>
                      </a:r>
                      <a:endParaRPr lang="en-US" sz="1800" b="1" u="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 u="none" dirty="0"/>
                        <a:t>It is </a:t>
                      </a:r>
                      <a:r>
                        <a:rPr lang="en-US" sz="1800" b="1" u="none" dirty="0"/>
                        <a:t>continuous</a:t>
                      </a:r>
                      <a:r>
                        <a:rPr lang="en-US" sz="1800" b="0" u="none" dirty="0"/>
                        <a:t> </a:t>
                      </a:r>
                      <a:r>
                        <a:rPr lang="en-US" sz="1800" b="0" u="sng" dirty="0"/>
                        <a:t>anteriorly</a:t>
                      </a:r>
                      <a:r>
                        <a:rPr lang="en-US" sz="1800" b="0" u="none" dirty="0"/>
                        <a:t> with the </a:t>
                      </a:r>
                      <a:r>
                        <a:rPr lang="en-US" sz="1800" b="1" u="none" dirty="0"/>
                        <a:t>fascia of abdomen </a:t>
                      </a:r>
                      <a:r>
                        <a:rPr lang="en-US" sz="1800" b="0" u="none" dirty="0"/>
                        <a:t>and </a:t>
                      </a:r>
                      <a:r>
                        <a:rPr lang="en-US" sz="1800" b="1" u="sng" dirty="0"/>
                        <a:t>consists of</a:t>
                      </a:r>
                      <a:r>
                        <a:rPr lang="en-US" sz="1800" b="0" u="none" dirty="0"/>
                        <a:t> two layers:</a:t>
                      </a:r>
                    </a:p>
                    <a:p>
                      <a:pPr marL="342900" indent="-342900" algn="l">
                        <a:buFont typeface="+mj-lt"/>
                        <a:buAutoNum type="arabicParenR"/>
                      </a:pPr>
                      <a:r>
                        <a:rPr lang="en-US" sz="1800" b="1" u="none" dirty="0"/>
                        <a:t>Superficial perineal fascia</a:t>
                      </a:r>
                      <a:r>
                        <a:rPr lang="en-US" sz="1800" b="0" u="none" dirty="0"/>
                        <a:t>, consists of:  </a:t>
                      </a:r>
                    </a:p>
                    <a:p>
                      <a:pPr marL="54000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u="none" dirty="0"/>
                        <a:t>Superficial</a:t>
                      </a:r>
                      <a:r>
                        <a:rPr lang="en-US" sz="1800" b="0" u="none" dirty="0"/>
                        <a:t> </a:t>
                      </a:r>
                      <a:r>
                        <a:rPr lang="en-US" sz="1800" b="1" u="heavy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</a:rPr>
                        <a:t>fatty</a:t>
                      </a:r>
                      <a:r>
                        <a:rPr lang="en-US" sz="1800" b="0" u="heavy" baseline="0" dirty="0">
                          <a:uFill>
                            <a:solidFill>
                              <a:srgbClr val="0070C0"/>
                            </a:solidFill>
                          </a:uFill>
                        </a:rPr>
                        <a:t> </a:t>
                      </a:r>
                      <a:r>
                        <a:rPr lang="en-US" sz="1800" b="1" u="heavy" baseline="0" dirty="0">
                          <a:uFill>
                            <a:solidFill>
                              <a:srgbClr val="0070C0"/>
                            </a:solidFill>
                          </a:uFill>
                        </a:rPr>
                        <a:t>layer</a:t>
                      </a:r>
                      <a:r>
                        <a:rPr lang="en-US" sz="1800" b="0" u="none" dirty="0"/>
                        <a:t> </a:t>
                      </a:r>
                      <a:r>
                        <a:rPr lang="en-US" sz="1800" b="1" u="none" dirty="0">
                          <a:solidFill>
                            <a:srgbClr val="C00000"/>
                          </a:solidFill>
                        </a:rPr>
                        <a:t>(Camper’s fascia)</a:t>
                      </a:r>
                      <a:r>
                        <a:rPr lang="en-US" sz="1800" b="1" u="none" dirty="0"/>
                        <a:t> </a:t>
                      </a:r>
                      <a:r>
                        <a:rPr lang="en-US" sz="1800" b="1" u="sng" dirty="0"/>
                        <a:t>makes up</a:t>
                      </a:r>
                      <a:r>
                        <a:rPr lang="en-US" sz="1800" b="0" u="none" dirty="0"/>
                        <a:t> the </a:t>
                      </a:r>
                      <a:r>
                        <a:rPr lang="en-US" sz="1800" b="1" u="none" dirty="0"/>
                        <a:t>substance</a:t>
                      </a:r>
                      <a:r>
                        <a:rPr lang="en-US" sz="1800" b="0" u="none" dirty="0"/>
                        <a:t> of </a:t>
                      </a:r>
                      <a:r>
                        <a:rPr lang="en-US" sz="1800" b="1" u="none" dirty="0"/>
                        <a:t>mons pubis</a:t>
                      </a:r>
                      <a:r>
                        <a:rPr lang="en-US" sz="1800" b="0" u="none" dirty="0"/>
                        <a:t> &amp; </a:t>
                      </a:r>
                      <a:r>
                        <a:rPr lang="en-US" sz="1800" b="1" u="none" dirty="0"/>
                        <a:t>labia</a:t>
                      </a:r>
                      <a:r>
                        <a:rPr lang="en-US" sz="1800" b="0" u="none" dirty="0"/>
                        <a:t> </a:t>
                      </a:r>
                      <a:r>
                        <a:rPr lang="en-US" sz="1800" b="1" u="none" dirty="0"/>
                        <a:t>majora</a:t>
                      </a:r>
                      <a:r>
                        <a:rPr lang="en-US" sz="1800" b="0" u="none" dirty="0"/>
                        <a:t> and  </a:t>
                      </a:r>
                      <a:r>
                        <a:rPr lang="en-US" sz="1800" b="1" u="none" dirty="0"/>
                        <a:t>extends</a:t>
                      </a:r>
                      <a:r>
                        <a:rPr lang="en-US" sz="1800" b="0" u="none" dirty="0"/>
                        <a:t> </a:t>
                      </a:r>
                      <a:r>
                        <a:rPr lang="en-US" sz="1800" b="1" i="0" u="sng" dirty="0"/>
                        <a:t>into</a:t>
                      </a:r>
                      <a:r>
                        <a:rPr lang="en-US" sz="1800" b="0" u="none" dirty="0"/>
                        <a:t> the </a:t>
                      </a:r>
                      <a:r>
                        <a:rPr lang="en-US" sz="1800" b="1" u="none" dirty="0"/>
                        <a:t>anal region</a:t>
                      </a:r>
                    </a:p>
                    <a:p>
                      <a:pPr marL="54000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u="none" dirty="0"/>
                        <a:t>Deep </a:t>
                      </a:r>
                      <a:r>
                        <a:rPr lang="en-US" sz="1800" b="1" u="heavy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00B050"/>
                            </a:solidFill>
                          </a:uFill>
                        </a:rPr>
                        <a:t>membranous</a:t>
                      </a:r>
                      <a:r>
                        <a:rPr lang="en-US" sz="1800" b="1" u="heavy" baseline="0" dirty="0">
                          <a:uFill>
                            <a:solidFill>
                              <a:srgbClr val="00B050"/>
                            </a:solidFill>
                          </a:uFill>
                        </a:rPr>
                        <a:t> layer</a:t>
                      </a:r>
                      <a:r>
                        <a:rPr lang="en-US" sz="1800" b="1" u="none" dirty="0">
                          <a:uFill>
                            <a:solidFill>
                              <a:srgbClr val="00B050"/>
                            </a:solidFill>
                          </a:uFill>
                        </a:rPr>
                        <a:t> </a:t>
                      </a:r>
                      <a:r>
                        <a:rPr lang="en-US" sz="1800" b="1" u="none" dirty="0">
                          <a:solidFill>
                            <a:srgbClr val="C00000"/>
                          </a:solidFill>
                        </a:rPr>
                        <a:t>(Colle’s fascia) </a:t>
                      </a:r>
                      <a:r>
                        <a:rPr lang="en-US" sz="1800" b="0" u="none" dirty="0"/>
                        <a:t>Does </a:t>
                      </a:r>
                      <a:r>
                        <a:rPr lang="en-US" sz="1800" b="1" u="none" dirty="0"/>
                        <a:t>NOT</a:t>
                      </a:r>
                      <a:r>
                        <a:rPr lang="en-US" sz="1800" b="0" u="none" dirty="0"/>
                        <a:t> </a:t>
                      </a:r>
                      <a:r>
                        <a:rPr lang="en-US" sz="1800" b="1" u="sng" dirty="0"/>
                        <a:t>extend</a:t>
                      </a:r>
                      <a:r>
                        <a:rPr lang="en-US" sz="1800" b="0" u="none" dirty="0"/>
                        <a:t> to </a:t>
                      </a:r>
                      <a:r>
                        <a:rPr lang="en-US" sz="1800" b="1" u="none" dirty="0"/>
                        <a:t>anal region</a:t>
                      </a:r>
                      <a:br>
                        <a:rPr lang="en-US" sz="1800" b="0" u="none" dirty="0"/>
                      </a:br>
                      <a:r>
                        <a:rPr lang="en-US" sz="1800" b="0" u="none" dirty="0"/>
                        <a:t>Becomes </a:t>
                      </a:r>
                      <a:r>
                        <a:rPr lang="en-US" sz="1800" b="1" u="none" dirty="0"/>
                        <a:t>fused</a:t>
                      </a:r>
                      <a:r>
                        <a:rPr lang="en-US" sz="1800" b="0" u="none" dirty="0"/>
                        <a:t> with the </a:t>
                      </a:r>
                      <a:r>
                        <a:rPr lang="en-US" sz="1800" b="1" u="none" dirty="0"/>
                        <a:t>posterior margin </a:t>
                      </a:r>
                      <a:r>
                        <a:rPr lang="en-US" sz="1800" b="0" u="none" dirty="0"/>
                        <a:t>of the </a:t>
                      </a:r>
                      <a:r>
                        <a:rPr lang="en-US" sz="1800" b="1" u="none" dirty="0"/>
                        <a:t>perineal membrane</a:t>
                      </a:r>
                    </a:p>
                    <a:p>
                      <a:pPr marL="342900" indent="-342900" algn="l">
                        <a:buFont typeface="+mj-lt"/>
                        <a:buAutoNum type="arabicParenR" startAt="2"/>
                      </a:pPr>
                      <a:r>
                        <a:rPr lang="en-US" sz="1800" b="1" u="none" dirty="0"/>
                        <a:t>Deep perineal fascia </a:t>
                      </a:r>
                      <a:r>
                        <a:rPr lang="en-US" sz="1800" b="1" u="sng" dirty="0"/>
                        <a:t>invests</a:t>
                      </a:r>
                      <a:r>
                        <a:rPr lang="en-US" sz="1800" b="0" u="none" dirty="0"/>
                        <a:t> the </a:t>
                      </a:r>
                      <a:r>
                        <a:rPr lang="en-US" sz="1800" b="1" u="none" dirty="0"/>
                        <a:t>muscles</a:t>
                      </a:r>
                      <a:r>
                        <a:rPr lang="en-US" sz="1800" b="0" u="none" dirty="0"/>
                        <a:t> in the </a:t>
                      </a:r>
                      <a:r>
                        <a:rPr lang="en-US" sz="1800" b="1" u="none" dirty="0"/>
                        <a:t>superficial perineal pouch</a:t>
                      </a:r>
                      <a:endParaRPr lang="en-US" sz="1800" b="0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9198221"/>
                  </a:ext>
                </a:extLst>
              </a:tr>
            </a:tbl>
          </a:graphicData>
        </a:graphic>
      </p:graphicFrame>
      <p:grpSp>
        <p:nvGrpSpPr>
          <p:cNvPr id="49" name="Group 48">
            <a:extLst>
              <a:ext uri="{FF2B5EF4-FFF2-40B4-BE49-F238E27FC236}">
                <a16:creationId xmlns:a16="http://schemas.microsoft.com/office/drawing/2014/main" id="{BB562BAC-6CB2-4C8A-876A-15D80A837AB0}"/>
              </a:ext>
            </a:extLst>
          </p:cNvPr>
          <p:cNvGrpSpPr/>
          <p:nvPr/>
        </p:nvGrpSpPr>
        <p:grpSpPr>
          <a:xfrm>
            <a:off x="9797398" y="2609541"/>
            <a:ext cx="2296671" cy="2128428"/>
            <a:chOff x="9797398" y="2609541"/>
            <a:chExt cx="2296671" cy="212842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9362B2B-060A-416D-8F22-9ABB59F3829D}"/>
                </a:ext>
              </a:extLst>
            </p:cNvPr>
            <p:cNvSpPr/>
            <p:nvPr/>
          </p:nvSpPr>
          <p:spPr>
            <a:xfrm>
              <a:off x="11193176" y="2609541"/>
              <a:ext cx="673582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" dirty="0"/>
                <a:t>Sphincter urethrae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71BE0D9-9009-4D41-BFB2-6932AFAAC45D}"/>
                </a:ext>
              </a:extLst>
            </p:cNvPr>
            <p:cNvGrpSpPr/>
            <p:nvPr/>
          </p:nvGrpSpPr>
          <p:grpSpPr>
            <a:xfrm>
              <a:off x="9797398" y="2627030"/>
              <a:ext cx="2296671" cy="2110939"/>
              <a:chOff x="9797398" y="2627030"/>
              <a:chExt cx="2296671" cy="2110939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3036849B-7CC0-4D1F-88A6-607DEB94CEB3}"/>
                  </a:ext>
                </a:extLst>
              </p:cNvPr>
              <p:cNvGrpSpPr/>
              <p:nvPr/>
            </p:nvGrpSpPr>
            <p:grpSpPr>
              <a:xfrm>
                <a:off x="9797398" y="2728686"/>
                <a:ext cx="2296671" cy="2009283"/>
                <a:chOff x="9797398" y="2728686"/>
                <a:chExt cx="2296671" cy="2009283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BFF14A87-A20D-4069-AD0A-2E40976EBC62}"/>
                    </a:ext>
                  </a:extLst>
                </p:cNvPr>
                <p:cNvGrpSpPr/>
                <p:nvPr/>
              </p:nvGrpSpPr>
              <p:grpSpPr>
                <a:xfrm>
                  <a:off x="9797398" y="2728686"/>
                  <a:ext cx="2295998" cy="2009283"/>
                  <a:chOff x="9797398" y="3004114"/>
                  <a:chExt cx="2295998" cy="2009283"/>
                </a:xfrm>
              </p:grpSpPr>
              <p:pic>
                <p:nvPicPr>
                  <p:cNvPr id="42" name="Picture 41">
                    <a:extLst>
                      <a:ext uri="{FF2B5EF4-FFF2-40B4-BE49-F238E27FC236}">
                        <a16:creationId xmlns:a16="http://schemas.microsoft.com/office/drawing/2014/main" id="{D4DAFA8F-FA16-4637-8664-F9D62197319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807637" y="3004114"/>
                    <a:ext cx="2285759" cy="2009283"/>
                  </a:xfrm>
                  <a:prstGeom prst="rect">
                    <a:avLst/>
                  </a:prstGeom>
                  <a:ln w="28575">
                    <a:noFill/>
                  </a:ln>
                </p:spPr>
              </p:pic>
              <p:sp>
                <p:nvSpPr>
                  <p:cNvPr id="43" name="Rounded Rectangle 17">
                    <a:extLst>
                      <a:ext uri="{FF2B5EF4-FFF2-40B4-BE49-F238E27FC236}">
                        <a16:creationId xmlns:a16="http://schemas.microsoft.com/office/drawing/2014/main" id="{BDA7EE33-D527-40DB-97E2-4E6293DFAF78}"/>
                      </a:ext>
                    </a:extLst>
                  </p:cNvPr>
                  <p:cNvSpPr/>
                  <p:nvPr/>
                </p:nvSpPr>
                <p:spPr>
                  <a:xfrm>
                    <a:off x="9797398" y="3874454"/>
                    <a:ext cx="521272" cy="134301"/>
                  </a:xfrm>
                  <a:prstGeom prst="roundRect">
                    <a:avLst/>
                  </a:prstGeom>
                  <a:noFill/>
                  <a:ln w="28575">
                    <a:solidFill>
                      <a:srgbClr val="CC3399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40" name="Rounded Rectangle 17">
                  <a:extLst>
                    <a:ext uri="{FF2B5EF4-FFF2-40B4-BE49-F238E27FC236}">
                      <a16:creationId xmlns:a16="http://schemas.microsoft.com/office/drawing/2014/main" id="{5992DD4B-DAB6-4B49-9D03-8736B9FF2816}"/>
                    </a:ext>
                  </a:extLst>
                </p:cNvPr>
                <p:cNvSpPr/>
                <p:nvPr/>
              </p:nvSpPr>
              <p:spPr>
                <a:xfrm>
                  <a:off x="11847849" y="2950926"/>
                  <a:ext cx="227311" cy="134301"/>
                </a:xfrm>
                <a:prstGeom prst="roundRect">
                  <a:avLst/>
                </a:prstGeom>
                <a:noFill/>
                <a:ln w="28575">
                  <a:solidFill>
                    <a:schemeClr val="accent5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Rounded Rectangle 17">
                  <a:extLst>
                    <a:ext uri="{FF2B5EF4-FFF2-40B4-BE49-F238E27FC236}">
                      <a16:creationId xmlns:a16="http://schemas.microsoft.com/office/drawing/2014/main" id="{9AF325EE-11EA-439F-AF1A-159005117B2F}"/>
                    </a:ext>
                  </a:extLst>
                </p:cNvPr>
                <p:cNvSpPr/>
                <p:nvPr/>
              </p:nvSpPr>
              <p:spPr>
                <a:xfrm>
                  <a:off x="11866758" y="3166031"/>
                  <a:ext cx="227311" cy="134301"/>
                </a:xfrm>
                <a:prstGeom prst="roundRect">
                  <a:avLst/>
                </a:prstGeom>
                <a:noFill/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DBB5539C-126F-4E28-8367-2A37340AEB61}"/>
                  </a:ext>
                </a:extLst>
              </p:cNvPr>
              <p:cNvGrpSpPr/>
              <p:nvPr/>
            </p:nvGrpSpPr>
            <p:grpSpPr>
              <a:xfrm>
                <a:off x="10966270" y="2694180"/>
                <a:ext cx="284472" cy="729954"/>
                <a:chOff x="10966270" y="2694180"/>
                <a:chExt cx="284472" cy="729954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05BA3DA1-BA45-4D35-A68C-C46834ED1D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966270" y="2694180"/>
                  <a:ext cx="6121" cy="72995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C89F19AF-CE04-43CF-9805-9745BBB512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966943" y="2694180"/>
                  <a:ext cx="283799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Rounded Rectangle 17">
                <a:extLst>
                  <a:ext uri="{FF2B5EF4-FFF2-40B4-BE49-F238E27FC236}">
                    <a16:creationId xmlns:a16="http://schemas.microsoft.com/office/drawing/2014/main" id="{545A0797-E600-414F-A17B-F544882419A3}"/>
                  </a:ext>
                </a:extLst>
              </p:cNvPr>
              <p:cNvSpPr/>
              <p:nvPr/>
            </p:nvSpPr>
            <p:spPr>
              <a:xfrm>
                <a:off x="11264192" y="2627030"/>
                <a:ext cx="521272" cy="134301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1CC2F82-CA86-404C-84F9-5BBB9D5CB0CC}"/>
              </a:ext>
            </a:extLst>
          </p:cNvPr>
          <p:cNvGrpSpPr/>
          <p:nvPr/>
        </p:nvGrpSpPr>
        <p:grpSpPr>
          <a:xfrm>
            <a:off x="9727894" y="969017"/>
            <a:ext cx="2467172" cy="1485410"/>
            <a:chOff x="9727894" y="4910275"/>
            <a:chExt cx="2467172" cy="148541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630FAB2-6A8D-420D-936C-846B23289F72}"/>
                </a:ext>
              </a:extLst>
            </p:cNvPr>
            <p:cNvGrpSpPr/>
            <p:nvPr/>
          </p:nvGrpSpPr>
          <p:grpSpPr>
            <a:xfrm>
              <a:off x="9727894" y="4910275"/>
              <a:ext cx="2467172" cy="1485410"/>
              <a:chOff x="9727894" y="4910275"/>
              <a:chExt cx="2467172" cy="1485410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14419150-3A9D-4841-88DB-81948AAF6618}"/>
                  </a:ext>
                </a:extLst>
              </p:cNvPr>
              <p:cNvGrpSpPr/>
              <p:nvPr/>
            </p:nvGrpSpPr>
            <p:grpSpPr>
              <a:xfrm>
                <a:off x="9727894" y="4960209"/>
                <a:ext cx="2467172" cy="1435476"/>
                <a:chOff x="9727894" y="4960209"/>
                <a:chExt cx="2467172" cy="1435476"/>
              </a:xfrm>
            </p:grpSpPr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AEB878D4-7417-469A-99F1-E6022830C9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836" t="2767" r="4758" b="13157"/>
                <a:stretch/>
              </p:blipFill>
              <p:spPr>
                <a:xfrm>
                  <a:off x="9741200" y="4960209"/>
                  <a:ext cx="2453866" cy="1435476"/>
                </a:xfrm>
                <a:prstGeom prst="rect">
                  <a:avLst/>
                </a:prstGeom>
              </p:spPr>
            </p:pic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EAE8589E-649C-416D-B324-559E957AB3D7}"/>
                    </a:ext>
                  </a:extLst>
                </p:cNvPr>
                <p:cNvGrpSpPr/>
                <p:nvPr/>
              </p:nvGrpSpPr>
              <p:grpSpPr>
                <a:xfrm>
                  <a:off x="9727894" y="5254452"/>
                  <a:ext cx="1526355" cy="432858"/>
                  <a:chOff x="9727894" y="5254452"/>
                  <a:chExt cx="1526355" cy="432858"/>
                </a:xfrm>
              </p:grpSpPr>
              <p:sp>
                <p:nvSpPr>
                  <p:cNvPr id="60" name="Isosceles Triangle 59">
                    <a:extLst>
                      <a:ext uri="{FF2B5EF4-FFF2-40B4-BE49-F238E27FC236}">
                        <a16:creationId xmlns:a16="http://schemas.microsoft.com/office/drawing/2014/main" id="{FF592E83-64D8-428C-9E93-FD12608416A3}"/>
                      </a:ext>
                    </a:extLst>
                  </p:cNvPr>
                  <p:cNvSpPr/>
                  <p:nvPr/>
                </p:nvSpPr>
                <p:spPr>
                  <a:xfrm>
                    <a:off x="10629900" y="5325488"/>
                    <a:ext cx="624349" cy="361822"/>
                  </a:xfrm>
                  <a:prstGeom prst="triangle">
                    <a:avLst/>
                  </a:prstGeom>
                  <a:noFill/>
                  <a:ln w="28575">
                    <a:solidFill>
                      <a:srgbClr val="99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" name="Rounded Rectangle 17">
                    <a:extLst>
                      <a:ext uri="{FF2B5EF4-FFF2-40B4-BE49-F238E27FC236}">
                        <a16:creationId xmlns:a16="http://schemas.microsoft.com/office/drawing/2014/main" id="{AD5BDE01-DAC4-483D-A5EA-0B41D48488AA}"/>
                      </a:ext>
                    </a:extLst>
                  </p:cNvPr>
                  <p:cNvSpPr/>
                  <p:nvPr/>
                </p:nvSpPr>
                <p:spPr>
                  <a:xfrm>
                    <a:off x="9727894" y="5254452"/>
                    <a:ext cx="392851" cy="134301"/>
                  </a:xfrm>
                  <a:prstGeom prst="roundRect">
                    <a:avLst/>
                  </a:prstGeom>
                  <a:noFill/>
                  <a:ln w="28575">
                    <a:solidFill>
                      <a:srgbClr val="996633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57" name="Rounded Rectangle 17">
                <a:extLst>
                  <a:ext uri="{FF2B5EF4-FFF2-40B4-BE49-F238E27FC236}">
                    <a16:creationId xmlns:a16="http://schemas.microsoft.com/office/drawing/2014/main" id="{AD4BCD50-5ABB-44A6-956C-B718D8A85C84}"/>
                  </a:ext>
                </a:extLst>
              </p:cNvPr>
              <p:cNvSpPr/>
              <p:nvPr/>
            </p:nvSpPr>
            <p:spPr>
              <a:xfrm>
                <a:off x="10753963" y="4910275"/>
                <a:ext cx="373142" cy="134301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3" name="Rounded Rectangle 17">
              <a:extLst>
                <a:ext uri="{FF2B5EF4-FFF2-40B4-BE49-F238E27FC236}">
                  <a16:creationId xmlns:a16="http://schemas.microsoft.com/office/drawing/2014/main" id="{47CFAB0A-FD7E-4101-B7F7-AA2EBF05C0E5}"/>
                </a:ext>
              </a:extLst>
            </p:cNvPr>
            <p:cNvSpPr/>
            <p:nvPr/>
          </p:nvSpPr>
          <p:spPr>
            <a:xfrm>
              <a:off x="9727894" y="5631727"/>
              <a:ext cx="373142" cy="134301"/>
            </a:xfrm>
            <a:prstGeom prst="roundRect">
              <a:avLst/>
            </a:prstGeom>
            <a:noFill/>
            <a:ln w="28575">
              <a:solidFill>
                <a:srgbClr val="9900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7983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5E50104A-5559-427D-B0F6-C0A790DA1D0B}"/>
              </a:ext>
            </a:extLst>
          </p:cNvPr>
          <p:cNvGrpSpPr/>
          <p:nvPr/>
        </p:nvGrpSpPr>
        <p:grpSpPr>
          <a:xfrm>
            <a:off x="9725616" y="1301173"/>
            <a:ext cx="2466384" cy="1821858"/>
            <a:chOff x="9738133" y="778609"/>
            <a:chExt cx="2466384" cy="1821858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FA766B0-C2CA-42AA-B0C1-51B5B009504F}"/>
                </a:ext>
              </a:extLst>
            </p:cNvPr>
            <p:cNvGrpSpPr/>
            <p:nvPr/>
          </p:nvGrpSpPr>
          <p:grpSpPr>
            <a:xfrm>
              <a:off x="9738133" y="778609"/>
              <a:ext cx="2466384" cy="1821858"/>
              <a:chOff x="9738133" y="4808310"/>
              <a:chExt cx="2466384" cy="1821858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CCE39F12-B9EA-4540-8739-822C74B5DB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0" t="2853" r="2058" b="1330"/>
              <a:stretch/>
            </p:blipFill>
            <p:spPr bwMode="auto">
              <a:xfrm>
                <a:off x="9738133" y="4808310"/>
                <a:ext cx="2466384" cy="1821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</p:pic>
          <p:sp>
            <p:nvSpPr>
              <p:cNvPr id="62" name="Rounded Rectangle 17">
                <a:extLst>
                  <a:ext uri="{FF2B5EF4-FFF2-40B4-BE49-F238E27FC236}">
                    <a16:creationId xmlns:a16="http://schemas.microsoft.com/office/drawing/2014/main" id="{3382591D-6E90-4976-9EF5-5ADFD3B3144D}"/>
                  </a:ext>
                </a:extLst>
              </p:cNvPr>
              <p:cNvSpPr/>
              <p:nvPr/>
            </p:nvSpPr>
            <p:spPr>
              <a:xfrm>
                <a:off x="11551037" y="6082078"/>
                <a:ext cx="640963" cy="201794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3" name="Rounded Rectangle 17">
              <a:extLst>
                <a:ext uri="{FF2B5EF4-FFF2-40B4-BE49-F238E27FC236}">
                  <a16:creationId xmlns:a16="http://schemas.microsoft.com/office/drawing/2014/main" id="{9A086A26-21F6-4021-959C-2517F767E270}"/>
                </a:ext>
              </a:extLst>
            </p:cNvPr>
            <p:cNvSpPr/>
            <p:nvPr/>
          </p:nvSpPr>
          <p:spPr>
            <a:xfrm>
              <a:off x="11465115" y="1874304"/>
              <a:ext cx="739401" cy="134301"/>
            </a:xfrm>
            <a:prstGeom prst="roundRect">
              <a:avLst/>
            </a:prstGeom>
            <a:noFill/>
            <a:ln w="28575">
              <a:solidFill>
                <a:srgbClr val="CC339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EC730D43-AD41-4173-B060-6021C5829948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Perineal Pouches</a:t>
            </a:r>
          </a:p>
          <a:p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937663-ED9F-46AE-8F92-9307CCD48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471330"/>
              </p:ext>
            </p:extLst>
          </p:nvPr>
        </p:nvGraphicFramePr>
        <p:xfrm>
          <a:off x="738646" y="1143153"/>
          <a:ext cx="8999487" cy="4485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70744">
                  <a:extLst>
                    <a:ext uri="{9D8B030D-6E8A-4147-A177-3AD203B41FA5}">
                      <a16:colId xmlns:a16="http://schemas.microsoft.com/office/drawing/2014/main" val="4263688751"/>
                    </a:ext>
                  </a:extLst>
                </a:gridCol>
                <a:gridCol w="7528743">
                  <a:extLst>
                    <a:ext uri="{9D8B030D-6E8A-4147-A177-3AD203B41FA5}">
                      <a16:colId xmlns:a16="http://schemas.microsoft.com/office/drawing/2014/main" val="27373936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ourier New" panose="02070309020205020404" pitchFamily="49" charset="0"/>
                        <a:buNone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Superficial Perineal Pouch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0000" indent="-3600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ourier New" panose="02070309020205020404" pitchFamily="49" charset="0"/>
                        <a:buChar char="o"/>
                        <a:defRPr/>
                      </a:pP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81007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u="none" dirty="0"/>
                        <a:t>It is the </a:t>
                      </a:r>
                      <a:r>
                        <a:rPr lang="en-US" b="1" u="none" dirty="0">
                          <a:solidFill>
                            <a:srgbClr val="C00000"/>
                          </a:solidFill>
                        </a:rPr>
                        <a:t>space</a:t>
                      </a:r>
                      <a:r>
                        <a:rPr lang="en-US" b="0" u="none" dirty="0"/>
                        <a:t> </a:t>
                      </a:r>
                      <a:r>
                        <a:rPr lang="en-US" b="1" u="none" dirty="0"/>
                        <a:t>between</a:t>
                      </a:r>
                      <a:r>
                        <a:rPr lang="en-US" b="0" u="none" dirty="0"/>
                        <a:t> the deep </a:t>
                      </a:r>
                      <a:r>
                        <a:rPr lang="en-US" b="0" u="heavy" baseline="0" dirty="0">
                          <a:uFill>
                            <a:solidFill>
                              <a:srgbClr val="00B050"/>
                            </a:solidFill>
                          </a:uFill>
                        </a:rPr>
                        <a:t>membranous layer of superficial fascia</a:t>
                      </a:r>
                      <a:r>
                        <a:rPr lang="en-US" b="0" u="none" baseline="0" dirty="0">
                          <a:uFill>
                            <a:solidFill>
                              <a:srgbClr val="00B050"/>
                            </a:solidFill>
                          </a:uFill>
                        </a:rPr>
                        <a:t> </a:t>
                      </a:r>
                      <a:r>
                        <a:rPr lang="en-US" b="0" u="none" dirty="0"/>
                        <a:t>of </a:t>
                      </a:r>
                      <a:r>
                        <a:rPr lang="en-US" b="0" u="none" baseline="0" dirty="0">
                          <a:uFill>
                            <a:solidFill>
                              <a:srgbClr val="0070C0"/>
                            </a:solidFill>
                          </a:uFill>
                        </a:rPr>
                        <a:t>perineum</a:t>
                      </a:r>
                      <a:r>
                        <a:rPr lang="en-US" b="0" u="none" dirty="0"/>
                        <a:t> </a:t>
                      </a:r>
                      <a:br>
                        <a:rPr lang="ar-SA" b="0" u="none" dirty="0"/>
                      </a:br>
                      <a:r>
                        <a:rPr lang="en-US" b="1" u="none" dirty="0"/>
                        <a:t>(Colle’s fascia) </a:t>
                      </a:r>
                      <a:r>
                        <a:rPr lang="en-US" b="0" u="none" dirty="0"/>
                        <a:t>and the </a:t>
                      </a:r>
                      <a:r>
                        <a:rPr lang="en-US" b="1" u="heavy" baseline="0" dirty="0">
                          <a:uFill>
                            <a:solidFill>
                              <a:srgbClr val="CC3399"/>
                            </a:solidFill>
                          </a:uFill>
                        </a:rPr>
                        <a:t>perineal membrane</a:t>
                      </a:r>
                      <a:endParaRPr lang="en-GB" sz="1800" kern="1200" dirty="0"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151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/>
                        <a:t>Boundaries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Superior </a:t>
                      </a:r>
                      <a:r>
                        <a:rPr lang="en-GB" sz="1800" kern="12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b="0" u="none" baseline="0" dirty="0">
                          <a:uFill>
                            <a:solidFill>
                              <a:srgbClr val="CC3399"/>
                            </a:solidFill>
                          </a:uFill>
                        </a:rPr>
                        <a:t>perineal membrane</a:t>
                      </a:r>
                      <a:endParaRPr lang="en-GB" sz="1800" b="0" u="none" kern="1200" dirty="0">
                        <a:sym typeface="Wingdings" panose="05000000000000000000" pitchFamily="2" charset="2"/>
                      </a:endParaRPr>
                    </a:p>
                    <a:p>
                      <a:r>
                        <a:rPr lang="en-US" dirty="0"/>
                        <a:t>Inferior </a:t>
                      </a:r>
                      <a:r>
                        <a:rPr lang="en-GB" sz="1800" kern="12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dirty="0"/>
                        <a:t> membranous layer of superficial fascia </a:t>
                      </a:r>
                      <a:r>
                        <a:rPr lang="en-US" sz="1800" b="0" u="non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(Colle’s fascia) </a:t>
                      </a:r>
                      <a:endParaRPr lang="en-US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dirty="0"/>
                        <a:t>Lateral </a:t>
                      </a:r>
                      <a:r>
                        <a:rPr lang="en-GB" sz="1800" kern="1200" dirty="0">
                          <a:sym typeface="Wingdings" panose="05000000000000000000" pitchFamily="2" charset="2"/>
                        </a:rPr>
                        <a:t> ischiopubic rami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077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/>
                        <a:t>Contents</a:t>
                      </a:r>
                    </a:p>
                    <a:p>
                      <a:pPr algn="ctr"/>
                      <a:r>
                        <a:rPr lang="en-US" b="1" u="none" dirty="0">
                          <a:solidFill>
                            <a:srgbClr val="C00000"/>
                          </a:solidFill>
                        </a:rPr>
                        <a:t>(Important)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u="heavy" baseline="0" dirty="0">
                          <a:uFill>
                            <a:solidFill>
                              <a:srgbClr val="86585F"/>
                            </a:solidFill>
                          </a:uFill>
                        </a:rPr>
                        <a:t>Bulbs</a:t>
                      </a:r>
                      <a:r>
                        <a:rPr lang="en-US" u="heavy" baseline="0" dirty="0">
                          <a:uFill>
                            <a:solidFill>
                              <a:srgbClr val="86585F"/>
                            </a:solidFill>
                          </a:uFill>
                        </a:rPr>
                        <a:t> of </a:t>
                      </a:r>
                      <a:r>
                        <a:rPr lang="en-US" b="1" u="heavy" baseline="0" dirty="0">
                          <a:uFill>
                            <a:solidFill>
                              <a:srgbClr val="86585F"/>
                            </a:solidFill>
                          </a:uFill>
                        </a:rPr>
                        <a:t>vestibule</a:t>
                      </a:r>
                      <a:r>
                        <a:rPr lang="en-US" dirty="0"/>
                        <a:t>: on each side of vaginal orifice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u="heavy" baseline="0" dirty="0" err="1">
                          <a:uFill>
                            <a:solidFill>
                              <a:srgbClr val="7030A0"/>
                            </a:solidFill>
                          </a:uFill>
                        </a:rPr>
                        <a:t>Crura</a:t>
                      </a:r>
                      <a:r>
                        <a:rPr lang="en-US" u="heavy" baseline="0" dirty="0">
                          <a:uFill>
                            <a:solidFill>
                              <a:srgbClr val="7030A0"/>
                            </a:solidFill>
                          </a:uFill>
                        </a:rPr>
                        <a:t> of </a:t>
                      </a:r>
                      <a:r>
                        <a:rPr lang="en-US" b="1" u="heavy" baseline="0" dirty="0">
                          <a:uFill>
                            <a:solidFill>
                              <a:srgbClr val="7030A0"/>
                            </a:solidFill>
                          </a:uFill>
                        </a:rPr>
                        <a:t>clitoris</a:t>
                      </a:r>
                      <a:endParaRPr lang="en-US" u="heavy" baseline="0" dirty="0">
                        <a:uFill>
                          <a:solidFill>
                            <a:srgbClr val="7030A0"/>
                          </a:solidFill>
                        </a:uFill>
                      </a:endParaRP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dirty="0"/>
                        <a:t>Superficial perineal muscles</a:t>
                      </a:r>
                      <a:r>
                        <a:rPr lang="en-US" dirty="0"/>
                        <a:t>: </a:t>
                      </a:r>
                    </a:p>
                    <a:p>
                      <a:pPr marL="54000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u="heavy" baseline="0" dirty="0" err="1">
                          <a:uFill>
                            <a:solidFill>
                              <a:schemeClr val="accent3">
                                <a:lumMod val="75000"/>
                              </a:schemeClr>
                            </a:solidFill>
                          </a:uFill>
                        </a:rPr>
                        <a:t>Bulbospongiosus</a:t>
                      </a:r>
                      <a:r>
                        <a:rPr lang="en-US" u="heavy" baseline="0" dirty="0">
                          <a:uFill>
                            <a:solidFill>
                              <a:schemeClr val="accent3">
                                <a:lumMod val="75000"/>
                              </a:schemeClr>
                            </a:solidFill>
                          </a:uFill>
                        </a:rPr>
                        <a:t> muscle</a:t>
                      </a:r>
                      <a:r>
                        <a:rPr lang="en-US" dirty="0"/>
                        <a:t>, </a:t>
                      </a:r>
                      <a:r>
                        <a:rPr lang="en-US" u="sng" dirty="0"/>
                        <a:t>surrounds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orifice</a:t>
                      </a:r>
                      <a:r>
                        <a:rPr lang="en-US" dirty="0"/>
                        <a:t> of </a:t>
                      </a:r>
                      <a:r>
                        <a:rPr lang="en-US" b="1" dirty="0"/>
                        <a:t>vagina</a:t>
                      </a:r>
                      <a:r>
                        <a:rPr lang="en-US" dirty="0"/>
                        <a:t> and </a:t>
                      </a:r>
                      <a:r>
                        <a:rPr lang="en-US" u="sng" dirty="0"/>
                        <a:t>covers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vestibular bulb</a:t>
                      </a:r>
                      <a:endParaRPr lang="en-US" dirty="0"/>
                    </a:p>
                    <a:p>
                      <a:pPr marL="54000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u="heavy" baseline="0" dirty="0" err="1">
                          <a:uFill>
                            <a:solidFill>
                              <a:schemeClr val="bg2">
                                <a:lumMod val="75000"/>
                              </a:schemeClr>
                            </a:solidFill>
                          </a:uFill>
                        </a:rPr>
                        <a:t>Ischiocavernosus</a:t>
                      </a:r>
                      <a:r>
                        <a:rPr lang="en-US" u="heavy" baseline="0" dirty="0">
                          <a:uFill>
                            <a:solidFill>
                              <a:schemeClr val="bg2">
                                <a:lumMod val="75000"/>
                              </a:schemeClr>
                            </a:solidFill>
                          </a:uFill>
                        </a:rPr>
                        <a:t> muscle</a:t>
                      </a:r>
                      <a:r>
                        <a:rPr lang="en-US" dirty="0"/>
                        <a:t>, </a:t>
                      </a:r>
                      <a:r>
                        <a:rPr lang="en-US" u="sng" dirty="0"/>
                        <a:t>covers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crus</a:t>
                      </a:r>
                      <a:r>
                        <a:rPr lang="en-US" dirty="0"/>
                        <a:t> of </a:t>
                      </a:r>
                      <a:r>
                        <a:rPr lang="en-US" b="1" dirty="0"/>
                        <a:t>clitoris</a:t>
                      </a:r>
                      <a:r>
                        <a:rPr lang="en-US" dirty="0"/>
                        <a:t> on each side</a:t>
                      </a:r>
                    </a:p>
                    <a:p>
                      <a:pPr marL="54000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u="heavy" baseline="0" dirty="0">
                          <a:uFill>
                            <a:solidFill>
                              <a:schemeClr val="accent5"/>
                            </a:solidFill>
                          </a:uFill>
                        </a:rPr>
                        <a:t>Superficial transverse perineal </a:t>
                      </a:r>
                      <a:r>
                        <a:rPr lang="en-US" u="heavy" baseline="0" dirty="0">
                          <a:uFill>
                            <a:solidFill>
                              <a:schemeClr val="accent5"/>
                            </a:solidFill>
                          </a:uFill>
                        </a:rPr>
                        <a:t>muscles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dirty="0"/>
                        <a:t>Greater vestibular glands</a:t>
                      </a:r>
                      <a:r>
                        <a:rPr lang="en-US" dirty="0"/>
                        <a:t>: on each side of vaginal orifice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Perineal branch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of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pudendal nerve </a:t>
                      </a:r>
                      <a:r>
                        <a:rPr lang="en-US" u="sng" dirty="0">
                          <a:solidFill>
                            <a:srgbClr val="C00000"/>
                          </a:solidFill>
                        </a:rPr>
                        <a:t>supplying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muscles &amp; skin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0548790"/>
                  </a:ext>
                </a:extLst>
              </a:tr>
            </a:tbl>
          </a:graphicData>
        </a:graphic>
      </p:graphicFrame>
      <p:grpSp>
        <p:nvGrpSpPr>
          <p:cNvPr id="66" name="Group 65">
            <a:extLst>
              <a:ext uri="{FF2B5EF4-FFF2-40B4-BE49-F238E27FC236}">
                <a16:creationId xmlns:a16="http://schemas.microsoft.com/office/drawing/2014/main" id="{B01A18AE-0131-4125-89BE-37130FF1C263}"/>
              </a:ext>
            </a:extLst>
          </p:cNvPr>
          <p:cNvGrpSpPr/>
          <p:nvPr/>
        </p:nvGrpSpPr>
        <p:grpSpPr>
          <a:xfrm>
            <a:off x="9797397" y="3340472"/>
            <a:ext cx="2306239" cy="2128428"/>
            <a:chOff x="9797397" y="2609541"/>
            <a:chExt cx="2306239" cy="212842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5685141-F97E-43E1-B82E-69E458C5A317}"/>
                </a:ext>
              </a:extLst>
            </p:cNvPr>
            <p:cNvGrpSpPr/>
            <p:nvPr/>
          </p:nvGrpSpPr>
          <p:grpSpPr>
            <a:xfrm>
              <a:off x="9797398" y="2609541"/>
              <a:ext cx="2295998" cy="2128428"/>
              <a:chOff x="9797398" y="2609541"/>
              <a:chExt cx="2295998" cy="2128428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5A62D5B-3539-4118-AB02-A844719A5F93}"/>
                  </a:ext>
                </a:extLst>
              </p:cNvPr>
              <p:cNvSpPr/>
              <p:nvPr/>
            </p:nvSpPr>
            <p:spPr>
              <a:xfrm>
                <a:off x="11193176" y="2609541"/>
                <a:ext cx="673582" cy="1692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00" dirty="0"/>
                  <a:t>Sphincter urethrae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AC1769E-DC51-47C7-95D6-BD5F22087485}"/>
                  </a:ext>
                </a:extLst>
              </p:cNvPr>
              <p:cNvGrpSpPr/>
              <p:nvPr/>
            </p:nvGrpSpPr>
            <p:grpSpPr>
              <a:xfrm>
                <a:off x="9797398" y="2694180"/>
                <a:ext cx="2295998" cy="2043789"/>
                <a:chOff x="9797398" y="2694180"/>
                <a:chExt cx="2295998" cy="2043789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F2A1540C-797E-439A-8338-4AEFB499E0E8}"/>
                    </a:ext>
                  </a:extLst>
                </p:cNvPr>
                <p:cNvGrpSpPr/>
                <p:nvPr/>
              </p:nvGrpSpPr>
              <p:grpSpPr>
                <a:xfrm>
                  <a:off x="9797398" y="2728686"/>
                  <a:ext cx="2295998" cy="2009283"/>
                  <a:chOff x="9797398" y="3004114"/>
                  <a:chExt cx="2295998" cy="2009283"/>
                </a:xfrm>
              </p:grpSpPr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5B8E3C6B-C84B-4F32-9A8B-0CDAEB4BF9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807637" y="3004114"/>
                    <a:ext cx="2285759" cy="2009283"/>
                  </a:xfrm>
                  <a:prstGeom prst="rect">
                    <a:avLst/>
                  </a:prstGeom>
                  <a:ln w="28575">
                    <a:noFill/>
                  </a:ln>
                </p:spPr>
              </p:pic>
              <p:sp>
                <p:nvSpPr>
                  <p:cNvPr id="18" name="Rounded Rectangle 17">
                    <a:extLst>
                      <a:ext uri="{FF2B5EF4-FFF2-40B4-BE49-F238E27FC236}">
                        <a16:creationId xmlns:a16="http://schemas.microsoft.com/office/drawing/2014/main" id="{6FBB586C-4E86-4B65-B74C-4C258B310EAF}"/>
                      </a:ext>
                    </a:extLst>
                  </p:cNvPr>
                  <p:cNvSpPr/>
                  <p:nvPr/>
                </p:nvSpPr>
                <p:spPr>
                  <a:xfrm>
                    <a:off x="9797398" y="3874454"/>
                    <a:ext cx="521272" cy="134301"/>
                  </a:xfrm>
                  <a:prstGeom prst="roundRect">
                    <a:avLst/>
                  </a:prstGeom>
                  <a:noFill/>
                  <a:ln w="28575">
                    <a:solidFill>
                      <a:srgbClr val="CC3399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D50812F3-279E-49E8-BE07-E15C6F2E7718}"/>
                    </a:ext>
                  </a:extLst>
                </p:cNvPr>
                <p:cNvGrpSpPr/>
                <p:nvPr/>
              </p:nvGrpSpPr>
              <p:grpSpPr>
                <a:xfrm>
                  <a:off x="10966270" y="2694180"/>
                  <a:ext cx="284472" cy="729954"/>
                  <a:chOff x="10966270" y="2694180"/>
                  <a:chExt cx="284472" cy="729954"/>
                </a:xfrm>
              </p:grpSpPr>
              <p:cxnSp>
                <p:nvCxnSpPr>
                  <p:cNvPr id="11" name="Straight Connector 10">
                    <a:extLst>
                      <a:ext uri="{FF2B5EF4-FFF2-40B4-BE49-F238E27FC236}">
                        <a16:creationId xmlns:a16="http://schemas.microsoft.com/office/drawing/2014/main" id="{C85AB9D3-755E-40C7-AFC7-6E450AB5EE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0966270" y="2694180"/>
                    <a:ext cx="6121" cy="72995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>
                    <a:extLst>
                      <a:ext uri="{FF2B5EF4-FFF2-40B4-BE49-F238E27FC236}">
                        <a16:creationId xmlns:a16="http://schemas.microsoft.com/office/drawing/2014/main" id="{D13FD57F-6717-40AD-8F91-FEFE2B9E2A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966943" y="2694180"/>
                    <a:ext cx="283799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6" name="Rounded Rectangle 17">
              <a:extLst>
                <a:ext uri="{FF2B5EF4-FFF2-40B4-BE49-F238E27FC236}">
                  <a16:creationId xmlns:a16="http://schemas.microsoft.com/office/drawing/2014/main" id="{4E764BE1-27C6-4F96-A205-6315A8627312}"/>
                </a:ext>
              </a:extLst>
            </p:cNvPr>
            <p:cNvSpPr/>
            <p:nvPr/>
          </p:nvSpPr>
          <p:spPr>
            <a:xfrm>
              <a:off x="11524114" y="2746172"/>
              <a:ext cx="563429" cy="134301"/>
            </a:xfrm>
            <a:prstGeom prst="round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ounded Rectangle 17">
              <a:extLst>
                <a:ext uri="{FF2B5EF4-FFF2-40B4-BE49-F238E27FC236}">
                  <a16:creationId xmlns:a16="http://schemas.microsoft.com/office/drawing/2014/main" id="{6592790A-CD71-460B-907E-1C5896607BB6}"/>
                </a:ext>
              </a:extLst>
            </p:cNvPr>
            <p:cNvSpPr/>
            <p:nvPr/>
          </p:nvSpPr>
          <p:spPr>
            <a:xfrm>
              <a:off x="11524114" y="3385973"/>
              <a:ext cx="563429" cy="134301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ounded Rectangle 17">
              <a:extLst>
                <a:ext uri="{FF2B5EF4-FFF2-40B4-BE49-F238E27FC236}">
                  <a16:creationId xmlns:a16="http://schemas.microsoft.com/office/drawing/2014/main" id="{EC047FAF-5536-475F-809E-C6B94EE87F42}"/>
                </a:ext>
              </a:extLst>
            </p:cNvPr>
            <p:cNvSpPr/>
            <p:nvPr/>
          </p:nvSpPr>
          <p:spPr>
            <a:xfrm>
              <a:off x="11725752" y="3551450"/>
              <a:ext cx="377884" cy="253861"/>
            </a:xfrm>
            <a:prstGeom prst="round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ounded Rectangle 17">
              <a:extLst>
                <a:ext uri="{FF2B5EF4-FFF2-40B4-BE49-F238E27FC236}">
                  <a16:creationId xmlns:a16="http://schemas.microsoft.com/office/drawing/2014/main" id="{B41968DB-0F03-40A0-96BC-6081FD882A45}"/>
                </a:ext>
              </a:extLst>
            </p:cNvPr>
            <p:cNvSpPr/>
            <p:nvPr/>
          </p:nvSpPr>
          <p:spPr>
            <a:xfrm>
              <a:off x="9797397" y="3157765"/>
              <a:ext cx="386561" cy="134301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ounded Rectangle 17">
              <a:extLst>
                <a:ext uri="{FF2B5EF4-FFF2-40B4-BE49-F238E27FC236}">
                  <a16:creationId xmlns:a16="http://schemas.microsoft.com/office/drawing/2014/main" id="{8CAD6834-05F5-4206-A912-6EEFF8EA31D8}"/>
                </a:ext>
              </a:extLst>
            </p:cNvPr>
            <p:cNvSpPr/>
            <p:nvPr/>
          </p:nvSpPr>
          <p:spPr>
            <a:xfrm>
              <a:off x="9797397" y="3378395"/>
              <a:ext cx="448023" cy="134301"/>
            </a:xfrm>
            <a:prstGeom prst="roundRect">
              <a:avLst/>
            </a:prstGeom>
            <a:noFill/>
            <a:ln w="28575">
              <a:solidFill>
                <a:srgbClr val="86585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CAE1BC63-8E4C-4145-8088-7621563AD58C}"/>
              </a:ext>
            </a:extLst>
          </p:cNvPr>
          <p:cNvSpPr/>
          <p:nvPr/>
        </p:nvSpPr>
        <p:spPr>
          <a:xfrm>
            <a:off x="3849329" y="470115"/>
            <a:ext cx="16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Pouches= space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C5FFFBC-2804-4E69-BF83-27E9323DCDA7}"/>
              </a:ext>
            </a:extLst>
          </p:cNvPr>
          <p:cNvSpPr/>
          <p:nvPr/>
        </p:nvSpPr>
        <p:spPr>
          <a:xfrm>
            <a:off x="9857934" y="147246"/>
            <a:ext cx="2187458" cy="439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+mj-lt"/>
              </a:rPr>
              <a:t>IMPORTANT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0653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FF1248FC-38F5-4623-9B06-4F5D934FE8EA}"/>
              </a:ext>
            </a:extLst>
          </p:cNvPr>
          <p:cNvGrpSpPr/>
          <p:nvPr/>
        </p:nvGrpSpPr>
        <p:grpSpPr>
          <a:xfrm>
            <a:off x="9725616" y="1301173"/>
            <a:ext cx="2466384" cy="1821858"/>
            <a:chOff x="9738133" y="778609"/>
            <a:chExt cx="2466384" cy="182185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06584C8-3123-4B68-B422-A3316CB82FB3}"/>
                </a:ext>
              </a:extLst>
            </p:cNvPr>
            <p:cNvGrpSpPr/>
            <p:nvPr/>
          </p:nvGrpSpPr>
          <p:grpSpPr>
            <a:xfrm>
              <a:off x="9738133" y="778609"/>
              <a:ext cx="2466384" cy="1821858"/>
              <a:chOff x="9738133" y="4808310"/>
              <a:chExt cx="2466384" cy="182185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2F069EC7-E89B-40EE-BC88-9A4C2498D1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0" t="2853" r="2058" b="1330"/>
              <a:stretch/>
            </p:blipFill>
            <p:spPr bwMode="auto">
              <a:xfrm>
                <a:off x="9738133" y="4808310"/>
                <a:ext cx="2466384" cy="1821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</p:pic>
          <p:sp>
            <p:nvSpPr>
              <p:cNvPr id="28" name="Rounded Rectangle 17">
                <a:extLst>
                  <a:ext uri="{FF2B5EF4-FFF2-40B4-BE49-F238E27FC236}">
                    <a16:creationId xmlns:a16="http://schemas.microsoft.com/office/drawing/2014/main" id="{3D77507D-C52C-4B0A-AAC8-ECF0E8EFD7D4}"/>
                  </a:ext>
                </a:extLst>
              </p:cNvPr>
              <p:cNvSpPr/>
              <p:nvPr/>
            </p:nvSpPr>
            <p:spPr>
              <a:xfrm>
                <a:off x="9901947" y="5456010"/>
                <a:ext cx="227311" cy="134301"/>
              </a:xfrm>
              <a:prstGeom prst="roundRect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6" name="Rounded Rectangle 17">
              <a:extLst>
                <a:ext uri="{FF2B5EF4-FFF2-40B4-BE49-F238E27FC236}">
                  <a16:creationId xmlns:a16="http://schemas.microsoft.com/office/drawing/2014/main" id="{4DB45A50-052B-4EDC-B23C-5EB33F648AA1}"/>
                </a:ext>
              </a:extLst>
            </p:cNvPr>
            <p:cNvSpPr/>
            <p:nvPr/>
          </p:nvSpPr>
          <p:spPr>
            <a:xfrm>
              <a:off x="11465115" y="1874304"/>
              <a:ext cx="739401" cy="134301"/>
            </a:xfrm>
            <a:prstGeom prst="roundRect">
              <a:avLst/>
            </a:prstGeom>
            <a:noFill/>
            <a:ln w="28575">
              <a:solidFill>
                <a:srgbClr val="CC339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EC730D43-AD41-4173-B060-6021C5829948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Perineal Pouches</a:t>
            </a:r>
          </a:p>
          <a:p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937663-ED9F-46AE-8F92-9307CCD48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422326"/>
              </p:ext>
            </p:extLst>
          </p:nvPr>
        </p:nvGraphicFramePr>
        <p:xfrm>
          <a:off x="738646" y="1143153"/>
          <a:ext cx="8999487" cy="3667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70744">
                  <a:extLst>
                    <a:ext uri="{9D8B030D-6E8A-4147-A177-3AD203B41FA5}">
                      <a16:colId xmlns:a16="http://schemas.microsoft.com/office/drawing/2014/main" val="4263688751"/>
                    </a:ext>
                  </a:extLst>
                </a:gridCol>
                <a:gridCol w="7528743">
                  <a:extLst>
                    <a:ext uri="{9D8B030D-6E8A-4147-A177-3AD203B41FA5}">
                      <a16:colId xmlns:a16="http://schemas.microsoft.com/office/drawing/2014/main" val="27373936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ourier New" panose="02070309020205020404" pitchFamily="49" charset="0"/>
                        <a:buNone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Deep Perineal Pouch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0000" indent="-3600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ourier New" panose="02070309020205020404" pitchFamily="49" charset="0"/>
                        <a:buChar char="o"/>
                        <a:defRPr/>
                      </a:pP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81007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0" u="none" dirty="0"/>
                        <a:t>It is a </a:t>
                      </a:r>
                      <a:r>
                        <a:rPr lang="en-US" b="1" u="none" dirty="0"/>
                        <a:t>completely closed space </a:t>
                      </a:r>
                      <a:r>
                        <a:rPr lang="en-US" b="0" u="sng" dirty="0"/>
                        <a:t>deep to </a:t>
                      </a:r>
                      <a:r>
                        <a:rPr lang="en-US" b="0" u="none" dirty="0"/>
                        <a:t>the </a:t>
                      </a:r>
                      <a:r>
                        <a:rPr lang="en-US" b="1" u="heavy" baseline="0" dirty="0">
                          <a:uFill>
                            <a:solidFill>
                              <a:srgbClr val="CC3399"/>
                            </a:solidFill>
                          </a:uFill>
                        </a:rPr>
                        <a:t>perineal membrane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151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/>
                        <a:t>Boundaries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Superior </a:t>
                      </a:r>
                      <a:r>
                        <a:rPr lang="en-GB" sz="1800" kern="1200" dirty="0">
                          <a:sym typeface="Wingdings" panose="05000000000000000000" pitchFamily="2" charset="2"/>
                        </a:rPr>
                        <a:t> Superior </a:t>
                      </a:r>
                      <a:r>
                        <a:rPr lang="en-GB" sz="1800" b="1" kern="1200" dirty="0">
                          <a:sym typeface="Wingdings" panose="05000000000000000000" pitchFamily="2" charset="2"/>
                        </a:rPr>
                        <a:t>fascia</a:t>
                      </a:r>
                      <a:r>
                        <a:rPr lang="en-GB" sz="1800" kern="1200" dirty="0">
                          <a:sym typeface="Wingdings" panose="05000000000000000000" pitchFamily="2" charset="2"/>
                        </a:rPr>
                        <a:t> of the urogenital diaphragm</a:t>
                      </a:r>
                    </a:p>
                    <a:p>
                      <a:r>
                        <a:rPr lang="en-US" dirty="0"/>
                        <a:t>Inferior </a:t>
                      </a:r>
                      <a:r>
                        <a:rPr lang="en-GB" sz="1800" kern="12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dirty="0"/>
                        <a:t> </a:t>
                      </a:r>
                      <a:r>
                        <a:rPr lang="it-IT" dirty="0"/>
                        <a:t>Inferior </a:t>
                      </a:r>
                      <a:r>
                        <a:rPr lang="it-IT" b="1" dirty="0"/>
                        <a:t>fascia</a:t>
                      </a:r>
                      <a:r>
                        <a:rPr lang="it-IT" dirty="0"/>
                        <a:t> of the urogenital diaphragm (Perineal membrane)</a:t>
                      </a:r>
                      <a:endParaRPr lang="en-US" dirty="0"/>
                    </a:p>
                    <a:p>
                      <a:r>
                        <a:rPr lang="en-US" dirty="0"/>
                        <a:t>Lateral </a:t>
                      </a:r>
                      <a:r>
                        <a:rPr lang="en-GB" sz="1800" kern="1200" dirty="0">
                          <a:sym typeface="Wingdings" panose="05000000000000000000" pitchFamily="2" charset="2"/>
                        </a:rPr>
                        <a:t> Inferior </a:t>
                      </a:r>
                      <a:r>
                        <a:rPr lang="en-GB" sz="1800" b="1" kern="1200" dirty="0">
                          <a:sym typeface="Wingdings" panose="05000000000000000000" pitchFamily="2" charset="2"/>
                        </a:rPr>
                        <a:t>portion</a:t>
                      </a:r>
                      <a:r>
                        <a:rPr lang="en-GB" sz="1800" kern="1200" dirty="0">
                          <a:sym typeface="Wingdings" panose="05000000000000000000" pitchFamily="2" charset="2"/>
                        </a:rPr>
                        <a:t> of </a:t>
                      </a:r>
                      <a:r>
                        <a:rPr lang="en-GB" sz="1800" b="1" kern="1200" dirty="0">
                          <a:sym typeface="Wingdings" panose="05000000000000000000" pitchFamily="2" charset="2"/>
                        </a:rPr>
                        <a:t>obturator internus fascia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077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/>
                        <a:t>Contents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dirty="0"/>
                        <a:t>Part of </a:t>
                      </a:r>
                      <a:r>
                        <a:rPr lang="en-US" b="1" u="heavy" baseline="0" dirty="0">
                          <a:uFill>
                            <a:solidFill>
                              <a:schemeClr val="accent5"/>
                            </a:solidFill>
                          </a:uFill>
                        </a:rPr>
                        <a:t>urethra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dirty="0"/>
                        <a:t>Part of </a:t>
                      </a:r>
                      <a:r>
                        <a:rPr lang="en-US" b="1" u="heavy" baseline="0" dirty="0">
                          <a:uFill>
                            <a:solidFill>
                              <a:schemeClr val="accent4"/>
                            </a:solidFill>
                          </a:uFill>
                        </a:rPr>
                        <a:t>vagina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u="heavy" baseline="0" dirty="0">
                          <a:uFill>
                            <a:solidFill>
                              <a:srgbClr val="FFC000"/>
                            </a:solidFill>
                          </a:uFill>
                        </a:rPr>
                        <a:t>Sphincter urethrae</a:t>
                      </a:r>
                      <a:r>
                        <a:rPr lang="en-US" dirty="0"/>
                        <a:t> and </a:t>
                      </a:r>
                      <a:r>
                        <a:rPr lang="en-US" b="1" dirty="0"/>
                        <a:t>Sphincter </a:t>
                      </a:r>
                      <a:r>
                        <a:rPr lang="en-US" b="1" dirty="0" err="1"/>
                        <a:t>vaginae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muscles</a:t>
                      </a:r>
                      <a:r>
                        <a:rPr lang="en-US" dirty="0"/>
                        <a:t>, which is </a:t>
                      </a:r>
                      <a:r>
                        <a:rPr lang="en-US" u="sng" dirty="0"/>
                        <a:t>pierced by</a:t>
                      </a:r>
                      <a:r>
                        <a:rPr lang="en-US" u="none" dirty="0"/>
                        <a:t> </a:t>
                      </a:r>
                      <a:r>
                        <a:rPr lang="en-US" b="1" dirty="0"/>
                        <a:t>urethra</a:t>
                      </a:r>
                      <a:r>
                        <a:rPr lang="en-US" dirty="0"/>
                        <a:t> &amp; </a:t>
                      </a:r>
                      <a:r>
                        <a:rPr lang="en-US" b="1" dirty="0"/>
                        <a:t>vagina</a:t>
                      </a:r>
                      <a:endParaRPr lang="en-US" dirty="0"/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u="sng" dirty="0"/>
                        <a:t>Deep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transverse perineal muscles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Internal pudendal vessels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Dosal nerve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of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clitoris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(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branch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of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Pudendal nerve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0548790"/>
                  </a:ext>
                </a:extLst>
              </a:tr>
            </a:tbl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E734EE62-E6AB-4A7B-B00E-1D52447609A5}"/>
              </a:ext>
            </a:extLst>
          </p:cNvPr>
          <p:cNvGrpSpPr/>
          <p:nvPr/>
        </p:nvGrpSpPr>
        <p:grpSpPr>
          <a:xfrm>
            <a:off x="9797398" y="3340472"/>
            <a:ext cx="2295998" cy="2128428"/>
            <a:chOff x="9797398" y="2609541"/>
            <a:chExt cx="2295998" cy="212842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A9A5AFB-94B5-4838-A73A-5B7EBF24F702}"/>
                </a:ext>
              </a:extLst>
            </p:cNvPr>
            <p:cNvSpPr/>
            <p:nvPr/>
          </p:nvSpPr>
          <p:spPr>
            <a:xfrm>
              <a:off x="11193176" y="2609541"/>
              <a:ext cx="673582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" dirty="0"/>
                <a:t>Sphincter urethrae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C3276F3-D68F-4829-996E-A37ED6880883}"/>
                </a:ext>
              </a:extLst>
            </p:cNvPr>
            <p:cNvGrpSpPr/>
            <p:nvPr/>
          </p:nvGrpSpPr>
          <p:grpSpPr>
            <a:xfrm>
              <a:off x="9797398" y="2694180"/>
              <a:ext cx="2295998" cy="2043789"/>
              <a:chOff x="9797398" y="2694180"/>
              <a:chExt cx="2295998" cy="2043789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4C9AE3A8-97F4-4CF2-BA6B-403CC4FDE27D}"/>
                  </a:ext>
                </a:extLst>
              </p:cNvPr>
              <p:cNvGrpSpPr/>
              <p:nvPr/>
            </p:nvGrpSpPr>
            <p:grpSpPr>
              <a:xfrm>
                <a:off x="9797398" y="2728686"/>
                <a:ext cx="2295998" cy="2009283"/>
                <a:chOff x="9797398" y="3004114"/>
                <a:chExt cx="2295998" cy="2009283"/>
              </a:xfrm>
            </p:grpSpPr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610EF60F-7743-4666-9D69-65CF6E3504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07637" y="3004114"/>
                  <a:ext cx="2285759" cy="2009283"/>
                </a:xfrm>
                <a:prstGeom prst="rect">
                  <a:avLst/>
                </a:prstGeom>
                <a:ln w="28575">
                  <a:noFill/>
                </a:ln>
              </p:spPr>
            </p:pic>
            <p:sp>
              <p:nvSpPr>
                <p:cNvPr id="45" name="Rounded Rectangle 17">
                  <a:extLst>
                    <a:ext uri="{FF2B5EF4-FFF2-40B4-BE49-F238E27FC236}">
                      <a16:creationId xmlns:a16="http://schemas.microsoft.com/office/drawing/2014/main" id="{F8B0A278-7786-4B54-9096-9703EB294930}"/>
                    </a:ext>
                  </a:extLst>
                </p:cNvPr>
                <p:cNvSpPr/>
                <p:nvPr/>
              </p:nvSpPr>
              <p:spPr>
                <a:xfrm>
                  <a:off x="9797398" y="3874454"/>
                  <a:ext cx="521272" cy="134301"/>
                </a:xfrm>
                <a:prstGeom prst="roundRect">
                  <a:avLst/>
                </a:prstGeom>
                <a:noFill/>
                <a:ln w="28575">
                  <a:solidFill>
                    <a:srgbClr val="CC3399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2DD0213-DD5C-4391-BC6A-21A044FD8C67}"/>
                  </a:ext>
                </a:extLst>
              </p:cNvPr>
              <p:cNvGrpSpPr/>
              <p:nvPr/>
            </p:nvGrpSpPr>
            <p:grpSpPr>
              <a:xfrm>
                <a:off x="10966270" y="2694180"/>
                <a:ext cx="284472" cy="729954"/>
                <a:chOff x="10966270" y="2694180"/>
                <a:chExt cx="284472" cy="729954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20E9581-3CCF-4BFC-9129-3ECA89140A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966270" y="2694180"/>
                  <a:ext cx="6121" cy="72995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C3AE515D-41DF-45B2-AA52-2584E50CA2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966943" y="2694180"/>
                  <a:ext cx="283799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6" name="Rounded Rectangle 17">
            <a:extLst>
              <a:ext uri="{FF2B5EF4-FFF2-40B4-BE49-F238E27FC236}">
                <a16:creationId xmlns:a16="http://schemas.microsoft.com/office/drawing/2014/main" id="{E7AD1CE5-3BC8-4C7D-A309-AC095C8EBFAD}"/>
              </a:ext>
            </a:extLst>
          </p:cNvPr>
          <p:cNvSpPr/>
          <p:nvPr/>
        </p:nvSpPr>
        <p:spPr>
          <a:xfrm>
            <a:off x="11847849" y="3678463"/>
            <a:ext cx="227311" cy="134301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ounded Rectangle 17">
            <a:extLst>
              <a:ext uri="{FF2B5EF4-FFF2-40B4-BE49-F238E27FC236}">
                <a16:creationId xmlns:a16="http://schemas.microsoft.com/office/drawing/2014/main" id="{3BAC9892-5796-4225-9FC7-7B33DFA1B7AF}"/>
              </a:ext>
            </a:extLst>
          </p:cNvPr>
          <p:cNvSpPr/>
          <p:nvPr/>
        </p:nvSpPr>
        <p:spPr>
          <a:xfrm>
            <a:off x="11866758" y="3893568"/>
            <a:ext cx="227311" cy="134301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17">
            <a:extLst>
              <a:ext uri="{FF2B5EF4-FFF2-40B4-BE49-F238E27FC236}">
                <a16:creationId xmlns:a16="http://schemas.microsoft.com/office/drawing/2014/main" id="{655A1CE4-27A1-4956-BBCE-54CA3012A754}"/>
              </a:ext>
            </a:extLst>
          </p:cNvPr>
          <p:cNvSpPr/>
          <p:nvPr/>
        </p:nvSpPr>
        <p:spPr>
          <a:xfrm>
            <a:off x="11264192" y="3354567"/>
            <a:ext cx="521272" cy="13430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C65DC4E-131E-424A-890D-C70B71E7F2E3}"/>
              </a:ext>
            </a:extLst>
          </p:cNvPr>
          <p:cNvSpPr/>
          <p:nvPr/>
        </p:nvSpPr>
        <p:spPr>
          <a:xfrm>
            <a:off x="3849329" y="470115"/>
            <a:ext cx="16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Pouches= space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702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748BEBE8-CECA-476E-9A5D-0CCEF9D8E838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External Genitalia (Vulva)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BD5D3347-9CBC-4647-B5E3-A5DC2FAF14A4}"/>
              </a:ext>
            </a:extLst>
          </p:cNvPr>
          <p:cNvSpPr txBox="1">
            <a:spLocks/>
          </p:cNvSpPr>
          <p:nvPr/>
        </p:nvSpPr>
        <p:spPr>
          <a:xfrm>
            <a:off x="738649" y="915064"/>
            <a:ext cx="11598002" cy="60906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GB" sz="1800" dirty="0">
                <a:solidFill>
                  <a:srgbClr val="666666"/>
                </a:solidFill>
              </a:rPr>
              <a:t>The external genital organs of the female are collectively known as the </a:t>
            </a:r>
            <a:r>
              <a:rPr lang="en-GB" sz="1800" b="1" dirty="0">
                <a:solidFill>
                  <a:srgbClr val="666666"/>
                </a:solidFill>
              </a:rPr>
              <a:t>vulva </a:t>
            </a:r>
            <a:r>
              <a:rPr lang="en-GB" sz="1800" dirty="0">
                <a:solidFill>
                  <a:srgbClr val="666666"/>
                </a:solidFill>
              </a:rPr>
              <a:t>(also called the </a:t>
            </a:r>
            <a:br>
              <a:rPr lang="ar-SA" sz="1800" dirty="0">
                <a:solidFill>
                  <a:srgbClr val="666666"/>
                </a:solidFill>
              </a:rPr>
            </a:br>
            <a:r>
              <a:rPr lang="en-GB" sz="1800" dirty="0">
                <a:solidFill>
                  <a:srgbClr val="666666"/>
                </a:solidFill>
              </a:rPr>
              <a:t>pudendum) is comprised of many different structures:</a:t>
            </a:r>
            <a:endParaRPr lang="en-GB" sz="1800" dirty="0"/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bg1">
                      <a:lumMod val="50000"/>
                    </a:schemeClr>
                  </a:solidFill>
                </a:uFill>
                <a:cs typeface="Times New Roman" pitchFamily="18" charset="0"/>
              </a:rPr>
              <a:t>Mons pubis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: a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collection of fat </a:t>
            </a: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overlying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the pubes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Labia majora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&amp; </a:t>
            </a:r>
            <a:r>
              <a:rPr lang="en-US" sz="18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5"/>
                  </a:solidFill>
                </a:uFill>
                <a:cs typeface="Times New Roman" pitchFamily="18" charset="0"/>
              </a:rPr>
              <a:t>Labia minora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5"/>
                  </a:solidFill>
                </a:uFill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(Labia=flaps)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| </a:t>
            </a:r>
            <a:r>
              <a:rPr lang="en-US" sz="18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CC3399"/>
                  </a:solidFill>
                </a:uFill>
                <a:cs typeface="Times New Roman" pitchFamily="18" charset="0"/>
              </a:rPr>
              <a:t>Clitoris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86585F"/>
                  </a:solidFill>
                </a:uFill>
                <a:cs typeface="Times New Roman" pitchFamily="18" charset="0"/>
              </a:rPr>
              <a:t>Vestibule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of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vagina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: 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interval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or area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between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two labia minora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Vagina</a:t>
            </a: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 &amp; </a:t>
            </a: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urethra</a:t>
            </a: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1800" u="sng" dirty="0">
                <a:solidFill>
                  <a:srgbClr val="C00000"/>
                </a:solidFill>
                <a:cs typeface="Times New Roman" pitchFamily="18" charset="0"/>
              </a:rPr>
              <a:t>open into</a:t>
            </a: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 the </a:t>
            </a: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vestibule</a:t>
            </a: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1800" u="sng" dirty="0">
                <a:solidFill>
                  <a:srgbClr val="C00000"/>
                </a:solidFill>
                <a:cs typeface="Times New Roman" pitchFamily="18" charset="0"/>
              </a:rPr>
              <a:t>through</a:t>
            </a: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1800" b="1" u="heavy" dirty="0">
                <a:solidFill>
                  <a:srgbClr val="C00000"/>
                </a:solidFill>
                <a:uFill>
                  <a:solidFill>
                    <a:srgbClr val="FFC000"/>
                  </a:solidFill>
                </a:uFill>
                <a:cs typeface="Times New Roman" pitchFamily="18" charset="0"/>
              </a:rPr>
              <a:t>urethral orifice</a:t>
            </a:r>
            <a:r>
              <a:rPr lang="en-US" sz="1800" dirty="0">
                <a:solidFill>
                  <a:srgbClr val="C00000"/>
                </a:solidFill>
                <a:uFill>
                  <a:solidFill>
                    <a:srgbClr val="FFC000"/>
                  </a:solidFill>
                </a:uFill>
                <a:cs typeface="Times New Roman" pitchFamily="18" charset="0"/>
              </a:rPr>
              <a:t> </a:t>
            </a:r>
            <a:r>
              <a:rPr lang="en-US" sz="1800" u="sng" dirty="0">
                <a:solidFill>
                  <a:srgbClr val="C00000"/>
                </a:solidFill>
                <a:cs typeface="Times New Roman" pitchFamily="18" charset="0"/>
              </a:rPr>
              <a:t>anteriorly</a:t>
            </a: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 and </a:t>
            </a:r>
            <a:r>
              <a:rPr lang="en-US" sz="1800" b="1" u="heavy" dirty="0">
                <a:solidFill>
                  <a:srgbClr val="C00000"/>
                </a:solidFill>
                <a:uFill>
                  <a:solidFill>
                    <a:schemeClr val="accent4"/>
                  </a:solidFill>
                </a:uFill>
                <a:cs typeface="Times New Roman" pitchFamily="18" charset="0"/>
              </a:rPr>
              <a:t>vaginal</a:t>
            </a: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br>
              <a:rPr lang="ar-SA" sz="18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en-US" sz="1800" b="1" u="heavy" dirty="0">
                <a:solidFill>
                  <a:srgbClr val="C00000"/>
                </a:solidFill>
                <a:uFill>
                  <a:solidFill>
                    <a:schemeClr val="accent4"/>
                  </a:solidFill>
                </a:uFill>
                <a:cs typeface="Times New Roman" pitchFamily="18" charset="0"/>
              </a:rPr>
              <a:t>orifice</a:t>
            </a: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1800" u="sng" dirty="0">
                <a:solidFill>
                  <a:srgbClr val="C00000"/>
                </a:solidFill>
                <a:cs typeface="Times New Roman" pitchFamily="18" charset="0"/>
              </a:rPr>
              <a:t>posteriorly</a:t>
            </a:r>
            <a:endParaRPr lang="en-US" sz="1800" dirty="0">
              <a:solidFill>
                <a:srgbClr val="C00000"/>
              </a:solidFill>
              <a:cs typeface="Times New Roman" pitchFamily="18" charset="0"/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The vagina is a </a:t>
            </a: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muscular canal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that leads </a:t>
            </a: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from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the </a:t>
            </a:r>
            <a:r>
              <a:rPr lang="en-US" sz="1800" dirty="0">
                <a:solidFill>
                  <a:srgbClr val="92D050"/>
                </a:solidFill>
                <a:cs typeface="Times New Roman" pitchFamily="18" charset="0"/>
              </a:rPr>
              <a:t>lower part of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uterus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to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external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orifice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of 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genital canal 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It measures about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3 in (8 cm) long </a:t>
            </a:r>
            <a:r>
              <a:rPr lang="en-US" sz="1800" dirty="0">
                <a:solidFill>
                  <a:srgbClr val="92D050"/>
                </a:solidFill>
                <a:cs typeface="Times New Roman" pitchFamily="18" charset="0"/>
              </a:rPr>
              <a:t>while Anal canal 1.5 in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It serves as 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excretory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duct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for 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menstrual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flow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&amp; forms part of 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birth canal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vaginal orifice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in a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virgin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(</a:t>
            </a:r>
            <a:r>
              <a:rPr lang="ar-SA" sz="18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بِكر=عذراء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)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possesses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thin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mucosal fold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called the </a:t>
            </a:r>
            <a:r>
              <a:rPr lang="en-US" sz="18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6"/>
                  </a:solidFill>
                </a:uFill>
                <a:cs typeface="Times New Roman" pitchFamily="18" charset="0"/>
              </a:rPr>
              <a:t>hymen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(</a:t>
            </a:r>
            <a:r>
              <a:rPr lang="ar-SA" sz="18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غشاء البكاره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)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, which is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perforated</a:t>
            </a:r>
            <a:r>
              <a:rPr lang="ar-SA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(</a:t>
            </a:r>
            <a:r>
              <a:rPr lang="ar-SA" sz="18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مثقب=مخرم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)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at its center</a:t>
            </a: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92D050"/>
                </a:solidFill>
                <a:cs typeface="Times New Roman" pitchFamily="18" charset="0"/>
              </a:rPr>
              <a:t>to allow the menstrual blood to flow out, </a:t>
            </a:r>
            <a:r>
              <a:rPr lang="en-US" sz="1800" dirty="0">
                <a:cs typeface="Times New Roman" pitchFamily="18" charset="0"/>
              </a:rPr>
              <a:t>it</a:t>
            </a:r>
            <a:r>
              <a:rPr lang="ar-SA" sz="1800" dirty="0">
                <a:cs typeface="Times New Roman" pitchFamily="18" charset="0"/>
              </a:rPr>
              <a:t> </a:t>
            </a:r>
            <a:r>
              <a:rPr lang="en-US" sz="1800" dirty="0">
                <a:cs typeface="Times New Roman" pitchFamily="18" charset="0"/>
              </a:rPr>
              <a:t>lies </a:t>
            </a: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posterior to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urethral orifice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Arteries:</a:t>
            </a:r>
          </a:p>
          <a:p>
            <a:pPr marL="5400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Vaginal artery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, a branch of 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internal iliac artery</a:t>
            </a:r>
          </a:p>
          <a:p>
            <a:pPr marL="5400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Vaginal branch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of 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uterine artery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Veins: </a:t>
            </a: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drain into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internal iliac veins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marL="3114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3114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3114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3114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2797FC-E800-4CEB-A2E4-231CA39598F0}"/>
              </a:ext>
            </a:extLst>
          </p:cNvPr>
          <p:cNvSpPr txBox="1">
            <a:spLocks/>
          </p:cNvSpPr>
          <p:nvPr/>
        </p:nvSpPr>
        <p:spPr>
          <a:xfrm>
            <a:off x="738649" y="3134191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Vagina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8EDE19C-3757-48EF-81B7-0F5841CE8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413" y="5142219"/>
            <a:ext cx="2606679" cy="128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C3AB74D-C776-4C56-8AFF-C1CA13D8A2A8}"/>
              </a:ext>
            </a:extLst>
          </p:cNvPr>
          <p:cNvGrpSpPr/>
          <p:nvPr/>
        </p:nvGrpSpPr>
        <p:grpSpPr>
          <a:xfrm>
            <a:off x="9843248" y="808233"/>
            <a:ext cx="2285759" cy="2070827"/>
            <a:chOff x="9843248" y="808233"/>
            <a:chExt cx="2285759" cy="2070827"/>
          </a:xfrm>
        </p:grpSpPr>
        <p:pic>
          <p:nvPicPr>
            <p:cNvPr id="5" name="Picture 4" descr="Image result for Female External Genitalia (Vulva)">
              <a:extLst>
                <a:ext uri="{FF2B5EF4-FFF2-40B4-BE49-F238E27FC236}">
                  <a16:creationId xmlns:a16="http://schemas.microsoft.com/office/drawing/2014/main" id="{DDB27613-F109-4790-88AA-B29ACD33D7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3" t="14669" b="11884"/>
            <a:stretch/>
          </p:blipFill>
          <p:spPr bwMode="auto">
            <a:xfrm>
              <a:off x="9843248" y="808233"/>
              <a:ext cx="2285759" cy="2070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17">
              <a:extLst>
                <a:ext uri="{FF2B5EF4-FFF2-40B4-BE49-F238E27FC236}">
                  <a16:creationId xmlns:a16="http://schemas.microsoft.com/office/drawing/2014/main" id="{D4E48F24-F927-4801-8DCE-4DE6D5677F89}"/>
                </a:ext>
              </a:extLst>
            </p:cNvPr>
            <p:cNvSpPr/>
            <p:nvPr/>
          </p:nvSpPr>
          <p:spPr>
            <a:xfrm>
              <a:off x="9914238" y="1431211"/>
              <a:ext cx="301012" cy="134301"/>
            </a:xfrm>
            <a:prstGeom prst="roundRect">
              <a:avLst/>
            </a:prstGeom>
            <a:noFill/>
            <a:ln w="28575">
              <a:solidFill>
                <a:srgbClr val="CC339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ounded Rectangle 17">
              <a:extLst>
                <a:ext uri="{FF2B5EF4-FFF2-40B4-BE49-F238E27FC236}">
                  <a16:creationId xmlns:a16="http://schemas.microsoft.com/office/drawing/2014/main" id="{6A3B348E-F7BF-4AF4-87B1-D005AC7F48F5}"/>
                </a:ext>
              </a:extLst>
            </p:cNvPr>
            <p:cNvSpPr/>
            <p:nvPr/>
          </p:nvSpPr>
          <p:spPr>
            <a:xfrm>
              <a:off x="9914238" y="1686342"/>
              <a:ext cx="369086" cy="134301"/>
            </a:xfrm>
            <a:prstGeom prst="roundRect">
              <a:avLst/>
            </a:prstGeom>
            <a:noFill/>
            <a:ln w="28575">
              <a:solidFill>
                <a:srgbClr val="86585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ounded Rectangle 17">
              <a:extLst>
                <a:ext uri="{FF2B5EF4-FFF2-40B4-BE49-F238E27FC236}">
                  <a16:creationId xmlns:a16="http://schemas.microsoft.com/office/drawing/2014/main" id="{9E12EED9-68B2-4E2F-A7BD-65A6A1A7AB1F}"/>
                </a:ext>
              </a:extLst>
            </p:cNvPr>
            <p:cNvSpPr/>
            <p:nvPr/>
          </p:nvSpPr>
          <p:spPr>
            <a:xfrm>
              <a:off x="11442360" y="1503133"/>
              <a:ext cx="498931" cy="134301"/>
            </a:xfrm>
            <a:prstGeom prst="round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ounded Rectangle 17">
              <a:extLst>
                <a:ext uri="{FF2B5EF4-FFF2-40B4-BE49-F238E27FC236}">
                  <a16:creationId xmlns:a16="http://schemas.microsoft.com/office/drawing/2014/main" id="{0CDE6D14-ED82-4EA8-849F-4057AC481B27}"/>
                </a:ext>
              </a:extLst>
            </p:cNvPr>
            <p:cNvSpPr/>
            <p:nvPr/>
          </p:nvSpPr>
          <p:spPr>
            <a:xfrm>
              <a:off x="11442360" y="1276794"/>
              <a:ext cx="636512" cy="134301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ounded Rectangle 17">
              <a:extLst>
                <a:ext uri="{FF2B5EF4-FFF2-40B4-BE49-F238E27FC236}">
                  <a16:creationId xmlns:a16="http://schemas.microsoft.com/office/drawing/2014/main" id="{DD200F91-E237-41E9-A0B4-1B8F0C2FC786}"/>
                </a:ext>
              </a:extLst>
            </p:cNvPr>
            <p:cNvSpPr/>
            <p:nvPr/>
          </p:nvSpPr>
          <p:spPr>
            <a:xfrm>
              <a:off x="11444565" y="1745355"/>
              <a:ext cx="498931" cy="134301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ounded Rectangle 17">
              <a:extLst>
                <a:ext uri="{FF2B5EF4-FFF2-40B4-BE49-F238E27FC236}">
                  <a16:creationId xmlns:a16="http://schemas.microsoft.com/office/drawing/2014/main" id="{257280C2-0DBC-4D6C-A2E2-182AB11C6336}"/>
                </a:ext>
              </a:extLst>
            </p:cNvPr>
            <p:cNvSpPr/>
            <p:nvPr/>
          </p:nvSpPr>
          <p:spPr>
            <a:xfrm>
              <a:off x="11442360" y="2222092"/>
              <a:ext cx="636512" cy="134301"/>
            </a:xfrm>
            <a:prstGeom prst="round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ounded Rectangle 17">
              <a:extLst>
                <a:ext uri="{FF2B5EF4-FFF2-40B4-BE49-F238E27FC236}">
                  <a16:creationId xmlns:a16="http://schemas.microsoft.com/office/drawing/2014/main" id="{A7709DD5-F5FE-45B6-AD03-0DFF0F260894}"/>
                </a:ext>
              </a:extLst>
            </p:cNvPr>
            <p:cNvSpPr/>
            <p:nvPr/>
          </p:nvSpPr>
          <p:spPr>
            <a:xfrm>
              <a:off x="11442360" y="1953490"/>
              <a:ext cx="301012" cy="134301"/>
            </a:xfrm>
            <a:prstGeom prst="round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ounded Rectangle 17">
              <a:extLst>
                <a:ext uri="{FF2B5EF4-FFF2-40B4-BE49-F238E27FC236}">
                  <a16:creationId xmlns:a16="http://schemas.microsoft.com/office/drawing/2014/main" id="{A04E9F0A-2F33-432B-83A5-2C6F62BF6755}"/>
                </a:ext>
              </a:extLst>
            </p:cNvPr>
            <p:cNvSpPr/>
            <p:nvPr/>
          </p:nvSpPr>
          <p:spPr>
            <a:xfrm>
              <a:off x="10782134" y="885902"/>
              <a:ext cx="472115" cy="134301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6C855B6-0945-4904-9E6C-E6D514F843CE}"/>
              </a:ext>
            </a:extLst>
          </p:cNvPr>
          <p:cNvSpPr/>
          <p:nvPr/>
        </p:nvSpPr>
        <p:spPr>
          <a:xfrm>
            <a:off x="9857934" y="147246"/>
            <a:ext cx="2187458" cy="439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+mj-lt"/>
              </a:rPr>
              <a:t>IMPORTANT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2184972"/>
      </p:ext>
    </p:extLst>
  </p:cSld>
  <p:clrMapOvr>
    <a:masterClrMapping/>
  </p:clrMapOvr>
</p:sld>
</file>

<file path=ppt/theme/theme1.xml><?xml version="1.0" encoding="utf-8"?>
<a:theme xmlns:a="http://schemas.openxmlformats.org/drawingml/2006/main" name="Anatomy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tomy theme" id="{7FC4F3DF-2817-4164-896C-C694E5EB36E6}" vid="{5C80C7F9-9027-4D3F-949C-98E70E22F05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Anatomy theme</Template>
  <TotalTime>6607</TotalTime>
  <Words>1254</Words>
  <Application>Microsoft Office PowerPoint</Application>
  <PresentationFormat>Widescreen</PresentationFormat>
  <Paragraphs>242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Arabic Typesetting</vt:lpstr>
      <vt:lpstr>Wingdings</vt:lpstr>
      <vt:lpstr>Agency FB</vt:lpstr>
      <vt:lpstr>Arial</vt:lpstr>
      <vt:lpstr>Calibri Light</vt:lpstr>
      <vt:lpstr>Open Sans</vt:lpstr>
      <vt:lpstr>Courier New</vt:lpstr>
      <vt:lpstr>Times New Roman</vt:lpstr>
      <vt:lpstr>Calibri</vt:lpstr>
      <vt:lpstr>Anatomy theme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000</dc:title>
  <dc:creator>Rawan</dc:creator>
  <cp:lastModifiedBy>روان</cp:lastModifiedBy>
  <cp:revision>169</cp:revision>
  <dcterms:created xsi:type="dcterms:W3CDTF">2017-04-30T17:35:08Z</dcterms:created>
  <dcterms:modified xsi:type="dcterms:W3CDTF">2019-04-04T15:44:16Z</dcterms:modified>
</cp:coreProperties>
</file>