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1"/>
  </p:sldMasterIdLst>
  <p:notesMasterIdLst>
    <p:notesMasterId r:id="rId18"/>
  </p:notesMasterIdLst>
  <p:sldIdLst>
    <p:sldId id="340" r:id="rId2"/>
    <p:sldId id="363" r:id="rId3"/>
    <p:sldId id="364" r:id="rId4"/>
    <p:sldId id="370" r:id="rId5"/>
    <p:sldId id="371" r:id="rId6"/>
    <p:sldId id="372" r:id="rId7"/>
    <p:sldId id="382" r:id="rId8"/>
    <p:sldId id="374" r:id="rId9"/>
    <p:sldId id="379" r:id="rId10"/>
    <p:sldId id="380" r:id="rId11"/>
    <p:sldId id="381" r:id="rId12"/>
    <p:sldId id="368" r:id="rId13"/>
    <p:sldId id="369" r:id="rId14"/>
    <p:sldId id="332" r:id="rId15"/>
    <p:sldId id="333" r:id="rId16"/>
    <p:sldId id="339"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677"/>
    <a:srgbClr val="FF6699"/>
    <a:srgbClr val="A64D79"/>
    <a:srgbClr val="E8D7C2"/>
    <a:srgbClr val="F7F1E9"/>
    <a:srgbClr val="000000"/>
    <a:srgbClr val="F2C0DF"/>
    <a:srgbClr val="FF66CC"/>
    <a:srgbClr val="FFEEC5"/>
    <a:srgbClr val="FED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660"/>
  </p:normalViewPr>
  <p:slideViewPr>
    <p:cSldViewPr snapToGrid="0">
      <p:cViewPr>
        <p:scale>
          <a:sx n="75" d="100"/>
          <a:sy n="75" d="100"/>
        </p:scale>
        <p:origin x="58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9185163-5885-44D9-97E4-595243531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E60222-2E27-4E5E-866A-5DA9D2730D7D}" type="slidenum">
              <a:rPr lang="en-US" altLang="ar-SA"/>
              <a:pPr>
                <a:spcBef>
                  <a:spcPct val="0"/>
                </a:spcBef>
              </a:pPr>
              <a:t>3</a:t>
            </a:fld>
            <a:endParaRPr lang="en-US" altLang="ar-SA"/>
          </a:p>
        </p:txBody>
      </p:sp>
      <p:sp>
        <p:nvSpPr>
          <p:cNvPr id="19459" name="Rectangle 2">
            <a:extLst>
              <a:ext uri="{FF2B5EF4-FFF2-40B4-BE49-F238E27FC236}">
                <a16:creationId xmlns:a16="http://schemas.microsoft.com/office/drawing/2014/main" id="{E6AC54C5-09B7-427C-A413-458AF337582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B9484E9E-4870-422D-BC6B-2C72BBE213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latin typeface="Arial" panose="020B0604020202020204" pitchFamily="34" charset="0"/>
            </a:endParaRPr>
          </a:p>
        </p:txBody>
      </p:sp>
    </p:spTree>
    <p:extLst>
      <p:ext uri="{BB962C8B-B14F-4D97-AF65-F5344CB8AC3E}">
        <p14:creationId xmlns:p14="http://schemas.microsoft.com/office/powerpoint/2010/main" val="296396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D2DC71F-E3F8-4295-963D-0E2B06CCAB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73F89EE-1DC4-4841-9F12-2D594623AF66}"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E5B60C07-4418-4718-BD24-5E89CAF6835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3D5D04B3-22E6-4EF0-A66B-17C00ADB2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endParaRPr>
          </a:p>
        </p:txBody>
      </p:sp>
    </p:spTree>
    <p:extLst>
      <p:ext uri="{BB962C8B-B14F-4D97-AF65-F5344CB8AC3E}">
        <p14:creationId xmlns:p14="http://schemas.microsoft.com/office/powerpoint/2010/main" val="160744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D2DC71F-E3F8-4295-963D-0E2B06CCAB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73F89EE-1DC4-4841-9F12-2D594623AF66}"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E5B60C07-4418-4718-BD24-5E89CAF6835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3D5D04B3-22E6-4EF0-A66B-17C00ADB2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endParaRPr>
          </a:p>
        </p:txBody>
      </p:sp>
    </p:spTree>
    <p:extLst>
      <p:ext uri="{BB962C8B-B14F-4D97-AF65-F5344CB8AC3E}">
        <p14:creationId xmlns:p14="http://schemas.microsoft.com/office/powerpoint/2010/main" val="178085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D2DC71F-E3F8-4295-963D-0E2B06CCAB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73F89EE-1DC4-4841-9F12-2D594623AF66}"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E5B60C07-4418-4718-BD24-5E89CAF6835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3D5D04B3-22E6-4EF0-A66B-17C00ADB2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endParaRPr>
          </a:p>
        </p:txBody>
      </p:sp>
    </p:spTree>
    <p:extLst>
      <p:ext uri="{BB962C8B-B14F-4D97-AF65-F5344CB8AC3E}">
        <p14:creationId xmlns:p14="http://schemas.microsoft.com/office/powerpoint/2010/main" val="38438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D2DC71F-E3F8-4295-963D-0E2B06CCAB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73F89EE-1DC4-4841-9F12-2D594623AF66}"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E5B60C07-4418-4718-BD24-5E89CAF6835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3D5D04B3-22E6-4EF0-A66B-17C00ADB2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latin typeface="Arial" panose="020B0604020202020204" pitchFamily="34" charset="0"/>
            </a:endParaRPr>
          </a:p>
        </p:txBody>
      </p:sp>
    </p:spTree>
    <p:extLst>
      <p:ext uri="{BB962C8B-B14F-4D97-AF65-F5344CB8AC3E}">
        <p14:creationId xmlns:p14="http://schemas.microsoft.com/office/powerpoint/2010/main" val="2452585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docs.google.com/presentation/d/1QzDLv-_GqiU9tEFYgsd08kfcu1546XQMXmbQ0eTYC8s/edit?usp=shari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عَلَى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(3)</a:t>
            </a:r>
          </a:p>
        </p:txBody>
      </p:sp>
      <p:sp>
        <p:nvSpPr>
          <p:cNvPr id="15" name="TextBox 14">
            <a:extLst>
              <a:ext uri="{FF2B5EF4-FFF2-40B4-BE49-F238E27FC236}">
                <a16:creationId xmlns:a16="http://schemas.microsoft.com/office/drawing/2014/main"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id="{2962D82B-189E-4C68-BAAC-08BC49E6CC27}"/>
              </a:ext>
            </a:extLst>
          </p:cNvPr>
          <p:cNvSpPr/>
          <p:nvPr/>
        </p:nvSpPr>
        <p:spPr>
          <a:xfrm>
            <a:off x="3658692" y="2916994"/>
            <a:ext cx="4874616" cy="1015663"/>
          </a:xfrm>
          <a:prstGeom prst="rect">
            <a:avLst/>
          </a:prstGeom>
        </p:spPr>
        <p:txBody>
          <a:bodyPr wrap="square">
            <a:spAutoFit/>
          </a:bodyPr>
          <a:lstStyle/>
          <a:p>
            <a:pPr algn="ctr"/>
            <a:r>
              <a:rPr lang="en-US" sz="6000" dirty="0">
                <a:latin typeface="Agency FB" panose="020B0503020202020204" pitchFamily="34" charset="0"/>
              </a:rPr>
              <a:t>Pelvis</a:t>
            </a:r>
          </a:p>
        </p:txBody>
      </p:sp>
      <p:sp>
        <p:nvSpPr>
          <p:cNvPr id="17" name="Shape 21">
            <a:extLst>
              <a:ext uri="{FF2B5EF4-FFF2-40B4-BE49-F238E27FC236}">
                <a16:creationId xmlns:a16="http://schemas.microsoft.com/office/drawing/2014/main"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39140295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العنوان الرئيسي</a:t>
            </a:r>
            <a:endParaRPr lang="en-US"/>
          </a:p>
        </p:txBody>
      </p:sp>
      <p:sp>
        <p:nvSpPr>
          <p:cNvPr id="3" name="Picture Placeholder 2">
            <a:extLst>
              <a:ext uri="{FF2B5EF4-FFF2-40B4-BE49-F238E27FC236}">
                <a16:creationId xmlns:a16="http://schemas.microsoft.com/office/drawing/2014/main"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a:extLst>
              <a:ext uri="{FF2B5EF4-FFF2-40B4-BE49-F238E27FC236}">
                <a16:creationId xmlns:a16="http://schemas.microsoft.com/office/drawing/2014/main"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a:extLst>
              <a:ext uri="{FF2B5EF4-FFF2-40B4-BE49-F238E27FC236}">
                <a16:creationId xmlns:a16="http://schemas.microsoft.com/office/drawing/2014/main"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26215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361D-1266-48D3-B713-8F911990EF6D}"/>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Vertical Text Placeholder 2">
            <a:extLst>
              <a:ext uri="{FF2B5EF4-FFF2-40B4-BE49-F238E27FC236}">
                <a16:creationId xmlns:a16="http://schemas.microsoft.com/office/drawing/2014/main"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a:extLst>
              <a:ext uri="{FF2B5EF4-FFF2-40B4-BE49-F238E27FC236}">
                <a16:creationId xmlns:a16="http://schemas.microsoft.com/office/drawing/2014/main"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43739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3622794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25168951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C9A26-57FC-426A-AC96-B2A19B7227D2}"/>
              </a:ext>
            </a:extLst>
          </p:cNvPr>
          <p:cNvSpPr txBox="1"/>
          <p:nvPr/>
        </p:nvSpPr>
        <p:spPr>
          <a:xfrm>
            <a:off x="3658685" y="2637981"/>
            <a:ext cx="4874616" cy="3631763"/>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Ghaida Alsanad</a:t>
            </a:r>
          </a:p>
          <a:p>
            <a:pPr algn="ctr"/>
            <a:r>
              <a:rPr lang="en-US" sz="1800" b="1" dirty="0">
                <a:solidFill>
                  <a:schemeClr val="tx1"/>
                </a:solidFill>
                <a:latin typeface="+mn-lt"/>
                <a:cs typeface="Arial" panose="020B0604020202020204" pitchFamily="34" charset="0"/>
              </a:rPr>
              <a:t>Ahad Algrain</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Greys Anatomy for Students </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2424483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479118" y="333376"/>
            <a:ext cx="2552700" cy="206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35018" y="333376"/>
            <a:ext cx="2552700" cy="206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A924380-7195-42CE-80DB-46B5EA10D8C3}"/>
              </a:ext>
            </a:extLst>
          </p:cNvPr>
          <p:cNvSpPr>
            <a:spLocks noGrp="1" noChangeArrowheads="1"/>
          </p:cNvSpPr>
          <p:nvPr>
            <p:ph type="ftr" sz="quarter" idx="10"/>
          </p:nvPr>
        </p:nvSpPr>
        <p:spPr>
          <a:xfrm>
            <a:off x="4038600" y="6356350"/>
            <a:ext cx="4114800" cy="365125"/>
          </a:xfrm>
          <a:prstGeom prst="rect">
            <a:avLst/>
          </a:prstGeom>
        </p:spPr>
        <p:txBody>
          <a:bodyPr/>
          <a:lstStyle>
            <a:lvl1pPr>
              <a:defRPr/>
            </a:lvl1pPr>
          </a:lstStyle>
          <a:p>
            <a:pPr>
              <a:defRPr/>
            </a:pPr>
            <a:r>
              <a:rPr lang="en-US"/>
              <a:t>Prof. saeed Makarem</a:t>
            </a:r>
          </a:p>
        </p:txBody>
      </p:sp>
      <p:sp>
        <p:nvSpPr>
          <p:cNvPr id="6" name="Rectangle 7">
            <a:extLst>
              <a:ext uri="{FF2B5EF4-FFF2-40B4-BE49-F238E27FC236}">
                <a16:creationId xmlns:a16="http://schemas.microsoft.com/office/drawing/2014/main" id="{884E359F-C2D0-4F53-B224-5C80E0B36E1D}"/>
              </a:ext>
            </a:extLst>
          </p:cNvPr>
          <p:cNvSpPr>
            <a:spLocks noGrp="1" noChangeArrowheads="1"/>
          </p:cNvSpPr>
          <p:nvPr>
            <p:ph type="sldNum" sz="quarter" idx="11"/>
          </p:nvPr>
        </p:nvSpPr>
        <p:spPr>
          <a:xfrm>
            <a:off x="8610600" y="6356350"/>
            <a:ext cx="2743200" cy="365125"/>
          </a:xfrm>
          <a:prstGeom prst="rect">
            <a:avLst/>
          </a:prstGeom>
        </p:spPr>
        <p:txBody>
          <a:bodyPr/>
          <a:lstStyle>
            <a:lvl1pPr>
              <a:defRPr/>
            </a:lvl1pPr>
          </a:lstStyle>
          <a:p>
            <a:fld id="{35538F3A-6503-4AF7-B6ED-F6F0A1C48390}" type="slidenum">
              <a:rPr lang="en-US" altLang="en-US"/>
              <a:pPr/>
              <a:t>‹#›</a:t>
            </a:fld>
            <a:endParaRPr lang="en-US" altLang="en-US"/>
          </a:p>
        </p:txBody>
      </p:sp>
    </p:spTree>
    <p:extLst>
      <p:ext uri="{BB962C8B-B14F-4D97-AF65-F5344CB8AC3E}">
        <p14:creationId xmlns:p14="http://schemas.microsoft.com/office/powerpoint/2010/main" val="130508593"/>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ar-SA"/>
              <a:t>انقر لتحرير نمط العنوان الرئيسي</a:t>
            </a:r>
            <a:endParaRPr lang="en-US"/>
          </a:p>
        </p:txBody>
      </p:sp>
      <p:sp>
        <p:nvSpPr>
          <p:cNvPr id="3" name="Subtitle 2">
            <a:extLst>
              <a:ext uri="{FF2B5EF4-FFF2-40B4-BE49-F238E27FC236}">
                <a16:creationId xmlns:a16="http://schemas.microsoft.com/office/drawing/2014/main"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Date Placeholder 3">
            <a:extLst>
              <a:ext uri="{FF2B5EF4-FFF2-40B4-BE49-F238E27FC236}">
                <a16:creationId xmlns:a16="http://schemas.microsoft.com/office/drawing/2014/main"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475254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1DB6-1226-47C2-BAA4-2C24851EA8AE}"/>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id="{EA9CCA17-5C08-4253-ADCB-BAC3690E8394}"/>
              </a:ext>
            </a:extLst>
          </p:cNvPr>
          <p:cNvSpPr>
            <a:spLocks noGrp="1"/>
          </p:cNvSpPr>
          <p:nvPr>
            <p:ph idx="1"/>
          </p:nvPr>
        </p:nvSpPr>
        <p:spPr>
          <a:xfrm>
            <a:off x="838200" y="1825625"/>
            <a:ext cx="10515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a:extLst>
              <a:ext uri="{FF2B5EF4-FFF2-40B4-BE49-F238E27FC236}">
                <a16:creationId xmlns:a16="http://schemas.microsoft.com/office/drawing/2014/main"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615652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ar-SA"/>
              <a:t>انقر لتحرير نمط العنوان الرئيسي</a:t>
            </a:r>
            <a:endParaRPr lang="en-US"/>
          </a:p>
        </p:txBody>
      </p:sp>
      <p:sp>
        <p:nvSpPr>
          <p:cNvPr id="3" name="Text Placeholder 2">
            <a:extLst>
              <a:ext uri="{FF2B5EF4-FFF2-40B4-BE49-F238E27FC236}">
                <a16:creationId xmlns:a16="http://schemas.microsoft.com/office/drawing/2014/main"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a:extLst>
              <a:ext uri="{FF2B5EF4-FFF2-40B4-BE49-F238E27FC236}">
                <a16:creationId xmlns:a16="http://schemas.microsoft.com/office/drawing/2014/main"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25020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A6C1-D2DD-474C-9413-AD649694C85C}"/>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a:extLst>
              <a:ext uri="{FF2B5EF4-FFF2-40B4-BE49-F238E27FC236}">
                <a16:creationId xmlns:a16="http://schemas.microsoft.com/office/drawing/2014/main"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a:extLst>
              <a:ext uri="{FF2B5EF4-FFF2-40B4-BE49-F238E27FC236}">
                <a16:creationId xmlns:a16="http://schemas.microsoft.com/office/drawing/2014/main"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13521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7DF7-4435-45C3-A0FA-570D310FB260}"/>
              </a:ext>
            </a:extLst>
          </p:cNvPr>
          <p:cNvSpPr>
            <a:spLocks noGrp="1"/>
          </p:cNvSpPr>
          <p:nvPr>
            <p:ph type="title"/>
          </p:nvPr>
        </p:nvSpPr>
        <p:spPr>
          <a:xfrm>
            <a:off x="839788" y="365125"/>
            <a:ext cx="10515600" cy="1325563"/>
          </a:xfrm>
          <a:prstGeom prst="rect">
            <a:avLst/>
          </a:prstGeom>
        </p:spPr>
        <p:txBody>
          <a:bodyPr/>
          <a:lstStyle/>
          <a:p>
            <a:r>
              <a:rPr lang="ar-SA"/>
              <a:t>انقر لتحرير نمط العنوان الرئيسي</a:t>
            </a:r>
            <a:endParaRPr lang="en-US"/>
          </a:p>
        </p:txBody>
      </p:sp>
      <p:sp>
        <p:nvSpPr>
          <p:cNvPr id="3" name="Text Placeholder 2">
            <a:extLst>
              <a:ext uri="{FF2B5EF4-FFF2-40B4-BE49-F238E27FC236}">
                <a16:creationId xmlns:a16="http://schemas.microsoft.com/office/drawing/2014/main"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a:extLst>
              <a:ext uri="{FF2B5EF4-FFF2-40B4-BE49-F238E27FC236}">
                <a16:creationId xmlns:a16="http://schemas.microsoft.com/office/drawing/2014/main"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a:extLst>
              <a:ext uri="{FF2B5EF4-FFF2-40B4-BE49-F238E27FC236}">
                <a16:creationId xmlns:a16="http://schemas.microsoft.com/office/drawing/2014/main"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a:extLst>
              <a:ext uri="{FF2B5EF4-FFF2-40B4-BE49-F238E27FC236}">
                <a16:creationId xmlns:a16="http://schemas.microsoft.com/office/drawing/2014/main"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a:extLst>
              <a:ext uri="{FF2B5EF4-FFF2-40B4-BE49-F238E27FC236}">
                <a16:creationId xmlns:a16="http://schemas.microsoft.com/office/drawing/2014/main"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928208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D813-4149-47A4-A30F-D03801512889}"/>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Date Placeholder 2">
            <a:extLst>
              <a:ext uri="{FF2B5EF4-FFF2-40B4-BE49-F238E27FC236}">
                <a16:creationId xmlns:a16="http://schemas.microsoft.com/office/drawing/2014/main"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2848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620715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a:extLst>
              <a:ext uri="{FF2B5EF4-FFF2-40B4-BE49-F238E27FC236}">
                <a16:creationId xmlns:a16="http://schemas.microsoft.com/office/drawing/2014/main"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a:extLst>
              <a:ext uri="{FF2B5EF4-FFF2-40B4-BE49-F238E27FC236}">
                <a16:creationId xmlns:a16="http://schemas.microsoft.com/office/drawing/2014/main"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29135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7808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4Fp2gLbwBD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s://www.youtube.com/watch?v=P3BBAMWm2Eo&amp;t=533s" TargetMode="External"/><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hyperlink" Target="https://www.youtube.com/watch?v=ZaIRPhXavVg&amp;t=1s"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6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6A33FB4A-41C1-413A-A776-6D66C3BAF747}"/>
              </a:ext>
            </a:extLst>
          </p:cNvPr>
          <p:cNvGrpSpPr/>
          <p:nvPr/>
        </p:nvGrpSpPr>
        <p:grpSpPr>
          <a:xfrm>
            <a:off x="10419596" y="3645480"/>
            <a:ext cx="1669306" cy="1117137"/>
            <a:chOff x="9763803" y="1068362"/>
            <a:chExt cx="2266976" cy="2194521"/>
          </a:xfrm>
        </p:grpSpPr>
        <p:pic>
          <p:nvPicPr>
            <p:cNvPr id="86" name="Picture 4" descr="F71683-111-f014a">
              <a:extLst>
                <a:ext uri="{FF2B5EF4-FFF2-40B4-BE49-F238E27FC236}">
                  <a16:creationId xmlns:a16="http://schemas.microsoft.com/office/drawing/2014/main" id="{08C4C7E3-483B-434E-A9DA-F00A1ECB8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63803" y="1068362"/>
              <a:ext cx="2266976" cy="2194521"/>
            </a:xfrm>
            <a:prstGeom prst="rect">
              <a:avLst/>
            </a:prstGeom>
            <a:noFill/>
            <a:ln>
              <a:noFill/>
              <a:miter lim="800000"/>
              <a:headEnd/>
              <a:tailEnd/>
            </a:ln>
          </p:spPr>
        </p:pic>
        <p:sp>
          <p:nvSpPr>
            <p:cNvPr id="87" name="Rounded Rectangle 13">
              <a:extLst>
                <a:ext uri="{FF2B5EF4-FFF2-40B4-BE49-F238E27FC236}">
                  <a16:creationId xmlns:a16="http://schemas.microsoft.com/office/drawing/2014/main" id="{6816C7B6-5214-4AF6-B1DF-BB31FED565FB}"/>
                </a:ext>
              </a:extLst>
            </p:cNvPr>
            <p:cNvSpPr/>
            <p:nvPr/>
          </p:nvSpPr>
          <p:spPr>
            <a:xfrm rot="10800000" flipH="1" flipV="1">
              <a:off x="10742500" y="2366432"/>
              <a:ext cx="298033" cy="335971"/>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8" name="Rounded Rectangle 13">
              <a:extLst>
                <a:ext uri="{FF2B5EF4-FFF2-40B4-BE49-F238E27FC236}">
                  <a16:creationId xmlns:a16="http://schemas.microsoft.com/office/drawing/2014/main" id="{794A60B6-9D66-44B0-A577-6C98B215DECC}"/>
                </a:ext>
              </a:extLst>
            </p:cNvPr>
            <p:cNvSpPr/>
            <p:nvPr/>
          </p:nvSpPr>
          <p:spPr>
            <a:xfrm rot="10800000" flipH="1" flipV="1">
              <a:off x="10443632" y="2328332"/>
              <a:ext cx="155547" cy="24699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9" name="Rounded Rectangle 13">
              <a:extLst>
                <a:ext uri="{FF2B5EF4-FFF2-40B4-BE49-F238E27FC236}">
                  <a16:creationId xmlns:a16="http://schemas.microsoft.com/office/drawing/2014/main" id="{275F2A54-4967-46E6-864A-881872B85304}"/>
                </a:ext>
              </a:extLst>
            </p:cNvPr>
            <p:cNvSpPr/>
            <p:nvPr/>
          </p:nvSpPr>
          <p:spPr>
            <a:xfrm rot="10800000" flipH="1" flipV="1">
              <a:off x="11159431" y="2362583"/>
              <a:ext cx="155547" cy="24699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8" name="Title 1">
            <a:extLst>
              <a:ext uri="{FF2B5EF4-FFF2-40B4-BE49-F238E27FC236}">
                <a16:creationId xmlns:a16="http://schemas.microsoft.com/office/drawing/2014/main" id="{A7282B9E-7F8B-48FF-B3AB-462752DD14A0}"/>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uFill>
                  <a:solidFill>
                    <a:schemeClr val="accent3"/>
                  </a:solidFill>
                </a:uFill>
              </a:rPr>
              <a:t>Levatores</a:t>
            </a:r>
            <a:r>
              <a:rPr lang="en-US" sz="3600" b="1" dirty="0">
                <a:uFill>
                  <a:solidFill>
                    <a:schemeClr val="accent3"/>
                  </a:solidFill>
                </a:uFill>
              </a:rPr>
              <a:t> Ani Muscles</a:t>
            </a:r>
            <a:endParaRPr lang="ar-SA" sz="3600" b="1" dirty="0">
              <a:uFill>
                <a:solidFill>
                  <a:schemeClr val="accent3"/>
                </a:solidFill>
              </a:uFill>
            </a:endParaRPr>
          </a:p>
          <a:p>
            <a:r>
              <a:rPr lang="en-US" sz="3200" b="1" dirty="0">
                <a:uFill>
                  <a:solidFill>
                    <a:schemeClr val="accent3"/>
                  </a:solidFill>
                </a:uFill>
              </a:rPr>
              <a:t>Intermediate Fibers:</a:t>
            </a:r>
          </a:p>
          <a:p>
            <a:endParaRPr lang="en-US" sz="3200" b="1" dirty="0">
              <a:uFill>
                <a:solidFill>
                  <a:schemeClr val="accent3"/>
                </a:solidFill>
              </a:uFill>
            </a:endParaRPr>
          </a:p>
        </p:txBody>
      </p:sp>
      <p:sp>
        <p:nvSpPr>
          <p:cNvPr id="66" name="Text Placeholder 3">
            <a:extLst>
              <a:ext uri="{FF2B5EF4-FFF2-40B4-BE49-F238E27FC236}">
                <a16:creationId xmlns:a16="http://schemas.microsoft.com/office/drawing/2014/main" id="{1B373F5C-9626-4972-B7FC-5DBDA00D54C9}"/>
              </a:ext>
            </a:extLst>
          </p:cNvPr>
          <p:cNvSpPr>
            <a:spLocks noGrp="1"/>
          </p:cNvSpPr>
          <p:nvPr>
            <p:ph type="body" sz="half" idx="2"/>
          </p:nvPr>
        </p:nvSpPr>
        <p:spPr>
          <a:xfrm>
            <a:off x="5996449" y="5050860"/>
            <a:ext cx="4629150" cy="1269603"/>
          </a:xfrm>
          <a:ln w="28575">
            <a:noFill/>
          </a:ln>
        </p:spPr>
        <p:txBody>
          <a:bodyPr>
            <a:noAutofit/>
          </a:bodyPr>
          <a:lstStyle/>
          <a:p>
            <a:pPr marL="0" indent="0" algn="ctr" rtl="0">
              <a:buNone/>
              <a:defRPr/>
            </a:pPr>
            <a:r>
              <a:rPr lang="en-US" sz="1600" b="1" dirty="0"/>
              <a:t>4. </a:t>
            </a:r>
            <a:r>
              <a:rPr lang="en-US" sz="1600" b="1" dirty="0" err="1"/>
              <a:t>Ischiococcygeus</a:t>
            </a:r>
            <a:endParaRPr lang="en-US" sz="1600" dirty="0">
              <a:solidFill>
                <a:schemeClr val="accent2">
                  <a:lumMod val="50000"/>
                </a:schemeClr>
              </a:solidFill>
            </a:endParaRPr>
          </a:p>
          <a:p>
            <a:pPr marL="285750" indent="-285750" algn="l" rtl="0">
              <a:buFont typeface="Courier New" panose="02070309020205020404" pitchFamily="49" charset="0"/>
              <a:buChar char="o"/>
              <a:defRPr/>
            </a:pPr>
            <a:r>
              <a:rPr lang="en-US" sz="1600" u="sng" dirty="0">
                <a:solidFill>
                  <a:schemeClr val="bg1">
                    <a:lumMod val="50000"/>
                  </a:schemeClr>
                </a:solidFill>
              </a:rPr>
              <a:t>Origin:</a:t>
            </a:r>
            <a:r>
              <a:rPr lang="en-US" sz="1600" dirty="0"/>
              <a:t> Arises from the ischial spine</a:t>
            </a:r>
            <a:endParaRPr lang="en-US" sz="1600" dirty="0">
              <a:solidFill>
                <a:schemeClr val="bg1">
                  <a:lumMod val="50000"/>
                </a:schemeClr>
              </a:solidFill>
            </a:endParaRPr>
          </a:p>
          <a:p>
            <a:pPr marL="285750" indent="-285750" algn="l" rtl="0">
              <a:buFont typeface="Courier New" panose="02070309020205020404" pitchFamily="49" charset="0"/>
              <a:buChar char="o"/>
              <a:defRPr/>
            </a:pPr>
            <a:r>
              <a:rPr lang="en-US" sz="1600" u="sng" dirty="0">
                <a:solidFill>
                  <a:schemeClr val="bg1">
                    <a:lumMod val="50000"/>
                  </a:schemeClr>
                </a:solidFill>
              </a:rPr>
              <a:t>Insertion:</a:t>
            </a:r>
            <a:r>
              <a:rPr lang="en-US" sz="1600" dirty="0">
                <a:solidFill>
                  <a:schemeClr val="bg1">
                    <a:lumMod val="50000"/>
                  </a:schemeClr>
                </a:solidFill>
              </a:rPr>
              <a:t> </a:t>
            </a:r>
            <a:r>
              <a:rPr lang="en-US" sz="1600" dirty="0"/>
              <a:t>inserted into the anococcygeal body &amp; coccyx.</a:t>
            </a:r>
          </a:p>
        </p:txBody>
      </p:sp>
      <p:sp>
        <p:nvSpPr>
          <p:cNvPr id="67" name="TextBox 66">
            <a:extLst>
              <a:ext uri="{FF2B5EF4-FFF2-40B4-BE49-F238E27FC236}">
                <a16:creationId xmlns:a16="http://schemas.microsoft.com/office/drawing/2014/main" id="{E110EC94-98E5-4059-A549-2465354E0361}"/>
              </a:ext>
            </a:extLst>
          </p:cNvPr>
          <p:cNvSpPr txBox="1"/>
          <p:nvPr/>
        </p:nvSpPr>
        <p:spPr>
          <a:xfrm>
            <a:off x="738648" y="5050860"/>
            <a:ext cx="4555597" cy="1323439"/>
          </a:xfrm>
          <a:prstGeom prst="rect">
            <a:avLst/>
          </a:prstGeom>
          <a:noFill/>
          <a:ln w="28575">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solidFill>
                  <a:schemeClr val="tx1"/>
                </a:solidFill>
              </a:rPr>
              <a:t>3. </a:t>
            </a:r>
            <a:r>
              <a:rPr lang="en-US" sz="1600" b="1" dirty="0" err="1">
                <a:solidFill>
                  <a:schemeClr val="tx1"/>
                </a:solidFill>
              </a:rPr>
              <a:t>Iliococcygeus</a:t>
            </a:r>
            <a:endParaRPr lang="en-US" sz="1600" b="1" dirty="0">
              <a:solidFill>
                <a:schemeClr val="tx1"/>
              </a:solidFill>
            </a:endParaRPr>
          </a:p>
          <a:p>
            <a:pPr algn="l"/>
            <a:endParaRPr lang="en-US" sz="1600" dirty="0"/>
          </a:p>
          <a:p>
            <a:pPr marL="285750" indent="-285750">
              <a:buFont typeface="Courier New" panose="02070309020205020404" pitchFamily="49" charset="0"/>
              <a:buChar char="o"/>
            </a:pPr>
            <a:r>
              <a:rPr lang="en-US" sz="1600" u="sng" dirty="0">
                <a:solidFill>
                  <a:schemeClr val="bg1">
                    <a:lumMod val="50000"/>
                  </a:schemeClr>
                </a:solidFill>
              </a:rPr>
              <a:t>Insertion:</a:t>
            </a:r>
            <a:r>
              <a:rPr lang="en-US" sz="1600" dirty="0">
                <a:solidFill>
                  <a:schemeClr val="bg1">
                    <a:lumMod val="50000"/>
                  </a:schemeClr>
                </a:solidFill>
              </a:rPr>
              <a:t> </a:t>
            </a:r>
            <a:r>
              <a:rPr lang="en-US" sz="1600" dirty="0"/>
              <a:t>Inserted into </a:t>
            </a:r>
            <a:r>
              <a:rPr lang="en-US" sz="1600" dirty="0">
                <a:solidFill>
                  <a:schemeClr val="tx1"/>
                </a:solidFill>
              </a:rPr>
              <a:t>the anococcygeal body and the coccyx</a:t>
            </a:r>
            <a:br>
              <a:rPr lang="ar-SA" sz="1600" dirty="0">
                <a:solidFill>
                  <a:schemeClr val="tx1"/>
                </a:solidFill>
              </a:rPr>
            </a:br>
            <a:endParaRPr lang="en-US" sz="1600" dirty="0">
              <a:solidFill>
                <a:schemeClr val="tx1"/>
              </a:solidFill>
            </a:endParaRPr>
          </a:p>
        </p:txBody>
      </p:sp>
      <p:cxnSp>
        <p:nvCxnSpPr>
          <p:cNvPr id="68" name="Straight Arrow Connector 67">
            <a:extLst>
              <a:ext uri="{FF2B5EF4-FFF2-40B4-BE49-F238E27FC236}">
                <a16:creationId xmlns:a16="http://schemas.microsoft.com/office/drawing/2014/main" id="{95159FEF-344A-4353-A4A9-12D618F4E303}"/>
              </a:ext>
            </a:extLst>
          </p:cNvPr>
          <p:cNvCxnSpPr>
            <a:cxnSpLocks/>
          </p:cNvCxnSpPr>
          <p:nvPr/>
        </p:nvCxnSpPr>
        <p:spPr>
          <a:xfrm>
            <a:off x="3377858" y="5824277"/>
            <a:ext cx="1548000" cy="0"/>
          </a:xfrm>
          <a:prstGeom prst="straightConnector1">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CF9A7D1-AD04-46CE-9AF4-64129103593A}"/>
              </a:ext>
            </a:extLst>
          </p:cNvPr>
          <p:cNvCxnSpPr>
            <a:cxnSpLocks/>
          </p:cNvCxnSpPr>
          <p:nvPr/>
        </p:nvCxnSpPr>
        <p:spPr>
          <a:xfrm>
            <a:off x="8639848" y="6005276"/>
            <a:ext cx="1548000" cy="0"/>
          </a:xfrm>
          <a:prstGeom prst="straightConnector1">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8A957E0-4DD7-4B3F-B8B3-BE188034A3EC}"/>
              </a:ext>
            </a:extLst>
          </p:cNvPr>
          <p:cNvCxnSpPr>
            <a:cxnSpLocks/>
          </p:cNvCxnSpPr>
          <p:nvPr/>
        </p:nvCxnSpPr>
        <p:spPr>
          <a:xfrm>
            <a:off x="8285722" y="5647851"/>
            <a:ext cx="1008000" cy="0"/>
          </a:xfrm>
          <a:prstGeom prst="straightConnector1">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99881CA-A845-4B10-80F6-6C43F3701B13}"/>
              </a:ext>
            </a:extLst>
          </p:cNvPr>
          <p:cNvCxnSpPr>
            <a:cxnSpLocks/>
          </p:cNvCxnSpPr>
          <p:nvPr/>
        </p:nvCxnSpPr>
        <p:spPr>
          <a:xfrm>
            <a:off x="1788179" y="6066868"/>
            <a:ext cx="576000" cy="0"/>
          </a:xfrm>
          <a:prstGeom prst="straightConnector1">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2" name="Rectangle 3">
            <a:extLst>
              <a:ext uri="{FF2B5EF4-FFF2-40B4-BE49-F238E27FC236}">
                <a16:creationId xmlns:a16="http://schemas.microsoft.com/office/drawing/2014/main" id="{C7B8C0A9-2B57-4F95-A59D-71869FF686F1}"/>
              </a:ext>
            </a:extLst>
          </p:cNvPr>
          <p:cNvSpPr txBox="1">
            <a:spLocks noChangeArrowheads="1"/>
          </p:cNvSpPr>
          <p:nvPr/>
        </p:nvSpPr>
        <p:spPr>
          <a:xfrm>
            <a:off x="738649" y="1398425"/>
            <a:ext cx="4515644" cy="2303022"/>
          </a:xfrm>
          <a:prstGeom prst="rect">
            <a:avLst/>
          </a:prstGeom>
          <a:noFill/>
          <a:ln w="28575">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buNone/>
              <a:defRPr/>
            </a:pPr>
            <a:r>
              <a:rPr lang="en-US" sz="1600" b="1" dirty="0"/>
              <a:t>2. </a:t>
            </a:r>
            <a:r>
              <a:rPr lang="en-US" sz="1600" b="1" dirty="0" err="1"/>
              <a:t>Puborectalis</a:t>
            </a:r>
            <a:r>
              <a:rPr lang="en-US" sz="1600" b="1" dirty="0"/>
              <a:t>  </a:t>
            </a:r>
            <a:r>
              <a:rPr lang="en-US" sz="1600" b="1" dirty="0">
                <a:solidFill>
                  <a:srgbClr val="92D050"/>
                </a:solidFill>
              </a:rPr>
              <a:t>(</a:t>
            </a:r>
            <a:r>
              <a:rPr lang="ar-SA" sz="1600" b="1" dirty="0">
                <a:solidFill>
                  <a:srgbClr val="92D050"/>
                </a:solidFill>
              </a:rPr>
              <a:t>(شكلها زي لجام الخيل</a:t>
            </a:r>
            <a:endParaRPr lang="en-US" sz="1600" b="1" dirty="0">
              <a:solidFill>
                <a:srgbClr val="92D050"/>
              </a:solidFill>
            </a:endParaRPr>
          </a:p>
          <a:p>
            <a:pPr>
              <a:lnSpc>
                <a:spcPct val="100000"/>
              </a:lnSpc>
              <a:spcBef>
                <a:spcPts val="600"/>
              </a:spcBef>
              <a:defRPr/>
            </a:pPr>
            <a:r>
              <a:rPr lang="en-US" sz="1600" dirty="0"/>
              <a:t> forms a sling around the recto-anal Junction.</a:t>
            </a:r>
          </a:p>
          <a:p>
            <a:pPr>
              <a:lnSpc>
                <a:spcPct val="100000"/>
              </a:lnSpc>
              <a:spcBef>
                <a:spcPts val="600"/>
              </a:spcBef>
              <a:defRPr/>
            </a:pPr>
            <a:r>
              <a:rPr lang="en-US" sz="1600" dirty="0">
                <a:solidFill>
                  <a:srgbClr val="C00000"/>
                </a:solidFill>
              </a:rPr>
              <a:t>It has a very important role in maintaining </a:t>
            </a:r>
            <a:r>
              <a:rPr lang="en-US" sz="1600" b="1" dirty="0">
                <a:solidFill>
                  <a:srgbClr val="C00000"/>
                </a:solidFill>
              </a:rPr>
              <a:t>fecal</a:t>
            </a:r>
            <a:r>
              <a:rPr lang="en-US" sz="1600" dirty="0">
                <a:solidFill>
                  <a:srgbClr val="C00000"/>
                </a:solidFill>
              </a:rPr>
              <a:t> </a:t>
            </a:r>
            <a:r>
              <a:rPr lang="en-US" sz="1600" b="1" dirty="0">
                <a:solidFill>
                  <a:srgbClr val="C00000"/>
                </a:solidFill>
              </a:rPr>
              <a:t>continence </a:t>
            </a:r>
            <a:r>
              <a:rPr lang="ar-SA" sz="1600" dirty="0">
                <a:solidFill>
                  <a:schemeClr val="accent3">
                    <a:lumMod val="75000"/>
                  </a:schemeClr>
                </a:solidFill>
              </a:rPr>
              <a:t>(تقسم البراز)</a:t>
            </a:r>
            <a:r>
              <a:rPr lang="en-US" sz="1600" dirty="0">
                <a:solidFill>
                  <a:schemeClr val="accent3">
                    <a:lumMod val="75000"/>
                  </a:schemeClr>
                </a:solidFill>
              </a:rPr>
              <a:t>.</a:t>
            </a:r>
          </a:p>
          <a:p>
            <a:pPr>
              <a:lnSpc>
                <a:spcPct val="100000"/>
              </a:lnSpc>
              <a:spcBef>
                <a:spcPts val="600"/>
              </a:spcBef>
              <a:defRPr/>
            </a:pPr>
            <a:r>
              <a:rPr lang="en-US" sz="1600" dirty="0">
                <a:solidFill>
                  <a:srgbClr val="92D050"/>
                </a:solidFill>
              </a:rPr>
              <a:t>Its tone is important to maintain the angle between rectum &amp; anal canal. When it relaxes, the angle is gone and defecation can occur</a:t>
            </a:r>
          </a:p>
        </p:txBody>
      </p:sp>
      <p:grpSp>
        <p:nvGrpSpPr>
          <p:cNvPr id="73" name="Group 72">
            <a:extLst>
              <a:ext uri="{FF2B5EF4-FFF2-40B4-BE49-F238E27FC236}">
                <a16:creationId xmlns:a16="http://schemas.microsoft.com/office/drawing/2014/main" id="{C4A00E6A-7F45-4BB9-AB77-67CC3C4DD89E}"/>
              </a:ext>
            </a:extLst>
          </p:cNvPr>
          <p:cNvGrpSpPr/>
          <p:nvPr/>
        </p:nvGrpSpPr>
        <p:grpSpPr>
          <a:xfrm>
            <a:off x="9059054" y="634957"/>
            <a:ext cx="2288455" cy="3013469"/>
            <a:chOff x="6760440" y="229155"/>
            <a:chExt cx="4421908" cy="3185968"/>
          </a:xfrm>
        </p:grpSpPr>
        <p:pic>
          <p:nvPicPr>
            <p:cNvPr id="74" name="Picture 6" descr="File0468">
              <a:extLst>
                <a:ext uri="{FF2B5EF4-FFF2-40B4-BE49-F238E27FC236}">
                  <a16:creationId xmlns:a16="http://schemas.microsoft.com/office/drawing/2014/main" id="{B3268D9F-7418-4F9F-9E43-DB7C8BC3F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17" t="1509" r="6071" b="1509"/>
            <a:stretch>
              <a:fillRect/>
            </a:stretch>
          </p:blipFill>
          <p:spPr bwMode="auto">
            <a:xfrm>
              <a:off x="6760440" y="229155"/>
              <a:ext cx="4421908" cy="318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1">
              <a:extLst>
                <a:ext uri="{FF2B5EF4-FFF2-40B4-BE49-F238E27FC236}">
                  <a16:creationId xmlns:a16="http://schemas.microsoft.com/office/drawing/2014/main" id="{4852BED0-D115-489E-8C64-389DBCC5117A}"/>
                </a:ext>
              </a:extLst>
            </p:cNvPr>
            <p:cNvSpPr>
              <a:spLocks/>
            </p:cNvSpPr>
            <p:nvPr/>
          </p:nvSpPr>
          <p:spPr bwMode="auto">
            <a:xfrm>
              <a:off x="7884787" y="981619"/>
              <a:ext cx="1831290" cy="1828800"/>
            </a:xfrm>
            <a:custGeom>
              <a:avLst/>
              <a:gdLst>
                <a:gd name="T0" fmla="*/ 2147483647 w 2036"/>
                <a:gd name="T1" fmla="*/ 2147483647 h 1902"/>
                <a:gd name="T2" fmla="*/ 2147483647 w 2036"/>
                <a:gd name="T3" fmla="*/ 2147483647 h 1902"/>
                <a:gd name="T4" fmla="*/ 2147483647 w 2036"/>
                <a:gd name="T5" fmla="*/ 2147483647 h 1902"/>
                <a:gd name="T6" fmla="*/ 2147483647 w 2036"/>
                <a:gd name="T7" fmla="*/ 2147483647 h 1902"/>
                <a:gd name="T8" fmla="*/ 2147483647 w 2036"/>
                <a:gd name="T9" fmla="*/ 2147483647 h 1902"/>
                <a:gd name="T10" fmla="*/ 2147483647 w 2036"/>
                <a:gd name="T11" fmla="*/ 2147483647 h 1902"/>
                <a:gd name="T12" fmla="*/ 2147483647 w 2036"/>
                <a:gd name="T13" fmla="*/ 2147483647 h 1902"/>
                <a:gd name="T14" fmla="*/ 2147483647 w 2036"/>
                <a:gd name="T15" fmla="*/ 2147483647 h 1902"/>
                <a:gd name="T16" fmla="*/ 2147483647 w 2036"/>
                <a:gd name="T17" fmla="*/ 2147483647 h 1902"/>
                <a:gd name="T18" fmla="*/ 2147483647 w 2036"/>
                <a:gd name="T19" fmla="*/ 2147483647 h 1902"/>
                <a:gd name="T20" fmla="*/ 2147483647 w 2036"/>
                <a:gd name="T21" fmla="*/ 2147483647 h 1902"/>
                <a:gd name="T22" fmla="*/ 2147483647 w 2036"/>
                <a:gd name="T23" fmla="*/ 2147483647 h 1902"/>
                <a:gd name="T24" fmla="*/ 2147483647 w 2036"/>
                <a:gd name="T25" fmla="*/ 2147483647 h 1902"/>
                <a:gd name="T26" fmla="*/ 2147483647 w 2036"/>
                <a:gd name="T27" fmla="*/ 2147483647 h 1902"/>
                <a:gd name="T28" fmla="*/ 2147483647 w 2036"/>
                <a:gd name="T29" fmla="*/ 2147483647 h 1902"/>
                <a:gd name="T30" fmla="*/ 2147483647 w 2036"/>
                <a:gd name="T31" fmla="*/ 2147483647 h 1902"/>
                <a:gd name="T32" fmla="*/ 2147483647 w 2036"/>
                <a:gd name="T33" fmla="*/ 2147483647 h 1902"/>
                <a:gd name="T34" fmla="*/ 2147483647 w 2036"/>
                <a:gd name="T35" fmla="*/ 2147483647 h 1902"/>
                <a:gd name="T36" fmla="*/ 2147483647 w 2036"/>
                <a:gd name="T37" fmla="*/ 2147483647 h 1902"/>
                <a:gd name="T38" fmla="*/ 2147483647 w 2036"/>
                <a:gd name="T39" fmla="*/ 2147483647 h 1902"/>
                <a:gd name="T40" fmla="*/ 2147483647 w 2036"/>
                <a:gd name="T41" fmla="*/ 2147483647 h 1902"/>
                <a:gd name="T42" fmla="*/ 2147483647 w 2036"/>
                <a:gd name="T43" fmla="*/ 2147483647 h 1902"/>
                <a:gd name="T44" fmla="*/ 2147483647 w 2036"/>
                <a:gd name="T45" fmla="*/ 2147483647 h 1902"/>
                <a:gd name="T46" fmla="*/ 2147483647 w 2036"/>
                <a:gd name="T47" fmla="*/ 2147483647 h 1902"/>
                <a:gd name="T48" fmla="*/ 2147483647 w 2036"/>
                <a:gd name="T49" fmla="*/ 2147483647 h 1902"/>
                <a:gd name="T50" fmla="*/ 2147483647 w 2036"/>
                <a:gd name="T51" fmla="*/ 2147483647 h 1902"/>
                <a:gd name="T52" fmla="*/ 2147483647 w 2036"/>
                <a:gd name="T53" fmla="*/ 2147483647 h 1902"/>
                <a:gd name="T54" fmla="*/ 2147483647 w 2036"/>
                <a:gd name="T55" fmla="*/ 2147483647 h 1902"/>
                <a:gd name="T56" fmla="*/ 2147483647 w 2036"/>
                <a:gd name="T57" fmla="*/ 2147483647 h 1902"/>
                <a:gd name="T58" fmla="*/ 2147483647 w 2036"/>
                <a:gd name="T59" fmla="*/ 2147483647 h 1902"/>
                <a:gd name="T60" fmla="*/ 2147483647 w 2036"/>
                <a:gd name="T61" fmla="*/ 2147483647 h 1902"/>
                <a:gd name="T62" fmla="*/ 2147483647 w 2036"/>
                <a:gd name="T63" fmla="*/ 2147483647 h 1902"/>
                <a:gd name="T64" fmla="*/ 2147483647 w 2036"/>
                <a:gd name="T65" fmla="*/ 2147483647 h 1902"/>
                <a:gd name="T66" fmla="*/ 2147483647 w 2036"/>
                <a:gd name="T67" fmla="*/ 2147483647 h 1902"/>
                <a:gd name="T68" fmla="*/ 2147483647 w 2036"/>
                <a:gd name="T69" fmla="*/ 2147483647 h 1902"/>
                <a:gd name="T70" fmla="*/ 2147483647 w 2036"/>
                <a:gd name="T71" fmla="*/ 2147483647 h 1902"/>
                <a:gd name="T72" fmla="*/ 2147483647 w 2036"/>
                <a:gd name="T73" fmla="*/ 2147483647 h 19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6"/>
                <a:gd name="T112" fmla="*/ 0 h 1902"/>
                <a:gd name="T113" fmla="*/ 2036 w 2036"/>
                <a:gd name="T114" fmla="*/ 1902 h 19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6" h="1902">
                  <a:moveTo>
                    <a:pt x="426" y="0"/>
                  </a:moveTo>
                  <a:cubicBezTo>
                    <a:pt x="404" y="23"/>
                    <a:pt x="382" y="49"/>
                    <a:pt x="362" y="73"/>
                  </a:cubicBezTo>
                  <a:cubicBezTo>
                    <a:pt x="341" y="98"/>
                    <a:pt x="339" y="124"/>
                    <a:pt x="317" y="147"/>
                  </a:cubicBezTo>
                  <a:cubicBezTo>
                    <a:pt x="291" y="226"/>
                    <a:pt x="328" y="128"/>
                    <a:pt x="289" y="192"/>
                  </a:cubicBezTo>
                  <a:cubicBezTo>
                    <a:pt x="284" y="200"/>
                    <a:pt x="285" y="211"/>
                    <a:pt x="280" y="220"/>
                  </a:cubicBezTo>
                  <a:cubicBezTo>
                    <a:pt x="262" y="253"/>
                    <a:pt x="237" y="297"/>
                    <a:pt x="216" y="329"/>
                  </a:cubicBezTo>
                  <a:cubicBezTo>
                    <a:pt x="205" y="364"/>
                    <a:pt x="187" y="405"/>
                    <a:pt x="161" y="430"/>
                  </a:cubicBezTo>
                  <a:cubicBezTo>
                    <a:pt x="140" y="495"/>
                    <a:pt x="154" y="469"/>
                    <a:pt x="125" y="512"/>
                  </a:cubicBezTo>
                  <a:cubicBezTo>
                    <a:pt x="122" y="521"/>
                    <a:pt x="121" y="532"/>
                    <a:pt x="116" y="540"/>
                  </a:cubicBezTo>
                  <a:cubicBezTo>
                    <a:pt x="111" y="547"/>
                    <a:pt x="101" y="550"/>
                    <a:pt x="97" y="558"/>
                  </a:cubicBezTo>
                  <a:cubicBezTo>
                    <a:pt x="84" y="584"/>
                    <a:pt x="79" y="613"/>
                    <a:pt x="70" y="640"/>
                  </a:cubicBezTo>
                  <a:cubicBezTo>
                    <a:pt x="62" y="664"/>
                    <a:pt x="60" y="671"/>
                    <a:pt x="52" y="695"/>
                  </a:cubicBezTo>
                  <a:cubicBezTo>
                    <a:pt x="49" y="704"/>
                    <a:pt x="42" y="723"/>
                    <a:pt x="42" y="723"/>
                  </a:cubicBezTo>
                  <a:cubicBezTo>
                    <a:pt x="28" y="808"/>
                    <a:pt x="15" y="979"/>
                    <a:pt x="15" y="979"/>
                  </a:cubicBezTo>
                  <a:cubicBezTo>
                    <a:pt x="18" y="1040"/>
                    <a:pt x="24" y="1100"/>
                    <a:pt x="24" y="1161"/>
                  </a:cubicBezTo>
                  <a:cubicBezTo>
                    <a:pt x="24" y="1234"/>
                    <a:pt x="0" y="1145"/>
                    <a:pt x="24" y="1216"/>
                  </a:cubicBezTo>
                  <a:cubicBezTo>
                    <a:pt x="25" y="1223"/>
                    <a:pt x="29" y="1296"/>
                    <a:pt x="42" y="1317"/>
                  </a:cubicBezTo>
                  <a:cubicBezTo>
                    <a:pt x="60" y="1346"/>
                    <a:pt x="138" y="1379"/>
                    <a:pt x="170" y="1390"/>
                  </a:cubicBezTo>
                  <a:cubicBezTo>
                    <a:pt x="192" y="1411"/>
                    <a:pt x="213" y="1414"/>
                    <a:pt x="234" y="1436"/>
                  </a:cubicBezTo>
                  <a:cubicBezTo>
                    <a:pt x="261" y="1509"/>
                    <a:pt x="221" y="1417"/>
                    <a:pt x="271" y="1481"/>
                  </a:cubicBezTo>
                  <a:cubicBezTo>
                    <a:pt x="319" y="1543"/>
                    <a:pt x="231" y="1478"/>
                    <a:pt x="308" y="1527"/>
                  </a:cubicBezTo>
                  <a:cubicBezTo>
                    <a:pt x="325" y="1581"/>
                    <a:pt x="303" y="1532"/>
                    <a:pt x="344" y="1573"/>
                  </a:cubicBezTo>
                  <a:cubicBezTo>
                    <a:pt x="382" y="1611"/>
                    <a:pt x="407" y="1654"/>
                    <a:pt x="463" y="1673"/>
                  </a:cubicBezTo>
                  <a:cubicBezTo>
                    <a:pt x="494" y="1706"/>
                    <a:pt x="473" y="1689"/>
                    <a:pt x="536" y="1710"/>
                  </a:cubicBezTo>
                  <a:cubicBezTo>
                    <a:pt x="547" y="1713"/>
                    <a:pt x="554" y="1723"/>
                    <a:pt x="564" y="1728"/>
                  </a:cubicBezTo>
                  <a:cubicBezTo>
                    <a:pt x="642" y="1766"/>
                    <a:pt x="539" y="1707"/>
                    <a:pt x="618" y="1747"/>
                  </a:cubicBezTo>
                  <a:cubicBezTo>
                    <a:pt x="628" y="1752"/>
                    <a:pt x="636" y="1761"/>
                    <a:pt x="646" y="1765"/>
                  </a:cubicBezTo>
                  <a:cubicBezTo>
                    <a:pt x="664" y="1773"/>
                    <a:pt x="683" y="1777"/>
                    <a:pt x="701" y="1783"/>
                  </a:cubicBezTo>
                  <a:cubicBezTo>
                    <a:pt x="710" y="1786"/>
                    <a:pt x="728" y="1792"/>
                    <a:pt x="728" y="1792"/>
                  </a:cubicBezTo>
                  <a:cubicBezTo>
                    <a:pt x="753" y="1818"/>
                    <a:pt x="794" y="1836"/>
                    <a:pt x="829" y="1847"/>
                  </a:cubicBezTo>
                  <a:cubicBezTo>
                    <a:pt x="857" y="1891"/>
                    <a:pt x="836" y="1871"/>
                    <a:pt x="902" y="1893"/>
                  </a:cubicBezTo>
                  <a:cubicBezTo>
                    <a:pt x="911" y="1896"/>
                    <a:pt x="929" y="1902"/>
                    <a:pt x="929" y="1902"/>
                  </a:cubicBezTo>
                  <a:cubicBezTo>
                    <a:pt x="966" y="1890"/>
                    <a:pt x="972" y="1874"/>
                    <a:pt x="984" y="1838"/>
                  </a:cubicBezTo>
                  <a:cubicBezTo>
                    <a:pt x="990" y="1783"/>
                    <a:pt x="983" y="1746"/>
                    <a:pt x="1021" y="1710"/>
                  </a:cubicBezTo>
                  <a:cubicBezTo>
                    <a:pt x="1057" y="1722"/>
                    <a:pt x="1063" y="1739"/>
                    <a:pt x="1076" y="1774"/>
                  </a:cubicBezTo>
                  <a:cubicBezTo>
                    <a:pt x="1061" y="1816"/>
                    <a:pt x="1075" y="1845"/>
                    <a:pt x="1103" y="1875"/>
                  </a:cubicBezTo>
                  <a:cubicBezTo>
                    <a:pt x="1121" y="1868"/>
                    <a:pt x="1141" y="1865"/>
                    <a:pt x="1158" y="1856"/>
                  </a:cubicBezTo>
                  <a:cubicBezTo>
                    <a:pt x="1188" y="1841"/>
                    <a:pt x="1199" y="1822"/>
                    <a:pt x="1231" y="1811"/>
                  </a:cubicBezTo>
                  <a:cubicBezTo>
                    <a:pt x="1330" y="1707"/>
                    <a:pt x="1499" y="1707"/>
                    <a:pt x="1624" y="1646"/>
                  </a:cubicBezTo>
                  <a:cubicBezTo>
                    <a:pt x="1647" y="1635"/>
                    <a:pt x="1700" y="1593"/>
                    <a:pt x="1716" y="1573"/>
                  </a:cubicBezTo>
                  <a:cubicBezTo>
                    <a:pt x="1723" y="1564"/>
                    <a:pt x="1726" y="1553"/>
                    <a:pt x="1734" y="1545"/>
                  </a:cubicBezTo>
                  <a:cubicBezTo>
                    <a:pt x="1763" y="1515"/>
                    <a:pt x="1840" y="1458"/>
                    <a:pt x="1880" y="1445"/>
                  </a:cubicBezTo>
                  <a:cubicBezTo>
                    <a:pt x="1919" y="1406"/>
                    <a:pt x="1953" y="1357"/>
                    <a:pt x="1999" y="1326"/>
                  </a:cubicBezTo>
                  <a:cubicBezTo>
                    <a:pt x="2012" y="1286"/>
                    <a:pt x="2025" y="1247"/>
                    <a:pt x="2036" y="1207"/>
                  </a:cubicBezTo>
                  <a:cubicBezTo>
                    <a:pt x="2019" y="1018"/>
                    <a:pt x="2025" y="827"/>
                    <a:pt x="1990" y="640"/>
                  </a:cubicBezTo>
                  <a:cubicBezTo>
                    <a:pt x="1979" y="578"/>
                    <a:pt x="1971" y="496"/>
                    <a:pt x="1926" y="448"/>
                  </a:cubicBezTo>
                  <a:cubicBezTo>
                    <a:pt x="1905" y="385"/>
                    <a:pt x="1922" y="406"/>
                    <a:pt x="1889" y="375"/>
                  </a:cubicBezTo>
                  <a:cubicBezTo>
                    <a:pt x="1874" y="329"/>
                    <a:pt x="1860" y="283"/>
                    <a:pt x="1844" y="238"/>
                  </a:cubicBezTo>
                  <a:cubicBezTo>
                    <a:pt x="1838" y="220"/>
                    <a:pt x="1836" y="199"/>
                    <a:pt x="1825" y="183"/>
                  </a:cubicBezTo>
                  <a:cubicBezTo>
                    <a:pt x="1812" y="166"/>
                    <a:pt x="1795" y="152"/>
                    <a:pt x="1780" y="137"/>
                  </a:cubicBezTo>
                  <a:cubicBezTo>
                    <a:pt x="1765" y="122"/>
                    <a:pt x="1749" y="107"/>
                    <a:pt x="1734" y="92"/>
                  </a:cubicBezTo>
                  <a:cubicBezTo>
                    <a:pt x="1728" y="86"/>
                    <a:pt x="1722" y="79"/>
                    <a:pt x="1716" y="73"/>
                  </a:cubicBezTo>
                  <a:cubicBezTo>
                    <a:pt x="1703" y="59"/>
                    <a:pt x="1679" y="61"/>
                    <a:pt x="1661" y="55"/>
                  </a:cubicBezTo>
                  <a:cubicBezTo>
                    <a:pt x="1652" y="52"/>
                    <a:pt x="1633" y="46"/>
                    <a:pt x="1633" y="46"/>
                  </a:cubicBezTo>
                  <a:cubicBezTo>
                    <a:pt x="1553" y="62"/>
                    <a:pt x="1588" y="40"/>
                    <a:pt x="1578" y="165"/>
                  </a:cubicBezTo>
                  <a:cubicBezTo>
                    <a:pt x="1574" y="211"/>
                    <a:pt x="1573" y="256"/>
                    <a:pt x="1569" y="302"/>
                  </a:cubicBezTo>
                  <a:cubicBezTo>
                    <a:pt x="1560" y="389"/>
                    <a:pt x="1523" y="484"/>
                    <a:pt x="1496" y="567"/>
                  </a:cubicBezTo>
                  <a:cubicBezTo>
                    <a:pt x="1479" y="619"/>
                    <a:pt x="1472" y="668"/>
                    <a:pt x="1441" y="713"/>
                  </a:cubicBezTo>
                  <a:cubicBezTo>
                    <a:pt x="1408" y="813"/>
                    <a:pt x="1383" y="915"/>
                    <a:pt x="1350" y="1015"/>
                  </a:cubicBezTo>
                  <a:cubicBezTo>
                    <a:pt x="1335" y="1061"/>
                    <a:pt x="1331" y="1131"/>
                    <a:pt x="1304" y="1171"/>
                  </a:cubicBezTo>
                  <a:cubicBezTo>
                    <a:pt x="1298" y="1180"/>
                    <a:pt x="1290" y="1188"/>
                    <a:pt x="1286" y="1198"/>
                  </a:cubicBezTo>
                  <a:cubicBezTo>
                    <a:pt x="1245" y="1291"/>
                    <a:pt x="1290" y="1221"/>
                    <a:pt x="1249" y="1280"/>
                  </a:cubicBezTo>
                  <a:cubicBezTo>
                    <a:pt x="1234" y="1324"/>
                    <a:pt x="1219" y="1376"/>
                    <a:pt x="1185" y="1408"/>
                  </a:cubicBezTo>
                  <a:cubicBezTo>
                    <a:pt x="1167" y="1465"/>
                    <a:pt x="1098" y="1562"/>
                    <a:pt x="1039" y="1582"/>
                  </a:cubicBezTo>
                  <a:cubicBezTo>
                    <a:pt x="1012" y="1564"/>
                    <a:pt x="987" y="1556"/>
                    <a:pt x="957" y="1545"/>
                  </a:cubicBezTo>
                  <a:cubicBezTo>
                    <a:pt x="922" y="1512"/>
                    <a:pt x="900" y="1469"/>
                    <a:pt x="865" y="1436"/>
                  </a:cubicBezTo>
                  <a:cubicBezTo>
                    <a:pt x="850" y="1388"/>
                    <a:pt x="795" y="1374"/>
                    <a:pt x="774" y="1326"/>
                  </a:cubicBezTo>
                  <a:cubicBezTo>
                    <a:pt x="753" y="1279"/>
                    <a:pt x="748" y="1232"/>
                    <a:pt x="719" y="1189"/>
                  </a:cubicBezTo>
                  <a:cubicBezTo>
                    <a:pt x="683" y="1078"/>
                    <a:pt x="674" y="962"/>
                    <a:pt x="637" y="851"/>
                  </a:cubicBezTo>
                  <a:cubicBezTo>
                    <a:pt x="625" y="814"/>
                    <a:pt x="612" y="778"/>
                    <a:pt x="600" y="741"/>
                  </a:cubicBezTo>
                  <a:cubicBezTo>
                    <a:pt x="594" y="723"/>
                    <a:pt x="582" y="686"/>
                    <a:pt x="582" y="686"/>
                  </a:cubicBezTo>
                  <a:cubicBezTo>
                    <a:pt x="564" y="538"/>
                    <a:pt x="542" y="379"/>
                    <a:pt x="490" y="238"/>
                  </a:cubicBezTo>
                  <a:cubicBezTo>
                    <a:pt x="487" y="189"/>
                    <a:pt x="487" y="140"/>
                    <a:pt x="481" y="92"/>
                  </a:cubicBezTo>
                  <a:cubicBezTo>
                    <a:pt x="478" y="73"/>
                    <a:pt x="479" y="48"/>
                    <a:pt x="463" y="37"/>
                  </a:cubicBezTo>
                  <a:cubicBezTo>
                    <a:pt x="430" y="15"/>
                    <a:pt x="441" y="29"/>
                    <a:pt x="426" y="0"/>
                  </a:cubicBezTo>
                  <a:close/>
                </a:path>
              </a:pathLst>
            </a:custGeom>
            <a:pattFill prst="dkUpDiag">
              <a:fgClr>
                <a:schemeClr val="folHlink"/>
              </a:fgClr>
              <a:bgClr>
                <a:schemeClr val="bg1"/>
              </a:bgClr>
            </a:pattFill>
            <a:ln w="9525">
              <a:solidFill>
                <a:schemeClr val="tx1"/>
              </a:solidFill>
              <a:round/>
              <a:headEnd/>
              <a:tailEnd/>
            </a:ln>
          </p:spPr>
          <p:txBody>
            <a:bodyPr/>
            <a:lstStyle/>
            <a:p>
              <a:endParaRPr lang="en-US" dirty="0"/>
            </a:p>
          </p:txBody>
        </p:sp>
        <p:sp>
          <p:nvSpPr>
            <p:cNvPr id="76" name="Oval 13">
              <a:extLst>
                <a:ext uri="{FF2B5EF4-FFF2-40B4-BE49-F238E27FC236}">
                  <a16:creationId xmlns:a16="http://schemas.microsoft.com/office/drawing/2014/main" id="{9456DC8B-2BF6-48D0-97C1-3B6BB24E7877}"/>
                </a:ext>
              </a:extLst>
            </p:cNvPr>
            <p:cNvSpPr>
              <a:spLocks noChangeArrowheads="1"/>
            </p:cNvSpPr>
            <p:nvPr/>
          </p:nvSpPr>
          <p:spPr bwMode="auto">
            <a:xfrm>
              <a:off x="8781180" y="2375165"/>
              <a:ext cx="58021" cy="250588"/>
            </a:xfrm>
            <a:prstGeom prst="ellipse">
              <a:avLst/>
            </a:prstGeom>
            <a:solidFill>
              <a:schemeClr val="tx1">
                <a:alpha val="0"/>
              </a:schemeClr>
            </a:solidFill>
            <a:ln w="28575">
              <a:solidFill>
                <a:srgbClr val="FF0066"/>
              </a:solidFill>
              <a:prstDash val="sysDot"/>
              <a:round/>
              <a:headEnd/>
              <a:tailEnd/>
            </a:ln>
          </p:spPr>
          <p:txBody>
            <a:bodyPr wrap="none" anchor="ct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ar-SA" altLang="en-US" dirty="0"/>
            </a:p>
          </p:txBody>
        </p:sp>
        <p:sp>
          <p:nvSpPr>
            <p:cNvPr id="77" name="Freeform 15">
              <a:extLst>
                <a:ext uri="{FF2B5EF4-FFF2-40B4-BE49-F238E27FC236}">
                  <a16:creationId xmlns:a16="http://schemas.microsoft.com/office/drawing/2014/main" id="{9EA05C3B-79F6-4E25-8B2D-8221781C0F0A}"/>
                </a:ext>
              </a:extLst>
            </p:cNvPr>
            <p:cNvSpPr>
              <a:spLocks/>
            </p:cNvSpPr>
            <p:nvPr/>
          </p:nvSpPr>
          <p:spPr bwMode="auto">
            <a:xfrm flipH="1">
              <a:off x="8657566" y="2625753"/>
              <a:ext cx="305235" cy="184666"/>
            </a:xfrm>
            <a:custGeom>
              <a:avLst/>
              <a:gdLst>
                <a:gd name="T0" fmla="*/ 2147483647 w 186"/>
                <a:gd name="T1" fmla="*/ 2147483647 h 228"/>
                <a:gd name="T2" fmla="*/ 2147483647 w 186"/>
                <a:gd name="T3" fmla="*/ 2147483647 h 228"/>
                <a:gd name="T4" fmla="*/ 2147483647 w 186"/>
                <a:gd name="T5" fmla="*/ 2147483647 h 228"/>
                <a:gd name="T6" fmla="*/ 2147483647 w 186"/>
                <a:gd name="T7" fmla="*/ 2147483647 h 228"/>
                <a:gd name="T8" fmla="*/ 2147483647 w 186"/>
                <a:gd name="T9" fmla="*/ 2147483647 h 228"/>
                <a:gd name="T10" fmla="*/ 2147483647 w 186"/>
                <a:gd name="T11" fmla="*/ 2147483647 h 228"/>
                <a:gd name="T12" fmla="*/ 2147483647 w 186"/>
                <a:gd name="T13" fmla="*/ 2147483647 h 228"/>
                <a:gd name="T14" fmla="*/ 0 60000 65536"/>
                <a:gd name="T15" fmla="*/ 0 60000 65536"/>
                <a:gd name="T16" fmla="*/ 0 60000 65536"/>
                <a:gd name="T17" fmla="*/ 0 60000 65536"/>
                <a:gd name="T18" fmla="*/ 0 60000 65536"/>
                <a:gd name="T19" fmla="*/ 0 60000 65536"/>
                <a:gd name="T20" fmla="*/ 0 60000 65536"/>
                <a:gd name="T21" fmla="*/ 0 w 186"/>
                <a:gd name="T22" fmla="*/ 0 h 228"/>
                <a:gd name="T23" fmla="*/ 186 w 186"/>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228">
                  <a:moveTo>
                    <a:pt x="30" y="158"/>
                  </a:moveTo>
                  <a:cubicBezTo>
                    <a:pt x="28" y="165"/>
                    <a:pt x="15" y="228"/>
                    <a:pt x="3" y="158"/>
                  </a:cubicBezTo>
                  <a:cubicBezTo>
                    <a:pt x="0" y="139"/>
                    <a:pt x="19" y="123"/>
                    <a:pt x="30" y="112"/>
                  </a:cubicBezTo>
                  <a:cubicBezTo>
                    <a:pt x="47" y="65"/>
                    <a:pt x="36" y="97"/>
                    <a:pt x="58" y="30"/>
                  </a:cubicBezTo>
                  <a:cubicBezTo>
                    <a:pt x="61" y="21"/>
                    <a:pt x="67" y="3"/>
                    <a:pt x="67" y="3"/>
                  </a:cubicBezTo>
                  <a:cubicBezTo>
                    <a:pt x="126" y="13"/>
                    <a:pt x="133" y="0"/>
                    <a:pt x="158" y="67"/>
                  </a:cubicBezTo>
                  <a:cubicBezTo>
                    <a:pt x="163" y="80"/>
                    <a:pt x="186" y="198"/>
                    <a:pt x="186" y="140"/>
                  </a:cubicBezTo>
                </a:path>
              </a:pathLst>
            </a:custGeom>
            <a:noFill/>
            <a:ln w="28575" cap="flat" cmpd="sng">
              <a:solidFill>
                <a:srgbClr val="FF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8" name="Rounded Rectangle 13">
              <a:extLst>
                <a:ext uri="{FF2B5EF4-FFF2-40B4-BE49-F238E27FC236}">
                  <a16:creationId xmlns:a16="http://schemas.microsoft.com/office/drawing/2014/main" id="{1881B3DA-32A8-4C2D-BA13-D18BA5EFC219}"/>
                </a:ext>
              </a:extLst>
            </p:cNvPr>
            <p:cNvSpPr/>
            <p:nvPr/>
          </p:nvSpPr>
          <p:spPr>
            <a:xfrm rot="10800000" flipH="1" flipV="1">
              <a:off x="7128685" y="2991717"/>
              <a:ext cx="756102" cy="187865"/>
            </a:xfrm>
            <a:prstGeom prst="roundRect">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9" name="Rounded Rectangle 13">
              <a:extLst>
                <a:ext uri="{FF2B5EF4-FFF2-40B4-BE49-F238E27FC236}">
                  <a16:creationId xmlns:a16="http://schemas.microsoft.com/office/drawing/2014/main" id="{3426CC94-0D56-4F71-B001-8F1EB5DAD709}"/>
                </a:ext>
              </a:extLst>
            </p:cNvPr>
            <p:cNvSpPr/>
            <p:nvPr/>
          </p:nvSpPr>
          <p:spPr>
            <a:xfrm rot="10800000" flipH="1" flipV="1">
              <a:off x="9735580" y="2862990"/>
              <a:ext cx="589520" cy="128728"/>
            </a:xfrm>
            <a:prstGeom prst="round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80" name="Group 79">
            <a:extLst>
              <a:ext uri="{FF2B5EF4-FFF2-40B4-BE49-F238E27FC236}">
                <a16:creationId xmlns:a16="http://schemas.microsoft.com/office/drawing/2014/main" id="{2E1B27BB-63DC-4E45-A10A-A65BA796B825}"/>
              </a:ext>
            </a:extLst>
          </p:cNvPr>
          <p:cNvGrpSpPr/>
          <p:nvPr/>
        </p:nvGrpSpPr>
        <p:grpSpPr>
          <a:xfrm>
            <a:off x="6167919" y="2931438"/>
            <a:ext cx="2610522" cy="1426633"/>
            <a:chOff x="6342991" y="3845881"/>
            <a:chExt cx="4629150" cy="2801552"/>
          </a:xfrm>
        </p:grpSpPr>
        <p:pic>
          <p:nvPicPr>
            <p:cNvPr id="81" name="Picture 4" descr="F71683-108-f002">
              <a:extLst>
                <a:ext uri="{FF2B5EF4-FFF2-40B4-BE49-F238E27FC236}">
                  <a16:creationId xmlns:a16="http://schemas.microsoft.com/office/drawing/2014/main" id="{DB56FFAF-4001-49F1-8D4F-EA7CBE8A9D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342991" y="3845881"/>
              <a:ext cx="4629150" cy="2801552"/>
            </a:xfrm>
            <a:prstGeom prst="rect">
              <a:avLst/>
            </a:prstGeom>
            <a:noFill/>
          </p:spPr>
        </p:pic>
        <p:sp>
          <p:nvSpPr>
            <p:cNvPr id="82" name="Rounded Rectangle 13">
              <a:extLst>
                <a:ext uri="{FF2B5EF4-FFF2-40B4-BE49-F238E27FC236}">
                  <a16:creationId xmlns:a16="http://schemas.microsoft.com/office/drawing/2014/main" id="{5020AE66-91FA-451C-8413-2310DD40A6C2}"/>
                </a:ext>
              </a:extLst>
            </p:cNvPr>
            <p:cNvSpPr/>
            <p:nvPr/>
          </p:nvSpPr>
          <p:spPr>
            <a:xfrm rot="10800000" flipH="1" flipV="1">
              <a:off x="6548790" y="4462274"/>
              <a:ext cx="589520" cy="128728"/>
            </a:xfrm>
            <a:prstGeom prst="roundRect">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3" name="Rounded Rectangle 13">
              <a:extLst>
                <a:ext uri="{FF2B5EF4-FFF2-40B4-BE49-F238E27FC236}">
                  <a16:creationId xmlns:a16="http://schemas.microsoft.com/office/drawing/2014/main" id="{85DEFF5E-65F9-4C3E-9AC3-B2DF6695A4AA}"/>
                </a:ext>
              </a:extLst>
            </p:cNvPr>
            <p:cNvSpPr/>
            <p:nvPr/>
          </p:nvSpPr>
          <p:spPr>
            <a:xfrm rot="10800000" flipH="1" flipV="1">
              <a:off x="6634507" y="4701130"/>
              <a:ext cx="523467" cy="128729"/>
            </a:xfrm>
            <a:prstGeom prst="round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4" name="Rounded Rectangle 13">
              <a:extLst>
                <a:ext uri="{FF2B5EF4-FFF2-40B4-BE49-F238E27FC236}">
                  <a16:creationId xmlns:a16="http://schemas.microsoft.com/office/drawing/2014/main" id="{9F6EEBFD-8EFE-454E-A2E3-08D07281CFBB}"/>
                </a:ext>
              </a:extLst>
            </p:cNvPr>
            <p:cNvSpPr/>
            <p:nvPr/>
          </p:nvSpPr>
          <p:spPr>
            <a:xfrm rot="10800000" flipH="1" flipV="1">
              <a:off x="6725265" y="5125137"/>
              <a:ext cx="413045" cy="128730"/>
            </a:xfrm>
            <a:prstGeom prst="round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90" name="Group 89">
            <a:extLst>
              <a:ext uri="{FF2B5EF4-FFF2-40B4-BE49-F238E27FC236}">
                <a16:creationId xmlns:a16="http://schemas.microsoft.com/office/drawing/2014/main" id="{E683BD31-997C-4A4E-8EB8-023BF6121F79}"/>
              </a:ext>
            </a:extLst>
          </p:cNvPr>
          <p:cNvGrpSpPr/>
          <p:nvPr/>
        </p:nvGrpSpPr>
        <p:grpSpPr>
          <a:xfrm>
            <a:off x="6383495" y="1210965"/>
            <a:ext cx="1802676" cy="1555278"/>
            <a:chOff x="5480825" y="4847790"/>
            <a:chExt cx="3061917" cy="1879476"/>
          </a:xfrm>
        </p:grpSpPr>
        <p:pic>
          <p:nvPicPr>
            <p:cNvPr id="91" name="Picture 4" descr="File0473">
              <a:extLst>
                <a:ext uri="{FF2B5EF4-FFF2-40B4-BE49-F238E27FC236}">
                  <a16:creationId xmlns:a16="http://schemas.microsoft.com/office/drawing/2014/main" id="{6F530022-4436-46F7-B794-213E2D355A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335" b="11377"/>
            <a:stretch/>
          </p:blipFill>
          <p:spPr>
            <a:xfrm>
              <a:off x="5480825" y="4847790"/>
              <a:ext cx="3061917" cy="1879476"/>
            </a:xfrm>
            <a:prstGeom prst="rect">
              <a:avLst/>
            </a:prstGeom>
            <a:noFill/>
            <a:ln w="28575">
              <a:noFill/>
            </a:ln>
          </p:spPr>
        </p:pic>
        <p:sp>
          <p:nvSpPr>
            <p:cNvPr id="92" name="Rounded Rectangle 13">
              <a:extLst>
                <a:ext uri="{FF2B5EF4-FFF2-40B4-BE49-F238E27FC236}">
                  <a16:creationId xmlns:a16="http://schemas.microsoft.com/office/drawing/2014/main" id="{E8661DB6-5A02-4C09-BB55-B6EBA267F5CB}"/>
                </a:ext>
              </a:extLst>
            </p:cNvPr>
            <p:cNvSpPr/>
            <p:nvPr/>
          </p:nvSpPr>
          <p:spPr>
            <a:xfrm rot="10800000" flipH="1" flipV="1">
              <a:off x="7786640" y="6335717"/>
              <a:ext cx="587339" cy="13015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 name="Rectangle 2">
            <a:extLst>
              <a:ext uri="{FF2B5EF4-FFF2-40B4-BE49-F238E27FC236}">
                <a16:creationId xmlns:a16="http://schemas.microsoft.com/office/drawing/2014/main" id="{8D244FEA-C7B9-48B4-863E-A9AD2DEB4412}"/>
              </a:ext>
            </a:extLst>
          </p:cNvPr>
          <p:cNvSpPr/>
          <p:nvPr/>
        </p:nvSpPr>
        <p:spPr>
          <a:xfrm>
            <a:off x="738648" y="4477302"/>
            <a:ext cx="2842445" cy="584775"/>
          </a:xfrm>
          <a:prstGeom prst="rect">
            <a:avLst/>
          </a:prstGeom>
        </p:spPr>
        <p:txBody>
          <a:bodyPr wrap="none">
            <a:spAutoFit/>
          </a:bodyPr>
          <a:lstStyle/>
          <a:p>
            <a:r>
              <a:rPr lang="en-US" sz="3200" b="1" dirty="0">
                <a:uFill>
                  <a:solidFill>
                    <a:schemeClr val="accent3"/>
                  </a:solidFill>
                </a:uFill>
                <a:latin typeface="+mj-lt"/>
              </a:rPr>
              <a:t>Posterior Fibers:</a:t>
            </a:r>
          </a:p>
        </p:txBody>
      </p:sp>
    </p:spTree>
    <p:extLst>
      <p:ext uri="{BB962C8B-B14F-4D97-AF65-F5344CB8AC3E}">
        <p14:creationId xmlns:p14="http://schemas.microsoft.com/office/powerpoint/2010/main" val="413936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F164A411-6F2F-4123-B78B-3C406D6C2E48}"/>
              </a:ext>
            </a:extLst>
          </p:cNvPr>
          <p:cNvGrpSpPr/>
          <p:nvPr/>
        </p:nvGrpSpPr>
        <p:grpSpPr>
          <a:xfrm>
            <a:off x="3903126" y="4305977"/>
            <a:ext cx="2196661" cy="1415169"/>
            <a:chOff x="8577925" y="3808837"/>
            <a:chExt cx="3361824" cy="2393321"/>
          </a:xfrm>
        </p:grpSpPr>
        <p:pic>
          <p:nvPicPr>
            <p:cNvPr id="40" name="Picture 2" descr="http://cdn1.teachmeseries.com/tmanatomy/wp-content/uploads/20180107114554/Muscles-of-the-Pelvic-Floor.jpg">
              <a:extLst>
                <a:ext uri="{FF2B5EF4-FFF2-40B4-BE49-F238E27FC236}">
                  <a16:creationId xmlns:a16="http://schemas.microsoft.com/office/drawing/2014/main" id="{62813796-C834-4F69-A12F-48A7699CA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925" y="3808837"/>
              <a:ext cx="3361824" cy="2393321"/>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13">
              <a:extLst>
                <a:ext uri="{FF2B5EF4-FFF2-40B4-BE49-F238E27FC236}">
                  <a16:creationId xmlns:a16="http://schemas.microsoft.com/office/drawing/2014/main" id="{3A016877-ACA1-4160-A81A-9AAE7275C716}"/>
                </a:ext>
              </a:extLst>
            </p:cNvPr>
            <p:cNvSpPr/>
            <p:nvPr/>
          </p:nvSpPr>
          <p:spPr>
            <a:xfrm rot="10800000" flipH="1" flipV="1">
              <a:off x="10878732" y="5718859"/>
              <a:ext cx="498761" cy="147280"/>
            </a:xfrm>
            <a:prstGeom prst="round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8" name="Title 1">
            <a:extLst>
              <a:ext uri="{FF2B5EF4-FFF2-40B4-BE49-F238E27FC236}">
                <a16:creationId xmlns:a16="http://schemas.microsoft.com/office/drawing/2014/main" id="{A7282B9E-7F8B-48FF-B3AB-462752DD14A0}"/>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Pelvis Diaphragm</a:t>
            </a:r>
            <a:endParaRPr lang="en-US" sz="3200" b="1" dirty="0">
              <a:uFill>
                <a:solidFill>
                  <a:schemeClr val="accent3"/>
                </a:solidFill>
              </a:uFill>
            </a:endParaRPr>
          </a:p>
        </p:txBody>
      </p:sp>
      <p:graphicFrame>
        <p:nvGraphicFramePr>
          <p:cNvPr id="21" name="Table 20">
            <a:extLst>
              <a:ext uri="{FF2B5EF4-FFF2-40B4-BE49-F238E27FC236}">
                <a16:creationId xmlns:a16="http://schemas.microsoft.com/office/drawing/2014/main" id="{C07CA15A-4D24-4A31-8C0F-A9EB7E163CB8}"/>
              </a:ext>
            </a:extLst>
          </p:cNvPr>
          <p:cNvGraphicFramePr>
            <a:graphicFrameLocks noGrp="1"/>
          </p:cNvGraphicFramePr>
          <p:nvPr>
            <p:extLst>
              <p:ext uri="{D42A27DB-BD31-4B8C-83A1-F6EECF244321}">
                <p14:modId xmlns:p14="http://schemas.microsoft.com/office/powerpoint/2010/main" val="1037743857"/>
              </p:ext>
            </p:extLst>
          </p:nvPr>
        </p:nvGraphicFramePr>
        <p:xfrm>
          <a:off x="738649" y="1103019"/>
          <a:ext cx="9346891" cy="1859280"/>
        </p:xfrm>
        <a:graphic>
          <a:graphicData uri="http://schemas.openxmlformats.org/drawingml/2006/table">
            <a:tbl>
              <a:tblPr firstRow="1" bandRow="1">
                <a:tableStyleId>{69012ECD-51FC-41F1-AA8D-1B2483CD663E}</a:tableStyleId>
              </a:tblPr>
              <a:tblGrid>
                <a:gridCol w="2067714">
                  <a:extLst>
                    <a:ext uri="{9D8B030D-6E8A-4147-A177-3AD203B41FA5}">
                      <a16:colId xmlns:a16="http://schemas.microsoft.com/office/drawing/2014/main" val="4263688751"/>
                    </a:ext>
                  </a:extLst>
                </a:gridCol>
                <a:gridCol w="3021590">
                  <a:extLst>
                    <a:ext uri="{9D8B030D-6E8A-4147-A177-3AD203B41FA5}">
                      <a16:colId xmlns:a16="http://schemas.microsoft.com/office/drawing/2014/main" val="2737393612"/>
                    </a:ext>
                  </a:extLst>
                </a:gridCol>
                <a:gridCol w="4257587">
                  <a:extLst>
                    <a:ext uri="{9D8B030D-6E8A-4147-A177-3AD203B41FA5}">
                      <a16:colId xmlns:a16="http://schemas.microsoft.com/office/drawing/2014/main" val="1671899082"/>
                    </a:ext>
                  </a:extLst>
                </a:gridCol>
              </a:tblGrid>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COCCYGEUS MUSCLE*</a:t>
                      </a:r>
                      <a:r>
                        <a:rPr lang="en-US" sz="2000" kern="1200" dirty="0">
                          <a:solidFill>
                            <a:schemeClr val="tx1"/>
                          </a:solidFill>
                          <a:latin typeface="+mn-lt"/>
                          <a:ea typeface="+mn-ea"/>
                          <a:cs typeface="+mn-cs"/>
                        </a:rPr>
                        <a:t>: </a:t>
                      </a:r>
                      <a:r>
                        <a:rPr lang="en-US" altLang="en-US" sz="1800" b="0" dirty="0">
                          <a:solidFill>
                            <a:schemeClr val="tx1"/>
                          </a:solidFill>
                          <a:latin typeface="+mn-lt"/>
                        </a:rPr>
                        <a:t>small triangular muscle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pPr algn="l" rtl="0"/>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extLst>
                  <a:ext uri="{0D108BD9-81ED-4DB2-BD59-A6C34878D82A}">
                    <a16:rowId xmlns:a16="http://schemas.microsoft.com/office/drawing/2014/main" val="1802330480"/>
                  </a:ext>
                </a:extLst>
              </a:tr>
              <a:tr h="0">
                <a:tc>
                  <a:txBody>
                    <a:bodyPr/>
                    <a:lstStyle/>
                    <a:p>
                      <a:pPr algn="ctr" rtl="0"/>
                      <a:r>
                        <a:rPr lang="en-GB" sz="1800" b="1" i="0" dirty="0">
                          <a:solidFill>
                            <a:schemeClr val="tx1"/>
                          </a:solidFill>
                        </a:rPr>
                        <a:t>Origin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algn="ctr" rtl="0"/>
                      <a:r>
                        <a:rPr lang="en-US" altLang="en-US" sz="1600" u="heavy" baseline="0" dirty="0">
                          <a:solidFill>
                            <a:schemeClr val="tx1"/>
                          </a:solidFill>
                          <a:uFill>
                            <a:solidFill>
                              <a:srgbClr val="92D050"/>
                            </a:solidFill>
                          </a:uFill>
                          <a:latin typeface="+mn-lt"/>
                        </a:rPr>
                        <a:t>Ischial spine</a:t>
                      </a:r>
                      <a:endParaRPr lang="en-US" sz="1600" u="heavy" baseline="0" dirty="0">
                        <a:solidFill>
                          <a:schemeClr val="tx1"/>
                        </a:solidFill>
                        <a:uFill>
                          <a:solidFill>
                            <a:srgbClr val="92D050"/>
                          </a:solidFill>
                        </a:u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Coccygeus muscle has the same attachment as the </a:t>
                      </a:r>
                      <a:r>
                        <a:rPr lang="en-US" sz="1600" b="1" dirty="0">
                          <a:solidFill>
                            <a:srgbClr val="C00000"/>
                          </a:solidFill>
                          <a:latin typeface="+mn-lt"/>
                        </a:rPr>
                        <a:t>sacrospinous  ligament</a:t>
                      </a:r>
                      <a:r>
                        <a:rPr lang="en-US" sz="1600" b="1" dirty="0">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773058"/>
                  </a:ext>
                </a:extLst>
              </a:tr>
              <a:tr h="0">
                <a:tc>
                  <a:txBody>
                    <a:bodyPr/>
                    <a:lstStyle/>
                    <a:p>
                      <a:pPr algn="ctr" rtl="0"/>
                      <a:r>
                        <a:rPr lang="en-GB" sz="1800" b="1" i="0" dirty="0">
                          <a:solidFill>
                            <a:schemeClr val="tx1"/>
                          </a:solidFill>
                        </a:rPr>
                        <a:t>Insertion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algn="ctr" rtl="0" eaLnBrk="1" hangingPunct="1">
                        <a:spcBef>
                          <a:spcPct val="20000"/>
                        </a:spcBef>
                        <a:buClr>
                          <a:schemeClr val="hlink"/>
                        </a:buClr>
                        <a:buSzPct val="80000"/>
                        <a:buFont typeface="Wingdings" panose="05000000000000000000" pitchFamily="2" charset="2"/>
                        <a:buNone/>
                      </a:pPr>
                      <a:r>
                        <a:rPr lang="en-US" altLang="en-US" sz="1600" u="heavy" baseline="0" dirty="0">
                          <a:solidFill>
                            <a:schemeClr val="tx1"/>
                          </a:solidFill>
                          <a:uFill>
                            <a:solidFill>
                              <a:schemeClr val="accent4"/>
                            </a:solidFill>
                          </a:uFill>
                          <a:latin typeface="+mn-lt"/>
                        </a:rPr>
                        <a:t>Lower end of sacrum and coccyx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rtl="0" eaLnBrk="1" hangingPunct="1">
                        <a:spcBef>
                          <a:spcPct val="20000"/>
                        </a:spcBef>
                        <a:buClr>
                          <a:schemeClr val="hlink"/>
                        </a:buClr>
                        <a:buSzPct val="80000"/>
                        <a:buFont typeface="Wingdings" panose="05000000000000000000" pitchFamily="2" charset="2"/>
                        <a:buNone/>
                      </a:pPr>
                      <a:endParaRPr lang="en-US" alt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548790"/>
                  </a:ext>
                </a:extLst>
              </a:tr>
              <a:tr h="0">
                <a:tc>
                  <a:txBody>
                    <a:bodyPr/>
                    <a:lstStyle/>
                    <a:p>
                      <a:pPr algn="ctr" rtl="0"/>
                      <a:r>
                        <a:rPr lang="en-GB" sz="1800" b="1" i="0" dirty="0">
                          <a:solidFill>
                            <a:schemeClr val="tx1"/>
                          </a:solidFill>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gridSpan="2">
                  <a:txBody>
                    <a:bodyPr/>
                    <a:lstStyle/>
                    <a:p>
                      <a:pPr algn="ctr" rtl="0" eaLnBrk="1" hangingPunct="1">
                        <a:spcBef>
                          <a:spcPct val="20000"/>
                        </a:spcBef>
                        <a:buClr>
                          <a:schemeClr val="hlink"/>
                        </a:buClr>
                        <a:buSzPct val="80000"/>
                        <a:buFont typeface="Wingdings" panose="05000000000000000000" pitchFamily="2" charset="2"/>
                        <a:buNone/>
                      </a:pPr>
                      <a:r>
                        <a:rPr lang="en-US" altLang="en-US" sz="1600" dirty="0">
                          <a:latin typeface="+mn-lt"/>
                        </a:rPr>
                        <a:t>Assist the </a:t>
                      </a:r>
                      <a:r>
                        <a:rPr lang="en-US" altLang="en-US" sz="1600" dirty="0" err="1">
                          <a:latin typeface="+mn-lt"/>
                        </a:rPr>
                        <a:t>levator</a:t>
                      </a:r>
                      <a:r>
                        <a:rPr lang="en-US" altLang="en-US" sz="1600" dirty="0">
                          <a:latin typeface="+mn-lt"/>
                        </a:rPr>
                        <a:t> </a:t>
                      </a:r>
                      <a:r>
                        <a:rPr lang="en-US" altLang="en-US" sz="1600" dirty="0" err="1">
                          <a:latin typeface="+mn-lt"/>
                        </a:rPr>
                        <a:t>ani</a:t>
                      </a:r>
                      <a:r>
                        <a:rPr lang="en-US" altLang="en-US" sz="1600" dirty="0">
                          <a:latin typeface="+mn-lt"/>
                        </a:rPr>
                        <a:t> in supporting the pelvic viscera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08173"/>
                  </a:ext>
                </a:extLst>
              </a:tr>
              <a:tr h="0">
                <a:tc>
                  <a:txBody>
                    <a:bodyPr/>
                    <a:lstStyle/>
                    <a:p>
                      <a:pPr algn="ctr" rtl="0"/>
                      <a:r>
                        <a:rPr lang="en-GB" sz="1800" b="1" i="0" dirty="0">
                          <a:solidFill>
                            <a:schemeClr val="tx1"/>
                          </a:solidFill>
                        </a:rPr>
                        <a:t>Innervation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gridSpan="2">
                  <a:txBody>
                    <a:bodyPr/>
                    <a:lstStyle/>
                    <a:p>
                      <a:pPr algn="ctr" rtl="0"/>
                      <a:r>
                        <a:rPr lang="en-US" altLang="en-US" sz="1600" dirty="0">
                          <a:latin typeface="+mn-lt"/>
                        </a:rPr>
                        <a:t>branches of the </a:t>
                      </a:r>
                      <a:r>
                        <a:rPr lang="en-US" altLang="en-US" sz="1600" dirty="0">
                          <a:solidFill>
                            <a:srgbClr val="C00000"/>
                          </a:solidFill>
                          <a:latin typeface="+mn-lt"/>
                        </a:rPr>
                        <a:t>4</a:t>
                      </a:r>
                      <a:r>
                        <a:rPr lang="en-US" altLang="en-US" sz="1600" baseline="30000" dirty="0">
                          <a:solidFill>
                            <a:srgbClr val="C00000"/>
                          </a:solidFill>
                          <a:latin typeface="+mn-lt"/>
                        </a:rPr>
                        <a:t>th</a:t>
                      </a:r>
                      <a:r>
                        <a:rPr lang="en-US" altLang="en-US" sz="1600" dirty="0">
                          <a:latin typeface="+mn-lt"/>
                        </a:rPr>
                        <a:t> and </a:t>
                      </a:r>
                      <a:r>
                        <a:rPr lang="en-US" altLang="en-US" sz="1600" dirty="0">
                          <a:solidFill>
                            <a:srgbClr val="C00000"/>
                          </a:solidFill>
                          <a:latin typeface="+mn-lt"/>
                        </a:rPr>
                        <a:t>5</a:t>
                      </a:r>
                      <a:r>
                        <a:rPr lang="en-US" altLang="en-US" sz="1600" baseline="30000" dirty="0">
                          <a:solidFill>
                            <a:srgbClr val="C00000"/>
                          </a:solidFill>
                          <a:latin typeface="+mn-lt"/>
                        </a:rPr>
                        <a:t>th</a:t>
                      </a:r>
                      <a:r>
                        <a:rPr lang="en-US" altLang="en-US" sz="1600" dirty="0">
                          <a:solidFill>
                            <a:srgbClr val="C00000"/>
                          </a:solidFill>
                          <a:latin typeface="+mn-lt"/>
                        </a:rPr>
                        <a:t> sacral</a:t>
                      </a:r>
                      <a:r>
                        <a:rPr lang="en-US" altLang="en-US" sz="1600" dirty="0">
                          <a:latin typeface="+mn-lt"/>
                        </a:rPr>
                        <a:t> nerves </a:t>
                      </a:r>
                      <a:r>
                        <a:rPr lang="en-US" altLang="en-US" sz="1600" dirty="0">
                          <a:solidFill>
                            <a:schemeClr val="bg1">
                              <a:lumMod val="50000"/>
                            </a:schemeClr>
                          </a:solidFill>
                          <a:latin typeface="+mn-lt"/>
                        </a:rPr>
                        <a:t>(S4 &amp; S5)</a:t>
                      </a:r>
                      <a:endParaRPr lang="en-GB" sz="1600" dirty="0">
                        <a:solidFill>
                          <a:schemeClr val="bg1">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198221"/>
                  </a:ext>
                </a:extLst>
              </a:tr>
            </a:tbl>
          </a:graphicData>
        </a:graphic>
      </p:graphicFrame>
      <p:grpSp>
        <p:nvGrpSpPr>
          <p:cNvPr id="29" name="Group 28">
            <a:extLst>
              <a:ext uri="{FF2B5EF4-FFF2-40B4-BE49-F238E27FC236}">
                <a16:creationId xmlns:a16="http://schemas.microsoft.com/office/drawing/2014/main" id="{7EBE9C92-BA52-4D5E-B342-ACEBCDD3C4A5}"/>
              </a:ext>
            </a:extLst>
          </p:cNvPr>
          <p:cNvGrpSpPr/>
          <p:nvPr/>
        </p:nvGrpSpPr>
        <p:grpSpPr>
          <a:xfrm>
            <a:off x="6178454" y="4305977"/>
            <a:ext cx="2114647" cy="1415169"/>
            <a:chOff x="9763803" y="1068362"/>
            <a:chExt cx="2266976" cy="2194521"/>
          </a:xfrm>
        </p:grpSpPr>
        <p:pic>
          <p:nvPicPr>
            <p:cNvPr id="30" name="Picture 4" descr="F71683-111-f014a">
              <a:extLst>
                <a:ext uri="{FF2B5EF4-FFF2-40B4-BE49-F238E27FC236}">
                  <a16:creationId xmlns:a16="http://schemas.microsoft.com/office/drawing/2014/main" id="{76C10D58-0397-409D-B28F-32C44F38D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763803" y="1068362"/>
              <a:ext cx="2266976" cy="2194521"/>
            </a:xfrm>
            <a:prstGeom prst="rect">
              <a:avLst/>
            </a:prstGeom>
            <a:noFill/>
            <a:ln>
              <a:noFill/>
              <a:miter lim="800000"/>
              <a:headEnd/>
              <a:tailEnd/>
            </a:ln>
          </p:spPr>
        </p:pic>
        <p:sp>
          <p:nvSpPr>
            <p:cNvPr id="31" name="Rounded Rectangle 13">
              <a:extLst>
                <a:ext uri="{FF2B5EF4-FFF2-40B4-BE49-F238E27FC236}">
                  <a16:creationId xmlns:a16="http://schemas.microsoft.com/office/drawing/2014/main" id="{58E8128B-BD1C-440E-B21C-9EC8F3E2FBDC}"/>
                </a:ext>
              </a:extLst>
            </p:cNvPr>
            <p:cNvSpPr/>
            <p:nvPr/>
          </p:nvSpPr>
          <p:spPr>
            <a:xfrm rot="10800000" flipH="1" flipV="1">
              <a:off x="10742500" y="2366432"/>
              <a:ext cx="298033" cy="335971"/>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Rounded Rectangle 13">
              <a:extLst>
                <a:ext uri="{FF2B5EF4-FFF2-40B4-BE49-F238E27FC236}">
                  <a16:creationId xmlns:a16="http://schemas.microsoft.com/office/drawing/2014/main" id="{CC532912-1A7A-43D4-A3FF-89941757C21C}"/>
                </a:ext>
              </a:extLst>
            </p:cNvPr>
            <p:cNvSpPr/>
            <p:nvPr/>
          </p:nvSpPr>
          <p:spPr>
            <a:xfrm rot="10800000" flipH="1" flipV="1">
              <a:off x="10443632" y="2328332"/>
              <a:ext cx="155547" cy="24699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4" name="Rounded Rectangle 13">
              <a:extLst>
                <a:ext uri="{FF2B5EF4-FFF2-40B4-BE49-F238E27FC236}">
                  <a16:creationId xmlns:a16="http://schemas.microsoft.com/office/drawing/2014/main" id="{2BE49685-0D9D-47E1-BE0F-C931DE5E8AB1}"/>
                </a:ext>
              </a:extLst>
            </p:cNvPr>
            <p:cNvSpPr/>
            <p:nvPr/>
          </p:nvSpPr>
          <p:spPr>
            <a:xfrm rot="10800000" flipH="1" flipV="1">
              <a:off x="11159431" y="2362583"/>
              <a:ext cx="155547" cy="24699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 name="Rectangle 1">
            <a:extLst>
              <a:ext uri="{FF2B5EF4-FFF2-40B4-BE49-F238E27FC236}">
                <a16:creationId xmlns:a16="http://schemas.microsoft.com/office/drawing/2014/main" id="{FD0600C1-EB3B-4C89-B624-2C3ED787F57D}"/>
              </a:ext>
            </a:extLst>
          </p:cNvPr>
          <p:cNvSpPr/>
          <p:nvPr/>
        </p:nvSpPr>
        <p:spPr>
          <a:xfrm>
            <a:off x="738649" y="2962299"/>
            <a:ext cx="4915128" cy="338554"/>
          </a:xfrm>
          <a:prstGeom prst="rect">
            <a:avLst/>
          </a:prstGeom>
        </p:spPr>
        <p:txBody>
          <a:bodyPr wrap="none">
            <a:spAutoFit/>
          </a:bodyPr>
          <a:lstStyle/>
          <a:p>
            <a:r>
              <a:rPr lang="en-GB" sz="1600" dirty="0">
                <a:solidFill>
                  <a:srgbClr val="92D050"/>
                </a:solidFill>
                <a:latin typeface="+mn-lt"/>
              </a:rPr>
              <a:t>*This muscle is bigger in animals because they have tails.</a:t>
            </a:r>
          </a:p>
        </p:txBody>
      </p:sp>
    </p:spTree>
    <p:extLst>
      <p:ext uri="{BB962C8B-B14F-4D97-AF65-F5344CB8AC3E}">
        <p14:creationId xmlns:p14="http://schemas.microsoft.com/office/powerpoint/2010/main" val="252543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A0F41A-E481-47CD-9891-E1556F3403D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rgbClr val="996633"/>
                  </a:solidFill>
                </a:uFill>
              </a:rPr>
              <a:t>Supply of the Pelvis</a:t>
            </a:r>
            <a:endParaRPr lang="en-US" sz="3600" b="1" dirty="0"/>
          </a:p>
          <a:p>
            <a:endParaRPr lang="en-US" sz="3200" b="1" dirty="0">
              <a:solidFill>
                <a:schemeClr val="bg1">
                  <a:lumMod val="50000"/>
                </a:schemeClr>
              </a:solidFill>
            </a:endParaRPr>
          </a:p>
        </p:txBody>
      </p:sp>
      <p:graphicFrame>
        <p:nvGraphicFramePr>
          <p:cNvPr id="5" name="Table 4">
            <a:extLst>
              <a:ext uri="{FF2B5EF4-FFF2-40B4-BE49-F238E27FC236}">
                <a16:creationId xmlns:a16="http://schemas.microsoft.com/office/drawing/2014/main" id="{B84B972B-DC0A-425B-9FC3-5E48C587627A}"/>
              </a:ext>
            </a:extLst>
          </p:cNvPr>
          <p:cNvGraphicFramePr>
            <a:graphicFrameLocks noGrp="1"/>
          </p:cNvGraphicFramePr>
          <p:nvPr>
            <p:extLst>
              <p:ext uri="{D42A27DB-BD31-4B8C-83A1-F6EECF244321}">
                <p14:modId xmlns:p14="http://schemas.microsoft.com/office/powerpoint/2010/main" val="941460858"/>
              </p:ext>
            </p:extLst>
          </p:nvPr>
        </p:nvGraphicFramePr>
        <p:xfrm>
          <a:off x="738645" y="915065"/>
          <a:ext cx="10719180" cy="5760720"/>
        </p:xfrm>
        <a:graphic>
          <a:graphicData uri="http://schemas.openxmlformats.org/drawingml/2006/table">
            <a:tbl>
              <a:tblPr firstRow="1" bandRow="1">
                <a:tableStyleId>{69012ECD-51FC-41F1-AA8D-1B2483CD663E}</a:tableStyleId>
              </a:tblPr>
              <a:tblGrid>
                <a:gridCol w="670560">
                  <a:extLst>
                    <a:ext uri="{9D8B030D-6E8A-4147-A177-3AD203B41FA5}">
                      <a16:colId xmlns:a16="http://schemas.microsoft.com/office/drawing/2014/main" val="4263688751"/>
                    </a:ext>
                  </a:extLst>
                </a:gridCol>
                <a:gridCol w="490331">
                  <a:extLst>
                    <a:ext uri="{9D8B030D-6E8A-4147-A177-3AD203B41FA5}">
                      <a16:colId xmlns:a16="http://schemas.microsoft.com/office/drawing/2014/main" val="1697597702"/>
                    </a:ext>
                  </a:extLst>
                </a:gridCol>
                <a:gridCol w="715617">
                  <a:extLst>
                    <a:ext uri="{9D8B030D-6E8A-4147-A177-3AD203B41FA5}">
                      <a16:colId xmlns:a16="http://schemas.microsoft.com/office/drawing/2014/main" val="4016026846"/>
                    </a:ext>
                  </a:extLst>
                </a:gridCol>
                <a:gridCol w="8842672">
                  <a:extLst>
                    <a:ext uri="{9D8B030D-6E8A-4147-A177-3AD203B41FA5}">
                      <a16:colId xmlns:a16="http://schemas.microsoft.com/office/drawing/2014/main" val="2304163022"/>
                    </a:ext>
                  </a:extLst>
                </a:gridCol>
              </a:tblGrid>
              <a:tr h="300186">
                <a:tc gridSpan="4">
                  <a:txBody>
                    <a:bodyPr/>
                    <a:lstStyle/>
                    <a:p>
                      <a:pPr algn="ctr" rtl="0"/>
                      <a:r>
                        <a:rPr lang="en-GB" sz="1800" b="1" i="0" dirty="0">
                          <a:solidFill>
                            <a:schemeClr val="tx1"/>
                          </a:solidFill>
                        </a:rPr>
                        <a:t>Arterial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90773058"/>
                  </a:ext>
                </a:extLst>
              </a:tr>
              <a:tr h="275171">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dirty="0">
                          <a:solidFill>
                            <a:schemeClr val="tx1"/>
                          </a:solidFill>
                        </a:rPr>
                        <a:t>Internal iliac artery (IIA): </a:t>
                      </a:r>
                      <a:r>
                        <a:rPr lang="en-US" sz="1600" b="0" i="0" dirty="0">
                          <a:solidFill>
                            <a:srgbClr val="000000"/>
                          </a:solidFill>
                          <a:effectLst/>
                        </a:rPr>
                        <a:t>One of the 2 terminal branch of the</a:t>
                      </a:r>
                      <a:r>
                        <a:rPr lang="en-US" sz="1600" dirty="0">
                          <a:solidFill>
                            <a:srgbClr val="000000"/>
                          </a:solidFill>
                        </a:rPr>
                        <a:t> </a:t>
                      </a:r>
                      <a:r>
                        <a:rPr lang="en-US" sz="1600" b="1" i="0" dirty="0">
                          <a:solidFill>
                            <a:srgbClr val="000000"/>
                          </a:solidFill>
                          <a:effectLst/>
                        </a:rPr>
                        <a:t>Common iliac artery</a:t>
                      </a:r>
                      <a:endParaRPr lang="en-US" sz="1600" b="0" u="none" baseline="0" dirty="0">
                        <a:solidFill>
                          <a:schemeClr val="tx1"/>
                        </a:solidFill>
                        <a:uFill>
                          <a:solidFill>
                            <a:srgbClr val="CC3399"/>
                          </a:solidFill>
                        </a:u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D7C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70548790"/>
                  </a:ext>
                </a:extLst>
              </a:tr>
              <a:tr h="675419">
                <a:tc gridSpan="2">
                  <a:txBody>
                    <a:bodyPr/>
                    <a:lstStyle/>
                    <a:p>
                      <a:pPr algn="ctr" rtl="0"/>
                      <a:r>
                        <a:rPr lang="en-GB" sz="1600" b="1" i="0" dirty="0">
                          <a:solidFill>
                            <a:schemeClr val="tx1"/>
                          </a:solidFill>
                        </a:rPr>
                        <a:t>Course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pPr algn="ctr" rtl="0"/>
                      <a:endParaRPr lang="en-GB" sz="16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gridSpan="2">
                  <a:txBody>
                    <a:bodyPr/>
                    <a:lstStyle/>
                    <a:p>
                      <a:pPr marL="180000" indent="-180000" algn="l" rtl="0">
                        <a:buFont typeface="Arial" panose="020B0604020202020204" pitchFamily="34" charset="0"/>
                        <a:buChar char="•"/>
                      </a:pPr>
                      <a:r>
                        <a:rPr lang="en-US" sz="1600" b="0" u="none" baseline="0" dirty="0">
                          <a:solidFill>
                            <a:schemeClr val="tx1"/>
                          </a:solidFill>
                          <a:uFill>
                            <a:solidFill>
                              <a:srgbClr val="CC3399"/>
                            </a:solidFill>
                          </a:uFill>
                        </a:rPr>
                        <a:t>Arises in front of the sacroiliac joint</a:t>
                      </a:r>
                    </a:p>
                    <a:p>
                      <a:pPr marL="180000" indent="-180000" algn="l" rtl="0">
                        <a:buFont typeface="Arial" panose="020B0604020202020204" pitchFamily="34" charset="0"/>
                        <a:buChar char="•"/>
                      </a:pPr>
                      <a:r>
                        <a:rPr lang="en-US" sz="1600" b="0" u="none" baseline="0" dirty="0">
                          <a:solidFill>
                            <a:schemeClr val="tx1"/>
                          </a:solidFill>
                          <a:uFill>
                            <a:solidFill>
                              <a:srgbClr val="CC3399"/>
                            </a:solidFill>
                          </a:uFill>
                        </a:rPr>
                        <a:t>It descends downward &amp; backwards over the pelvic inlet</a:t>
                      </a:r>
                    </a:p>
                    <a:p>
                      <a:pPr marL="180000" indent="-180000" algn="l" rtl="0">
                        <a:buFont typeface="Arial" panose="020B0604020202020204" pitchFamily="34" charset="0"/>
                        <a:buChar char="•"/>
                      </a:pPr>
                      <a:r>
                        <a:rPr lang="en-US" sz="1600" b="0" u="none" baseline="0" dirty="0">
                          <a:solidFill>
                            <a:schemeClr val="tx1"/>
                          </a:solidFill>
                          <a:uFill>
                            <a:solidFill>
                              <a:srgbClr val="CC3399"/>
                            </a:solidFill>
                          </a:uFill>
                        </a:rPr>
                        <a:t>It divides at the upper border of the greater sciatic foramen into: Anterior &amp; Posterior divisions</a:t>
                      </a:r>
                      <a:endParaRPr lang="en-GB"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208173"/>
                  </a:ext>
                </a:extLst>
              </a:tr>
              <a:tr h="275171">
                <a:tc gridSpan="4">
                  <a:txBody>
                    <a:bodyPr/>
                    <a:lstStyle/>
                    <a:p>
                      <a:pPr algn="ctr" rtl="0"/>
                      <a:r>
                        <a:rPr lang="en-GB" sz="1800" b="1" i="0" u="none" dirty="0">
                          <a:latin typeface="+mn-lt"/>
                        </a:rPr>
                        <a:t>Branches</a:t>
                      </a:r>
                      <a:endParaRPr lang="en-GB"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83494594"/>
                  </a:ext>
                </a:extLst>
              </a:tr>
              <a:tr h="675419">
                <a:tc>
                  <a:txBody>
                    <a:bodyPr/>
                    <a:lstStyle/>
                    <a:p>
                      <a:pPr algn="ctr" rtl="0"/>
                      <a:r>
                        <a:rPr lang="en-US" sz="1600" b="1" i="0" u="none" dirty="0" err="1">
                          <a:effectLst/>
                          <a:latin typeface="+mn-lt"/>
                        </a:rPr>
                        <a:t>Posterir</a:t>
                      </a:r>
                      <a:r>
                        <a:rPr lang="en-US" sz="1600" b="1" i="0" u="none" dirty="0">
                          <a:effectLst/>
                          <a:latin typeface="+mn-lt"/>
                        </a:rPr>
                        <a:t> division</a:t>
                      </a:r>
                      <a:endParaRPr lang="en-GB" sz="1600" b="1" i="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u="none" dirty="0">
                          <a:latin typeface="+mn-lt"/>
                        </a:rPr>
                        <a:t>Parietal</a:t>
                      </a:r>
                      <a:endParaRPr lang="en-GB" sz="16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rowSpan="2" hMerge="1">
                  <a:txBody>
                    <a:bodyPr/>
                    <a:lstStyle/>
                    <a:p>
                      <a:pPr algn="ctr" rtl="0"/>
                      <a:endParaRPr lang="en-GB"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a:txBody>
                    <a:bodyPr/>
                    <a:lstStyle/>
                    <a:p>
                      <a:pPr marL="342900" indent="-342900" algn="l" rtl="0">
                        <a:buAutoNum type="arabicPeriod"/>
                      </a:pPr>
                      <a:r>
                        <a:rPr lang="en-US" sz="1600" b="1" i="0" u="sng" dirty="0">
                          <a:effectLst/>
                          <a:latin typeface="+mn-lt"/>
                        </a:rPr>
                        <a:t>Iliolumbar artery</a:t>
                      </a:r>
                    </a:p>
                    <a:p>
                      <a:pPr marL="342900" indent="-342900" algn="l" rtl="0">
                        <a:buAutoNum type="arabicPeriod"/>
                      </a:pPr>
                      <a:r>
                        <a:rPr lang="en-US" sz="1600" b="1" i="0" u="sng" dirty="0">
                          <a:effectLst/>
                          <a:latin typeface="+mn-lt"/>
                        </a:rPr>
                        <a:t>Lateral sacral arteries </a:t>
                      </a:r>
                      <a:r>
                        <a:rPr lang="en-US" sz="1600" b="0" i="0" u="sng" dirty="0">
                          <a:effectLst/>
                          <a:latin typeface="+mn-lt"/>
                        </a:rPr>
                        <a:t>(2 branches)</a:t>
                      </a:r>
                    </a:p>
                    <a:p>
                      <a:pPr marL="342900" indent="-342900" algn="l" rtl="0">
                        <a:buAutoNum type="arabicPeriod"/>
                      </a:pPr>
                      <a:r>
                        <a:rPr lang="en-US" sz="1600" b="1" i="0" u="sng" dirty="0">
                          <a:effectLst/>
                          <a:latin typeface="+mn-lt"/>
                        </a:rPr>
                        <a:t>Superior gluteal artery</a:t>
                      </a:r>
                      <a:endParaRPr lang="en-US" sz="1600" b="1" u="sng" baseline="0" dirty="0">
                        <a:solidFill>
                          <a:schemeClr val="tx1"/>
                        </a:solidFill>
                        <a:uFill>
                          <a:solidFill>
                            <a:srgbClr val="CC3399"/>
                          </a:solidFill>
                        </a:u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0123092"/>
                  </a:ext>
                </a:extLst>
              </a:tr>
              <a:tr h="47529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dirty="0">
                          <a:effectLst/>
                          <a:latin typeface="+mn-lt"/>
                        </a:rPr>
                        <a:t>Anterior division</a:t>
                      </a:r>
                      <a:endParaRPr lang="en-GB" sz="1600" b="1" i="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a:txBody>
                    <a:bodyPr/>
                    <a:lstStyle/>
                    <a:p>
                      <a:pPr marL="342900" indent="-342900" algn="l" rtl="0">
                        <a:buFont typeface="+mj-lt"/>
                        <a:buAutoNum type="arabicPeriod"/>
                      </a:pPr>
                      <a:r>
                        <a:rPr lang="en-US" sz="1600" b="1" i="0" u="sng" dirty="0">
                          <a:effectLst/>
                          <a:latin typeface="+mn-lt"/>
                        </a:rPr>
                        <a:t>Obturator artery</a:t>
                      </a:r>
                    </a:p>
                    <a:p>
                      <a:pPr marL="342900" indent="-342900" algn="l" rtl="0">
                        <a:buFont typeface="+mj-lt"/>
                        <a:buAutoNum type="arabicPeriod"/>
                      </a:pPr>
                      <a:r>
                        <a:rPr lang="en-US" sz="1600" b="1" i="0" u="sng" dirty="0">
                          <a:effectLst/>
                          <a:latin typeface="+mn-lt"/>
                        </a:rPr>
                        <a:t>Inferior Gluteal artery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760147"/>
                  </a:ext>
                </a:extLst>
              </a:tr>
              <a:tr h="1554480">
                <a:tc vMerge="1">
                  <a:txBody>
                    <a:bodyPr/>
                    <a:lstStyle/>
                    <a:p>
                      <a:endParaRPr lang="en-US"/>
                    </a:p>
                  </a:txBody>
                  <a:tcPr/>
                </a:tc>
                <a:tc gridSpan="2">
                  <a:txBody>
                    <a:bodyPr/>
                    <a:lstStyle/>
                    <a:p>
                      <a:pPr algn="ctr"/>
                      <a:r>
                        <a:rPr lang="en-US" sz="1600" b="1" i="0" u="none" dirty="0">
                          <a:effectLst/>
                          <a:latin typeface="+mn-lt"/>
                        </a:rPr>
                        <a:t>Visceral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hMerge="1">
                  <a:txBody>
                    <a:bodyPr/>
                    <a:lstStyle/>
                    <a:p>
                      <a:endParaRPr lang="en-US"/>
                    </a:p>
                  </a:txBody>
                  <a:tcPr/>
                </a:tc>
                <a:tc>
                  <a:txBody>
                    <a:bodyPr/>
                    <a:lstStyle/>
                    <a:p>
                      <a:pPr marL="342900" indent="-342900" algn="l" rtl="0">
                        <a:buFont typeface="+mj-lt"/>
                        <a:buAutoNum type="arabicPeriod"/>
                        <a:defRPr/>
                      </a:pPr>
                      <a:r>
                        <a:rPr lang="en-US" sz="1600" b="1" i="0" u="none" dirty="0">
                          <a:solidFill>
                            <a:schemeClr val="tx1"/>
                          </a:solidFill>
                        </a:rPr>
                        <a:t>Umbilical artery </a:t>
                      </a:r>
                      <a:r>
                        <a:rPr lang="en-US" sz="1600" b="0" i="0" u="none" dirty="0">
                          <a:solidFill>
                            <a:schemeClr val="tx1"/>
                          </a:solidFill>
                        </a:rPr>
                        <a:t>: gives the </a:t>
                      </a:r>
                      <a:r>
                        <a:rPr lang="en-US" sz="1600" b="1" i="0" u="none" dirty="0">
                          <a:solidFill>
                            <a:schemeClr val="tx1"/>
                          </a:solidFill>
                        </a:rPr>
                        <a:t>superior vesical artery</a:t>
                      </a:r>
                      <a:r>
                        <a:rPr lang="en-US" sz="1600" b="0" i="0" u="none" dirty="0">
                          <a:solidFill>
                            <a:schemeClr val="tx1"/>
                          </a:solidFill>
                        </a:rPr>
                        <a:t>: the </a:t>
                      </a:r>
                      <a:r>
                        <a:rPr lang="en-US" sz="1600" b="1" i="0" u="none" dirty="0">
                          <a:solidFill>
                            <a:schemeClr val="tx1"/>
                          </a:solidFill>
                        </a:rPr>
                        <a:t>distal part</a:t>
                      </a:r>
                      <a:r>
                        <a:rPr lang="en-US" sz="1600" b="0" i="0" u="none" dirty="0">
                          <a:solidFill>
                            <a:schemeClr val="tx1"/>
                          </a:solidFill>
                        </a:rPr>
                        <a:t> of this artery </a:t>
                      </a:r>
                      <a:r>
                        <a:rPr lang="en-US" sz="1600" b="1" i="0" u="none" dirty="0" err="1">
                          <a:solidFill>
                            <a:schemeClr val="tx1"/>
                          </a:solidFill>
                        </a:rPr>
                        <a:t>fibrosed</a:t>
                      </a:r>
                      <a:r>
                        <a:rPr lang="en-US" sz="1600" b="0" i="0" u="none" dirty="0">
                          <a:solidFill>
                            <a:schemeClr val="tx1"/>
                          </a:solidFill>
                        </a:rPr>
                        <a:t> and </a:t>
                      </a:r>
                      <a:r>
                        <a:rPr lang="en-US" sz="1600" b="1" i="0" u="none" dirty="0">
                          <a:solidFill>
                            <a:schemeClr val="tx1"/>
                          </a:solidFill>
                        </a:rPr>
                        <a:t>forms</a:t>
                      </a:r>
                      <a:r>
                        <a:rPr lang="en-US" sz="1600" b="0" i="0" u="none" dirty="0">
                          <a:solidFill>
                            <a:schemeClr val="tx1"/>
                          </a:solidFill>
                        </a:rPr>
                        <a:t> the </a:t>
                      </a:r>
                      <a:r>
                        <a:rPr lang="en-US" sz="1600" b="1" i="0" u="none" dirty="0">
                          <a:solidFill>
                            <a:srgbClr val="C00000"/>
                          </a:solidFill>
                        </a:rPr>
                        <a:t>medial umbilical ligament</a:t>
                      </a:r>
                      <a:r>
                        <a:rPr lang="en-US" sz="1600" b="0" i="0" u="none" dirty="0">
                          <a:solidFill>
                            <a:schemeClr val="tx1"/>
                          </a:solidFill>
                        </a:rPr>
                        <a:t>.</a:t>
                      </a:r>
                    </a:p>
                    <a:p>
                      <a:pPr marL="342900" indent="-342900" algn="l" rtl="0">
                        <a:buFont typeface="+mj-lt"/>
                        <a:buAutoNum type="arabicPeriod"/>
                        <a:defRPr/>
                      </a:pPr>
                      <a:r>
                        <a:rPr lang="en-US" sz="1600" b="1" i="0" u="none" dirty="0">
                          <a:solidFill>
                            <a:srgbClr val="C00000"/>
                          </a:solidFill>
                        </a:rPr>
                        <a:t>Inferior Vesical artery</a:t>
                      </a:r>
                      <a:r>
                        <a:rPr lang="en-US" sz="1600" b="1" i="0" u="none" dirty="0">
                          <a:solidFill>
                            <a:schemeClr val="tx1"/>
                          </a:solidFill>
                        </a:rPr>
                        <a:t> </a:t>
                      </a:r>
                      <a:r>
                        <a:rPr lang="en-US" sz="1600" b="0" i="0" u="none" dirty="0">
                          <a:solidFill>
                            <a:schemeClr val="tx1"/>
                          </a:solidFill>
                        </a:rPr>
                        <a:t>in </a:t>
                      </a:r>
                      <a:r>
                        <a:rPr lang="en-US" sz="1600" b="1" i="0" u="none" dirty="0">
                          <a:solidFill>
                            <a:srgbClr val="C00000"/>
                          </a:solidFill>
                        </a:rPr>
                        <a:t>male</a:t>
                      </a:r>
                      <a:r>
                        <a:rPr lang="en-US" sz="1600" b="0" i="0" u="none" dirty="0">
                          <a:solidFill>
                            <a:schemeClr val="tx1"/>
                          </a:solidFill>
                        </a:rPr>
                        <a:t> or </a:t>
                      </a:r>
                      <a:r>
                        <a:rPr lang="en-US" sz="1600" b="1" i="0" u="none" dirty="0">
                          <a:solidFill>
                            <a:srgbClr val="C00000"/>
                          </a:solidFill>
                        </a:rPr>
                        <a:t>vaginal</a:t>
                      </a:r>
                      <a:r>
                        <a:rPr lang="en-US" sz="1600" b="0" i="0" u="none" dirty="0">
                          <a:solidFill>
                            <a:schemeClr val="tx1"/>
                          </a:solidFill>
                        </a:rPr>
                        <a:t> in </a:t>
                      </a:r>
                      <a:r>
                        <a:rPr lang="en-US" sz="1600" b="1" i="0" u="none" dirty="0">
                          <a:solidFill>
                            <a:srgbClr val="C00000"/>
                          </a:solidFill>
                        </a:rPr>
                        <a:t>female</a:t>
                      </a:r>
                      <a:r>
                        <a:rPr lang="en-US" sz="1600" b="0" i="0" u="none" dirty="0">
                          <a:solidFill>
                            <a:schemeClr val="tx1"/>
                          </a:solidFill>
                        </a:rPr>
                        <a:t>: In the male it supplies the </a:t>
                      </a:r>
                      <a:r>
                        <a:rPr lang="en-US" sz="1600" b="1" i="0" u="none" dirty="0">
                          <a:solidFill>
                            <a:schemeClr val="tx1"/>
                          </a:solidFill>
                        </a:rPr>
                        <a:t>Prostate</a:t>
                      </a:r>
                      <a:r>
                        <a:rPr lang="en-US" sz="1600" b="0" i="0" u="none" dirty="0">
                          <a:solidFill>
                            <a:schemeClr val="tx1"/>
                          </a:solidFill>
                        </a:rPr>
                        <a:t> and the </a:t>
                      </a:r>
                      <a:r>
                        <a:rPr lang="en-US" sz="1600" b="1" i="0" u="none" dirty="0">
                          <a:solidFill>
                            <a:schemeClr val="tx1"/>
                          </a:solidFill>
                        </a:rPr>
                        <a:t>Seminal Vesicles</a:t>
                      </a:r>
                      <a:r>
                        <a:rPr lang="en-US" sz="1600" b="0" i="0" u="none" dirty="0">
                          <a:solidFill>
                            <a:schemeClr val="tx1"/>
                          </a:solidFill>
                        </a:rPr>
                        <a:t>. It also </a:t>
                      </a:r>
                      <a:r>
                        <a:rPr lang="en-US" sz="1600" b="1" i="0" u="none" dirty="0">
                          <a:solidFill>
                            <a:schemeClr val="tx1"/>
                          </a:solidFill>
                        </a:rPr>
                        <a:t>gives</a:t>
                      </a:r>
                      <a:r>
                        <a:rPr lang="en-US" sz="1600" b="0" i="0" u="none" dirty="0">
                          <a:solidFill>
                            <a:schemeClr val="tx1"/>
                          </a:solidFill>
                        </a:rPr>
                        <a:t> the </a:t>
                      </a:r>
                      <a:r>
                        <a:rPr lang="en-US" sz="1600" b="1" i="0" u="none" dirty="0">
                          <a:solidFill>
                            <a:schemeClr val="tx1"/>
                          </a:solidFill>
                        </a:rPr>
                        <a:t>artery</a:t>
                      </a:r>
                      <a:r>
                        <a:rPr lang="en-US" sz="1600" b="0" i="0" u="none" dirty="0">
                          <a:solidFill>
                            <a:schemeClr val="tx1"/>
                          </a:solidFill>
                        </a:rPr>
                        <a:t> of the </a:t>
                      </a:r>
                      <a:r>
                        <a:rPr lang="en-US" sz="1600" b="1" i="0" u="none" dirty="0">
                          <a:solidFill>
                            <a:schemeClr val="tx1"/>
                          </a:solidFill>
                        </a:rPr>
                        <a:t>Vas Deferens</a:t>
                      </a:r>
                      <a:r>
                        <a:rPr lang="en-US" sz="1600" b="0" i="0" u="none" dirty="0">
                          <a:solidFill>
                            <a:schemeClr val="tx1"/>
                          </a:solidFill>
                        </a:rPr>
                        <a:t>.</a:t>
                      </a:r>
                    </a:p>
                    <a:p>
                      <a:pPr marL="342900" indent="-342900" algn="l" rtl="0">
                        <a:buFont typeface="+mj-lt"/>
                        <a:buAutoNum type="arabicPeriod"/>
                        <a:defRPr/>
                      </a:pPr>
                      <a:r>
                        <a:rPr lang="en-US" sz="1600" b="1" i="0" u="none" dirty="0">
                          <a:solidFill>
                            <a:schemeClr val="tx1"/>
                          </a:solidFill>
                        </a:rPr>
                        <a:t>Middle rectal artery</a:t>
                      </a:r>
                    </a:p>
                    <a:p>
                      <a:pPr marL="342900" indent="-342900" algn="l" rtl="0">
                        <a:buFont typeface="+mj-lt"/>
                        <a:buAutoNum type="arabicPeriod"/>
                        <a:defRPr/>
                      </a:pPr>
                      <a:r>
                        <a:rPr lang="en-US" sz="1600" b="1" i="0" u="none" dirty="0">
                          <a:solidFill>
                            <a:schemeClr val="tx1"/>
                          </a:solidFill>
                        </a:rPr>
                        <a:t>Internal pudendal artery</a:t>
                      </a:r>
                      <a:r>
                        <a:rPr lang="en-US" sz="1600" b="0" i="0" u="none" dirty="0">
                          <a:solidFill>
                            <a:schemeClr val="tx1"/>
                          </a:solidFill>
                        </a:rPr>
                        <a:t>: It is the </a:t>
                      </a:r>
                      <a:r>
                        <a:rPr lang="en-US" sz="1600" b="1" i="0" u="none" dirty="0">
                          <a:solidFill>
                            <a:schemeClr val="tx1"/>
                          </a:solidFill>
                        </a:rPr>
                        <a:t>main arterial supply</a:t>
                      </a:r>
                      <a:r>
                        <a:rPr lang="en-US" sz="1600" b="0" i="0" u="none" dirty="0">
                          <a:solidFill>
                            <a:schemeClr val="tx1"/>
                          </a:solidFill>
                        </a:rPr>
                        <a:t> to the </a:t>
                      </a:r>
                      <a:r>
                        <a:rPr lang="en-US" sz="1600" b="1" i="0" u="none" dirty="0">
                          <a:solidFill>
                            <a:schemeClr val="tx1"/>
                          </a:solidFill>
                        </a:rPr>
                        <a:t>perineum</a:t>
                      </a:r>
                      <a:endParaRPr lang="en-US" sz="1600" b="1" u="none" baseline="0" dirty="0">
                        <a:solidFill>
                          <a:schemeClr val="tx1"/>
                        </a:solidFill>
                        <a:uFill>
                          <a:solidFill>
                            <a:srgbClr val="CC3399"/>
                          </a:solidFill>
                        </a:u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890272"/>
                  </a:ext>
                </a:extLst>
              </a:tr>
              <a:tr h="0">
                <a:tc vMerge="1">
                  <a:txBody>
                    <a:bodyPr/>
                    <a:lstStyle/>
                    <a:p>
                      <a:endParaRPr lang="en-US"/>
                    </a:p>
                  </a:txBody>
                  <a:tcPr>
                    <a:lnT w="12700" cap="flat" cmpd="sng" algn="ctr">
                      <a:solidFill>
                        <a:schemeClr val="tx1"/>
                      </a:solidFill>
                      <a:prstDash val="solid"/>
                      <a:round/>
                      <a:headEnd type="none" w="med" len="med"/>
                      <a:tailEnd type="none" w="med" len="med"/>
                    </a:lnT>
                  </a:tcPr>
                </a:tc>
                <a:tc gridSpan="2">
                  <a:txBody>
                    <a:bodyPr/>
                    <a:lstStyle/>
                    <a:p>
                      <a:pPr algn="ctr"/>
                      <a:r>
                        <a:rPr lang="en-US" sz="1600" b="1" i="0" u="none" dirty="0">
                          <a:effectLst/>
                          <a:latin typeface="+mn-lt"/>
                        </a:rPr>
                        <a:t>Visceral</a:t>
                      </a:r>
                    </a:p>
                    <a:p>
                      <a:pPr algn="ctr"/>
                      <a:r>
                        <a:rPr lang="en-US" sz="1600" b="1" i="0" u="none" dirty="0">
                          <a:effectLst/>
                          <a:latin typeface="+mn-lt"/>
                        </a:rPr>
                        <a:t>(I</a:t>
                      </a:r>
                      <a:r>
                        <a:rPr lang="en-US" sz="1600" b="1" i="0" dirty="0">
                          <a:effectLst/>
                        </a:rPr>
                        <a:t>n Female)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1E9"/>
                    </a:solidFill>
                  </a:tcPr>
                </a:tc>
                <a:tc hMerge="1">
                  <a:txBody>
                    <a:bodyPr/>
                    <a:lstStyle/>
                    <a:p>
                      <a:endParaRPr lang="en-US"/>
                    </a:p>
                  </a:txBody>
                  <a:tcPr/>
                </a:tc>
                <a:tc>
                  <a:txBody>
                    <a:bodyPr/>
                    <a:lstStyle/>
                    <a:p>
                      <a:pPr marL="342900" indent="-342900" algn="l" rtl="0">
                        <a:buFont typeface="+mj-lt"/>
                        <a:buAutoNum type="arabicPeriod"/>
                        <a:defRPr/>
                      </a:pPr>
                      <a:r>
                        <a:rPr lang="en-US" sz="1600" b="1" u="none" baseline="0" dirty="0">
                          <a:solidFill>
                            <a:schemeClr val="tx1"/>
                          </a:solidFill>
                          <a:uFill>
                            <a:solidFill>
                              <a:srgbClr val="CC3399"/>
                            </a:solidFill>
                          </a:uFill>
                        </a:rPr>
                        <a:t>Vaginal artery: </a:t>
                      </a:r>
                      <a:r>
                        <a:rPr lang="en-US" sz="1600" b="0" u="none" baseline="0" dirty="0">
                          <a:solidFill>
                            <a:schemeClr val="tx1"/>
                          </a:solidFill>
                          <a:uFill>
                            <a:solidFill>
                              <a:srgbClr val="CC3399"/>
                            </a:solidFill>
                          </a:uFill>
                        </a:rPr>
                        <a:t>Replaces the inferior vesical artery</a:t>
                      </a:r>
                    </a:p>
                    <a:p>
                      <a:pPr marL="342900" indent="-342900" algn="l" rtl="0">
                        <a:buFont typeface="+mj-lt"/>
                        <a:buAutoNum type="arabicPeriod"/>
                        <a:defRPr/>
                      </a:pPr>
                      <a:r>
                        <a:rPr lang="en-US" sz="1600" b="1" u="none" baseline="0" dirty="0">
                          <a:solidFill>
                            <a:schemeClr val="tx1"/>
                          </a:solidFill>
                          <a:uFill>
                            <a:solidFill>
                              <a:srgbClr val="CC3399"/>
                            </a:solidFill>
                          </a:uFill>
                        </a:rPr>
                        <a:t>Uterine artery*: </a:t>
                      </a:r>
                      <a:r>
                        <a:rPr lang="en-US" sz="1600" b="0" u="sng" baseline="0" dirty="0">
                          <a:solidFill>
                            <a:schemeClr val="tx1"/>
                          </a:solidFill>
                          <a:uFillTx/>
                        </a:rPr>
                        <a:t>Crosses</a:t>
                      </a:r>
                      <a:r>
                        <a:rPr lang="en-US" sz="1600" b="0" u="none" baseline="0" dirty="0">
                          <a:solidFill>
                            <a:schemeClr val="tx1"/>
                          </a:solidFill>
                          <a:uFill>
                            <a:solidFill>
                              <a:srgbClr val="CC3399"/>
                            </a:solidFill>
                          </a:uFill>
                        </a:rPr>
                        <a:t> the </a:t>
                      </a:r>
                      <a:r>
                        <a:rPr lang="en-US" sz="1600" b="1" u="none" baseline="0" dirty="0">
                          <a:solidFill>
                            <a:schemeClr val="tx1"/>
                          </a:solidFill>
                          <a:uFill>
                            <a:solidFill>
                              <a:srgbClr val="CC3399"/>
                            </a:solidFill>
                          </a:uFill>
                        </a:rPr>
                        <a:t>Ureter</a:t>
                      </a:r>
                      <a:r>
                        <a:rPr lang="en-US" sz="1600" b="0" u="none" baseline="0" dirty="0">
                          <a:solidFill>
                            <a:schemeClr val="tx1"/>
                          </a:solidFill>
                          <a:uFill>
                            <a:solidFill>
                              <a:srgbClr val="CC3399"/>
                            </a:solidFill>
                          </a:uFill>
                        </a:rPr>
                        <a:t> </a:t>
                      </a:r>
                      <a:r>
                        <a:rPr lang="en-US" sz="1600" b="1" u="none" baseline="0" dirty="0">
                          <a:solidFill>
                            <a:schemeClr val="tx1"/>
                          </a:solidFill>
                          <a:uFill>
                            <a:solidFill>
                              <a:srgbClr val="CC3399"/>
                            </a:solidFill>
                          </a:uFill>
                        </a:rPr>
                        <a:t>superiorly</a:t>
                      </a:r>
                      <a:r>
                        <a:rPr lang="en-US" sz="1600" b="0" u="none" baseline="0" dirty="0">
                          <a:solidFill>
                            <a:schemeClr val="tx1"/>
                          </a:solidFill>
                          <a:uFill>
                            <a:solidFill>
                              <a:srgbClr val="CC3399"/>
                            </a:solidFill>
                          </a:uFill>
                        </a:rPr>
                        <a:t> and </a:t>
                      </a:r>
                      <a:r>
                        <a:rPr lang="en-US" sz="1600" b="0" u="sng" baseline="0" dirty="0">
                          <a:solidFill>
                            <a:schemeClr val="tx1"/>
                          </a:solidFill>
                          <a:uFillTx/>
                        </a:rPr>
                        <a:t>supplies</a:t>
                      </a:r>
                      <a:r>
                        <a:rPr lang="en-US" sz="1600" b="0" u="none" baseline="0" dirty="0">
                          <a:solidFill>
                            <a:schemeClr val="tx1"/>
                          </a:solidFill>
                          <a:uFill>
                            <a:solidFill>
                              <a:srgbClr val="CC3399"/>
                            </a:solidFill>
                          </a:uFill>
                        </a:rPr>
                        <a:t> the </a:t>
                      </a:r>
                      <a:r>
                        <a:rPr lang="en-US" sz="1600" b="1" u="none" baseline="0" dirty="0">
                          <a:solidFill>
                            <a:schemeClr val="tx1"/>
                          </a:solidFill>
                          <a:uFill>
                            <a:solidFill>
                              <a:srgbClr val="CC3399"/>
                            </a:solidFill>
                          </a:uFill>
                        </a:rPr>
                        <a:t>uterus</a:t>
                      </a:r>
                      <a:r>
                        <a:rPr lang="en-US" sz="1600" b="0" u="none" baseline="0" dirty="0">
                          <a:solidFill>
                            <a:schemeClr val="tx1"/>
                          </a:solidFill>
                          <a:uFill>
                            <a:solidFill>
                              <a:srgbClr val="CC3399"/>
                            </a:solidFill>
                          </a:uFill>
                        </a:rPr>
                        <a:t> &amp; </a:t>
                      </a:r>
                      <a:r>
                        <a:rPr lang="en-US" sz="1600" b="1" u="none" baseline="0" dirty="0">
                          <a:solidFill>
                            <a:schemeClr val="tx1"/>
                          </a:solidFill>
                          <a:uFill>
                            <a:solidFill>
                              <a:srgbClr val="CC3399"/>
                            </a:solidFill>
                          </a:uFill>
                        </a:rPr>
                        <a:t>uterine</a:t>
                      </a:r>
                      <a:r>
                        <a:rPr lang="en-US" sz="1600" b="0" u="none" baseline="0" dirty="0">
                          <a:solidFill>
                            <a:schemeClr val="tx1"/>
                          </a:solidFill>
                          <a:uFill>
                            <a:solidFill>
                              <a:srgbClr val="CC3399"/>
                            </a:solidFill>
                          </a:uFill>
                        </a:rPr>
                        <a:t> </a:t>
                      </a:r>
                      <a:r>
                        <a:rPr lang="en-US" sz="1600" b="1" u="none" baseline="0" dirty="0">
                          <a:solidFill>
                            <a:schemeClr val="tx1"/>
                          </a:solidFill>
                          <a:uFill>
                            <a:solidFill>
                              <a:srgbClr val="CC3399"/>
                            </a:solidFill>
                          </a:uFill>
                        </a:rPr>
                        <a:t>tube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626035"/>
                  </a:ext>
                </a:extLst>
              </a:tr>
              <a:tr h="275171">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dirty="0">
                          <a:solidFill>
                            <a:schemeClr val="tx1"/>
                          </a:solidFill>
                        </a:rPr>
                        <a:t>Ovarian artery (in female): </a:t>
                      </a:r>
                      <a:r>
                        <a:rPr lang="en-US" sz="1600" dirty="0"/>
                        <a:t>Arises from the </a:t>
                      </a:r>
                      <a:r>
                        <a:rPr lang="en-US" sz="1600" b="1" dirty="0"/>
                        <a:t>abdominal aorta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D7C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59198221"/>
                  </a:ext>
                </a:extLst>
              </a:tr>
            </a:tbl>
          </a:graphicData>
        </a:graphic>
      </p:graphicFrame>
      <p:sp>
        <p:nvSpPr>
          <p:cNvPr id="6" name="TextBox 5">
            <a:extLst>
              <a:ext uri="{FF2B5EF4-FFF2-40B4-BE49-F238E27FC236}">
                <a16:creationId xmlns:a16="http://schemas.microsoft.com/office/drawing/2014/main" id="{A1B58E8C-ED9B-4D72-931A-07DA09C9BA8F}"/>
              </a:ext>
            </a:extLst>
          </p:cNvPr>
          <p:cNvSpPr txBox="1"/>
          <p:nvPr/>
        </p:nvSpPr>
        <p:spPr>
          <a:xfrm>
            <a:off x="404276" y="7006755"/>
            <a:ext cx="11383447" cy="738664"/>
          </a:xfrm>
          <a:prstGeom prst="rect">
            <a:avLst/>
          </a:prstGeom>
          <a:noFill/>
        </p:spPr>
        <p:txBody>
          <a:bodyPr wrap="square" rtlCol="0">
            <a:spAutoFit/>
          </a:bodyPr>
          <a:lstStyle/>
          <a:p>
            <a:r>
              <a:rPr lang="en-GB" dirty="0">
                <a:solidFill>
                  <a:srgbClr val="92D050"/>
                </a:solidFill>
                <a:latin typeface="+mn-lt"/>
              </a:rPr>
              <a:t>The abdominal aorta divides into 2 common iliac arteries. Then at the sacroiliac joint the common iliac divides into external and internal iliac arteries. The external iliac continues as the femoral artery, while the internal iliac supplies the pelvis and perineum. </a:t>
            </a:r>
            <a:r>
              <a:rPr lang="en-GB" dirty="0">
                <a:solidFill>
                  <a:schemeClr val="bg1">
                    <a:lumMod val="50000"/>
                  </a:schemeClr>
                </a:solidFill>
                <a:latin typeface="+mn-lt"/>
              </a:rPr>
              <a:t>Then at the greater sciatic foramen the internal iliac divides into anterior and posterior divisions.</a:t>
            </a:r>
          </a:p>
        </p:txBody>
      </p:sp>
      <p:grpSp>
        <p:nvGrpSpPr>
          <p:cNvPr id="7" name="Group 6">
            <a:extLst>
              <a:ext uri="{FF2B5EF4-FFF2-40B4-BE49-F238E27FC236}">
                <a16:creationId xmlns:a16="http://schemas.microsoft.com/office/drawing/2014/main" id="{D604D1F6-DC44-4FEE-B601-1D75A27AB7CA}"/>
              </a:ext>
            </a:extLst>
          </p:cNvPr>
          <p:cNvGrpSpPr/>
          <p:nvPr/>
        </p:nvGrpSpPr>
        <p:grpSpPr>
          <a:xfrm>
            <a:off x="4494680" y="158298"/>
            <a:ext cx="682625" cy="734036"/>
            <a:chOff x="6597319" y="353560"/>
            <a:chExt cx="682625" cy="734036"/>
          </a:xfrm>
        </p:grpSpPr>
        <p:pic>
          <p:nvPicPr>
            <p:cNvPr id="8" name="Picture 2" descr="Image result for youtube">
              <a:hlinkClick r:id="rId2"/>
              <a:extLst>
                <a:ext uri="{FF2B5EF4-FFF2-40B4-BE49-F238E27FC236}">
                  <a16:creationId xmlns:a16="http://schemas.microsoft.com/office/drawing/2014/main" id="{3489E911-17D4-437F-A7E5-56844346B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62784C-A208-40E1-B4D5-ADBD0294123D}"/>
                </a:ext>
              </a:extLst>
            </p:cNvPr>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08:29</a:t>
              </a:r>
              <a:endParaRPr lang="en-GB" dirty="0">
                <a:solidFill>
                  <a:schemeClr val="accent6">
                    <a:lumMod val="75000"/>
                  </a:schemeClr>
                </a:solidFill>
                <a:latin typeface="+mn-lt"/>
              </a:endParaRPr>
            </a:p>
          </p:txBody>
        </p:sp>
      </p:grpSp>
      <p:sp>
        <p:nvSpPr>
          <p:cNvPr id="10" name="TextBox 9">
            <a:extLst>
              <a:ext uri="{FF2B5EF4-FFF2-40B4-BE49-F238E27FC236}">
                <a16:creationId xmlns:a16="http://schemas.microsoft.com/office/drawing/2014/main" id="{1C54067F-F853-483E-82A9-7F45A782B00A}"/>
              </a:ext>
            </a:extLst>
          </p:cNvPr>
          <p:cNvSpPr txBox="1"/>
          <p:nvPr/>
        </p:nvSpPr>
        <p:spPr>
          <a:xfrm>
            <a:off x="12192000" y="5071767"/>
            <a:ext cx="3577920" cy="954107"/>
          </a:xfrm>
          <a:prstGeom prst="rect">
            <a:avLst/>
          </a:prstGeom>
          <a:noFill/>
        </p:spPr>
        <p:txBody>
          <a:bodyPr wrap="square" rtlCol="0">
            <a:spAutoFit/>
          </a:bodyPr>
          <a:lstStyle/>
          <a:p>
            <a:r>
              <a:rPr lang="en-GB" dirty="0">
                <a:solidFill>
                  <a:srgbClr val="92D050"/>
                </a:solidFill>
                <a:latin typeface="+mn-lt"/>
              </a:rPr>
              <a:t>*recall the arteries that have tortuous course:</a:t>
            </a:r>
          </a:p>
          <a:p>
            <a:pPr marL="342900" indent="-342900">
              <a:buAutoNum type="arabicPeriod"/>
            </a:pPr>
            <a:r>
              <a:rPr lang="en-GB" dirty="0">
                <a:solidFill>
                  <a:srgbClr val="92D050"/>
                </a:solidFill>
                <a:latin typeface="+mn-lt"/>
              </a:rPr>
              <a:t>Facial artery</a:t>
            </a:r>
          </a:p>
          <a:p>
            <a:pPr marL="342900" indent="-342900">
              <a:buAutoNum type="arabicPeriod"/>
            </a:pPr>
            <a:r>
              <a:rPr lang="en-GB" dirty="0">
                <a:solidFill>
                  <a:srgbClr val="92D050"/>
                </a:solidFill>
                <a:latin typeface="+mn-lt"/>
              </a:rPr>
              <a:t>Splenic artery</a:t>
            </a:r>
          </a:p>
          <a:p>
            <a:pPr marL="342900" indent="-342900">
              <a:buAutoNum type="arabicPeriod"/>
            </a:pPr>
            <a:r>
              <a:rPr lang="en-GB" dirty="0">
                <a:solidFill>
                  <a:srgbClr val="92D050"/>
                </a:solidFill>
                <a:latin typeface="+mn-lt"/>
              </a:rPr>
              <a:t>Uterine artery</a:t>
            </a:r>
          </a:p>
        </p:txBody>
      </p:sp>
      <p:sp>
        <p:nvSpPr>
          <p:cNvPr id="11" name="TextBox 10">
            <a:extLst>
              <a:ext uri="{FF2B5EF4-FFF2-40B4-BE49-F238E27FC236}">
                <a16:creationId xmlns:a16="http://schemas.microsoft.com/office/drawing/2014/main" id="{028512E3-12C2-48F8-A308-ECB725F019CE}"/>
              </a:ext>
            </a:extLst>
          </p:cNvPr>
          <p:cNvSpPr txBox="1"/>
          <p:nvPr/>
        </p:nvSpPr>
        <p:spPr>
          <a:xfrm>
            <a:off x="12192000" y="6488668"/>
            <a:ext cx="5145375" cy="738664"/>
          </a:xfrm>
          <a:prstGeom prst="rect">
            <a:avLst/>
          </a:prstGeom>
          <a:noFill/>
        </p:spPr>
        <p:txBody>
          <a:bodyPr wrap="square" rtlCol="0">
            <a:spAutoFit/>
          </a:bodyPr>
          <a:lstStyle/>
          <a:p>
            <a:r>
              <a:rPr lang="en-US" dirty="0">
                <a:solidFill>
                  <a:srgbClr val="92D050"/>
                </a:solidFill>
                <a:latin typeface="+mn-lt"/>
              </a:rPr>
              <a:t>* Supplies urinary bladder: </a:t>
            </a:r>
          </a:p>
          <a:p>
            <a:r>
              <a:rPr lang="en-US" dirty="0">
                <a:solidFill>
                  <a:srgbClr val="92D050"/>
                </a:solidFill>
                <a:latin typeface="+mn-lt"/>
              </a:rPr>
              <a:t>In male (superior and inferior vesical arteries)</a:t>
            </a:r>
          </a:p>
          <a:p>
            <a:r>
              <a:rPr lang="en-US" dirty="0">
                <a:solidFill>
                  <a:srgbClr val="92D050"/>
                </a:solidFill>
                <a:latin typeface="+mn-lt"/>
              </a:rPr>
              <a:t>In female (superior vesical &amp; vaginal artery) </a:t>
            </a:r>
          </a:p>
        </p:txBody>
      </p:sp>
      <p:sp>
        <p:nvSpPr>
          <p:cNvPr id="2" name="Rectangle 1">
            <a:extLst>
              <a:ext uri="{FF2B5EF4-FFF2-40B4-BE49-F238E27FC236}">
                <a16:creationId xmlns:a16="http://schemas.microsoft.com/office/drawing/2014/main" id="{B12493AA-6040-42FA-9C67-487BD111B188}"/>
              </a:ext>
            </a:extLst>
          </p:cNvPr>
          <p:cNvSpPr/>
          <p:nvPr/>
        </p:nvSpPr>
        <p:spPr>
          <a:xfrm>
            <a:off x="7413775" y="5806445"/>
            <a:ext cx="5393161" cy="338554"/>
          </a:xfrm>
          <a:prstGeom prst="rect">
            <a:avLst/>
          </a:prstGeom>
        </p:spPr>
        <p:txBody>
          <a:bodyPr wrap="square">
            <a:spAutoFit/>
          </a:bodyPr>
          <a:lstStyle/>
          <a:p>
            <a:r>
              <a:rPr lang="en-US" sz="1600" kern="1200" dirty="0">
                <a:solidFill>
                  <a:schemeClr val="tx1"/>
                </a:solidFill>
                <a:latin typeface="+mn-lt"/>
              </a:rPr>
              <a:t>*may be wrongly ligated </a:t>
            </a:r>
            <a:r>
              <a:rPr lang="en-US" sz="1600" kern="1200" dirty="0">
                <a:solidFill>
                  <a:schemeClr val="bg1">
                    <a:lumMod val="50000"/>
                  </a:schemeClr>
                </a:solidFill>
                <a:latin typeface="+mn-lt"/>
              </a:rPr>
              <a:t>(cut) </a:t>
            </a:r>
            <a:r>
              <a:rPr lang="en-US" sz="1600" kern="1200" dirty="0">
                <a:solidFill>
                  <a:schemeClr val="tx1"/>
                </a:solidFill>
                <a:latin typeface="+mn-lt"/>
              </a:rPr>
              <a:t>in </a:t>
            </a:r>
            <a:r>
              <a:rPr lang="en-US" sz="1600" kern="1200" dirty="0">
                <a:solidFill>
                  <a:srgbClr val="C00000"/>
                </a:solidFill>
                <a:latin typeface="+mn-lt"/>
              </a:rPr>
              <a:t>hysterectomy</a:t>
            </a:r>
            <a:endParaRPr lang="en-US" sz="1600" kern="1200" dirty="0">
              <a:solidFill>
                <a:schemeClr val="bg1">
                  <a:lumMod val="50000"/>
                </a:schemeClr>
              </a:solidFill>
              <a:latin typeface="+mn-lt"/>
            </a:endParaRPr>
          </a:p>
        </p:txBody>
      </p:sp>
      <p:sp>
        <p:nvSpPr>
          <p:cNvPr id="12" name="Rectangle 11">
            <a:extLst>
              <a:ext uri="{FF2B5EF4-FFF2-40B4-BE49-F238E27FC236}">
                <a16:creationId xmlns:a16="http://schemas.microsoft.com/office/drawing/2014/main" id="{05015A74-1378-493B-A2DB-31333AD13B6B}"/>
              </a:ext>
            </a:extLst>
          </p:cNvPr>
          <p:cNvSpPr/>
          <p:nvPr/>
        </p:nvSpPr>
        <p:spPr>
          <a:xfrm>
            <a:off x="6435028" y="-10361"/>
            <a:ext cx="5516879" cy="938719"/>
          </a:xfrm>
          <a:prstGeom prst="rect">
            <a:avLst/>
          </a:prstGeom>
        </p:spPr>
        <p:txBody>
          <a:bodyPr wrap="square">
            <a:spAutoFit/>
          </a:bodyPr>
          <a:lstStyle/>
          <a:p>
            <a:r>
              <a:rPr lang="en-US" sz="1100" dirty="0">
                <a:latin typeface="+mn-lt"/>
              </a:rPr>
              <a:t>*</a:t>
            </a:r>
            <a:r>
              <a:rPr lang="en-US" sz="1100" b="1" u="sng" dirty="0">
                <a:latin typeface="+mn-lt"/>
              </a:rPr>
              <a:t>Posterior division Supplies</a:t>
            </a:r>
            <a:r>
              <a:rPr lang="en-US" sz="1100" dirty="0">
                <a:latin typeface="+mn-lt"/>
              </a:rPr>
              <a:t>:</a:t>
            </a:r>
            <a:r>
              <a:rPr lang="en-US" sz="1100" dirty="0">
                <a:solidFill>
                  <a:srgbClr val="92D050"/>
                </a:solidFill>
                <a:latin typeface="+mn-lt"/>
              </a:rPr>
              <a:t> (supplies only walls): </a:t>
            </a:r>
            <a:br>
              <a:rPr lang="en-US" sz="1100" dirty="0">
                <a:solidFill>
                  <a:srgbClr val="92D050"/>
                </a:solidFill>
                <a:latin typeface="+mn-lt"/>
              </a:rPr>
            </a:br>
            <a:r>
              <a:rPr lang="en-US" sz="1100" dirty="0">
                <a:latin typeface="+mn-lt"/>
              </a:rPr>
              <a:t>Posterior abdominal wall | Posterior pelvic wall | Gluteal region</a:t>
            </a:r>
            <a:endParaRPr lang="en-US" sz="1100" dirty="0">
              <a:solidFill>
                <a:srgbClr val="92D050"/>
              </a:solidFill>
              <a:latin typeface="+mn-lt"/>
            </a:endParaRPr>
          </a:p>
          <a:p>
            <a:r>
              <a:rPr lang="en-US" sz="1100" u="sng" dirty="0">
                <a:latin typeface="+mn-lt"/>
              </a:rPr>
              <a:t>*</a:t>
            </a:r>
            <a:r>
              <a:rPr lang="en-US" sz="1100" b="1" u="sng" dirty="0">
                <a:latin typeface="+mn-lt"/>
              </a:rPr>
              <a:t>Anterior division supplies</a:t>
            </a:r>
            <a:r>
              <a:rPr lang="en-US" sz="1100" i="1" u="sng" dirty="0">
                <a:latin typeface="+mn-lt"/>
              </a:rPr>
              <a:t>:</a:t>
            </a:r>
            <a:r>
              <a:rPr lang="en-US" sz="1100" dirty="0">
                <a:solidFill>
                  <a:srgbClr val="92D050"/>
                </a:solidFill>
                <a:latin typeface="+mn-lt"/>
              </a:rPr>
              <a:t> (supplies wall &amp; viscera)</a:t>
            </a:r>
          </a:p>
          <a:p>
            <a:r>
              <a:rPr lang="en-US" sz="1100" dirty="0">
                <a:latin typeface="+mn-lt"/>
              </a:rPr>
              <a:t>Gluteal region | Perineum | Pelvic viscera | The fetus (through the umbilical arteries)</a:t>
            </a:r>
          </a:p>
          <a:p>
            <a:r>
              <a:rPr lang="en-US" sz="1100" dirty="0">
                <a:latin typeface="+mn-lt"/>
              </a:rPr>
              <a:t>Medial (adductor) region of  thigh </a:t>
            </a:r>
            <a:r>
              <a:rPr lang="en-US" sz="1100" dirty="0">
                <a:solidFill>
                  <a:srgbClr val="92D050"/>
                </a:solidFill>
                <a:latin typeface="+mn-lt"/>
              </a:rPr>
              <a:t>(by obturator artery)</a:t>
            </a:r>
          </a:p>
        </p:txBody>
      </p:sp>
    </p:spTree>
    <p:extLst>
      <p:ext uri="{BB962C8B-B14F-4D97-AF65-F5344CB8AC3E}">
        <p14:creationId xmlns:p14="http://schemas.microsoft.com/office/powerpoint/2010/main" val="213260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A0F41A-E481-47CD-9891-E1556F3403D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rgbClr val="996633"/>
                  </a:solidFill>
                </a:uFill>
              </a:rPr>
              <a:t>Supply of the Pelvis</a:t>
            </a:r>
            <a:endParaRPr lang="en-US" sz="3600" b="1" dirty="0"/>
          </a:p>
          <a:p>
            <a:endParaRPr lang="en-US" sz="3200" b="1" dirty="0">
              <a:solidFill>
                <a:schemeClr val="bg1">
                  <a:lumMod val="50000"/>
                </a:schemeClr>
              </a:solidFill>
            </a:endParaRPr>
          </a:p>
        </p:txBody>
      </p:sp>
      <p:graphicFrame>
        <p:nvGraphicFramePr>
          <p:cNvPr id="5" name="Table 4">
            <a:extLst>
              <a:ext uri="{FF2B5EF4-FFF2-40B4-BE49-F238E27FC236}">
                <a16:creationId xmlns:a16="http://schemas.microsoft.com/office/drawing/2014/main" id="{B84B972B-DC0A-425B-9FC3-5E48C587627A}"/>
              </a:ext>
            </a:extLst>
          </p:cNvPr>
          <p:cNvGraphicFramePr>
            <a:graphicFrameLocks noGrp="1"/>
          </p:cNvGraphicFramePr>
          <p:nvPr>
            <p:extLst>
              <p:ext uri="{D42A27DB-BD31-4B8C-83A1-F6EECF244321}">
                <p14:modId xmlns:p14="http://schemas.microsoft.com/office/powerpoint/2010/main" val="2967527563"/>
              </p:ext>
            </p:extLst>
          </p:nvPr>
        </p:nvGraphicFramePr>
        <p:xfrm>
          <a:off x="738645" y="915066"/>
          <a:ext cx="10719180" cy="5645818"/>
        </p:xfrm>
        <a:graphic>
          <a:graphicData uri="http://schemas.openxmlformats.org/drawingml/2006/table">
            <a:tbl>
              <a:tblPr firstRow="1" bandRow="1">
                <a:tableStyleId>{69012ECD-51FC-41F1-AA8D-1B2483CD663E}</a:tableStyleId>
              </a:tblPr>
              <a:tblGrid>
                <a:gridCol w="1160891">
                  <a:extLst>
                    <a:ext uri="{9D8B030D-6E8A-4147-A177-3AD203B41FA5}">
                      <a16:colId xmlns:a16="http://schemas.microsoft.com/office/drawing/2014/main" val="4263688751"/>
                    </a:ext>
                  </a:extLst>
                </a:gridCol>
                <a:gridCol w="9558289">
                  <a:extLst>
                    <a:ext uri="{9D8B030D-6E8A-4147-A177-3AD203B41FA5}">
                      <a16:colId xmlns:a16="http://schemas.microsoft.com/office/drawing/2014/main" val="4016026846"/>
                    </a:ext>
                  </a:extLst>
                </a:gridCol>
              </a:tblGrid>
              <a:tr h="24948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dirty="0">
                          <a:solidFill>
                            <a:schemeClr val="tx1"/>
                          </a:solidFill>
                        </a:rPr>
                        <a:t>Venous drainage </a:t>
                      </a:r>
                      <a:r>
                        <a:rPr lang="en-GB" sz="1600" b="0" dirty="0">
                          <a:solidFill>
                            <a:schemeClr val="bg1">
                              <a:lumMod val="85000"/>
                            </a:schemeClr>
                          </a:solidFill>
                          <a:latin typeface="+mn-lt"/>
                        </a:rPr>
                        <a:t>The veins correspond to the arteries</a:t>
                      </a:r>
                      <a:endParaRPr lang="en-GB" b="0" dirty="0">
                        <a:solidFill>
                          <a:schemeClr val="bg1">
                            <a:lumMod val="8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endParaRPr lang="en-US"/>
                    </a:p>
                  </a:txBody>
                  <a:tcPr/>
                </a:tc>
                <a:extLst>
                  <a:ext uri="{0D108BD9-81ED-4DB2-BD59-A6C34878D82A}">
                    <a16:rowId xmlns:a16="http://schemas.microsoft.com/office/drawing/2014/main" val="490773058"/>
                  </a:ext>
                </a:extLst>
              </a:tr>
              <a:tr h="561348">
                <a:tc>
                  <a:txBody>
                    <a:bodyPr/>
                    <a:lstStyle/>
                    <a:p>
                      <a:pPr algn="ctr" rtl="0"/>
                      <a:r>
                        <a:rPr lang="en-GB" sz="1600" b="1" i="0" dirty="0">
                          <a:solidFill>
                            <a:schemeClr val="tx1"/>
                          </a:solidFill>
                        </a:rPr>
                        <a:t>Internal iliac veins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D7C2"/>
                    </a:solidFill>
                  </a:tcPr>
                </a:tc>
                <a:tc>
                  <a:txBody>
                    <a:bodyPr/>
                    <a:lstStyle/>
                    <a:p>
                      <a:pPr marL="180000" indent="-180000" algn="l" rtl="0">
                        <a:buFont typeface="Arial" panose="020B0604020202020204" pitchFamily="34" charset="0"/>
                        <a:buChar char="•"/>
                      </a:pPr>
                      <a:r>
                        <a:rPr lang="en-US" sz="1600" b="0" u="none" baseline="0" dirty="0">
                          <a:solidFill>
                            <a:schemeClr val="tx1"/>
                          </a:solidFill>
                          <a:uFill>
                            <a:solidFill>
                              <a:srgbClr val="CC3399"/>
                            </a:solidFill>
                          </a:uFill>
                        </a:rPr>
                        <a:t>It </a:t>
                      </a:r>
                      <a:r>
                        <a:rPr lang="en-US" sz="1600" b="1" u="none" baseline="0" dirty="0">
                          <a:solidFill>
                            <a:schemeClr val="tx1"/>
                          </a:solidFill>
                          <a:uFill>
                            <a:solidFill>
                              <a:srgbClr val="CC3399"/>
                            </a:solidFill>
                          </a:uFill>
                        </a:rPr>
                        <a:t>collect tributaries</a:t>
                      </a:r>
                      <a:r>
                        <a:rPr lang="en-US" sz="1600" b="0" u="none" baseline="0" dirty="0">
                          <a:solidFill>
                            <a:schemeClr val="tx1"/>
                          </a:solidFill>
                          <a:uFill>
                            <a:solidFill>
                              <a:srgbClr val="CC3399"/>
                            </a:solidFill>
                          </a:uFill>
                        </a:rPr>
                        <a:t> corresponding to the </a:t>
                      </a:r>
                      <a:r>
                        <a:rPr lang="en-US" sz="1600" b="1" u="none" baseline="0" dirty="0">
                          <a:solidFill>
                            <a:schemeClr val="tx1"/>
                          </a:solidFill>
                          <a:uFill>
                            <a:solidFill>
                              <a:srgbClr val="CC3399"/>
                            </a:solidFill>
                          </a:uFill>
                        </a:rPr>
                        <a:t>branches</a:t>
                      </a:r>
                      <a:r>
                        <a:rPr lang="en-US" sz="1600" b="0" u="none" baseline="0" dirty="0">
                          <a:solidFill>
                            <a:schemeClr val="tx1"/>
                          </a:solidFill>
                          <a:uFill>
                            <a:solidFill>
                              <a:srgbClr val="CC3399"/>
                            </a:solidFill>
                          </a:uFill>
                        </a:rPr>
                        <a:t> of the </a:t>
                      </a:r>
                      <a:r>
                        <a:rPr lang="en-US" sz="1600" b="1" u="none" baseline="0" dirty="0">
                          <a:solidFill>
                            <a:schemeClr val="tx1"/>
                          </a:solidFill>
                          <a:uFill>
                            <a:solidFill>
                              <a:srgbClr val="CC3399"/>
                            </a:solidFill>
                          </a:uFill>
                        </a:rPr>
                        <a:t>internal iliac artery</a:t>
                      </a:r>
                    </a:p>
                    <a:p>
                      <a:pPr marL="180000" indent="-180000" algn="l" rtl="0">
                        <a:buFont typeface="Arial" panose="020B0604020202020204" pitchFamily="34" charset="0"/>
                        <a:buChar char="•"/>
                      </a:pPr>
                      <a:r>
                        <a:rPr lang="en-US" sz="1600" b="0" u="sng" baseline="0" dirty="0">
                          <a:solidFill>
                            <a:schemeClr val="tx1"/>
                          </a:solidFill>
                          <a:uFillTx/>
                        </a:rPr>
                        <a:t>joins</a:t>
                      </a:r>
                      <a:r>
                        <a:rPr lang="en-US" sz="1600" b="0" u="none" baseline="0" dirty="0">
                          <a:solidFill>
                            <a:schemeClr val="tx1"/>
                          </a:solidFill>
                          <a:uFill>
                            <a:solidFill>
                              <a:srgbClr val="CC3399"/>
                            </a:solidFill>
                          </a:uFill>
                        </a:rPr>
                        <a:t> the </a:t>
                      </a:r>
                      <a:r>
                        <a:rPr lang="en-US" sz="1600" b="1" u="none" baseline="0" dirty="0">
                          <a:solidFill>
                            <a:schemeClr val="tx1"/>
                          </a:solidFill>
                          <a:uFill>
                            <a:solidFill>
                              <a:srgbClr val="CC3399"/>
                            </a:solidFill>
                          </a:uFill>
                        </a:rPr>
                        <a:t>external iliac vein </a:t>
                      </a:r>
                      <a:r>
                        <a:rPr lang="en-US" sz="1600" b="0" u="sng" baseline="0" dirty="0">
                          <a:solidFill>
                            <a:schemeClr val="tx1"/>
                          </a:solidFill>
                          <a:uFillTx/>
                        </a:rPr>
                        <a:t>in front of</a:t>
                      </a:r>
                      <a:r>
                        <a:rPr lang="en-US" sz="1600" b="0" u="none" baseline="0" dirty="0">
                          <a:solidFill>
                            <a:schemeClr val="tx1"/>
                          </a:solidFill>
                          <a:uFillTx/>
                        </a:rPr>
                        <a:t> </a:t>
                      </a:r>
                      <a:r>
                        <a:rPr lang="en-US" sz="1600" b="0" u="none" baseline="0" dirty="0">
                          <a:solidFill>
                            <a:schemeClr val="tx1"/>
                          </a:solidFill>
                          <a:uFill>
                            <a:solidFill>
                              <a:srgbClr val="CC3399"/>
                            </a:solidFill>
                          </a:uFill>
                        </a:rPr>
                        <a:t>the </a:t>
                      </a:r>
                      <a:r>
                        <a:rPr lang="en-US" sz="1600" b="1" u="none" baseline="0" dirty="0">
                          <a:solidFill>
                            <a:schemeClr val="tx1"/>
                          </a:solidFill>
                          <a:uFill>
                            <a:solidFill>
                              <a:srgbClr val="CC3399"/>
                            </a:solidFill>
                          </a:uFill>
                        </a:rPr>
                        <a:t>sacroiliac</a:t>
                      </a:r>
                      <a:r>
                        <a:rPr lang="en-US" sz="1600" b="0" u="none" baseline="0" dirty="0">
                          <a:solidFill>
                            <a:schemeClr val="tx1"/>
                          </a:solidFill>
                          <a:uFill>
                            <a:solidFill>
                              <a:srgbClr val="CC3399"/>
                            </a:solidFill>
                          </a:uFill>
                        </a:rPr>
                        <a:t> joint to </a:t>
                      </a:r>
                      <a:r>
                        <a:rPr lang="en-US" sz="1600" b="0" u="sng" baseline="0" dirty="0">
                          <a:solidFill>
                            <a:schemeClr val="tx1"/>
                          </a:solidFill>
                          <a:uFill>
                            <a:solidFill>
                              <a:srgbClr val="CC3399"/>
                            </a:solidFill>
                          </a:uFill>
                        </a:rPr>
                        <a:t>form</a:t>
                      </a:r>
                      <a:r>
                        <a:rPr lang="en-US" sz="1600" b="0" u="none" baseline="0" dirty="0">
                          <a:solidFill>
                            <a:schemeClr val="tx1"/>
                          </a:solidFill>
                          <a:uFill>
                            <a:solidFill>
                              <a:srgbClr val="CC3399"/>
                            </a:solidFill>
                          </a:uFill>
                        </a:rPr>
                        <a:t> the </a:t>
                      </a:r>
                      <a:r>
                        <a:rPr lang="en-US" sz="1600" b="1" u="none" baseline="0" dirty="0">
                          <a:solidFill>
                            <a:schemeClr val="tx1"/>
                          </a:solidFill>
                          <a:uFill>
                            <a:solidFill>
                              <a:srgbClr val="CC3399"/>
                            </a:solidFill>
                          </a:uFill>
                        </a:rPr>
                        <a:t>common iliac vein </a:t>
                      </a:r>
                      <a:r>
                        <a:rPr lang="en-US" sz="1600" b="0" u="none" baseline="0" dirty="0">
                          <a:solidFill>
                            <a:schemeClr val="accent3">
                              <a:lumMod val="75000"/>
                            </a:schemeClr>
                          </a:solidFill>
                          <a:uFill>
                            <a:solidFill>
                              <a:srgbClr val="CC3399"/>
                            </a:solidFill>
                          </a:uFill>
                        </a:rPr>
                        <a:t>(the common iliac veins join at the level of L5 to give the inferior vena cava)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08173"/>
                  </a:ext>
                </a:extLst>
              </a:tr>
              <a:tr h="460709">
                <a:tc>
                  <a:txBody>
                    <a:bodyPr/>
                    <a:lstStyle/>
                    <a:p>
                      <a:pPr algn="ctr" rtl="0"/>
                      <a:r>
                        <a:rPr lang="en-GB" sz="1600" b="1" i="0" dirty="0">
                          <a:solidFill>
                            <a:schemeClr val="tx1"/>
                          </a:solidFill>
                        </a:rPr>
                        <a:t>Ovarian vein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D7C2"/>
                    </a:solidFill>
                  </a:tcPr>
                </a:tc>
                <a:tc>
                  <a:txBody>
                    <a:bodyPr/>
                    <a:lstStyle/>
                    <a:p>
                      <a:pPr marL="180000" indent="-180000" algn="l" rtl="0">
                        <a:buFont typeface="Arial" panose="020B0604020202020204" pitchFamily="34" charset="0"/>
                        <a:buChar char="•"/>
                      </a:pPr>
                      <a:r>
                        <a:rPr lang="en-US" sz="1600" b="1" i="0" dirty="0">
                          <a:solidFill>
                            <a:schemeClr val="tx1"/>
                          </a:solidFill>
                        </a:rPr>
                        <a:t>Right</a:t>
                      </a:r>
                      <a:r>
                        <a:rPr lang="en-US" sz="1600" b="0" i="0" dirty="0">
                          <a:solidFill>
                            <a:schemeClr val="tx1"/>
                          </a:solidFill>
                        </a:rPr>
                        <a:t> vein drains into </a:t>
                      </a:r>
                      <a:r>
                        <a:rPr lang="en-US" sz="1600" b="1" i="0" dirty="0">
                          <a:solidFill>
                            <a:schemeClr val="tx1"/>
                          </a:solidFill>
                        </a:rPr>
                        <a:t>IVC</a:t>
                      </a:r>
                    </a:p>
                    <a:p>
                      <a:pPr marL="180000" indent="-180000" algn="l" rtl="0">
                        <a:buFont typeface="Arial" panose="020B0604020202020204" pitchFamily="34" charset="0"/>
                        <a:buChar char="•"/>
                      </a:pPr>
                      <a:r>
                        <a:rPr lang="en-US" sz="1600" b="1" i="0" dirty="0">
                          <a:solidFill>
                            <a:schemeClr val="tx1"/>
                          </a:solidFill>
                        </a:rPr>
                        <a:t>Left</a:t>
                      </a:r>
                      <a:r>
                        <a:rPr lang="en-US" sz="1600" b="0" i="0" dirty="0">
                          <a:solidFill>
                            <a:schemeClr val="tx1"/>
                          </a:solidFill>
                        </a:rPr>
                        <a:t> vein drains into </a:t>
                      </a:r>
                      <a:r>
                        <a:rPr lang="en-US" sz="1600" b="1" i="0" dirty="0">
                          <a:solidFill>
                            <a:schemeClr val="tx1"/>
                          </a:solidFill>
                        </a:rPr>
                        <a:t>left renal Vein</a:t>
                      </a:r>
                      <a:endParaRPr lang="en-GB"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3119244"/>
                  </a:ext>
                </a:extLst>
              </a:tr>
              <a:tr h="460709">
                <a:tc gridSpan="2">
                  <a:txBody>
                    <a:bodyPr/>
                    <a:lstStyle/>
                    <a:p>
                      <a:pPr algn="ctr" rtl="0"/>
                      <a:r>
                        <a:rPr lang="en-GB" sz="1800" b="1" i="0" dirty="0">
                          <a:solidFill>
                            <a:schemeClr val="tx1"/>
                          </a:solidFill>
                        </a:rPr>
                        <a:t>Lymphatic drainage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pPr marL="180000" indent="-180000" algn="l" rtl="0">
                        <a:buFont typeface="Arial" panose="020B0604020202020204" pitchFamily="34" charset="0"/>
                        <a:buChar char="•"/>
                      </a:pPr>
                      <a:endParaRPr lang="en-GB" sz="1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3547208"/>
                  </a:ext>
                </a:extLst>
              </a:tr>
              <a:tr h="460709">
                <a:tc gridSpan="2">
                  <a:txBody>
                    <a:bodyPr/>
                    <a:lstStyle/>
                    <a:p>
                      <a:pPr marL="180000" indent="-180000" algn="l" rtl="0">
                        <a:buFont typeface="Arial" panose="020B0604020202020204" pitchFamily="34" charset="0"/>
                        <a:buChar char="•"/>
                      </a:pPr>
                      <a:r>
                        <a:rPr lang="en-GB" sz="1600" b="0" i="0" dirty="0">
                          <a:solidFill>
                            <a:schemeClr val="tx1"/>
                          </a:solidFill>
                        </a:rPr>
                        <a:t>The </a:t>
                      </a:r>
                      <a:r>
                        <a:rPr lang="en-GB" sz="1600" b="1" i="0" dirty="0">
                          <a:solidFill>
                            <a:schemeClr val="tx1"/>
                          </a:solidFill>
                        </a:rPr>
                        <a:t>lymph nodes </a:t>
                      </a:r>
                      <a:r>
                        <a:rPr lang="en-GB" sz="1600" b="0" i="0" dirty="0">
                          <a:solidFill>
                            <a:schemeClr val="tx1"/>
                          </a:solidFill>
                        </a:rPr>
                        <a:t>and </a:t>
                      </a:r>
                      <a:r>
                        <a:rPr lang="en-GB" sz="1600" b="1" i="0" dirty="0">
                          <a:solidFill>
                            <a:schemeClr val="tx1"/>
                          </a:solidFill>
                        </a:rPr>
                        <a:t>vessels</a:t>
                      </a:r>
                      <a:r>
                        <a:rPr lang="en-GB" sz="1600" b="0" i="0" dirty="0">
                          <a:solidFill>
                            <a:schemeClr val="tx1"/>
                          </a:solidFill>
                        </a:rPr>
                        <a:t> are </a:t>
                      </a:r>
                      <a:r>
                        <a:rPr lang="en-GB" sz="1600" b="0" i="0" u="sng" dirty="0">
                          <a:solidFill>
                            <a:schemeClr val="tx1"/>
                          </a:solidFill>
                        </a:rPr>
                        <a:t>arranged in</a:t>
                      </a:r>
                      <a:r>
                        <a:rPr lang="en-GB" sz="1600" b="0" i="0" dirty="0">
                          <a:solidFill>
                            <a:schemeClr val="tx1"/>
                          </a:solidFill>
                        </a:rPr>
                        <a:t> a </a:t>
                      </a:r>
                      <a:r>
                        <a:rPr lang="en-GB" sz="1600" b="1" i="0" dirty="0">
                          <a:solidFill>
                            <a:schemeClr val="tx1"/>
                          </a:solidFill>
                        </a:rPr>
                        <a:t>chain</a:t>
                      </a:r>
                      <a:r>
                        <a:rPr lang="en-GB" sz="1600" b="0" i="0" dirty="0">
                          <a:solidFill>
                            <a:schemeClr val="tx1"/>
                          </a:solidFill>
                        </a:rPr>
                        <a:t> along the </a:t>
                      </a:r>
                      <a:r>
                        <a:rPr lang="en-GB" sz="1600" b="1" i="0" dirty="0">
                          <a:solidFill>
                            <a:schemeClr val="tx1"/>
                          </a:solidFill>
                        </a:rPr>
                        <a:t>main blood vessels</a:t>
                      </a:r>
                      <a:endParaRPr lang="en-GB" sz="1600" b="0" i="0" dirty="0">
                        <a:solidFill>
                          <a:schemeClr val="tx1"/>
                        </a:solidFill>
                      </a:endParaRPr>
                    </a:p>
                    <a:p>
                      <a:pPr marL="180000" indent="-180000" algn="l" rtl="0">
                        <a:buFont typeface="Arial" panose="020B0604020202020204" pitchFamily="34" charset="0"/>
                        <a:buChar char="•"/>
                      </a:pPr>
                      <a:r>
                        <a:rPr lang="en-GB" sz="1600" b="0" i="0" dirty="0">
                          <a:solidFill>
                            <a:schemeClr val="tx1"/>
                          </a:solidFill>
                        </a:rPr>
                        <a:t>Thus, there are </a:t>
                      </a:r>
                      <a:r>
                        <a:rPr lang="en-GB" sz="1600" b="1" i="0" dirty="0">
                          <a:solidFill>
                            <a:schemeClr val="tx1"/>
                          </a:solidFill>
                        </a:rPr>
                        <a:t>external iliac nodes</a:t>
                      </a:r>
                      <a:r>
                        <a:rPr lang="en-GB" sz="1600" b="0" i="0" dirty="0">
                          <a:solidFill>
                            <a:schemeClr val="tx1"/>
                          </a:solidFill>
                        </a:rPr>
                        <a:t>, </a:t>
                      </a:r>
                      <a:r>
                        <a:rPr lang="en-GB" sz="1600" b="1" i="0" dirty="0">
                          <a:solidFill>
                            <a:schemeClr val="tx1"/>
                          </a:solidFill>
                        </a:rPr>
                        <a:t>internal iliac nodes</a:t>
                      </a:r>
                      <a:r>
                        <a:rPr lang="en-GB" sz="1600" b="0" i="0" dirty="0">
                          <a:solidFill>
                            <a:schemeClr val="tx1"/>
                          </a:solidFill>
                        </a:rPr>
                        <a:t>, and </a:t>
                      </a:r>
                      <a:r>
                        <a:rPr lang="en-GB" sz="1600" b="1" i="0" dirty="0">
                          <a:solidFill>
                            <a:schemeClr val="tx1"/>
                          </a:solidFill>
                        </a:rPr>
                        <a:t>common iliac nodes</a:t>
                      </a:r>
                      <a:endParaRPr lang="en-GB" sz="1600" b="0" i="0" dirty="0">
                        <a:solidFill>
                          <a:schemeClr val="tx1"/>
                        </a:solidFill>
                      </a:endParaRPr>
                    </a:p>
                    <a:p>
                      <a:pPr marL="180000" indent="-180000" algn="l" rtl="0">
                        <a:buFont typeface="Arial" panose="020B0604020202020204" pitchFamily="34" charset="0"/>
                        <a:buChar char="•"/>
                      </a:pPr>
                      <a:r>
                        <a:rPr lang="en-GB" sz="1600" b="1" i="0" dirty="0">
                          <a:solidFill>
                            <a:schemeClr val="tx1"/>
                          </a:solidFill>
                        </a:rPr>
                        <a:t>Lymph</a:t>
                      </a:r>
                      <a:r>
                        <a:rPr lang="en-GB" sz="1600" b="0" i="0" dirty="0">
                          <a:solidFill>
                            <a:schemeClr val="tx1"/>
                          </a:solidFill>
                        </a:rPr>
                        <a:t> </a:t>
                      </a:r>
                      <a:r>
                        <a:rPr lang="en-GB" sz="1600" b="0" i="0" u="sng" dirty="0">
                          <a:solidFill>
                            <a:schemeClr val="tx1"/>
                          </a:solidFill>
                        </a:rPr>
                        <a:t>from</a:t>
                      </a:r>
                      <a:r>
                        <a:rPr lang="en-GB" sz="1600" b="0" i="0" dirty="0">
                          <a:solidFill>
                            <a:schemeClr val="tx1"/>
                          </a:solidFill>
                        </a:rPr>
                        <a:t> </a:t>
                      </a:r>
                      <a:r>
                        <a:rPr lang="en-GB" sz="1600" b="1" i="0" dirty="0">
                          <a:solidFill>
                            <a:schemeClr val="tx1"/>
                          </a:solidFill>
                        </a:rPr>
                        <a:t>Common iliac nodes </a:t>
                      </a:r>
                      <a:r>
                        <a:rPr lang="en-GB" sz="1600" b="0" i="0" dirty="0">
                          <a:solidFill>
                            <a:schemeClr val="tx1"/>
                          </a:solidFill>
                        </a:rPr>
                        <a:t>&amp; the (</a:t>
                      </a:r>
                      <a:r>
                        <a:rPr lang="en-GB" sz="1600" b="1" i="0" dirty="0">
                          <a:solidFill>
                            <a:schemeClr val="tx1"/>
                          </a:solidFill>
                        </a:rPr>
                        <a:t>Ovaries</a:t>
                      </a:r>
                      <a:r>
                        <a:rPr lang="en-GB" sz="1600" b="0" i="0" dirty="0">
                          <a:solidFill>
                            <a:schemeClr val="tx1"/>
                          </a:solidFill>
                        </a:rPr>
                        <a:t>, </a:t>
                      </a:r>
                      <a:r>
                        <a:rPr lang="en-GB" sz="1600" b="1" i="0" dirty="0">
                          <a:solidFill>
                            <a:schemeClr val="tx1"/>
                          </a:solidFill>
                        </a:rPr>
                        <a:t>uterine tubes </a:t>
                      </a:r>
                      <a:r>
                        <a:rPr lang="en-GB" sz="1600" b="0" i="0" dirty="0">
                          <a:solidFill>
                            <a:schemeClr val="tx1"/>
                          </a:solidFill>
                        </a:rPr>
                        <a:t>&amp; </a:t>
                      </a:r>
                      <a:r>
                        <a:rPr lang="en-GB" sz="1600" b="1" i="0" dirty="0">
                          <a:solidFill>
                            <a:schemeClr val="tx1"/>
                          </a:solidFill>
                        </a:rPr>
                        <a:t>fundus of uterus</a:t>
                      </a:r>
                      <a:r>
                        <a:rPr lang="en-GB" sz="1600" b="0" i="0" dirty="0">
                          <a:solidFill>
                            <a:schemeClr val="tx1"/>
                          </a:solidFill>
                        </a:rPr>
                        <a:t>) </a:t>
                      </a:r>
                      <a:r>
                        <a:rPr lang="en-GB" sz="1600" b="0" i="0" u="sng" dirty="0">
                          <a:solidFill>
                            <a:schemeClr val="tx1"/>
                          </a:solidFill>
                        </a:rPr>
                        <a:t>passes to</a:t>
                      </a:r>
                      <a:r>
                        <a:rPr lang="en-GB" sz="1600" b="0" i="0" dirty="0">
                          <a:solidFill>
                            <a:schemeClr val="tx1"/>
                          </a:solidFill>
                        </a:rPr>
                        <a:t> Lateral aortic </a:t>
                      </a:r>
                      <a:r>
                        <a:rPr lang="en-GB" sz="1600" b="1" i="0" dirty="0">
                          <a:solidFill>
                            <a:schemeClr val="tx1"/>
                          </a:solidFill>
                        </a:rPr>
                        <a:t>(</a:t>
                      </a:r>
                      <a:r>
                        <a:rPr lang="en-GB" sz="1600" b="1" i="0" dirty="0" err="1">
                          <a:solidFill>
                            <a:schemeClr val="tx1"/>
                          </a:solidFill>
                        </a:rPr>
                        <a:t>paraortic</a:t>
                      </a:r>
                      <a:r>
                        <a:rPr lang="en-GB" sz="1600" b="1" i="0" dirty="0">
                          <a:solidFill>
                            <a:schemeClr val="tx1"/>
                          </a:solidFill>
                        </a:rPr>
                        <a:t>) nodes</a:t>
                      </a:r>
                      <a:endParaRPr lang="en-GB" sz="16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80000" indent="-180000" algn="l" rtl="0">
                        <a:buFont typeface="Arial" panose="020B0604020202020204" pitchFamily="34" charset="0"/>
                        <a:buChar char="•"/>
                      </a:pPr>
                      <a:endParaRPr lang="en-GB" sz="1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925504"/>
                  </a:ext>
                </a:extLst>
              </a:tr>
              <a:tr h="460709">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dirty="0"/>
                        <a:t>Nerve Supply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endParaRPr lang="en-US"/>
                    </a:p>
                  </a:txBody>
                  <a:tcPr/>
                </a:tc>
                <a:extLst>
                  <a:ext uri="{0D108BD9-81ED-4DB2-BD59-A6C34878D82A}">
                    <a16:rowId xmlns:a16="http://schemas.microsoft.com/office/drawing/2014/main" val="2266595388"/>
                  </a:ext>
                </a:extLst>
              </a:tr>
              <a:tr h="460709">
                <a:tc>
                  <a:txBody>
                    <a:bodyPr/>
                    <a:lstStyle/>
                    <a:p>
                      <a:pPr algn="ctr" rtl="0"/>
                      <a:r>
                        <a:rPr lang="en-GB" sz="1600" dirty="0"/>
                        <a:t>Somatic</a:t>
                      </a:r>
                      <a:endParaRPr lang="en-GB" sz="16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D7C2"/>
                    </a:solidFill>
                  </a:tcPr>
                </a:tc>
                <a:tc>
                  <a:txBody>
                    <a:bodyPr/>
                    <a:lstStyle/>
                    <a:p>
                      <a:pPr marL="0" indent="0" algn="l" rtl="0">
                        <a:buFont typeface="Arial" panose="020B0604020202020204" pitchFamily="34" charset="0"/>
                        <a:buNone/>
                      </a:pPr>
                      <a:r>
                        <a:rPr lang="en-US" sz="1600" b="1" i="0" dirty="0">
                          <a:solidFill>
                            <a:schemeClr val="tx1"/>
                          </a:solidFill>
                        </a:rPr>
                        <a:t>Sacral plexus:</a:t>
                      </a:r>
                    </a:p>
                    <a:p>
                      <a:pPr marL="180000" indent="-180000" algn="l" rtl="0">
                        <a:buFont typeface="Arial" panose="020B0604020202020204" pitchFamily="34" charset="0"/>
                        <a:buChar char="•"/>
                      </a:pPr>
                      <a:r>
                        <a:rPr lang="en-US" sz="1600" b="0" i="0" dirty="0">
                          <a:solidFill>
                            <a:schemeClr val="tx1"/>
                          </a:solidFill>
                        </a:rPr>
                        <a:t>from </a:t>
                      </a:r>
                      <a:r>
                        <a:rPr lang="en-US" sz="1600" b="1" i="0" dirty="0">
                          <a:solidFill>
                            <a:schemeClr val="tx1"/>
                          </a:solidFill>
                        </a:rPr>
                        <a:t>ventral</a:t>
                      </a:r>
                      <a:r>
                        <a:rPr lang="en-US" sz="1600" b="0" i="0" dirty="0">
                          <a:solidFill>
                            <a:schemeClr val="tx1"/>
                          </a:solidFill>
                        </a:rPr>
                        <a:t> (</a:t>
                      </a:r>
                      <a:r>
                        <a:rPr lang="en-US" sz="1600" b="1" i="0" dirty="0">
                          <a:solidFill>
                            <a:schemeClr val="tx1"/>
                          </a:solidFill>
                        </a:rPr>
                        <a:t>anterior</a:t>
                      </a:r>
                      <a:r>
                        <a:rPr lang="en-US" sz="1600" b="0" i="0" dirty="0">
                          <a:solidFill>
                            <a:schemeClr val="tx1"/>
                          </a:solidFill>
                        </a:rPr>
                        <a:t> rami) of </a:t>
                      </a:r>
                      <a:r>
                        <a:rPr lang="en-US" sz="1600" b="1" i="0" dirty="0">
                          <a:solidFill>
                            <a:schemeClr val="tx1"/>
                          </a:solidFill>
                        </a:rPr>
                        <a:t>L4</a:t>
                      </a:r>
                      <a:r>
                        <a:rPr lang="en-US" sz="1600" b="0" i="0" dirty="0">
                          <a:solidFill>
                            <a:schemeClr val="tx1"/>
                          </a:solidFill>
                        </a:rPr>
                        <a:t> &amp; </a:t>
                      </a:r>
                      <a:r>
                        <a:rPr lang="en-US" sz="1600" b="1" i="0" dirty="0">
                          <a:solidFill>
                            <a:schemeClr val="tx1"/>
                          </a:solidFill>
                        </a:rPr>
                        <a:t>L5</a:t>
                      </a:r>
                      <a:r>
                        <a:rPr lang="en-US" sz="1600" b="0" i="0" dirty="0">
                          <a:solidFill>
                            <a:schemeClr val="tx1"/>
                          </a:solidFill>
                        </a:rPr>
                        <a:t> (</a:t>
                      </a:r>
                      <a:r>
                        <a:rPr lang="en-US" sz="1600" b="1" i="0" dirty="0">
                          <a:solidFill>
                            <a:schemeClr val="tx1"/>
                          </a:solidFill>
                        </a:rPr>
                        <a:t>lumbosacral trunk</a:t>
                      </a:r>
                      <a:r>
                        <a:rPr lang="en-US" sz="1600" b="0" i="0" dirty="0">
                          <a:solidFill>
                            <a:schemeClr val="tx1"/>
                          </a:solidFill>
                        </a:rPr>
                        <a:t>) + </a:t>
                      </a:r>
                      <a:r>
                        <a:rPr lang="en-US" sz="1600" b="1" i="0" dirty="0">
                          <a:solidFill>
                            <a:schemeClr val="tx1"/>
                          </a:solidFill>
                        </a:rPr>
                        <a:t>S1</a:t>
                      </a:r>
                      <a:r>
                        <a:rPr lang="en-US" sz="1600" b="0" i="0" dirty="0">
                          <a:solidFill>
                            <a:schemeClr val="tx1"/>
                          </a:solidFill>
                        </a:rPr>
                        <a:t>, </a:t>
                      </a:r>
                      <a:r>
                        <a:rPr lang="en-US" sz="1600" b="1" i="0" dirty="0">
                          <a:solidFill>
                            <a:schemeClr val="tx1"/>
                          </a:solidFill>
                        </a:rPr>
                        <a:t>S2</a:t>
                      </a:r>
                      <a:r>
                        <a:rPr lang="en-US" sz="1600" b="0" i="0" dirty="0">
                          <a:solidFill>
                            <a:schemeClr val="tx1"/>
                          </a:solidFill>
                        </a:rPr>
                        <a:t>, </a:t>
                      </a:r>
                      <a:r>
                        <a:rPr lang="en-US" sz="1600" b="1" i="0" dirty="0">
                          <a:solidFill>
                            <a:schemeClr val="tx1"/>
                          </a:solidFill>
                        </a:rPr>
                        <a:t>S3</a:t>
                      </a:r>
                      <a:r>
                        <a:rPr lang="en-US" sz="1600" b="0" i="0" dirty="0">
                          <a:solidFill>
                            <a:schemeClr val="tx1"/>
                          </a:solidFill>
                        </a:rPr>
                        <a:t> and </a:t>
                      </a:r>
                      <a:r>
                        <a:rPr lang="en-US" sz="1600" b="1" i="0" dirty="0">
                          <a:solidFill>
                            <a:schemeClr val="tx1"/>
                          </a:solidFill>
                        </a:rPr>
                        <a:t>most</a:t>
                      </a:r>
                      <a:r>
                        <a:rPr lang="en-US" sz="1600" b="0" i="0" dirty="0">
                          <a:solidFill>
                            <a:schemeClr val="tx1"/>
                          </a:solidFill>
                        </a:rPr>
                        <a:t> of </a:t>
                      </a:r>
                      <a:r>
                        <a:rPr lang="en-US" sz="1600" b="1" i="0" dirty="0">
                          <a:solidFill>
                            <a:schemeClr val="tx1"/>
                          </a:solidFill>
                        </a:rPr>
                        <a:t>S4</a:t>
                      </a:r>
                      <a:endParaRPr lang="en-US" sz="1600" b="0" i="0" dirty="0">
                        <a:solidFill>
                          <a:schemeClr val="tx1"/>
                        </a:solidFill>
                      </a:endParaRPr>
                    </a:p>
                    <a:p>
                      <a:pPr marL="180000" indent="-180000" algn="l" rtl="0">
                        <a:buFont typeface="Arial" panose="020B0604020202020204" pitchFamily="34" charset="0"/>
                        <a:buChar char="•"/>
                      </a:pPr>
                      <a:r>
                        <a:rPr lang="en-US" sz="1600" b="0" i="0" dirty="0">
                          <a:solidFill>
                            <a:schemeClr val="tx1"/>
                          </a:solidFill>
                        </a:rPr>
                        <a:t>It </a:t>
                      </a:r>
                      <a:r>
                        <a:rPr lang="en-US" sz="1600" b="0" i="0" u="sng" dirty="0">
                          <a:solidFill>
                            <a:schemeClr val="tx1"/>
                          </a:solidFill>
                        </a:rPr>
                        <a:t>gives</a:t>
                      </a:r>
                      <a:r>
                        <a:rPr lang="en-US" sz="1600" b="0" i="0" dirty="0">
                          <a:solidFill>
                            <a:schemeClr val="tx1"/>
                          </a:solidFill>
                        </a:rPr>
                        <a:t> </a:t>
                      </a:r>
                      <a:r>
                        <a:rPr lang="en-US" sz="1600" b="1" i="0" dirty="0">
                          <a:solidFill>
                            <a:schemeClr val="tx1"/>
                          </a:solidFill>
                        </a:rPr>
                        <a:t>pudendal</a:t>
                      </a:r>
                      <a:r>
                        <a:rPr lang="en-US" sz="1600" b="0" i="0" dirty="0">
                          <a:solidFill>
                            <a:schemeClr val="tx1"/>
                          </a:solidFill>
                        </a:rPr>
                        <a:t> </a:t>
                      </a:r>
                      <a:r>
                        <a:rPr lang="en-US" sz="1600" b="1" i="0" dirty="0">
                          <a:solidFill>
                            <a:schemeClr val="tx1"/>
                          </a:solidFill>
                        </a:rPr>
                        <a:t>nerve</a:t>
                      </a:r>
                      <a:r>
                        <a:rPr lang="en-US" sz="1600" b="0" i="0" dirty="0">
                          <a:solidFill>
                            <a:schemeClr val="tx1"/>
                          </a:solidFill>
                        </a:rPr>
                        <a:t> to </a:t>
                      </a:r>
                      <a:r>
                        <a:rPr lang="en-US" sz="1600" b="1" i="0" dirty="0">
                          <a:solidFill>
                            <a:schemeClr val="tx1"/>
                          </a:solidFill>
                        </a:rPr>
                        <a:t>perineum</a:t>
                      </a:r>
                      <a:endParaRPr lang="en-GB" sz="1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074166"/>
                  </a:ext>
                </a:extLst>
              </a:tr>
              <a:tr h="460709">
                <a:tc>
                  <a:txBody>
                    <a:bodyPr/>
                    <a:lstStyle/>
                    <a:p>
                      <a:pPr algn="ctr" rtl="0"/>
                      <a:r>
                        <a:rPr lang="en-GB" sz="1600" dirty="0"/>
                        <a:t>Autonomic</a:t>
                      </a:r>
                      <a:endParaRPr lang="en-GB" sz="16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D7C2"/>
                    </a:solidFill>
                  </a:tcPr>
                </a:tc>
                <a:tc>
                  <a:txBody>
                    <a:bodyPr/>
                    <a:lstStyle/>
                    <a:p>
                      <a:pPr marL="0" indent="0" algn="l" rtl="0">
                        <a:buFont typeface="Arial" panose="020B0604020202020204" pitchFamily="34" charset="0"/>
                        <a:buNone/>
                      </a:pPr>
                      <a:r>
                        <a:rPr lang="en-US" sz="1600" b="1" i="0" dirty="0">
                          <a:solidFill>
                            <a:schemeClr val="tx1"/>
                          </a:solidFill>
                        </a:rPr>
                        <a:t>Sympathetic (Pelvic part of sympathetic trunk):</a:t>
                      </a:r>
                    </a:p>
                    <a:p>
                      <a:pPr marL="180000" indent="-180000" algn="l" rtl="0">
                        <a:buFont typeface="Arial" panose="020B0604020202020204" pitchFamily="34" charset="0"/>
                        <a:buChar char="•"/>
                      </a:pPr>
                      <a:r>
                        <a:rPr lang="en-US" sz="1600" b="0" i="0" dirty="0">
                          <a:solidFill>
                            <a:schemeClr val="tx1"/>
                          </a:solidFill>
                        </a:rPr>
                        <a:t>It is the </a:t>
                      </a:r>
                      <a:r>
                        <a:rPr lang="en-US" sz="1600" b="1" i="0" dirty="0">
                          <a:solidFill>
                            <a:schemeClr val="tx1"/>
                          </a:solidFill>
                        </a:rPr>
                        <a:t>continuation</a:t>
                      </a:r>
                      <a:r>
                        <a:rPr lang="en-US" sz="1600" b="0" i="0" dirty="0">
                          <a:solidFill>
                            <a:schemeClr val="tx1"/>
                          </a:solidFill>
                        </a:rPr>
                        <a:t> of the </a:t>
                      </a:r>
                      <a:r>
                        <a:rPr lang="en-US" sz="1600" b="1" i="0" dirty="0">
                          <a:solidFill>
                            <a:schemeClr val="tx1"/>
                          </a:solidFill>
                        </a:rPr>
                        <a:t>abdominal part </a:t>
                      </a:r>
                      <a:r>
                        <a:rPr lang="en-US" sz="1600" b="0" i="0" dirty="0">
                          <a:solidFill>
                            <a:schemeClr val="tx1"/>
                          </a:solidFill>
                        </a:rPr>
                        <a:t>of </a:t>
                      </a:r>
                      <a:r>
                        <a:rPr lang="en-US" sz="1600" b="1" i="0" dirty="0">
                          <a:solidFill>
                            <a:schemeClr val="tx1"/>
                          </a:solidFill>
                        </a:rPr>
                        <a:t>sympathetic trunk</a:t>
                      </a:r>
                      <a:r>
                        <a:rPr lang="en-US" sz="1600" b="0" i="0" dirty="0">
                          <a:solidFill>
                            <a:schemeClr val="tx1"/>
                          </a:solidFill>
                        </a:rPr>
                        <a:t>. It </a:t>
                      </a:r>
                      <a:r>
                        <a:rPr lang="en-US" sz="1600" b="0" i="0" u="sng" dirty="0">
                          <a:solidFill>
                            <a:schemeClr val="tx1"/>
                          </a:solidFill>
                        </a:rPr>
                        <a:t>descends in front</a:t>
                      </a:r>
                      <a:r>
                        <a:rPr lang="en-US" sz="1600" b="0" i="0" u="none" dirty="0">
                          <a:solidFill>
                            <a:schemeClr val="tx1"/>
                          </a:solidFill>
                        </a:rPr>
                        <a:t> </a:t>
                      </a:r>
                      <a:r>
                        <a:rPr lang="en-US" sz="1600" b="0" i="0" dirty="0">
                          <a:solidFill>
                            <a:schemeClr val="tx1"/>
                          </a:solidFill>
                        </a:rPr>
                        <a:t>of the </a:t>
                      </a:r>
                      <a:r>
                        <a:rPr lang="en-US" sz="1600" b="1" i="0" dirty="0">
                          <a:solidFill>
                            <a:schemeClr val="tx1"/>
                          </a:solidFill>
                        </a:rPr>
                        <a:t>ala</a:t>
                      </a:r>
                      <a:r>
                        <a:rPr lang="en-US" sz="1600" b="0" i="0" dirty="0">
                          <a:solidFill>
                            <a:schemeClr val="tx1"/>
                          </a:solidFill>
                        </a:rPr>
                        <a:t> of the </a:t>
                      </a:r>
                      <a:r>
                        <a:rPr lang="en-US" sz="1600" b="1" i="0" dirty="0">
                          <a:solidFill>
                            <a:schemeClr val="tx1"/>
                          </a:solidFill>
                        </a:rPr>
                        <a:t>sacrum</a:t>
                      </a:r>
                      <a:endParaRPr lang="en-US" sz="1600" b="0" i="0" dirty="0">
                        <a:solidFill>
                          <a:schemeClr val="tx1"/>
                        </a:solidFill>
                      </a:endParaRPr>
                    </a:p>
                    <a:p>
                      <a:pPr marL="180000" indent="-180000" algn="l" rtl="0">
                        <a:buFont typeface="Arial" panose="020B0604020202020204" pitchFamily="34" charset="0"/>
                        <a:buChar char="•"/>
                      </a:pPr>
                      <a:r>
                        <a:rPr lang="en-US" sz="1600" b="0" i="0" dirty="0">
                          <a:solidFill>
                            <a:schemeClr val="tx1"/>
                          </a:solidFill>
                        </a:rPr>
                        <a:t>The </a:t>
                      </a:r>
                      <a:r>
                        <a:rPr lang="en-US" sz="1600" b="1" i="0" dirty="0">
                          <a:solidFill>
                            <a:schemeClr val="tx1"/>
                          </a:solidFill>
                        </a:rPr>
                        <a:t>2 sympathetic trunks </a:t>
                      </a:r>
                      <a:r>
                        <a:rPr lang="en-US" sz="1600" b="0" i="0" u="sng" dirty="0">
                          <a:solidFill>
                            <a:schemeClr val="tx1"/>
                          </a:solidFill>
                        </a:rPr>
                        <a:t>unite inferiorly in front</a:t>
                      </a:r>
                      <a:r>
                        <a:rPr lang="en-US" sz="1600" b="0" i="0" dirty="0">
                          <a:solidFill>
                            <a:schemeClr val="tx1"/>
                          </a:solidFill>
                        </a:rPr>
                        <a:t> of the </a:t>
                      </a:r>
                      <a:r>
                        <a:rPr lang="en-US" sz="1600" b="1" i="0" dirty="0">
                          <a:solidFill>
                            <a:schemeClr val="tx1"/>
                          </a:solidFill>
                        </a:rPr>
                        <a:t>coccyx</a:t>
                      </a:r>
                      <a:r>
                        <a:rPr lang="en-US" sz="1600" b="0" i="0" dirty="0">
                          <a:solidFill>
                            <a:schemeClr val="tx1"/>
                          </a:solidFill>
                        </a:rPr>
                        <a:t> and form a </a:t>
                      </a:r>
                      <a:r>
                        <a:rPr lang="en-US" sz="1600" b="1" i="0" dirty="0">
                          <a:solidFill>
                            <a:schemeClr val="tx1"/>
                          </a:solidFill>
                        </a:rPr>
                        <a:t>single ganglion (Ganglion Impar)</a:t>
                      </a:r>
                    </a:p>
                    <a:p>
                      <a:pPr marL="180000" indent="-180000" algn="l" rtl="0">
                        <a:buFont typeface="Arial" panose="020B0604020202020204" pitchFamily="34" charset="0"/>
                        <a:buChar char="•"/>
                      </a:pPr>
                      <a:r>
                        <a:rPr lang="en-US" sz="1600" b="0" i="0" u="sng" dirty="0">
                          <a:solidFill>
                            <a:schemeClr val="tx1"/>
                          </a:solidFill>
                        </a:rPr>
                        <a:t>Superior</a:t>
                      </a:r>
                      <a:r>
                        <a:rPr lang="en-US" sz="1600" b="0" i="0" dirty="0">
                          <a:solidFill>
                            <a:schemeClr val="tx1"/>
                          </a:solidFill>
                        </a:rPr>
                        <a:t> &amp; </a:t>
                      </a:r>
                      <a:r>
                        <a:rPr lang="en-US" sz="1600" b="0" i="0" u="sng" dirty="0">
                          <a:solidFill>
                            <a:schemeClr val="tx1"/>
                          </a:solidFill>
                        </a:rPr>
                        <a:t>Inferior</a:t>
                      </a:r>
                      <a:r>
                        <a:rPr lang="en-US" sz="1600" b="0" i="0" dirty="0">
                          <a:solidFill>
                            <a:schemeClr val="tx1"/>
                          </a:solidFill>
                        </a:rPr>
                        <a:t> </a:t>
                      </a:r>
                      <a:r>
                        <a:rPr lang="en-US" sz="1600" b="1" i="0" dirty="0">
                          <a:solidFill>
                            <a:schemeClr val="tx1"/>
                          </a:solidFill>
                        </a:rPr>
                        <a:t>Hypogastric</a:t>
                      </a:r>
                      <a:r>
                        <a:rPr lang="en-US" sz="1600" b="0" i="0" dirty="0">
                          <a:solidFill>
                            <a:schemeClr val="tx1"/>
                          </a:solidFill>
                        </a:rPr>
                        <a:t> </a:t>
                      </a:r>
                      <a:r>
                        <a:rPr lang="en-US" sz="1600" b="1" i="0" dirty="0">
                          <a:solidFill>
                            <a:schemeClr val="tx1"/>
                          </a:solidFill>
                        </a:rPr>
                        <a:t>plexuses</a:t>
                      </a:r>
                    </a:p>
                    <a:p>
                      <a:pPr marL="0" indent="0" algn="l" rtl="0">
                        <a:buFont typeface="Arial" panose="020B0604020202020204" pitchFamily="34" charset="0"/>
                        <a:buNone/>
                      </a:pPr>
                      <a:r>
                        <a:rPr lang="en-GB" sz="1600" b="1" i="0" dirty="0">
                          <a:solidFill>
                            <a:schemeClr val="tx1"/>
                          </a:solidFill>
                        </a:rPr>
                        <a:t>Parasympathetic (Pelvic splanchnic nerves) </a:t>
                      </a:r>
                      <a:r>
                        <a:rPr lang="en-GB" sz="1600" b="0" i="0" dirty="0">
                          <a:solidFill>
                            <a:schemeClr val="tx1"/>
                          </a:solidFill>
                        </a:rPr>
                        <a:t>(</a:t>
                      </a:r>
                      <a:r>
                        <a:rPr lang="en-GB" sz="1600" b="0" i="0" u="sng" dirty="0">
                          <a:solidFill>
                            <a:schemeClr val="tx1"/>
                          </a:solidFill>
                        </a:rPr>
                        <a:t>From</a:t>
                      </a:r>
                      <a:r>
                        <a:rPr lang="en-GB" sz="1600" b="0" i="0" dirty="0">
                          <a:solidFill>
                            <a:schemeClr val="tx1"/>
                          </a:solidFill>
                        </a:rPr>
                        <a:t> </a:t>
                      </a:r>
                      <a:r>
                        <a:rPr lang="en-GB" sz="1600" b="1" i="0" dirty="0">
                          <a:solidFill>
                            <a:schemeClr val="tx1"/>
                          </a:solidFill>
                        </a:rPr>
                        <a:t>S2</a:t>
                      </a:r>
                      <a:r>
                        <a:rPr lang="en-GB" sz="1600" b="0" i="0" dirty="0">
                          <a:solidFill>
                            <a:schemeClr val="tx1"/>
                          </a:solidFill>
                        </a:rPr>
                        <a:t>, </a:t>
                      </a:r>
                      <a:r>
                        <a:rPr lang="en-GB" sz="1600" b="1" i="0" dirty="0">
                          <a:solidFill>
                            <a:schemeClr val="tx1"/>
                          </a:solidFill>
                        </a:rPr>
                        <a:t>3</a:t>
                      </a:r>
                      <a:r>
                        <a:rPr lang="en-GB" sz="1600" b="0" i="0" dirty="0">
                          <a:solidFill>
                            <a:schemeClr val="tx1"/>
                          </a:solidFill>
                        </a:rPr>
                        <a:t> &amp; </a:t>
                      </a:r>
                      <a:r>
                        <a:rPr lang="en-GB" sz="1600" b="1" i="0" dirty="0">
                          <a:solidFill>
                            <a:schemeClr val="tx1"/>
                          </a:solidFill>
                        </a:rPr>
                        <a:t>4</a:t>
                      </a:r>
                      <a:r>
                        <a:rPr lang="en-GB" sz="1600" b="0" i="0" dirty="0">
                          <a:solidFill>
                            <a:schemeClr val="tx1"/>
                          </a:solidFill>
                        </a:rPr>
                        <a:t>):</a:t>
                      </a:r>
                      <a:r>
                        <a:rPr lang="en-GB" sz="1600" b="1" i="0" dirty="0">
                          <a:solidFill>
                            <a:schemeClr val="tx1"/>
                          </a:solidFill>
                        </a:rPr>
                        <a:t> preganglionic </a:t>
                      </a:r>
                      <a:r>
                        <a:rPr lang="en-GB" sz="1600" b="1" i="0" dirty="0" err="1">
                          <a:solidFill>
                            <a:schemeClr val="tx1"/>
                          </a:solidFill>
                        </a:rPr>
                        <a:t>fibers</a:t>
                      </a:r>
                      <a:r>
                        <a:rPr lang="en-GB" sz="1600" b="1" i="0" dirty="0">
                          <a:solidFill>
                            <a:schemeClr val="tx1"/>
                          </a:solidFill>
                        </a:rPr>
                        <a:t> </a:t>
                      </a:r>
                      <a:r>
                        <a:rPr lang="en-GB" sz="1600" b="0" i="0" dirty="0">
                          <a:solidFill>
                            <a:schemeClr val="tx1"/>
                          </a:solidFill>
                        </a:rPr>
                        <a:t>to</a:t>
                      </a:r>
                      <a:r>
                        <a:rPr lang="en-GB" sz="1600" b="1" i="0" dirty="0">
                          <a:solidFill>
                            <a:schemeClr val="tx1"/>
                          </a:solidFill>
                        </a:rPr>
                        <a:t> pelvic viscera </a:t>
                      </a:r>
                      <a:r>
                        <a:rPr lang="en-GB" sz="1600" b="0" i="0" dirty="0">
                          <a:solidFill>
                            <a:schemeClr val="tx1"/>
                          </a:solidFill>
                        </a:rPr>
                        <a:t>&amp;</a:t>
                      </a:r>
                      <a:r>
                        <a:rPr lang="en-GB" sz="1600" b="1" i="0" dirty="0">
                          <a:solidFill>
                            <a:schemeClr val="tx1"/>
                          </a:solidFill>
                        </a:rPr>
                        <a:t> hindgut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480233"/>
                  </a:ext>
                </a:extLst>
              </a:tr>
            </a:tbl>
          </a:graphicData>
        </a:graphic>
      </p:graphicFrame>
      <p:sp>
        <p:nvSpPr>
          <p:cNvPr id="2" name="Rectangle 1">
            <a:extLst>
              <a:ext uri="{FF2B5EF4-FFF2-40B4-BE49-F238E27FC236}">
                <a16:creationId xmlns:a16="http://schemas.microsoft.com/office/drawing/2014/main" id="{E319EBEA-D09D-48EB-A1EB-03DF9C07F832}"/>
              </a:ext>
            </a:extLst>
          </p:cNvPr>
          <p:cNvSpPr/>
          <p:nvPr/>
        </p:nvSpPr>
        <p:spPr>
          <a:xfrm>
            <a:off x="12192000" y="3275111"/>
            <a:ext cx="4124847" cy="307777"/>
          </a:xfrm>
          <a:prstGeom prst="rect">
            <a:avLst/>
          </a:prstGeom>
        </p:spPr>
        <p:txBody>
          <a:bodyPr wrap="none">
            <a:spAutoFit/>
          </a:bodyPr>
          <a:lstStyle/>
          <a:p>
            <a:r>
              <a:rPr lang="en-US" dirty="0">
                <a:solidFill>
                  <a:srgbClr val="92D050"/>
                </a:solidFill>
              </a:rPr>
              <a:t>which then passes to cisterna chyli (thoracic duct)</a:t>
            </a:r>
            <a:endParaRPr lang="en-US" dirty="0"/>
          </a:p>
        </p:txBody>
      </p:sp>
    </p:spTree>
    <p:extLst>
      <p:ext uri="{BB962C8B-B14F-4D97-AF65-F5344CB8AC3E}">
        <p14:creationId xmlns:p14="http://schemas.microsoft.com/office/powerpoint/2010/main" val="121410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286969-4FD3-48FC-87B1-15AB6347C27D}"/>
              </a:ext>
            </a:extLst>
          </p:cNvPr>
          <p:cNvSpPr/>
          <p:nvPr/>
        </p:nvSpPr>
        <p:spPr>
          <a:xfrm>
            <a:off x="481525" y="671714"/>
            <a:ext cx="6096000" cy="1169551"/>
          </a:xfrm>
          <a:prstGeom prst="rect">
            <a:avLst/>
          </a:prstGeom>
        </p:spPr>
        <p:txBody>
          <a:bodyPr>
            <a:spAutoFit/>
          </a:bodyPr>
          <a:lstStyle/>
          <a:p>
            <a:r>
              <a:rPr lang="en-US" b="1" dirty="0">
                <a:solidFill>
                  <a:srgbClr val="002060"/>
                </a:solidFill>
                <a:latin typeface="+mn-lt"/>
              </a:rPr>
              <a:t>1- The bony pelvis is composed of four bones : </a:t>
            </a:r>
          </a:p>
          <a:p>
            <a:r>
              <a:rPr lang="en-US" dirty="0">
                <a:latin typeface="+mn-lt"/>
              </a:rPr>
              <a:t>A-are connected by 3 joints and lined by 4 muscles.</a:t>
            </a:r>
          </a:p>
          <a:p>
            <a:r>
              <a:rPr lang="en-US" dirty="0">
                <a:latin typeface="+mn-lt"/>
              </a:rPr>
              <a:t>B-are connected by 4 joints and lined by 3 muscles.</a:t>
            </a:r>
          </a:p>
          <a:p>
            <a:r>
              <a:rPr lang="en-US" dirty="0">
                <a:latin typeface="+mn-lt"/>
              </a:rPr>
              <a:t>C-are connected by 4 joints and lined by 4 muscles.</a:t>
            </a:r>
          </a:p>
          <a:p>
            <a:r>
              <a:rPr lang="en-US" dirty="0">
                <a:latin typeface="+mn-lt"/>
              </a:rPr>
              <a:t>D-are connected by 2joints and lined by 8 muscles. </a:t>
            </a:r>
          </a:p>
        </p:txBody>
      </p:sp>
      <p:sp>
        <p:nvSpPr>
          <p:cNvPr id="4" name="TextBox 3">
            <a:extLst>
              <a:ext uri="{FF2B5EF4-FFF2-40B4-BE49-F238E27FC236}">
                <a16:creationId xmlns:a16="http://schemas.microsoft.com/office/drawing/2014/main" id="{E1351C57-9C68-4932-BA13-28DC33CEFC3F}"/>
              </a:ext>
            </a:extLst>
          </p:cNvPr>
          <p:cNvSpPr txBox="1"/>
          <p:nvPr/>
        </p:nvSpPr>
        <p:spPr>
          <a:xfrm>
            <a:off x="481525" y="2039443"/>
            <a:ext cx="4981088" cy="1169551"/>
          </a:xfrm>
          <a:prstGeom prst="rect">
            <a:avLst/>
          </a:prstGeom>
          <a:noFill/>
        </p:spPr>
        <p:txBody>
          <a:bodyPr wrap="square" rtlCol="1">
            <a:spAutoFit/>
          </a:bodyPr>
          <a:lstStyle/>
          <a:p>
            <a:pPr algn="l"/>
            <a:r>
              <a:rPr lang="en-US" b="1" dirty="0">
                <a:solidFill>
                  <a:srgbClr val="002060"/>
                </a:solidFill>
                <a:latin typeface="+mn-lt"/>
              </a:rPr>
              <a:t>2- The Sacroiliac joints is:</a:t>
            </a:r>
          </a:p>
          <a:p>
            <a:pPr algn="l"/>
            <a:r>
              <a:rPr lang="en-US" dirty="0">
                <a:latin typeface="+mn-lt"/>
              </a:rPr>
              <a:t>A-  </a:t>
            </a:r>
            <a:r>
              <a:rPr lang="en-US" dirty="0" err="1">
                <a:latin typeface="+mn-lt"/>
              </a:rPr>
              <a:t>Anteriolateral</a:t>
            </a:r>
            <a:r>
              <a:rPr lang="en-US" dirty="0">
                <a:latin typeface="+mn-lt"/>
              </a:rPr>
              <a:t> cartilaginous join</a:t>
            </a:r>
          </a:p>
          <a:p>
            <a:pPr algn="l"/>
            <a:r>
              <a:rPr lang="en-US" dirty="0">
                <a:latin typeface="+mn-lt"/>
              </a:rPr>
              <a:t>B-</a:t>
            </a:r>
            <a:r>
              <a:rPr lang="en-US" dirty="0" err="1">
                <a:latin typeface="+mn-lt"/>
              </a:rPr>
              <a:t>posteriomedial</a:t>
            </a:r>
            <a:r>
              <a:rPr lang="en-US" dirty="0">
                <a:latin typeface="+mn-lt"/>
              </a:rPr>
              <a:t> cartilaginous joint</a:t>
            </a:r>
          </a:p>
          <a:p>
            <a:pPr algn="l"/>
            <a:r>
              <a:rPr lang="en-US" dirty="0">
                <a:latin typeface="+mn-lt"/>
              </a:rPr>
              <a:t>C- </a:t>
            </a:r>
            <a:r>
              <a:rPr lang="en-US" dirty="0" err="1">
                <a:latin typeface="+mn-lt"/>
              </a:rPr>
              <a:t>posteriolateral</a:t>
            </a:r>
            <a:r>
              <a:rPr lang="en-US" dirty="0">
                <a:latin typeface="+mn-lt"/>
              </a:rPr>
              <a:t>  Synovial joint</a:t>
            </a:r>
          </a:p>
          <a:p>
            <a:pPr algn="l"/>
            <a:r>
              <a:rPr lang="en-US" dirty="0">
                <a:latin typeface="+mn-lt"/>
              </a:rPr>
              <a:t>D- </a:t>
            </a:r>
            <a:r>
              <a:rPr lang="en-US" dirty="0" err="1">
                <a:latin typeface="+mn-lt"/>
              </a:rPr>
              <a:t>Anteriomedial</a:t>
            </a:r>
            <a:r>
              <a:rPr lang="en-US" dirty="0">
                <a:latin typeface="+mn-lt"/>
              </a:rPr>
              <a:t> Synovial joint </a:t>
            </a:r>
          </a:p>
        </p:txBody>
      </p:sp>
      <p:sp>
        <p:nvSpPr>
          <p:cNvPr id="5" name="TextBox 4">
            <a:extLst>
              <a:ext uri="{FF2B5EF4-FFF2-40B4-BE49-F238E27FC236}">
                <a16:creationId xmlns:a16="http://schemas.microsoft.com/office/drawing/2014/main" id="{03C4DB3A-AB84-4C8A-9B4A-C8741B2602ED}"/>
              </a:ext>
            </a:extLst>
          </p:cNvPr>
          <p:cNvSpPr txBox="1"/>
          <p:nvPr/>
        </p:nvSpPr>
        <p:spPr>
          <a:xfrm>
            <a:off x="481524" y="3407172"/>
            <a:ext cx="4981087" cy="738664"/>
          </a:xfrm>
          <a:prstGeom prst="rect">
            <a:avLst/>
          </a:prstGeom>
          <a:noFill/>
        </p:spPr>
        <p:txBody>
          <a:bodyPr wrap="square" rtlCol="1">
            <a:spAutoFit/>
          </a:bodyPr>
          <a:lstStyle/>
          <a:p>
            <a:pPr algn="l"/>
            <a:r>
              <a:rPr lang="en-US" b="1" dirty="0">
                <a:solidFill>
                  <a:srgbClr val="002060"/>
                </a:solidFill>
                <a:latin typeface="+mn-lt"/>
              </a:rPr>
              <a:t>3- The False pelvis is bounded by:</a:t>
            </a:r>
          </a:p>
          <a:p>
            <a:pPr algn="l"/>
            <a:r>
              <a:rPr lang="en-US" dirty="0">
                <a:latin typeface="+mn-lt"/>
              </a:rPr>
              <a:t>A- T11	B-C6	C-L1	D-S2</a:t>
            </a:r>
          </a:p>
          <a:p>
            <a:pPr algn="l"/>
            <a:r>
              <a:rPr lang="en-US" dirty="0">
                <a:latin typeface="+mn-lt"/>
              </a:rPr>
              <a:t>  	</a:t>
            </a:r>
            <a:endParaRPr lang="ar-SA" dirty="0">
              <a:latin typeface="+mn-lt"/>
            </a:endParaRPr>
          </a:p>
        </p:txBody>
      </p:sp>
      <p:sp>
        <p:nvSpPr>
          <p:cNvPr id="6" name="TextBox 5">
            <a:extLst>
              <a:ext uri="{FF2B5EF4-FFF2-40B4-BE49-F238E27FC236}">
                <a16:creationId xmlns:a16="http://schemas.microsoft.com/office/drawing/2014/main" id="{89B4A4B1-0625-401E-A2F1-1B1732FF0AEB}"/>
              </a:ext>
            </a:extLst>
          </p:cNvPr>
          <p:cNvSpPr txBox="1"/>
          <p:nvPr/>
        </p:nvSpPr>
        <p:spPr>
          <a:xfrm>
            <a:off x="481524" y="4145836"/>
            <a:ext cx="6019800" cy="1169551"/>
          </a:xfrm>
          <a:prstGeom prst="rect">
            <a:avLst/>
          </a:prstGeom>
          <a:noFill/>
        </p:spPr>
        <p:txBody>
          <a:bodyPr wrap="square" rtlCol="1">
            <a:spAutoFit/>
          </a:bodyPr>
          <a:lstStyle/>
          <a:p>
            <a:pPr algn="l"/>
            <a:r>
              <a:rPr lang="en-US" b="1" dirty="0">
                <a:solidFill>
                  <a:srgbClr val="002060"/>
                </a:solidFill>
                <a:latin typeface="+mn-lt"/>
              </a:rPr>
              <a:t>4- Which of the following is true about the PELVIC INLET:</a:t>
            </a:r>
          </a:p>
          <a:p>
            <a:pPr algn="l"/>
            <a:r>
              <a:rPr lang="en-US" dirty="0">
                <a:latin typeface="+mn-lt"/>
              </a:rPr>
              <a:t>A- Bounded </a:t>
            </a:r>
            <a:r>
              <a:rPr lang="en-US" dirty="0" err="1">
                <a:latin typeface="+mn-lt"/>
              </a:rPr>
              <a:t>Posteriorly</a:t>
            </a:r>
            <a:r>
              <a:rPr lang="en-US" dirty="0">
                <a:latin typeface="+mn-lt"/>
              </a:rPr>
              <a:t> by the Coccyx</a:t>
            </a:r>
          </a:p>
          <a:p>
            <a:pPr algn="l"/>
            <a:r>
              <a:rPr lang="en-US" dirty="0">
                <a:latin typeface="+mn-lt"/>
              </a:rPr>
              <a:t>B- Bounded </a:t>
            </a:r>
            <a:r>
              <a:rPr lang="en-US" dirty="0" err="1">
                <a:latin typeface="+mn-lt"/>
              </a:rPr>
              <a:t>Anteriorly</a:t>
            </a:r>
            <a:r>
              <a:rPr lang="en-US" dirty="0">
                <a:latin typeface="+mn-lt"/>
              </a:rPr>
              <a:t> by the </a:t>
            </a:r>
            <a:r>
              <a:rPr lang="en-US" dirty="0" err="1">
                <a:latin typeface="+mn-lt"/>
              </a:rPr>
              <a:t>Ileopectineal</a:t>
            </a:r>
            <a:r>
              <a:rPr lang="en-US" dirty="0">
                <a:latin typeface="+mn-lt"/>
              </a:rPr>
              <a:t> (</a:t>
            </a:r>
            <a:r>
              <a:rPr lang="en-US" dirty="0" err="1">
                <a:latin typeface="+mn-lt"/>
              </a:rPr>
              <a:t>arcuate</a:t>
            </a:r>
            <a:r>
              <a:rPr lang="en-US" dirty="0">
                <a:latin typeface="+mn-lt"/>
              </a:rPr>
              <a:t>) lines.  </a:t>
            </a:r>
          </a:p>
          <a:p>
            <a:pPr algn="l"/>
            <a:r>
              <a:rPr lang="en-US" dirty="0">
                <a:latin typeface="+mn-lt"/>
              </a:rPr>
              <a:t>C- Bounded </a:t>
            </a:r>
            <a:r>
              <a:rPr lang="en-US" dirty="0" err="1">
                <a:latin typeface="+mn-lt"/>
              </a:rPr>
              <a:t>lateraly</a:t>
            </a:r>
            <a:r>
              <a:rPr lang="en-US" dirty="0">
                <a:latin typeface="+mn-lt"/>
              </a:rPr>
              <a:t> by the Promontory of sacrum </a:t>
            </a:r>
          </a:p>
          <a:p>
            <a:pPr algn="l"/>
            <a:r>
              <a:rPr lang="en-US" dirty="0">
                <a:latin typeface="+mn-lt"/>
              </a:rPr>
              <a:t>D-Bounded  </a:t>
            </a:r>
            <a:r>
              <a:rPr lang="en-US" dirty="0" err="1">
                <a:latin typeface="+mn-lt"/>
              </a:rPr>
              <a:t>posteriorly</a:t>
            </a:r>
            <a:r>
              <a:rPr lang="en-US" dirty="0">
                <a:latin typeface="+mn-lt"/>
              </a:rPr>
              <a:t> by the ala of sacrum.</a:t>
            </a:r>
            <a:endParaRPr lang="ar-SA" dirty="0">
              <a:latin typeface="+mn-lt"/>
            </a:endParaRPr>
          </a:p>
        </p:txBody>
      </p:sp>
      <p:sp>
        <p:nvSpPr>
          <p:cNvPr id="7" name="TextBox 6">
            <a:extLst>
              <a:ext uri="{FF2B5EF4-FFF2-40B4-BE49-F238E27FC236}">
                <a16:creationId xmlns:a16="http://schemas.microsoft.com/office/drawing/2014/main" id="{5FB10130-576B-46C7-9BA5-5BF7A8D8D68A}"/>
              </a:ext>
            </a:extLst>
          </p:cNvPr>
          <p:cNvSpPr txBox="1"/>
          <p:nvPr/>
        </p:nvSpPr>
        <p:spPr>
          <a:xfrm>
            <a:off x="481525" y="5513565"/>
            <a:ext cx="6096000" cy="523220"/>
          </a:xfrm>
          <a:prstGeom prst="rect">
            <a:avLst/>
          </a:prstGeom>
          <a:noFill/>
        </p:spPr>
        <p:txBody>
          <a:bodyPr wrap="square" rtlCol="1">
            <a:spAutoFit/>
          </a:bodyPr>
          <a:lstStyle/>
          <a:p>
            <a:pPr algn="l"/>
            <a:r>
              <a:rPr lang="en-US" b="1" dirty="0">
                <a:solidFill>
                  <a:srgbClr val="002060"/>
                </a:solidFill>
                <a:latin typeface="+mn-lt"/>
              </a:rPr>
              <a:t>5- Which of the following is  a female  of the pubic arch angle:</a:t>
            </a:r>
          </a:p>
          <a:p>
            <a:pPr algn="l"/>
            <a:r>
              <a:rPr lang="en-US" dirty="0">
                <a:solidFill>
                  <a:schemeClr val="tx1">
                    <a:lumMod val="95000"/>
                    <a:lumOff val="5000"/>
                  </a:schemeClr>
                </a:solidFill>
                <a:latin typeface="+mn-lt"/>
              </a:rPr>
              <a:t>A-  45	B- 65	C-75 	D- 85</a:t>
            </a:r>
            <a:endParaRPr lang="ar-SA" dirty="0">
              <a:solidFill>
                <a:schemeClr val="tx1">
                  <a:lumMod val="95000"/>
                  <a:lumOff val="5000"/>
                </a:schemeClr>
              </a:solidFill>
              <a:latin typeface="+mn-lt"/>
            </a:endParaRPr>
          </a:p>
        </p:txBody>
      </p:sp>
      <p:sp>
        <p:nvSpPr>
          <p:cNvPr id="8" name="TextBox 7">
            <a:extLst>
              <a:ext uri="{FF2B5EF4-FFF2-40B4-BE49-F238E27FC236}">
                <a16:creationId xmlns:a16="http://schemas.microsoft.com/office/drawing/2014/main" id="{C27813BF-F5A5-4D4A-BB29-5B1A4E04E60F}"/>
              </a:ext>
            </a:extLst>
          </p:cNvPr>
          <p:cNvSpPr txBox="1"/>
          <p:nvPr/>
        </p:nvSpPr>
        <p:spPr>
          <a:xfrm>
            <a:off x="5791199" y="673742"/>
            <a:ext cx="6311900" cy="1815882"/>
          </a:xfrm>
          <a:prstGeom prst="rect">
            <a:avLst/>
          </a:prstGeom>
          <a:noFill/>
        </p:spPr>
        <p:txBody>
          <a:bodyPr wrap="square" rtlCol="1">
            <a:spAutoFit/>
          </a:bodyPr>
          <a:lstStyle/>
          <a:p>
            <a:pPr algn="l"/>
            <a:r>
              <a:rPr lang="en-US" b="1" dirty="0">
                <a:solidFill>
                  <a:srgbClr val="002060"/>
                </a:solidFill>
                <a:latin typeface="+mn-lt"/>
              </a:rPr>
              <a:t>6- A 28 year old women ,school teacher from Dublin had a positive pregnancy test. Her obstetrician informed her that it is impossible for her to deliver normally because of the type of her bony pelvis ,which of the following types of  pelvis can have normal vaginal delivery?</a:t>
            </a:r>
          </a:p>
          <a:p>
            <a:pPr algn="l"/>
            <a:r>
              <a:rPr lang="en-US" dirty="0">
                <a:latin typeface="+mn-lt"/>
              </a:rPr>
              <a:t>A- Gynecoid Pelvis </a:t>
            </a:r>
          </a:p>
          <a:p>
            <a:pPr algn="l"/>
            <a:r>
              <a:rPr lang="en-US" dirty="0">
                <a:latin typeface="+mn-lt"/>
              </a:rPr>
              <a:t>B- Android Pelvis </a:t>
            </a:r>
          </a:p>
          <a:p>
            <a:pPr algn="l"/>
            <a:r>
              <a:rPr lang="en-US" dirty="0">
                <a:latin typeface="+mn-lt"/>
              </a:rPr>
              <a:t>C- Anthropoid Pelvis </a:t>
            </a:r>
          </a:p>
          <a:p>
            <a:pPr algn="l"/>
            <a:r>
              <a:rPr lang="en-US" dirty="0">
                <a:latin typeface="+mn-lt"/>
              </a:rPr>
              <a:t>D- </a:t>
            </a:r>
            <a:r>
              <a:rPr lang="en-US" dirty="0" err="1">
                <a:latin typeface="+mn-lt"/>
              </a:rPr>
              <a:t>Platypelloid</a:t>
            </a:r>
            <a:r>
              <a:rPr lang="en-US" dirty="0">
                <a:latin typeface="+mn-lt"/>
              </a:rPr>
              <a:t> Pelvis</a:t>
            </a:r>
            <a:endParaRPr lang="ar-SA" dirty="0">
              <a:latin typeface="+mn-lt"/>
            </a:endParaRPr>
          </a:p>
        </p:txBody>
      </p:sp>
      <p:sp>
        <p:nvSpPr>
          <p:cNvPr id="9" name="TextBox 8">
            <a:extLst>
              <a:ext uri="{FF2B5EF4-FFF2-40B4-BE49-F238E27FC236}">
                <a16:creationId xmlns:a16="http://schemas.microsoft.com/office/drawing/2014/main" id="{1F5B3398-1DF2-4D43-B66A-9CD899F72188}"/>
              </a:ext>
            </a:extLst>
          </p:cNvPr>
          <p:cNvSpPr txBox="1"/>
          <p:nvPr/>
        </p:nvSpPr>
        <p:spPr>
          <a:xfrm rot="10800000">
            <a:off x="0" y="6421102"/>
            <a:ext cx="12192000" cy="307777"/>
          </a:xfrm>
          <a:prstGeom prst="rect">
            <a:avLst/>
          </a:prstGeom>
          <a:noFill/>
        </p:spPr>
        <p:txBody>
          <a:bodyPr wrap="square" rtlCol="1">
            <a:spAutoFit/>
          </a:bodyPr>
          <a:lstStyle/>
          <a:p>
            <a:pPr algn="ctr"/>
            <a:r>
              <a:rPr lang="en-US" dirty="0">
                <a:solidFill>
                  <a:schemeClr val="bg1">
                    <a:lumMod val="65000"/>
                  </a:schemeClr>
                </a:solidFill>
                <a:latin typeface="+mn-lt"/>
              </a:rPr>
              <a:t>1-C	 2-C	3-C	4-D	5-D	6-A	7-A	8-D	9-B</a:t>
            </a:r>
          </a:p>
        </p:txBody>
      </p:sp>
      <p:sp>
        <p:nvSpPr>
          <p:cNvPr id="10" name="Rectangle 9">
            <a:extLst>
              <a:ext uri="{FF2B5EF4-FFF2-40B4-BE49-F238E27FC236}">
                <a16:creationId xmlns:a16="http://schemas.microsoft.com/office/drawing/2014/main" id="{BE95CF5F-ACE6-429C-A286-53E4864C49F7}"/>
              </a:ext>
            </a:extLst>
          </p:cNvPr>
          <p:cNvSpPr/>
          <p:nvPr/>
        </p:nvSpPr>
        <p:spPr>
          <a:xfrm>
            <a:off x="5791200" y="2604985"/>
            <a:ext cx="6096000" cy="738664"/>
          </a:xfrm>
          <a:prstGeom prst="rect">
            <a:avLst/>
          </a:prstGeom>
        </p:spPr>
        <p:txBody>
          <a:bodyPr>
            <a:spAutoFit/>
          </a:bodyPr>
          <a:lstStyle/>
          <a:p>
            <a:r>
              <a:rPr lang="en-US" b="1" dirty="0">
                <a:solidFill>
                  <a:srgbClr val="002060"/>
                </a:solidFill>
                <a:latin typeface="+mn-lt"/>
              </a:rPr>
              <a:t>7- No muscles are found in: </a:t>
            </a:r>
          </a:p>
          <a:p>
            <a:r>
              <a:rPr lang="en-US" dirty="0">
                <a:latin typeface="+mn-lt"/>
              </a:rPr>
              <a:t>A-  The anterior pelvic wall	B- The posterior pelvic wall </a:t>
            </a:r>
          </a:p>
          <a:p>
            <a:r>
              <a:rPr lang="en-US" dirty="0">
                <a:latin typeface="+mn-lt"/>
              </a:rPr>
              <a:t>C- The lateral pelvic wall		D- The medial pelvic wall</a:t>
            </a:r>
          </a:p>
        </p:txBody>
      </p:sp>
      <p:sp>
        <p:nvSpPr>
          <p:cNvPr id="11" name="TextBox 10">
            <a:extLst>
              <a:ext uri="{FF2B5EF4-FFF2-40B4-BE49-F238E27FC236}">
                <a16:creationId xmlns:a16="http://schemas.microsoft.com/office/drawing/2014/main" id="{6B22ECF4-7F69-488D-A00C-D01F74A5CEAC}"/>
              </a:ext>
            </a:extLst>
          </p:cNvPr>
          <p:cNvSpPr txBox="1"/>
          <p:nvPr/>
        </p:nvSpPr>
        <p:spPr>
          <a:xfrm>
            <a:off x="5791201" y="3496654"/>
            <a:ext cx="6095999" cy="1169551"/>
          </a:xfrm>
          <a:prstGeom prst="rect">
            <a:avLst/>
          </a:prstGeom>
          <a:noFill/>
        </p:spPr>
        <p:txBody>
          <a:bodyPr wrap="square" rtlCol="1">
            <a:spAutoFit/>
          </a:bodyPr>
          <a:lstStyle/>
          <a:p>
            <a:pPr algn="l"/>
            <a:r>
              <a:rPr lang="en-US" b="1" dirty="0">
                <a:solidFill>
                  <a:srgbClr val="002060"/>
                </a:solidFill>
                <a:latin typeface="+mn-lt"/>
              </a:rPr>
              <a:t>8- Which of the following is true about the piriformis muscle  :</a:t>
            </a:r>
          </a:p>
          <a:p>
            <a:pPr algn="l"/>
            <a:r>
              <a:rPr lang="en-US" dirty="0">
                <a:latin typeface="+mn-lt"/>
              </a:rPr>
              <a:t>A- Origin from the Inner surface of the </a:t>
            </a:r>
            <a:r>
              <a:rPr lang="en-US" dirty="0" err="1">
                <a:latin typeface="+mn-lt"/>
              </a:rPr>
              <a:t>obturator</a:t>
            </a:r>
            <a:r>
              <a:rPr lang="en-US" dirty="0">
                <a:latin typeface="+mn-lt"/>
              </a:rPr>
              <a:t> membrane and the hip bone.</a:t>
            </a:r>
          </a:p>
          <a:p>
            <a:pPr algn="l"/>
            <a:r>
              <a:rPr lang="en-US" dirty="0">
                <a:latin typeface="+mn-lt"/>
              </a:rPr>
              <a:t> B- inserted in the pelvic surface of the middle 3 sacral vertebrae.</a:t>
            </a:r>
          </a:p>
          <a:p>
            <a:pPr algn="l"/>
            <a:r>
              <a:rPr lang="en-US" dirty="0">
                <a:latin typeface="+mn-lt"/>
              </a:rPr>
              <a:t>C- Supplied by the lumber plexus. </a:t>
            </a:r>
          </a:p>
          <a:p>
            <a:pPr algn="l"/>
            <a:r>
              <a:rPr lang="en-US" dirty="0">
                <a:latin typeface="+mn-lt"/>
              </a:rPr>
              <a:t>D- leaves the pelvis through the greater sciatic foramen. </a:t>
            </a:r>
          </a:p>
        </p:txBody>
      </p:sp>
      <p:sp>
        <p:nvSpPr>
          <p:cNvPr id="12" name="TextBox 11">
            <a:extLst>
              <a:ext uri="{FF2B5EF4-FFF2-40B4-BE49-F238E27FC236}">
                <a16:creationId xmlns:a16="http://schemas.microsoft.com/office/drawing/2014/main" id="{C15D5C90-FA97-4247-9747-5ED449717985}"/>
              </a:ext>
            </a:extLst>
          </p:cNvPr>
          <p:cNvSpPr txBox="1"/>
          <p:nvPr/>
        </p:nvSpPr>
        <p:spPr>
          <a:xfrm>
            <a:off x="5791199" y="4795151"/>
            <a:ext cx="6087063" cy="1600438"/>
          </a:xfrm>
          <a:prstGeom prst="rect">
            <a:avLst/>
          </a:prstGeom>
          <a:noFill/>
        </p:spPr>
        <p:txBody>
          <a:bodyPr wrap="square" rtlCol="1">
            <a:spAutoFit/>
          </a:bodyPr>
          <a:lstStyle/>
          <a:p>
            <a:pPr algn="l"/>
            <a:r>
              <a:rPr lang="en-US" b="1" dirty="0">
                <a:solidFill>
                  <a:srgbClr val="002060"/>
                </a:solidFill>
                <a:latin typeface="+mn-lt"/>
              </a:rPr>
              <a:t>9- Which of the following is true about the PELVIC DIAPHRAGM :</a:t>
            </a:r>
          </a:p>
          <a:p>
            <a:pPr algn="l"/>
            <a:r>
              <a:rPr lang="en-US" dirty="0">
                <a:solidFill>
                  <a:schemeClr val="tx1">
                    <a:lumMod val="95000"/>
                    <a:lumOff val="5000"/>
                  </a:schemeClr>
                </a:solidFill>
                <a:latin typeface="+mn-lt"/>
              </a:rPr>
              <a:t>A- It is incomplete </a:t>
            </a:r>
            <a:r>
              <a:rPr lang="en-US" dirty="0" err="1">
                <a:solidFill>
                  <a:schemeClr val="tx1">
                    <a:lumMod val="95000"/>
                    <a:lumOff val="5000"/>
                  </a:schemeClr>
                </a:solidFill>
                <a:latin typeface="+mn-lt"/>
              </a:rPr>
              <a:t>posteriorly</a:t>
            </a:r>
            <a:r>
              <a:rPr lang="en-US" dirty="0">
                <a:solidFill>
                  <a:schemeClr val="tx1">
                    <a:lumMod val="95000"/>
                    <a:lumOff val="5000"/>
                  </a:schemeClr>
                </a:solidFill>
                <a:latin typeface="+mn-lt"/>
              </a:rPr>
              <a:t>  to allow</a:t>
            </a:r>
          </a:p>
          <a:p>
            <a:pPr algn="l"/>
            <a:r>
              <a:rPr lang="en-US" dirty="0">
                <a:solidFill>
                  <a:schemeClr val="tx1">
                    <a:lumMod val="95000"/>
                    <a:lumOff val="5000"/>
                  </a:schemeClr>
                </a:solidFill>
                <a:latin typeface="+mn-lt"/>
              </a:rPr>
              <a:t> passage of the anal canal.</a:t>
            </a:r>
          </a:p>
          <a:p>
            <a:pPr algn="l"/>
            <a:r>
              <a:rPr lang="en-US" dirty="0">
                <a:solidFill>
                  <a:schemeClr val="tx1">
                    <a:lumMod val="95000"/>
                    <a:lumOff val="5000"/>
                  </a:schemeClr>
                </a:solidFill>
                <a:latin typeface="+mn-lt"/>
              </a:rPr>
              <a:t>B- it forms the  INFERIOR PELVIC WALL.</a:t>
            </a:r>
          </a:p>
          <a:p>
            <a:pPr algn="l"/>
            <a:r>
              <a:rPr lang="en-US" dirty="0">
                <a:solidFill>
                  <a:schemeClr val="tx1">
                    <a:lumMod val="95000"/>
                    <a:lumOff val="5000"/>
                  </a:schemeClr>
                </a:solidFill>
                <a:latin typeface="+mn-lt"/>
              </a:rPr>
              <a:t>C- Main (true) pelvic cavity below it.  </a:t>
            </a:r>
          </a:p>
          <a:p>
            <a:pPr algn="l"/>
            <a:r>
              <a:rPr lang="en-US" dirty="0">
                <a:solidFill>
                  <a:schemeClr val="tx1">
                    <a:lumMod val="95000"/>
                    <a:lumOff val="5000"/>
                  </a:schemeClr>
                </a:solidFill>
                <a:latin typeface="+mn-lt"/>
              </a:rPr>
              <a:t>D- formed by the </a:t>
            </a:r>
            <a:r>
              <a:rPr lang="en-US" dirty="0" err="1">
                <a:solidFill>
                  <a:schemeClr val="tx1">
                    <a:lumMod val="95000"/>
                    <a:lumOff val="5000"/>
                  </a:schemeClr>
                </a:solidFill>
                <a:latin typeface="+mn-lt"/>
              </a:rPr>
              <a:t>levator</a:t>
            </a:r>
            <a:r>
              <a:rPr lang="en-US" dirty="0">
                <a:solidFill>
                  <a:schemeClr val="tx1">
                    <a:lumMod val="95000"/>
                    <a:lumOff val="5000"/>
                  </a:schemeClr>
                </a:solidFill>
                <a:latin typeface="+mn-lt"/>
              </a:rPr>
              <a:t> </a:t>
            </a:r>
            <a:r>
              <a:rPr lang="en-US" dirty="0" err="1">
                <a:solidFill>
                  <a:schemeClr val="tx1">
                    <a:lumMod val="95000"/>
                    <a:lumOff val="5000"/>
                  </a:schemeClr>
                </a:solidFill>
                <a:latin typeface="+mn-lt"/>
              </a:rPr>
              <a:t>ani</a:t>
            </a:r>
            <a:r>
              <a:rPr lang="en-US" dirty="0">
                <a:solidFill>
                  <a:schemeClr val="tx1">
                    <a:lumMod val="95000"/>
                    <a:lumOff val="5000"/>
                  </a:schemeClr>
                </a:solidFill>
                <a:latin typeface="+mn-lt"/>
              </a:rPr>
              <a:t> and the </a:t>
            </a:r>
            <a:r>
              <a:rPr lang="en-US" dirty="0" err="1">
                <a:solidFill>
                  <a:schemeClr val="tx1">
                    <a:lumMod val="95000"/>
                    <a:lumOff val="5000"/>
                  </a:schemeClr>
                </a:solidFill>
                <a:latin typeface="+mn-lt"/>
              </a:rPr>
              <a:t>coccygeus</a:t>
            </a:r>
            <a:r>
              <a:rPr lang="en-US" dirty="0">
                <a:solidFill>
                  <a:schemeClr val="tx1">
                    <a:lumMod val="95000"/>
                    <a:lumOff val="5000"/>
                  </a:schemeClr>
                </a:solidFill>
                <a:latin typeface="+mn-lt"/>
              </a:rPr>
              <a:t> muscles without their covering</a:t>
            </a:r>
          </a:p>
          <a:p>
            <a:pPr algn="l"/>
            <a:r>
              <a:rPr lang="en-US" dirty="0">
                <a:solidFill>
                  <a:schemeClr val="tx1">
                    <a:lumMod val="95000"/>
                    <a:lumOff val="5000"/>
                  </a:schemeClr>
                </a:solidFill>
                <a:latin typeface="+mn-lt"/>
              </a:rPr>
              <a:t>fasciae.</a:t>
            </a:r>
            <a:endParaRPr lang="ar-SA" dirty="0">
              <a:solidFill>
                <a:schemeClr val="tx1">
                  <a:lumMod val="95000"/>
                  <a:lumOff val="5000"/>
                </a:schemeClr>
              </a:solidFill>
              <a:latin typeface="+mn-lt"/>
            </a:endParaRPr>
          </a:p>
        </p:txBody>
      </p:sp>
    </p:spTree>
    <p:extLst>
      <p:ext uri="{BB962C8B-B14F-4D97-AF65-F5344CB8AC3E}">
        <p14:creationId xmlns:p14="http://schemas.microsoft.com/office/powerpoint/2010/main" val="403611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25022BC-7060-44BE-A2BD-BB4C84D89272}"/>
              </a:ext>
            </a:extLst>
          </p:cNvPr>
          <p:cNvSpPr>
            <a:spLocks noChangeArrowheads="1"/>
          </p:cNvSpPr>
          <p:nvPr/>
        </p:nvSpPr>
        <p:spPr bwMode="auto">
          <a:xfrm>
            <a:off x="6095999" y="4764247"/>
            <a:ext cx="581660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rgbClr val="002060"/>
                </a:solidFill>
                <a:effectLst/>
                <a:latin typeface="+mn-lt"/>
                <a:ea typeface="Times New Roman" panose="02020603050405020304" pitchFamily="18" charset="0"/>
                <a:cs typeface="Arial" panose="020B0604020202020204" pitchFamily="34" charset="0"/>
              </a:rPr>
              <a:t>17- Woman is undergoing hysterectomy and during the ligation of uterine artery which of the following will be endanger:</a:t>
            </a:r>
            <a:endParaRPr kumimoji="0" lang="en-GB" altLang="en-US" b="1" i="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altLang="en-US" b="0" i="0" u="none" strike="noStrike" cap="none" normalizeH="0" baseline="0" dirty="0">
                <a:ln>
                  <a:noFill/>
                </a:ln>
                <a:solidFill>
                  <a:srgbClr val="222222"/>
                </a:solidFill>
                <a:effectLst/>
                <a:latin typeface="+mn-lt"/>
                <a:ea typeface="Times New Roman" panose="02020603050405020304" pitchFamily="18" charset="0"/>
                <a:cs typeface="Arial" panose="020B0604020202020204" pitchFamily="34" charset="0"/>
              </a:rPr>
              <a:t>Ureter </a:t>
            </a:r>
            <a:endParaRPr kumimoji="0" lang="en-GB" altLang="en-US"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altLang="en-US" b="0" i="0" u="none" strike="noStrike" cap="none" normalizeH="0" baseline="0" dirty="0">
                <a:ln>
                  <a:noFill/>
                </a:ln>
                <a:solidFill>
                  <a:srgbClr val="222222"/>
                </a:solidFill>
                <a:effectLst/>
                <a:latin typeface="+mn-lt"/>
                <a:ea typeface="Times New Roman" panose="02020603050405020304" pitchFamily="18" charset="0"/>
                <a:cs typeface="Arial" panose="020B0604020202020204" pitchFamily="34" charset="0"/>
              </a:rPr>
              <a:t>Urinary bladder </a:t>
            </a:r>
            <a:endParaRPr kumimoji="0" lang="en-GB" altLang="en-US"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GB" altLang="en-US" b="0" i="0" u="none" strike="noStrike" cap="none" normalizeH="0" baseline="0" dirty="0">
                <a:ln>
                  <a:noFill/>
                </a:ln>
                <a:solidFill>
                  <a:schemeClr val="tx1"/>
                </a:solidFill>
                <a:effectLst/>
                <a:latin typeface="+mn-lt"/>
              </a:rPr>
              <a:t>Ovarian artery</a:t>
            </a:r>
          </a:p>
        </p:txBody>
      </p:sp>
      <p:sp>
        <p:nvSpPr>
          <p:cNvPr id="6" name="Text Box 1">
            <a:extLst>
              <a:ext uri="{FF2B5EF4-FFF2-40B4-BE49-F238E27FC236}">
                <a16:creationId xmlns:a16="http://schemas.microsoft.com/office/drawing/2014/main" id="{7A4990AA-1C14-4E63-A5FF-8550B11428DC}"/>
              </a:ext>
            </a:extLst>
          </p:cNvPr>
          <p:cNvSpPr txBox="1">
            <a:spLocks noChangeArrowheads="1"/>
          </p:cNvSpPr>
          <p:nvPr/>
        </p:nvSpPr>
        <p:spPr bwMode="auto">
          <a:xfrm rot="10800000">
            <a:off x="1" y="6367583"/>
            <a:ext cx="12192000" cy="3356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rPr>
              <a:t>10-C 	11-A 	12-B	13-C	14-C	15-B	16-B	</a:t>
            </a:r>
            <a:r>
              <a:rPr lang="en-US" altLang="en-US"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17</a:t>
            </a:r>
            <a:r>
              <a:rPr kumimoji="0" lang="en-US" altLang="en-US" b="0" i="0" u="none" strike="noStrike" cap="none" normalizeH="0" baseline="0" dirty="0">
                <a:ln>
                  <a:noFill/>
                </a:ln>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rPr>
              <a:t>-A</a:t>
            </a:r>
            <a:endParaRPr kumimoji="0" lang="en-US" altLang="en-US" sz="1200" b="0" i="0" u="none" strike="noStrike" cap="none" normalizeH="0" baseline="0" dirty="0">
              <a:ln>
                <a:noFill/>
              </a:ln>
              <a:solidFill>
                <a:schemeClr val="bg1">
                  <a:lumMod val="65000"/>
                </a:schemeClr>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8CDB5BC-254F-4730-BC3D-6B8A108A4C08}"/>
              </a:ext>
            </a:extLst>
          </p:cNvPr>
          <p:cNvSpPr/>
          <p:nvPr/>
        </p:nvSpPr>
        <p:spPr>
          <a:xfrm>
            <a:off x="279400" y="873741"/>
            <a:ext cx="5626100" cy="1169551"/>
          </a:xfrm>
          <a:prstGeom prst="rect">
            <a:avLst/>
          </a:prstGeom>
        </p:spPr>
        <p:txBody>
          <a:bodyPr wrap="square">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10- Which one the following fibers of </a:t>
            </a:r>
            <a:r>
              <a:rPr lang="en-US" altLang="en-US" b="1" dirty="0" err="1">
                <a:solidFill>
                  <a:srgbClr val="002060"/>
                </a:solidFill>
                <a:latin typeface="+mn-lt"/>
                <a:ea typeface="Times New Roman" panose="02020603050405020304" pitchFamily="18" charset="0"/>
                <a:cs typeface="Arial" panose="020B0604020202020204" pitchFamily="34" charset="0"/>
              </a:rPr>
              <a:t>Levatores</a:t>
            </a:r>
            <a:r>
              <a:rPr lang="en-US" altLang="en-US" b="1" dirty="0">
                <a:solidFill>
                  <a:srgbClr val="002060"/>
                </a:solidFill>
                <a:latin typeface="+mn-lt"/>
                <a:ea typeface="Times New Roman" panose="02020603050405020304" pitchFamily="18" charset="0"/>
                <a:cs typeface="Arial" panose="020B0604020202020204" pitchFamily="34" charset="0"/>
              </a:rPr>
              <a:t> Ani muscles considered as the intermediate part?</a:t>
            </a:r>
            <a:endParaRPr lang="en-GB" altLang="en-US" b="1" dirty="0">
              <a:solidFill>
                <a:srgbClr val="002060"/>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Pubococcygeus</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err="1">
                <a:solidFill>
                  <a:srgbClr val="222222"/>
                </a:solidFill>
                <a:latin typeface="+mn-lt"/>
                <a:ea typeface="Times New Roman" panose="02020603050405020304" pitchFamily="18" charset="0"/>
                <a:cs typeface="Arial" panose="020B0604020202020204" pitchFamily="34" charset="0"/>
              </a:rPr>
              <a:t>Ischiococcygeus</a:t>
            </a:r>
            <a:r>
              <a:rPr lang="en-US" altLang="en-US" dirty="0">
                <a:solidFill>
                  <a:srgbClr val="222222"/>
                </a:solidFill>
                <a:latin typeface="+mn-lt"/>
                <a:ea typeface="Times New Roman" panose="02020603050405020304" pitchFamily="18" charset="0"/>
                <a:cs typeface="Arial" panose="020B0604020202020204" pitchFamily="34" charset="0"/>
              </a:rPr>
              <a:t>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err="1">
                <a:solidFill>
                  <a:srgbClr val="222222"/>
                </a:solidFill>
                <a:latin typeface="+mn-lt"/>
                <a:ea typeface="Times New Roman" panose="02020603050405020304" pitchFamily="18" charset="0"/>
                <a:cs typeface="Arial" panose="020B0604020202020204" pitchFamily="34" charset="0"/>
              </a:rPr>
              <a:t>Iliococcygeus</a:t>
            </a:r>
            <a:endParaRPr lang="en-GB" altLang="en-US" dirty="0">
              <a:solidFill>
                <a:schemeClr val="tx1"/>
              </a:solidFill>
              <a:latin typeface="+mn-lt"/>
            </a:endParaRPr>
          </a:p>
        </p:txBody>
      </p:sp>
      <p:sp>
        <p:nvSpPr>
          <p:cNvPr id="12" name="Rectangle 11">
            <a:extLst>
              <a:ext uri="{FF2B5EF4-FFF2-40B4-BE49-F238E27FC236}">
                <a16:creationId xmlns:a16="http://schemas.microsoft.com/office/drawing/2014/main" id="{B7F9D660-23F0-419A-B9DF-5933EFB12943}"/>
              </a:ext>
            </a:extLst>
          </p:cNvPr>
          <p:cNvSpPr/>
          <p:nvPr/>
        </p:nvSpPr>
        <p:spPr>
          <a:xfrm>
            <a:off x="279400" y="2382328"/>
            <a:ext cx="6096000" cy="954107"/>
          </a:xfrm>
          <a:prstGeom prst="rect">
            <a:avLst/>
          </a:prstGeom>
        </p:spPr>
        <p:txBody>
          <a:bodyPr>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11- The Nerve supply to the Coccygeus muscle:</a:t>
            </a:r>
            <a:endParaRPr lang="en-GB" altLang="en-US" b="1" dirty="0">
              <a:solidFill>
                <a:srgbClr val="002060"/>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Branches of 4</a:t>
            </a:r>
            <a:r>
              <a:rPr lang="en-US" altLang="en-US" baseline="30000" dirty="0">
                <a:solidFill>
                  <a:srgbClr val="222222"/>
                </a:solidFill>
                <a:latin typeface="+mn-lt"/>
                <a:ea typeface="Times New Roman" panose="02020603050405020304" pitchFamily="18" charset="0"/>
                <a:cs typeface="Arial" panose="020B0604020202020204" pitchFamily="34" charset="0"/>
              </a:rPr>
              <a:t>th</a:t>
            </a:r>
            <a:r>
              <a:rPr lang="en-US" altLang="en-US" dirty="0">
                <a:solidFill>
                  <a:srgbClr val="222222"/>
                </a:solidFill>
                <a:latin typeface="+mn-lt"/>
                <a:ea typeface="Times New Roman" panose="02020603050405020304" pitchFamily="18" charset="0"/>
                <a:cs typeface="Arial" panose="020B0604020202020204" pitchFamily="34" charset="0"/>
              </a:rPr>
              <a:t> and 5</a:t>
            </a:r>
            <a:r>
              <a:rPr lang="en-US" altLang="en-US" baseline="30000" dirty="0">
                <a:solidFill>
                  <a:srgbClr val="222222"/>
                </a:solidFill>
                <a:latin typeface="+mn-lt"/>
                <a:ea typeface="Times New Roman" panose="02020603050405020304" pitchFamily="18" charset="0"/>
                <a:cs typeface="Arial" panose="020B0604020202020204" pitchFamily="34" charset="0"/>
              </a:rPr>
              <a:t>th</a:t>
            </a:r>
            <a:r>
              <a:rPr lang="en-US" altLang="en-US" dirty="0">
                <a:solidFill>
                  <a:srgbClr val="222222"/>
                </a:solidFill>
                <a:latin typeface="+mn-lt"/>
                <a:ea typeface="Times New Roman" panose="02020603050405020304" pitchFamily="18" charset="0"/>
                <a:cs typeface="Arial" panose="020B0604020202020204" pitchFamily="34" charset="0"/>
              </a:rPr>
              <a:t> sacral nerves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Branches of pudendal nerve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both</a:t>
            </a:r>
            <a:endParaRPr lang="en-GB" altLang="en-US" dirty="0">
              <a:solidFill>
                <a:schemeClr val="tx1"/>
              </a:solidFill>
              <a:latin typeface="+mn-lt"/>
            </a:endParaRPr>
          </a:p>
        </p:txBody>
      </p:sp>
      <p:sp>
        <p:nvSpPr>
          <p:cNvPr id="13" name="Rectangle 12">
            <a:extLst>
              <a:ext uri="{FF2B5EF4-FFF2-40B4-BE49-F238E27FC236}">
                <a16:creationId xmlns:a16="http://schemas.microsoft.com/office/drawing/2014/main" id="{51BE0445-8514-44D1-80C3-0DE5BBBA6291}"/>
              </a:ext>
            </a:extLst>
          </p:cNvPr>
          <p:cNvSpPr/>
          <p:nvPr/>
        </p:nvSpPr>
        <p:spPr>
          <a:xfrm>
            <a:off x="279400" y="3670620"/>
            <a:ext cx="6096000" cy="954107"/>
          </a:xfrm>
          <a:prstGeom prst="rect">
            <a:avLst/>
          </a:prstGeom>
        </p:spPr>
        <p:txBody>
          <a:bodyPr>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12- The </a:t>
            </a:r>
            <a:r>
              <a:rPr lang="en-US" altLang="en-US" b="1" u="sng" dirty="0">
                <a:solidFill>
                  <a:srgbClr val="002060"/>
                </a:solidFill>
                <a:latin typeface="+mn-lt"/>
                <a:ea typeface="Times New Roman" panose="02020603050405020304" pitchFamily="18" charset="0"/>
                <a:cs typeface="Arial" panose="020B0604020202020204" pitchFamily="34" charset="0"/>
              </a:rPr>
              <a:t>medial</a:t>
            </a:r>
            <a:r>
              <a:rPr lang="en-US" altLang="en-US" b="1" dirty="0">
                <a:solidFill>
                  <a:srgbClr val="002060"/>
                </a:solidFill>
                <a:latin typeface="+mn-lt"/>
                <a:ea typeface="Times New Roman" panose="02020603050405020304" pitchFamily="18" charset="0"/>
                <a:cs typeface="Arial" panose="020B0604020202020204" pitchFamily="34" charset="0"/>
              </a:rPr>
              <a:t> umbilical ligament results from? </a:t>
            </a:r>
            <a:endParaRPr lang="en-GB" altLang="en-US" b="1" dirty="0">
              <a:solidFill>
                <a:srgbClr val="002060"/>
              </a:solidFill>
              <a:latin typeface="+mn-lt"/>
            </a:endParaRPr>
          </a:p>
          <a:p>
            <a:pPr marL="342900" lvl="0" indent="-342900" eaLnBrk="0" fontAlgn="base" hangingPunct="0">
              <a:spcBef>
                <a:spcPct val="0"/>
              </a:spcBef>
              <a:spcAft>
                <a:spcPct val="0"/>
              </a:spcAft>
              <a:buFont typeface="+mj-lt"/>
              <a:buAutoNum type="alphaUcPeriod"/>
            </a:pPr>
            <a:r>
              <a:rPr lang="en-US" altLang="en-US" dirty="0" err="1">
                <a:solidFill>
                  <a:srgbClr val="222222"/>
                </a:solidFill>
                <a:latin typeface="+mn-lt"/>
                <a:ea typeface="Times New Roman" panose="02020603050405020304" pitchFamily="18" charset="0"/>
                <a:cs typeface="Arial" panose="020B0604020202020204" pitchFamily="34" charset="0"/>
              </a:rPr>
              <a:t>Fibrosed</a:t>
            </a:r>
            <a:r>
              <a:rPr lang="en-US" altLang="en-US" dirty="0">
                <a:solidFill>
                  <a:srgbClr val="222222"/>
                </a:solidFill>
                <a:latin typeface="+mn-lt"/>
                <a:ea typeface="Times New Roman" panose="02020603050405020304" pitchFamily="18" charset="0"/>
                <a:cs typeface="Arial" panose="020B0604020202020204" pitchFamily="34" charset="0"/>
              </a:rPr>
              <a:t> umbilical vein</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err="1">
                <a:solidFill>
                  <a:srgbClr val="222222"/>
                </a:solidFill>
                <a:latin typeface="+mn-lt"/>
                <a:ea typeface="Times New Roman" panose="02020603050405020304" pitchFamily="18" charset="0"/>
                <a:cs typeface="Arial" panose="020B0604020202020204" pitchFamily="34" charset="0"/>
              </a:rPr>
              <a:t>Fibrosed</a:t>
            </a:r>
            <a:r>
              <a:rPr lang="en-US" altLang="en-US" dirty="0">
                <a:solidFill>
                  <a:srgbClr val="222222"/>
                </a:solidFill>
                <a:latin typeface="+mn-lt"/>
                <a:ea typeface="Times New Roman" panose="02020603050405020304" pitchFamily="18" charset="0"/>
                <a:cs typeface="Arial" panose="020B0604020202020204" pitchFamily="34" charset="0"/>
              </a:rPr>
              <a:t> umbilical artery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Superior vesical artery </a:t>
            </a:r>
            <a:endParaRPr lang="en-GB" altLang="en-US" dirty="0">
              <a:solidFill>
                <a:schemeClr val="tx1"/>
              </a:solidFill>
              <a:latin typeface="+mn-lt"/>
            </a:endParaRPr>
          </a:p>
        </p:txBody>
      </p:sp>
      <p:sp>
        <p:nvSpPr>
          <p:cNvPr id="14" name="Rectangle 13">
            <a:extLst>
              <a:ext uri="{FF2B5EF4-FFF2-40B4-BE49-F238E27FC236}">
                <a16:creationId xmlns:a16="http://schemas.microsoft.com/office/drawing/2014/main" id="{EDE9E8D7-800B-4B60-B28A-5B84F88EF9CB}"/>
              </a:ext>
            </a:extLst>
          </p:cNvPr>
          <p:cNvSpPr/>
          <p:nvPr/>
        </p:nvSpPr>
        <p:spPr>
          <a:xfrm>
            <a:off x="279400" y="5073786"/>
            <a:ext cx="5346700" cy="1169551"/>
          </a:xfrm>
          <a:prstGeom prst="rect">
            <a:avLst/>
          </a:prstGeom>
        </p:spPr>
        <p:txBody>
          <a:bodyPr wrap="square">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13- Which of the following arteries supply the urinary bladder in female :</a:t>
            </a:r>
            <a:endParaRPr lang="en-GB" altLang="en-US" b="1" dirty="0">
              <a:solidFill>
                <a:srgbClr val="002060"/>
              </a:solidFill>
              <a:latin typeface="+mn-lt"/>
            </a:endParaRPr>
          </a:p>
          <a:p>
            <a:pPr marL="355600" lvl="1" indent="-3556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Uterine artery </a:t>
            </a:r>
            <a:endParaRPr lang="en-GB" altLang="en-US" dirty="0">
              <a:solidFill>
                <a:schemeClr val="tx1"/>
              </a:solidFill>
              <a:latin typeface="+mn-lt"/>
            </a:endParaRPr>
          </a:p>
          <a:p>
            <a:pPr marL="355600" lvl="1" indent="-3556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Inferior vesical artery </a:t>
            </a:r>
            <a:endParaRPr lang="en-GB" altLang="en-US" dirty="0">
              <a:solidFill>
                <a:schemeClr val="tx1"/>
              </a:solidFill>
              <a:latin typeface="+mn-lt"/>
            </a:endParaRPr>
          </a:p>
          <a:p>
            <a:pPr marL="355600" lvl="1" indent="-3556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Vaginal artery</a:t>
            </a:r>
            <a:endParaRPr lang="en-GB" altLang="en-US" dirty="0">
              <a:solidFill>
                <a:schemeClr val="tx1"/>
              </a:solidFill>
              <a:latin typeface="+mn-lt"/>
            </a:endParaRPr>
          </a:p>
        </p:txBody>
      </p:sp>
      <p:sp>
        <p:nvSpPr>
          <p:cNvPr id="15" name="Rectangle 14">
            <a:extLst>
              <a:ext uri="{FF2B5EF4-FFF2-40B4-BE49-F238E27FC236}">
                <a16:creationId xmlns:a16="http://schemas.microsoft.com/office/drawing/2014/main" id="{BC26AE48-B6C1-4A5E-9EF2-DFEC61F43AF5}"/>
              </a:ext>
            </a:extLst>
          </p:cNvPr>
          <p:cNvSpPr/>
          <p:nvPr/>
        </p:nvSpPr>
        <p:spPr>
          <a:xfrm>
            <a:off x="4627099" y="103992"/>
            <a:ext cx="1164101" cy="584775"/>
          </a:xfrm>
          <a:prstGeom prst="rect">
            <a:avLst/>
          </a:prstGeom>
        </p:spPr>
        <p:txBody>
          <a:bodyPr wrap="none">
            <a:spAutoFit/>
          </a:bodyPr>
          <a:lstStyle/>
          <a:p>
            <a:r>
              <a:rPr lang="en-US" sz="3200" b="1" dirty="0">
                <a:latin typeface="+mj-lt"/>
              </a:rPr>
              <a:t>MCQs</a:t>
            </a:r>
          </a:p>
        </p:txBody>
      </p:sp>
      <p:sp>
        <p:nvSpPr>
          <p:cNvPr id="16" name="Rectangle 15">
            <a:extLst>
              <a:ext uri="{FF2B5EF4-FFF2-40B4-BE49-F238E27FC236}">
                <a16:creationId xmlns:a16="http://schemas.microsoft.com/office/drawing/2014/main" id="{4F555A40-C0DB-4279-9931-5CF0C2DCD5DF}"/>
              </a:ext>
            </a:extLst>
          </p:cNvPr>
          <p:cNvSpPr/>
          <p:nvPr/>
        </p:nvSpPr>
        <p:spPr>
          <a:xfrm>
            <a:off x="6096000" y="873741"/>
            <a:ext cx="6096000" cy="954107"/>
          </a:xfrm>
          <a:prstGeom prst="rect">
            <a:avLst/>
          </a:prstGeom>
        </p:spPr>
        <p:txBody>
          <a:bodyPr>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14- The right ovarian vein drains into:</a:t>
            </a:r>
            <a:endParaRPr lang="en-GB" altLang="en-US" b="1" dirty="0">
              <a:solidFill>
                <a:srgbClr val="002060"/>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Renal vein</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Common iliac vein</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Inferior vena cava</a:t>
            </a:r>
            <a:endParaRPr lang="en-GB" altLang="en-US" dirty="0">
              <a:solidFill>
                <a:schemeClr val="tx1"/>
              </a:solidFill>
              <a:latin typeface="+mn-lt"/>
            </a:endParaRPr>
          </a:p>
        </p:txBody>
      </p:sp>
      <p:sp>
        <p:nvSpPr>
          <p:cNvPr id="17" name="Rectangle 16">
            <a:extLst>
              <a:ext uri="{FF2B5EF4-FFF2-40B4-BE49-F238E27FC236}">
                <a16:creationId xmlns:a16="http://schemas.microsoft.com/office/drawing/2014/main" id="{C70DB4C8-3856-4138-BDD2-8DE25909ACA4}"/>
              </a:ext>
            </a:extLst>
          </p:cNvPr>
          <p:cNvSpPr/>
          <p:nvPr/>
        </p:nvSpPr>
        <p:spPr>
          <a:xfrm>
            <a:off x="6095999" y="2222502"/>
            <a:ext cx="6096000" cy="954107"/>
          </a:xfrm>
          <a:prstGeom prst="rect">
            <a:avLst/>
          </a:prstGeom>
        </p:spPr>
        <p:txBody>
          <a:bodyPr>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15- The relaxation of which of the following muscle fibers lead to defecation</a:t>
            </a:r>
            <a:r>
              <a:rPr lang="en-US" altLang="en-US" b="1" dirty="0">
                <a:solidFill>
                  <a:srgbClr val="222222"/>
                </a:solidFill>
                <a:latin typeface="+mn-lt"/>
                <a:ea typeface="Times New Roman" panose="02020603050405020304" pitchFamily="18" charset="0"/>
                <a:cs typeface="Arial" panose="020B0604020202020204" pitchFamily="34" charset="0"/>
              </a:rPr>
              <a:t>?</a:t>
            </a:r>
            <a:endParaRPr lang="en-GB" altLang="en-US" b="1"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Pubococcygeus</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err="1">
                <a:solidFill>
                  <a:srgbClr val="222222"/>
                </a:solidFill>
                <a:latin typeface="+mn-lt"/>
                <a:ea typeface="Times New Roman" panose="02020603050405020304" pitchFamily="18" charset="0"/>
                <a:cs typeface="Arial" panose="020B0604020202020204" pitchFamily="34" charset="0"/>
              </a:rPr>
              <a:t>Puborectalis</a:t>
            </a:r>
            <a:r>
              <a:rPr lang="en-US" altLang="en-US" dirty="0">
                <a:solidFill>
                  <a:srgbClr val="222222"/>
                </a:solidFill>
                <a:latin typeface="+mn-lt"/>
                <a:ea typeface="Times New Roman" panose="02020603050405020304" pitchFamily="18" charset="0"/>
                <a:cs typeface="Arial" panose="020B0604020202020204" pitchFamily="34" charset="0"/>
              </a:rPr>
              <a:t>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Coccygeus </a:t>
            </a:r>
            <a:endParaRPr lang="en-GB" altLang="en-US" dirty="0">
              <a:solidFill>
                <a:schemeClr val="tx1"/>
              </a:solidFill>
              <a:latin typeface="+mn-lt"/>
            </a:endParaRPr>
          </a:p>
        </p:txBody>
      </p:sp>
      <p:sp>
        <p:nvSpPr>
          <p:cNvPr id="19" name="Rectangle 18">
            <a:extLst>
              <a:ext uri="{FF2B5EF4-FFF2-40B4-BE49-F238E27FC236}">
                <a16:creationId xmlns:a16="http://schemas.microsoft.com/office/drawing/2014/main" id="{1F8FAD30-9AC8-49FB-AC2D-8364E45B6758}"/>
              </a:ext>
            </a:extLst>
          </p:cNvPr>
          <p:cNvSpPr/>
          <p:nvPr/>
        </p:nvSpPr>
        <p:spPr>
          <a:xfrm>
            <a:off x="6096000" y="3649177"/>
            <a:ext cx="6096000" cy="954107"/>
          </a:xfrm>
          <a:prstGeom prst="rect">
            <a:avLst/>
          </a:prstGeom>
        </p:spPr>
        <p:txBody>
          <a:bodyPr>
            <a:spAutoFit/>
          </a:bodyPr>
          <a:lstStyle/>
          <a:p>
            <a:pPr lvl="0" eaLnBrk="0" fontAlgn="base" hangingPunct="0">
              <a:spcBef>
                <a:spcPct val="0"/>
              </a:spcBef>
              <a:spcAft>
                <a:spcPct val="0"/>
              </a:spcAft>
            </a:pPr>
            <a:r>
              <a:rPr lang="en-US" altLang="en-US" b="1" dirty="0">
                <a:solidFill>
                  <a:srgbClr val="002060"/>
                </a:solidFill>
                <a:latin typeface="+mn-lt"/>
                <a:ea typeface="Times New Roman" panose="02020603050405020304" pitchFamily="18" charset="0"/>
                <a:cs typeface="Arial" panose="020B0604020202020204" pitchFamily="34" charset="0"/>
              </a:rPr>
              <a:t>16</a:t>
            </a:r>
            <a:r>
              <a:rPr lang="en-GB" altLang="en-US" b="1" dirty="0">
                <a:solidFill>
                  <a:srgbClr val="002060"/>
                </a:solidFill>
                <a:latin typeface="+mn-lt"/>
                <a:ea typeface="Times New Roman" panose="02020603050405020304" pitchFamily="18" charset="0"/>
                <a:cs typeface="Arial" panose="020B0604020202020204" pitchFamily="34" charset="0"/>
              </a:rPr>
              <a:t>- </a:t>
            </a:r>
            <a:r>
              <a:rPr lang="en-US" altLang="en-US" b="1" dirty="0">
                <a:solidFill>
                  <a:srgbClr val="002060"/>
                </a:solidFill>
                <a:latin typeface="+mn-lt"/>
                <a:ea typeface="Times New Roman" panose="02020603050405020304" pitchFamily="18" charset="0"/>
                <a:cs typeface="Arial" panose="020B0604020202020204" pitchFamily="34" charset="0"/>
              </a:rPr>
              <a:t>The ovarian artery originate from:</a:t>
            </a:r>
            <a:endParaRPr lang="en-GB" altLang="en-US" b="1" dirty="0">
              <a:solidFill>
                <a:srgbClr val="002060"/>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Uterine artery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Abdominal aorta </a:t>
            </a:r>
            <a:endParaRPr lang="en-GB" altLang="en-US" dirty="0">
              <a:solidFill>
                <a:schemeClr val="tx1"/>
              </a:solidFill>
              <a:latin typeface="+mn-lt"/>
            </a:endParaRPr>
          </a:p>
          <a:p>
            <a:pPr marL="342900" lvl="0" indent="-342900" eaLnBrk="0" fontAlgn="base" hangingPunct="0">
              <a:spcBef>
                <a:spcPct val="0"/>
              </a:spcBef>
              <a:spcAft>
                <a:spcPct val="0"/>
              </a:spcAft>
              <a:buFont typeface="+mj-lt"/>
              <a:buAutoNum type="alphaUcPeriod"/>
            </a:pPr>
            <a:r>
              <a:rPr lang="en-US" altLang="en-US" dirty="0">
                <a:solidFill>
                  <a:srgbClr val="222222"/>
                </a:solidFill>
                <a:latin typeface="+mn-lt"/>
                <a:ea typeface="Times New Roman" panose="02020603050405020304" pitchFamily="18" charset="0"/>
                <a:cs typeface="Arial" panose="020B0604020202020204" pitchFamily="34" charset="0"/>
              </a:rPr>
              <a:t>Internal iliac artery </a:t>
            </a:r>
            <a:endParaRPr lang="en-GB" altLang="en-US" dirty="0">
              <a:solidFill>
                <a:schemeClr val="tx1"/>
              </a:solidFill>
              <a:latin typeface="+mn-lt"/>
            </a:endParaRPr>
          </a:p>
        </p:txBody>
      </p:sp>
    </p:spTree>
    <p:extLst>
      <p:ext uri="{BB962C8B-B14F-4D97-AF65-F5344CB8AC3E}">
        <p14:creationId xmlns:p14="http://schemas.microsoft.com/office/powerpoint/2010/main" val="78134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0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pPr marL="571500" indent="-571500" rtl="0">
              <a:buFont typeface="Wingdings" panose="05000000000000000000" pitchFamily="2" charset="2"/>
              <a:buChar char="§"/>
            </a:pPr>
            <a:r>
              <a:rPr lang="en-US" dirty="0"/>
              <a:t>Objectives</a:t>
            </a:r>
            <a:endParaRPr lang="en-GB" dirty="0"/>
          </a:p>
        </p:txBody>
      </p:sp>
      <p:sp>
        <p:nvSpPr>
          <p:cNvPr id="8" name="Content Placeholder 7"/>
          <p:cNvSpPr>
            <a:spLocks noGrp="1"/>
          </p:cNvSpPr>
          <p:nvPr>
            <p:ph idx="1"/>
          </p:nvPr>
        </p:nvSpPr>
        <p:spPr>
          <a:xfrm>
            <a:off x="838200" y="1512235"/>
            <a:ext cx="10744200" cy="4750453"/>
          </a:xfrm>
        </p:spPr>
        <p:txBody>
          <a:bodyPr>
            <a:noAutofit/>
          </a:bodyPr>
          <a:lstStyle/>
          <a:p>
            <a:pPr algn="l" rtl="0">
              <a:buNone/>
              <a:defRPr/>
            </a:pPr>
            <a:r>
              <a:rPr lang="en-US" b="1" dirty="0"/>
              <a:t>At the end of the lecture, students should be able to:</a:t>
            </a:r>
          </a:p>
          <a:p>
            <a:pPr marL="354013" indent="-354013" algn="l" rtl="0">
              <a:buFont typeface="Wingdings" panose="05000000000000000000" pitchFamily="2" charset="2"/>
              <a:buChar char="ü"/>
              <a:defRPr/>
            </a:pPr>
            <a:r>
              <a:rPr lang="en-US" dirty="0"/>
              <a:t>Describe the anatomy of the </a:t>
            </a:r>
            <a:r>
              <a:rPr lang="en-US" b="1" u="sng" dirty="0"/>
              <a:t>pelvic</a:t>
            </a:r>
            <a:r>
              <a:rPr lang="en-US" b="1" dirty="0"/>
              <a:t> wall</a:t>
            </a:r>
            <a:r>
              <a:rPr lang="en-US" dirty="0"/>
              <a:t>, </a:t>
            </a:r>
            <a:r>
              <a:rPr lang="en-US" b="1" dirty="0"/>
              <a:t>bones</a:t>
            </a:r>
            <a:r>
              <a:rPr lang="en-US" dirty="0"/>
              <a:t>, </a:t>
            </a:r>
            <a:r>
              <a:rPr lang="en-US" b="1" dirty="0"/>
              <a:t>joints</a:t>
            </a:r>
            <a:r>
              <a:rPr lang="en-US" dirty="0"/>
              <a:t> &amp; </a:t>
            </a:r>
            <a:r>
              <a:rPr lang="en-US" b="1" dirty="0"/>
              <a:t>muscles</a:t>
            </a:r>
            <a:r>
              <a:rPr lang="en-US" dirty="0"/>
              <a:t>.</a:t>
            </a:r>
          </a:p>
          <a:p>
            <a:pPr marL="354013" indent="-354013" algn="l" rtl="0">
              <a:buFont typeface="Wingdings" panose="05000000000000000000" pitchFamily="2" charset="2"/>
              <a:buChar char="ü"/>
              <a:defRPr/>
            </a:pPr>
            <a:r>
              <a:rPr lang="en-US" dirty="0"/>
              <a:t>Describe the </a:t>
            </a:r>
            <a:r>
              <a:rPr lang="en-US" b="1" dirty="0"/>
              <a:t>boundaries</a:t>
            </a:r>
            <a:r>
              <a:rPr lang="en-US" dirty="0"/>
              <a:t> and </a:t>
            </a:r>
            <a:r>
              <a:rPr lang="en-US" b="1" dirty="0"/>
              <a:t>subdivisions</a:t>
            </a:r>
            <a:r>
              <a:rPr lang="en-US" dirty="0"/>
              <a:t> of the </a:t>
            </a:r>
            <a:r>
              <a:rPr lang="en-US" b="1" u="sng" dirty="0"/>
              <a:t>pelvis</a:t>
            </a:r>
            <a:r>
              <a:rPr lang="en-US" dirty="0"/>
              <a:t>. </a:t>
            </a:r>
          </a:p>
          <a:p>
            <a:pPr marL="354013" indent="-354013" algn="l" rtl="0">
              <a:buFont typeface="Wingdings" panose="05000000000000000000" pitchFamily="2" charset="2"/>
              <a:buChar char="ü"/>
              <a:defRPr/>
            </a:pPr>
            <a:r>
              <a:rPr lang="en-US" dirty="0"/>
              <a:t>Differentiate the </a:t>
            </a:r>
            <a:r>
              <a:rPr lang="en-US" b="1" dirty="0"/>
              <a:t>different</a:t>
            </a:r>
            <a:r>
              <a:rPr lang="en-US" dirty="0"/>
              <a:t> </a:t>
            </a:r>
            <a:r>
              <a:rPr lang="en-US" b="1" dirty="0"/>
              <a:t>types</a:t>
            </a:r>
            <a:r>
              <a:rPr lang="en-US" dirty="0"/>
              <a:t> of the </a:t>
            </a:r>
            <a:r>
              <a:rPr lang="en-US" b="1" u="sng" dirty="0"/>
              <a:t>female pelvis</a:t>
            </a:r>
            <a:r>
              <a:rPr lang="en-US" dirty="0"/>
              <a:t>.</a:t>
            </a:r>
          </a:p>
          <a:p>
            <a:pPr marL="354013" indent="-354013" algn="l" rtl="0">
              <a:buFont typeface="Wingdings" panose="05000000000000000000" pitchFamily="2" charset="2"/>
              <a:buChar char="ü"/>
              <a:defRPr/>
            </a:pPr>
            <a:r>
              <a:rPr lang="en-US" dirty="0"/>
              <a:t>Describe the </a:t>
            </a:r>
            <a:r>
              <a:rPr lang="en-US" b="1" u="sng" dirty="0"/>
              <a:t>pelvic</a:t>
            </a:r>
            <a:r>
              <a:rPr lang="en-US" b="1" dirty="0"/>
              <a:t> walls</a:t>
            </a:r>
            <a:r>
              <a:rPr lang="en-US" dirty="0"/>
              <a:t> &amp; </a:t>
            </a:r>
            <a:r>
              <a:rPr lang="en-US" b="1" dirty="0"/>
              <a:t>floor</a:t>
            </a:r>
            <a:r>
              <a:rPr lang="en-US" dirty="0"/>
              <a:t>.</a:t>
            </a:r>
          </a:p>
          <a:p>
            <a:pPr marL="354013" indent="-354013" algn="l" rtl="0">
              <a:buFont typeface="Wingdings" panose="05000000000000000000" pitchFamily="2" charset="2"/>
              <a:buChar char="ü"/>
              <a:defRPr/>
            </a:pPr>
            <a:r>
              <a:rPr lang="en-US" dirty="0"/>
              <a:t>Describe the </a:t>
            </a:r>
            <a:r>
              <a:rPr lang="en-US" b="1" dirty="0"/>
              <a:t>components</a:t>
            </a:r>
            <a:r>
              <a:rPr lang="en-US" dirty="0"/>
              <a:t> &amp; </a:t>
            </a:r>
            <a:r>
              <a:rPr lang="en-US" b="1" dirty="0"/>
              <a:t>function</a:t>
            </a:r>
            <a:r>
              <a:rPr lang="en-US" dirty="0"/>
              <a:t> of the </a:t>
            </a:r>
            <a:r>
              <a:rPr lang="en-US" b="1" u="sng" dirty="0"/>
              <a:t>pelvic diaphragm</a:t>
            </a:r>
            <a:r>
              <a:rPr lang="en-US" dirty="0"/>
              <a:t>.</a:t>
            </a:r>
          </a:p>
          <a:p>
            <a:pPr marL="354013" indent="-354013" algn="l" rtl="0">
              <a:buFont typeface="Wingdings" panose="05000000000000000000" pitchFamily="2" charset="2"/>
              <a:buChar char="ü"/>
              <a:defRPr/>
            </a:pPr>
            <a:r>
              <a:rPr lang="en-US" dirty="0"/>
              <a:t>List the </a:t>
            </a:r>
            <a:r>
              <a:rPr lang="en-US" b="1" dirty="0"/>
              <a:t>arterial</a:t>
            </a:r>
            <a:r>
              <a:rPr lang="en-US" dirty="0"/>
              <a:t> &amp; </a:t>
            </a:r>
            <a:r>
              <a:rPr lang="en-US" b="1" dirty="0"/>
              <a:t>nerve supply</a:t>
            </a:r>
          </a:p>
          <a:p>
            <a:pPr marL="354013" indent="-354013" algn="l" rtl="0">
              <a:buFont typeface="Wingdings" panose="05000000000000000000" pitchFamily="2" charset="2"/>
              <a:buChar char="ü"/>
              <a:defRPr/>
            </a:pPr>
            <a:r>
              <a:rPr lang="en-US" dirty="0"/>
              <a:t>List the </a:t>
            </a:r>
            <a:r>
              <a:rPr lang="en-US" b="1" dirty="0"/>
              <a:t>lymph</a:t>
            </a:r>
            <a:r>
              <a:rPr lang="en-US" dirty="0"/>
              <a:t> &amp;  </a:t>
            </a:r>
            <a:r>
              <a:rPr lang="en-US" b="1" dirty="0"/>
              <a:t>venous drainage</a:t>
            </a:r>
            <a:r>
              <a:rPr lang="en-US" dirty="0"/>
              <a:t> of the </a:t>
            </a:r>
            <a:r>
              <a:rPr lang="en-US" b="1" u="sng" dirty="0"/>
              <a:t>pelvis</a:t>
            </a:r>
            <a:r>
              <a:rPr lang="en-US" dirty="0"/>
              <a:t>. </a:t>
            </a:r>
          </a:p>
          <a:p>
            <a:pPr marL="354013" indent="-354013" algn="l" rtl="0">
              <a:buFont typeface="Wingdings" panose="05000000000000000000" pitchFamily="2" charset="2"/>
              <a:buChar char="ü"/>
              <a:defRPr/>
            </a:pPr>
            <a:endParaRPr lang="en-US" dirty="0"/>
          </a:p>
        </p:txBody>
      </p:sp>
    </p:spTree>
    <p:extLst>
      <p:ext uri="{BB962C8B-B14F-4D97-AF65-F5344CB8AC3E}">
        <p14:creationId xmlns:p14="http://schemas.microsoft.com/office/powerpoint/2010/main" val="192758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0C02B7-EB13-446E-B25E-EECE05F549F3}"/>
              </a:ext>
            </a:extLst>
          </p:cNvPr>
          <p:cNvGrpSpPr/>
          <p:nvPr/>
        </p:nvGrpSpPr>
        <p:grpSpPr>
          <a:xfrm>
            <a:off x="6631021" y="578176"/>
            <a:ext cx="5166073" cy="2157320"/>
            <a:chOff x="2351089" y="220663"/>
            <a:chExt cx="7488237" cy="3910012"/>
          </a:xfrm>
        </p:grpSpPr>
        <p:pic>
          <p:nvPicPr>
            <p:cNvPr id="10" name="Picture 4" descr="F71683-111-f014a">
              <a:extLst>
                <a:ext uri="{FF2B5EF4-FFF2-40B4-BE49-F238E27FC236}">
                  <a16:creationId xmlns:a16="http://schemas.microsoft.com/office/drawing/2014/main" id="{8875AEAD-DE58-4D1E-B1C0-C51F327B0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51089" y="220663"/>
              <a:ext cx="7488237" cy="3910012"/>
            </a:xfrm>
            <a:prstGeom prst="rect">
              <a:avLst/>
            </a:prstGeom>
            <a:noFill/>
            <a:ln>
              <a:noFill/>
              <a:miter lim="800000"/>
              <a:headEnd/>
              <a:tailEnd/>
            </a:ln>
          </p:spPr>
        </p:pic>
        <p:sp>
          <p:nvSpPr>
            <p:cNvPr id="11" name="Line 5">
              <a:extLst>
                <a:ext uri="{FF2B5EF4-FFF2-40B4-BE49-F238E27FC236}">
                  <a16:creationId xmlns:a16="http://schemas.microsoft.com/office/drawing/2014/main" id="{CAFBDE9F-56C8-4C4B-A796-3B213518519F}"/>
                </a:ext>
              </a:extLst>
            </p:cNvPr>
            <p:cNvSpPr>
              <a:spLocks noChangeShapeType="1"/>
            </p:cNvSpPr>
            <p:nvPr/>
          </p:nvSpPr>
          <p:spPr bwMode="auto">
            <a:xfrm flipV="1">
              <a:off x="3143251" y="2060576"/>
              <a:ext cx="288925" cy="360363"/>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Line 6">
              <a:extLst>
                <a:ext uri="{FF2B5EF4-FFF2-40B4-BE49-F238E27FC236}">
                  <a16:creationId xmlns:a16="http://schemas.microsoft.com/office/drawing/2014/main" id="{3BF803E0-5A02-432A-BA18-5AB4863DB236}"/>
                </a:ext>
              </a:extLst>
            </p:cNvPr>
            <p:cNvSpPr>
              <a:spLocks noChangeShapeType="1"/>
            </p:cNvSpPr>
            <p:nvPr/>
          </p:nvSpPr>
          <p:spPr bwMode="auto">
            <a:xfrm flipH="1" flipV="1">
              <a:off x="8759826" y="2060576"/>
              <a:ext cx="358775" cy="360363"/>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Line 9">
              <a:extLst>
                <a:ext uri="{FF2B5EF4-FFF2-40B4-BE49-F238E27FC236}">
                  <a16:creationId xmlns:a16="http://schemas.microsoft.com/office/drawing/2014/main" id="{E6B71773-1B6A-4056-9351-2452B3918B3F}"/>
                </a:ext>
              </a:extLst>
            </p:cNvPr>
            <p:cNvSpPr>
              <a:spLocks noChangeShapeType="1"/>
            </p:cNvSpPr>
            <p:nvPr/>
          </p:nvSpPr>
          <p:spPr bwMode="auto">
            <a:xfrm flipV="1">
              <a:off x="4929189" y="2081213"/>
              <a:ext cx="409575" cy="284162"/>
            </a:xfrm>
            <a:prstGeom prst="line">
              <a:avLst/>
            </a:prstGeom>
            <a:noFill/>
            <a:ln w="76200">
              <a:solidFill>
                <a:srgbClr val="FED163"/>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4" name="Line 10">
              <a:extLst>
                <a:ext uri="{FF2B5EF4-FFF2-40B4-BE49-F238E27FC236}">
                  <a16:creationId xmlns:a16="http://schemas.microsoft.com/office/drawing/2014/main" id="{AD4E5741-A23D-4E0E-BD04-B962CD20E4CE}"/>
                </a:ext>
              </a:extLst>
            </p:cNvPr>
            <p:cNvSpPr>
              <a:spLocks noChangeShapeType="1"/>
            </p:cNvSpPr>
            <p:nvPr/>
          </p:nvSpPr>
          <p:spPr bwMode="auto">
            <a:xfrm flipV="1">
              <a:off x="5418139" y="2790825"/>
              <a:ext cx="377825" cy="173038"/>
            </a:xfrm>
            <a:prstGeom prst="line">
              <a:avLst/>
            </a:prstGeom>
            <a:noFill/>
            <a:ln w="76200">
              <a:solidFill>
                <a:srgbClr val="FF66CC"/>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4" name="Rectangle 3">
            <a:extLst>
              <a:ext uri="{FF2B5EF4-FFF2-40B4-BE49-F238E27FC236}">
                <a16:creationId xmlns:a16="http://schemas.microsoft.com/office/drawing/2014/main" id="{AC6317F4-A947-4C35-8C25-0DB02A838158}"/>
              </a:ext>
            </a:extLst>
          </p:cNvPr>
          <p:cNvSpPr/>
          <p:nvPr/>
        </p:nvSpPr>
        <p:spPr>
          <a:xfrm>
            <a:off x="910805" y="1386373"/>
            <a:ext cx="5438624" cy="5016758"/>
          </a:xfrm>
          <a:prstGeom prst="rect">
            <a:avLst/>
          </a:prstGeom>
        </p:spPr>
        <p:txBody>
          <a:bodyPr wrap="square">
            <a:spAutoFit/>
          </a:bodyPr>
          <a:lstStyle/>
          <a:p>
            <a:pPr marL="342900" indent="-342900">
              <a:spcBef>
                <a:spcPts val="600"/>
              </a:spcBef>
              <a:buFont typeface="Courier New" panose="02070309020205020404" pitchFamily="49" charset="0"/>
              <a:buChar char="o"/>
              <a:defRPr/>
            </a:pPr>
            <a:r>
              <a:rPr lang="en-US" sz="2000" dirty="0">
                <a:solidFill>
                  <a:schemeClr val="tx1"/>
                </a:solidFill>
                <a:latin typeface="+mn-lt"/>
              </a:rPr>
              <a:t>The </a:t>
            </a:r>
            <a:r>
              <a:rPr lang="en-US" sz="2000" b="1" dirty="0">
                <a:solidFill>
                  <a:schemeClr val="tx1"/>
                </a:solidFill>
                <a:latin typeface="+mn-lt"/>
              </a:rPr>
              <a:t>bony pelvis </a:t>
            </a:r>
            <a:r>
              <a:rPr lang="en-US" sz="2000" dirty="0">
                <a:solidFill>
                  <a:schemeClr val="tx1"/>
                </a:solidFill>
                <a:latin typeface="+mn-lt"/>
              </a:rPr>
              <a:t>is composed of </a:t>
            </a:r>
            <a:r>
              <a:rPr lang="en-US" sz="2000" u="sng" dirty="0">
                <a:solidFill>
                  <a:schemeClr val="tx1"/>
                </a:solidFill>
                <a:latin typeface="+mn-lt"/>
              </a:rPr>
              <a:t>four</a:t>
            </a:r>
            <a:r>
              <a:rPr lang="en-US" sz="2000" dirty="0">
                <a:solidFill>
                  <a:schemeClr val="tx1"/>
                </a:solidFill>
                <a:latin typeface="+mn-lt"/>
              </a:rPr>
              <a:t> bones:</a:t>
            </a:r>
          </a:p>
          <a:p>
            <a:pPr marL="719138" indent="-342900" eaLnBrk="1" hangingPunct="1">
              <a:spcBef>
                <a:spcPts val="600"/>
              </a:spcBef>
              <a:buFont typeface="Arial" panose="020B0604020202020204" pitchFamily="34" charset="0"/>
              <a:buChar char="•"/>
              <a:defRPr/>
            </a:pPr>
            <a:r>
              <a:rPr lang="en-US" sz="2000" dirty="0">
                <a:solidFill>
                  <a:schemeClr val="tx1"/>
                </a:solidFill>
                <a:latin typeface="+mn-lt"/>
              </a:rPr>
              <a:t>Two hip bones, which form the </a:t>
            </a:r>
            <a:r>
              <a:rPr lang="en-US" sz="2000" b="1" dirty="0">
                <a:solidFill>
                  <a:schemeClr val="tx1"/>
                </a:solidFill>
                <a:latin typeface="+mn-lt"/>
              </a:rPr>
              <a:t>anterior</a:t>
            </a:r>
            <a:r>
              <a:rPr lang="en-US" sz="2000" dirty="0">
                <a:solidFill>
                  <a:schemeClr val="tx1"/>
                </a:solidFill>
                <a:latin typeface="+mn-lt"/>
              </a:rPr>
              <a:t> and </a:t>
            </a:r>
            <a:r>
              <a:rPr lang="en-US" sz="2000" b="1" dirty="0">
                <a:solidFill>
                  <a:schemeClr val="tx1"/>
                </a:solidFill>
                <a:latin typeface="+mn-lt"/>
              </a:rPr>
              <a:t>lateral</a:t>
            </a:r>
            <a:r>
              <a:rPr lang="en-US" sz="2000" dirty="0">
                <a:solidFill>
                  <a:schemeClr val="tx1"/>
                </a:solidFill>
                <a:latin typeface="+mn-lt"/>
              </a:rPr>
              <a:t> walls. </a:t>
            </a:r>
          </a:p>
          <a:p>
            <a:pPr marL="719138" indent="-342900" eaLnBrk="1" hangingPunct="1">
              <a:spcBef>
                <a:spcPts val="600"/>
              </a:spcBef>
              <a:buFont typeface="Arial" panose="020B0604020202020204" pitchFamily="34" charset="0"/>
              <a:buChar char="•"/>
              <a:defRPr/>
            </a:pPr>
            <a:r>
              <a:rPr lang="en-US" sz="2000" dirty="0">
                <a:solidFill>
                  <a:schemeClr val="tx1"/>
                </a:solidFill>
                <a:latin typeface="+mn-lt"/>
              </a:rPr>
              <a:t>Sacrum and coccyx, which form the </a:t>
            </a:r>
            <a:r>
              <a:rPr lang="en-US" sz="2000" b="1" dirty="0">
                <a:solidFill>
                  <a:schemeClr val="tx1"/>
                </a:solidFill>
                <a:latin typeface="+mn-lt"/>
              </a:rPr>
              <a:t>posterior</a:t>
            </a:r>
            <a:r>
              <a:rPr lang="en-US" sz="2000" dirty="0">
                <a:solidFill>
                  <a:schemeClr val="tx1"/>
                </a:solidFill>
                <a:latin typeface="+mn-lt"/>
              </a:rPr>
              <a:t> wall.</a:t>
            </a:r>
          </a:p>
          <a:p>
            <a:pPr marL="342900" indent="-342900" eaLnBrk="1" hangingPunct="1">
              <a:spcBef>
                <a:spcPts val="600"/>
              </a:spcBef>
              <a:buFont typeface="Courier New" panose="02070309020205020404" pitchFamily="49" charset="0"/>
              <a:buChar char="o"/>
              <a:defRPr/>
            </a:pPr>
            <a:r>
              <a:rPr lang="en-US" sz="2000" dirty="0">
                <a:latin typeface="+mn-lt"/>
              </a:rPr>
              <a:t>These </a:t>
            </a:r>
            <a:r>
              <a:rPr lang="en-US" sz="2000" b="1" u="sng" dirty="0">
                <a:latin typeface="+mn-lt"/>
              </a:rPr>
              <a:t>4</a:t>
            </a:r>
            <a:r>
              <a:rPr lang="en-US" sz="2000" u="sng" dirty="0">
                <a:latin typeface="+mn-lt"/>
              </a:rPr>
              <a:t> bones</a:t>
            </a:r>
            <a:r>
              <a:rPr lang="en-US" sz="2000" dirty="0">
                <a:latin typeface="+mn-lt"/>
              </a:rPr>
              <a:t> are connected by </a:t>
            </a:r>
            <a:r>
              <a:rPr lang="en-US" sz="2000" b="1" u="sng" dirty="0">
                <a:latin typeface="+mn-lt"/>
              </a:rPr>
              <a:t>4</a:t>
            </a:r>
            <a:r>
              <a:rPr lang="en-US" sz="2000" u="sng" dirty="0">
                <a:latin typeface="+mn-lt"/>
              </a:rPr>
              <a:t> joints</a:t>
            </a:r>
            <a:r>
              <a:rPr lang="en-US" sz="2000" dirty="0">
                <a:latin typeface="+mn-lt"/>
              </a:rPr>
              <a:t> and lined by </a:t>
            </a:r>
            <a:r>
              <a:rPr lang="en-US" sz="2000" b="1" u="sng" dirty="0">
                <a:latin typeface="+mn-lt"/>
              </a:rPr>
              <a:t>4 </a:t>
            </a:r>
            <a:r>
              <a:rPr lang="en-US" sz="2000" u="sng" dirty="0">
                <a:latin typeface="+mn-lt"/>
              </a:rPr>
              <a:t>muscles</a:t>
            </a:r>
            <a:r>
              <a:rPr lang="en-US" sz="2000" dirty="0">
                <a:latin typeface="+mn-lt"/>
              </a:rPr>
              <a:t>.</a:t>
            </a:r>
          </a:p>
          <a:p>
            <a:pPr marL="342900" indent="-342900" eaLnBrk="1" hangingPunct="1">
              <a:spcBef>
                <a:spcPts val="600"/>
              </a:spcBef>
              <a:buFont typeface="Courier New" panose="02070309020205020404" pitchFamily="49" charset="0"/>
              <a:buChar char="o"/>
              <a:defRPr/>
            </a:pPr>
            <a:r>
              <a:rPr lang="en-US" sz="2000" dirty="0">
                <a:latin typeface="+mn-lt"/>
              </a:rPr>
              <a:t>The bony pelvis with its joints and muscles form a strong </a:t>
            </a:r>
            <a:r>
              <a:rPr lang="en-US" sz="2000" b="1" u="sng" dirty="0">
                <a:solidFill>
                  <a:schemeClr val="tx1"/>
                </a:solidFill>
                <a:latin typeface="+mn-lt"/>
              </a:rPr>
              <a:t>basin-shaped</a:t>
            </a:r>
            <a:r>
              <a:rPr lang="en-US" sz="2000" dirty="0">
                <a:solidFill>
                  <a:schemeClr val="tx1"/>
                </a:solidFill>
                <a:latin typeface="+mn-lt"/>
              </a:rPr>
              <a:t> </a:t>
            </a:r>
            <a:r>
              <a:rPr lang="en-US" sz="2000" dirty="0">
                <a:solidFill>
                  <a:srgbClr val="92D050"/>
                </a:solidFill>
                <a:latin typeface="+mn-lt"/>
              </a:rPr>
              <a:t>(</a:t>
            </a:r>
            <a:r>
              <a:rPr lang="en-GB" sz="2000" dirty="0" err="1">
                <a:solidFill>
                  <a:srgbClr val="92D050"/>
                </a:solidFill>
                <a:latin typeface="+mn-lt"/>
              </a:rPr>
              <a:t>حوض</a:t>
            </a:r>
            <a:r>
              <a:rPr lang="en-US" sz="2000" dirty="0">
                <a:solidFill>
                  <a:srgbClr val="92D050"/>
                </a:solidFill>
                <a:latin typeface="+mn-lt"/>
              </a:rPr>
              <a:t>) </a:t>
            </a:r>
            <a:r>
              <a:rPr lang="en-US" sz="2000" dirty="0">
                <a:latin typeface="+mn-lt"/>
              </a:rPr>
              <a:t>structure (with multiple foramina), </a:t>
            </a:r>
          </a:p>
          <a:p>
            <a:pPr marL="342900" indent="-342900" eaLnBrk="1" hangingPunct="1">
              <a:spcBef>
                <a:spcPts val="600"/>
              </a:spcBef>
              <a:buFont typeface="Courier New" panose="02070309020205020404" pitchFamily="49" charset="0"/>
              <a:buChar char="o"/>
              <a:defRPr/>
            </a:pPr>
            <a:r>
              <a:rPr lang="en-US" sz="2000" dirty="0">
                <a:latin typeface="+mn-lt"/>
              </a:rPr>
              <a:t>The pelvis </a:t>
            </a:r>
            <a:r>
              <a:rPr lang="en-US" sz="2000" b="1" dirty="0">
                <a:latin typeface="+mn-lt"/>
              </a:rPr>
              <a:t>contains</a:t>
            </a:r>
            <a:r>
              <a:rPr lang="en-US" sz="2000" dirty="0">
                <a:latin typeface="+mn-lt"/>
              </a:rPr>
              <a:t> and </a:t>
            </a:r>
            <a:r>
              <a:rPr lang="en-US" sz="2000" b="1" dirty="0">
                <a:latin typeface="+mn-lt"/>
              </a:rPr>
              <a:t>protects</a:t>
            </a:r>
            <a:r>
              <a:rPr lang="en-US" sz="2000" dirty="0">
                <a:latin typeface="+mn-lt"/>
              </a:rPr>
              <a:t> the:</a:t>
            </a:r>
          </a:p>
          <a:p>
            <a:pPr marL="360363" eaLnBrk="1" hangingPunct="1">
              <a:spcBef>
                <a:spcPts val="600"/>
              </a:spcBef>
              <a:defRPr/>
            </a:pPr>
            <a:r>
              <a:rPr lang="en-US" sz="2000" dirty="0">
                <a:latin typeface="+mn-lt"/>
              </a:rPr>
              <a:t>(1) lower parts of the alimentary &amp; </a:t>
            </a:r>
          </a:p>
          <a:p>
            <a:pPr marL="360363" eaLnBrk="1" hangingPunct="1">
              <a:spcBef>
                <a:spcPts val="600"/>
              </a:spcBef>
              <a:defRPr/>
            </a:pPr>
            <a:r>
              <a:rPr lang="en-US" sz="2000" dirty="0">
                <a:latin typeface="+mn-lt"/>
              </a:rPr>
              <a:t>(2) urinary tracts &amp; </a:t>
            </a:r>
          </a:p>
          <a:p>
            <a:pPr marL="360363" eaLnBrk="1" hangingPunct="1">
              <a:spcBef>
                <a:spcPts val="600"/>
              </a:spcBef>
              <a:defRPr/>
            </a:pPr>
            <a:r>
              <a:rPr lang="en-US" sz="2000" dirty="0">
                <a:latin typeface="+mn-lt"/>
              </a:rPr>
              <a:t>(3) internal organs of reproduction. </a:t>
            </a:r>
          </a:p>
        </p:txBody>
      </p:sp>
      <p:cxnSp>
        <p:nvCxnSpPr>
          <p:cNvPr id="7" name="Straight Connector 6">
            <a:extLst>
              <a:ext uri="{FF2B5EF4-FFF2-40B4-BE49-F238E27FC236}">
                <a16:creationId xmlns:a16="http://schemas.microsoft.com/office/drawing/2014/main" id="{825017DE-304F-4890-8443-EC2AA83E602C}"/>
              </a:ext>
            </a:extLst>
          </p:cNvPr>
          <p:cNvCxnSpPr/>
          <p:nvPr/>
        </p:nvCxnSpPr>
        <p:spPr>
          <a:xfrm>
            <a:off x="2240311" y="2069816"/>
            <a:ext cx="100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B0BEE2-35C1-45A4-9E8E-8D801D1CEAE0}"/>
              </a:ext>
            </a:extLst>
          </p:cNvPr>
          <p:cNvCxnSpPr/>
          <p:nvPr/>
        </p:nvCxnSpPr>
        <p:spPr>
          <a:xfrm>
            <a:off x="1715393" y="2758391"/>
            <a:ext cx="79200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D9CB00-6CD2-4B39-9A03-6F1E3CB7B93B}"/>
              </a:ext>
            </a:extLst>
          </p:cNvPr>
          <p:cNvCxnSpPr/>
          <p:nvPr/>
        </p:nvCxnSpPr>
        <p:spPr>
          <a:xfrm>
            <a:off x="2977942" y="2753679"/>
            <a:ext cx="720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pic>
        <p:nvPicPr>
          <p:cNvPr id="26" name="Picture 4" descr="F66122-005-f024b">
            <a:extLst>
              <a:ext uri="{FF2B5EF4-FFF2-40B4-BE49-F238E27FC236}">
                <a16:creationId xmlns:a16="http://schemas.microsoft.com/office/drawing/2014/main" id="{CBF4CA57-7957-481F-8571-EB7006BB1C8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a:xfrm>
            <a:off x="6893174" y="4057629"/>
            <a:ext cx="2955498" cy="1706128"/>
          </a:xfrm>
          <a:noFill/>
        </p:spPr>
      </p:pic>
      <p:sp>
        <p:nvSpPr>
          <p:cNvPr id="9" name="Rectangle 8">
            <a:extLst>
              <a:ext uri="{FF2B5EF4-FFF2-40B4-BE49-F238E27FC236}">
                <a16:creationId xmlns:a16="http://schemas.microsoft.com/office/drawing/2014/main" id="{160575E9-BC9D-45E6-9512-BAE102279100}"/>
              </a:ext>
            </a:extLst>
          </p:cNvPr>
          <p:cNvSpPr/>
          <p:nvPr/>
        </p:nvSpPr>
        <p:spPr>
          <a:xfrm>
            <a:off x="4689987" y="3228144"/>
            <a:ext cx="828000" cy="26230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D08D2CAF-10E3-4369-8F24-F4BE562CADF7}"/>
              </a:ext>
            </a:extLst>
          </p:cNvPr>
          <p:cNvCxnSpPr>
            <a:cxnSpLocks/>
            <a:endCxn id="29" idx="1"/>
          </p:cNvCxnSpPr>
          <p:nvPr/>
        </p:nvCxnSpPr>
        <p:spPr>
          <a:xfrm>
            <a:off x="5114864" y="3021978"/>
            <a:ext cx="1376881"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3BFD71-92BD-4ED3-865F-DB340582BE3D}"/>
              </a:ext>
            </a:extLst>
          </p:cNvPr>
          <p:cNvCxnSpPr>
            <a:cxnSpLocks/>
          </p:cNvCxnSpPr>
          <p:nvPr/>
        </p:nvCxnSpPr>
        <p:spPr>
          <a:xfrm flipV="1">
            <a:off x="5105032" y="3009222"/>
            <a:ext cx="0"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67B656-6FD8-461D-A70B-AD3E8D511B77}"/>
              </a:ext>
            </a:extLst>
          </p:cNvPr>
          <p:cNvSpPr txBox="1"/>
          <p:nvPr/>
        </p:nvSpPr>
        <p:spPr>
          <a:xfrm>
            <a:off x="6491745" y="2837312"/>
            <a:ext cx="1973617" cy="369332"/>
          </a:xfrm>
          <a:prstGeom prst="rect">
            <a:avLst/>
          </a:prstGeom>
          <a:noFill/>
        </p:spPr>
        <p:txBody>
          <a:bodyPr wrap="none" rtlCol="0">
            <a:spAutoFit/>
          </a:bodyPr>
          <a:lstStyle/>
          <a:p>
            <a:r>
              <a:rPr lang="en-GB" sz="1800" dirty="0">
                <a:latin typeface="+mn-lt"/>
              </a:rPr>
              <a:t>The four joints are:</a:t>
            </a:r>
          </a:p>
        </p:txBody>
      </p:sp>
      <p:cxnSp>
        <p:nvCxnSpPr>
          <p:cNvPr id="37" name="Straight Arrow Connector 36">
            <a:extLst>
              <a:ext uri="{FF2B5EF4-FFF2-40B4-BE49-F238E27FC236}">
                <a16:creationId xmlns:a16="http://schemas.microsoft.com/office/drawing/2014/main" id="{B92654CB-AD5A-45FF-83A7-118A87E503EC}"/>
              </a:ext>
            </a:extLst>
          </p:cNvPr>
          <p:cNvCxnSpPr>
            <a:cxnSpLocks/>
          </p:cNvCxnSpPr>
          <p:nvPr/>
        </p:nvCxnSpPr>
        <p:spPr>
          <a:xfrm flipV="1">
            <a:off x="8187752" y="5413363"/>
            <a:ext cx="0" cy="496524"/>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2FF4B71-ADA9-4AD8-BA4A-33AA8671D662}"/>
              </a:ext>
            </a:extLst>
          </p:cNvPr>
          <p:cNvSpPr txBox="1"/>
          <p:nvPr/>
        </p:nvSpPr>
        <p:spPr>
          <a:xfrm>
            <a:off x="6547512" y="5909887"/>
            <a:ext cx="3759362" cy="584775"/>
          </a:xfrm>
          <a:prstGeom prst="rect">
            <a:avLst/>
          </a:prstGeom>
          <a:solidFill>
            <a:schemeClr val="bg1"/>
          </a:solidFill>
          <a:ln w="28575">
            <a:solidFill>
              <a:schemeClr val="accent3">
                <a:lumMod val="75000"/>
              </a:schemeClr>
            </a:solidFill>
          </a:ln>
        </p:spPr>
        <p:txBody>
          <a:bodyPr wrap="none" rtlCol="0">
            <a:spAutoFit/>
          </a:bodyPr>
          <a:lstStyle/>
          <a:p>
            <a:r>
              <a:rPr lang="en-GB" sz="1600" dirty="0">
                <a:latin typeface="+mn-lt"/>
              </a:rPr>
              <a:t>1- Symphysis pubis (2ry Cartilaginous joint)</a:t>
            </a:r>
          </a:p>
          <a:p>
            <a:pPr algn="ctr"/>
            <a:r>
              <a:rPr lang="en-GB" sz="1600" b="1" dirty="0">
                <a:latin typeface="+mn-lt"/>
              </a:rPr>
              <a:t>Anteriorly</a:t>
            </a:r>
            <a:r>
              <a:rPr lang="en-GB" sz="1600" dirty="0">
                <a:latin typeface="+mn-lt"/>
              </a:rPr>
              <a:t> </a:t>
            </a:r>
          </a:p>
        </p:txBody>
      </p:sp>
      <p:sp>
        <p:nvSpPr>
          <p:cNvPr id="45" name="TextBox 44">
            <a:extLst>
              <a:ext uri="{FF2B5EF4-FFF2-40B4-BE49-F238E27FC236}">
                <a16:creationId xmlns:a16="http://schemas.microsoft.com/office/drawing/2014/main" id="{E61EBA99-1FD2-44C9-AC8A-01666B27A78C}"/>
              </a:ext>
            </a:extLst>
          </p:cNvPr>
          <p:cNvSpPr txBox="1"/>
          <p:nvPr/>
        </p:nvSpPr>
        <p:spPr>
          <a:xfrm>
            <a:off x="6547512" y="3228144"/>
            <a:ext cx="3593176" cy="584775"/>
          </a:xfrm>
          <a:prstGeom prst="rect">
            <a:avLst/>
          </a:prstGeom>
          <a:solidFill>
            <a:schemeClr val="bg1"/>
          </a:solidFill>
          <a:ln w="28575">
            <a:solidFill>
              <a:schemeClr val="accent5"/>
            </a:solidFill>
          </a:ln>
        </p:spPr>
        <p:txBody>
          <a:bodyPr wrap="square" rtlCol="0">
            <a:spAutoFit/>
          </a:bodyPr>
          <a:lstStyle/>
          <a:p>
            <a:pPr lvl="0">
              <a:spcBef>
                <a:spcPct val="0"/>
              </a:spcBef>
            </a:pPr>
            <a:r>
              <a:rPr lang="en-US" altLang="ar-SA" sz="1600" dirty="0">
                <a:latin typeface="Calibri" panose="020F0502020204030204"/>
              </a:rPr>
              <a:t>2- </a:t>
            </a:r>
            <a:r>
              <a:rPr lang="en-US" altLang="ar-SA" sz="1600" b="1" dirty="0">
                <a:latin typeface="Calibri" panose="020F0502020204030204"/>
              </a:rPr>
              <a:t>Two</a:t>
            </a:r>
            <a:r>
              <a:rPr lang="en-US" altLang="ar-SA" sz="1600" dirty="0">
                <a:latin typeface="Calibri" panose="020F0502020204030204"/>
              </a:rPr>
              <a:t> Sacroiliac joints. (Synovial joints)</a:t>
            </a:r>
          </a:p>
          <a:p>
            <a:pPr algn="ctr">
              <a:spcBef>
                <a:spcPct val="0"/>
              </a:spcBef>
            </a:pPr>
            <a:r>
              <a:rPr lang="en-US" altLang="ar-SA" sz="1600" b="1" dirty="0" err="1">
                <a:latin typeface="Calibri" panose="020F0502020204030204"/>
              </a:rPr>
              <a:t>Posteriolateraly</a:t>
            </a:r>
            <a:endParaRPr lang="en-US" altLang="ar-SA" sz="1600" b="1" dirty="0">
              <a:latin typeface="Calibri" panose="020F0502020204030204"/>
            </a:endParaRPr>
          </a:p>
        </p:txBody>
      </p:sp>
      <p:cxnSp>
        <p:nvCxnSpPr>
          <p:cNvPr id="53" name="Straight Arrow Connector 52">
            <a:extLst>
              <a:ext uri="{FF2B5EF4-FFF2-40B4-BE49-F238E27FC236}">
                <a16:creationId xmlns:a16="http://schemas.microsoft.com/office/drawing/2014/main" id="{365DC84C-413E-4004-ABE1-E30755190D4B}"/>
              </a:ext>
            </a:extLst>
          </p:cNvPr>
          <p:cNvCxnSpPr>
            <a:cxnSpLocks/>
            <a:stCxn id="45" idx="2"/>
          </p:cNvCxnSpPr>
          <p:nvPr/>
        </p:nvCxnSpPr>
        <p:spPr>
          <a:xfrm flipH="1">
            <a:off x="7865320" y="3812919"/>
            <a:ext cx="478780" cy="86777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14A131-231D-44A7-B9A7-B19FAB57AB30}"/>
              </a:ext>
            </a:extLst>
          </p:cNvPr>
          <p:cNvCxnSpPr>
            <a:cxnSpLocks/>
            <a:stCxn id="45" idx="2"/>
          </p:cNvCxnSpPr>
          <p:nvPr/>
        </p:nvCxnSpPr>
        <p:spPr>
          <a:xfrm>
            <a:off x="8344100" y="3812919"/>
            <a:ext cx="198083" cy="86777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C51F874-621E-4CAD-A64E-FC6163A6CC26}"/>
              </a:ext>
            </a:extLst>
          </p:cNvPr>
          <p:cNvSpPr txBox="1"/>
          <p:nvPr/>
        </p:nvSpPr>
        <p:spPr>
          <a:xfrm>
            <a:off x="9785188" y="4433669"/>
            <a:ext cx="2238086" cy="1046440"/>
          </a:xfrm>
          <a:prstGeom prst="rect">
            <a:avLst/>
          </a:prstGeom>
          <a:solidFill>
            <a:schemeClr val="bg1"/>
          </a:solidFill>
          <a:ln w="28575">
            <a:solidFill>
              <a:srgbClr val="990099"/>
            </a:solidFill>
          </a:ln>
        </p:spPr>
        <p:txBody>
          <a:bodyPr wrap="square" rtlCol="0">
            <a:spAutoFit/>
          </a:bodyPr>
          <a:lstStyle/>
          <a:p>
            <a:pPr algn="ctr"/>
            <a:r>
              <a:rPr lang="en-GB" sz="1600" dirty="0">
                <a:latin typeface="+mn-lt"/>
              </a:rPr>
              <a:t>3- Sacrococcygeal joint (</a:t>
            </a:r>
            <a:r>
              <a:rPr lang="en-GB" sz="1600" dirty="0">
                <a:solidFill>
                  <a:srgbClr val="92D050"/>
                </a:solidFill>
                <a:latin typeface="+mn-lt"/>
              </a:rPr>
              <a:t>2ry</a:t>
            </a:r>
            <a:r>
              <a:rPr lang="en-GB" sz="1600" dirty="0">
                <a:latin typeface="+mn-lt"/>
              </a:rPr>
              <a:t> Cartilaginous joint)</a:t>
            </a:r>
          </a:p>
          <a:p>
            <a:pPr algn="ctr"/>
            <a:r>
              <a:rPr lang="en-GB" sz="1600" b="1" dirty="0">
                <a:latin typeface="+mn-lt"/>
              </a:rPr>
              <a:t>Posteriorly</a:t>
            </a:r>
            <a:r>
              <a:rPr lang="en-GB" sz="1600" i="1" dirty="0">
                <a:latin typeface="+mn-lt"/>
              </a:rPr>
              <a:t> </a:t>
            </a:r>
          </a:p>
          <a:p>
            <a:pPr algn="ctr"/>
            <a:r>
              <a:rPr lang="en-GB" dirty="0">
                <a:latin typeface="+mn-lt"/>
              </a:rPr>
              <a:t>Between sacrum &amp; coccyx</a:t>
            </a:r>
            <a:endParaRPr lang="en-GB" sz="1600" dirty="0">
              <a:latin typeface="+mn-lt"/>
            </a:endParaRPr>
          </a:p>
        </p:txBody>
      </p:sp>
      <p:cxnSp>
        <p:nvCxnSpPr>
          <p:cNvPr id="65" name="Straight Arrow Connector 64">
            <a:extLst>
              <a:ext uri="{FF2B5EF4-FFF2-40B4-BE49-F238E27FC236}">
                <a16:creationId xmlns:a16="http://schemas.microsoft.com/office/drawing/2014/main" id="{EB943755-2213-4385-B54A-767FFE7A1ED4}"/>
              </a:ext>
            </a:extLst>
          </p:cNvPr>
          <p:cNvCxnSpPr>
            <a:cxnSpLocks/>
          </p:cNvCxnSpPr>
          <p:nvPr/>
        </p:nvCxnSpPr>
        <p:spPr>
          <a:xfrm flipH="1">
            <a:off x="8269297" y="5080402"/>
            <a:ext cx="1515891" cy="0"/>
          </a:xfrm>
          <a:prstGeom prst="straightConnector1">
            <a:avLst/>
          </a:prstGeom>
          <a:ln w="38100">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E8E8B1FF-CA50-4BA0-9BF5-3075E84796B6}"/>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Introduction</a:t>
            </a:r>
            <a:endParaRPr lang="en-US" sz="3200" b="1" dirty="0">
              <a:uFill>
                <a:solidFill>
                  <a:schemeClr val="accent3"/>
                </a:solidFill>
              </a:uFill>
            </a:endParaRPr>
          </a:p>
        </p:txBody>
      </p:sp>
    </p:spTree>
    <p:extLst>
      <p:ext uri="{BB962C8B-B14F-4D97-AF65-F5344CB8AC3E}">
        <p14:creationId xmlns:p14="http://schemas.microsoft.com/office/powerpoint/2010/main" val="34300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A6FF-84DF-45AA-9F26-1E1D8CD0B92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Pelvis</a:t>
            </a:r>
            <a:endParaRPr lang="en-US" sz="3200" b="1" dirty="0">
              <a:uFill>
                <a:solidFill>
                  <a:schemeClr val="accent3"/>
                </a:solidFill>
              </a:uFill>
            </a:endParaRPr>
          </a:p>
        </p:txBody>
      </p:sp>
      <p:sp>
        <p:nvSpPr>
          <p:cNvPr id="3" name="Content Placeholder 7">
            <a:extLst>
              <a:ext uri="{FF2B5EF4-FFF2-40B4-BE49-F238E27FC236}">
                <a16:creationId xmlns:a16="http://schemas.microsoft.com/office/drawing/2014/main" id="{26BF11D3-A345-4A62-BE60-9D0103C6E9A0}"/>
              </a:ext>
            </a:extLst>
          </p:cNvPr>
          <p:cNvSpPr txBox="1">
            <a:spLocks/>
          </p:cNvSpPr>
          <p:nvPr/>
        </p:nvSpPr>
        <p:spPr>
          <a:xfrm>
            <a:off x="738649" y="915064"/>
            <a:ext cx="10714702" cy="4703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Courier New" panose="02070309020205020404" pitchFamily="49" charset="0"/>
              <a:buChar char="o"/>
              <a:defRPr/>
            </a:pPr>
            <a:r>
              <a:rPr lang="en-US" sz="1800" dirty="0">
                <a:solidFill>
                  <a:schemeClr val="tx1">
                    <a:lumMod val="95000"/>
                    <a:lumOff val="5000"/>
                  </a:schemeClr>
                </a:solidFill>
                <a:uFill>
                  <a:solidFill>
                    <a:srgbClr val="BB889D"/>
                  </a:solidFill>
                </a:uFill>
                <a:cs typeface="Times New Roman" pitchFamily="18" charset="0"/>
              </a:rPr>
              <a:t>The pelvis is divided into two parts by the </a:t>
            </a:r>
            <a:r>
              <a:rPr lang="en-US" sz="1800" b="1" u="heavy" dirty="0">
                <a:solidFill>
                  <a:schemeClr val="tx1">
                    <a:lumMod val="95000"/>
                    <a:lumOff val="5000"/>
                  </a:schemeClr>
                </a:solidFill>
                <a:uFill>
                  <a:solidFill>
                    <a:srgbClr val="FF66CC"/>
                  </a:solidFill>
                </a:uFill>
                <a:cs typeface="Times New Roman" pitchFamily="18" charset="0"/>
              </a:rPr>
              <a:t>pelvic brim</a:t>
            </a:r>
            <a:r>
              <a:rPr lang="en-US" sz="1800" dirty="0">
                <a:solidFill>
                  <a:schemeClr val="tx1">
                    <a:lumMod val="95000"/>
                    <a:lumOff val="5000"/>
                  </a:schemeClr>
                </a:solidFill>
                <a:uFill>
                  <a:solidFill>
                    <a:srgbClr val="FF66CC"/>
                  </a:solidFill>
                </a:uFill>
                <a:cs typeface="Times New Roman" pitchFamily="18" charset="0"/>
              </a:rPr>
              <a:t> </a:t>
            </a:r>
            <a:r>
              <a:rPr lang="en-US" sz="1800" dirty="0">
                <a:solidFill>
                  <a:schemeClr val="bg1">
                    <a:lumMod val="50000"/>
                  </a:schemeClr>
                </a:solidFill>
                <a:uFill>
                  <a:solidFill>
                    <a:srgbClr val="BB889D"/>
                  </a:solidFill>
                </a:uFill>
                <a:cs typeface="Times New Roman" pitchFamily="18" charset="0"/>
              </a:rPr>
              <a:t>(inlet)</a:t>
            </a:r>
            <a:r>
              <a:rPr lang="en-US" sz="1800" dirty="0">
                <a:solidFill>
                  <a:schemeClr val="tx1">
                    <a:lumMod val="95000"/>
                    <a:lumOff val="5000"/>
                  </a:schemeClr>
                </a:solidFill>
                <a:uFill>
                  <a:solidFill>
                    <a:srgbClr val="BB889D"/>
                  </a:solidFill>
                </a:uFill>
                <a:cs typeface="Times New Roman" pitchFamily="18" charset="0"/>
              </a:rPr>
              <a:t>:</a:t>
            </a:r>
          </a:p>
          <a:p>
            <a:pPr marL="0" indent="0">
              <a:lnSpc>
                <a:spcPct val="100000"/>
              </a:lnSpc>
              <a:spcBef>
                <a:spcPts val="0"/>
              </a:spcBef>
              <a:buNone/>
              <a:defRPr/>
            </a:pPr>
            <a:endParaRPr lang="en-US" sz="1800" dirty="0">
              <a:solidFill>
                <a:schemeClr val="tx1">
                  <a:lumMod val="95000"/>
                  <a:lumOff val="5000"/>
                </a:schemeClr>
              </a:solidFill>
              <a:cs typeface="Times New Roman" pitchFamily="18" charset="0"/>
            </a:endParaRPr>
          </a:p>
        </p:txBody>
      </p:sp>
      <p:graphicFrame>
        <p:nvGraphicFramePr>
          <p:cNvPr id="5" name="Google Shape;116;p18">
            <a:extLst>
              <a:ext uri="{FF2B5EF4-FFF2-40B4-BE49-F238E27FC236}">
                <a16:creationId xmlns:a16="http://schemas.microsoft.com/office/drawing/2014/main" id="{009064E2-7514-4AF1-A62F-6472FC758605}"/>
              </a:ext>
            </a:extLst>
          </p:cNvPr>
          <p:cNvGraphicFramePr/>
          <p:nvPr>
            <p:extLst>
              <p:ext uri="{D42A27DB-BD31-4B8C-83A1-F6EECF244321}">
                <p14:modId xmlns:p14="http://schemas.microsoft.com/office/powerpoint/2010/main" val="1346536617"/>
              </p:ext>
            </p:extLst>
          </p:nvPr>
        </p:nvGraphicFramePr>
        <p:xfrm>
          <a:off x="734175" y="1299355"/>
          <a:ext cx="8523100" cy="5303560"/>
        </p:xfrm>
        <a:graphic>
          <a:graphicData uri="http://schemas.openxmlformats.org/drawingml/2006/table">
            <a:tbl>
              <a:tblPr firstRow="1" bandRow="1">
                <a:noFill/>
              </a:tblPr>
              <a:tblGrid>
                <a:gridCol w="2301125">
                  <a:extLst>
                    <a:ext uri="{9D8B030D-6E8A-4147-A177-3AD203B41FA5}">
                      <a16:colId xmlns:a16="http://schemas.microsoft.com/office/drawing/2014/main" val="20000"/>
                    </a:ext>
                  </a:extLst>
                </a:gridCol>
                <a:gridCol w="6221975">
                  <a:extLst>
                    <a:ext uri="{9D8B030D-6E8A-4147-A177-3AD203B41FA5}">
                      <a16:colId xmlns:a16="http://schemas.microsoft.com/office/drawing/2014/main" val="20001"/>
                    </a:ext>
                  </a:extLst>
                </a:gridCol>
              </a:tblGrid>
              <a:tr h="370850">
                <a:tc>
                  <a:txBody>
                    <a:bodyPr/>
                    <a:lstStyle/>
                    <a:p>
                      <a:pPr marL="0" lvl="0" indent="0" algn="ctr" rtl="0">
                        <a:spcBef>
                          <a:spcPts val="0"/>
                        </a:spcBef>
                        <a:spcAft>
                          <a:spcPts val="0"/>
                        </a:spcAft>
                        <a:buClr>
                          <a:schemeClr val="dk1"/>
                        </a:buClr>
                        <a:buFont typeface="Arial"/>
                        <a:buNone/>
                      </a:pPr>
                      <a:r>
                        <a:rPr lang="en-US" sz="1800" b="1" i="0" u="heavy" baseline="0" dirty="0">
                          <a:solidFill>
                            <a:schemeClr val="dk1"/>
                          </a:solidFill>
                          <a:uFill>
                            <a:solidFill>
                              <a:schemeClr val="accent3"/>
                            </a:solidFill>
                          </a:uFill>
                          <a:latin typeface="+mn-lt"/>
                        </a:rPr>
                        <a:t>False</a:t>
                      </a:r>
                      <a:r>
                        <a:rPr lang="en-US" sz="1800" i="0" u="heavy" baseline="0" dirty="0">
                          <a:solidFill>
                            <a:schemeClr val="dk1"/>
                          </a:solidFill>
                          <a:uFill>
                            <a:solidFill>
                              <a:schemeClr val="accent3"/>
                            </a:solidFill>
                          </a:uFill>
                          <a:latin typeface="+mn-lt"/>
                        </a:rPr>
                        <a:t> or </a:t>
                      </a:r>
                      <a:r>
                        <a:rPr lang="en-US" sz="1800" b="1" i="0" u="heavy" baseline="0" dirty="0">
                          <a:solidFill>
                            <a:schemeClr val="dk1"/>
                          </a:solidFill>
                          <a:uFill>
                            <a:solidFill>
                              <a:schemeClr val="accent3"/>
                            </a:solidFill>
                          </a:uFill>
                          <a:latin typeface="+mn-lt"/>
                        </a:rPr>
                        <a:t>greater </a:t>
                      </a:r>
                      <a:r>
                        <a:rPr lang="en-US" sz="1800" i="0" u="heavy" baseline="0" dirty="0">
                          <a:solidFill>
                            <a:schemeClr val="dk1"/>
                          </a:solidFill>
                          <a:uFill>
                            <a:solidFill>
                              <a:schemeClr val="accent3"/>
                            </a:solidFill>
                          </a:uFill>
                          <a:latin typeface="+mn-lt"/>
                        </a:rPr>
                        <a:t>pelvis</a:t>
                      </a:r>
                      <a:endParaRPr sz="1800" b="0" i="0" u="heavy" baseline="0" dirty="0">
                        <a:solidFill>
                          <a:schemeClr val="dk1"/>
                        </a:solidFill>
                        <a:uFill>
                          <a:solidFill>
                            <a:schemeClr val="accent3"/>
                          </a:solidFill>
                        </a:uFill>
                        <a:latin typeface="+mn-lt"/>
                      </a:endParaRPr>
                    </a:p>
                    <a:p>
                      <a:pPr marL="0" lvl="0" indent="0" algn="ctr" rtl="0">
                        <a:spcBef>
                          <a:spcPts val="0"/>
                        </a:spcBef>
                        <a:spcAft>
                          <a:spcPts val="0"/>
                        </a:spcAft>
                        <a:buClr>
                          <a:schemeClr val="dk1"/>
                        </a:buClr>
                        <a:buFont typeface="Arial"/>
                        <a:buNone/>
                      </a:pPr>
                      <a:r>
                        <a:rPr lang="en-US" sz="1800" b="0" i="0" u="sng" dirty="0">
                          <a:solidFill>
                            <a:schemeClr val="dk1"/>
                          </a:solidFill>
                          <a:latin typeface="+mn-lt"/>
                        </a:rPr>
                        <a:t>ABOVE</a:t>
                      </a:r>
                      <a:r>
                        <a:rPr lang="en-US" sz="1800" b="0" i="0" u="none" dirty="0">
                          <a:solidFill>
                            <a:schemeClr val="dk1"/>
                          </a:solidFill>
                          <a:latin typeface="+mn-lt"/>
                        </a:rPr>
                        <a:t> the brim </a:t>
                      </a:r>
                      <a:endParaRPr sz="1800" b="0" i="0" u="none" dirty="0">
                        <a:solidFill>
                          <a:schemeClr val="dk1"/>
                        </a:solidFill>
                        <a:latin typeface="+mn-lt"/>
                      </a:endParaRPr>
                    </a:p>
                    <a:p>
                      <a:pPr marL="0" marR="0" lvl="0" indent="0" algn="ctr" rtl="0">
                        <a:spcBef>
                          <a:spcPts val="0"/>
                        </a:spcBef>
                        <a:spcAft>
                          <a:spcPts val="0"/>
                        </a:spcAft>
                        <a:buNone/>
                      </a:pPr>
                      <a:r>
                        <a:rPr lang="en-US" sz="1800" b="0" i="0" u="none" dirty="0">
                          <a:solidFill>
                            <a:schemeClr val="dk1"/>
                          </a:solidFill>
                          <a:latin typeface="+mn-lt"/>
                        </a:rPr>
                        <a:t>(part of the abdominal cavity)</a:t>
                      </a:r>
                      <a:r>
                        <a:rPr lang="en-US" sz="1800" b="1" i="0" u="none" strike="noStrike" cap="none" dirty="0">
                          <a:solidFill>
                            <a:schemeClr val="dk1"/>
                          </a:solidFill>
                          <a:latin typeface="+mn-lt"/>
                        </a:rPr>
                        <a:t> </a:t>
                      </a:r>
                      <a:endParaRPr sz="1800" i="0" u="none" dirty="0">
                        <a:latin typeface="+mn-lt"/>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A677"/>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dirty="0">
                          <a:solidFill>
                            <a:schemeClr val="dk1"/>
                          </a:solidFill>
                          <a:latin typeface="+mn-lt"/>
                        </a:rPr>
                        <a:t>It supports the abdominal contents</a:t>
                      </a:r>
                    </a:p>
                    <a:p>
                      <a:pPr marL="0" lvl="0" indent="0" algn="l" rtl="0">
                        <a:spcBef>
                          <a:spcPts val="0"/>
                        </a:spcBef>
                        <a:spcAft>
                          <a:spcPts val="0"/>
                        </a:spcAft>
                        <a:buClr>
                          <a:schemeClr val="dk1"/>
                        </a:buClr>
                        <a:buFont typeface="Arial"/>
                        <a:buNone/>
                      </a:pPr>
                      <a:r>
                        <a:rPr lang="en-US" sz="1800" b="0" i="0" u="none" dirty="0">
                          <a:solidFill>
                            <a:schemeClr val="dk1"/>
                          </a:solidFill>
                          <a:latin typeface="+mn-lt"/>
                        </a:rPr>
                        <a:t>Bounded by:</a:t>
                      </a:r>
                      <a:endParaRPr sz="1800" b="0" i="0" u="none" dirty="0">
                        <a:solidFill>
                          <a:schemeClr val="dk1"/>
                        </a:solidFill>
                        <a:latin typeface="+mn-lt"/>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1" i="0" u="none" dirty="0">
                          <a:solidFill>
                            <a:schemeClr val="dk1"/>
                          </a:solidFill>
                          <a:latin typeface="+mn-lt"/>
                        </a:rPr>
                        <a:t>Anteriorly</a:t>
                      </a:r>
                      <a:r>
                        <a:rPr lang="en-US" sz="1800" b="0" i="0" u="none" dirty="0">
                          <a:solidFill>
                            <a:schemeClr val="dk1"/>
                          </a:solidFill>
                          <a:latin typeface="+mn-lt"/>
                        </a:rPr>
                        <a:t> </a:t>
                      </a:r>
                      <a:r>
                        <a:rPr lang="en-US" sz="1800" b="0" kern="1200" dirty="0">
                          <a:solidFill>
                            <a:schemeClr val="tx1"/>
                          </a:solidFill>
                          <a:sym typeface="Wingdings" panose="05000000000000000000" pitchFamily="2" charset="2"/>
                        </a:rPr>
                        <a:t></a:t>
                      </a:r>
                      <a:r>
                        <a:rPr lang="en-US" sz="1800" b="0" i="0" u="none" dirty="0">
                          <a:solidFill>
                            <a:schemeClr val="dk1"/>
                          </a:solidFill>
                          <a:latin typeface="+mn-lt"/>
                        </a:rPr>
                        <a:t> Lower part of the anterior abdominal wall</a:t>
                      </a:r>
                    </a:p>
                    <a:p>
                      <a:pPr marL="0" lvl="0" indent="0" algn="l" rtl="0">
                        <a:spcBef>
                          <a:spcPts val="0"/>
                        </a:spcBef>
                        <a:spcAft>
                          <a:spcPts val="0"/>
                        </a:spcAft>
                        <a:buClr>
                          <a:schemeClr val="dk1"/>
                        </a:buClr>
                        <a:buFont typeface="Arial"/>
                        <a:buNone/>
                      </a:pPr>
                      <a:r>
                        <a:rPr lang="en-US" sz="1800" b="1" i="0" u="none" dirty="0">
                          <a:solidFill>
                            <a:schemeClr val="dk1"/>
                          </a:solidFill>
                          <a:latin typeface="+mn-lt"/>
                        </a:rPr>
                        <a:t>Posteriorly</a:t>
                      </a:r>
                      <a:r>
                        <a:rPr lang="en-US" sz="1800" b="0" i="0" u="none" dirty="0">
                          <a:solidFill>
                            <a:schemeClr val="dk1"/>
                          </a:solidFill>
                          <a:latin typeface="+mn-lt"/>
                        </a:rPr>
                        <a:t> </a:t>
                      </a:r>
                      <a:r>
                        <a:rPr lang="en-GB" sz="1800" b="0" kern="1200" dirty="0">
                          <a:solidFill>
                            <a:schemeClr val="tx1"/>
                          </a:solidFill>
                          <a:sym typeface="Wingdings" panose="05000000000000000000" pitchFamily="2" charset="2"/>
                        </a:rPr>
                        <a:t></a:t>
                      </a:r>
                      <a:r>
                        <a:rPr lang="en-US" sz="1800" b="0" i="0" u="none" dirty="0">
                          <a:solidFill>
                            <a:schemeClr val="dk1"/>
                          </a:solidFill>
                          <a:latin typeface="+mn-lt"/>
                        </a:rPr>
                        <a:t> Lumbar vertebrae</a:t>
                      </a:r>
                      <a:endParaRPr sz="1800" b="0" i="0" u="none" dirty="0">
                        <a:solidFill>
                          <a:schemeClr val="dk1"/>
                        </a:solidFill>
                        <a:latin typeface="+mn-lt"/>
                      </a:endParaRPr>
                    </a:p>
                    <a:p>
                      <a:pPr marL="0" lvl="0" indent="0" algn="l" rtl="0">
                        <a:spcBef>
                          <a:spcPts val="0"/>
                        </a:spcBef>
                        <a:spcAft>
                          <a:spcPts val="0"/>
                        </a:spcAft>
                        <a:buClr>
                          <a:schemeClr val="dk1"/>
                        </a:buClr>
                        <a:buFont typeface="Arial"/>
                        <a:buNone/>
                      </a:pPr>
                      <a:r>
                        <a:rPr lang="en-US" sz="1800" b="1" i="0" u="none" dirty="0">
                          <a:solidFill>
                            <a:schemeClr val="dk1"/>
                          </a:solidFill>
                          <a:latin typeface="+mn-lt"/>
                        </a:rPr>
                        <a:t>Laterally</a:t>
                      </a:r>
                      <a:r>
                        <a:rPr lang="en-US" sz="1800" b="0" i="0" u="none" dirty="0">
                          <a:solidFill>
                            <a:schemeClr val="dk1"/>
                          </a:solidFill>
                          <a:latin typeface="+mn-lt"/>
                        </a:rPr>
                        <a:t> </a:t>
                      </a:r>
                      <a:r>
                        <a:rPr lang="en-GB" sz="1800" b="0" kern="1200" dirty="0">
                          <a:solidFill>
                            <a:schemeClr val="tx1"/>
                          </a:solidFill>
                          <a:sym typeface="Wingdings" panose="05000000000000000000" pitchFamily="2" charset="2"/>
                        </a:rPr>
                        <a:t></a:t>
                      </a:r>
                      <a:r>
                        <a:rPr lang="en-US" sz="1800" b="0" i="0" u="none" dirty="0">
                          <a:solidFill>
                            <a:schemeClr val="dk1"/>
                          </a:solidFill>
                          <a:latin typeface="+mn-lt"/>
                        </a:rPr>
                        <a:t> Iliac fossae and the iliacus muscle</a:t>
                      </a:r>
                      <a:endParaRPr sz="1800" b="0" i="0" u="none" dirty="0">
                        <a:solidFill>
                          <a:schemeClr val="dk1"/>
                        </a:solidFill>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70850">
                <a:tc rowSpan="3">
                  <a:txBody>
                    <a:bodyPr/>
                    <a:lstStyle/>
                    <a:p>
                      <a:pPr marL="0" lvl="0" indent="0" algn="ctr" rtl="0">
                        <a:spcBef>
                          <a:spcPts val="0"/>
                        </a:spcBef>
                        <a:spcAft>
                          <a:spcPts val="0"/>
                        </a:spcAft>
                        <a:buNone/>
                      </a:pPr>
                      <a:r>
                        <a:rPr lang="en-US" sz="1800" b="1" i="0" u="heavy" baseline="0" dirty="0">
                          <a:solidFill>
                            <a:schemeClr val="dk1"/>
                          </a:solidFill>
                          <a:uFill>
                            <a:solidFill>
                              <a:schemeClr val="accent4"/>
                            </a:solidFill>
                          </a:uFill>
                          <a:latin typeface="+mn-lt"/>
                          <a:ea typeface="Calibri"/>
                          <a:cs typeface="Calibri"/>
                          <a:sym typeface="Calibri"/>
                        </a:rPr>
                        <a:t>True </a:t>
                      </a:r>
                      <a:r>
                        <a:rPr lang="en-US" sz="1800" b="0" i="0" u="heavy" baseline="0" dirty="0">
                          <a:solidFill>
                            <a:schemeClr val="dk1"/>
                          </a:solidFill>
                          <a:uFill>
                            <a:solidFill>
                              <a:schemeClr val="accent4"/>
                            </a:solidFill>
                          </a:uFill>
                          <a:latin typeface="+mn-lt"/>
                          <a:ea typeface="Calibri"/>
                          <a:cs typeface="Calibri"/>
                          <a:sym typeface="Calibri"/>
                        </a:rPr>
                        <a:t>or</a:t>
                      </a:r>
                      <a:r>
                        <a:rPr lang="en-US" sz="1800" b="1" i="0" u="heavy" baseline="0" dirty="0">
                          <a:solidFill>
                            <a:schemeClr val="dk1"/>
                          </a:solidFill>
                          <a:uFill>
                            <a:solidFill>
                              <a:schemeClr val="accent4"/>
                            </a:solidFill>
                          </a:uFill>
                          <a:latin typeface="+mn-lt"/>
                          <a:ea typeface="Calibri"/>
                          <a:cs typeface="Calibri"/>
                          <a:sym typeface="Calibri"/>
                        </a:rPr>
                        <a:t> lesser </a:t>
                      </a:r>
                      <a:r>
                        <a:rPr lang="en-US" sz="1800" b="0" i="0" u="heavy" baseline="0" dirty="0">
                          <a:solidFill>
                            <a:schemeClr val="dk1"/>
                          </a:solidFill>
                          <a:uFill>
                            <a:solidFill>
                              <a:schemeClr val="accent4"/>
                            </a:solidFill>
                          </a:uFill>
                          <a:latin typeface="+mn-lt"/>
                          <a:ea typeface="Calibri"/>
                          <a:cs typeface="Calibri"/>
                          <a:sym typeface="Calibri"/>
                        </a:rPr>
                        <a:t>pelvis</a:t>
                      </a:r>
                      <a:endParaRPr sz="1800" b="0" i="0" u="heavy" baseline="0" dirty="0">
                        <a:solidFill>
                          <a:schemeClr val="dk1"/>
                        </a:solidFill>
                        <a:uFill>
                          <a:solidFill>
                            <a:schemeClr val="accent4"/>
                          </a:solidFill>
                        </a:uFill>
                        <a:latin typeface="+mn-lt"/>
                        <a:ea typeface="Calibri"/>
                        <a:cs typeface="Calibri"/>
                        <a:sym typeface="Calibri"/>
                      </a:endParaRPr>
                    </a:p>
                    <a:p>
                      <a:pPr marL="0" lvl="0" indent="0" algn="ctr" rtl="0">
                        <a:spcBef>
                          <a:spcPts val="0"/>
                        </a:spcBef>
                        <a:spcAft>
                          <a:spcPts val="0"/>
                        </a:spcAft>
                        <a:buNone/>
                      </a:pPr>
                      <a:r>
                        <a:rPr lang="en-US" sz="1800" i="0" u="sng" dirty="0">
                          <a:solidFill>
                            <a:schemeClr val="dk1"/>
                          </a:solidFill>
                          <a:latin typeface="+mn-lt"/>
                          <a:ea typeface="Calibri"/>
                          <a:cs typeface="Calibri"/>
                          <a:sym typeface="Calibri"/>
                        </a:rPr>
                        <a:t>BELOW</a:t>
                      </a:r>
                      <a:r>
                        <a:rPr lang="en-US" sz="1800" i="0" u="none" dirty="0">
                          <a:solidFill>
                            <a:schemeClr val="dk1"/>
                          </a:solidFill>
                          <a:latin typeface="+mn-lt"/>
                          <a:ea typeface="Calibri"/>
                          <a:cs typeface="Calibri"/>
                          <a:sym typeface="Calibri"/>
                        </a:rPr>
                        <a:t> the brim</a:t>
                      </a:r>
                      <a:endParaRPr sz="1800" i="0" u="none" dirty="0">
                        <a:solidFill>
                          <a:schemeClr val="dk1"/>
                        </a:solidFill>
                        <a:latin typeface="+mn-lt"/>
                        <a:ea typeface="Calibri"/>
                        <a:cs typeface="Calibri"/>
                        <a:sym typeface="Calibri"/>
                      </a:endParaRPr>
                    </a:p>
                    <a:p>
                      <a:pPr marL="0" lvl="0" indent="0" algn="ctr" rtl="0">
                        <a:spcBef>
                          <a:spcPts val="0"/>
                        </a:spcBef>
                        <a:spcAft>
                          <a:spcPts val="0"/>
                        </a:spcAft>
                        <a:buNone/>
                      </a:pPr>
                      <a:r>
                        <a:rPr lang="en-US" sz="1800" i="0" u="none" dirty="0">
                          <a:solidFill>
                            <a:schemeClr val="dk1"/>
                          </a:solidFill>
                          <a:latin typeface="+mn-lt"/>
                          <a:ea typeface="Calibri"/>
                          <a:cs typeface="Calibri"/>
                          <a:sym typeface="Calibri"/>
                        </a:rPr>
                        <a:t>(3 parts)</a:t>
                      </a:r>
                      <a:endParaRPr sz="1800" b="1" i="0" u="none" dirty="0">
                        <a:solidFill>
                          <a:schemeClr val="dk1"/>
                        </a:solidFill>
                        <a:latin typeface="+mn-lt"/>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A677"/>
                    </a:solidFill>
                  </a:tcPr>
                </a:tc>
                <a:tc>
                  <a:txBody>
                    <a:bodyPr/>
                    <a:lstStyle/>
                    <a:p>
                      <a:pPr marL="0" lvl="0" indent="0" algn="l" rtl="0">
                        <a:spcBef>
                          <a:spcPts val="0"/>
                        </a:spcBef>
                        <a:spcAft>
                          <a:spcPts val="0"/>
                        </a:spcAft>
                        <a:buClr>
                          <a:schemeClr val="dk1"/>
                        </a:buClr>
                        <a:buSzPts val="1600"/>
                        <a:buFont typeface="Noto Sans Symbols"/>
                        <a:buNone/>
                      </a:pPr>
                      <a:r>
                        <a:rPr lang="en-US" sz="1800" b="1" i="0" u="none" dirty="0">
                          <a:latin typeface="+mn-lt"/>
                        </a:rPr>
                        <a:t>1. A Cavity:</a:t>
                      </a:r>
                      <a:endParaRPr sz="1800" i="0" u="none" dirty="0">
                        <a:latin typeface="+mn-lt"/>
                      </a:endParaRPr>
                    </a:p>
                    <a:p>
                      <a:pPr marL="0" lvl="0" indent="0" algn="l" rtl="0">
                        <a:spcBef>
                          <a:spcPts val="0"/>
                        </a:spcBef>
                        <a:spcAft>
                          <a:spcPts val="0"/>
                        </a:spcAft>
                        <a:buClr>
                          <a:schemeClr val="dk1"/>
                        </a:buClr>
                        <a:buFont typeface="Arial"/>
                        <a:buNone/>
                      </a:pPr>
                      <a:r>
                        <a:rPr lang="en-US" sz="1800" i="0" u="none" dirty="0">
                          <a:latin typeface="+mn-lt"/>
                        </a:rPr>
                        <a:t>The cavity is a </a:t>
                      </a:r>
                      <a:r>
                        <a:rPr lang="en-US" sz="1800" b="1" i="0" u="none" dirty="0">
                          <a:latin typeface="+mn-lt"/>
                        </a:rPr>
                        <a:t>short</a:t>
                      </a:r>
                      <a:r>
                        <a:rPr lang="en-US" sz="1800" i="0" u="none" dirty="0">
                          <a:latin typeface="+mn-lt"/>
                        </a:rPr>
                        <a:t>, </a:t>
                      </a:r>
                      <a:r>
                        <a:rPr lang="en-US" sz="1800" b="1" i="0" u="none" dirty="0">
                          <a:latin typeface="+mn-lt"/>
                        </a:rPr>
                        <a:t>curved</a:t>
                      </a:r>
                      <a:r>
                        <a:rPr lang="en-US" sz="1800" i="0" u="none" dirty="0">
                          <a:latin typeface="+mn-lt"/>
                        </a:rPr>
                        <a:t> </a:t>
                      </a:r>
                      <a:r>
                        <a:rPr lang="en-US" sz="1800" b="1" i="0" u="none" dirty="0">
                          <a:latin typeface="+mn-lt"/>
                        </a:rPr>
                        <a:t>canal</a:t>
                      </a:r>
                      <a:r>
                        <a:rPr lang="en-US" sz="1800" i="0" u="none" dirty="0">
                          <a:latin typeface="+mn-lt"/>
                        </a:rPr>
                        <a:t>, with a </a:t>
                      </a:r>
                      <a:r>
                        <a:rPr lang="en-US" sz="1800" b="1" i="0" u="none" dirty="0">
                          <a:latin typeface="+mn-lt"/>
                        </a:rPr>
                        <a:t>shallow</a:t>
                      </a:r>
                      <a:r>
                        <a:rPr lang="en-US" sz="1800" i="0" u="none" dirty="0">
                          <a:latin typeface="+mn-lt"/>
                        </a:rPr>
                        <a:t> </a:t>
                      </a:r>
                      <a:r>
                        <a:rPr lang="en-US" sz="1800" b="1" i="0" u="none" dirty="0">
                          <a:latin typeface="+mn-lt"/>
                        </a:rPr>
                        <a:t>anterior</a:t>
                      </a:r>
                      <a:r>
                        <a:rPr lang="en-US" sz="1800" i="0" u="none" dirty="0">
                          <a:latin typeface="+mn-lt"/>
                        </a:rPr>
                        <a:t> </a:t>
                      </a:r>
                      <a:r>
                        <a:rPr lang="en-US" sz="1800" b="1" i="0" u="none" dirty="0">
                          <a:latin typeface="+mn-lt"/>
                        </a:rPr>
                        <a:t>wall</a:t>
                      </a:r>
                      <a:r>
                        <a:rPr lang="en-US" sz="1800" i="0" u="none" dirty="0">
                          <a:latin typeface="+mn-lt"/>
                        </a:rPr>
                        <a:t> and a </a:t>
                      </a:r>
                      <a:r>
                        <a:rPr lang="en-US" sz="1800" b="1" i="0" u="none" dirty="0">
                          <a:latin typeface="+mn-lt"/>
                        </a:rPr>
                        <a:t>deeper</a:t>
                      </a:r>
                      <a:r>
                        <a:rPr lang="en-US" sz="1800" i="0" u="none" dirty="0">
                          <a:latin typeface="+mn-lt"/>
                        </a:rPr>
                        <a:t> </a:t>
                      </a:r>
                      <a:r>
                        <a:rPr lang="en-US" sz="1800" b="1" i="0" u="none" dirty="0">
                          <a:latin typeface="+mn-lt"/>
                        </a:rPr>
                        <a:t>posterior</a:t>
                      </a:r>
                      <a:r>
                        <a:rPr lang="en-US" sz="1800" i="0" u="none" dirty="0">
                          <a:latin typeface="+mn-lt"/>
                        </a:rPr>
                        <a:t> </a:t>
                      </a:r>
                      <a:r>
                        <a:rPr lang="en-US" sz="1800" b="1" i="0" u="none" dirty="0">
                          <a:latin typeface="+mn-lt"/>
                        </a:rPr>
                        <a:t>wall</a:t>
                      </a:r>
                      <a:endParaRPr sz="1800" i="0" u="none" dirty="0">
                        <a:latin typeface="+mn-lt"/>
                      </a:endParaRPr>
                    </a:p>
                    <a:p>
                      <a:pPr marL="0" lvl="0" indent="0" algn="l" rtl="0">
                        <a:spcBef>
                          <a:spcPts val="0"/>
                        </a:spcBef>
                        <a:spcAft>
                          <a:spcPts val="0"/>
                        </a:spcAft>
                        <a:buClr>
                          <a:schemeClr val="dk1"/>
                        </a:buClr>
                        <a:buFont typeface="Arial"/>
                        <a:buNone/>
                      </a:pPr>
                      <a:r>
                        <a:rPr lang="en-US" sz="1800" i="0" u="none" dirty="0">
                          <a:latin typeface="+mn-lt"/>
                        </a:rPr>
                        <a:t>(It </a:t>
                      </a:r>
                      <a:r>
                        <a:rPr lang="en-US" sz="1800" b="1" i="0" u="none" dirty="0">
                          <a:latin typeface="+mn-lt"/>
                        </a:rPr>
                        <a:t>lies</a:t>
                      </a:r>
                      <a:r>
                        <a:rPr lang="en-US" sz="1800" i="0" u="none" dirty="0">
                          <a:latin typeface="+mn-lt"/>
                        </a:rPr>
                        <a:t> </a:t>
                      </a:r>
                      <a:r>
                        <a:rPr lang="en-US" sz="1800" b="1" i="0" u="none" dirty="0">
                          <a:latin typeface="+mn-lt"/>
                        </a:rPr>
                        <a:t>between</a:t>
                      </a:r>
                      <a:r>
                        <a:rPr lang="en-US" sz="1800" i="0" u="none" dirty="0">
                          <a:latin typeface="+mn-lt"/>
                        </a:rPr>
                        <a:t> the </a:t>
                      </a:r>
                      <a:r>
                        <a:rPr lang="en-US" sz="1800" b="1" i="0" u="none" dirty="0">
                          <a:latin typeface="+mn-lt"/>
                        </a:rPr>
                        <a:t>inlet</a:t>
                      </a:r>
                      <a:r>
                        <a:rPr lang="en-US" sz="1800" i="0" u="none" dirty="0">
                          <a:latin typeface="+mn-lt"/>
                        </a:rPr>
                        <a:t> and the </a:t>
                      </a:r>
                      <a:r>
                        <a:rPr lang="en-US" sz="1800" b="1" i="0" u="none" dirty="0">
                          <a:latin typeface="+mn-lt"/>
                        </a:rPr>
                        <a:t>outlet</a:t>
                      </a:r>
                      <a:r>
                        <a:rPr lang="en-US" sz="1800" b="0" i="0" u="none" dirty="0">
                          <a:latin typeface="+mn-lt"/>
                        </a:rPr>
                        <a:t>)</a:t>
                      </a:r>
                      <a:endParaRPr sz="1800" b="0" i="0" u="none"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vMerge="1">
                  <a:txBody>
                    <a:bodyPr/>
                    <a:lstStyle/>
                    <a:p>
                      <a:endParaRPr lang="en-US"/>
                    </a:p>
                  </a:txBody>
                  <a:tcPr/>
                </a:tc>
                <a:tc>
                  <a:txBody>
                    <a:bodyPr/>
                    <a:lstStyle/>
                    <a:p>
                      <a:pPr marL="0" lvl="0" indent="0" algn="l" rtl="0">
                        <a:spcBef>
                          <a:spcPts val="0"/>
                        </a:spcBef>
                        <a:spcAft>
                          <a:spcPts val="0"/>
                        </a:spcAft>
                        <a:buClr>
                          <a:schemeClr val="dk1"/>
                        </a:buClr>
                        <a:buFont typeface="Arial"/>
                        <a:buNone/>
                      </a:pPr>
                      <a:r>
                        <a:rPr lang="en-US" sz="1800" b="1" i="0" u="none" dirty="0">
                          <a:latin typeface="+mn-lt"/>
                        </a:rPr>
                        <a:t>2. Inlet </a:t>
                      </a:r>
                      <a:r>
                        <a:rPr lang="en-US" sz="1800" b="0" i="0" u="none" dirty="0">
                          <a:solidFill>
                            <a:schemeClr val="accent3">
                              <a:lumMod val="75000"/>
                            </a:schemeClr>
                          </a:solidFill>
                          <a:latin typeface="+mn-lt"/>
                        </a:rPr>
                        <a:t>(</a:t>
                      </a:r>
                      <a:r>
                        <a:rPr lang="en-GB" sz="1800" b="1" i="0" dirty="0">
                          <a:solidFill>
                            <a:srgbClr val="92D050"/>
                          </a:solidFill>
                        </a:rPr>
                        <a:t>Oval/circular shape)</a:t>
                      </a:r>
                      <a:r>
                        <a:rPr lang="en-US" sz="1800" b="1" i="0" u="none" dirty="0">
                          <a:latin typeface="+mn-lt"/>
                        </a:rPr>
                        <a:t>:</a:t>
                      </a:r>
                      <a:endParaRPr sz="1800" b="1" i="0" u="none" dirty="0">
                        <a:latin typeface="+mn-lt"/>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800" b="1" i="0" u="none" dirty="0">
                          <a:solidFill>
                            <a:schemeClr val="dk1"/>
                          </a:solidFill>
                          <a:latin typeface="+mn-lt"/>
                        </a:rPr>
                        <a:t>Anteriorly</a:t>
                      </a:r>
                      <a:r>
                        <a:rPr lang="en-US" sz="1800" b="0" i="0" u="none" dirty="0">
                          <a:solidFill>
                            <a:schemeClr val="dk1"/>
                          </a:solidFill>
                          <a:latin typeface="+mn-lt"/>
                        </a:rPr>
                        <a:t> </a:t>
                      </a:r>
                      <a:r>
                        <a:rPr lang="en-US" sz="1800" b="0" kern="1200" dirty="0">
                          <a:solidFill>
                            <a:schemeClr val="tx1"/>
                          </a:solidFill>
                          <a:sym typeface="Wingdings" panose="05000000000000000000" pitchFamily="2" charset="2"/>
                        </a:rPr>
                        <a:t></a:t>
                      </a:r>
                      <a:r>
                        <a:rPr lang="en-US" sz="1800" i="0" u="heavy" baseline="0" dirty="0">
                          <a:uFill>
                            <a:solidFill>
                              <a:schemeClr val="accent1"/>
                            </a:solidFill>
                          </a:uFill>
                          <a:latin typeface="+mn-lt"/>
                        </a:rPr>
                        <a:t>Symphysis pubis</a:t>
                      </a:r>
                      <a:r>
                        <a:rPr lang="en-US" sz="1800" i="0" u="none" dirty="0">
                          <a:latin typeface="+mn-lt"/>
                        </a:rPr>
                        <a:t> (upper border)</a:t>
                      </a:r>
                      <a:endParaRPr lang="en-US" sz="1800" b="0" kern="1200" dirty="0">
                        <a:solidFill>
                          <a:schemeClr val="tx1"/>
                        </a:solidFill>
                        <a:sym typeface="Wingdings" panose="05000000000000000000" pitchFamily="2" charset="2"/>
                      </a:endParaRPr>
                    </a:p>
                    <a:p>
                      <a:pPr algn="l"/>
                      <a:r>
                        <a:rPr lang="en-US" sz="1800" b="1" i="0" u="none" dirty="0">
                          <a:solidFill>
                            <a:schemeClr val="dk1"/>
                          </a:solidFill>
                          <a:latin typeface="+mn-lt"/>
                        </a:rPr>
                        <a:t>Posteriorly</a:t>
                      </a:r>
                      <a:r>
                        <a:rPr lang="en-US" sz="1800" b="0" i="0" u="none" dirty="0">
                          <a:solidFill>
                            <a:schemeClr val="dk1"/>
                          </a:solidFill>
                          <a:latin typeface="+mn-lt"/>
                        </a:rPr>
                        <a:t> </a:t>
                      </a:r>
                      <a:r>
                        <a:rPr lang="en-GB" sz="1800" b="0" kern="1200" dirty="0">
                          <a:solidFill>
                            <a:schemeClr val="tx1"/>
                          </a:solidFill>
                          <a:sym typeface="Wingdings" panose="05000000000000000000" pitchFamily="2" charset="2"/>
                        </a:rPr>
                        <a:t></a:t>
                      </a:r>
                      <a:r>
                        <a:rPr lang="en-US" sz="1800" i="0" u="heavy" baseline="0" dirty="0">
                          <a:uFill>
                            <a:solidFill>
                              <a:schemeClr val="accent5"/>
                            </a:solidFill>
                          </a:uFill>
                          <a:latin typeface="+mn-lt"/>
                        </a:rPr>
                        <a:t>Promontory</a:t>
                      </a:r>
                      <a:r>
                        <a:rPr lang="en-US" sz="1800" i="0" u="none" dirty="0">
                          <a:latin typeface="+mn-lt"/>
                        </a:rPr>
                        <a:t> &amp; </a:t>
                      </a:r>
                      <a:r>
                        <a:rPr lang="en-US" sz="1800" i="0" u="heavy" baseline="0" dirty="0">
                          <a:uFill>
                            <a:solidFill>
                              <a:srgbClr val="C00000"/>
                            </a:solidFill>
                          </a:uFill>
                          <a:latin typeface="+mn-lt"/>
                        </a:rPr>
                        <a:t>ala of sacrum</a:t>
                      </a:r>
                      <a:endParaRPr lang="en-GB" sz="1800" b="0" u="heavy" kern="1200" baseline="0" dirty="0">
                        <a:solidFill>
                          <a:schemeClr val="tx1"/>
                        </a:solidFill>
                        <a:uFill>
                          <a:solidFill>
                            <a:srgbClr val="C00000"/>
                          </a:solidFill>
                        </a:uFill>
                        <a:sym typeface="Wingdings" panose="05000000000000000000" pitchFamily="2" charset="2"/>
                      </a:endParaRPr>
                    </a:p>
                    <a:p>
                      <a:pPr algn="l"/>
                      <a:r>
                        <a:rPr lang="en-US" sz="1800" b="1" i="0" u="none" dirty="0">
                          <a:solidFill>
                            <a:schemeClr val="dk1"/>
                          </a:solidFill>
                          <a:latin typeface="+mn-lt"/>
                        </a:rPr>
                        <a:t>Laterally</a:t>
                      </a:r>
                      <a:r>
                        <a:rPr lang="en-US" sz="1800" b="0" i="0" u="none" dirty="0">
                          <a:solidFill>
                            <a:schemeClr val="dk1"/>
                          </a:solidFill>
                          <a:latin typeface="+mn-lt"/>
                        </a:rPr>
                        <a:t> </a:t>
                      </a:r>
                      <a:r>
                        <a:rPr lang="en-GB" sz="1800" b="0" kern="1200" dirty="0">
                          <a:solidFill>
                            <a:schemeClr val="tx1"/>
                          </a:solidFill>
                          <a:sym typeface="Wingdings" panose="05000000000000000000" pitchFamily="2" charset="2"/>
                        </a:rPr>
                        <a:t></a:t>
                      </a:r>
                      <a:r>
                        <a:rPr lang="en-US" sz="1800" i="0" u="none" dirty="0">
                          <a:latin typeface="+mn-lt"/>
                        </a:rPr>
                        <a:t> </a:t>
                      </a:r>
                      <a:r>
                        <a:rPr lang="en-US" sz="1800" i="0" u="none" dirty="0" err="1">
                          <a:latin typeface="+mn-lt"/>
                        </a:rPr>
                        <a:t>Ileopectineal</a:t>
                      </a:r>
                      <a:r>
                        <a:rPr lang="en-US" sz="1800" i="0" u="none" dirty="0">
                          <a:latin typeface="+mn-lt"/>
                        </a:rPr>
                        <a:t> </a:t>
                      </a:r>
                      <a:r>
                        <a:rPr lang="en-US" sz="1800" i="0" u="heavy" baseline="0" dirty="0">
                          <a:uFill>
                            <a:solidFill>
                              <a:srgbClr val="FF0000"/>
                            </a:solidFill>
                          </a:uFill>
                          <a:latin typeface="+mn-lt"/>
                        </a:rPr>
                        <a:t>(arcuate) lines</a:t>
                      </a:r>
                      <a:endParaRPr sz="1800" i="0" u="heavy" baseline="0" dirty="0">
                        <a:uFill>
                          <a:solidFill>
                            <a:srgbClr val="FF0000"/>
                          </a:solidFill>
                        </a:uFill>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vMerge="1">
                  <a:txBody>
                    <a:bodyPr/>
                    <a:lstStyle/>
                    <a:p>
                      <a:endParaRPr lang="en-US"/>
                    </a:p>
                  </a:txBody>
                  <a:tcPr/>
                </a:tc>
                <a:tc>
                  <a:txBody>
                    <a:bodyPr/>
                    <a:lstStyle/>
                    <a:p>
                      <a:pPr marL="0" lvl="0" indent="0" algn="l" rtl="0">
                        <a:spcBef>
                          <a:spcPts val="0"/>
                        </a:spcBef>
                        <a:spcAft>
                          <a:spcPts val="0"/>
                        </a:spcAft>
                        <a:buClr>
                          <a:schemeClr val="dk1"/>
                        </a:buClr>
                        <a:buSzPts val="1600"/>
                        <a:buFont typeface="Calibri"/>
                        <a:buNone/>
                      </a:pPr>
                      <a:r>
                        <a:rPr lang="en-US" sz="1800" b="1" i="0" u="none" dirty="0">
                          <a:latin typeface="+mn-lt"/>
                        </a:rPr>
                        <a:t>3. Outlet </a:t>
                      </a:r>
                      <a:r>
                        <a:rPr lang="en-US" sz="1800" b="0" i="0" u="none" dirty="0">
                          <a:solidFill>
                            <a:schemeClr val="accent3">
                              <a:lumMod val="75000"/>
                            </a:schemeClr>
                          </a:solidFill>
                          <a:latin typeface="+mn-lt"/>
                        </a:rPr>
                        <a:t>(</a:t>
                      </a:r>
                      <a:r>
                        <a:rPr lang="en-GB" sz="1800" b="1" i="0" dirty="0">
                          <a:solidFill>
                            <a:srgbClr val="92D050"/>
                          </a:solidFill>
                        </a:rPr>
                        <a:t>Diamond shape)</a:t>
                      </a:r>
                      <a:r>
                        <a:rPr lang="en-US" sz="1800" b="1" i="0" u="none" dirty="0">
                          <a:latin typeface="+mn-lt"/>
                        </a:rPr>
                        <a:t>:</a:t>
                      </a:r>
                      <a:endParaRPr sz="1800" b="1" i="0" u="none" dirty="0">
                        <a:latin typeface="+mn-lt"/>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800" b="1" i="0" u="none" dirty="0">
                          <a:solidFill>
                            <a:schemeClr val="dk1"/>
                          </a:solidFill>
                          <a:latin typeface="+mn-lt"/>
                        </a:rPr>
                        <a:t>Anteriorly</a:t>
                      </a:r>
                      <a:r>
                        <a:rPr lang="en-US" sz="1800" b="0" i="0" u="none" dirty="0">
                          <a:solidFill>
                            <a:schemeClr val="dk1"/>
                          </a:solidFill>
                          <a:latin typeface="+mn-lt"/>
                        </a:rPr>
                        <a:t> </a:t>
                      </a:r>
                      <a:r>
                        <a:rPr lang="en-US" sz="1800" b="0" kern="1200" dirty="0">
                          <a:solidFill>
                            <a:schemeClr val="tx1"/>
                          </a:solidFill>
                          <a:sym typeface="Wingdings" panose="05000000000000000000" pitchFamily="2" charset="2"/>
                        </a:rPr>
                        <a:t></a:t>
                      </a:r>
                      <a:r>
                        <a:rPr lang="en-US" sz="1800" i="0" u="none" dirty="0">
                          <a:latin typeface="+mn-lt"/>
                        </a:rPr>
                        <a:t>Symphysis pubis (lower border)</a:t>
                      </a:r>
                      <a:endParaRPr lang="en-US" sz="1800" b="0" kern="1200" dirty="0">
                        <a:solidFill>
                          <a:schemeClr val="tx1"/>
                        </a:solidFill>
                        <a:sym typeface="Wingdings" panose="05000000000000000000" pitchFamily="2" charset="2"/>
                      </a:endParaRPr>
                    </a:p>
                    <a:p>
                      <a:pPr algn="l"/>
                      <a:r>
                        <a:rPr lang="en-US" sz="1800" b="1" i="0" u="none" dirty="0">
                          <a:solidFill>
                            <a:schemeClr val="dk1"/>
                          </a:solidFill>
                          <a:latin typeface="+mn-lt"/>
                        </a:rPr>
                        <a:t>Posteriorly</a:t>
                      </a:r>
                      <a:r>
                        <a:rPr lang="en-US" sz="1800" b="0" i="0" u="none" dirty="0">
                          <a:solidFill>
                            <a:schemeClr val="dk1"/>
                          </a:solidFill>
                          <a:latin typeface="+mn-lt"/>
                        </a:rPr>
                        <a:t> </a:t>
                      </a:r>
                      <a:r>
                        <a:rPr lang="en-GB" sz="1800" b="0" kern="1200" dirty="0">
                          <a:solidFill>
                            <a:schemeClr val="tx1"/>
                          </a:solidFill>
                          <a:sym typeface="Wingdings" panose="05000000000000000000" pitchFamily="2" charset="2"/>
                        </a:rPr>
                        <a:t></a:t>
                      </a:r>
                      <a:r>
                        <a:rPr lang="en-US" sz="1800" i="0" u="none" dirty="0">
                          <a:latin typeface="+mn-lt"/>
                        </a:rPr>
                        <a:t>Tip of </a:t>
                      </a:r>
                      <a:r>
                        <a:rPr lang="en-US" sz="1800" i="0" u="heavy" baseline="0" dirty="0">
                          <a:uFill>
                            <a:solidFill>
                              <a:srgbClr val="7030A0"/>
                            </a:solidFill>
                          </a:uFill>
                          <a:latin typeface="+mn-lt"/>
                        </a:rPr>
                        <a:t>Coccyx</a:t>
                      </a:r>
                      <a:endParaRPr lang="en-GB" sz="1800" b="0" u="heavy" kern="1200" baseline="0" dirty="0">
                        <a:solidFill>
                          <a:schemeClr val="tx1"/>
                        </a:solidFill>
                        <a:uFill>
                          <a:solidFill>
                            <a:srgbClr val="7030A0"/>
                          </a:solidFill>
                        </a:uFill>
                        <a:sym typeface="Wingdings" panose="05000000000000000000" pitchFamily="2" charset="2"/>
                      </a:endParaRPr>
                    </a:p>
                    <a:p>
                      <a:pPr algn="l"/>
                      <a:r>
                        <a:rPr lang="en-US" sz="1800" b="1" i="0" u="none" dirty="0">
                          <a:solidFill>
                            <a:srgbClr val="C00000"/>
                          </a:solidFill>
                          <a:latin typeface="+mn-lt"/>
                        </a:rPr>
                        <a:t>Anterolaterally</a:t>
                      </a:r>
                      <a:r>
                        <a:rPr lang="en-US" sz="1800" b="0" i="0" u="none" dirty="0">
                          <a:solidFill>
                            <a:srgbClr val="C00000"/>
                          </a:solidFill>
                          <a:latin typeface="+mn-lt"/>
                        </a:rPr>
                        <a:t> </a:t>
                      </a:r>
                      <a:r>
                        <a:rPr lang="en-GB" sz="1800" b="0" kern="1200" dirty="0">
                          <a:solidFill>
                            <a:srgbClr val="C00000"/>
                          </a:solidFill>
                          <a:sym typeface="Wingdings" panose="05000000000000000000" pitchFamily="2" charset="2"/>
                        </a:rPr>
                        <a:t> </a:t>
                      </a:r>
                      <a:r>
                        <a:rPr lang="en-US" sz="1800" i="0" u="heavy" baseline="0" dirty="0">
                          <a:solidFill>
                            <a:srgbClr val="C00000"/>
                          </a:solidFill>
                          <a:uFill>
                            <a:solidFill>
                              <a:schemeClr val="accent2"/>
                            </a:solidFill>
                          </a:uFill>
                          <a:latin typeface="+mn-lt"/>
                        </a:rPr>
                        <a:t>ischiopubic ramus</a:t>
                      </a:r>
                      <a:endParaRPr lang="en-GB" sz="1800" b="0" u="heavy" kern="1200" baseline="0" dirty="0">
                        <a:solidFill>
                          <a:srgbClr val="C00000"/>
                        </a:solidFill>
                        <a:uFill>
                          <a:solidFill>
                            <a:schemeClr val="accent2"/>
                          </a:solidFill>
                        </a:uFill>
                        <a:sym typeface="Wingdings" panose="05000000000000000000" pitchFamily="2" charset="2"/>
                      </a:endParaRPr>
                    </a:p>
                    <a:p>
                      <a:pPr algn="l"/>
                      <a:r>
                        <a:rPr lang="en-US" sz="1800" b="1" i="0" u="none" dirty="0">
                          <a:solidFill>
                            <a:srgbClr val="C00000"/>
                          </a:solidFill>
                          <a:latin typeface="+mn-lt"/>
                        </a:rPr>
                        <a:t>Posterolaterally</a:t>
                      </a:r>
                      <a:r>
                        <a:rPr lang="en-US" sz="1800" b="0" i="0" u="none" dirty="0">
                          <a:solidFill>
                            <a:srgbClr val="C00000"/>
                          </a:solidFill>
                          <a:latin typeface="+mn-lt"/>
                        </a:rPr>
                        <a:t> </a:t>
                      </a:r>
                      <a:r>
                        <a:rPr lang="en-GB" sz="1800" b="0" kern="1200" dirty="0">
                          <a:solidFill>
                            <a:srgbClr val="C00000"/>
                          </a:solidFill>
                          <a:sym typeface="Wingdings" panose="05000000000000000000" pitchFamily="2" charset="2"/>
                        </a:rPr>
                        <a:t></a:t>
                      </a:r>
                      <a:r>
                        <a:rPr lang="en-US" sz="1800" i="0" u="heavy" baseline="0" dirty="0">
                          <a:solidFill>
                            <a:srgbClr val="C00000"/>
                          </a:solidFill>
                          <a:uFill>
                            <a:solidFill>
                              <a:srgbClr val="A64D79"/>
                            </a:solidFill>
                          </a:uFill>
                          <a:latin typeface="+mn-lt"/>
                        </a:rPr>
                        <a:t>Sacrotuberous ligament</a:t>
                      </a:r>
                      <a:r>
                        <a:rPr lang="en-US" sz="1800" i="0" u="none" dirty="0">
                          <a:solidFill>
                            <a:srgbClr val="C00000"/>
                          </a:solidFill>
                          <a:latin typeface="+mn-lt"/>
                        </a:rPr>
                        <a:t> </a:t>
                      </a:r>
                      <a:endParaRPr lang="en-GB" sz="1800" b="0" kern="1200" dirty="0">
                        <a:solidFill>
                          <a:srgbClr val="C00000"/>
                        </a:solidFill>
                        <a:sym typeface="Wingdings" panose="05000000000000000000" pitchFamily="2" charset="2"/>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DCDFDBD8-CD91-4604-A135-7A2E5F33EFFB}"/>
              </a:ext>
            </a:extLst>
          </p:cNvPr>
          <p:cNvGrpSpPr/>
          <p:nvPr/>
        </p:nvGrpSpPr>
        <p:grpSpPr>
          <a:xfrm>
            <a:off x="9696094" y="2802010"/>
            <a:ext cx="2385926" cy="1762768"/>
            <a:chOff x="9696094" y="2372487"/>
            <a:chExt cx="2385926" cy="1762768"/>
          </a:xfrm>
        </p:grpSpPr>
        <p:grpSp>
          <p:nvGrpSpPr>
            <p:cNvPr id="7" name="Group 6">
              <a:extLst>
                <a:ext uri="{FF2B5EF4-FFF2-40B4-BE49-F238E27FC236}">
                  <a16:creationId xmlns:a16="http://schemas.microsoft.com/office/drawing/2014/main" id="{AB6247AF-CA2C-44B6-891A-26828654AB6E}"/>
                </a:ext>
              </a:extLst>
            </p:cNvPr>
            <p:cNvGrpSpPr/>
            <p:nvPr/>
          </p:nvGrpSpPr>
          <p:grpSpPr>
            <a:xfrm>
              <a:off x="9696094" y="2423605"/>
              <a:ext cx="2385926" cy="1711650"/>
              <a:chOff x="9696094" y="2423605"/>
              <a:chExt cx="2385926" cy="1711650"/>
            </a:xfrm>
          </p:grpSpPr>
          <p:pic>
            <p:nvPicPr>
              <p:cNvPr id="10" name="Google Shape;121;p18">
                <a:extLst>
                  <a:ext uri="{FF2B5EF4-FFF2-40B4-BE49-F238E27FC236}">
                    <a16:creationId xmlns:a16="http://schemas.microsoft.com/office/drawing/2014/main" id="{0308E593-C8A4-4915-AFC3-226ABCC23A0A}"/>
                  </a:ext>
                </a:extLst>
              </p:cNvPr>
              <p:cNvPicPr preferRelativeResize="0"/>
              <p:nvPr/>
            </p:nvPicPr>
            <p:blipFill>
              <a:blip r:embed="rId2">
                <a:alphaModFix/>
              </a:blip>
              <a:stretch>
                <a:fillRect/>
              </a:stretch>
            </p:blipFill>
            <p:spPr>
              <a:xfrm>
                <a:off x="9696094" y="2423605"/>
                <a:ext cx="2385926" cy="1711650"/>
              </a:xfrm>
              <a:prstGeom prst="rect">
                <a:avLst/>
              </a:prstGeom>
              <a:noFill/>
              <a:ln>
                <a:noFill/>
              </a:ln>
            </p:spPr>
          </p:pic>
          <p:sp>
            <p:nvSpPr>
              <p:cNvPr id="11" name="Google Shape;131;p18">
                <a:extLst>
                  <a:ext uri="{FF2B5EF4-FFF2-40B4-BE49-F238E27FC236}">
                    <a16:creationId xmlns:a16="http://schemas.microsoft.com/office/drawing/2014/main" id="{BEAC44F3-F73E-4053-9932-3131D09DA223}"/>
                  </a:ext>
                </a:extLst>
              </p:cNvPr>
              <p:cNvSpPr/>
              <p:nvPr/>
            </p:nvSpPr>
            <p:spPr>
              <a:xfrm rot="10800000" flipH="1">
                <a:off x="11504475" y="3799950"/>
                <a:ext cx="301500" cy="158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 name="Google Shape;127;p18">
              <a:extLst>
                <a:ext uri="{FF2B5EF4-FFF2-40B4-BE49-F238E27FC236}">
                  <a16:creationId xmlns:a16="http://schemas.microsoft.com/office/drawing/2014/main" id="{AE1B1A42-7096-4A97-A5D2-C1DCADB9D2D3}"/>
                </a:ext>
              </a:extLst>
            </p:cNvPr>
            <p:cNvSpPr/>
            <p:nvPr/>
          </p:nvSpPr>
          <p:spPr>
            <a:xfrm>
              <a:off x="10379275" y="2494048"/>
              <a:ext cx="480000" cy="91200"/>
            </a:xfrm>
            <a:prstGeom prst="rect">
              <a:avLst/>
            </a:prstGeom>
            <a:no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129;p18">
              <a:extLst>
                <a:ext uri="{FF2B5EF4-FFF2-40B4-BE49-F238E27FC236}">
                  <a16:creationId xmlns:a16="http://schemas.microsoft.com/office/drawing/2014/main" id="{FF503BB1-1966-4579-BC12-A1E9A55CDFC9}"/>
                </a:ext>
              </a:extLst>
            </p:cNvPr>
            <p:cNvSpPr/>
            <p:nvPr/>
          </p:nvSpPr>
          <p:spPr>
            <a:xfrm>
              <a:off x="11037957" y="2372487"/>
              <a:ext cx="480000" cy="121561"/>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grpSp>
        <p:nvGrpSpPr>
          <p:cNvPr id="15" name="Group 14">
            <a:extLst>
              <a:ext uri="{FF2B5EF4-FFF2-40B4-BE49-F238E27FC236}">
                <a16:creationId xmlns:a16="http://schemas.microsoft.com/office/drawing/2014/main" id="{F70A464D-7DE5-476B-A48E-9BF561D0F438}"/>
              </a:ext>
            </a:extLst>
          </p:cNvPr>
          <p:cNvGrpSpPr/>
          <p:nvPr/>
        </p:nvGrpSpPr>
        <p:grpSpPr>
          <a:xfrm>
            <a:off x="9331575" y="1039848"/>
            <a:ext cx="1527700" cy="1711649"/>
            <a:chOff x="9331575" y="610325"/>
            <a:chExt cx="1527700" cy="1711649"/>
          </a:xfrm>
        </p:grpSpPr>
        <p:pic>
          <p:nvPicPr>
            <p:cNvPr id="16" name="Google Shape;119;p18">
              <a:extLst>
                <a:ext uri="{FF2B5EF4-FFF2-40B4-BE49-F238E27FC236}">
                  <a16:creationId xmlns:a16="http://schemas.microsoft.com/office/drawing/2014/main" id="{8C761FA5-BDC7-4CB8-A8C5-A9BE55C7941D}"/>
                </a:ext>
              </a:extLst>
            </p:cNvPr>
            <p:cNvPicPr preferRelativeResize="0"/>
            <p:nvPr/>
          </p:nvPicPr>
          <p:blipFill rotWithShape="1">
            <a:blip r:embed="rId3">
              <a:alphaModFix/>
            </a:blip>
            <a:srcRect l="34721" t="48742" b="2501"/>
            <a:stretch/>
          </p:blipFill>
          <p:spPr>
            <a:xfrm>
              <a:off x="9331575" y="610325"/>
              <a:ext cx="1527700" cy="1711649"/>
            </a:xfrm>
            <a:prstGeom prst="rect">
              <a:avLst/>
            </a:prstGeom>
            <a:noFill/>
            <a:ln>
              <a:noFill/>
            </a:ln>
          </p:spPr>
        </p:pic>
        <p:sp>
          <p:nvSpPr>
            <p:cNvPr id="17" name="Google Shape;138;p18">
              <a:extLst>
                <a:ext uri="{FF2B5EF4-FFF2-40B4-BE49-F238E27FC236}">
                  <a16:creationId xmlns:a16="http://schemas.microsoft.com/office/drawing/2014/main" id="{42B8D713-6A07-482E-AC09-FE50EF0FCD44}"/>
                </a:ext>
              </a:extLst>
            </p:cNvPr>
            <p:cNvSpPr/>
            <p:nvPr/>
          </p:nvSpPr>
          <p:spPr>
            <a:xfrm>
              <a:off x="9500775" y="1749675"/>
              <a:ext cx="301500" cy="91200"/>
            </a:xfrm>
            <a:prstGeom prst="rect">
              <a:avLst/>
            </a:prstGeom>
            <a:no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40;p18">
              <a:extLst>
                <a:ext uri="{FF2B5EF4-FFF2-40B4-BE49-F238E27FC236}">
                  <a16:creationId xmlns:a16="http://schemas.microsoft.com/office/drawing/2014/main" id="{3C94B098-EBD8-4527-B49E-224C0AFFA2B7}"/>
                </a:ext>
              </a:extLst>
            </p:cNvPr>
            <p:cNvSpPr/>
            <p:nvPr/>
          </p:nvSpPr>
          <p:spPr>
            <a:xfrm>
              <a:off x="10565925" y="1744125"/>
              <a:ext cx="238800" cy="142500"/>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9" name="Group 18">
            <a:extLst>
              <a:ext uri="{FF2B5EF4-FFF2-40B4-BE49-F238E27FC236}">
                <a16:creationId xmlns:a16="http://schemas.microsoft.com/office/drawing/2014/main" id="{4F007FE2-BD95-4658-85FC-851F9C222E67}"/>
              </a:ext>
            </a:extLst>
          </p:cNvPr>
          <p:cNvGrpSpPr/>
          <p:nvPr/>
        </p:nvGrpSpPr>
        <p:grpSpPr>
          <a:xfrm>
            <a:off x="10933575" y="1188535"/>
            <a:ext cx="1258425" cy="1414325"/>
            <a:chOff x="10933575" y="759012"/>
            <a:chExt cx="1258425" cy="1414325"/>
          </a:xfrm>
        </p:grpSpPr>
        <p:pic>
          <p:nvPicPr>
            <p:cNvPr id="20" name="Google Shape;120;p18">
              <a:extLst>
                <a:ext uri="{FF2B5EF4-FFF2-40B4-BE49-F238E27FC236}">
                  <a16:creationId xmlns:a16="http://schemas.microsoft.com/office/drawing/2014/main" id="{704EE0ED-FBBC-4D5F-BB8B-221C23C73968}"/>
                </a:ext>
              </a:extLst>
            </p:cNvPr>
            <p:cNvPicPr preferRelativeResize="0"/>
            <p:nvPr/>
          </p:nvPicPr>
          <p:blipFill>
            <a:blip r:embed="rId4">
              <a:alphaModFix/>
            </a:blip>
            <a:stretch>
              <a:fillRect/>
            </a:stretch>
          </p:blipFill>
          <p:spPr>
            <a:xfrm>
              <a:off x="10933575" y="759012"/>
              <a:ext cx="1258425" cy="1414325"/>
            </a:xfrm>
            <a:prstGeom prst="rect">
              <a:avLst/>
            </a:prstGeom>
            <a:noFill/>
            <a:ln>
              <a:noFill/>
            </a:ln>
          </p:spPr>
        </p:pic>
        <p:sp>
          <p:nvSpPr>
            <p:cNvPr id="21" name="Google Shape;139;p18">
              <a:extLst>
                <a:ext uri="{FF2B5EF4-FFF2-40B4-BE49-F238E27FC236}">
                  <a16:creationId xmlns:a16="http://schemas.microsoft.com/office/drawing/2014/main" id="{BB8CB3B1-FD27-451D-8D9B-0C59BF3FC62F}"/>
                </a:ext>
              </a:extLst>
            </p:cNvPr>
            <p:cNvSpPr/>
            <p:nvPr/>
          </p:nvSpPr>
          <p:spPr>
            <a:xfrm>
              <a:off x="10933575" y="1068875"/>
              <a:ext cx="198600" cy="216600"/>
            </a:xfrm>
            <a:prstGeom prst="rect">
              <a:avLst/>
            </a:prstGeom>
            <a:no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141;p18">
              <a:extLst>
                <a:ext uri="{FF2B5EF4-FFF2-40B4-BE49-F238E27FC236}">
                  <a16:creationId xmlns:a16="http://schemas.microsoft.com/office/drawing/2014/main" id="{4A701C88-C3AC-4D2F-ACFC-854295E58BDE}"/>
                </a:ext>
              </a:extLst>
            </p:cNvPr>
            <p:cNvSpPr/>
            <p:nvPr/>
          </p:nvSpPr>
          <p:spPr>
            <a:xfrm>
              <a:off x="11909725" y="1477425"/>
              <a:ext cx="175200" cy="179700"/>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4" name="Group 23">
            <a:extLst>
              <a:ext uri="{FF2B5EF4-FFF2-40B4-BE49-F238E27FC236}">
                <a16:creationId xmlns:a16="http://schemas.microsoft.com/office/drawing/2014/main" id="{B102B980-2B24-460F-9E97-1EEEAE7368FB}"/>
              </a:ext>
            </a:extLst>
          </p:cNvPr>
          <p:cNvGrpSpPr/>
          <p:nvPr/>
        </p:nvGrpSpPr>
        <p:grpSpPr>
          <a:xfrm>
            <a:off x="9409692" y="4717178"/>
            <a:ext cx="2629908" cy="1835973"/>
            <a:chOff x="9409692" y="4717178"/>
            <a:chExt cx="2629908" cy="1835973"/>
          </a:xfrm>
        </p:grpSpPr>
        <p:grpSp>
          <p:nvGrpSpPr>
            <p:cNvPr id="12" name="Group 11">
              <a:extLst>
                <a:ext uri="{FF2B5EF4-FFF2-40B4-BE49-F238E27FC236}">
                  <a16:creationId xmlns:a16="http://schemas.microsoft.com/office/drawing/2014/main" id="{EDD5A428-0001-4FA1-8031-029DA1FA4DF7}"/>
                </a:ext>
              </a:extLst>
            </p:cNvPr>
            <p:cNvGrpSpPr/>
            <p:nvPr/>
          </p:nvGrpSpPr>
          <p:grpSpPr>
            <a:xfrm>
              <a:off x="9409692" y="4717178"/>
              <a:ext cx="2629908" cy="1835973"/>
              <a:chOff x="9409692" y="4287655"/>
              <a:chExt cx="2629908" cy="1835973"/>
            </a:xfrm>
          </p:grpSpPr>
          <p:pic>
            <p:nvPicPr>
              <p:cNvPr id="13" name="Google Shape;123;p18">
                <a:extLst>
                  <a:ext uri="{FF2B5EF4-FFF2-40B4-BE49-F238E27FC236}">
                    <a16:creationId xmlns:a16="http://schemas.microsoft.com/office/drawing/2014/main" id="{B59977CA-A7B8-440E-B421-DAD011F8A5C8}"/>
                  </a:ext>
                </a:extLst>
              </p:cNvPr>
              <p:cNvPicPr preferRelativeResize="0"/>
              <p:nvPr/>
            </p:nvPicPr>
            <p:blipFill>
              <a:blip r:embed="rId5">
                <a:alphaModFix/>
              </a:blip>
              <a:stretch>
                <a:fillRect/>
              </a:stretch>
            </p:blipFill>
            <p:spPr>
              <a:xfrm>
                <a:off x="9409692" y="4287655"/>
                <a:ext cx="2629908" cy="1835973"/>
              </a:xfrm>
              <a:prstGeom prst="rect">
                <a:avLst/>
              </a:prstGeom>
              <a:noFill/>
              <a:ln>
                <a:noFill/>
              </a:ln>
            </p:spPr>
          </p:pic>
          <p:sp>
            <p:nvSpPr>
              <p:cNvPr id="14" name="Google Shape;135;p18">
                <a:extLst>
                  <a:ext uri="{FF2B5EF4-FFF2-40B4-BE49-F238E27FC236}">
                    <a16:creationId xmlns:a16="http://schemas.microsoft.com/office/drawing/2014/main" id="{ABCEE3B7-A341-43FE-BB6A-37260943DA67}"/>
                  </a:ext>
                </a:extLst>
              </p:cNvPr>
              <p:cNvSpPr/>
              <p:nvPr/>
            </p:nvSpPr>
            <p:spPr>
              <a:xfrm>
                <a:off x="9519700" y="5857989"/>
                <a:ext cx="576000" cy="106613"/>
              </a:xfrm>
              <a:prstGeom prst="rect">
                <a:avLst/>
              </a:prstGeom>
              <a:noFill/>
              <a:ln w="28575"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23" name="Google Shape;131;p18">
              <a:extLst>
                <a:ext uri="{FF2B5EF4-FFF2-40B4-BE49-F238E27FC236}">
                  <a16:creationId xmlns:a16="http://schemas.microsoft.com/office/drawing/2014/main" id="{2BC15548-348E-4F26-8CF9-0DBEB67B214F}"/>
                </a:ext>
              </a:extLst>
            </p:cNvPr>
            <p:cNvSpPr/>
            <p:nvPr/>
          </p:nvSpPr>
          <p:spPr>
            <a:xfrm rot="10800000" flipH="1">
              <a:off x="10503225" y="4729708"/>
              <a:ext cx="430350" cy="10354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5" name="Rectangle: Rounded Corners 24">
            <a:extLst>
              <a:ext uri="{FF2B5EF4-FFF2-40B4-BE49-F238E27FC236}">
                <a16:creationId xmlns:a16="http://schemas.microsoft.com/office/drawing/2014/main" id="{F7C7E7D9-3FCD-494D-83BA-FD6DE9D4B34E}"/>
              </a:ext>
            </a:extLst>
          </p:cNvPr>
          <p:cNvSpPr/>
          <p:nvPr/>
        </p:nvSpPr>
        <p:spPr>
          <a:xfrm>
            <a:off x="9857934" y="147246"/>
            <a:ext cx="2187458" cy="439373"/>
          </a:xfrm>
          <a:prstGeom prst="round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mj-lt"/>
              </a:rPr>
              <a:t>IMPORTANT</a:t>
            </a:r>
            <a:endParaRPr lang="en-GB" sz="1600" b="1" dirty="0">
              <a:solidFill>
                <a:srgbClr val="FF0000"/>
              </a:solidFill>
              <a:latin typeface="+mj-lt"/>
            </a:endParaRPr>
          </a:p>
        </p:txBody>
      </p:sp>
    </p:spTree>
    <p:extLst>
      <p:ext uri="{BB962C8B-B14F-4D97-AF65-F5344CB8AC3E}">
        <p14:creationId xmlns:p14="http://schemas.microsoft.com/office/powerpoint/2010/main" val="219213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A6FF-84DF-45AA-9F26-1E1D8CD0B92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Pelvis</a:t>
            </a:r>
          </a:p>
          <a:p>
            <a:r>
              <a:rPr lang="en-US" sz="3200" b="1" dirty="0">
                <a:uFill>
                  <a:solidFill>
                    <a:schemeClr val="accent3"/>
                  </a:solidFill>
                </a:uFill>
              </a:rPr>
              <a:t>Main difference between male &amp; female pelvis</a:t>
            </a:r>
          </a:p>
        </p:txBody>
      </p:sp>
      <p:sp>
        <p:nvSpPr>
          <p:cNvPr id="3" name="Content Placeholder 7">
            <a:extLst>
              <a:ext uri="{FF2B5EF4-FFF2-40B4-BE49-F238E27FC236}">
                <a16:creationId xmlns:a16="http://schemas.microsoft.com/office/drawing/2014/main" id="{26BF11D3-A345-4A62-BE60-9D0103C6E9A0}"/>
              </a:ext>
            </a:extLst>
          </p:cNvPr>
          <p:cNvSpPr txBox="1">
            <a:spLocks/>
          </p:cNvSpPr>
          <p:nvPr/>
        </p:nvSpPr>
        <p:spPr>
          <a:xfrm>
            <a:off x="738649" y="1409787"/>
            <a:ext cx="10714702" cy="4703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Font typeface="Courier New" panose="02070309020205020404" pitchFamily="49" charset="0"/>
              <a:buChar char="o"/>
              <a:defRPr/>
            </a:pPr>
            <a:r>
              <a:rPr lang="en-US" sz="1800" dirty="0">
                <a:solidFill>
                  <a:schemeClr val="tx1">
                    <a:lumMod val="95000"/>
                    <a:lumOff val="5000"/>
                  </a:schemeClr>
                </a:solidFill>
                <a:uFill>
                  <a:solidFill>
                    <a:srgbClr val="BB889D"/>
                  </a:solidFill>
                </a:uFill>
                <a:cs typeface="Times New Roman" pitchFamily="18" charset="0"/>
              </a:rPr>
              <a:t>In </a:t>
            </a:r>
            <a:r>
              <a:rPr lang="en-US" sz="1800" b="1" dirty="0">
                <a:solidFill>
                  <a:schemeClr val="tx1">
                    <a:lumMod val="95000"/>
                    <a:lumOff val="5000"/>
                  </a:schemeClr>
                </a:solidFill>
                <a:uFill>
                  <a:solidFill>
                    <a:srgbClr val="BB889D"/>
                  </a:solidFill>
                </a:uFill>
                <a:cs typeface="Times New Roman" pitchFamily="18" charset="0"/>
              </a:rPr>
              <a:t>female</a:t>
            </a:r>
            <a:r>
              <a:rPr lang="en-US" sz="1800" dirty="0">
                <a:solidFill>
                  <a:schemeClr val="tx1">
                    <a:lumMod val="95000"/>
                    <a:lumOff val="5000"/>
                  </a:schemeClr>
                </a:solidFill>
                <a:uFill>
                  <a:solidFill>
                    <a:srgbClr val="BB889D"/>
                  </a:solidFill>
                </a:uFill>
                <a:cs typeface="Times New Roman" pitchFamily="18" charset="0"/>
              </a:rPr>
              <a:t>:</a:t>
            </a:r>
          </a:p>
          <a:p>
            <a:pPr marL="360000" indent="-180000">
              <a:lnSpc>
                <a:spcPct val="100000"/>
              </a:lnSpc>
              <a:spcBef>
                <a:spcPts val="0"/>
              </a:spcBef>
              <a:defRPr/>
            </a:pPr>
            <a:r>
              <a:rPr lang="en-US" sz="1800" dirty="0">
                <a:solidFill>
                  <a:schemeClr val="tx1">
                    <a:lumMod val="95000"/>
                    <a:lumOff val="5000"/>
                  </a:schemeClr>
                </a:solidFill>
                <a:uFill>
                  <a:solidFill>
                    <a:srgbClr val="BB889D"/>
                  </a:solidFill>
                </a:uFill>
                <a:cs typeface="Times New Roman" pitchFamily="18" charset="0"/>
              </a:rPr>
              <a:t>The </a:t>
            </a:r>
            <a:r>
              <a:rPr lang="en-US" sz="1800" b="1" dirty="0">
                <a:solidFill>
                  <a:schemeClr val="tx1">
                    <a:lumMod val="95000"/>
                    <a:lumOff val="5000"/>
                  </a:schemeClr>
                </a:solidFill>
                <a:uFill>
                  <a:solidFill>
                    <a:srgbClr val="BB889D"/>
                  </a:solidFill>
                </a:uFill>
                <a:cs typeface="Times New Roman" pitchFamily="18" charset="0"/>
              </a:rPr>
              <a:t>Sacrum</a:t>
            </a:r>
            <a:r>
              <a:rPr lang="en-US" sz="1800" dirty="0">
                <a:solidFill>
                  <a:schemeClr val="tx1">
                    <a:lumMod val="95000"/>
                    <a:lumOff val="5000"/>
                  </a:schemeClr>
                </a:solidFill>
                <a:uFill>
                  <a:solidFill>
                    <a:srgbClr val="BB889D"/>
                  </a:solidFill>
                </a:uFill>
                <a:cs typeface="Times New Roman" pitchFamily="18" charset="0"/>
              </a:rPr>
              <a:t> is usually </a:t>
            </a:r>
            <a:r>
              <a:rPr lang="en-US" sz="1800" b="1" u="sng" dirty="0">
                <a:solidFill>
                  <a:schemeClr val="tx1">
                    <a:lumMod val="95000"/>
                    <a:lumOff val="5000"/>
                  </a:schemeClr>
                </a:solidFill>
                <a:cs typeface="Times New Roman" pitchFamily="18" charset="0"/>
              </a:rPr>
              <a:t>wider</a:t>
            </a:r>
            <a:r>
              <a:rPr lang="en-US" sz="1800" dirty="0">
                <a:solidFill>
                  <a:schemeClr val="tx1">
                    <a:lumMod val="95000"/>
                    <a:lumOff val="5000"/>
                  </a:schemeClr>
                </a:solidFill>
                <a:cs typeface="Times New Roman" pitchFamily="18" charset="0"/>
              </a:rPr>
              <a:t> and </a:t>
            </a:r>
            <a:r>
              <a:rPr lang="en-US" sz="1800" b="1" u="sng" dirty="0">
                <a:solidFill>
                  <a:schemeClr val="tx1">
                    <a:lumMod val="95000"/>
                    <a:lumOff val="5000"/>
                  </a:schemeClr>
                </a:solidFill>
                <a:cs typeface="Times New Roman" pitchFamily="18" charset="0"/>
              </a:rPr>
              <a:t>shorter</a:t>
            </a:r>
            <a:r>
              <a:rPr lang="en-US" sz="1800" b="1" dirty="0">
                <a:solidFill>
                  <a:schemeClr val="tx1">
                    <a:lumMod val="95000"/>
                    <a:lumOff val="5000"/>
                  </a:schemeClr>
                </a:solidFill>
                <a:cs typeface="Times New Roman" pitchFamily="18" charset="0"/>
              </a:rPr>
              <a:t> </a:t>
            </a:r>
          </a:p>
          <a:p>
            <a:pPr marL="360000" indent="-180000">
              <a:lnSpc>
                <a:spcPct val="100000"/>
              </a:lnSpc>
              <a:spcBef>
                <a:spcPts val="0"/>
              </a:spcBef>
              <a:defRPr/>
            </a:pPr>
            <a:r>
              <a:rPr lang="en-US" sz="1800" dirty="0">
                <a:solidFill>
                  <a:schemeClr val="tx1">
                    <a:lumMod val="95000"/>
                    <a:lumOff val="5000"/>
                  </a:schemeClr>
                </a:solidFill>
                <a:cs typeface="Times New Roman" pitchFamily="18" charset="0"/>
              </a:rPr>
              <a:t>The </a:t>
            </a:r>
            <a:r>
              <a:rPr lang="en-US" sz="1800" b="1" dirty="0">
                <a:solidFill>
                  <a:schemeClr val="tx1">
                    <a:lumMod val="95000"/>
                    <a:lumOff val="5000"/>
                  </a:schemeClr>
                </a:solidFill>
                <a:cs typeface="Times New Roman" pitchFamily="18" charset="0"/>
              </a:rPr>
              <a:t>Angle</a:t>
            </a:r>
            <a:r>
              <a:rPr lang="en-US" sz="1800" dirty="0">
                <a:solidFill>
                  <a:schemeClr val="tx1">
                    <a:lumMod val="95000"/>
                    <a:lumOff val="5000"/>
                  </a:schemeClr>
                </a:solidFill>
                <a:cs typeface="Times New Roman" pitchFamily="18" charset="0"/>
              </a:rPr>
              <a:t> of the </a:t>
            </a:r>
            <a:r>
              <a:rPr lang="en-US" sz="1800" b="1" dirty="0">
                <a:solidFill>
                  <a:schemeClr val="tx1">
                    <a:lumMod val="95000"/>
                    <a:lumOff val="5000"/>
                  </a:schemeClr>
                </a:solidFill>
                <a:cs typeface="Times New Roman" pitchFamily="18" charset="0"/>
              </a:rPr>
              <a:t>pubic</a:t>
            </a:r>
            <a:r>
              <a:rPr lang="en-US" sz="1800" dirty="0">
                <a:solidFill>
                  <a:schemeClr val="tx1">
                    <a:lumMod val="95000"/>
                    <a:lumOff val="5000"/>
                  </a:schemeClr>
                </a:solidFill>
                <a:cs typeface="Times New Roman" pitchFamily="18" charset="0"/>
              </a:rPr>
              <a:t> </a:t>
            </a:r>
            <a:r>
              <a:rPr lang="en-US" sz="1800" b="1" dirty="0">
                <a:solidFill>
                  <a:schemeClr val="tx1">
                    <a:lumMod val="95000"/>
                    <a:lumOff val="5000"/>
                  </a:schemeClr>
                </a:solidFill>
                <a:cs typeface="Times New Roman" pitchFamily="18" charset="0"/>
              </a:rPr>
              <a:t>arch</a:t>
            </a:r>
            <a:r>
              <a:rPr lang="en-US" sz="1800" dirty="0">
                <a:solidFill>
                  <a:schemeClr val="tx1">
                    <a:lumMod val="95000"/>
                    <a:lumOff val="5000"/>
                  </a:schemeClr>
                </a:solidFill>
                <a:cs typeface="Times New Roman" pitchFamily="18" charset="0"/>
              </a:rPr>
              <a:t> is </a:t>
            </a:r>
            <a:r>
              <a:rPr lang="en-US" sz="1800" b="1" u="sng" dirty="0">
                <a:solidFill>
                  <a:schemeClr val="tx1">
                    <a:lumMod val="95000"/>
                    <a:lumOff val="5000"/>
                  </a:schemeClr>
                </a:solidFill>
                <a:cs typeface="Times New Roman" pitchFamily="18" charset="0"/>
              </a:rPr>
              <a:t>wider</a:t>
            </a:r>
            <a:endParaRPr lang="en-US" sz="1800" b="1" dirty="0">
              <a:solidFill>
                <a:schemeClr val="tx1">
                  <a:lumMod val="95000"/>
                  <a:lumOff val="5000"/>
                </a:schemeClr>
              </a:solidFill>
              <a:cs typeface="Times New Roman" pitchFamily="18" charset="0"/>
            </a:endParaRPr>
          </a:p>
          <a:p>
            <a:pPr marL="360000" indent="-180000">
              <a:lnSpc>
                <a:spcPct val="100000"/>
              </a:lnSpc>
              <a:spcBef>
                <a:spcPts val="0"/>
              </a:spcBef>
              <a:defRPr/>
            </a:pPr>
            <a:r>
              <a:rPr lang="en-US" sz="1800" dirty="0">
                <a:solidFill>
                  <a:srgbClr val="C00000"/>
                </a:solidFill>
                <a:cs typeface="Times New Roman" pitchFamily="18" charset="0"/>
              </a:rPr>
              <a:t>The </a:t>
            </a:r>
            <a:r>
              <a:rPr lang="en-US" sz="1800" b="1" dirty="0">
                <a:solidFill>
                  <a:srgbClr val="C00000"/>
                </a:solidFill>
                <a:cs typeface="Times New Roman" pitchFamily="18" charset="0"/>
              </a:rPr>
              <a:t>promontory</a:t>
            </a:r>
            <a:r>
              <a:rPr lang="en-US" sz="1800" dirty="0">
                <a:solidFill>
                  <a:srgbClr val="C00000"/>
                </a:solidFill>
                <a:cs typeface="Times New Roman" pitchFamily="18" charset="0"/>
              </a:rPr>
              <a:t> and the </a:t>
            </a:r>
            <a:r>
              <a:rPr lang="en-US" sz="1800" b="1" dirty="0">
                <a:solidFill>
                  <a:srgbClr val="C00000"/>
                </a:solidFill>
                <a:cs typeface="Times New Roman" pitchFamily="18" charset="0"/>
              </a:rPr>
              <a:t>ischial spines </a:t>
            </a:r>
            <a:r>
              <a:rPr lang="en-US" sz="1800" dirty="0">
                <a:solidFill>
                  <a:srgbClr val="C00000"/>
                </a:solidFill>
                <a:cs typeface="Times New Roman" pitchFamily="18" charset="0"/>
              </a:rPr>
              <a:t>are </a:t>
            </a:r>
            <a:r>
              <a:rPr lang="en-US" sz="1800" b="1" u="sng" dirty="0">
                <a:solidFill>
                  <a:srgbClr val="C00000"/>
                </a:solidFill>
                <a:cs typeface="Times New Roman" pitchFamily="18" charset="0"/>
              </a:rPr>
              <a:t>less projecting </a:t>
            </a:r>
          </a:p>
          <a:p>
            <a:pPr marL="180000" indent="0">
              <a:lnSpc>
                <a:spcPct val="100000"/>
              </a:lnSpc>
              <a:spcBef>
                <a:spcPts val="0"/>
              </a:spcBef>
              <a:buNone/>
              <a:defRPr/>
            </a:pPr>
            <a:endParaRPr lang="en-US" sz="1800" b="1" dirty="0">
              <a:solidFill>
                <a:schemeClr val="accent3">
                  <a:lumMod val="75000"/>
                </a:schemeClr>
              </a:solidFill>
              <a:cs typeface="Times New Roman" pitchFamily="18" charset="0"/>
            </a:endParaRPr>
          </a:p>
          <a:p>
            <a:pPr marL="0" indent="-180000">
              <a:lnSpc>
                <a:spcPct val="100000"/>
              </a:lnSpc>
              <a:spcBef>
                <a:spcPts val="0"/>
              </a:spcBef>
              <a:buFont typeface="Courier New" panose="02070309020205020404" pitchFamily="49" charset="0"/>
              <a:buChar char="o"/>
              <a:defRPr/>
            </a:pPr>
            <a:r>
              <a:rPr lang="en-US" sz="1800" dirty="0">
                <a:solidFill>
                  <a:schemeClr val="accent3">
                    <a:lumMod val="75000"/>
                  </a:schemeClr>
                </a:solidFill>
                <a:uFill>
                  <a:solidFill>
                    <a:srgbClr val="BB889D"/>
                  </a:solidFill>
                </a:uFill>
                <a:cs typeface="Times New Roman" pitchFamily="18" charset="0"/>
              </a:rPr>
              <a:t>In </a:t>
            </a:r>
            <a:r>
              <a:rPr lang="en-US" sz="1800" b="1" dirty="0">
                <a:solidFill>
                  <a:schemeClr val="accent3">
                    <a:lumMod val="75000"/>
                  </a:schemeClr>
                </a:solidFill>
                <a:uFill>
                  <a:solidFill>
                    <a:srgbClr val="BB889D"/>
                  </a:solidFill>
                </a:uFill>
                <a:cs typeface="Times New Roman" pitchFamily="18" charset="0"/>
              </a:rPr>
              <a:t>male</a:t>
            </a:r>
            <a:r>
              <a:rPr lang="en-US" sz="1800" dirty="0">
                <a:solidFill>
                  <a:schemeClr val="accent3">
                    <a:lumMod val="75000"/>
                  </a:schemeClr>
                </a:solidFill>
                <a:uFill>
                  <a:solidFill>
                    <a:srgbClr val="BB889D"/>
                  </a:solidFill>
                </a:uFill>
                <a:cs typeface="Times New Roman" pitchFamily="18" charset="0"/>
              </a:rPr>
              <a:t>:</a:t>
            </a:r>
          </a:p>
          <a:p>
            <a:pPr marL="360000" indent="-180000">
              <a:lnSpc>
                <a:spcPct val="100000"/>
              </a:lnSpc>
              <a:spcBef>
                <a:spcPts val="0"/>
              </a:spcBef>
              <a:defRPr/>
            </a:pPr>
            <a:r>
              <a:rPr lang="en-US" sz="1800" dirty="0">
                <a:solidFill>
                  <a:schemeClr val="accent3">
                    <a:lumMod val="75000"/>
                  </a:schemeClr>
                </a:solidFill>
                <a:uFill>
                  <a:solidFill>
                    <a:srgbClr val="BB889D"/>
                  </a:solidFill>
                </a:uFill>
                <a:cs typeface="Times New Roman" pitchFamily="18" charset="0"/>
              </a:rPr>
              <a:t>The </a:t>
            </a:r>
            <a:r>
              <a:rPr lang="en-US" sz="1800" b="1" dirty="0">
                <a:solidFill>
                  <a:schemeClr val="accent3">
                    <a:lumMod val="75000"/>
                  </a:schemeClr>
                </a:solidFill>
                <a:uFill>
                  <a:solidFill>
                    <a:srgbClr val="BB889D"/>
                  </a:solidFill>
                </a:uFill>
                <a:cs typeface="Times New Roman" pitchFamily="18" charset="0"/>
              </a:rPr>
              <a:t>Sacrum</a:t>
            </a:r>
            <a:r>
              <a:rPr lang="en-US" sz="1800" dirty="0">
                <a:solidFill>
                  <a:schemeClr val="accent3">
                    <a:lumMod val="75000"/>
                  </a:schemeClr>
                </a:solidFill>
                <a:uFill>
                  <a:solidFill>
                    <a:srgbClr val="BB889D"/>
                  </a:solidFill>
                </a:uFill>
                <a:cs typeface="Times New Roman" pitchFamily="18" charset="0"/>
              </a:rPr>
              <a:t> is usually </a:t>
            </a:r>
            <a:r>
              <a:rPr lang="en-US" sz="1800" b="1" dirty="0">
                <a:solidFill>
                  <a:schemeClr val="accent3">
                    <a:lumMod val="75000"/>
                  </a:schemeClr>
                </a:solidFill>
                <a:cs typeface="Times New Roman" pitchFamily="18" charset="0"/>
              </a:rPr>
              <a:t>long, narrowest </a:t>
            </a:r>
            <a:r>
              <a:rPr lang="en-US" sz="1800" dirty="0">
                <a:solidFill>
                  <a:schemeClr val="accent3">
                    <a:lumMod val="75000"/>
                  </a:schemeClr>
                </a:solidFill>
                <a:cs typeface="Times New Roman" pitchFamily="18" charset="0"/>
              </a:rPr>
              <a:t>and </a:t>
            </a:r>
            <a:r>
              <a:rPr lang="en-US" sz="1800" b="1" dirty="0">
                <a:solidFill>
                  <a:schemeClr val="accent3">
                    <a:lumMod val="75000"/>
                  </a:schemeClr>
                </a:solidFill>
                <a:cs typeface="Times New Roman" pitchFamily="18" charset="0"/>
              </a:rPr>
              <a:t>curved</a:t>
            </a:r>
          </a:p>
          <a:p>
            <a:pPr marL="360000" indent="-180000">
              <a:lnSpc>
                <a:spcPct val="100000"/>
              </a:lnSpc>
              <a:spcBef>
                <a:spcPts val="0"/>
              </a:spcBef>
              <a:defRPr/>
            </a:pPr>
            <a:r>
              <a:rPr lang="en-US" sz="1800" dirty="0">
                <a:solidFill>
                  <a:schemeClr val="accent3">
                    <a:lumMod val="75000"/>
                  </a:schemeClr>
                </a:solidFill>
                <a:cs typeface="Times New Roman" pitchFamily="18" charset="0"/>
              </a:rPr>
              <a:t>The </a:t>
            </a:r>
            <a:r>
              <a:rPr lang="en-US" sz="1800" b="1" dirty="0">
                <a:solidFill>
                  <a:schemeClr val="accent3">
                    <a:lumMod val="75000"/>
                  </a:schemeClr>
                </a:solidFill>
                <a:cs typeface="Times New Roman" pitchFamily="18" charset="0"/>
              </a:rPr>
              <a:t>promontory</a:t>
            </a:r>
            <a:r>
              <a:rPr lang="en-US" sz="1800" dirty="0">
                <a:solidFill>
                  <a:schemeClr val="accent3">
                    <a:lumMod val="75000"/>
                  </a:schemeClr>
                </a:solidFill>
                <a:cs typeface="Times New Roman" pitchFamily="18" charset="0"/>
              </a:rPr>
              <a:t> and the </a:t>
            </a:r>
            <a:r>
              <a:rPr lang="en-US" sz="1800" b="1" dirty="0">
                <a:solidFill>
                  <a:schemeClr val="accent3">
                    <a:lumMod val="75000"/>
                  </a:schemeClr>
                </a:solidFill>
                <a:cs typeface="Times New Roman" pitchFamily="18" charset="0"/>
              </a:rPr>
              <a:t>ischial spines </a:t>
            </a:r>
            <a:r>
              <a:rPr lang="en-US" sz="1800" dirty="0">
                <a:solidFill>
                  <a:schemeClr val="accent3">
                    <a:lumMod val="75000"/>
                  </a:schemeClr>
                </a:solidFill>
                <a:cs typeface="Times New Roman" pitchFamily="18" charset="0"/>
              </a:rPr>
              <a:t>are </a:t>
            </a:r>
            <a:r>
              <a:rPr lang="en-US" sz="1800" b="1" dirty="0">
                <a:solidFill>
                  <a:schemeClr val="accent3">
                    <a:lumMod val="75000"/>
                  </a:schemeClr>
                </a:solidFill>
                <a:cs typeface="Times New Roman" pitchFamily="18" charset="0"/>
              </a:rPr>
              <a:t>inverted</a:t>
            </a:r>
          </a:p>
          <a:p>
            <a:pPr marL="180000" indent="0">
              <a:lnSpc>
                <a:spcPct val="100000"/>
              </a:lnSpc>
              <a:spcBef>
                <a:spcPts val="0"/>
              </a:spcBef>
              <a:buNone/>
              <a:defRPr/>
            </a:pPr>
            <a:endParaRPr lang="en-US" sz="1800" b="1" u="sng" dirty="0">
              <a:solidFill>
                <a:schemeClr val="tx1">
                  <a:lumMod val="95000"/>
                  <a:lumOff val="5000"/>
                </a:schemeClr>
              </a:solidFill>
              <a:cs typeface="Times New Roman" pitchFamily="18" charset="0"/>
            </a:endParaRPr>
          </a:p>
          <a:p>
            <a:pPr marL="0" indent="-180000">
              <a:lnSpc>
                <a:spcPct val="100000"/>
              </a:lnSpc>
              <a:spcBef>
                <a:spcPts val="0"/>
              </a:spcBef>
              <a:buFont typeface="Courier New" panose="02070309020205020404" pitchFamily="49" charset="0"/>
              <a:buChar char="o"/>
              <a:defRPr/>
            </a:pPr>
            <a:r>
              <a:rPr lang="en-US" sz="1800" b="1" dirty="0">
                <a:solidFill>
                  <a:schemeClr val="tx1">
                    <a:lumMod val="95000"/>
                    <a:lumOff val="5000"/>
                  </a:schemeClr>
                </a:solidFill>
                <a:uFill>
                  <a:solidFill>
                    <a:srgbClr val="BB889D"/>
                  </a:solidFill>
                </a:uFill>
                <a:cs typeface="Times New Roman" pitchFamily="18" charset="0"/>
              </a:rPr>
              <a:t>Types</a:t>
            </a:r>
            <a:r>
              <a:rPr lang="en-US" sz="1800" dirty="0">
                <a:solidFill>
                  <a:schemeClr val="tx1">
                    <a:lumMod val="95000"/>
                    <a:lumOff val="5000"/>
                  </a:schemeClr>
                </a:solidFill>
                <a:uFill>
                  <a:solidFill>
                    <a:srgbClr val="BB889D"/>
                  </a:solidFill>
                </a:uFill>
                <a:cs typeface="Times New Roman" pitchFamily="18" charset="0"/>
              </a:rPr>
              <a:t> of </a:t>
            </a:r>
            <a:r>
              <a:rPr lang="en-US" sz="1800" b="1" dirty="0">
                <a:solidFill>
                  <a:schemeClr val="tx1">
                    <a:lumMod val="95000"/>
                    <a:lumOff val="5000"/>
                  </a:schemeClr>
                </a:solidFill>
                <a:uFill>
                  <a:solidFill>
                    <a:srgbClr val="BB889D"/>
                  </a:solidFill>
                </a:uFill>
                <a:cs typeface="Times New Roman" pitchFamily="18" charset="0"/>
              </a:rPr>
              <a:t>Female Bony Pelvis</a:t>
            </a:r>
            <a:r>
              <a:rPr lang="en-US" sz="1800" dirty="0">
                <a:solidFill>
                  <a:schemeClr val="tx1">
                    <a:lumMod val="95000"/>
                    <a:lumOff val="5000"/>
                  </a:schemeClr>
                </a:solidFill>
                <a:uFill>
                  <a:solidFill>
                    <a:srgbClr val="BB889D"/>
                  </a:solidFill>
                </a:uFill>
                <a:cs typeface="Times New Roman" pitchFamily="18" charset="0"/>
              </a:rPr>
              <a:t>:</a:t>
            </a:r>
          </a:p>
          <a:p>
            <a:pPr marL="360000" indent="-180000">
              <a:lnSpc>
                <a:spcPct val="100000"/>
              </a:lnSpc>
              <a:spcBef>
                <a:spcPts val="0"/>
              </a:spcBef>
              <a:defRPr/>
            </a:pPr>
            <a:r>
              <a:rPr lang="en-US" sz="1800" dirty="0">
                <a:solidFill>
                  <a:schemeClr val="tx1">
                    <a:lumMod val="95000"/>
                    <a:lumOff val="5000"/>
                  </a:schemeClr>
                </a:solidFill>
                <a:uFill>
                  <a:solidFill>
                    <a:srgbClr val="BB889D"/>
                  </a:solidFill>
                </a:uFill>
                <a:cs typeface="Times New Roman" pitchFamily="18" charset="0"/>
              </a:rPr>
              <a:t>Android </a:t>
            </a:r>
            <a:r>
              <a:rPr lang="en-US" sz="1800" dirty="0">
                <a:solidFill>
                  <a:schemeClr val="accent3">
                    <a:lumMod val="75000"/>
                  </a:schemeClr>
                </a:solidFill>
                <a:uFill>
                  <a:solidFill>
                    <a:srgbClr val="BB889D"/>
                  </a:solidFill>
                </a:uFill>
                <a:cs typeface="Times New Roman" pitchFamily="18" charset="0"/>
              </a:rPr>
              <a:t>(resembles male pelvis)</a:t>
            </a:r>
          </a:p>
          <a:p>
            <a:pPr marL="360000" indent="-180000">
              <a:lnSpc>
                <a:spcPct val="100000"/>
              </a:lnSpc>
              <a:spcBef>
                <a:spcPts val="0"/>
              </a:spcBef>
              <a:defRPr/>
            </a:pPr>
            <a:r>
              <a:rPr lang="en-US" sz="1800" dirty="0">
                <a:solidFill>
                  <a:schemeClr val="tx1">
                    <a:lumMod val="95000"/>
                    <a:lumOff val="5000"/>
                  </a:schemeClr>
                </a:solidFill>
                <a:uFill>
                  <a:solidFill>
                    <a:srgbClr val="BB889D"/>
                  </a:solidFill>
                </a:uFill>
                <a:cs typeface="Times New Roman" pitchFamily="18" charset="0"/>
              </a:rPr>
              <a:t>Gynecoid </a:t>
            </a:r>
            <a:r>
              <a:rPr lang="en-US" sz="1800" dirty="0">
                <a:solidFill>
                  <a:schemeClr val="accent3">
                    <a:lumMod val="75000"/>
                  </a:schemeClr>
                </a:solidFill>
                <a:uFill>
                  <a:solidFill>
                    <a:srgbClr val="BB889D"/>
                  </a:solidFill>
                </a:uFill>
                <a:cs typeface="Times New Roman" pitchFamily="18" charset="0"/>
              </a:rPr>
              <a:t>(typical female type)</a:t>
            </a:r>
          </a:p>
          <a:p>
            <a:pPr marL="360000" indent="-180000">
              <a:lnSpc>
                <a:spcPct val="100000"/>
              </a:lnSpc>
              <a:spcBef>
                <a:spcPts val="0"/>
              </a:spcBef>
              <a:defRPr/>
            </a:pPr>
            <a:r>
              <a:rPr lang="en-US" sz="1800" dirty="0">
                <a:solidFill>
                  <a:schemeClr val="tx1">
                    <a:lumMod val="95000"/>
                    <a:lumOff val="5000"/>
                  </a:schemeClr>
                </a:solidFill>
                <a:uFill>
                  <a:solidFill>
                    <a:srgbClr val="BB889D"/>
                  </a:solidFill>
                </a:uFill>
                <a:cs typeface="Times New Roman" pitchFamily="18" charset="0"/>
              </a:rPr>
              <a:t>Anthropoid </a:t>
            </a:r>
            <a:r>
              <a:rPr lang="en-US" sz="1800" dirty="0">
                <a:solidFill>
                  <a:schemeClr val="accent3">
                    <a:lumMod val="75000"/>
                  </a:schemeClr>
                </a:solidFill>
                <a:uFill>
                  <a:solidFill>
                    <a:srgbClr val="BB889D"/>
                  </a:solidFill>
                </a:uFill>
                <a:cs typeface="Times New Roman" pitchFamily="18" charset="0"/>
              </a:rPr>
              <a:t>(has both male and female characteristics)</a:t>
            </a:r>
          </a:p>
          <a:p>
            <a:pPr marL="360000" indent="-180000">
              <a:lnSpc>
                <a:spcPct val="100000"/>
              </a:lnSpc>
              <a:spcBef>
                <a:spcPts val="0"/>
              </a:spcBef>
              <a:defRPr/>
            </a:pPr>
            <a:r>
              <a:rPr lang="en-US" sz="1800" dirty="0" err="1">
                <a:solidFill>
                  <a:schemeClr val="tx1">
                    <a:lumMod val="95000"/>
                    <a:lumOff val="5000"/>
                  </a:schemeClr>
                </a:solidFill>
                <a:uFill>
                  <a:solidFill>
                    <a:srgbClr val="BB889D"/>
                  </a:solidFill>
                </a:uFill>
                <a:cs typeface="Times New Roman" pitchFamily="18" charset="0"/>
              </a:rPr>
              <a:t>Platypelloid</a:t>
            </a:r>
            <a:r>
              <a:rPr lang="en-US" sz="1800" dirty="0">
                <a:solidFill>
                  <a:schemeClr val="tx1">
                    <a:lumMod val="95000"/>
                    <a:lumOff val="5000"/>
                  </a:schemeClr>
                </a:solidFill>
                <a:uFill>
                  <a:solidFill>
                    <a:srgbClr val="BB889D"/>
                  </a:solidFill>
                </a:uFill>
                <a:cs typeface="Times New Roman" pitchFamily="18" charset="0"/>
              </a:rPr>
              <a:t> </a:t>
            </a:r>
            <a:r>
              <a:rPr lang="en-US" sz="1800" dirty="0">
                <a:solidFill>
                  <a:schemeClr val="accent3">
                    <a:lumMod val="75000"/>
                  </a:schemeClr>
                </a:solidFill>
                <a:uFill>
                  <a:solidFill>
                    <a:srgbClr val="BB889D"/>
                  </a:solidFill>
                </a:uFill>
                <a:cs typeface="Times New Roman" pitchFamily="18" charset="0"/>
              </a:rPr>
              <a:t>(least common)</a:t>
            </a:r>
          </a:p>
          <a:p>
            <a:pPr marL="285750" lvl="0" indent="-285750">
              <a:lnSpc>
                <a:spcPct val="100000"/>
              </a:lnSpc>
              <a:spcBef>
                <a:spcPts val="0"/>
              </a:spcBef>
              <a:buClr>
                <a:schemeClr val="dk1"/>
              </a:buClr>
              <a:buSzPts val="1800"/>
              <a:buFont typeface="Courier New"/>
              <a:buChar char="o"/>
            </a:pPr>
            <a:r>
              <a:rPr lang="en-US" sz="1800" dirty="0">
                <a:solidFill>
                  <a:schemeClr val="dk1"/>
                </a:solidFill>
                <a:ea typeface="Calibri"/>
                <a:cs typeface="Calibri"/>
                <a:sym typeface="Calibri"/>
              </a:rPr>
              <a:t>Information of the </a:t>
            </a:r>
            <a:r>
              <a:rPr lang="en-US" sz="1800" b="1" dirty="0">
                <a:solidFill>
                  <a:schemeClr val="dk1"/>
                </a:solidFill>
                <a:ea typeface="Calibri"/>
                <a:cs typeface="Calibri"/>
                <a:sym typeface="Calibri"/>
              </a:rPr>
              <a:t>shape</a:t>
            </a:r>
            <a:r>
              <a:rPr lang="en-US" sz="1800" dirty="0">
                <a:solidFill>
                  <a:schemeClr val="dk1"/>
                </a:solidFill>
                <a:ea typeface="Calibri"/>
                <a:cs typeface="Calibri"/>
                <a:sym typeface="Calibri"/>
              </a:rPr>
              <a:t> and </a:t>
            </a:r>
            <a:r>
              <a:rPr lang="en-US" sz="1800" b="1" dirty="0">
                <a:solidFill>
                  <a:schemeClr val="dk1"/>
                </a:solidFill>
                <a:ea typeface="Calibri"/>
                <a:cs typeface="Calibri"/>
                <a:sym typeface="Calibri"/>
              </a:rPr>
              <a:t>dimensions</a:t>
            </a:r>
            <a:r>
              <a:rPr lang="en-US" sz="1800" dirty="0">
                <a:solidFill>
                  <a:schemeClr val="dk1"/>
                </a:solidFill>
                <a:ea typeface="Calibri"/>
                <a:cs typeface="Calibri"/>
                <a:sym typeface="Calibri"/>
              </a:rPr>
              <a:t> of the female pelvis is of </a:t>
            </a:r>
            <a:r>
              <a:rPr lang="en-US" sz="1800" b="1" dirty="0">
                <a:solidFill>
                  <a:schemeClr val="dk1"/>
                </a:solidFill>
                <a:ea typeface="Calibri"/>
                <a:cs typeface="Calibri"/>
                <a:sym typeface="Calibri"/>
              </a:rPr>
              <a:t>great importance </a:t>
            </a:r>
            <a:r>
              <a:rPr lang="en-US" sz="1800" dirty="0">
                <a:solidFill>
                  <a:schemeClr val="dk1"/>
                </a:solidFill>
                <a:ea typeface="Calibri"/>
                <a:cs typeface="Calibri"/>
                <a:sym typeface="Calibri"/>
              </a:rPr>
              <a:t>for</a:t>
            </a:r>
            <a:r>
              <a:rPr lang="en-US" sz="1800" b="1" dirty="0">
                <a:solidFill>
                  <a:schemeClr val="dk1"/>
                </a:solidFill>
                <a:ea typeface="Calibri"/>
                <a:cs typeface="Calibri"/>
                <a:sym typeface="Calibri"/>
              </a:rPr>
              <a:t> obstetrics</a:t>
            </a:r>
            <a:endParaRPr lang="en-US" sz="1800" dirty="0"/>
          </a:p>
          <a:p>
            <a:pPr marL="285750" lvl="0" indent="-285750">
              <a:lnSpc>
                <a:spcPct val="100000"/>
              </a:lnSpc>
              <a:spcBef>
                <a:spcPts val="300"/>
              </a:spcBef>
              <a:buClr>
                <a:schemeClr val="dk1"/>
              </a:buClr>
              <a:buSzPts val="1800"/>
              <a:buFont typeface="Courier New"/>
              <a:buChar char="o"/>
            </a:pPr>
            <a:r>
              <a:rPr lang="en-US" sz="1800" b="1" dirty="0">
                <a:solidFill>
                  <a:schemeClr val="dk1"/>
                </a:solidFill>
                <a:ea typeface="Calibri"/>
                <a:cs typeface="Calibri"/>
                <a:sym typeface="Calibri"/>
              </a:rPr>
              <a:t>Why?</a:t>
            </a:r>
            <a:r>
              <a:rPr lang="en-US" sz="1800" dirty="0">
                <a:solidFill>
                  <a:schemeClr val="dk1"/>
                </a:solidFill>
                <a:ea typeface="Calibri"/>
                <a:cs typeface="Calibri"/>
                <a:sym typeface="Calibri"/>
              </a:rPr>
              <a:t> because it is the </a:t>
            </a:r>
            <a:r>
              <a:rPr lang="en-US" sz="1800" b="1" dirty="0">
                <a:solidFill>
                  <a:schemeClr val="dk1"/>
                </a:solidFill>
                <a:ea typeface="Calibri"/>
                <a:cs typeface="Calibri"/>
                <a:sym typeface="Calibri"/>
              </a:rPr>
              <a:t>bony canal </a:t>
            </a:r>
            <a:r>
              <a:rPr lang="en-US" sz="1800" dirty="0">
                <a:solidFill>
                  <a:schemeClr val="dk1"/>
                </a:solidFill>
                <a:ea typeface="Calibri"/>
                <a:cs typeface="Calibri"/>
                <a:sym typeface="Calibri"/>
              </a:rPr>
              <a:t>through which the </a:t>
            </a:r>
            <a:r>
              <a:rPr lang="en-US" sz="1800" b="1" u="sng" dirty="0">
                <a:solidFill>
                  <a:schemeClr val="dk1"/>
                </a:solidFill>
                <a:ea typeface="Calibri"/>
                <a:cs typeface="Calibri"/>
                <a:sym typeface="Calibri"/>
              </a:rPr>
              <a:t>child passes during birth</a:t>
            </a:r>
          </a:p>
          <a:p>
            <a:pPr marL="285750" lvl="0" indent="-285750">
              <a:lnSpc>
                <a:spcPct val="100000"/>
              </a:lnSpc>
              <a:spcBef>
                <a:spcPts val="300"/>
              </a:spcBef>
              <a:buClr>
                <a:schemeClr val="dk1"/>
              </a:buClr>
              <a:buSzPts val="1800"/>
              <a:buFont typeface="Courier New"/>
              <a:buChar char="o"/>
            </a:pPr>
            <a:r>
              <a:rPr lang="en-US" sz="1800" b="1" dirty="0">
                <a:solidFill>
                  <a:schemeClr val="accent3">
                    <a:lumMod val="75000"/>
                  </a:schemeClr>
                </a:solidFill>
              </a:rPr>
              <a:t>Gynecoid</a:t>
            </a:r>
            <a:r>
              <a:rPr lang="en-US" sz="1800" dirty="0">
                <a:solidFill>
                  <a:schemeClr val="accent3">
                    <a:lumMod val="75000"/>
                  </a:schemeClr>
                </a:solidFill>
              </a:rPr>
              <a:t> is the only type that can give normal birth , the other three types can’t.</a:t>
            </a:r>
            <a:endParaRPr lang="en-US" sz="1800" dirty="0">
              <a:solidFill>
                <a:schemeClr val="accent3">
                  <a:lumMod val="75000"/>
                </a:schemeClr>
              </a:solidFill>
              <a:uFill>
                <a:solidFill>
                  <a:srgbClr val="BB889D"/>
                </a:solidFill>
              </a:uFill>
              <a:cs typeface="Times New Roman" pitchFamily="18" charset="0"/>
            </a:endParaRPr>
          </a:p>
        </p:txBody>
      </p:sp>
      <p:grpSp>
        <p:nvGrpSpPr>
          <p:cNvPr id="30" name="Group 29">
            <a:extLst>
              <a:ext uri="{FF2B5EF4-FFF2-40B4-BE49-F238E27FC236}">
                <a16:creationId xmlns:a16="http://schemas.microsoft.com/office/drawing/2014/main" id="{0042892E-4474-4277-89AE-DCA67314F013}"/>
              </a:ext>
            </a:extLst>
          </p:cNvPr>
          <p:cNvGrpSpPr/>
          <p:nvPr/>
        </p:nvGrpSpPr>
        <p:grpSpPr>
          <a:xfrm>
            <a:off x="7285503" y="1344072"/>
            <a:ext cx="4427907" cy="1894522"/>
            <a:chOff x="7500431" y="1409787"/>
            <a:chExt cx="4427907" cy="1894522"/>
          </a:xfrm>
        </p:grpSpPr>
        <p:pic>
          <p:nvPicPr>
            <p:cNvPr id="26" name="Google Shape;150;p19" descr="F66122-005-f027">
              <a:extLst>
                <a:ext uri="{FF2B5EF4-FFF2-40B4-BE49-F238E27FC236}">
                  <a16:creationId xmlns:a16="http://schemas.microsoft.com/office/drawing/2014/main" id="{4C748696-2B28-45C3-BBAB-622AF731C593}"/>
                </a:ext>
              </a:extLst>
            </p:cNvPr>
            <p:cNvPicPr preferRelativeResize="0"/>
            <p:nvPr/>
          </p:nvPicPr>
          <p:blipFill rotWithShape="1">
            <a:blip r:embed="rId2">
              <a:alphaModFix/>
            </a:blip>
            <a:srcRect b="5015"/>
            <a:stretch/>
          </p:blipFill>
          <p:spPr>
            <a:xfrm>
              <a:off x="7500431" y="1409787"/>
              <a:ext cx="4427907" cy="1578571"/>
            </a:xfrm>
            <a:prstGeom prst="rect">
              <a:avLst/>
            </a:prstGeom>
            <a:noFill/>
            <a:ln>
              <a:noFill/>
            </a:ln>
          </p:spPr>
        </p:pic>
        <p:sp>
          <p:nvSpPr>
            <p:cNvPr id="28" name="Google Shape;152;p19">
              <a:extLst>
                <a:ext uri="{FF2B5EF4-FFF2-40B4-BE49-F238E27FC236}">
                  <a16:creationId xmlns:a16="http://schemas.microsoft.com/office/drawing/2014/main" id="{AEAFB1F6-1379-4856-8C4E-EB94599126F3}"/>
                </a:ext>
              </a:extLst>
            </p:cNvPr>
            <p:cNvSpPr txBox="1"/>
            <p:nvPr/>
          </p:nvSpPr>
          <p:spPr>
            <a:xfrm>
              <a:off x="7792249" y="2933264"/>
              <a:ext cx="1212664" cy="371045"/>
            </a:xfrm>
            <a:prstGeom prst="rect">
              <a:avLst/>
            </a:prstGeom>
            <a:noFill/>
            <a:ln w="38100" cap="flat" cmpd="sng">
              <a:solidFill>
                <a:srgbClr val="FF66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1800" b="1" i="0" u="none" strike="noStrike" cap="none" dirty="0">
                  <a:solidFill>
                    <a:srgbClr val="FF6699"/>
                  </a:solidFill>
                  <a:latin typeface="Calibri"/>
                  <a:ea typeface="Calibri"/>
                  <a:cs typeface="Calibri"/>
                  <a:sym typeface="Calibri"/>
                </a:rPr>
                <a:t>Female</a:t>
              </a:r>
              <a:endParaRPr lang="en-US" sz="1800" dirty="0">
                <a:solidFill>
                  <a:srgbClr val="FF6699"/>
                </a:solidFill>
              </a:endParaRPr>
            </a:p>
          </p:txBody>
        </p:sp>
        <p:sp>
          <p:nvSpPr>
            <p:cNvPr id="29" name="Google Shape;152;p19">
              <a:extLst>
                <a:ext uri="{FF2B5EF4-FFF2-40B4-BE49-F238E27FC236}">
                  <a16:creationId xmlns:a16="http://schemas.microsoft.com/office/drawing/2014/main" id="{6A426D03-FC6F-44CD-AA75-8E95E20505D6}"/>
                </a:ext>
              </a:extLst>
            </p:cNvPr>
            <p:cNvSpPr txBox="1"/>
            <p:nvPr/>
          </p:nvSpPr>
          <p:spPr>
            <a:xfrm>
              <a:off x="9971966" y="2933263"/>
              <a:ext cx="1212664" cy="371045"/>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1800" b="1" i="0" u="none" strike="noStrike" cap="none" dirty="0">
                  <a:solidFill>
                    <a:srgbClr val="0070C0"/>
                  </a:solidFill>
                  <a:latin typeface="Calibri"/>
                  <a:ea typeface="Calibri"/>
                  <a:cs typeface="Calibri"/>
                  <a:sym typeface="Calibri"/>
                </a:rPr>
                <a:t>Male</a:t>
              </a:r>
              <a:endParaRPr lang="en-US" sz="1800" dirty="0">
                <a:solidFill>
                  <a:srgbClr val="0070C0"/>
                </a:solidFill>
              </a:endParaRPr>
            </a:p>
          </p:txBody>
        </p:sp>
      </p:grpSp>
      <p:grpSp>
        <p:nvGrpSpPr>
          <p:cNvPr id="31" name="Google Shape;156;p19">
            <a:extLst>
              <a:ext uri="{FF2B5EF4-FFF2-40B4-BE49-F238E27FC236}">
                <a16:creationId xmlns:a16="http://schemas.microsoft.com/office/drawing/2014/main" id="{1B6C0A1E-54DD-420C-87A0-F31C59003F20}"/>
              </a:ext>
            </a:extLst>
          </p:cNvPr>
          <p:cNvGrpSpPr/>
          <p:nvPr/>
        </p:nvGrpSpPr>
        <p:grpSpPr>
          <a:xfrm>
            <a:off x="8117818" y="3747679"/>
            <a:ext cx="4003009" cy="1478728"/>
            <a:chOff x="7162417" y="3216685"/>
            <a:chExt cx="4661708" cy="3377160"/>
          </a:xfrm>
        </p:grpSpPr>
        <p:pic>
          <p:nvPicPr>
            <p:cNvPr id="32" name="Google Shape;157;p19" descr="de31$009">
              <a:extLst>
                <a:ext uri="{FF2B5EF4-FFF2-40B4-BE49-F238E27FC236}">
                  <a16:creationId xmlns:a16="http://schemas.microsoft.com/office/drawing/2014/main" id="{B8999301-FE19-4525-970B-9EC8E58A8A4B}"/>
                </a:ext>
              </a:extLst>
            </p:cNvPr>
            <p:cNvPicPr preferRelativeResize="0"/>
            <p:nvPr/>
          </p:nvPicPr>
          <p:blipFill rotWithShape="1">
            <a:blip r:embed="rId3">
              <a:alphaModFix/>
            </a:blip>
            <a:srcRect l="1512" t="2343" r="4528" b="6106"/>
            <a:stretch/>
          </p:blipFill>
          <p:spPr>
            <a:xfrm>
              <a:off x="7162685" y="3216685"/>
              <a:ext cx="2330854" cy="1690877"/>
            </a:xfrm>
            <a:prstGeom prst="rect">
              <a:avLst/>
            </a:prstGeom>
            <a:noFill/>
            <a:ln>
              <a:noFill/>
            </a:ln>
          </p:spPr>
        </p:pic>
        <p:pic>
          <p:nvPicPr>
            <p:cNvPr id="33" name="Google Shape;158;p19" descr="de31$010">
              <a:extLst>
                <a:ext uri="{FF2B5EF4-FFF2-40B4-BE49-F238E27FC236}">
                  <a16:creationId xmlns:a16="http://schemas.microsoft.com/office/drawing/2014/main" id="{2941D1B5-59DF-4616-8C99-826625C05C5B}"/>
                </a:ext>
              </a:extLst>
            </p:cNvPr>
            <p:cNvPicPr preferRelativeResize="0"/>
            <p:nvPr/>
          </p:nvPicPr>
          <p:blipFill rotWithShape="1">
            <a:blip r:embed="rId4">
              <a:alphaModFix/>
            </a:blip>
            <a:srcRect l="2185" t="4505" r="7504" b="7659"/>
            <a:stretch/>
          </p:blipFill>
          <p:spPr>
            <a:xfrm>
              <a:off x="9493271" y="3216685"/>
              <a:ext cx="2330855" cy="1690877"/>
            </a:xfrm>
            <a:prstGeom prst="rect">
              <a:avLst/>
            </a:prstGeom>
            <a:noFill/>
            <a:ln>
              <a:noFill/>
            </a:ln>
          </p:spPr>
        </p:pic>
        <p:pic>
          <p:nvPicPr>
            <p:cNvPr id="34" name="Google Shape;159;p19" descr="de31$012">
              <a:extLst>
                <a:ext uri="{FF2B5EF4-FFF2-40B4-BE49-F238E27FC236}">
                  <a16:creationId xmlns:a16="http://schemas.microsoft.com/office/drawing/2014/main" id="{A9809EF0-4132-4629-94B7-893820444196}"/>
                </a:ext>
              </a:extLst>
            </p:cNvPr>
            <p:cNvPicPr preferRelativeResize="0"/>
            <p:nvPr/>
          </p:nvPicPr>
          <p:blipFill rotWithShape="1">
            <a:blip r:embed="rId5">
              <a:alphaModFix/>
            </a:blip>
            <a:srcRect t="6027" b="4814"/>
            <a:stretch/>
          </p:blipFill>
          <p:spPr>
            <a:xfrm>
              <a:off x="9473607" y="4902967"/>
              <a:ext cx="2350518" cy="1690878"/>
            </a:xfrm>
            <a:prstGeom prst="rect">
              <a:avLst/>
            </a:prstGeom>
            <a:noFill/>
            <a:ln>
              <a:noFill/>
            </a:ln>
          </p:spPr>
        </p:pic>
        <p:pic>
          <p:nvPicPr>
            <p:cNvPr id="35" name="Google Shape;160;p19" descr="de31$011">
              <a:extLst>
                <a:ext uri="{FF2B5EF4-FFF2-40B4-BE49-F238E27FC236}">
                  <a16:creationId xmlns:a16="http://schemas.microsoft.com/office/drawing/2014/main" id="{2450C18F-CDA2-482B-A834-005B53DEBD83}"/>
                </a:ext>
              </a:extLst>
            </p:cNvPr>
            <p:cNvPicPr preferRelativeResize="0"/>
            <p:nvPr/>
          </p:nvPicPr>
          <p:blipFill rotWithShape="1">
            <a:blip r:embed="rId6">
              <a:alphaModFix/>
            </a:blip>
            <a:srcRect l="3544" t="5922" r="4619" b="4343"/>
            <a:stretch/>
          </p:blipFill>
          <p:spPr>
            <a:xfrm>
              <a:off x="7162417" y="4902967"/>
              <a:ext cx="2330854" cy="1690878"/>
            </a:xfrm>
            <a:prstGeom prst="rect">
              <a:avLst/>
            </a:prstGeom>
            <a:noFill/>
            <a:ln>
              <a:noFill/>
            </a:ln>
          </p:spPr>
        </p:pic>
      </p:grpSp>
    </p:spTree>
    <p:extLst>
      <p:ext uri="{BB962C8B-B14F-4D97-AF65-F5344CB8AC3E}">
        <p14:creationId xmlns:p14="http://schemas.microsoft.com/office/powerpoint/2010/main" val="85455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8788EE8-FE5E-4116-987B-E6A8DE912DEA}"/>
              </a:ext>
            </a:extLst>
          </p:cNvPr>
          <p:cNvGrpSpPr/>
          <p:nvPr/>
        </p:nvGrpSpPr>
        <p:grpSpPr>
          <a:xfrm>
            <a:off x="7731942" y="5274484"/>
            <a:ext cx="2194579" cy="1049402"/>
            <a:chOff x="6962165" y="4274750"/>
            <a:chExt cx="3701543" cy="1685961"/>
          </a:xfrm>
        </p:grpSpPr>
        <p:pic>
          <p:nvPicPr>
            <p:cNvPr id="41" name="Picture 4" descr="Untitled-4">
              <a:extLst>
                <a:ext uri="{FF2B5EF4-FFF2-40B4-BE49-F238E27FC236}">
                  <a16:creationId xmlns:a16="http://schemas.microsoft.com/office/drawing/2014/main" id="{66DB04A8-6E96-4E49-9D5B-3BA2E75761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48"/>
            <a:stretch/>
          </p:blipFill>
          <p:spPr>
            <a:xfrm>
              <a:off x="6962165" y="4274750"/>
              <a:ext cx="3701543" cy="1685961"/>
            </a:xfrm>
            <a:prstGeom prst="rect">
              <a:avLst/>
            </a:prstGeom>
            <a:noFill/>
          </p:spPr>
        </p:pic>
        <p:sp>
          <p:nvSpPr>
            <p:cNvPr id="42" name="Rounded Rectangle 11">
              <a:extLst>
                <a:ext uri="{FF2B5EF4-FFF2-40B4-BE49-F238E27FC236}">
                  <a16:creationId xmlns:a16="http://schemas.microsoft.com/office/drawing/2014/main" id="{208E397A-BB70-40F5-8021-179A2AC3FFF6}"/>
                </a:ext>
              </a:extLst>
            </p:cNvPr>
            <p:cNvSpPr/>
            <p:nvPr/>
          </p:nvSpPr>
          <p:spPr>
            <a:xfrm rot="10800000" flipH="1" flipV="1">
              <a:off x="6962165" y="5129480"/>
              <a:ext cx="849082" cy="137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Rounded Rectangle 12">
              <a:extLst>
                <a:ext uri="{FF2B5EF4-FFF2-40B4-BE49-F238E27FC236}">
                  <a16:creationId xmlns:a16="http://schemas.microsoft.com/office/drawing/2014/main" id="{F40AD12B-1C99-42A6-8619-E27350F6A032}"/>
                </a:ext>
              </a:extLst>
            </p:cNvPr>
            <p:cNvSpPr/>
            <p:nvPr/>
          </p:nvSpPr>
          <p:spPr>
            <a:xfrm rot="10800000" flipH="1" flipV="1">
              <a:off x="9777506" y="5660343"/>
              <a:ext cx="886202" cy="119475"/>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4" name="Rounded Rectangle 13">
              <a:extLst>
                <a:ext uri="{FF2B5EF4-FFF2-40B4-BE49-F238E27FC236}">
                  <a16:creationId xmlns:a16="http://schemas.microsoft.com/office/drawing/2014/main" id="{0FDC8B5C-1C58-492F-A9EC-11E045F251C2}"/>
                </a:ext>
              </a:extLst>
            </p:cNvPr>
            <p:cNvSpPr/>
            <p:nvPr/>
          </p:nvSpPr>
          <p:spPr>
            <a:xfrm rot="10800000" flipH="1" flipV="1">
              <a:off x="8054601" y="5814354"/>
              <a:ext cx="373945" cy="111289"/>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20" name="Group 19">
            <a:extLst>
              <a:ext uri="{FF2B5EF4-FFF2-40B4-BE49-F238E27FC236}">
                <a16:creationId xmlns:a16="http://schemas.microsoft.com/office/drawing/2014/main" id="{1C406940-9BC4-49B9-A052-D927350869EA}"/>
              </a:ext>
            </a:extLst>
          </p:cNvPr>
          <p:cNvGrpSpPr/>
          <p:nvPr/>
        </p:nvGrpSpPr>
        <p:grpSpPr>
          <a:xfrm>
            <a:off x="2229852" y="2506907"/>
            <a:ext cx="2104723" cy="1047123"/>
            <a:chOff x="3456401" y="4899961"/>
            <a:chExt cx="1996225" cy="1656765"/>
          </a:xfrm>
        </p:grpSpPr>
        <p:pic>
          <p:nvPicPr>
            <p:cNvPr id="21" name="Picture 20">
              <a:extLst>
                <a:ext uri="{FF2B5EF4-FFF2-40B4-BE49-F238E27FC236}">
                  <a16:creationId xmlns:a16="http://schemas.microsoft.com/office/drawing/2014/main" id="{7C744BF3-4509-42A6-9592-D00F920B3E9C}"/>
                </a:ext>
              </a:extLst>
            </p:cNvPr>
            <p:cNvPicPr>
              <a:picLocks noChangeAspect="1"/>
            </p:cNvPicPr>
            <p:nvPr/>
          </p:nvPicPr>
          <p:blipFill>
            <a:blip r:embed="rId3"/>
            <a:stretch>
              <a:fillRect/>
            </a:stretch>
          </p:blipFill>
          <p:spPr>
            <a:xfrm>
              <a:off x="3456401" y="4899961"/>
              <a:ext cx="1996225" cy="1656765"/>
            </a:xfrm>
            <a:prstGeom prst="rect">
              <a:avLst/>
            </a:prstGeom>
            <a:ln w="28575">
              <a:noFill/>
            </a:ln>
          </p:spPr>
        </p:pic>
        <p:sp>
          <p:nvSpPr>
            <p:cNvPr id="22" name="Rounded Rectangle 14">
              <a:extLst>
                <a:ext uri="{FF2B5EF4-FFF2-40B4-BE49-F238E27FC236}">
                  <a16:creationId xmlns:a16="http://schemas.microsoft.com/office/drawing/2014/main" id="{54D860DB-ACEF-4C29-9F6A-4ADDB3344EDB}"/>
                </a:ext>
              </a:extLst>
            </p:cNvPr>
            <p:cNvSpPr/>
            <p:nvPr/>
          </p:nvSpPr>
          <p:spPr>
            <a:xfrm rot="10800000" flipH="1" flipV="1">
              <a:off x="3910519" y="5103000"/>
              <a:ext cx="710120" cy="15498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n w="0"/>
                <a:solidFill>
                  <a:schemeClr val="tx1"/>
                </a:solidFill>
                <a:effectLst>
                  <a:outerShdw blurRad="38100" dist="19050" dir="2700000" algn="tl" rotWithShape="0">
                    <a:schemeClr val="dk1">
                      <a:alpha val="40000"/>
                    </a:schemeClr>
                  </a:outerShdw>
                </a:effectLst>
              </a:endParaRPr>
            </a:p>
          </p:txBody>
        </p:sp>
      </p:grpSp>
      <p:grpSp>
        <p:nvGrpSpPr>
          <p:cNvPr id="16" name="Group 15">
            <a:extLst>
              <a:ext uri="{FF2B5EF4-FFF2-40B4-BE49-F238E27FC236}">
                <a16:creationId xmlns:a16="http://schemas.microsoft.com/office/drawing/2014/main" id="{D9452F23-B509-445B-B21A-E5FE9D134798}"/>
              </a:ext>
            </a:extLst>
          </p:cNvPr>
          <p:cNvGrpSpPr/>
          <p:nvPr/>
        </p:nvGrpSpPr>
        <p:grpSpPr>
          <a:xfrm>
            <a:off x="7696317" y="2559665"/>
            <a:ext cx="2265831" cy="1047123"/>
            <a:chOff x="7266270" y="4899961"/>
            <a:chExt cx="2695136" cy="1656765"/>
          </a:xfrm>
        </p:grpSpPr>
        <p:pic>
          <p:nvPicPr>
            <p:cNvPr id="17" name="Picture 4" descr="F71683-108-f002">
              <a:extLst>
                <a:ext uri="{FF2B5EF4-FFF2-40B4-BE49-F238E27FC236}">
                  <a16:creationId xmlns:a16="http://schemas.microsoft.com/office/drawing/2014/main" id="{CB14A546-5C73-45B4-9D8E-987598F8A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30"/>
            <a:stretch>
              <a:fillRect/>
            </a:stretch>
          </p:blipFill>
          <p:spPr>
            <a:xfrm>
              <a:off x="7266270" y="4899961"/>
              <a:ext cx="2695136" cy="1656765"/>
            </a:xfrm>
            <a:prstGeom prst="rect">
              <a:avLst/>
            </a:prstGeom>
            <a:noFill/>
            <a:ln w="28575">
              <a:noFill/>
            </a:ln>
          </p:spPr>
        </p:pic>
        <p:sp>
          <p:nvSpPr>
            <p:cNvPr id="18" name="Rounded Rectangle 11">
              <a:extLst>
                <a:ext uri="{FF2B5EF4-FFF2-40B4-BE49-F238E27FC236}">
                  <a16:creationId xmlns:a16="http://schemas.microsoft.com/office/drawing/2014/main" id="{87E69667-D3A6-4273-9C8C-4410D8459A73}"/>
                </a:ext>
              </a:extLst>
            </p:cNvPr>
            <p:cNvSpPr/>
            <p:nvPr/>
          </p:nvSpPr>
          <p:spPr>
            <a:xfrm>
              <a:off x="7553551" y="4945123"/>
              <a:ext cx="195742" cy="113812"/>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Rounded Rectangle 12">
              <a:extLst>
                <a:ext uri="{FF2B5EF4-FFF2-40B4-BE49-F238E27FC236}">
                  <a16:creationId xmlns:a16="http://schemas.microsoft.com/office/drawing/2014/main" id="{3EE77D02-5301-4B5A-A2D9-2467F296F6E3}"/>
                </a:ext>
              </a:extLst>
            </p:cNvPr>
            <p:cNvSpPr/>
            <p:nvPr/>
          </p:nvSpPr>
          <p:spPr>
            <a:xfrm>
              <a:off x="7513051" y="5120956"/>
              <a:ext cx="236242" cy="113812"/>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4" name="Table 13">
            <a:extLst>
              <a:ext uri="{FF2B5EF4-FFF2-40B4-BE49-F238E27FC236}">
                <a16:creationId xmlns:a16="http://schemas.microsoft.com/office/drawing/2014/main" id="{9A370F47-CDEA-4C3B-A7E6-EAF51EE9700E}"/>
              </a:ext>
            </a:extLst>
          </p:cNvPr>
          <p:cNvGraphicFramePr>
            <a:graphicFrameLocks noGrp="1"/>
          </p:cNvGraphicFramePr>
          <p:nvPr>
            <p:extLst>
              <p:ext uri="{D42A27DB-BD31-4B8C-83A1-F6EECF244321}">
                <p14:modId xmlns:p14="http://schemas.microsoft.com/office/powerpoint/2010/main" val="2960364994"/>
              </p:ext>
            </p:extLst>
          </p:nvPr>
        </p:nvGraphicFramePr>
        <p:xfrm>
          <a:off x="738649" y="1325166"/>
          <a:ext cx="10714702" cy="4998720"/>
        </p:xfrm>
        <a:graphic>
          <a:graphicData uri="http://schemas.openxmlformats.org/drawingml/2006/table">
            <a:tbl>
              <a:tblPr rtl="1" firstRow="1" bandRow="1">
                <a:tableStyleId>{17292A2E-F333-43FB-9621-5CBBE7FDCDCB}</a:tableStyleId>
              </a:tblPr>
              <a:tblGrid>
                <a:gridCol w="5357351">
                  <a:extLst>
                    <a:ext uri="{9D8B030D-6E8A-4147-A177-3AD203B41FA5}">
                      <a16:colId xmlns:a16="http://schemas.microsoft.com/office/drawing/2014/main" val="20000"/>
                    </a:ext>
                  </a:extLst>
                </a:gridCol>
                <a:gridCol w="5357351">
                  <a:extLst>
                    <a:ext uri="{9D8B030D-6E8A-4147-A177-3AD203B41FA5}">
                      <a16:colId xmlns:a16="http://schemas.microsoft.com/office/drawing/2014/main" val="20001"/>
                    </a:ext>
                  </a:extLst>
                </a:gridCol>
              </a:tblGrid>
              <a:tr h="253549">
                <a:tc>
                  <a:txBody>
                    <a:bodyPr/>
                    <a:lstStyle/>
                    <a:p>
                      <a:pPr algn="ctr" rtl="0"/>
                      <a:r>
                        <a:rPr lang="en-US" sz="1800" dirty="0">
                          <a:solidFill>
                            <a:sysClr val="windowText" lastClr="000000"/>
                          </a:solidFill>
                        </a:rPr>
                        <a:t>2. Posterior pelvic wall </a:t>
                      </a:r>
                      <a:r>
                        <a:rPr lang="en-US" sz="1800" b="0" dirty="0">
                          <a:solidFill>
                            <a:schemeClr val="bg1">
                              <a:lumMod val="95000"/>
                            </a:schemeClr>
                          </a:solidFill>
                        </a:rPr>
                        <a:t>deep &amp; wide</a:t>
                      </a:r>
                      <a:endParaRPr lang="ar-SA" sz="1800" b="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algn="ctr" rtl="0"/>
                      <a:r>
                        <a:rPr lang="en-US" sz="1800" dirty="0">
                          <a:solidFill>
                            <a:sysClr val="windowText" lastClr="000000"/>
                          </a:solidFill>
                        </a:rPr>
                        <a:t>1. Anterior</a:t>
                      </a:r>
                      <a:r>
                        <a:rPr lang="en-US" sz="1800" baseline="0" dirty="0">
                          <a:solidFill>
                            <a:sysClr val="windowText" lastClr="000000"/>
                          </a:solidFill>
                        </a:rPr>
                        <a:t> pelvic wall </a:t>
                      </a:r>
                      <a:r>
                        <a:rPr lang="en-US" sz="1800" b="0" baseline="0" dirty="0">
                          <a:solidFill>
                            <a:schemeClr val="bg1">
                              <a:lumMod val="95000"/>
                            </a:schemeClr>
                          </a:solidFill>
                        </a:rPr>
                        <a:t>very narrow</a:t>
                      </a:r>
                      <a:endParaRPr lang="ar-SA" sz="1800" b="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extLst>
                  <a:ext uri="{0D108BD9-81ED-4DB2-BD59-A6C34878D82A}">
                    <a16:rowId xmlns:a16="http://schemas.microsoft.com/office/drawing/2014/main" val="10000"/>
                  </a:ext>
                </a:extLst>
              </a:tr>
              <a:tr h="570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It is </a:t>
                      </a:r>
                      <a:r>
                        <a:rPr lang="en-US" sz="1600" b="1" dirty="0"/>
                        <a:t>large</a:t>
                      </a:r>
                      <a:r>
                        <a:rPr lang="en-US" sz="1600" dirty="0"/>
                        <a:t> and </a:t>
                      </a:r>
                      <a:r>
                        <a:rPr lang="en-US" sz="1600" b="1" dirty="0"/>
                        <a:t>deeper</a:t>
                      </a:r>
                      <a:r>
                        <a:rPr lang="en-US" sz="1600" b="0" dirty="0"/>
                        <a:t>, </a:t>
                      </a:r>
                      <a:r>
                        <a:rPr lang="en-US" sz="1600" dirty="0"/>
                        <a:t>Formed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 </a:t>
                      </a:r>
                      <a:r>
                        <a:rPr lang="en-US" sz="1600" u="heavy" baseline="0" dirty="0">
                          <a:uFill>
                            <a:solidFill>
                              <a:srgbClr val="00B050"/>
                            </a:solidFill>
                          </a:uFill>
                        </a:rPr>
                        <a:t>Sacrum</a:t>
                      </a:r>
                      <a:r>
                        <a:rPr lang="en-US" sz="1600" dirty="0"/>
                        <a:t>     (2) </a:t>
                      </a:r>
                      <a:r>
                        <a:rPr lang="en-US" sz="1600" u="none" dirty="0"/>
                        <a:t>Coccyx</a:t>
                      </a:r>
                      <a:r>
                        <a:rPr lang="en-US" sz="1600" dirty="0"/>
                        <a:t>    (3) </a:t>
                      </a:r>
                      <a:r>
                        <a:rPr lang="en-US" sz="1600" u="heavy" baseline="0" dirty="0">
                          <a:uFill>
                            <a:solidFill>
                              <a:srgbClr val="00B050"/>
                            </a:solidFill>
                          </a:uFill>
                        </a:rPr>
                        <a:t>Piriformis</a:t>
                      </a:r>
                      <a:r>
                        <a:rPr lang="en-US" sz="1600" dirty="0"/>
                        <a:t> muscle</a:t>
                      </a:r>
                      <a:r>
                        <a:rPr lang="en-US" sz="1600" u="sng" dirty="0"/>
                        <a:t>s</a:t>
                      </a:r>
                      <a:r>
                        <a:rPr lang="en-US" sz="1600" dirty="0"/>
                        <a:t> </a:t>
                      </a:r>
                      <a:r>
                        <a:rPr lang="en-US" sz="1600" dirty="0">
                          <a:solidFill>
                            <a:schemeClr val="accent3">
                              <a:lumMod val="75000"/>
                            </a:schemeClr>
                          </a:solidFill>
                        </a:rPr>
                        <a:t>(right and left) </a:t>
                      </a:r>
                      <a:r>
                        <a:rPr lang="en-US" sz="1600" dirty="0"/>
                        <a:t>(4) Their covering of parietal pelvic fascia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t>It is the </a:t>
                      </a:r>
                      <a:r>
                        <a:rPr lang="en-US" sz="1600" b="1" u="none" kern="1200" dirty="0"/>
                        <a:t>shallowest</a:t>
                      </a:r>
                      <a:r>
                        <a:rPr lang="en-US" sz="1600" kern="1200" dirty="0"/>
                        <a:t> wall and is formed by </a:t>
                      </a:r>
                      <a:r>
                        <a:rPr lang="en-US" sz="1600" kern="1200" dirty="0">
                          <a:solidFill>
                            <a:schemeClr val="accent3">
                              <a:lumMod val="75000"/>
                            </a:schemeClr>
                          </a:solidFill>
                        </a:rPr>
                        <a:t>only bones</a:t>
                      </a:r>
                      <a:r>
                        <a:rPr lang="en-US" sz="1600" kern="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t>(1) The posterior surfaces of the bodies of the pubic bones</a:t>
                      </a:r>
                      <a:br>
                        <a:rPr lang="en-US" sz="1600" kern="1200" dirty="0"/>
                      </a:br>
                      <a:r>
                        <a:rPr lang="en-US" sz="1600" kern="1200" dirty="0"/>
                        <a:t>(2) The 2 pubic rami               (3) The </a:t>
                      </a:r>
                      <a:r>
                        <a:rPr lang="en-US" sz="1600" u="heavy" kern="1200" baseline="0" dirty="0">
                          <a:uFill>
                            <a:solidFill>
                              <a:schemeClr val="accent1"/>
                            </a:solidFill>
                          </a:uFill>
                        </a:rPr>
                        <a:t>symphysis pubis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9519">
                <a:tc>
                  <a:txBody>
                    <a:bodyPr/>
                    <a:lstStyle/>
                    <a:p>
                      <a:pPr algn="ctr" rtl="0"/>
                      <a:endParaRPr lang="en-US" sz="1600" dirty="0"/>
                    </a:p>
                    <a:p>
                      <a:pPr algn="ctr" rtl="0"/>
                      <a:endParaRPr lang="en-US" sz="1600" dirty="0"/>
                    </a:p>
                    <a:p>
                      <a:pPr algn="ctr" rtl="0"/>
                      <a:endParaRPr lang="en-US" sz="1600" dirty="0"/>
                    </a:p>
                    <a:p>
                      <a:pPr algn="ctr" rtl="0"/>
                      <a:endParaRPr lang="ar-S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endParaRPr lang="ar-S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3549">
                <a:tc>
                  <a:txBody>
                    <a:bodyPr/>
                    <a:lstStyle/>
                    <a:p>
                      <a:pPr algn="ctr" rtl="0"/>
                      <a:r>
                        <a:rPr lang="en-US" sz="1800" b="1" dirty="0"/>
                        <a:t>4. Inferior pelvic</a:t>
                      </a:r>
                      <a:r>
                        <a:rPr lang="en-US" sz="1800" b="1" baseline="0" dirty="0"/>
                        <a:t> wall (floor)</a:t>
                      </a:r>
                      <a:endParaRPr lang="ar-SA"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algn="ctr" rtl="0"/>
                      <a:r>
                        <a:rPr lang="en-US" sz="1800" b="1" dirty="0"/>
                        <a:t>3. Lateral pelvic wall</a:t>
                      </a:r>
                      <a:endParaRPr lang="ar-SA"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extLst>
                  <a:ext uri="{0D108BD9-81ED-4DB2-BD59-A6C34878D82A}">
                    <a16:rowId xmlns:a16="http://schemas.microsoft.com/office/drawing/2014/main" val="4069165348"/>
                  </a:ext>
                </a:extLst>
              </a:tr>
              <a:tr h="908552">
                <a:tc>
                  <a:txBody>
                    <a:bodyPr/>
                    <a:lstStyle/>
                    <a:p>
                      <a:pPr algn="l" rtl="0" eaLnBrk="1" hangingPunct="1"/>
                      <a:r>
                        <a:rPr lang="en-US" altLang="ar-SA" sz="1600" b="1" i="0" u="none" dirty="0"/>
                        <a:t>Basin-like</a:t>
                      </a:r>
                      <a:r>
                        <a:rPr lang="en-US" altLang="ar-SA" sz="1600" dirty="0"/>
                        <a:t> structure which </a:t>
                      </a:r>
                      <a:r>
                        <a:rPr lang="en-US" altLang="ar-SA" sz="1600" b="1" dirty="0"/>
                        <a:t>supports</a:t>
                      </a:r>
                      <a:r>
                        <a:rPr lang="en-US" altLang="ar-SA" sz="1600" dirty="0"/>
                        <a:t> the </a:t>
                      </a:r>
                      <a:r>
                        <a:rPr lang="en-US" altLang="ar-SA" sz="1600" b="1" dirty="0"/>
                        <a:t>pelvic viscera </a:t>
                      </a:r>
                      <a:r>
                        <a:rPr lang="en-US" altLang="ar-SA" sz="1600" dirty="0"/>
                        <a:t>and is formed by the </a:t>
                      </a:r>
                      <a:r>
                        <a:rPr lang="en-US" altLang="ar-SA" sz="1600" b="1" u="heavy" baseline="0" dirty="0">
                          <a:solidFill>
                            <a:schemeClr val="tx1"/>
                          </a:solidFill>
                          <a:uFill>
                            <a:solidFill>
                              <a:schemeClr val="accent5"/>
                            </a:solidFill>
                          </a:uFill>
                        </a:rPr>
                        <a:t>pelvic diaphragm</a:t>
                      </a:r>
                      <a:r>
                        <a:rPr lang="en-US" altLang="ar-SA" sz="1600" dirty="0"/>
                        <a:t>, It stretches </a:t>
                      </a:r>
                      <a:r>
                        <a:rPr lang="en-US" altLang="ar-SA" sz="1600" b="1" i="0" dirty="0"/>
                        <a:t>across</a:t>
                      </a:r>
                      <a:r>
                        <a:rPr lang="en-US" altLang="ar-SA" sz="1600" i="0" dirty="0"/>
                        <a:t> the </a:t>
                      </a:r>
                      <a:r>
                        <a:rPr lang="en-US" altLang="ar-SA" sz="1600" b="1" i="0" dirty="0"/>
                        <a:t>lower part </a:t>
                      </a:r>
                      <a:r>
                        <a:rPr lang="en-US" altLang="ar-SA" sz="1600" i="0" dirty="0"/>
                        <a:t>of the </a:t>
                      </a:r>
                      <a:r>
                        <a:rPr lang="en-US" altLang="ar-SA" sz="1600" b="1" i="0" dirty="0"/>
                        <a:t>true pelvis </a:t>
                      </a:r>
                      <a:r>
                        <a:rPr lang="en-US" altLang="ar-SA" sz="1600" i="0" dirty="0"/>
                        <a:t>and divides it into: </a:t>
                      </a:r>
                    </a:p>
                    <a:p>
                      <a:pPr marL="342900" indent="-342900" algn="l" rtl="0" eaLnBrk="1" hangingPunct="1">
                        <a:buFont typeface="+mj-lt"/>
                        <a:buAutoNum type="arabicPeriod"/>
                      </a:pPr>
                      <a:r>
                        <a:rPr lang="en-US" altLang="ar-SA" sz="1600" b="1" u="heavy" baseline="0" dirty="0">
                          <a:uFill>
                            <a:solidFill>
                              <a:schemeClr val="accent5"/>
                            </a:solidFill>
                          </a:uFill>
                        </a:rPr>
                        <a:t>Main (true) pelvic</a:t>
                      </a:r>
                      <a:r>
                        <a:rPr lang="en-US" altLang="ar-SA" sz="1600" u="heavy" baseline="0" dirty="0">
                          <a:uFill>
                            <a:solidFill>
                              <a:schemeClr val="accent5"/>
                            </a:solidFill>
                          </a:uFill>
                        </a:rPr>
                        <a:t> cavity</a:t>
                      </a:r>
                      <a:r>
                        <a:rPr lang="en-US" altLang="ar-SA" sz="1600" dirty="0"/>
                        <a:t> </a:t>
                      </a:r>
                      <a:r>
                        <a:rPr lang="en-US" altLang="ar-SA" sz="1600" u="sng" dirty="0"/>
                        <a:t>above</a:t>
                      </a:r>
                      <a:r>
                        <a:rPr lang="en-US" altLang="ar-SA" sz="1600" u="none" dirty="0"/>
                        <a:t> </a:t>
                      </a:r>
                      <a:r>
                        <a:rPr lang="en-US" altLang="ar-SA" sz="1600" dirty="0"/>
                        <a:t>contains the </a:t>
                      </a:r>
                      <a:r>
                        <a:rPr lang="en-US" altLang="ar-SA" sz="1600" b="1" dirty="0"/>
                        <a:t>pelvic viscera</a:t>
                      </a:r>
                    </a:p>
                    <a:p>
                      <a:pPr marL="342900" indent="-342900" algn="l" rtl="0" eaLnBrk="1" hangingPunct="1">
                        <a:buFont typeface="+mj-lt"/>
                        <a:buAutoNum type="arabicPeriod"/>
                      </a:pPr>
                      <a:r>
                        <a:rPr lang="en-US" altLang="ar-SA" sz="1600" b="1" u="heavy" baseline="0" dirty="0">
                          <a:uFill>
                            <a:solidFill>
                              <a:schemeClr val="accent5"/>
                            </a:solidFill>
                          </a:uFill>
                        </a:rPr>
                        <a:t>Perineum</a:t>
                      </a:r>
                      <a:r>
                        <a:rPr lang="en-US" altLang="ar-SA" sz="1600" dirty="0"/>
                        <a:t> </a:t>
                      </a:r>
                      <a:r>
                        <a:rPr lang="en-US" altLang="ar-SA" sz="1600" u="sng" dirty="0"/>
                        <a:t>below</a:t>
                      </a:r>
                      <a:r>
                        <a:rPr lang="en-US" altLang="ar-SA" sz="1600" dirty="0"/>
                        <a:t> which </a:t>
                      </a:r>
                      <a:r>
                        <a:rPr lang="en-US" altLang="ar-SA" sz="1600" b="1" dirty="0"/>
                        <a:t>carries</a:t>
                      </a:r>
                      <a:r>
                        <a:rPr lang="en-US" altLang="ar-SA" sz="1600" dirty="0"/>
                        <a:t> the </a:t>
                      </a:r>
                      <a:r>
                        <a:rPr lang="en-US" altLang="ar-SA" sz="1600" b="1" dirty="0"/>
                        <a:t>external genital </a:t>
                      </a:r>
                      <a:r>
                        <a:rPr lang="en-US" altLang="ar-SA" sz="1600" b="1" u="none" dirty="0"/>
                        <a:t>organs</a:t>
                      </a:r>
                      <a:endParaRPr lang="en-US" altLang="ar-S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rtl="0" eaLnBrk="1" hangingPunct="1">
                        <a:buFontTx/>
                        <a:buNone/>
                      </a:pPr>
                      <a:r>
                        <a:rPr lang="en-US" altLang="ar-SA" sz="1600" u="none" dirty="0"/>
                        <a:t>It is formed by:</a:t>
                      </a:r>
                    </a:p>
                    <a:p>
                      <a:pPr marL="0" indent="0" algn="l" rtl="0" eaLnBrk="1" hangingPunct="1">
                        <a:buFont typeface="+mj-lt"/>
                        <a:buNone/>
                      </a:pPr>
                      <a:r>
                        <a:rPr lang="en-US" altLang="ar-SA" sz="1600" dirty="0"/>
                        <a:t>(1) Part of the </a:t>
                      </a:r>
                      <a:r>
                        <a:rPr lang="en-US" altLang="ar-SA" sz="1600" b="1" dirty="0"/>
                        <a:t>hip bone </a:t>
                      </a:r>
                      <a:r>
                        <a:rPr lang="en-US" altLang="ar-SA" sz="1600" dirty="0"/>
                        <a:t>below the pelvic inlet (the arrow)</a:t>
                      </a:r>
                    </a:p>
                    <a:p>
                      <a:pPr marL="0" indent="0" algn="l" rtl="0" eaLnBrk="1" hangingPunct="1">
                        <a:buFont typeface="+mj-lt"/>
                        <a:buNone/>
                      </a:pPr>
                      <a:r>
                        <a:rPr lang="en-US" altLang="ar-SA" sz="1600" b="0" dirty="0"/>
                        <a:t>(2) </a:t>
                      </a:r>
                      <a:r>
                        <a:rPr lang="en-US" altLang="ar-SA" sz="1600" b="1" u="heavy" baseline="0" dirty="0">
                          <a:uFill>
                            <a:solidFill>
                              <a:schemeClr val="accent4"/>
                            </a:solidFill>
                          </a:uFill>
                        </a:rPr>
                        <a:t>Obturator internus</a:t>
                      </a:r>
                      <a:r>
                        <a:rPr lang="en-US" altLang="ar-SA" sz="1600" b="1" dirty="0"/>
                        <a:t> </a:t>
                      </a:r>
                      <a:r>
                        <a:rPr lang="en-US" altLang="ar-SA" sz="1600" dirty="0"/>
                        <a:t>and its covering </a:t>
                      </a:r>
                      <a:r>
                        <a:rPr lang="en-US" altLang="ar-SA" sz="1600" b="1" dirty="0"/>
                        <a:t>(</a:t>
                      </a:r>
                      <a:r>
                        <a:rPr lang="en-US" altLang="ar-SA" sz="1600" b="1" u="heavy" baseline="0" dirty="0">
                          <a:uFill>
                            <a:solidFill>
                              <a:schemeClr val="accent4"/>
                            </a:solidFill>
                          </a:uFill>
                        </a:rPr>
                        <a:t>obturator fascia</a:t>
                      </a:r>
                      <a:r>
                        <a:rPr lang="en-US" altLang="ar-SA" sz="1600" b="1" dirty="0"/>
                        <a:t>)</a:t>
                      </a:r>
                    </a:p>
                    <a:p>
                      <a:pPr marL="0" indent="0" algn="l" rtl="0" eaLnBrk="1" hangingPunct="1">
                        <a:buFont typeface="+mj-lt"/>
                        <a:buNone/>
                      </a:pPr>
                      <a:r>
                        <a:rPr lang="en-US" altLang="ar-SA" sz="1600" b="0" dirty="0"/>
                        <a:t>(3)</a:t>
                      </a:r>
                      <a:r>
                        <a:rPr lang="en-US" altLang="ar-SA" sz="1600" b="1" dirty="0"/>
                        <a:t> S</a:t>
                      </a:r>
                      <a:r>
                        <a:rPr lang="en-US" altLang="ar-SA" sz="1600" b="1" u="heavy" baseline="0" dirty="0">
                          <a:uFill>
                            <a:solidFill>
                              <a:schemeClr val="accent4"/>
                            </a:solidFill>
                          </a:uFill>
                        </a:rPr>
                        <a:t>acrotuberous</a:t>
                      </a:r>
                      <a:r>
                        <a:rPr lang="en-US" altLang="ar-SA" sz="1600" u="heavy" baseline="0" dirty="0">
                          <a:uFill>
                            <a:solidFill>
                              <a:schemeClr val="accent4"/>
                            </a:solidFill>
                          </a:uFill>
                        </a:rPr>
                        <a:t> ligament</a:t>
                      </a:r>
                      <a:r>
                        <a:rPr lang="en-US" altLang="ar-SA" sz="1600" dirty="0"/>
                        <a:t>                </a:t>
                      </a:r>
                      <a:r>
                        <a:rPr lang="en-US" altLang="ar-SA" sz="1600" b="0" dirty="0"/>
                        <a:t>(4) </a:t>
                      </a:r>
                      <a:r>
                        <a:rPr lang="en-US" altLang="ar-SA" sz="1600" b="1" u="heavy" baseline="0" dirty="0">
                          <a:uFill>
                            <a:solidFill>
                              <a:schemeClr val="accent4"/>
                            </a:solidFill>
                          </a:uFill>
                        </a:rPr>
                        <a:t>Sacrospinous</a:t>
                      </a:r>
                      <a:r>
                        <a:rPr lang="en-US" altLang="ar-SA" sz="1600" u="heavy" baseline="0" dirty="0">
                          <a:uFill>
                            <a:solidFill>
                              <a:schemeClr val="accent4"/>
                            </a:solidFill>
                          </a:uFill>
                        </a:rPr>
                        <a:t> ligament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122439"/>
                  </a:ext>
                </a:extLst>
              </a:tr>
              <a:tr h="232420">
                <a:tc>
                  <a:txBody>
                    <a:bodyPr/>
                    <a:lstStyle/>
                    <a:p>
                      <a:pPr marL="0" indent="0" algn="l" rtl="0" eaLnBrk="1" hangingPunct="1">
                        <a:buFont typeface="+mj-lt"/>
                        <a:buNone/>
                      </a:pPr>
                      <a:endParaRPr lang="en-US" altLang="ar-S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rtl="0" eaLnBrk="1" hangingPunct="1">
                        <a:buFont typeface="+mj-lt"/>
                        <a:buNone/>
                      </a:pPr>
                      <a:endParaRPr lang="en-US" altLang="ar-SA" sz="1600" dirty="0"/>
                    </a:p>
                    <a:p>
                      <a:pPr marL="0" indent="0" algn="l" rtl="0" eaLnBrk="1" hangingPunct="1">
                        <a:buFont typeface="+mj-lt"/>
                        <a:buNone/>
                      </a:pPr>
                      <a:endParaRPr lang="en-US" altLang="ar-SA" sz="1600" dirty="0"/>
                    </a:p>
                    <a:p>
                      <a:pPr marL="0" indent="0" algn="l" rtl="0" eaLnBrk="1" hangingPunct="1">
                        <a:buFont typeface="+mj-lt"/>
                        <a:buNone/>
                      </a:pPr>
                      <a:endParaRPr lang="en-US" altLang="ar-SA" sz="1600" dirty="0"/>
                    </a:p>
                    <a:p>
                      <a:pPr marL="0" indent="0" algn="l" rtl="0" eaLnBrk="1" hangingPunct="1">
                        <a:buFont typeface="+mj-lt"/>
                        <a:buNone/>
                      </a:pPr>
                      <a:endParaRPr lang="en-US" altLang="ar-S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693773"/>
                  </a:ext>
                </a:extLst>
              </a:tr>
            </a:tbl>
          </a:graphicData>
        </a:graphic>
      </p:graphicFrame>
      <p:sp>
        <p:nvSpPr>
          <p:cNvPr id="2" name="Title 1">
            <a:extLst>
              <a:ext uri="{FF2B5EF4-FFF2-40B4-BE49-F238E27FC236}">
                <a16:creationId xmlns:a16="http://schemas.microsoft.com/office/drawing/2014/main" id="{C756A6FF-84DF-45AA-9F26-1E1D8CD0B92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Pelvic Walls</a:t>
            </a:r>
          </a:p>
        </p:txBody>
      </p:sp>
      <p:sp>
        <p:nvSpPr>
          <p:cNvPr id="3" name="Content Placeholder 7">
            <a:extLst>
              <a:ext uri="{FF2B5EF4-FFF2-40B4-BE49-F238E27FC236}">
                <a16:creationId xmlns:a16="http://schemas.microsoft.com/office/drawing/2014/main" id="{26BF11D3-A345-4A62-BE60-9D0103C6E9A0}"/>
              </a:ext>
            </a:extLst>
          </p:cNvPr>
          <p:cNvSpPr txBox="1">
            <a:spLocks/>
          </p:cNvSpPr>
          <p:nvPr/>
        </p:nvSpPr>
        <p:spPr>
          <a:xfrm>
            <a:off x="738649" y="939198"/>
            <a:ext cx="10714702" cy="4703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nSpc>
                <a:spcPct val="100000"/>
              </a:lnSpc>
              <a:spcBef>
                <a:spcPts val="0"/>
              </a:spcBef>
              <a:buFont typeface="Courier New" panose="02070309020205020404" pitchFamily="49" charset="0"/>
              <a:buChar char="o"/>
              <a:defRPr/>
            </a:pPr>
            <a:r>
              <a:rPr lang="en-US" sz="1700" dirty="0">
                <a:solidFill>
                  <a:schemeClr val="tx1">
                    <a:lumMod val="95000"/>
                    <a:lumOff val="5000"/>
                  </a:schemeClr>
                </a:solidFill>
                <a:uFill>
                  <a:solidFill>
                    <a:srgbClr val="BB889D"/>
                  </a:solidFill>
                </a:uFill>
                <a:cs typeface="Times New Roman" pitchFamily="18" charset="0"/>
              </a:rPr>
              <a:t>The walls are formed by bones and ligaments that are lined with muscles covered with fascia and parietal peritoneum</a:t>
            </a:r>
          </a:p>
        </p:txBody>
      </p:sp>
      <p:grpSp>
        <p:nvGrpSpPr>
          <p:cNvPr id="23" name="Group 22">
            <a:extLst>
              <a:ext uri="{FF2B5EF4-FFF2-40B4-BE49-F238E27FC236}">
                <a16:creationId xmlns:a16="http://schemas.microsoft.com/office/drawing/2014/main" id="{FBB61E5C-E702-4168-8D0E-4AA2AADE3D00}"/>
              </a:ext>
            </a:extLst>
          </p:cNvPr>
          <p:cNvGrpSpPr/>
          <p:nvPr/>
        </p:nvGrpSpPr>
        <p:grpSpPr>
          <a:xfrm>
            <a:off x="1863507" y="5036613"/>
            <a:ext cx="1418706" cy="1212883"/>
            <a:chOff x="1123338" y="3992101"/>
            <a:chExt cx="2262004" cy="1933837"/>
          </a:xfrm>
        </p:grpSpPr>
        <p:pic>
          <p:nvPicPr>
            <p:cNvPr id="24" name="Picture 8" descr="F66122-005-f029a">
              <a:extLst>
                <a:ext uri="{FF2B5EF4-FFF2-40B4-BE49-F238E27FC236}">
                  <a16:creationId xmlns:a16="http://schemas.microsoft.com/office/drawing/2014/main" id="{1195BA2F-E1E1-481A-A471-86BA97BDE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123338" y="3992101"/>
              <a:ext cx="2262004" cy="1933837"/>
            </a:xfrm>
            <a:prstGeom prst="rect">
              <a:avLst/>
            </a:prstGeom>
            <a:noFill/>
          </p:spPr>
        </p:pic>
        <p:sp>
          <p:nvSpPr>
            <p:cNvPr id="25" name="Rounded Rectangle 7">
              <a:extLst>
                <a:ext uri="{FF2B5EF4-FFF2-40B4-BE49-F238E27FC236}">
                  <a16:creationId xmlns:a16="http://schemas.microsoft.com/office/drawing/2014/main" id="{52C330A7-92D4-40F4-8054-8E1A3D6DA436}"/>
                </a:ext>
              </a:extLst>
            </p:cNvPr>
            <p:cNvSpPr/>
            <p:nvPr/>
          </p:nvSpPr>
          <p:spPr>
            <a:xfrm rot="10800000" flipH="1" flipV="1">
              <a:off x="1729295" y="5763024"/>
              <a:ext cx="710120" cy="154986"/>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Rounded Rectangle 8">
              <a:extLst>
                <a:ext uri="{FF2B5EF4-FFF2-40B4-BE49-F238E27FC236}">
                  <a16:creationId xmlns:a16="http://schemas.microsoft.com/office/drawing/2014/main" id="{5F7CBC9E-0E6D-4F90-9894-6E4306786E56}"/>
                </a:ext>
              </a:extLst>
            </p:cNvPr>
            <p:cNvSpPr/>
            <p:nvPr/>
          </p:nvSpPr>
          <p:spPr>
            <a:xfrm rot="10800000" flipH="1" flipV="1">
              <a:off x="2344828" y="5390497"/>
              <a:ext cx="482043" cy="154986"/>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6" name="Rounded Rectangle 9">
              <a:extLst>
                <a:ext uri="{FF2B5EF4-FFF2-40B4-BE49-F238E27FC236}">
                  <a16:creationId xmlns:a16="http://schemas.microsoft.com/office/drawing/2014/main" id="{B1A93777-2451-4559-B00E-4D73E1596BB1}"/>
                </a:ext>
              </a:extLst>
            </p:cNvPr>
            <p:cNvSpPr/>
            <p:nvPr/>
          </p:nvSpPr>
          <p:spPr>
            <a:xfrm rot="10800000" flipH="1" flipV="1">
              <a:off x="2331883" y="5612706"/>
              <a:ext cx="482043" cy="154986"/>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7" name="Group 36">
            <a:extLst>
              <a:ext uri="{FF2B5EF4-FFF2-40B4-BE49-F238E27FC236}">
                <a16:creationId xmlns:a16="http://schemas.microsoft.com/office/drawing/2014/main" id="{6F7A5DC8-BEC4-4BD3-A20C-D2C35601A6FD}"/>
              </a:ext>
            </a:extLst>
          </p:cNvPr>
          <p:cNvGrpSpPr/>
          <p:nvPr/>
        </p:nvGrpSpPr>
        <p:grpSpPr>
          <a:xfrm>
            <a:off x="3705311" y="5065694"/>
            <a:ext cx="1292400" cy="1187916"/>
            <a:chOff x="3670480" y="4023981"/>
            <a:chExt cx="2060620" cy="1894029"/>
          </a:xfrm>
        </p:grpSpPr>
        <p:pic>
          <p:nvPicPr>
            <p:cNvPr id="38" name="Picture 37" descr="F66122-005-f034">
              <a:extLst>
                <a:ext uri="{FF2B5EF4-FFF2-40B4-BE49-F238E27FC236}">
                  <a16:creationId xmlns:a16="http://schemas.microsoft.com/office/drawing/2014/main" id="{CCDDD517-F10E-412D-8197-466BB2AA3E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370"/>
            <a:stretch>
              <a:fillRect/>
            </a:stretch>
          </p:blipFill>
          <p:spPr bwMode="auto">
            <a:xfrm>
              <a:off x="3670480" y="4023981"/>
              <a:ext cx="2060620" cy="1894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0">
              <a:extLst>
                <a:ext uri="{FF2B5EF4-FFF2-40B4-BE49-F238E27FC236}">
                  <a16:creationId xmlns:a16="http://schemas.microsoft.com/office/drawing/2014/main" id="{B4FF9C11-4419-41A4-93AC-2097B5025647}"/>
                </a:ext>
              </a:extLst>
            </p:cNvPr>
            <p:cNvSpPr/>
            <p:nvPr/>
          </p:nvSpPr>
          <p:spPr>
            <a:xfrm rot="10800000" flipH="1" flipV="1">
              <a:off x="3670480" y="5158320"/>
              <a:ext cx="464748" cy="97303"/>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45" name="Group 44">
            <a:extLst>
              <a:ext uri="{FF2B5EF4-FFF2-40B4-BE49-F238E27FC236}">
                <a16:creationId xmlns:a16="http://schemas.microsoft.com/office/drawing/2014/main" id="{621864B4-BB04-4B66-9AF6-2EB2ACBDE7FF}"/>
              </a:ext>
            </a:extLst>
          </p:cNvPr>
          <p:cNvGrpSpPr/>
          <p:nvPr/>
        </p:nvGrpSpPr>
        <p:grpSpPr>
          <a:xfrm>
            <a:off x="3083009" y="365125"/>
            <a:ext cx="609775" cy="642038"/>
            <a:chOff x="6597319" y="353560"/>
            <a:chExt cx="682625" cy="718743"/>
          </a:xfrm>
        </p:grpSpPr>
        <p:pic>
          <p:nvPicPr>
            <p:cNvPr id="46" name="Picture 2" descr="Image result for youtube">
              <a:hlinkClick r:id="rId7"/>
              <a:extLst>
                <a:ext uri="{FF2B5EF4-FFF2-40B4-BE49-F238E27FC236}">
                  <a16:creationId xmlns:a16="http://schemas.microsoft.com/office/drawing/2014/main" id="{C54C0BBE-7618-4553-BE07-682AFDE71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96F4DDC-9945-4B4C-B362-A02C34E23F2A}"/>
                </a:ext>
              </a:extLst>
            </p:cNvPr>
            <p:cNvSpPr txBox="1"/>
            <p:nvPr/>
          </p:nvSpPr>
          <p:spPr>
            <a:xfrm>
              <a:off x="6597319" y="764526"/>
              <a:ext cx="598240" cy="307777"/>
            </a:xfrm>
            <a:prstGeom prst="rect">
              <a:avLst/>
            </a:prstGeom>
            <a:noFill/>
          </p:spPr>
          <p:txBody>
            <a:bodyPr wrap="none" rtlCol="0">
              <a:spAutoFit/>
            </a:bodyPr>
            <a:lstStyle/>
            <a:p>
              <a:r>
                <a:rPr lang="en-US" dirty="0">
                  <a:solidFill>
                    <a:schemeClr val="accent6">
                      <a:lumMod val="75000"/>
                    </a:schemeClr>
                  </a:solidFill>
                  <a:latin typeface="+mn-lt"/>
                </a:rPr>
                <a:t>10:26</a:t>
              </a:r>
              <a:endParaRPr lang="en-GB" dirty="0">
                <a:solidFill>
                  <a:schemeClr val="accent6">
                    <a:lumMod val="75000"/>
                  </a:schemeClr>
                </a:solidFill>
                <a:latin typeface="+mn-lt"/>
              </a:endParaRPr>
            </a:p>
          </p:txBody>
        </p:sp>
      </p:grpSp>
    </p:spTree>
    <p:extLst>
      <p:ext uri="{BB962C8B-B14F-4D97-AF65-F5344CB8AC3E}">
        <p14:creationId xmlns:p14="http://schemas.microsoft.com/office/powerpoint/2010/main" val="129419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A6FF-84DF-45AA-9F26-1E1D8CD0B92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Pelvic Walls Muscles</a:t>
            </a:r>
          </a:p>
        </p:txBody>
      </p:sp>
      <p:graphicFrame>
        <p:nvGraphicFramePr>
          <p:cNvPr id="30" name="Table 29">
            <a:extLst>
              <a:ext uri="{FF2B5EF4-FFF2-40B4-BE49-F238E27FC236}">
                <a16:creationId xmlns:a16="http://schemas.microsoft.com/office/drawing/2014/main" id="{5FC5EC80-79E6-499A-8650-7B2F34C10A6A}"/>
              </a:ext>
            </a:extLst>
          </p:cNvPr>
          <p:cNvGraphicFramePr>
            <a:graphicFrameLocks noGrp="1"/>
          </p:cNvGraphicFramePr>
          <p:nvPr>
            <p:extLst>
              <p:ext uri="{D42A27DB-BD31-4B8C-83A1-F6EECF244321}">
                <p14:modId xmlns:p14="http://schemas.microsoft.com/office/powerpoint/2010/main" val="3342157587"/>
              </p:ext>
            </p:extLst>
          </p:nvPr>
        </p:nvGraphicFramePr>
        <p:xfrm>
          <a:off x="6203392" y="915065"/>
          <a:ext cx="5609526" cy="5123732"/>
        </p:xfrm>
        <a:graphic>
          <a:graphicData uri="http://schemas.openxmlformats.org/drawingml/2006/table">
            <a:tbl>
              <a:tblPr firstRow="1" bandRow="1">
                <a:tableStyleId>{5940675A-B579-460E-94D1-54222C63F5DA}</a:tableStyleId>
              </a:tblPr>
              <a:tblGrid>
                <a:gridCol w="1208469">
                  <a:extLst>
                    <a:ext uri="{9D8B030D-6E8A-4147-A177-3AD203B41FA5}">
                      <a16:colId xmlns:a16="http://schemas.microsoft.com/office/drawing/2014/main" val="3642891042"/>
                    </a:ext>
                  </a:extLst>
                </a:gridCol>
                <a:gridCol w="4401057">
                  <a:extLst>
                    <a:ext uri="{9D8B030D-6E8A-4147-A177-3AD203B41FA5}">
                      <a16:colId xmlns:a16="http://schemas.microsoft.com/office/drawing/2014/main" val="1217868889"/>
                    </a:ext>
                  </a:extLst>
                </a:gridCol>
              </a:tblGrid>
              <a:tr h="435113">
                <a:tc gridSpan="2">
                  <a:txBody>
                    <a:bodyPr/>
                    <a:lstStyle/>
                    <a:p>
                      <a:pPr algn="ctr" rtl="0"/>
                      <a:r>
                        <a:rPr lang="en-US" sz="1800" b="1" u="heavy" kern="1200" baseline="0" dirty="0">
                          <a:solidFill>
                            <a:schemeClr val="tx1"/>
                          </a:solidFill>
                          <a:uFill>
                            <a:solidFill>
                              <a:schemeClr val="accent5"/>
                            </a:solidFill>
                          </a:uFill>
                          <a:latin typeface="+mn-lt"/>
                          <a:ea typeface="+mn-ea"/>
                          <a:cs typeface="+mn-cs"/>
                        </a:rPr>
                        <a:t>Obturator internus muscle</a:t>
                      </a:r>
                      <a:r>
                        <a:rPr lang="en-US" sz="1800" b="1" kern="1200" dirty="0">
                          <a:solidFill>
                            <a:schemeClr val="tx1"/>
                          </a:solidFill>
                          <a:latin typeface="+mn-lt"/>
                          <a:ea typeface="+mn-ea"/>
                          <a:cs typeface="+mn-cs"/>
                        </a:rPr>
                        <a:t> </a:t>
                      </a:r>
                      <a:r>
                        <a:rPr lang="en-US" sz="1600" kern="1200" dirty="0">
                          <a:solidFill>
                            <a:schemeClr val="bg1"/>
                          </a:solidFill>
                          <a:latin typeface="+mn-lt"/>
                          <a:ea typeface="+mn-ea"/>
                          <a:cs typeface="+mn-cs"/>
                        </a:rPr>
                        <a:t>(part of lateral pelvic wall)</a:t>
                      </a:r>
                      <a:r>
                        <a:rPr lang="en-US" sz="1800" kern="1200" dirty="0">
                          <a:solidFill>
                            <a:schemeClr val="bg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hMerge="1">
                  <a:txBody>
                    <a:bodyPr/>
                    <a:lstStyle/>
                    <a:p>
                      <a:endParaRPr lang="en-GB" dirty="0"/>
                    </a:p>
                  </a:txBody>
                  <a:tcPr/>
                </a:tc>
                <a:extLst>
                  <a:ext uri="{0D108BD9-81ED-4DB2-BD59-A6C34878D82A}">
                    <a16:rowId xmlns:a16="http://schemas.microsoft.com/office/drawing/2014/main" val="22216607"/>
                  </a:ext>
                </a:extLst>
              </a:tr>
              <a:tr h="435113">
                <a:tc>
                  <a:txBody>
                    <a:bodyPr/>
                    <a:lstStyle/>
                    <a:p>
                      <a:pPr algn="ctr" rtl="0"/>
                      <a:r>
                        <a:rPr lang="en-GB" sz="1600" b="1" i="0" dirty="0"/>
                        <a:t>Origin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algn="l" rtl="0"/>
                      <a:r>
                        <a:rPr lang="en-US" sz="1600" dirty="0"/>
                        <a:t>Inner surface of the obturator membrane and the hip bone</a:t>
                      </a:r>
                    </a:p>
                    <a:p>
                      <a:pPr algn="l" rtl="0"/>
                      <a:r>
                        <a:rPr lang="en-US" sz="1600" dirty="0"/>
                        <a:t>It leaves the pelvis through the </a:t>
                      </a:r>
                      <a:r>
                        <a:rPr lang="en-US" sz="1600" b="1" dirty="0"/>
                        <a:t>lesser sciatic foramen</a:t>
                      </a:r>
                      <a:r>
                        <a:rPr lang="en-US" sz="1600" dirty="0"/>
                        <a:t>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866703"/>
                  </a:ext>
                </a:extLst>
              </a:tr>
              <a:tr h="435113">
                <a:tc>
                  <a:txBody>
                    <a:bodyPr/>
                    <a:lstStyle/>
                    <a:p>
                      <a:pPr algn="ctr" rtl="0"/>
                      <a:r>
                        <a:rPr lang="en-GB" sz="1600" b="1" i="0" dirty="0"/>
                        <a:t>Insertion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algn="l" rtl="0"/>
                      <a:r>
                        <a:rPr lang="en-US" sz="1600" dirty="0"/>
                        <a:t>Greater trochanter of the femur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552255"/>
                  </a:ext>
                </a:extLst>
              </a:tr>
              <a:tr h="435113">
                <a:tc>
                  <a:txBody>
                    <a:bodyPr/>
                    <a:lstStyle/>
                    <a:p>
                      <a:pPr algn="ctr" rtl="0"/>
                      <a:r>
                        <a:rPr lang="en-GB" sz="1600" b="1" i="0" dirty="0"/>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Lateral rotator of the femur at the hip joint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70597"/>
                  </a:ext>
                </a:extLst>
              </a:tr>
              <a:tr h="435113">
                <a:tc>
                  <a:txBody>
                    <a:bodyPr/>
                    <a:lstStyle/>
                    <a:p>
                      <a:pPr algn="ctr" rtl="0"/>
                      <a:r>
                        <a:rPr lang="en-GB" sz="1600" b="1" i="0" dirty="0"/>
                        <a:t>Innervation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algn="l" rtl="0"/>
                      <a:r>
                        <a:rPr lang="en-US" sz="1600" dirty="0"/>
                        <a:t>Nerve to obturator internus </a:t>
                      </a:r>
                      <a:r>
                        <a:rPr kumimoji="0" lang="en-US" sz="1600" b="0" i="0" u="none" strike="noStrike" kern="1200" cap="none" spc="0" normalizeH="0" baseline="0" noProof="0" dirty="0">
                          <a:ln>
                            <a:noFill/>
                          </a:ln>
                          <a:solidFill>
                            <a:srgbClr val="92D050"/>
                          </a:solidFill>
                          <a:effectLst/>
                          <a:uLnTx/>
                          <a:uFillTx/>
                          <a:latin typeface="+mn-lt"/>
                          <a:ea typeface="+mn-ea"/>
                          <a:cs typeface="+mn-cs"/>
                        </a:rPr>
                        <a:t>(from sacral plexus)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556653"/>
                  </a:ext>
                </a:extLst>
              </a:tr>
              <a:tr h="306904">
                <a:tc gridSpan="2">
                  <a:txBody>
                    <a:bodyPr/>
                    <a:lstStyle/>
                    <a:p>
                      <a:pPr algn="l" rtl="0"/>
                      <a:endParaRPr lang="en-GB" dirty="0"/>
                    </a:p>
                    <a:p>
                      <a:pPr algn="l" rtl="0"/>
                      <a:endParaRPr lang="en-GB" sz="2000" dirty="0"/>
                    </a:p>
                    <a:p>
                      <a:pPr algn="l" rtl="0"/>
                      <a:endParaRPr lang="en-GB" sz="2400" dirty="0"/>
                    </a:p>
                    <a:p>
                      <a:pPr algn="l" rtl="0"/>
                      <a:endParaRPr lang="en-GB" dirty="0"/>
                    </a:p>
                    <a:p>
                      <a:pPr algn="l" rtl="0"/>
                      <a:endParaRPr lang="en-GB" dirty="0"/>
                    </a:p>
                    <a:p>
                      <a:pPr algn="l" rtl="0"/>
                      <a:endParaRPr lang="en-GB" sz="1200" dirty="0"/>
                    </a:p>
                    <a:p>
                      <a:pPr algn="l" rtl="0"/>
                      <a:endParaRPr lang="en-GB" dirty="0"/>
                    </a:p>
                    <a:p>
                      <a:pPr algn="l" rtl="0"/>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097842196"/>
                  </a:ext>
                </a:extLst>
              </a:tr>
            </a:tbl>
          </a:graphicData>
        </a:graphic>
      </p:graphicFrame>
      <p:graphicFrame>
        <p:nvGraphicFramePr>
          <p:cNvPr id="31" name="Table 30">
            <a:extLst>
              <a:ext uri="{FF2B5EF4-FFF2-40B4-BE49-F238E27FC236}">
                <a16:creationId xmlns:a16="http://schemas.microsoft.com/office/drawing/2014/main" id="{5EEBA79F-8F2F-4350-8099-5F1F9DB3E5BE}"/>
              </a:ext>
            </a:extLst>
          </p:cNvPr>
          <p:cNvGraphicFramePr>
            <a:graphicFrameLocks noGrp="1"/>
          </p:cNvGraphicFramePr>
          <p:nvPr>
            <p:extLst>
              <p:ext uri="{D42A27DB-BD31-4B8C-83A1-F6EECF244321}">
                <p14:modId xmlns:p14="http://schemas.microsoft.com/office/powerpoint/2010/main" val="3234960328"/>
              </p:ext>
            </p:extLst>
          </p:nvPr>
        </p:nvGraphicFramePr>
        <p:xfrm>
          <a:off x="453359" y="915065"/>
          <a:ext cx="5453210" cy="5123732"/>
        </p:xfrm>
        <a:graphic>
          <a:graphicData uri="http://schemas.openxmlformats.org/drawingml/2006/table">
            <a:tbl>
              <a:tblPr firstRow="1" bandRow="1">
                <a:tableStyleId>{5940675A-B579-460E-94D1-54222C63F5DA}</a:tableStyleId>
              </a:tblPr>
              <a:tblGrid>
                <a:gridCol w="1208469">
                  <a:extLst>
                    <a:ext uri="{9D8B030D-6E8A-4147-A177-3AD203B41FA5}">
                      <a16:colId xmlns:a16="http://schemas.microsoft.com/office/drawing/2014/main" val="3642891042"/>
                    </a:ext>
                  </a:extLst>
                </a:gridCol>
                <a:gridCol w="4244741">
                  <a:extLst>
                    <a:ext uri="{9D8B030D-6E8A-4147-A177-3AD203B41FA5}">
                      <a16:colId xmlns:a16="http://schemas.microsoft.com/office/drawing/2014/main" val="1217868889"/>
                    </a:ext>
                  </a:extLst>
                </a:gridCol>
              </a:tblGrid>
              <a:tr h="43511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heavy" kern="1200" baseline="0" dirty="0">
                          <a:solidFill>
                            <a:schemeClr val="tx1"/>
                          </a:solidFill>
                          <a:uFill>
                            <a:solidFill>
                              <a:schemeClr val="accent4"/>
                            </a:solidFill>
                          </a:uFill>
                          <a:latin typeface="+mn-lt"/>
                          <a:ea typeface="+mn-ea"/>
                          <a:cs typeface="+mn-cs"/>
                        </a:rPr>
                        <a:t>Piriformis muscle</a:t>
                      </a:r>
                      <a:r>
                        <a:rPr lang="en-US" sz="1800" b="1" kern="1200" dirty="0">
                          <a:solidFill>
                            <a:schemeClr val="tx1"/>
                          </a:solidFill>
                          <a:latin typeface="+mn-lt"/>
                          <a:ea typeface="+mn-ea"/>
                          <a:cs typeface="+mn-cs"/>
                        </a:rPr>
                        <a:t> </a:t>
                      </a:r>
                      <a:r>
                        <a:rPr lang="en-US" sz="1600" kern="1200" dirty="0">
                          <a:solidFill>
                            <a:schemeClr val="bg1"/>
                          </a:solidFill>
                          <a:latin typeface="+mn-lt"/>
                          <a:ea typeface="+mn-ea"/>
                          <a:cs typeface="+mn-cs"/>
                        </a:rPr>
                        <a:t>(part of posterior pelvic wall)</a:t>
                      </a:r>
                      <a:r>
                        <a:rPr lang="en-US" sz="1800" kern="1200" dirty="0">
                          <a:solidFill>
                            <a:schemeClr val="bg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hMerge="1">
                  <a:txBody>
                    <a:bodyPr/>
                    <a:lstStyle/>
                    <a:p>
                      <a:endParaRPr lang="en-GB" dirty="0"/>
                    </a:p>
                  </a:txBody>
                  <a:tcPr/>
                </a:tc>
                <a:extLst>
                  <a:ext uri="{0D108BD9-81ED-4DB2-BD59-A6C34878D82A}">
                    <a16:rowId xmlns:a16="http://schemas.microsoft.com/office/drawing/2014/main" val="22216607"/>
                  </a:ext>
                </a:extLst>
              </a:tr>
              <a:tr h="435113">
                <a:tc>
                  <a:txBody>
                    <a:bodyPr/>
                    <a:lstStyle/>
                    <a:p>
                      <a:pPr algn="ctr" rtl="0"/>
                      <a:r>
                        <a:rPr lang="en-GB" sz="1600" b="1" i="0" dirty="0"/>
                        <a:t>Origin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algn="l" rtl="0"/>
                      <a:r>
                        <a:rPr lang="en-US" sz="1600" dirty="0">
                          <a:latin typeface="+mn-lt"/>
                        </a:rPr>
                        <a:t>Pelvic surface (in front of) the middle 3 sacral vertebrae </a:t>
                      </a:r>
                      <a:r>
                        <a:rPr lang="en-US" sz="1600" dirty="0">
                          <a:solidFill>
                            <a:schemeClr val="accent3">
                              <a:lumMod val="75000"/>
                            </a:schemeClr>
                          </a:solidFill>
                          <a:latin typeface="+mn-lt"/>
                        </a:rPr>
                        <a:t>S2,4 &amp; 4</a:t>
                      </a:r>
                    </a:p>
                    <a:p>
                      <a:pPr algn="l" rtl="0"/>
                      <a:r>
                        <a:rPr lang="en-US" sz="1600" dirty="0">
                          <a:latin typeface="+mn-lt"/>
                        </a:rPr>
                        <a:t>It leaves the pelvis through the </a:t>
                      </a:r>
                      <a:r>
                        <a:rPr lang="en-US" sz="1600" b="1" dirty="0">
                          <a:latin typeface="+mn-lt"/>
                        </a:rPr>
                        <a:t>greater sciatic foramen</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866703"/>
                  </a:ext>
                </a:extLst>
              </a:tr>
              <a:tr h="435113">
                <a:tc>
                  <a:txBody>
                    <a:bodyPr/>
                    <a:lstStyle/>
                    <a:p>
                      <a:pPr algn="ctr" rtl="0"/>
                      <a:r>
                        <a:rPr lang="en-GB" sz="1600" b="1" i="0" dirty="0"/>
                        <a:t>Insertion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Greater trochanter of the femur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552255"/>
                  </a:ext>
                </a:extLst>
              </a:tr>
              <a:tr h="435113">
                <a:tc>
                  <a:txBody>
                    <a:bodyPr/>
                    <a:lstStyle/>
                    <a:p>
                      <a:pPr algn="ctr" rtl="0"/>
                      <a:r>
                        <a:rPr lang="en-GB" sz="1600" b="1" i="0" dirty="0"/>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Lateral rotator of the femur at the hip joint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70597"/>
                  </a:ext>
                </a:extLst>
              </a:tr>
              <a:tr h="435113">
                <a:tc>
                  <a:txBody>
                    <a:bodyPr/>
                    <a:lstStyle/>
                    <a:p>
                      <a:pPr algn="ctr" rtl="0"/>
                      <a:r>
                        <a:rPr lang="en-GB" sz="1600" b="1" i="0" dirty="0"/>
                        <a:t>Innervation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677"/>
                    </a:solidFill>
                  </a:tcPr>
                </a:tc>
                <a:tc>
                  <a:txBody>
                    <a:bodyPr/>
                    <a:lstStyle/>
                    <a:p>
                      <a:pPr algn="l" rtl="0"/>
                      <a:r>
                        <a:rPr lang="en-US" sz="1600" dirty="0">
                          <a:latin typeface="+mn-lt"/>
                        </a:rPr>
                        <a:t>Sacral plexus </a:t>
                      </a:r>
                      <a:r>
                        <a:rPr lang="en-US" sz="1600" dirty="0">
                          <a:solidFill>
                            <a:srgbClr val="92D050"/>
                          </a:solidFill>
                          <a:latin typeface="+mn-lt"/>
                        </a:rPr>
                        <a:t>(lies in front of the muscles)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556653"/>
                  </a:ext>
                </a:extLst>
              </a:tr>
              <a:tr h="435113">
                <a:tc gridSpan="2">
                  <a:txBody>
                    <a:bodyPr/>
                    <a:lstStyle/>
                    <a:p>
                      <a:pPr algn="l" rtl="0"/>
                      <a:endParaRPr lang="en-GB" dirty="0"/>
                    </a:p>
                    <a:p>
                      <a:pPr algn="l" rtl="0"/>
                      <a:endParaRPr lang="en-GB" dirty="0"/>
                    </a:p>
                    <a:p>
                      <a:pPr algn="l" rtl="0"/>
                      <a:endParaRPr lang="en-GB" sz="2000" dirty="0"/>
                    </a:p>
                    <a:p>
                      <a:pPr algn="l" rtl="0"/>
                      <a:endParaRPr lang="en-GB" dirty="0"/>
                    </a:p>
                    <a:p>
                      <a:pPr algn="l" rtl="0"/>
                      <a:endParaRPr lang="en-GB" dirty="0"/>
                    </a:p>
                    <a:p>
                      <a:pPr algn="l" rtl="0"/>
                      <a:endParaRPr lang="en-GB" dirty="0"/>
                    </a:p>
                    <a:p>
                      <a:pPr algn="l" rtl="0"/>
                      <a:endParaRPr lang="en-GB" dirty="0"/>
                    </a:p>
                    <a:p>
                      <a:pPr algn="l" rtl="0"/>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097842196"/>
                  </a:ext>
                </a:extLst>
              </a:tr>
            </a:tbl>
          </a:graphicData>
        </a:graphic>
      </p:graphicFrame>
      <p:grpSp>
        <p:nvGrpSpPr>
          <p:cNvPr id="32" name="Group 31">
            <a:extLst>
              <a:ext uri="{FF2B5EF4-FFF2-40B4-BE49-F238E27FC236}">
                <a16:creationId xmlns:a16="http://schemas.microsoft.com/office/drawing/2014/main" id="{5D543B8F-F8D6-4BD7-981E-AC653206700B}"/>
              </a:ext>
            </a:extLst>
          </p:cNvPr>
          <p:cNvGrpSpPr/>
          <p:nvPr/>
        </p:nvGrpSpPr>
        <p:grpSpPr>
          <a:xfrm>
            <a:off x="7147580" y="3923291"/>
            <a:ext cx="3991585" cy="2019644"/>
            <a:chOff x="7320604" y="4497285"/>
            <a:chExt cx="3991585" cy="2019644"/>
          </a:xfrm>
        </p:grpSpPr>
        <p:pic>
          <p:nvPicPr>
            <p:cNvPr id="33" name="Picture 5" descr="F66122-006-f044a">
              <a:extLst>
                <a:ext uri="{FF2B5EF4-FFF2-40B4-BE49-F238E27FC236}">
                  <a16:creationId xmlns:a16="http://schemas.microsoft.com/office/drawing/2014/main" id="{FFC71479-3A54-4612-87E2-796447EDA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00" r="10535" b="3268"/>
            <a:stretch>
              <a:fillRect/>
            </a:stretch>
          </p:blipFill>
          <p:spPr bwMode="auto">
            <a:xfrm>
              <a:off x="9511795" y="4497285"/>
              <a:ext cx="1800394" cy="2019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F66122-005-f005b">
              <a:extLst>
                <a:ext uri="{FF2B5EF4-FFF2-40B4-BE49-F238E27FC236}">
                  <a16:creationId xmlns:a16="http://schemas.microsoft.com/office/drawing/2014/main" id="{B55E790E-AC8C-4CB8-B5C6-DBBFE3EB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20604" y="4941226"/>
              <a:ext cx="2124371" cy="1439831"/>
            </a:xfrm>
            <a:prstGeom prst="rect">
              <a:avLst/>
            </a:prstGeom>
            <a:noFill/>
          </p:spPr>
        </p:pic>
        <p:sp>
          <p:nvSpPr>
            <p:cNvPr id="35" name="Rounded Rectangle 13">
              <a:extLst>
                <a:ext uri="{FF2B5EF4-FFF2-40B4-BE49-F238E27FC236}">
                  <a16:creationId xmlns:a16="http://schemas.microsoft.com/office/drawing/2014/main" id="{8FCFBA8A-0840-41FC-8F5C-7058C309CDF8}"/>
                </a:ext>
              </a:extLst>
            </p:cNvPr>
            <p:cNvSpPr/>
            <p:nvPr/>
          </p:nvSpPr>
          <p:spPr>
            <a:xfrm rot="10800000" flipH="1" flipV="1">
              <a:off x="8753051" y="6114265"/>
              <a:ext cx="637133" cy="124757"/>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8" name="Rounded Rectangle 14">
              <a:extLst>
                <a:ext uri="{FF2B5EF4-FFF2-40B4-BE49-F238E27FC236}">
                  <a16:creationId xmlns:a16="http://schemas.microsoft.com/office/drawing/2014/main" id="{C3E67388-A373-4C94-A50F-C85B94BD3B98}"/>
                </a:ext>
              </a:extLst>
            </p:cNvPr>
            <p:cNvSpPr/>
            <p:nvPr/>
          </p:nvSpPr>
          <p:spPr>
            <a:xfrm rot="10800000" flipH="1" flipV="1">
              <a:off x="10026619" y="5990867"/>
              <a:ext cx="348304" cy="19891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49" name="Group 48">
            <a:extLst>
              <a:ext uri="{FF2B5EF4-FFF2-40B4-BE49-F238E27FC236}">
                <a16:creationId xmlns:a16="http://schemas.microsoft.com/office/drawing/2014/main" id="{FD561AF2-A20E-4FEA-8F9C-30B8F2FDAAB4}"/>
              </a:ext>
            </a:extLst>
          </p:cNvPr>
          <p:cNvGrpSpPr/>
          <p:nvPr/>
        </p:nvGrpSpPr>
        <p:grpSpPr>
          <a:xfrm>
            <a:off x="1238407" y="3905085"/>
            <a:ext cx="3934611" cy="2110736"/>
            <a:chOff x="7263454" y="1893366"/>
            <a:chExt cx="3934611" cy="2110736"/>
          </a:xfrm>
        </p:grpSpPr>
        <p:pic>
          <p:nvPicPr>
            <p:cNvPr id="50" name="Content Placeholder 3" descr="F66122-005-f030">
              <a:extLst>
                <a:ext uri="{FF2B5EF4-FFF2-40B4-BE49-F238E27FC236}">
                  <a16:creationId xmlns:a16="http://schemas.microsoft.com/office/drawing/2014/main" id="{B0159B1F-1CC3-49C9-BF2A-AB4112C2D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263454" y="1893366"/>
              <a:ext cx="2228851" cy="1635277"/>
            </a:xfrm>
            <a:prstGeom prst="rect">
              <a:avLst/>
            </a:prstGeom>
            <a:noFill/>
          </p:spPr>
        </p:pic>
        <p:pic>
          <p:nvPicPr>
            <p:cNvPr id="51" name="Picture 50" descr="F66122-006-f044a">
              <a:extLst>
                <a:ext uri="{FF2B5EF4-FFF2-40B4-BE49-F238E27FC236}">
                  <a16:creationId xmlns:a16="http://schemas.microsoft.com/office/drawing/2014/main" id="{04397C18-A722-4F5A-81BB-7FC6E964C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70" r="12756" b="2861"/>
            <a:stretch>
              <a:fillRect/>
            </a:stretch>
          </p:blipFill>
          <p:spPr bwMode="auto">
            <a:xfrm>
              <a:off x="9492305" y="1893366"/>
              <a:ext cx="1705760" cy="2110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ounded Rectangle 7">
              <a:extLst>
                <a:ext uri="{FF2B5EF4-FFF2-40B4-BE49-F238E27FC236}">
                  <a16:creationId xmlns:a16="http://schemas.microsoft.com/office/drawing/2014/main" id="{40859DE4-A12C-459F-B960-5B4653B72263}"/>
                </a:ext>
              </a:extLst>
            </p:cNvPr>
            <p:cNvSpPr/>
            <p:nvPr/>
          </p:nvSpPr>
          <p:spPr>
            <a:xfrm rot="10800000" flipH="1" flipV="1">
              <a:off x="7320604" y="2751413"/>
              <a:ext cx="464748" cy="97303"/>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3" name="Rounded Rectangle 8">
              <a:extLst>
                <a:ext uri="{FF2B5EF4-FFF2-40B4-BE49-F238E27FC236}">
                  <a16:creationId xmlns:a16="http://schemas.microsoft.com/office/drawing/2014/main" id="{D9A8DB4F-49A4-46E6-B415-7D1A59AB917C}"/>
                </a:ext>
              </a:extLst>
            </p:cNvPr>
            <p:cNvSpPr/>
            <p:nvPr/>
          </p:nvSpPr>
          <p:spPr>
            <a:xfrm rot="10800000" flipH="1" flipV="1">
              <a:off x="10733317" y="2824770"/>
              <a:ext cx="464748" cy="97303"/>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Tree>
    <p:extLst>
      <p:ext uri="{BB962C8B-B14F-4D97-AF65-F5344CB8AC3E}">
        <p14:creationId xmlns:p14="http://schemas.microsoft.com/office/powerpoint/2010/main" val="180896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7">
            <a:extLst>
              <a:ext uri="{FF2B5EF4-FFF2-40B4-BE49-F238E27FC236}">
                <a16:creationId xmlns:a16="http://schemas.microsoft.com/office/drawing/2014/main" id="{E4EF5AF2-EFC9-440C-A9A6-724007B645C5}"/>
              </a:ext>
            </a:extLst>
          </p:cNvPr>
          <p:cNvSpPr txBox="1">
            <a:spLocks/>
          </p:cNvSpPr>
          <p:nvPr/>
        </p:nvSpPr>
        <p:spPr>
          <a:xfrm>
            <a:off x="738649" y="915064"/>
            <a:ext cx="10714702" cy="4703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Courier New" panose="02070309020205020404" pitchFamily="49" charset="0"/>
              <a:buChar char="o"/>
              <a:defRPr/>
            </a:pPr>
            <a:r>
              <a:rPr lang="en-US" sz="1800" dirty="0">
                <a:solidFill>
                  <a:schemeClr val="tx1">
                    <a:lumMod val="95000"/>
                    <a:lumOff val="5000"/>
                  </a:schemeClr>
                </a:solidFill>
                <a:cs typeface="Times New Roman" pitchFamily="18" charset="0"/>
              </a:rPr>
              <a:t>It is formed by the </a:t>
            </a:r>
            <a:r>
              <a:rPr lang="en-US" sz="1800" b="1" u="heavy" dirty="0" err="1">
                <a:solidFill>
                  <a:schemeClr val="tx1">
                    <a:lumMod val="95000"/>
                    <a:lumOff val="5000"/>
                  </a:schemeClr>
                </a:solidFill>
                <a:uFill>
                  <a:solidFill>
                    <a:srgbClr val="00B050"/>
                  </a:solidFill>
                </a:uFill>
                <a:cs typeface="Times New Roman" pitchFamily="18" charset="0"/>
              </a:rPr>
              <a:t>levator</a:t>
            </a:r>
            <a:r>
              <a:rPr lang="en-US" sz="1800" b="1" u="heavy" dirty="0">
                <a:solidFill>
                  <a:schemeClr val="tx1">
                    <a:lumMod val="95000"/>
                    <a:lumOff val="5000"/>
                  </a:schemeClr>
                </a:solidFill>
                <a:uFill>
                  <a:solidFill>
                    <a:srgbClr val="00B050"/>
                  </a:solidFill>
                </a:uFill>
                <a:cs typeface="Times New Roman" pitchFamily="18" charset="0"/>
              </a:rPr>
              <a:t> ani</a:t>
            </a:r>
            <a:r>
              <a:rPr lang="en-US" sz="1800" dirty="0">
                <a:solidFill>
                  <a:schemeClr val="tx1">
                    <a:lumMod val="95000"/>
                    <a:lumOff val="5000"/>
                  </a:schemeClr>
                </a:solidFill>
                <a:cs typeface="Times New Roman" pitchFamily="18" charset="0"/>
              </a:rPr>
              <a:t> and the </a:t>
            </a:r>
            <a:r>
              <a:rPr lang="en-US" sz="1800" b="1" u="heavy" dirty="0">
                <a:solidFill>
                  <a:schemeClr val="tx1">
                    <a:lumMod val="95000"/>
                    <a:lumOff val="5000"/>
                  </a:schemeClr>
                </a:solidFill>
                <a:uFill>
                  <a:solidFill>
                    <a:schemeClr val="accent5"/>
                  </a:solidFill>
                </a:uFill>
                <a:cs typeface="Times New Roman" pitchFamily="18" charset="0"/>
              </a:rPr>
              <a:t>coccygeus muscles</a:t>
            </a:r>
            <a:r>
              <a:rPr lang="en-US" sz="1800" b="1" dirty="0">
                <a:solidFill>
                  <a:schemeClr val="tx1">
                    <a:lumMod val="95000"/>
                    <a:lumOff val="5000"/>
                  </a:schemeClr>
                </a:solidFill>
                <a:cs typeface="Times New Roman" pitchFamily="18" charset="0"/>
              </a:rPr>
              <a:t> </a:t>
            </a:r>
            <a:r>
              <a:rPr lang="en-US" sz="1800" dirty="0">
                <a:solidFill>
                  <a:schemeClr val="tx1">
                    <a:lumMod val="95000"/>
                    <a:lumOff val="5000"/>
                  </a:schemeClr>
                </a:solidFill>
                <a:cs typeface="Times New Roman" pitchFamily="18" charset="0"/>
              </a:rPr>
              <a:t>and </a:t>
            </a:r>
            <a:r>
              <a:rPr lang="en-US" sz="1800" b="1" dirty="0">
                <a:solidFill>
                  <a:schemeClr val="tx1">
                    <a:lumMod val="95000"/>
                    <a:lumOff val="5000"/>
                  </a:schemeClr>
                </a:solidFill>
                <a:cs typeface="Times New Roman" pitchFamily="18" charset="0"/>
              </a:rPr>
              <a:t>their covering fasciae</a:t>
            </a:r>
            <a:r>
              <a:rPr lang="en-US" sz="1800" dirty="0">
                <a:solidFill>
                  <a:schemeClr val="tx1">
                    <a:lumMod val="95000"/>
                    <a:lumOff val="5000"/>
                  </a:schemeClr>
                </a:solidFill>
                <a:cs typeface="Times New Roman" pitchFamily="18" charset="0"/>
              </a:rPr>
              <a:t> </a:t>
            </a:r>
          </a:p>
          <a:p>
            <a:pPr marL="180000" indent="-180000">
              <a:lnSpc>
                <a:spcPct val="100000"/>
              </a:lnSpc>
              <a:spcBef>
                <a:spcPts val="0"/>
              </a:spcBef>
              <a:buFont typeface="Courier New" panose="02070309020205020404" pitchFamily="49" charset="0"/>
              <a:buChar char="o"/>
              <a:defRPr/>
            </a:pPr>
            <a:r>
              <a:rPr lang="en-US" sz="1800" dirty="0">
                <a:solidFill>
                  <a:schemeClr val="tx1">
                    <a:lumMod val="95000"/>
                    <a:lumOff val="5000"/>
                  </a:schemeClr>
                </a:solidFill>
                <a:cs typeface="Times New Roman" pitchFamily="18" charset="0"/>
              </a:rPr>
              <a:t>It is </a:t>
            </a:r>
            <a:r>
              <a:rPr lang="en-US" sz="1800" b="1" dirty="0">
                <a:solidFill>
                  <a:schemeClr val="tx1">
                    <a:lumMod val="95000"/>
                    <a:lumOff val="5000"/>
                  </a:schemeClr>
                </a:solidFill>
                <a:cs typeface="Times New Roman" pitchFamily="18" charset="0"/>
              </a:rPr>
              <a:t>incomplete</a:t>
            </a:r>
            <a:r>
              <a:rPr lang="en-US" sz="1800" dirty="0">
                <a:solidFill>
                  <a:schemeClr val="tx1">
                    <a:lumMod val="95000"/>
                    <a:lumOff val="5000"/>
                  </a:schemeClr>
                </a:solidFill>
                <a:cs typeface="Times New Roman" pitchFamily="18" charset="0"/>
              </a:rPr>
              <a:t> </a:t>
            </a:r>
            <a:r>
              <a:rPr lang="en-US" sz="1800" u="sng" dirty="0">
                <a:solidFill>
                  <a:schemeClr val="tx1">
                    <a:lumMod val="95000"/>
                    <a:lumOff val="5000"/>
                  </a:schemeClr>
                </a:solidFill>
                <a:cs typeface="Times New Roman" pitchFamily="18" charset="0"/>
              </a:rPr>
              <a:t>anteriorly</a:t>
            </a:r>
            <a:r>
              <a:rPr lang="en-US" sz="1800" dirty="0">
                <a:solidFill>
                  <a:schemeClr val="tx1">
                    <a:lumMod val="95000"/>
                    <a:lumOff val="5000"/>
                  </a:schemeClr>
                </a:solidFill>
                <a:cs typeface="Times New Roman" pitchFamily="18" charset="0"/>
              </a:rPr>
              <a:t> </a:t>
            </a:r>
            <a:r>
              <a:rPr lang="en-US" sz="1800" b="1" dirty="0">
                <a:solidFill>
                  <a:schemeClr val="tx1">
                    <a:lumMod val="95000"/>
                    <a:lumOff val="5000"/>
                  </a:schemeClr>
                </a:solidFill>
                <a:cs typeface="Times New Roman" pitchFamily="18" charset="0"/>
              </a:rPr>
              <a:t>to allow</a:t>
            </a:r>
            <a:r>
              <a:rPr lang="en-US" sz="1800" dirty="0">
                <a:solidFill>
                  <a:schemeClr val="tx1">
                    <a:lumMod val="95000"/>
                    <a:lumOff val="5000"/>
                  </a:schemeClr>
                </a:solidFill>
                <a:cs typeface="Times New Roman" pitchFamily="18" charset="0"/>
              </a:rPr>
              <a:t> </a:t>
            </a:r>
            <a:r>
              <a:rPr lang="en-US" sz="1800" b="1" dirty="0">
                <a:solidFill>
                  <a:schemeClr val="tx1">
                    <a:lumMod val="95000"/>
                    <a:lumOff val="5000"/>
                  </a:schemeClr>
                </a:solidFill>
                <a:cs typeface="Times New Roman" pitchFamily="18" charset="0"/>
              </a:rPr>
              <a:t>passage</a:t>
            </a:r>
            <a:r>
              <a:rPr lang="en-US" sz="1800" dirty="0">
                <a:solidFill>
                  <a:schemeClr val="tx1">
                    <a:lumMod val="95000"/>
                    <a:lumOff val="5000"/>
                  </a:schemeClr>
                </a:solidFill>
                <a:cs typeface="Times New Roman" pitchFamily="18" charset="0"/>
              </a:rPr>
              <a:t> of: </a:t>
            </a:r>
          </a:p>
          <a:p>
            <a:pPr marL="360000" indent="-180000">
              <a:lnSpc>
                <a:spcPct val="100000"/>
              </a:lnSpc>
              <a:spcBef>
                <a:spcPts val="0"/>
              </a:spcBef>
              <a:defRPr/>
            </a:pPr>
            <a:r>
              <a:rPr lang="en-US" sz="1800" b="1" u="heavy" dirty="0">
                <a:solidFill>
                  <a:schemeClr val="tx1">
                    <a:lumMod val="95000"/>
                    <a:lumOff val="5000"/>
                  </a:schemeClr>
                </a:solidFill>
                <a:uFill>
                  <a:solidFill>
                    <a:srgbClr val="0070C0"/>
                  </a:solidFill>
                </a:uFill>
                <a:cs typeface="Times New Roman" pitchFamily="18" charset="0"/>
              </a:rPr>
              <a:t>Urethra</a:t>
            </a:r>
            <a:r>
              <a:rPr lang="en-US" sz="1800" dirty="0">
                <a:solidFill>
                  <a:schemeClr val="tx1">
                    <a:lumMod val="95000"/>
                    <a:lumOff val="5000"/>
                  </a:schemeClr>
                </a:solidFill>
                <a:uFill>
                  <a:solidFill>
                    <a:srgbClr val="BB889D"/>
                  </a:solidFill>
                </a:uFill>
                <a:cs typeface="Times New Roman" pitchFamily="18" charset="0"/>
              </a:rPr>
              <a:t> in </a:t>
            </a:r>
            <a:r>
              <a:rPr lang="en-US" sz="1800" b="1" dirty="0">
                <a:solidFill>
                  <a:schemeClr val="tx1">
                    <a:lumMod val="95000"/>
                    <a:lumOff val="5000"/>
                  </a:schemeClr>
                </a:solidFill>
                <a:uFill>
                  <a:solidFill>
                    <a:srgbClr val="BB889D"/>
                  </a:solidFill>
                </a:uFill>
                <a:cs typeface="Times New Roman" pitchFamily="18" charset="0"/>
              </a:rPr>
              <a:t>males</a:t>
            </a:r>
            <a:endParaRPr lang="en-US" sz="1800" dirty="0">
              <a:solidFill>
                <a:schemeClr val="tx1">
                  <a:lumMod val="95000"/>
                  <a:lumOff val="5000"/>
                </a:schemeClr>
              </a:solidFill>
              <a:uFill>
                <a:solidFill>
                  <a:srgbClr val="BB889D"/>
                </a:solidFill>
              </a:uFill>
              <a:cs typeface="Times New Roman" pitchFamily="18" charset="0"/>
            </a:endParaRPr>
          </a:p>
          <a:p>
            <a:pPr marL="360000" indent="-180000">
              <a:lnSpc>
                <a:spcPct val="100000"/>
              </a:lnSpc>
              <a:spcBef>
                <a:spcPts val="0"/>
              </a:spcBef>
              <a:defRPr/>
            </a:pPr>
            <a:r>
              <a:rPr lang="en-US" sz="1800" b="1" u="heavy" dirty="0">
                <a:solidFill>
                  <a:schemeClr val="tx1">
                    <a:lumMod val="95000"/>
                    <a:lumOff val="5000"/>
                  </a:schemeClr>
                </a:solidFill>
                <a:uFill>
                  <a:solidFill>
                    <a:srgbClr val="0070C0"/>
                  </a:solidFill>
                </a:uFill>
                <a:cs typeface="Times New Roman" pitchFamily="18" charset="0"/>
              </a:rPr>
              <a:t>Urethra</a:t>
            </a:r>
            <a:r>
              <a:rPr lang="en-US" sz="1800" dirty="0">
                <a:solidFill>
                  <a:schemeClr val="tx1">
                    <a:lumMod val="95000"/>
                    <a:lumOff val="5000"/>
                  </a:schemeClr>
                </a:solidFill>
                <a:uFill>
                  <a:solidFill>
                    <a:srgbClr val="BB889D"/>
                  </a:solidFill>
                </a:uFill>
                <a:cs typeface="Times New Roman" pitchFamily="18" charset="0"/>
              </a:rPr>
              <a:t> and </a:t>
            </a:r>
            <a:r>
              <a:rPr lang="en-US" sz="1800" b="1" u="heavy" dirty="0">
                <a:solidFill>
                  <a:schemeClr val="tx1">
                    <a:lumMod val="95000"/>
                    <a:lumOff val="5000"/>
                  </a:schemeClr>
                </a:solidFill>
                <a:uFill>
                  <a:solidFill>
                    <a:srgbClr val="FF6699"/>
                  </a:solidFill>
                </a:uFill>
                <a:cs typeface="Times New Roman" pitchFamily="18" charset="0"/>
              </a:rPr>
              <a:t>vagina</a:t>
            </a:r>
            <a:r>
              <a:rPr lang="en-US" sz="1800" dirty="0">
                <a:solidFill>
                  <a:schemeClr val="tx1">
                    <a:lumMod val="95000"/>
                    <a:lumOff val="5000"/>
                  </a:schemeClr>
                </a:solidFill>
                <a:uFill>
                  <a:solidFill>
                    <a:srgbClr val="BB889D"/>
                  </a:solidFill>
                </a:uFill>
                <a:cs typeface="Times New Roman" pitchFamily="18" charset="0"/>
              </a:rPr>
              <a:t> in </a:t>
            </a:r>
            <a:r>
              <a:rPr lang="en-US" sz="1800" b="1" dirty="0">
                <a:solidFill>
                  <a:schemeClr val="tx1">
                    <a:lumMod val="95000"/>
                    <a:lumOff val="5000"/>
                  </a:schemeClr>
                </a:solidFill>
                <a:uFill>
                  <a:solidFill>
                    <a:srgbClr val="BB889D"/>
                  </a:solidFill>
                </a:uFill>
                <a:cs typeface="Times New Roman" pitchFamily="18" charset="0"/>
              </a:rPr>
              <a:t>females</a:t>
            </a:r>
            <a:endParaRPr lang="en-US" sz="1800" dirty="0">
              <a:solidFill>
                <a:schemeClr val="tx1">
                  <a:lumMod val="95000"/>
                  <a:lumOff val="5000"/>
                </a:schemeClr>
              </a:solidFill>
              <a:uFill>
                <a:solidFill>
                  <a:srgbClr val="BB889D"/>
                </a:solidFill>
              </a:uFill>
              <a:cs typeface="Times New Roman" pitchFamily="18" charset="0"/>
            </a:endParaRPr>
          </a:p>
          <a:p>
            <a:pPr marL="180000" indent="-180000">
              <a:lnSpc>
                <a:spcPct val="100000"/>
              </a:lnSpc>
              <a:spcBef>
                <a:spcPts val="0"/>
              </a:spcBef>
              <a:buFont typeface="Courier New" panose="02070309020205020404" pitchFamily="49" charset="0"/>
              <a:buChar char="o"/>
              <a:defRPr/>
            </a:pPr>
            <a:r>
              <a:rPr lang="en-US" sz="1800" u="sng" dirty="0">
                <a:solidFill>
                  <a:schemeClr val="accent3">
                    <a:lumMod val="75000"/>
                  </a:schemeClr>
                </a:solidFill>
                <a:cs typeface="Times New Roman" pitchFamily="18" charset="0"/>
              </a:rPr>
              <a:t>Posteriorly</a:t>
            </a:r>
            <a:r>
              <a:rPr lang="en-US" sz="1800" dirty="0">
                <a:solidFill>
                  <a:schemeClr val="accent3">
                    <a:lumMod val="75000"/>
                  </a:schemeClr>
                </a:solidFill>
                <a:cs typeface="Times New Roman" pitchFamily="18" charset="0"/>
              </a:rPr>
              <a:t> the </a:t>
            </a:r>
            <a:r>
              <a:rPr lang="en-US" sz="1800" b="1" dirty="0">
                <a:solidFill>
                  <a:schemeClr val="accent3">
                    <a:lumMod val="75000"/>
                  </a:schemeClr>
                </a:solidFill>
                <a:cs typeface="Times New Roman" pitchFamily="18" charset="0"/>
              </a:rPr>
              <a:t>muscles</a:t>
            </a:r>
            <a:r>
              <a:rPr lang="en-US" sz="1800" dirty="0">
                <a:solidFill>
                  <a:schemeClr val="accent3">
                    <a:lumMod val="75000"/>
                  </a:schemeClr>
                </a:solidFill>
                <a:cs typeface="Times New Roman" pitchFamily="18" charset="0"/>
              </a:rPr>
              <a:t> of each side </a:t>
            </a:r>
            <a:r>
              <a:rPr lang="en-US" sz="1800" b="1" dirty="0">
                <a:solidFill>
                  <a:schemeClr val="accent3">
                    <a:lumMod val="75000"/>
                  </a:schemeClr>
                </a:solidFill>
                <a:cs typeface="Times New Roman" pitchFamily="18" charset="0"/>
              </a:rPr>
              <a:t>meet together</a:t>
            </a:r>
            <a:endParaRPr lang="en-US" sz="1800" dirty="0">
              <a:solidFill>
                <a:schemeClr val="accent3">
                  <a:lumMod val="75000"/>
                </a:schemeClr>
              </a:solidFill>
              <a:cs typeface="Times New Roman" pitchFamily="18" charset="0"/>
            </a:endParaRPr>
          </a:p>
          <a:p>
            <a:pPr marL="360000" indent="-360000">
              <a:lnSpc>
                <a:spcPct val="100000"/>
              </a:lnSpc>
              <a:spcBef>
                <a:spcPts val="0"/>
              </a:spcBef>
              <a:buFont typeface="Courier New" panose="02070309020205020404" pitchFamily="49" charset="0"/>
              <a:buChar char="o"/>
              <a:defRPr/>
            </a:pPr>
            <a:endParaRPr lang="en-US" sz="1800" dirty="0">
              <a:solidFill>
                <a:schemeClr val="tx1">
                  <a:lumMod val="95000"/>
                  <a:lumOff val="5000"/>
                </a:schemeClr>
              </a:solidFill>
              <a:cs typeface="Times New Roman" pitchFamily="18" charset="0"/>
            </a:endParaRPr>
          </a:p>
        </p:txBody>
      </p:sp>
      <p:grpSp>
        <p:nvGrpSpPr>
          <p:cNvPr id="6" name="Group 5">
            <a:extLst>
              <a:ext uri="{FF2B5EF4-FFF2-40B4-BE49-F238E27FC236}">
                <a16:creationId xmlns:a16="http://schemas.microsoft.com/office/drawing/2014/main" id="{60157268-7059-4038-9A56-9DDACA241AA5}"/>
              </a:ext>
            </a:extLst>
          </p:cNvPr>
          <p:cNvGrpSpPr/>
          <p:nvPr/>
        </p:nvGrpSpPr>
        <p:grpSpPr>
          <a:xfrm>
            <a:off x="5996450" y="1231823"/>
            <a:ext cx="2257214" cy="1264040"/>
            <a:chOff x="803944" y="3131070"/>
            <a:chExt cx="5215802" cy="2920849"/>
          </a:xfrm>
        </p:grpSpPr>
        <p:pic>
          <p:nvPicPr>
            <p:cNvPr id="2050" name="Picture 2" descr="http://1.bp.blogspot.com/_as7Ap63dYXM/StMcF7Mg09I/AAAAAAAAAs4/9GFcmHKCAfc/s400/pelvic-diaphragm.jpg">
              <a:extLst>
                <a:ext uri="{FF2B5EF4-FFF2-40B4-BE49-F238E27FC236}">
                  <a16:creationId xmlns:a16="http://schemas.microsoft.com/office/drawing/2014/main" id="{A1C194E2-79BF-4250-97A1-030DEF1D7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44" y="3131070"/>
              <a:ext cx="5215802" cy="2920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963D101-CE37-514A-850B-DE883470A975}"/>
                </a:ext>
              </a:extLst>
            </p:cNvPr>
            <p:cNvSpPr/>
            <p:nvPr/>
          </p:nvSpPr>
          <p:spPr>
            <a:xfrm>
              <a:off x="3298005" y="4027469"/>
              <a:ext cx="374012" cy="185934"/>
            </a:xfrm>
            <a:prstGeom prst="rect">
              <a:avLst/>
            </a:prstGeom>
            <a:noFill/>
            <a:ln w="28575" cap="flat" cmpd="sng" algn="ctr">
              <a:solidFill>
                <a:srgbClr val="FF66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Rectangle 15">
              <a:extLst>
                <a:ext uri="{FF2B5EF4-FFF2-40B4-BE49-F238E27FC236}">
                  <a16:creationId xmlns:a16="http://schemas.microsoft.com/office/drawing/2014/main" id="{67DF333E-A261-7140-A084-B72220A2EE2D}"/>
                </a:ext>
              </a:extLst>
            </p:cNvPr>
            <p:cNvSpPr/>
            <p:nvPr/>
          </p:nvSpPr>
          <p:spPr>
            <a:xfrm>
              <a:off x="3296699" y="3674282"/>
              <a:ext cx="374012" cy="185934"/>
            </a:xfrm>
            <a:prstGeom prst="rect">
              <a:avLst/>
            </a:prstGeom>
            <a:noFill/>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
        <p:nvSpPr>
          <p:cNvPr id="18" name="Title 1">
            <a:extLst>
              <a:ext uri="{FF2B5EF4-FFF2-40B4-BE49-F238E27FC236}">
                <a16:creationId xmlns:a16="http://schemas.microsoft.com/office/drawing/2014/main" id="{A7282B9E-7F8B-48FF-B3AB-462752DD14A0}"/>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uFill>
                  <a:solidFill>
                    <a:schemeClr val="accent3"/>
                  </a:solidFill>
                </a:uFill>
              </a:rPr>
              <a:t>Pelvis Diaphragm</a:t>
            </a:r>
            <a:endParaRPr lang="en-US" sz="3200" b="1" dirty="0">
              <a:uFill>
                <a:solidFill>
                  <a:schemeClr val="accent3"/>
                </a:solidFill>
              </a:uFill>
            </a:endParaRPr>
          </a:p>
        </p:txBody>
      </p:sp>
      <p:graphicFrame>
        <p:nvGraphicFramePr>
          <p:cNvPr id="23" name="Table 22">
            <a:extLst>
              <a:ext uri="{FF2B5EF4-FFF2-40B4-BE49-F238E27FC236}">
                <a16:creationId xmlns:a16="http://schemas.microsoft.com/office/drawing/2014/main" id="{9E5D4A99-30B9-4AE5-AB2C-79D1D5644C14}"/>
              </a:ext>
            </a:extLst>
          </p:cNvPr>
          <p:cNvGraphicFramePr>
            <a:graphicFrameLocks noGrp="1"/>
          </p:cNvGraphicFramePr>
          <p:nvPr>
            <p:extLst>
              <p:ext uri="{D42A27DB-BD31-4B8C-83A1-F6EECF244321}">
                <p14:modId xmlns:p14="http://schemas.microsoft.com/office/powerpoint/2010/main" val="3779941645"/>
              </p:ext>
            </p:extLst>
          </p:nvPr>
        </p:nvGraphicFramePr>
        <p:xfrm>
          <a:off x="738649" y="2365289"/>
          <a:ext cx="10928714" cy="4053840"/>
        </p:xfrm>
        <a:graphic>
          <a:graphicData uri="http://schemas.openxmlformats.org/drawingml/2006/table">
            <a:tbl>
              <a:tblPr firstRow="1" bandRow="1">
                <a:tableStyleId>{69012ECD-51FC-41F1-AA8D-1B2483CD663E}</a:tableStyleId>
              </a:tblPr>
              <a:tblGrid>
                <a:gridCol w="1652539">
                  <a:extLst>
                    <a:ext uri="{9D8B030D-6E8A-4147-A177-3AD203B41FA5}">
                      <a16:colId xmlns:a16="http://schemas.microsoft.com/office/drawing/2014/main" val="4263688751"/>
                    </a:ext>
                  </a:extLst>
                </a:gridCol>
                <a:gridCol w="9276175">
                  <a:extLst>
                    <a:ext uri="{9D8B030D-6E8A-4147-A177-3AD203B41FA5}">
                      <a16:colId xmlns:a16="http://schemas.microsoft.com/office/drawing/2014/main" val="2737393612"/>
                    </a:ext>
                  </a:extLst>
                </a:gridCol>
              </a:tblGrid>
              <a:tr h="2671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dirty="0">
                          <a:solidFill>
                            <a:schemeClr val="tx1"/>
                          </a:solidFill>
                          <a:uFill>
                            <a:solidFill>
                              <a:srgbClr val="00B050"/>
                            </a:solidFill>
                          </a:uFill>
                          <a:cs typeface="Times New Roman" pitchFamily="18" charset="0"/>
                        </a:rPr>
                        <a:t>LEVATOR ANI </a:t>
                      </a:r>
                      <a:r>
                        <a:rPr lang="en-US" sz="1800" b="1" u="none" dirty="0">
                          <a:solidFill>
                            <a:schemeClr val="tx1"/>
                          </a:solidFill>
                          <a:cs typeface="Times New Roman" pitchFamily="18" charset="0"/>
                        </a:rPr>
                        <a:t>MUSCLE </a:t>
                      </a:r>
                      <a:r>
                        <a:rPr lang="en-US" sz="1600" b="0" u="none" dirty="0">
                          <a:solidFill>
                            <a:schemeClr val="tx1"/>
                          </a:solidFill>
                        </a:rPr>
                        <a:t>(wide thin sheet-like muscle that has a linear origin)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hMerge="1">
                  <a:txBody>
                    <a:bodyPr/>
                    <a:lstStyle/>
                    <a:p>
                      <a:pPr marL="180000" indent="-180000" algn="l" rtl="0">
                        <a:buFont typeface="+mj-lt"/>
                        <a:buAutoNum type="arabicPeriod"/>
                        <a:defRPr/>
                      </a:pP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293388"/>
                  </a:ext>
                </a:extLst>
              </a:tr>
              <a:tr h="267144">
                <a:tc>
                  <a:txBody>
                    <a:bodyPr/>
                    <a:lstStyle/>
                    <a:p>
                      <a:pPr algn="ctr" rtl="0"/>
                      <a:r>
                        <a:rPr lang="en-GB" sz="1800" b="1" i="0" dirty="0">
                          <a:solidFill>
                            <a:schemeClr val="tx1"/>
                          </a:solidFill>
                        </a:rPr>
                        <a:t>Origin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50000"/>
                            </a:schemeClr>
                          </a:solidFill>
                        </a:rPr>
                        <a:t>(look at the dotted yellow 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marL="180000" indent="-180000" algn="l" rtl="0">
                        <a:buFont typeface="+mj-lt"/>
                        <a:buAutoNum type="arabicPeriod"/>
                        <a:defRPr/>
                      </a:pPr>
                      <a:r>
                        <a:rPr lang="en-US" sz="1600" b="0" dirty="0">
                          <a:solidFill>
                            <a:schemeClr val="tx1"/>
                          </a:solidFill>
                        </a:rPr>
                        <a:t>Back of the body of the pubis</a:t>
                      </a:r>
                    </a:p>
                    <a:p>
                      <a:pPr marL="180000" indent="-180000" algn="l" rtl="0">
                        <a:buFont typeface="+mj-lt"/>
                        <a:buAutoNum type="arabicPeriod"/>
                        <a:defRPr/>
                      </a:pPr>
                      <a:r>
                        <a:rPr lang="en-US" sz="1600" b="0" u="heavy" baseline="0" dirty="0">
                          <a:solidFill>
                            <a:schemeClr val="tx1"/>
                          </a:solidFill>
                          <a:uFill>
                            <a:solidFill>
                              <a:srgbClr val="FFC000"/>
                            </a:solidFill>
                          </a:uFill>
                        </a:rPr>
                        <a:t>Tendinous arch</a:t>
                      </a:r>
                      <a:r>
                        <a:rPr lang="en-US" sz="1600" b="0" dirty="0">
                          <a:solidFill>
                            <a:schemeClr val="tx1"/>
                          </a:solidFill>
                        </a:rPr>
                        <a:t> of the obturator fascia</a:t>
                      </a:r>
                    </a:p>
                    <a:p>
                      <a:pPr marL="180000" indent="-180000" algn="l" rtl="0">
                        <a:buFont typeface="+mj-lt"/>
                        <a:buAutoNum type="arabicPeriod"/>
                        <a:defRPr/>
                      </a:pPr>
                      <a:r>
                        <a:rPr lang="en-US" sz="1600" b="0" dirty="0">
                          <a:solidFill>
                            <a:schemeClr val="tx1"/>
                          </a:solidFill>
                        </a:rPr>
                        <a:t>Spine of the ischium </a:t>
                      </a:r>
                      <a:r>
                        <a:rPr lang="en-US" sz="1600" b="0" dirty="0">
                          <a:solidFill>
                            <a:schemeClr val="bg1">
                              <a:lumMod val="50000"/>
                            </a:schemeClr>
                          </a:solidFill>
                        </a:rPr>
                        <a:t>(ischial spine)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773058"/>
                  </a:ext>
                </a:extLst>
              </a:tr>
              <a:tr h="742066">
                <a:tc>
                  <a:txBody>
                    <a:bodyPr/>
                    <a:lstStyle/>
                    <a:p>
                      <a:pPr algn="ctr" rtl="0"/>
                      <a:r>
                        <a:rPr lang="en-GB" sz="1800" b="1" i="0" dirty="0">
                          <a:solidFill>
                            <a:schemeClr val="tx1"/>
                          </a:solidFill>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marL="180000" indent="-180000" algn="l" rtl="0">
                        <a:buFontTx/>
                        <a:buAutoNum type="arabicPeriod"/>
                        <a:defRPr/>
                      </a:pPr>
                      <a:r>
                        <a:rPr lang="en-US" sz="1600" dirty="0"/>
                        <a:t>The muscles of the two sides form an efficient muscular sling that </a:t>
                      </a:r>
                      <a:r>
                        <a:rPr lang="en-US" sz="1600" b="1" dirty="0"/>
                        <a:t>supports</a:t>
                      </a:r>
                      <a:r>
                        <a:rPr lang="en-US" sz="1600" dirty="0"/>
                        <a:t> and </a:t>
                      </a:r>
                      <a:r>
                        <a:rPr lang="en-US" sz="1600" b="1" dirty="0"/>
                        <a:t>maintains</a:t>
                      </a:r>
                      <a:r>
                        <a:rPr lang="en-US" sz="1600" dirty="0"/>
                        <a:t> the </a:t>
                      </a:r>
                      <a:r>
                        <a:rPr lang="en-US" sz="1600" b="1" dirty="0"/>
                        <a:t>pelvic viscera </a:t>
                      </a:r>
                      <a:r>
                        <a:rPr lang="en-US" sz="1600" dirty="0"/>
                        <a:t>in position. </a:t>
                      </a:r>
                      <a:r>
                        <a:rPr lang="en-US" sz="1600" dirty="0">
                          <a:solidFill>
                            <a:srgbClr val="92D050"/>
                          </a:solidFill>
                        </a:rPr>
                        <a:t>(so if it is injured rectal or vaginal prolapse may occur)</a:t>
                      </a:r>
                    </a:p>
                    <a:p>
                      <a:pPr marL="180000" indent="-180000" algn="l" rtl="0">
                        <a:buFontTx/>
                        <a:buAutoNum type="arabicPeriod" startAt="2"/>
                        <a:defRPr/>
                      </a:pPr>
                      <a:r>
                        <a:rPr lang="en-US" sz="1600" dirty="0"/>
                        <a:t>They </a:t>
                      </a:r>
                      <a:r>
                        <a:rPr lang="en-US" sz="1600" b="1" dirty="0">
                          <a:solidFill>
                            <a:srgbClr val="C00000"/>
                          </a:solidFill>
                        </a:rPr>
                        <a:t>resist the rise in intra pelvic pressure </a:t>
                      </a:r>
                      <a:r>
                        <a:rPr lang="en-US" sz="1600" dirty="0"/>
                        <a:t>during the straining and expulsive efforts of the abdominal muscles (as in coughing)</a:t>
                      </a:r>
                    </a:p>
                    <a:p>
                      <a:pPr marL="180000" indent="-180000" algn="l" rtl="0">
                        <a:buFontTx/>
                        <a:buAutoNum type="arabicPeriod" startAt="2"/>
                        <a:defRPr/>
                      </a:pPr>
                      <a:r>
                        <a:rPr lang="en-US" sz="1600" dirty="0"/>
                        <a:t>They have a very important role in </a:t>
                      </a:r>
                      <a:r>
                        <a:rPr lang="en-US" sz="1600" b="1" dirty="0">
                          <a:solidFill>
                            <a:srgbClr val="C00000"/>
                          </a:solidFill>
                        </a:rPr>
                        <a:t>maintaining fecal continence </a:t>
                      </a:r>
                      <a:r>
                        <a:rPr lang="en-US" sz="1600" dirty="0">
                          <a:solidFill>
                            <a:schemeClr val="bg1">
                              <a:lumMod val="50000"/>
                            </a:schemeClr>
                          </a:solidFill>
                        </a:rPr>
                        <a:t>(puborectalis) </a:t>
                      </a:r>
                      <a:r>
                        <a:rPr lang="en-US" sz="1600" dirty="0"/>
                        <a:t>by acting as a sphincter at the anorectal junction </a:t>
                      </a:r>
                    </a:p>
                    <a:p>
                      <a:pPr marL="180000" indent="-180000" algn="l" rtl="0">
                        <a:buFontTx/>
                        <a:buAutoNum type="arabicPeriod" startAt="2"/>
                        <a:defRPr/>
                      </a:pPr>
                      <a:r>
                        <a:rPr lang="en-US" sz="1600" dirty="0"/>
                        <a:t>They serve as a </a:t>
                      </a:r>
                      <a:r>
                        <a:rPr lang="en-US" sz="1600" b="1" dirty="0"/>
                        <a:t>vaginal sphincter </a:t>
                      </a:r>
                      <a:r>
                        <a:rPr lang="en-US" sz="1600" dirty="0"/>
                        <a:t>in the female. </a:t>
                      </a:r>
                      <a:r>
                        <a:rPr lang="en-US" sz="1600" dirty="0">
                          <a:solidFill>
                            <a:srgbClr val="92D050"/>
                          </a:solidFill>
                        </a:rPr>
                        <a:t>(</a:t>
                      </a:r>
                      <a:r>
                        <a:rPr lang="en-US" altLang="en-US" sz="1600" dirty="0">
                          <a:solidFill>
                            <a:srgbClr val="92D050"/>
                          </a:solidFill>
                        </a:rPr>
                        <a:t>The most important muscle in </a:t>
                      </a:r>
                      <a:r>
                        <a:rPr lang="en-US" altLang="en-US" sz="1600" dirty="0" err="1">
                          <a:solidFill>
                            <a:srgbClr val="92D050"/>
                          </a:solidFill>
                        </a:rPr>
                        <a:t>labour</a:t>
                      </a:r>
                      <a:r>
                        <a:rPr lang="en-US" altLang="en-US" sz="1600" dirty="0">
                          <a:solidFill>
                            <a:srgbClr val="92D050"/>
                          </a:solidFill>
                        </a:rPr>
                        <a:t> is </a:t>
                      </a:r>
                      <a:r>
                        <a:rPr lang="en-US" altLang="en-US" sz="1600" dirty="0" err="1">
                          <a:solidFill>
                            <a:srgbClr val="92D050"/>
                          </a:solidFill>
                        </a:rPr>
                        <a:t>levator</a:t>
                      </a:r>
                      <a:r>
                        <a:rPr lang="en-US" altLang="en-US" sz="1600" dirty="0">
                          <a:solidFill>
                            <a:srgbClr val="92D050"/>
                          </a:solidFill>
                        </a:rPr>
                        <a:t> ani: should be relaxed so the vaginal sphincter </a:t>
                      </a:r>
                      <a:r>
                        <a:rPr lang="en-US" altLang="en-US" sz="1600" dirty="0" err="1">
                          <a:solidFill>
                            <a:srgbClr val="92D050"/>
                          </a:solidFill>
                        </a:rPr>
                        <a:t>isn</a:t>
                      </a:r>
                      <a:r>
                        <a:rPr lang="en-GB" altLang="en-US" sz="1600" dirty="0">
                          <a:solidFill>
                            <a:srgbClr val="92D050"/>
                          </a:solidFill>
                        </a:rPr>
                        <a:t>’</a:t>
                      </a:r>
                      <a:r>
                        <a:rPr lang="en-US" altLang="en-US" sz="1600" dirty="0">
                          <a:solidFill>
                            <a:srgbClr val="92D050"/>
                          </a:solidFill>
                        </a:rPr>
                        <a:t>t 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08173"/>
                  </a:ext>
                </a:extLst>
              </a:tr>
              <a:tr h="371033">
                <a:tc>
                  <a:txBody>
                    <a:bodyPr/>
                    <a:lstStyle/>
                    <a:p>
                      <a:pPr algn="ctr" rtl="0"/>
                      <a:r>
                        <a:rPr lang="en-GB" sz="1800" b="1" i="0" dirty="0">
                          <a:solidFill>
                            <a:schemeClr val="tx1"/>
                          </a:solidFill>
                        </a:rPr>
                        <a:t>Innervation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A677"/>
                    </a:solidFill>
                  </a:tcPr>
                </a:tc>
                <a:tc>
                  <a:txBody>
                    <a:bodyPr/>
                    <a:lstStyle/>
                    <a:p>
                      <a:pPr marL="180000" indent="-180000" algn="l" rtl="0" eaLnBrk="1" hangingPunct="1">
                        <a:spcBef>
                          <a:spcPts val="0"/>
                        </a:spcBef>
                        <a:buFont typeface="+mj-lt"/>
                        <a:buAutoNum type="arabicPeriod"/>
                      </a:pPr>
                      <a:r>
                        <a:rPr lang="en-US" altLang="en-US" sz="1600" dirty="0">
                          <a:solidFill>
                            <a:srgbClr val="C00000"/>
                          </a:solidFill>
                          <a:latin typeface="+mn-lt"/>
                        </a:rPr>
                        <a:t>perineal branch of the </a:t>
                      </a:r>
                      <a:r>
                        <a:rPr lang="en-US" altLang="en-US" sz="1600" b="1" dirty="0">
                          <a:solidFill>
                            <a:srgbClr val="C00000"/>
                          </a:solidFill>
                          <a:latin typeface="+mn-lt"/>
                        </a:rPr>
                        <a:t>fourth sacral nerve (S4)</a:t>
                      </a:r>
                      <a:r>
                        <a:rPr lang="en-US" altLang="en-US" sz="1600" dirty="0">
                          <a:solidFill>
                            <a:srgbClr val="92D050"/>
                          </a:solidFill>
                          <a:latin typeface="+mn-lt"/>
                        </a:rPr>
                        <a:t> </a:t>
                      </a:r>
                      <a:r>
                        <a:rPr lang="en-US" altLang="en-US" sz="1600" dirty="0">
                          <a:solidFill>
                            <a:srgbClr val="92D050"/>
                          </a:solidFill>
                          <a:latin typeface="+mn-lt"/>
                          <a:sym typeface="Wingdings" panose="05000000000000000000" pitchFamily="2" charset="2"/>
                        </a:rPr>
                        <a:t> upper surface</a:t>
                      </a:r>
                      <a:endParaRPr lang="en-US" altLang="en-US" sz="1600" dirty="0">
                        <a:solidFill>
                          <a:srgbClr val="92D050"/>
                        </a:solidFill>
                        <a:latin typeface="+mn-lt"/>
                      </a:endParaRPr>
                    </a:p>
                    <a:p>
                      <a:pPr marL="180000" indent="-180000" algn="l" rtl="0" eaLnBrk="1" hangingPunct="1">
                        <a:spcBef>
                          <a:spcPts val="0"/>
                        </a:spcBef>
                        <a:buFont typeface="+mj-lt"/>
                        <a:buAutoNum type="arabicPeriod"/>
                      </a:pPr>
                      <a:r>
                        <a:rPr lang="en-US" altLang="en-US" sz="1600" dirty="0">
                          <a:solidFill>
                            <a:srgbClr val="C00000"/>
                          </a:solidFill>
                          <a:latin typeface="+mn-lt"/>
                        </a:rPr>
                        <a:t>perineal branch of the </a:t>
                      </a:r>
                      <a:r>
                        <a:rPr lang="en-US" altLang="en-US" sz="1600" b="1" dirty="0">
                          <a:solidFill>
                            <a:srgbClr val="C00000"/>
                          </a:solidFill>
                          <a:latin typeface="+mn-lt"/>
                        </a:rPr>
                        <a:t>pudendal nerve </a:t>
                      </a:r>
                      <a:r>
                        <a:rPr lang="en-US" altLang="en-US" sz="1600" dirty="0">
                          <a:solidFill>
                            <a:srgbClr val="92D050"/>
                          </a:solidFill>
                          <a:latin typeface="+mn-lt"/>
                          <a:sym typeface="Wingdings" panose="05000000000000000000" pitchFamily="2" charset="2"/>
                        </a:rPr>
                        <a:t> lower surface</a:t>
                      </a:r>
                      <a:endParaRPr lang="en-US" altLang="en-US" sz="1600" dirty="0">
                        <a:solidFill>
                          <a:srgbClr val="92D050"/>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dirty="0">
                          <a:solidFill>
                            <a:srgbClr val="92D050"/>
                          </a:solidFill>
                          <a:latin typeface="+mn-lt"/>
                        </a:rPr>
                        <a:t>*The importance of the different supplies is if one of these nerves is affected, the other is still intact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198221"/>
                  </a:ext>
                </a:extLst>
              </a:tr>
            </a:tbl>
          </a:graphicData>
        </a:graphic>
      </p:graphicFrame>
      <p:grpSp>
        <p:nvGrpSpPr>
          <p:cNvPr id="9" name="Group 8">
            <a:extLst>
              <a:ext uri="{FF2B5EF4-FFF2-40B4-BE49-F238E27FC236}">
                <a16:creationId xmlns:a16="http://schemas.microsoft.com/office/drawing/2014/main" id="{F74BE52F-26FF-4A3B-B987-DA5BF74F28E7}"/>
              </a:ext>
            </a:extLst>
          </p:cNvPr>
          <p:cNvGrpSpPr/>
          <p:nvPr/>
        </p:nvGrpSpPr>
        <p:grpSpPr>
          <a:xfrm>
            <a:off x="9171953" y="365125"/>
            <a:ext cx="2521127" cy="1947231"/>
            <a:chOff x="9171953" y="365125"/>
            <a:chExt cx="2521127" cy="1947231"/>
          </a:xfrm>
        </p:grpSpPr>
        <p:grpSp>
          <p:nvGrpSpPr>
            <p:cNvPr id="5" name="Group 4">
              <a:extLst>
                <a:ext uri="{FF2B5EF4-FFF2-40B4-BE49-F238E27FC236}">
                  <a16:creationId xmlns:a16="http://schemas.microsoft.com/office/drawing/2014/main" id="{A9B6A5DF-04C9-4CEE-A04E-F3859A7CECD5}"/>
                </a:ext>
              </a:extLst>
            </p:cNvPr>
            <p:cNvGrpSpPr/>
            <p:nvPr/>
          </p:nvGrpSpPr>
          <p:grpSpPr>
            <a:xfrm>
              <a:off x="9171953" y="365125"/>
              <a:ext cx="2521127" cy="1947231"/>
              <a:chOff x="2879373" y="1974273"/>
              <a:chExt cx="5989327" cy="4788892"/>
            </a:xfrm>
          </p:grpSpPr>
          <p:pic>
            <p:nvPicPr>
              <p:cNvPr id="15" name="Picture 4" descr="F66122-005-f034">
                <a:extLst>
                  <a:ext uri="{FF2B5EF4-FFF2-40B4-BE49-F238E27FC236}">
                    <a16:creationId xmlns:a16="http://schemas.microsoft.com/office/drawing/2014/main" id="{D0EEFF46-EB0B-46EE-A201-4B89456BD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298"/>
              <a:stretch>
                <a:fillRect/>
              </a:stretch>
            </p:blipFill>
            <p:spPr>
              <a:xfrm>
                <a:off x="2957004" y="1974273"/>
                <a:ext cx="5834063" cy="4771374"/>
              </a:xfrm>
              <a:prstGeom prst="rect">
                <a:avLst/>
              </a:prstGeom>
              <a:noFill/>
            </p:spPr>
          </p:pic>
          <p:sp>
            <p:nvSpPr>
              <p:cNvPr id="17" name="Rectangle 16">
                <a:extLst>
                  <a:ext uri="{FF2B5EF4-FFF2-40B4-BE49-F238E27FC236}">
                    <a16:creationId xmlns:a16="http://schemas.microsoft.com/office/drawing/2014/main" id="{9CE294D9-6849-449E-9171-E5B15339A6B0}"/>
                  </a:ext>
                </a:extLst>
              </p:cNvPr>
              <p:cNvSpPr/>
              <p:nvPr/>
            </p:nvSpPr>
            <p:spPr>
              <a:xfrm>
                <a:off x="8137212" y="5073445"/>
                <a:ext cx="731488" cy="32155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2DC922-08F0-4FF0-85C6-B452FF2E1262}"/>
                  </a:ext>
                </a:extLst>
              </p:cNvPr>
              <p:cNvSpPr/>
              <p:nvPr/>
            </p:nvSpPr>
            <p:spPr>
              <a:xfrm>
                <a:off x="4843616" y="6542351"/>
                <a:ext cx="903172" cy="22081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713E0D-977D-4160-B3C9-ADE04824BEDF}"/>
                  </a:ext>
                </a:extLst>
              </p:cNvPr>
              <p:cNvSpPr/>
              <p:nvPr/>
            </p:nvSpPr>
            <p:spPr>
              <a:xfrm>
                <a:off x="2879373" y="5852975"/>
                <a:ext cx="682711" cy="2212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51305E95-6A27-40DE-BAAC-4E5440453F50}"/>
                </a:ext>
              </a:extLst>
            </p:cNvPr>
            <p:cNvSpPr/>
            <p:nvPr/>
          </p:nvSpPr>
          <p:spPr>
            <a:xfrm>
              <a:off x="9422439" y="1600701"/>
              <a:ext cx="342533" cy="9951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Picture 2" descr="Image result for youtube">
            <a:hlinkClick r:id="rId5"/>
            <a:extLst>
              <a:ext uri="{FF2B5EF4-FFF2-40B4-BE49-F238E27FC236}">
                <a16:creationId xmlns:a16="http://schemas.microsoft.com/office/drawing/2014/main" id="{D3DA5646-CCB0-4C25-9415-C292D9CE2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6978" y="362401"/>
            <a:ext cx="609775" cy="42934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A1A4B39-73EF-4CE3-9E5A-FF98E68FD45B}"/>
              </a:ext>
            </a:extLst>
          </p:cNvPr>
          <p:cNvSpPr txBox="1"/>
          <p:nvPr/>
        </p:nvSpPr>
        <p:spPr>
          <a:xfrm>
            <a:off x="4056978" y="718584"/>
            <a:ext cx="598241" cy="307777"/>
          </a:xfrm>
          <a:prstGeom prst="rect">
            <a:avLst/>
          </a:prstGeom>
          <a:noFill/>
        </p:spPr>
        <p:txBody>
          <a:bodyPr wrap="none" rtlCol="0">
            <a:spAutoFit/>
          </a:bodyPr>
          <a:lstStyle/>
          <a:p>
            <a:r>
              <a:rPr lang="en-US" dirty="0">
                <a:solidFill>
                  <a:schemeClr val="accent6">
                    <a:lumMod val="75000"/>
                  </a:schemeClr>
                </a:solidFill>
                <a:latin typeface="+mn-lt"/>
              </a:rPr>
              <a:t>02:54</a:t>
            </a:r>
            <a:endParaRPr lang="en-GB" sz="1200" dirty="0">
              <a:solidFill>
                <a:schemeClr val="accent6">
                  <a:lumMod val="75000"/>
                </a:schemeClr>
              </a:solidFill>
              <a:latin typeface="+mn-lt"/>
            </a:endParaRPr>
          </a:p>
        </p:txBody>
      </p:sp>
    </p:spTree>
    <p:extLst>
      <p:ext uri="{BB962C8B-B14F-4D97-AF65-F5344CB8AC3E}">
        <p14:creationId xmlns:p14="http://schemas.microsoft.com/office/powerpoint/2010/main" val="2263293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7">
            <a:extLst>
              <a:ext uri="{FF2B5EF4-FFF2-40B4-BE49-F238E27FC236}">
                <a16:creationId xmlns:a16="http://schemas.microsoft.com/office/drawing/2014/main" id="{E4EF5AF2-EFC9-440C-A9A6-724007B645C5}"/>
              </a:ext>
            </a:extLst>
          </p:cNvPr>
          <p:cNvSpPr txBox="1">
            <a:spLocks/>
          </p:cNvSpPr>
          <p:nvPr/>
        </p:nvSpPr>
        <p:spPr>
          <a:xfrm>
            <a:off x="738649" y="915064"/>
            <a:ext cx="10714702" cy="4703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Courier New" panose="02070309020205020404" pitchFamily="49" charset="0"/>
              <a:buChar char="o"/>
              <a:defRPr/>
            </a:pPr>
            <a:r>
              <a:rPr lang="en-US" sz="1800" dirty="0">
                <a:solidFill>
                  <a:schemeClr val="tx1">
                    <a:lumMod val="95000"/>
                    <a:lumOff val="5000"/>
                  </a:schemeClr>
                </a:solidFill>
                <a:cs typeface="Times New Roman" pitchFamily="18" charset="0"/>
              </a:rPr>
              <a:t>Its fibers are divided into 3 parts: </a:t>
            </a:r>
            <a:br>
              <a:rPr lang="en-US" sz="1800" dirty="0">
                <a:solidFill>
                  <a:schemeClr val="tx1">
                    <a:lumMod val="95000"/>
                    <a:lumOff val="5000"/>
                  </a:schemeClr>
                </a:solidFill>
                <a:cs typeface="Times New Roman" pitchFamily="18" charset="0"/>
              </a:rPr>
            </a:br>
            <a:r>
              <a:rPr lang="en-US" sz="1800" dirty="0">
                <a:solidFill>
                  <a:schemeClr val="accent3">
                    <a:lumMod val="75000"/>
                  </a:schemeClr>
                </a:solidFill>
                <a:cs typeface="Times New Roman" pitchFamily="18" charset="0"/>
              </a:rPr>
              <a:t>According to direction</a:t>
            </a:r>
          </a:p>
          <a:p>
            <a:pPr marL="360000" indent="-180000">
              <a:lnSpc>
                <a:spcPct val="100000"/>
              </a:lnSpc>
              <a:spcBef>
                <a:spcPts val="0"/>
              </a:spcBef>
              <a:defRPr/>
            </a:pPr>
            <a:r>
              <a:rPr lang="en-US" sz="1800" u="heavy" dirty="0">
                <a:solidFill>
                  <a:schemeClr val="tx1">
                    <a:lumMod val="95000"/>
                    <a:lumOff val="5000"/>
                  </a:schemeClr>
                </a:solidFill>
                <a:uFill>
                  <a:solidFill>
                    <a:srgbClr val="00B050"/>
                  </a:solidFill>
                </a:uFill>
                <a:cs typeface="Times New Roman" pitchFamily="18" charset="0"/>
              </a:rPr>
              <a:t>Pubococcygeus</a:t>
            </a:r>
          </a:p>
          <a:p>
            <a:pPr marL="360000" indent="-180000">
              <a:lnSpc>
                <a:spcPct val="100000"/>
              </a:lnSpc>
              <a:spcBef>
                <a:spcPts val="0"/>
              </a:spcBef>
              <a:defRPr/>
            </a:pPr>
            <a:r>
              <a:rPr lang="en-US" sz="1800" u="heavy" dirty="0">
                <a:solidFill>
                  <a:schemeClr val="tx1">
                    <a:lumMod val="95000"/>
                    <a:lumOff val="5000"/>
                  </a:schemeClr>
                </a:solidFill>
                <a:uFill>
                  <a:solidFill>
                    <a:srgbClr val="FF0000"/>
                  </a:solidFill>
                </a:uFill>
                <a:cs typeface="Times New Roman" pitchFamily="18" charset="0"/>
              </a:rPr>
              <a:t>Puborectalis</a:t>
            </a:r>
            <a:r>
              <a:rPr lang="en-US" sz="1800" u="heavy" dirty="0">
                <a:solidFill>
                  <a:schemeClr val="tx1">
                    <a:lumMod val="95000"/>
                    <a:lumOff val="5000"/>
                  </a:schemeClr>
                </a:solidFill>
                <a:uFill>
                  <a:solidFill>
                    <a:srgbClr val="00B050"/>
                  </a:solidFill>
                </a:uFill>
                <a:cs typeface="Times New Roman" pitchFamily="18" charset="0"/>
              </a:rPr>
              <a:t> </a:t>
            </a:r>
          </a:p>
          <a:p>
            <a:pPr marL="360000" indent="-180000">
              <a:lnSpc>
                <a:spcPct val="100000"/>
              </a:lnSpc>
              <a:spcBef>
                <a:spcPts val="0"/>
              </a:spcBef>
              <a:defRPr/>
            </a:pPr>
            <a:r>
              <a:rPr lang="en-US" sz="1800" u="heavy" dirty="0" err="1">
                <a:solidFill>
                  <a:schemeClr val="tx1">
                    <a:lumMod val="95000"/>
                    <a:lumOff val="5000"/>
                  </a:schemeClr>
                </a:solidFill>
                <a:uFill>
                  <a:solidFill>
                    <a:srgbClr val="FFFF00"/>
                  </a:solidFill>
                </a:uFill>
                <a:cs typeface="Times New Roman" pitchFamily="18" charset="0"/>
              </a:rPr>
              <a:t>Iliococcygeus</a:t>
            </a:r>
            <a:r>
              <a:rPr lang="en-US" sz="1800" dirty="0">
                <a:solidFill>
                  <a:schemeClr val="tx1">
                    <a:lumMod val="95000"/>
                    <a:lumOff val="5000"/>
                  </a:schemeClr>
                </a:solidFill>
                <a:uFill>
                  <a:solidFill>
                    <a:srgbClr val="00B050"/>
                  </a:solidFill>
                </a:uFill>
                <a:cs typeface="Times New Roman" pitchFamily="18" charset="0"/>
              </a:rPr>
              <a:t> </a:t>
            </a:r>
            <a:r>
              <a:rPr lang="en-US" sz="1800" dirty="0">
                <a:solidFill>
                  <a:schemeClr val="accent3">
                    <a:lumMod val="75000"/>
                  </a:schemeClr>
                </a:solidFill>
                <a:uFill>
                  <a:solidFill>
                    <a:srgbClr val="0070C0"/>
                  </a:solidFill>
                </a:uFill>
                <a:cs typeface="Times New Roman" pitchFamily="18" charset="0"/>
              </a:rPr>
              <a:t>(</a:t>
            </a:r>
            <a:r>
              <a:rPr lang="en-US" sz="1800" dirty="0" err="1">
                <a:solidFill>
                  <a:schemeClr val="accent3">
                    <a:lumMod val="75000"/>
                  </a:schemeClr>
                </a:solidFill>
                <a:uFill>
                  <a:solidFill>
                    <a:srgbClr val="0070C0"/>
                  </a:solidFill>
                </a:uFill>
                <a:cs typeface="Times New Roman" pitchFamily="18" charset="0"/>
              </a:rPr>
              <a:t>Ischiococcygeus</a:t>
            </a:r>
            <a:r>
              <a:rPr lang="en-US" sz="1800" dirty="0">
                <a:solidFill>
                  <a:schemeClr val="accent3">
                    <a:lumMod val="75000"/>
                  </a:schemeClr>
                </a:solidFill>
                <a:uFill>
                  <a:solidFill>
                    <a:srgbClr val="0070C0"/>
                  </a:solidFill>
                </a:uFill>
                <a:cs typeface="Times New Roman" pitchFamily="18" charset="0"/>
              </a:rPr>
              <a:t>)</a:t>
            </a:r>
          </a:p>
          <a:p>
            <a:pPr marL="360000" indent="-360000">
              <a:lnSpc>
                <a:spcPct val="100000"/>
              </a:lnSpc>
              <a:spcBef>
                <a:spcPts val="0"/>
              </a:spcBef>
              <a:buFont typeface="Courier New" panose="02070309020205020404" pitchFamily="49" charset="0"/>
              <a:buChar char="o"/>
              <a:defRPr/>
            </a:pPr>
            <a:endParaRPr lang="en-US" sz="1800" dirty="0">
              <a:solidFill>
                <a:schemeClr val="tx1">
                  <a:lumMod val="95000"/>
                  <a:lumOff val="5000"/>
                </a:schemeClr>
              </a:solidFill>
              <a:cs typeface="Times New Roman" pitchFamily="18" charset="0"/>
            </a:endParaRPr>
          </a:p>
        </p:txBody>
      </p:sp>
      <p:sp>
        <p:nvSpPr>
          <p:cNvPr id="18" name="Title 1">
            <a:extLst>
              <a:ext uri="{FF2B5EF4-FFF2-40B4-BE49-F238E27FC236}">
                <a16:creationId xmlns:a16="http://schemas.microsoft.com/office/drawing/2014/main" id="{A7282B9E-7F8B-48FF-B3AB-462752DD14A0}"/>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uFill>
                  <a:solidFill>
                    <a:schemeClr val="accent3"/>
                  </a:solidFill>
                </a:uFill>
              </a:rPr>
              <a:t>Levatores</a:t>
            </a:r>
            <a:r>
              <a:rPr lang="en-US" sz="3600" b="1" dirty="0">
                <a:uFill>
                  <a:solidFill>
                    <a:schemeClr val="accent3"/>
                  </a:solidFill>
                </a:uFill>
              </a:rPr>
              <a:t> Ani Muscles</a:t>
            </a:r>
          </a:p>
        </p:txBody>
      </p:sp>
      <p:sp>
        <p:nvSpPr>
          <p:cNvPr id="21" name="Rectangle 3">
            <a:extLst>
              <a:ext uri="{FF2B5EF4-FFF2-40B4-BE49-F238E27FC236}">
                <a16:creationId xmlns:a16="http://schemas.microsoft.com/office/drawing/2014/main" id="{4A321FD4-789C-4F71-954E-1648048CFF85}"/>
              </a:ext>
            </a:extLst>
          </p:cNvPr>
          <p:cNvSpPr txBox="1">
            <a:spLocks noChangeArrowheads="1"/>
          </p:cNvSpPr>
          <p:nvPr/>
        </p:nvSpPr>
        <p:spPr>
          <a:xfrm>
            <a:off x="738649" y="2437924"/>
            <a:ext cx="4515644" cy="3730936"/>
          </a:xfrm>
          <a:prstGeom prst="rect">
            <a:avLst/>
          </a:prstGeom>
          <a:noFill/>
          <a:ln w="28575">
            <a:solidFill>
              <a:srgbClr val="00B050"/>
            </a:solidFill>
          </a:ln>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rtl="0">
              <a:lnSpc>
                <a:spcPct val="100000"/>
              </a:lnSpc>
              <a:buFont typeface="Arial" panose="020B0604020202020204" pitchFamily="34" charset="0"/>
              <a:buAutoNum type="arabicPeriod"/>
              <a:defRPr/>
            </a:pPr>
            <a:r>
              <a:rPr lang="en-US" sz="1600" b="1" dirty="0"/>
              <a:t>Pubococcygeus (Anterior Fibers)</a:t>
            </a:r>
            <a:endParaRPr lang="ar-SA" sz="1600" b="1" dirty="0"/>
          </a:p>
          <a:p>
            <a:pPr algn="l" rtl="0">
              <a:lnSpc>
                <a:spcPct val="100000"/>
              </a:lnSpc>
              <a:buFont typeface="Courier New" panose="02070309020205020404" pitchFamily="49" charset="0"/>
              <a:buChar char="o"/>
              <a:defRPr/>
            </a:pPr>
            <a:r>
              <a:rPr lang="en-US" sz="1600" u="sng" dirty="0">
                <a:solidFill>
                  <a:schemeClr val="bg1">
                    <a:lumMod val="50000"/>
                  </a:schemeClr>
                </a:solidFill>
              </a:rPr>
              <a:t>Origin:</a:t>
            </a:r>
            <a:r>
              <a:rPr lang="en-US" sz="1600" dirty="0"/>
              <a:t> originates from the posterior surface of the body of the pubis and passes downward &amp; medially.</a:t>
            </a:r>
          </a:p>
          <a:p>
            <a:pPr algn="l" rtl="0">
              <a:lnSpc>
                <a:spcPct val="100000"/>
              </a:lnSpc>
              <a:buFont typeface="Courier New" panose="02070309020205020404" pitchFamily="49" charset="0"/>
              <a:buChar char="o"/>
              <a:defRPr/>
            </a:pPr>
            <a:r>
              <a:rPr lang="en-US" sz="1600" u="sng" dirty="0">
                <a:solidFill>
                  <a:schemeClr val="bg1">
                    <a:lumMod val="50000"/>
                  </a:schemeClr>
                </a:solidFill>
              </a:rPr>
              <a:t>Insertion:</a:t>
            </a:r>
            <a:r>
              <a:rPr lang="en-US" sz="1600" dirty="0"/>
              <a:t> inserted into the perineal body, anococcygeal body and coccyx.</a:t>
            </a:r>
          </a:p>
          <a:p>
            <a:pPr algn="l" rtl="0">
              <a:lnSpc>
                <a:spcPct val="100000"/>
              </a:lnSpc>
              <a:buFont typeface="Courier New" panose="02070309020205020404" pitchFamily="49" charset="0"/>
              <a:buChar char="o"/>
              <a:defRPr/>
            </a:pPr>
            <a:r>
              <a:rPr lang="en-US" sz="1600" u="sng" dirty="0">
                <a:solidFill>
                  <a:schemeClr val="bg1">
                    <a:lumMod val="50000"/>
                  </a:schemeClr>
                </a:solidFill>
              </a:rPr>
              <a:t>Action: </a:t>
            </a:r>
            <a:r>
              <a:rPr lang="en-US" sz="1600" dirty="0"/>
              <a:t>forms a sling around the prostate or the vagina*:</a:t>
            </a:r>
          </a:p>
          <a:p>
            <a:pPr marL="539750" algn="l" rtl="0">
              <a:lnSpc>
                <a:spcPct val="100000"/>
              </a:lnSpc>
              <a:defRPr/>
            </a:pPr>
            <a:endParaRPr lang="en-US" sz="1600" dirty="0"/>
          </a:p>
        </p:txBody>
      </p:sp>
      <p:cxnSp>
        <p:nvCxnSpPr>
          <p:cNvPr id="24" name="Straight Arrow Connector 23">
            <a:extLst>
              <a:ext uri="{FF2B5EF4-FFF2-40B4-BE49-F238E27FC236}">
                <a16:creationId xmlns:a16="http://schemas.microsoft.com/office/drawing/2014/main" id="{0A827AB0-43CD-4F4A-B0EC-B003628B06CB}"/>
              </a:ext>
            </a:extLst>
          </p:cNvPr>
          <p:cNvCxnSpPr>
            <a:cxnSpLocks/>
          </p:cNvCxnSpPr>
          <p:nvPr/>
        </p:nvCxnSpPr>
        <p:spPr>
          <a:xfrm>
            <a:off x="3327510" y="3932887"/>
            <a:ext cx="1116000" cy="0"/>
          </a:xfrm>
          <a:prstGeom prst="straightConnector1">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2C4730F-C586-4CE9-A4E1-EF3440C6C97E}"/>
              </a:ext>
            </a:extLst>
          </p:cNvPr>
          <p:cNvSpPr txBox="1"/>
          <p:nvPr/>
        </p:nvSpPr>
        <p:spPr>
          <a:xfrm>
            <a:off x="925177" y="4805911"/>
            <a:ext cx="2260152" cy="954107"/>
          </a:xfrm>
          <a:prstGeom prst="rect">
            <a:avLst/>
          </a:prstGeom>
          <a:noFill/>
        </p:spPr>
        <p:txBody>
          <a:bodyPr wrap="square" rtlCol="0">
            <a:spAutoFit/>
          </a:bodyPr>
          <a:lstStyle/>
          <a:p>
            <a:pPr algn="ctr"/>
            <a:r>
              <a:rPr lang="en-GB" dirty="0">
                <a:solidFill>
                  <a:schemeClr val="bg1">
                    <a:lumMod val="50000"/>
                  </a:schemeClr>
                </a:solidFill>
                <a:latin typeface="+mn-lt"/>
              </a:rPr>
              <a:t>In males</a:t>
            </a:r>
          </a:p>
          <a:p>
            <a:pPr algn="ctr"/>
            <a:r>
              <a:rPr lang="en-GB" dirty="0" err="1">
                <a:solidFill>
                  <a:schemeClr val="tx1"/>
                </a:solidFill>
                <a:latin typeface="+mn-lt"/>
              </a:rPr>
              <a:t>Levator</a:t>
            </a:r>
            <a:r>
              <a:rPr lang="en-GB" dirty="0">
                <a:solidFill>
                  <a:schemeClr val="tx1"/>
                </a:solidFill>
                <a:latin typeface="+mn-lt"/>
              </a:rPr>
              <a:t> prostate:</a:t>
            </a:r>
          </a:p>
          <a:p>
            <a:pPr marL="228600" indent="-228600">
              <a:buAutoNum type="arabicPeriod"/>
            </a:pPr>
            <a:r>
              <a:rPr lang="en-GB" dirty="0">
                <a:solidFill>
                  <a:schemeClr val="tx1"/>
                </a:solidFill>
                <a:latin typeface="+mn-lt"/>
              </a:rPr>
              <a:t>Supports prostate.</a:t>
            </a:r>
          </a:p>
          <a:p>
            <a:pPr marL="228600" indent="-228600">
              <a:buAutoNum type="arabicPeriod"/>
            </a:pPr>
            <a:r>
              <a:rPr lang="en-GB" dirty="0">
                <a:solidFill>
                  <a:schemeClr val="tx1"/>
                </a:solidFill>
                <a:latin typeface="+mn-lt"/>
              </a:rPr>
              <a:t>Stabilizes perineal body.</a:t>
            </a:r>
          </a:p>
        </p:txBody>
      </p:sp>
      <p:cxnSp>
        <p:nvCxnSpPr>
          <p:cNvPr id="26" name="Straight Arrow Connector 25">
            <a:extLst>
              <a:ext uri="{FF2B5EF4-FFF2-40B4-BE49-F238E27FC236}">
                <a16:creationId xmlns:a16="http://schemas.microsoft.com/office/drawing/2014/main" id="{71900F5E-98D7-478B-8CEF-C8D49018256B}"/>
              </a:ext>
            </a:extLst>
          </p:cNvPr>
          <p:cNvCxnSpPr>
            <a:cxnSpLocks/>
          </p:cNvCxnSpPr>
          <p:nvPr/>
        </p:nvCxnSpPr>
        <p:spPr>
          <a:xfrm>
            <a:off x="1438861" y="5264513"/>
            <a:ext cx="1224000" cy="0"/>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701E5F-7B66-47BE-B640-511DEF18C0EC}"/>
              </a:ext>
            </a:extLst>
          </p:cNvPr>
          <p:cNvCxnSpPr>
            <a:cxnSpLocks/>
          </p:cNvCxnSpPr>
          <p:nvPr/>
        </p:nvCxnSpPr>
        <p:spPr>
          <a:xfrm>
            <a:off x="3021498" y="4185620"/>
            <a:ext cx="576000" cy="0"/>
          </a:xfrm>
          <a:prstGeom prst="straightConnector1">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55EA226-13D3-463F-ABF1-D125691797B9}"/>
              </a:ext>
            </a:extLst>
          </p:cNvPr>
          <p:cNvSpPr txBox="1"/>
          <p:nvPr/>
        </p:nvSpPr>
        <p:spPr>
          <a:xfrm>
            <a:off x="3075670" y="4808597"/>
            <a:ext cx="2178623" cy="954107"/>
          </a:xfrm>
          <a:prstGeom prst="rect">
            <a:avLst/>
          </a:prstGeom>
          <a:noFill/>
        </p:spPr>
        <p:txBody>
          <a:bodyPr wrap="square" rtlCol="0">
            <a:spAutoFit/>
          </a:bodyPr>
          <a:lstStyle/>
          <a:p>
            <a:pPr algn="ctr"/>
            <a:r>
              <a:rPr lang="en-GB" dirty="0">
                <a:solidFill>
                  <a:schemeClr val="bg1">
                    <a:lumMod val="50000"/>
                  </a:schemeClr>
                </a:solidFill>
                <a:latin typeface="+mn-lt"/>
              </a:rPr>
              <a:t>In females</a:t>
            </a:r>
          </a:p>
          <a:p>
            <a:pPr algn="ctr"/>
            <a:r>
              <a:rPr lang="en-GB" dirty="0">
                <a:solidFill>
                  <a:schemeClr val="tx1"/>
                </a:solidFill>
                <a:latin typeface="+mn-lt"/>
              </a:rPr>
              <a:t>Sphincter </a:t>
            </a:r>
            <a:r>
              <a:rPr lang="en-GB" dirty="0" err="1">
                <a:solidFill>
                  <a:schemeClr val="tx1"/>
                </a:solidFill>
                <a:latin typeface="+mn-lt"/>
              </a:rPr>
              <a:t>vaginae</a:t>
            </a:r>
            <a:r>
              <a:rPr lang="en-GB" dirty="0">
                <a:solidFill>
                  <a:schemeClr val="tx1"/>
                </a:solidFill>
                <a:latin typeface="+mn-lt"/>
              </a:rPr>
              <a:t>:</a:t>
            </a:r>
          </a:p>
          <a:p>
            <a:pPr marL="228600" indent="-228600">
              <a:buAutoNum type="arabicPeriod"/>
            </a:pPr>
            <a:r>
              <a:rPr lang="en-GB" dirty="0">
                <a:solidFill>
                  <a:schemeClr val="tx1"/>
                </a:solidFill>
                <a:latin typeface="+mn-lt"/>
              </a:rPr>
              <a:t>Supports vagina.</a:t>
            </a:r>
          </a:p>
          <a:p>
            <a:pPr marL="228600" indent="-228600">
              <a:buAutoNum type="arabicPeriod"/>
            </a:pPr>
            <a:r>
              <a:rPr lang="en-GB" dirty="0">
                <a:solidFill>
                  <a:schemeClr val="tx1"/>
                </a:solidFill>
                <a:latin typeface="+mn-lt"/>
              </a:rPr>
              <a:t>Stabilizes perineal body.</a:t>
            </a:r>
          </a:p>
        </p:txBody>
      </p:sp>
      <p:cxnSp>
        <p:nvCxnSpPr>
          <p:cNvPr id="29" name="Straight Arrow Connector 28">
            <a:extLst>
              <a:ext uri="{FF2B5EF4-FFF2-40B4-BE49-F238E27FC236}">
                <a16:creationId xmlns:a16="http://schemas.microsoft.com/office/drawing/2014/main" id="{5E066410-B730-4601-9326-59FC64DEE9C3}"/>
              </a:ext>
            </a:extLst>
          </p:cNvPr>
          <p:cNvCxnSpPr>
            <a:cxnSpLocks/>
          </p:cNvCxnSpPr>
          <p:nvPr/>
        </p:nvCxnSpPr>
        <p:spPr>
          <a:xfrm>
            <a:off x="3527033" y="5258376"/>
            <a:ext cx="1296000" cy="0"/>
          </a:xfrm>
          <a:prstGeom prst="straightConnector1">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ED08319-557D-492C-AB7F-4824E35005AF}"/>
              </a:ext>
            </a:extLst>
          </p:cNvPr>
          <p:cNvSpPr txBox="1"/>
          <p:nvPr/>
        </p:nvSpPr>
        <p:spPr>
          <a:xfrm>
            <a:off x="738647" y="5676417"/>
            <a:ext cx="4515645" cy="492443"/>
          </a:xfrm>
          <a:prstGeom prst="rect">
            <a:avLst/>
          </a:prstGeom>
          <a:noFill/>
        </p:spPr>
        <p:txBody>
          <a:bodyPr wrap="square" rtlCol="0">
            <a:spAutoFit/>
          </a:bodyPr>
          <a:lstStyle/>
          <a:p>
            <a:pPr algn="ctr"/>
            <a:r>
              <a:rPr lang="en-GB" sz="1300" dirty="0">
                <a:solidFill>
                  <a:srgbClr val="92D050"/>
                </a:solidFill>
                <a:latin typeface="+mn-lt"/>
              </a:rPr>
              <a:t>*While the muscle goes from origin to insertion it surrounds these 2 organs (prostate or vagina) and supports them.</a:t>
            </a:r>
          </a:p>
        </p:txBody>
      </p:sp>
      <p:grpSp>
        <p:nvGrpSpPr>
          <p:cNvPr id="31" name="Group 30">
            <a:extLst>
              <a:ext uri="{FF2B5EF4-FFF2-40B4-BE49-F238E27FC236}">
                <a16:creationId xmlns:a16="http://schemas.microsoft.com/office/drawing/2014/main" id="{4EABB324-9C72-4E29-915D-8F85F90E362D}"/>
              </a:ext>
            </a:extLst>
          </p:cNvPr>
          <p:cNvGrpSpPr/>
          <p:nvPr/>
        </p:nvGrpSpPr>
        <p:grpSpPr>
          <a:xfrm>
            <a:off x="5950203" y="1126074"/>
            <a:ext cx="3048002" cy="2252344"/>
            <a:chOff x="4788310" y="3913828"/>
            <a:chExt cx="3023914" cy="2557518"/>
          </a:xfrm>
        </p:grpSpPr>
        <p:grpSp>
          <p:nvGrpSpPr>
            <p:cNvPr id="33" name="Group 32">
              <a:extLst>
                <a:ext uri="{FF2B5EF4-FFF2-40B4-BE49-F238E27FC236}">
                  <a16:creationId xmlns:a16="http://schemas.microsoft.com/office/drawing/2014/main" id="{2DB03906-629E-41BA-8A41-1C9FFEE5F644}"/>
                </a:ext>
              </a:extLst>
            </p:cNvPr>
            <p:cNvGrpSpPr/>
            <p:nvPr/>
          </p:nvGrpSpPr>
          <p:grpSpPr>
            <a:xfrm>
              <a:off x="4788310" y="3913828"/>
              <a:ext cx="3023914" cy="2555787"/>
              <a:chOff x="8577925" y="3808837"/>
              <a:chExt cx="3361824" cy="2393321"/>
            </a:xfrm>
          </p:grpSpPr>
          <p:pic>
            <p:nvPicPr>
              <p:cNvPr id="38" name="Picture 2" descr="http://cdn1.teachmeseries.com/tmanatomy/wp-content/uploads/20180107114554/Muscles-of-the-Pelvic-Floor.jpg">
                <a:extLst>
                  <a:ext uri="{FF2B5EF4-FFF2-40B4-BE49-F238E27FC236}">
                    <a16:creationId xmlns:a16="http://schemas.microsoft.com/office/drawing/2014/main" id="{4FDDC89F-4E37-490F-9B93-E92666183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925" y="3808837"/>
                <a:ext cx="3361824" cy="2393321"/>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13">
                <a:extLst>
                  <a:ext uri="{FF2B5EF4-FFF2-40B4-BE49-F238E27FC236}">
                    <a16:creationId xmlns:a16="http://schemas.microsoft.com/office/drawing/2014/main" id="{1CF18920-3D8D-47B9-96B3-4B9584CBF58F}"/>
                  </a:ext>
                </a:extLst>
              </p:cNvPr>
              <p:cNvSpPr/>
              <p:nvPr/>
            </p:nvSpPr>
            <p:spPr>
              <a:xfrm rot="10800000" flipH="1" flipV="1">
                <a:off x="11331575" y="5079237"/>
                <a:ext cx="581025" cy="153163"/>
              </a:xfrm>
              <a:prstGeom prst="round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Rounded Rectangle 13">
                <a:extLst>
                  <a:ext uri="{FF2B5EF4-FFF2-40B4-BE49-F238E27FC236}">
                    <a16:creationId xmlns:a16="http://schemas.microsoft.com/office/drawing/2014/main" id="{4D40C4CF-FF4F-4A26-8408-1DDBA2616F29}"/>
                  </a:ext>
                </a:extLst>
              </p:cNvPr>
              <p:cNvSpPr/>
              <p:nvPr/>
            </p:nvSpPr>
            <p:spPr>
              <a:xfrm rot="10800000" flipH="1" flipV="1">
                <a:off x="11180359" y="4735431"/>
                <a:ext cx="656536" cy="15316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4" name="TextBox 33">
              <a:extLst>
                <a:ext uri="{FF2B5EF4-FFF2-40B4-BE49-F238E27FC236}">
                  <a16:creationId xmlns:a16="http://schemas.microsoft.com/office/drawing/2014/main" id="{11CD65B7-7001-4F77-9C54-34B5E08BF802}"/>
                </a:ext>
              </a:extLst>
            </p:cNvPr>
            <p:cNvSpPr txBox="1"/>
            <p:nvPr/>
          </p:nvSpPr>
          <p:spPr>
            <a:xfrm>
              <a:off x="6481374" y="6163569"/>
              <a:ext cx="561372" cy="307777"/>
            </a:xfrm>
            <a:prstGeom prst="rect">
              <a:avLst/>
            </a:prstGeom>
            <a:noFill/>
          </p:spPr>
          <p:txBody>
            <a:bodyPr wrap="none" rtlCol="0">
              <a:spAutoFit/>
            </a:bodyPr>
            <a:lstStyle/>
            <a:p>
              <a:r>
                <a:rPr lang="en-GB" dirty="0">
                  <a:solidFill>
                    <a:schemeClr val="bg1">
                      <a:lumMod val="50000"/>
                    </a:schemeClr>
                  </a:solidFill>
                  <a:latin typeface="+mn-lt"/>
                </a:rPr>
                <a:t>Extra</a:t>
              </a:r>
            </a:p>
          </p:txBody>
        </p:sp>
        <p:sp>
          <p:nvSpPr>
            <p:cNvPr id="37" name="Rounded Rectangle 13">
              <a:extLst>
                <a:ext uri="{FF2B5EF4-FFF2-40B4-BE49-F238E27FC236}">
                  <a16:creationId xmlns:a16="http://schemas.microsoft.com/office/drawing/2014/main" id="{A6929738-A491-4A81-AD38-7A7A5F22C2FA}"/>
                </a:ext>
              </a:extLst>
            </p:cNvPr>
            <p:cNvSpPr/>
            <p:nvPr/>
          </p:nvSpPr>
          <p:spPr>
            <a:xfrm rot="10800000" flipH="1" flipV="1">
              <a:off x="6857855" y="4440423"/>
              <a:ext cx="472585" cy="163563"/>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41" name="Group 40">
            <a:extLst>
              <a:ext uri="{FF2B5EF4-FFF2-40B4-BE49-F238E27FC236}">
                <a16:creationId xmlns:a16="http://schemas.microsoft.com/office/drawing/2014/main" id="{84E7A63E-EDC9-40E0-B13E-A91A864F0EBF}"/>
              </a:ext>
            </a:extLst>
          </p:cNvPr>
          <p:cNvGrpSpPr/>
          <p:nvPr/>
        </p:nvGrpSpPr>
        <p:grpSpPr>
          <a:xfrm>
            <a:off x="6692141" y="3367670"/>
            <a:ext cx="4313198" cy="2996531"/>
            <a:chOff x="6322378" y="4111740"/>
            <a:chExt cx="3387589" cy="2532088"/>
          </a:xfrm>
        </p:grpSpPr>
        <p:grpSp>
          <p:nvGrpSpPr>
            <p:cNvPr id="42" name="Group 41">
              <a:extLst>
                <a:ext uri="{FF2B5EF4-FFF2-40B4-BE49-F238E27FC236}">
                  <a16:creationId xmlns:a16="http://schemas.microsoft.com/office/drawing/2014/main" id="{27879FF7-BA8C-4AED-9F67-C270422F3068}"/>
                </a:ext>
              </a:extLst>
            </p:cNvPr>
            <p:cNvGrpSpPr/>
            <p:nvPr/>
          </p:nvGrpSpPr>
          <p:grpSpPr>
            <a:xfrm>
              <a:off x="6322378" y="4111740"/>
              <a:ext cx="3387589" cy="2532088"/>
              <a:chOff x="5993936" y="1"/>
              <a:chExt cx="3387589" cy="1844882"/>
            </a:xfrm>
          </p:grpSpPr>
          <p:pic>
            <p:nvPicPr>
              <p:cNvPr id="46" name="Picture 55" descr="File0472">
                <a:extLst>
                  <a:ext uri="{FF2B5EF4-FFF2-40B4-BE49-F238E27FC236}">
                    <a16:creationId xmlns:a16="http://schemas.microsoft.com/office/drawing/2014/main" id="{D04C5214-1FA2-483B-9BCA-B12312ED3B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86" r="18982"/>
              <a:stretch/>
            </p:blipFill>
            <p:spPr bwMode="auto">
              <a:xfrm>
                <a:off x="6315365" y="1"/>
                <a:ext cx="2744732" cy="1844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85CCD18F-4C4B-4579-B7C9-90D963A3FA2B}"/>
                  </a:ext>
                </a:extLst>
              </p:cNvPr>
              <p:cNvSpPr txBox="1"/>
              <p:nvPr/>
            </p:nvSpPr>
            <p:spPr>
              <a:xfrm>
                <a:off x="5993936" y="828685"/>
                <a:ext cx="893858" cy="153561"/>
              </a:xfrm>
              <a:prstGeom prst="rect">
                <a:avLst/>
              </a:prstGeom>
              <a:noFill/>
              <a:ln w="28575">
                <a:solidFill>
                  <a:schemeClr val="tx1"/>
                </a:solidFill>
              </a:ln>
            </p:spPr>
            <p:txBody>
              <a:bodyPr wrap="square">
                <a:spAutoFit/>
              </a:bodyPr>
              <a:lstStyle/>
              <a:p>
                <a:r>
                  <a:rPr lang="en-US" altLang="en-US" sz="1000" dirty="0" err="1">
                    <a:solidFill>
                      <a:schemeClr val="accent2"/>
                    </a:solidFill>
                  </a:rPr>
                  <a:t>levator</a:t>
                </a:r>
                <a:r>
                  <a:rPr lang="en-US" altLang="en-US" sz="1000" dirty="0">
                    <a:solidFill>
                      <a:schemeClr val="accent2"/>
                    </a:solidFill>
                  </a:rPr>
                  <a:t> </a:t>
                </a:r>
                <a:r>
                  <a:rPr lang="en-US" altLang="en-US" sz="1000" dirty="0" err="1">
                    <a:solidFill>
                      <a:schemeClr val="accent2"/>
                    </a:solidFill>
                  </a:rPr>
                  <a:t>prostatae</a:t>
                </a:r>
                <a:endParaRPr lang="en-US" sz="1000" dirty="0">
                  <a:solidFill>
                    <a:schemeClr val="accent2"/>
                  </a:solidFill>
                </a:endParaRPr>
              </a:p>
            </p:txBody>
          </p:sp>
          <p:sp>
            <p:nvSpPr>
              <p:cNvPr id="48" name="TextBox 47">
                <a:extLst>
                  <a:ext uri="{FF2B5EF4-FFF2-40B4-BE49-F238E27FC236}">
                    <a16:creationId xmlns:a16="http://schemas.microsoft.com/office/drawing/2014/main" id="{D362A4DD-B7D2-4B91-89ED-FACDA507DE1C}"/>
                  </a:ext>
                </a:extLst>
              </p:cNvPr>
              <p:cNvSpPr txBox="1"/>
              <p:nvPr/>
            </p:nvSpPr>
            <p:spPr>
              <a:xfrm>
                <a:off x="6071618" y="1562491"/>
                <a:ext cx="978416" cy="161353"/>
              </a:xfrm>
              <a:prstGeom prst="rect">
                <a:avLst/>
              </a:prstGeom>
              <a:noFill/>
              <a:ln w="28575">
                <a:solidFill>
                  <a:schemeClr val="tx1"/>
                </a:solidFill>
              </a:ln>
            </p:spPr>
            <p:txBody>
              <a:bodyPr wrap="square">
                <a:spAutoFit/>
              </a:bodyPr>
              <a:lstStyle/>
              <a:p>
                <a:r>
                  <a:rPr lang="en-US" altLang="en-US" sz="1050" dirty="0">
                    <a:solidFill>
                      <a:srgbClr val="FF0066"/>
                    </a:solidFill>
                  </a:rPr>
                  <a:t>sphincter </a:t>
                </a:r>
                <a:r>
                  <a:rPr lang="en-US" altLang="en-US" sz="1050" dirty="0" err="1">
                    <a:solidFill>
                      <a:srgbClr val="FF0066"/>
                    </a:solidFill>
                  </a:rPr>
                  <a:t>vaginae</a:t>
                </a:r>
                <a:endParaRPr lang="en-US" sz="1050" dirty="0">
                  <a:solidFill>
                    <a:srgbClr val="FF0066"/>
                  </a:solidFill>
                </a:endParaRPr>
              </a:p>
            </p:txBody>
          </p:sp>
          <p:sp>
            <p:nvSpPr>
              <p:cNvPr id="49" name="TextBox 48">
                <a:extLst>
                  <a:ext uri="{FF2B5EF4-FFF2-40B4-BE49-F238E27FC236}">
                    <a16:creationId xmlns:a16="http://schemas.microsoft.com/office/drawing/2014/main" id="{785A5C12-1EFA-4DC0-8FE1-45DA2DD33E78}"/>
                  </a:ext>
                </a:extLst>
              </p:cNvPr>
              <p:cNvSpPr txBox="1"/>
              <p:nvPr/>
            </p:nvSpPr>
            <p:spPr>
              <a:xfrm>
                <a:off x="8326608" y="791637"/>
                <a:ext cx="1054917" cy="190609"/>
              </a:xfrm>
              <a:prstGeom prst="rect">
                <a:avLst/>
              </a:prstGeom>
              <a:noFill/>
              <a:ln w="28575">
                <a:solidFill>
                  <a:srgbClr val="00B050"/>
                </a:solidFill>
              </a:ln>
            </p:spPr>
            <p:txBody>
              <a:bodyPr wrap="square">
                <a:spAutoFit/>
              </a:bodyPr>
              <a:lstStyle/>
              <a:p>
                <a:r>
                  <a:rPr lang="en-US" sz="1100" dirty="0">
                    <a:solidFill>
                      <a:schemeClr val="tx1"/>
                    </a:solidFill>
                    <a:latin typeface="+mn-lt"/>
                  </a:rPr>
                  <a:t>Pubococcygeus</a:t>
                </a:r>
              </a:p>
            </p:txBody>
          </p:sp>
          <p:cxnSp>
            <p:nvCxnSpPr>
              <p:cNvPr id="50" name="Straight Arrow Connector 49">
                <a:extLst>
                  <a:ext uri="{FF2B5EF4-FFF2-40B4-BE49-F238E27FC236}">
                    <a16:creationId xmlns:a16="http://schemas.microsoft.com/office/drawing/2014/main" id="{EAFE3FDC-F6B7-4304-AEC1-450D7B6495BA}"/>
                  </a:ext>
                </a:extLst>
              </p:cNvPr>
              <p:cNvCxnSpPr>
                <a:cxnSpLocks/>
                <a:stCxn id="49" idx="0"/>
              </p:cNvCxnSpPr>
              <p:nvPr/>
            </p:nvCxnSpPr>
            <p:spPr>
              <a:xfrm flipH="1" flipV="1">
                <a:off x="8449807" y="591766"/>
                <a:ext cx="404260" cy="199871"/>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D86066C5-0850-476D-97E0-B1AD59FAB696}"/>
                  </a:ext>
                </a:extLst>
              </p:cNvPr>
              <p:cNvCxnSpPr>
                <a:cxnSpLocks/>
                <a:stCxn id="49" idx="2"/>
              </p:cNvCxnSpPr>
              <p:nvPr/>
            </p:nvCxnSpPr>
            <p:spPr>
              <a:xfrm flipH="1">
                <a:off x="8449805" y="982246"/>
                <a:ext cx="404262" cy="422169"/>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43" name="Rounded Rectangle 13">
              <a:extLst>
                <a:ext uri="{FF2B5EF4-FFF2-40B4-BE49-F238E27FC236}">
                  <a16:creationId xmlns:a16="http://schemas.microsoft.com/office/drawing/2014/main" id="{F8F05D53-77FE-4D05-A629-7D8A5E27D04E}"/>
                </a:ext>
              </a:extLst>
            </p:cNvPr>
            <p:cNvSpPr/>
            <p:nvPr/>
          </p:nvSpPr>
          <p:spPr>
            <a:xfrm rot="10800000" flipH="1" flipV="1">
              <a:off x="7268383" y="5182550"/>
              <a:ext cx="404260" cy="1033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44" name="Rounded Rectangle 13">
              <a:extLst>
                <a:ext uri="{FF2B5EF4-FFF2-40B4-BE49-F238E27FC236}">
                  <a16:creationId xmlns:a16="http://schemas.microsoft.com/office/drawing/2014/main" id="{26FDA338-558F-4CBA-9FB8-3D5999741F7E}"/>
                </a:ext>
              </a:extLst>
            </p:cNvPr>
            <p:cNvSpPr/>
            <p:nvPr/>
          </p:nvSpPr>
          <p:spPr>
            <a:xfrm rot="10800000" flipH="1" flipV="1">
              <a:off x="8401049" y="5493091"/>
              <a:ext cx="315599" cy="93950"/>
            </a:xfrm>
            <a:prstGeom prst="round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45" name="Rounded Rectangle 13">
              <a:extLst>
                <a:ext uri="{FF2B5EF4-FFF2-40B4-BE49-F238E27FC236}">
                  <a16:creationId xmlns:a16="http://schemas.microsoft.com/office/drawing/2014/main" id="{37D0A230-E86F-4E8A-9151-66EA7946FDCC}"/>
                </a:ext>
              </a:extLst>
            </p:cNvPr>
            <p:cNvSpPr/>
            <p:nvPr/>
          </p:nvSpPr>
          <p:spPr>
            <a:xfrm rot="10800000" flipH="1" flipV="1">
              <a:off x="8889974" y="5973818"/>
              <a:ext cx="396068" cy="11363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52" name="Group 51">
            <a:extLst>
              <a:ext uri="{FF2B5EF4-FFF2-40B4-BE49-F238E27FC236}">
                <a16:creationId xmlns:a16="http://schemas.microsoft.com/office/drawing/2014/main" id="{381192D0-FA00-4128-938F-C857DB2AB7ED}"/>
              </a:ext>
            </a:extLst>
          </p:cNvPr>
          <p:cNvGrpSpPr/>
          <p:nvPr/>
        </p:nvGrpSpPr>
        <p:grpSpPr>
          <a:xfrm>
            <a:off x="9031814" y="811599"/>
            <a:ext cx="2794876" cy="2798686"/>
            <a:chOff x="9215817" y="1153581"/>
            <a:chExt cx="2794876" cy="2798686"/>
          </a:xfrm>
        </p:grpSpPr>
        <p:grpSp>
          <p:nvGrpSpPr>
            <p:cNvPr id="53" name="Group 52">
              <a:extLst>
                <a:ext uri="{FF2B5EF4-FFF2-40B4-BE49-F238E27FC236}">
                  <a16:creationId xmlns:a16="http://schemas.microsoft.com/office/drawing/2014/main" id="{CEA5014A-9B66-4226-93FA-BB34CB76AF78}"/>
                </a:ext>
              </a:extLst>
            </p:cNvPr>
            <p:cNvGrpSpPr/>
            <p:nvPr/>
          </p:nvGrpSpPr>
          <p:grpSpPr>
            <a:xfrm>
              <a:off x="9215817" y="1153581"/>
              <a:ext cx="2794876" cy="2798686"/>
              <a:chOff x="9130881" y="1844883"/>
              <a:chExt cx="2794876" cy="2798686"/>
            </a:xfrm>
          </p:grpSpPr>
          <p:pic>
            <p:nvPicPr>
              <p:cNvPr id="56" name="Picture 41">
                <a:extLst>
                  <a:ext uri="{FF2B5EF4-FFF2-40B4-BE49-F238E27FC236}">
                    <a16:creationId xmlns:a16="http://schemas.microsoft.com/office/drawing/2014/main" id="{9522BC44-983C-49CE-AACB-9D586AA544F4}"/>
                  </a:ext>
                </a:extLst>
              </p:cNvPr>
              <p:cNvPicPr>
                <a:picLocks noChangeAspect="1"/>
              </p:cNvPicPr>
              <p:nvPr/>
            </p:nvPicPr>
            <p:blipFill rotWithShape="1">
              <a:blip r:embed="rId5">
                <a:extLst>
                  <a:ext uri="{28A0092B-C50C-407E-A947-70E740481C1C}">
                    <a14:useLocalDpi xmlns:a14="http://schemas.microsoft.com/office/drawing/2010/main" val="0"/>
                  </a:ext>
                </a:extLst>
              </a:blip>
              <a:srcRect l="24803" t="21277" r="15779" b="6988"/>
              <a:stretch/>
            </p:blipFill>
            <p:spPr>
              <a:xfrm>
                <a:off x="9130881" y="1844883"/>
                <a:ext cx="2794876" cy="2798686"/>
              </a:xfrm>
              <a:prstGeom prst="rect">
                <a:avLst/>
              </a:prstGeom>
              <a:ln w="28575">
                <a:noFill/>
              </a:ln>
            </p:spPr>
          </p:pic>
          <p:sp>
            <p:nvSpPr>
              <p:cNvPr id="57" name="Rounded Rectangle 13">
                <a:extLst>
                  <a:ext uri="{FF2B5EF4-FFF2-40B4-BE49-F238E27FC236}">
                    <a16:creationId xmlns:a16="http://schemas.microsoft.com/office/drawing/2014/main" id="{4B3ED6F6-95C4-415D-BE93-4F1DC708B995}"/>
                  </a:ext>
                </a:extLst>
              </p:cNvPr>
              <p:cNvSpPr/>
              <p:nvPr/>
            </p:nvSpPr>
            <p:spPr>
              <a:xfrm rot="10800000" flipH="1" flipV="1">
                <a:off x="10844400" y="1988949"/>
                <a:ext cx="519962" cy="195985"/>
              </a:xfrm>
              <a:prstGeom prst="round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58" name="Rounded Rectangle 13">
                <a:extLst>
                  <a:ext uri="{FF2B5EF4-FFF2-40B4-BE49-F238E27FC236}">
                    <a16:creationId xmlns:a16="http://schemas.microsoft.com/office/drawing/2014/main" id="{CD32E840-170E-4CE9-899A-83F50B9DADF5}"/>
                  </a:ext>
                </a:extLst>
              </p:cNvPr>
              <p:cNvSpPr/>
              <p:nvPr/>
            </p:nvSpPr>
            <p:spPr>
              <a:xfrm rot="10800000" flipH="1" flipV="1">
                <a:off x="11529689" y="2947062"/>
                <a:ext cx="396068" cy="113638"/>
              </a:xfrm>
              <a:prstGeom prst="roundRect">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4" name="Rounded Rectangle 13">
              <a:extLst>
                <a:ext uri="{FF2B5EF4-FFF2-40B4-BE49-F238E27FC236}">
                  <a16:creationId xmlns:a16="http://schemas.microsoft.com/office/drawing/2014/main" id="{9F7EE21B-789B-4E92-BF62-285E7BBDDF92}"/>
                </a:ext>
              </a:extLst>
            </p:cNvPr>
            <p:cNvSpPr/>
            <p:nvPr/>
          </p:nvSpPr>
          <p:spPr>
            <a:xfrm rot="10800000" flipH="1" flipV="1">
              <a:off x="11157380" y="1643059"/>
              <a:ext cx="457245" cy="13015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5" name="Rounded Rectangle 13">
              <a:extLst>
                <a:ext uri="{FF2B5EF4-FFF2-40B4-BE49-F238E27FC236}">
                  <a16:creationId xmlns:a16="http://schemas.microsoft.com/office/drawing/2014/main" id="{1D04E612-F03F-4F8E-8C46-E83620887E13}"/>
                </a:ext>
              </a:extLst>
            </p:cNvPr>
            <p:cNvSpPr/>
            <p:nvPr/>
          </p:nvSpPr>
          <p:spPr>
            <a:xfrm rot="10800000" flipH="1" flipV="1">
              <a:off x="11477063" y="1922638"/>
              <a:ext cx="457245" cy="13015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9" name="Rectangle: Rounded Corners 58">
            <a:extLst>
              <a:ext uri="{FF2B5EF4-FFF2-40B4-BE49-F238E27FC236}">
                <a16:creationId xmlns:a16="http://schemas.microsoft.com/office/drawing/2014/main" id="{86F3B604-96CC-4914-88CF-91A75ADF86F1}"/>
              </a:ext>
            </a:extLst>
          </p:cNvPr>
          <p:cNvSpPr/>
          <p:nvPr/>
        </p:nvSpPr>
        <p:spPr>
          <a:xfrm>
            <a:off x="9857934" y="147246"/>
            <a:ext cx="2187458" cy="439373"/>
          </a:xfrm>
          <a:prstGeom prst="round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mj-lt"/>
              </a:rPr>
              <a:t>IMPORTANT</a:t>
            </a:r>
            <a:endParaRPr lang="en-GB" sz="1600" b="1" dirty="0">
              <a:solidFill>
                <a:srgbClr val="FF0000"/>
              </a:solidFill>
              <a:latin typeface="+mj-lt"/>
            </a:endParaRPr>
          </a:p>
        </p:txBody>
      </p:sp>
    </p:spTree>
    <p:extLst>
      <p:ext uri="{BB962C8B-B14F-4D97-AF65-F5344CB8AC3E}">
        <p14:creationId xmlns:p14="http://schemas.microsoft.com/office/powerpoint/2010/main" val="212784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natomy them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theme" id="{7FC4F3DF-2817-4164-896C-C694E5EB36E6}" vid="{5C80C7F9-9027-4D3F-949C-98E70E22F05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theme</Template>
  <TotalTime>6199</TotalTime>
  <Words>2394</Words>
  <Application>Microsoft Office PowerPoint</Application>
  <PresentationFormat>Widescreen</PresentationFormat>
  <Paragraphs>343</Paragraphs>
  <Slides>16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Agency FB</vt:lpstr>
      <vt:lpstr>Arabic Typesetting</vt:lpstr>
      <vt:lpstr>Arial</vt:lpstr>
      <vt:lpstr>Calibri</vt:lpstr>
      <vt:lpstr>Calibri Light</vt:lpstr>
      <vt:lpstr>Courier New</vt:lpstr>
      <vt:lpstr>Noto Sans Symbols</vt:lpstr>
      <vt:lpstr>Open Sans</vt:lpstr>
      <vt:lpstr>Times New Roman</vt:lpstr>
      <vt:lpstr>Trebuchet MS</vt:lpstr>
      <vt:lpstr>Wingdings</vt:lpstr>
      <vt:lpstr>Anatomy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dc:title>
  <dc:creator>Rawan</dc:creator>
  <cp:lastModifiedBy>روان الحربي</cp:lastModifiedBy>
  <cp:revision>203</cp:revision>
  <dcterms:created xsi:type="dcterms:W3CDTF">2017-04-30T17:35:08Z</dcterms:created>
  <dcterms:modified xsi:type="dcterms:W3CDTF">2019-03-18T22:35:05Z</dcterms:modified>
</cp:coreProperties>
</file>