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3" r:id="rId1"/>
  </p:sldMasterIdLst>
  <p:notesMasterIdLst>
    <p:notesMasterId r:id="rId17"/>
  </p:notesMasterIdLst>
  <p:sldIdLst>
    <p:sldId id="340" r:id="rId2"/>
    <p:sldId id="363" r:id="rId3"/>
    <p:sldId id="303" r:id="rId4"/>
    <p:sldId id="368" r:id="rId5"/>
    <p:sldId id="378" r:id="rId6"/>
    <p:sldId id="375" r:id="rId7"/>
    <p:sldId id="379" r:id="rId8"/>
    <p:sldId id="380" r:id="rId9"/>
    <p:sldId id="381" r:id="rId10"/>
    <p:sldId id="382" r:id="rId11"/>
    <p:sldId id="383" r:id="rId12"/>
    <p:sldId id="385" r:id="rId13"/>
    <p:sldId id="386" r:id="rId14"/>
    <p:sldId id="318" r:id="rId15"/>
    <p:sldId id="387" r:id="rId16"/>
  </p:sldIdLst>
  <p:sldSz cx="12192000" cy="6858000"/>
  <p:notesSz cx="6858000" cy="9144000"/>
  <p:embeddedFontLst>
    <p:embeddedFont>
      <p:font typeface="Calibri Light" pitchFamily="34" charset="0"/>
      <p:regular r:id="rId18"/>
    </p:embeddedFont>
    <p:embeddedFont>
      <p:font typeface="Arabic Typesetting" pitchFamily="66" charset="-78"/>
      <p:regular r:id="rId19"/>
    </p:embeddedFont>
    <p:embeddedFont>
      <p:font typeface="Calibri" pitchFamily="34" charset="0"/>
      <p:regular r:id="rId20"/>
      <p:bold r:id="rId21"/>
    </p:embeddedFont>
    <p:embeddedFont>
      <p:font typeface="Agency FB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9C"/>
    <a:srgbClr val="CCA677"/>
    <a:srgbClr val="FF66CC"/>
    <a:srgbClr val="E8D7C2"/>
    <a:srgbClr val="DCC1A0"/>
    <a:srgbClr val="FED163"/>
    <a:srgbClr val="FFAFCA"/>
    <a:srgbClr val="AC49E9"/>
    <a:srgbClr val="FFEEB7"/>
    <a:srgbClr val="E2B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1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BCCA-0B10-0E45-B2D8-3659E453AAFB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B787F0-B787-1F4E-9016-EEC231AAEE12}">
      <dgm:prSet custT="1"/>
      <dgm:spPr>
        <a:solidFill>
          <a:srgbClr val="CCA677"/>
        </a:solidFill>
        <a:ln>
          <a:solidFill>
            <a:srgbClr val="CCA677"/>
          </a:solidFill>
        </a:ln>
      </dgm:spPr>
      <dgm:t>
        <a:bodyPr/>
        <a:lstStyle/>
        <a:p>
          <a:pPr rtl="0"/>
          <a:r>
            <a:rPr lang="en-US" sz="2200" b="0" u="none" dirty="0">
              <a:solidFill>
                <a:schemeClr val="tx1"/>
              </a:solidFill>
            </a:rPr>
            <a:t>1. Primary Sex Organ:</a:t>
          </a:r>
        </a:p>
      </dgm:t>
    </dgm:pt>
    <dgm:pt modelId="{2BA1CC18-5A9E-744B-A6ED-E480C8EE2E05}" type="parTrans" cxnId="{7C754729-FB7C-7941-A177-0AB8D76C8F99}">
      <dgm:prSet/>
      <dgm:spPr/>
      <dgm:t>
        <a:bodyPr/>
        <a:lstStyle/>
        <a:p>
          <a:endParaRPr lang="en-US" b="0"/>
        </a:p>
      </dgm:t>
    </dgm:pt>
    <dgm:pt modelId="{6553DB2E-6AEE-E947-9CB7-DAECD42166A5}" type="sibTrans" cxnId="{7C754729-FB7C-7941-A177-0AB8D76C8F99}">
      <dgm:prSet/>
      <dgm:spPr/>
      <dgm:t>
        <a:bodyPr/>
        <a:lstStyle/>
        <a:p>
          <a:endParaRPr lang="en-US" b="0"/>
        </a:p>
      </dgm:t>
    </dgm:pt>
    <dgm:pt modelId="{5876DB37-F5F7-5143-947F-EE0686592AF9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Testis.</a:t>
          </a:r>
        </a:p>
      </dgm:t>
    </dgm:pt>
    <dgm:pt modelId="{3D5207CA-A1F5-8F43-94E6-3DFFC986AF1B}" type="parTrans" cxnId="{B8C76036-260F-6448-9AA4-27A30B65FFB9}">
      <dgm:prSet/>
      <dgm:spPr/>
      <dgm:t>
        <a:bodyPr/>
        <a:lstStyle/>
        <a:p>
          <a:endParaRPr lang="en-US" b="0"/>
        </a:p>
      </dgm:t>
    </dgm:pt>
    <dgm:pt modelId="{B719944F-91EA-CC4C-9326-BC678E0E9DA9}" type="sibTrans" cxnId="{B8C76036-260F-6448-9AA4-27A30B65FFB9}">
      <dgm:prSet/>
      <dgm:spPr/>
      <dgm:t>
        <a:bodyPr/>
        <a:lstStyle/>
        <a:p>
          <a:endParaRPr lang="en-US" b="0"/>
        </a:p>
      </dgm:t>
    </dgm:pt>
    <dgm:pt modelId="{C202D39C-0BD8-974B-A683-18B3D2357324}">
      <dgm:prSet custT="1"/>
      <dgm:spPr>
        <a:solidFill>
          <a:srgbClr val="CCA677"/>
        </a:solidFill>
        <a:ln>
          <a:solidFill>
            <a:srgbClr val="CCA677"/>
          </a:solidFill>
        </a:ln>
      </dgm:spPr>
      <dgm:t>
        <a:bodyPr/>
        <a:lstStyle/>
        <a:p>
          <a:pPr rtl="0"/>
          <a:r>
            <a:rPr lang="en-US" sz="2200" b="0" u="none" dirty="0">
              <a:solidFill>
                <a:schemeClr val="tx1"/>
              </a:solidFill>
            </a:rPr>
            <a:t>2. Reproductive Tract: </a:t>
          </a:r>
        </a:p>
      </dgm:t>
    </dgm:pt>
    <dgm:pt modelId="{100D0AA2-7ADF-9C41-B4BA-B1F01676A25C}" type="parTrans" cxnId="{A85004B4-C21D-9547-A0BB-CBC5D0E7F06E}">
      <dgm:prSet/>
      <dgm:spPr/>
      <dgm:t>
        <a:bodyPr/>
        <a:lstStyle/>
        <a:p>
          <a:endParaRPr lang="en-US" b="0"/>
        </a:p>
      </dgm:t>
    </dgm:pt>
    <dgm:pt modelId="{05C07EF8-B2B7-6943-AA12-C0F1AF0702F9}" type="sibTrans" cxnId="{A85004B4-C21D-9547-A0BB-CBC5D0E7F06E}">
      <dgm:prSet/>
      <dgm:spPr/>
      <dgm:t>
        <a:bodyPr/>
        <a:lstStyle/>
        <a:p>
          <a:endParaRPr lang="en-US" b="0"/>
        </a:p>
      </dgm:t>
    </dgm:pt>
    <dgm:pt modelId="{742D3F8D-EE03-7C47-8C66-FB714511E79F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Epididymis.</a:t>
          </a:r>
        </a:p>
      </dgm:t>
    </dgm:pt>
    <dgm:pt modelId="{77A268E4-73DD-2449-A659-9E39904D1695}" type="parTrans" cxnId="{CDA3E418-4D1D-5441-B6D8-6D147FAA8FB6}">
      <dgm:prSet/>
      <dgm:spPr/>
      <dgm:t>
        <a:bodyPr/>
        <a:lstStyle/>
        <a:p>
          <a:endParaRPr lang="en-US" b="0"/>
        </a:p>
      </dgm:t>
    </dgm:pt>
    <dgm:pt modelId="{3C570612-5D8B-6E46-8017-E81BEC577A36}" type="sibTrans" cxnId="{CDA3E418-4D1D-5441-B6D8-6D147FAA8FB6}">
      <dgm:prSet/>
      <dgm:spPr/>
      <dgm:t>
        <a:bodyPr/>
        <a:lstStyle/>
        <a:p>
          <a:endParaRPr lang="en-US" b="0"/>
        </a:p>
      </dgm:t>
    </dgm:pt>
    <dgm:pt modelId="{9E01FB1C-460C-9F42-A060-E6FC941C5A70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Vas Deferens </a:t>
          </a:r>
          <a:r>
            <a:rPr lang="en-US" sz="1800" b="0" u="none" dirty="0">
              <a:solidFill>
                <a:schemeClr val="bg1">
                  <a:lumMod val="50000"/>
                </a:schemeClr>
              </a:solidFill>
            </a:rPr>
            <a:t>also called Ductus Deferens</a:t>
          </a:r>
          <a:r>
            <a:rPr lang="en-US" sz="1800" b="0" u="none" dirty="0">
              <a:solidFill>
                <a:schemeClr val="tx1"/>
              </a:solidFill>
            </a:rPr>
            <a:t>.</a:t>
          </a:r>
        </a:p>
      </dgm:t>
    </dgm:pt>
    <dgm:pt modelId="{1A4CF07E-C835-A34B-819F-E9B785591A07}" type="parTrans" cxnId="{ADEEA031-C0D0-2847-BA57-E1A59B525FEA}">
      <dgm:prSet/>
      <dgm:spPr/>
      <dgm:t>
        <a:bodyPr/>
        <a:lstStyle/>
        <a:p>
          <a:endParaRPr lang="en-US" b="0"/>
        </a:p>
      </dgm:t>
    </dgm:pt>
    <dgm:pt modelId="{CCF370B6-D49C-724B-B473-8DEBD5AB6CD5}" type="sibTrans" cxnId="{ADEEA031-C0D0-2847-BA57-E1A59B525FEA}">
      <dgm:prSet/>
      <dgm:spPr/>
      <dgm:t>
        <a:bodyPr/>
        <a:lstStyle/>
        <a:p>
          <a:endParaRPr lang="en-US" b="0"/>
        </a:p>
      </dgm:t>
    </dgm:pt>
    <dgm:pt modelId="{015FCBF2-CE6D-4244-82E2-3A4C18B7A36D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Spermatic cord </a:t>
          </a:r>
          <a:r>
            <a:rPr lang="en-US" sz="1800" dirty="0">
              <a:solidFill>
                <a:srgbClr val="92D050"/>
              </a:solidFill>
              <a:latin typeface="+mn-lt"/>
            </a:rPr>
            <a:t>(vas deferens passes through it)</a:t>
          </a:r>
          <a:r>
            <a:rPr lang="en-US" sz="1800" b="0" u="none" dirty="0">
              <a:solidFill>
                <a:schemeClr val="tx1"/>
              </a:solidFill>
            </a:rPr>
            <a:t>.</a:t>
          </a:r>
        </a:p>
      </dgm:t>
    </dgm:pt>
    <dgm:pt modelId="{B3E46AA9-009A-E24C-AEEB-99F7D52ADC97}" type="parTrans" cxnId="{2ED41ED4-B7C8-E84C-BAE6-A67B300ADD77}">
      <dgm:prSet/>
      <dgm:spPr/>
      <dgm:t>
        <a:bodyPr/>
        <a:lstStyle/>
        <a:p>
          <a:endParaRPr lang="en-US" b="0"/>
        </a:p>
      </dgm:t>
    </dgm:pt>
    <dgm:pt modelId="{7F1FE9A4-1B46-8E44-9DDE-7F565E574011}" type="sibTrans" cxnId="{2ED41ED4-B7C8-E84C-BAE6-A67B300ADD77}">
      <dgm:prSet/>
      <dgm:spPr/>
      <dgm:t>
        <a:bodyPr/>
        <a:lstStyle/>
        <a:p>
          <a:endParaRPr lang="en-US" b="0"/>
        </a:p>
      </dgm:t>
    </dgm:pt>
    <dgm:pt modelId="{94097FD9-0C9A-CA4C-9E4A-AEFFB1D840DB}">
      <dgm:prSet custT="1"/>
      <dgm:spPr>
        <a:solidFill>
          <a:srgbClr val="CCA677"/>
        </a:solidFill>
        <a:ln>
          <a:solidFill>
            <a:srgbClr val="CCA677"/>
          </a:solidFill>
        </a:ln>
      </dgm:spPr>
      <dgm:t>
        <a:bodyPr/>
        <a:lstStyle/>
        <a:p>
          <a:pPr rtl="0"/>
          <a:r>
            <a:rPr lang="en-US" sz="2200" b="0" u="none" dirty="0">
              <a:solidFill>
                <a:schemeClr val="tx1"/>
              </a:solidFill>
            </a:rPr>
            <a:t>3. Accessory Sex Glands:</a:t>
          </a:r>
        </a:p>
      </dgm:t>
    </dgm:pt>
    <dgm:pt modelId="{5CCA4D51-8D4E-E545-9B82-146F17BBE00A}" type="parTrans" cxnId="{26114332-FDFF-504B-9F52-51A10700E6D8}">
      <dgm:prSet/>
      <dgm:spPr/>
      <dgm:t>
        <a:bodyPr/>
        <a:lstStyle/>
        <a:p>
          <a:endParaRPr lang="en-US" b="0"/>
        </a:p>
      </dgm:t>
    </dgm:pt>
    <dgm:pt modelId="{D9F0B8C2-713E-A94E-AADB-107DAF70F9D2}" type="sibTrans" cxnId="{26114332-FDFF-504B-9F52-51A10700E6D8}">
      <dgm:prSet/>
      <dgm:spPr/>
      <dgm:t>
        <a:bodyPr/>
        <a:lstStyle/>
        <a:p>
          <a:endParaRPr lang="en-US" b="0"/>
        </a:p>
      </dgm:t>
    </dgm:pt>
    <dgm:pt modelId="{212CB6E5-D38F-6D4F-9D2A-067698E16B70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Seminal vesicles.</a:t>
          </a:r>
        </a:p>
      </dgm:t>
    </dgm:pt>
    <dgm:pt modelId="{D1E331FD-F48B-B143-B0F5-6B906D3E1BB5}" type="parTrans" cxnId="{902A3DA4-07A6-004D-A963-014BD36F4ED2}">
      <dgm:prSet/>
      <dgm:spPr/>
      <dgm:t>
        <a:bodyPr/>
        <a:lstStyle/>
        <a:p>
          <a:endParaRPr lang="en-US" b="0"/>
        </a:p>
      </dgm:t>
    </dgm:pt>
    <dgm:pt modelId="{06C8C085-53C6-8849-B679-71AAACCCC109}" type="sibTrans" cxnId="{902A3DA4-07A6-004D-A963-014BD36F4ED2}">
      <dgm:prSet/>
      <dgm:spPr/>
      <dgm:t>
        <a:bodyPr/>
        <a:lstStyle/>
        <a:p>
          <a:endParaRPr lang="en-US" b="0"/>
        </a:p>
      </dgm:t>
    </dgm:pt>
    <dgm:pt modelId="{14188450-E7C5-C146-B4BE-9CD0457BDBAE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Prostate gland. </a:t>
          </a:r>
          <a:r>
            <a:rPr lang="en-US" sz="1800" b="0" u="none" dirty="0">
              <a:solidFill>
                <a:schemeClr val="accent3">
                  <a:lumMod val="50000"/>
                </a:schemeClr>
              </a:solidFill>
            </a:rPr>
            <a:t>biggest</a:t>
          </a:r>
        </a:p>
      </dgm:t>
    </dgm:pt>
    <dgm:pt modelId="{1B57F520-3C46-4444-A1E1-B69F1ACC2454}" type="parTrans" cxnId="{FF066523-90B7-D247-B4F7-FF582DA1D26C}">
      <dgm:prSet/>
      <dgm:spPr/>
      <dgm:t>
        <a:bodyPr/>
        <a:lstStyle/>
        <a:p>
          <a:endParaRPr lang="en-US" b="0"/>
        </a:p>
      </dgm:t>
    </dgm:pt>
    <dgm:pt modelId="{2BF6F2B4-EB51-3A44-89F0-6E470CAB86E0}" type="sibTrans" cxnId="{FF066523-90B7-D247-B4F7-FF582DA1D26C}">
      <dgm:prSet/>
      <dgm:spPr/>
      <dgm:t>
        <a:bodyPr/>
        <a:lstStyle/>
        <a:p>
          <a:endParaRPr lang="en-US" b="0"/>
        </a:p>
      </dgm:t>
    </dgm:pt>
    <dgm:pt modelId="{21B05C85-FE9C-8F40-83AD-4849D1B347EC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Bulbourethral  glands </a:t>
          </a:r>
          <a:r>
            <a:rPr lang="en-US" sz="1800" b="0" u="none" dirty="0">
              <a:solidFill>
                <a:schemeClr val="accent3">
                  <a:lumMod val="50000"/>
                </a:schemeClr>
              </a:solidFill>
            </a:rPr>
            <a:t>(</a:t>
          </a:r>
          <a:r>
            <a:rPr lang="en-US" sz="1800" b="0" u="none" dirty="0" err="1">
              <a:solidFill>
                <a:schemeClr val="accent3">
                  <a:lumMod val="50000"/>
                </a:schemeClr>
              </a:solidFill>
            </a:rPr>
            <a:t>cowper’s</a:t>
          </a:r>
          <a:r>
            <a:rPr lang="en-US" sz="1800" b="0" u="none" dirty="0">
              <a:solidFill>
                <a:schemeClr val="accent3">
                  <a:lumMod val="50000"/>
                </a:schemeClr>
              </a:solidFill>
            </a:rPr>
            <a:t> glands)</a:t>
          </a:r>
          <a:r>
            <a:rPr lang="en-US" sz="1800" b="0" u="none" dirty="0">
              <a:solidFill>
                <a:schemeClr val="tx1"/>
              </a:solidFill>
            </a:rPr>
            <a:t>.</a:t>
          </a:r>
        </a:p>
      </dgm:t>
    </dgm:pt>
    <dgm:pt modelId="{FAAF5954-F3D8-4146-854E-77105B8D644A}" type="parTrans" cxnId="{F44B9C85-A230-634B-87C1-2F2FC0E6CBBB}">
      <dgm:prSet/>
      <dgm:spPr/>
      <dgm:t>
        <a:bodyPr/>
        <a:lstStyle/>
        <a:p>
          <a:endParaRPr lang="en-US" b="0"/>
        </a:p>
      </dgm:t>
    </dgm:pt>
    <dgm:pt modelId="{CDD4B612-8EE6-8E4D-AB43-8E182BA1D00D}" type="sibTrans" cxnId="{F44B9C85-A230-634B-87C1-2F2FC0E6CBBB}">
      <dgm:prSet/>
      <dgm:spPr/>
      <dgm:t>
        <a:bodyPr/>
        <a:lstStyle/>
        <a:p>
          <a:endParaRPr lang="en-US" b="0"/>
        </a:p>
      </dgm:t>
    </dgm:pt>
    <dgm:pt modelId="{EE182005-4A36-7944-9939-F327DC5DF9AF}">
      <dgm:prSet custT="1"/>
      <dgm:spPr>
        <a:solidFill>
          <a:srgbClr val="CCA677"/>
        </a:solidFill>
        <a:ln>
          <a:solidFill>
            <a:srgbClr val="CCA677"/>
          </a:solidFill>
        </a:ln>
      </dgm:spPr>
      <dgm:t>
        <a:bodyPr/>
        <a:lstStyle/>
        <a:p>
          <a:pPr rtl="0"/>
          <a:r>
            <a:rPr lang="en-US" sz="2200" b="0" u="none" dirty="0">
              <a:solidFill>
                <a:schemeClr val="tx1"/>
              </a:solidFill>
            </a:rPr>
            <a:t>4. External Genitalia:</a:t>
          </a:r>
        </a:p>
      </dgm:t>
    </dgm:pt>
    <dgm:pt modelId="{B68AE8EA-740E-5640-AFB2-C09864086DF1}" type="parTrans" cxnId="{48BA5945-BAE9-2C43-AFB4-53D697929AB4}">
      <dgm:prSet/>
      <dgm:spPr/>
      <dgm:t>
        <a:bodyPr/>
        <a:lstStyle/>
        <a:p>
          <a:endParaRPr lang="en-US" b="0"/>
        </a:p>
      </dgm:t>
    </dgm:pt>
    <dgm:pt modelId="{0A1137F2-EE85-2246-B52B-D6E15817110F}" type="sibTrans" cxnId="{48BA5945-BAE9-2C43-AFB4-53D697929AB4}">
      <dgm:prSet/>
      <dgm:spPr/>
      <dgm:t>
        <a:bodyPr/>
        <a:lstStyle/>
        <a:p>
          <a:endParaRPr lang="en-US" b="0"/>
        </a:p>
      </dgm:t>
    </dgm:pt>
    <dgm:pt modelId="{5658CD3A-DF8F-5645-9FE7-EF4CC08AFC3D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chemeClr val="tx1"/>
              </a:solidFill>
            </a:rPr>
            <a:t>Penis</a:t>
          </a:r>
        </a:p>
      </dgm:t>
    </dgm:pt>
    <dgm:pt modelId="{73E5C29F-FFFA-3045-98FE-75C461B57766}" type="parTrans" cxnId="{B6068358-B47C-A346-B3AE-4D31D0353947}">
      <dgm:prSet/>
      <dgm:spPr/>
      <dgm:t>
        <a:bodyPr/>
        <a:lstStyle/>
        <a:p>
          <a:endParaRPr lang="en-US" b="0"/>
        </a:p>
      </dgm:t>
    </dgm:pt>
    <dgm:pt modelId="{8B3E18A7-B304-D742-8273-A77626F179EB}" type="sibTrans" cxnId="{B6068358-B47C-A346-B3AE-4D31D0353947}">
      <dgm:prSet/>
      <dgm:spPr/>
      <dgm:t>
        <a:bodyPr/>
        <a:lstStyle/>
        <a:p>
          <a:endParaRPr lang="en-US" b="0"/>
        </a:p>
      </dgm:t>
    </dgm:pt>
    <dgm:pt modelId="{A432ECD8-B33E-4123-96C9-18B16407D0D9}">
      <dgm:prSet custT="1"/>
      <dgm:spPr/>
      <dgm:t>
        <a:bodyPr/>
        <a:lstStyle/>
        <a:p>
          <a:pPr rtl="0"/>
          <a:r>
            <a:rPr lang="en-US" sz="1800" b="0" u="none" dirty="0">
              <a:solidFill>
                <a:srgbClr val="92D050"/>
              </a:solidFill>
            </a:rPr>
            <a:t>Urethra</a:t>
          </a:r>
        </a:p>
      </dgm:t>
    </dgm:pt>
    <dgm:pt modelId="{CA97297D-CD80-44E1-BB6C-2D496281D90B}" type="parTrans" cxnId="{B099A2B7-A1AC-46D9-AD43-7651DE68C098}">
      <dgm:prSet/>
      <dgm:spPr/>
      <dgm:t>
        <a:bodyPr/>
        <a:lstStyle/>
        <a:p>
          <a:endParaRPr lang="en-GB"/>
        </a:p>
      </dgm:t>
    </dgm:pt>
    <dgm:pt modelId="{769F4A07-F433-450D-AE08-B74C201DF87F}" type="sibTrans" cxnId="{B099A2B7-A1AC-46D9-AD43-7651DE68C098}">
      <dgm:prSet/>
      <dgm:spPr/>
      <dgm:t>
        <a:bodyPr/>
        <a:lstStyle/>
        <a:p>
          <a:endParaRPr lang="en-GB"/>
        </a:p>
      </dgm:t>
    </dgm:pt>
    <dgm:pt modelId="{232F9EB2-A1E3-2D49-8E62-CD45DDCD6863}" type="pres">
      <dgm:prSet presAssocID="{482FBCCA-0B10-0E45-B2D8-3659E453AA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7C22598-D590-A844-B5E4-B76378AE3216}" type="pres">
      <dgm:prSet presAssocID="{4DB787F0-B787-1F4E-9016-EEC231AAEE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2F9E0B9-FE31-794F-8861-954D74EA7804}" type="pres">
      <dgm:prSet presAssocID="{4DB787F0-B787-1F4E-9016-EEC231AAEE1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FB34295-1331-4F47-AF32-755F9D8BC8D4}" type="pres">
      <dgm:prSet presAssocID="{C202D39C-0BD8-974B-A683-18B3D23573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9EE90C-3682-2545-8C19-4877C48B6F17}" type="pres">
      <dgm:prSet presAssocID="{C202D39C-0BD8-974B-A683-18B3D235732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9BADF5-F8C7-9F42-BB0E-E271CA72CAD1}" type="pres">
      <dgm:prSet presAssocID="{94097FD9-0C9A-CA4C-9E4A-AEFFB1D840D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75E4C0-3722-FC4D-AE1B-168CDDDCE293}" type="pres">
      <dgm:prSet presAssocID="{94097FD9-0C9A-CA4C-9E4A-AEFFB1D840D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19A469-4601-2442-9CB9-6789264DBD48}" type="pres">
      <dgm:prSet presAssocID="{EE182005-4A36-7944-9939-F327DC5DF9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D1647D9-CAF9-C24A-8787-6A13DBB4BFB3}" type="pres">
      <dgm:prSet presAssocID="{EE182005-4A36-7944-9939-F327DC5DF9A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8C76036-260F-6448-9AA4-27A30B65FFB9}" srcId="{4DB787F0-B787-1F4E-9016-EEC231AAEE12}" destId="{5876DB37-F5F7-5143-947F-EE0686592AF9}" srcOrd="0" destOrd="0" parTransId="{3D5207CA-A1F5-8F43-94E6-3DFFC986AF1B}" sibTransId="{B719944F-91EA-CC4C-9326-BC678E0E9DA9}"/>
    <dgm:cxn modelId="{C60FD7C2-1CA4-41A1-9321-5AE9D0FAE2FB}" type="presOf" srcId="{A432ECD8-B33E-4123-96C9-18B16407D0D9}" destId="{C29EE90C-3682-2545-8C19-4877C48B6F17}" srcOrd="0" destOrd="3" presId="urn:microsoft.com/office/officeart/2005/8/layout/vList2"/>
    <dgm:cxn modelId="{902A3DA4-07A6-004D-A963-014BD36F4ED2}" srcId="{94097FD9-0C9A-CA4C-9E4A-AEFFB1D840DB}" destId="{212CB6E5-D38F-6D4F-9D2A-067698E16B70}" srcOrd="0" destOrd="0" parTransId="{D1E331FD-F48B-B143-B0F5-6B906D3E1BB5}" sibTransId="{06C8C085-53C6-8849-B679-71AAACCCC109}"/>
    <dgm:cxn modelId="{22064632-BD88-7244-956D-6A22DD45851D}" type="presOf" srcId="{EE182005-4A36-7944-9939-F327DC5DF9AF}" destId="{FB19A469-4601-2442-9CB9-6789264DBD48}" srcOrd="0" destOrd="0" presId="urn:microsoft.com/office/officeart/2005/8/layout/vList2"/>
    <dgm:cxn modelId="{2D118B3D-2806-4342-9EB1-A9B8B40C8D00}" type="presOf" srcId="{C202D39C-0BD8-974B-A683-18B3D2357324}" destId="{0FB34295-1331-4F47-AF32-755F9D8BC8D4}" srcOrd="0" destOrd="0" presId="urn:microsoft.com/office/officeart/2005/8/layout/vList2"/>
    <dgm:cxn modelId="{A85004B4-C21D-9547-A0BB-CBC5D0E7F06E}" srcId="{482FBCCA-0B10-0E45-B2D8-3659E453AAFB}" destId="{C202D39C-0BD8-974B-A683-18B3D2357324}" srcOrd="1" destOrd="0" parTransId="{100D0AA2-7ADF-9C41-B4BA-B1F01676A25C}" sibTransId="{05C07EF8-B2B7-6943-AA12-C0F1AF0702F9}"/>
    <dgm:cxn modelId="{B099A2B7-A1AC-46D9-AD43-7651DE68C098}" srcId="{C202D39C-0BD8-974B-A683-18B3D2357324}" destId="{A432ECD8-B33E-4123-96C9-18B16407D0D9}" srcOrd="3" destOrd="0" parTransId="{CA97297D-CD80-44E1-BB6C-2D496281D90B}" sibTransId="{769F4A07-F433-450D-AE08-B74C201DF87F}"/>
    <dgm:cxn modelId="{FF066523-90B7-D247-B4F7-FF582DA1D26C}" srcId="{94097FD9-0C9A-CA4C-9E4A-AEFFB1D840DB}" destId="{14188450-E7C5-C146-B4BE-9CD0457BDBAE}" srcOrd="1" destOrd="0" parTransId="{1B57F520-3C46-4444-A1E1-B69F1ACC2454}" sibTransId="{2BF6F2B4-EB51-3A44-89F0-6E470CAB86E0}"/>
    <dgm:cxn modelId="{4106D549-066A-D549-8A3F-CD53DD9849FB}" type="presOf" srcId="{9E01FB1C-460C-9F42-A060-E6FC941C5A70}" destId="{C29EE90C-3682-2545-8C19-4877C48B6F17}" srcOrd="0" destOrd="1" presId="urn:microsoft.com/office/officeart/2005/8/layout/vList2"/>
    <dgm:cxn modelId="{46FDB487-D146-8B49-B4AC-36CF528E7246}" type="presOf" srcId="{14188450-E7C5-C146-B4BE-9CD0457BDBAE}" destId="{AA75E4C0-3722-FC4D-AE1B-168CDDDCE293}" srcOrd="0" destOrd="1" presId="urn:microsoft.com/office/officeart/2005/8/layout/vList2"/>
    <dgm:cxn modelId="{250CFD4F-92EE-9E4E-A60F-BD390EE9DE5F}" type="presOf" srcId="{94097FD9-0C9A-CA4C-9E4A-AEFFB1D840DB}" destId="{169BADF5-F8C7-9F42-BB0E-E271CA72CAD1}" srcOrd="0" destOrd="0" presId="urn:microsoft.com/office/officeart/2005/8/layout/vList2"/>
    <dgm:cxn modelId="{48BA5945-BAE9-2C43-AFB4-53D697929AB4}" srcId="{482FBCCA-0B10-0E45-B2D8-3659E453AAFB}" destId="{EE182005-4A36-7944-9939-F327DC5DF9AF}" srcOrd="3" destOrd="0" parTransId="{B68AE8EA-740E-5640-AFB2-C09864086DF1}" sibTransId="{0A1137F2-EE85-2246-B52B-D6E15817110F}"/>
    <dgm:cxn modelId="{B01AADF7-B6DD-E640-AC0A-FC0451575698}" type="presOf" srcId="{742D3F8D-EE03-7C47-8C66-FB714511E79F}" destId="{C29EE90C-3682-2545-8C19-4877C48B6F17}" srcOrd="0" destOrd="0" presId="urn:microsoft.com/office/officeart/2005/8/layout/vList2"/>
    <dgm:cxn modelId="{F44B9C85-A230-634B-87C1-2F2FC0E6CBBB}" srcId="{94097FD9-0C9A-CA4C-9E4A-AEFFB1D840DB}" destId="{21B05C85-FE9C-8F40-83AD-4849D1B347EC}" srcOrd="2" destOrd="0" parTransId="{FAAF5954-F3D8-4146-854E-77105B8D644A}" sibTransId="{CDD4B612-8EE6-8E4D-AB43-8E182BA1D00D}"/>
    <dgm:cxn modelId="{C701C190-A32C-034A-8365-8D4005763691}" type="presOf" srcId="{212CB6E5-D38F-6D4F-9D2A-067698E16B70}" destId="{AA75E4C0-3722-FC4D-AE1B-168CDDDCE293}" srcOrd="0" destOrd="0" presId="urn:microsoft.com/office/officeart/2005/8/layout/vList2"/>
    <dgm:cxn modelId="{7C754729-FB7C-7941-A177-0AB8D76C8F99}" srcId="{482FBCCA-0B10-0E45-B2D8-3659E453AAFB}" destId="{4DB787F0-B787-1F4E-9016-EEC231AAEE12}" srcOrd="0" destOrd="0" parTransId="{2BA1CC18-5A9E-744B-A6ED-E480C8EE2E05}" sibTransId="{6553DB2E-6AEE-E947-9CB7-DAECD42166A5}"/>
    <dgm:cxn modelId="{3E838C65-D170-EE40-815B-24675EC67FC4}" type="presOf" srcId="{21B05C85-FE9C-8F40-83AD-4849D1B347EC}" destId="{AA75E4C0-3722-FC4D-AE1B-168CDDDCE293}" srcOrd="0" destOrd="2" presId="urn:microsoft.com/office/officeart/2005/8/layout/vList2"/>
    <dgm:cxn modelId="{9661B8AB-8A21-2C48-A3FA-8D59EEB94BC2}" type="presOf" srcId="{015FCBF2-CE6D-4244-82E2-3A4C18B7A36D}" destId="{C29EE90C-3682-2545-8C19-4877C48B6F17}" srcOrd="0" destOrd="2" presId="urn:microsoft.com/office/officeart/2005/8/layout/vList2"/>
    <dgm:cxn modelId="{26114332-FDFF-504B-9F52-51A10700E6D8}" srcId="{482FBCCA-0B10-0E45-B2D8-3659E453AAFB}" destId="{94097FD9-0C9A-CA4C-9E4A-AEFFB1D840DB}" srcOrd="2" destOrd="0" parTransId="{5CCA4D51-8D4E-E545-9B82-146F17BBE00A}" sibTransId="{D9F0B8C2-713E-A94E-AADB-107DAF70F9D2}"/>
    <dgm:cxn modelId="{85FAA97D-9251-014D-BCC6-84919D8FC6D4}" type="presOf" srcId="{5876DB37-F5F7-5143-947F-EE0686592AF9}" destId="{52F9E0B9-FE31-794F-8861-954D74EA7804}" srcOrd="0" destOrd="0" presId="urn:microsoft.com/office/officeart/2005/8/layout/vList2"/>
    <dgm:cxn modelId="{B6068358-B47C-A346-B3AE-4D31D0353947}" srcId="{EE182005-4A36-7944-9939-F327DC5DF9AF}" destId="{5658CD3A-DF8F-5645-9FE7-EF4CC08AFC3D}" srcOrd="0" destOrd="0" parTransId="{73E5C29F-FFFA-3045-98FE-75C461B57766}" sibTransId="{8B3E18A7-B304-D742-8273-A77626F179EB}"/>
    <dgm:cxn modelId="{ADEEA031-C0D0-2847-BA57-E1A59B525FEA}" srcId="{C202D39C-0BD8-974B-A683-18B3D2357324}" destId="{9E01FB1C-460C-9F42-A060-E6FC941C5A70}" srcOrd="1" destOrd="0" parTransId="{1A4CF07E-C835-A34B-819F-E9B785591A07}" sibTransId="{CCF370B6-D49C-724B-B473-8DEBD5AB6CD5}"/>
    <dgm:cxn modelId="{2ED41ED4-B7C8-E84C-BAE6-A67B300ADD77}" srcId="{C202D39C-0BD8-974B-A683-18B3D2357324}" destId="{015FCBF2-CE6D-4244-82E2-3A4C18B7A36D}" srcOrd="2" destOrd="0" parTransId="{B3E46AA9-009A-E24C-AEEB-99F7D52ADC97}" sibTransId="{7F1FE9A4-1B46-8E44-9DDE-7F565E574011}"/>
    <dgm:cxn modelId="{199C3A45-71C2-AE45-BFCF-4D497852EAD9}" type="presOf" srcId="{4DB787F0-B787-1F4E-9016-EEC231AAEE12}" destId="{17C22598-D590-A844-B5E4-B76378AE3216}" srcOrd="0" destOrd="0" presId="urn:microsoft.com/office/officeart/2005/8/layout/vList2"/>
    <dgm:cxn modelId="{153C4A6E-7FD0-8548-A310-6D5659920F78}" type="presOf" srcId="{5658CD3A-DF8F-5645-9FE7-EF4CC08AFC3D}" destId="{1D1647D9-CAF9-C24A-8787-6A13DBB4BFB3}" srcOrd="0" destOrd="0" presId="urn:microsoft.com/office/officeart/2005/8/layout/vList2"/>
    <dgm:cxn modelId="{E7B315B2-0FB3-DD44-A42D-5C6A7F491CFC}" type="presOf" srcId="{482FBCCA-0B10-0E45-B2D8-3659E453AAFB}" destId="{232F9EB2-A1E3-2D49-8E62-CD45DDCD6863}" srcOrd="0" destOrd="0" presId="urn:microsoft.com/office/officeart/2005/8/layout/vList2"/>
    <dgm:cxn modelId="{CDA3E418-4D1D-5441-B6D8-6D147FAA8FB6}" srcId="{C202D39C-0BD8-974B-A683-18B3D2357324}" destId="{742D3F8D-EE03-7C47-8C66-FB714511E79F}" srcOrd="0" destOrd="0" parTransId="{77A268E4-73DD-2449-A659-9E39904D1695}" sibTransId="{3C570612-5D8B-6E46-8017-E81BEC577A36}"/>
    <dgm:cxn modelId="{35D46A1C-7CA6-4C4A-A4AE-55ABFA4F1E22}" type="presParOf" srcId="{232F9EB2-A1E3-2D49-8E62-CD45DDCD6863}" destId="{17C22598-D590-A844-B5E4-B76378AE3216}" srcOrd="0" destOrd="0" presId="urn:microsoft.com/office/officeart/2005/8/layout/vList2"/>
    <dgm:cxn modelId="{9D2F2084-FDB4-8E48-9464-46D172BB92F0}" type="presParOf" srcId="{232F9EB2-A1E3-2D49-8E62-CD45DDCD6863}" destId="{52F9E0B9-FE31-794F-8861-954D74EA7804}" srcOrd="1" destOrd="0" presId="urn:microsoft.com/office/officeart/2005/8/layout/vList2"/>
    <dgm:cxn modelId="{A7ED8F2B-B67B-0049-94A3-D9CC14C4B06B}" type="presParOf" srcId="{232F9EB2-A1E3-2D49-8E62-CD45DDCD6863}" destId="{0FB34295-1331-4F47-AF32-755F9D8BC8D4}" srcOrd="2" destOrd="0" presId="urn:microsoft.com/office/officeart/2005/8/layout/vList2"/>
    <dgm:cxn modelId="{EF1F3DBA-22A6-8A48-8C53-B9597F289633}" type="presParOf" srcId="{232F9EB2-A1E3-2D49-8E62-CD45DDCD6863}" destId="{C29EE90C-3682-2545-8C19-4877C48B6F17}" srcOrd="3" destOrd="0" presId="urn:microsoft.com/office/officeart/2005/8/layout/vList2"/>
    <dgm:cxn modelId="{5D368DBD-41E5-3D46-83CD-3BD2441BEDF8}" type="presParOf" srcId="{232F9EB2-A1E3-2D49-8E62-CD45DDCD6863}" destId="{169BADF5-F8C7-9F42-BB0E-E271CA72CAD1}" srcOrd="4" destOrd="0" presId="urn:microsoft.com/office/officeart/2005/8/layout/vList2"/>
    <dgm:cxn modelId="{BAFB9AF0-1E52-9F45-A3E8-BF0D24066609}" type="presParOf" srcId="{232F9EB2-A1E3-2D49-8E62-CD45DDCD6863}" destId="{AA75E4C0-3722-FC4D-AE1B-168CDDDCE293}" srcOrd="5" destOrd="0" presId="urn:microsoft.com/office/officeart/2005/8/layout/vList2"/>
    <dgm:cxn modelId="{3477D324-8BAA-824A-91DA-F62668CF8A4D}" type="presParOf" srcId="{232F9EB2-A1E3-2D49-8E62-CD45DDCD6863}" destId="{FB19A469-4601-2442-9CB9-6789264DBD48}" srcOrd="6" destOrd="0" presId="urn:microsoft.com/office/officeart/2005/8/layout/vList2"/>
    <dgm:cxn modelId="{A5A3BBA7-0C36-A94E-BE46-8C883F4510CE}" type="presParOf" srcId="{232F9EB2-A1E3-2D49-8E62-CD45DDCD6863}" destId="{1D1647D9-CAF9-C24A-8787-6A13DBB4BFB3}" srcOrd="7" destOrd="0" presId="urn:microsoft.com/office/officeart/2005/8/layout/vList2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22598-D590-A844-B5E4-B76378AE3216}">
      <dsp:nvSpPr>
        <dsp:cNvPr id="0" name=""/>
        <dsp:cNvSpPr/>
      </dsp:nvSpPr>
      <dsp:spPr>
        <a:xfrm>
          <a:off x="0" y="39462"/>
          <a:ext cx="4975568" cy="580320"/>
        </a:xfrm>
        <a:prstGeom prst="roundRect">
          <a:avLst/>
        </a:prstGeom>
        <a:solidFill>
          <a:srgbClr val="CCA677"/>
        </a:solidFill>
        <a:ln>
          <a:solidFill>
            <a:srgbClr val="CCA67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>
              <a:solidFill>
                <a:schemeClr val="tx1"/>
              </a:solidFill>
            </a:rPr>
            <a:t>1. Primary Sex Organ:</a:t>
          </a:r>
        </a:p>
      </dsp:txBody>
      <dsp:txXfrm>
        <a:off x="28329" y="67791"/>
        <a:ext cx="4918910" cy="523662"/>
      </dsp:txXfrm>
    </dsp:sp>
    <dsp:sp modelId="{52F9E0B9-FE31-794F-8861-954D74EA7804}">
      <dsp:nvSpPr>
        <dsp:cNvPr id="0" name=""/>
        <dsp:cNvSpPr/>
      </dsp:nvSpPr>
      <dsp:spPr>
        <a:xfrm>
          <a:off x="0" y="619782"/>
          <a:ext cx="497556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7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Testis.</a:t>
          </a:r>
        </a:p>
      </dsp:txBody>
      <dsp:txXfrm>
        <a:off x="0" y="619782"/>
        <a:ext cx="4975568" cy="513360"/>
      </dsp:txXfrm>
    </dsp:sp>
    <dsp:sp modelId="{0FB34295-1331-4F47-AF32-755F9D8BC8D4}">
      <dsp:nvSpPr>
        <dsp:cNvPr id="0" name=""/>
        <dsp:cNvSpPr/>
      </dsp:nvSpPr>
      <dsp:spPr>
        <a:xfrm>
          <a:off x="0" y="1133142"/>
          <a:ext cx="4975568" cy="580320"/>
        </a:xfrm>
        <a:prstGeom prst="roundRect">
          <a:avLst/>
        </a:prstGeom>
        <a:solidFill>
          <a:srgbClr val="CCA677"/>
        </a:solidFill>
        <a:ln>
          <a:solidFill>
            <a:srgbClr val="CCA67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>
              <a:solidFill>
                <a:schemeClr val="tx1"/>
              </a:solidFill>
            </a:rPr>
            <a:t>2. Reproductive Tract: </a:t>
          </a:r>
        </a:p>
      </dsp:txBody>
      <dsp:txXfrm>
        <a:off x="28329" y="1161471"/>
        <a:ext cx="4918910" cy="523662"/>
      </dsp:txXfrm>
    </dsp:sp>
    <dsp:sp modelId="{C29EE90C-3682-2545-8C19-4877C48B6F17}">
      <dsp:nvSpPr>
        <dsp:cNvPr id="0" name=""/>
        <dsp:cNvSpPr/>
      </dsp:nvSpPr>
      <dsp:spPr>
        <a:xfrm>
          <a:off x="0" y="1713462"/>
          <a:ext cx="4975568" cy="12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7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Epididymis.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Vas Deferens </a:t>
          </a:r>
          <a:r>
            <a:rPr lang="en-US" sz="1800" b="0" u="none" kern="1200" dirty="0">
              <a:solidFill>
                <a:schemeClr val="bg1">
                  <a:lumMod val="50000"/>
                </a:schemeClr>
              </a:solidFill>
            </a:rPr>
            <a:t>also called Ductus Deferens</a:t>
          </a:r>
          <a:r>
            <a:rPr lang="en-US" sz="1800" b="0" u="none" kern="1200" dirty="0">
              <a:solidFill>
                <a:schemeClr val="tx1"/>
              </a:solidFill>
            </a:rPr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Spermatic cord </a:t>
          </a:r>
          <a:r>
            <a:rPr lang="en-US" sz="1800" kern="1200" dirty="0">
              <a:solidFill>
                <a:srgbClr val="92D050"/>
              </a:solidFill>
              <a:latin typeface="+mn-lt"/>
            </a:rPr>
            <a:t>(vas deferens passes through it)</a:t>
          </a:r>
          <a:r>
            <a:rPr lang="en-US" sz="1800" b="0" u="none" kern="1200" dirty="0">
              <a:solidFill>
                <a:schemeClr val="tx1"/>
              </a:solidFill>
            </a:rPr>
            <a:t>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rgbClr val="92D050"/>
              </a:solidFill>
            </a:rPr>
            <a:t>Urethra</a:t>
          </a:r>
        </a:p>
      </dsp:txBody>
      <dsp:txXfrm>
        <a:off x="0" y="1713462"/>
        <a:ext cx="4975568" cy="1219230"/>
      </dsp:txXfrm>
    </dsp:sp>
    <dsp:sp modelId="{169BADF5-F8C7-9F42-BB0E-E271CA72CAD1}">
      <dsp:nvSpPr>
        <dsp:cNvPr id="0" name=""/>
        <dsp:cNvSpPr/>
      </dsp:nvSpPr>
      <dsp:spPr>
        <a:xfrm>
          <a:off x="0" y="2932692"/>
          <a:ext cx="4975568" cy="580320"/>
        </a:xfrm>
        <a:prstGeom prst="roundRect">
          <a:avLst/>
        </a:prstGeom>
        <a:solidFill>
          <a:srgbClr val="CCA677"/>
        </a:solidFill>
        <a:ln>
          <a:solidFill>
            <a:srgbClr val="CCA67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>
              <a:solidFill>
                <a:schemeClr val="tx1"/>
              </a:solidFill>
            </a:rPr>
            <a:t>3. Accessory Sex Glands:</a:t>
          </a:r>
        </a:p>
      </dsp:txBody>
      <dsp:txXfrm>
        <a:off x="28329" y="2961021"/>
        <a:ext cx="4918910" cy="523662"/>
      </dsp:txXfrm>
    </dsp:sp>
    <dsp:sp modelId="{AA75E4C0-3722-FC4D-AE1B-168CDDDCE293}">
      <dsp:nvSpPr>
        <dsp:cNvPr id="0" name=""/>
        <dsp:cNvSpPr/>
      </dsp:nvSpPr>
      <dsp:spPr>
        <a:xfrm>
          <a:off x="0" y="3513012"/>
          <a:ext cx="4975568" cy="91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7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Seminal vesicles.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Prostate gland. </a:t>
          </a:r>
          <a:r>
            <a:rPr lang="en-US" sz="1800" b="0" u="none" kern="1200" dirty="0">
              <a:solidFill>
                <a:schemeClr val="accent3">
                  <a:lumMod val="50000"/>
                </a:schemeClr>
              </a:solidFill>
            </a:rPr>
            <a:t>biggest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Bulbourethral  glands </a:t>
          </a:r>
          <a:r>
            <a:rPr lang="en-US" sz="1800" b="0" u="none" kern="1200" dirty="0">
              <a:solidFill>
                <a:schemeClr val="accent3">
                  <a:lumMod val="50000"/>
                </a:schemeClr>
              </a:solidFill>
            </a:rPr>
            <a:t>(</a:t>
          </a:r>
          <a:r>
            <a:rPr lang="en-US" sz="1800" b="0" u="none" kern="1200" dirty="0" err="1">
              <a:solidFill>
                <a:schemeClr val="accent3">
                  <a:lumMod val="50000"/>
                </a:schemeClr>
              </a:solidFill>
            </a:rPr>
            <a:t>cowper’s</a:t>
          </a:r>
          <a:r>
            <a:rPr lang="en-US" sz="1800" b="0" u="none" kern="1200" dirty="0">
              <a:solidFill>
                <a:schemeClr val="accent3">
                  <a:lumMod val="50000"/>
                </a:schemeClr>
              </a:solidFill>
            </a:rPr>
            <a:t> glands)</a:t>
          </a:r>
          <a:r>
            <a:rPr lang="en-US" sz="1800" b="0" u="none" kern="1200" dirty="0">
              <a:solidFill>
                <a:schemeClr val="tx1"/>
              </a:solidFill>
            </a:rPr>
            <a:t>.</a:t>
          </a:r>
        </a:p>
      </dsp:txBody>
      <dsp:txXfrm>
        <a:off x="0" y="3513012"/>
        <a:ext cx="4975568" cy="914422"/>
      </dsp:txXfrm>
    </dsp:sp>
    <dsp:sp modelId="{FB19A469-4601-2442-9CB9-6789264DBD48}">
      <dsp:nvSpPr>
        <dsp:cNvPr id="0" name=""/>
        <dsp:cNvSpPr/>
      </dsp:nvSpPr>
      <dsp:spPr>
        <a:xfrm>
          <a:off x="0" y="4427435"/>
          <a:ext cx="4975568" cy="580320"/>
        </a:xfrm>
        <a:prstGeom prst="roundRect">
          <a:avLst/>
        </a:prstGeom>
        <a:solidFill>
          <a:srgbClr val="CCA677"/>
        </a:solidFill>
        <a:ln>
          <a:solidFill>
            <a:srgbClr val="CCA67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u="none" kern="1200" dirty="0">
              <a:solidFill>
                <a:schemeClr val="tx1"/>
              </a:solidFill>
            </a:rPr>
            <a:t>4. External Genitalia:</a:t>
          </a:r>
        </a:p>
      </dsp:txBody>
      <dsp:txXfrm>
        <a:off x="28329" y="4455764"/>
        <a:ext cx="4918910" cy="523662"/>
      </dsp:txXfrm>
    </dsp:sp>
    <dsp:sp modelId="{1D1647D9-CAF9-C24A-8787-6A13DBB4BFB3}">
      <dsp:nvSpPr>
        <dsp:cNvPr id="0" name=""/>
        <dsp:cNvSpPr/>
      </dsp:nvSpPr>
      <dsp:spPr>
        <a:xfrm>
          <a:off x="0" y="5007755"/>
          <a:ext cx="497556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7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0" u="none" kern="1200" dirty="0">
              <a:solidFill>
                <a:schemeClr val="tx1"/>
              </a:solidFill>
            </a:rPr>
            <a:t>Penis</a:t>
          </a:r>
        </a:p>
      </dsp:txBody>
      <dsp:txXfrm>
        <a:off x="0" y="5007755"/>
        <a:ext cx="4975568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QzDLv-_GqiU9tEFYgsd08kfcu1546XQMXmbQ0eTYC8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/>
        </p:nvSpPr>
        <p:spPr>
          <a:xfrm>
            <a:off x="3658685" y="2459504"/>
            <a:ext cx="487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Male reproductive system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99093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863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6437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5876648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2084047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077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7276710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118" y="333376"/>
            <a:ext cx="2552700" cy="206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5018" y="333376"/>
            <a:ext cx="2552700" cy="206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A924380-7195-42CE-80DB-46B5EA10D8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884E359F-C2D0-4F53-B224-5C80E0B36E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538F3A-6503-4AF7-B6ED-F6F0A1C48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922236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2277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9131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6442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7186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4011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7790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297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818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XpZTjtClVk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razkCzuRgak" TargetMode="External"/><Relationship Id="rId4" Type="http://schemas.openxmlformats.org/officeDocument/2006/relationships/hyperlink" Target="https://www.youtube.com/watch?v=39OKrzU3i1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Don't touch\unnamed.png">
            <a:extLst>
              <a:ext uri="{FF2B5EF4-FFF2-40B4-BE49-F238E27FC236}">
                <a16:creationId xmlns:a16="http://schemas.microsoft.com/office/drawing/2014/main" xmlns="" id="{99E2BF00-89CE-4EEB-9DA5-BF7D60EC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168"/>
            <a:ext cx="1569244" cy="15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6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50E5158-D6D5-48D7-8DA3-EC5CEA418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15633"/>
              </p:ext>
            </p:extLst>
          </p:nvPr>
        </p:nvGraphicFramePr>
        <p:xfrm>
          <a:off x="738649" y="930284"/>
          <a:ext cx="9075398" cy="50292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6322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1801062">
                  <a:extLst>
                    <a:ext uri="{9D8B030D-6E8A-4147-A177-3AD203B41FA5}">
                      <a16:colId xmlns:a16="http://schemas.microsoft.com/office/drawing/2014/main" xmlns="" val="2737393612"/>
                    </a:ext>
                  </a:extLst>
                </a:gridCol>
                <a:gridCol w="6958014">
                  <a:extLst>
                    <a:ext uri="{9D8B030D-6E8A-4147-A177-3AD203B41FA5}">
                      <a16:colId xmlns:a16="http://schemas.microsoft.com/office/drawing/2014/main" xmlns="" val="851646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800" b="0" u="none" dirty="0"/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Prostate Gland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69116279"/>
                  </a:ext>
                </a:extLst>
              </a:tr>
              <a:tr h="12192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SUPPLY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Arterial supply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Inferior vesical artery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from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Internal Iliac Artery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22063364"/>
                  </a:ext>
                </a:extLst>
              </a:tr>
              <a:tr h="243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Venous plexus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Lies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between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prostatic fibrous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capsule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and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prostatic sheath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It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drains into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internal iliac veins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It is </a:t>
                      </a:r>
                      <a:r>
                        <a:rPr lang="en-US" sz="1800" u="sng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continuous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superiorly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with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vesical venous plexus (VVS)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of </a:t>
                      </a:r>
                      <a:b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urinary bladder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and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posteriorly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to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internal vertebral venous plexus (IVVP)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189223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Lymphatic drainage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Internal iliac lymph nodes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95273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Prostatic Urethra*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Urethral crest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cs typeface="Times New Roman" pitchFamily="18" charset="0"/>
                        </a:rPr>
                        <a:t>longitudinal elevated ridge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958102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B0F0"/>
                            </a:solidFill>
                          </a:uFill>
                        </a:rPr>
                        <a:t>Prostatic sinus 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Times New Roman" pitchFamily="18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cs typeface="Times New Roman" pitchFamily="18" charset="0"/>
                          <a:sym typeface="Wingdings" panose="05000000000000000000" pitchFamily="2" charset="2"/>
                        </a:rPr>
                        <a:t>Urethral sinus)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1" dirty="0">
                          <a:cs typeface="Times New Roman" pitchFamily="18" charset="0"/>
                        </a:rPr>
                        <a:t>Groove</a:t>
                      </a:r>
                      <a:r>
                        <a:rPr lang="en-US" sz="1800" dirty="0">
                          <a:cs typeface="Times New Roman" pitchFamily="18" charset="0"/>
                        </a:rPr>
                        <a:t> on </a:t>
                      </a:r>
                      <a:r>
                        <a:rPr lang="en-US" sz="1800" b="0" u="sng" dirty="0">
                          <a:cs typeface="Times New Roman" pitchFamily="18" charset="0"/>
                        </a:rPr>
                        <a:t>each side</a:t>
                      </a:r>
                      <a:r>
                        <a:rPr lang="en-US" sz="1800" b="0" u="none" dirty="0"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cs typeface="Times New Roman" pitchFamily="18" charset="0"/>
                        </a:rPr>
                        <a:t>of the </a:t>
                      </a:r>
                      <a:r>
                        <a:rPr lang="en-US" sz="1800" b="1" dirty="0">
                          <a:cs typeface="Times New Roman" pitchFamily="18" charset="0"/>
                        </a:rPr>
                        <a:t>crest</a:t>
                      </a:r>
                      <a:endParaRPr lang="en-US" sz="1800" dirty="0">
                        <a:cs typeface="Times New Roman" pitchFamily="18" charset="0"/>
                      </a:endParaRP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dirty="0">
                          <a:solidFill>
                            <a:srgbClr val="FFC000"/>
                          </a:solidFill>
                        </a:rPr>
                        <a:t>The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 prostatic gland </a:t>
                      </a:r>
                      <a:r>
                        <a:rPr lang="en-US" sz="1800" b="0" u="sng" dirty="0">
                          <a:solidFill>
                            <a:srgbClr val="FFC000"/>
                          </a:solidFill>
                        </a:rPr>
                        <a:t>opens into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</a:rPr>
                        <a:t>the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 prostatic sinus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320617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heavy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FFC000"/>
                            </a:solidFill>
                          </a:uFill>
                        </a:rPr>
                        <a:t>Prostatic utricle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cs typeface="Times New Roman" pitchFamily="18" charset="0"/>
                        </a:rPr>
                        <a:t>A </a:t>
                      </a:r>
                      <a:r>
                        <a:rPr lang="en-US" sz="1800" b="1" dirty="0">
                          <a:cs typeface="Times New Roman" pitchFamily="18" charset="0"/>
                        </a:rPr>
                        <a:t>depression</a:t>
                      </a:r>
                      <a:r>
                        <a:rPr lang="en-US" sz="1800" dirty="0">
                          <a:cs typeface="Times New Roman" pitchFamily="18" charset="0"/>
                        </a:rPr>
                        <a:t> on the </a:t>
                      </a:r>
                      <a:r>
                        <a:rPr lang="en-US" sz="1800" b="1" dirty="0">
                          <a:cs typeface="Times New Roman" pitchFamily="18" charset="0"/>
                        </a:rPr>
                        <a:t>summit</a:t>
                      </a:r>
                      <a:r>
                        <a:rPr lang="en-US" sz="1800" dirty="0">
                          <a:cs typeface="Times New Roman" pitchFamily="18" charset="0"/>
                        </a:rPr>
                        <a:t> of the </a:t>
                      </a:r>
                      <a:r>
                        <a:rPr lang="en-US" sz="1800" b="1" dirty="0">
                          <a:cs typeface="Times New Roman" pitchFamily="18" charset="0"/>
                        </a:rPr>
                        <a:t>urethral crest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ejaculatory ducts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1800" u="sng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open on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sides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 of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utricle</a:t>
                      </a:r>
                      <a:endParaRPr lang="en-US" sz="1800" b="1" dirty="0">
                        <a:cs typeface="Times New Roman" pitchFamily="18" charset="0"/>
                      </a:endParaRP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Seminal colliculus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1" dirty="0">
                          <a:cs typeface="Times New Roman" pitchFamily="18" charset="0"/>
                        </a:rPr>
                        <a:t>rounded eminence </a:t>
                      </a:r>
                      <a:r>
                        <a:rPr lang="en-US" sz="1800" dirty="0">
                          <a:cs typeface="Times New Roman" pitchFamily="18" charset="0"/>
                        </a:rPr>
                        <a:t>that </a:t>
                      </a:r>
                      <a:r>
                        <a:rPr lang="en-US" sz="1800" u="sng" dirty="0">
                          <a:cs typeface="Times New Roman" pitchFamily="18" charset="0"/>
                        </a:rPr>
                        <a:t>opens into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cs typeface="Times New Roman" pitchFamily="18" charset="0"/>
                        </a:rPr>
                        <a:t>the </a:t>
                      </a:r>
                      <a:r>
                        <a:rPr lang="en-US" sz="1800" b="1" dirty="0">
                          <a:cs typeface="Times New Roman" pitchFamily="18" charset="0"/>
                        </a:rPr>
                        <a:t>prostatic utricle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2790763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5651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6633"/>
                  </a:solidFill>
                </a:uFill>
              </a:rPr>
              <a:t>Accessory Glands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32F9E9-75BB-4430-9650-B9E194399800}"/>
              </a:ext>
            </a:extLst>
          </p:cNvPr>
          <p:cNvSpPr/>
          <p:nvPr/>
        </p:nvSpPr>
        <p:spPr>
          <a:xfrm>
            <a:off x="738646" y="5957660"/>
            <a:ext cx="10714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cs typeface="Times New Roman" pitchFamily="18" charset="0"/>
              </a:rPr>
              <a:t>*Structures seen on the </a:t>
            </a:r>
            <a:r>
              <a:rPr lang="en-US" b="1" dirty="0">
                <a:cs typeface="Times New Roman" pitchFamily="18" charset="0"/>
              </a:rPr>
              <a:t>posterior wall </a:t>
            </a:r>
            <a:r>
              <a:rPr lang="en-US" dirty="0">
                <a:cs typeface="Times New Roman" pitchFamily="18" charset="0"/>
              </a:rPr>
              <a:t>of the </a:t>
            </a:r>
            <a:r>
              <a:rPr lang="en-US" b="1" dirty="0">
                <a:cs typeface="Times New Roman" pitchFamily="18" charset="0"/>
              </a:rPr>
              <a:t>prostatic urethra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AE8B711-A48D-462E-BF9E-C2834C50C08E}"/>
              </a:ext>
            </a:extLst>
          </p:cNvPr>
          <p:cNvGrpSpPr/>
          <p:nvPr/>
        </p:nvGrpSpPr>
        <p:grpSpPr>
          <a:xfrm>
            <a:off x="9873258" y="3949700"/>
            <a:ext cx="2300195" cy="1790688"/>
            <a:chOff x="7593444" y="270985"/>
            <a:chExt cx="4276629" cy="4156815"/>
          </a:xfrm>
        </p:grpSpPr>
        <p:pic>
          <p:nvPicPr>
            <p:cNvPr id="13" name="Picture 13" descr="C:\Documents and Settings\Jamila\My Documents\Student Gray\5. Pelvis and perineum\F66122-005-f044c.jpg">
              <a:extLst>
                <a:ext uri="{FF2B5EF4-FFF2-40B4-BE49-F238E27FC236}">
                  <a16:creationId xmlns:a16="http://schemas.microsoft.com/office/drawing/2014/main" xmlns="" id="{8BDDCEA8-0673-4474-8350-BE2AC39D6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" b="27341"/>
            <a:stretch/>
          </p:blipFill>
          <p:spPr bwMode="auto">
            <a:xfrm>
              <a:off x="7621122" y="324609"/>
              <a:ext cx="4248951" cy="410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EED0DCC-CB0D-42A7-A975-D06C68D35CCF}"/>
                </a:ext>
              </a:extLst>
            </p:cNvPr>
            <p:cNvSpPr txBox="1"/>
            <p:nvPr/>
          </p:nvSpPr>
          <p:spPr>
            <a:xfrm>
              <a:off x="7593444" y="1588168"/>
              <a:ext cx="713158" cy="22175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41128D-9E40-4C30-9DFC-9A574D5514D2}"/>
                </a:ext>
              </a:extLst>
            </p:cNvPr>
            <p:cNvSpPr txBox="1"/>
            <p:nvPr/>
          </p:nvSpPr>
          <p:spPr>
            <a:xfrm>
              <a:off x="10193157" y="635267"/>
              <a:ext cx="610406" cy="2117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6BA62B2-77A5-499C-B9D2-DB372E094DB0}"/>
                </a:ext>
              </a:extLst>
            </p:cNvPr>
            <p:cNvSpPr txBox="1"/>
            <p:nvPr/>
          </p:nvSpPr>
          <p:spPr>
            <a:xfrm>
              <a:off x="9249879" y="270985"/>
              <a:ext cx="718834" cy="26926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68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77D8F04-6840-4CD7-B6B2-410E282448FA}"/>
              </a:ext>
            </a:extLst>
          </p:cNvPr>
          <p:cNvGrpSpPr/>
          <p:nvPr/>
        </p:nvGrpSpPr>
        <p:grpSpPr>
          <a:xfrm>
            <a:off x="8702629" y="5032494"/>
            <a:ext cx="2850939" cy="1643487"/>
            <a:chOff x="6014210" y="833356"/>
            <a:chExt cx="5832475" cy="4207781"/>
          </a:xfrm>
        </p:grpSpPr>
        <p:pic>
          <p:nvPicPr>
            <p:cNvPr id="6" name="Picture 2" descr="FG27_09c">
              <a:extLst>
                <a:ext uri="{FF2B5EF4-FFF2-40B4-BE49-F238E27FC236}">
                  <a16:creationId xmlns:a16="http://schemas.microsoft.com/office/drawing/2014/main" xmlns="" id="{C83D654A-B3BE-41CE-AEDA-F229657DA6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t="14913" r="13593" b="7787"/>
            <a:stretch/>
          </p:blipFill>
          <p:spPr>
            <a:xfrm>
              <a:off x="6014210" y="833356"/>
              <a:ext cx="5832475" cy="420778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8432820-60F6-4414-A20A-77F124FB4DA0}"/>
                </a:ext>
              </a:extLst>
            </p:cNvPr>
            <p:cNvSpPr/>
            <p:nvPr/>
          </p:nvSpPr>
          <p:spPr>
            <a:xfrm>
              <a:off x="6096000" y="956345"/>
              <a:ext cx="875251" cy="360727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D8B5977-0A37-4D0D-869D-15C7BBE40825}"/>
                </a:ext>
              </a:extLst>
            </p:cNvPr>
            <p:cNvSpPr/>
            <p:nvPr/>
          </p:nvSpPr>
          <p:spPr>
            <a:xfrm>
              <a:off x="6096000" y="1568741"/>
              <a:ext cx="942363" cy="524109"/>
            </a:xfrm>
            <a:prstGeom prst="rect">
              <a:avLst/>
            </a:prstGeom>
            <a:noFill/>
            <a:ln w="28575">
              <a:solidFill>
                <a:srgbClr val="A162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328F8A0-F0A9-4A5F-BCED-E8DEA0933D74}"/>
                </a:ext>
              </a:extLst>
            </p:cNvPr>
            <p:cNvSpPr/>
            <p:nvPr/>
          </p:nvSpPr>
          <p:spPr>
            <a:xfrm>
              <a:off x="6174297" y="3061982"/>
              <a:ext cx="1484852" cy="36701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AB5CD25-5C30-448D-94DF-0FC7949404B7}"/>
                </a:ext>
              </a:extLst>
            </p:cNvPr>
            <p:cNvSpPr/>
            <p:nvPr/>
          </p:nvSpPr>
          <p:spPr>
            <a:xfrm>
              <a:off x="6174297" y="3909270"/>
              <a:ext cx="1484852" cy="36701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9DD92FD-1084-4C3D-ADE9-DA633D7B5B90}"/>
                </a:ext>
              </a:extLst>
            </p:cNvPr>
            <p:cNvSpPr/>
            <p:nvPr/>
          </p:nvSpPr>
          <p:spPr>
            <a:xfrm>
              <a:off x="11217779" y="3428999"/>
              <a:ext cx="487697" cy="367019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Fig 1.1 - The erectile tissues of the penis.">
            <a:extLst>
              <a:ext uri="{FF2B5EF4-FFF2-40B4-BE49-F238E27FC236}">
                <a16:creationId xmlns:a16="http://schemas.microsoft.com/office/drawing/2014/main" xmlns="" id="{24A9887D-11C4-4E28-8EE9-A30218AC6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11" y="1536082"/>
            <a:ext cx="2210020" cy="29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767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6633"/>
                  </a:solidFill>
                </a:uFill>
              </a:rPr>
              <a:t>Penis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752E3D2-AEDB-4471-8C27-5C3A34AEC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32918"/>
              </p:ext>
            </p:extLst>
          </p:nvPr>
        </p:nvGraphicFramePr>
        <p:xfrm>
          <a:off x="738643" y="948174"/>
          <a:ext cx="8887271" cy="3815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3322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1311965">
                  <a:extLst>
                    <a:ext uri="{9D8B030D-6E8A-4147-A177-3AD203B41FA5}">
                      <a16:colId xmlns:a16="http://schemas.microsoft.com/office/drawing/2014/main" xmlns="" val="1142717485"/>
                    </a:ext>
                  </a:extLst>
                </a:gridCol>
                <a:gridCol w="7001984">
                  <a:extLst>
                    <a:ext uri="{9D8B030D-6E8A-4147-A177-3AD203B41FA5}">
                      <a16:colId xmlns:a16="http://schemas.microsoft.com/office/drawing/2014/main" xmlns="" val="193341326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Copulatory</a:t>
                      </a:r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Has (3)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cylindrical masses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of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erectile tissue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Two </a:t>
                      </a:r>
                      <a:r>
                        <a:rPr lang="en-US" sz="1800" b="0" u="heavy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Corpora </a:t>
                      </a:r>
                      <a:r>
                        <a:rPr lang="en-US" sz="1800" b="0" u="heavy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Cavernosa</a:t>
                      </a:r>
                      <a:endParaRPr lang="en-US" sz="1800" b="0" u="heavy" baseline="0" dirty="0" smtClean="0">
                        <a:solidFill>
                          <a:schemeClr val="tx1"/>
                        </a:solidFill>
                        <a:uFill>
                          <a:solidFill>
                            <a:srgbClr val="00B050"/>
                          </a:solidFill>
                        </a:uFill>
                        <a:latin typeface="+mn-lt"/>
                      </a:endParaRP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One </a:t>
                      </a:r>
                      <a:r>
                        <a:rPr lang="en-US" sz="1800" b="0" u="heavy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Corpus </a:t>
                      </a:r>
                      <a:r>
                        <a:rPr lang="en-US" sz="1800" b="0" u="heavy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spongiosum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5487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dirty="0"/>
                        <a:t>Excretory</a:t>
                      </a: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Penile urethra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transmits urine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seminal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fluid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9198221"/>
                  </a:ext>
                </a:extLst>
              </a:tr>
              <a:tr h="13411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Erectile tissue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u="heavy" baseline="0" dirty="0"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Corpora </a:t>
                      </a:r>
                      <a:r>
                        <a:rPr lang="en-US" sz="1800" b="0" u="heavy" baseline="0" dirty="0" err="1" smtClean="0"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cavernosua</a:t>
                      </a:r>
                      <a:endParaRPr lang="en-US" sz="1800" b="0" u="heavy" baseline="0" dirty="0">
                        <a:uFill>
                          <a:solidFill>
                            <a:srgbClr val="00B050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Two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</a:rPr>
                        <a:t>superior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(right &amp; left) masses of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(Primary erectile tissue)</a:t>
                      </a:r>
                    </a:p>
                    <a:p>
                      <a:pPr marL="180000" indent="-180000" algn="l" rtl="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They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</a:rPr>
                        <a:t>Provide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majority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rigidity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penis</a:t>
                      </a:r>
                    </a:p>
                    <a:p>
                      <a:pPr marL="180000" indent="-180000" algn="l" rtl="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Their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</a:rPr>
                        <a:t>posterior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expansions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forms the </a:t>
                      </a:r>
                      <a:r>
                        <a:rPr lang="en-US" sz="18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2 </a:t>
                      </a:r>
                      <a:r>
                        <a:rPr lang="en-US" sz="1800" b="1" u="heavy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Crurae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(anchor tissue)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against pelvic bone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982624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u="heavy" baseline="0" dirty="0" smtClean="0"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Corpus 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FFFF00"/>
                            </a:solidFill>
                          </a:uFill>
                          <a:latin typeface="+mn-lt"/>
                        </a:rPr>
                        <a:t>spongiosum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The single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</a:rPr>
                        <a:t>inferior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mass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(Secondary erectile tissue)</a:t>
                      </a:r>
                    </a:p>
                    <a:p>
                      <a:pPr marL="180000" indent="-180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It is </a:t>
                      </a:r>
                      <a:r>
                        <a:rPr lang="en-US" sz="1800" b="0" i="0" u="sng" dirty="0">
                          <a:solidFill>
                            <a:schemeClr val="tx1"/>
                          </a:solidFill>
                        </a:rPr>
                        <a:t>traversed by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penile urethra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u="none" dirty="0">
                          <a:solidFill>
                            <a:srgbClr val="FFC000"/>
                          </a:solidFill>
                        </a:rPr>
                        <a:t>Its </a:t>
                      </a:r>
                      <a:r>
                        <a:rPr lang="en-US" sz="1800" b="0" u="sng" dirty="0">
                          <a:solidFill>
                            <a:srgbClr val="FFC000"/>
                          </a:solidFill>
                        </a:rPr>
                        <a:t>Anterior</a:t>
                      </a:r>
                      <a:r>
                        <a:rPr lang="en-US" sz="1800" b="1" u="none" dirty="0">
                          <a:solidFill>
                            <a:srgbClr val="FFC000"/>
                          </a:solidFill>
                        </a:rPr>
                        <a:t> expansion 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</a:rPr>
                        <a:t>forms the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</a:rPr>
                        <a:t>Glans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penis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i="0" u="none" dirty="0">
                          <a:solidFill>
                            <a:schemeClr val="tx1"/>
                          </a:solidFill>
                        </a:rPr>
                        <a:t>Its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</a:rPr>
                        <a:t>posterior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 expansion 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</a:rPr>
                        <a:t>forms the </a:t>
                      </a:r>
                      <a:r>
                        <a:rPr lang="en-US" sz="1800" b="0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bulb of the penis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70512527"/>
                  </a:ext>
                </a:extLst>
              </a:tr>
            </a:tbl>
          </a:graphicData>
        </a:graphic>
      </p:graphicFrame>
      <p:sp>
        <p:nvSpPr>
          <p:cNvPr id="14" name="Content Placeholder 7">
            <a:extLst>
              <a:ext uri="{FF2B5EF4-FFF2-40B4-BE49-F238E27FC236}">
                <a16:creationId xmlns:a16="http://schemas.microsoft.com/office/drawing/2014/main" xmlns="" id="{21C42FE8-EFE1-4935-A821-CA4D86717283}"/>
              </a:ext>
            </a:extLst>
          </p:cNvPr>
          <p:cNvSpPr txBox="1">
            <a:spLocks/>
          </p:cNvSpPr>
          <p:nvPr/>
        </p:nvSpPr>
        <p:spPr>
          <a:xfrm>
            <a:off x="738649" y="4921284"/>
            <a:ext cx="9253490" cy="8705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Prepuce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or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foreskin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Fold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skin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covering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glans penis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(before circumcision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=</a:t>
            </a:r>
            <a:r>
              <a:rPr lang="ar-SA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الختان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</a:t>
            </a:r>
            <a:endParaRPr lang="ar-SA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CB02EC9-1872-445E-AE2C-4B675A13D34F}"/>
              </a:ext>
            </a:extLst>
          </p:cNvPr>
          <p:cNvGrpSpPr/>
          <p:nvPr/>
        </p:nvGrpSpPr>
        <p:grpSpPr>
          <a:xfrm>
            <a:off x="3489372" y="5259456"/>
            <a:ext cx="3166371" cy="1417063"/>
            <a:chOff x="7324453" y="4759139"/>
            <a:chExt cx="4027672" cy="1951850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3199299B-B06B-407E-ABBE-CC53C2851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" t="5670" r="2747" b="2286"/>
            <a:stretch>
              <a:fillRect/>
            </a:stretch>
          </p:blipFill>
          <p:spPr bwMode="auto">
            <a:xfrm>
              <a:off x="7324453" y="4759139"/>
              <a:ext cx="3951782" cy="195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6C9E23C-B8C2-46AA-B4D3-00990110D7F2}"/>
                </a:ext>
              </a:extLst>
            </p:cNvPr>
            <p:cNvSpPr/>
            <p:nvPr/>
          </p:nvSpPr>
          <p:spPr>
            <a:xfrm>
              <a:off x="10723888" y="6149130"/>
              <a:ext cx="628237" cy="2239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86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AF31CCB-DA6C-449F-BD5D-8D21B05FC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16479"/>
              </p:ext>
            </p:extLst>
          </p:nvPr>
        </p:nvGraphicFramePr>
        <p:xfrm>
          <a:off x="738642" y="948174"/>
          <a:ext cx="8887271" cy="402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7358">
                  <a:extLst>
                    <a:ext uri="{9D8B030D-6E8A-4147-A177-3AD203B41FA5}">
                      <a16:colId xmlns:a16="http://schemas.microsoft.com/office/drawing/2014/main" xmlns="" val="1904793010"/>
                    </a:ext>
                  </a:extLst>
                </a:gridCol>
                <a:gridCol w="3924385">
                  <a:extLst>
                    <a:ext uri="{9D8B030D-6E8A-4147-A177-3AD203B41FA5}">
                      <a16:colId xmlns:a16="http://schemas.microsoft.com/office/drawing/2014/main" xmlns="" val="3301827088"/>
                    </a:ext>
                  </a:extLst>
                </a:gridCol>
                <a:gridCol w="3415528">
                  <a:extLst>
                    <a:ext uri="{9D8B030D-6E8A-4147-A177-3AD203B41FA5}">
                      <a16:colId xmlns:a16="http://schemas.microsoft.com/office/drawing/2014/main" xmlns="" val="3977496434"/>
                    </a:ext>
                  </a:extLst>
                </a:gridCol>
              </a:tblGrid>
              <a:tr h="14513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Indication</a:t>
                      </a:r>
                      <a:endParaRPr lang="en-GB" sz="18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Evaluation</a:t>
                      </a:r>
                      <a:r>
                        <a:rPr lang="en-US" sz="1800" b="0" u="none" dirty="0">
                          <a:solidFill>
                            <a:sysClr val="windowText" lastClr="000000"/>
                          </a:solidFill>
                        </a:rPr>
                        <a:t> of </a:t>
                      </a:r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testicular pain</a:t>
                      </a:r>
                      <a:r>
                        <a:rPr lang="en-US" sz="1800" b="0" u="none" dirty="0">
                          <a:solidFill>
                            <a:sysClr val="windowText" lastClr="000000"/>
                          </a:solidFill>
                        </a:rPr>
                        <a:t> in case of </a:t>
                      </a:r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(Testicular Torsion). </a:t>
                      </a:r>
                      <a:endParaRPr lang="en-GB" sz="18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6927149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Technique</a:t>
                      </a:r>
                      <a:endParaRPr lang="en-GB" sz="18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800" b="1" u="none" dirty="0"/>
                        <a:t>Examiner strokes </a:t>
                      </a:r>
                      <a:r>
                        <a:rPr lang="en-US" sz="1800" b="0" u="none" dirty="0"/>
                        <a:t>OR </a:t>
                      </a:r>
                      <a:r>
                        <a:rPr lang="en-US" sz="1800" b="1" u="none" dirty="0"/>
                        <a:t>pinches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skin</a:t>
                      </a:r>
                      <a:r>
                        <a:rPr lang="en-US" sz="1800" b="0" u="none" dirty="0"/>
                        <a:t> in the </a:t>
                      </a:r>
                      <a:r>
                        <a:rPr lang="en-US" sz="1800" b="1" u="none" dirty="0"/>
                        <a:t>upper medial thigh</a:t>
                      </a:r>
                      <a:r>
                        <a:rPr lang="en-US" sz="1800" b="0" u="none" dirty="0"/>
                        <a:t>. </a:t>
                      </a:r>
                      <a:br>
                        <a:rPr lang="en-US" sz="1800" b="0" u="none" dirty="0"/>
                      </a:br>
                      <a:r>
                        <a:rPr lang="en-US" sz="1800" b="0" u="none" dirty="0"/>
                        <a:t>It </a:t>
                      </a:r>
                      <a:r>
                        <a:rPr lang="en-US" sz="1800" b="0" u="sng" dirty="0"/>
                        <a:t>causes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contraction</a:t>
                      </a:r>
                      <a:r>
                        <a:rPr lang="en-US" sz="1800" b="0" u="none" dirty="0"/>
                        <a:t> of the </a:t>
                      </a:r>
                      <a:r>
                        <a:rPr lang="en-US" sz="1800" b="1" u="none" dirty="0"/>
                        <a:t>cremasteric muscle</a:t>
                      </a:r>
                      <a:endParaRPr lang="en-GB" sz="18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331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Observation</a:t>
                      </a:r>
                      <a:endParaRPr lang="en-GB" sz="18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800" b="1" u="none" dirty="0"/>
                        <a:t>Rise</a:t>
                      </a:r>
                      <a:r>
                        <a:rPr lang="en-US" sz="1800" b="0" u="none" dirty="0"/>
                        <a:t> of the </a:t>
                      </a:r>
                      <a:r>
                        <a:rPr lang="en-US" sz="1800" b="1" i="0" u="none" dirty="0"/>
                        <a:t>Testicle</a:t>
                      </a:r>
                      <a:r>
                        <a:rPr lang="en-US" sz="1800" b="0" u="none" dirty="0"/>
                        <a:t> on </a:t>
                      </a:r>
                      <a:r>
                        <a:rPr lang="en-US" sz="1800" b="1" u="none" dirty="0"/>
                        <a:t>same side </a:t>
                      </a:r>
                      <a:r>
                        <a:rPr lang="en-US" sz="1800" b="0" u="none" dirty="0"/>
                        <a:t>(normal)</a:t>
                      </a:r>
                      <a:endParaRPr lang="en-GB" sz="1800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475249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0"/>
                      <a:r>
                        <a:rPr lang="en-US" sz="1800" b="1" u="none" dirty="0">
                          <a:solidFill>
                            <a:sysClr val="windowText" lastClr="000000"/>
                          </a:solidFill>
                        </a:rPr>
                        <a:t>Interpretation</a:t>
                      </a:r>
                      <a:endParaRPr lang="en-GB" sz="18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800" b="0" u="none" dirty="0"/>
                        <a:t>NORMAL: It is </a:t>
                      </a:r>
                      <a:r>
                        <a:rPr lang="en-US" sz="1800" b="1" u="none" dirty="0"/>
                        <a:t>present</a:t>
                      </a:r>
                      <a:r>
                        <a:rPr lang="en-US" sz="1800" b="0" u="none" dirty="0"/>
                        <a:t> with </a:t>
                      </a:r>
                      <a:r>
                        <a:rPr lang="en-US" sz="1800" b="1" u="none" dirty="0"/>
                        <a:t>Epididymitis</a:t>
                      </a:r>
                      <a:r>
                        <a:rPr lang="en-US" sz="1800" b="0" u="none" dirty="0"/>
                        <a:t>.</a:t>
                      </a:r>
                      <a:endParaRPr lang="en-GB" sz="18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89974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800" b="1" u="none" dirty="0"/>
                        <a:t>ABSENT</a:t>
                      </a:r>
                      <a:r>
                        <a:rPr lang="en-US" sz="1800" b="0" u="none" dirty="0"/>
                        <a:t>: (no Testicle rise), Is Suggestive of </a:t>
                      </a:r>
                      <a:r>
                        <a:rPr lang="en-US" sz="1800" b="1" u="none" dirty="0"/>
                        <a:t>TESTICULAR TORSION</a:t>
                      </a:r>
                      <a:r>
                        <a:rPr lang="en-US" sz="1800" b="0" u="none" dirty="0"/>
                        <a:t>.</a:t>
                      </a:r>
                    </a:p>
                    <a:p>
                      <a:pPr algn="l" rtl="0"/>
                      <a:r>
                        <a:rPr lang="en-US" sz="1800" b="0" u="none" dirty="0"/>
                        <a:t> (Also </a:t>
                      </a:r>
                      <a:r>
                        <a:rPr lang="en-US" sz="1800" b="1" u="none" dirty="0"/>
                        <a:t>ABSENT</a:t>
                      </a:r>
                      <a:r>
                        <a:rPr lang="en-US" sz="1800" b="0" u="none" dirty="0"/>
                        <a:t> in </a:t>
                      </a:r>
                      <a:r>
                        <a:rPr lang="en-US" sz="1800" b="1" u="none" dirty="0"/>
                        <a:t>50%</a:t>
                      </a:r>
                      <a:r>
                        <a:rPr lang="en-US" sz="1800" b="0" u="none" dirty="0"/>
                        <a:t> of </a:t>
                      </a:r>
                      <a:r>
                        <a:rPr lang="en-US" sz="1800" b="1" u="none" dirty="0"/>
                        <a:t>boys under age 30 months</a:t>
                      </a:r>
                      <a:r>
                        <a:rPr lang="en-US" sz="1800" b="0" u="none" dirty="0"/>
                        <a:t>)</a:t>
                      </a:r>
                      <a:endParaRPr lang="en-GB" sz="18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5691343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ctr" rtl="0"/>
                      <a:r>
                        <a:rPr lang="en-GB" sz="1800" b="1" u="none" dirty="0">
                          <a:solidFill>
                            <a:sysClr val="windowText" lastClr="000000"/>
                          </a:solidFill>
                        </a:rPr>
                        <a:t>Efficacy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800" b="1" u="none" dirty="0"/>
                        <a:t>Test Sensitivity </a:t>
                      </a:r>
                      <a:r>
                        <a:rPr lang="en-US" sz="1800" b="0" u="none" dirty="0"/>
                        <a:t>for </a:t>
                      </a:r>
                      <a:r>
                        <a:rPr lang="en-US" sz="1800" b="1" u="none" dirty="0"/>
                        <a:t>Testicular Torsion</a:t>
                      </a:r>
                      <a:r>
                        <a:rPr lang="en-US" sz="1800" b="0" u="none" dirty="0"/>
                        <a:t>: </a:t>
                      </a:r>
                      <a:r>
                        <a:rPr lang="en-US" sz="1800" b="1" u="none" dirty="0"/>
                        <a:t>99%</a:t>
                      </a:r>
                      <a:r>
                        <a:rPr lang="en-US" sz="1800" b="0" u="none" dirty="0"/>
                        <a:t> </a:t>
                      </a:r>
                    </a:p>
                    <a:p>
                      <a:pPr algn="l" rtl="0"/>
                      <a:r>
                        <a:rPr lang="en-US" sz="1800" b="1" u="none" dirty="0"/>
                        <a:t>Assumes age over 30 months</a:t>
                      </a:r>
                      <a:endParaRPr lang="en-GB" sz="1800" b="1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8284194"/>
                  </a:ext>
                </a:extLst>
              </a:tr>
              <a:tr h="298569">
                <a:tc rowSpan="2">
                  <a:txBody>
                    <a:bodyPr/>
                    <a:lstStyle/>
                    <a:p>
                      <a:pPr algn="ctr" rtl="0"/>
                      <a:r>
                        <a:rPr lang="en-GB" sz="1800" b="1" u="none" dirty="0">
                          <a:solidFill>
                            <a:sysClr val="windowText" lastClr="000000"/>
                          </a:solidFill>
                        </a:rPr>
                        <a:t>Nerve involved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rgbClr val="FFC000"/>
                          </a:solidFill>
                        </a:rPr>
                        <a:t>Genitofemoral (GFN),  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( L 1,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7262882"/>
                  </a:ext>
                </a:extLst>
              </a:tr>
              <a:tr h="298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Sensory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: </a:t>
                      </a:r>
                    </a:p>
                    <a:p>
                      <a:pPr algn="l" rtl="0"/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Femoral branch of (GFN) &amp; Ilioinguinal</a:t>
                      </a:r>
                      <a:endParaRPr lang="en-GB" sz="1800" b="0" u="non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u="none" dirty="0">
                          <a:solidFill>
                            <a:srgbClr val="FFC000"/>
                          </a:solidFill>
                        </a:rPr>
                        <a:t>Motor</a:t>
                      </a:r>
                      <a:r>
                        <a:rPr lang="en-US" sz="1800" b="0" u="none" dirty="0">
                          <a:solidFill>
                            <a:srgbClr val="FFC000"/>
                          </a:solidFill>
                        </a:rPr>
                        <a:t>: </a:t>
                      </a:r>
                    </a:p>
                    <a:p>
                      <a:pPr algn="l" rtl="0"/>
                      <a:r>
                        <a:rPr lang="en-US" sz="1800" b="0" u="none" dirty="0">
                          <a:solidFill>
                            <a:srgbClr val="FFC000"/>
                          </a:solidFill>
                        </a:rPr>
                        <a:t>Genital branch of (GFN).</a:t>
                      </a:r>
                      <a:endParaRPr lang="en-GB" sz="1800" b="0" u="none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077494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F47C93-39BF-441F-9341-B7A6BEAC2C18}"/>
              </a:ext>
            </a:extLst>
          </p:cNvPr>
          <p:cNvSpPr/>
          <p:nvPr/>
        </p:nvSpPr>
        <p:spPr>
          <a:xfrm>
            <a:off x="738642" y="4971534"/>
            <a:ext cx="888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*Do not use this test under age of 30 months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(as the muscle has not fully developed yet). </a:t>
            </a:r>
          </a:p>
        </p:txBody>
      </p:sp>
      <p:pic>
        <p:nvPicPr>
          <p:cNvPr id="21" name="Picture 2" descr="http://www.ebmedicine.net/spaw/uploads/aboutUs/Cremasteric%20Reflex%20Emergency%20Medicine%20Practice.JPG">
            <a:extLst>
              <a:ext uri="{FF2B5EF4-FFF2-40B4-BE49-F238E27FC236}">
                <a16:creationId xmlns:a16="http://schemas.microsoft.com/office/drawing/2014/main" xmlns="" id="{68EA3F7C-05A9-4565-B54C-081CE949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r="3636" b="21739"/>
          <a:stretch>
            <a:fillRect/>
          </a:stretch>
        </p:blipFill>
        <p:spPr bwMode="auto">
          <a:xfrm>
            <a:off x="9902777" y="2892577"/>
            <a:ext cx="1883159" cy="188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41DA807-8727-4BB2-A3BE-5ADCC65E1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22" y="489427"/>
            <a:ext cx="1747414" cy="2321051"/>
          </a:xfrm>
          <a:prstGeom prst="rect">
            <a:avLst/>
          </a:prstGeom>
        </p:spPr>
      </p:pic>
      <p:pic>
        <p:nvPicPr>
          <p:cNvPr id="23" name="Picture 14" descr="Image result for torsion of testis">
            <a:extLst>
              <a:ext uri="{FF2B5EF4-FFF2-40B4-BE49-F238E27FC236}">
                <a16:creationId xmlns:a16="http://schemas.microsoft.com/office/drawing/2014/main" xmlns="" id="{8D31C5F8-00A0-4C08-8190-3CF781D4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777" y="4971534"/>
            <a:ext cx="1969951" cy="15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xmlns="" id="{EE8E89B8-E924-4EC9-B73E-1096064D24C7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767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6633"/>
                  </a:solidFill>
                </a:uFill>
              </a:rPr>
              <a:t>Cremasteric reflex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9B0B1D5-E3F3-4067-BDAE-8640094F9B1D}"/>
              </a:ext>
            </a:extLst>
          </p:cNvPr>
          <p:cNvSpPr txBox="1"/>
          <p:nvPr/>
        </p:nvSpPr>
        <p:spPr>
          <a:xfrm>
            <a:off x="0" y="685800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*Epididymitis &amp; testicular torsion have similar presentation so to differentiate between them we test the cremasteric reflex. If present = epididymitis &amp; if its absent then = testicular torsion.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Testicular torsion occurs when the spermatic cord twists, cutting off the testicle's blood supply. </a:t>
            </a:r>
          </a:p>
        </p:txBody>
      </p:sp>
    </p:spTree>
    <p:extLst>
      <p:ext uri="{BB962C8B-B14F-4D97-AF65-F5344CB8AC3E}">
        <p14:creationId xmlns:p14="http://schemas.microsoft.com/office/powerpoint/2010/main" val="256151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AF31CCB-DA6C-449F-BD5D-8D21B05FC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19335"/>
              </p:ext>
            </p:extLst>
          </p:nvPr>
        </p:nvGraphicFramePr>
        <p:xfrm>
          <a:off x="738642" y="948174"/>
          <a:ext cx="10515600" cy="3474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88332">
                  <a:extLst>
                    <a:ext uri="{9D8B030D-6E8A-4147-A177-3AD203B41FA5}">
                      <a16:colId xmlns:a16="http://schemas.microsoft.com/office/drawing/2014/main" xmlns="" val="1904793010"/>
                    </a:ext>
                  </a:extLst>
                </a:gridCol>
                <a:gridCol w="4563634">
                  <a:extLst>
                    <a:ext uri="{9D8B030D-6E8A-4147-A177-3AD203B41FA5}">
                      <a16:colId xmlns:a16="http://schemas.microsoft.com/office/drawing/2014/main" xmlns="" val="3301827088"/>
                    </a:ext>
                  </a:extLst>
                </a:gridCol>
                <a:gridCol w="4563634">
                  <a:extLst>
                    <a:ext uri="{9D8B030D-6E8A-4147-A177-3AD203B41FA5}">
                      <a16:colId xmlns:a16="http://schemas.microsoft.com/office/drawing/2014/main" xmlns="" val="3417012087"/>
                    </a:ext>
                  </a:extLst>
                </a:gridCol>
              </a:tblGrid>
              <a:tr h="145130">
                <a:tc>
                  <a:txBody>
                    <a:bodyPr/>
                    <a:lstStyle/>
                    <a:p>
                      <a:pPr algn="ctr" rtl="0"/>
                      <a:endParaRPr lang="en-GB" sz="1800" b="1" u="non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kern="1200" dirty="0">
                          <a:solidFill>
                            <a:schemeClr val="tx1"/>
                          </a:solidFill>
                        </a:rPr>
                        <a:t>Benign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kern="1200" dirty="0">
                          <a:solidFill>
                            <a:schemeClr val="tx1"/>
                          </a:solidFill>
                          <a:effectLst/>
                        </a:rPr>
                        <a:t>Malignant (prostatic carcinoma)</a:t>
                      </a:r>
                      <a:endParaRPr lang="en-US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927149"/>
                  </a:ext>
                </a:extLst>
              </a:tr>
              <a:tr h="19681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b="1" kern="1200" dirty="0"/>
                        <a:t>Age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Common after middle age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/>
                        <a:t>common after the age of 55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44331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/>
                        <a:t>Metastasis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Does not metastasize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/>
                        <a:t>Lymphatic</a:t>
                      </a:r>
                      <a:r>
                        <a:rPr lang="en-US" sz="1800" kern="1200" dirty="0"/>
                        <a:t> spread: </a:t>
                      </a:r>
                      <a:r>
                        <a:rPr lang="en-US" sz="1800" u="none" kern="1200" dirty="0"/>
                        <a:t>metastasize</a:t>
                      </a:r>
                      <a:r>
                        <a:rPr lang="en-US" sz="1800" kern="1200" dirty="0"/>
                        <a:t> </a:t>
                      </a:r>
                      <a:r>
                        <a:rPr lang="en-US" sz="1800" b="1" u="sng" kern="1200" dirty="0"/>
                        <a:t>first</a:t>
                      </a:r>
                      <a:r>
                        <a:rPr lang="en-US" sz="1800" u="sng" kern="1200" dirty="0"/>
                        <a:t> to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</a:rPr>
                        <a:t>internal iliac </a:t>
                      </a:r>
                      <a:r>
                        <a:rPr lang="en-US" sz="1800" kern="1200" dirty="0">
                          <a:solidFill>
                            <a:srgbClr val="C00000"/>
                          </a:solidFill>
                        </a:rPr>
                        <a:t>&amp;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</a:rPr>
                        <a:t>sacral lymph nodes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kern="1200" dirty="0"/>
                        <a:t>Venous</a:t>
                      </a:r>
                      <a:r>
                        <a:rPr lang="en-US" sz="1800" kern="1200" dirty="0"/>
                        <a:t> spread: </a:t>
                      </a:r>
                      <a:r>
                        <a:rPr lang="en-US" sz="1800" b="1" u="sng" kern="1200" dirty="0"/>
                        <a:t>Later</a:t>
                      </a:r>
                      <a:r>
                        <a:rPr lang="en-US" sz="1800" u="sng" kern="1200" dirty="0"/>
                        <a:t> to</a:t>
                      </a:r>
                      <a:r>
                        <a:rPr lang="en-US" sz="1800" kern="1200" dirty="0"/>
                        <a:t> </a:t>
                      </a:r>
                      <a:r>
                        <a:rPr lang="en-US" sz="1800" b="1" kern="1200" dirty="0"/>
                        <a:t>distant nodes </a:t>
                      </a:r>
                      <a:r>
                        <a:rPr lang="en-US" sz="1800" kern="1200" dirty="0"/>
                        <a:t>, </a:t>
                      </a:r>
                      <a:r>
                        <a:rPr lang="en-US" sz="1800" b="1" kern="1200" dirty="0"/>
                        <a:t>bone</a:t>
                      </a:r>
                      <a:r>
                        <a:rPr lang="en-US" sz="1800" kern="1200" dirty="0"/>
                        <a:t> &amp; </a:t>
                      </a:r>
                      <a:r>
                        <a:rPr lang="en-US" sz="1800" b="1" kern="1200" dirty="0"/>
                        <a:t>brain through (IVVP)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4752495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/>
                        <a:t>Relation to urethra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An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enlarged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prostate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</a:rPr>
                        <a:t>projects into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urinary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bladder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distorts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prostatic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</a:rPr>
                        <a:t>urethra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rgbClr val="0070C0"/>
                          </a:solidFill>
                        </a:rPr>
                        <a:t>It can cause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obstruction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</a:rPr>
                        <a:t> to </a:t>
                      </a:r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urine flow 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</a:rPr>
                        <a:t>because of its close relationship to the prostatic urethra</a:t>
                      </a:r>
                      <a:endParaRPr lang="en-US" sz="18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48284194"/>
                  </a:ext>
                </a:extLst>
              </a:tr>
              <a:tr h="597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/>
                        <a:t>Notes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The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middle lobe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often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enlarges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 and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obstructs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 the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internal urethral orifice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, this </a:t>
                      </a:r>
                      <a:r>
                        <a:rPr lang="en-US" sz="1800" u="sng" kern="1200" dirty="0">
                          <a:solidFill>
                            <a:srgbClr val="FFC000"/>
                          </a:solidFill>
                        </a:rPr>
                        <a:t>leads to</a:t>
                      </a:r>
                      <a:r>
                        <a:rPr lang="en-US" sz="1800" u="none" kern="12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rgbClr val="FFC000"/>
                          </a:solidFill>
                        </a:rPr>
                        <a:t>Nocturia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Dysuria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Frequency</a:t>
                      </a:r>
                      <a:r>
                        <a:rPr lang="en-US" sz="1800" kern="1200" dirty="0">
                          <a:solidFill>
                            <a:srgbClr val="FFC000"/>
                          </a:solidFill>
                        </a:rPr>
                        <a:t> and 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</a:rPr>
                        <a:t>Urgency</a:t>
                      </a:r>
                      <a:endParaRPr lang="en-US" sz="18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The </a:t>
                      </a:r>
                      <a:r>
                        <a:rPr lang="en-US" sz="1800" b="1" kern="1200" dirty="0"/>
                        <a:t>malignant</a:t>
                      </a:r>
                      <a:r>
                        <a:rPr lang="en-US" sz="1800" kern="1200" dirty="0"/>
                        <a:t> </a:t>
                      </a:r>
                      <a:r>
                        <a:rPr lang="en-US" sz="1800" b="1" kern="1200" dirty="0"/>
                        <a:t>prostate</a:t>
                      </a:r>
                      <a:r>
                        <a:rPr lang="en-US" sz="1800" kern="1200" dirty="0"/>
                        <a:t> is </a:t>
                      </a:r>
                      <a:r>
                        <a:rPr lang="en-US" sz="1800" b="1" kern="1200" dirty="0"/>
                        <a:t>felt</a:t>
                      </a:r>
                      <a:r>
                        <a:rPr lang="en-US" sz="1800" kern="1200" dirty="0"/>
                        <a:t> </a:t>
                      </a:r>
                      <a:r>
                        <a:rPr lang="en-US" sz="1800" b="1" kern="1200" dirty="0"/>
                        <a:t>hard</a:t>
                      </a:r>
                      <a:r>
                        <a:rPr lang="en-US" sz="1800" kern="1200" dirty="0"/>
                        <a:t> &amp; </a:t>
                      </a:r>
                      <a:r>
                        <a:rPr lang="en-US" sz="1800" b="1" kern="1200" dirty="0"/>
                        <a:t>irregular</a:t>
                      </a:r>
                      <a:r>
                        <a:rPr lang="en-US" sz="1800" kern="1200" dirty="0"/>
                        <a:t> in </a:t>
                      </a:r>
                      <a:r>
                        <a:rPr lang="en-US" sz="1800" b="1" kern="1200" dirty="0"/>
                        <a:t>Per- rectal examination (PR)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7702258"/>
                  </a:ext>
                </a:extLst>
              </a:tr>
            </a:tbl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xmlns="" id="{EE8E89B8-E924-4EC9-B73E-1096064D24C7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767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6633"/>
                  </a:solidFill>
                </a:uFill>
              </a:rPr>
              <a:t>Hypertrophy of the Prostate</a:t>
            </a:r>
          </a:p>
        </p:txBody>
      </p:sp>
      <p:pic>
        <p:nvPicPr>
          <p:cNvPr id="10" name="Picture 12" descr="http://cdn1.teachmeseries.com/tmanatomy/wp-content/uploads/20171222220307/Digital-Rectal-Examination-Rectal-Anatomy.jpg">
            <a:extLst>
              <a:ext uri="{FF2B5EF4-FFF2-40B4-BE49-F238E27FC236}">
                <a16:creationId xmlns:a16="http://schemas.microsoft.com/office/drawing/2014/main" xmlns="" id="{2D85B7D9-6402-4B0D-9FA4-0F4D54B3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26" y="4542815"/>
            <a:ext cx="2432551" cy="20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0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2C2AB1-04A4-4615-BE76-96FD1D9466C9}"/>
              </a:ext>
            </a:extLst>
          </p:cNvPr>
          <p:cNvSpPr txBox="1"/>
          <p:nvPr/>
        </p:nvSpPr>
        <p:spPr>
          <a:xfrm>
            <a:off x="526848" y="587648"/>
            <a:ext cx="5384307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1. The lymphatic drainage of the scrotum is?</a:t>
            </a:r>
          </a:p>
          <a:p>
            <a:r>
              <a:rPr lang="en-US" sz="1600" dirty="0">
                <a:latin typeface="+mn-lt"/>
              </a:rPr>
              <a:t>A- Superficial inguinal nodes</a:t>
            </a:r>
          </a:p>
          <a:p>
            <a:r>
              <a:rPr lang="en-US" sz="1600" dirty="0">
                <a:latin typeface="+mn-lt"/>
              </a:rPr>
              <a:t>B- Deep inguinal nodes</a:t>
            </a:r>
          </a:p>
          <a:p>
            <a:r>
              <a:rPr lang="en-US" sz="1600" dirty="0">
                <a:latin typeface="+mn-lt"/>
              </a:rPr>
              <a:t>C- Paraaortic nodes</a:t>
            </a:r>
          </a:p>
          <a:p>
            <a:r>
              <a:rPr lang="en-US" sz="1600" dirty="0">
                <a:latin typeface="+mn-lt"/>
              </a:rPr>
              <a:t>D- Testicular nodes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2. What is the male primary sex organ?</a:t>
            </a:r>
          </a:p>
          <a:p>
            <a:r>
              <a:rPr lang="en-US" sz="1600" dirty="0">
                <a:latin typeface="+mn-lt"/>
              </a:rPr>
              <a:t>A- Vas deference </a:t>
            </a:r>
          </a:p>
          <a:p>
            <a:r>
              <a:rPr lang="en-US" sz="1600" dirty="0">
                <a:latin typeface="+mn-lt"/>
              </a:rPr>
              <a:t>B- Penis</a:t>
            </a:r>
          </a:p>
          <a:p>
            <a:r>
              <a:rPr lang="en-US" sz="1600" dirty="0">
                <a:latin typeface="+mn-lt"/>
              </a:rPr>
              <a:t>C- Testes </a:t>
            </a:r>
          </a:p>
          <a:p>
            <a:r>
              <a:rPr lang="en-US" sz="1600" dirty="0">
                <a:latin typeface="+mn-lt"/>
              </a:rPr>
              <a:t>D- Prostate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3. ________ Of the epididymis receives efferent </a:t>
            </a:r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ductules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 from the testis?</a:t>
            </a:r>
          </a:p>
          <a:p>
            <a:r>
              <a:rPr lang="en-US" sz="1600" dirty="0">
                <a:latin typeface="+mn-lt"/>
              </a:rPr>
              <a:t>A- Head			B- Body</a:t>
            </a:r>
          </a:p>
          <a:p>
            <a:r>
              <a:rPr lang="en-US" sz="1600" dirty="0">
                <a:latin typeface="+mn-lt"/>
              </a:rPr>
              <a:t>C- Tail			D- Vas deferens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4. Which of the following lies lateral to the vas deferens?</a:t>
            </a:r>
          </a:p>
          <a:p>
            <a:r>
              <a:rPr lang="en-US" sz="1600" dirty="0">
                <a:latin typeface="+mn-lt"/>
              </a:rPr>
              <a:t>A- Cowper's glands</a:t>
            </a:r>
          </a:p>
          <a:p>
            <a:r>
              <a:rPr lang="en-US" sz="1600" dirty="0">
                <a:latin typeface="+mn-lt"/>
              </a:rPr>
              <a:t>B- Prostate</a:t>
            </a:r>
          </a:p>
          <a:p>
            <a:r>
              <a:rPr lang="en-US" sz="1600" dirty="0">
                <a:latin typeface="+mn-lt"/>
              </a:rPr>
              <a:t>C- Seminal vesicle</a:t>
            </a:r>
          </a:p>
          <a:p>
            <a:r>
              <a:rPr lang="en-US" sz="1600" dirty="0">
                <a:latin typeface="+mn-lt"/>
              </a:rPr>
              <a:t>D- Rectum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0846" y="587648"/>
            <a:ext cx="57803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5. Which of the following related anteriorly to the prostate gland?</a:t>
            </a:r>
          </a:p>
          <a:p>
            <a:r>
              <a:rPr lang="en-US" sz="1600" dirty="0">
                <a:latin typeface="+mn-lt"/>
              </a:rPr>
              <a:t>A- Neck of the bladder</a:t>
            </a:r>
          </a:p>
          <a:p>
            <a:r>
              <a:rPr lang="en-US" sz="1600" dirty="0">
                <a:latin typeface="+mn-lt"/>
              </a:rPr>
              <a:t>B- Symphysis pubis (</a:t>
            </a:r>
            <a:r>
              <a:rPr lang="en-US" sz="1600" dirty="0" err="1">
                <a:latin typeface="+mn-lt"/>
              </a:rPr>
              <a:t>sp</a:t>
            </a:r>
            <a:r>
              <a:rPr lang="en-US" sz="1600" dirty="0">
                <a:latin typeface="+mn-lt"/>
              </a:rPr>
              <a:t>).</a:t>
            </a:r>
          </a:p>
          <a:p>
            <a:r>
              <a:rPr lang="en-US" sz="1600" dirty="0">
                <a:latin typeface="+mn-lt"/>
              </a:rPr>
              <a:t>C- Urogenital diaphragm</a:t>
            </a:r>
          </a:p>
          <a:p>
            <a:r>
              <a:rPr lang="en-US" sz="1600" dirty="0">
                <a:latin typeface="+mn-lt"/>
              </a:rPr>
              <a:t>D- Rectum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6. The ejaculatory duct drained into which of the following?</a:t>
            </a:r>
          </a:p>
          <a:p>
            <a:r>
              <a:rPr lang="en-US" sz="1600" dirty="0">
                <a:latin typeface="+mn-lt"/>
              </a:rPr>
              <a:t>A- Prostatic </a:t>
            </a:r>
            <a:r>
              <a:rPr lang="en-GB" sz="1600" dirty="0">
                <a:latin typeface="+mn-lt"/>
              </a:rPr>
              <a:t>utricle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B- Prostatic cleft</a:t>
            </a:r>
          </a:p>
          <a:p>
            <a:r>
              <a:rPr lang="en-US" sz="1600" dirty="0">
                <a:latin typeface="+mn-lt"/>
              </a:rPr>
              <a:t>C- Prostatic sinus</a:t>
            </a:r>
          </a:p>
          <a:p>
            <a:r>
              <a:rPr lang="en-US" sz="1600" dirty="0">
                <a:latin typeface="+mn-lt"/>
              </a:rPr>
              <a:t>D- Urethral cleft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7. </a:t>
            </a:r>
            <a:r>
              <a:rPr lang="en-US" sz="1600" b="1" dirty="0">
                <a:solidFill>
                  <a:srgbClr val="002060"/>
                </a:solidFill>
              </a:rPr>
              <a:t>T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esticular artery arises from?</a:t>
            </a:r>
          </a:p>
          <a:p>
            <a:r>
              <a:rPr lang="en-US" sz="1600" dirty="0">
                <a:latin typeface="+mn-lt"/>
              </a:rPr>
              <a:t>A- Ascending aorta </a:t>
            </a:r>
          </a:p>
          <a:p>
            <a:r>
              <a:rPr lang="en-US" sz="1600" dirty="0">
                <a:latin typeface="+mn-lt"/>
              </a:rPr>
              <a:t>B- Arch of aorta </a:t>
            </a:r>
          </a:p>
          <a:p>
            <a:r>
              <a:rPr lang="en-US" sz="1600" dirty="0">
                <a:latin typeface="+mn-lt"/>
              </a:rPr>
              <a:t>C- Abdominal aorta at the level of l3</a:t>
            </a:r>
          </a:p>
          <a:p>
            <a:r>
              <a:rPr lang="en-US" sz="1600" dirty="0">
                <a:latin typeface="+mn-lt"/>
              </a:rPr>
              <a:t>D- Abdominal aorta at the level of l5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8. Cremasteric reflex is used to diagnose?</a:t>
            </a:r>
          </a:p>
          <a:p>
            <a:r>
              <a:rPr lang="en-US" sz="1600" dirty="0">
                <a:latin typeface="+mn-lt"/>
              </a:rPr>
              <a:t>A- Testicular torsion </a:t>
            </a:r>
          </a:p>
          <a:p>
            <a:r>
              <a:rPr lang="en-US" sz="1600" dirty="0">
                <a:latin typeface="+mn-lt"/>
              </a:rPr>
              <a:t>B- Seminoma </a:t>
            </a:r>
          </a:p>
          <a:p>
            <a:r>
              <a:rPr lang="en-US" sz="1600" dirty="0">
                <a:latin typeface="+mn-lt"/>
              </a:rPr>
              <a:t>C- Prostatitis </a:t>
            </a:r>
          </a:p>
          <a:p>
            <a:r>
              <a:rPr lang="en-US" sz="1600" dirty="0">
                <a:latin typeface="+mn-lt"/>
              </a:rPr>
              <a:t>D- Benign prostatic hyperplasia 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FC341F-2E2C-4A1A-8663-F687D5DDC76B}"/>
              </a:ext>
            </a:extLst>
          </p:cNvPr>
          <p:cNvSpPr/>
          <p:nvPr/>
        </p:nvSpPr>
        <p:spPr>
          <a:xfrm rot="10800000">
            <a:off x="0" y="6381385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1. A	2. C	3. A	4. C	5. B	6. A 	7. C	8. A</a:t>
            </a:r>
          </a:p>
        </p:txBody>
      </p:sp>
    </p:spTree>
    <p:extLst>
      <p:ext uri="{BB962C8B-B14F-4D97-AF65-F5344CB8AC3E}">
        <p14:creationId xmlns:p14="http://schemas.microsoft.com/office/powerpoint/2010/main" val="141155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744200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  <a:endParaRPr lang="en-US" dirty="0"/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</a:t>
            </a:r>
            <a:r>
              <a:rPr lang="en-US" b="1" u="sng" dirty="0"/>
              <a:t>different components</a:t>
            </a:r>
            <a:r>
              <a:rPr lang="en-US" b="1" dirty="0"/>
              <a:t> </a:t>
            </a:r>
            <a:r>
              <a:rPr lang="en-US" dirty="0"/>
              <a:t>of the </a:t>
            </a:r>
            <a:r>
              <a:rPr lang="en-US" b="1" dirty="0"/>
              <a:t>male reproductive system</a:t>
            </a:r>
            <a:r>
              <a:rPr lang="en-US" dirty="0"/>
              <a:t>. 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anatomy of the </a:t>
            </a:r>
            <a:r>
              <a:rPr lang="en-US" b="1" dirty="0"/>
              <a:t>primary</a:t>
            </a:r>
            <a:r>
              <a:rPr lang="en-US" dirty="0"/>
              <a:t> and the </a:t>
            </a:r>
            <a:r>
              <a:rPr lang="en-US" b="1" dirty="0"/>
              <a:t>secondary</a:t>
            </a:r>
            <a:r>
              <a:rPr lang="en-US" dirty="0"/>
              <a:t> </a:t>
            </a:r>
            <a:r>
              <a:rPr lang="en-US" b="1" dirty="0"/>
              <a:t>sex organs </a:t>
            </a:r>
            <a:r>
              <a:rPr lang="en-US" dirty="0"/>
              <a:t>regarding: (</a:t>
            </a:r>
            <a:r>
              <a:rPr lang="en-US" b="1" u="sng" dirty="0"/>
              <a:t>location</a:t>
            </a:r>
            <a:r>
              <a:rPr lang="en-US" dirty="0"/>
              <a:t>, </a:t>
            </a:r>
            <a:r>
              <a:rPr lang="en-US" b="1" u="sng" dirty="0"/>
              <a:t>function</a:t>
            </a:r>
            <a:r>
              <a:rPr lang="en-US" dirty="0"/>
              <a:t>, </a:t>
            </a:r>
            <a:r>
              <a:rPr lang="en-US" b="1" u="sng" dirty="0"/>
              <a:t>structure</a:t>
            </a:r>
            <a:r>
              <a:rPr lang="en-US" dirty="0"/>
              <a:t>, </a:t>
            </a:r>
            <a:r>
              <a:rPr lang="en-US" b="1" u="sng" dirty="0"/>
              <a:t>blood supply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b="1" u="sng" dirty="0"/>
              <a:t>lymphatic drainage</a:t>
            </a:r>
            <a:r>
              <a:rPr lang="en-US" dirty="0"/>
              <a:t>). 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anatomy of the</a:t>
            </a:r>
            <a:r>
              <a:rPr lang="en-US" b="1" dirty="0"/>
              <a:t> </a:t>
            </a:r>
            <a:r>
              <a:rPr lang="en-US" b="1" u="sng" dirty="0"/>
              <a:t>male external genital organs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FED0BC6-7120-4160-88DA-6315B9B9444E}"/>
              </a:ext>
            </a:extLst>
          </p:cNvPr>
          <p:cNvGrpSpPr/>
          <p:nvPr/>
        </p:nvGrpSpPr>
        <p:grpSpPr>
          <a:xfrm>
            <a:off x="7530651" y="5799180"/>
            <a:ext cx="689818" cy="734036"/>
            <a:chOff x="6590126" y="353560"/>
            <a:chExt cx="689818" cy="734036"/>
          </a:xfrm>
        </p:grpSpPr>
        <p:pic>
          <p:nvPicPr>
            <p:cNvPr id="5" name="Picture 2" descr="Image result for youtube">
              <a:hlinkClick r:id="rId2"/>
              <a:extLst>
                <a:ext uri="{FF2B5EF4-FFF2-40B4-BE49-F238E27FC236}">
                  <a16:creationId xmlns:a16="http://schemas.microsoft.com/office/drawing/2014/main" xmlns="" id="{964CCE6C-1914-4CDD-B6AE-6A71FC856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AFE3866-B25C-46BA-AF9B-A9E7818CD4EA}"/>
                </a:ext>
              </a:extLst>
            </p:cNvPr>
            <p:cNvSpPr txBox="1"/>
            <p:nvPr/>
          </p:nvSpPr>
          <p:spPr>
            <a:xfrm>
              <a:off x="6590126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03:45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F1DF529-34C4-4EFF-841D-771430B14595}"/>
              </a:ext>
            </a:extLst>
          </p:cNvPr>
          <p:cNvGrpSpPr/>
          <p:nvPr/>
        </p:nvGrpSpPr>
        <p:grpSpPr>
          <a:xfrm>
            <a:off x="8583521" y="5799180"/>
            <a:ext cx="687213" cy="734036"/>
            <a:chOff x="6592731" y="353560"/>
            <a:chExt cx="687213" cy="734036"/>
          </a:xfrm>
        </p:grpSpPr>
        <p:pic>
          <p:nvPicPr>
            <p:cNvPr id="10" name="Picture 2" descr="Image result for youtube">
              <a:hlinkClick r:id="rId4"/>
              <a:extLst>
                <a:ext uri="{FF2B5EF4-FFF2-40B4-BE49-F238E27FC236}">
                  <a16:creationId xmlns:a16="http://schemas.microsoft.com/office/drawing/2014/main" xmlns="" id="{1D06CB57-1DB7-4A04-8224-F3E9ED638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019D21D-19AE-458D-B4B3-4F128514A093}"/>
                </a:ext>
              </a:extLst>
            </p:cNvPr>
            <p:cNvSpPr txBox="1"/>
            <p:nvPr/>
          </p:nvSpPr>
          <p:spPr>
            <a:xfrm>
              <a:off x="6592731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07:10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CC1B78-BBC6-41A9-8E77-B5B747136A30}"/>
              </a:ext>
            </a:extLst>
          </p:cNvPr>
          <p:cNvGrpSpPr/>
          <p:nvPr/>
        </p:nvGrpSpPr>
        <p:grpSpPr>
          <a:xfrm>
            <a:off x="9636391" y="5799180"/>
            <a:ext cx="684608" cy="731541"/>
            <a:chOff x="6595336" y="353560"/>
            <a:chExt cx="684608" cy="731541"/>
          </a:xfrm>
        </p:grpSpPr>
        <p:pic>
          <p:nvPicPr>
            <p:cNvPr id="13" name="Picture 2" descr="Image result for youtube">
              <a:hlinkClick r:id="rId5"/>
              <a:extLst>
                <a:ext uri="{FF2B5EF4-FFF2-40B4-BE49-F238E27FC236}">
                  <a16:creationId xmlns:a16="http://schemas.microsoft.com/office/drawing/2014/main" xmlns="" id="{D7C7F141-C3BF-465C-B0F6-A5FA73421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6CF648C-A1F9-4DF1-9BB9-6606ECA829EB}"/>
                </a:ext>
              </a:extLst>
            </p:cNvPr>
            <p:cNvSpPr txBox="1"/>
            <p:nvPr/>
          </p:nvSpPr>
          <p:spPr>
            <a:xfrm>
              <a:off x="6595336" y="777324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03:46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8776C9-ED85-4402-B541-F17A6823E2BC}"/>
              </a:ext>
            </a:extLst>
          </p:cNvPr>
          <p:cNvSpPr txBox="1"/>
          <p:nvPr/>
        </p:nvSpPr>
        <p:spPr>
          <a:xfrm>
            <a:off x="1819612" y="5912770"/>
            <a:ext cx="5718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Great videos by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AnatomyZone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that give overview of the lecture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75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9717485"/>
              </p:ext>
            </p:extLst>
          </p:nvPr>
        </p:nvGraphicFramePr>
        <p:xfrm>
          <a:off x="683110" y="1066364"/>
          <a:ext cx="4975568" cy="556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95EECB9-24E9-4F0A-BBF9-C3BCC17ED5CD}"/>
              </a:ext>
            </a:extLst>
          </p:cNvPr>
          <p:cNvGrpSpPr/>
          <p:nvPr/>
        </p:nvGrpSpPr>
        <p:grpSpPr>
          <a:xfrm>
            <a:off x="6222345" y="1003367"/>
            <a:ext cx="5231006" cy="4364245"/>
            <a:chOff x="5565058" y="1144858"/>
            <a:chExt cx="6455108" cy="5385517"/>
          </a:xfrm>
        </p:grpSpPr>
        <p:pic>
          <p:nvPicPr>
            <p:cNvPr id="6" name="Picture 4" descr="f19-2_the_male_pelvis_c.jpg                                    0000009BSeeley                         BC7B31F8:">
              <a:extLst>
                <a:ext uri="{FF2B5EF4-FFF2-40B4-BE49-F238E27FC236}">
                  <a16:creationId xmlns:a16="http://schemas.microsoft.com/office/drawing/2014/main" xmlns="" id="{71B9E1B2-76FC-4921-9019-08191AB1E0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" t="3737"/>
            <a:stretch/>
          </p:blipFill>
          <p:spPr bwMode="auto">
            <a:xfrm>
              <a:off x="5673213" y="1144858"/>
              <a:ext cx="6337121" cy="538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24AF715-B3CE-4385-8A1C-3044E3A5B4F6}"/>
                </a:ext>
              </a:extLst>
            </p:cNvPr>
            <p:cNvSpPr/>
            <p:nvPr/>
          </p:nvSpPr>
          <p:spPr>
            <a:xfrm>
              <a:off x="9202995" y="5761703"/>
              <a:ext cx="501445" cy="255639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EE79C1F-51AB-48D4-B4AE-8F2353A83C09}"/>
                </a:ext>
              </a:extLst>
            </p:cNvPr>
            <p:cNvSpPr/>
            <p:nvPr/>
          </p:nvSpPr>
          <p:spPr>
            <a:xfrm>
              <a:off x="9202995" y="5315735"/>
              <a:ext cx="757082" cy="255639"/>
            </a:xfrm>
            <a:prstGeom prst="rect">
              <a:avLst/>
            </a:prstGeom>
            <a:noFill/>
            <a:ln w="28575">
              <a:solidFill>
                <a:srgbClr val="46E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558BBBC-102A-4046-B062-4A47162F78AB}"/>
                </a:ext>
              </a:extLst>
            </p:cNvPr>
            <p:cNvSpPr/>
            <p:nvPr/>
          </p:nvSpPr>
          <p:spPr>
            <a:xfrm>
              <a:off x="9202995" y="4991268"/>
              <a:ext cx="1061882" cy="255639"/>
            </a:xfrm>
            <a:prstGeom prst="rect">
              <a:avLst/>
            </a:prstGeom>
            <a:noFill/>
            <a:ln w="28575">
              <a:solidFill>
                <a:srgbClr val="46E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535EBEE-BFA9-4CB0-BF43-5389DE778DEC}"/>
                </a:ext>
              </a:extLst>
            </p:cNvPr>
            <p:cNvSpPr/>
            <p:nvPr/>
          </p:nvSpPr>
          <p:spPr>
            <a:xfrm>
              <a:off x="10948452" y="2474210"/>
              <a:ext cx="909251" cy="239493"/>
            </a:xfrm>
            <a:prstGeom prst="rect">
              <a:avLst/>
            </a:prstGeom>
            <a:noFill/>
            <a:ln w="28575">
              <a:solidFill>
                <a:srgbClr val="CEF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0565FC5-D988-4CCE-8EA7-048A8B7F55D2}"/>
                </a:ext>
              </a:extLst>
            </p:cNvPr>
            <p:cNvSpPr/>
            <p:nvPr/>
          </p:nvSpPr>
          <p:spPr>
            <a:xfrm>
              <a:off x="10948452" y="3594002"/>
              <a:ext cx="830594" cy="239493"/>
            </a:xfrm>
            <a:prstGeom prst="rect">
              <a:avLst/>
            </a:prstGeom>
            <a:noFill/>
            <a:ln w="28575">
              <a:solidFill>
                <a:srgbClr val="CEF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F6674DC-02B0-43FC-8B11-C22FB2512A36}"/>
                </a:ext>
              </a:extLst>
            </p:cNvPr>
            <p:cNvSpPr/>
            <p:nvPr/>
          </p:nvSpPr>
          <p:spPr>
            <a:xfrm>
              <a:off x="10958284" y="3951143"/>
              <a:ext cx="1061882" cy="239493"/>
            </a:xfrm>
            <a:prstGeom prst="rect">
              <a:avLst/>
            </a:prstGeom>
            <a:noFill/>
            <a:ln w="28575">
              <a:solidFill>
                <a:srgbClr val="CEF4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D92BCC8-1E34-4E8A-80C3-FFBA979BF84D}"/>
                </a:ext>
              </a:extLst>
            </p:cNvPr>
            <p:cNvSpPr/>
            <p:nvPr/>
          </p:nvSpPr>
          <p:spPr>
            <a:xfrm>
              <a:off x="5565058" y="4968084"/>
              <a:ext cx="530942" cy="25563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A5C8654-85E6-4511-A1AB-4A15C4A25E52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00B050"/>
                  </a:solidFill>
                </a:uFill>
              </a:rPr>
              <a:t>Components of male reproductive system: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70BF2D-3A56-475D-B39F-90B3B3BB9FC0}"/>
              </a:ext>
            </a:extLst>
          </p:cNvPr>
          <p:cNvSpPr txBox="1"/>
          <p:nvPr/>
        </p:nvSpPr>
        <p:spPr>
          <a:xfrm>
            <a:off x="6096000" y="5690586"/>
            <a:ext cx="54128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You should know that: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Ejaculation is stimulated by the sympathetic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Erection is stimulated by the parasympathetic branch of the sacral plexus </a:t>
            </a:r>
            <a:endParaRPr lang="ar-S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2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rgbClr val="0070C0"/>
                  </a:solidFill>
                </a:uFill>
              </a:rPr>
              <a:t>Scrotum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xmlns="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9" y="915064"/>
            <a:ext cx="9253490" cy="4703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out pouching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of loose skin &amp; superficial fascia.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left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scrotum is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slightly lower than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right*.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Function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Houses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and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protects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testis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Regulates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testicular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temperature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(no superficial fat)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 so the heat loss is fast.</a:t>
            </a:r>
            <a:endParaRPr lang="en-US" sz="1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has thin skin with sparse hairs and sweat glands.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Dartos</a:t>
            </a:r>
            <a:r>
              <a:rPr lang="en-US" sz="1800" u="heavy" dirty="0">
                <a:solidFill>
                  <a:srgbClr val="C00000"/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 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muscle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(regulates temperature of sperms)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lies within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superficial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fascia and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replaces Scarp’s fascia of the anterior abdominal wall.</a:t>
            </a:r>
            <a:endParaRPr lang="ar-SA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/>
            </a: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Testis or Testicle (singular), Testes (plural).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Paired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almond-shape gonads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that suspended in the scrotum by the </a:t>
            </a:r>
            <a:r>
              <a:rPr lang="en-US" sz="18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spermatic cord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Volume: about 20-25 ml / Length: 4 - 5 cm long / Weigh (10.5 – 14 g.).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Function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exocrine &amp; endocrine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Spermatogenesis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(primary sex organ).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Hormone production: (Androgens “testosterone”).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B2797FC-E800-4CEB-A2E4-231CA39598F0}"/>
              </a:ext>
            </a:extLst>
          </p:cNvPr>
          <p:cNvSpPr txBox="1">
            <a:spLocks/>
          </p:cNvSpPr>
          <p:nvPr/>
        </p:nvSpPr>
        <p:spPr>
          <a:xfrm>
            <a:off x="738649" y="3922448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Testes</a:t>
            </a:r>
            <a:endParaRPr lang="en-US" sz="2800" b="1" u="heavy" dirty="0">
              <a:uFill>
                <a:solidFill>
                  <a:schemeClr val="accent4">
                    <a:lumMod val="75000"/>
                  </a:schemeClr>
                </a:solidFill>
              </a:u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E19DBA-5CAC-44C3-942E-A470D0A76990}"/>
              </a:ext>
            </a:extLst>
          </p:cNvPr>
          <p:cNvGrpSpPr/>
          <p:nvPr/>
        </p:nvGrpSpPr>
        <p:grpSpPr>
          <a:xfrm>
            <a:off x="6696364" y="2935552"/>
            <a:ext cx="5239158" cy="1880058"/>
            <a:chOff x="6939590" y="2014945"/>
            <a:chExt cx="5239158" cy="2444695"/>
          </a:xfrm>
        </p:grpSpPr>
        <p:pic>
          <p:nvPicPr>
            <p:cNvPr id="20" name="Picture 6" descr="Fig 1.0 - The scrotum, muscle layer and contents.">
              <a:extLst>
                <a:ext uri="{FF2B5EF4-FFF2-40B4-BE49-F238E27FC236}">
                  <a16:creationId xmlns:a16="http://schemas.microsoft.com/office/drawing/2014/main" xmlns="" id="{3EA23173-D16E-48C8-9D0E-AC0F0CFB8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590" y="2014945"/>
              <a:ext cx="5239158" cy="2444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xmlns="" id="{A2BEBF1F-678A-4AE4-BABB-D57C362065F5}"/>
                </a:ext>
              </a:extLst>
            </p:cNvPr>
            <p:cNvSpPr/>
            <p:nvPr/>
          </p:nvSpPr>
          <p:spPr>
            <a:xfrm>
              <a:off x="7824019" y="2056991"/>
              <a:ext cx="464575" cy="177390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17">
              <a:extLst>
                <a:ext uri="{FF2B5EF4-FFF2-40B4-BE49-F238E27FC236}">
                  <a16:creationId xmlns:a16="http://schemas.microsoft.com/office/drawing/2014/main" xmlns="" id="{E97A4DB5-9496-40FA-A991-AFE3C78925A6}"/>
                </a:ext>
              </a:extLst>
            </p:cNvPr>
            <p:cNvSpPr/>
            <p:nvPr/>
          </p:nvSpPr>
          <p:spPr>
            <a:xfrm>
              <a:off x="9404311" y="4197214"/>
              <a:ext cx="432864" cy="262425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xmlns="" id="{F5D0A0E3-39C4-4122-AF6C-B21A3475D974}"/>
                </a:ext>
              </a:extLst>
            </p:cNvPr>
            <p:cNvSpPr/>
            <p:nvPr/>
          </p:nvSpPr>
          <p:spPr>
            <a:xfrm>
              <a:off x="11021961" y="2290507"/>
              <a:ext cx="511278" cy="268338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17">
              <a:extLst>
                <a:ext uri="{FF2B5EF4-FFF2-40B4-BE49-F238E27FC236}">
                  <a16:creationId xmlns:a16="http://schemas.microsoft.com/office/drawing/2014/main" xmlns="" id="{FE16BB94-491C-4870-934F-2FF8CBCAA206}"/>
                </a:ext>
              </a:extLst>
            </p:cNvPr>
            <p:cNvSpPr/>
            <p:nvPr/>
          </p:nvSpPr>
          <p:spPr>
            <a:xfrm>
              <a:off x="11699426" y="3626400"/>
              <a:ext cx="291014" cy="177390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B858BC-7931-470F-BE4B-F86417171666}"/>
              </a:ext>
            </a:extLst>
          </p:cNvPr>
          <p:cNvSpPr txBox="1"/>
          <p:nvPr/>
        </p:nvSpPr>
        <p:spPr>
          <a:xfrm>
            <a:off x="6322943" y="234406"/>
            <a:ext cx="5784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*Two reasons why the left testis is lower than the right one: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Because veins of left testicle drain into the left renal vein (which is small) and this will lead to engorgement, while veins of the right testicle drain into IVC ( which is big) and this will make the drainage much easier.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Sigmoid colon is located in the left side ( it contains feces) and therefore this disturbs the venous drainage.</a:t>
            </a:r>
            <a:endParaRPr lang="ar-SA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F6BEA5-37D5-4C04-BE7E-FB874B50A668}"/>
              </a:ext>
            </a:extLst>
          </p:cNvPr>
          <p:cNvSpPr txBox="1"/>
          <p:nvPr/>
        </p:nvSpPr>
        <p:spPr>
          <a:xfrm>
            <a:off x="9184965" y="4838710"/>
            <a:ext cx="310916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Contents of spermatic cord: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Vas deferens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Genital branch of genitofemoral nerve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3 arteries (testicular artery, cremasteric artery and artery of the vas) 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Vein ( pampiniform plexus)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Sympathetic fibers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lymphatics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Cremasteric muscle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vestige of process vaginalis   </a:t>
            </a:r>
          </a:p>
        </p:txBody>
      </p:sp>
    </p:spTree>
    <p:extLst>
      <p:ext uri="{BB962C8B-B14F-4D97-AF65-F5344CB8AC3E}">
        <p14:creationId xmlns:p14="http://schemas.microsoft.com/office/powerpoint/2010/main" val="418907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Testes</a:t>
            </a:r>
            <a:endParaRPr lang="en-US" sz="3200" b="1" u="heavy" dirty="0">
              <a:uFill>
                <a:solidFill>
                  <a:schemeClr val="accent4">
                    <a:lumMod val="75000"/>
                  </a:schemeClr>
                </a:solidFill>
              </a:u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807999"/>
              </p:ext>
            </p:extLst>
          </p:nvPr>
        </p:nvGraphicFramePr>
        <p:xfrm>
          <a:off x="539543" y="1125654"/>
          <a:ext cx="10714706" cy="55652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460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691978">
                  <a:extLst>
                    <a:ext uri="{9D8B030D-6E8A-4147-A177-3AD203B41FA5}">
                      <a16:colId xmlns:a16="http://schemas.microsoft.com/office/drawing/2014/main" xmlns="" val="27373936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32567736"/>
                    </a:ext>
                  </a:extLst>
                </a:gridCol>
                <a:gridCol w="5770607">
                  <a:extLst>
                    <a:ext uri="{9D8B030D-6E8A-4147-A177-3AD203B41FA5}">
                      <a16:colId xmlns:a16="http://schemas.microsoft.com/office/drawing/2014/main" xmlns="" val="851646808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xmlns="" val="281845657"/>
                    </a:ext>
                  </a:extLst>
                </a:gridCol>
                <a:gridCol w="2680056">
                  <a:extLst>
                    <a:ext uri="{9D8B030D-6E8A-4147-A177-3AD203B41FA5}">
                      <a16:colId xmlns:a16="http://schemas.microsoft.com/office/drawing/2014/main" xmlns="" val="3459611905"/>
                    </a:ext>
                  </a:extLst>
                </a:gridCol>
              </a:tblGrid>
              <a:tr h="10846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Covering</a:t>
                      </a:r>
                      <a:endParaRPr lang="en-US" sz="1800" b="0" u="none" dirty="0"/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1. Tunica Vaginalis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Peritoneal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covering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formed of parietal and visceral layers.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surrounds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testis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epididymis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</a:rPr>
                        <a:t>It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</a:rPr>
                        <a:t>allows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</a:rPr>
                        <a:t>free movement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</a:rPr>
                        <a:t> of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</a:rPr>
                        <a:t>testis</a:t>
                      </a:r>
                      <a:r>
                        <a:rPr lang="en-US" sz="1800" b="0" dirty="0">
                          <a:solidFill>
                            <a:srgbClr val="FFC000"/>
                          </a:solidFill>
                          <a:effectLst/>
                        </a:rPr>
                        <a:t> within the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</a:rPr>
                        <a:t>scrotum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.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2. Tunica albuginea: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It is a whitish fibrous capsule.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9116279"/>
                  </a:ext>
                </a:extLst>
              </a:tr>
              <a:tr h="127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Internal structure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-Fibrous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septae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  <a:effectLst/>
                        </a:rPr>
                        <a:t>extend from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the capsule, </a:t>
                      </a:r>
                      <a:r>
                        <a:rPr lang="en-US" sz="1800" b="0" u="sng" dirty="0">
                          <a:solidFill>
                            <a:schemeClr val="tx1"/>
                          </a:solidFill>
                          <a:effectLst/>
                        </a:rPr>
                        <a:t>dividing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the testis into (200-300) lobules (average 250).</a:t>
                      </a: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-Each lobule contains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(1-3)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seminiferous tubules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-Seminiferous tubules:  (Each is a 60 cm coiled tubule).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-They are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site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 of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spermatogenesis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-They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form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bulk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testicular tissue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-In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between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seminiferous tubules lies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Interstitial cells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Leydig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 which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secret Testosterone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/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-Rete testis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A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network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tubules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It is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site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 of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merging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 of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Seminiferous tubules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70548790"/>
                  </a:ext>
                </a:extLst>
              </a:tr>
              <a:tr h="12192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SUPPLY</a:t>
                      </a:r>
                    </a:p>
                  </a:txBody>
                  <a:tcPr marT="45727" marB="45727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Arterial supply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Testicular artery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(arises from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abdominal aorta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at the level of L3)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063364"/>
                  </a:ext>
                </a:extLst>
              </a:tr>
              <a:tr h="243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Venous drainage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Pampiniform plexus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of veins: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About dozen veins which  forms a network  within the spermatic cord. They become larger as they approached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inguinal canal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and converge (join) to form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Testicular vein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Right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Vein drains into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IVC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|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Left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Vein drains into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left renal vein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8922362"/>
                  </a:ext>
                </a:extLst>
              </a:tr>
              <a:tr h="12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Lymphatic drainage 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Testicular Lymphatics: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follow arteries and veins of the testis, End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</a:rPr>
                        <a:t>in </a:t>
                      </a:r>
                      <a:r>
                        <a:rPr lang="en-US" sz="1800" b="1" u="sng" dirty="0">
                          <a:solidFill>
                            <a:srgbClr val="FFC000"/>
                          </a:solidFill>
                          <a:effectLst/>
                        </a:rPr>
                        <a:t>Lumbar (par aortic) nodes.</a:t>
                      </a: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Scrotum, Penis and Prepuce                              :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Terminate in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Superficial inguinal nodes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527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FF39EA-7785-406D-9915-D8D933EEFE99}"/>
              </a:ext>
            </a:extLst>
          </p:cNvPr>
          <p:cNvSpPr txBox="1"/>
          <p:nvPr/>
        </p:nvSpPr>
        <p:spPr>
          <a:xfrm>
            <a:off x="3306515" y="-28120"/>
            <a:ext cx="950692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Factors that allow the testes to descend: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The upper half of the body grows faster than the lower half, which will help with the descending 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The growing viscera ( liver, intestine) increases the abdominal pressure and helps with the descending 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Fibrous band connecting the skin of the scrotum and the lower pool of the testis ( it shrinks, and the shrinkage pulls the testis downward (gubernaculum)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tunica vaginalis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CD80A7-5DD7-4EE8-9607-0B1A036A3903}"/>
              </a:ext>
            </a:extLst>
          </p:cNvPr>
          <p:cNvSpPr txBox="1"/>
          <p:nvPr/>
        </p:nvSpPr>
        <p:spPr>
          <a:xfrm>
            <a:off x="4749554" y="6378404"/>
            <a:ext cx="190869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err="1">
                <a:solidFill>
                  <a:schemeClr val="accent3">
                    <a:lumMod val="50000"/>
                  </a:schemeClr>
                </a:solidFill>
              </a:rPr>
              <a:t>الجلده</a:t>
            </a:r>
            <a:r>
              <a:rPr lang="ar-SA" sz="1200" dirty="0">
                <a:solidFill>
                  <a:schemeClr val="accent3">
                    <a:lumMod val="50000"/>
                  </a:schemeClr>
                </a:solidFill>
              </a:rPr>
              <a:t> اللي يقطعونها في الختان</a:t>
            </a:r>
          </a:p>
        </p:txBody>
      </p:sp>
    </p:spTree>
    <p:extLst>
      <p:ext uri="{BB962C8B-B14F-4D97-AF65-F5344CB8AC3E}">
        <p14:creationId xmlns:p14="http://schemas.microsoft.com/office/powerpoint/2010/main" val="76204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3ED9459-78CB-4E8F-A350-CD756C616103}"/>
              </a:ext>
            </a:extLst>
          </p:cNvPr>
          <p:cNvGrpSpPr/>
          <p:nvPr/>
        </p:nvGrpSpPr>
        <p:grpSpPr>
          <a:xfrm>
            <a:off x="10358544" y="4584843"/>
            <a:ext cx="1833456" cy="1739744"/>
            <a:chOff x="6984169" y="3691141"/>
            <a:chExt cx="5070237" cy="301423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8BE6C3F9-C860-4CD4-B897-0ED4D61896CF}"/>
                </a:ext>
              </a:extLst>
            </p:cNvPr>
            <p:cNvGrpSpPr/>
            <p:nvPr/>
          </p:nvGrpSpPr>
          <p:grpSpPr>
            <a:xfrm>
              <a:off x="6984169" y="3691141"/>
              <a:ext cx="4759388" cy="3014232"/>
              <a:chOff x="6841671" y="3588292"/>
              <a:chExt cx="5011536" cy="3014232"/>
            </a:xfrm>
          </p:grpSpPr>
          <p:pic>
            <p:nvPicPr>
              <p:cNvPr id="56" name="Picture 4" descr="B5">
                <a:extLst>
                  <a:ext uri="{FF2B5EF4-FFF2-40B4-BE49-F238E27FC236}">
                    <a16:creationId xmlns:a16="http://schemas.microsoft.com/office/drawing/2014/main" xmlns="" id="{7934AD57-8590-499C-A679-A00445B1C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48" r="7774" b="11630"/>
              <a:stretch>
                <a:fillRect/>
              </a:stretch>
            </p:blipFill>
            <p:spPr bwMode="auto">
              <a:xfrm>
                <a:off x="6841671" y="3588292"/>
                <a:ext cx="5011536" cy="3014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95F1B1C-BBCD-47DD-811F-1629F162C6E3}"/>
                  </a:ext>
                </a:extLst>
              </p:cNvPr>
              <p:cNvSpPr txBox="1"/>
              <p:nvPr/>
            </p:nvSpPr>
            <p:spPr>
              <a:xfrm>
                <a:off x="10945566" y="5082140"/>
                <a:ext cx="835756" cy="307777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CD868417-8F66-4A6E-990B-C84152471764}"/>
                </a:ext>
              </a:extLst>
            </p:cNvPr>
            <p:cNvSpPr/>
            <p:nvPr/>
          </p:nvSpPr>
          <p:spPr>
            <a:xfrm>
              <a:off x="10743989" y="3899187"/>
              <a:ext cx="1310417" cy="114856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767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6633"/>
                  </a:solidFill>
                </a:uFill>
              </a:rPr>
              <a:t>Epididymis</a:t>
            </a:r>
            <a:endParaRPr lang="en-US" sz="3600" b="1" dirty="0"/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02996"/>
              </p:ext>
            </p:extLst>
          </p:nvPr>
        </p:nvGraphicFramePr>
        <p:xfrm>
          <a:off x="738646" y="948174"/>
          <a:ext cx="9315780" cy="2570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1124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5949101">
                  <a:extLst>
                    <a:ext uri="{9D8B030D-6E8A-4147-A177-3AD203B41FA5}">
                      <a16:colId xmlns:a16="http://schemas.microsoft.com/office/drawing/2014/main" xmlns="" val="2737393612"/>
                    </a:ext>
                  </a:extLst>
                </a:gridCol>
                <a:gridCol w="2175555">
                  <a:extLst>
                    <a:ext uri="{9D8B030D-6E8A-4147-A177-3AD203B41FA5}">
                      <a16:colId xmlns:a16="http://schemas.microsoft.com/office/drawing/2014/main" xmlns="" val="1345377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It is a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single coiled tubule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(6 Meters long)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rtl="0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0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/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superior</a:t>
                      </a:r>
                      <a:r>
                        <a:rPr lang="en-US" sz="1800" dirty="0"/>
                        <a:t> and </a:t>
                      </a:r>
                      <a:r>
                        <a:rPr lang="en-US" sz="1800" b="1" dirty="0"/>
                        <a:t>posterior</a:t>
                      </a:r>
                      <a:r>
                        <a:rPr lang="ar-SA" sz="1800" dirty="0"/>
                        <a:t> </a:t>
                      </a:r>
                      <a:r>
                        <a:rPr lang="en-US" sz="1800" dirty="0"/>
                        <a:t>margins of the testis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7054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Parts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heavy" baseline="0" dirty="0">
                          <a:uFill>
                            <a:solidFill>
                              <a:schemeClr val="accent1"/>
                            </a:solidFill>
                          </a:uFill>
                        </a:rPr>
                        <a:t>Head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0" u="sng" dirty="0"/>
                        <a:t>receives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efferent </a:t>
                      </a:r>
                      <a:r>
                        <a:rPr lang="en-US" sz="1800" b="1" u="none" dirty="0" err="1"/>
                        <a:t>ductules</a:t>
                      </a:r>
                      <a:r>
                        <a:rPr lang="en-US" sz="1800" b="1" u="none" dirty="0"/>
                        <a:t> </a:t>
                      </a:r>
                      <a:r>
                        <a:rPr lang="en-US" sz="1800" b="0" u="sng" dirty="0"/>
                        <a:t>from</a:t>
                      </a:r>
                      <a:r>
                        <a:rPr lang="en-US" sz="1800" b="0" u="none" dirty="0"/>
                        <a:t> the testis </a:t>
                      </a:r>
                      <a:r>
                        <a:rPr lang="en-US" sz="1800" b="1" u="none" dirty="0"/>
                        <a:t>(rete testis)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heavy" baseline="0" dirty="0" smtClean="0"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Body </a:t>
                      </a:r>
                      <a:r>
                        <a:rPr lang="en-US" sz="1800" b="1" u="none" baseline="0" dirty="0" smtClean="0">
                          <a:solidFill>
                            <a:srgbClr val="FFC000"/>
                          </a:solidFill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(It’s posterior with respect to Testis)</a:t>
                      </a:r>
                      <a:r>
                        <a:rPr lang="en-US" sz="1800" b="0" u="none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ar-SA" sz="1800" b="0" u="none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ar-SA" sz="1800" b="0" u="none" dirty="0"/>
                        <a:t>|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00B0F0"/>
                            </a:solidFill>
                          </a:uFill>
                        </a:rPr>
                        <a:t>Tail</a:t>
                      </a:r>
                      <a:r>
                        <a:rPr lang="en-US" sz="1800" b="0" u="none" dirty="0"/>
                        <a:t> is </a:t>
                      </a:r>
                      <a:r>
                        <a:rPr lang="en-US" sz="1800" b="1" u="none" dirty="0"/>
                        <a:t>continuous</a:t>
                      </a:r>
                      <a:r>
                        <a:rPr lang="en-US" sz="1800" b="0" u="none" dirty="0"/>
                        <a:t> with </a:t>
                      </a:r>
                      <a:r>
                        <a:rPr lang="en-US" sz="1800" b="1" u="none" dirty="0"/>
                        <a:t>Vas Deferens</a:t>
                      </a:r>
                      <a:endParaRPr lang="en-US" sz="1800" b="0" u="none" baseline="0" dirty="0">
                        <a:uFill>
                          <a:solidFill>
                            <a:srgbClr val="CC3399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endParaRPr lang="en-US" sz="1800" b="0" u="none" baseline="0" dirty="0">
                        <a:uFill>
                          <a:solidFill>
                            <a:srgbClr val="CC3399"/>
                          </a:solidFill>
                        </a:u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120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dirty="0"/>
                        <a:t>Functions</a:t>
                      </a: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Secretes</a:t>
                      </a:r>
                      <a:r>
                        <a:rPr lang="en-US" sz="1800" b="0" u="none" dirty="0"/>
                        <a:t> and </a:t>
                      </a:r>
                      <a:r>
                        <a:rPr lang="en-US" sz="1800" b="1" u="none" dirty="0"/>
                        <a:t>absorbs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nourishing fluid</a:t>
                      </a:r>
                      <a:r>
                        <a:rPr lang="en-US" sz="1800" b="0" u="none" dirty="0"/>
                        <a:t> 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/>
                        <a:t>Recycles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damaged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spermatozoa</a:t>
                      </a:r>
                      <a:endParaRPr lang="en-US" sz="1800" b="0" u="none" dirty="0"/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Stores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spermatozoa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up to 2 weeks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</a:rPr>
                        <a:t>to allow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for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physiological maturation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sperms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9822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A6E91EB3-D7F9-4841-8A71-50B8E88C4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10533"/>
              </p:ext>
            </p:extLst>
          </p:nvPr>
        </p:nvGraphicFramePr>
        <p:xfrm>
          <a:off x="738647" y="4207537"/>
          <a:ext cx="9667226" cy="2479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83143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8484083">
                  <a:extLst>
                    <a:ext uri="{9D8B030D-6E8A-4147-A177-3AD203B41FA5}">
                      <a16:colId xmlns:a16="http://schemas.microsoft.com/office/drawing/2014/main" xmlns="" val="273739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It is a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muscular tube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45 cm long</a:t>
                      </a:r>
                      <a:r>
                        <a:rPr lang="ar-SA" sz="1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0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dirty="0"/>
                        <a:t>Function</a:t>
                      </a: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Courier New" panose="02070309020205020404" pitchFamily="49" charset="0"/>
                        <a:buNone/>
                      </a:pPr>
                      <a:r>
                        <a:rPr lang="en-US" sz="1800" b="1" u="none" dirty="0"/>
                        <a:t>Carries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sperms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0" u="sng" dirty="0"/>
                        <a:t>from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epididymis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0" u="sng" dirty="0"/>
                        <a:t>to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 smtClean="0"/>
                        <a:t>pelvis </a:t>
                      </a:r>
                      <a:r>
                        <a:rPr lang="en-US" sz="1800" b="1" u="none" dirty="0" smtClean="0">
                          <a:solidFill>
                            <a:srgbClr val="FFC000"/>
                          </a:solidFill>
                        </a:rPr>
                        <a:t>(ejaculatory duct)</a:t>
                      </a:r>
                      <a:endParaRPr lang="en-US" sz="1800" b="0" u="none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919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Course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dirty="0"/>
                        <a:t>Passes </a:t>
                      </a:r>
                      <a:r>
                        <a:rPr lang="en-US" sz="1800" b="0" u="sng" dirty="0"/>
                        <a:t>through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inguinal canal </a:t>
                      </a:r>
                      <a:r>
                        <a:rPr lang="en-US" sz="1800" b="0" u="none" dirty="0"/>
                        <a:t>as one of the contents of the spermatic cord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It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</a:rPr>
                        <a:t>crosses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en-US" sz="1800" b="1" u="none" dirty="0">
                          <a:solidFill>
                            <a:srgbClr val="FF66CC"/>
                          </a:solidFill>
                        </a:rPr>
                        <a:t>lower end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of the </a:t>
                      </a:r>
                      <a:r>
                        <a:rPr lang="en-US" sz="1800" b="1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</a:rPr>
                        <a:t>ureter</a:t>
                      </a:r>
                      <a:endParaRPr lang="en-US" sz="1800" b="0" u="heavy" baseline="0" dirty="0">
                        <a:solidFill>
                          <a:srgbClr val="C00000"/>
                        </a:solidFill>
                        <a:uFill>
                          <a:solidFill>
                            <a:srgbClr val="FFC000"/>
                          </a:solidFill>
                        </a:uFill>
                      </a:endParaRP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Its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terminal part 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is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dilated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</a:rPr>
                        <a:t>to form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en-US" sz="1800" b="1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Ampulla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of the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vas </a:t>
                      </a:r>
                      <a:r>
                        <a:rPr lang="en-US" sz="1800" b="1" u="none" dirty="0">
                          <a:solidFill>
                            <a:srgbClr val="FF66CC"/>
                          </a:solidFill>
                        </a:rPr>
                        <a:t>deferens </a:t>
                      </a:r>
                      <a:r>
                        <a:rPr lang="en-US" sz="1800" b="0" u="none" dirty="0">
                          <a:solidFill>
                            <a:srgbClr val="FF66CC"/>
                          </a:solidFill>
                        </a:rPr>
                        <a:t>on the </a:t>
                      </a:r>
                      <a:r>
                        <a:rPr lang="en-US" sz="1800" b="1" u="none" dirty="0">
                          <a:solidFill>
                            <a:srgbClr val="FF66CC"/>
                          </a:solidFill>
                        </a:rPr>
                        <a:t>base</a:t>
                      </a:r>
                      <a:r>
                        <a:rPr lang="en-US" sz="1800" b="0" u="none" dirty="0">
                          <a:solidFill>
                            <a:srgbClr val="FF66CC"/>
                          </a:solidFill>
                        </a:rPr>
                        <a:t> of the    </a:t>
                      </a:r>
                      <a:r>
                        <a:rPr lang="en-US" sz="1800" b="1" u="none" dirty="0">
                          <a:solidFill>
                            <a:srgbClr val="FF66CC"/>
                          </a:solidFill>
                        </a:rPr>
                        <a:t>urinary bladder</a:t>
                      </a:r>
                      <a:r>
                        <a:rPr lang="en-US" sz="1800" b="0" u="none" dirty="0">
                          <a:solidFill>
                            <a:srgbClr val="FF66CC"/>
                          </a:solidFill>
                        </a:rPr>
                        <a:t>.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dirty="0"/>
                        <a:t>It </a:t>
                      </a:r>
                      <a:r>
                        <a:rPr lang="en-US" sz="1800" b="1" u="none" dirty="0"/>
                        <a:t>joins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duct</a:t>
                      </a:r>
                      <a:r>
                        <a:rPr lang="en-US" sz="1800" b="0" u="none" dirty="0"/>
                        <a:t> of the </a:t>
                      </a:r>
                      <a:r>
                        <a:rPr lang="en-US" sz="1800" b="1" u="none" dirty="0"/>
                        <a:t>seminal vesicle </a:t>
                      </a:r>
                      <a:r>
                        <a:rPr lang="en-US" sz="1800" b="0" u="sng" dirty="0"/>
                        <a:t>to form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ejaculatory</a:t>
                      </a:r>
                      <a:r>
                        <a:rPr lang="en-US" sz="1800" b="0" u="none" dirty="0"/>
                        <a:t> </a:t>
                      </a:r>
                      <a:r>
                        <a:rPr lang="en-US" sz="1800" b="1" u="none" dirty="0"/>
                        <a:t>duct</a:t>
                      </a:r>
                      <a:r>
                        <a:rPr lang="en-US" sz="1800" b="0" u="none" dirty="0"/>
                        <a:t> which </a:t>
                      </a:r>
                      <a:r>
                        <a:rPr lang="en-US" sz="1800" b="0" u="sng" dirty="0"/>
                        <a:t>opens into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prostatic urethra</a:t>
                      </a:r>
                      <a:r>
                        <a:rPr lang="en-US" sz="1800" b="0" u="none" dirty="0"/>
                        <a:t>. </a:t>
                      </a:r>
                      <a:r>
                        <a:rPr lang="en-US" sz="18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 the posterior aspect)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3331750"/>
                  </a:ext>
                </a:extLst>
              </a:tr>
            </a:tbl>
          </a:graphicData>
        </a:graphic>
      </p:graphicFrame>
      <p:sp>
        <p:nvSpPr>
          <p:cNvPr id="47" name="Title 1">
            <a:extLst>
              <a:ext uri="{FF2B5EF4-FFF2-40B4-BE49-F238E27FC236}">
                <a16:creationId xmlns:a16="http://schemas.microsoft.com/office/drawing/2014/main" xmlns="" id="{9A7E1812-D608-49C3-BA3C-11340DBBBB9E}"/>
              </a:ext>
            </a:extLst>
          </p:cNvPr>
          <p:cNvSpPr txBox="1">
            <a:spLocks/>
          </p:cNvSpPr>
          <p:nvPr/>
        </p:nvSpPr>
        <p:spPr>
          <a:xfrm>
            <a:off x="738649" y="3617541"/>
            <a:ext cx="10515600" cy="767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heavy" dirty="0">
                <a:uFill>
                  <a:solidFill>
                    <a:srgbClr val="00B050"/>
                  </a:solidFill>
                </a:uFill>
              </a:rPr>
              <a:t>Vas Deferens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82EA8F50-ACD5-4ED7-A085-B61C2546E2D4}"/>
              </a:ext>
            </a:extLst>
          </p:cNvPr>
          <p:cNvGrpSpPr/>
          <p:nvPr/>
        </p:nvGrpSpPr>
        <p:grpSpPr>
          <a:xfrm>
            <a:off x="7892123" y="459073"/>
            <a:ext cx="2513750" cy="1824427"/>
            <a:chOff x="7548161" y="241300"/>
            <a:chExt cx="4059639" cy="294640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29FC81A5-18A4-49EB-8AB9-3B4993C50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"/>
            <a:stretch/>
          </p:blipFill>
          <p:spPr>
            <a:xfrm>
              <a:off x="7548161" y="241300"/>
              <a:ext cx="4059639" cy="2946400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F0F36DA5-AFA5-4B31-964C-082F6A9831C8}"/>
                </a:ext>
              </a:extLst>
            </p:cNvPr>
            <p:cNvSpPr/>
            <p:nvPr/>
          </p:nvSpPr>
          <p:spPr>
            <a:xfrm>
              <a:off x="8417161" y="818148"/>
              <a:ext cx="871218" cy="26244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06AF5E27-2F01-4642-8802-DE04DDCFAD59}"/>
                </a:ext>
              </a:extLst>
            </p:cNvPr>
            <p:cNvSpPr/>
            <p:nvPr/>
          </p:nvSpPr>
          <p:spPr>
            <a:xfrm>
              <a:off x="10766979" y="1847095"/>
              <a:ext cx="802321" cy="30896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22FC36B9-DB0B-484D-8464-DF3B81B3B987}"/>
                </a:ext>
              </a:extLst>
            </p:cNvPr>
            <p:cNvSpPr/>
            <p:nvPr/>
          </p:nvSpPr>
          <p:spPr>
            <a:xfrm>
              <a:off x="10543994" y="2862951"/>
              <a:ext cx="802321" cy="308963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C00C0A5D-64A1-4F52-986D-DCF4C7B575DA}"/>
                </a:ext>
              </a:extLst>
            </p:cNvPr>
            <p:cNvSpPr/>
            <p:nvPr/>
          </p:nvSpPr>
          <p:spPr>
            <a:xfrm>
              <a:off x="10916280" y="1037532"/>
              <a:ext cx="624146" cy="30896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795C53-A87E-469D-B011-10AD1BC06C96}"/>
              </a:ext>
            </a:extLst>
          </p:cNvPr>
          <p:cNvSpPr txBox="1"/>
          <p:nvPr/>
        </p:nvSpPr>
        <p:spPr>
          <a:xfrm>
            <a:off x="3702205" y="-2821259"/>
            <a:ext cx="493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joins the urethra in the prostate</a:t>
            </a:r>
          </a:p>
        </p:txBody>
      </p:sp>
    </p:spTree>
    <p:extLst>
      <p:ext uri="{BB962C8B-B14F-4D97-AF65-F5344CB8AC3E}">
        <p14:creationId xmlns:p14="http://schemas.microsoft.com/office/powerpoint/2010/main" val="217983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A46CF35-3E34-43D9-9346-D14D1DDD87CB}"/>
              </a:ext>
            </a:extLst>
          </p:cNvPr>
          <p:cNvGrpSpPr/>
          <p:nvPr/>
        </p:nvGrpSpPr>
        <p:grpSpPr>
          <a:xfrm>
            <a:off x="9092188" y="1847831"/>
            <a:ext cx="2764015" cy="2276965"/>
            <a:chOff x="4261787" y="2849537"/>
            <a:chExt cx="2764015" cy="2276965"/>
          </a:xfrm>
        </p:grpSpPr>
        <p:pic>
          <p:nvPicPr>
            <p:cNvPr id="15" name="Shape 225">
              <a:extLst>
                <a:ext uri="{FF2B5EF4-FFF2-40B4-BE49-F238E27FC236}">
                  <a16:creationId xmlns:a16="http://schemas.microsoft.com/office/drawing/2014/main" xmlns="" id="{3D3070DE-3B30-4215-BCFD-8626C0ECA4B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859" t="2885" r="6346" b="5219"/>
            <a:stretch/>
          </p:blipFill>
          <p:spPr>
            <a:xfrm>
              <a:off x="4261787" y="2852988"/>
              <a:ext cx="2764015" cy="2273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79BA620-ADFA-416E-BE75-5C395ECE4DC5}"/>
                </a:ext>
              </a:extLst>
            </p:cNvPr>
            <p:cNvSpPr/>
            <p:nvPr/>
          </p:nvSpPr>
          <p:spPr>
            <a:xfrm>
              <a:off x="6139543" y="4951106"/>
              <a:ext cx="289583" cy="99865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365208CE-6666-4090-AC93-1B949FBC1AC6}"/>
                </a:ext>
              </a:extLst>
            </p:cNvPr>
            <p:cNvSpPr/>
            <p:nvPr/>
          </p:nvSpPr>
          <p:spPr>
            <a:xfrm>
              <a:off x="6443063" y="3599212"/>
              <a:ext cx="289583" cy="132816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F351986-4D0F-4D18-9D7C-297CCF7E458E}"/>
                </a:ext>
              </a:extLst>
            </p:cNvPr>
            <p:cNvSpPr/>
            <p:nvPr/>
          </p:nvSpPr>
          <p:spPr>
            <a:xfrm>
              <a:off x="4481798" y="4556611"/>
              <a:ext cx="462475" cy="15346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449B4F1-082C-452D-915E-55E195808AE2}"/>
                </a:ext>
              </a:extLst>
            </p:cNvPr>
            <p:cNvSpPr/>
            <p:nvPr/>
          </p:nvSpPr>
          <p:spPr>
            <a:xfrm>
              <a:off x="4304261" y="4286557"/>
              <a:ext cx="409142" cy="15346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1D25EC7-A01D-4EB8-B4D8-D0F8B826FB65}"/>
                </a:ext>
              </a:extLst>
            </p:cNvPr>
            <p:cNvSpPr/>
            <p:nvPr/>
          </p:nvSpPr>
          <p:spPr>
            <a:xfrm>
              <a:off x="6270171" y="4661810"/>
              <a:ext cx="462475" cy="15346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5F32AD1-3EA7-405A-93C8-56CBA7D442E0}"/>
                </a:ext>
              </a:extLst>
            </p:cNvPr>
            <p:cNvSpPr/>
            <p:nvPr/>
          </p:nvSpPr>
          <p:spPr>
            <a:xfrm>
              <a:off x="6519085" y="4514875"/>
              <a:ext cx="409142" cy="922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CEADD7B-C38F-415D-9AB1-B631A42BD630}"/>
                </a:ext>
              </a:extLst>
            </p:cNvPr>
            <p:cNvSpPr/>
            <p:nvPr/>
          </p:nvSpPr>
          <p:spPr>
            <a:xfrm>
              <a:off x="6501408" y="3249392"/>
              <a:ext cx="462475" cy="15346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F5158CE-47E4-4EED-B415-1751C730F581}"/>
                </a:ext>
              </a:extLst>
            </p:cNvPr>
            <p:cNvSpPr/>
            <p:nvPr/>
          </p:nvSpPr>
          <p:spPr>
            <a:xfrm>
              <a:off x="6587854" y="2938827"/>
              <a:ext cx="409142" cy="15346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8266E43-7E04-45B9-82EE-36C4D81D47A0}"/>
                </a:ext>
              </a:extLst>
            </p:cNvPr>
            <p:cNvSpPr/>
            <p:nvPr/>
          </p:nvSpPr>
          <p:spPr>
            <a:xfrm>
              <a:off x="5762478" y="3836276"/>
              <a:ext cx="543566" cy="15346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E8F3C46-1F2F-45F0-AE27-4E150CA43506}"/>
                </a:ext>
              </a:extLst>
            </p:cNvPr>
            <p:cNvSpPr/>
            <p:nvPr/>
          </p:nvSpPr>
          <p:spPr>
            <a:xfrm>
              <a:off x="4981380" y="2849537"/>
              <a:ext cx="486966" cy="15346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0070C0"/>
                  </a:solidFill>
                </a:uFill>
              </a:rPr>
              <a:t>Ejaculatory Duct</a:t>
            </a:r>
          </a:p>
          <a:p>
            <a:endParaRPr lang="en-US" sz="3600" b="1" u="heavy" dirty="0">
              <a:uFill>
                <a:solidFill>
                  <a:srgbClr val="0070C0"/>
                </a:solidFill>
              </a:uFill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xmlns="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9" y="915064"/>
            <a:ext cx="11117554" cy="3281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u="sng" dirty="0">
                <a:solidFill>
                  <a:srgbClr val="C00000"/>
                </a:solidFill>
                <a:cs typeface="Times New Roman" pitchFamily="18" charset="0"/>
              </a:rPr>
              <a:t>Formed by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union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of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lower end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of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vas deferens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and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duct of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seminal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vesicle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Its length is about 2.5cm.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 ejaculatory ducts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open into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prostatic urethra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cs typeface="Times New Roman" pitchFamily="18" charset="0"/>
              </a:rPr>
              <a:t>on both sides of the </a:t>
            </a:r>
            <a:r>
              <a:rPr lang="en-US" sz="1800" b="1" dirty="0">
                <a:solidFill>
                  <a:srgbClr val="0070C0"/>
                </a:solidFill>
                <a:cs typeface="Times New Roman" pitchFamily="18" charset="0"/>
              </a:rPr>
              <a:t>seminal colliculus</a:t>
            </a:r>
            <a:r>
              <a:rPr lang="en-US" sz="1800" dirty="0">
                <a:solidFill>
                  <a:srgbClr val="FF66CC"/>
                </a:solidFill>
                <a:cs typeface="Times New Roman" pitchFamily="18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They </a:t>
            </a:r>
            <a:r>
              <a:rPr lang="en-US" sz="1800" u="sng" dirty="0">
                <a:solidFill>
                  <a:srgbClr val="C00000"/>
                </a:solidFill>
                <a:cs typeface="Times New Roman" pitchFamily="18" charset="0"/>
              </a:rPr>
              <a:t>drain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seminal fluid </a:t>
            </a:r>
            <a:r>
              <a:rPr lang="en-US" sz="1800" u="sng" dirty="0">
                <a:solidFill>
                  <a:srgbClr val="C00000"/>
                </a:solidFill>
                <a:cs typeface="Times New Roman" pitchFamily="18" charset="0"/>
              </a:rPr>
              <a:t>into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prostatic urethra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/>
            </a:r>
            <a:br>
              <a:rPr lang="ar-SA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Seminal vesicle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| Bulbourethral or Cooper’s glands | </a:t>
            </a:r>
            <a:r>
              <a:rPr lang="en-US" sz="18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92D050"/>
                  </a:solidFill>
                </a:uFill>
                <a:cs typeface="Times New Roman" pitchFamily="18" charset="0"/>
              </a:rPr>
              <a:t>Prostate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Function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  <a:endParaRPr lang="en-US" sz="1800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Secretion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seminal fluid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Nourishing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activation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Protection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sperms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B2797FC-E800-4CEB-A2E4-231CA39598F0}"/>
              </a:ext>
            </a:extLst>
          </p:cNvPr>
          <p:cNvSpPr txBox="1">
            <a:spLocks/>
          </p:cNvSpPr>
          <p:nvPr/>
        </p:nvSpPr>
        <p:spPr>
          <a:xfrm>
            <a:off x="738649" y="2329119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Accessory Glands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78574FDB-8C1B-4DAC-8D2A-78C57B97B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72204"/>
              </p:ext>
            </p:extLst>
          </p:nvPr>
        </p:nvGraphicFramePr>
        <p:xfrm>
          <a:off x="738645" y="4196715"/>
          <a:ext cx="9667225" cy="19669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8373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4386290">
                  <a:extLst>
                    <a:ext uri="{9D8B030D-6E8A-4147-A177-3AD203B41FA5}">
                      <a16:colId xmlns:a16="http://schemas.microsoft.com/office/drawing/2014/main" xmlns="" val="2737393612"/>
                    </a:ext>
                  </a:extLst>
                </a:gridCol>
                <a:gridCol w="4082562">
                  <a:extLst>
                    <a:ext uri="{9D8B030D-6E8A-4147-A177-3AD203B41FA5}">
                      <a16:colId xmlns:a16="http://schemas.microsoft.com/office/drawing/2014/main" xmlns="" val="3722342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Seminal Vesicles</a:t>
                      </a:r>
                      <a:endParaRPr lang="en-US" sz="1800" b="0" u="none" baseline="0" dirty="0">
                        <a:uFill>
                          <a:solidFill>
                            <a:srgbClr val="CC3399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Bulbourethral or Cooper’s glands </a:t>
                      </a:r>
                      <a:endParaRPr lang="en-US" sz="1800" b="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CC3399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2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Paired elongated glands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SV</a:t>
                      </a:r>
                      <a:r>
                        <a:rPr lang="en-US" sz="1800" dirty="0"/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" charset="2"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Small paired glands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077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/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posterior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&amp;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inferior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 to the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urinary bladder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  <a:p>
                      <a:pPr marL="180000" indent="-180000" algn="l" rtl="0" eaLnBrk="1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Lies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lateral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 to the </a:t>
                      </a:r>
                      <a:r>
                        <a:rPr lang="en-US" sz="1800" b="1" u="heavy" baseline="0" dirty="0">
                          <a:solidFill>
                            <a:srgbClr val="0070C0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vas deference</a:t>
                      </a:r>
                      <a:endParaRPr lang="en-US" sz="1800" u="heavy" baseline="0" dirty="0">
                        <a:solidFill>
                          <a:srgbClr val="0070C0"/>
                        </a:solidFill>
                        <a:uFill>
                          <a:solidFill>
                            <a:schemeClr val="accent5"/>
                          </a:solidFill>
                        </a:u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" charset="2"/>
                        <a:buNone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At 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of the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penis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054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dirty="0"/>
                        <a:t>Functions</a:t>
                      </a: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Secrete</a:t>
                      </a:r>
                      <a:r>
                        <a:rPr lang="en-US" sz="1800" dirty="0"/>
                        <a:t> (</a:t>
                      </a:r>
                      <a:r>
                        <a:rPr lang="en-US" sz="1800" b="1" dirty="0"/>
                        <a:t>60% </a:t>
                      </a:r>
                      <a:r>
                        <a:rPr lang="en-US" sz="1800" dirty="0"/>
                        <a:t>of </a:t>
                      </a:r>
                      <a:r>
                        <a:rPr lang="en-US" sz="1800" b="1" dirty="0"/>
                        <a:t>seminal fluid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Wingdings" charset="2"/>
                        <a:buNone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Secrete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alkaline mucus </a:t>
                      </a:r>
                      <a:r>
                        <a:rPr lang="en-US" sz="18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for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Neutralization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of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urinary acids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&amp;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Lubrication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591982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B619C3-20F7-4A9A-AF54-CB0D9F6AFCF1}"/>
              </a:ext>
            </a:extLst>
          </p:cNvPr>
          <p:cNvSpPr txBox="1"/>
          <p:nvPr/>
        </p:nvSpPr>
        <p:spPr>
          <a:xfrm>
            <a:off x="6896494" y="1945571"/>
            <a:ext cx="35777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Remember: parts of male urethra</a:t>
            </a:r>
          </a:p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Prostatic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3cm</a:t>
            </a:r>
          </a:p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Membranous  1cm</a:t>
            </a:r>
          </a:p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Penile (spongy)  16cm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33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767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6633"/>
                  </a:solidFill>
                </a:uFill>
              </a:rPr>
              <a:t>Accessory Glands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752E3D2-AEDB-4471-8C27-5C3A34AEC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08781"/>
              </p:ext>
            </p:extLst>
          </p:nvPr>
        </p:nvGraphicFramePr>
        <p:xfrm>
          <a:off x="569965" y="930418"/>
          <a:ext cx="9861295" cy="5684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2431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1012078">
                  <a:extLst>
                    <a:ext uri="{9D8B030D-6E8A-4147-A177-3AD203B41FA5}">
                      <a16:colId xmlns:a16="http://schemas.microsoft.com/office/drawing/2014/main" xmlns="" val="2737393612"/>
                    </a:ext>
                  </a:extLst>
                </a:gridCol>
                <a:gridCol w="7626786">
                  <a:extLst>
                    <a:ext uri="{9D8B030D-6E8A-4147-A177-3AD203B41FA5}">
                      <a16:colId xmlns:a16="http://schemas.microsoft.com/office/drawing/2014/main" xmlns="" val="863965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Prostate 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82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The </a:t>
                      </a:r>
                      <a:r>
                        <a:rPr lang="en-US" sz="1800" b="1" dirty="0">
                          <a:latin typeface="+mn-lt"/>
                        </a:rPr>
                        <a:t>Largest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latin typeface="+mn-lt"/>
                        </a:rPr>
                        <a:t>male accessory gland</a:t>
                      </a:r>
                      <a:r>
                        <a:rPr lang="en-US" sz="1800" dirty="0">
                          <a:latin typeface="+mn-lt"/>
                        </a:rPr>
                        <a:t>, </a:t>
                      </a:r>
                      <a:r>
                        <a:rPr lang="en-US" sz="1800" b="1" dirty="0">
                          <a:latin typeface="+mn-lt"/>
                        </a:rPr>
                        <a:t>fibromuscular</a:t>
                      </a:r>
                      <a:r>
                        <a:rPr lang="en-US" sz="1800" dirty="0">
                          <a:latin typeface="+mn-lt"/>
                        </a:rPr>
                        <a:t> glandular tissue &amp; </a:t>
                      </a:r>
                      <a:r>
                        <a:rPr lang="en-US" sz="1800" b="1" dirty="0">
                          <a:latin typeface="+mn-lt"/>
                        </a:rPr>
                        <a:t>walnut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ar-S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عين الجمل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) </a:t>
                      </a:r>
                      <a:r>
                        <a:rPr lang="en-US" sz="1800" b="1" dirty="0">
                          <a:latin typeface="+mn-lt"/>
                        </a:rPr>
                        <a:t>size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735620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  <a:p>
                      <a:pPr algn="ctr"/>
                      <a:r>
                        <a:rPr lang="en-US" sz="1800" u="sng" dirty="0"/>
                        <a:t>CONICAL</a:t>
                      </a:r>
                      <a:endParaRPr lang="en-US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(superior): </a:t>
                      </a:r>
                      <a:r>
                        <a:rPr lang="en-US" sz="1800" u="sng" dirty="0">
                          <a:latin typeface="+mn-lt"/>
                        </a:rPr>
                        <a:t>Attached to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b="1" i="0" dirty="0">
                          <a:latin typeface="+mn-lt"/>
                        </a:rPr>
                        <a:t>neck</a:t>
                      </a:r>
                      <a:r>
                        <a:rPr lang="en-US" sz="1800" dirty="0">
                          <a:latin typeface="+mn-lt"/>
                        </a:rPr>
                        <a:t> of </a:t>
                      </a:r>
                      <a:r>
                        <a:rPr lang="en-US" sz="1800" b="1" i="0" dirty="0">
                          <a:latin typeface="+mn-lt"/>
                        </a:rPr>
                        <a:t>urinary bladder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0773058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Apex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(Inferior): </a:t>
                      </a:r>
                      <a:r>
                        <a:rPr lang="en-US" sz="1800" u="sng" dirty="0">
                          <a:latin typeface="+mn-lt"/>
                        </a:rPr>
                        <a:t>rests on</a:t>
                      </a:r>
                      <a:r>
                        <a:rPr lang="en-US" sz="1800" dirty="0">
                          <a:latin typeface="+mn-lt"/>
                        </a:rPr>
                        <a:t> the </a:t>
                      </a:r>
                      <a:r>
                        <a:rPr lang="en-US" sz="1800" b="1" dirty="0">
                          <a:latin typeface="+mn-lt"/>
                        </a:rPr>
                        <a:t>Urogenital diaphragm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0175208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Surfaces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D7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Anterior, posterior and 2 lateral (right &amp; left)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6472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/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rtl="0" eaLnBrk="1" hangingPunct="1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</a:rPr>
                        <a:t>Located </a:t>
                      </a:r>
                      <a:r>
                        <a:rPr lang="en-GB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 at the neck</a:t>
                      </a:r>
                      <a:r>
                        <a:rPr lang="en-GB" sz="1800" b="0" dirty="0">
                          <a:solidFill>
                            <a:srgbClr val="C00000"/>
                          </a:solidFill>
                          <a:latin typeface="+mn-lt"/>
                        </a:rPr>
                        <a:t> of bladder Houses prostatic urethra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54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none" dirty="0"/>
                        <a:t>Functions</a:t>
                      </a: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</a:rPr>
                        <a:t>It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secretes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</a:rPr>
                        <a:t> (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20-30%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</a:rPr>
                        <a:t> of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seminal fluid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latin typeface="+mn-lt"/>
                        </a:rPr>
                        <a:t>)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remember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Seminal Vesicles Secrete (60% of seminal fluid)</a:t>
                      </a:r>
                      <a:endParaRPr 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It </a:t>
                      </a:r>
                      <a:r>
                        <a:rPr lang="en-US" sz="1800" b="1" dirty="0">
                          <a:latin typeface="+mn-lt"/>
                        </a:rPr>
                        <a:t>secretes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latin typeface="+mn-lt"/>
                        </a:rPr>
                        <a:t>enzymes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latin typeface="+mn-lt"/>
                        </a:rPr>
                        <a:t>(acid phosphatase) </a:t>
                      </a:r>
                      <a:r>
                        <a:rPr lang="en-US" sz="1800" dirty="0">
                          <a:latin typeface="+mn-lt"/>
                        </a:rPr>
                        <a:t>which has the following functions:</a:t>
                      </a:r>
                    </a:p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Aid in </a:t>
                      </a:r>
                      <a:r>
                        <a:rPr lang="en-US" sz="1800" b="1" dirty="0">
                          <a:latin typeface="+mn-lt"/>
                        </a:rPr>
                        <a:t>activating sperm motility</a:t>
                      </a:r>
                      <a:endParaRPr lang="en-US" sz="1800" dirty="0">
                        <a:latin typeface="+mn-lt"/>
                      </a:endParaRPr>
                    </a:p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Mucus degradation</a:t>
                      </a:r>
                      <a:endParaRPr lang="en-US" sz="1800" dirty="0">
                        <a:latin typeface="+mn-lt"/>
                      </a:endParaRPr>
                    </a:p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EA009C"/>
                          </a:solidFill>
                          <a:latin typeface="+mn-lt"/>
                        </a:rPr>
                        <a:t>Antibiotic</a:t>
                      </a:r>
                    </a:p>
                    <a:p>
                      <a:pPr marL="36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Neutralize</a:t>
                      </a:r>
                      <a:r>
                        <a:rPr lang="en-US" sz="1800" dirty="0">
                          <a:latin typeface="+mn-lt"/>
                        </a:rPr>
                        <a:t> the </a:t>
                      </a:r>
                      <a:r>
                        <a:rPr lang="en-US" sz="1800" b="1" dirty="0">
                          <a:latin typeface="+mn-lt"/>
                        </a:rPr>
                        <a:t>acidity</a:t>
                      </a:r>
                      <a:r>
                        <a:rPr lang="en-US" sz="1800" dirty="0">
                          <a:latin typeface="+mn-lt"/>
                        </a:rPr>
                        <a:t> of </a:t>
                      </a:r>
                      <a:r>
                        <a:rPr lang="en-US" sz="1800" b="1" dirty="0">
                          <a:latin typeface="+mn-lt"/>
                        </a:rPr>
                        <a:t>urine</a:t>
                      </a:r>
                      <a:r>
                        <a:rPr lang="en-US" sz="1800" dirty="0">
                          <a:latin typeface="+mn-lt"/>
                        </a:rPr>
                        <a:t> &amp; </a:t>
                      </a:r>
                      <a:r>
                        <a:rPr lang="en-US" sz="1800" b="1" dirty="0">
                          <a:latin typeface="+mn-lt"/>
                        </a:rPr>
                        <a:t>female reproductive tract (Alkaline fluid)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19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Capsule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Internally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dirty="0">
                          <a:latin typeface="+mn-lt"/>
                        </a:rPr>
                        <a:t>it has a </a:t>
                      </a:r>
                      <a:r>
                        <a:rPr lang="en-US" sz="1800" b="1" dirty="0">
                          <a:latin typeface="+mn-lt"/>
                        </a:rPr>
                        <a:t>dense fibrous capsule (prostatic capsule)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Externally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dirty="0">
                          <a:latin typeface="+mn-lt"/>
                        </a:rPr>
                        <a:t> surrounded by a </a:t>
                      </a:r>
                      <a:r>
                        <a:rPr lang="en-US" sz="1800" b="1" dirty="0">
                          <a:latin typeface="+mn-lt"/>
                        </a:rPr>
                        <a:t>fibrous prostatic sheath</a:t>
                      </a:r>
                      <a:endParaRPr lang="en-US" sz="1800" b="0" dirty="0">
                        <a:latin typeface="+mn-lt"/>
                      </a:endParaRP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The </a:t>
                      </a:r>
                      <a:r>
                        <a:rPr lang="en-US" sz="1800" b="1" dirty="0">
                          <a:latin typeface="+mn-lt"/>
                        </a:rPr>
                        <a:t>later (sheath</a:t>
                      </a:r>
                      <a:r>
                        <a:rPr lang="en-US" sz="1800" b="0" dirty="0">
                          <a:latin typeface="+mn-lt"/>
                        </a:rPr>
                        <a:t>) is </a:t>
                      </a:r>
                      <a:r>
                        <a:rPr lang="en-US" sz="1800" b="0" u="sng" dirty="0">
                          <a:latin typeface="+mn-lt"/>
                        </a:rPr>
                        <a:t>continuous</a:t>
                      </a:r>
                      <a:r>
                        <a:rPr lang="en-US" sz="1800" b="0" dirty="0">
                          <a:latin typeface="+mn-lt"/>
                        </a:rPr>
                        <a:t> with the </a:t>
                      </a:r>
                      <a:r>
                        <a:rPr lang="en-US" sz="1800" b="1" dirty="0">
                          <a:latin typeface="+mn-lt"/>
                        </a:rPr>
                        <a:t>puboprostatic part </a:t>
                      </a:r>
                      <a:r>
                        <a:rPr lang="en-US" sz="1800" b="0" dirty="0">
                          <a:latin typeface="+mn-lt"/>
                        </a:rPr>
                        <a:t>of the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+mn-lt"/>
                        </a:rPr>
                        <a:t>levator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 ani muscle</a:t>
                      </a:r>
                      <a:r>
                        <a:rPr lang="en-US" sz="1800" b="0" dirty="0">
                          <a:latin typeface="+mn-lt"/>
                        </a:rPr>
                        <a:t>, </a:t>
                      </a:r>
                      <a:r>
                        <a:rPr lang="en-US" sz="1800" b="1" dirty="0">
                          <a:latin typeface="+mn-lt"/>
                        </a:rPr>
                        <a:t>(</a:t>
                      </a:r>
                      <a:r>
                        <a:rPr lang="en-US" sz="1800" b="1" dirty="0" err="1">
                          <a:latin typeface="+mn-lt"/>
                        </a:rPr>
                        <a:t>levator</a:t>
                      </a:r>
                      <a:r>
                        <a:rPr lang="en-US" sz="1800" b="1" dirty="0">
                          <a:latin typeface="+mn-lt"/>
                        </a:rPr>
                        <a:t> prostate)</a:t>
                      </a:r>
                      <a:r>
                        <a:rPr lang="en-US" sz="1800" b="0" dirty="0">
                          <a:latin typeface="+mn-lt"/>
                        </a:rPr>
                        <a:t>.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+mn-lt"/>
                        </a:rPr>
                        <a:t>In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+mn-lt"/>
                        </a:rPr>
                        <a:t>between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+mn-lt"/>
                        </a:rPr>
                        <a:t> the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+mn-lt"/>
                        </a:rPr>
                        <a:t>prostatic capsule 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+mn-lt"/>
                        </a:rPr>
                        <a:t>and the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+mn-lt"/>
                        </a:rPr>
                        <a:t>prostatic facial sheath 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+mn-lt"/>
                        </a:rPr>
                        <a:t>lies the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+mn-lt"/>
                        </a:rPr>
                        <a:t>prostatic venous plexus </a:t>
                      </a:r>
                      <a:r>
                        <a:rPr lang="en-US" sz="11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(goes to internal vertebral venous plexus, cancers of prostate may metastasize to vertebrae, spinal cord and brain)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548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42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7677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996633"/>
                  </a:solidFill>
                </a:uFill>
              </a:rPr>
              <a:t>Accessory Glands</a:t>
            </a:r>
          </a:p>
          <a:p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752E3D2-AEDB-4471-8C27-5C3A34AEC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19856"/>
              </p:ext>
            </p:extLst>
          </p:nvPr>
        </p:nvGraphicFramePr>
        <p:xfrm>
          <a:off x="738643" y="948174"/>
          <a:ext cx="10714708" cy="49795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47357">
                  <a:extLst>
                    <a:ext uri="{9D8B030D-6E8A-4147-A177-3AD203B41FA5}">
                      <a16:colId xmlns:a16="http://schemas.microsoft.com/office/drawing/2014/main" xmlns="" val="4263688751"/>
                    </a:ext>
                  </a:extLst>
                </a:gridCol>
                <a:gridCol w="9167351">
                  <a:extLst>
                    <a:ext uri="{9D8B030D-6E8A-4147-A177-3AD203B41FA5}">
                      <a16:colId xmlns:a16="http://schemas.microsoft.com/office/drawing/2014/main" xmlns="" val="2737393612"/>
                    </a:ext>
                  </a:extLst>
                </a:gridCol>
              </a:tblGrid>
              <a:tr h="355348">
                <a:tc>
                  <a:txBody>
                    <a:bodyPr/>
                    <a:lstStyle/>
                    <a:p>
                      <a:pPr algn="ctr"/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Prostate 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207244"/>
                  </a:ext>
                </a:extLst>
              </a:tr>
              <a:tr h="1401922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Relations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Anterior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Symphysis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</a:rPr>
                        <a:t> pubis</a:t>
                      </a:r>
                      <a:endParaRPr lang="en-GB" sz="1800" b="0" kern="12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Posterior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Rectum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(important for per rectal examination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GB" sz="1800" b="0" kern="12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Superior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Neck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of the bladder</a:t>
                      </a:r>
                      <a:endParaRPr lang="en-GB" sz="1800" b="0" kern="12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Inferior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Urogenital diaphragm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Lateral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Medial margins of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levator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ani muscles 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levator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prostate)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6735620"/>
                  </a:ext>
                </a:extLst>
              </a:tr>
              <a:tr h="1927643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Lobes 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</a:rPr>
                        <a:t>(related to urethra)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Anterior lobe </a:t>
                      </a:r>
                      <a:r>
                        <a:rPr lang="en-US" sz="1400" b="0" u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without secretion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(isthmus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Lies </a:t>
                      </a:r>
                      <a:r>
                        <a:rPr lang="en-US" sz="1800" b="0" u="sng" dirty="0">
                          <a:latin typeface="+mn-lt"/>
                          <a:cs typeface="Times New Roman" pitchFamily="18" charset="0"/>
                        </a:rPr>
                        <a:t>anterior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to the urethra (fibromuscular)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Posterior lobe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u="sng" dirty="0">
                          <a:latin typeface="+mn-lt"/>
                          <a:cs typeface="Times New Roman" pitchFamily="18" charset="0"/>
                        </a:rPr>
                        <a:t>Posterior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to the urethra and </a:t>
                      </a:r>
                      <a:r>
                        <a:rPr lang="en-US" sz="1800" u="sng" dirty="0">
                          <a:latin typeface="+mn-lt"/>
                          <a:cs typeface="Times New Roman" pitchFamily="18" charset="0"/>
                        </a:rPr>
                        <a:t>inferior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to the ejaculatory ducts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Lateral lobes (2)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On </a:t>
                      </a:r>
                      <a:r>
                        <a:rPr lang="en-US" sz="1800" u="sng" dirty="0">
                          <a:latin typeface="+mn-lt"/>
                          <a:cs typeface="Times New Roman" pitchFamily="18" charset="0"/>
                        </a:rPr>
                        <a:t>each side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of the urethra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Middle (median)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800" b="0" i="0" u="sng" dirty="0">
                          <a:latin typeface="+mn-lt"/>
                          <a:cs typeface="Times New Roman" pitchFamily="18" charset="0"/>
                        </a:rPr>
                        <a:t>Between</a:t>
                      </a:r>
                      <a:r>
                        <a:rPr lang="en-US" sz="1800" dirty="0">
                          <a:latin typeface="+mn-lt"/>
                          <a:cs typeface="Times New Roman" pitchFamily="18" charset="0"/>
                        </a:rPr>
                        <a:t> the urethra and ejaculatory ducts &amp;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closely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related to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neck 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of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 urinary bladder. </a:t>
                      </a:r>
                      <a:r>
                        <a:rPr lang="en-US" sz="1800" dirty="0">
                          <a:latin typeface="+mn-lt"/>
                        </a:rPr>
                        <a:t>Usually it </a:t>
                      </a:r>
                      <a:r>
                        <a:rPr lang="en-US" sz="1800" u="sng" dirty="0">
                          <a:latin typeface="+mn-lt"/>
                        </a:rPr>
                        <a:t>projects into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latin typeface="+mn-lt"/>
                        </a:rPr>
                        <a:t>lumen</a:t>
                      </a:r>
                      <a:r>
                        <a:rPr lang="en-US" sz="1800" dirty="0">
                          <a:latin typeface="+mn-lt"/>
                        </a:rPr>
                        <a:t> of the </a:t>
                      </a:r>
                      <a:r>
                        <a:rPr lang="en-US" sz="1800" b="1" dirty="0">
                          <a:latin typeface="+mn-lt"/>
                        </a:rPr>
                        <a:t>bladder</a:t>
                      </a:r>
                      <a:r>
                        <a:rPr lang="en-US" sz="1800" dirty="0">
                          <a:latin typeface="+mn-lt"/>
                        </a:rPr>
                        <a:t> it </a:t>
                      </a:r>
                      <a:r>
                        <a:rPr lang="en-US" sz="1800" u="sng" dirty="0">
                          <a:latin typeface="+mn-lt"/>
                        </a:rPr>
                        <a:t>elevates</a:t>
                      </a:r>
                      <a:r>
                        <a:rPr lang="en-US" sz="1800" dirty="0"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latin typeface="+mn-lt"/>
                        </a:rPr>
                        <a:t>fold</a:t>
                      </a:r>
                      <a:r>
                        <a:rPr lang="en-US" sz="1800" dirty="0">
                          <a:latin typeface="+mn-lt"/>
                        </a:rPr>
                        <a:t> of </a:t>
                      </a:r>
                      <a:r>
                        <a:rPr lang="en-US" sz="1800" b="1" dirty="0">
                          <a:latin typeface="+mn-lt"/>
                        </a:rPr>
                        <a:t>mucous membrane </a:t>
                      </a:r>
                      <a:r>
                        <a:rPr lang="en-US" sz="1800" dirty="0">
                          <a:latin typeface="+mn-lt"/>
                        </a:rPr>
                        <a:t>(uvulae </a:t>
                      </a:r>
                      <a:r>
                        <a:rPr lang="en-US" sz="1800" dirty="0" err="1">
                          <a:latin typeface="+mn-lt"/>
                        </a:rPr>
                        <a:t>vesicae</a:t>
                      </a:r>
                      <a:r>
                        <a:rPr lang="en-US" sz="1800" dirty="0">
                          <a:latin typeface="+mn-lt"/>
                        </a:rPr>
                        <a:t>) distorting the internal urethral sphincter, after the age of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>
                          <a:latin typeface="+mn-lt"/>
                        </a:rPr>
                        <a:t>years.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*The </a:t>
                      </a:r>
                      <a:r>
                        <a:rPr lang="en-US" sz="1800" b="1" dirty="0">
                          <a:latin typeface="+mn-lt"/>
                        </a:rPr>
                        <a:t>median</a:t>
                      </a:r>
                      <a:r>
                        <a:rPr lang="en-US" sz="1800" dirty="0">
                          <a:latin typeface="+mn-lt"/>
                        </a:rPr>
                        <a:t> &amp; the </a:t>
                      </a:r>
                      <a:r>
                        <a:rPr lang="en-US" sz="1800" b="1" dirty="0">
                          <a:latin typeface="+mn-lt"/>
                        </a:rPr>
                        <a:t>2 lateral lobes</a:t>
                      </a:r>
                      <a:r>
                        <a:rPr lang="en-US" sz="1800" dirty="0">
                          <a:latin typeface="+mn-lt"/>
                        </a:rPr>
                        <a:t> are </a:t>
                      </a:r>
                      <a:r>
                        <a:rPr lang="en-US" sz="1800" b="1" dirty="0">
                          <a:latin typeface="+mn-lt"/>
                        </a:rPr>
                        <a:t>rich</a:t>
                      </a:r>
                      <a:r>
                        <a:rPr lang="en-US" sz="1800" dirty="0">
                          <a:latin typeface="+mn-lt"/>
                        </a:rPr>
                        <a:t> in </a:t>
                      </a:r>
                      <a:r>
                        <a:rPr lang="en-US" sz="1800" b="1" dirty="0">
                          <a:latin typeface="+mn-lt"/>
                        </a:rPr>
                        <a:t>glandular tissue</a:t>
                      </a:r>
                      <a:r>
                        <a:rPr lang="en-US" sz="1800" dirty="0"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1562639"/>
                  </a:ext>
                </a:extLst>
              </a:tr>
              <a:tr h="1139062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Urologists &amp; Sonographers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They </a:t>
                      </a:r>
                      <a:r>
                        <a:rPr lang="en-GB" sz="1800" u="sng" dirty="0">
                          <a:solidFill>
                            <a:srgbClr val="EA009C"/>
                          </a:solidFill>
                          <a:latin typeface="+mn-lt"/>
                        </a:rPr>
                        <a:t>divide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 the </a:t>
                      </a:r>
                      <a:r>
                        <a:rPr lang="en-GB" sz="1800" b="1" u="none" dirty="0">
                          <a:solidFill>
                            <a:srgbClr val="EA009C"/>
                          </a:solidFill>
                          <a:latin typeface="+mn-lt"/>
                        </a:rPr>
                        <a:t>prostate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 into </a:t>
                      </a:r>
                      <a:r>
                        <a:rPr lang="en-GB" sz="1800" b="1" u="none" dirty="0">
                          <a:solidFill>
                            <a:srgbClr val="EA009C"/>
                          </a:solidFill>
                          <a:latin typeface="+mn-lt"/>
                        </a:rPr>
                        <a:t>Peripheral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 and </a:t>
                      </a:r>
                      <a:r>
                        <a:rPr lang="en-GB" sz="1800" b="1" u="none" dirty="0">
                          <a:solidFill>
                            <a:srgbClr val="EA009C"/>
                          </a:solidFill>
                          <a:latin typeface="+mn-lt"/>
                        </a:rPr>
                        <a:t>Central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 (Internal) </a:t>
                      </a:r>
                      <a:r>
                        <a:rPr lang="en-GB" sz="1800" b="1" u="none" dirty="0">
                          <a:solidFill>
                            <a:srgbClr val="EA009C"/>
                          </a:solidFill>
                          <a:latin typeface="+mn-lt"/>
                        </a:rPr>
                        <a:t>zones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The </a:t>
                      </a:r>
                      <a:r>
                        <a:rPr lang="en-GB" sz="1800" b="1" u="none" dirty="0">
                          <a:solidFill>
                            <a:srgbClr val="EA009C"/>
                          </a:solidFill>
                          <a:latin typeface="+mn-lt"/>
                        </a:rPr>
                        <a:t>Central zone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 is </a:t>
                      </a:r>
                      <a:r>
                        <a:rPr lang="en-GB" sz="1800" b="1" u="none" dirty="0">
                          <a:solidFill>
                            <a:srgbClr val="EA009C"/>
                          </a:solidFill>
                          <a:latin typeface="+mn-lt"/>
                        </a:rPr>
                        <a:t>represented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 by the </a:t>
                      </a:r>
                      <a:r>
                        <a:rPr lang="en-GB" sz="1800" b="1" u="none" dirty="0">
                          <a:solidFill>
                            <a:srgbClr val="EA009C"/>
                          </a:solidFill>
                          <a:latin typeface="+mn-lt"/>
                        </a:rPr>
                        <a:t>Middle lobe</a:t>
                      </a: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180000" indent="-18000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800" u="none" dirty="0">
                          <a:solidFill>
                            <a:srgbClr val="EA009C"/>
                          </a:solidFill>
                          <a:latin typeface="+mn-lt"/>
                        </a:rPr>
                        <a:t>Within each lobe are four lobules, which are defined by the ducts and connective tissue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0030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772634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‏‏Anatomy Endocrine - نسخة</Template>
  <TotalTime>1441</TotalTime>
  <Words>2068</Words>
  <Application>Microsoft Office PowerPoint</Application>
  <PresentationFormat>مخصص</PresentationFormat>
  <Paragraphs>308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5" baseType="lpstr">
      <vt:lpstr>Arial</vt:lpstr>
      <vt:lpstr>Calibri Light</vt:lpstr>
      <vt:lpstr>Arabic Typesetting</vt:lpstr>
      <vt:lpstr>Calibri</vt:lpstr>
      <vt:lpstr>Open Sans</vt:lpstr>
      <vt:lpstr>Courier New</vt:lpstr>
      <vt:lpstr>Wingdings</vt:lpstr>
      <vt:lpstr>Times New Roman</vt:lpstr>
      <vt:lpstr>Agency FB</vt:lpstr>
      <vt:lpstr>Anatomy theme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Anatomy</dc:title>
  <dc:creator>Rawan</dc:creator>
  <cp:lastModifiedBy>hp</cp:lastModifiedBy>
  <cp:revision>141</cp:revision>
  <dcterms:created xsi:type="dcterms:W3CDTF">2017-04-30T17:35:08Z</dcterms:created>
  <dcterms:modified xsi:type="dcterms:W3CDTF">2019-03-22T10:06:00Z</dcterms:modified>
</cp:coreProperties>
</file>