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3" r:id="rId1"/>
  </p:sldMasterIdLst>
  <p:notesMasterIdLst>
    <p:notesMasterId r:id="rId12"/>
  </p:notesMasterIdLst>
  <p:sldIdLst>
    <p:sldId id="340" r:id="rId2"/>
    <p:sldId id="363" r:id="rId3"/>
    <p:sldId id="388" r:id="rId4"/>
    <p:sldId id="368" r:id="rId5"/>
    <p:sldId id="393" r:id="rId6"/>
    <p:sldId id="391" r:id="rId7"/>
    <p:sldId id="394" r:id="rId8"/>
    <p:sldId id="392" r:id="rId9"/>
    <p:sldId id="318" r:id="rId10"/>
    <p:sldId id="387" r:id="rId11"/>
  </p:sldIdLst>
  <p:sldSz cx="12192000" cy="6858000"/>
  <p:notesSz cx="6858000" cy="9144000"/>
  <p:embeddedFontLst>
    <p:embeddedFont>
      <p:font typeface="Agency FB" panose="020B0503020202020204" pitchFamily="34" charset="0"/>
      <p:regular r:id="rId13"/>
      <p:bold r:id="rId14"/>
    </p:embeddedFont>
    <p:embeddedFont>
      <p:font typeface="Arabic Typesetting" panose="03020402040406030203" pitchFamily="66" charset="-7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9C"/>
    <a:srgbClr val="996600"/>
    <a:srgbClr val="FF66CC"/>
    <a:srgbClr val="CCA677"/>
    <a:srgbClr val="DCC1A0"/>
    <a:srgbClr val="E8D7C2"/>
    <a:srgbClr val="FED163"/>
    <a:srgbClr val="FFAFCA"/>
    <a:srgbClr val="AC49E9"/>
    <a:srgbClr val="FFE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47" autoAdjust="0"/>
    <p:restoredTop sz="93957" autoAdjust="0"/>
  </p:normalViewPr>
  <p:slideViewPr>
    <p:cSldViewPr snapToGrid="0">
      <p:cViewPr>
        <p:scale>
          <a:sx n="68" d="100"/>
          <a:sy n="68" d="100"/>
        </p:scale>
        <p:origin x="111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6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0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8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docs.google.com/presentation/d/1QzDLv-_GqiU9tEFYgsd08kfcu1546XQMXmbQ0eTYC8s/edit?usp=sharin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7">
            <a:extLst>
              <a:ext uri="{FF2B5EF4-FFF2-40B4-BE49-F238E27FC236}">
                <a16:creationId xmlns:a16="http://schemas.microsoft.com/office/drawing/2014/main" id="{00E8EAC2-46D8-4156-B122-3EE148D62A72}"/>
              </a:ext>
            </a:extLst>
          </p:cNvPr>
          <p:cNvSpPr txBox="1"/>
          <p:nvPr/>
        </p:nvSpPr>
        <p:spPr>
          <a:xfrm>
            <a:off x="85059" y="569329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62D82B-189E-4C68-BAAC-08BC49E6CC27}"/>
              </a:ext>
            </a:extLst>
          </p:cNvPr>
          <p:cNvSpPr/>
          <p:nvPr userDrawn="1"/>
        </p:nvSpPr>
        <p:spPr>
          <a:xfrm>
            <a:off x="3658685" y="2920555"/>
            <a:ext cx="487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gency FB" panose="020B0503020202020204" pitchFamily="34" charset="0"/>
              </a:rPr>
              <a:t>Female Breast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BC3FA-6127-4E75-8FD9-5AB056BD079C}"/>
              </a:ext>
            </a:extLst>
          </p:cNvPr>
          <p:cNvSpPr txBox="1"/>
          <p:nvPr/>
        </p:nvSpPr>
        <p:spPr>
          <a:xfrm>
            <a:off x="85061" y="6085388"/>
            <a:ext cx="4328678" cy="69871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مبني بشكل أساسي على عمل دفعة 436 مع المراجعة والتدقيق وإضافة الملاحظات ولا يغني عن المصدر الأساسي للمذاكرة</a:t>
            </a:r>
          </a:p>
        </p:txBody>
      </p:sp>
    </p:spTree>
    <p:extLst>
      <p:ext uri="{BB962C8B-B14F-4D97-AF65-F5344CB8AC3E}">
        <p14:creationId xmlns:p14="http://schemas.microsoft.com/office/powerpoint/2010/main" val="9909389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88630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96437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15876648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22084047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C9A26-57FC-426A-AC96-B2A19B7227D2}"/>
              </a:ext>
            </a:extLst>
          </p:cNvPr>
          <p:cNvSpPr txBox="1"/>
          <p:nvPr/>
        </p:nvSpPr>
        <p:spPr>
          <a:xfrm>
            <a:off x="3658685" y="2835996"/>
            <a:ext cx="4874616" cy="30777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Alghoraiby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Shape 109">
            <a:extLst>
              <a:ext uri="{FF2B5EF4-FFF2-40B4-BE49-F238E27FC236}">
                <a16:creationId xmlns:a16="http://schemas.microsoft.com/office/drawing/2014/main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BF4CDD-45E6-4AE3-8C18-1C0EA758B99B}"/>
              </a:ext>
            </a:extLst>
          </p:cNvPr>
          <p:cNvSpPr txBox="1"/>
          <p:nvPr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Greys Anatomy for Students 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  <p:sp>
        <p:nvSpPr>
          <p:cNvPr id="14" name="Shape 21">
            <a:extLst>
              <a:ext uri="{FF2B5EF4-FFF2-40B4-BE49-F238E27FC236}">
                <a16:creationId xmlns:a16="http://schemas.microsoft.com/office/drawing/2014/main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14FD38-4679-49A2-BD75-40A5800D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9213" t="23166" r="31107" b="32274"/>
          <a:stretch/>
        </p:blipFill>
        <p:spPr>
          <a:xfrm>
            <a:off x="5210553" y="1120216"/>
            <a:ext cx="1770880" cy="15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710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9118" y="333376"/>
            <a:ext cx="2552700" cy="2066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5018" y="333376"/>
            <a:ext cx="2552700" cy="2066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924380-7195-42CE-80DB-46B5EA10D8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84E359F-C2D0-4F53-B224-5C80E0B36E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538F3A-6503-4AF7-B6ED-F6F0A1C48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922236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2277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9131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6442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7186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140111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7790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6297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818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6"/>
          <p:cNvSpPr/>
          <p:nvPr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3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iv28TEA99r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6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44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pPr marL="571500" indent="-571500" rtl="0">
              <a:buFont typeface="Wingdings" panose="05000000000000000000" pitchFamily="2" charset="2"/>
              <a:buChar char="§"/>
            </a:pPr>
            <a:r>
              <a:rPr lang="en-US" dirty="0"/>
              <a:t>Objectives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10744200" cy="4750453"/>
          </a:xfrm>
        </p:spPr>
        <p:txBody>
          <a:bodyPr>
            <a:noAutofit/>
          </a:bodyPr>
          <a:lstStyle/>
          <a:p>
            <a:pPr algn="l" rtl="0">
              <a:buNone/>
              <a:defRPr/>
            </a:pPr>
            <a:r>
              <a:rPr lang="en-US" b="1" dirty="0"/>
              <a:t>At the end of the lecture, students should be able to:</a:t>
            </a:r>
            <a:endParaRPr lang="en-US" dirty="0"/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</a:t>
            </a:r>
            <a:r>
              <a:rPr lang="en-US" b="1" dirty="0"/>
              <a:t>shape </a:t>
            </a:r>
            <a:r>
              <a:rPr lang="en-US" dirty="0"/>
              <a:t>and </a:t>
            </a:r>
            <a:r>
              <a:rPr lang="en-US" b="1" dirty="0"/>
              <a:t>position </a:t>
            </a:r>
            <a:r>
              <a:rPr lang="en-US" dirty="0"/>
              <a:t>of the </a:t>
            </a:r>
            <a:r>
              <a:rPr lang="en-US" b="1" u="sng" dirty="0"/>
              <a:t>female breast</a:t>
            </a:r>
            <a:r>
              <a:rPr lang="en-US" dirty="0"/>
              <a:t>.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</a:t>
            </a:r>
            <a:r>
              <a:rPr lang="en-US" b="1" dirty="0"/>
              <a:t>structure </a:t>
            </a:r>
            <a:r>
              <a:rPr lang="en-US" dirty="0"/>
              <a:t>of the </a:t>
            </a:r>
            <a:r>
              <a:rPr lang="en-US" b="1" u="sng" dirty="0"/>
              <a:t>mammary gland</a:t>
            </a:r>
            <a:r>
              <a:rPr lang="en-US" dirty="0"/>
              <a:t>.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dirty="0"/>
              <a:t>List the </a:t>
            </a:r>
            <a:r>
              <a:rPr lang="en-US" b="1" dirty="0"/>
              <a:t>blood supply </a:t>
            </a:r>
            <a:r>
              <a:rPr lang="en-US" dirty="0"/>
              <a:t>of the </a:t>
            </a:r>
            <a:r>
              <a:rPr lang="en-US" b="1" u="sng" dirty="0"/>
              <a:t>female breast</a:t>
            </a:r>
            <a:r>
              <a:rPr lang="en-US" dirty="0"/>
              <a:t>.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</a:t>
            </a:r>
            <a:r>
              <a:rPr lang="en-US" b="1" dirty="0"/>
              <a:t>lymphatic drainage </a:t>
            </a:r>
            <a:r>
              <a:rPr lang="en-US" dirty="0"/>
              <a:t>of the </a:t>
            </a:r>
            <a:r>
              <a:rPr lang="en-US" b="1" u="sng" dirty="0"/>
              <a:t>female breast</a:t>
            </a:r>
            <a:r>
              <a:rPr lang="en-US" dirty="0"/>
              <a:t>.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</a:t>
            </a:r>
            <a:r>
              <a:rPr lang="en-US" b="1" dirty="0"/>
              <a:t>applied anatomy </a:t>
            </a:r>
            <a:r>
              <a:rPr lang="en-US" dirty="0"/>
              <a:t>in the </a:t>
            </a:r>
            <a:r>
              <a:rPr lang="en-US" b="1" u="sng" dirty="0"/>
              <a:t>female breast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758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D0BA02D-BE4E-4CBE-B631-21925A88DDF8}"/>
              </a:ext>
            </a:extLst>
          </p:cNvPr>
          <p:cNvGrpSpPr/>
          <p:nvPr/>
        </p:nvGrpSpPr>
        <p:grpSpPr>
          <a:xfrm>
            <a:off x="8991389" y="3079927"/>
            <a:ext cx="3166321" cy="2468325"/>
            <a:chOff x="9025681" y="2981529"/>
            <a:chExt cx="3166319" cy="24683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0F52163-654A-4972-B4EE-15B723E4C368}"/>
                </a:ext>
              </a:extLst>
            </p:cNvPr>
            <p:cNvGrpSpPr/>
            <p:nvPr/>
          </p:nvGrpSpPr>
          <p:grpSpPr>
            <a:xfrm>
              <a:off x="9025681" y="2981529"/>
              <a:ext cx="3166319" cy="2468325"/>
              <a:chOff x="9025681" y="2981529"/>
              <a:chExt cx="3166319" cy="246832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93ADA2C-DCA9-4626-AB60-19CA975B30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916" b="1893"/>
              <a:stretch/>
            </p:blipFill>
            <p:spPr>
              <a:xfrm>
                <a:off x="9025681" y="2981529"/>
                <a:ext cx="3166319" cy="2468325"/>
              </a:xfrm>
              <a:prstGeom prst="rect">
                <a:avLst/>
              </a:prstGeom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48A029-B5E5-4ADC-B710-71015AACE3D5}"/>
                  </a:ext>
                </a:extLst>
              </p:cNvPr>
              <p:cNvSpPr/>
              <p:nvPr/>
            </p:nvSpPr>
            <p:spPr>
              <a:xfrm>
                <a:off x="10323790" y="4581212"/>
                <a:ext cx="224137" cy="138891"/>
              </a:xfrm>
              <a:prstGeom prst="round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C98C0F77-4898-462C-8E8B-C008EED90AB3}"/>
                  </a:ext>
                </a:extLst>
              </p:cNvPr>
              <p:cNvSpPr/>
              <p:nvPr/>
            </p:nvSpPr>
            <p:spPr>
              <a:xfrm>
                <a:off x="10323790" y="4763649"/>
                <a:ext cx="342033" cy="182438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82318C8-644E-4DC8-9316-41D5C8CC1083}"/>
                  </a:ext>
                </a:extLst>
              </p:cNvPr>
              <p:cNvSpPr/>
              <p:nvPr/>
            </p:nvSpPr>
            <p:spPr>
              <a:xfrm>
                <a:off x="9804366" y="3622949"/>
                <a:ext cx="316916" cy="283556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3460087-458A-4CE4-83E6-F55F2F920FB0}"/>
                  </a:ext>
                </a:extLst>
              </p:cNvPr>
              <p:cNvSpPr/>
              <p:nvPr/>
            </p:nvSpPr>
            <p:spPr>
              <a:xfrm>
                <a:off x="11853991" y="4399314"/>
                <a:ext cx="233988" cy="138891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43CC503-1606-46FF-8EBC-75D49D798D8F}"/>
                </a:ext>
              </a:extLst>
            </p:cNvPr>
            <p:cNvSpPr/>
            <p:nvPr/>
          </p:nvSpPr>
          <p:spPr>
            <a:xfrm>
              <a:off x="11958012" y="4048859"/>
              <a:ext cx="233988" cy="138891"/>
            </a:xfrm>
            <a:prstGeom prst="round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748BEBE8-CECA-476E-9A5D-0CCEF9D8E83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rgbClr val="0070C0"/>
                  </a:solidFill>
                </a:uFill>
              </a:rPr>
              <a:t>Breast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B937663-ED9F-46AE-8F92-9307CCD48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961239"/>
              </p:ext>
            </p:extLst>
          </p:nvPr>
        </p:nvGraphicFramePr>
        <p:xfrm>
          <a:off x="685519" y="1143153"/>
          <a:ext cx="8305870" cy="4907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3357">
                  <a:extLst>
                    <a:ext uri="{9D8B030D-6E8A-4147-A177-3AD203B41FA5}">
                      <a16:colId xmlns:a16="http://schemas.microsoft.com/office/drawing/2014/main" val="4263688751"/>
                    </a:ext>
                  </a:extLst>
                </a:gridCol>
                <a:gridCol w="1438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3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Shape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>
                        <a:buFontTx/>
                        <a:buNone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- It’s a specialized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accessory gland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of the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skin</a:t>
                      </a:r>
                      <a:r>
                        <a:rPr lang="en-US" sz="1700" b="1" baseline="0" dirty="0">
                          <a:solidFill>
                            <a:schemeClr val="tx1"/>
                          </a:solidFill>
                        </a:rPr>
                        <a:t> &amp;</a:t>
                      </a:r>
                      <a:r>
                        <a:rPr lang="en-US" sz="17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conical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ar-SA" sz="17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مخروط</a:t>
                      </a:r>
                      <a:r>
                        <a:rPr lang="en-US" sz="17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)</a:t>
                      </a:r>
                      <a:r>
                        <a:rPr lang="en-US" sz="17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in shape</a:t>
                      </a:r>
                    </a:p>
                    <a:p>
                      <a:pPr marL="0" indent="0" algn="l" rtl="0">
                        <a:buFontTx/>
                        <a:buNone/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700" b="1" baseline="0" dirty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US" sz="17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US" sz="1700" b="1" baseline="0" dirty="0">
                          <a:solidFill>
                            <a:schemeClr val="tx1"/>
                          </a:solidFill>
                        </a:rPr>
                        <a:t> capsule </a:t>
                      </a:r>
                      <a:r>
                        <a:rPr lang="en-US" sz="1700" b="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(that’s why the cancer spread quickly)</a:t>
                      </a:r>
                      <a:endParaRPr lang="en-US" sz="1700" b="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rtl="0"/>
                      <a:r>
                        <a:rPr lang="en-US" sz="1800" b="1" u="none" dirty="0"/>
                        <a:t>Location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700" dirty="0"/>
                        <a:t>It lies in </a:t>
                      </a:r>
                      <a:r>
                        <a:rPr lang="en-US" sz="1700" b="1" dirty="0"/>
                        <a:t>superficial fascia </a:t>
                      </a:r>
                      <a:r>
                        <a:rPr lang="en-US" sz="1700" dirty="0">
                          <a:solidFill>
                            <a:srgbClr val="EA009C"/>
                          </a:solidFill>
                        </a:rPr>
                        <a:t>of the </a:t>
                      </a:r>
                      <a:r>
                        <a:rPr lang="en-US" sz="1700" b="1" dirty="0">
                          <a:solidFill>
                            <a:srgbClr val="EA009C"/>
                          </a:solidFill>
                        </a:rPr>
                        <a:t>front</a:t>
                      </a:r>
                      <a:r>
                        <a:rPr lang="en-US" sz="1700" dirty="0">
                          <a:solidFill>
                            <a:srgbClr val="EA009C"/>
                          </a:solidFill>
                        </a:rPr>
                        <a:t> </a:t>
                      </a:r>
                      <a:r>
                        <a:rPr lang="en-US" sz="1700" b="1" dirty="0"/>
                        <a:t>/ </a:t>
                      </a:r>
                      <a:r>
                        <a:rPr lang="en-US" sz="1700" b="1" dirty="0">
                          <a:solidFill>
                            <a:srgbClr val="0070C0"/>
                          </a:solidFill>
                        </a:rPr>
                        <a:t>pectoralis</a:t>
                      </a:r>
                      <a:r>
                        <a:rPr lang="en-US" sz="1700" b="1" baseline="0" dirty="0">
                          <a:solidFill>
                            <a:srgbClr val="0070C0"/>
                          </a:solidFill>
                        </a:rPr>
                        <a:t> region</a:t>
                      </a:r>
                      <a:r>
                        <a:rPr lang="en-US" sz="17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700" dirty="0"/>
                        <a:t>of </a:t>
                      </a:r>
                      <a:r>
                        <a:rPr lang="en-US" sz="1700" b="1" dirty="0"/>
                        <a:t>chest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0548790"/>
                  </a:ext>
                </a:extLst>
              </a:tr>
              <a:tr h="48457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/>
                        <a:t>Parts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Apex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en-US" sz="1800" b="1" i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4"/>
                            </a:solidFill>
                          </a:uFill>
                        </a:rPr>
                        <a:t>Nipple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800" b="1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>
                          <a:latin typeface="+mn-lt"/>
                        </a:rPr>
                        <a:t>- </a:t>
                      </a:r>
                      <a:r>
                        <a:rPr lang="en-US" sz="1700" b="1" u="none" dirty="0">
                          <a:latin typeface="+mn-lt"/>
                        </a:rPr>
                        <a:t>Conical eminence </a:t>
                      </a:r>
                      <a:r>
                        <a:rPr lang="en-US" sz="1700" b="0" u="none" dirty="0">
                          <a:latin typeface="+mn-lt"/>
                        </a:rPr>
                        <a:t>that projects </a:t>
                      </a:r>
                      <a:r>
                        <a:rPr lang="en-US" sz="1700" b="1" u="none" dirty="0">
                          <a:latin typeface="+mn-lt"/>
                        </a:rPr>
                        <a:t>forwards</a:t>
                      </a:r>
                      <a:r>
                        <a:rPr lang="en-US" sz="1700" b="0" u="none" dirty="0">
                          <a:latin typeface="+mn-lt"/>
                        </a:rPr>
                        <a:t> from the </a:t>
                      </a:r>
                      <a:r>
                        <a:rPr lang="en-US" sz="1700" b="1" u="none" dirty="0">
                          <a:latin typeface="+mn-lt"/>
                        </a:rPr>
                        <a:t>anterior</a:t>
                      </a:r>
                      <a:r>
                        <a:rPr lang="en-US" sz="1700" b="0" u="none" dirty="0">
                          <a:latin typeface="+mn-lt"/>
                        </a:rPr>
                        <a:t> </a:t>
                      </a:r>
                      <a:r>
                        <a:rPr lang="en-US" sz="1700" b="1" u="none" dirty="0">
                          <a:latin typeface="+mn-lt"/>
                        </a:rPr>
                        <a:t>surface</a:t>
                      </a:r>
                      <a:r>
                        <a:rPr lang="en-US" sz="1700" b="0" u="none" dirty="0">
                          <a:latin typeface="+mn-lt"/>
                        </a:rPr>
                        <a:t> of the breast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>
                          <a:latin typeface="+mn-lt"/>
                        </a:rPr>
                        <a:t>- It</a:t>
                      </a:r>
                      <a:r>
                        <a:rPr lang="en-US" sz="1700" b="0" u="none" baseline="0" dirty="0">
                          <a:latin typeface="+mn-lt"/>
                        </a:rPr>
                        <a:t> </a:t>
                      </a:r>
                      <a:r>
                        <a:rPr lang="en-US" sz="1700" b="0" u="none" dirty="0">
                          <a:latin typeface="+mn-lt"/>
                        </a:rPr>
                        <a:t>lies </a:t>
                      </a:r>
                      <a:r>
                        <a:rPr lang="en-US" sz="1700" b="1" u="none" dirty="0">
                          <a:solidFill>
                            <a:srgbClr val="C00000"/>
                          </a:solidFill>
                          <a:latin typeface="+mn-lt"/>
                        </a:rPr>
                        <a:t>opposite 4th intercostal space </a:t>
                      </a:r>
                      <a:r>
                        <a:rPr lang="en-US" sz="1700" b="0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in non lactating women, </a:t>
                      </a:r>
                      <a:r>
                        <a:rPr lang="en-US" sz="17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may change after breastfeeding</a:t>
                      </a:r>
                      <a:endParaRPr lang="en-US" sz="1700" b="0" u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>
                          <a:latin typeface="+mn-lt"/>
                        </a:rPr>
                        <a:t>- It carries </a:t>
                      </a:r>
                      <a:r>
                        <a:rPr lang="en-US" sz="1700" b="1" u="none" dirty="0">
                          <a:solidFill>
                            <a:srgbClr val="996600"/>
                          </a:solidFill>
                          <a:latin typeface="+mn-lt"/>
                        </a:rPr>
                        <a:t>15-20</a:t>
                      </a:r>
                      <a:r>
                        <a:rPr lang="en-US" sz="1700" b="0" u="none" dirty="0">
                          <a:latin typeface="+mn-lt"/>
                        </a:rPr>
                        <a:t> narrow </a:t>
                      </a:r>
                      <a:r>
                        <a:rPr lang="en-US" sz="1700" b="1" u="none" dirty="0">
                          <a:latin typeface="+mn-lt"/>
                        </a:rPr>
                        <a:t>pores</a:t>
                      </a:r>
                      <a:r>
                        <a:rPr lang="en-US" sz="1700" b="0" u="none" dirty="0">
                          <a:latin typeface="+mn-lt"/>
                        </a:rPr>
                        <a:t> of the </a:t>
                      </a:r>
                      <a:r>
                        <a:rPr lang="en-US" sz="1700" b="1" u="heavy" baseline="0" dirty="0">
                          <a:solidFill>
                            <a:srgbClr val="996600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+mn-lt"/>
                        </a:rPr>
                        <a:t>lactiferous ducts</a:t>
                      </a:r>
                      <a:endParaRPr lang="en-US" sz="1700" b="0" u="heavy" baseline="0" dirty="0">
                        <a:solidFill>
                          <a:srgbClr val="996600"/>
                        </a:solidFill>
                        <a:uFill>
                          <a:solidFill>
                            <a:srgbClr val="FFC000"/>
                          </a:solidFill>
                        </a:u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>
                          <a:latin typeface="+mn-lt"/>
                        </a:rPr>
                        <a:t>-</a:t>
                      </a:r>
                      <a:r>
                        <a:rPr lang="en-US" sz="1700" b="0" u="none" baseline="0" dirty="0">
                          <a:latin typeface="+mn-lt"/>
                        </a:rPr>
                        <a:t> </a:t>
                      </a:r>
                      <a:r>
                        <a:rPr lang="en-US" sz="1700" b="0" u="none" dirty="0">
                          <a:latin typeface="+mn-lt"/>
                        </a:rPr>
                        <a:t>It surround by</a:t>
                      </a:r>
                      <a:r>
                        <a:rPr lang="en-US" sz="1700" b="0" u="none" baseline="0" dirty="0">
                          <a:latin typeface="+mn-lt"/>
                        </a:rPr>
                        <a:t> </a:t>
                      </a:r>
                      <a:r>
                        <a:rPr lang="en-US" sz="1700" b="1" u="heavy" baseline="0" dirty="0">
                          <a:uFill>
                            <a:solidFill>
                              <a:schemeClr val="accent5"/>
                            </a:solidFill>
                          </a:uFill>
                          <a:latin typeface="+mn-lt"/>
                        </a:rPr>
                        <a:t>Areola</a:t>
                      </a:r>
                      <a:r>
                        <a:rPr lang="en-US" sz="1700" b="0" u="none" dirty="0">
                          <a:latin typeface="+mn-lt"/>
                        </a:rPr>
                        <a:t> (dark pink brownish* circular area of skin)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u="none" dirty="0">
                          <a:latin typeface="+mn-lt"/>
                        </a:rPr>
                        <a:t>- The </a:t>
                      </a:r>
                      <a:r>
                        <a:rPr lang="en-US" sz="1700" b="1" u="none" dirty="0">
                          <a:latin typeface="+mn-lt"/>
                        </a:rPr>
                        <a:t>subcutaneous tissues </a:t>
                      </a:r>
                      <a:r>
                        <a:rPr lang="en-US" sz="1700" b="0" u="none" dirty="0">
                          <a:latin typeface="+mn-lt"/>
                        </a:rPr>
                        <a:t>of nipple &amp; areola are </a:t>
                      </a:r>
                      <a:r>
                        <a:rPr lang="en-US" sz="1700" b="1" u="none" dirty="0">
                          <a:latin typeface="+mn-lt"/>
                        </a:rPr>
                        <a:t>devoid of fat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</a:rPr>
                        <a:t>Base </a:t>
                      </a:r>
                      <a:br>
                        <a:rPr lang="en-US" sz="18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</a:rPr>
                      </a:br>
                      <a:r>
                        <a:rPr lang="en-US" sz="18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</a:rPr>
                        <a:t>(3 muscles)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- </a:t>
                      </a:r>
                      <a:r>
                        <a:rPr lang="en-US" sz="1700" b="1" u="none" baseline="0" dirty="0">
                          <a:solidFill>
                            <a:srgbClr val="996600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2/3 of it in Pectoralis region (</a:t>
                      </a:r>
                      <a:r>
                        <a:rPr lang="en-US" sz="1700" b="1" u="heavy" baseline="0" dirty="0">
                          <a:solidFill>
                            <a:srgbClr val="996600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  <a:latin typeface="+mn-lt"/>
                        </a:rPr>
                        <a:t>Pectoralis major muscle</a:t>
                      </a:r>
                      <a:r>
                        <a:rPr lang="en-US" sz="1700" b="1" dirty="0">
                          <a:solidFill>
                            <a:srgbClr val="996600"/>
                          </a:solidFill>
                          <a:latin typeface="+mn-lt"/>
                        </a:rPr>
                        <a:t>)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**</a:t>
                      </a:r>
                      <a:b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en-US" sz="17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 1/3 of it in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7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Inferolateral region (Serratus anterior &amp; External </a:t>
                      </a:r>
                      <a:br>
                        <a:rPr lang="ar-SA" sz="17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</a:br>
                      <a:r>
                        <a:rPr lang="en-US" sz="17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 oblique muscles)</a:t>
                      </a:r>
                      <a:br>
                        <a:rPr lang="en-US" sz="17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</a:br>
                      <a:r>
                        <a:rPr lang="en-US" sz="1700" b="1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Vertically</a:t>
                      </a:r>
                      <a:r>
                        <a:rPr lang="en-US" sz="17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sz="17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It extends from </a:t>
                      </a:r>
                      <a:r>
                        <a:rPr lang="en-US" sz="1700" b="1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2nd</a:t>
                      </a:r>
                      <a:r>
                        <a:rPr lang="en-US" sz="1700" b="0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 to </a:t>
                      </a:r>
                      <a:r>
                        <a:rPr lang="en-US" sz="1700" b="1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6th</a:t>
                      </a:r>
                      <a:r>
                        <a:rPr lang="en-US" sz="1700" b="0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sz="1700" b="1" u="none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ribs</a:t>
                      </a:r>
                      <a:endParaRPr lang="en-US" sz="1700" b="0" u="none" baseline="0" dirty="0">
                        <a:solidFill>
                          <a:srgbClr val="C00000"/>
                        </a:solidFill>
                        <a:uFill>
                          <a:solidFill>
                            <a:srgbClr val="CC3399"/>
                          </a:solidFill>
                        </a:u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solidFill>
                            <a:srgbClr val="996600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Horizontally</a:t>
                      </a:r>
                      <a:r>
                        <a:rPr lang="en-US" sz="17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sz="17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It extends from</a:t>
                      </a:r>
                      <a:r>
                        <a:rPr lang="en-US" sz="17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 sternum (lateral margin) </a:t>
                      </a:r>
                      <a:r>
                        <a:rPr lang="en-US" sz="1700" b="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to </a:t>
                      </a:r>
                      <a:r>
                        <a:rPr lang="en-US" sz="1700" b="1" u="none" baseline="0" dirty="0">
                          <a:solidFill>
                            <a:srgbClr val="996600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midaxillary line</a:t>
                      </a:r>
                      <a:endParaRPr lang="en-US" sz="1700" b="0" u="none" baseline="0" dirty="0">
                        <a:solidFill>
                          <a:srgbClr val="996600"/>
                        </a:solidFill>
                        <a:uFill>
                          <a:solidFill>
                            <a:srgbClr val="CC3399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</a:rPr>
                        <a:t>Tail </a:t>
                      </a:r>
                      <a:br>
                        <a:rPr lang="en-US" sz="18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</a:rPr>
                      </a:b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en-US" sz="18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</a:rPr>
                        <a:t>Axillary tail)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CC3399"/>
                            </a:solidFill>
                          </a:uFill>
                          <a:latin typeface="+mn-lt"/>
                        </a:rPr>
                        <a:t>Superolateral region (Axillary tail or axillary process) : </a:t>
                      </a:r>
                      <a:r>
                        <a:rPr lang="en-US" sz="1700" b="0" dirty="0">
                          <a:latin typeface="+mn-lt"/>
                        </a:rPr>
                        <a:t>sends a process into the axilla </a:t>
                      </a:r>
                      <a:r>
                        <a:rPr lang="en-US" sz="1700" b="1" dirty="0">
                          <a:solidFill>
                            <a:srgbClr val="0070C0"/>
                          </a:solidFill>
                          <a:latin typeface="+mn-lt"/>
                        </a:rPr>
                        <a:t>deep</a:t>
                      </a:r>
                      <a:r>
                        <a:rPr lang="en-US" sz="1700" b="0" dirty="0">
                          <a:solidFill>
                            <a:srgbClr val="0070C0"/>
                          </a:solidFill>
                          <a:latin typeface="+mn-lt"/>
                        </a:rPr>
                        <a:t> to</a:t>
                      </a:r>
                      <a:r>
                        <a:rPr lang="en-US" sz="1700" b="0" baseline="0" dirty="0">
                          <a:solidFill>
                            <a:srgbClr val="0070C0"/>
                          </a:solidFill>
                          <a:latin typeface="+mn-lt"/>
                        </a:rPr>
                        <a:t> </a:t>
                      </a:r>
                      <a:r>
                        <a:rPr lang="en-US" sz="1700" b="0" dirty="0">
                          <a:solidFill>
                            <a:srgbClr val="0070C0"/>
                          </a:solidFill>
                          <a:latin typeface="+mn-lt"/>
                        </a:rPr>
                        <a:t>pectoralis</a:t>
                      </a:r>
                      <a:r>
                        <a:rPr lang="en-US" sz="1700" b="0" baseline="0" dirty="0">
                          <a:solidFill>
                            <a:srgbClr val="0070C0"/>
                          </a:solidFill>
                          <a:latin typeface="+mn-lt"/>
                        </a:rPr>
                        <a:t> major</a:t>
                      </a:r>
                      <a:r>
                        <a:rPr lang="en-US" sz="1700" b="0" dirty="0">
                          <a:solidFill>
                            <a:srgbClr val="0070C0"/>
                          </a:solidFill>
                          <a:latin typeface="+mn-lt"/>
                        </a:rPr>
                        <a:t> muscle </a:t>
                      </a:r>
                      <a:r>
                        <a:rPr lang="en-US" sz="17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(</a:t>
                      </a:r>
                      <a:r>
                        <a:rPr lang="en-US" sz="17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deep part </a:t>
                      </a:r>
                      <a:r>
                        <a:rPr lang="en-US" sz="17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of the gland)</a:t>
                      </a:r>
                      <a:endParaRPr lang="en-US" sz="1700" b="0" u="none" baseline="0" dirty="0">
                        <a:solidFill>
                          <a:schemeClr val="accent3">
                            <a:lumMod val="75000"/>
                          </a:schemeClr>
                        </a:solidFill>
                        <a:uFill>
                          <a:solidFill>
                            <a:srgbClr val="CC3399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5519" y="6041351"/>
            <a:ext cx="10369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*In women before pregnancy, after 2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</a:rPr>
              <a:t>nd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trimester of 1</a:t>
            </a:r>
            <a:r>
              <a:rPr lang="en-US" baseline="30000" dirty="0">
                <a:solidFill>
                  <a:schemeClr val="accent3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pregnancy it will become brown and never come back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**The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majority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of the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breast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lies on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pectoralis major </a:t>
            </a:r>
            <a:r>
              <a:rPr lang="en-US" b="1" dirty="0">
                <a:solidFill>
                  <a:srgbClr val="FF0000"/>
                </a:solidFill>
              </a:rPr>
              <a:t>(IMPOERTANT)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470345-3CC2-47E5-A7DA-671E22207D54}"/>
              </a:ext>
            </a:extLst>
          </p:cNvPr>
          <p:cNvSpPr/>
          <p:nvPr/>
        </p:nvSpPr>
        <p:spPr>
          <a:xfrm>
            <a:off x="2458883" y="365125"/>
            <a:ext cx="684970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The breast (consists of </a:t>
            </a: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mammary glands</a:t>
            </a: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 + associated </a:t>
            </a: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skin</a:t>
            </a: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connective</a:t>
            </a: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700" b="1" dirty="0">
                <a:solidFill>
                  <a:schemeClr val="bg1">
                    <a:lumMod val="65000"/>
                  </a:schemeClr>
                </a:solidFill>
              </a:rPr>
              <a:t>tissue</a:t>
            </a: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) is a gland made up of lobes arranged radially around the nipple.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4C45A8-2979-48A0-A248-8BAB0091460D}"/>
              </a:ext>
            </a:extLst>
          </p:cNvPr>
          <p:cNvGrpSpPr/>
          <p:nvPr/>
        </p:nvGrpSpPr>
        <p:grpSpPr>
          <a:xfrm>
            <a:off x="9719372" y="1184757"/>
            <a:ext cx="1476366" cy="1402071"/>
            <a:chOff x="9876008" y="1309748"/>
            <a:chExt cx="1476366" cy="1402071"/>
          </a:xfrm>
        </p:grpSpPr>
        <p:pic>
          <p:nvPicPr>
            <p:cNvPr id="15" name="Picture 14" descr="Image result for breast anatomy base apex">
              <a:extLst>
                <a:ext uri="{FF2B5EF4-FFF2-40B4-BE49-F238E27FC236}">
                  <a16:creationId xmlns:a16="http://schemas.microsoft.com/office/drawing/2014/main" id="{8945AE7D-F4C3-40ED-953D-4B31573983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832" b="3610"/>
            <a:stretch/>
          </p:blipFill>
          <p:spPr bwMode="auto">
            <a:xfrm rot="5400000">
              <a:off x="10000965" y="1184792"/>
              <a:ext cx="1181457" cy="1431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99FBDB-40BF-4A55-963F-FE4996C7D0B1}"/>
                </a:ext>
              </a:extLst>
            </p:cNvPr>
            <p:cNvSpPr/>
            <p:nvPr/>
          </p:nvSpPr>
          <p:spPr>
            <a:xfrm>
              <a:off x="9876008" y="2342487"/>
              <a:ext cx="14763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Conical shape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96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CAB430B-D932-408B-8F1C-A648E8061D23}"/>
              </a:ext>
            </a:extLst>
          </p:cNvPr>
          <p:cNvGrpSpPr/>
          <p:nvPr/>
        </p:nvGrpSpPr>
        <p:grpSpPr>
          <a:xfrm>
            <a:off x="8867944" y="2287307"/>
            <a:ext cx="3184355" cy="3337135"/>
            <a:chOff x="4207685" y="3266992"/>
            <a:chExt cx="3365500" cy="35269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0B5D5E-DD83-43E4-A42B-3EE977C06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49" t="2116" b="10689"/>
            <a:stretch/>
          </p:blipFill>
          <p:spPr>
            <a:xfrm>
              <a:off x="4207685" y="3266992"/>
              <a:ext cx="3365500" cy="3526971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87A8220-751D-4AEF-A187-F8BFA28A97D4}"/>
                </a:ext>
              </a:extLst>
            </p:cNvPr>
            <p:cNvSpPr/>
            <p:nvPr/>
          </p:nvSpPr>
          <p:spPr>
            <a:xfrm>
              <a:off x="6541099" y="3375072"/>
              <a:ext cx="1032086" cy="358727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C21B675-37E1-4EB7-BEDF-25C72299B217}"/>
                </a:ext>
              </a:extLst>
            </p:cNvPr>
            <p:cNvSpPr/>
            <p:nvPr/>
          </p:nvSpPr>
          <p:spPr>
            <a:xfrm>
              <a:off x="6541099" y="4060019"/>
              <a:ext cx="750217" cy="358727"/>
            </a:xfrm>
            <a:prstGeom prst="roundRect">
              <a:avLst/>
            </a:prstGeom>
            <a:noFill/>
            <a:ln w="28575">
              <a:solidFill>
                <a:srgbClr val="EA0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50C6F7C-F306-487C-810D-F972BFC0A68C}"/>
                </a:ext>
              </a:extLst>
            </p:cNvPr>
            <p:cNvSpPr/>
            <p:nvPr/>
          </p:nvSpPr>
          <p:spPr>
            <a:xfrm>
              <a:off x="6566878" y="4711890"/>
              <a:ext cx="349126" cy="149841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6052A2E-A53C-4DD2-8C66-3670CAB5B9DB}"/>
                </a:ext>
              </a:extLst>
            </p:cNvPr>
            <p:cNvSpPr/>
            <p:nvPr/>
          </p:nvSpPr>
          <p:spPr>
            <a:xfrm>
              <a:off x="6566878" y="5343877"/>
              <a:ext cx="398698" cy="210750"/>
            </a:xfrm>
            <a:prstGeom prst="round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DD5668B-A9A5-4E02-83C4-49FEC2FBAF63}"/>
                </a:ext>
              </a:extLst>
            </p:cNvPr>
            <p:cNvSpPr/>
            <p:nvPr/>
          </p:nvSpPr>
          <p:spPr>
            <a:xfrm>
              <a:off x="6566877" y="4966073"/>
              <a:ext cx="948107" cy="21075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84F5D34-EA6B-4E58-9775-7259DD6F9A40}"/>
                </a:ext>
              </a:extLst>
            </p:cNvPr>
            <p:cNvSpPr/>
            <p:nvPr/>
          </p:nvSpPr>
          <p:spPr>
            <a:xfrm>
              <a:off x="6566878" y="4562049"/>
              <a:ext cx="485603" cy="149841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748BEBE8-CECA-476E-9A5D-0CCEF9D8E83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chemeClr val="accent3"/>
                  </a:solidFill>
                </a:uFill>
              </a:rPr>
              <a:t>Mammary gland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BD5D3347-9CBC-4647-B5E3-A5DC2FAF14A4}"/>
              </a:ext>
            </a:extLst>
          </p:cNvPr>
          <p:cNvSpPr txBox="1">
            <a:spLocks/>
          </p:cNvSpPr>
          <p:nvPr/>
        </p:nvSpPr>
        <p:spPr>
          <a:xfrm>
            <a:off x="738648" y="915064"/>
            <a:ext cx="11022457" cy="47038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It consists of </a:t>
            </a:r>
            <a:r>
              <a:rPr lang="en-US" sz="1800" b="1" dirty="0">
                <a:solidFill>
                  <a:srgbClr val="996600"/>
                </a:solidFill>
                <a:uFill>
                  <a:solidFill>
                    <a:srgbClr val="CC3399"/>
                  </a:solidFill>
                </a:uFill>
                <a:cs typeface="Times New Roman" pitchFamily="18" charset="0"/>
              </a:rPr>
              <a:t>15-20 </a:t>
            </a:r>
            <a:r>
              <a:rPr lang="en-US" sz="1800" b="1" u="heavy" dirty="0">
                <a:solidFill>
                  <a:srgbClr val="996600"/>
                </a:solidFill>
                <a:uFill>
                  <a:solidFill>
                    <a:srgbClr val="FFC000"/>
                  </a:solidFill>
                </a:uFill>
                <a:cs typeface="Times New Roman" pitchFamily="18" charset="0"/>
              </a:rPr>
              <a:t>lactiferous ducts</a:t>
            </a:r>
            <a:r>
              <a:rPr lang="en-US" sz="1800" b="1" dirty="0">
                <a:solidFill>
                  <a:srgbClr val="996600"/>
                </a:solidFill>
                <a:uFill>
                  <a:solidFill>
                    <a:srgbClr val="FFC000"/>
                  </a:solidFill>
                </a:u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CC3399"/>
                  </a:solidFill>
                </a:uFill>
                <a:cs typeface="Times New Roman" pitchFamily="18" charset="0"/>
              </a:rPr>
              <a:t>which open by the same number of openings on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CC3399"/>
                  </a:solidFill>
                </a:uFill>
                <a:cs typeface="Times New Roman" pitchFamily="18" charset="0"/>
              </a:rPr>
              <a:t>summit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CC3399"/>
                  </a:solidFill>
                </a:uFill>
                <a:cs typeface="Times New Roman" pitchFamily="18" charset="0"/>
              </a:rPr>
              <a:t> of the </a:t>
            </a: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chemeClr val="accent4"/>
                  </a:solidFill>
                </a:uFill>
                <a:cs typeface="Times New Roman" pitchFamily="18" charset="0"/>
              </a:rPr>
              <a:t>nipple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It consists of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15-20 </a:t>
            </a: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lobes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each lobe is formed of a number of </a:t>
            </a: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lobules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which are </a:t>
            </a:r>
            <a:r>
              <a:rPr lang="en-US" sz="1800" u="sng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embedded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in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subcutaneous fatty tissue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of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superficial fascia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It has </a:t>
            </a:r>
            <a:r>
              <a:rPr lang="en-US" sz="1800" b="1" u="heavy" dirty="0">
                <a:solidFill>
                  <a:srgbClr val="C00000"/>
                </a:solidFill>
                <a:uFill>
                  <a:solidFill>
                    <a:srgbClr val="EA009C"/>
                  </a:solidFill>
                </a:uFill>
                <a:cs typeface="Times New Roman" pitchFamily="18" charset="0"/>
              </a:rPr>
              <a:t>ligaments of Cooper = suspensory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(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fibrous stands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&amp;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fatty tissue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) gives the breasts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SUPPORT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In between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skin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&amp;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deep fascia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of </a:t>
            </a:r>
            <a:r>
              <a:rPr lang="en-US" sz="18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pectoralis major muscle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In between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lobes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&amp;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lobules*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of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mammary gland </a:t>
            </a: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cs typeface="Times New Roman" pitchFamily="18" charset="0"/>
              </a:rPr>
              <a:t>*  Here the ligaments named </a:t>
            </a:r>
            <a:r>
              <a:rPr lang="en-US" sz="1800" b="1" dirty="0">
                <a:cs typeface="Times New Roman" pitchFamily="18" charset="0"/>
              </a:rPr>
              <a:t>interlobar</a:t>
            </a:r>
            <a:r>
              <a:rPr lang="en-US" sz="1800" dirty="0">
                <a:cs typeface="Times New Roman" pitchFamily="18" charset="0"/>
              </a:rPr>
              <a:t> and </a:t>
            </a:r>
            <a:r>
              <a:rPr lang="en-US" sz="1800" b="1" dirty="0">
                <a:cs typeface="Times New Roman" pitchFamily="18" charset="0"/>
              </a:rPr>
              <a:t>interlobular</a:t>
            </a:r>
            <a:r>
              <a:rPr lang="en-US" sz="1800" dirty="0">
                <a:cs typeface="Times New Roman" pitchFamily="18" charset="0"/>
              </a:rPr>
              <a:t> </a:t>
            </a:r>
            <a:r>
              <a:rPr lang="en-US" sz="1800" b="1" dirty="0">
                <a:uFill>
                  <a:solidFill>
                    <a:srgbClr val="EA009C"/>
                  </a:solidFill>
                </a:uFill>
                <a:cs typeface="Times New Roman" pitchFamily="18" charset="0"/>
              </a:rPr>
              <a:t>ligaments</a:t>
            </a:r>
            <a:r>
              <a:rPr lang="en-US" sz="1800" dirty="0">
                <a:uFill>
                  <a:solidFill>
                    <a:srgbClr val="EA009C"/>
                  </a:solidFill>
                </a:uFill>
                <a:cs typeface="Times New Roman" pitchFamily="18" charset="0"/>
              </a:rPr>
              <a:t> of </a:t>
            </a:r>
            <a:r>
              <a:rPr lang="en-US" sz="1800" b="1" dirty="0">
                <a:uFill>
                  <a:solidFill>
                    <a:srgbClr val="EA009C"/>
                  </a:solidFill>
                </a:uFill>
                <a:cs typeface="Times New Roman" pitchFamily="18" charset="0"/>
              </a:rPr>
              <a:t>Cooper</a:t>
            </a:r>
            <a:r>
              <a:rPr lang="en-US" sz="1800" dirty="0">
                <a:uFill>
                  <a:solidFill>
                    <a:srgbClr val="EA009C"/>
                  </a:solidFill>
                </a:uFill>
                <a:cs typeface="Times New Roman" pitchFamily="18" charset="0"/>
              </a:rPr>
              <a:t> </a:t>
            </a:r>
            <a:endParaRPr lang="en-US" sz="1800" dirty="0"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It has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Retromammary space 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(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loose areolar tissue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)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allows the breast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MOVE freely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cs typeface="Times New Roman" pitchFamily="18" charset="0"/>
              </a:rPr>
              <a:t>In between </a:t>
            </a:r>
            <a:r>
              <a:rPr lang="en-US" sz="1800" b="1" dirty="0">
                <a:cs typeface="Times New Roman" pitchFamily="18" charset="0"/>
              </a:rPr>
              <a:t>mammillary gland</a:t>
            </a:r>
            <a:r>
              <a:rPr lang="en-US" sz="1800" dirty="0">
                <a:cs typeface="Times New Roman" pitchFamily="18" charset="0"/>
              </a:rPr>
              <a:t> &amp; </a:t>
            </a:r>
            <a:r>
              <a:rPr lang="en-US" sz="1800" b="1" dirty="0">
                <a:cs typeface="Times New Roman" pitchFamily="18" charset="0"/>
              </a:rPr>
              <a:t>deep fascia of pectoralis major muscle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Surgery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to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increase breast size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do in this space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Extends from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axilla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to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inguinal region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In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Human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ridge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disappears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EXCEPT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for a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small part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in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pectoral region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(only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1 nipple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on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each breast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)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In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Animals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several mammary glands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are formed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along this ridge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(have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multiple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nipples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)</a:t>
            </a:r>
          </a:p>
          <a:p>
            <a:pPr marL="31140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958904-00B7-4F87-B796-BA91D548E123}"/>
              </a:ext>
            </a:extLst>
          </p:cNvPr>
          <p:cNvSpPr txBox="1">
            <a:spLocks/>
          </p:cNvSpPr>
          <p:nvPr/>
        </p:nvSpPr>
        <p:spPr>
          <a:xfrm>
            <a:off x="738649" y="4777974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chemeClr val="accent3"/>
                  </a:solidFill>
                </a:uFill>
              </a:rPr>
              <a:t>Mammary ridge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16EC04-CDC3-40E6-AC40-AFDC7EACB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510" y="3728886"/>
            <a:ext cx="1129059" cy="161616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CDAD6398-2B37-430D-97B6-6343424C02DB}"/>
              </a:ext>
            </a:extLst>
          </p:cNvPr>
          <p:cNvGrpSpPr/>
          <p:nvPr/>
        </p:nvGrpSpPr>
        <p:grpSpPr>
          <a:xfrm>
            <a:off x="6049541" y="3955672"/>
            <a:ext cx="2316733" cy="1676885"/>
            <a:chOff x="6049541" y="3955672"/>
            <a:chExt cx="2316733" cy="167688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DD567FA-1616-4DCE-A45C-74B25BAD7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6313" b="4377"/>
            <a:stretch/>
          </p:blipFill>
          <p:spPr>
            <a:xfrm rot="5400000">
              <a:off x="5791087" y="4237418"/>
              <a:ext cx="1389381" cy="82589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226499F-59E1-438E-B15F-1CE92E6BD0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5121"/>
            <a:stretch/>
          </p:blipFill>
          <p:spPr>
            <a:xfrm>
              <a:off x="6971807" y="3955673"/>
              <a:ext cx="1394467" cy="1389381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383E6E3-1D76-4D8C-910B-04B06097C592}"/>
                </a:ext>
              </a:extLst>
            </p:cNvPr>
            <p:cNvSpPr/>
            <p:nvPr/>
          </p:nvSpPr>
          <p:spPr>
            <a:xfrm>
              <a:off x="7235267" y="5263225"/>
              <a:ext cx="8675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cs typeface="Times New Roman" pitchFamily="18" charset="0"/>
                </a:rPr>
                <a:t>Human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FA7DBA5-C6AF-45FF-BAEB-930F5AB8E727}"/>
                </a:ext>
              </a:extLst>
            </p:cNvPr>
            <p:cNvSpPr/>
            <p:nvPr/>
          </p:nvSpPr>
          <p:spPr>
            <a:xfrm>
              <a:off x="6049541" y="5263225"/>
              <a:ext cx="8402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cs typeface="Times New Roman" pitchFamily="18" charset="0"/>
                </a:rPr>
                <a:t>Animal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23B54EB-5ECF-436A-B165-4517BD7AE792}"/>
              </a:ext>
            </a:extLst>
          </p:cNvPr>
          <p:cNvGrpSpPr/>
          <p:nvPr/>
        </p:nvGrpSpPr>
        <p:grpSpPr>
          <a:xfrm>
            <a:off x="4047725" y="258751"/>
            <a:ext cx="682626" cy="705156"/>
            <a:chOff x="6597318" y="353560"/>
            <a:chExt cx="682626" cy="705156"/>
          </a:xfrm>
        </p:grpSpPr>
        <p:pic>
          <p:nvPicPr>
            <p:cNvPr id="50" name="Picture 2" descr="Image result for youtube">
              <a:hlinkClick r:id="rId6"/>
              <a:extLst>
                <a:ext uri="{FF2B5EF4-FFF2-40B4-BE49-F238E27FC236}">
                  <a16:creationId xmlns:a16="http://schemas.microsoft.com/office/drawing/2014/main" id="{A626C2AE-29DD-4223-AEF4-E62EF7164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35534D0-EB0F-4E61-921C-4805645EC166}"/>
                </a:ext>
              </a:extLst>
            </p:cNvPr>
            <p:cNvSpPr txBox="1"/>
            <p:nvPr/>
          </p:nvSpPr>
          <p:spPr>
            <a:xfrm>
              <a:off x="6597318" y="75093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04:09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07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48BEBE8-CECA-476E-9A5D-0CCEF9D8E83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rgbClr val="0070C0"/>
                  </a:solidFill>
                </a:uFill>
              </a:rPr>
              <a:t>Breast SUPPLY </a:t>
            </a:r>
          </a:p>
          <a:p>
            <a:r>
              <a:rPr lang="en-US" sz="3200" b="1" dirty="0">
                <a:uFill>
                  <a:solidFill>
                    <a:srgbClr val="0070C0"/>
                  </a:solidFill>
                </a:uFill>
              </a:rPr>
              <a:t>(Arterial supply &amp; venous drainage)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B937663-ED9F-46AE-8F92-9307CCD48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649845"/>
              </p:ext>
            </p:extLst>
          </p:nvPr>
        </p:nvGraphicFramePr>
        <p:xfrm>
          <a:off x="738645" y="1459378"/>
          <a:ext cx="10714705" cy="2011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27917">
                  <a:extLst>
                    <a:ext uri="{9D8B030D-6E8A-4147-A177-3AD203B41FA5}">
                      <a16:colId xmlns:a16="http://schemas.microsoft.com/office/drawing/2014/main" val="4263688751"/>
                    </a:ext>
                  </a:extLst>
                </a:gridCol>
                <a:gridCol w="928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08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u="none" dirty="0">
                          <a:solidFill>
                            <a:srgbClr val="FF0000"/>
                          </a:solidFill>
                        </a:rPr>
                        <a:t>Arterial supply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- Perforating branches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&amp; </a:t>
                      </a:r>
                      <a:r>
                        <a:rPr lang="en-US" sz="1700" b="1" u="heavy" baseline="0" dirty="0">
                          <a:solidFill>
                            <a:srgbClr val="EA009C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</a:rPr>
                        <a:t>Medial</a:t>
                      </a:r>
                      <a:r>
                        <a:rPr lang="en-US" sz="1700" b="1" u="heavy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</a:rPr>
                        <a:t> </a:t>
                      </a:r>
                      <a:r>
                        <a:rPr lang="en-US" sz="1700" b="1" u="heavy" baseline="0" dirty="0">
                          <a:solidFill>
                            <a:srgbClr val="EA009C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</a:rPr>
                        <a:t>mammary branches</a:t>
                      </a:r>
                      <a:r>
                        <a:rPr lang="en-US" sz="1700" b="1" dirty="0">
                          <a:solidFill>
                            <a:srgbClr val="EA009C"/>
                          </a:solidFill>
                        </a:rPr>
                        <a:t>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of </a:t>
                      </a:r>
                      <a:r>
                        <a:rPr lang="en-US" sz="1700" b="1" u="heavy" baseline="0" dirty="0">
                          <a:solidFill>
                            <a:srgbClr val="996600"/>
                          </a:solidFill>
                          <a:uFill>
                            <a:solidFill>
                              <a:srgbClr val="EA009C"/>
                            </a:solidFill>
                          </a:uFill>
                        </a:rPr>
                        <a:t>internal thoracic</a:t>
                      </a:r>
                      <a:r>
                        <a:rPr lang="en-US" sz="1700" b="1" u="none" dirty="0">
                          <a:solidFill>
                            <a:srgbClr val="996600"/>
                          </a:solidFill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996600"/>
                          </a:solidFill>
                        </a:rPr>
                        <a:t>(internal mammary) </a:t>
                      </a:r>
                      <a:r>
                        <a:rPr lang="en-US" sz="1700" b="1" u="heavy" baseline="0" dirty="0">
                          <a:solidFill>
                            <a:srgbClr val="996600"/>
                          </a:solidFill>
                          <a:uFill>
                            <a:solidFill>
                              <a:srgbClr val="EA009C"/>
                            </a:solidFill>
                          </a:uFill>
                        </a:rPr>
                        <a:t>artery</a:t>
                      </a:r>
                      <a:r>
                        <a:rPr lang="en-US" sz="1700" b="0" u="none" baseline="0" dirty="0">
                          <a:solidFill>
                            <a:srgbClr val="996600"/>
                          </a:solidFill>
                          <a:uFill>
                            <a:solidFill>
                              <a:srgbClr val="EA009C"/>
                            </a:solidFill>
                          </a:uFill>
                        </a:rPr>
                        <a:t> </a:t>
                      </a:r>
                      <a:r>
                        <a:rPr lang="en-US" sz="1700" b="0" u="non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EA009C"/>
                            </a:solidFill>
                          </a:uFill>
                        </a:rPr>
                        <a:t>from subclavian artery </a:t>
                      </a:r>
                      <a:r>
                        <a:rPr lang="ar-SA" sz="1700" b="0" u="non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EA009C"/>
                            </a:solidFill>
                          </a:uFill>
                        </a:rPr>
                        <a:t>"</a:t>
                      </a:r>
                      <a:r>
                        <a:rPr lang="en-US" sz="1700" b="0" u="non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EA009C"/>
                            </a:solidFill>
                          </a:uFill>
                        </a:rPr>
                        <a:t>1</a:t>
                      </a:r>
                      <a:r>
                        <a:rPr lang="en-US" sz="1700" b="0" u="none" baseline="3000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EA009C"/>
                            </a:solidFill>
                          </a:uFill>
                        </a:rPr>
                        <a:t>st</a:t>
                      </a:r>
                      <a:r>
                        <a:rPr lang="en-US" sz="1700" b="0" u="non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EA009C"/>
                            </a:solidFill>
                          </a:uFill>
                        </a:rPr>
                        <a:t> branch</a:t>
                      </a:r>
                      <a:r>
                        <a:rPr lang="ar-SA" sz="1700" b="0" u="non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EA009C"/>
                            </a:solidFill>
                          </a:uFill>
                        </a:rPr>
                        <a:t>“</a:t>
                      </a:r>
                      <a:r>
                        <a:rPr lang="en-US" sz="1700" b="0" u="non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EA009C"/>
                            </a:solidFill>
                          </a:uFill>
                        </a:rPr>
                        <a:t> </a:t>
                      </a:r>
                      <a:r>
                        <a:rPr lang="en-US" sz="1700" b="0" u="non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EA009C"/>
                            </a:solidFill>
                          </a:uFill>
                        </a:rPr>
                        <a:t>(SUPPLY medial pert of breast)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7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3">
                                <a:lumMod val="75000"/>
                              </a:schemeClr>
                            </a:solidFill>
                          </a:uFill>
                        </a:rPr>
                        <a:t>lateral</a:t>
                      </a:r>
                      <a:r>
                        <a:rPr lang="en-US" sz="1700" b="1" u="heavy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chemeClr val="accent3">
                                <a:lumMod val="75000"/>
                              </a:schemeClr>
                            </a:solidFill>
                          </a:uFill>
                        </a:rPr>
                        <a:t> </a:t>
                      </a:r>
                      <a:r>
                        <a:rPr lang="en-US" sz="17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3">
                                <a:lumMod val="75000"/>
                              </a:schemeClr>
                            </a:solidFill>
                          </a:uFill>
                        </a:rPr>
                        <a:t>mammary branches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of </a:t>
                      </a:r>
                      <a:r>
                        <a:rPr lang="en-US" sz="17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</a:rPr>
                        <a:t>lateral thoracic artery</a:t>
                      </a:r>
                      <a:r>
                        <a:rPr lang="en-US" sz="17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</a:rPr>
                        <a:t> </a:t>
                      </a:r>
                      <a:r>
                        <a:rPr lang="en-US" sz="1700" b="0" u="non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EA009C"/>
                            </a:solidFill>
                          </a:uFill>
                        </a:rPr>
                        <a:t>from axillary artery </a:t>
                      </a:r>
                      <a:r>
                        <a:rPr lang="en-US" sz="1700" b="0" u="non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EA009C"/>
                            </a:solidFill>
                          </a:uFill>
                        </a:rPr>
                        <a:t>(SUPPLY lateral pert of breast)</a:t>
                      </a:r>
                      <a:endParaRPr lang="en-US" sz="1700" b="1" u="heavy" baseline="0" dirty="0">
                        <a:solidFill>
                          <a:schemeClr val="tx1"/>
                        </a:solidFill>
                        <a:uFill>
                          <a:solidFill>
                            <a:srgbClr val="00B050"/>
                          </a:solidFill>
                        </a:uFill>
                      </a:endParaRPr>
                    </a:p>
                    <a:p>
                      <a:pPr algn="l" rtl="0"/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- Mammary branches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of </a:t>
                      </a:r>
                      <a:r>
                        <a:rPr lang="en-US" sz="1700" b="1" u="sng" dirty="0">
                          <a:solidFill>
                            <a:schemeClr val="tx1"/>
                          </a:solidFill>
                        </a:rPr>
                        <a:t>Intercostal arteries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066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Venous</a:t>
                      </a:r>
                      <a:r>
                        <a:rPr lang="en-US" sz="1800" b="1" u="none" baseline="0" dirty="0">
                          <a:solidFill>
                            <a:schemeClr val="tx1"/>
                          </a:solidFill>
                        </a:rPr>
                        <a:t> drainage</a:t>
                      </a:r>
                      <a:endParaRPr lang="en-US" sz="1800" b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(Veins are corresponding to the arteries)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Circular venous plexus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are found at the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base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nipple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drain into </a:t>
                      </a:r>
                      <a:r>
                        <a:rPr lang="en-US" sz="17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</a:rPr>
                        <a:t>axillary vein</a:t>
                      </a:r>
                      <a:r>
                        <a:rPr lang="en-US" sz="17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</a:rPr>
                        <a:t>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&amp; </a:t>
                      </a:r>
                      <a:r>
                        <a:rPr lang="en-US" sz="17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</a:rPr>
                        <a:t>internal thoracic vein</a:t>
                      </a:r>
                      <a:r>
                        <a:rPr lang="en-US" sz="1700" b="1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</a:rPr>
                        <a:t> </a:t>
                      </a:r>
                      <a:r>
                        <a:rPr lang="en-US" sz="1700" b="1" baseline="0" dirty="0">
                          <a:solidFill>
                            <a:srgbClr val="FF0000"/>
                          </a:solidFill>
                        </a:rPr>
                        <a:t>(final drainage)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773058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D20DF694-57B1-43F3-B0A5-2692FC7AFF26}"/>
              </a:ext>
            </a:extLst>
          </p:cNvPr>
          <p:cNvGrpSpPr/>
          <p:nvPr/>
        </p:nvGrpSpPr>
        <p:grpSpPr>
          <a:xfrm>
            <a:off x="3903310" y="3515241"/>
            <a:ext cx="4124286" cy="3162300"/>
            <a:chOff x="3529923" y="3244566"/>
            <a:chExt cx="4124286" cy="31623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EBD8B71-62F8-48B0-B73B-B9F5E82B1AF2}"/>
                </a:ext>
              </a:extLst>
            </p:cNvPr>
            <p:cNvGrpSpPr/>
            <p:nvPr/>
          </p:nvGrpSpPr>
          <p:grpSpPr>
            <a:xfrm>
              <a:off x="3561896" y="3244566"/>
              <a:ext cx="4092313" cy="3162300"/>
              <a:chOff x="3561896" y="3244566"/>
              <a:chExt cx="4092313" cy="31623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443AEBB-C812-4305-A3A0-CFF485F263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8866"/>
              <a:stretch/>
            </p:blipFill>
            <p:spPr>
              <a:xfrm>
                <a:off x="3561896" y="3244566"/>
                <a:ext cx="3944298" cy="3162300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75521D4-2A0D-41C0-A352-EC85A63B0248}"/>
                  </a:ext>
                </a:extLst>
              </p:cNvPr>
              <p:cNvSpPr/>
              <p:nvPr/>
            </p:nvSpPr>
            <p:spPr>
              <a:xfrm>
                <a:off x="6898874" y="4195483"/>
                <a:ext cx="755335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dirty="0"/>
                  <a:t>Axillary vein</a:t>
                </a:r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975CD3E-6E9E-458B-92C0-E243CEE20C6F}"/>
                  </a:ext>
                </a:extLst>
              </p:cNvPr>
              <p:cNvCxnSpPr>
                <a:cxnSpLocks/>
                <a:stCxn id="16" idx="1"/>
              </p:cNvCxnSpPr>
              <p:nvPr/>
            </p:nvCxnSpPr>
            <p:spPr>
              <a:xfrm flipH="1" flipV="1">
                <a:off x="6127426" y="4169792"/>
                <a:ext cx="812716" cy="1448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4DB6A3A-4986-4D77-A9D1-B5C0DC37FC62}"/>
                </a:ext>
              </a:extLst>
            </p:cNvPr>
            <p:cNvSpPr/>
            <p:nvPr/>
          </p:nvSpPr>
          <p:spPr>
            <a:xfrm>
              <a:off x="6940142" y="4228730"/>
              <a:ext cx="659143" cy="171900"/>
            </a:xfrm>
            <a:prstGeom prst="round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D5A400C-1355-41F2-A6B9-DBEA0E9613F3}"/>
                </a:ext>
              </a:extLst>
            </p:cNvPr>
            <p:cNvSpPr/>
            <p:nvPr/>
          </p:nvSpPr>
          <p:spPr>
            <a:xfrm>
              <a:off x="6898874" y="5628896"/>
              <a:ext cx="659143" cy="230832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57F78B7-EC97-4C54-BB85-E4F373DC14F8}"/>
                </a:ext>
              </a:extLst>
            </p:cNvPr>
            <p:cNvSpPr/>
            <p:nvPr/>
          </p:nvSpPr>
          <p:spPr>
            <a:xfrm>
              <a:off x="3529923" y="4861754"/>
              <a:ext cx="842805" cy="17190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BB2AAF4-8389-4FF5-9431-95F560F01080}"/>
                </a:ext>
              </a:extLst>
            </p:cNvPr>
            <p:cNvSpPr/>
            <p:nvPr/>
          </p:nvSpPr>
          <p:spPr>
            <a:xfrm>
              <a:off x="3529924" y="5611496"/>
              <a:ext cx="842805" cy="171900"/>
            </a:xfrm>
            <a:prstGeom prst="roundRect">
              <a:avLst/>
            </a:prstGeom>
            <a:noFill/>
            <a:ln w="28575">
              <a:solidFill>
                <a:srgbClr val="EA0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9E290B1-1DAE-4E35-A5DF-8DBDD47934E0}"/>
                </a:ext>
              </a:extLst>
            </p:cNvPr>
            <p:cNvSpPr/>
            <p:nvPr/>
          </p:nvSpPr>
          <p:spPr>
            <a:xfrm>
              <a:off x="3529924" y="5093846"/>
              <a:ext cx="1024603" cy="17190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3C5F1F8-B007-4C2E-8F88-9E6025A1D4C7}"/>
                </a:ext>
              </a:extLst>
            </p:cNvPr>
            <p:cNvSpPr/>
            <p:nvPr/>
          </p:nvSpPr>
          <p:spPr>
            <a:xfrm>
              <a:off x="3529923" y="5394731"/>
              <a:ext cx="1024603" cy="171900"/>
            </a:xfrm>
            <a:prstGeom prst="roundRect">
              <a:avLst/>
            </a:prstGeom>
            <a:noFill/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48210E-EA43-46EA-A4EF-227B53958C86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IMPORTANT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520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1DC59A8-BEDD-4FEA-8E7D-381A97A69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289556"/>
              </p:ext>
            </p:extLst>
          </p:nvPr>
        </p:nvGraphicFramePr>
        <p:xfrm>
          <a:off x="738646" y="1455067"/>
          <a:ext cx="9084231" cy="2971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5314">
                  <a:extLst>
                    <a:ext uri="{9D8B030D-6E8A-4147-A177-3AD203B41FA5}">
                      <a16:colId xmlns:a16="http://schemas.microsoft.com/office/drawing/2014/main" val="1113794802"/>
                    </a:ext>
                  </a:extLst>
                </a:gridCol>
                <a:gridCol w="605314">
                  <a:extLst>
                    <a:ext uri="{9D8B030D-6E8A-4147-A177-3AD203B41FA5}">
                      <a16:colId xmlns:a16="http://schemas.microsoft.com/office/drawing/2014/main" val="3653833880"/>
                    </a:ext>
                  </a:extLst>
                </a:gridCol>
                <a:gridCol w="1925842">
                  <a:extLst>
                    <a:ext uri="{9D8B030D-6E8A-4147-A177-3AD203B41FA5}">
                      <a16:colId xmlns:a16="http://schemas.microsoft.com/office/drawing/2014/main" val="1025203343"/>
                    </a:ext>
                  </a:extLst>
                </a:gridCol>
                <a:gridCol w="5947761">
                  <a:extLst>
                    <a:ext uri="{9D8B030D-6E8A-4147-A177-3AD203B41FA5}">
                      <a16:colId xmlns:a16="http://schemas.microsoft.com/office/drawing/2014/main" val="4020024044"/>
                    </a:ext>
                  </a:extLst>
                </a:gridCol>
              </a:tblGrid>
              <a:tr h="239356">
                <a:tc rowSpan="6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Lymphatic drainage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677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Axillary Lymph Nodes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1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7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</a:rPr>
                        <a:t>Pectoral (Anterior)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lies on 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pectoralis minor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along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lateral thoracic vessels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547501"/>
                  </a:ext>
                </a:extLst>
              </a:tr>
              <a:tr h="251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7030A0"/>
                            </a:solidFill>
                          </a:uFill>
                        </a:rPr>
                        <a:t>Subscapular (Posterior)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lies on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posterior wall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of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axilla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on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lower border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of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subscapularis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; along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subscapular vessels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6483461"/>
                  </a:ext>
                </a:extLst>
              </a:tr>
              <a:tr h="2393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EA009C"/>
                            </a:solidFill>
                          </a:uFill>
                        </a:rPr>
                        <a:t>Brachial (Lateral)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lies on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lateral wall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of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axilla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along </a:t>
                      </a:r>
                      <a:r>
                        <a:rPr lang="en-US" sz="1800" b="1" dirty="0">
                          <a:solidFill>
                            <a:srgbClr val="EA009C"/>
                          </a:solidFill>
                        </a:rPr>
                        <a:t>3rd part </a:t>
                      </a:r>
                      <a:r>
                        <a:rPr lang="en-US" sz="1800" dirty="0">
                          <a:solidFill>
                            <a:srgbClr val="EA009C"/>
                          </a:solidFill>
                        </a:rPr>
                        <a:t>of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axillary vessels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3664911"/>
                  </a:ext>
                </a:extLst>
              </a:tr>
              <a:tr h="143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</a:rPr>
                        <a:t>Central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lies </a:t>
                      </a:r>
                      <a:r>
                        <a:rPr lang="en-US" sz="1800" dirty="0">
                          <a:solidFill>
                            <a:srgbClr val="EA009C"/>
                          </a:solidFill>
                        </a:rPr>
                        <a:t>in </a:t>
                      </a:r>
                      <a:r>
                        <a:rPr lang="en-US" sz="1800" b="1" dirty="0">
                          <a:solidFill>
                            <a:srgbClr val="EA009C"/>
                          </a:solidFill>
                        </a:rPr>
                        <a:t>axillary fat</a:t>
                      </a:r>
                      <a:r>
                        <a:rPr lang="en-US" sz="1800" dirty="0">
                          <a:solidFill>
                            <a:srgbClr val="EA009C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at 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base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axilla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2978808"/>
                  </a:ext>
                </a:extLst>
              </a:tr>
              <a:tr h="1436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heavy" baseline="0" dirty="0">
                          <a:solidFill>
                            <a:srgbClr val="996600"/>
                          </a:solidFill>
                          <a:uFill>
                            <a:solidFill>
                              <a:schemeClr val="accent5"/>
                            </a:solidFill>
                          </a:uFill>
                        </a:rPr>
                        <a:t>Apical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996600"/>
                          </a:solidFill>
                        </a:rPr>
                        <a:t>lies </a:t>
                      </a:r>
                      <a:r>
                        <a:rPr lang="en-US" sz="1800" u="none" dirty="0">
                          <a:solidFill>
                            <a:srgbClr val="996600"/>
                          </a:solidFill>
                        </a:rPr>
                        <a:t>at </a:t>
                      </a:r>
                      <a:r>
                        <a:rPr lang="en-US" sz="1800" b="1" u="none" dirty="0">
                          <a:solidFill>
                            <a:srgbClr val="996600"/>
                          </a:solidFill>
                        </a:rPr>
                        <a:t>apex</a:t>
                      </a:r>
                      <a:r>
                        <a:rPr lang="en-US" sz="1800" u="none" dirty="0">
                          <a:solidFill>
                            <a:srgbClr val="996600"/>
                          </a:solidFill>
                        </a:rPr>
                        <a:t> of </a:t>
                      </a:r>
                      <a:r>
                        <a:rPr lang="en-US" sz="1800" b="1" u="none" dirty="0">
                          <a:solidFill>
                            <a:srgbClr val="996600"/>
                          </a:solidFill>
                        </a:rPr>
                        <a:t>axilla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5427064"/>
                  </a:ext>
                </a:extLst>
              </a:tr>
              <a:tr h="341082">
                <a:tc vMerge="1">
                  <a:txBody>
                    <a:bodyPr/>
                    <a:lstStyle/>
                    <a:p>
                      <a:pPr algn="ctr" rtl="0"/>
                      <a:endParaRPr lang="en-US" sz="1800" b="1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A67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All of them will go to </a:t>
                      </a:r>
                      <a:r>
                        <a:rPr lang="en-US" sz="17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</a:rPr>
                        <a:t>Subclavian lymph trunk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It is formed by union of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efferent lymph vessels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apical group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Right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side: usually opens in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subclavian vein 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|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 side: usually opens into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thoracic duct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8517075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CA081C69-120E-4A73-BB8E-A5A2758E73DF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rgbClr val="0070C0"/>
                  </a:solidFill>
                </a:uFill>
              </a:rPr>
              <a:t>Breast SUPPLY </a:t>
            </a:r>
          </a:p>
          <a:p>
            <a:r>
              <a:rPr lang="en-US" sz="3200" b="1" dirty="0">
                <a:uFill>
                  <a:solidFill>
                    <a:srgbClr val="0070C0"/>
                  </a:solidFill>
                </a:uFill>
              </a:rPr>
              <a:t>(Lymphatic Drainage: Axillary Lymph Nodes </a:t>
            </a:r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0070C0"/>
                  </a:solidFill>
                </a:uFill>
              </a:rPr>
              <a:t>MAINLY</a:t>
            </a:r>
            <a:r>
              <a:rPr lang="en-US" sz="3200" b="1" dirty="0">
                <a:uFill>
                  <a:solidFill>
                    <a:srgbClr val="0070C0"/>
                  </a:solidFill>
                </a:uFill>
              </a:rPr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0281FB-4BC9-4403-BF4E-55F4CFD24637}"/>
              </a:ext>
            </a:extLst>
          </p:cNvPr>
          <p:cNvGrpSpPr/>
          <p:nvPr/>
        </p:nvGrpSpPr>
        <p:grpSpPr>
          <a:xfrm>
            <a:off x="4256206" y="4499399"/>
            <a:ext cx="3418688" cy="2234321"/>
            <a:chOff x="4256206" y="4499399"/>
            <a:chExt cx="3418688" cy="223432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CD60A0-62C2-4539-A57D-515238AAD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31" t="8437" r="5436" b="43565"/>
            <a:stretch/>
          </p:blipFill>
          <p:spPr>
            <a:xfrm>
              <a:off x="4256206" y="4500785"/>
              <a:ext cx="3368960" cy="2232935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C1B4278-739A-426A-932B-DEA00EC58F95}"/>
                </a:ext>
              </a:extLst>
            </p:cNvPr>
            <p:cNvSpPr/>
            <p:nvPr/>
          </p:nvSpPr>
          <p:spPr>
            <a:xfrm>
              <a:off x="5519283" y="6207992"/>
              <a:ext cx="652917" cy="203318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69F84A-4469-4C7D-91E9-AFB52BF5CD7F}"/>
                </a:ext>
              </a:extLst>
            </p:cNvPr>
            <p:cNvSpPr/>
            <p:nvPr/>
          </p:nvSpPr>
          <p:spPr>
            <a:xfrm>
              <a:off x="6172201" y="5971412"/>
              <a:ext cx="617706" cy="203318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9BC9544-F20E-4FFB-A7FE-19CFE6A9606D}"/>
                </a:ext>
              </a:extLst>
            </p:cNvPr>
            <p:cNvSpPr/>
            <p:nvPr/>
          </p:nvSpPr>
          <p:spPr>
            <a:xfrm>
              <a:off x="6291828" y="4499399"/>
              <a:ext cx="498079" cy="203318"/>
            </a:xfrm>
            <a:prstGeom prst="round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9D94FF04-3B61-4365-8FB8-B9C6C5FBD497}"/>
                </a:ext>
              </a:extLst>
            </p:cNvPr>
            <p:cNvSpPr/>
            <p:nvPr/>
          </p:nvSpPr>
          <p:spPr>
            <a:xfrm>
              <a:off x="4909060" y="4932126"/>
              <a:ext cx="524821" cy="203318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B560DB6-00CE-4F27-8971-820AEB55C044}"/>
                </a:ext>
              </a:extLst>
            </p:cNvPr>
            <p:cNvSpPr/>
            <p:nvPr/>
          </p:nvSpPr>
          <p:spPr>
            <a:xfrm>
              <a:off x="4755940" y="5357508"/>
              <a:ext cx="524821" cy="203318"/>
            </a:xfrm>
            <a:prstGeom prst="roundRect">
              <a:avLst/>
            </a:prstGeom>
            <a:noFill/>
            <a:ln w="28575">
              <a:solidFill>
                <a:srgbClr val="EA0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E4C1029-6DFD-4D3A-96A2-0BE00B5F8226}"/>
                </a:ext>
              </a:extLst>
            </p:cNvPr>
            <p:cNvSpPr/>
            <p:nvPr/>
          </p:nvSpPr>
          <p:spPr>
            <a:xfrm>
              <a:off x="6758122" y="4992171"/>
              <a:ext cx="916772" cy="452867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412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B937663-ED9F-46AE-8F92-9307CCD48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473091"/>
              </p:ext>
            </p:extLst>
          </p:nvPr>
        </p:nvGraphicFramePr>
        <p:xfrm>
          <a:off x="738646" y="1465006"/>
          <a:ext cx="9084231" cy="1341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5314">
                  <a:extLst>
                    <a:ext uri="{9D8B030D-6E8A-4147-A177-3AD203B41FA5}">
                      <a16:colId xmlns:a16="http://schemas.microsoft.com/office/drawing/2014/main" val="4263688751"/>
                    </a:ext>
                  </a:extLst>
                </a:gridCol>
                <a:gridCol w="605314">
                  <a:extLst>
                    <a:ext uri="{9D8B030D-6E8A-4147-A177-3AD203B41FA5}">
                      <a16:colId xmlns:a16="http://schemas.microsoft.com/office/drawing/2014/main" val="967874026"/>
                    </a:ext>
                  </a:extLst>
                </a:gridCol>
                <a:gridCol w="2125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47834">
                  <a:extLst>
                    <a:ext uri="{9D8B030D-6E8A-4147-A177-3AD203B41FA5}">
                      <a16:colId xmlns:a16="http://schemas.microsoft.com/office/drawing/2014/main" val="3376418288"/>
                    </a:ext>
                  </a:extLst>
                </a:gridCol>
              </a:tblGrid>
              <a:tr h="239356"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Lymphatic drainage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67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Plexus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1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700" b="1" dirty="0">
                          <a:solidFill>
                            <a:sysClr val="windowText" lastClr="000000"/>
                          </a:solidFill>
                        </a:rPr>
                        <a:t>Subareolar lymphatic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</a:rPr>
                        <a:t>Lies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beneath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</a:rPr>
                        <a:t> the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areola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3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ysClr val="windowText" lastClr="000000"/>
                          </a:solidFill>
                        </a:rPr>
                        <a:t>Deep lymphatic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</a:rPr>
                        <a:t>Lies on the </a:t>
                      </a:r>
                      <a:r>
                        <a:rPr lang="en-US" sz="1800" b="1" dirty="0">
                          <a:solidFill>
                            <a:sysClr val="windowText" lastClr="000000"/>
                          </a:solidFill>
                        </a:rPr>
                        <a:t>deep fascia covering pectoralis major muscle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4307125"/>
                  </a:ext>
                </a:extLst>
              </a:tr>
              <a:tr h="374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Both plexuses </a:t>
                      </a:r>
                      <a:r>
                        <a:rPr lang="en-US" sz="1700" u="sng" dirty="0"/>
                        <a:t>radiate</a:t>
                      </a:r>
                      <a:r>
                        <a:rPr lang="en-US" sz="1700" dirty="0"/>
                        <a:t> in </a:t>
                      </a:r>
                      <a:r>
                        <a:rPr lang="en-US" sz="1700" b="1" dirty="0"/>
                        <a:t>many directions </a:t>
                      </a:r>
                      <a:r>
                        <a:rPr lang="en-US" sz="1700" dirty="0"/>
                        <a:t>and </a:t>
                      </a:r>
                      <a:r>
                        <a:rPr lang="en-US" sz="1700" u="sng" dirty="0"/>
                        <a:t>drain into</a:t>
                      </a:r>
                      <a:r>
                        <a:rPr lang="en-US" sz="1700" dirty="0"/>
                        <a:t> </a:t>
                      </a:r>
                      <a:r>
                        <a:rPr lang="en-US" sz="1700" b="1" dirty="0"/>
                        <a:t>different lymph nodes </a:t>
                      </a:r>
                      <a:r>
                        <a:rPr lang="en-US" sz="1700" dirty="0">
                          <a:solidFill>
                            <a:srgbClr val="EA009C"/>
                          </a:solidFill>
                        </a:rPr>
                        <a:t>(</a:t>
                      </a:r>
                      <a:r>
                        <a:rPr lang="en-US" sz="16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75%</a:t>
                      </a:r>
                      <a:r>
                        <a:rPr lang="en-US" sz="1600" b="1" u="none" dirty="0">
                          <a:solidFill>
                            <a:srgbClr val="996600"/>
                          </a:solidFill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EA009C"/>
                          </a:solidFill>
                        </a:rPr>
                        <a:t>Axillary</a:t>
                      </a:r>
                      <a:r>
                        <a:rPr lang="en-US" sz="1700" dirty="0">
                          <a:solidFill>
                            <a:srgbClr val="EA009C"/>
                          </a:solidFill>
                        </a:rPr>
                        <a:t> groups + </a:t>
                      </a:r>
                      <a:r>
                        <a:rPr lang="en-US" sz="16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25%</a:t>
                      </a:r>
                      <a:r>
                        <a:rPr lang="en-US" sz="1600" b="1" u="none" dirty="0">
                          <a:solidFill>
                            <a:srgbClr val="996600"/>
                          </a:solidFill>
                        </a:rPr>
                        <a:t> </a:t>
                      </a:r>
                      <a:r>
                        <a:rPr lang="en-US" sz="1700" b="1" dirty="0">
                          <a:solidFill>
                            <a:srgbClr val="EA009C"/>
                          </a:solidFill>
                        </a:rPr>
                        <a:t>Internal thoracic lymph nodes </a:t>
                      </a:r>
                      <a:r>
                        <a:rPr lang="en-US" sz="17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= </a:t>
                      </a:r>
                      <a:r>
                        <a:rPr lang="en-US" sz="1600" b="1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parasternal</a:t>
                      </a:r>
                      <a:r>
                        <a:rPr lang="en-US" sz="1700" dirty="0">
                          <a:solidFill>
                            <a:srgbClr val="EA009C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8413573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5BD4CC8-ABCB-44A7-AC5B-F5051AAB3969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rgbClr val="0070C0"/>
                  </a:solidFill>
                </a:uFill>
              </a:rPr>
              <a:t>Breast SUPPLY </a:t>
            </a:r>
          </a:p>
          <a:p>
            <a:r>
              <a:rPr lang="en-US" sz="3200" b="1" dirty="0">
                <a:uFill>
                  <a:solidFill>
                    <a:srgbClr val="0070C0"/>
                  </a:solidFill>
                </a:uFill>
              </a:rPr>
              <a:t>(Lymphatic Drainage: Lymphatic </a:t>
            </a:r>
            <a:r>
              <a:rPr lang="en-US" sz="3200" b="1" dirty="0">
                <a:solidFill>
                  <a:sysClr val="windowText" lastClr="000000"/>
                </a:solidFill>
              </a:rPr>
              <a:t>Plexus</a:t>
            </a:r>
            <a:r>
              <a:rPr lang="en-US" sz="3200" b="1" dirty="0">
                <a:uFill>
                  <a:solidFill>
                    <a:srgbClr val="0070C0"/>
                  </a:solidFill>
                </a:uFill>
              </a:rPr>
              <a:t> &amp; </a:t>
            </a:r>
            <a:r>
              <a:rPr lang="en-US" sz="3200" b="1" dirty="0">
                <a:solidFill>
                  <a:sysClr val="windowText" lastClr="000000"/>
                </a:solidFill>
                <a:uFill>
                  <a:solidFill>
                    <a:srgbClr val="0070C0"/>
                  </a:solidFill>
                </a:uFill>
              </a:rPr>
              <a:t>Gland Parts</a:t>
            </a:r>
            <a:r>
              <a:rPr lang="en-US" sz="3200" b="1" dirty="0">
                <a:uFill>
                  <a:solidFill>
                    <a:srgbClr val="0070C0"/>
                  </a:solidFill>
                </a:uFill>
              </a:rPr>
              <a:t>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77778B-EB59-40D3-9284-72C24782E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650642"/>
              </p:ext>
            </p:extLst>
          </p:nvPr>
        </p:nvGraphicFramePr>
        <p:xfrm>
          <a:off x="738646" y="3179805"/>
          <a:ext cx="9084231" cy="28956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5314">
                  <a:extLst>
                    <a:ext uri="{9D8B030D-6E8A-4147-A177-3AD203B41FA5}">
                      <a16:colId xmlns:a16="http://schemas.microsoft.com/office/drawing/2014/main" val="2814275173"/>
                    </a:ext>
                  </a:extLst>
                </a:gridCol>
                <a:gridCol w="605314">
                  <a:extLst>
                    <a:ext uri="{9D8B030D-6E8A-4147-A177-3AD203B41FA5}">
                      <a16:colId xmlns:a16="http://schemas.microsoft.com/office/drawing/2014/main" val="3134934836"/>
                    </a:ext>
                  </a:extLst>
                </a:gridCol>
                <a:gridCol w="1345255">
                  <a:extLst>
                    <a:ext uri="{9D8B030D-6E8A-4147-A177-3AD203B41FA5}">
                      <a16:colId xmlns:a16="http://schemas.microsoft.com/office/drawing/2014/main" val="599476647"/>
                    </a:ext>
                  </a:extLst>
                </a:gridCol>
                <a:gridCol w="6528348">
                  <a:extLst>
                    <a:ext uri="{9D8B030D-6E8A-4147-A177-3AD203B41FA5}">
                      <a16:colId xmlns:a16="http://schemas.microsoft.com/office/drawing/2014/main" val="3535954842"/>
                    </a:ext>
                  </a:extLst>
                </a:gridCol>
              </a:tblGrid>
              <a:tr h="143613">
                <a:tc rowSpan="5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Lymphatic drainage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677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Parts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1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3"/>
                            </a:solidFill>
                          </a:uFill>
                        </a:rPr>
                        <a:t>Central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>
                          <a:solidFill>
                            <a:srgbClr val="996600"/>
                          </a:solidFill>
                        </a:rPr>
                        <a:t>75%</a:t>
                      </a:r>
                      <a:r>
                        <a:rPr lang="en-US" sz="1800" b="0" u="none" dirty="0">
                          <a:solidFill>
                            <a:srgbClr val="996600"/>
                          </a:solidFill>
                        </a:rPr>
                        <a:t> drain into </a:t>
                      </a:r>
                      <a:r>
                        <a:rPr lang="en-US" sz="1800" b="1" u="heavy" baseline="0" dirty="0">
                          <a:solidFill>
                            <a:srgbClr val="996600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</a:rPr>
                        <a:t>axillary lymph nodes </a:t>
                      </a:r>
                      <a:r>
                        <a:rPr lang="en-US" sz="1800" b="0" u="heavy" baseline="0" dirty="0">
                          <a:solidFill>
                            <a:srgbClr val="996600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</a:rPr>
                        <a:t>(</a:t>
                      </a:r>
                      <a:r>
                        <a:rPr lang="en-US" sz="1800" b="1" u="heavy" baseline="0" dirty="0">
                          <a:solidFill>
                            <a:srgbClr val="996600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</a:rPr>
                        <a:t>pectoral</a:t>
                      </a:r>
                      <a:r>
                        <a:rPr lang="en-US" sz="1800" b="0" u="heavy" baseline="0" dirty="0">
                          <a:solidFill>
                            <a:srgbClr val="996600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</a:rPr>
                        <a:t> group)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628798"/>
                  </a:ext>
                </a:extLst>
              </a:tr>
              <a:tr h="143613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67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1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solidFill>
                            <a:srgbClr val="996600"/>
                          </a:solidFill>
                          <a:uFill>
                            <a:solidFill>
                              <a:schemeClr val="accent3"/>
                            </a:solidFill>
                          </a:uFill>
                        </a:rPr>
                        <a:t>Lateral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965896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67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1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solidFill>
                            <a:srgbClr val="996600"/>
                          </a:solidFill>
                          <a:uFill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</a:uFill>
                        </a:rPr>
                        <a:t>Upper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>
                          <a:solidFill>
                            <a:srgbClr val="996600"/>
                          </a:solidFill>
                        </a:rPr>
                        <a:t>drains into </a:t>
                      </a:r>
                      <a:r>
                        <a:rPr lang="en-US" sz="1800" b="1" u="heavy" baseline="0" dirty="0">
                          <a:solidFill>
                            <a:srgbClr val="996600"/>
                          </a:solidFill>
                          <a:uFill>
                            <a:solidFill>
                              <a:schemeClr val="accent4"/>
                            </a:solidFill>
                          </a:uFill>
                        </a:rPr>
                        <a:t>axillary lymph nodes</a:t>
                      </a:r>
                      <a:r>
                        <a:rPr lang="en-US" sz="1800" b="0" u="heavy" baseline="0" dirty="0">
                          <a:solidFill>
                            <a:srgbClr val="996600"/>
                          </a:solidFill>
                          <a:uFill>
                            <a:solidFill>
                              <a:schemeClr val="accent4"/>
                            </a:solidFill>
                          </a:uFill>
                        </a:rPr>
                        <a:t> (</a:t>
                      </a:r>
                      <a:r>
                        <a:rPr lang="en-US" sz="1800" b="1" u="heavy" baseline="0" dirty="0">
                          <a:solidFill>
                            <a:srgbClr val="996600"/>
                          </a:solidFill>
                          <a:uFill>
                            <a:solidFill>
                              <a:schemeClr val="accent4"/>
                            </a:solidFill>
                          </a:uFill>
                        </a:rPr>
                        <a:t>apical</a:t>
                      </a:r>
                      <a:r>
                        <a:rPr lang="en-US" sz="1800" b="0" u="heavy" baseline="0" dirty="0">
                          <a:solidFill>
                            <a:srgbClr val="996600"/>
                          </a:solidFill>
                          <a:uFill>
                            <a:solidFill>
                              <a:schemeClr val="accent4"/>
                            </a:solidFill>
                          </a:uFill>
                        </a:rPr>
                        <a:t> group)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9292112"/>
                  </a:ext>
                </a:extLst>
              </a:tr>
              <a:tr h="143613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67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1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solidFill>
                            <a:srgbClr val="996600"/>
                          </a:solidFill>
                          <a:uFill>
                            <a:solidFill>
                              <a:schemeClr val="accent4">
                                <a:lumMod val="60000"/>
                                <a:lumOff val="40000"/>
                              </a:schemeClr>
                            </a:solidFill>
                          </a:uFill>
                        </a:rPr>
                        <a:t>Medial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dirty="0"/>
                        <a:t>drains into </a:t>
                      </a:r>
                      <a:r>
                        <a:rPr lang="en-US" sz="1800" b="1" u="heavy" baseline="0" dirty="0">
                          <a:uFill>
                            <a:solidFill>
                              <a:schemeClr val="accent5"/>
                            </a:solidFill>
                          </a:uFill>
                        </a:rPr>
                        <a:t>internal thoracic lymph nodes</a:t>
                      </a:r>
                      <a:r>
                        <a:rPr lang="en-US" sz="1800" b="0" u="heavy" baseline="0" dirty="0">
                          <a:uFill>
                            <a:solidFill>
                              <a:schemeClr val="accent5"/>
                            </a:solidFill>
                          </a:uFill>
                        </a:rPr>
                        <a:t> </a:t>
                      </a:r>
                      <a:r>
                        <a:rPr lang="en-US" sz="1800" b="0" u="none" dirty="0"/>
                        <a:t>(</a:t>
                      </a:r>
                      <a:r>
                        <a:rPr lang="en-US" sz="1800" b="1" u="none" dirty="0">
                          <a:solidFill>
                            <a:srgbClr val="996600"/>
                          </a:solidFill>
                        </a:rPr>
                        <a:t>parasternal</a:t>
                      </a:r>
                      <a:r>
                        <a:rPr lang="en-US" sz="1800" b="0" u="none" dirty="0"/>
                        <a:t>) </a:t>
                      </a:r>
                      <a:br>
                        <a:rPr lang="en-US" sz="1800" b="0" u="none" dirty="0"/>
                      </a:br>
                      <a:r>
                        <a:rPr lang="en-US" sz="1800" b="0" u="none" dirty="0"/>
                        <a:t>FORMING a CHAIN </a:t>
                      </a:r>
                      <a:r>
                        <a:rPr lang="en-US" sz="1800" b="0" u="sng" dirty="0"/>
                        <a:t>along</a:t>
                      </a:r>
                      <a:r>
                        <a:rPr lang="en-US" sz="1800" b="0" u="none" dirty="0"/>
                        <a:t> the </a:t>
                      </a:r>
                      <a:r>
                        <a:rPr lang="en-US" sz="1800" b="1" u="none" dirty="0"/>
                        <a:t>internal thoracic vessels </a:t>
                      </a:r>
                      <a:r>
                        <a:rPr lang="en-US" sz="1800" b="0" u="none" dirty="0"/>
                        <a:t>&amp; 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some of them </a:t>
                      </a:r>
                      <a:r>
                        <a:rPr lang="en-US" sz="1800" b="0" u="none" strike="noStrike" dirty="0">
                          <a:solidFill>
                            <a:srgbClr val="C00000"/>
                          </a:solidFill>
                        </a:rPr>
                        <a:t>PASS ACROSS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 the </a:t>
                      </a:r>
                      <a:r>
                        <a:rPr lang="en-US" sz="1800" b="0" u="sng" dirty="0">
                          <a:solidFill>
                            <a:srgbClr val="C00000"/>
                          </a:solidFill>
                        </a:rPr>
                        <a:t>front of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800" b="1" u="none" dirty="0">
                          <a:solidFill>
                            <a:srgbClr val="C00000"/>
                          </a:solidFill>
                        </a:rPr>
                        <a:t>sternum</a:t>
                      </a:r>
                      <a:r>
                        <a:rPr lang="en-US" sz="1800" b="0" u="none" dirty="0">
                          <a:solidFill>
                            <a:srgbClr val="C00000"/>
                          </a:solidFill>
                        </a:rPr>
                        <a:t> to </a:t>
                      </a:r>
                      <a:r>
                        <a:rPr lang="en-US" sz="1800" b="1" u="heavy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</a:rPr>
                        <a:t>anastomose</a:t>
                      </a:r>
                      <a:r>
                        <a:rPr lang="en-US" sz="1800" b="0" u="heavy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</a:rPr>
                        <a:t> with that of </a:t>
                      </a:r>
                      <a:r>
                        <a:rPr lang="en-US" sz="1800" b="1" u="heavy" baseline="0" dirty="0">
                          <a:solidFill>
                            <a:srgbClr val="C00000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</a:rPr>
                        <a:t>opposite side</a:t>
                      </a:r>
                      <a:r>
                        <a:rPr lang="en-US" sz="1800" b="0" u="non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</a:rPr>
                        <a:t> (cancer could go to the other side by this way)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5102585"/>
                  </a:ext>
                </a:extLst>
              </a:tr>
              <a:tr h="143613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67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1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u="none" baseline="0" dirty="0">
                          <a:uFill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</a:uFill>
                        </a:rPr>
                        <a:t>Inferomedial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heavy" baseline="0" dirty="0">
                          <a:uFill>
                            <a:solidFill>
                              <a:srgbClr val="EA009C"/>
                            </a:solidFill>
                          </a:uFill>
                        </a:rPr>
                        <a:t>anastomose</a:t>
                      </a:r>
                      <a:r>
                        <a:rPr lang="en-US" sz="1800" b="0" u="heavy" baseline="0" dirty="0">
                          <a:uFill>
                            <a:solidFill>
                              <a:srgbClr val="EA009C"/>
                            </a:solidFill>
                          </a:uFill>
                        </a:rPr>
                        <a:t> with </a:t>
                      </a:r>
                      <a:r>
                        <a:rPr lang="en-US" sz="1800" b="1" u="heavy" baseline="0" dirty="0">
                          <a:uFill>
                            <a:solidFill>
                              <a:srgbClr val="EA009C"/>
                            </a:solidFill>
                          </a:uFill>
                        </a:rPr>
                        <a:t>lymphatics</a:t>
                      </a:r>
                      <a:r>
                        <a:rPr lang="en-US" sz="1800" b="0" u="heavy" baseline="0" dirty="0">
                          <a:uFill>
                            <a:solidFill>
                              <a:srgbClr val="EA009C"/>
                            </a:solidFill>
                          </a:uFill>
                        </a:rPr>
                        <a:t> of </a:t>
                      </a:r>
                      <a:r>
                        <a:rPr lang="en-US" sz="1800" b="1" u="heavy" baseline="0" dirty="0">
                          <a:uFill>
                            <a:solidFill>
                              <a:srgbClr val="EA009C"/>
                            </a:solidFill>
                          </a:uFill>
                        </a:rPr>
                        <a:t>rectus sheath</a:t>
                      </a:r>
                      <a:r>
                        <a:rPr lang="en-US" sz="1800" b="0" u="heavy" baseline="0" dirty="0">
                          <a:uFill>
                            <a:solidFill>
                              <a:srgbClr val="EA009C"/>
                            </a:solidFill>
                          </a:uFill>
                        </a:rPr>
                        <a:t>, </a:t>
                      </a:r>
                      <a:r>
                        <a:rPr lang="en-US" sz="1800" b="1" u="heavy" baseline="0" dirty="0" err="1">
                          <a:uFill>
                            <a:solidFill>
                              <a:srgbClr val="EA009C"/>
                            </a:solidFill>
                          </a:uFill>
                        </a:rPr>
                        <a:t>linea</a:t>
                      </a:r>
                      <a:r>
                        <a:rPr lang="en-US" sz="1800" b="1" u="heavy" baseline="0" dirty="0">
                          <a:uFill>
                            <a:solidFill>
                              <a:srgbClr val="EA009C"/>
                            </a:solidFill>
                          </a:uFill>
                        </a:rPr>
                        <a:t> alba </a:t>
                      </a:r>
                      <a:r>
                        <a:rPr lang="en-US" sz="1800" b="0" u="heavy" baseline="0" dirty="0">
                          <a:uFill>
                            <a:solidFill>
                              <a:srgbClr val="EA009C"/>
                            </a:solidFill>
                          </a:uFill>
                        </a:rPr>
                        <a:t>and </a:t>
                      </a:r>
                      <a:r>
                        <a:rPr lang="en-US" sz="1800" b="1" u="heavy" baseline="0" dirty="0">
                          <a:solidFill>
                            <a:srgbClr val="0070C0"/>
                          </a:solidFill>
                          <a:uFill>
                            <a:solidFill>
                              <a:srgbClr val="EA009C"/>
                            </a:solidFill>
                          </a:uFill>
                        </a:rPr>
                        <a:t>(deeply) </a:t>
                      </a:r>
                      <a:r>
                        <a:rPr lang="en-US" sz="1800" b="1" u="heavy" baseline="0" dirty="0">
                          <a:uFill>
                            <a:solidFill>
                              <a:srgbClr val="EA009C"/>
                            </a:solidFill>
                          </a:uFill>
                        </a:rPr>
                        <a:t>subdiaphragmatic lymphatics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6893933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582AEA6-C502-4F20-B6FE-069BBBF4B530}"/>
              </a:ext>
            </a:extLst>
          </p:cNvPr>
          <p:cNvGrpSpPr/>
          <p:nvPr/>
        </p:nvGrpSpPr>
        <p:grpSpPr>
          <a:xfrm>
            <a:off x="9839114" y="3179805"/>
            <a:ext cx="2352886" cy="2895600"/>
            <a:chOff x="9839114" y="3179805"/>
            <a:chExt cx="2352886" cy="28956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D64E501-2915-4B99-A8A1-49B2B68BC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114" y="3179805"/>
              <a:ext cx="2352886" cy="2886657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0D0740D-B78B-46D5-8B55-F031E394F20A}"/>
                </a:ext>
              </a:extLst>
            </p:cNvPr>
            <p:cNvSpPr/>
            <p:nvPr/>
          </p:nvSpPr>
          <p:spPr>
            <a:xfrm>
              <a:off x="10279025" y="3179805"/>
              <a:ext cx="638146" cy="275271"/>
            </a:xfrm>
            <a:prstGeom prst="round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3D749C5-B561-4362-AD63-402991454889}"/>
                </a:ext>
              </a:extLst>
            </p:cNvPr>
            <p:cNvSpPr/>
            <p:nvPr/>
          </p:nvSpPr>
          <p:spPr>
            <a:xfrm>
              <a:off x="10757238" y="3739860"/>
              <a:ext cx="726652" cy="275271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2C8EA25-901E-42EA-8EC7-62847FB1F086}"/>
                </a:ext>
              </a:extLst>
            </p:cNvPr>
            <p:cNvSpPr/>
            <p:nvPr/>
          </p:nvSpPr>
          <p:spPr>
            <a:xfrm>
              <a:off x="11303258" y="4190733"/>
              <a:ext cx="726652" cy="275271"/>
            </a:xfrm>
            <a:prstGeom prst="round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A900FFC-B3E8-48C0-B703-35B02FB901A5}"/>
                </a:ext>
              </a:extLst>
            </p:cNvPr>
            <p:cNvSpPr/>
            <p:nvPr/>
          </p:nvSpPr>
          <p:spPr>
            <a:xfrm>
              <a:off x="11483890" y="4765525"/>
              <a:ext cx="683089" cy="359209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A6DB283-66DC-437D-B58A-6FAD05A778C5}"/>
                </a:ext>
              </a:extLst>
            </p:cNvPr>
            <p:cNvSpPr/>
            <p:nvPr/>
          </p:nvSpPr>
          <p:spPr>
            <a:xfrm>
              <a:off x="10536702" y="5638301"/>
              <a:ext cx="1322363" cy="437104"/>
            </a:xfrm>
            <a:prstGeom prst="roundRect">
              <a:avLst/>
            </a:prstGeom>
            <a:noFill/>
            <a:ln w="28575">
              <a:solidFill>
                <a:srgbClr val="EA0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70CC9C4-3D4F-4583-80BE-610F2F4EABFB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IMPORTANT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7501B1DA-6D1A-4986-BD6E-A56E79B0355E}"/>
              </a:ext>
            </a:extLst>
          </p:cNvPr>
          <p:cNvSpPr/>
          <p:nvPr/>
        </p:nvSpPr>
        <p:spPr>
          <a:xfrm>
            <a:off x="10366619" y="4398092"/>
            <a:ext cx="492530" cy="437022"/>
          </a:xfrm>
          <a:custGeom>
            <a:avLst/>
            <a:gdLst>
              <a:gd name="connsiteX0" fmla="*/ 320081 w 978003"/>
              <a:gd name="connsiteY0" fmla="*/ 803995 h 882531"/>
              <a:gd name="connsiteX1" fmla="*/ 186266 w 978003"/>
              <a:gd name="connsiteY1" fmla="*/ 592122 h 882531"/>
              <a:gd name="connsiteX2" fmla="*/ 97057 w 978003"/>
              <a:gd name="connsiteY2" fmla="*/ 413702 h 882531"/>
              <a:gd name="connsiteX3" fmla="*/ 18998 w 978003"/>
              <a:gd name="connsiteY3" fmla="*/ 268736 h 882531"/>
              <a:gd name="connsiteX4" fmla="*/ 7847 w 978003"/>
              <a:gd name="connsiteY4" fmla="*/ 224131 h 882531"/>
              <a:gd name="connsiteX5" fmla="*/ 119359 w 978003"/>
              <a:gd name="connsiteY5" fmla="*/ 146073 h 882531"/>
              <a:gd name="connsiteX6" fmla="*/ 242022 w 978003"/>
              <a:gd name="connsiteY6" fmla="*/ 68014 h 882531"/>
              <a:gd name="connsiteX7" fmla="*/ 386988 w 978003"/>
              <a:gd name="connsiteY7" fmla="*/ 23410 h 882531"/>
              <a:gd name="connsiteX8" fmla="*/ 487349 w 978003"/>
              <a:gd name="connsiteY8" fmla="*/ 1107 h 882531"/>
              <a:gd name="connsiteX9" fmla="*/ 654618 w 978003"/>
              <a:gd name="connsiteY9" fmla="*/ 56863 h 882531"/>
              <a:gd name="connsiteX10" fmla="*/ 766130 w 978003"/>
              <a:gd name="connsiteY10" fmla="*/ 123771 h 882531"/>
              <a:gd name="connsiteX11" fmla="*/ 855339 w 978003"/>
              <a:gd name="connsiteY11" fmla="*/ 190678 h 882531"/>
              <a:gd name="connsiteX12" fmla="*/ 911096 w 978003"/>
              <a:gd name="connsiteY12" fmla="*/ 257585 h 882531"/>
              <a:gd name="connsiteX13" fmla="*/ 978003 w 978003"/>
              <a:gd name="connsiteY13" fmla="*/ 346795 h 882531"/>
              <a:gd name="connsiteX14" fmla="*/ 911096 w 978003"/>
              <a:gd name="connsiteY14" fmla="*/ 268736 h 882531"/>
              <a:gd name="connsiteX15" fmla="*/ 821886 w 978003"/>
              <a:gd name="connsiteY15" fmla="*/ 458307 h 882531"/>
              <a:gd name="connsiteX16" fmla="*/ 743827 w 978003"/>
              <a:gd name="connsiteY16" fmla="*/ 625575 h 882531"/>
              <a:gd name="connsiteX17" fmla="*/ 688071 w 978003"/>
              <a:gd name="connsiteY17" fmla="*/ 770541 h 882531"/>
              <a:gd name="connsiteX18" fmla="*/ 654618 w 978003"/>
              <a:gd name="connsiteY18" fmla="*/ 848600 h 882531"/>
              <a:gd name="connsiteX19" fmla="*/ 632315 w 978003"/>
              <a:gd name="connsiteY19" fmla="*/ 882053 h 882531"/>
              <a:gd name="connsiteX20" fmla="*/ 598861 w 978003"/>
              <a:gd name="connsiteY20" fmla="*/ 826297 h 882531"/>
              <a:gd name="connsiteX21" fmla="*/ 565408 w 978003"/>
              <a:gd name="connsiteY21" fmla="*/ 803995 h 882531"/>
              <a:gd name="connsiteX22" fmla="*/ 476198 w 978003"/>
              <a:gd name="connsiteY22" fmla="*/ 737088 h 882531"/>
              <a:gd name="connsiteX23" fmla="*/ 375837 w 978003"/>
              <a:gd name="connsiteY23" fmla="*/ 803995 h 882531"/>
              <a:gd name="connsiteX24" fmla="*/ 320081 w 978003"/>
              <a:gd name="connsiteY24" fmla="*/ 803995 h 88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78003" h="882531">
                <a:moveTo>
                  <a:pt x="320081" y="803995"/>
                </a:moveTo>
                <a:cubicBezTo>
                  <a:pt x="271759" y="730583"/>
                  <a:pt x="223437" y="657171"/>
                  <a:pt x="186266" y="592122"/>
                </a:cubicBezTo>
                <a:cubicBezTo>
                  <a:pt x="149095" y="527073"/>
                  <a:pt x="124935" y="467600"/>
                  <a:pt x="97057" y="413702"/>
                </a:cubicBezTo>
                <a:cubicBezTo>
                  <a:pt x="69179" y="359804"/>
                  <a:pt x="33866" y="300331"/>
                  <a:pt x="18998" y="268736"/>
                </a:cubicBezTo>
                <a:cubicBezTo>
                  <a:pt x="4130" y="237141"/>
                  <a:pt x="-8880" y="244575"/>
                  <a:pt x="7847" y="224131"/>
                </a:cubicBezTo>
                <a:cubicBezTo>
                  <a:pt x="24574" y="203687"/>
                  <a:pt x="80330" y="172092"/>
                  <a:pt x="119359" y="146073"/>
                </a:cubicBezTo>
                <a:cubicBezTo>
                  <a:pt x="158388" y="120054"/>
                  <a:pt x="197417" y="88458"/>
                  <a:pt x="242022" y="68014"/>
                </a:cubicBezTo>
                <a:cubicBezTo>
                  <a:pt x="286627" y="47570"/>
                  <a:pt x="346100" y="34561"/>
                  <a:pt x="386988" y="23410"/>
                </a:cubicBezTo>
                <a:cubicBezTo>
                  <a:pt x="427876" y="12259"/>
                  <a:pt x="442744" y="-4468"/>
                  <a:pt x="487349" y="1107"/>
                </a:cubicBezTo>
                <a:cubicBezTo>
                  <a:pt x="531954" y="6682"/>
                  <a:pt x="608155" y="36419"/>
                  <a:pt x="654618" y="56863"/>
                </a:cubicBezTo>
                <a:cubicBezTo>
                  <a:pt x="701082" y="77307"/>
                  <a:pt x="732677" y="101469"/>
                  <a:pt x="766130" y="123771"/>
                </a:cubicBezTo>
                <a:cubicBezTo>
                  <a:pt x="799583" y="146073"/>
                  <a:pt x="831178" y="168376"/>
                  <a:pt x="855339" y="190678"/>
                </a:cubicBezTo>
                <a:cubicBezTo>
                  <a:pt x="879500" y="212980"/>
                  <a:pt x="890652" y="231566"/>
                  <a:pt x="911096" y="257585"/>
                </a:cubicBezTo>
                <a:cubicBezTo>
                  <a:pt x="931540" y="283604"/>
                  <a:pt x="978003" y="344937"/>
                  <a:pt x="978003" y="346795"/>
                </a:cubicBezTo>
                <a:cubicBezTo>
                  <a:pt x="978003" y="348653"/>
                  <a:pt x="937115" y="250151"/>
                  <a:pt x="911096" y="268736"/>
                </a:cubicBezTo>
                <a:cubicBezTo>
                  <a:pt x="885077" y="287321"/>
                  <a:pt x="821886" y="458307"/>
                  <a:pt x="821886" y="458307"/>
                </a:cubicBezTo>
                <a:cubicBezTo>
                  <a:pt x="794008" y="517780"/>
                  <a:pt x="766130" y="573536"/>
                  <a:pt x="743827" y="625575"/>
                </a:cubicBezTo>
                <a:cubicBezTo>
                  <a:pt x="721524" y="677614"/>
                  <a:pt x="702939" y="733370"/>
                  <a:pt x="688071" y="770541"/>
                </a:cubicBezTo>
                <a:cubicBezTo>
                  <a:pt x="673203" y="807712"/>
                  <a:pt x="663911" y="830015"/>
                  <a:pt x="654618" y="848600"/>
                </a:cubicBezTo>
                <a:cubicBezTo>
                  <a:pt x="645325" y="867185"/>
                  <a:pt x="641608" y="885770"/>
                  <a:pt x="632315" y="882053"/>
                </a:cubicBezTo>
                <a:cubicBezTo>
                  <a:pt x="623022" y="878336"/>
                  <a:pt x="610012" y="839307"/>
                  <a:pt x="598861" y="826297"/>
                </a:cubicBezTo>
                <a:cubicBezTo>
                  <a:pt x="587710" y="813287"/>
                  <a:pt x="585852" y="818863"/>
                  <a:pt x="565408" y="803995"/>
                </a:cubicBezTo>
                <a:cubicBezTo>
                  <a:pt x="544964" y="789127"/>
                  <a:pt x="507793" y="737088"/>
                  <a:pt x="476198" y="737088"/>
                </a:cubicBezTo>
                <a:cubicBezTo>
                  <a:pt x="444603" y="737088"/>
                  <a:pt x="375837" y="803995"/>
                  <a:pt x="375837" y="803995"/>
                </a:cubicBezTo>
                <a:lnTo>
                  <a:pt x="320081" y="80399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id="{87401650-D63B-4BAD-95D8-CDDD37112BA5}"/>
              </a:ext>
            </a:extLst>
          </p:cNvPr>
          <p:cNvSpPr/>
          <p:nvPr/>
        </p:nvSpPr>
        <p:spPr>
          <a:xfrm>
            <a:off x="10645549" y="4534509"/>
            <a:ext cx="321645" cy="658701"/>
          </a:xfrm>
          <a:custGeom>
            <a:avLst/>
            <a:gdLst>
              <a:gd name="connsiteX0" fmla="*/ 90127 w 638682"/>
              <a:gd name="connsiteY0" fmla="*/ 659525 h 1330193"/>
              <a:gd name="connsiteX1" fmla="*/ 268547 w 638682"/>
              <a:gd name="connsiteY1" fmla="*/ 235779 h 1330193"/>
              <a:gd name="connsiteX2" fmla="*/ 368908 w 638682"/>
              <a:gd name="connsiteY2" fmla="*/ 1603 h 1330193"/>
              <a:gd name="connsiteX3" fmla="*/ 446966 w 638682"/>
              <a:gd name="connsiteY3" fmla="*/ 135418 h 1330193"/>
              <a:gd name="connsiteX4" fmla="*/ 491571 w 638682"/>
              <a:gd name="connsiteY4" fmla="*/ 191174 h 1330193"/>
              <a:gd name="connsiteX5" fmla="*/ 536176 w 638682"/>
              <a:gd name="connsiteY5" fmla="*/ 291535 h 1330193"/>
              <a:gd name="connsiteX6" fmla="*/ 580781 w 638682"/>
              <a:gd name="connsiteY6" fmla="*/ 414198 h 1330193"/>
              <a:gd name="connsiteX7" fmla="*/ 625386 w 638682"/>
              <a:gd name="connsiteY7" fmla="*/ 581467 h 1330193"/>
              <a:gd name="connsiteX8" fmla="*/ 636537 w 638682"/>
              <a:gd name="connsiteY8" fmla="*/ 670677 h 1330193"/>
              <a:gd name="connsiteX9" fmla="*/ 636537 w 638682"/>
              <a:gd name="connsiteY9" fmla="*/ 771038 h 1330193"/>
              <a:gd name="connsiteX10" fmla="*/ 614234 w 638682"/>
              <a:gd name="connsiteY10" fmla="*/ 916003 h 1330193"/>
              <a:gd name="connsiteX11" fmla="*/ 580781 w 638682"/>
              <a:gd name="connsiteY11" fmla="*/ 1072120 h 1330193"/>
              <a:gd name="connsiteX12" fmla="*/ 547327 w 638682"/>
              <a:gd name="connsiteY12" fmla="*/ 1228238 h 1330193"/>
              <a:gd name="connsiteX13" fmla="*/ 491571 w 638682"/>
              <a:gd name="connsiteY13" fmla="*/ 1328598 h 1330193"/>
              <a:gd name="connsiteX14" fmla="*/ 402361 w 638682"/>
              <a:gd name="connsiteY14" fmla="*/ 1283994 h 1330193"/>
              <a:gd name="connsiteX15" fmla="*/ 290849 w 638682"/>
              <a:gd name="connsiteY15" fmla="*/ 1205935 h 1330193"/>
              <a:gd name="connsiteX16" fmla="*/ 179337 w 638682"/>
              <a:gd name="connsiteY16" fmla="*/ 1116725 h 1330193"/>
              <a:gd name="connsiteX17" fmla="*/ 45522 w 638682"/>
              <a:gd name="connsiteY17" fmla="*/ 971759 h 1330193"/>
              <a:gd name="connsiteX18" fmla="*/ 917 w 638682"/>
              <a:gd name="connsiteY18" fmla="*/ 916003 h 1330193"/>
              <a:gd name="connsiteX19" fmla="*/ 78976 w 638682"/>
              <a:gd name="connsiteY19" fmla="*/ 826794 h 1330193"/>
              <a:gd name="connsiteX20" fmla="*/ 90127 w 638682"/>
              <a:gd name="connsiteY20" fmla="*/ 737584 h 1330193"/>
              <a:gd name="connsiteX21" fmla="*/ 90127 w 638682"/>
              <a:gd name="connsiteY21" fmla="*/ 659525 h 13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8682" h="1330193">
                <a:moveTo>
                  <a:pt x="90127" y="659525"/>
                </a:moveTo>
                <a:cubicBezTo>
                  <a:pt x="119864" y="575891"/>
                  <a:pt x="222083" y="345433"/>
                  <a:pt x="268547" y="235779"/>
                </a:cubicBezTo>
                <a:cubicBezTo>
                  <a:pt x="315011" y="126125"/>
                  <a:pt x="339172" y="18330"/>
                  <a:pt x="368908" y="1603"/>
                </a:cubicBezTo>
                <a:cubicBezTo>
                  <a:pt x="398644" y="-15124"/>
                  <a:pt x="426522" y="103823"/>
                  <a:pt x="446966" y="135418"/>
                </a:cubicBezTo>
                <a:cubicBezTo>
                  <a:pt x="467410" y="167013"/>
                  <a:pt x="476703" y="165155"/>
                  <a:pt x="491571" y="191174"/>
                </a:cubicBezTo>
                <a:cubicBezTo>
                  <a:pt x="506439" y="217193"/>
                  <a:pt x="521308" y="254364"/>
                  <a:pt x="536176" y="291535"/>
                </a:cubicBezTo>
                <a:cubicBezTo>
                  <a:pt x="551044" y="328706"/>
                  <a:pt x="565913" y="365876"/>
                  <a:pt x="580781" y="414198"/>
                </a:cubicBezTo>
                <a:cubicBezTo>
                  <a:pt x="595649" y="462520"/>
                  <a:pt x="616093" y="538720"/>
                  <a:pt x="625386" y="581467"/>
                </a:cubicBezTo>
                <a:cubicBezTo>
                  <a:pt x="634679" y="624213"/>
                  <a:pt x="634679" y="639082"/>
                  <a:pt x="636537" y="670677"/>
                </a:cubicBezTo>
                <a:cubicBezTo>
                  <a:pt x="638395" y="702272"/>
                  <a:pt x="640254" y="730150"/>
                  <a:pt x="636537" y="771038"/>
                </a:cubicBezTo>
                <a:cubicBezTo>
                  <a:pt x="632820" y="811926"/>
                  <a:pt x="623527" y="865823"/>
                  <a:pt x="614234" y="916003"/>
                </a:cubicBezTo>
                <a:cubicBezTo>
                  <a:pt x="604941" y="966183"/>
                  <a:pt x="580781" y="1072120"/>
                  <a:pt x="580781" y="1072120"/>
                </a:cubicBezTo>
                <a:cubicBezTo>
                  <a:pt x="569630" y="1124159"/>
                  <a:pt x="562195" y="1185492"/>
                  <a:pt x="547327" y="1228238"/>
                </a:cubicBezTo>
                <a:cubicBezTo>
                  <a:pt x="532459" y="1270984"/>
                  <a:pt x="515732" y="1319305"/>
                  <a:pt x="491571" y="1328598"/>
                </a:cubicBezTo>
                <a:cubicBezTo>
                  <a:pt x="467410" y="1337891"/>
                  <a:pt x="435815" y="1304438"/>
                  <a:pt x="402361" y="1283994"/>
                </a:cubicBezTo>
                <a:cubicBezTo>
                  <a:pt x="368907" y="1263550"/>
                  <a:pt x="328020" y="1233813"/>
                  <a:pt x="290849" y="1205935"/>
                </a:cubicBezTo>
                <a:cubicBezTo>
                  <a:pt x="253678" y="1178057"/>
                  <a:pt x="220225" y="1155754"/>
                  <a:pt x="179337" y="1116725"/>
                </a:cubicBezTo>
                <a:cubicBezTo>
                  <a:pt x="138449" y="1077696"/>
                  <a:pt x="75259" y="1005213"/>
                  <a:pt x="45522" y="971759"/>
                </a:cubicBezTo>
                <a:cubicBezTo>
                  <a:pt x="15785" y="938305"/>
                  <a:pt x="-4659" y="940164"/>
                  <a:pt x="917" y="916003"/>
                </a:cubicBezTo>
                <a:cubicBezTo>
                  <a:pt x="6493" y="891842"/>
                  <a:pt x="64108" y="856531"/>
                  <a:pt x="78976" y="826794"/>
                </a:cubicBezTo>
                <a:cubicBezTo>
                  <a:pt x="93844" y="797058"/>
                  <a:pt x="88269" y="759886"/>
                  <a:pt x="90127" y="737584"/>
                </a:cubicBezTo>
                <a:cubicBezTo>
                  <a:pt x="91985" y="715282"/>
                  <a:pt x="60390" y="743159"/>
                  <a:pt x="90127" y="65952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27">
            <a:extLst>
              <a:ext uri="{FF2B5EF4-FFF2-40B4-BE49-F238E27FC236}">
                <a16:creationId xmlns:a16="http://schemas.microsoft.com/office/drawing/2014/main" id="{6C9621F6-B558-41E2-9777-3DD7DF2F1A61}"/>
              </a:ext>
            </a:extLst>
          </p:cNvPr>
          <p:cNvSpPr/>
          <p:nvPr/>
        </p:nvSpPr>
        <p:spPr>
          <a:xfrm>
            <a:off x="10235738" y="4971531"/>
            <a:ext cx="670731" cy="440231"/>
          </a:xfrm>
          <a:custGeom>
            <a:avLst/>
            <a:gdLst>
              <a:gd name="connsiteX0" fmla="*/ 7002 w 1267148"/>
              <a:gd name="connsiteY0" fmla="*/ 545597 h 880544"/>
              <a:gd name="connsiteX1" fmla="*/ 363841 w 1267148"/>
              <a:gd name="connsiteY1" fmla="*/ 344875 h 880544"/>
              <a:gd name="connsiteX2" fmla="*/ 553412 w 1267148"/>
              <a:gd name="connsiteY2" fmla="*/ 144153 h 880544"/>
              <a:gd name="connsiteX3" fmla="*/ 598017 w 1267148"/>
              <a:gd name="connsiteY3" fmla="*/ 10338 h 880544"/>
              <a:gd name="connsiteX4" fmla="*/ 731832 w 1267148"/>
              <a:gd name="connsiteY4" fmla="*/ 10338 h 880544"/>
              <a:gd name="connsiteX5" fmla="*/ 765285 w 1267148"/>
              <a:gd name="connsiteY5" fmla="*/ 21489 h 880544"/>
              <a:gd name="connsiteX6" fmla="*/ 865646 w 1267148"/>
              <a:gd name="connsiteY6" fmla="*/ 155304 h 880544"/>
              <a:gd name="connsiteX7" fmla="*/ 977158 w 1267148"/>
              <a:gd name="connsiteY7" fmla="*/ 255665 h 880544"/>
              <a:gd name="connsiteX8" fmla="*/ 1177880 w 1267148"/>
              <a:gd name="connsiteY8" fmla="*/ 378328 h 880544"/>
              <a:gd name="connsiteX9" fmla="*/ 1267090 w 1267148"/>
              <a:gd name="connsiteY9" fmla="*/ 445236 h 880544"/>
              <a:gd name="connsiteX10" fmla="*/ 1166729 w 1267148"/>
              <a:gd name="connsiteY10" fmla="*/ 612504 h 880544"/>
              <a:gd name="connsiteX11" fmla="*/ 988310 w 1267148"/>
              <a:gd name="connsiteY11" fmla="*/ 735167 h 880544"/>
              <a:gd name="connsiteX12" fmla="*/ 832193 w 1267148"/>
              <a:gd name="connsiteY12" fmla="*/ 824377 h 880544"/>
              <a:gd name="connsiteX13" fmla="*/ 664924 w 1267148"/>
              <a:gd name="connsiteY13" fmla="*/ 880133 h 880544"/>
              <a:gd name="connsiteX14" fmla="*/ 486505 w 1267148"/>
              <a:gd name="connsiteY14" fmla="*/ 846680 h 880544"/>
              <a:gd name="connsiteX15" fmla="*/ 319237 w 1267148"/>
              <a:gd name="connsiteY15" fmla="*/ 790924 h 880544"/>
              <a:gd name="connsiteX16" fmla="*/ 185422 w 1267148"/>
              <a:gd name="connsiteY16" fmla="*/ 701714 h 880544"/>
              <a:gd name="connsiteX17" fmla="*/ 129666 w 1267148"/>
              <a:gd name="connsiteY17" fmla="*/ 634806 h 880544"/>
              <a:gd name="connsiteX18" fmla="*/ 7002 w 1267148"/>
              <a:gd name="connsiteY18" fmla="*/ 545597 h 88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67148" h="880544">
                <a:moveTo>
                  <a:pt x="7002" y="545597"/>
                </a:moveTo>
                <a:cubicBezTo>
                  <a:pt x="46031" y="497275"/>
                  <a:pt x="272773" y="411782"/>
                  <a:pt x="363841" y="344875"/>
                </a:cubicBezTo>
                <a:cubicBezTo>
                  <a:pt x="454909" y="277968"/>
                  <a:pt x="514383" y="199909"/>
                  <a:pt x="553412" y="144153"/>
                </a:cubicBezTo>
                <a:cubicBezTo>
                  <a:pt x="592441" y="88397"/>
                  <a:pt x="568280" y="32640"/>
                  <a:pt x="598017" y="10338"/>
                </a:cubicBezTo>
                <a:cubicBezTo>
                  <a:pt x="627754" y="-11964"/>
                  <a:pt x="703954" y="8479"/>
                  <a:pt x="731832" y="10338"/>
                </a:cubicBezTo>
                <a:cubicBezTo>
                  <a:pt x="759710" y="12197"/>
                  <a:pt x="742983" y="-2672"/>
                  <a:pt x="765285" y="21489"/>
                </a:cubicBezTo>
                <a:cubicBezTo>
                  <a:pt x="787587" y="45650"/>
                  <a:pt x="830334" y="116275"/>
                  <a:pt x="865646" y="155304"/>
                </a:cubicBezTo>
                <a:cubicBezTo>
                  <a:pt x="900958" y="194333"/>
                  <a:pt x="925119" y="218494"/>
                  <a:pt x="977158" y="255665"/>
                </a:cubicBezTo>
                <a:cubicBezTo>
                  <a:pt x="1029197" y="292836"/>
                  <a:pt x="1129558" y="346733"/>
                  <a:pt x="1177880" y="378328"/>
                </a:cubicBezTo>
                <a:cubicBezTo>
                  <a:pt x="1226202" y="409923"/>
                  <a:pt x="1268948" y="406207"/>
                  <a:pt x="1267090" y="445236"/>
                </a:cubicBezTo>
                <a:cubicBezTo>
                  <a:pt x="1265232" y="484265"/>
                  <a:pt x="1213192" y="564182"/>
                  <a:pt x="1166729" y="612504"/>
                </a:cubicBezTo>
                <a:cubicBezTo>
                  <a:pt x="1120266" y="660826"/>
                  <a:pt x="1044066" y="699855"/>
                  <a:pt x="988310" y="735167"/>
                </a:cubicBezTo>
                <a:cubicBezTo>
                  <a:pt x="932554" y="770479"/>
                  <a:pt x="886091" y="800216"/>
                  <a:pt x="832193" y="824377"/>
                </a:cubicBezTo>
                <a:cubicBezTo>
                  <a:pt x="778295" y="848538"/>
                  <a:pt x="722539" y="876416"/>
                  <a:pt x="664924" y="880133"/>
                </a:cubicBezTo>
                <a:cubicBezTo>
                  <a:pt x="607309" y="883850"/>
                  <a:pt x="544120" y="861548"/>
                  <a:pt x="486505" y="846680"/>
                </a:cubicBezTo>
                <a:cubicBezTo>
                  <a:pt x="428890" y="831812"/>
                  <a:pt x="369417" y="815085"/>
                  <a:pt x="319237" y="790924"/>
                </a:cubicBezTo>
                <a:cubicBezTo>
                  <a:pt x="269057" y="766763"/>
                  <a:pt x="217017" y="727734"/>
                  <a:pt x="185422" y="701714"/>
                </a:cubicBezTo>
                <a:cubicBezTo>
                  <a:pt x="153827" y="675694"/>
                  <a:pt x="155685" y="657108"/>
                  <a:pt x="129666" y="634806"/>
                </a:cubicBezTo>
                <a:cubicBezTo>
                  <a:pt x="103647" y="612504"/>
                  <a:pt x="-32027" y="593919"/>
                  <a:pt x="7002" y="545597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36">
            <a:extLst>
              <a:ext uri="{FF2B5EF4-FFF2-40B4-BE49-F238E27FC236}">
                <a16:creationId xmlns:a16="http://schemas.microsoft.com/office/drawing/2014/main" id="{A5058DDB-3843-4291-815F-14D1B1AF68C8}"/>
              </a:ext>
            </a:extLst>
          </p:cNvPr>
          <p:cNvSpPr/>
          <p:nvPr/>
        </p:nvSpPr>
        <p:spPr>
          <a:xfrm>
            <a:off x="10101807" y="4322184"/>
            <a:ext cx="431022" cy="902870"/>
          </a:xfrm>
          <a:custGeom>
            <a:avLst/>
            <a:gdLst>
              <a:gd name="connsiteX0" fmla="*/ 884082 w 884929"/>
              <a:gd name="connsiteY0" fmla="*/ 1305779 h 1823270"/>
              <a:gd name="connsiteX1" fmla="*/ 846245 w 884929"/>
              <a:gd name="connsiteY1" fmla="*/ 1431903 h 1823270"/>
              <a:gd name="connsiteX2" fmla="*/ 745346 w 884929"/>
              <a:gd name="connsiteY2" fmla="*/ 1583252 h 1823270"/>
              <a:gd name="connsiteX3" fmla="*/ 600303 w 884929"/>
              <a:gd name="connsiteY3" fmla="*/ 1684151 h 1823270"/>
              <a:gd name="connsiteX4" fmla="*/ 505710 w 884929"/>
              <a:gd name="connsiteY4" fmla="*/ 1734601 h 1823270"/>
              <a:gd name="connsiteX5" fmla="*/ 385892 w 884929"/>
              <a:gd name="connsiteY5" fmla="*/ 1785051 h 1823270"/>
              <a:gd name="connsiteX6" fmla="*/ 322830 w 884929"/>
              <a:gd name="connsiteY6" fmla="*/ 1822888 h 1823270"/>
              <a:gd name="connsiteX7" fmla="*/ 278686 w 884929"/>
              <a:gd name="connsiteY7" fmla="*/ 1797663 h 1823270"/>
              <a:gd name="connsiteX8" fmla="*/ 215624 w 884929"/>
              <a:gd name="connsiteY8" fmla="*/ 1696764 h 1823270"/>
              <a:gd name="connsiteX9" fmla="*/ 171481 w 884929"/>
              <a:gd name="connsiteY9" fmla="*/ 1627395 h 1823270"/>
              <a:gd name="connsiteX10" fmla="*/ 127337 w 884929"/>
              <a:gd name="connsiteY10" fmla="*/ 1545415 h 1823270"/>
              <a:gd name="connsiteX11" fmla="*/ 108419 w 884929"/>
              <a:gd name="connsiteY11" fmla="*/ 1476046 h 1823270"/>
              <a:gd name="connsiteX12" fmla="*/ 83194 w 884929"/>
              <a:gd name="connsiteY12" fmla="*/ 1387760 h 1823270"/>
              <a:gd name="connsiteX13" fmla="*/ 32744 w 884929"/>
              <a:gd name="connsiteY13" fmla="*/ 1217492 h 1823270"/>
              <a:gd name="connsiteX14" fmla="*/ 20132 w 884929"/>
              <a:gd name="connsiteY14" fmla="*/ 1129205 h 1823270"/>
              <a:gd name="connsiteX15" fmla="*/ 7519 w 884929"/>
              <a:gd name="connsiteY15" fmla="*/ 1022000 h 1823270"/>
              <a:gd name="connsiteX16" fmla="*/ 1213 w 884929"/>
              <a:gd name="connsiteY16" fmla="*/ 908488 h 1823270"/>
              <a:gd name="connsiteX17" fmla="*/ 1213 w 884929"/>
              <a:gd name="connsiteY17" fmla="*/ 782364 h 1823270"/>
              <a:gd name="connsiteX18" fmla="*/ 13826 w 884929"/>
              <a:gd name="connsiteY18" fmla="*/ 643627 h 1823270"/>
              <a:gd name="connsiteX19" fmla="*/ 32744 w 884929"/>
              <a:gd name="connsiteY19" fmla="*/ 593177 h 1823270"/>
              <a:gd name="connsiteX20" fmla="*/ 57969 w 884929"/>
              <a:gd name="connsiteY20" fmla="*/ 485972 h 1823270"/>
              <a:gd name="connsiteX21" fmla="*/ 102112 w 884929"/>
              <a:gd name="connsiteY21" fmla="*/ 391379 h 1823270"/>
              <a:gd name="connsiteX22" fmla="*/ 114725 w 884929"/>
              <a:gd name="connsiteY22" fmla="*/ 347235 h 1823270"/>
              <a:gd name="connsiteX23" fmla="*/ 158868 w 884929"/>
              <a:gd name="connsiteY23" fmla="*/ 227417 h 1823270"/>
              <a:gd name="connsiteX24" fmla="*/ 215624 w 884929"/>
              <a:gd name="connsiteY24" fmla="*/ 151743 h 1823270"/>
              <a:gd name="connsiteX25" fmla="*/ 240849 w 884929"/>
              <a:gd name="connsiteY25" fmla="*/ 88681 h 1823270"/>
              <a:gd name="connsiteX26" fmla="*/ 322830 w 884929"/>
              <a:gd name="connsiteY26" fmla="*/ 19313 h 1823270"/>
              <a:gd name="connsiteX27" fmla="*/ 360667 w 884929"/>
              <a:gd name="connsiteY27" fmla="*/ 394 h 1823270"/>
              <a:gd name="connsiteX28" fmla="*/ 392198 w 884929"/>
              <a:gd name="connsiteY28" fmla="*/ 31925 h 1823270"/>
              <a:gd name="connsiteX29" fmla="*/ 404810 w 884929"/>
              <a:gd name="connsiteY29" fmla="*/ 113906 h 1823270"/>
              <a:gd name="connsiteX30" fmla="*/ 430035 w 884929"/>
              <a:gd name="connsiteY30" fmla="*/ 176968 h 1823270"/>
              <a:gd name="connsiteX31" fmla="*/ 430035 w 884929"/>
              <a:gd name="connsiteY31" fmla="*/ 303092 h 1823270"/>
              <a:gd name="connsiteX32" fmla="*/ 474179 w 884929"/>
              <a:gd name="connsiteY32" fmla="*/ 391379 h 1823270"/>
              <a:gd name="connsiteX33" fmla="*/ 524628 w 884929"/>
              <a:gd name="connsiteY33" fmla="*/ 422910 h 1823270"/>
              <a:gd name="connsiteX34" fmla="*/ 543547 w 884929"/>
              <a:gd name="connsiteY34" fmla="*/ 422910 h 1823270"/>
              <a:gd name="connsiteX35" fmla="*/ 581384 w 884929"/>
              <a:gd name="connsiteY35" fmla="*/ 498584 h 1823270"/>
              <a:gd name="connsiteX36" fmla="*/ 631834 w 884929"/>
              <a:gd name="connsiteY36" fmla="*/ 599484 h 1823270"/>
              <a:gd name="connsiteX37" fmla="*/ 682283 w 884929"/>
              <a:gd name="connsiteY37" fmla="*/ 700383 h 1823270"/>
              <a:gd name="connsiteX38" fmla="*/ 745346 w 884929"/>
              <a:gd name="connsiteY38" fmla="*/ 801282 h 1823270"/>
              <a:gd name="connsiteX39" fmla="*/ 789489 w 884929"/>
              <a:gd name="connsiteY39" fmla="*/ 870651 h 1823270"/>
              <a:gd name="connsiteX40" fmla="*/ 833632 w 884929"/>
              <a:gd name="connsiteY40" fmla="*/ 927406 h 1823270"/>
              <a:gd name="connsiteX41" fmla="*/ 858857 w 884929"/>
              <a:gd name="connsiteY41" fmla="*/ 971550 h 1823270"/>
              <a:gd name="connsiteX42" fmla="*/ 802101 w 884929"/>
              <a:gd name="connsiteY42" fmla="*/ 1034612 h 1823270"/>
              <a:gd name="connsiteX43" fmla="*/ 802101 w 884929"/>
              <a:gd name="connsiteY43" fmla="*/ 1173348 h 1823270"/>
              <a:gd name="connsiteX44" fmla="*/ 814714 w 884929"/>
              <a:gd name="connsiteY44" fmla="*/ 1242717 h 1823270"/>
              <a:gd name="connsiteX45" fmla="*/ 884082 w 884929"/>
              <a:gd name="connsiteY45" fmla="*/ 1305779 h 182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84929" h="1823270">
                <a:moveTo>
                  <a:pt x="884082" y="1305779"/>
                </a:moveTo>
                <a:cubicBezTo>
                  <a:pt x="889337" y="1337310"/>
                  <a:pt x="869368" y="1385658"/>
                  <a:pt x="846245" y="1431903"/>
                </a:cubicBezTo>
                <a:cubicBezTo>
                  <a:pt x="823122" y="1478149"/>
                  <a:pt x="786336" y="1541211"/>
                  <a:pt x="745346" y="1583252"/>
                </a:cubicBezTo>
                <a:cubicBezTo>
                  <a:pt x="704356" y="1625293"/>
                  <a:pt x="640242" y="1658926"/>
                  <a:pt x="600303" y="1684151"/>
                </a:cubicBezTo>
                <a:cubicBezTo>
                  <a:pt x="560364" y="1709376"/>
                  <a:pt x="541445" y="1717784"/>
                  <a:pt x="505710" y="1734601"/>
                </a:cubicBezTo>
                <a:cubicBezTo>
                  <a:pt x="469975" y="1751418"/>
                  <a:pt x="416372" y="1770337"/>
                  <a:pt x="385892" y="1785051"/>
                </a:cubicBezTo>
                <a:cubicBezTo>
                  <a:pt x="355412" y="1799766"/>
                  <a:pt x="340698" y="1820786"/>
                  <a:pt x="322830" y="1822888"/>
                </a:cubicBezTo>
                <a:cubicBezTo>
                  <a:pt x="304962" y="1824990"/>
                  <a:pt x="296554" y="1818684"/>
                  <a:pt x="278686" y="1797663"/>
                </a:cubicBezTo>
                <a:cubicBezTo>
                  <a:pt x="260818" y="1776642"/>
                  <a:pt x="233491" y="1725142"/>
                  <a:pt x="215624" y="1696764"/>
                </a:cubicBezTo>
                <a:cubicBezTo>
                  <a:pt x="197757" y="1668386"/>
                  <a:pt x="186196" y="1652620"/>
                  <a:pt x="171481" y="1627395"/>
                </a:cubicBezTo>
                <a:cubicBezTo>
                  <a:pt x="156766" y="1602170"/>
                  <a:pt x="137847" y="1570640"/>
                  <a:pt x="127337" y="1545415"/>
                </a:cubicBezTo>
                <a:cubicBezTo>
                  <a:pt x="116827" y="1520190"/>
                  <a:pt x="115776" y="1502322"/>
                  <a:pt x="108419" y="1476046"/>
                </a:cubicBezTo>
                <a:cubicBezTo>
                  <a:pt x="101062" y="1449770"/>
                  <a:pt x="95806" y="1430852"/>
                  <a:pt x="83194" y="1387760"/>
                </a:cubicBezTo>
                <a:cubicBezTo>
                  <a:pt x="70582" y="1344668"/>
                  <a:pt x="43254" y="1260585"/>
                  <a:pt x="32744" y="1217492"/>
                </a:cubicBezTo>
                <a:cubicBezTo>
                  <a:pt x="22234" y="1174399"/>
                  <a:pt x="24336" y="1161787"/>
                  <a:pt x="20132" y="1129205"/>
                </a:cubicBezTo>
                <a:cubicBezTo>
                  <a:pt x="15928" y="1096623"/>
                  <a:pt x="10672" y="1058786"/>
                  <a:pt x="7519" y="1022000"/>
                </a:cubicBezTo>
                <a:cubicBezTo>
                  <a:pt x="4366" y="985214"/>
                  <a:pt x="2264" y="948427"/>
                  <a:pt x="1213" y="908488"/>
                </a:cubicBezTo>
                <a:cubicBezTo>
                  <a:pt x="162" y="868549"/>
                  <a:pt x="-889" y="826507"/>
                  <a:pt x="1213" y="782364"/>
                </a:cubicBezTo>
                <a:cubicBezTo>
                  <a:pt x="3315" y="738221"/>
                  <a:pt x="8571" y="675158"/>
                  <a:pt x="13826" y="643627"/>
                </a:cubicBezTo>
                <a:cubicBezTo>
                  <a:pt x="19081" y="612096"/>
                  <a:pt x="25387" y="619453"/>
                  <a:pt x="32744" y="593177"/>
                </a:cubicBezTo>
                <a:cubicBezTo>
                  <a:pt x="40101" y="566901"/>
                  <a:pt x="46408" y="519605"/>
                  <a:pt x="57969" y="485972"/>
                </a:cubicBezTo>
                <a:cubicBezTo>
                  <a:pt x="69530" y="452339"/>
                  <a:pt x="92653" y="414502"/>
                  <a:pt x="102112" y="391379"/>
                </a:cubicBezTo>
                <a:cubicBezTo>
                  <a:pt x="111571" y="368256"/>
                  <a:pt x="105266" y="374562"/>
                  <a:pt x="114725" y="347235"/>
                </a:cubicBezTo>
                <a:cubicBezTo>
                  <a:pt x="124184" y="319908"/>
                  <a:pt x="142051" y="259999"/>
                  <a:pt x="158868" y="227417"/>
                </a:cubicBezTo>
                <a:cubicBezTo>
                  <a:pt x="175684" y="194835"/>
                  <a:pt x="201960" y="174866"/>
                  <a:pt x="215624" y="151743"/>
                </a:cubicBezTo>
                <a:cubicBezTo>
                  <a:pt x="229287" y="128620"/>
                  <a:pt x="222981" y="110753"/>
                  <a:pt x="240849" y="88681"/>
                </a:cubicBezTo>
                <a:cubicBezTo>
                  <a:pt x="258717" y="66609"/>
                  <a:pt x="302860" y="34027"/>
                  <a:pt x="322830" y="19313"/>
                </a:cubicBezTo>
                <a:cubicBezTo>
                  <a:pt x="342800" y="4598"/>
                  <a:pt x="349106" y="-1708"/>
                  <a:pt x="360667" y="394"/>
                </a:cubicBezTo>
                <a:cubicBezTo>
                  <a:pt x="372228" y="2496"/>
                  <a:pt x="384841" y="13006"/>
                  <a:pt x="392198" y="31925"/>
                </a:cubicBezTo>
                <a:cubicBezTo>
                  <a:pt x="399555" y="50844"/>
                  <a:pt x="398504" y="89732"/>
                  <a:pt x="404810" y="113906"/>
                </a:cubicBezTo>
                <a:cubicBezTo>
                  <a:pt x="411116" y="138080"/>
                  <a:pt x="425831" y="145437"/>
                  <a:pt x="430035" y="176968"/>
                </a:cubicBezTo>
                <a:cubicBezTo>
                  <a:pt x="434239" y="208499"/>
                  <a:pt x="422678" y="267357"/>
                  <a:pt x="430035" y="303092"/>
                </a:cubicBezTo>
                <a:cubicBezTo>
                  <a:pt x="437392" y="338827"/>
                  <a:pt x="458413" y="371409"/>
                  <a:pt x="474179" y="391379"/>
                </a:cubicBezTo>
                <a:cubicBezTo>
                  <a:pt x="489944" y="411349"/>
                  <a:pt x="513067" y="417655"/>
                  <a:pt x="524628" y="422910"/>
                </a:cubicBezTo>
                <a:cubicBezTo>
                  <a:pt x="536189" y="428165"/>
                  <a:pt x="534088" y="410298"/>
                  <a:pt x="543547" y="422910"/>
                </a:cubicBezTo>
                <a:cubicBezTo>
                  <a:pt x="553006" y="435522"/>
                  <a:pt x="581384" y="498584"/>
                  <a:pt x="581384" y="498584"/>
                </a:cubicBezTo>
                <a:lnTo>
                  <a:pt x="631834" y="599484"/>
                </a:lnTo>
                <a:cubicBezTo>
                  <a:pt x="648650" y="633117"/>
                  <a:pt x="663364" y="666750"/>
                  <a:pt x="682283" y="700383"/>
                </a:cubicBezTo>
                <a:cubicBezTo>
                  <a:pt x="701202" y="734016"/>
                  <a:pt x="727478" y="772904"/>
                  <a:pt x="745346" y="801282"/>
                </a:cubicBezTo>
                <a:cubicBezTo>
                  <a:pt x="763214" y="829660"/>
                  <a:pt x="774775" y="849630"/>
                  <a:pt x="789489" y="870651"/>
                </a:cubicBezTo>
                <a:cubicBezTo>
                  <a:pt x="804203" y="891672"/>
                  <a:pt x="822071" y="910590"/>
                  <a:pt x="833632" y="927406"/>
                </a:cubicBezTo>
                <a:cubicBezTo>
                  <a:pt x="845193" y="944222"/>
                  <a:pt x="864112" y="953683"/>
                  <a:pt x="858857" y="971550"/>
                </a:cubicBezTo>
                <a:cubicBezTo>
                  <a:pt x="853602" y="989417"/>
                  <a:pt x="811560" y="1000979"/>
                  <a:pt x="802101" y="1034612"/>
                </a:cubicBezTo>
                <a:cubicBezTo>
                  <a:pt x="792642" y="1068245"/>
                  <a:pt x="799999" y="1138664"/>
                  <a:pt x="802101" y="1173348"/>
                </a:cubicBezTo>
                <a:cubicBezTo>
                  <a:pt x="804203" y="1208032"/>
                  <a:pt x="806306" y="1220645"/>
                  <a:pt x="814714" y="1242717"/>
                </a:cubicBezTo>
                <a:cubicBezTo>
                  <a:pt x="823122" y="1264789"/>
                  <a:pt x="878827" y="1274248"/>
                  <a:pt x="884082" y="130577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9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6DF5ED0-30BE-4F6F-8BDB-C4B0B18CE3D5}"/>
              </a:ext>
            </a:extLst>
          </p:cNvPr>
          <p:cNvGrpSpPr/>
          <p:nvPr/>
        </p:nvGrpSpPr>
        <p:grpSpPr>
          <a:xfrm>
            <a:off x="9769261" y="915064"/>
            <a:ext cx="2190750" cy="2857500"/>
            <a:chOff x="9769261" y="586195"/>
            <a:chExt cx="2190750" cy="285750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911138C-A13C-4962-8B7B-662E6E534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69261" y="586195"/>
              <a:ext cx="2190750" cy="2857500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B6A8665-C0E0-4D77-9C96-F296C136405D}"/>
                </a:ext>
              </a:extLst>
            </p:cNvPr>
            <p:cNvSpPr/>
            <p:nvPr/>
          </p:nvSpPr>
          <p:spPr>
            <a:xfrm>
              <a:off x="11448039" y="2172910"/>
              <a:ext cx="511972" cy="437104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BD5D3347-9CBC-4647-B5E3-A5DC2FAF14A4}"/>
              </a:ext>
            </a:extLst>
          </p:cNvPr>
          <p:cNvSpPr txBox="1">
            <a:spLocks/>
          </p:cNvSpPr>
          <p:nvPr/>
        </p:nvSpPr>
        <p:spPr>
          <a:xfrm>
            <a:off x="738648" y="915064"/>
            <a:ext cx="11162620" cy="47038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It is a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common surgical condition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60%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of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carcinomas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of breast occur in the </a:t>
            </a:r>
            <a:r>
              <a:rPr lang="en-US" sz="1800" b="1" u="heavy" dirty="0">
                <a:solidFill>
                  <a:srgbClr val="996600"/>
                </a:solidFill>
                <a:uFill>
                  <a:solidFill>
                    <a:schemeClr val="accent4">
                      <a:lumMod val="75000"/>
                    </a:schemeClr>
                  </a:solidFill>
                </a:uFill>
                <a:cs typeface="Times New Roman" pitchFamily="18" charset="0"/>
              </a:rPr>
              <a:t>upper lateral quadrant</a:t>
            </a:r>
            <a:r>
              <a:rPr lang="en-US" sz="1800" b="1" dirty="0">
                <a:solidFill>
                  <a:srgbClr val="996600"/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(lateral=outer)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75% 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of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lymph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from the breast </a:t>
            </a:r>
            <a:r>
              <a:rPr lang="en-US" sz="1800" b="1" dirty="0">
                <a:cs typeface="Times New Roman" pitchFamily="18" charset="0"/>
              </a:rPr>
              <a:t>drains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into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axillary lymph nodes 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In case of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carcinoma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of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one breast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other breast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&amp;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opposite axillary lymph nodes </a:t>
            </a:r>
            <a:b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are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affected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BECAUSE of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anastomosing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lymphatics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between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both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breasts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Treatment choice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In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patients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with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LOCALIZED cancer breast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:  simple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mastectomy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(surgery to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remove the breast)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followed by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radiotherapy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to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axillary lymph nodes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lactiferous ducts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are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radially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arranged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from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nipple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, SO </a:t>
            </a:r>
            <a:r>
              <a:rPr lang="en-US" sz="1800" dirty="0">
                <a:solidFill>
                  <a:srgbClr val="996600"/>
                </a:solidFill>
                <a:cs typeface="Times New Roman" pitchFamily="18" charset="0"/>
              </a:rPr>
              <a:t>incision of the gland </a:t>
            </a:r>
            <a:b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</a:br>
            <a:r>
              <a:rPr lang="en-US" sz="1800" dirty="0">
                <a:solidFill>
                  <a:srgbClr val="996600"/>
                </a:solidFill>
                <a:cs typeface="Times New Roman" pitchFamily="18" charset="0"/>
              </a:rPr>
              <a:t>SHOULD BE made in a </a:t>
            </a:r>
            <a:r>
              <a:rPr lang="en-US" sz="1800" b="1" u="heavy" dirty="0">
                <a:solidFill>
                  <a:srgbClr val="996600"/>
                </a:solidFill>
                <a:uFill>
                  <a:solidFill>
                    <a:schemeClr val="bg1">
                      <a:lumMod val="50000"/>
                    </a:schemeClr>
                  </a:solidFill>
                </a:uFill>
                <a:cs typeface="Times New Roman" pitchFamily="18" charset="0"/>
              </a:rPr>
              <a:t>radial direction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to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avoid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cutting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 through the </a:t>
            </a:r>
            <a:r>
              <a:rPr lang="en-US" sz="1800" b="1" dirty="0">
                <a:solidFill>
                  <a:srgbClr val="C00000"/>
                </a:solidFill>
                <a:cs typeface="Times New Roman" pitchFamily="18" charset="0"/>
              </a:rPr>
              <a:t>ducts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dirty="0">
                <a:solidFill>
                  <a:srgbClr val="996600"/>
                </a:solidFill>
                <a:cs typeface="Times New Roman" pitchFamily="18" charset="0"/>
              </a:rPr>
              <a:t>Infiltration</a:t>
            </a:r>
            <a:r>
              <a:rPr lang="en-US" sz="1800" dirty="0">
                <a:solidFill>
                  <a:srgbClr val="996600"/>
                </a:solidFill>
                <a:cs typeface="Times New Roman" pitchFamily="18" charset="0"/>
              </a:rPr>
              <a:t> of the </a:t>
            </a:r>
            <a:r>
              <a:rPr lang="en-US" sz="1800" b="1" dirty="0">
                <a:solidFill>
                  <a:srgbClr val="996600"/>
                </a:solidFill>
                <a:cs typeface="Times New Roman" pitchFamily="18" charset="0"/>
              </a:rPr>
              <a:t>ligaments of Cooper = suspensory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leads to its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shortening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&amp; </a:t>
            </a:r>
            <a:r>
              <a:rPr lang="en-US" sz="1800" dirty="0">
                <a:solidFill>
                  <a:srgbClr val="C00000"/>
                </a:solidFill>
                <a:cs typeface="Times New Roman" pitchFamily="18" charset="0"/>
              </a:rPr>
              <a:t>giving breast </a:t>
            </a:r>
            <a:br>
              <a:rPr lang="en-US" sz="18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dimpling appearance</a:t>
            </a:r>
            <a:r>
              <a:rPr lang="ar-SA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تنقير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= </a:t>
            </a:r>
            <a:r>
              <a:rPr lang="en-US" sz="1800" b="1" u="heavy" dirty="0" err="1">
                <a:solidFill>
                  <a:srgbClr val="996600"/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peau</a:t>
            </a:r>
            <a:r>
              <a:rPr lang="en-US" sz="1800" b="1" u="heavy" dirty="0">
                <a:solidFill>
                  <a:srgbClr val="996600"/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 </a:t>
            </a:r>
            <a:r>
              <a:rPr lang="en-US" sz="1800" b="1" u="heavy" dirty="0" err="1">
                <a:solidFill>
                  <a:srgbClr val="996600"/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de’orange</a:t>
            </a:r>
            <a:r>
              <a:rPr lang="en-US" sz="1800" b="1" u="heavy" dirty="0">
                <a:solidFill>
                  <a:srgbClr val="996600"/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 appearance</a:t>
            </a:r>
            <a:r>
              <a:rPr lang="en-US" sz="1800" b="1" dirty="0">
                <a:solidFill>
                  <a:srgbClr val="996600"/>
                </a:solidFill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(French word meaning skin of orange)</a:t>
            </a:r>
            <a:endParaRPr lang="en-US" sz="1800" b="1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417E85-F5DF-40BD-B66A-5AB5B15D7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577" y="4218617"/>
            <a:ext cx="1370145" cy="1092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39A6A2-90F0-4B09-BBF3-B580DA8683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006"/>
          <a:stretch/>
        </p:blipFill>
        <p:spPr>
          <a:xfrm>
            <a:off x="4477480" y="4218617"/>
            <a:ext cx="1370146" cy="10927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BE19B7-E6C7-40ED-9B60-606B625E37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14" r="6132"/>
          <a:stretch/>
        </p:blipFill>
        <p:spPr>
          <a:xfrm>
            <a:off x="4477480" y="5394135"/>
            <a:ext cx="1370145" cy="10998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99E87B-DC2E-4A00-913F-BA8FCD4500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231" r="14240"/>
          <a:stretch/>
        </p:blipFill>
        <p:spPr>
          <a:xfrm>
            <a:off x="5942576" y="5392995"/>
            <a:ext cx="1370145" cy="10998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374F1A4-6F71-424B-9D3D-C72BBE769E84}"/>
              </a:ext>
            </a:extLst>
          </p:cNvPr>
          <p:cNvSpPr/>
          <p:nvPr/>
        </p:nvSpPr>
        <p:spPr>
          <a:xfrm>
            <a:off x="1375476" y="4580315"/>
            <a:ext cx="3102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heavy" dirty="0" err="1">
                <a:solidFill>
                  <a:schemeClr val="bg1">
                    <a:lumMod val="50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Peau</a:t>
            </a:r>
            <a:r>
              <a:rPr lang="en-US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 </a:t>
            </a:r>
            <a:r>
              <a:rPr lang="en-US" b="1" u="heavy" dirty="0" err="1">
                <a:solidFill>
                  <a:schemeClr val="bg1">
                    <a:lumMod val="50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de’orange</a:t>
            </a:r>
            <a:r>
              <a:rPr lang="en-US" b="1" u="heavy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 appearance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4B91F3-90E2-4F90-A488-AD2140040306}"/>
              </a:ext>
            </a:extLst>
          </p:cNvPr>
          <p:cNvSpPr/>
          <p:nvPr/>
        </p:nvSpPr>
        <p:spPr>
          <a:xfrm>
            <a:off x="1375476" y="5758269"/>
            <a:ext cx="3102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Orange (fruit) appearance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266E0-294F-45C6-ACC3-D057F00A94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469"/>
          <a:stretch/>
        </p:blipFill>
        <p:spPr>
          <a:xfrm>
            <a:off x="10096794" y="3941968"/>
            <a:ext cx="1535684" cy="136267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90F0095C-3C1E-4047-88E6-016287774E00}"/>
              </a:ext>
            </a:extLst>
          </p:cNvPr>
          <p:cNvGrpSpPr/>
          <p:nvPr/>
        </p:nvGrpSpPr>
        <p:grpSpPr>
          <a:xfrm>
            <a:off x="7991894" y="3351842"/>
            <a:ext cx="2382038" cy="1518590"/>
            <a:chOff x="7991894" y="3351842"/>
            <a:chExt cx="2382038" cy="151859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6D0A1BE-37CE-4337-9543-A1A494A411B8}"/>
                </a:ext>
              </a:extLst>
            </p:cNvPr>
            <p:cNvCxnSpPr>
              <a:cxnSpLocks/>
            </p:cNvCxnSpPr>
            <p:nvPr/>
          </p:nvCxnSpPr>
          <p:spPr>
            <a:xfrm>
              <a:off x="9915944" y="4870432"/>
              <a:ext cx="457988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D09CDB7-4958-4020-83A5-AFF422A21BC5}"/>
                </a:ext>
              </a:extLst>
            </p:cNvPr>
            <p:cNvCxnSpPr>
              <a:cxnSpLocks/>
            </p:cNvCxnSpPr>
            <p:nvPr/>
          </p:nvCxnSpPr>
          <p:spPr>
            <a:xfrm>
              <a:off x="7991894" y="3351842"/>
              <a:ext cx="19240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E760004-2FF6-4C0A-8014-EFCD1E23E899}"/>
                </a:ext>
              </a:extLst>
            </p:cNvPr>
            <p:cNvCxnSpPr>
              <a:cxnSpLocks/>
            </p:cNvCxnSpPr>
            <p:nvPr/>
          </p:nvCxnSpPr>
          <p:spPr>
            <a:xfrm>
              <a:off x="9915944" y="3351842"/>
              <a:ext cx="0" cy="151859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C36A4E3A-A98A-4D28-9673-7990630784D7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uFill>
                  <a:solidFill>
                    <a:srgbClr val="0070C0"/>
                  </a:solidFill>
                </a:uFill>
              </a:rPr>
              <a:t>Breast Cancer</a:t>
            </a:r>
            <a:endParaRPr lang="en-US" sz="3200" b="1" dirty="0">
              <a:uFill>
                <a:solidFill>
                  <a:srgbClr val="0070C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2494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FC341F-2E2C-4A1A-8663-F687D5DDC76B}"/>
              </a:ext>
            </a:extLst>
          </p:cNvPr>
          <p:cNvSpPr/>
          <p:nvPr/>
        </p:nvSpPr>
        <p:spPr>
          <a:xfrm rot="10800000">
            <a:off x="0" y="6381385"/>
            <a:ext cx="1219200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1. B	2. C	3. A	4. D	5. C	6. C 	7. D	8. 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D61F2-90FD-4CE2-A43E-265038C915DA}"/>
              </a:ext>
            </a:extLst>
          </p:cNvPr>
          <p:cNvSpPr/>
          <p:nvPr/>
        </p:nvSpPr>
        <p:spPr>
          <a:xfrm>
            <a:off x="185993" y="562457"/>
            <a:ext cx="60869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50" b="1" dirty="0">
                <a:solidFill>
                  <a:srgbClr val="002060"/>
                </a:solidFill>
                <a:latin typeface="+mn-lt"/>
              </a:rPr>
              <a:t>1. Where is the circular venous plexus are found? </a:t>
            </a:r>
            <a:r>
              <a:rPr lang="en-US" sz="1550" dirty="0">
                <a:solidFill>
                  <a:srgbClr val="002060"/>
                </a:solidFill>
                <a:latin typeface="+mn-lt"/>
              </a:rPr>
              <a:t> </a:t>
            </a:r>
            <a:br>
              <a:rPr lang="en-US" sz="1550" dirty="0">
                <a:latin typeface="+mn-lt"/>
              </a:rPr>
            </a:br>
            <a:r>
              <a:rPr lang="en-US" sz="1550" dirty="0">
                <a:latin typeface="+mn-lt"/>
              </a:rPr>
              <a:t>A. At the apices of nipple</a:t>
            </a:r>
          </a:p>
          <a:p>
            <a:r>
              <a:rPr lang="en-US" sz="1550" dirty="0">
                <a:latin typeface="+mn-lt"/>
              </a:rPr>
              <a:t>B. At the base of nipple</a:t>
            </a:r>
          </a:p>
          <a:p>
            <a:r>
              <a:rPr lang="en-US" sz="1550" dirty="0">
                <a:latin typeface="+mn-lt"/>
              </a:rPr>
              <a:t>C. At the base of the breast </a:t>
            </a:r>
          </a:p>
          <a:p>
            <a:r>
              <a:rPr lang="en-US" sz="1550" dirty="0">
                <a:latin typeface="+mn-lt"/>
              </a:rPr>
              <a:t>D. Lateral to thoracic lymph nodes</a:t>
            </a:r>
          </a:p>
          <a:p>
            <a:endParaRPr lang="en-US" sz="1550" dirty="0">
              <a:latin typeface="+mn-lt"/>
            </a:endParaRPr>
          </a:p>
          <a:p>
            <a:r>
              <a:rPr lang="en-US" sz="1550" b="1" dirty="0">
                <a:solidFill>
                  <a:srgbClr val="002060"/>
                </a:solidFill>
                <a:latin typeface="+mn-lt"/>
              </a:rPr>
              <a:t>2. Along lateral thoracic vessel located the pectoral group of axillary lymph nodes which lies on which of the following structure?</a:t>
            </a:r>
          </a:p>
          <a:p>
            <a:r>
              <a:rPr lang="en-US" sz="1550" dirty="0">
                <a:latin typeface="+mn-lt"/>
              </a:rPr>
              <a:t>A. Serratus anterior</a:t>
            </a:r>
          </a:p>
          <a:p>
            <a:r>
              <a:rPr lang="en-US" sz="1550" dirty="0">
                <a:latin typeface="+mn-lt"/>
              </a:rPr>
              <a:t>B. Subscapularis</a:t>
            </a:r>
            <a:br>
              <a:rPr lang="en-US" sz="1550" dirty="0">
                <a:latin typeface="+mn-lt"/>
              </a:rPr>
            </a:br>
            <a:r>
              <a:rPr lang="en-US" sz="1550" dirty="0">
                <a:latin typeface="+mn-lt"/>
              </a:rPr>
              <a:t>C. Pectoralis minor</a:t>
            </a:r>
          </a:p>
          <a:p>
            <a:r>
              <a:rPr lang="en-US" sz="1550" dirty="0">
                <a:latin typeface="+mn-lt"/>
              </a:rPr>
              <a:t>D. Pectoralis major</a:t>
            </a:r>
          </a:p>
          <a:p>
            <a:endParaRPr lang="en-US" sz="1550" dirty="0">
              <a:latin typeface="+mn-lt"/>
            </a:endParaRPr>
          </a:p>
          <a:p>
            <a:r>
              <a:rPr lang="en-US" sz="1550" b="1" dirty="0">
                <a:solidFill>
                  <a:srgbClr val="002060"/>
                </a:solidFill>
                <a:latin typeface="+mn-lt"/>
              </a:rPr>
              <a:t>3. Most of the carcinoma of breast occur in which quadrant?  </a:t>
            </a:r>
          </a:p>
          <a:p>
            <a:r>
              <a:rPr lang="en-US" sz="1550" dirty="0">
                <a:latin typeface="+mn-lt"/>
              </a:rPr>
              <a:t>A. Upper lateral </a:t>
            </a:r>
          </a:p>
          <a:p>
            <a:r>
              <a:rPr lang="en-US" sz="1550" dirty="0">
                <a:latin typeface="+mn-lt"/>
              </a:rPr>
              <a:t>B. Lower lateral </a:t>
            </a:r>
          </a:p>
          <a:p>
            <a:r>
              <a:rPr lang="en-US" sz="1550" dirty="0">
                <a:latin typeface="+mn-lt"/>
              </a:rPr>
              <a:t>C. Upper medial </a:t>
            </a:r>
          </a:p>
          <a:p>
            <a:r>
              <a:rPr lang="en-US" sz="1550" dirty="0">
                <a:latin typeface="+mn-lt"/>
              </a:rPr>
              <a:t>D. Lower medial</a:t>
            </a:r>
          </a:p>
          <a:p>
            <a:endParaRPr lang="en-US" sz="1550" dirty="0">
              <a:latin typeface="+mn-lt"/>
            </a:endParaRPr>
          </a:p>
          <a:p>
            <a:r>
              <a:rPr lang="en-US" sz="1550" b="1" dirty="0">
                <a:solidFill>
                  <a:srgbClr val="002060"/>
                </a:solidFill>
                <a:latin typeface="+mn-lt"/>
              </a:rPr>
              <a:t>4. The appearance of </a:t>
            </a:r>
            <a:r>
              <a:rPr lang="en-US" sz="1550" b="1" dirty="0" err="1">
                <a:solidFill>
                  <a:srgbClr val="002060"/>
                </a:solidFill>
                <a:latin typeface="+mn-lt"/>
              </a:rPr>
              <a:t>peadu’orange</a:t>
            </a:r>
            <a:r>
              <a:rPr lang="en-US" sz="1550" b="1" dirty="0">
                <a:solidFill>
                  <a:srgbClr val="002060"/>
                </a:solidFill>
                <a:latin typeface="+mn-lt"/>
              </a:rPr>
              <a:t> is caused by infiltration of what?</a:t>
            </a:r>
          </a:p>
          <a:p>
            <a:r>
              <a:rPr lang="en-US" sz="1550" dirty="0">
                <a:latin typeface="+mn-lt"/>
              </a:rPr>
              <a:t>A. Lactiferous duct</a:t>
            </a:r>
          </a:p>
          <a:p>
            <a:r>
              <a:rPr lang="en-US" sz="1550" dirty="0">
                <a:latin typeface="+mn-lt"/>
              </a:rPr>
              <a:t>B. Mammary ridge</a:t>
            </a:r>
          </a:p>
          <a:p>
            <a:r>
              <a:rPr lang="en-US" sz="1550" dirty="0">
                <a:latin typeface="+mn-lt"/>
              </a:rPr>
              <a:t>C. Retromammary space </a:t>
            </a:r>
          </a:p>
          <a:p>
            <a:r>
              <a:rPr lang="en-US" sz="1550" dirty="0">
                <a:latin typeface="+mn-lt"/>
              </a:rPr>
              <a:t>D. Ligament of cooper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DDAFB4-A4FF-4527-BB94-9A1262849BA9}"/>
              </a:ext>
            </a:extLst>
          </p:cNvPr>
          <p:cNvSpPr/>
          <p:nvPr/>
        </p:nvSpPr>
        <p:spPr>
          <a:xfrm>
            <a:off x="6351639" y="562457"/>
            <a:ext cx="56543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50" b="1" dirty="0">
                <a:solidFill>
                  <a:srgbClr val="002060"/>
                </a:solidFill>
                <a:latin typeface="+mn-lt"/>
              </a:rPr>
              <a:t>5. The left subclavian trunk usually open into? </a:t>
            </a:r>
          </a:p>
          <a:p>
            <a:r>
              <a:rPr lang="en-US" sz="1550" dirty="0">
                <a:latin typeface="+mn-lt"/>
              </a:rPr>
              <a:t>A. Internal thoracic vein</a:t>
            </a:r>
          </a:p>
          <a:p>
            <a:r>
              <a:rPr lang="en-US" sz="1550" dirty="0">
                <a:latin typeface="+mn-lt"/>
              </a:rPr>
              <a:t>B. Internal jugular vein</a:t>
            </a:r>
          </a:p>
          <a:p>
            <a:r>
              <a:rPr lang="en-US" sz="1550" dirty="0">
                <a:latin typeface="+mn-lt"/>
              </a:rPr>
              <a:t>C. Thoracic duct</a:t>
            </a:r>
          </a:p>
          <a:p>
            <a:r>
              <a:rPr lang="en-US" sz="1550" dirty="0">
                <a:latin typeface="+mn-lt"/>
              </a:rPr>
              <a:t>D. Subclavian vein</a:t>
            </a:r>
          </a:p>
          <a:p>
            <a:endParaRPr lang="en-US" sz="1550" dirty="0">
              <a:latin typeface="+mn-lt"/>
            </a:endParaRPr>
          </a:p>
          <a:p>
            <a:pPr lvl="0"/>
            <a:r>
              <a:rPr lang="en-US" sz="1550" b="1" dirty="0">
                <a:solidFill>
                  <a:srgbClr val="002060"/>
                </a:solidFill>
                <a:latin typeface="+mn-lt"/>
              </a:rPr>
              <a:t>6. The lactiferous ducts of mammary gland are?</a:t>
            </a:r>
          </a:p>
          <a:p>
            <a:pPr lvl="0"/>
            <a:r>
              <a:rPr lang="en-US" sz="1550" dirty="0">
                <a:latin typeface="+mn-lt"/>
              </a:rPr>
              <a:t>A. Less than 10</a:t>
            </a:r>
          </a:p>
          <a:p>
            <a:pPr lvl="0"/>
            <a:r>
              <a:rPr lang="en-US" sz="1550" dirty="0">
                <a:latin typeface="+mn-lt"/>
              </a:rPr>
              <a:t>B. From 10‐15</a:t>
            </a:r>
          </a:p>
          <a:p>
            <a:pPr lvl="0"/>
            <a:r>
              <a:rPr lang="en-US" sz="1550" dirty="0">
                <a:latin typeface="+mn-lt"/>
              </a:rPr>
              <a:t>C. From 15‐20</a:t>
            </a:r>
          </a:p>
          <a:p>
            <a:pPr lvl="0"/>
            <a:r>
              <a:rPr lang="en-US" sz="1550" dirty="0">
                <a:latin typeface="+mn-lt"/>
              </a:rPr>
              <a:t>D. More than 20</a:t>
            </a:r>
          </a:p>
          <a:p>
            <a:pPr lvl="0"/>
            <a:endParaRPr lang="en-US" sz="1550" dirty="0">
              <a:latin typeface="+mn-lt"/>
            </a:endParaRPr>
          </a:p>
          <a:p>
            <a:pPr lvl="0"/>
            <a:r>
              <a:rPr lang="en-US" sz="1550" b="1" dirty="0">
                <a:solidFill>
                  <a:srgbClr val="002060"/>
                </a:solidFill>
                <a:latin typeface="+mn-lt"/>
              </a:rPr>
              <a:t>7</a:t>
            </a:r>
            <a:r>
              <a:rPr lang="en-US" sz="1550" dirty="0">
                <a:solidFill>
                  <a:srgbClr val="002060"/>
                </a:solidFill>
                <a:latin typeface="+mn-lt"/>
              </a:rPr>
              <a:t>.</a:t>
            </a:r>
            <a:r>
              <a:rPr lang="en-US" sz="1550" b="1" dirty="0">
                <a:solidFill>
                  <a:srgbClr val="002060"/>
                </a:solidFill>
                <a:latin typeface="+mn-lt"/>
              </a:rPr>
              <a:t> 2/3 of the breast’s base lies in which one of the following muscles?</a:t>
            </a:r>
          </a:p>
          <a:p>
            <a:pPr lvl="0"/>
            <a:r>
              <a:rPr lang="en-US" sz="1550" dirty="0">
                <a:latin typeface="+mn-lt"/>
              </a:rPr>
              <a:t>A. Serratus anterior</a:t>
            </a:r>
          </a:p>
          <a:p>
            <a:pPr lvl="0"/>
            <a:r>
              <a:rPr lang="en-US" sz="1550" dirty="0">
                <a:latin typeface="+mn-lt"/>
              </a:rPr>
              <a:t>B. External oblique</a:t>
            </a:r>
          </a:p>
          <a:p>
            <a:pPr lvl="0"/>
            <a:r>
              <a:rPr lang="en-US" sz="1550" dirty="0">
                <a:latin typeface="+mn-lt"/>
              </a:rPr>
              <a:t>C. Pectoralis minor</a:t>
            </a:r>
          </a:p>
          <a:p>
            <a:pPr lvl="0"/>
            <a:r>
              <a:rPr lang="en-US" sz="1550" dirty="0">
                <a:latin typeface="+mn-lt"/>
              </a:rPr>
              <a:t>D. Pectoralis major</a:t>
            </a:r>
          </a:p>
          <a:p>
            <a:pPr lvl="0"/>
            <a:endParaRPr lang="en-US" sz="1550" dirty="0">
              <a:latin typeface="+mn-lt"/>
            </a:endParaRPr>
          </a:p>
          <a:p>
            <a:pPr lvl="0"/>
            <a:r>
              <a:rPr lang="en-US" sz="1550" b="1" dirty="0">
                <a:solidFill>
                  <a:srgbClr val="002060"/>
                </a:solidFill>
                <a:latin typeface="+mn-lt"/>
              </a:rPr>
              <a:t>8. The nipple of the breast lies opposite of?</a:t>
            </a:r>
          </a:p>
          <a:p>
            <a:pPr lvl="0"/>
            <a:r>
              <a:rPr lang="en-US" sz="1550" dirty="0">
                <a:latin typeface="+mn-lt"/>
              </a:rPr>
              <a:t>A. 3</a:t>
            </a:r>
            <a:r>
              <a:rPr lang="en-US" sz="1550" baseline="30000" dirty="0">
                <a:latin typeface="+mn-lt"/>
              </a:rPr>
              <a:t>rd</a:t>
            </a:r>
            <a:r>
              <a:rPr lang="en-US" sz="1550" dirty="0">
                <a:latin typeface="+mn-lt"/>
              </a:rPr>
              <a:t> costal cartilage</a:t>
            </a:r>
          </a:p>
          <a:p>
            <a:pPr lvl="0"/>
            <a:r>
              <a:rPr lang="en-US" sz="1550" dirty="0">
                <a:latin typeface="+mn-lt"/>
              </a:rPr>
              <a:t>B. 3</a:t>
            </a:r>
            <a:r>
              <a:rPr lang="en-US" sz="1550" baseline="30000" dirty="0">
                <a:latin typeface="+mn-lt"/>
              </a:rPr>
              <a:t>rd</a:t>
            </a:r>
            <a:r>
              <a:rPr lang="en-US" sz="1550" dirty="0">
                <a:latin typeface="+mn-lt"/>
              </a:rPr>
              <a:t> intercostal space</a:t>
            </a:r>
          </a:p>
          <a:p>
            <a:pPr lvl="0"/>
            <a:r>
              <a:rPr lang="en-US" sz="1550" dirty="0">
                <a:latin typeface="+mn-lt"/>
              </a:rPr>
              <a:t>C. 4</a:t>
            </a:r>
            <a:r>
              <a:rPr lang="en-US" sz="1550" baseline="30000" dirty="0">
                <a:latin typeface="+mn-lt"/>
              </a:rPr>
              <a:t>th</a:t>
            </a:r>
            <a:r>
              <a:rPr lang="en-US" sz="1550" dirty="0">
                <a:latin typeface="+mn-lt"/>
              </a:rPr>
              <a:t> intercostal space</a:t>
            </a:r>
          </a:p>
          <a:p>
            <a:pPr lvl="0"/>
            <a:r>
              <a:rPr lang="en-US" sz="1550" dirty="0">
                <a:latin typeface="+mn-lt"/>
              </a:rPr>
              <a:t>D. 4</a:t>
            </a:r>
            <a:r>
              <a:rPr lang="en-US" sz="1550" baseline="30000" dirty="0">
                <a:latin typeface="+mn-lt"/>
              </a:rPr>
              <a:t>th</a:t>
            </a:r>
            <a:r>
              <a:rPr lang="en-US" sz="1550" dirty="0">
                <a:latin typeface="+mn-lt"/>
              </a:rPr>
              <a:t> costal cartilage</a:t>
            </a:r>
          </a:p>
          <a:p>
            <a:endParaRPr lang="en-US" sz="15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1556666"/>
      </p:ext>
    </p:extLst>
  </p:cSld>
  <p:clrMapOvr>
    <a:masterClrMapping/>
  </p:clrMapOvr>
</p:sld>
</file>

<file path=ppt/theme/theme1.xml><?xml version="1.0" encoding="utf-8"?>
<a:theme xmlns:a="http://schemas.openxmlformats.org/drawingml/2006/main" name="Anatomy them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 theme" id="{7FC4F3DF-2817-4164-896C-C694E5EB36E6}" vid="{5C80C7F9-9027-4D3F-949C-98E70E22F05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‏‏Anatomy Endocrine - نسخة</Template>
  <TotalTime>2710</TotalTime>
  <Words>990</Words>
  <Application>Microsoft Office PowerPoint</Application>
  <PresentationFormat>Widescreen</PresentationFormat>
  <Paragraphs>156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Wingdings</vt:lpstr>
      <vt:lpstr>Open Sans</vt:lpstr>
      <vt:lpstr>Agency FB</vt:lpstr>
      <vt:lpstr>Arial</vt:lpstr>
      <vt:lpstr>Calibri Light</vt:lpstr>
      <vt:lpstr>Courier New</vt:lpstr>
      <vt:lpstr>Times New Roman</vt:lpstr>
      <vt:lpstr>Calibri</vt:lpstr>
      <vt:lpstr>Arabic Typesetting</vt:lpstr>
      <vt:lpstr>Anatomy theme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 Anatomy</dc:title>
  <dc:creator>Rawan</dc:creator>
  <cp:lastModifiedBy>روان الحربي</cp:lastModifiedBy>
  <cp:revision>206</cp:revision>
  <dcterms:created xsi:type="dcterms:W3CDTF">2017-04-30T17:35:08Z</dcterms:created>
  <dcterms:modified xsi:type="dcterms:W3CDTF">2019-04-09T19:06:26Z</dcterms:modified>
</cp:coreProperties>
</file>