
<file path=[Content_Types].xml><?xml version="1.0" encoding="utf-8"?>
<Types xmlns="http://schemas.openxmlformats.org/package/2006/content-types"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</p:sldIdLst>
  <p:sldSz cx="12192000" cy="6858000"/>
  <p:notesSz xmlns:c="http://schemas.openxmlformats.org/drawingml/2006/chart" xmlns:pic="http://schemas.openxmlformats.org/drawingml/2006/picture" xmlns:dgm="http://schemas.openxmlformats.org/drawingml/2006/diagram" cx="12192000" cy="6858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4"/>
  </p:normalViewPr>
  <p:slideViewPr>
    <p:cSldViewPr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94"/>
          <a:sy d="100" n="94"/>
        </p:scale>
        <p:origin xmlns:c="http://schemas.openxmlformats.org/drawingml/2006/chart" xmlns:pic="http://schemas.openxmlformats.org/drawingml/2006/picture" xmlns:dgm="http://schemas.openxmlformats.org/drawingml/2006/diagram" x="672" y="192"/>
      </p:cViewPr>
      <p:guideLst>
        <p:guide orient="horz" pos="2880"/>
        <p:guide pos="216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4400" y="2125980"/>
            <a:ext cx="10363200" cy="144018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28800" y="3840480"/>
            <a:ext cx="8534400" cy="17145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obj">
  <p:cSld name="Title and Content"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" name="bk 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290955" cy="6858000"/>
          </a:xfrm>
          <a:custGeom>
            <a:avLst/>
            <a:gdLst/>
            <a:ahLst/>
            <a:cxnLst/>
            <a:rect b="b" l="l" r="r" t="t"/>
            <a:pathLst>
              <a:path h="6858000" w="1290955">
                <a:moveTo>
                  <a:pt x="1290827" y="0"/>
                </a:moveTo>
                <a:lnTo>
                  <a:pt x="0" y="0"/>
                </a:lnTo>
                <a:lnTo>
                  <a:pt x="0" y="6857999"/>
                </a:lnTo>
                <a:lnTo>
                  <a:pt x="271867" y="6857999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bk 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06397" y="0"/>
            <a:ext cx="1217930" cy="6849109"/>
          </a:xfrm>
          <a:custGeom>
            <a:avLst/>
            <a:gdLst/>
            <a:ahLst/>
            <a:cxnLst/>
            <a:rect b="b" l="l" r="r" t="t"/>
            <a:pathLst>
              <a:path h="6849109" w="1217930">
                <a:moveTo>
                  <a:pt x="1217574" y="6848855"/>
                </a:moveTo>
                <a:lnTo>
                  <a:pt x="0" y="0"/>
                </a:lnTo>
              </a:path>
            </a:pathLst>
          </a:custGeom>
          <a:ln w="9143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bk object 1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4749800" cy="3167380"/>
          </a:xfrm>
          <a:custGeom>
            <a:avLst/>
            <a:gdLst/>
            <a:ahLst/>
            <a:cxnLst/>
            <a:rect b="b" l="l" r="r" t="t"/>
            <a:pathLst>
              <a:path h="3167380" w="4749800">
                <a:moveTo>
                  <a:pt x="0" y="3167379"/>
                </a:moveTo>
                <a:lnTo>
                  <a:pt x="4749803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bk object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3004185" cy="6858000"/>
          </a:xfrm>
          <a:custGeom>
            <a:avLst/>
            <a:gdLst/>
            <a:ahLst/>
            <a:cxnLst/>
            <a:rect b="b" l="l" r="r" t="t"/>
            <a:pathLst>
              <a:path h="6858000" w="3004185">
                <a:moveTo>
                  <a:pt x="3004128" y="0"/>
                </a:moveTo>
                <a:lnTo>
                  <a:pt x="0" y="0"/>
                </a:lnTo>
                <a:lnTo>
                  <a:pt x="0" y="6857998"/>
                </a:lnTo>
                <a:lnTo>
                  <a:pt x="961657" y="6857998"/>
                </a:lnTo>
                <a:lnTo>
                  <a:pt x="300412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bk object 2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589530" cy="6858000"/>
          </a:xfrm>
          <a:custGeom>
            <a:avLst/>
            <a:gdLst/>
            <a:ahLst/>
            <a:cxnLst/>
            <a:rect b="b" l="l" r="r" t="t"/>
            <a:pathLst>
              <a:path h="6858000" w="2589530">
                <a:moveTo>
                  <a:pt x="1381084" y="0"/>
                </a:moveTo>
                <a:lnTo>
                  <a:pt x="0" y="0"/>
                </a:lnTo>
                <a:lnTo>
                  <a:pt x="0" y="6857998"/>
                </a:lnTo>
                <a:lnTo>
                  <a:pt x="2589275" y="6857998"/>
                </a:lnTo>
                <a:lnTo>
                  <a:pt x="138108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bk object 2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3252470" cy="3801110"/>
          </a:xfrm>
          <a:custGeom>
            <a:avLst/>
            <a:gdLst/>
            <a:ahLst/>
            <a:cxnLst/>
            <a:rect b="b" l="l" r="r" t="t"/>
            <a:pathLst>
              <a:path h="3801110" w="3252470">
                <a:moveTo>
                  <a:pt x="3252012" y="0"/>
                </a:moveTo>
                <a:lnTo>
                  <a:pt x="0" y="0"/>
                </a:lnTo>
                <a:lnTo>
                  <a:pt x="0" y="3800855"/>
                </a:lnTo>
                <a:lnTo>
                  <a:pt x="3252012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bk object 2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2854960" cy="6858000"/>
          </a:xfrm>
          <a:custGeom>
            <a:avLst/>
            <a:gdLst/>
            <a:ahLst/>
            <a:cxnLst/>
            <a:rect b="b" l="l" r="r" t="t"/>
            <a:pathLst>
              <a:path h="6858000" w="2854960">
                <a:moveTo>
                  <a:pt x="386881" y="0"/>
                </a:moveTo>
                <a:lnTo>
                  <a:pt x="0" y="0"/>
                </a:lnTo>
                <a:lnTo>
                  <a:pt x="0" y="6857998"/>
                </a:lnTo>
                <a:lnTo>
                  <a:pt x="2854451" y="6857998"/>
                </a:lnTo>
                <a:lnTo>
                  <a:pt x="38688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bk object 2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1249680" cy="6858000"/>
          </a:xfrm>
          <a:custGeom>
            <a:avLst/>
            <a:gdLst/>
            <a:ahLst/>
            <a:cxnLst/>
            <a:rect b="b" l="l" r="r" t="t"/>
            <a:pathLst>
              <a:path h="6858000" w="1249680">
                <a:moveTo>
                  <a:pt x="141900" y="0"/>
                </a:moveTo>
                <a:lnTo>
                  <a:pt x="0" y="0"/>
                </a:lnTo>
                <a:lnTo>
                  <a:pt x="0" y="6857998"/>
                </a:lnTo>
                <a:lnTo>
                  <a:pt x="1249679" y="6857998"/>
                </a:lnTo>
                <a:lnTo>
                  <a:pt x="141900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bk object 2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1811655" cy="3260090"/>
          </a:xfrm>
          <a:custGeom>
            <a:avLst/>
            <a:gdLst/>
            <a:ahLst/>
            <a:cxnLst/>
            <a:rect b="b" l="l" r="r" t="t"/>
            <a:pathLst>
              <a:path h="3260090" w="1811655">
                <a:moveTo>
                  <a:pt x="1811526" y="0"/>
                </a:moveTo>
                <a:lnTo>
                  <a:pt x="0" y="0"/>
                </a:lnTo>
                <a:lnTo>
                  <a:pt x="0" y="3259836"/>
                </a:lnTo>
                <a:lnTo>
                  <a:pt x="1811526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" name="bk object 2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117" y="2134361"/>
            <a:ext cx="7419340" cy="3209925"/>
          </a:xfrm>
          <a:custGeom>
            <a:avLst/>
            <a:gdLst/>
            <a:ahLst/>
            <a:cxnLst/>
            <a:rect b="b" l="l" r="r" t="t"/>
            <a:pathLst>
              <a:path h="3209925" w="7419340">
                <a:moveTo>
                  <a:pt x="0" y="3209544"/>
                </a:moveTo>
                <a:lnTo>
                  <a:pt x="7418832" y="3209544"/>
                </a:lnTo>
                <a:lnTo>
                  <a:pt x="7418832" y="0"/>
                </a:lnTo>
                <a:lnTo>
                  <a:pt x="0" y="0"/>
                </a:lnTo>
                <a:lnTo>
                  <a:pt x="0" y="3209544"/>
                </a:lnTo>
                <a:close/>
              </a:path>
            </a:pathLst>
          </a:custGeom>
          <a:ln w="19812">
            <a:solidFill>
              <a:srgbClr val="BB356E"/>
            </a:solidFill>
            <a:prstDash val="lgDashDot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1" i="0" sz="1800">
                <a:solidFill>
                  <a:srgbClr val="8D2852"/>
                </a:solidFill>
                <a:uFillTx/>
                <a:latin typeface="Trebuchet MS"/>
                <a:cs typeface="Trebuchet MS"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>
                <a:solidFill>
                  <a:schemeClr val="tx1"/>
                </a:solidFill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1" i="0" sz="1800">
                <a:solidFill>
                  <a:srgbClr val="8D2852"/>
                </a:solidFill>
                <a:uFillTx/>
                <a:latin typeface="Trebuchet MS"/>
                <a:cs typeface="Trebuchet MS"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577340"/>
            <a:ext cx="5303520" cy="452628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78880" y="1577340"/>
            <a:ext cx="5303520" cy="452628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1" i="0" sz="1800">
                <a:solidFill>
                  <a:srgbClr val="8D2852"/>
                </a:solidFill>
                <a:uFillTx/>
                <a:latin typeface="Trebuchet MS"/>
                <a:cs typeface="Trebuchet MS"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1.png" Type="http://schemas.openxmlformats.org/officeDocument/2006/relationships/image"></Relationship><Relationship Id="rId2" Target="../slideLayouts/slideLayout1.xml" Type="http://schemas.openxmlformats.org/officeDocument/2006/relationships/slideLayout"></Relationship><Relationship Id="rId3" Target="../slideLayouts/slideLayout2.xml" Type="http://schemas.openxmlformats.org/officeDocument/2006/relationships/slideLayout"></Relationship><Relationship Id="rId4" Target="../slideLayouts/slideLayout3.xml" Type="http://schemas.openxmlformats.org/officeDocument/2006/relationships/slideLayout"></Relationship><Relationship Id="rId5" Target="../slideLayouts/slideLayout4.xml" Type="http://schemas.openxmlformats.org/officeDocument/2006/relationships/slideLayout"></Relationship><Relationship Id="rId6" Target="../slideLayouts/slideLayout5.xml" Type="http://schemas.openxmlformats.org/officeDocument/2006/relationships/slideLayout"></Relationship><Relationship Id="rId7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" name="bk 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1544" y="5750052"/>
            <a:ext cx="909828" cy="9479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bk 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364723" y="0"/>
            <a:ext cx="1481455" cy="6858000"/>
          </a:xfrm>
          <a:custGeom>
            <a:avLst/>
            <a:gdLst/>
            <a:ahLst/>
            <a:cxnLst/>
            <a:rect b="b" l="l" r="r" t="t"/>
            <a:pathLst>
              <a:path h="6858000" w="1481454">
                <a:moveTo>
                  <a:pt x="1481327" y="0"/>
                </a:moveTo>
                <a:lnTo>
                  <a:pt x="0" y="0"/>
                </a:lnTo>
                <a:lnTo>
                  <a:pt x="675927" y="6857998"/>
                </a:lnTo>
                <a:lnTo>
                  <a:pt x="1481327" y="6857998"/>
                </a:lnTo>
                <a:lnTo>
                  <a:pt x="1481327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bk object 1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374438" y="0"/>
            <a:ext cx="1814830" cy="6858000"/>
          </a:xfrm>
          <a:custGeom>
            <a:avLst/>
            <a:gdLst/>
            <a:ahLst/>
            <a:cxnLst/>
            <a:rect b="b" l="l" r="r" t="t"/>
            <a:pathLst>
              <a:path h="6858000" w="1814829">
                <a:moveTo>
                  <a:pt x="1814514" y="0"/>
                </a:moveTo>
                <a:lnTo>
                  <a:pt x="0" y="0"/>
                </a:lnTo>
                <a:lnTo>
                  <a:pt x="1570419" y="6857996"/>
                </a:lnTo>
                <a:lnTo>
                  <a:pt x="1814514" y="6857996"/>
                </a:lnTo>
                <a:lnTo>
                  <a:pt x="1814514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bk object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898124" y="0"/>
            <a:ext cx="1290955" cy="6858000"/>
          </a:xfrm>
          <a:custGeom>
            <a:avLst/>
            <a:gdLst/>
            <a:ahLst/>
            <a:cxnLst/>
            <a:rect b="b" l="l" r="r" t="t"/>
            <a:pathLst>
              <a:path h="6858000" w="1290954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bk object 2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940749" y="0"/>
            <a:ext cx="1248410" cy="6858000"/>
          </a:xfrm>
          <a:custGeom>
            <a:avLst/>
            <a:gdLst/>
            <a:ahLst/>
            <a:cxnLst/>
            <a:rect b="b" l="l" r="r" t="t"/>
            <a:pathLst>
              <a:path h="6858000" w="1248409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bk object 2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367771" y="3590544"/>
            <a:ext cx="1821180" cy="3267710"/>
          </a:xfrm>
          <a:custGeom>
            <a:avLst/>
            <a:gdLst/>
            <a:ahLst/>
            <a:cxnLst/>
            <a:rect b="b" l="l" r="r" t="t"/>
            <a:pathLst>
              <a:path h="3267709" w="1821179">
                <a:moveTo>
                  <a:pt x="1821179" y="0"/>
                </a:moveTo>
                <a:lnTo>
                  <a:pt x="0" y="3267455"/>
                </a:lnTo>
                <a:lnTo>
                  <a:pt x="1821179" y="3267455"/>
                </a:lnTo>
                <a:lnTo>
                  <a:pt x="1821179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734941" y="2287270"/>
            <a:ext cx="2722117" cy="29971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 b="1" i="0" sz="1800">
                <a:solidFill>
                  <a:srgbClr val="8D2852"/>
                </a:solidFill>
                <a:uFillTx/>
                <a:latin typeface="Trebuchet MS"/>
                <a:cs typeface="Trebuchet MS"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923542" y="2366010"/>
            <a:ext cx="8344915" cy="162306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496180" y="6573214"/>
            <a:ext cx="3180079" cy="1727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>
              <a:defRPr b="0" i="0" sz="1000">
                <a:solidFill>
                  <a:srgbClr val="A6A6A6"/>
                </a:solidFill>
                <a:uFillTx/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6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6377940"/>
            <a:ext cx="2804160" cy="3429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8BD707-D9CF-40AE-B4C6-C98DA3205C09}" type="datetimeFigureOut">
              <a:rPr lang="en-US">
                <a:uFillTx/>
              </a:rPr>
              <a:t>3/13/19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7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778240" y="6377940"/>
            <a:ext cx="2804160" cy="3429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6F15528-21DE-4FAA-801E-634DDDAF4B2B}" type="slidenum"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2" id="2147483661"/>
    <p:sldLayoutId r:id="rId3" id="2147483662"/>
    <p:sldLayoutId r:id="rId4" id="2147483663"/>
    <p:sldLayoutId r:id="rId5" id="2147483664"/>
    <p:sldLayoutId r:id="rId6" id="2147483665"/>
  </p:sldLayoutIdLst>
  <p:txStyles>
    <p:titleStyle xmlns:c="http://schemas.openxmlformats.org/drawingml/2006/chart" xmlns:pic="http://schemas.openxmlformats.org/drawingml/2006/picture" xmlns:dgm="http://schemas.openxmlformats.org/drawingml/2006/diagram">
      <a:lvl1pPr>
        <a:defRPr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marL="0">
        <a:defRPr>
          <a:uFillTx/>
          <a:latin typeface="+mn-lt"/>
          <a:ea typeface="+mn-ea"/>
          <a:cs typeface="+mn-cs"/>
        </a:defRPr>
      </a:lvl1pPr>
      <a:lvl2pPr marL="457200">
        <a:defRPr>
          <a:uFillTx/>
          <a:latin typeface="+mn-lt"/>
          <a:ea typeface="+mn-ea"/>
          <a:cs typeface="+mn-cs"/>
        </a:defRPr>
      </a:lvl2pPr>
      <a:lvl3pPr marL="914400">
        <a:defRPr>
          <a:uFillTx/>
          <a:latin typeface="+mn-lt"/>
          <a:ea typeface="+mn-ea"/>
          <a:cs typeface="+mn-cs"/>
        </a:defRPr>
      </a:lvl3pPr>
      <a:lvl4pPr marL="1371600">
        <a:defRPr>
          <a:uFillTx/>
          <a:latin typeface="+mn-lt"/>
          <a:ea typeface="+mn-ea"/>
          <a:cs typeface="+mn-cs"/>
        </a:defRPr>
      </a:lvl4pPr>
      <a:lvl5pPr marL="1828800">
        <a:defRPr>
          <a:uFillTx/>
          <a:latin typeface="+mn-lt"/>
          <a:ea typeface="+mn-ea"/>
          <a:cs typeface="+mn-cs"/>
        </a:defRPr>
      </a:lvl5pPr>
      <a:lvl6pPr marL="2286000">
        <a:defRPr>
          <a:uFillTx/>
          <a:latin typeface="+mn-lt"/>
          <a:ea typeface="+mn-ea"/>
          <a:cs typeface="+mn-cs"/>
        </a:defRPr>
      </a:lvl6pPr>
      <a:lvl7pPr marL="2743200">
        <a:defRPr>
          <a:uFillTx/>
          <a:latin typeface="+mn-lt"/>
          <a:ea typeface="+mn-ea"/>
          <a:cs typeface="+mn-cs"/>
        </a:defRPr>
      </a:lvl7pPr>
      <a:lvl8pPr marL="3200400">
        <a:defRPr>
          <a:uFillTx/>
          <a:latin typeface="+mn-lt"/>
          <a:ea typeface="+mn-ea"/>
          <a:cs typeface="+mn-cs"/>
        </a:defRPr>
      </a:lvl8pPr>
      <a:lvl9pPr marL="3657600">
        <a:defRPr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lvl1pPr marL="0">
        <a:defRPr>
          <a:uFillTx/>
          <a:latin typeface="+mn-lt"/>
          <a:ea typeface="+mn-ea"/>
          <a:cs typeface="+mn-cs"/>
        </a:defRPr>
      </a:lvl1pPr>
      <a:lvl2pPr marL="457200">
        <a:defRPr>
          <a:uFillTx/>
          <a:latin typeface="+mn-lt"/>
          <a:ea typeface="+mn-ea"/>
          <a:cs typeface="+mn-cs"/>
        </a:defRPr>
      </a:lvl2pPr>
      <a:lvl3pPr marL="914400">
        <a:defRPr>
          <a:uFillTx/>
          <a:latin typeface="+mn-lt"/>
          <a:ea typeface="+mn-ea"/>
          <a:cs typeface="+mn-cs"/>
        </a:defRPr>
      </a:lvl3pPr>
      <a:lvl4pPr marL="1371600">
        <a:defRPr>
          <a:uFillTx/>
          <a:latin typeface="+mn-lt"/>
          <a:ea typeface="+mn-ea"/>
          <a:cs typeface="+mn-cs"/>
        </a:defRPr>
      </a:lvl4pPr>
      <a:lvl5pPr marL="1828800">
        <a:defRPr>
          <a:uFillTx/>
          <a:latin typeface="+mn-lt"/>
          <a:ea typeface="+mn-ea"/>
          <a:cs typeface="+mn-cs"/>
        </a:defRPr>
      </a:lvl5pPr>
      <a:lvl6pPr marL="2286000">
        <a:defRPr>
          <a:uFillTx/>
          <a:latin typeface="+mn-lt"/>
          <a:ea typeface="+mn-ea"/>
          <a:cs typeface="+mn-cs"/>
        </a:defRPr>
      </a:lvl6pPr>
      <a:lvl7pPr marL="2743200">
        <a:defRPr>
          <a:uFillTx/>
          <a:latin typeface="+mn-lt"/>
          <a:ea typeface="+mn-ea"/>
          <a:cs typeface="+mn-cs"/>
        </a:defRPr>
      </a:lvl7pPr>
      <a:lvl8pPr marL="3200400">
        <a:defRPr>
          <a:uFillTx/>
          <a:latin typeface="+mn-lt"/>
          <a:ea typeface="+mn-ea"/>
          <a:cs typeface="+mn-cs"/>
        </a:defRPr>
      </a:lvl8pPr>
      <a:lvl9pPr marL="3657600">
        <a:defRPr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g" Type="http://schemas.openxmlformats.org/officeDocument/2006/relationships/imag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https://docs.google.com/presentation/d/1NBWB8VYwysLyn8Ui8TRDYaQxQuiQy2YZ5zQm3t8J2Sw/edit#slide%3Did.g5224adf385_0_0" TargetMode="External" Type="http://schemas.openxmlformats.org/officeDocument/2006/relationships/hyperlink"></Relationship><Relationship Id="rId6" Target="../media/image4.png" Type="http://schemas.openxmlformats.org/officeDocument/2006/relationships/image"></Relationship><Relationship Id="rId7" Target="../media/image1554230578105946471T26vLqdNPn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mailto:HistologyTeam437@gmail.com" TargetMode="External" Type="http://schemas.openxmlformats.org/officeDocument/2006/relationships/hyperlink"></Relationship><Relationship Id="rId3" Target="../media/image1.png" Type="http://schemas.openxmlformats.org/officeDocument/2006/relationships/image"></Relationship><Relationship Id="rId4" Target="../media/image35.png" Type="http://schemas.openxmlformats.org/officeDocument/2006/relationships/image"></Relationship><Relationship Id="rId5" Target="../media/image36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5.jpg" Type="http://schemas.openxmlformats.org/officeDocument/2006/relationships/image"></Relationship><Relationship Id="rId3" Target="../media/image6.png" Type="http://schemas.openxmlformats.org/officeDocument/2006/relationships/image"></Relationship><Relationship Id="rId4" Target="../media/image7.jpg" Type="http://schemas.openxmlformats.org/officeDocument/2006/relationships/image"></Relationship><Relationship Id="rId5" Target="../media/image8.jpg" Type="http://schemas.openxmlformats.org/officeDocument/2006/relationships/image"></Relationship><Relationship Id="rId6" Target="../media/image9.jpg" Type="http://schemas.openxmlformats.org/officeDocument/2006/relationships/image"></Relationship><Relationship Id="rId7" Target="../media/image10.jpg" Type="http://schemas.openxmlformats.org/officeDocument/2006/relationships/image"></Relationship><Relationship Id="rId8" Target="../media/image11.jpg" Type="http://schemas.openxmlformats.org/officeDocument/2006/relationships/image"></Relationship><Relationship Id="rId9" Target="../media/image12.png" Type="http://schemas.openxmlformats.org/officeDocument/2006/relationships/image"></Relationship><Relationship Id="rId10" Target="../media/image13.jpg" Type="http://schemas.openxmlformats.org/officeDocument/2006/relationships/image"></Relationship><Relationship Id="rId11" Target="../media/image14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5.png" Type="http://schemas.openxmlformats.org/officeDocument/2006/relationships/image"></Relationship><Relationship Id="rId3" Target="../media/image16.jpg" Type="http://schemas.openxmlformats.org/officeDocument/2006/relationships/image"></Relationship><Relationship Id="rId4" Target="../media/image17.jpg" Type="http://schemas.openxmlformats.org/officeDocument/2006/relationships/image"></Relationship><Relationship Id="rId5" Target="../media/image18.jpg" Type="http://schemas.openxmlformats.org/officeDocument/2006/relationships/image"></Relationship><Relationship Id="rId6" Target="../media/image19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20.jpg" Type="http://schemas.openxmlformats.org/officeDocument/2006/relationships/image"></Relationship><Relationship Id="rId3" Target="../media/image21.jpg" Type="http://schemas.openxmlformats.org/officeDocument/2006/relationships/image"></Relationship><Relationship Id="rId4" Target="../media/image15.png" Type="http://schemas.openxmlformats.org/officeDocument/2006/relationships/image"></Relationship><Relationship Id="rId5" Target="../media/image22.png" Type="http://schemas.openxmlformats.org/officeDocument/2006/relationships/image"></Relationship><Relationship Id="rId6" Target="../media/image23.jp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24.png" Type="http://schemas.openxmlformats.org/officeDocument/2006/relationships/image"></Relationship><Relationship Id="rId3" Target="../media/image25.jpg" Type="http://schemas.openxmlformats.org/officeDocument/2006/relationships/image"></Relationship><Relationship Id="rId4" Target="../media/image26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27.jpg" Type="http://schemas.openxmlformats.org/officeDocument/2006/relationships/image"></Relationship><Relationship Id="rId3" Target="../media/image28.jpg" Type="http://schemas.openxmlformats.org/officeDocument/2006/relationships/image"></Relationship><Relationship Id="rId4" Target="../media/image29.jpg" Type="http://schemas.openxmlformats.org/officeDocument/2006/relationships/image"></Relationship><Relationship Id="rId5" Target="../media/image30.jpg" Type="http://schemas.openxmlformats.org/officeDocument/2006/relationships/image"></Relationship><Relationship Id="rId6" Target="../media/image31.jpg" Type="http://schemas.openxmlformats.org/officeDocument/2006/relationships/image"></Relationship><Relationship Id="rId7" Target="../media/image32.jpg" Type="http://schemas.openxmlformats.org/officeDocument/2006/relationships/image"></Relationship><Relationship Id="rId8" Target="../media/image33.jpg" Type="http://schemas.openxmlformats.org/officeDocument/2006/relationships/image"></Relationship><Relationship Id="rId9" Target="../media/image34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117" y="3989070"/>
            <a:ext cx="7419340" cy="1016635"/>
          </a:xfrm>
          <a:prstGeom prst="rect">
            <a:avLst/>
          </a:prstGeom>
          <a:ln w="19811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01600" vert="horz" wrap="square">
            <a:spAutoFit/>
          </a:bodyPr>
          <a:lstStyle/>
          <a:p>
            <a:pPr marL="91440">
              <a:lnSpc>
                <a:spcPct val="100000"/>
              </a:lnSpc>
              <a:spcBef>
                <a:spcPts val="800"/>
              </a:spcBef>
            </a:pPr>
            <a:r>
              <a:rPr dirty="0" spc="-20" sz="1800">
                <a:solidFill>
                  <a:srgbClr val="FF0000"/>
                </a:solidFill>
                <a:uFillTx/>
                <a:latin typeface="Trebuchet MS"/>
                <a:cs typeface="Trebuchet MS"/>
              </a:rPr>
              <a:t>Red:</a:t>
            </a:r>
            <a:r>
              <a:rPr dirty="0" spc="-10" sz="1800">
                <a:solidFill>
                  <a:srgbClr val="FF0000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800">
                <a:solidFill>
                  <a:srgbClr val="FF0000"/>
                </a:solidFill>
                <a:uFillTx/>
                <a:latin typeface="Trebuchet MS"/>
                <a:cs typeface="Trebuchet MS"/>
              </a:rPr>
              <a:t>important.</a:t>
            </a:r>
            <a:endParaRPr sz="1800">
              <a:uFillTx/>
              <a:latin typeface="Trebuchet MS"/>
              <a:cs typeface="Trebuchet MS"/>
            </a:endParaRPr>
          </a:p>
          <a:p>
            <a:pPr marL="91440" marR="4304665">
              <a:lnSpc>
                <a:spcPct val="100000"/>
              </a:lnSpc>
            </a:pPr>
            <a:r>
              <a:rPr dirty="0" sz="1800">
                <a:uFillTx/>
                <a:latin typeface="Trebuchet MS"/>
                <a:cs typeface="Trebuchet MS"/>
              </a:rPr>
              <a:t>Black: </a:t>
            </a:r>
            <a:r>
              <a:rPr dirty="0" spc="-5" sz="1800">
                <a:uFillTx/>
                <a:latin typeface="Trebuchet MS"/>
                <a:cs typeface="Trebuchet MS"/>
              </a:rPr>
              <a:t>in male|female</a:t>
            </a:r>
            <a:r>
              <a:rPr dirty="0" spc="-75" sz="1800">
                <a:uFillTx/>
                <a:latin typeface="Trebuchet MS"/>
                <a:cs typeface="Trebuchet MS"/>
              </a:rPr>
              <a:t> </a:t>
            </a:r>
            <a:r>
              <a:rPr dirty="0" sz="1800">
                <a:uFillTx/>
                <a:latin typeface="Trebuchet MS"/>
                <a:cs typeface="Trebuchet MS"/>
              </a:rPr>
              <a:t>slides.  </a:t>
            </a:r>
            <a:r>
              <a:rPr dirty="0" spc="-5" sz="18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Gray:</a:t>
            </a:r>
            <a:r>
              <a:rPr dirty="0" spc="-10" sz="18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8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notes|extra.</a:t>
            </a:r>
            <a:endParaRPr sz="1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346180" y="0"/>
            <a:ext cx="843280" cy="6849109"/>
          </a:xfrm>
          <a:custGeom>
            <a:avLst/>
            <a:gdLst/>
            <a:ahLst/>
            <a:cxnLst/>
            <a:rect b="b" l="l" r="r" t="t"/>
            <a:pathLst>
              <a:path h="6849109" w="843279">
                <a:moveTo>
                  <a:pt x="842772" y="0"/>
                </a:moveTo>
                <a:lnTo>
                  <a:pt x="0" y="6848855"/>
                </a:lnTo>
                <a:lnTo>
                  <a:pt x="842772" y="6848855"/>
                </a:lnTo>
                <a:lnTo>
                  <a:pt x="842772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39046" y="2606039"/>
            <a:ext cx="878967" cy="1064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052559" y="2673095"/>
            <a:ext cx="1040892" cy="1083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8995" y="89915"/>
            <a:ext cx="1635252" cy="629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01623"/>
            <a:ext cx="1120140" cy="6056630"/>
          </a:xfrm>
          <a:custGeom>
            <a:avLst/>
            <a:gdLst/>
            <a:ahLst/>
            <a:cxnLst/>
            <a:rect b="b" l="l" r="r" t="t"/>
            <a:pathLst>
              <a:path h="6056630" w="1120140">
                <a:moveTo>
                  <a:pt x="1120139" y="0"/>
                </a:moveTo>
                <a:lnTo>
                  <a:pt x="0" y="0"/>
                </a:lnTo>
                <a:lnTo>
                  <a:pt x="0" y="6056374"/>
                </a:lnTo>
                <a:lnTo>
                  <a:pt x="237189" y="6056374"/>
                </a:lnTo>
                <a:lnTo>
                  <a:pt x="1120139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94460" y="794004"/>
            <a:ext cx="1059180" cy="6066155"/>
          </a:xfrm>
          <a:custGeom>
            <a:avLst/>
            <a:gdLst/>
            <a:ahLst/>
            <a:cxnLst/>
            <a:rect b="b" l="l" r="r" t="t"/>
            <a:pathLst>
              <a:path h="6066155" w="1059180">
                <a:moveTo>
                  <a:pt x="1058926" y="6066135"/>
                </a:moveTo>
                <a:lnTo>
                  <a:pt x="0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794004"/>
            <a:ext cx="2612390" cy="6064250"/>
          </a:xfrm>
          <a:custGeom>
            <a:avLst/>
            <a:gdLst/>
            <a:ahLst/>
            <a:cxnLst/>
            <a:rect b="b" l="l" r="r" t="t"/>
            <a:pathLst>
              <a:path h="6064250" w="2612390">
                <a:moveTo>
                  <a:pt x="2612136" y="0"/>
                </a:moveTo>
                <a:lnTo>
                  <a:pt x="0" y="0"/>
                </a:lnTo>
                <a:lnTo>
                  <a:pt x="0" y="6063995"/>
                </a:lnTo>
                <a:lnTo>
                  <a:pt x="838094" y="6063995"/>
                </a:lnTo>
                <a:lnTo>
                  <a:pt x="2612136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794004"/>
            <a:ext cx="2246630" cy="6064250"/>
          </a:xfrm>
          <a:custGeom>
            <a:avLst/>
            <a:gdLst/>
            <a:ahLst/>
            <a:cxnLst/>
            <a:rect b="b" l="l" r="r" t="t"/>
            <a:pathLst>
              <a:path h="6064250" w="2246630">
                <a:moveTo>
                  <a:pt x="1197609" y="0"/>
                </a:moveTo>
                <a:lnTo>
                  <a:pt x="0" y="0"/>
                </a:lnTo>
                <a:lnTo>
                  <a:pt x="0" y="6063995"/>
                </a:lnTo>
                <a:lnTo>
                  <a:pt x="2246317" y="6063995"/>
                </a:lnTo>
                <a:lnTo>
                  <a:pt x="1197609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794004"/>
            <a:ext cx="2832100" cy="3369945"/>
          </a:xfrm>
          <a:custGeom>
            <a:avLst/>
            <a:gdLst/>
            <a:ahLst/>
            <a:cxnLst/>
            <a:rect b="b" l="l" r="r" t="t"/>
            <a:pathLst>
              <a:path h="3369945" w="2832100">
                <a:moveTo>
                  <a:pt x="2831592" y="0"/>
                </a:moveTo>
                <a:lnTo>
                  <a:pt x="0" y="0"/>
                </a:lnTo>
                <a:lnTo>
                  <a:pt x="0" y="3369564"/>
                </a:lnTo>
                <a:lnTo>
                  <a:pt x="2831592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794004"/>
            <a:ext cx="2475230" cy="6064250"/>
          </a:xfrm>
          <a:custGeom>
            <a:avLst/>
            <a:gdLst/>
            <a:ahLst/>
            <a:cxnLst/>
            <a:rect b="b" l="l" r="r" t="t"/>
            <a:pathLst>
              <a:path h="6064250" w="2475230">
                <a:moveTo>
                  <a:pt x="333006" y="0"/>
                </a:moveTo>
                <a:lnTo>
                  <a:pt x="0" y="0"/>
                </a:lnTo>
                <a:lnTo>
                  <a:pt x="0" y="6063995"/>
                </a:lnTo>
                <a:lnTo>
                  <a:pt x="2474794" y="6063995"/>
                </a:lnTo>
                <a:lnTo>
                  <a:pt x="333006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794004"/>
            <a:ext cx="1083945" cy="6064250"/>
          </a:xfrm>
          <a:custGeom>
            <a:avLst/>
            <a:gdLst/>
            <a:ahLst/>
            <a:cxnLst/>
            <a:rect b="b" l="l" r="r" t="t"/>
            <a:pathLst>
              <a:path h="6064250" w="1083945">
                <a:moveTo>
                  <a:pt x="121932" y="0"/>
                </a:moveTo>
                <a:lnTo>
                  <a:pt x="0" y="0"/>
                </a:lnTo>
                <a:lnTo>
                  <a:pt x="0" y="6063995"/>
                </a:lnTo>
                <a:lnTo>
                  <a:pt x="1083637" y="6063995"/>
                </a:lnTo>
                <a:lnTo>
                  <a:pt x="121932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794004"/>
            <a:ext cx="1577340" cy="2891155"/>
          </a:xfrm>
          <a:custGeom>
            <a:avLst/>
            <a:gdLst/>
            <a:ahLst/>
            <a:cxnLst/>
            <a:rect b="b" l="l" r="r" t="t"/>
            <a:pathLst>
              <a:path h="2891154" w="1577340">
                <a:moveTo>
                  <a:pt x="1577340" y="0"/>
                </a:moveTo>
                <a:lnTo>
                  <a:pt x="0" y="0"/>
                </a:lnTo>
                <a:lnTo>
                  <a:pt x="0" y="2891028"/>
                </a:lnTo>
                <a:lnTo>
                  <a:pt x="1577340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117" y="2366010"/>
            <a:ext cx="7419340" cy="1623060"/>
          </a:xfrm>
          <a:prstGeom prst="rect">
            <a:avLst/>
          </a:prstGeom>
          <a:ln w="19811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302895" vert="horz" wrap="square">
            <a:spAutoFit/>
          </a:bodyPr>
          <a:lstStyle/>
          <a:p>
            <a:pPr indent="-1512570" marL="3040380" marR="1346200">
              <a:lnSpc>
                <a:spcPct val="100000"/>
              </a:lnSpc>
              <a:spcBef>
                <a:spcPts val="2385"/>
              </a:spcBef>
            </a:pPr>
            <a:r>
              <a:rPr dirty="0" spc="-30" sz="3600">
                <a:solidFill>
                  <a:srgbClr val="B1126C"/>
                </a:solidFill>
                <a:uFillTx/>
              </a:rPr>
              <a:t>Female </a:t>
            </a:r>
            <a:r>
              <a:rPr dirty="0" spc="-5" sz="3600">
                <a:solidFill>
                  <a:srgbClr val="B1126C"/>
                </a:solidFill>
                <a:uFillTx/>
              </a:rPr>
              <a:t>Reproductive  </a:t>
            </a:r>
            <a:r>
              <a:rPr dirty="0" spc="-10" sz="3600">
                <a:solidFill>
                  <a:srgbClr val="B1126C"/>
                </a:solidFill>
                <a:uFillTx/>
              </a:rPr>
              <a:t>System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973826" y="5059426"/>
            <a:ext cx="1184275" cy="2997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" sz="1800" u="heavy">
                <a:solidFill>
                  <a:srgbClr val="EE5285"/>
                </a:solidFill>
                <a:uFill>
                  <a:solidFill>
                    <a:srgbClr val="EE5285"/>
                  </a:solidFill>
                </a:uFill>
                <a:latin typeface="Trebuchet MS"/>
                <a:cs typeface="Trebuchet MS"/>
                <a:hlinkClick r:id="rId5"/>
              </a:rPr>
              <a:t>Editing</a:t>
            </a:r>
            <a:r>
              <a:rPr b="1" dirty="0" spc="-65" sz="1800" u="heavy">
                <a:solidFill>
                  <a:srgbClr val="EE5285"/>
                </a:solidFill>
                <a:uFill>
                  <a:solidFill>
                    <a:srgbClr val="EE52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b="1" dirty="0" spc="-10" sz="1800" u="heavy">
                <a:solidFill>
                  <a:srgbClr val="EE5285"/>
                </a:solidFill>
                <a:uFill>
                  <a:solidFill>
                    <a:srgbClr val="EE5285"/>
                  </a:solidFill>
                </a:uFill>
                <a:latin typeface="Trebuchet MS"/>
                <a:cs typeface="Trebuchet MS"/>
                <a:hlinkClick r:id="rId5"/>
              </a:rPr>
              <a:t>file</a:t>
            </a:r>
            <a:endParaRPr sz="1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888735" y="5337047"/>
            <a:ext cx="1338071" cy="1344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Rectangle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40064" y="5398082"/>
            <a:ext cx="2514600" cy="1362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9864299" y="5521850"/>
            <a:ext cx="1326747" cy="1333495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936625">
              <a:lnSpc>
                <a:spcPct val="100000"/>
              </a:lnSpc>
              <a:spcBef>
                <a:spcPts val="100"/>
              </a:spcBef>
            </a:pPr>
            <a:r>
              <a:rPr dirty="0" spc="-55">
                <a:uFillTx/>
              </a:rPr>
              <a:t>Team </a:t>
            </a:r>
            <a:r>
              <a:rPr dirty="0" spc="-5">
                <a:uFillTx/>
              </a:rPr>
              <a:t>members</a:t>
            </a:r>
            <a:r>
              <a:rPr dirty="0" spc="-10">
                <a:uFillTx/>
              </a:rPr>
              <a:t> </a:t>
            </a:r>
            <a:r>
              <a:rPr dirty="0">
                <a:uFillTx/>
              </a:rPr>
              <a:t>: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80126" y="3537330"/>
            <a:ext cx="1955164" cy="787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algn="ctr" indent="1270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55" sz="1800">
                <a:solidFill>
                  <a:srgbClr val="8D2852"/>
                </a:solidFill>
                <a:uFillTx/>
                <a:latin typeface="Trebuchet MS"/>
                <a:cs typeface="Trebuchet MS"/>
              </a:rPr>
              <a:t>Team </a:t>
            </a:r>
            <a:r>
              <a:rPr b="1" dirty="0" spc="-5" sz="1800">
                <a:solidFill>
                  <a:srgbClr val="8D2852"/>
                </a:solidFill>
                <a:uFillTx/>
                <a:latin typeface="Trebuchet MS"/>
                <a:cs typeface="Trebuchet MS"/>
              </a:rPr>
              <a:t>leaders </a:t>
            </a:r>
            <a:r>
              <a:rPr b="1" dirty="0" sz="1800">
                <a:solidFill>
                  <a:srgbClr val="8D2852"/>
                </a:solidFill>
                <a:uFillTx/>
                <a:latin typeface="Trebuchet MS"/>
                <a:cs typeface="Trebuchet MS"/>
              </a:rPr>
              <a:t>:  </a:t>
            </a:r>
            <a:r>
              <a:rPr dirty="0" spc="-5" sz="1600">
                <a:uFillTx/>
                <a:latin typeface="Trebuchet MS"/>
                <a:cs typeface="Trebuchet MS"/>
              </a:rPr>
              <a:t>Khalid </a:t>
            </a:r>
            <a:r>
              <a:rPr dirty="0" sz="1600">
                <a:uFillTx/>
                <a:latin typeface="Trebuchet MS"/>
                <a:cs typeface="Trebuchet MS"/>
              </a:rPr>
              <a:t>Fayez</a:t>
            </a:r>
            <a:r>
              <a:rPr dirty="0" spc="-150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Alshehri  </a:t>
            </a:r>
            <a:r>
              <a:rPr dirty="0" spc="-10" sz="1600">
                <a:uFillTx/>
                <a:latin typeface="Trebuchet MS"/>
                <a:cs typeface="Trebuchet MS"/>
              </a:rPr>
              <a:t>Marwah</a:t>
            </a:r>
            <a:r>
              <a:rPr dirty="0" spc="-8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Alkhalil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9117" y="4444746"/>
            <a:ext cx="7419340" cy="899160"/>
          </a:xfrm>
          <a:prstGeom prst="rect">
            <a:avLst/>
          </a:prstGeom>
          <a:ln w="19811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66675" vert="horz" wrap="square">
            <a:spAutoFit/>
          </a:bodyPr>
          <a:lstStyle/>
          <a:p>
            <a:pPr indent="-5080" marL="648970" marR="4029710">
              <a:lnSpc>
                <a:spcPct val="150000"/>
              </a:lnSpc>
              <a:spcBef>
                <a:spcPts val="525"/>
              </a:spcBef>
            </a:pPr>
            <a:r>
              <a:rPr dirty="0" spc="-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Twitter.com</a:t>
            </a:r>
            <a:r>
              <a:rPr dirty="0" i="1" spc="-25" sz="1600">
                <a:solidFill>
                  <a:srgbClr val="7E7E7E"/>
                </a:solidFill>
                <a:uFillTx/>
                <a:latin typeface="Tahoma"/>
                <a:cs typeface="Tahoma"/>
              </a:rPr>
              <a:t>/</a:t>
            </a:r>
            <a:r>
              <a:rPr dirty="0" spc="-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Histology437  </a:t>
            </a:r>
            <a:r>
              <a:rPr dirty="0" spc="-15" sz="1600">
                <a:solidFill>
                  <a:srgbClr val="7E7E7E"/>
                </a:solidFill>
                <a:uFillTx/>
                <a:latin typeface="Trebuchet MS"/>
                <a:cs typeface="Trebuchet MS"/>
                <a:hlinkClick r:id="rId2"/>
              </a:rPr>
              <a:t>HistologyTeam437@gmail.com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506716" y="2580893"/>
            <a:ext cx="1736089" cy="7569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065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Fahad </a:t>
            </a:r>
            <a:r>
              <a:rPr dirty="0" spc="-10" sz="1600">
                <a:uFillTx/>
                <a:latin typeface="Trebuchet MS"/>
                <a:cs typeface="Trebuchet MS"/>
              </a:rPr>
              <a:t>Alnuhabi  </a:t>
            </a:r>
            <a:r>
              <a:rPr dirty="0" spc="-50" sz="1600">
                <a:uFillTx/>
                <a:latin typeface="Trebuchet MS"/>
                <a:cs typeface="Trebuchet MS"/>
              </a:rPr>
              <a:t>Tareq </a:t>
            </a:r>
            <a:r>
              <a:rPr dirty="0" spc="-10" sz="1600">
                <a:uFillTx/>
                <a:latin typeface="Trebuchet MS"/>
                <a:cs typeface="Trebuchet MS"/>
              </a:rPr>
              <a:t>Allhaidan  Abdulmalik</a:t>
            </a:r>
            <a:r>
              <a:rPr dirty="0" spc="-10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Alharbi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01821" y="2580893"/>
            <a:ext cx="1686560" cy="7569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065" vert="horz" wrap="square">
            <a:spAutoFit/>
          </a:bodyPr>
          <a:lstStyle/>
          <a:p>
            <a:pPr algn="ctr" indent="-2540" marL="12065" marR="5080">
              <a:lnSpc>
                <a:spcPct val="100000"/>
              </a:lnSpc>
              <a:spcBef>
                <a:spcPts val="9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Rinad Alghoraiby  Ebtesam</a:t>
            </a:r>
            <a:r>
              <a:rPr dirty="0" spc="-110" sz="1600"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uFillTx/>
                <a:latin typeface="Trebuchet MS"/>
                <a:cs typeface="Trebuchet MS"/>
              </a:rPr>
              <a:t>Almutairi  </a:t>
            </a:r>
            <a:r>
              <a:rPr dirty="0" spc="-5" sz="1600">
                <a:uFillTx/>
                <a:latin typeface="Trebuchet MS"/>
                <a:cs typeface="Trebuchet MS"/>
              </a:rPr>
              <a:t>Shahad</a:t>
            </a:r>
            <a:r>
              <a:rPr dirty="0" spc="-114" sz="1600"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uFillTx/>
                <a:latin typeface="Trebuchet MS"/>
                <a:cs typeface="Trebuchet MS"/>
              </a:rPr>
              <a:t>Alzahrani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96400" y="4453128"/>
            <a:ext cx="833627" cy="867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61132" y="4975859"/>
            <a:ext cx="344423" cy="344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61132" y="4602479"/>
            <a:ext cx="405383" cy="329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1789" y="4444746"/>
            <a:ext cx="7367905" cy="0"/>
          </a:xfrm>
          <a:custGeom>
            <a:avLst/>
            <a:gdLst/>
            <a:ahLst/>
            <a:cxnLst/>
            <a:rect b="b" l="l" r="r" t="t"/>
            <a:pathLst>
              <a:path w="7367905">
                <a:moveTo>
                  <a:pt x="0" y="0"/>
                </a:moveTo>
                <a:lnTo>
                  <a:pt x="7367651" y="0"/>
                </a:lnTo>
              </a:path>
            </a:pathLst>
          </a:custGeom>
          <a:ln w="19812">
            <a:solidFill>
              <a:srgbClr val="BB356E"/>
            </a:solidFill>
            <a:prstDash val="lgDashDot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290955" cy="6858000"/>
          </a:xfrm>
          <a:custGeom>
            <a:avLst/>
            <a:gdLst/>
            <a:ahLst/>
            <a:cxnLst/>
            <a:rect b="b" l="l" r="r" t="t"/>
            <a:pathLst>
              <a:path h="6858000" w="1290955">
                <a:moveTo>
                  <a:pt x="1290827" y="0"/>
                </a:moveTo>
                <a:lnTo>
                  <a:pt x="0" y="0"/>
                </a:lnTo>
                <a:lnTo>
                  <a:pt x="0" y="6857999"/>
                </a:lnTo>
                <a:lnTo>
                  <a:pt x="271867" y="6857999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06397" y="0"/>
            <a:ext cx="1217930" cy="6849109"/>
          </a:xfrm>
          <a:custGeom>
            <a:avLst/>
            <a:gdLst/>
            <a:ahLst/>
            <a:cxnLst/>
            <a:rect b="b" l="l" r="r" t="t"/>
            <a:pathLst>
              <a:path h="6849109" w="1217930">
                <a:moveTo>
                  <a:pt x="1217574" y="6848855"/>
                </a:moveTo>
                <a:lnTo>
                  <a:pt x="0" y="0"/>
                </a:lnTo>
              </a:path>
            </a:pathLst>
          </a:custGeom>
          <a:ln w="9143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4749800" cy="3167380"/>
          </a:xfrm>
          <a:custGeom>
            <a:avLst/>
            <a:gdLst/>
            <a:ahLst/>
            <a:cxnLst/>
            <a:rect b="b" l="l" r="r" t="t"/>
            <a:pathLst>
              <a:path h="3167380" w="4749800">
                <a:moveTo>
                  <a:pt x="0" y="3167379"/>
                </a:moveTo>
                <a:lnTo>
                  <a:pt x="4749803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3004185" cy="6858000"/>
          </a:xfrm>
          <a:custGeom>
            <a:avLst/>
            <a:gdLst/>
            <a:ahLst/>
            <a:cxnLst/>
            <a:rect b="b" l="l" r="r" t="t"/>
            <a:pathLst>
              <a:path h="6858000" w="3004185">
                <a:moveTo>
                  <a:pt x="3004128" y="0"/>
                </a:moveTo>
                <a:lnTo>
                  <a:pt x="0" y="0"/>
                </a:lnTo>
                <a:lnTo>
                  <a:pt x="0" y="6857998"/>
                </a:lnTo>
                <a:lnTo>
                  <a:pt x="961657" y="6857998"/>
                </a:lnTo>
                <a:lnTo>
                  <a:pt x="300412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589530" cy="6858000"/>
          </a:xfrm>
          <a:custGeom>
            <a:avLst/>
            <a:gdLst/>
            <a:ahLst/>
            <a:cxnLst/>
            <a:rect b="b" l="l" r="r" t="t"/>
            <a:pathLst>
              <a:path h="6858000" w="2589530">
                <a:moveTo>
                  <a:pt x="1381084" y="0"/>
                </a:moveTo>
                <a:lnTo>
                  <a:pt x="0" y="0"/>
                </a:lnTo>
                <a:lnTo>
                  <a:pt x="0" y="6857998"/>
                </a:lnTo>
                <a:lnTo>
                  <a:pt x="2589275" y="6857998"/>
                </a:lnTo>
                <a:lnTo>
                  <a:pt x="138108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3252470" cy="3801110"/>
          </a:xfrm>
          <a:custGeom>
            <a:avLst/>
            <a:gdLst/>
            <a:ahLst/>
            <a:cxnLst/>
            <a:rect b="b" l="l" r="r" t="t"/>
            <a:pathLst>
              <a:path h="3801110" w="3252470">
                <a:moveTo>
                  <a:pt x="3252012" y="0"/>
                </a:moveTo>
                <a:lnTo>
                  <a:pt x="0" y="0"/>
                </a:lnTo>
                <a:lnTo>
                  <a:pt x="0" y="3800855"/>
                </a:lnTo>
                <a:lnTo>
                  <a:pt x="3252012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2854960" cy="6858000"/>
          </a:xfrm>
          <a:custGeom>
            <a:avLst/>
            <a:gdLst/>
            <a:ahLst/>
            <a:cxnLst/>
            <a:rect b="b" l="l" r="r" t="t"/>
            <a:pathLst>
              <a:path h="6858000" w="2854960">
                <a:moveTo>
                  <a:pt x="386881" y="0"/>
                </a:moveTo>
                <a:lnTo>
                  <a:pt x="0" y="0"/>
                </a:lnTo>
                <a:lnTo>
                  <a:pt x="0" y="6857998"/>
                </a:lnTo>
                <a:lnTo>
                  <a:pt x="2854451" y="6857998"/>
                </a:lnTo>
                <a:lnTo>
                  <a:pt x="38688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1249680" cy="6858000"/>
          </a:xfrm>
          <a:custGeom>
            <a:avLst/>
            <a:gdLst/>
            <a:ahLst/>
            <a:cxnLst/>
            <a:rect b="b" l="l" r="r" t="t"/>
            <a:pathLst>
              <a:path h="6858000" w="1249680">
                <a:moveTo>
                  <a:pt x="141900" y="0"/>
                </a:moveTo>
                <a:lnTo>
                  <a:pt x="0" y="0"/>
                </a:lnTo>
                <a:lnTo>
                  <a:pt x="0" y="6857998"/>
                </a:lnTo>
                <a:lnTo>
                  <a:pt x="1249679" y="6857998"/>
                </a:lnTo>
                <a:lnTo>
                  <a:pt x="141900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1811655" cy="3260090"/>
          </a:xfrm>
          <a:custGeom>
            <a:avLst/>
            <a:gdLst/>
            <a:ahLst/>
            <a:cxnLst/>
            <a:rect b="b" l="l" r="r" t="t"/>
            <a:pathLst>
              <a:path h="3260090" w="1811655">
                <a:moveTo>
                  <a:pt x="1811526" y="0"/>
                </a:moveTo>
                <a:lnTo>
                  <a:pt x="0" y="0"/>
                </a:lnTo>
                <a:lnTo>
                  <a:pt x="0" y="3259836"/>
                </a:lnTo>
                <a:lnTo>
                  <a:pt x="1811526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972800" y="5750052"/>
            <a:ext cx="909827" cy="94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95600" y="2438400"/>
            <a:ext cx="8077200" cy="2524125"/>
          </a:xfrm>
          <a:custGeom>
            <a:avLst/>
            <a:gdLst/>
            <a:ahLst/>
            <a:cxnLst/>
            <a:rect b="b" l="l" r="r" t="t"/>
            <a:pathLst>
              <a:path h="2524125" w="8077200">
                <a:moveTo>
                  <a:pt x="0" y="2523744"/>
                </a:moveTo>
                <a:lnTo>
                  <a:pt x="8077200" y="2523744"/>
                </a:lnTo>
                <a:lnTo>
                  <a:pt x="8077200" y="0"/>
                </a:lnTo>
                <a:lnTo>
                  <a:pt x="0" y="0"/>
                </a:lnTo>
                <a:lnTo>
                  <a:pt x="0" y="2523744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03347" y="1853310"/>
            <a:ext cx="7907020" cy="277114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</a:pPr>
            <a:r>
              <a:rPr b="1"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OBJECTIVES</a:t>
            </a:r>
            <a:endParaRPr sz="2400">
              <a:uFillTx/>
              <a:latin typeface="Trebuchet MS"/>
              <a:cs typeface="Trebuchet MS"/>
            </a:endParaRPr>
          </a:p>
          <a:p>
            <a:pPr indent="-287020" marL="370840">
              <a:lnSpc>
                <a:spcPct val="100000"/>
              </a:lnSpc>
              <a:spcBef>
                <a:spcPts val="1935"/>
              </a:spcBef>
              <a:buFont typeface="Courier New"/>
              <a:buChar char="o"/>
            </a:pPr>
            <a:r>
              <a:rPr b="1" dirty="0" spc="-5" sz="2000">
                <a:uFillTx/>
                <a:latin typeface="Trebuchet MS"/>
                <a:cs typeface="Trebuchet MS"/>
              </a:rPr>
              <a:t>Describe the </a:t>
            </a:r>
            <a:r>
              <a:rPr b="1" dirty="0" sz="2000">
                <a:uFillTx/>
                <a:latin typeface="Trebuchet MS"/>
                <a:cs typeface="Trebuchet MS"/>
              </a:rPr>
              <a:t>histological </a:t>
            </a:r>
            <a:r>
              <a:rPr b="1" dirty="0" spc="-5" sz="2000">
                <a:uFillTx/>
                <a:latin typeface="Trebuchet MS"/>
                <a:cs typeface="Trebuchet MS"/>
              </a:rPr>
              <a:t>structure </a:t>
            </a:r>
            <a:r>
              <a:rPr b="1" dirty="0" sz="2000">
                <a:uFillTx/>
                <a:latin typeface="Trebuchet MS"/>
                <a:cs typeface="Trebuchet MS"/>
              </a:rPr>
              <a:t>and fate of ovarian</a:t>
            </a:r>
            <a:r>
              <a:rPr b="1" dirty="0" spc="-75" sz="2000">
                <a:uFillTx/>
                <a:latin typeface="Trebuchet MS"/>
                <a:cs typeface="Trebuchet MS"/>
              </a:rPr>
              <a:t> </a:t>
            </a:r>
            <a:r>
              <a:rPr b="1" dirty="0" spc="-5" sz="2000">
                <a:uFillTx/>
                <a:latin typeface="Trebuchet MS"/>
                <a:cs typeface="Trebuchet MS"/>
              </a:rPr>
              <a:t>follicles.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marL="370840">
              <a:lnSpc>
                <a:spcPct val="100000"/>
              </a:lnSpc>
              <a:buFont typeface="Courier New"/>
              <a:buChar char="o"/>
            </a:pPr>
            <a:r>
              <a:rPr b="1" dirty="0" spc="-5" sz="2000">
                <a:uFillTx/>
                <a:latin typeface="Trebuchet MS"/>
                <a:cs typeface="Trebuchet MS"/>
              </a:rPr>
              <a:t>Describe the </a:t>
            </a:r>
            <a:r>
              <a:rPr b="1" dirty="0" sz="2000">
                <a:uFillTx/>
                <a:latin typeface="Trebuchet MS"/>
                <a:cs typeface="Trebuchet MS"/>
              </a:rPr>
              <a:t>histological </a:t>
            </a:r>
            <a:r>
              <a:rPr b="1" dirty="0" spc="-5" sz="2000">
                <a:uFillTx/>
                <a:latin typeface="Trebuchet MS"/>
                <a:cs typeface="Trebuchet MS"/>
              </a:rPr>
              <a:t>structure</a:t>
            </a:r>
            <a:r>
              <a:rPr b="1" dirty="0" spc="-60" sz="2000">
                <a:uFillTx/>
                <a:latin typeface="Trebuchet MS"/>
                <a:cs typeface="Trebuchet MS"/>
              </a:rPr>
              <a:t> </a:t>
            </a:r>
            <a:r>
              <a:rPr b="1" dirty="0" sz="2000">
                <a:uFillTx/>
                <a:latin typeface="Trebuchet MS"/>
                <a:cs typeface="Trebuchet MS"/>
              </a:rPr>
              <a:t>of: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lvl="1" marL="828040">
              <a:lnSpc>
                <a:spcPct val="100000"/>
              </a:lnSpc>
              <a:buFont typeface="Arial"/>
              <a:buChar char="•"/>
            </a:pPr>
            <a:r>
              <a:rPr b="1" dirty="0" spc="-40" sz="2000">
                <a:uFillTx/>
                <a:latin typeface="Trebuchet MS"/>
                <a:cs typeface="Trebuchet MS"/>
              </a:rPr>
              <a:t>Ovary.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lvl="1" marL="828040">
              <a:lnSpc>
                <a:spcPct val="100000"/>
              </a:lnSpc>
              <a:buFont typeface="Arial"/>
              <a:buChar char="•"/>
            </a:pPr>
            <a:r>
              <a:rPr b="1" dirty="0" sz="2000">
                <a:uFillTx/>
                <a:latin typeface="Trebuchet MS"/>
                <a:cs typeface="Trebuchet MS"/>
              </a:rPr>
              <a:t>Oviducts </a:t>
            </a:r>
            <a:r>
              <a:rPr b="1" dirty="0" spc="-15" sz="2000">
                <a:uFillTx/>
                <a:latin typeface="Trebuchet MS"/>
                <a:cs typeface="Trebuchet MS"/>
              </a:rPr>
              <a:t>(Fallopian</a:t>
            </a:r>
            <a:r>
              <a:rPr b="1" dirty="0" spc="-30" sz="2000">
                <a:uFillTx/>
                <a:latin typeface="Trebuchet MS"/>
                <a:cs typeface="Trebuchet MS"/>
              </a:rPr>
              <a:t> </a:t>
            </a:r>
            <a:r>
              <a:rPr b="1" dirty="0" spc="-5" sz="2000">
                <a:uFillTx/>
                <a:latin typeface="Trebuchet MS"/>
                <a:cs typeface="Trebuchet MS"/>
              </a:rPr>
              <a:t>tubes).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lvl="1" marL="828040">
              <a:lnSpc>
                <a:spcPct val="100000"/>
              </a:lnSpc>
              <a:buFont typeface="Arial"/>
              <a:buChar char="•"/>
            </a:pPr>
            <a:r>
              <a:rPr b="1" dirty="0" sz="2000">
                <a:uFillTx/>
                <a:latin typeface="Trebuchet MS"/>
                <a:cs typeface="Trebuchet MS"/>
              </a:rPr>
              <a:t>Uterus.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lvl="1" marL="828040">
              <a:lnSpc>
                <a:spcPct val="100000"/>
              </a:lnSpc>
              <a:buFont typeface="Arial"/>
              <a:buChar char="•"/>
            </a:pPr>
            <a:r>
              <a:rPr b="1" dirty="0" spc="-25" sz="2000">
                <a:uFillTx/>
                <a:latin typeface="Trebuchet MS"/>
                <a:cs typeface="Trebuchet MS"/>
              </a:rPr>
              <a:t>Vagina.</a:t>
            </a:r>
            <a:endParaRPr sz="2000">
              <a:uFillTx/>
              <a:latin typeface="Trebuchet MS"/>
              <a:cs typeface="Trebuchet MS"/>
            </a:endParaRPr>
          </a:p>
          <a:p>
            <a:pPr indent="-287020" lvl="1" marL="828040">
              <a:lnSpc>
                <a:spcPct val="100000"/>
              </a:lnSpc>
              <a:buFont typeface="Arial"/>
              <a:buChar char="•"/>
            </a:pPr>
            <a:r>
              <a:rPr b="1" dirty="0" sz="2000">
                <a:uFillTx/>
                <a:latin typeface="Trebuchet MS"/>
                <a:cs typeface="Trebuchet MS"/>
              </a:rPr>
              <a:t>Resting and </a:t>
            </a:r>
            <a:r>
              <a:rPr b="1" dirty="0" spc="-5" sz="2000">
                <a:uFillTx/>
                <a:latin typeface="Trebuchet MS"/>
                <a:cs typeface="Trebuchet MS"/>
              </a:rPr>
              <a:t>lactating </a:t>
            </a:r>
            <a:r>
              <a:rPr b="1" dirty="0" sz="2000">
                <a:uFillTx/>
                <a:latin typeface="Trebuchet MS"/>
                <a:cs typeface="Trebuchet MS"/>
              </a:rPr>
              <a:t>mammary</a:t>
            </a:r>
            <a:r>
              <a:rPr b="1" dirty="0" spc="-130" sz="2000">
                <a:uFillTx/>
                <a:latin typeface="Trebuchet MS"/>
                <a:cs typeface="Trebuchet MS"/>
              </a:rPr>
              <a:t> </a:t>
            </a:r>
            <a:r>
              <a:rPr b="1" dirty="0" sz="2000">
                <a:uFillTx/>
                <a:latin typeface="Trebuchet MS"/>
                <a:cs typeface="Trebuchet MS"/>
              </a:rPr>
              <a:t>gland.</a:t>
            </a:r>
            <a:endParaRPr sz="20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897111" y="1176527"/>
            <a:ext cx="1563624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9572" y="1770634"/>
            <a:ext cx="8649335" cy="2997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173355" marL="186055"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r>
              <a:rPr b="1" dirty="0" spc="-5" sz="1800">
                <a:uFillTx/>
                <a:latin typeface="Trebuchet MS"/>
                <a:cs typeface="Trebuchet MS"/>
              </a:rPr>
              <a:t>Ovarian </a:t>
            </a:r>
            <a:r>
              <a:rPr b="1" dirty="0" spc="-10" sz="1800">
                <a:uFillTx/>
                <a:latin typeface="Trebuchet MS"/>
                <a:cs typeface="Trebuchet MS"/>
              </a:rPr>
              <a:t>Follicles: </a:t>
            </a:r>
            <a:r>
              <a:rPr dirty="0" sz="1400">
                <a:uFillTx/>
                <a:latin typeface="Trebuchet MS"/>
                <a:cs typeface="Trebuchet MS"/>
              </a:rPr>
              <a:t>The </a:t>
            </a:r>
            <a:r>
              <a:rPr dirty="0" spc="-5" sz="1400">
                <a:uFillTx/>
                <a:latin typeface="Trebuchet MS"/>
                <a:cs typeface="Trebuchet MS"/>
              </a:rPr>
              <a:t>cortex </a:t>
            </a:r>
            <a:r>
              <a:rPr dirty="0" sz="1400">
                <a:uFillTx/>
                <a:latin typeface="Trebuchet MS"/>
                <a:cs typeface="Trebuchet MS"/>
              </a:rPr>
              <a:t>of </a:t>
            </a:r>
            <a:r>
              <a:rPr dirty="0" spc="-5" sz="1400">
                <a:uFillTx/>
                <a:latin typeface="Trebuchet MS"/>
                <a:cs typeface="Trebuchet MS"/>
              </a:rPr>
              <a:t>the ovary in </a:t>
            </a:r>
            <a:r>
              <a:rPr dirty="0" spc="-5" sz="14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adults</a:t>
            </a:r>
            <a:r>
              <a:rPr dirty="0" spc="-5" sz="1400">
                <a:uFillTx/>
                <a:latin typeface="Trebuchet MS"/>
                <a:cs typeface="Trebuchet MS"/>
              </a:rPr>
              <a:t> contains the </a:t>
            </a:r>
            <a:r>
              <a:rPr dirty="0" sz="1400">
                <a:uFillTx/>
                <a:latin typeface="Trebuchet MS"/>
                <a:cs typeface="Trebuchet MS"/>
              </a:rPr>
              <a:t>following </a:t>
            </a:r>
            <a:r>
              <a:rPr dirty="0" spc="-5" sz="1400">
                <a:uFillTx/>
                <a:latin typeface="Trebuchet MS"/>
                <a:cs typeface="Trebuchet MS"/>
              </a:rPr>
              <a:t>types (stages) </a:t>
            </a:r>
            <a:r>
              <a:rPr dirty="0" sz="1400">
                <a:uFillTx/>
                <a:latin typeface="Trebuchet MS"/>
                <a:cs typeface="Trebuchet MS"/>
              </a:rPr>
              <a:t>of</a:t>
            </a:r>
            <a:r>
              <a:rPr dirty="0" spc="-70" sz="1400">
                <a:uFillTx/>
                <a:latin typeface="Trebuchet MS"/>
                <a:cs typeface="Trebuchet MS"/>
              </a:rPr>
              <a:t> </a:t>
            </a:r>
            <a:r>
              <a:rPr dirty="0" sz="1400">
                <a:uFillTx/>
                <a:latin typeface="Trebuchet MS"/>
                <a:cs typeface="Trebuchet MS"/>
              </a:rPr>
              <a:t>follicles</a:t>
            </a:r>
            <a:r>
              <a:rPr dirty="0" sz="1400">
                <a:uFillTx/>
                <a:latin typeface="Times New Roman"/>
                <a:cs typeface="Times New Roman"/>
              </a:rPr>
              <a:t>:</a:t>
            </a:r>
            <a:endParaRPr sz="1400">
              <a:uFillTx/>
              <a:latin typeface="Times New Roman"/>
              <a:cs typeface="Times New Rom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" y="2091689"/>
            <a:ext cx="1967230" cy="518159"/>
          </a:xfrm>
          <a:custGeom>
            <a:avLst/>
            <a:gdLst/>
            <a:ahLst/>
            <a:cxnLst/>
            <a:rect b="b" l="l" r="r" t="t"/>
            <a:pathLst>
              <a:path h="518160" w="1967230">
                <a:moveTo>
                  <a:pt x="0" y="518160"/>
                </a:moveTo>
                <a:lnTo>
                  <a:pt x="1967102" y="518160"/>
                </a:lnTo>
                <a:lnTo>
                  <a:pt x="196710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B1126C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473947" y="2609850"/>
            <a:ext cx="2194560" cy="2834005"/>
          </a:xfrm>
          <a:custGeom>
            <a:avLst/>
            <a:gdLst/>
            <a:ahLst/>
            <a:cxnLst/>
            <a:rect b="b" l="l" r="r" t="t"/>
            <a:pathLst>
              <a:path h="2834004" w="2194559">
                <a:moveTo>
                  <a:pt x="0" y="2833624"/>
                </a:moveTo>
                <a:lnTo>
                  <a:pt x="2194052" y="2833624"/>
                </a:lnTo>
                <a:lnTo>
                  <a:pt x="2194052" y="0"/>
                </a:lnTo>
                <a:lnTo>
                  <a:pt x="0" y="0"/>
                </a:lnTo>
                <a:lnTo>
                  <a:pt x="0" y="2833624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6" name="object 6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73025" y="2088514"/>
          <a:ext cx="10591799" cy="3350894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967230"/>
                <a:gridCol w="1871980"/>
                <a:gridCol w="1835149"/>
                <a:gridCol w="2723515"/>
                <a:gridCol w="2193925"/>
              </a:tblGrid>
              <a:tr h="518159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b="1" dirty="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Primordial</a:t>
                      </a:r>
                      <a:r>
                        <a:rPr b="1" dirty="0" spc="-5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Follicles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47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645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b="1" dirty="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Primary</a:t>
                      </a:r>
                      <a:r>
                        <a:rPr b="1" dirty="0" spc="-1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Follicles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47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b="1" dirty="0" spc="-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Secondary </a:t>
                      </a: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(Antral)</a:t>
                      </a:r>
                      <a:r>
                        <a:rPr b="1" dirty="0" spc="-3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Follicles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47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pc="-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Mature</a:t>
                      </a:r>
                      <a:r>
                        <a:rPr b="1" dirty="0" spc="-2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(Graafian)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b="1" dirty="0" spc="-1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Follicle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</a:tr>
              <a:tr h="497205">
                <a:tc rowSpan="3">
                  <a:txBody>
                    <a:bodyPr/>
                    <a:lstStyle/>
                    <a:p>
                      <a:pPr indent="-172085" marL="266700" marR="42799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only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follicles 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present before  </a:t>
                      </a:r>
                      <a:r>
                        <a:rPr dirty="0" spc="-30" sz="1300">
                          <a:uFillTx/>
                          <a:latin typeface="Trebuchet MS"/>
                          <a:cs typeface="Trebuchet MS"/>
                        </a:rPr>
                        <a:t>puberty.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6700" marR="83185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earliest and</a:t>
                      </a:r>
                      <a:r>
                        <a:rPr dirty="0" spc="-5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most 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numerous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stage.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6700" marR="150495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Located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superficially 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under the tunica  albuginea.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6700" marR="110489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Each is formed of a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primary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oocyte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(25  µm), surrounded by</a:t>
                      </a:r>
                      <a:r>
                        <a:rPr dirty="0" spc="-7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  single layer of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flat  follicular</a:t>
                      </a:r>
                      <a:r>
                        <a:rPr dirty="0" spc="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cells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485140" marL="643255" marR="1466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They develop from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primordial follicles,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at  puberty under the effect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pc="4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FSH.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0"/>
                </a:tc>
                <a:tc rowSpan="3">
                  <a:txBody>
                    <a:bodyPr/>
                    <a:lstStyle/>
                    <a:p>
                      <a:pPr indent="-172085" marL="267335" marR="15557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Multilaminar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primary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follicles 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become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secondary follicles 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when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complete antrum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filled  with liquor folliculi is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formed.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7335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1ry oocyte is larger &amp;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pushed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to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one side.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algn="just" indent="-172085" marL="267335" marR="32639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Theca folliculi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differentiates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into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theca interna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theca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externa.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Large,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thin</a:t>
                      </a:r>
                      <a:r>
                        <a:rPr dirty="0" spc="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walled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Wide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follicular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antrum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Large 1ry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oocyte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Zona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pellucida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Corona</a:t>
                      </a:r>
                      <a:r>
                        <a:rPr dirty="0" spc="-6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radiata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Cumulus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oophorus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Zona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granulosa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Basement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membrane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720" marL="267970" marR="137795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Theca folliculi: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theca  interna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&amp; theca</a:t>
                      </a:r>
                      <a:r>
                        <a:rPr dirty="0" spc="-4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externa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-431800" marL="624840" marR="180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b="1" dirty="0" spc="-5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Unilaminar</a:t>
                      </a:r>
                      <a:r>
                        <a:rPr b="1" dirty="0" spc="-85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Primary  Follicles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495300" marL="607060" marR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b="1" dirty="0" spc="-5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Multilaminar</a:t>
                      </a:r>
                      <a:r>
                        <a:rPr b="1" dirty="0" spc="-75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10" sz="13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Primary  Follicles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0"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311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Are similar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to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primordial</a:t>
                      </a:r>
                      <a:r>
                        <a:rPr dirty="0" spc="-6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follicles,  but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: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6700" marR="15748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primary oocyte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is larger (40</a:t>
                      </a:r>
                      <a:r>
                        <a:rPr dirty="0" spc="-3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m).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2085" marL="266700" marR="221615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follicular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cells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are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cuboidal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in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shape.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-181610" marL="276225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rabicPeriod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1ry oocyte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larger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7622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corona</a:t>
                      </a:r>
                      <a:r>
                        <a:rPr dirty="0" spc="-7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radiata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76225">
                        <a:lnSpc>
                          <a:spcPct val="100000"/>
                        </a:lnSpc>
                        <a:spcBef>
                          <a:spcPts val="190"/>
                        </a:spcBef>
                        <a:buAutoNum type="arabicPeriod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granulosa</a:t>
                      </a:r>
                      <a:r>
                        <a:rPr dirty="0" spc="-3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cells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7622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zona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pellucida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7622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theca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folliculi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76225" marR="388620">
                        <a:lnSpc>
                          <a:spcPct val="100000"/>
                        </a:lnSpc>
                        <a:spcBef>
                          <a:spcPts val="195"/>
                        </a:spcBef>
                        <a:buAutoNum type="arabicPeriod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follicular fluid  (liquor</a:t>
                      </a:r>
                      <a:r>
                        <a:rPr dirty="0" spc="-6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folliculi)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70176" y="5486400"/>
            <a:ext cx="1520952" cy="105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48400" y="5475732"/>
            <a:ext cx="1819655" cy="104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784335" y="5486400"/>
            <a:ext cx="1600200" cy="496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785859" y="5961888"/>
            <a:ext cx="1665731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1" y="5671565"/>
            <a:ext cx="1143000" cy="1135380"/>
          </a:xfrm>
          <a:custGeom>
            <a:avLst/>
            <a:gdLst/>
            <a:ahLst/>
            <a:cxnLst/>
            <a:rect b="b" l="l" r="r" t="t"/>
            <a:pathLst>
              <a:path h="1135379" w="1143000">
                <a:moveTo>
                  <a:pt x="0" y="1135380"/>
                </a:moveTo>
                <a:lnTo>
                  <a:pt x="1143000" y="1135380"/>
                </a:lnTo>
                <a:lnTo>
                  <a:pt x="1143000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9663" y="5475732"/>
            <a:ext cx="1487424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39184" y="5902452"/>
            <a:ext cx="1612391" cy="669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79341" y="6019076"/>
            <a:ext cx="1068705" cy="193675"/>
          </a:xfrm>
          <a:custGeom>
            <a:avLst/>
            <a:gdLst/>
            <a:ahLst/>
            <a:cxnLst/>
            <a:rect b="b" l="l" r="r" t="t"/>
            <a:pathLst>
              <a:path h="193675" w="1068704">
                <a:moveTo>
                  <a:pt x="1018325" y="170921"/>
                </a:moveTo>
                <a:lnTo>
                  <a:pt x="1018488" y="174526"/>
                </a:lnTo>
                <a:lnTo>
                  <a:pt x="1022635" y="183341"/>
                </a:lnTo>
                <a:lnTo>
                  <a:pt x="1029783" y="189964"/>
                </a:lnTo>
                <a:lnTo>
                  <a:pt x="1039241" y="193459"/>
                </a:lnTo>
                <a:lnTo>
                  <a:pt x="1049321" y="193008"/>
                </a:lnTo>
                <a:lnTo>
                  <a:pt x="1058164" y="188872"/>
                </a:lnTo>
                <a:lnTo>
                  <a:pt x="1064815" y="181734"/>
                </a:lnTo>
                <a:lnTo>
                  <a:pt x="1067245" y="175183"/>
                </a:lnTo>
                <a:lnTo>
                  <a:pt x="1045718" y="175183"/>
                </a:lnTo>
                <a:lnTo>
                  <a:pt x="1018325" y="170921"/>
                </a:lnTo>
                <a:close/>
              </a:path>
              <a:path h="193675" w="1068704">
                <a:moveTo>
                  <a:pt x="1020290" y="158363"/>
                </a:moveTo>
                <a:lnTo>
                  <a:pt x="1018032" y="164452"/>
                </a:lnTo>
                <a:lnTo>
                  <a:pt x="1018325" y="170921"/>
                </a:lnTo>
                <a:lnTo>
                  <a:pt x="1045718" y="175183"/>
                </a:lnTo>
                <a:lnTo>
                  <a:pt x="1048893" y="172808"/>
                </a:lnTo>
                <a:lnTo>
                  <a:pt x="1049401" y="169341"/>
                </a:lnTo>
                <a:lnTo>
                  <a:pt x="1050036" y="165874"/>
                </a:lnTo>
                <a:lnTo>
                  <a:pt x="1047623" y="162623"/>
                </a:lnTo>
                <a:lnTo>
                  <a:pt x="1020290" y="158363"/>
                </a:lnTo>
                <a:close/>
              </a:path>
              <a:path h="193675" w="1068704">
                <a:moveTo>
                  <a:pt x="1047115" y="143268"/>
                </a:moveTo>
                <a:lnTo>
                  <a:pt x="1037034" y="143719"/>
                </a:lnTo>
                <a:lnTo>
                  <a:pt x="1028192" y="147854"/>
                </a:lnTo>
                <a:lnTo>
                  <a:pt x="1021540" y="154993"/>
                </a:lnTo>
                <a:lnTo>
                  <a:pt x="1020290" y="158363"/>
                </a:lnTo>
                <a:lnTo>
                  <a:pt x="1047623" y="162623"/>
                </a:lnTo>
                <a:lnTo>
                  <a:pt x="1050036" y="165874"/>
                </a:lnTo>
                <a:lnTo>
                  <a:pt x="1049401" y="169341"/>
                </a:lnTo>
                <a:lnTo>
                  <a:pt x="1048893" y="172808"/>
                </a:lnTo>
                <a:lnTo>
                  <a:pt x="1045718" y="175183"/>
                </a:lnTo>
                <a:lnTo>
                  <a:pt x="1067245" y="175183"/>
                </a:lnTo>
                <a:lnTo>
                  <a:pt x="1068324" y="172275"/>
                </a:lnTo>
                <a:lnTo>
                  <a:pt x="1067867" y="162201"/>
                </a:lnTo>
                <a:lnTo>
                  <a:pt x="1063720" y="153385"/>
                </a:lnTo>
                <a:lnTo>
                  <a:pt x="1056572" y="146763"/>
                </a:lnTo>
                <a:lnTo>
                  <a:pt x="1047115" y="143268"/>
                </a:lnTo>
                <a:close/>
              </a:path>
              <a:path h="193675" w="1068704">
                <a:moveTo>
                  <a:pt x="4318" y="0"/>
                </a:moveTo>
                <a:lnTo>
                  <a:pt x="1143" y="2374"/>
                </a:lnTo>
                <a:lnTo>
                  <a:pt x="635" y="5842"/>
                </a:lnTo>
                <a:lnTo>
                  <a:pt x="0" y="9309"/>
                </a:lnTo>
                <a:lnTo>
                  <a:pt x="2412" y="12547"/>
                </a:lnTo>
                <a:lnTo>
                  <a:pt x="1018325" y="170921"/>
                </a:lnTo>
                <a:lnTo>
                  <a:pt x="1018032" y="164452"/>
                </a:lnTo>
                <a:lnTo>
                  <a:pt x="1020290" y="158363"/>
                </a:lnTo>
                <a:lnTo>
                  <a:pt x="4318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79469" y="6104572"/>
            <a:ext cx="779145" cy="108585"/>
          </a:xfrm>
          <a:custGeom>
            <a:avLst/>
            <a:gdLst/>
            <a:ahLst/>
            <a:cxnLst/>
            <a:rect b="b" l="l" r="r" t="t"/>
            <a:pathLst>
              <a:path h="108585" w="779145">
                <a:moveTo>
                  <a:pt x="728858" y="86730"/>
                </a:moveTo>
                <a:lnTo>
                  <a:pt x="729216" y="90329"/>
                </a:lnTo>
                <a:lnTo>
                  <a:pt x="733821" y="98915"/>
                </a:lnTo>
                <a:lnTo>
                  <a:pt x="741308" y="105151"/>
                </a:lnTo>
                <a:lnTo>
                  <a:pt x="750951" y="108140"/>
                </a:lnTo>
                <a:lnTo>
                  <a:pt x="760993" y="107157"/>
                </a:lnTo>
                <a:lnTo>
                  <a:pt x="769572" y="102560"/>
                </a:lnTo>
                <a:lnTo>
                  <a:pt x="775793" y="95079"/>
                </a:lnTo>
                <a:lnTo>
                  <a:pt x="777503" y="89534"/>
                </a:lnTo>
                <a:lnTo>
                  <a:pt x="756284" y="89534"/>
                </a:lnTo>
                <a:lnTo>
                  <a:pt x="728858" y="86730"/>
                </a:lnTo>
                <a:close/>
              </a:path>
              <a:path h="108585" w="779145">
                <a:moveTo>
                  <a:pt x="730126" y="74099"/>
                </a:moveTo>
                <a:lnTo>
                  <a:pt x="728217" y="80289"/>
                </a:lnTo>
                <a:lnTo>
                  <a:pt x="728858" y="86730"/>
                </a:lnTo>
                <a:lnTo>
                  <a:pt x="756284" y="89534"/>
                </a:lnTo>
                <a:lnTo>
                  <a:pt x="759459" y="86994"/>
                </a:lnTo>
                <a:lnTo>
                  <a:pt x="760221" y="80022"/>
                </a:lnTo>
                <a:lnTo>
                  <a:pt x="757681" y="76911"/>
                </a:lnTo>
                <a:lnTo>
                  <a:pt x="730126" y="74099"/>
                </a:lnTo>
                <a:close/>
              </a:path>
              <a:path h="108585" w="779145">
                <a:moveTo>
                  <a:pt x="756030" y="57594"/>
                </a:moveTo>
                <a:lnTo>
                  <a:pt x="745988" y="58577"/>
                </a:lnTo>
                <a:lnTo>
                  <a:pt x="737409" y="63174"/>
                </a:lnTo>
                <a:lnTo>
                  <a:pt x="731188" y="70655"/>
                </a:lnTo>
                <a:lnTo>
                  <a:pt x="730126" y="74099"/>
                </a:lnTo>
                <a:lnTo>
                  <a:pt x="757681" y="76911"/>
                </a:lnTo>
                <a:lnTo>
                  <a:pt x="760221" y="80022"/>
                </a:lnTo>
                <a:lnTo>
                  <a:pt x="759459" y="86994"/>
                </a:lnTo>
                <a:lnTo>
                  <a:pt x="756284" y="89534"/>
                </a:lnTo>
                <a:lnTo>
                  <a:pt x="777503" y="89534"/>
                </a:lnTo>
                <a:lnTo>
                  <a:pt x="778763" y="85445"/>
                </a:lnTo>
                <a:lnTo>
                  <a:pt x="777765" y="75405"/>
                </a:lnTo>
                <a:lnTo>
                  <a:pt x="773160" y="66819"/>
                </a:lnTo>
                <a:lnTo>
                  <a:pt x="765673" y="60583"/>
                </a:lnTo>
                <a:lnTo>
                  <a:pt x="756030" y="57594"/>
                </a:lnTo>
                <a:close/>
              </a:path>
              <a:path h="108585" w="779145">
                <a:moveTo>
                  <a:pt x="3936" y="0"/>
                </a:moveTo>
                <a:lnTo>
                  <a:pt x="761" y="2539"/>
                </a:lnTo>
                <a:lnTo>
                  <a:pt x="0" y="9512"/>
                </a:lnTo>
                <a:lnTo>
                  <a:pt x="2539" y="12623"/>
                </a:lnTo>
                <a:lnTo>
                  <a:pt x="728858" y="86730"/>
                </a:lnTo>
                <a:lnTo>
                  <a:pt x="728217" y="80289"/>
                </a:lnTo>
                <a:lnTo>
                  <a:pt x="730126" y="74099"/>
                </a:lnTo>
                <a:lnTo>
                  <a:pt x="3936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79722" y="6202260"/>
            <a:ext cx="673735" cy="64135"/>
          </a:xfrm>
          <a:custGeom>
            <a:avLst/>
            <a:gdLst/>
            <a:ahLst/>
            <a:cxnLst/>
            <a:rect b="b" l="l" r="r" t="t"/>
            <a:pathLst>
              <a:path h="64135" w="673735">
                <a:moveTo>
                  <a:pt x="623667" y="43651"/>
                </a:moveTo>
                <a:lnTo>
                  <a:pt x="624218" y="47227"/>
                </a:lnTo>
                <a:lnTo>
                  <a:pt x="629269" y="55560"/>
                </a:lnTo>
                <a:lnTo>
                  <a:pt x="637057" y="61396"/>
                </a:lnTo>
                <a:lnTo>
                  <a:pt x="646811" y="63880"/>
                </a:lnTo>
                <a:lnTo>
                  <a:pt x="656764" y="62386"/>
                </a:lnTo>
                <a:lnTo>
                  <a:pt x="665098" y="57354"/>
                </a:lnTo>
                <a:lnTo>
                  <a:pt x="670956" y="49563"/>
                </a:lnTo>
                <a:lnTo>
                  <a:pt x="672126" y="45034"/>
                </a:lnTo>
                <a:lnTo>
                  <a:pt x="651255" y="45034"/>
                </a:lnTo>
                <a:lnTo>
                  <a:pt x="623667" y="43651"/>
                </a:lnTo>
                <a:close/>
              </a:path>
              <a:path h="64135" w="673735">
                <a:moveTo>
                  <a:pt x="624302" y="30970"/>
                </a:moveTo>
                <a:lnTo>
                  <a:pt x="622680" y="37249"/>
                </a:lnTo>
                <a:lnTo>
                  <a:pt x="623667" y="43651"/>
                </a:lnTo>
                <a:lnTo>
                  <a:pt x="651255" y="45034"/>
                </a:lnTo>
                <a:lnTo>
                  <a:pt x="654303" y="42341"/>
                </a:lnTo>
                <a:lnTo>
                  <a:pt x="654557" y="35331"/>
                </a:lnTo>
                <a:lnTo>
                  <a:pt x="651890" y="32346"/>
                </a:lnTo>
                <a:lnTo>
                  <a:pt x="624302" y="30970"/>
                </a:lnTo>
                <a:close/>
              </a:path>
              <a:path h="64135" w="673735">
                <a:moveTo>
                  <a:pt x="649351" y="13144"/>
                </a:moveTo>
                <a:lnTo>
                  <a:pt x="639397" y="14646"/>
                </a:lnTo>
                <a:lnTo>
                  <a:pt x="631063" y="19681"/>
                </a:lnTo>
                <a:lnTo>
                  <a:pt x="625205" y="27474"/>
                </a:lnTo>
                <a:lnTo>
                  <a:pt x="624302" y="30970"/>
                </a:lnTo>
                <a:lnTo>
                  <a:pt x="651890" y="32346"/>
                </a:lnTo>
                <a:lnTo>
                  <a:pt x="654557" y="35331"/>
                </a:lnTo>
                <a:lnTo>
                  <a:pt x="654303" y="42341"/>
                </a:lnTo>
                <a:lnTo>
                  <a:pt x="651255" y="45034"/>
                </a:lnTo>
                <a:lnTo>
                  <a:pt x="672126" y="45034"/>
                </a:lnTo>
                <a:lnTo>
                  <a:pt x="673480" y="39789"/>
                </a:lnTo>
                <a:lnTo>
                  <a:pt x="671943" y="29809"/>
                </a:lnTo>
                <a:lnTo>
                  <a:pt x="666892" y="21470"/>
                </a:lnTo>
                <a:lnTo>
                  <a:pt x="659104" y="15630"/>
                </a:lnTo>
                <a:lnTo>
                  <a:pt x="649351" y="13144"/>
                </a:lnTo>
                <a:close/>
              </a:path>
              <a:path h="64135" w="673735">
                <a:moveTo>
                  <a:pt x="3301" y="0"/>
                </a:moveTo>
                <a:lnTo>
                  <a:pt x="253" y="2692"/>
                </a:lnTo>
                <a:lnTo>
                  <a:pt x="0" y="9702"/>
                </a:lnTo>
                <a:lnTo>
                  <a:pt x="2666" y="12687"/>
                </a:lnTo>
                <a:lnTo>
                  <a:pt x="623667" y="43651"/>
                </a:lnTo>
                <a:lnTo>
                  <a:pt x="622680" y="37249"/>
                </a:lnTo>
                <a:lnTo>
                  <a:pt x="624302" y="30970"/>
                </a:lnTo>
                <a:lnTo>
                  <a:pt x="3301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79722" y="6304432"/>
            <a:ext cx="768350" cy="53340"/>
          </a:xfrm>
          <a:custGeom>
            <a:avLst/>
            <a:gdLst/>
            <a:ahLst/>
            <a:cxnLst/>
            <a:rect b="b" l="l" r="r" t="t"/>
            <a:pathLst>
              <a:path h="53339" w="768350">
                <a:moveTo>
                  <a:pt x="718276" y="33437"/>
                </a:moveTo>
                <a:lnTo>
                  <a:pt x="718893" y="36990"/>
                </a:lnTo>
                <a:lnTo>
                  <a:pt x="724106" y="45218"/>
                </a:lnTo>
                <a:lnTo>
                  <a:pt x="732010" y="50893"/>
                </a:lnTo>
                <a:lnTo>
                  <a:pt x="741806" y="53174"/>
                </a:lnTo>
                <a:lnTo>
                  <a:pt x="751788" y="51466"/>
                </a:lnTo>
                <a:lnTo>
                  <a:pt x="760031" y="46259"/>
                </a:lnTo>
                <a:lnTo>
                  <a:pt x="765702" y="38348"/>
                </a:lnTo>
                <a:lnTo>
                  <a:pt x="766650" y="34239"/>
                </a:lnTo>
                <a:lnTo>
                  <a:pt x="745871" y="34239"/>
                </a:lnTo>
                <a:lnTo>
                  <a:pt x="718276" y="33437"/>
                </a:lnTo>
                <a:close/>
              </a:path>
              <a:path h="53339" w="768350">
                <a:moveTo>
                  <a:pt x="718625" y="20738"/>
                </a:moveTo>
                <a:lnTo>
                  <a:pt x="717168" y="27051"/>
                </a:lnTo>
                <a:lnTo>
                  <a:pt x="718276" y="33437"/>
                </a:lnTo>
                <a:lnTo>
                  <a:pt x="745871" y="34239"/>
                </a:lnTo>
                <a:lnTo>
                  <a:pt x="748791" y="31470"/>
                </a:lnTo>
                <a:lnTo>
                  <a:pt x="749046" y="24460"/>
                </a:lnTo>
                <a:lnTo>
                  <a:pt x="746251" y="21539"/>
                </a:lnTo>
                <a:lnTo>
                  <a:pt x="718625" y="20738"/>
                </a:lnTo>
                <a:close/>
              </a:path>
              <a:path h="53339" w="768350">
                <a:moveTo>
                  <a:pt x="743330" y="2400"/>
                </a:moveTo>
                <a:lnTo>
                  <a:pt x="733349" y="4108"/>
                </a:lnTo>
                <a:lnTo>
                  <a:pt x="725106" y="9315"/>
                </a:lnTo>
                <a:lnTo>
                  <a:pt x="719435" y="17227"/>
                </a:lnTo>
                <a:lnTo>
                  <a:pt x="718625" y="20738"/>
                </a:lnTo>
                <a:lnTo>
                  <a:pt x="746251" y="21539"/>
                </a:lnTo>
                <a:lnTo>
                  <a:pt x="749046" y="24460"/>
                </a:lnTo>
                <a:lnTo>
                  <a:pt x="748791" y="31470"/>
                </a:lnTo>
                <a:lnTo>
                  <a:pt x="745871" y="34239"/>
                </a:lnTo>
                <a:lnTo>
                  <a:pt x="766650" y="34239"/>
                </a:lnTo>
                <a:lnTo>
                  <a:pt x="767968" y="28524"/>
                </a:lnTo>
                <a:lnTo>
                  <a:pt x="766244" y="18584"/>
                </a:lnTo>
                <a:lnTo>
                  <a:pt x="761031" y="10356"/>
                </a:lnTo>
                <a:lnTo>
                  <a:pt x="753127" y="4681"/>
                </a:lnTo>
                <a:lnTo>
                  <a:pt x="743330" y="2400"/>
                </a:lnTo>
                <a:close/>
              </a:path>
              <a:path h="53339" w="768350">
                <a:moveTo>
                  <a:pt x="3175" y="0"/>
                </a:moveTo>
                <a:lnTo>
                  <a:pt x="253" y="2755"/>
                </a:lnTo>
                <a:lnTo>
                  <a:pt x="0" y="9766"/>
                </a:lnTo>
                <a:lnTo>
                  <a:pt x="2793" y="12700"/>
                </a:lnTo>
                <a:lnTo>
                  <a:pt x="718276" y="33437"/>
                </a:lnTo>
                <a:lnTo>
                  <a:pt x="717168" y="27051"/>
                </a:lnTo>
                <a:lnTo>
                  <a:pt x="718625" y="20738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object 1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79469" y="6361836"/>
            <a:ext cx="573405" cy="91440"/>
          </a:xfrm>
          <a:custGeom>
            <a:avLst/>
            <a:gdLst/>
            <a:ahLst/>
            <a:cxnLst/>
            <a:rect b="b" l="l" r="r" t="t"/>
            <a:pathLst>
              <a:path h="91439" w="573404">
                <a:moveTo>
                  <a:pt x="523057" y="21578"/>
                </a:moveTo>
                <a:lnTo>
                  <a:pt x="2539" y="78752"/>
                </a:lnTo>
                <a:lnTo>
                  <a:pt x="0" y="81889"/>
                </a:lnTo>
                <a:lnTo>
                  <a:pt x="761" y="88861"/>
                </a:lnTo>
                <a:lnTo>
                  <a:pt x="3936" y="91376"/>
                </a:lnTo>
                <a:lnTo>
                  <a:pt x="524448" y="34198"/>
                </a:lnTo>
                <a:lnTo>
                  <a:pt x="522477" y="28016"/>
                </a:lnTo>
                <a:lnTo>
                  <a:pt x="523057" y="21578"/>
                </a:lnTo>
                <a:close/>
              </a:path>
              <a:path h="91439" w="573404">
                <a:moveTo>
                  <a:pt x="571776" y="18554"/>
                </a:moveTo>
                <a:lnTo>
                  <a:pt x="550544" y="18554"/>
                </a:lnTo>
                <a:lnTo>
                  <a:pt x="553719" y="21069"/>
                </a:lnTo>
                <a:lnTo>
                  <a:pt x="554481" y="28041"/>
                </a:lnTo>
                <a:lnTo>
                  <a:pt x="551941" y="31178"/>
                </a:lnTo>
                <a:lnTo>
                  <a:pt x="524448" y="34198"/>
                </a:lnTo>
                <a:lnTo>
                  <a:pt x="525541" y="37627"/>
                </a:lnTo>
                <a:lnTo>
                  <a:pt x="531844" y="45061"/>
                </a:lnTo>
                <a:lnTo>
                  <a:pt x="540480" y="49592"/>
                </a:lnTo>
                <a:lnTo>
                  <a:pt x="550544" y="50495"/>
                </a:lnTo>
                <a:lnTo>
                  <a:pt x="560165" y="47428"/>
                </a:lnTo>
                <a:lnTo>
                  <a:pt x="567594" y="41133"/>
                </a:lnTo>
                <a:lnTo>
                  <a:pt x="572119" y="32512"/>
                </a:lnTo>
                <a:lnTo>
                  <a:pt x="573023" y="22466"/>
                </a:lnTo>
                <a:lnTo>
                  <a:pt x="571776" y="18554"/>
                </a:lnTo>
                <a:close/>
              </a:path>
              <a:path h="91439" w="573404">
                <a:moveTo>
                  <a:pt x="550544" y="18554"/>
                </a:moveTo>
                <a:lnTo>
                  <a:pt x="523057" y="21578"/>
                </a:lnTo>
                <a:lnTo>
                  <a:pt x="522486" y="28041"/>
                </a:lnTo>
                <a:lnTo>
                  <a:pt x="524448" y="34198"/>
                </a:lnTo>
                <a:lnTo>
                  <a:pt x="551941" y="31178"/>
                </a:lnTo>
                <a:lnTo>
                  <a:pt x="554481" y="28041"/>
                </a:lnTo>
                <a:lnTo>
                  <a:pt x="553719" y="21069"/>
                </a:lnTo>
                <a:lnTo>
                  <a:pt x="550544" y="18554"/>
                </a:lnTo>
                <a:close/>
              </a:path>
              <a:path h="91439" w="573404">
                <a:moveTo>
                  <a:pt x="544956" y="0"/>
                </a:moveTo>
                <a:lnTo>
                  <a:pt x="535336" y="3059"/>
                </a:lnTo>
                <a:lnTo>
                  <a:pt x="527907" y="9350"/>
                </a:lnTo>
                <a:lnTo>
                  <a:pt x="523382" y="17970"/>
                </a:lnTo>
                <a:lnTo>
                  <a:pt x="523057" y="21578"/>
                </a:lnTo>
                <a:lnTo>
                  <a:pt x="550544" y="18554"/>
                </a:lnTo>
                <a:lnTo>
                  <a:pt x="571776" y="18554"/>
                </a:lnTo>
                <a:lnTo>
                  <a:pt x="569960" y="12862"/>
                </a:lnTo>
                <a:lnTo>
                  <a:pt x="563657" y="5432"/>
                </a:lnTo>
                <a:lnTo>
                  <a:pt x="555021" y="902"/>
                </a:lnTo>
                <a:lnTo>
                  <a:pt x="544956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object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31564" y="5522976"/>
            <a:ext cx="1620012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object 2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36975" y="5923279"/>
            <a:ext cx="79375" cy="63627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uFillTx/>
                <a:latin typeface="Trebuchet MS"/>
                <a:cs typeface="Trebuchet MS"/>
              </a:rPr>
              <a:t>1</a:t>
            </a:r>
            <a:endParaRPr sz="800">
              <a:uFillTx/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uFillTx/>
                <a:latin typeface="Trebuchet MS"/>
                <a:cs typeface="Trebuchet MS"/>
              </a:rPr>
              <a:t>2</a:t>
            </a:r>
            <a:endParaRPr sz="800">
              <a:uFillTx/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uFillTx/>
                <a:latin typeface="Trebuchet MS"/>
                <a:cs typeface="Trebuchet MS"/>
              </a:rPr>
              <a:t>3</a:t>
            </a:r>
            <a:endParaRPr sz="800">
              <a:uFillTx/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uFillTx/>
                <a:latin typeface="Trebuchet MS"/>
                <a:cs typeface="Trebuchet MS"/>
              </a:rPr>
              <a:t>4</a:t>
            </a:r>
            <a:endParaRPr sz="800">
              <a:uFillTx/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uFillTx/>
                <a:latin typeface="Trebuchet MS"/>
                <a:cs typeface="Trebuchet MS"/>
              </a:rPr>
              <a:t>5</a:t>
            </a:r>
            <a:endParaRPr sz="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object 2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5544" y="193040"/>
            <a:ext cx="4723130" cy="157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</a:pPr>
            <a:r>
              <a:rPr dirty="0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Ovaries</a:t>
            </a:r>
            <a:endParaRPr sz="2400">
              <a:uFillTx/>
              <a:latin typeface="Trebuchet MS"/>
              <a:cs typeface="Trebuchet MS"/>
            </a:endParaRPr>
          </a:p>
          <a:p>
            <a:pPr indent="-173990" lvl="1" marL="410209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b="1" dirty="0" spc="-5" sz="18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Adult</a:t>
            </a:r>
            <a:r>
              <a:rPr b="1" dirty="0" spc="-15" sz="18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dirty="0" sz="18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ovary:</a:t>
            </a:r>
            <a:endParaRPr sz="1800">
              <a:uFillTx/>
              <a:latin typeface="Trebuchet MS"/>
              <a:cs typeface="Trebuchet MS"/>
            </a:endParaRPr>
          </a:p>
          <a:p>
            <a:pPr indent="-120650" lvl="2" marL="535305">
              <a:lnSpc>
                <a:spcPct val="100000"/>
              </a:lnSpc>
              <a:spcBef>
                <a:spcPts val="420"/>
              </a:spcBef>
              <a:buChar char="-"/>
            </a:pPr>
            <a:r>
              <a:rPr b="1" dirty="0" spc="-5" sz="1400">
                <a:uFillTx/>
                <a:latin typeface="Trebuchet MS"/>
                <a:cs typeface="Trebuchet MS"/>
              </a:rPr>
              <a:t>Germinal epithelium</a:t>
            </a:r>
            <a:r>
              <a:rPr dirty="0" spc="-5" sz="1400">
                <a:uFillTx/>
                <a:latin typeface="Trebuchet MS"/>
                <a:cs typeface="Trebuchet MS"/>
              </a:rPr>
              <a:t>: </a:t>
            </a:r>
            <a:r>
              <a:rPr dirty="0" sz="1400">
                <a:uFillTx/>
                <a:latin typeface="Trebuchet MS"/>
                <a:cs typeface="Trebuchet MS"/>
              </a:rPr>
              <a:t>outer </a:t>
            </a:r>
            <a:r>
              <a:rPr dirty="0" spc="-5" sz="1400">
                <a:uFillTx/>
                <a:latin typeface="Trebuchet MS"/>
                <a:cs typeface="Trebuchet MS"/>
              </a:rPr>
              <a:t>layer </a:t>
            </a:r>
            <a:r>
              <a:rPr dirty="0" sz="1400">
                <a:uFillTx/>
                <a:latin typeface="Trebuchet MS"/>
                <a:cs typeface="Trebuchet MS"/>
              </a:rPr>
              <a:t>of flat</a:t>
            </a:r>
            <a:r>
              <a:rPr dirty="0" spc="-85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cells.</a:t>
            </a:r>
            <a:endParaRPr sz="1400">
              <a:uFillTx/>
              <a:latin typeface="Trebuchet MS"/>
              <a:cs typeface="Trebuchet MS"/>
            </a:endParaRPr>
          </a:p>
          <a:p>
            <a:pPr indent="-116205" lvl="2" marL="530860">
              <a:lnSpc>
                <a:spcPct val="100000"/>
              </a:lnSpc>
              <a:buChar char="-"/>
            </a:pPr>
            <a:r>
              <a:rPr b="1" dirty="0" spc="-20" sz="1400">
                <a:uFillTx/>
                <a:latin typeface="Trebuchet MS"/>
                <a:cs typeface="Trebuchet MS"/>
              </a:rPr>
              <a:t>Tunica </a:t>
            </a:r>
            <a:r>
              <a:rPr b="1" dirty="0" sz="1400">
                <a:uFillTx/>
                <a:latin typeface="Trebuchet MS"/>
                <a:cs typeface="Trebuchet MS"/>
              </a:rPr>
              <a:t>albuginea</a:t>
            </a:r>
            <a:r>
              <a:rPr dirty="0" sz="1400">
                <a:uFillTx/>
                <a:latin typeface="Trebuchet MS"/>
                <a:cs typeface="Trebuchet MS"/>
              </a:rPr>
              <a:t>: </a:t>
            </a:r>
            <a:r>
              <a:rPr dirty="0" spc="-5" sz="1400">
                <a:uFillTx/>
                <a:latin typeface="Trebuchet MS"/>
                <a:cs typeface="Trebuchet MS"/>
              </a:rPr>
              <a:t>dense C.T</a:t>
            </a:r>
            <a:r>
              <a:rPr dirty="0" spc="-70" sz="1400">
                <a:uFillTx/>
                <a:latin typeface="Trebuchet MS"/>
                <a:cs typeface="Trebuchet MS"/>
              </a:rPr>
              <a:t> </a:t>
            </a:r>
            <a:r>
              <a:rPr dirty="0" spc="-35" sz="1400">
                <a:uFillTx/>
                <a:latin typeface="Trebuchet MS"/>
                <a:cs typeface="Trebuchet MS"/>
              </a:rPr>
              <a:t>layer.</a:t>
            </a:r>
            <a:endParaRPr sz="1400">
              <a:uFillTx/>
              <a:latin typeface="Trebuchet MS"/>
              <a:cs typeface="Trebuchet MS"/>
            </a:endParaRPr>
          </a:p>
          <a:p>
            <a:pPr indent="-120650" lvl="2" marL="535305">
              <a:lnSpc>
                <a:spcPct val="100000"/>
              </a:lnSpc>
              <a:buChar char="-"/>
            </a:pPr>
            <a:r>
              <a:rPr b="1" dirty="0" spc="-5" sz="1400">
                <a:uFillTx/>
                <a:latin typeface="Trebuchet MS"/>
                <a:cs typeface="Trebuchet MS"/>
              </a:rPr>
              <a:t>Outer </a:t>
            </a:r>
            <a:r>
              <a:rPr b="1" dirty="0" sz="1400">
                <a:uFillTx/>
                <a:latin typeface="Trebuchet MS"/>
                <a:cs typeface="Trebuchet MS"/>
              </a:rPr>
              <a:t>cortex</a:t>
            </a:r>
            <a:r>
              <a:rPr dirty="0" sz="1400">
                <a:uFillTx/>
                <a:latin typeface="Trebuchet MS"/>
                <a:cs typeface="Trebuchet MS"/>
              </a:rPr>
              <a:t>: </a:t>
            </a:r>
            <a:r>
              <a:rPr dirty="0" spc="-5" sz="1400">
                <a:uFillTx/>
                <a:latin typeface="Trebuchet MS"/>
                <a:cs typeface="Trebuchet MS"/>
              </a:rPr>
              <a:t>ovarian follicles and </a:t>
            </a:r>
            <a:r>
              <a:rPr dirty="0" spc="-10" sz="1400">
                <a:uFillTx/>
                <a:latin typeface="Trebuchet MS"/>
                <a:cs typeface="Trebuchet MS"/>
              </a:rPr>
              <a:t>interstitial</a:t>
            </a:r>
            <a:r>
              <a:rPr dirty="0" spc="20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cells.</a:t>
            </a:r>
            <a:endParaRPr sz="1400">
              <a:uFillTx/>
              <a:latin typeface="Trebuchet MS"/>
              <a:cs typeface="Trebuchet MS"/>
            </a:endParaRPr>
          </a:p>
          <a:p>
            <a:pPr indent="-120650" lvl="2" marL="535305">
              <a:lnSpc>
                <a:spcPct val="100000"/>
              </a:lnSpc>
              <a:buChar char="-"/>
            </a:pPr>
            <a:r>
              <a:rPr b="1" dirty="0" spc="-5" sz="1400">
                <a:uFillTx/>
                <a:latin typeface="Trebuchet MS"/>
                <a:cs typeface="Trebuchet MS"/>
              </a:rPr>
              <a:t>Inner </a:t>
            </a:r>
            <a:r>
              <a:rPr b="1" dirty="0" sz="1400">
                <a:uFillTx/>
                <a:latin typeface="Trebuchet MS"/>
                <a:cs typeface="Trebuchet MS"/>
              </a:rPr>
              <a:t>medulla</a:t>
            </a:r>
            <a:r>
              <a:rPr dirty="0" sz="1400">
                <a:uFillTx/>
                <a:latin typeface="Trebuchet MS"/>
                <a:cs typeface="Trebuchet MS"/>
              </a:rPr>
              <a:t>: </a:t>
            </a:r>
            <a:r>
              <a:rPr dirty="0" spc="-5" sz="1400">
                <a:uFillTx/>
                <a:latin typeface="Trebuchet MS"/>
                <a:cs typeface="Trebuchet MS"/>
              </a:rPr>
              <a:t>highly vascular </a:t>
            </a:r>
            <a:r>
              <a:rPr dirty="0" sz="1400">
                <a:uFillTx/>
                <a:latin typeface="Trebuchet MS"/>
                <a:cs typeface="Trebuchet MS"/>
              </a:rPr>
              <a:t>loose</a:t>
            </a:r>
            <a:r>
              <a:rPr dirty="0" spc="-85" sz="1400">
                <a:uFillTx/>
                <a:latin typeface="Trebuchet MS"/>
                <a:cs typeface="Trebuchet MS"/>
              </a:rPr>
              <a:t> </a:t>
            </a:r>
            <a:r>
              <a:rPr dirty="0" spc="-60" sz="1400">
                <a:uFillTx/>
                <a:latin typeface="Trebuchet MS"/>
                <a:cs typeface="Trebuchet MS"/>
              </a:rPr>
              <a:t>C.T.</a:t>
            </a:r>
            <a:endParaRPr sz="1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object 2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68467" y="624840"/>
            <a:ext cx="1894332" cy="1194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object 2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148967" y="357632"/>
            <a:ext cx="2480945" cy="208279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Ovary is </a:t>
            </a:r>
            <a:r>
              <a:rPr dirty="0" spc="-5" sz="12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primary reproductive</a:t>
            </a:r>
            <a:r>
              <a:rPr dirty="0" spc="-140" sz="12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organ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object 2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63361" y="657605"/>
            <a:ext cx="381000" cy="105410"/>
          </a:xfrm>
          <a:custGeom>
            <a:avLst/>
            <a:gdLst/>
            <a:ahLst/>
            <a:cxnLst/>
            <a:rect b="b" l="l" r="r" t="t"/>
            <a:pathLst>
              <a:path h="105409" w="381000">
                <a:moveTo>
                  <a:pt x="0" y="105155"/>
                </a:moveTo>
                <a:lnTo>
                  <a:pt x="381000" y="105155"/>
                </a:lnTo>
                <a:lnTo>
                  <a:pt x="381000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" name="object 2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58561" y="1189482"/>
            <a:ext cx="234950" cy="106680"/>
          </a:xfrm>
          <a:custGeom>
            <a:avLst/>
            <a:gdLst/>
            <a:ahLst/>
            <a:cxnLst/>
            <a:rect b="b" l="l" r="r" t="t"/>
            <a:pathLst>
              <a:path h="106680" w="234950">
                <a:moveTo>
                  <a:pt x="0" y="106679"/>
                </a:moveTo>
                <a:lnTo>
                  <a:pt x="234696" y="106679"/>
                </a:lnTo>
                <a:lnTo>
                  <a:pt x="234696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" name="object 2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782561" y="1219961"/>
            <a:ext cx="228600" cy="76200"/>
          </a:xfrm>
          <a:custGeom>
            <a:avLst/>
            <a:gdLst/>
            <a:ahLst/>
            <a:cxnLst/>
            <a:rect b="b" l="l" r="r" t="t"/>
            <a:pathLst>
              <a:path h="76200" w="2286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" name="object 2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93614" y="855725"/>
            <a:ext cx="422275" cy="106680"/>
          </a:xfrm>
          <a:custGeom>
            <a:avLst/>
            <a:gdLst/>
            <a:ahLst/>
            <a:cxnLst/>
            <a:rect b="b" l="l" r="r" t="t"/>
            <a:pathLst>
              <a:path h="106680" w="422275">
                <a:moveTo>
                  <a:pt x="0" y="106679"/>
                </a:moveTo>
                <a:lnTo>
                  <a:pt x="422148" y="106679"/>
                </a:lnTo>
                <a:lnTo>
                  <a:pt x="42214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19811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" name="object 2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1524000"/>
            <a:ext cx="914400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9" name="object 29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8392" y="5693664"/>
            <a:ext cx="978408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806" y="193209"/>
            <a:ext cx="7889240" cy="169545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79705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415"/>
              </a:spcBef>
              <a:buFont typeface="Wingdings"/>
              <a:buChar char=""/>
            </a:pPr>
            <a:r>
              <a:rPr dirty="0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Ovaries</a:t>
            </a:r>
            <a:endParaRPr sz="2400">
              <a:uFillTx/>
              <a:latin typeface="Trebuchet MS"/>
              <a:cs typeface="Trebuchet MS"/>
            </a:endParaRPr>
          </a:p>
          <a:p>
            <a:pPr indent="-286385" lvl="1" marL="641985">
              <a:lnSpc>
                <a:spcPct val="100000"/>
              </a:lnSpc>
              <a:spcBef>
                <a:spcPts val="990"/>
              </a:spcBef>
              <a:buFont typeface="Arial"/>
              <a:buChar char="•"/>
            </a:pPr>
            <a:r>
              <a:rPr b="1" dirty="0" spc="-5" sz="1800">
                <a:uFillTx/>
                <a:latin typeface="Trebuchet MS"/>
                <a:cs typeface="Trebuchet MS"/>
              </a:rPr>
              <a:t>Atretic</a:t>
            </a:r>
            <a:r>
              <a:rPr b="1" dirty="0" sz="1800">
                <a:uFillTx/>
                <a:latin typeface="Trebuchet MS"/>
                <a:cs typeface="Trebuchet MS"/>
              </a:rPr>
              <a:t> </a:t>
            </a:r>
            <a:r>
              <a:rPr b="1" dirty="0" spc="-10" sz="1800">
                <a:uFillTx/>
                <a:latin typeface="Trebuchet MS"/>
                <a:cs typeface="Trebuchet MS"/>
              </a:rPr>
              <a:t>Follicles:</a:t>
            </a:r>
            <a:endParaRPr sz="1800">
              <a:uFillTx/>
              <a:latin typeface="Trebuchet MS"/>
              <a:cs typeface="Trebuchet MS"/>
            </a:endParaRPr>
          </a:p>
          <a:p>
            <a:pPr marL="852805" marR="5080">
              <a:lnSpc>
                <a:spcPct val="100000"/>
              </a:lnSpc>
              <a:spcBef>
                <a:spcPts val="760"/>
              </a:spcBef>
            </a:pPr>
            <a:r>
              <a:rPr dirty="0" spc="-5" sz="1400">
                <a:uFillTx/>
                <a:latin typeface="Trebuchet MS"/>
                <a:cs typeface="Trebuchet MS"/>
              </a:rPr>
              <a:t>During </a:t>
            </a:r>
            <a:r>
              <a:rPr dirty="0" sz="1400">
                <a:uFillTx/>
                <a:latin typeface="Trebuchet MS"/>
                <a:cs typeface="Trebuchet MS"/>
              </a:rPr>
              <a:t>growth of </a:t>
            </a:r>
            <a:r>
              <a:rPr dirty="0" spc="-5" sz="1400">
                <a:uFillTx/>
                <a:latin typeface="Trebuchet MS"/>
                <a:cs typeface="Trebuchet MS"/>
              </a:rPr>
              <a:t>the ovarian follicles, many </a:t>
            </a:r>
            <a:r>
              <a:rPr dirty="0" sz="1400">
                <a:uFillTx/>
                <a:latin typeface="Trebuchet MS"/>
                <a:cs typeface="Trebuchet MS"/>
              </a:rPr>
              <a:t>of </a:t>
            </a:r>
            <a:r>
              <a:rPr dirty="0" spc="-5" sz="1400">
                <a:uFillTx/>
                <a:latin typeface="Trebuchet MS"/>
                <a:cs typeface="Trebuchet MS"/>
              </a:rPr>
              <a:t>them </a:t>
            </a:r>
            <a:r>
              <a:rPr dirty="0" sz="1400">
                <a:uFillTx/>
                <a:latin typeface="Trebuchet MS"/>
                <a:cs typeface="Trebuchet MS"/>
              </a:rPr>
              <a:t>do </a:t>
            </a:r>
            <a:r>
              <a:rPr dirty="0" spc="-5" sz="1400">
                <a:uFillTx/>
                <a:latin typeface="Trebuchet MS"/>
                <a:cs typeface="Trebuchet MS"/>
              </a:rPr>
              <a:t>not reach maturation and they  degenerate, and are finally replaced completely by fibrous tissue and are called </a:t>
            </a:r>
            <a:r>
              <a:rPr b="1" dirty="0" spc="-5" sz="14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atretic </a:t>
            </a:r>
            <a:r>
              <a:rPr b="1" dirty="0" spc="-5" sz="1400">
                <a:uFillTx/>
                <a:latin typeface="Trebuchet MS"/>
                <a:cs typeface="Trebuchet MS"/>
              </a:rPr>
              <a:t> </a:t>
            </a:r>
            <a:r>
              <a:rPr b="1" dirty="0" spc="-5" sz="14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follicles</a:t>
            </a:r>
            <a:r>
              <a:rPr b="1" dirty="0" spc="-5" sz="1400">
                <a:uFillTx/>
                <a:latin typeface="Trebuchet MS"/>
                <a:cs typeface="Trebuchet MS"/>
              </a:rPr>
              <a:t> </a:t>
            </a:r>
            <a:r>
              <a:rPr dirty="0" sz="1400">
                <a:uFillTx/>
                <a:latin typeface="Trebuchet MS"/>
                <a:cs typeface="Trebuchet MS"/>
              </a:rPr>
              <a:t>or </a:t>
            </a:r>
            <a:r>
              <a:rPr b="1" dirty="0" spc="-10" sz="14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corpora</a:t>
            </a:r>
            <a:r>
              <a:rPr b="1" dirty="0" spc="-45" sz="14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1" dirty="0" spc="-5" sz="1400" u="heavy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atretica.</a:t>
            </a:r>
            <a:endParaRPr sz="1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82411" y="3733800"/>
            <a:ext cx="1536191" cy="92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82411" y="5105400"/>
            <a:ext cx="1531619" cy="87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16902" y="3015233"/>
            <a:ext cx="3352800" cy="3398520"/>
          </a:xfrm>
          <a:custGeom>
            <a:avLst/>
            <a:gdLst/>
            <a:ahLst/>
            <a:cxnLst/>
            <a:rect b="b" l="l" r="r" t="t"/>
            <a:pathLst>
              <a:path h="3398520" w="3352800">
                <a:moveTo>
                  <a:pt x="2794000" y="0"/>
                </a:moveTo>
                <a:lnTo>
                  <a:pt x="558800" y="0"/>
                </a:lnTo>
                <a:lnTo>
                  <a:pt x="510585" y="2051"/>
                </a:lnTo>
                <a:lnTo>
                  <a:pt x="463509" y="8092"/>
                </a:lnTo>
                <a:lnTo>
                  <a:pt x="417740" y="17957"/>
                </a:lnTo>
                <a:lnTo>
                  <a:pt x="373445" y="31476"/>
                </a:lnTo>
                <a:lnTo>
                  <a:pt x="330792" y="48483"/>
                </a:lnTo>
                <a:lnTo>
                  <a:pt x="289949" y="68809"/>
                </a:lnTo>
                <a:lnTo>
                  <a:pt x="251083" y="92288"/>
                </a:lnTo>
                <a:lnTo>
                  <a:pt x="214362" y="118750"/>
                </a:lnTo>
                <a:lnTo>
                  <a:pt x="179955" y="148028"/>
                </a:lnTo>
                <a:lnTo>
                  <a:pt x="148028" y="179955"/>
                </a:lnTo>
                <a:lnTo>
                  <a:pt x="118750" y="214362"/>
                </a:lnTo>
                <a:lnTo>
                  <a:pt x="92288" y="251083"/>
                </a:lnTo>
                <a:lnTo>
                  <a:pt x="68809" y="289949"/>
                </a:lnTo>
                <a:lnTo>
                  <a:pt x="48483" y="330792"/>
                </a:lnTo>
                <a:lnTo>
                  <a:pt x="31476" y="373445"/>
                </a:lnTo>
                <a:lnTo>
                  <a:pt x="17957" y="417740"/>
                </a:lnTo>
                <a:lnTo>
                  <a:pt x="8092" y="463509"/>
                </a:lnTo>
                <a:lnTo>
                  <a:pt x="2051" y="510585"/>
                </a:lnTo>
                <a:lnTo>
                  <a:pt x="0" y="558800"/>
                </a:lnTo>
                <a:lnTo>
                  <a:pt x="0" y="2839707"/>
                </a:lnTo>
                <a:lnTo>
                  <a:pt x="2051" y="2887923"/>
                </a:lnTo>
                <a:lnTo>
                  <a:pt x="8092" y="2935001"/>
                </a:lnTo>
                <a:lnTo>
                  <a:pt x="17957" y="2980771"/>
                </a:lnTo>
                <a:lnTo>
                  <a:pt x="31476" y="3025068"/>
                </a:lnTo>
                <a:lnTo>
                  <a:pt x="48483" y="3067722"/>
                </a:lnTo>
                <a:lnTo>
                  <a:pt x="68809" y="3108566"/>
                </a:lnTo>
                <a:lnTo>
                  <a:pt x="92288" y="3147433"/>
                </a:lnTo>
                <a:lnTo>
                  <a:pt x="118750" y="3184154"/>
                </a:lnTo>
                <a:lnTo>
                  <a:pt x="148028" y="3218562"/>
                </a:lnTo>
                <a:lnTo>
                  <a:pt x="179955" y="3250490"/>
                </a:lnTo>
                <a:lnTo>
                  <a:pt x="214362" y="3279768"/>
                </a:lnTo>
                <a:lnTo>
                  <a:pt x="251083" y="3306231"/>
                </a:lnTo>
                <a:lnTo>
                  <a:pt x="289949" y="3329709"/>
                </a:lnTo>
                <a:lnTo>
                  <a:pt x="330792" y="3350036"/>
                </a:lnTo>
                <a:lnTo>
                  <a:pt x="373445" y="3367042"/>
                </a:lnTo>
                <a:lnTo>
                  <a:pt x="417740" y="3380562"/>
                </a:lnTo>
                <a:lnTo>
                  <a:pt x="463509" y="3390427"/>
                </a:lnTo>
                <a:lnTo>
                  <a:pt x="510585" y="3396468"/>
                </a:lnTo>
                <a:lnTo>
                  <a:pt x="558800" y="3398519"/>
                </a:lnTo>
                <a:lnTo>
                  <a:pt x="2794000" y="3398519"/>
                </a:lnTo>
                <a:lnTo>
                  <a:pt x="2842214" y="3396468"/>
                </a:lnTo>
                <a:lnTo>
                  <a:pt x="2889290" y="3390427"/>
                </a:lnTo>
                <a:lnTo>
                  <a:pt x="2935059" y="3380562"/>
                </a:lnTo>
                <a:lnTo>
                  <a:pt x="2979354" y="3367042"/>
                </a:lnTo>
                <a:lnTo>
                  <a:pt x="3022007" y="3350036"/>
                </a:lnTo>
                <a:lnTo>
                  <a:pt x="3062850" y="3329709"/>
                </a:lnTo>
                <a:lnTo>
                  <a:pt x="3101716" y="3306231"/>
                </a:lnTo>
                <a:lnTo>
                  <a:pt x="3138437" y="3279768"/>
                </a:lnTo>
                <a:lnTo>
                  <a:pt x="3172844" y="3250490"/>
                </a:lnTo>
                <a:lnTo>
                  <a:pt x="3204771" y="3218562"/>
                </a:lnTo>
                <a:lnTo>
                  <a:pt x="3234049" y="3184154"/>
                </a:lnTo>
                <a:lnTo>
                  <a:pt x="3260511" y="3147433"/>
                </a:lnTo>
                <a:lnTo>
                  <a:pt x="3283990" y="3108566"/>
                </a:lnTo>
                <a:lnTo>
                  <a:pt x="3304316" y="3067722"/>
                </a:lnTo>
                <a:lnTo>
                  <a:pt x="3321323" y="3025068"/>
                </a:lnTo>
                <a:lnTo>
                  <a:pt x="3334842" y="2980771"/>
                </a:lnTo>
                <a:lnTo>
                  <a:pt x="3344707" y="2935001"/>
                </a:lnTo>
                <a:lnTo>
                  <a:pt x="3350748" y="2887923"/>
                </a:lnTo>
                <a:lnTo>
                  <a:pt x="3352800" y="2839707"/>
                </a:lnTo>
                <a:lnTo>
                  <a:pt x="3352800" y="558800"/>
                </a:lnTo>
                <a:lnTo>
                  <a:pt x="3350748" y="510585"/>
                </a:lnTo>
                <a:lnTo>
                  <a:pt x="3344707" y="463509"/>
                </a:lnTo>
                <a:lnTo>
                  <a:pt x="3334842" y="417740"/>
                </a:lnTo>
                <a:lnTo>
                  <a:pt x="3321323" y="373445"/>
                </a:lnTo>
                <a:lnTo>
                  <a:pt x="3304316" y="330792"/>
                </a:lnTo>
                <a:lnTo>
                  <a:pt x="3283990" y="289949"/>
                </a:lnTo>
                <a:lnTo>
                  <a:pt x="3260511" y="251083"/>
                </a:lnTo>
                <a:lnTo>
                  <a:pt x="3234049" y="214362"/>
                </a:lnTo>
                <a:lnTo>
                  <a:pt x="3204771" y="179955"/>
                </a:lnTo>
                <a:lnTo>
                  <a:pt x="3172844" y="148028"/>
                </a:lnTo>
                <a:lnTo>
                  <a:pt x="3138437" y="118750"/>
                </a:lnTo>
                <a:lnTo>
                  <a:pt x="3101716" y="92288"/>
                </a:lnTo>
                <a:lnTo>
                  <a:pt x="3062850" y="68809"/>
                </a:lnTo>
                <a:lnTo>
                  <a:pt x="3022007" y="48483"/>
                </a:lnTo>
                <a:lnTo>
                  <a:pt x="2979354" y="31476"/>
                </a:lnTo>
                <a:lnTo>
                  <a:pt x="2935059" y="17957"/>
                </a:lnTo>
                <a:lnTo>
                  <a:pt x="2889290" y="8092"/>
                </a:lnTo>
                <a:lnTo>
                  <a:pt x="2842214" y="2051"/>
                </a:lnTo>
                <a:lnTo>
                  <a:pt x="2794000" y="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16902" y="3015233"/>
            <a:ext cx="3352800" cy="3398520"/>
          </a:xfrm>
          <a:custGeom>
            <a:avLst/>
            <a:gdLst/>
            <a:ahLst/>
            <a:cxnLst/>
            <a:rect b="b" l="l" r="r" t="t"/>
            <a:pathLst>
              <a:path h="3398520" w="3352800">
                <a:moveTo>
                  <a:pt x="0" y="558800"/>
                </a:moveTo>
                <a:lnTo>
                  <a:pt x="2051" y="510585"/>
                </a:lnTo>
                <a:lnTo>
                  <a:pt x="8092" y="463509"/>
                </a:lnTo>
                <a:lnTo>
                  <a:pt x="17957" y="417740"/>
                </a:lnTo>
                <a:lnTo>
                  <a:pt x="31476" y="373445"/>
                </a:lnTo>
                <a:lnTo>
                  <a:pt x="48483" y="330792"/>
                </a:lnTo>
                <a:lnTo>
                  <a:pt x="68809" y="289949"/>
                </a:lnTo>
                <a:lnTo>
                  <a:pt x="92288" y="251083"/>
                </a:lnTo>
                <a:lnTo>
                  <a:pt x="118750" y="214362"/>
                </a:lnTo>
                <a:lnTo>
                  <a:pt x="148028" y="179955"/>
                </a:lnTo>
                <a:lnTo>
                  <a:pt x="179955" y="148028"/>
                </a:lnTo>
                <a:lnTo>
                  <a:pt x="214362" y="118750"/>
                </a:lnTo>
                <a:lnTo>
                  <a:pt x="251083" y="92288"/>
                </a:lnTo>
                <a:lnTo>
                  <a:pt x="289949" y="68809"/>
                </a:lnTo>
                <a:lnTo>
                  <a:pt x="330792" y="48483"/>
                </a:lnTo>
                <a:lnTo>
                  <a:pt x="373445" y="31476"/>
                </a:lnTo>
                <a:lnTo>
                  <a:pt x="417740" y="17957"/>
                </a:lnTo>
                <a:lnTo>
                  <a:pt x="463509" y="8092"/>
                </a:lnTo>
                <a:lnTo>
                  <a:pt x="510585" y="2051"/>
                </a:lnTo>
                <a:lnTo>
                  <a:pt x="558800" y="0"/>
                </a:lnTo>
                <a:lnTo>
                  <a:pt x="2794000" y="0"/>
                </a:lnTo>
                <a:lnTo>
                  <a:pt x="2842214" y="2051"/>
                </a:lnTo>
                <a:lnTo>
                  <a:pt x="2889290" y="8092"/>
                </a:lnTo>
                <a:lnTo>
                  <a:pt x="2935059" y="17957"/>
                </a:lnTo>
                <a:lnTo>
                  <a:pt x="2979354" y="31476"/>
                </a:lnTo>
                <a:lnTo>
                  <a:pt x="3022007" y="48483"/>
                </a:lnTo>
                <a:lnTo>
                  <a:pt x="3062850" y="68809"/>
                </a:lnTo>
                <a:lnTo>
                  <a:pt x="3101716" y="92288"/>
                </a:lnTo>
                <a:lnTo>
                  <a:pt x="3138437" y="118750"/>
                </a:lnTo>
                <a:lnTo>
                  <a:pt x="3172844" y="148028"/>
                </a:lnTo>
                <a:lnTo>
                  <a:pt x="3204771" y="179955"/>
                </a:lnTo>
                <a:lnTo>
                  <a:pt x="3234049" y="214362"/>
                </a:lnTo>
                <a:lnTo>
                  <a:pt x="3260511" y="251083"/>
                </a:lnTo>
                <a:lnTo>
                  <a:pt x="3283990" y="289949"/>
                </a:lnTo>
                <a:lnTo>
                  <a:pt x="3304316" y="330792"/>
                </a:lnTo>
                <a:lnTo>
                  <a:pt x="3321323" y="373445"/>
                </a:lnTo>
                <a:lnTo>
                  <a:pt x="3334842" y="417740"/>
                </a:lnTo>
                <a:lnTo>
                  <a:pt x="3344707" y="463509"/>
                </a:lnTo>
                <a:lnTo>
                  <a:pt x="3350748" y="510585"/>
                </a:lnTo>
                <a:lnTo>
                  <a:pt x="3352800" y="558800"/>
                </a:lnTo>
                <a:lnTo>
                  <a:pt x="3352800" y="2839707"/>
                </a:lnTo>
                <a:lnTo>
                  <a:pt x="3350748" y="2887923"/>
                </a:lnTo>
                <a:lnTo>
                  <a:pt x="3344707" y="2935001"/>
                </a:lnTo>
                <a:lnTo>
                  <a:pt x="3334842" y="2980771"/>
                </a:lnTo>
                <a:lnTo>
                  <a:pt x="3321323" y="3025068"/>
                </a:lnTo>
                <a:lnTo>
                  <a:pt x="3304316" y="3067722"/>
                </a:lnTo>
                <a:lnTo>
                  <a:pt x="3283990" y="3108566"/>
                </a:lnTo>
                <a:lnTo>
                  <a:pt x="3260511" y="3147433"/>
                </a:lnTo>
                <a:lnTo>
                  <a:pt x="3234049" y="3184154"/>
                </a:lnTo>
                <a:lnTo>
                  <a:pt x="3204771" y="3218562"/>
                </a:lnTo>
                <a:lnTo>
                  <a:pt x="3172844" y="3250490"/>
                </a:lnTo>
                <a:lnTo>
                  <a:pt x="3138437" y="3279768"/>
                </a:lnTo>
                <a:lnTo>
                  <a:pt x="3101716" y="3306231"/>
                </a:lnTo>
                <a:lnTo>
                  <a:pt x="3062850" y="3329709"/>
                </a:lnTo>
                <a:lnTo>
                  <a:pt x="3022007" y="3350036"/>
                </a:lnTo>
                <a:lnTo>
                  <a:pt x="2979354" y="3367042"/>
                </a:lnTo>
                <a:lnTo>
                  <a:pt x="2935059" y="3380562"/>
                </a:lnTo>
                <a:lnTo>
                  <a:pt x="2889290" y="3390427"/>
                </a:lnTo>
                <a:lnTo>
                  <a:pt x="2842214" y="3396468"/>
                </a:lnTo>
                <a:lnTo>
                  <a:pt x="2794000" y="3398519"/>
                </a:lnTo>
                <a:lnTo>
                  <a:pt x="558800" y="3398519"/>
                </a:lnTo>
                <a:lnTo>
                  <a:pt x="510585" y="3396468"/>
                </a:lnTo>
                <a:lnTo>
                  <a:pt x="463509" y="3390427"/>
                </a:lnTo>
                <a:lnTo>
                  <a:pt x="417740" y="3380562"/>
                </a:lnTo>
                <a:lnTo>
                  <a:pt x="373445" y="3367042"/>
                </a:lnTo>
                <a:lnTo>
                  <a:pt x="330792" y="3350036"/>
                </a:lnTo>
                <a:lnTo>
                  <a:pt x="289949" y="3329709"/>
                </a:lnTo>
                <a:lnTo>
                  <a:pt x="251083" y="3306231"/>
                </a:lnTo>
                <a:lnTo>
                  <a:pt x="214362" y="3279768"/>
                </a:lnTo>
                <a:lnTo>
                  <a:pt x="179955" y="3250490"/>
                </a:lnTo>
                <a:lnTo>
                  <a:pt x="148028" y="3218562"/>
                </a:lnTo>
                <a:lnTo>
                  <a:pt x="118750" y="3184154"/>
                </a:lnTo>
                <a:lnTo>
                  <a:pt x="92288" y="3147433"/>
                </a:lnTo>
                <a:lnTo>
                  <a:pt x="68809" y="3108566"/>
                </a:lnTo>
                <a:lnTo>
                  <a:pt x="48483" y="3067722"/>
                </a:lnTo>
                <a:lnTo>
                  <a:pt x="31476" y="3025068"/>
                </a:lnTo>
                <a:lnTo>
                  <a:pt x="17957" y="2980771"/>
                </a:lnTo>
                <a:lnTo>
                  <a:pt x="8092" y="2935001"/>
                </a:lnTo>
                <a:lnTo>
                  <a:pt x="2051" y="2887923"/>
                </a:lnTo>
                <a:lnTo>
                  <a:pt x="0" y="2839707"/>
                </a:lnTo>
                <a:lnTo>
                  <a:pt x="0" y="558800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459471" y="3205988"/>
            <a:ext cx="2854325" cy="152019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3335" vert="horz" wrap="square">
            <a:spAutoFit/>
          </a:bodyPr>
          <a:lstStyle/>
          <a:p>
            <a:pPr indent="-286385" marL="299085" marR="5080"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r>
              <a:rPr dirty="0" spc="-5" sz="1400">
                <a:uFillTx/>
                <a:latin typeface="Trebuchet MS"/>
                <a:cs typeface="Trebuchet MS"/>
              </a:rPr>
              <a:t>white degenerated fibrous body  formed by involution </a:t>
            </a:r>
            <a:r>
              <a:rPr dirty="0" sz="1400">
                <a:uFillTx/>
                <a:latin typeface="Trebuchet MS"/>
                <a:cs typeface="Trebuchet MS"/>
              </a:rPr>
              <a:t>of </a:t>
            </a:r>
            <a:r>
              <a:rPr dirty="0" spc="-5" sz="1400">
                <a:uFillTx/>
                <a:latin typeface="Trebuchet MS"/>
                <a:cs typeface="Trebuchet MS"/>
              </a:rPr>
              <a:t>corpus  </a:t>
            </a:r>
            <a:r>
              <a:rPr dirty="0" sz="1400">
                <a:uFillTx/>
                <a:latin typeface="Trebuchet MS"/>
                <a:cs typeface="Trebuchet MS"/>
              </a:rPr>
              <a:t>luteum </a:t>
            </a:r>
            <a:r>
              <a:rPr dirty="0" spc="-5" sz="1400">
                <a:uFillTx/>
                <a:latin typeface="Trebuchet MS"/>
                <a:cs typeface="Trebuchet MS"/>
              </a:rPr>
              <a:t>(degenerated corpus  luteum).</a:t>
            </a:r>
            <a:endParaRPr sz="1400">
              <a:uFillTx/>
              <a:latin typeface="Trebuchet MS"/>
              <a:cs typeface="Trebuchet MS"/>
            </a:endParaRPr>
          </a:p>
          <a:p>
            <a:pPr indent="-286385" marL="299085" marR="65405">
              <a:lnSpc>
                <a:spcPct val="100000"/>
              </a:lnSpc>
              <a:buFont typeface="Arial"/>
              <a:buChar char="•"/>
            </a:pPr>
            <a:r>
              <a:rPr dirty="0" spc="-5" sz="1400">
                <a:uFillTx/>
                <a:latin typeface="Trebuchet MS"/>
                <a:cs typeface="Trebuchet MS"/>
              </a:rPr>
              <a:t>Secretory </a:t>
            </a:r>
            <a:r>
              <a:rPr dirty="0" sz="1400">
                <a:uFillTx/>
                <a:latin typeface="Trebuchet MS"/>
                <a:cs typeface="Trebuchet MS"/>
              </a:rPr>
              <a:t>cells of </a:t>
            </a:r>
            <a:r>
              <a:rPr dirty="0" spc="-5" sz="1400">
                <a:uFillTx/>
                <a:latin typeface="Trebuchet MS"/>
                <a:cs typeface="Trebuchet MS"/>
              </a:rPr>
              <a:t>corpus  luteum degenerate and are  phagocytosed by</a:t>
            </a:r>
            <a:r>
              <a:rPr dirty="0" spc="-55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macrophages.</a:t>
            </a:r>
            <a:endParaRPr sz="1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25474" y="2439161"/>
            <a:ext cx="4070985" cy="451484"/>
          </a:xfrm>
          <a:custGeom>
            <a:avLst/>
            <a:gdLst/>
            <a:ahLst/>
            <a:cxnLst/>
            <a:rect b="b" l="l" r="r" t="t"/>
            <a:pathLst>
              <a:path h="451485" w="4070985">
                <a:moveTo>
                  <a:pt x="0" y="75184"/>
                </a:moveTo>
                <a:lnTo>
                  <a:pt x="5907" y="45916"/>
                </a:lnTo>
                <a:lnTo>
                  <a:pt x="22018" y="22018"/>
                </a:lnTo>
                <a:lnTo>
                  <a:pt x="45916" y="5907"/>
                </a:lnTo>
                <a:lnTo>
                  <a:pt x="75184" y="0"/>
                </a:lnTo>
                <a:lnTo>
                  <a:pt x="3995420" y="0"/>
                </a:lnTo>
                <a:lnTo>
                  <a:pt x="4024687" y="5907"/>
                </a:lnTo>
                <a:lnTo>
                  <a:pt x="4048585" y="22018"/>
                </a:lnTo>
                <a:lnTo>
                  <a:pt x="4064696" y="45916"/>
                </a:lnTo>
                <a:lnTo>
                  <a:pt x="4070604" y="75184"/>
                </a:lnTo>
                <a:lnTo>
                  <a:pt x="4070604" y="375920"/>
                </a:lnTo>
                <a:lnTo>
                  <a:pt x="4064696" y="405187"/>
                </a:lnTo>
                <a:lnTo>
                  <a:pt x="4048585" y="429085"/>
                </a:lnTo>
                <a:lnTo>
                  <a:pt x="4024687" y="445196"/>
                </a:lnTo>
                <a:lnTo>
                  <a:pt x="3995420" y="451103"/>
                </a:lnTo>
                <a:lnTo>
                  <a:pt x="75184" y="451103"/>
                </a:lnTo>
                <a:lnTo>
                  <a:pt x="45916" y="445196"/>
                </a:lnTo>
                <a:lnTo>
                  <a:pt x="22018" y="429085"/>
                </a:lnTo>
                <a:lnTo>
                  <a:pt x="5907" y="405187"/>
                </a:lnTo>
                <a:lnTo>
                  <a:pt x="0" y="375920"/>
                </a:lnTo>
                <a:lnTo>
                  <a:pt x="0" y="75184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772400" y="4838700"/>
            <a:ext cx="2292096" cy="137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3424" y="2051050"/>
            <a:ext cx="4001770" cy="7569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286385" marL="299085"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r>
              <a:rPr b="1" dirty="0" sz="1800">
                <a:uFillTx/>
                <a:latin typeface="Trebuchet MS"/>
                <a:cs typeface="Trebuchet MS"/>
              </a:rPr>
              <a:t>Corpus Luteum </a:t>
            </a:r>
            <a:r>
              <a:rPr b="1" dirty="0" sz="1800">
                <a:uFillTx/>
                <a:latin typeface="Tahoma"/>
                <a:cs typeface="Tahoma"/>
              </a:rPr>
              <a:t>&amp; </a:t>
            </a:r>
            <a:r>
              <a:rPr b="1" dirty="0" sz="1800">
                <a:uFillTx/>
                <a:latin typeface="Trebuchet MS"/>
                <a:cs typeface="Trebuchet MS"/>
              </a:rPr>
              <a:t>Corpus</a:t>
            </a:r>
            <a:r>
              <a:rPr b="1" dirty="0" spc="-200" sz="1800">
                <a:uFillTx/>
                <a:latin typeface="Trebuchet MS"/>
                <a:cs typeface="Trebuchet MS"/>
              </a:rPr>
              <a:t> </a:t>
            </a:r>
            <a:r>
              <a:rPr b="1" dirty="0" spc="-5" sz="1800">
                <a:uFillTx/>
                <a:latin typeface="Trebuchet MS"/>
                <a:cs typeface="Trebuchet MS"/>
              </a:rPr>
              <a:t>Albicans</a:t>
            </a:r>
            <a:r>
              <a:rPr b="1" dirty="0" spc="-5" sz="1800">
                <a:uFillTx/>
                <a:latin typeface="Tahoma"/>
                <a:cs typeface="Tahoma"/>
              </a:rPr>
              <a:t>:</a:t>
            </a:r>
            <a:endParaRPr sz="1800">
              <a:uFillTx/>
              <a:latin typeface="Tahoma"/>
              <a:cs typeface="Tahoma"/>
            </a:endParaRPr>
          </a:p>
          <a:p>
            <a:pPr marL="1560195">
              <a:lnSpc>
                <a:spcPct val="100000"/>
              </a:lnSpc>
              <a:spcBef>
                <a:spcPts val="1440"/>
              </a:spcBef>
            </a:pPr>
            <a:r>
              <a:rPr dirty="0" spc="-5" sz="1800">
                <a:uFillTx/>
                <a:latin typeface="Trebuchet MS"/>
                <a:cs typeface="Trebuchet MS"/>
              </a:rPr>
              <a:t>Corpus</a:t>
            </a:r>
            <a:r>
              <a:rPr dirty="0" spc="-25" sz="1800">
                <a:uFillTx/>
                <a:latin typeface="Trebuchet MS"/>
                <a:cs typeface="Trebuchet MS"/>
              </a:rPr>
              <a:t> </a:t>
            </a:r>
            <a:r>
              <a:rPr dirty="0" spc="-5" sz="1800">
                <a:uFillTx/>
                <a:latin typeface="Trebuchet MS"/>
                <a:cs typeface="Trebuchet MS"/>
              </a:rPr>
              <a:t>Luteum</a:t>
            </a:r>
            <a:endParaRPr sz="1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445502" y="2466594"/>
            <a:ext cx="2895600" cy="490855"/>
          </a:xfrm>
          <a:custGeom>
            <a:avLst/>
            <a:gdLst/>
            <a:ahLst/>
            <a:cxnLst/>
            <a:rect b="b" l="l" r="r" t="t"/>
            <a:pathLst>
              <a:path h="490855" w="2895600">
                <a:moveTo>
                  <a:pt x="0" y="81787"/>
                </a:moveTo>
                <a:lnTo>
                  <a:pt x="6421" y="49934"/>
                </a:lnTo>
                <a:lnTo>
                  <a:pt x="23939" y="23939"/>
                </a:lnTo>
                <a:lnTo>
                  <a:pt x="49934" y="6421"/>
                </a:lnTo>
                <a:lnTo>
                  <a:pt x="81788" y="0"/>
                </a:lnTo>
                <a:lnTo>
                  <a:pt x="2813812" y="0"/>
                </a:lnTo>
                <a:lnTo>
                  <a:pt x="2845665" y="6421"/>
                </a:lnTo>
                <a:lnTo>
                  <a:pt x="2871660" y="23939"/>
                </a:lnTo>
                <a:lnTo>
                  <a:pt x="2889178" y="49934"/>
                </a:lnTo>
                <a:lnTo>
                  <a:pt x="2895600" y="81787"/>
                </a:lnTo>
                <a:lnTo>
                  <a:pt x="2895600" y="408939"/>
                </a:lnTo>
                <a:lnTo>
                  <a:pt x="2889178" y="440793"/>
                </a:lnTo>
                <a:lnTo>
                  <a:pt x="2871660" y="466788"/>
                </a:lnTo>
                <a:lnTo>
                  <a:pt x="2845665" y="484306"/>
                </a:lnTo>
                <a:lnTo>
                  <a:pt x="2813812" y="490727"/>
                </a:lnTo>
                <a:lnTo>
                  <a:pt x="81788" y="490727"/>
                </a:lnTo>
                <a:lnTo>
                  <a:pt x="49934" y="484306"/>
                </a:lnTo>
                <a:lnTo>
                  <a:pt x="23939" y="466788"/>
                </a:lnTo>
                <a:lnTo>
                  <a:pt x="6421" y="440793"/>
                </a:lnTo>
                <a:lnTo>
                  <a:pt x="0" y="408939"/>
                </a:lnTo>
                <a:lnTo>
                  <a:pt x="0" y="81787"/>
                </a:lnTo>
                <a:close/>
              </a:path>
            </a:pathLst>
          </a:custGeom>
          <a:ln w="19812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084057" y="2555875"/>
            <a:ext cx="1619250" cy="29972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sz="1800">
                <a:uFillTx/>
                <a:latin typeface="Trebuchet MS"/>
                <a:cs typeface="Trebuchet MS"/>
              </a:rPr>
              <a:t>Corpus</a:t>
            </a:r>
            <a:r>
              <a:rPr dirty="0" spc="-170" sz="1800">
                <a:uFillTx/>
                <a:latin typeface="Trebuchet MS"/>
                <a:cs typeface="Trebuchet MS"/>
              </a:rPr>
              <a:t> </a:t>
            </a:r>
            <a:r>
              <a:rPr dirty="0" spc="-5" sz="1800">
                <a:uFillTx/>
                <a:latin typeface="Trebuchet MS"/>
                <a:cs typeface="Trebuchet MS"/>
              </a:rPr>
              <a:t>Albicans</a:t>
            </a:r>
            <a:endParaRPr sz="1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688323" y="652272"/>
            <a:ext cx="1522476" cy="1479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5729" y="5333236"/>
            <a:ext cx="1371600" cy="1447800"/>
          </a:xfrm>
          <a:custGeom>
            <a:avLst/>
            <a:gdLst/>
            <a:ahLst/>
            <a:cxnLst/>
            <a:rect b="b" l="l" r="r" t="t"/>
            <a:pathLst>
              <a:path h="1447800" w="1371600">
                <a:moveTo>
                  <a:pt x="0" y="1447800"/>
                </a:moveTo>
                <a:lnTo>
                  <a:pt x="1371600" y="1447800"/>
                </a:lnTo>
                <a:lnTo>
                  <a:pt x="1371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5729" y="5333236"/>
            <a:ext cx="1371600" cy="1447800"/>
          </a:xfrm>
          <a:custGeom>
            <a:avLst/>
            <a:gdLst/>
            <a:ahLst/>
            <a:cxnLst/>
            <a:rect b="b" l="l" r="r" t="t"/>
            <a:pathLst>
              <a:path h="1447800" w="1371600">
                <a:moveTo>
                  <a:pt x="0" y="1447800"/>
                </a:moveTo>
                <a:lnTo>
                  <a:pt x="1371600" y="1447800"/>
                </a:lnTo>
                <a:lnTo>
                  <a:pt x="1371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7709" y="2957322"/>
            <a:ext cx="4759960" cy="3514725"/>
          </a:xfrm>
          <a:custGeom>
            <a:avLst/>
            <a:gdLst/>
            <a:ahLst/>
            <a:cxnLst/>
            <a:rect b="b" l="l" r="r" t="t"/>
            <a:pathLst>
              <a:path h="3514725" w="4759960">
                <a:moveTo>
                  <a:pt x="4173728" y="0"/>
                </a:moveTo>
                <a:lnTo>
                  <a:pt x="585724" y="0"/>
                </a:lnTo>
                <a:lnTo>
                  <a:pt x="537686" y="1941"/>
                </a:lnTo>
                <a:lnTo>
                  <a:pt x="490717" y="7666"/>
                </a:lnTo>
                <a:lnTo>
                  <a:pt x="444969" y="17023"/>
                </a:lnTo>
                <a:lnTo>
                  <a:pt x="400591" y="29862"/>
                </a:lnTo>
                <a:lnTo>
                  <a:pt x="357735" y="46031"/>
                </a:lnTo>
                <a:lnTo>
                  <a:pt x="316552" y="65380"/>
                </a:lnTo>
                <a:lnTo>
                  <a:pt x="277191" y="87759"/>
                </a:lnTo>
                <a:lnTo>
                  <a:pt x="239805" y="113015"/>
                </a:lnTo>
                <a:lnTo>
                  <a:pt x="204543" y="141000"/>
                </a:lnTo>
                <a:lnTo>
                  <a:pt x="171556" y="171561"/>
                </a:lnTo>
                <a:lnTo>
                  <a:pt x="140995" y="204548"/>
                </a:lnTo>
                <a:lnTo>
                  <a:pt x="113012" y="239810"/>
                </a:lnTo>
                <a:lnTo>
                  <a:pt x="87756" y="277197"/>
                </a:lnTo>
                <a:lnTo>
                  <a:pt x="65378" y="316557"/>
                </a:lnTo>
                <a:lnTo>
                  <a:pt x="46029" y="357741"/>
                </a:lnTo>
                <a:lnTo>
                  <a:pt x="29861" y="400596"/>
                </a:lnTo>
                <a:lnTo>
                  <a:pt x="17022" y="444973"/>
                </a:lnTo>
                <a:lnTo>
                  <a:pt x="7666" y="490720"/>
                </a:lnTo>
                <a:lnTo>
                  <a:pt x="1941" y="537687"/>
                </a:lnTo>
                <a:lnTo>
                  <a:pt x="0" y="585724"/>
                </a:lnTo>
                <a:lnTo>
                  <a:pt x="0" y="2928607"/>
                </a:lnTo>
                <a:lnTo>
                  <a:pt x="1941" y="2976646"/>
                </a:lnTo>
                <a:lnTo>
                  <a:pt x="7666" y="3023617"/>
                </a:lnTo>
                <a:lnTo>
                  <a:pt x="17022" y="3069366"/>
                </a:lnTo>
                <a:lnTo>
                  <a:pt x="29861" y="3113745"/>
                </a:lnTo>
                <a:lnTo>
                  <a:pt x="46029" y="3156602"/>
                </a:lnTo>
                <a:lnTo>
                  <a:pt x="65378" y="3197787"/>
                </a:lnTo>
                <a:lnTo>
                  <a:pt x="87756" y="3237148"/>
                </a:lnTo>
                <a:lnTo>
                  <a:pt x="113012" y="3274536"/>
                </a:lnTo>
                <a:lnTo>
                  <a:pt x="140995" y="3309798"/>
                </a:lnTo>
                <a:lnTo>
                  <a:pt x="171556" y="3342786"/>
                </a:lnTo>
                <a:lnTo>
                  <a:pt x="204543" y="3373347"/>
                </a:lnTo>
                <a:lnTo>
                  <a:pt x="239805" y="3401331"/>
                </a:lnTo>
                <a:lnTo>
                  <a:pt x="277191" y="3426587"/>
                </a:lnTo>
                <a:lnTo>
                  <a:pt x="316552" y="3448965"/>
                </a:lnTo>
                <a:lnTo>
                  <a:pt x="357735" y="3468314"/>
                </a:lnTo>
                <a:lnTo>
                  <a:pt x="400591" y="3484482"/>
                </a:lnTo>
                <a:lnTo>
                  <a:pt x="444969" y="3497320"/>
                </a:lnTo>
                <a:lnTo>
                  <a:pt x="490717" y="3506677"/>
                </a:lnTo>
                <a:lnTo>
                  <a:pt x="537686" y="3512402"/>
                </a:lnTo>
                <a:lnTo>
                  <a:pt x="585724" y="3514343"/>
                </a:lnTo>
                <a:lnTo>
                  <a:pt x="4173728" y="3514343"/>
                </a:lnTo>
                <a:lnTo>
                  <a:pt x="4221764" y="3512402"/>
                </a:lnTo>
                <a:lnTo>
                  <a:pt x="4268731" y="3506677"/>
                </a:lnTo>
                <a:lnTo>
                  <a:pt x="4314478" y="3497320"/>
                </a:lnTo>
                <a:lnTo>
                  <a:pt x="4358855" y="3484482"/>
                </a:lnTo>
                <a:lnTo>
                  <a:pt x="4401710" y="3468314"/>
                </a:lnTo>
                <a:lnTo>
                  <a:pt x="4442894" y="3448965"/>
                </a:lnTo>
                <a:lnTo>
                  <a:pt x="4482254" y="3426587"/>
                </a:lnTo>
                <a:lnTo>
                  <a:pt x="4519641" y="3401331"/>
                </a:lnTo>
                <a:lnTo>
                  <a:pt x="4554903" y="3373347"/>
                </a:lnTo>
                <a:lnTo>
                  <a:pt x="4587890" y="3342786"/>
                </a:lnTo>
                <a:lnTo>
                  <a:pt x="4618451" y="3309798"/>
                </a:lnTo>
                <a:lnTo>
                  <a:pt x="4646436" y="3274536"/>
                </a:lnTo>
                <a:lnTo>
                  <a:pt x="4671692" y="3237148"/>
                </a:lnTo>
                <a:lnTo>
                  <a:pt x="4694071" y="3197787"/>
                </a:lnTo>
                <a:lnTo>
                  <a:pt x="4713420" y="3156602"/>
                </a:lnTo>
                <a:lnTo>
                  <a:pt x="4729589" y="3113745"/>
                </a:lnTo>
                <a:lnTo>
                  <a:pt x="4742428" y="3069366"/>
                </a:lnTo>
                <a:lnTo>
                  <a:pt x="4751785" y="3023617"/>
                </a:lnTo>
                <a:lnTo>
                  <a:pt x="4757510" y="2976646"/>
                </a:lnTo>
                <a:lnTo>
                  <a:pt x="4759452" y="2928607"/>
                </a:lnTo>
                <a:lnTo>
                  <a:pt x="4759452" y="585724"/>
                </a:lnTo>
                <a:lnTo>
                  <a:pt x="4757510" y="537687"/>
                </a:lnTo>
                <a:lnTo>
                  <a:pt x="4751785" y="490720"/>
                </a:lnTo>
                <a:lnTo>
                  <a:pt x="4742428" y="444973"/>
                </a:lnTo>
                <a:lnTo>
                  <a:pt x="4729589" y="400596"/>
                </a:lnTo>
                <a:lnTo>
                  <a:pt x="4713420" y="357741"/>
                </a:lnTo>
                <a:lnTo>
                  <a:pt x="4694071" y="316557"/>
                </a:lnTo>
                <a:lnTo>
                  <a:pt x="4671692" y="277197"/>
                </a:lnTo>
                <a:lnTo>
                  <a:pt x="4646436" y="239810"/>
                </a:lnTo>
                <a:lnTo>
                  <a:pt x="4618451" y="204548"/>
                </a:lnTo>
                <a:lnTo>
                  <a:pt x="4587890" y="171561"/>
                </a:lnTo>
                <a:lnTo>
                  <a:pt x="4554903" y="141000"/>
                </a:lnTo>
                <a:lnTo>
                  <a:pt x="4519641" y="113015"/>
                </a:lnTo>
                <a:lnTo>
                  <a:pt x="4482254" y="87759"/>
                </a:lnTo>
                <a:lnTo>
                  <a:pt x="4442894" y="65380"/>
                </a:lnTo>
                <a:lnTo>
                  <a:pt x="4401710" y="46031"/>
                </a:lnTo>
                <a:lnTo>
                  <a:pt x="4358855" y="29862"/>
                </a:lnTo>
                <a:lnTo>
                  <a:pt x="4314478" y="17023"/>
                </a:lnTo>
                <a:lnTo>
                  <a:pt x="4268731" y="7666"/>
                </a:lnTo>
                <a:lnTo>
                  <a:pt x="4221764" y="1941"/>
                </a:lnTo>
                <a:lnTo>
                  <a:pt x="4173728" y="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object 1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7709" y="2957322"/>
            <a:ext cx="4759960" cy="3514725"/>
          </a:xfrm>
          <a:custGeom>
            <a:avLst/>
            <a:gdLst/>
            <a:ahLst/>
            <a:cxnLst/>
            <a:rect b="b" l="l" r="r" t="t"/>
            <a:pathLst>
              <a:path h="3514725" w="4759960">
                <a:moveTo>
                  <a:pt x="0" y="585724"/>
                </a:moveTo>
                <a:lnTo>
                  <a:pt x="1941" y="537687"/>
                </a:lnTo>
                <a:lnTo>
                  <a:pt x="7666" y="490720"/>
                </a:lnTo>
                <a:lnTo>
                  <a:pt x="17022" y="444973"/>
                </a:lnTo>
                <a:lnTo>
                  <a:pt x="29861" y="400596"/>
                </a:lnTo>
                <a:lnTo>
                  <a:pt x="46029" y="357741"/>
                </a:lnTo>
                <a:lnTo>
                  <a:pt x="65378" y="316557"/>
                </a:lnTo>
                <a:lnTo>
                  <a:pt x="87756" y="277197"/>
                </a:lnTo>
                <a:lnTo>
                  <a:pt x="113012" y="239810"/>
                </a:lnTo>
                <a:lnTo>
                  <a:pt x="140995" y="204548"/>
                </a:lnTo>
                <a:lnTo>
                  <a:pt x="171556" y="171561"/>
                </a:lnTo>
                <a:lnTo>
                  <a:pt x="204543" y="141000"/>
                </a:lnTo>
                <a:lnTo>
                  <a:pt x="239805" y="113015"/>
                </a:lnTo>
                <a:lnTo>
                  <a:pt x="277191" y="87759"/>
                </a:lnTo>
                <a:lnTo>
                  <a:pt x="316552" y="65380"/>
                </a:lnTo>
                <a:lnTo>
                  <a:pt x="357735" y="46031"/>
                </a:lnTo>
                <a:lnTo>
                  <a:pt x="400591" y="29862"/>
                </a:lnTo>
                <a:lnTo>
                  <a:pt x="444969" y="17023"/>
                </a:lnTo>
                <a:lnTo>
                  <a:pt x="490717" y="7666"/>
                </a:lnTo>
                <a:lnTo>
                  <a:pt x="537686" y="1941"/>
                </a:lnTo>
                <a:lnTo>
                  <a:pt x="585724" y="0"/>
                </a:lnTo>
                <a:lnTo>
                  <a:pt x="4173728" y="0"/>
                </a:lnTo>
                <a:lnTo>
                  <a:pt x="4221764" y="1941"/>
                </a:lnTo>
                <a:lnTo>
                  <a:pt x="4268731" y="7666"/>
                </a:lnTo>
                <a:lnTo>
                  <a:pt x="4314478" y="17023"/>
                </a:lnTo>
                <a:lnTo>
                  <a:pt x="4358855" y="29862"/>
                </a:lnTo>
                <a:lnTo>
                  <a:pt x="4401710" y="46031"/>
                </a:lnTo>
                <a:lnTo>
                  <a:pt x="4442894" y="65380"/>
                </a:lnTo>
                <a:lnTo>
                  <a:pt x="4482254" y="87759"/>
                </a:lnTo>
                <a:lnTo>
                  <a:pt x="4519641" y="113015"/>
                </a:lnTo>
                <a:lnTo>
                  <a:pt x="4554903" y="141000"/>
                </a:lnTo>
                <a:lnTo>
                  <a:pt x="4587890" y="171561"/>
                </a:lnTo>
                <a:lnTo>
                  <a:pt x="4618451" y="204548"/>
                </a:lnTo>
                <a:lnTo>
                  <a:pt x="4646436" y="239810"/>
                </a:lnTo>
                <a:lnTo>
                  <a:pt x="4671692" y="277197"/>
                </a:lnTo>
                <a:lnTo>
                  <a:pt x="4694071" y="316557"/>
                </a:lnTo>
                <a:lnTo>
                  <a:pt x="4713420" y="357741"/>
                </a:lnTo>
                <a:lnTo>
                  <a:pt x="4729589" y="400596"/>
                </a:lnTo>
                <a:lnTo>
                  <a:pt x="4742428" y="444973"/>
                </a:lnTo>
                <a:lnTo>
                  <a:pt x="4751785" y="490720"/>
                </a:lnTo>
                <a:lnTo>
                  <a:pt x="4757510" y="537687"/>
                </a:lnTo>
                <a:lnTo>
                  <a:pt x="4759452" y="585724"/>
                </a:lnTo>
                <a:lnTo>
                  <a:pt x="4759452" y="2928607"/>
                </a:lnTo>
                <a:lnTo>
                  <a:pt x="4757510" y="2976646"/>
                </a:lnTo>
                <a:lnTo>
                  <a:pt x="4751785" y="3023617"/>
                </a:lnTo>
                <a:lnTo>
                  <a:pt x="4742428" y="3069366"/>
                </a:lnTo>
                <a:lnTo>
                  <a:pt x="4729589" y="3113745"/>
                </a:lnTo>
                <a:lnTo>
                  <a:pt x="4713420" y="3156602"/>
                </a:lnTo>
                <a:lnTo>
                  <a:pt x="4694071" y="3197787"/>
                </a:lnTo>
                <a:lnTo>
                  <a:pt x="4671692" y="3237148"/>
                </a:lnTo>
                <a:lnTo>
                  <a:pt x="4646436" y="3274536"/>
                </a:lnTo>
                <a:lnTo>
                  <a:pt x="4618451" y="3309798"/>
                </a:lnTo>
                <a:lnTo>
                  <a:pt x="4587890" y="3342786"/>
                </a:lnTo>
                <a:lnTo>
                  <a:pt x="4554903" y="3373347"/>
                </a:lnTo>
                <a:lnTo>
                  <a:pt x="4519641" y="3401331"/>
                </a:lnTo>
                <a:lnTo>
                  <a:pt x="4482254" y="3426587"/>
                </a:lnTo>
                <a:lnTo>
                  <a:pt x="4442894" y="3448965"/>
                </a:lnTo>
                <a:lnTo>
                  <a:pt x="4401710" y="3468314"/>
                </a:lnTo>
                <a:lnTo>
                  <a:pt x="4358855" y="3484482"/>
                </a:lnTo>
                <a:lnTo>
                  <a:pt x="4314478" y="3497320"/>
                </a:lnTo>
                <a:lnTo>
                  <a:pt x="4268731" y="3506677"/>
                </a:lnTo>
                <a:lnTo>
                  <a:pt x="4221764" y="3512402"/>
                </a:lnTo>
                <a:lnTo>
                  <a:pt x="4173728" y="3514343"/>
                </a:lnTo>
                <a:lnTo>
                  <a:pt x="585724" y="3514343"/>
                </a:lnTo>
                <a:lnTo>
                  <a:pt x="537686" y="3512402"/>
                </a:lnTo>
                <a:lnTo>
                  <a:pt x="490717" y="3506677"/>
                </a:lnTo>
                <a:lnTo>
                  <a:pt x="444969" y="3497320"/>
                </a:lnTo>
                <a:lnTo>
                  <a:pt x="400591" y="3484482"/>
                </a:lnTo>
                <a:lnTo>
                  <a:pt x="357735" y="3468314"/>
                </a:lnTo>
                <a:lnTo>
                  <a:pt x="316552" y="3448965"/>
                </a:lnTo>
                <a:lnTo>
                  <a:pt x="277191" y="3426587"/>
                </a:lnTo>
                <a:lnTo>
                  <a:pt x="239805" y="3401331"/>
                </a:lnTo>
                <a:lnTo>
                  <a:pt x="204543" y="3373347"/>
                </a:lnTo>
                <a:lnTo>
                  <a:pt x="171556" y="3342786"/>
                </a:lnTo>
                <a:lnTo>
                  <a:pt x="140995" y="3309798"/>
                </a:lnTo>
                <a:lnTo>
                  <a:pt x="113012" y="3274536"/>
                </a:lnTo>
                <a:lnTo>
                  <a:pt x="87756" y="3237148"/>
                </a:lnTo>
                <a:lnTo>
                  <a:pt x="65378" y="3197787"/>
                </a:lnTo>
                <a:lnTo>
                  <a:pt x="46029" y="3156602"/>
                </a:lnTo>
                <a:lnTo>
                  <a:pt x="29861" y="3113745"/>
                </a:lnTo>
                <a:lnTo>
                  <a:pt x="17022" y="3069366"/>
                </a:lnTo>
                <a:lnTo>
                  <a:pt x="7666" y="3023617"/>
                </a:lnTo>
                <a:lnTo>
                  <a:pt x="1941" y="2976646"/>
                </a:lnTo>
                <a:lnTo>
                  <a:pt x="0" y="2928607"/>
                </a:lnTo>
                <a:lnTo>
                  <a:pt x="0" y="585724"/>
                </a:lnTo>
                <a:close/>
              </a:path>
            </a:pathLst>
          </a:custGeom>
          <a:ln w="19811">
            <a:solidFill>
              <a:srgbClr val="BB356E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object 1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76680" y="2965450"/>
            <a:ext cx="4216400" cy="264858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3335" vert="horz" wrap="square">
            <a:spAutoFit/>
          </a:bodyPr>
          <a:lstStyle/>
          <a:p>
            <a:pPr indent="-180975" marL="193675" marR="5080"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r>
              <a:rPr dirty="0" spc="-5" sz="1400">
                <a:uFillTx/>
                <a:latin typeface="Trebuchet MS"/>
                <a:cs typeface="Trebuchet MS"/>
              </a:rPr>
              <a:t>Ovulation </a:t>
            </a:r>
            <a:r>
              <a:rPr dirty="0" sz="1400">
                <a:uFillTx/>
                <a:latin typeface="Trebuchet MS"/>
                <a:cs typeface="Trebuchet MS"/>
              </a:rPr>
              <a:t>occurs </a:t>
            </a:r>
            <a:r>
              <a:rPr dirty="0" spc="-5" sz="1400">
                <a:uFillTx/>
                <a:latin typeface="Trebuchet MS"/>
                <a:cs typeface="Trebuchet MS"/>
              </a:rPr>
              <a:t>at day 14 </a:t>
            </a:r>
            <a:r>
              <a:rPr dirty="0" sz="1400">
                <a:uFillTx/>
                <a:latin typeface="Trebuchet MS"/>
                <a:cs typeface="Trebuchet MS"/>
              </a:rPr>
              <a:t>of </a:t>
            </a:r>
            <a:r>
              <a:rPr dirty="0" spc="-5" sz="1400">
                <a:uFillTx/>
                <a:latin typeface="Trebuchet MS"/>
                <a:cs typeface="Trebuchet MS"/>
              </a:rPr>
              <a:t>the </a:t>
            </a:r>
            <a:r>
              <a:rPr dirty="0" sz="1400">
                <a:uFillTx/>
                <a:latin typeface="Trebuchet MS"/>
                <a:cs typeface="Trebuchet MS"/>
              </a:rPr>
              <a:t>cycle, </a:t>
            </a:r>
            <a:r>
              <a:rPr dirty="0" spc="-5" sz="1400">
                <a:uFillTx/>
                <a:latin typeface="Trebuchet MS"/>
                <a:cs typeface="Trebuchet MS"/>
              </a:rPr>
              <a:t>under the  effect </a:t>
            </a:r>
            <a:r>
              <a:rPr dirty="0" sz="1400">
                <a:uFillTx/>
                <a:latin typeface="Trebuchet MS"/>
                <a:cs typeface="Trebuchet MS"/>
              </a:rPr>
              <a:t>of</a:t>
            </a:r>
            <a:r>
              <a:rPr dirty="0" spc="-35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LH.</a:t>
            </a:r>
            <a:endParaRPr sz="14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z="1400">
                <a:uFillTx/>
                <a:latin typeface="Trebuchet MS"/>
                <a:cs typeface="Trebuchet MS"/>
              </a:rPr>
              <a:t>The </a:t>
            </a:r>
            <a:r>
              <a:rPr dirty="0" spc="-5" sz="1400">
                <a:uFillTx/>
                <a:latin typeface="Trebuchet MS"/>
                <a:cs typeface="Trebuchet MS"/>
              </a:rPr>
              <a:t>follicle collapses and forms </a:t>
            </a:r>
            <a:r>
              <a:rPr dirty="0" sz="1400">
                <a:uFillTx/>
                <a:latin typeface="Trebuchet MS"/>
                <a:cs typeface="Trebuchet MS"/>
              </a:rPr>
              <a:t>a </a:t>
            </a:r>
            <a:r>
              <a:rPr dirty="0" spc="-5" sz="1400">
                <a:uFillTx/>
                <a:latin typeface="Trebuchet MS"/>
                <a:cs typeface="Trebuchet MS"/>
              </a:rPr>
              <a:t>corpus</a:t>
            </a:r>
            <a:r>
              <a:rPr dirty="0" spc="-75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luteum.</a:t>
            </a:r>
            <a:endParaRPr sz="14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zona granulosa </a:t>
            </a:r>
            <a:r>
              <a:rPr dirty="0" spc="-5" sz="1300">
                <a:solidFill>
                  <a:srgbClr val="180D00"/>
                </a:solidFill>
                <a:uFillTx/>
                <a:latin typeface="Symbol"/>
                <a:cs typeface="Symbol"/>
              </a:rPr>
              <a:t></a:t>
            </a:r>
            <a:r>
              <a:rPr dirty="0" spc="-5" sz="1300">
                <a:solidFill>
                  <a:srgbClr val="180D00"/>
                </a:solidFill>
                <a:uFillTx/>
                <a:latin typeface="Times New Roman"/>
                <a:cs typeface="Times New Roman"/>
              </a:rPr>
              <a:t> </a:t>
            </a:r>
            <a:r>
              <a:rPr dirty="0" spc="-5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granulosa lutein</a:t>
            </a:r>
            <a:r>
              <a:rPr dirty="0" spc="120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cells.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Theca </a:t>
            </a:r>
            <a:r>
              <a:rPr dirty="0" spc="-10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interna </a:t>
            </a:r>
            <a:r>
              <a:rPr dirty="0" spc="-5" sz="1300">
                <a:solidFill>
                  <a:srgbClr val="180D00"/>
                </a:solidFill>
                <a:uFillTx/>
                <a:latin typeface="Symbol"/>
                <a:cs typeface="Symbol"/>
              </a:rPr>
              <a:t></a:t>
            </a:r>
            <a:r>
              <a:rPr dirty="0" spc="-5" sz="1300">
                <a:solidFill>
                  <a:srgbClr val="180D00"/>
                </a:solidFill>
                <a:uFillTx/>
                <a:latin typeface="Times New Roman"/>
                <a:cs typeface="Times New Roman"/>
              </a:rPr>
              <a:t> </a:t>
            </a:r>
            <a:r>
              <a:rPr dirty="0" spc="-10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theca </a:t>
            </a:r>
            <a:r>
              <a:rPr dirty="0" spc="-5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lutein</a:t>
            </a:r>
            <a:r>
              <a:rPr dirty="0" spc="130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300">
                <a:solidFill>
                  <a:srgbClr val="180D00"/>
                </a:solidFill>
                <a:uFillTx/>
                <a:latin typeface="Trebuchet MS"/>
                <a:cs typeface="Trebuchet MS"/>
              </a:rPr>
              <a:t>cells.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Bleeding may </a:t>
            </a:r>
            <a:r>
              <a:rPr dirty="0" spc="-10" sz="1300">
                <a:uFillTx/>
                <a:latin typeface="Trebuchet MS"/>
                <a:cs typeface="Trebuchet MS"/>
              </a:rPr>
              <a:t>occur </a:t>
            </a:r>
            <a:r>
              <a:rPr dirty="0" spc="-5" sz="1300">
                <a:uFillTx/>
                <a:latin typeface="Symbol"/>
                <a:cs typeface="Symbol"/>
              </a:rPr>
              <a:t></a:t>
            </a:r>
            <a:r>
              <a:rPr dirty="0" spc="-5" sz="1300">
                <a:uFillTx/>
                <a:latin typeface="Times New Roman"/>
                <a:cs typeface="Times New Roman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corpus</a:t>
            </a:r>
            <a:r>
              <a:rPr dirty="0" spc="114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haemorrhagicum</a:t>
            </a:r>
            <a:r>
              <a:rPr dirty="0" spc="-5" sz="1300">
                <a:uFillTx/>
                <a:latin typeface="Trebuchet MS"/>
                <a:cs typeface="Trebuchet MS"/>
              </a:rPr>
              <a:t>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Fertilization </a:t>
            </a:r>
            <a:r>
              <a:rPr dirty="0" spc="-5" sz="1300">
                <a:uFillTx/>
                <a:latin typeface="Symbol"/>
                <a:cs typeface="Symbol"/>
              </a:rPr>
              <a:t></a:t>
            </a:r>
            <a:r>
              <a:rPr dirty="0" spc="-5" sz="1300">
                <a:uFillTx/>
                <a:latin typeface="Times New Roman"/>
                <a:cs typeface="Times New Roman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corpus luteum of</a:t>
            </a:r>
            <a:r>
              <a:rPr dirty="0" spc="10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pc="-2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pregnancy</a:t>
            </a:r>
            <a:r>
              <a:rPr dirty="0" spc="-25" sz="1300">
                <a:uFillTx/>
                <a:latin typeface="Trebuchet MS"/>
                <a:cs typeface="Trebuchet MS"/>
              </a:rPr>
              <a:t>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No fertilization </a:t>
            </a:r>
            <a:r>
              <a:rPr dirty="0" spc="-5" sz="1300">
                <a:uFillTx/>
                <a:latin typeface="Symbol"/>
                <a:cs typeface="Symbol"/>
              </a:rPr>
              <a:t></a:t>
            </a:r>
            <a:r>
              <a:rPr dirty="0" spc="-5" sz="1300">
                <a:uFillTx/>
                <a:latin typeface="Times New Roman"/>
                <a:cs typeface="Times New Roman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corpus luteum of</a:t>
            </a:r>
            <a:r>
              <a:rPr dirty="0" spc="8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menstruation</a:t>
            </a:r>
            <a:r>
              <a:rPr dirty="0" spc="-5" sz="1300">
                <a:uFillTx/>
                <a:latin typeface="Trebuchet MS"/>
                <a:cs typeface="Trebuchet MS"/>
              </a:rPr>
              <a:t>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At </a:t>
            </a:r>
            <a:r>
              <a:rPr dirty="0" spc="-10" sz="1300">
                <a:uFillTx/>
                <a:latin typeface="Trebuchet MS"/>
                <a:cs typeface="Trebuchet MS"/>
              </a:rPr>
              <a:t>the end </a:t>
            </a:r>
            <a:r>
              <a:rPr dirty="0" spc="-5" sz="1300">
                <a:uFillTx/>
                <a:latin typeface="Symbol"/>
                <a:cs typeface="Symbol"/>
              </a:rPr>
              <a:t></a:t>
            </a:r>
            <a:r>
              <a:rPr dirty="0" spc="-5" sz="1300">
                <a:uFillTx/>
                <a:latin typeface="Times New Roman"/>
                <a:cs typeface="Times New Roman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corpus</a:t>
            </a:r>
            <a:r>
              <a:rPr dirty="0" spc="90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spc="-5" sz="1300" u="sng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albicans</a:t>
            </a:r>
            <a:r>
              <a:rPr dirty="0" spc="-5" sz="1300">
                <a:uFillTx/>
                <a:latin typeface="Trebuchet MS"/>
                <a:cs typeface="Trebuchet MS"/>
              </a:rPr>
              <a:t>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Corpus luteum of menstruation lasts </a:t>
            </a:r>
            <a:r>
              <a:rPr dirty="0" spc="-10" sz="1300">
                <a:uFillTx/>
                <a:latin typeface="Trebuchet MS"/>
                <a:cs typeface="Trebuchet MS"/>
              </a:rPr>
              <a:t>about </a:t>
            </a:r>
            <a:r>
              <a:rPr dirty="0" spc="-5" sz="1300">
                <a:uFillTx/>
                <a:latin typeface="Trebuchet MS"/>
                <a:cs typeface="Trebuchet MS"/>
              </a:rPr>
              <a:t>10</a:t>
            </a:r>
            <a:r>
              <a:rPr dirty="0" spc="45" sz="1300">
                <a:uFillTx/>
                <a:latin typeface="Trebuchet MS"/>
                <a:cs typeface="Trebuchet MS"/>
              </a:rPr>
              <a:t> </a:t>
            </a:r>
            <a:r>
              <a:rPr dirty="0" spc="-10" sz="1300">
                <a:uFillTx/>
                <a:latin typeface="Trebuchet MS"/>
                <a:cs typeface="Trebuchet MS"/>
              </a:rPr>
              <a:t>days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Corpus luteum of </a:t>
            </a:r>
            <a:r>
              <a:rPr dirty="0" spc="-10" sz="1300">
                <a:uFillTx/>
                <a:latin typeface="Trebuchet MS"/>
                <a:cs typeface="Trebuchet MS"/>
              </a:rPr>
              <a:t>pregnancy </a:t>
            </a:r>
            <a:r>
              <a:rPr dirty="0" spc="-5" sz="1300">
                <a:uFillTx/>
                <a:latin typeface="Trebuchet MS"/>
                <a:cs typeface="Trebuchet MS"/>
              </a:rPr>
              <a:t>persists for six</a:t>
            </a:r>
            <a:r>
              <a:rPr dirty="0" spc="25" sz="1300">
                <a:uFillTx/>
                <a:latin typeface="Trebuchet MS"/>
                <a:cs typeface="Trebuchet MS"/>
              </a:rPr>
              <a:t> </a:t>
            </a:r>
            <a:r>
              <a:rPr dirty="0" spc="-5" sz="1300">
                <a:uFillTx/>
                <a:latin typeface="Trebuchet MS"/>
                <a:cs typeface="Trebuchet MS"/>
              </a:rPr>
              <a:t>months.</a:t>
            </a:r>
            <a:endParaRPr sz="1300">
              <a:uFillTx/>
              <a:latin typeface="Trebuchet MS"/>
              <a:cs typeface="Trebuchet MS"/>
            </a:endParaRPr>
          </a:p>
          <a:p>
            <a:pPr indent="-180975" marL="193675" marR="74612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Fate of corpus luteum: formation of a white  </a:t>
            </a:r>
            <a:r>
              <a:rPr dirty="0" spc="-10" sz="1300">
                <a:uFillTx/>
                <a:latin typeface="Trebuchet MS"/>
                <a:cs typeface="Trebuchet MS"/>
              </a:rPr>
              <a:t>degenerated </a:t>
            </a:r>
            <a:r>
              <a:rPr dirty="0" spc="-5" sz="1300">
                <a:uFillTx/>
                <a:latin typeface="Trebuchet MS"/>
                <a:cs typeface="Trebuchet MS"/>
              </a:rPr>
              <a:t>fibrous </a:t>
            </a:r>
            <a:r>
              <a:rPr dirty="0" spc="-40" sz="1300">
                <a:uFillTx/>
                <a:latin typeface="Trebuchet MS"/>
                <a:cs typeface="Trebuchet MS"/>
              </a:rPr>
              <a:t>body, </a:t>
            </a:r>
            <a:r>
              <a:rPr dirty="0" spc="-5" sz="1300">
                <a:uFillTx/>
                <a:latin typeface="Trebuchet MS"/>
                <a:cs typeface="Trebuchet MS"/>
              </a:rPr>
              <a:t>corpus</a:t>
            </a:r>
            <a:r>
              <a:rPr dirty="0" spc="105" sz="1300">
                <a:uFillTx/>
                <a:latin typeface="Trebuchet MS"/>
                <a:cs typeface="Trebuchet MS"/>
              </a:rPr>
              <a:t> </a:t>
            </a:r>
            <a:r>
              <a:rPr dirty="0" spc="-10" sz="1300">
                <a:uFillTx/>
                <a:latin typeface="Trebuchet MS"/>
                <a:cs typeface="Trebuchet MS"/>
              </a:rPr>
              <a:t>albicans.</a:t>
            </a:r>
            <a:endParaRPr sz="13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object 2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70571" y="5837110"/>
            <a:ext cx="2585085" cy="0"/>
          </a:xfrm>
          <a:custGeom>
            <a:avLst/>
            <a:gdLst/>
            <a:ahLst/>
            <a:cxnLst/>
            <a:rect b="b" l="l" r="r" t="t"/>
            <a:pathLst>
              <a:path w="2585085">
                <a:moveTo>
                  <a:pt x="0" y="0"/>
                </a:moveTo>
                <a:lnTo>
                  <a:pt x="258469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object 2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76680" y="5586780"/>
            <a:ext cx="3659504" cy="66738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065" vert="horz" wrap="square">
            <a:spAutoFit/>
          </a:bodyPr>
          <a:lstStyle/>
          <a:p>
            <a:pPr indent="-180975" marL="1936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b="1" dirty="0" spc="-10" sz="1600">
                <a:uFillTx/>
                <a:latin typeface="Trebuchet MS"/>
                <a:cs typeface="Trebuchet MS"/>
              </a:rPr>
              <a:t>Function </a:t>
            </a:r>
            <a:r>
              <a:rPr b="1" dirty="0" spc="-5" sz="1600">
                <a:uFillTx/>
                <a:latin typeface="Trebuchet MS"/>
                <a:cs typeface="Trebuchet MS"/>
              </a:rPr>
              <a:t>of corpus</a:t>
            </a:r>
            <a:r>
              <a:rPr b="1" dirty="0" spc="40" sz="1600">
                <a:uFillTx/>
                <a:latin typeface="Trebuchet MS"/>
                <a:cs typeface="Trebuchet MS"/>
              </a:rPr>
              <a:t> </a:t>
            </a:r>
            <a:r>
              <a:rPr b="1" dirty="0" spc="-5" sz="1600">
                <a:uFillTx/>
                <a:latin typeface="Trebuchet MS"/>
                <a:cs typeface="Trebuchet MS"/>
              </a:rPr>
              <a:t>luteum:</a:t>
            </a:r>
            <a:endParaRPr sz="1600">
              <a:uFillTx/>
              <a:latin typeface="Trebuchet MS"/>
              <a:cs typeface="Trebuchet MS"/>
            </a:endParaRPr>
          </a:p>
          <a:p>
            <a:pPr indent="-177165" lvl="1" marL="367665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Granulosa lutein cells: secrete</a:t>
            </a:r>
            <a:r>
              <a:rPr dirty="0" spc="-20" sz="1300">
                <a:uFillTx/>
                <a:latin typeface="Trebuchet MS"/>
                <a:cs typeface="Trebuchet MS"/>
              </a:rPr>
              <a:t> </a:t>
            </a:r>
            <a:r>
              <a:rPr dirty="0" spc="-5" sz="1300">
                <a:uFillTx/>
                <a:latin typeface="Trebuchet MS"/>
                <a:cs typeface="Trebuchet MS"/>
              </a:rPr>
              <a:t>progesterone</a:t>
            </a:r>
            <a:endParaRPr sz="1300">
              <a:uFillTx/>
              <a:latin typeface="Trebuchet MS"/>
              <a:cs typeface="Trebuchet MS"/>
            </a:endParaRPr>
          </a:p>
          <a:p>
            <a:pPr indent="-177165" lvl="1" marL="367665">
              <a:lnSpc>
                <a:spcPct val="100000"/>
              </a:lnSpc>
              <a:buFont typeface="Arial"/>
              <a:buChar char="•"/>
            </a:pPr>
            <a:r>
              <a:rPr dirty="0" spc="-5" sz="1300">
                <a:uFillTx/>
                <a:latin typeface="Trebuchet MS"/>
                <a:cs typeface="Trebuchet MS"/>
              </a:rPr>
              <a:t>Theca lutein cells: secrete</a:t>
            </a:r>
            <a:r>
              <a:rPr dirty="0" spc="20" sz="1300">
                <a:uFillTx/>
                <a:latin typeface="Trebuchet MS"/>
                <a:cs typeface="Trebuchet MS"/>
              </a:rPr>
              <a:t> </a:t>
            </a:r>
            <a:r>
              <a:rPr dirty="0" spc="-5" sz="1300">
                <a:uFillTx/>
                <a:latin typeface="Trebuchet MS"/>
                <a:cs typeface="Trebuchet MS"/>
              </a:rPr>
              <a:t>estrogen.</a:t>
            </a:r>
            <a:endParaRPr sz="13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object 2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8392" y="5838442"/>
            <a:ext cx="914400" cy="940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object 23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2191" y="239344"/>
            <a:ext cx="3956685" cy="39179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</a:pP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Oviducts (Fallopian</a:t>
            </a:r>
            <a:r>
              <a:rPr dirty="0" spc="-40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60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Tubes)</a:t>
            </a:r>
            <a:endParaRPr sz="2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1637" y="5106161"/>
            <a:ext cx="1495425" cy="1600200"/>
          </a:xfrm>
          <a:custGeom>
            <a:avLst/>
            <a:gdLst/>
            <a:ahLst/>
            <a:cxnLst/>
            <a:rect b="b" l="l" r="r" t="t"/>
            <a:pathLst>
              <a:path h="1600200" w="1495425">
                <a:moveTo>
                  <a:pt x="0" y="1600200"/>
                </a:moveTo>
                <a:lnTo>
                  <a:pt x="1495044" y="1600200"/>
                </a:lnTo>
                <a:lnTo>
                  <a:pt x="1495044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22980" y="3317113"/>
            <a:ext cx="7493000" cy="1478280"/>
          </a:xfrm>
          <a:custGeom>
            <a:avLst/>
            <a:gdLst/>
            <a:ahLst/>
            <a:cxnLst/>
            <a:rect b="b" l="l" r="r" t="t"/>
            <a:pathLst>
              <a:path h="1478279" w="7493000">
                <a:moveTo>
                  <a:pt x="0" y="1478280"/>
                </a:moveTo>
                <a:lnTo>
                  <a:pt x="7492619" y="1478280"/>
                </a:lnTo>
                <a:lnTo>
                  <a:pt x="7492619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2536" y="5897879"/>
            <a:ext cx="2340610" cy="579120"/>
          </a:xfrm>
          <a:custGeom>
            <a:avLst/>
            <a:gdLst/>
            <a:ahLst/>
            <a:cxnLst/>
            <a:rect b="b" l="l" r="r" t="t"/>
            <a:pathLst>
              <a:path h="579120" w="2340610">
                <a:moveTo>
                  <a:pt x="0" y="579120"/>
                </a:moveTo>
                <a:lnTo>
                  <a:pt x="2340356" y="579120"/>
                </a:lnTo>
                <a:lnTo>
                  <a:pt x="2340356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B1126C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29564" y="2525958"/>
            <a:ext cx="2082800" cy="7715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73025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</a:pP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Uterus</a:t>
            </a:r>
            <a:endParaRPr sz="2400">
              <a:uFillTx/>
              <a:latin typeface="Trebuchet MS"/>
              <a:cs typeface="Trebuchet MS"/>
            </a:endParaRPr>
          </a:p>
          <a:p>
            <a:pPr marL="344170">
              <a:lnSpc>
                <a:spcPct val="100000"/>
              </a:lnSpc>
              <a:spcBef>
                <a:spcPts val="355"/>
              </a:spcBef>
            </a:pPr>
            <a:r>
              <a:rPr b="1" dirty="0" spc="-10" sz="1800">
                <a:uFillTx/>
                <a:latin typeface="Trebuchet MS"/>
                <a:cs typeface="Trebuchet MS"/>
              </a:rPr>
              <a:t>I-Fundus </a:t>
            </a:r>
            <a:r>
              <a:rPr b="1" dirty="0" sz="1800">
                <a:uFillTx/>
                <a:latin typeface="Trebuchet MS"/>
                <a:cs typeface="Trebuchet MS"/>
              </a:rPr>
              <a:t>&amp;</a:t>
            </a:r>
            <a:r>
              <a:rPr b="1" dirty="0" spc="-105" sz="1800">
                <a:uFillTx/>
                <a:latin typeface="Trebuchet MS"/>
                <a:cs typeface="Trebuchet MS"/>
              </a:rPr>
              <a:t> </a:t>
            </a:r>
            <a:r>
              <a:rPr b="1" dirty="0" spc="-5" sz="1800">
                <a:uFillTx/>
                <a:latin typeface="Trebuchet MS"/>
                <a:cs typeface="Trebuchet MS"/>
              </a:rPr>
              <a:t>Body</a:t>
            </a:r>
            <a:endParaRPr sz="1800">
              <a:uFillTx/>
              <a:latin typeface="Trebuchet MS"/>
              <a:cs typeface="Trebuchet MS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7" name="object 7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676186" y="3310763"/>
          <a:ext cx="9833610" cy="315912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2340610"/>
                <a:gridCol w="7493000"/>
              </a:tblGrid>
              <a:tr h="1478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indent="-212090" marL="748665" marR="51562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="1" dirty="0" spc="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n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d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o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t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</a:t>
                      </a:r>
                      <a:r>
                        <a:rPr b="1" dirty="0" spc="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u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  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(mucosa)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286385" marL="38417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Epithelium: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simple columnar partially</a:t>
                      </a:r>
                      <a:r>
                        <a:rPr dirty="0" spc="4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ciliated.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marL="3841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Corium:	</a:t>
                      </a:r>
                      <a:r>
                        <a:rPr b="1" dirty="0" spc="-5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C.T + interstitial</a:t>
                      </a:r>
                      <a:r>
                        <a:rPr b="1" dirty="0" spc="-35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5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cells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Endometrial glands: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simple </a:t>
                      </a:r>
                      <a:r>
                        <a:rPr dirty="0" spc="-2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tubular</a:t>
                      </a:r>
                      <a:r>
                        <a:rPr dirty="0" spc="-25" sz="1300">
                          <a:uFillTx/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dirty="0" spc="-5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Uterine</a:t>
                      </a:r>
                      <a:r>
                        <a:rPr dirty="0" spc="30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gland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Stromal</a:t>
                      </a:r>
                      <a:r>
                        <a:rPr dirty="0" spc="-8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cells.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pc="-5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vessels.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Leucocytes.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15" sz="1300">
                          <a:uFillTx/>
                          <a:latin typeface="Trebuchet MS"/>
                          <a:cs typeface="Trebuchet MS"/>
                        </a:rPr>
                        <a:t>Reticular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fibers.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marL="583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Myometrium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(musculosa)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340995" marL="438784">
                        <a:lnSpc>
                          <a:spcPts val="1385"/>
                        </a:lnSpc>
                        <a:spcBef>
                          <a:spcPts val="450"/>
                        </a:spcBef>
                        <a:buSzPct val="107692"/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3 ill-defined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smooth </a:t>
                      </a:r>
                      <a:r>
                        <a:rPr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muscle</a:t>
                      </a:r>
                      <a:r>
                        <a:rPr dirty="0" spc="3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layers: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algn="r" marR="1315720">
                        <a:lnSpc>
                          <a:spcPts val="360"/>
                        </a:lnSpc>
                      </a:pPr>
                      <a:r>
                        <a:rPr dirty="0" spc="-5" sz="600">
                          <a:uFillTx/>
                          <a:latin typeface="Trebuchet MS"/>
                          <a:cs typeface="Trebuchet MS"/>
                        </a:rPr>
                        <a:t>Stratum</a:t>
                      </a:r>
                      <a:r>
                        <a:rPr dirty="0" spc="-50" sz="6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600">
                          <a:uFillTx/>
                          <a:latin typeface="Trebuchet MS"/>
                          <a:cs typeface="Trebuchet MS"/>
                        </a:rPr>
                        <a:t>submucosum</a:t>
                      </a:r>
                      <a:endParaRPr sz="6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ts val="1375"/>
                        </a:lnSpc>
                        <a:buFont typeface="Courier New"/>
                        <a:buChar char="o"/>
                      </a:pPr>
                      <a:r>
                        <a:rPr b="1" dirty="0" spc="-10" sz="1300">
                          <a:uFillTx/>
                          <a:latin typeface="Trebuchet MS"/>
                          <a:cs typeface="Trebuchet MS"/>
                        </a:rPr>
                        <a:t>Stratum</a:t>
                      </a:r>
                      <a:r>
                        <a:rPr b="1" dirty="0" spc="-2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submucosum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:</a:t>
                      </a:r>
                      <a:r>
                        <a:rPr dirty="0" spc="-1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longitudinal.	</a:t>
                      </a:r>
                      <a:r>
                        <a:rPr baseline="-27777" dirty="0" spc="-7" sz="1050">
                          <a:uFillTx/>
                          <a:latin typeface="Trebuchet MS"/>
                          <a:cs typeface="Trebuchet MS"/>
                        </a:rPr>
                        <a:t>Stratum</a:t>
                      </a:r>
                      <a:r>
                        <a:rPr baseline="-27777" dirty="0" spc="7" sz="105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aseline="-27777" dirty="0" spc="-15" sz="1050">
                          <a:uFillTx/>
                          <a:latin typeface="Trebuchet MS"/>
                          <a:cs typeface="Trebuchet MS"/>
                        </a:rPr>
                        <a:t>vasculare</a:t>
                      </a:r>
                      <a:endParaRPr baseline="-27777" sz="105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1375">
                        <a:lnSpc>
                          <a:spcPts val="1455"/>
                        </a:lnSpc>
                        <a:buFont typeface="Courier New"/>
                        <a:buChar char="o"/>
                      </a:pPr>
                      <a:r>
                        <a:rPr b="1" dirty="0" spc="-10" sz="1300">
                          <a:uFillTx/>
                          <a:latin typeface="Trebuchet MS"/>
                          <a:cs typeface="Trebuchet MS"/>
                        </a:rPr>
                        <a:t>Stratum 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vasculare: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circular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smooth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muscle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fibres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in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algn="r" marR="1281430">
                        <a:lnSpc>
                          <a:spcPts val="360"/>
                        </a:lnSpc>
                      </a:pPr>
                      <a:r>
                        <a:rPr dirty="0" spc="-5" sz="600">
                          <a:uFillTx/>
                          <a:latin typeface="Trebuchet MS"/>
                          <a:cs typeface="Trebuchet MS"/>
                        </a:rPr>
                        <a:t>Stratum</a:t>
                      </a:r>
                      <a:r>
                        <a:rPr dirty="0" spc="-75" sz="6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600">
                          <a:uFillTx/>
                          <a:latin typeface="Trebuchet MS"/>
                          <a:cs typeface="Trebuchet MS"/>
                        </a:rPr>
                        <a:t>supravasculare</a:t>
                      </a:r>
                      <a:endParaRPr sz="6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902335">
                        <a:lnSpc>
                          <a:spcPts val="1300"/>
                        </a:lnSpc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figure of 8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arrangement around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large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dirty="0" spc="6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vessels.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algn="r" indent="-286385" lvl="1" marL="841375" marR="1335405">
                        <a:lnSpc>
                          <a:spcPct val="100000"/>
                        </a:lnSpc>
                        <a:buFont typeface="Courier New"/>
                        <a:buChar char="o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St</a:t>
                      </a:r>
                      <a:r>
                        <a:rPr b="1" dirty="0" spc="-40" sz="1300"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a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t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um</a:t>
                      </a:r>
                      <a:r>
                        <a:rPr b="1" dirty="0" spc="-3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sup</a:t>
                      </a:r>
                      <a:r>
                        <a:rPr b="1" dirty="0" spc="-35" sz="1300"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a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v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ascula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pc="5" sz="1300"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="1" dirty="0" sz="1300">
                          <a:uFillTx/>
                          <a:latin typeface="Trebuchet MS"/>
                          <a:cs typeface="Trebuchet MS"/>
                        </a:rPr>
                        <a:t>:</a:t>
                      </a:r>
                      <a:r>
                        <a:rPr b="1" dirty="0" spc="-3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longit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udin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al.	</a:t>
                      </a:r>
                      <a:r>
                        <a:rPr baseline="27777" dirty="0" spc="-7" sz="1050">
                          <a:uFillTx/>
                          <a:latin typeface="Trebuchet MS"/>
                          <a:cs typeface="Trebuchet MS"/>
                        </a:rPr>
                        <a:t>P</a:t>
                      </a:r>
                      <a:r>
                        <a:rPr baseline="27777" dirty="0" sz="1050"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aseline="27777" dirty="0" spc="7" sz="1050"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aseline="27777" dirty="0" sz="1050">
                          <a:uFillTx/>
                          <a:latin typeface="Trebuchet MS"/>
                          <a:cs typeface="Trebuchet MS"/>
                        </a:rPr>
                        <a:t>i</a:t>
                      </a:r>
                      <a:r>
                        <a:rPr baseline="27777" dirty="0" spc="-7" sz="1050">
                          <a:uFillTx/>
                          <a:latin typeface="Trebuchet MS"/>
                          <a:cs typeface="Trebuchet MS"/>
                        </a:rPr>
                        <a:t>m</a:t>
                      </a:r>
                      <a:r>
                        <a:rPr baseline="27777" dirty="0" sz="1050"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aseline="27777" dirty="0" spc="-7" sz="1050">
                          <a:uFillTx/>
                          <a:latin typeface="Trebuchet MS"/>
                          <a:cs typeface="Trebuchet MS"/>
                        </a:rPr>
                        <a:t>t</a:t>
                      </a:r>
                      <a:r>
                        <a:rPr baseline="27777" dirty="0" sz="1050">
                          <a:uFillTx/>
                          <a:latin typeface="Trebuchet MS"/>
                          <a:cs typeface="Trebuchet MS"/>
                        </a:rPr>
                        <a:t>rium</a:t>
                      </a:r>
                      <a:endParaRPr baseline="27777" sz="105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indent="-218440" marL="802005" marR="5632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pc="-7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P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e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t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r</a:t>
                      </a: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</a:t>
                      </a:r>
                      <a:r>
                        <a:rPr b="1" dirty="0" spc="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u</a:t>
                      </a:r>
                      <a:r>
                        <a:rPr b="1" dirty="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  </a:t>
                      </a: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(serosa)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-286385" marL="384175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Formed of simple squamous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epithelium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(mesothelium) and sub-epithelial</a:t>
                      </a:r>
                      <a:r>
                        <a:rPr dirty="0" spc="10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56092" y="3486911"/>
            <a:ext cx="136855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803892" y="4878323"/>
            <a:ext cx="454151" cy="999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73413" y="5051044"/>
            <a:ext cx="668655" cy="220979"/>
          </a:xfrm>
          <a:custGeom>
            <a:avLst/>
            <a:gdLst/>
            <a:ahLst/>
            <a:cxnLst/>
            <a:rect b="b" l="l" r="r" t="t"/>
            <a:pathLst>
              <a:path h="220979" w="668654">
                <a:moveTo>
                  <a:pt x="580935" y="193141"/>
                </a:moveTo>
                <a:lnTo>
                  <a:pt x="573023" y="220979"/>
                </a:lnTo>
                <a:lnTo>
                  <a:pt x="668401" y="202945"/>
                </a:lnTo>
                <a:lnTo>
                  <a:pt x="662015" y="197103"/>
                </a:lnTo>
                <a:lnTo>
                  <a:pt x="594867" y="197103"/>
                </a:lnTo>
                <a:lnTo>
                  <a:pt x="580935" y="193141"/>
                </a:lnTo>
                <a:close/>
              </a:path>
              <a:path h="220979" w="668654">
                <a:moveTo>
                  <a:pt x="588870" y="165219"/>
                </a:moveTo>
                <a:lnTo>
                  <a:pt x="580935" y="193141"/>
                </a:lnTo>
                <a:lnTo>
                  <a:pt x="594867" y="197103"/>
                </a:lnTo>
                <a:lnTo>
                  <a:pt x="602741" y="169163"/>
                </a:lnTo>
                <a:lnTo>
                  <a:pt x="588870" y="165219"/>
                </a:lnTo>
                <a:close/>
              </a:path>
              <a:path h="220979" w="668654">
                <a:moveTo>
                  <a:pt x="596772" y="137413"/>
                </a:moveTo>
                <a:lnTo>
                  <a:pt x="588870" y="165219"/>
                </a:lnTo>
                <a:lnTo>
                  <a:pt x="602741" y="169163"/>
                </a:lnTo>
                <a:lnTo>
                  <a:pt x="594867" y="197103"/>
                </a:lnTo>
                <a:lnTo>
                  <a:pt x="662015" y="197103"/>
                </a:lnTo>
                <a:lnTo>
                  <a:pt x="596772" y="137413"/>
                </a:lnTo>
                <a:close/>
              </a:path>
              <a:path h="220979" w="668654">
                <a:moveTo>
                  <a:pt x="7873" y="0"/>
                </a:moveTo>
                <a:lnTo>
                  <a:pt x="0" y="27939"/>
                </a:lnTo>
                <a:lnTo>
                  <a:pt x="580935" y="193141"/>
                </a:lnTo>
                <a:lnTo>
                  <a:pt x="588870" y="165219"/>
                </a:lnTo>
                <a:lnTo>
                  <a:pt x="7873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88068" y="5201920"/>
            <a:ext cx="851535" cy="271780"/>
          </a:xfrm>
          <a:custGeom>
            <a:avLst/>
            <a:gdLst/>
            <a:ahLst/>
            <a:cxnLst/>
            <a:rect b="b" l="l" r="r" t="t"/>
            <a:pathLst>
              <a:path h="271779" w="851534">
                <a:moveTo>
                  <a:pt x="763759" y="243608"/>
                </a:moveTo>
                <a:lnTo>
                  <a:pt x="755903" y="271398"/>
                </a:lnTo>
                <a:lnTo>
                  <a:pt x="851280" y="253237"/>
                </a:lnTo>
                <a:lnTo>
                  <a:pt x="845011" y="247522"/>
                </a:lnTo>
                <a:lnTo>
                  <a:pt x="777621" y="247522"/>
                </a:lnTo>
                <a:lnTo>
                  <a:pt x="763759" y="243608"/>
                </a:lnTo>
                <a:close/>
              </a:path>
              <a:path h="271779" w="851534">
                <a:moveTo>
                  <a:pt x="771655" y="215675"/>
                </a:moveTo>
                <a:lnTo>
                  <a:pt x="763759" y="243608"/>
                </a:lnTo>
                <a:lnTo>
                  <a:pt x="777621" y="247522"/>
                </a:lnTo>
                <a:lnTo>
                  <a:pt x="785495" y="219582"/>
                </a:lnTo>
                <a:lnTo>
                  <a:pt x="771655" y="215675"/>
                </a:lnTo>
                <a:close/>
              </a:path>
              <a:path h="271779" w="851534">
                <a:moveTo>
                  <a:pt x="779526" y="187832"/>
                </a:moveTo>
                <a:lnTo>
                  <a:pt x="771655" y="215675"/>
                </a:lnTo>
                <a:lnTo>
                  <a:pt x="785495" y="219582"/>
                </a:lnTo>
                <a:lnTo>
                  <a:pt x="777621" y="247522"/>
                </a:lnTo>
                <a:lnTo>
                  <a:pt x="845011" y="247522"/>
                </a:lnTo>
                <a:lnTo>
                  <a:pt x="779526" y="187832"/>
                </a:lnTo>
                <a:close/>
              </a:path>
              <a:path h="271779" w="851534">
                <a:moveTo>
                  <a:pt x="7874" y="0"/>
                </a:moveTo>
                <a:lnTo>
                  <a:pt x="0" y="27939"/>
                </a:lnTo>
                <a:lnTo>
                  <a:pt x="763759" y="243608"/>
                </a:lnTo>
                <a:lnTo>
                  <a:pt x="771655" y="215675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86164" y="5202682"/>
            <a:ext cx="818515" cy="379095"/>
          </a:xfrm>
          <a:custGeom>
            <a:avLst/>
            <a:gdLst/>
            <a:ahLst/>
            <a:cxnLst/>
            <a:rect b="b" l="l" r="r" t="t"/>
            <a:pathLst>
              <a:path h="379095" w="818515">
                <a:moveTo>
                  <a:pt x="732877" y="352375"/>
                </a:moveTo>
                <a:lnTo>
                  <a:pt x="721105" y="378841"/>
                </a:lnTo>
                <a:lnTo>
                  <a:pt x="818133" y="374396"/>
                </a:lnTo>
                <a:lnTo>
                  <a:pt x="804848" y="358267"/>
                </a:lnTo>
                <a:lnTo>
                  <a:pt x="746125" y="358267"/>
                </a:lnTo>
                <a:lnTo>
                  <a:pt x="732877" y="352375"/>
                </a:lnTo>
                <a:close/>
              </a:path>
              <a:path h="379095" w="818515">
                <a:moveTo>
                  <a:pt x="744663" y="325879"/>
                </a:moveTo>
                <a:lnTo>
                  <a:pt x="732877" y="352375"/>
                </a:lnTo>
                <a:lnTo>
                  <a:pt x="746125" y="358267"/>
                </a:lnTo>
                <a:lnTo>
                  <a:pt x="757808" y="331724"/>
                </a:lnTo>
                <a:lnTo>
                  <a:pt x="744663" y="325879"/>
                </a:lnTo>
                <a:close/>
              </a:path>
              <a:path h="379095" w="818515">
                <a:moveTo>
                  <a:pt x="756411" y="299466"/>
                </a:moveTo>
                <a:lnTo>
                  <a:pt x="744663" y="325879"/>
                </a:lnTo>
                <a:lnTo>
                  <a:pt x="757808" y="331724"/>
                </a:lnTo>
                <a:lnTo>
                  <a:pt x="746125" y="358267"/>
                </a:lnTo>
                <a:lnTo>
                  <a:pt x="804848" y="358267"/>
                </a:lnTo>
                <a:lnTo>
                  <a:pt x="756411" y="299466"/>
                </a:lnTo>
                <a:close/>
              </a:path>
              <a:path h="379095" w="818515">
                <a:moveTo>
                  <a:pt x="11683" y="0"/>
                </a:moveTo>
                <a:lnTo>
                  <a:pt x="0" y="26416"/>
                </a:lnTo>
                <a:lnTo>
                  <a:pt x="732877" y="352375"/>
                </a:lnTo>
                <a:lnTo>
                  <a:pt x="744663" y="325879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94876" y="5469128"/>
            <a:ext cx="709930" cy="298450"/>
          </a:xfrm>
          <a:custGeom>
            <a:avLst/>
            <a:gdLst/>
            <a:ahLst/>
            <a:cxnLst/>
            <a:rect b="b" l="l" r="r" t="t"/>
            <a:pathLst>
              <a:path h="298450" w="709929">
                <a:moveTo>
                  <a:pt x="623239" y="271073"/>
                </a:moveTo>
                <a:lnTo>
                  <a:pt x="612648" y="298056"/>
                </a:lnTo>
                <a:lnTo>
                  <a:pt x="709422" y="289306"/>
                </a:lnTo>
                <a:lnTo>
                  <a:pt x="697768" y="276377"/>
                </a:lnTo>
                <a:lnTo>
                  <a:pt x="636777" y="276377"/>
                </a:lnTo>
                <a:lnTo>
                  <a:pt x="623239" y="271073"/>
                </a:lnTo>
                <a:close/>
              </a:path>
              <a:path h="298450" w="709929">
                <a:moveTo>
                  <a:pt x="633817" y="244125"/>
                </a:moveTo>
                <a:lnTo>
                  <a:pt x="623239" y="271073"/>
                </a:lnTo>
                <a:lnTo>
                  <a:pt x="636777" y="276377"/>
                </a:lnTo>
                <a:lnTo>
                  <a:pt x="647319" y="249415"/>
                </a:lnTo>
                <a:lnTo>
                  <a:pt x="633817" y="244125"/>
                </a:lnTo>
                <a:close/>
              </a:path>
              <a:path h="298450" w="709929">
                <a:moveTo>
                  <a:pt x="644398" y="217170"/>
                </a:moveTo>
                <a:lnTo>
                  <a:pt x="633817" y="244125"/>
                </a:lnTo>
                <a:lnTo>
                  <a:pt x="647319" y="249415"/>
                </a:lnTo>
                <a:lnTo>
                  <a:pt x="636777" y="276377"/>
                </a:lnTo>
                <a:lnTo>
                  <a:pt x="697768" y="276377"/>
                </a:lnTo>
                <a:lnTo>
                  <a:pt x="644398" y="217170"/>
                </a:lnTo>
                <a:close/>
              </a:path>
              <a:path h="298450" w="709929">
                <a:moveTo>
                  <a:pt x="10668" y="0"/>
                </a:moveTo>
                <a:lnTo>
                  <a:pt x="0" y="26924"/>
                </a:lnTo>
                <a:lnTo>
                  <a:pt x="623239" y="271073"/>
                </a:lnTo>
                <a:lnTo>
                  <a:pt x="633817" y="244125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85782" y="5202809"/>
            <a:ext cx="675640" cy="334010"/>
          </a:xfrm>
          <a:custGeom>
            <a:avLst/>
            <a:gdLst/>
            <a:ahLst/>
            <a:cxnLst/>
            <a:rect b="b" l="l" r="r" t="t"/>
            <a:pathLst>
              <a:path h="334010" w="675640">
                <a:moveTo>
                  <a:pt x="590551" y="307335"/>
                </a:moveTo>
                <a:lnTo>
                  <a:pt x="578103" y="333502"/>
                </a:lnTo>
                <a:lnTo>
                  <a:pt x="675259" y="331597"/>
                </a:lnTo>
                <a:lnTo>
                  <a:pt x="661172" y="313563"/>
                </a:lnTo>
                <a:lnTo>
                  <a:pt x="603631" y="313563"/>
                </a:lnTo>
                <a:lnTo>
                  <a:pt x="590551" y="307335"/>
                </a:lnTo>
                <a:close/>
              </a:path>
              <a:path h="334010" w="675640">
                <a:moveTo>
                  <a:pt x="602997" y="281173"/>
                </a:moveTo>
                <a:lnTo>
                  <a:pt x="590551" y="307335"/>
                </a:lnTo>
                <a:lnTo>
                  <a:pt x="603631" y="313563"/>
                </a:lnTo>
                <a:lnTo>
                  <a:pt x="616076" y="287401"/>
                </a:lnTo>
                <a:lnTo>
                  <a:pt x="602997" y="281173"/>
                </a:lnTo>
                <a:close/>
              </a:path>
              <a:path h="334010" w="675640">
                <a:moveTo>
                  <a:pt x="615442" y="255016"/>
                </a:moveTo>
                <a:lnTo>
                  <a:pt x="602997" y="281173"/>
                </a:lnTo>
                <a:lnTo>
                  <a:pt x="616076" y="287401"/>
                </a:lnTo>
                <a:lnTo>
                  <a:pt x="603631" y="313563"/>
                </a:lnTo>
                <a:lnTo>
                  <a:pt x="661172" y="313563"/>
                </a:lnTo>
                <a:lnTo>
                  <a:pt x="615442" y="255016"/>
                </a:lnTo>
                <a:close/>
              </a:path>
              <a:path h="334010" w="675640">
                <a:moveTo>
                  <a:pt x="12446" y="0"/>
                </a:moveTo>
                <a:lnTo>
                  <a:pt x="0" y="26162"/>
                </a:lnTo>
                <a:lnTo>
                  <a:pt x="590551" y="307335"/>
                </a:lnTo>
                <a:lnTo>
                  <a:pt x="602997" y="281173"/>
                </a:lnTo>
                <a:lnTo>
                  <a:pt x="12446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223756" y="5712053"/>
            <a:ext cx="676910" cy="128270"/>
          </a:xfrm>
          <a:custGeom>
            <a:avLst/>
            <a:gdLst/>
            <a:ahLst/>
            <a:cxnLst/>
            <a:rect b="b" l="l" r="r" t="t"/>
            <a:pathLst>
              <a:path h="128270" w="676909">
                <a:moveTo>
                  <a:pt x="588898" y="99209"/>
                </a:moveTo>
                <a:lnTo>
                  <a:pt x="585470" y="127952"/>
                </a:lnTo>
                <a:lnTo>
                  <a:pt x="660802" y="100926"/>
                </a:lnTo>
                <a:lnTo>
                  <a:pt x="603250" y="100926"/>
                </a:lnTo>
                <a:lnTo>
                  <a:pt x="588898" y="99209"/>
                </a:lnTo>
                <a:close/>
              </a:path>
              <a:path h="128270" w="676909">
                <a:moveTo>
                  <a:pt x="592329" y="70442"/>
                </a:moveTo>
                <a:lnTo>
                  <a:pt x="588898" y="99209"/>
                </a:lnTo>
                <a:lnTo>
                  <a:pt x="603250" y="100926"/>
                </a:lnTo>
                <a:lnTo>
                  <a:pt x="606805" y="72174"/>
                </a:lnTo>
                <a:lnTo>
                  <a:pt x="592329" y="70442"/>
                </a:lnTo>
                <a:close/>
              </a:path>
              <a:path h="128270" w="676909">
                <a:moveTo>
                  <a:pt x="595757" y="41706"/>
                </a:moveTo>
                <a:lnTo>
                  <a:pt x="592329" y="70442"/>
                </a:lnTo>
                <a:lnTo>
                  <a:pt x="606805" y="72174"/>
                </a:lnTo>
                <a:lnTo>
                  <a:pt x="603250" y="100926"/>
                </a:lnTo>
                <a:lnTo>
                  <a:pt x="660802" y="100926"/>
                </a:lnTo>
                <a:lnTo>
                  <a:pt x="676910" y="95148"/>
                </a:lnTo>
                <a:lnTo>
                  <a:pt x="595757" y="41706"/>
                </a:lnTo>
                <a:close/>
              </a:path>
              <a:path h="128270" w="676909">
                <a:moveTo>
                  <a:pt x="3555" y="0"/>
                </a:moveTo>
                <a:lnTo>
                  <a:pt x="0" y="28752"/>
                </a:lnTo>
                <a:lnTo>
                  <a:pt x="588898" y="99209"/>
                </a:lnTo>
                <a:lnTo>
                  <a:pt x="592329" y="70442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7244" y="5878066"/>
            <a:ext cx="914400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17" name="object 17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340974" y="831850"/>
          <a:ext cx="5251449" cy="1736724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151255"/>
                <a:gridCol w="2614930"/>
                <a:gridCol w="1485264"/>
              </a:tblGrid>
              <a:tr h="883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b="1" dirty="0" spc="-5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Mucosa</a:t>
                      </a:r>
                      <a:endParaRPr sz="15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Highly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folded.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97790" marR="19240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Epithelium: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Simple columnar  partially</a:t>
                      </a:r>
                      <a:r>
                        <a:rPr dirty="0" spc="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ciliated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Corium of</a:t>
                      </a:r>
                      <a:r>
                        <a:rPr dirty="0" spc="-1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b="1" dirty="0" spc="-5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Musculosa</a:t>
                      </a:r>
                      <a:endParaRPr sz="15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179070" marL="27686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Inner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25" sz="1300">
                          <a:uFillTx/>
                          <a:latin typeface="Trebuchet MS"/>
                          <a:cs typeface="Trebuchet MS"/>
                        </a:rPr>
                        <a:t>circular.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79070" marL="27686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Outer</a:t>
                      </a:r>
                      <a:r>
                        <a:rPr dirty="0" spc="-1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longitudinal.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pc="-5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Serosa</a:t>
                      </a:r>
                      <a:endParaRPr sz="15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uFillTx/>
                        <a:latin typeface="Times New Roman"/>
                        <a:cs typeface="Times New Roman"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>
                        <a:uFillTx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18" name="object 18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5720969" y="827913"/>
          <a:ext cx="4623434" cy="175323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1240155"/>
                <a:gridCol w="3383279"/>
              </a:tblGrid>
              <a:tr h="589915">
                <a:tc>
                  <a:txBody>
                    <a:bodyPr/>
                    <a:lstStyle/>
                    <a:p>
                      <a:pPr indent="-140335" marL="424815" marR="2641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b="1" dirty="0" spc="-10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C</a:t>
                      </a:r>
                      <a:r>
                        <a:rPr b="1" dirty="0" spc="-5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ili</a:t>
                      </a:r>
                      <a:r>
                        <a:rPr b="1" dirty="0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ated  cells</a:t>
                      </a:r>
                      <a:endParaRPr sz="15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181610" marL="280035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dirty="0" spc="-1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Non-secretory.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8003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Cilia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beat toward</a:t>
                      </a:r>
                      <a:r>
                        <a:rPr dirty="0" spc="2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uterus.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algn="ctr" indent="-1270" marL="294005" marR="272415">
                        <a:lnSpc>
                          <a:spcPct val="100000"/>
                        </a:lnSpc>
                      </a:pPr>
                      <a:r>
                        <a:rPr b="1" dirty="0" spc="-5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Non-  </a:t>
                      </a:r>
                      <a:r>
                        <a:rPr b="1" dirty="0" sz="15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ciliated  cells</a:t>
                      </a:r>
                      <a:endParaRPr sz="15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181610" marL="280035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dirty="0" spc="-30" sz="1300">
                          <a:uFillTx/>
                          <a:latin typeface="Trebuchet MS"/>
                          <a:cs typeface="Trebuchet MS"/>
                        </a:rPr>
                        <a:t>Thinner,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also called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peg</a:t>
                      </a:r>
                      <a:r>
                        <a:rPr dirty="0" spc="5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cells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8003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Secretory cells.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8003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Apices bulge above ciliated</a:t>
                      </a:r>
                      <a:r>
                        <a:rPr dirty="0" spc="2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cells.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181610" marL="280035" marR="2292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Their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apices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contain nutritive material  to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nourish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gametes.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19" name="object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114800" y="853439"/>
            <a:ext cx="1447800" cy="170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object 2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464040" y="853439"/>
            <a:ext cx="795527" cy="544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object 21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2" name="object 2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708761" y="1153794"/>
          <a:ext cx="8352155" cy="1102359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2228215"/>
                <a:gridCol w="6123940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b="1" dirty="0" spc="-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Mucosa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286385" marL="384810" marR="65278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Epithelium: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simple columnar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 cervical canal, but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changes to </a:t>
                      </a:r>
                      <a:r>
                        <a:rPr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stratified squamous epith. </a:t>
                      </a:r>
                      <a:r>
                        <a:rPr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(non-keratinized)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external</a:t>
                      </a:r>
                      <a:r>
                        <a:rPr dirty="0" spc="13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marL="38481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Corium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: CT containing tubulo-alveolar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glands.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559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pc="-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Substance </a:t>
                      </a:r>
                      <a:r>
                        <a:rPr b="1" dirty="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b="1" dirty="0" spc="-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b="1" dirty="0" spc="-70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5" sz="14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cervix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338455" marL="436880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dense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fibrous tissue with few smooth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muscle</a:t>
                      </a:r>
                      <a:r>
                        <a:rPr dirty="0" spc="4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fibers.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7340" y="0"/>
            <a:ext cx="2295525" cy="995044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20066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580"/>
              </a:spcBef>
              <a:buFont typeface="Wingdings"/>
              <a:buChar char=""/>
            </a:pP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Uterus</a:t>
            </a:r>
            <a:endParaRPr sz="2400">
              <a:uFillTx/>
              <a:latin typeface="Trebuchet MS"/>
              <a:cs typeface="Trebuchet MS"/>
            </a:endParaRPr>
          </a:p>
          <a:p>
            <a:pPr marL="499109">
              <a:lnSpc>
                <a:spcPct val="100000"/>
              </a:lnSpc>
              <a:spcBef>
                <a:spcPts val="1110"/>
              </a:spcBef>
            </a:pPr>
            <a:r>
              <a:rPr b="1" dirty="0" spc="-5" sz="1800">
                <a:uFillTx/>
                <a:latin typeface="Trebuchet MS"/>
                <a:cs typeface="Trebuchet MS"/>
              </a:rPr>
              <a:t>II-Uterine</a:t>
            </a:r>
            <a:r>
              <a:rPr b="1" dirty="0" spc="-25" sz="1800">
                <a:uFillTx/>
                <a:latin typeface="Trebuchet MS"/>
                <a:cs typeface="Trebuchet MS"/>
              </a:rPr>
              <a:t> </a:t>
            </a:r>
            <a:r>
              <a:rPr b="1" dirty="0" spc="5" sz="1800">
                <a:uFillTx/>
                <a:latin typeface="Trebuchet MS"/>
                <a:cs typeface="Trebuchet MS"/>
              </a:rPr>
              <a:t>Cervix</a:t>
            </a:r>
            <a:endParaRPr sz="18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076943" y="1665732"/>
            <a:ext cx="1301496" cy="88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13519" y="708659"/>
            <a:ext cx="1303020" cy="903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7340" y="2839592"/>
            <a:ext cx="1248410" cy="39116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</a:pPr>
            <a:r>
              <a:rPr dirty="0" spc="-200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V</a:t>
            </a: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agina</a:t>
            </a:r>
            <a:endParaRPr sz="2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82826" y="5724245"/>
            <a:ext cx="3232150" cy="36131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sz="11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Note: The Sources of vaginal wetness </a:t>
            </a:r>
            <a:r>
              <a:rPr dirty="0" sz="11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are </a:t>
            </a:r>
            <a:r>
              <a:rPr dirty="0" spc="-5" sz="11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secretion  of the uterus and blood vessels of vaginal</a:t>
            </a:r>
            <a:r>
              <a:rPr dirty="0" spc="100" sz="11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1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mucosa</a:t>
            </a:r>
            <a:endParaRPr sz="1100">
              <a:uFillTx/>
              <a:latin typeface="Trebuchet MS"/>
              <a:cs typeface="Trebuchet MS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8" name="object 8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708761" y="3453384"/>
          <a:ext cx="8352154" cy="2050414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2169795"/>
                <a:gridCol w="6182359"/>
              </a:tblGrid>
              <a:tr h="108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b="1" dirty="0" spc="-10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Mucosa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286385" marL="38481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shows transverse folds and is</a:t>
                      </a:r>
                      <a:r>
                        <a:rPr dirty="0" spc="4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made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of:	</a:t>
                      </a:r>
                      <a:r>
                        <a:rPr baseline="4629" dirty="0" spc="-30" sz="18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Vagina </a:t>
                      </a:r>
                      <a:r>
                        <a:rPr baseline="4629" dirty="0" sz="18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does not contain</a:t>
                      </a:r>
                      <a:r>
                        <a:rPr baseline="4629" dirty="0" spc="-172" sz="18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aseline="4629" dirty="0" spc="-7" sz="1800">
                          <a:solidFill>
                            <a:srgbClr val="7E7E7E"/>
                          </a:solidFill>
                          <a:uFillTx/>
                          <a:latin typeface="Trebuchet MS"/>
                          <a:cs typeface="Trebuchet MS"/>
                        </a:rPr>
                        <a:t>gland</a:t>
                      </a:r>
                      <a:endParaRPr baseline="4629" sz="18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2010" marR="29019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Epithelium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stratified squamous </a:t>
                      </a:r>
                      <a:r>
                        <a:rPr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epithelium 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non-keratinized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, rich 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in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glycogen.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6385" lvl="1" marL="842010" marR="3556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Corium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: of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dense </a:t>
                      </a:r>
                      <a:r>
                        <a:rPr dirty="0" spc="-45" sz="1300">
                          <a:uFillTx/>
                          <a:latin typeface="Trebuchet MS"/>
                          <a:cs typeface="Trebuchet MS"/>
                        </a:rPr>
                        <a:t>C.T.,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very rich 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vessels, elastic fibres and  leucocytes.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Musculosa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pc="-5" sz="1400">
                          <a:uFillTx/>
                          <a:latin typeface="Trebuchet MS"/>
                          <a:cs typeface="Trebuchet MS"/>
                        </a:rPr>
                        <a:t>formed </a:t>
                      </a:r>
                      <a:r>
                        <a:rPr dirty="0" sz="1400">
                          <a:uFillTx/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pc="-5" sz="1400">
                          <a:uFillTx/>
                          <a:latin typeface="Trebuchet MS"/>
                          <a:cs typeface="Trebuchet MS"/>
                        </a:rPr>
                        <a:t>interlacing inner circular and </a:t>
                      </a:r>
                      <a:r>
                        <a:rPr dirty="0" sz="1400">
                          <a:uFillTx/>
                          <a:latin typeface="Trebuchet MS"/>
                          <a:cs typeface="Trebuchet MS"/>
                        </a:rPr>
                        <a:t>outer </a:t>
                      </a:r>
                      <a:r>
                        <a:rPr dirty="0" spc="-5" sz="1400">
                          <a:uFillTx/>
                          <a:latin typeface="Trebuchet MS"/>
                          <a:cs typeface="Trebuchet MS"/>
                        </a:rPr>
                        <a:t>longitudinal layers</a:t>
                      </a:r>
                      <a:r>
                        <a:rPr dirty="0" spc="-60" sz="14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>
                          <a:uFillTx/>
                          <a:latin typeface="Trebuchet MS"/>
                          <a:cs typeface="Trebuchet MS"/>
                        </a:rPr>
                        <a:t>of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pc="-5" sz="1400">
                          <a:uFillTx/>
                          <a:latin typeface="Trebuchet MS"/>
                          <a:cs typeface="Trebuchet MS"/>
                        </a:rPr>
                        <a:t>smooth muscle</a:t>
                      </a:r>
                      <a:r>
                        <a:rPr dirty="0" spc="-55" sz="14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400">
                          <a:uFillTx/>
                          <a:latin typeface="Trebuchet MS"/>
                          <a:cs typeface="Trebuchet MS"/>
                        </a:rPr>
                        <a:t>fibres.</a:t>
                      </a:r>
                      <a:endParaRPr sz="14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pc="-5" sz="16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Adventitia</a:t>
                      </a:r>
                      <a:endParaRPr sz="16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indent="-286385" marL="38481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formed of loose</a:t>
                      </a:r>
                      <a:r>
                        <a:rPr dirty="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</a:t>
                      </a:r>
                      <a:endParaRPr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72956" y="3444240"/>
            <a:ext cx="1524000" cy="2083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2833" y="251586"/>
            <a:ext cx="2562860" cy="39116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</a:pP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Mammary</a:t>
            </a:r>
            <a:r>
              <a:rPr dirty="0" spc="-7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24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Gland</a:t>
            </a:r>
            <a:endParaRPr sz="2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51602" y="1610741"/>
            <a:ext cx="4991100" cy="2468880"/>
          </a:xfrm>
          <a:custGeom>
            <a:avLst/>
            <a:gdLst/>
            <a:ahLst/>
            <a:cxnLst/>
            <a:rect b="b" l="l" r="r" t="t"/>
            <a:pathLst>
              <a:path h="2468879" w="4991100">
                <a:moveTo>
                  <a:pt x="0" y="2468880"/>
                </a:moveTo>
                <a:lnTo>
                  <a:pt x="4991100" y="2468880"/>
                </a:lnTo>
                <a:lnTo>
                  <a:pt x="4991100" y="0"/>
                </a:lnTo>
                <a:lnTo>
                  <a:pt x="0" y="0"/>
                </a:lnTo>
                <a:lnTo>
                  <a:pt x="0" y="2468880"/>
                </a:lnTo>
                <a:close/>
              </a:path>
            </a:pathLst>
          </a:custGeom>
          <a:solidFill>
            <a:srgbClr val="FFFFFF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16939" y="657225"/>
            <a:ext cx="7304405" cy="45339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3335" vert="horz" wrap="square">
            <a:spAutoFit/>
          </a:bodyPr>
          <a:lstStyle/>
          <a:p>
            <a:pPr indent="-286385" marL="299085"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r>
              <a:rPr dirty="0" sz="1400">
                <a:uFillTx/>
                <a:latin typeface="Trebuchet MS"/>
                <a:cs typeface="Trebuchet MS"/>
              </a:rPr>
              <a:t>At </a:t>
            </a:r>
            <a:r>
              <a:rPr dirty="0" spc="-5" sz="1400">
                <a:uFillTx/>
                <a:latin typeface="Trebuchet MS"/>
                <a:cs typeface="Trebuchet MS"/>
              </a:rPr>
              <a:t>puberty they enlarge by accumulation </a:t>
            </a:r>
            <a:r>
              <a:rPr dirty="0" sz="1400">
                <a:uFillTx/>
                <a:latin typeface="Trebuchet MS"/>
                <a:cs typeface="Trebuchet MS"/>
              </a:rPr>
              <a:t>of </a:t>
            </a:r>
            <a:r>
              <a:rPr dirty="0" spc="-5" sz="1400">
                <a:uFillTx/>
                <a:latin typeface="Trebuchet MS"/>
                <a:cs typeface="Trebuchet MS"/>
              </a:rPr>
              <a:t>fat, but contain </a:t>
            </a:r>
            <a:r>
              <a:rPr dirty="0" sz="1400">
                <a:uFillTx/>
                <a:latin typeface="Trebuchet MS"/>
                <a:cs typeface="Trebuchet MS"/>
              </a:rPr>
              <a:t>only a </a:t>
            </a:r>
            <a:r>
              <a:rPr dirty="0" spc="-5" sz="1400">
                <a:uFillTx/>
                <a:latin typeface="Trebuchet MS"/>
                <a:cs typeface="Trebuchet MS"/>
              </a:rPr>
              <a:t>duct</a:t>
            </a:r>
            <a:r>
              <a:rPr dirty="0" spc="-110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system.</a:t>
            </a:r>
            <a:endParaRPr sz="1400">
              <a:uFillTx/>
              <a:latin typeface="Trebuchet MS"/>
              <a:cs typeface="Trebuchet MS"/>
            </a:endParaRPr>
          </a:p>
          <a:p>
            <a:pPr indent="-286385" marL="299085">
              <a:lnSpc>
                <a:spcPct val="100000"/>
              </a:lnSpc>
              <a:buFont typeface="Arial"/>
              <a:buChar char="•"/>
            </a:pPr>
            <a:r>
              <a:rPr dirty="0" spc="-5" sz="1400">
                <a:uFillTx/>
                <a:latin typeface="Trebuchet MS"/>
                <a:cs typeface="Trebuchet MS"/>
              </a:rPr>
              <a:t>Secretory units appear </a:t>
            </a:r>
            <a:r>
              <a:rPr dirty="0" sz="1400">
                <a:uFillTx/>
                <a:latin typeface="Trebuchet MS"/>
                <a:cs typeface="Trebuchet MS"/>
              </a:rPr>
              <a:t>only </a:t>
            </a:r>
            <a:r>
              <a:rPr dirty="0" spc="-5" sz="1400">
                <a:uFillTx/>
                <a:latin typeface="Trebuchet MS"/>
                <a:cs typeface="Trebuchet MS"/>
              </a:rPr>
              <a:t>during pregnancy and are </a:t>
            </a:r>
            <a:r>
              <a:rPr dirty="0" sz="1400">
                <a:uFillTx/>
                <a:latin typeface="Trebuchet MS"/>
                <a:cs typeface="Trebuchet MS"/>
              </a:rPr>
              <a:t>functioning only </a:t>
            </a:r>
            <a:r>
              <a:rPr dirty="0" spc="-5" sz="1400">
                <a:uFillTx/>
                <a:latin typeface="Trebuchet MS"/>
                <a:cs typeface="Trebuchet MS"/>
              </a:rPr>
              <a:t>during</a:t>
            </a:r>
            <a:r>
              <a:rPr dirty="0" spc="-60" sz="1400">
                <a:uFillTx/>
                <a:latin typeface="Trebuchet MS"/>
                <a:cs typeface="Trebuchet MS"/>
              </a:rPr>
              <a:t> </a:t>
            </a:r>
            <a:r>
              <a:rPr dirty="0" spc="-5" sz="1400">
                <a:uFillTx/>
                <a:latin typeface="Trebuchet MS"/>
                <a:cs typeface="Trebuchet MS"/>
              </a:rPr>
              <a:t>lactation.</a:t>
            </a:r>
            <a:endParaRPr sz="14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22821" y="5583732"/>
            <a:ext cx="1453515" cy="19367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100">
                <a:uFillTx/>
                <a:latin typeface="Times New Roman"/>
                <a:cs typeface="Times New Roman"/>
              </a:rPr>
              <a:t>Resting</a:t>
            </a:r>
            <a:r>
              <a:rPr b="1" dirty="0" spc="-80" sz="1100">
                <a:uFillTx/>
                <a:latin typeface="Times New Roman"/>
                <a:cs typeface="Times New Roman"/>
              </a:rPr>
              <a:t> </a:t>
            </a:r>
            <a:r>
              <a:rPr b="1" dirty="0" sz="1100">
                <a:uFillTx/>
                <a:latin typeface="Times New Roman"/>
                <a:cs typeface="Times New Roman"/>
              </a:rPr>
              <a:t>(Non-Pregnant)</a:t>
            </a:r>
            <a:endParaRPr sz="1100">
              <a:uFillTx/>
              <a:latin typeface="Times New Roman"/>
              <a:cs typeface="Times New Rom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78025" y="5618479"/>
            <a:ext cx="1410970" cy="19367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100">
                <a:uFillTx/>
                <a:latin typeface="Times New Roman"/>
                <a:cs typeface="Times New Roman"/>
              </a:rPr>
              <a:t>Lactating (Low</a:t>
            </a:r>
            <a:r>
              <a:rPr b="1" dirty="0" spc="-114" sz="1100">
                <a:uFillTx/>
                <a:latin typeface="Times New Roman"/>
                <a:cs typeface="Times New Roman"/>
              </a:rPr>
              <a:t> </a:t>
            </a:r>
            <a:r>
              <a:rPr b="1" dirty="0" spc="5" sz="1100">
                <a:uFillTx/>
                <a:latin typeface="Times New Roman"/>
                <a:cs typeface="Times New Roman"/>
              </a:rPr>
              <a:t>Power)</a:t>
            </a:r>
            <a:endParaRPr sz="1100">
              <a:uFillTx/>
              <a:latin typeface="Times New Roman"/>
              <a:cs typeface="Times New Rom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9905" y="5622442"/>
            <a:ext cx="1440180" cy="19367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100">
                <a:uFillTx/>
                <a:latin typeface="Times New Roman"/>
                <a:cs typeface="Times New Roman"/>
              </a:rPr>
              <a:t>Lactating (High</a:t>
            </a:r>
            <a:r>
              <a:rPr b="1" dirty="0" spc="-140" sz="1100">
                <a:uFillTx/>
                <a:latin typeface="Times New Roman"/>
                <a:cs typeface="Times New Roman"/>
              </a:rPr>
              <a:t> </a:t>
            </a:r>
            <a:r>
              <a:rPr b="1" dirty="0" spc="5" sz="1100">
                <a:uFillTx/>
                <a:latin typeface="Times New Roman"/>
                <a:cs typeface="Times New Roman"/>
              </a:rPr>
              <a:t>Power)</a:t>
            </a:r>
            <a:endParaRPr sz="1100">
              <a:uFillTx/>
              <a:latin typeface="Times New Roman"/>
              <a:cs typeface="Times New Roman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8" name="object 8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454164" y="1233550"/>
          <a:ext cx="9982200" cy="283908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{2D5ABB26-0587-4C30-8999-92F81FD0307C}</a:tableStyleId>
              </a:tblPr>
              <a:tblGrid>
                <a:gridCol w="4991100"/>
                <a:gridCol w="4991100"/>
              </a:tblGrid>
              <a:tr h="370205">
                <a:tc>
                  <a:txBody>
                    <a:bodyPr/>
                    <a:lstStyle/>
                    <a:p>
                      <a:pPr marL="1151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I- </a:t>
                      </a:r>
                      <a:r>
                        <a:rPr b="1" dirty="0" spc="-5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Resting Mammary</a:t>
                      </a:r>
                      <a:r>
                        <a:rPr b="1" dirty="0" spc="-30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5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Gland</a:t>
                      </a:r>
                      <a:endParaRPr sz="18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pc="-5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II-Lactating Mammary</a:t>
                      </a:r>
                      <a:r>
                        <a:rPr b="1" dirty="0" spc="5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b="1" dirty="0" spc="-5" sz="1800">
                          <a:solidFill>
                            <a:srgbClr val="FFFFFF"/>
                          </a:solidFill>
                          <a:uFillTx/>
                          <a:latin typeface="Trebuchet MS"/>
                          <a:cs typeface="Trebuchet MS"/>
                        </a:rPr>
                        <a:t>Gland</a:t>
                      </a:r>
                      <a:endParaRPr sz="18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1126C"/>
                    </a:solidFill>
                  </a:tcPr>
                </a:tc>
              </a:tr>
              <a:tr h="2468880">
                <a:tc>
                  <a:txBody>
                    <a:bodyPr/>
                    <a:lstStyle/>
                    <a:p>
                      <a:pPr indent="-287020" marL="370205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It is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divided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into lobes and</a:t>
                      </a:r>
                      <a:r>
                        <a:rPr dirty="0" spc="4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lobules.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70205" marR="140843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b="1"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interlobular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dense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and contains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numerous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fat</a:t>
                      </a:r>
                      <a:r>
                        <a:rPr dirty="0" spc="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cells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70205" marR="123888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b="1"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intralobular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is loose and contains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no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fat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cells.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70205" marR="156908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Within the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lobules, there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are widely 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separated 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ducts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lined by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simple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cuboidal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epithelium.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70205" marR="1188085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Ducts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collect to form </a:t>
                      </a:r>
                      <a:r>
                        <a:rPr b="1" dirty="0" spc="-5" sz="1300">
                          <a:uFillTx/>
                          <a:latin typeface="Trebuchet MS"/>
                          <a:cs typeface="Trebuchet MS"/>
                        </a:rPr>
                        <a:t>lactiferous ducts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lined  by </a:t>
                      </a:r>
                      <a:r>
                        <a:rPr dirty="0" spc="-5" sz="1300" u="sng">
                          <a:solidFill>
                            <a:srgbClr val="C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stratified columnar</a:t>
                      </a:r>
                      <a:r>
                        <a:rPr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epithelium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and open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at  the top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pc="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nipple.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-287020" marL="38481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Interlobular and intralobular </a:t>
                      </a:r>
                      <a:r>
                        <a:rPr dirty="0" spc="-60" sz="1300">
                          <a:uFillTx/>
                          <a:latin typeface="Trebuchet MS"/>
                          <a:cs typeface="Trebuchet MS"/>
                        </a:rPr>
                        <a:t>C.T.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become</a:t>
                      </a:r>
                      <a:r>
                        <a:rPr dirty="0" spc="10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reduced.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8481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Lobules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made of </a:t>
                      </a:r>
                      <a:r>
                        <a:rPr dirty="0" spc="-10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ducts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dirty="0" spc="7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alveoli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8481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5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Alveoli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distended with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milk and lined by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cuboidal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 or</a:t>
                      </a:r>
                      <a:r>
                        <a:rPr dirty="0" spc="14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 u="sng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flat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cells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surrounded by myoepithelial</a:t>
                      </a:r>
                      <a:r>
                        <a:rPr dirty="0" spc="50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cells.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  <a:p>
                      <a:pPr indent="-287020" marL="38481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b="1" dirty="0" spc="-10" sz="1300">
                          <a:solidFill>
                            <a:srgbClr val="C00000"/>
                          </a:solidFill>
                          <a:uFillTx/>
                          <a:latin typeface="Trebuchet MS"/>
                          <a:cs typeface="Trebuchet MS"/>
                        </a:rPr>
                        <a:t>Milk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appears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acidophilic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dirty="0" spc="-10" sz="1300">
                          <a:uFillTx/>
                          <a:latin typeface="Trebuchet MS"/>
                          <a:cs typeface="Trebuchet MS"/>
                        </a:rPr>
                        <a:t>vacuoles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of dissolved</a:t>
                      </a:r>
                      <a:r>
                        <a:rPr dirty="0" spc="105" sz="1300">
                          <a:uFillTx/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pc="-5" sz="1300">
                          <a:uFillTx/>
                          <a:latin typeface="Trebuchet MS"/>
                          <a:cs typeface="Trebuchet MS"/>
                        </a:rPr>
                        <a:t>fat.</a:t>
                      </a:r>
                      <a:endParaRPr dirty="0" sz="1300">
                        <a:uFillTx/>
                        <a:latin typeface="Trebuchet MS"/>
                        <a:cs typeface="Trebuchet MS"/>
                      </a:endParaRPr>
                    </a:p>
                  </a:txBody>
                  <a:tcPr marB="0" marL="0" marR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571095" y="185928"/>
            <a:ext cx="843997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322064" y="1720595"/>
            <a:ext cx="1060703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322064" y="2799588"/>
            <a:ext cx="1060703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36664" y="2705100"/>
            <a:ext cx="2151887" cy="123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508513" y="4340418"/>
            <a:ext cx="1778485" cy="1601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54568" y="4262628"/>
            <a:ext cx="1937385" cy="1684020"/>
          </a:xfrm>
          <a:custGeom>
            <a:avLst/>
            <a:gdLst/>
            <a:ahLst/>
            <a:cxnLst/>
            <a:rect b="b" l="l" r="r" t="t"/>
            <a:pathLst>
              <a:path h="1684020" w="1937384">
                <a:moveTo>
                  <a:pt x="0" y="1684020"/>
                </a:moveTo>
                <a:lnTo>
                  <a:pt x="1937003" y="1684020"/>
                </a:lnTo>
                <a:lnTo>
                  <a:pt x="1937003" y="0"/>
                </a:lnTo>
                <a:lnTo>
                  <a:pt x="0" y="0"/>
                </a:lnTo>
                <a:lnTo>
                  <a:pt x="0" y="1684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945123" y="4267200"/>
            <a:ext cx="2232660" cy="167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88136" y="4241291"/>
            <a:ext cx="2193036" cy="1688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96055" y="4241291"/>
            <a:ext cx="2267712" cy="17007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object 1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290955" cy="6858000"/>
          </a:xfrm>
          <a:custGeom>
            <a:avLst/>
            <a:gdLst/>
            <a:ahLst/>
            <a:cxnLst/>
            <a:rect b="b" l="l" r="r" t="t"/>
            <a:pathLst>
              <a:path h="6858000" w="1290955">
                <a:moveTo>
                  <a:pt x="1290827" y="0"/>
                </a:moveTo>
                <a:lnTo>
                  <a:pt x="0" y="0"/>
                </a:lnTo>
                <a:lnTo>
                  <a:pt x="0" y="6857999"/>
                </a:lnTo>
                <a:lnTo>
                  <a:pt x="271867" y="6857999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06397" y="0"/>
            <a:ext cx="1217930" cy="6849109"/>
          </a:xfrm>
          <a:custGeom>
            <a:avLst/>
            <a:gdLst/>
            <a:ahLst/>
            <a:cxnLst/>
            <a:rect b="b" l="l" r="r" t="t"/>
            <a:pathLst>
              <a:path h="6849109" w="1217930">
                <a:moveTo>
                  <a:pt x="1217574" y="6848855"/>
                </a:moveTo>
                <a:lnTo>
                  <a:pt x="0" y="0"/>
                </a:lnTo>
              </a:path>
            </a:pathLst>
          </a:custGeom>
          <a:ln w="9143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4749800" cy="3167380"/>
          </a:xfrm>
          <a:custGeom>
            <a:avLst/>
            <a:gdLst/>
            <a:ahLst/>
            <a:cxnLst/>
            <a:rect b="b" l="l" r="r" t="t"/>
            <a:pathLst>
              <a:path h="3167380" w="4749800">
                <a:moveTo>
                  <a:pt x="0" y="3167379"/>
                </a:moveTo>
                <a:lnTo>
                  <a:pt x="4749803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3004185" cy="6858000"/>
          </a:xfrm>
          <a:custGeom>
            <a:avLst/>
            <a:gdLst/>
            <a:ahLst/>
            <a:cxnLst/>
            <a:rect b="b" l="l" r="r" t="t"/>
            <a:pathLst>
              <a:path h="6858000" w="3004185">
                <a:moveTo>
                  <a:pt x="3004128" y="0"/>
                </a:moveTo>
                <a:lnTo>
                  <a:pt x="0" y="0"/>
                </a:lnTo>
                <a:lnTo>
                  <a:pt x="0" y="6857998"/>
                </a:lnTo>
                <a:lnTo>
                  <a:pt x="961657" y="6857998"/>
                </a:lnTo>
                <a:lnTo>
                  <a:pt x="300412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589530" cy="6858000"/>
          </a:xfrm>
          <a:custGeom>
            <a:avLst/>
            <a:gdLst/>
            <a:ahLst/>
            <a:cxnLst/>
            <a:rect b="b" l="l" r="r" t="t"/>
            <a:pathLst>
              <a:path h="6858000" w="2589530">
                <a:moveTo>
                  <a:pt x="1381084" y="0"/>
                </a:moveTo>
                <a:lnTo>
                  <a:pt x="0" y="0"/>
                </a:lnTo>
                <a:lnTo>
                  <a:pt x="0" y="6857998"/>
                </a:lnTo>
                <a:lnTo>
                  <a:pt x="2589275" y="6857998"/>
                </a:lnTo>
                <a:lnTo>
                  <a:pt x="138108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3252470" cy="3801110"/>
          </a:xfrm>
          <a:custGeom>
            <a:avLst/>
            <a:gdLst/>
            <a:ahLst/>
            <a:cxnLst/>
            <a:rect b="b" l="l" r="r" t="t"/>
            <a:pathLst>
              <a:path h="3801110" w="3252470">
                <a:moveTo>
                  <a:pt x="3252012" y="0"/>
                </a:moveTo>
                <a:lnTo>
                  <a:pt x="0" y="0"/>
                </a:lnTo>
                <a:lnTo>
                  <a:pt x="0" y="3800855"/>
                </a:lnTo>
                <a:lnTo>
                  <a:pt x="3252012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2854960" cy="6858000"/>
          </a:xfrm>
          <a:custGeom>
            <a:avLst/>
            <a:gdLst/>
            <a:ahLst/>
            <a:cxnLst/>
            <a:rect b="b" l="l" r="r" t="t"/>
            <a:pathLst>
              <a:path h="6858000" w="2854960">
                <a:moveTo>
                  <a:pt x="386881" y="0"/>
                </a:moveTo>
                <a:lnTo>
                  <a:pt x="0" y="0"/>
                </a:lnTo>
                <a:lnTo>
                  <a:pt x="0" y="6857998"/>
                </a:lnTo>
                <a:lnTo>
                  <a:pt x="2854451" y="6857998"/>
                </a:lnTo>
                <a:lnTo>
                  <a:pt x="38688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1249680" cy="6858000"/>
          </a:xfrm>
          <a:custGeom>
            <a:avLst/>
            <a:gdLst/>
            <a:ahLst/>
            <a:cxnLst/>
            <a:rect b="b" l="l" r="r" t="t"/>
            <a:pathLst>
              <a:path h="6858000" w="1249680">
                <a:moveTo>
                  <a:pt x="141900" y="0"/>
                </a:moveTo>
                <a:lnTo>
                  <a:pt x="0" y="0"/>
                </a:lnTo>
                <a:lnTo>
                  <a:pt x="0" y="6857998"/>
                </a:lnTo>
                <a:lnTo>
                  <a:pt x="1249679" y="6857998"/>
                </a:lnTo>
                <a:lnTo>
                  <a:pt x="141900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1811655" cy="3260090"/>
          </a:xfrm>
          <a:custGeom>
            <a:avLst/>
            <a:gdLst/>
            <a:ahLst/>
            <a:cxnLst/>
            <a:rect b="b" l="l" r="r" t="t"/>
            <a:pathLst>
              <a:path h="3260090" w="1811655">
                <a:moveTo>
                  <a:pt x="1811526" y="0"/>
                </a:moveTo>
                <a:lnTo>
                  <a:pt x="0" y="0"/>
                </a:lnTo>
                <a:lnTo>
                  <a:pt x="0" y="3259836"/>
                </a:lnTo>
                <a:lnTo>
                  <a:pt x="1811526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972800" y="5750052"/>
            <a:ext cx="909827" cy="94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703957" y="1331721"/>
            <a:ext cx="8398510" cy="4116704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3335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</a:pPr>
            <a:r>
              <a:rPr b="1" dirty="0" spc="-5" sz="20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QUESTIONS:</a:t>
            </a:r>
            <a:endParaRPr sz="20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1126C"/>
              </a:buClr>
              <a:buFont typeface="Wingdings"/>
              <a:buChar char=""/>
            </a:pPr>
            <a:endParaRPr sz="2500">
              <a:uFillTx/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dirty="0" spc="-5" sz="1600">
                <a:uFillTx/>
                <a:latin typeface="Trebuchet MS"/>
                <a:cs typeface="Trebuchet MS"/>
              </a:rPr>
              <a:t>Q1: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 the </a:t>
            </a:r>
            <a:r>
              <a:rPr dirty="0" spc="-10" sz="1600">
                <a:uFillTx/>
                <a:latin typeface="Trebuchet MS"/>
                <a:cs typeface="Trebuchet MS"/>
              </a:rPr>
              <a:t>following follicles </a:t>
            </a:r>
            <a:r>
              <a:rPr dirty="0" spc="-5" sz="1600">
                <a:uFillTx/>
                <a:latin typeface="Trebuchet MS"/>
                <a:cs typeface="Trebuchet MS"/>
              </a:rPr>
              <a:t>is present before</a:t>
            </a:r>
            <a:r>
              <a:rPr dirty="0" spc="220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puberty?</a:t>
            </a:r>
            <a:endParaRPr sz="1600">
              <a:uFillTx/>
              <a:latin typeface="Trebuchet MS"/>
              <a:cs typeface="Trebuchet MS"/>
            </a:endParaRPr>
          </a:p>
          <a:p>
            <a:pPr indent="-257175" lvl="1" marL="445134">
              <a:lnSpc>
                <a:spcPct val="100000"/>
              </a:lnSpc>
              <a:buAutoNum type="alphaUcParenR"/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Primordial</a:t>
            </a:r>
            <a:r>
              <a:rPr dirty="0" spc="5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follicles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B)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Primary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follicles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C)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Secondary</a:t>
            </a:r>
            <a:r>
              <a:rPr dirty="0" spc="2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follicles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D) Mature</a:t>
            </a:r>
            <a:r>
              <a:rPr dirty="0" spc="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follicle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Q2: The </a:t>
            </a:r>
            <a:r>
              <a:rPr dirty="0" spc="-10" sz="1600">
                <a:uFillTx/>
                <a:latin typeface="Trebuchet MS"/>
                <a:cs typeface="Trebuchet MS"/>
              </a:rPr>
              <a:t>unilaminar </a:t>
            </a:r>
            <a:r>
              <a:rPr dirty="0" spc="-5" sz="1600">
                <a:uFillTx/>
                <a:latin typeface="Trebuchet MS"/>
                <a:cs typeface="Trebuchet MS"/>
              </a:rPr>
              <a:t>folliclular cells</a:t>
            </a:r>
            <a:r>
              <a:rPr dirty="0" spc="10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are?</a:t>
            </a:r>
            <a:endParaRPr sz="1600">
              <a:uFillTx/>
              <a:latin typeface="Trebuchet MS"/>
              <a:cs typeface="Trebuchet MS"/>
            </a:endParaRPr>
          </a:p>
          <a:p>
            <a:pPr marL="18796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Flat	B)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Cuboidal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C)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Columnar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D)</a:t>
            </a:r>
            <a:r>
              <a:rPr dirty="0" spc="-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2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Transitional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Q3: The </a:t>
            </a:r>
            <a:r>
              <a:rPr dirty="0" spc="-15" sz="1600">
                <a:uFillTx/>
                <a:latin typeface="Trebuchet MS"/>
                <a:cs typeface="Trebuchet MS"/>
              </a:rPr>
              <a:t>Primary </a:t>
            </a:r>
            <a:r>
              <a:rPr dirty="0" spc="-10" sz="1600">
                <a:uFillTx/>
                <a:latin typeface="Trebuchet MS"/>
                <a:cs typeface="Trebuchet MS"/>
              </a:rPr>
              <a:t>follicles </a:t>
            </a:r>
            <a:r>
              <a:rPr dirty="0" spc="-5" sz="1600">
                <a:uFillTx/>
                <a:latin typeface="Trebuchet MS"/>
                <a:cs typeface="Trebuchet MS"/>
              </a:rPr>
              <a:t>develop from the primordial </a:t>
            </a:r>
            <a:r>
              <a:rPr dirty="0" spc="-10" sz="1600">
                <a:uFillTx/>
                <a:latin typeface="Trebuchet MS"/>
                <a:cs typeface="Trebuchet MS"/>
              </a:rPr>
              <a:t>follicles </a:t>
            </a:r>
            <a:r>
              <a:rPr dirty="0" spc="-5" sz="1600">
                <a:uFillTx/>
                <a:latin typeface="Trebuchet MS"/>
                <a:cs typeface="Trebuchet MS"/>
              </a:rPr>
              <a:t>under the effect</a:t>
            </a:r>
            <a:r>
              <a:rPr dirty="0" spc="27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of?</a:t>
            </a:r>
            <a:endParaRPr sz="1600">
              <a:uFillTx/>
              <a:latin typeface="Trebuchet MS"/>
              <a:cs typeface="Trebuchet MS"/>
            </a:endParaRPr>
          </a:p>
          <a:p>
            <a:pPr marL="187960">
              <a:lnSpc>
                <a:spcPct val="100000"/>
              </a:lnSpc>
              <a:spcBef>
                <a:spcPts val="10"/>
              </a:spcBef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FSH	B)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LH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C)</a:t>
            </a:r>
            <a:r>
              <a:rPr dirty="0" spc="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CRH	D)</a:t>
            </a:r>
            <a:r>
              <a:rPr dirty="0" spc="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GH1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dirty="0" spc="-5" sz="1600">
                <a:uFillTx/>
                <a:latin typeface="Trebuchet MS"/>
                <a:cs typeface="Trebuchet MS"/>
              </a:rPr>
              <a:t>Q4: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 the </a:t>
            </a:r>
            <a:r>
              <a:rPr dirty="0" spc="-10" sz="1600">
                <a:uFillTx/>
                <a:latin typeface="Trebuchet MS"/>
                <a:cs typeface="Trebuchet MS"/>
              </a:rPr>
              <a:t>following </a:t>
            </a:r>
            <a:r>
              <a:rPr dirty="0" spc="-5" sz="1600">
                <a:uFillTx/>
                <a:latin typeface="Trebuchet MS"/>
                <a:cs typeface="Trebuchet MS"/>
              </a:rPr>
              <a:t>cells found in </a:t>
            </a:r>
            <a:r>
              <a:rPr dirty="0" spc="-10" sz="1600">
                <a:uFillTx/>
                <a:latin typeface="Trebuchet MS"/>
                <a:cs typeface="Trebuchet MS"/>
              </a:rPr>
              <a:t>fallopian </a:t>
            </a:r>
            <a:r>
              <a:rPr dirty="0" spc="-5" sz="1600">
                <a:uFillTx/>
                <a:latin typeface="Trebuchet MS"/>
                <a:cs typeface="Trebuchet MS"/>
              </a:rPr>
              <a:t>tubes</a:t>
            </a:r>
            <a:r>
              <a:rPr dirty="0" spc="21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?</a:t>
            </a:r>
            <a:endParaRPr sz="1600">
              <a:uFillTx/>
              <a:latin typeface="Trebuchet MS"/>
              <a:cs typeface="Trebuchet MS"/>
            </a:endParaRPr>
          </a:p>
          <a:p>
            <a:pPr marL="18796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Ciliated</a:t>
            </a:r>
            <a:r>
              <a:rPr dirty="0" spc="2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cells	B)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non</a:t>
            </a:r>
            <a:r>
              <a:rPr dirty="0" spc="3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ciliated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cells	C)none</a:t>
            </a:r>
            <a:r>
              <a:rPr dirty="0" spc="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of</a:t>
            </a:r>
            <a:r>
              <a:rPr dirty="0" spc="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them	D) a and</a:t>
            </a:r>
            <a:r>
              <a:rPr dirty="0" spc="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dirty="0" spc="-5" sz="1600">
                <a:uFillTx/>
                <a:latin typeface="Trebuchet MS"/>
                <a:cs typeface="Trebuchet MS"/>
              </a:rPr>
              <a:t>Q5: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 the </a:t>
            </a:r>
            <a:r>
              <a:rPr dirty="0" spc="-10" sz="1600">
                <a:uFillTx/>
                <a:latin typeface="Trebuchet MS"/>
                <a:cs typeface="Trebuchet MS"/>
              </a:rPr>
              <a:t>following </a:t>
            </a:r>
            <a:r>
              <a:rPr dirty="0" spc="-5" sz="1600">
                <a:uFillTx/>
                <a:latin typeface="Trebuchet MS"/>
                <a:cs typeface="Trebuchet MS"/>
              </a:rPr>
              <a:t>cells found in epithelium of </a:t>
            </a:r>
            <a:r>
              <a:rPr dirty="0" spc="-10" sz="1600">
                <a:uFillTx/>
                <a:latin typeface="Trebuchet MS"/>
                <a:cs typeface="Trebuchet MS"/>
              </a:rPr>
              <a:t>mucosa </a:t>
            </a:r>
            <a:r>
              <a:rPr dirty="0" spc="-5" sz="1600">
                <a:uFillTx/>
                <a:latin typeface="Trebuchet MS"/>
                <a:cs typeface="Trebuchet MS"/>
              </a:rPr>
              <a:t>in cervical canal</a:t>
            </a:r>
            <a:r>
              <a:rPr dirty="0" spc="28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?</a:t>
            </a:r>
            <a:endParaRPr sz="1600">
              <a:uFillTx/>
              <a:latin typeface="Trebuchet MS"/>
              <a:cs typeface="Trebuchet MS"/>
            </a:endParaRPr>
          </a:p>
          <a:p>
            <a:pPr marL="18796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</a:t>
            </a:r>
            <a:r>
              <a:rPr dirty="0" spc="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Simple</a:t>
            </a:r>
            <a:r>
              <a:rPr dirty="0" spc="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columnar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B)stratified</a:t>
            </a:r>
            <a:r>
              <a:rPr dirty="0" spc="3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squamous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C) Simple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squamous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D) stratified</a:t>
            </a:r>
            <a:r>
              <a:rPr dirty="0" spc="13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columnar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object 18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3296" y="4186437"/>
            <a:ext cx="313810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1.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A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6740" y="4003557"/>
            <a:ext cx="311039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2.</a:t>
            </a:r>
            <a:r>
              <a:rPr dirty="0" spc="-11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B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3296" y="3820678"/>
            <a:ext cx="313810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3.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A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69961" y="3637797"/>
            <a:ext cx="317146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4.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D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3296" y="3454917"/>
            <a:ext cx="313810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5.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A</a:t>
            </a:r>
            <a:endParaRPr sz="1200">
              <a:uFillTx/>
              <a:latin typeface="Trebuchet MS"/>
              <a:cs typeface="Trebuchet MS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object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290955" cy="6858000"/>
          </a:xfrm>
          <a:custGeom>
            <a:avLst/>
            <a:gdLst/>
            <a:ahLst/>
            <a:cxnLst/>
            <a:rect b="b" l="l" r="r" t="t"/>
            <a:pathLst>
              <a:path h="6858000" w="1290955">
                <a:moveTo>
                  <a:pt x="1290827" y="0"/>
                </a:moveTo>
                <a:lnTo>
                  <a:pt x="0" y="0"/>
                </a:lnTo>
                <a:lnTo>
                  <a:pt x="0" y="6857999"/>
                </a:lnTo>
                <a:lnTo>
                  <a:pt x="271867" y="6857999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object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606397" y="0"/>
            <a:ext cx="1217930" cy="6849109"/>
          </a:xfrm>
          <a:custGeom>
            <a:avLst/>
            <a:gdLst/>
            <a:ahLst/>
            <a:cxnLst/>
            <a:rect b="b" l="l" r="r" t="t"/>
            <a:pathLst>
              <a:path h="6849109" w="1217930">
                <a:moveTo>
                  <a:pt x="1217574" y="6848855"/>
                </a:moveTo>
                <a:lnTo>
                  <a:pt x="0" y="0"/>
                </a:lnTo>
              </a:path>
            </a:pathLst>
          </a:custGeom>
          <a:ln w="9143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object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4749800" cy="3167380"/>
          </a:xfrm>
          <a:custGeom>
            <a:avLst/>
            <a:gdLst/>
            <a:ahLst/>
            <a:cxnLst/>
            <a:rect b="b" l="l" r="r" t="t"/>
            <a:pathLst>
              <a:path h="3167380" w="4749800">
                <a:moveTo>
                  <a:pt x="0" y="3167379"/>
                </a:moveTo>
                <a:lnTo>
                  <a:pt x="4749803" y="0"/>
                </a:lnTo>
              </a:path>
            </a:pathLst>
          </a:custGeom>
          <a:ln w="9144">
            <a:solidFill>
              <a:srgbClr val="F495CA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object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3004185" cy="6858000"/>
          </a:xfrm>
          <a:custGeom>
            <a:avLst/>
            <a:gdLst/>
            <a:ahLst/>
            <a:cxnLst/>
            <a:rect b="b" l="l" r="r" t="t"/>
            <a:pathLst>
              <a:path h="6858000" w="3004185">
                <a:moveTo>
                  <a:pt x="3004128" y="0"/>
                </a:moveTo>
                <a:lnTo>
                  <a:pt x="0" y="0"/>
                </a:lnTo>
                <a:lnTo>
                  <a:pt x="0" y="6857998"/>
                </a:lnTo>
                <a:lnTo>
                  <a:pt x="961657" y="6857998"/>
                </a:lnTo>
                <a:lnTo>
                  <a:pt x="3004128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object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589530" cy="6858000"/>
          </a:xfrm>
          <a:custGeom>
            <a:avLst/>
            <a:gdLst/>
            <a:ahLst/>
            <a:cxnLst/>
            <a:rect b="b" l="l" r="r" t="t"/>
            <a:pathLst>
              <a:path h="6858000" w="2589530">
                <a:moveTo>
                  <a:pt x="1381084" y="0"/>
                </a:moveTo>
                <a:lnTo>
                  <a:pt x="0" y="0"/>
                </a:lnTo>
                <a:lnTo>
                  <a:pt x="0" y="6857998"/>
                </a:lnTo>
                <a:lnTo>
                  <a:pt x="2589275" y="6857998"/>
                </a:lnTo>
                <a:lnTo>
                  <a:pt x="138108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object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3252470" cy="3801110"/>
          </a:xfrm>
          <a:custGeom>
            <a:avLst/>
            <a:gdLst/>
            <a:ahLst/>
            <a:cxnLst/>
            <a:rect b="b" l="l" r="r" t="t"/>
            <a:pathLst>
              <a:path h="3801110" w="3252470">
                <a:moveTo>
                  <a:pt x="3252012" y="0"/>
                </a:moveTo>
                <a:lnTo>
                  <a:pt x="0" y="0"/>
                </a:lnTo>
                <a:lnTo>
                  <a:pt x="0" y="3800855"/>
                </a:lnTo>
                <a:lnTo>
                  <a:pt x="3252012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object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2854960" cy="6858000"/>
          </a:xfrm>
          <a:custGeom>
            <a:avLst/>
            <a:gdLst/>
            <a:ahLst/>
            <a:cxnLst/>
            <a:rect b="b" l="l" r="r" t="t"/>
            <a:pathLst>
              <a:path h="6858000" w="2854960">
                <a:moveTo>
                  <a:pt x="386881" y="0"/>
                </a:moveTo>
                <a:lnTo>
                  <a:pt x="0" y="0"/>
                </a:lnTo>
                <a:lnTo>
                  <a:pt x="0" y="6857998"/>
                </a:lnTo>
                <a:lnTo>
                  <a:pt x="2854451" y="6857998"/>
                </a:lnTo>
                <a:lnTo>
                  <a:pt x="38688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object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5" y="0"/>
            <a:ext cx="1249680" cy="6858000"/>
          </a:xfrm>
          <a:custGeom>
            <a:avLst/>
            <a:gdLst/>
            <a:ahLst/>
            <a:cxnLst/>
            <a:rect b="b" l="l" r="r" t="t"/>
            <a:pathLst>
              <a:path h="6858000" w="1249680">
                <a:moveTo>
                  <a:pt x="141900" y="0"/>
                </a:moveTo>
                <a:lnTo>
                  <a:pt x="0" y="0"/>
                </a:lnTo>
                <a:lnTo>
                  <a:pt x="0" y="6857998"/>
                </a:lnTo>
                <a:lnTo>
                  <a:pt x="1249679" y="6857998"/>
                </a:lnTo>
                <a:lnTo>
                  <a:pt x="141900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object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7" y="0"/>
            <a:ext cx="1811655" cy="3260090"/>
          </a:xfrm>
          <a:custGeom>
            <a:avLst/>
            <a:gdLst/>
            <a:ahLst/>
            <a:cxnLst/>
            <a:rect b="b" l="l" r="r" t="t"/>
            <a:pathLst>
              <a:path h="3260090" w="1811655">
                <a:moveTo>
                  <a:pt x="1811526" y="0"/>
                </a:moveTo>
                <a:lnTo>
                  <a:pt x="0" y="0"/>
                </a:lnTo>
                <a:lnTo>
                  <a:pt x="0" y="3259836"/>
                </a:lnTo>
                <a:lnTo>
                  <a:pt x="1811526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object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972800" y="5750052"/>
            <a:ext cx="909827" cy="94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wrap="square"/>
          <a:lstStyle/>
          <a:p>
            <a:endParaRPr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object 1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703957" y="1331721"/>
            <a:ext cx="7954009" cy="338455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13335" vert="horz" wrap="square">
            <a:spAutoFit/>
          </a:bodyPr>
          <a:lstStyle/>
          <a:p>
            <a:pPr indent="-342900" marL="3556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</a:pPr>
            <a:r>
              <a:rPr b="1" dirty="0" spc="-5" sz="2000">
                <a:solidFill>
                  <a:srgbClr val="B1126C"/>
                </a:solidFill>
                <a:uFillTx/>
                <a:latin typeface="Trebuchet MS"/>
                <a:cs typeface="Trebuchet MS"/>
              </a:rPr>
              <a:t>QUESTIONS:</a:t>
            </a:r>
            <a:endParaRPr sz="20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uFillTx/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dirty="0" spc="-5" sz="1600">
                <a:uFillTx/>
                <a:latin typeface="Trebuchet MS"/>
                <a:cs typeface="Trebuchet MS"/>
              </a:rPr>
              <a:t>Q6: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</a:t>
            </a:r>
            <a:r>
              <a:rPr dirty="0" spc="8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the</a:t>
            </a:r>
            <a:r>
              <a:rPr dirty="0" spc="15" sz="1600"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uFillTx/>
                <a:latin typeface="Trebuchet MS"/>
                <a:cs typeface="Trebuchet MS"/>
              </a:rPr>
              <a:t>following	</a:t>
            </a:r>
            <a:r>
              <a:rPr dirty="0" spc="-5" sz="1600">
                <a:uFillTx/>
                <a:latin typeface="Trebuchet MS"/>
                <a:cs typeface="Trebuchet MS"/>
              </a:rPr>
              <a:t>is a feature of ciliated cells</a:t>
            </a:r>
            <a:r>
              <a:rPr dirty="0" spc="70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?</a:t>
            </a:r>
            <a:endParaRPr sz="1600">
              <a:uFillTx/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</a:t>
            </a:r>
            <a:r>
              <a:rPr dirty="0" spc="2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Secretory</a:t>
            </a:r>
            <a:r>
              <a:rPr dirty="0" spc="1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cells	B)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non</a:t>
            </a:r>
            <a:r>
              <a:rPr dirty="0" spc="2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Secretory	C)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called</a:t>
            </a:r>
            <a:r>
              <a:rPr dirty="0" spc="4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peg</a:t>
            </a:r>
            <a:r>
              <a:rPr dirty="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cells	D)have apices</a:t>
            </a:r>
            <a:r>
              <a:rPr dirty="0" spc="-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bulge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Q7: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 the </a:t>
            </a:r>
            <a:r>
              <a:rPr dirty="0" spc="-10" sz="1600">
                <a:uFillTx/>
                <a:latin typeface="Trebuchet MS"/>
                <a:cs typeface="Trebuchet MS"/>
              </a:rPr>
              <a:t>following </a:t>
            </a:r>
            <a:r>
              <a:rPr dirty="0" spc="-5" sz="1600">
                <a:uFillTx/>
                <a:latin typeface="Trebuchet MS"/>
                <a:cs typeface="Trebuchet MS"/>
              </a:rPr>
              <a:t>is a lining epithelium of lactiferous</a:t>
            </a:r>
            <a:r>
              <a:rPr dirty="0" spc="23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ducts?</a:t>
            </a:r>
            <a:endParaRPr sz="1600">
              <a:uFillTx/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stratified columnar B) stratified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cuboidal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C)</a:t>
            </a:r>
            <a:r>
              <a:rPr dirty="0" spc="2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simple</a:t>
            </a:r>
            <a:r>
              <a:rPr dirty="0" spc="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columnar	D) simple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cuboidal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5"/>
              </a:spcBef>
            </a:pPr>
            <a:r>
              <a:rPr dirty="0" spc="-5" sz="1600">
                <a:uFillTx/>
                <a:latin typeface="Trebuchet MS"/>
                <a:cs typeface="Trebuchet MS"/>
              </a:rPr>
              <a:t>Q8: Secretory units of </a:t>
            </a:r>
            <a:r>
              <a:rPr dirty="0" spc="-10" sz="1600">
                <a:uFillTx/>
                <a:latin typeface="Trebuchet MS"/>
                <a:cs typeface="Trebuchet MS"/>
              </a:rPr>
              <a:t>mammary </a:t>
            </a:r>
            <a:r>
              <a:rPr dirty="0" spc="-5" sz="1600">
                <a:uFillTx/>
                <a:latin typeface="Trebuchet MS"/>
                <a:cs typeface="Trebuchet MS"/>
              </a:rPr>
              <a:t>gland </a:t>
            </a:r>
            <a:r>
              <a:rPr dirty="0" spc="-10" sz="1600">
                <a:uFillTx/>
                <a:latin typeface="Trebuchet MS"/>
                <a:cs typeface="Trebuchet MS"/>
              </a:rPr>
              <a:t>appear</a:t>
            </a:r>
            <a:r>
              <a:rPr dirty="0" spc="90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only:</a:t>
            </a:r>
            <a:endParaRPr sz="1600">
              <a:uFillTx/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</a:t>
            </a:r>
            <a:r>
              <a:rPr dirty="0" spc="3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during</a:t>
            </a:r>
            <a:r>
              <a:rPr dirty="0" spc="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childhood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B)at</a:t>
            </a:r>
            <a:r>
              <a:rPr dirty="0" spc="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puberty	C)</a:t>
            </a:r>
            <a:r>
              <a:rPr dirty="0" spc="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during</a:t>
            </a:r>
            <a:r>
              <a:rPr dirty="0" spc="2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lactation	D) during</a:t>
            </a:r>
            <a:r>
              <a:rPr dirty="0" spc="-4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pregnancy</a:t>
            </a:r>
            <a:endParaRPr sz="1600">
              <a:uFillTx/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uFillTx/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dirty="0" spc="-5" sz="1600">
                <a:uFillTx/>
                <a:latin typeface="Trebuchet MS"/>
                <a:cs typeface="Trebuchet MS"/>
              </a:rPr>
              <a:t>Q9: </a:t>
            </a:r>
            <a:r>
              <a:rPr dirty="0" spc="-10" sz="1600">
                <a:uFillTx/>
                <a:latin typeface="Trebuchet MS"/>
                <a:cs typeface="Trebuchet MS"/>
              </a:rPr>
              <a:t>Which </a:t>
            </a:r>
            <a:r>
              <a:rPr dirty="0" spc="-5" sz="1600">
                <a:uFillTx/>
                <a:latin typeface="Trebuchet MS"/>
                <a:cs typeface="Trebuchet MS"/>
              </a:rPr>
              <a:t>of the </a:t>
            </a:r>
            <a:r>
              <a:rPr dirty="0" spc="-10" sz="1600">
                <a:uFillTx/>
                <a:latin typeface="Trebuchet MS"/>
                <a:cs typeface="Trebuchet MS"/>
              </a:rPr>
              <a:t>following </a:t>
            </a:r>
            <a:r>
              <a:rPr dirty="0" spc="-5" sz="1600">
                <a:uFillTx/>
                <a:latin typeface="Trebuchet MS"/>
                <a:cs typeface="Trebuchet MS"/>
              </a:rPr>
              <a:t>is rich in</a:t>
            </a:r>
            <a:r>
              <a:rPr dirty="0" spc="155" sz="1600"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uFillTx/>
                <a:latin typeface="Trebuchet MS"/>
                <a:cs typeface="Trebuchet MS"/>
              </a:rPr>
              <a:t>glycogen.</a:t>
            </a:r>
            <a:endParaRPr sz="1600">
              <a:uFillTx/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</a:pP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A)Ovary	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B)uterus	C)vagina	</a:t>
            </a:r>
            <a:r>
              <a:rPr dirty="0" spc="-10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D)mammary</a:t>
            </a:r>
            <a:r>
              <a:rPr dirty="0" spc="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pc="-5" sz="1600">
                <a:solidFill>
                  <a:srgbClr val="7E7E7E"/>
                </a:solidFill>
                <a:uFillTx/>
                <a:latin typeface="Trebuchet MS"/>
                <a:cs typeface="Trebuchet MS"/>
              </a:rPr>
              <a:t>gland</a:t>
            </a:r>
            <a:endParaRPr sz="16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object 17"/>
          <p:cNvSpPr xmlns:c="http://schemas.openxmlformats.org/drawingml/2006/chart" xmlns:pic="http://schemas.openxmlformats.org/drawingml/2006/picture" xmlns:dgm="http://schemas.openxmlformats.org/drawingml/2006/diagram" txBox="1">
            <a:spLocks noGrp="1"/>
          </p:cNvSpPr>
          <p:nvPr>
            <p:ph idx="5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444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5">
                <a:uFillTx/>
              </a:rPr>
              <a:t>Histology team </a:t>
            </a:r>
            <a:r>
              <a:rPr dirty="0">
                <a:uFillTx/>
              </a:rPr>
              <a:t>437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Reproductive block </a:t>
            </a:r>
            <a:r>
              <a:rPr dirty="0" spc="-5">
                <a:uFillTx/>
              </a:rPr>
              <a:t>| </a:t>
            </a:r>
            <a:r>
              <a:rPr dirty="0" spc="-10">
                <a:uFillTx/>
              </a:rPr>
              <a:t>Lecture</a:t>
            </a:r>
            <a:r>
              <a:rPr dirty="0" spc="165">
                <a:uFillTx/>
              </a:rPr>
              <a:t> </a:t>
            </a:r>
            <a:r>
              <a:rPr dirty="0" spc="-5">
                <a:uFillTx/>
              </a:rPr>
              <a:t>one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object 1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7033" y="4186437"/>
            <a:ext cx="310485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1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6.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B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object 1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81893" y="4003557"/>
            <a:ext cx="306070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1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7.</a:t>
            </a:r>
            <a:r>
              <a:rPr dirty="0" spc="-17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A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object 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0295" y="3820678"/>
            <a:ext cx="317146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1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8.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D</a:t>
            </a:r>
            <a:endParaRPr sz="1200">
              <a:uFillTx/>
              <a:latin typeface="Trebuchet MS"/>
              <a:cs typeface="Trebuchet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object 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0860000">
            <a:off x="11672444" y="3637797"/>
            <a:ext cx="314921" cy="1524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rtlCol="0" tIns="0" vert="horz" wrap="square">
            <a:spAutoFit/>
          </a:bodyPr>
          <a:lstStyle/>
          <a:p>
            <a:pPr>
              <a:lnSpc>
                <a:spcPts val="1200"/>
              </a:lnSpc>
            </a:pPr>
            <a:r>
              <a:rPr dirty="0" spc="-15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9.</a:t>
            </a:r>
            <a:r>
              <a:rPr dirty="0" spc="-114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BEBEBE"/>
                </a:solidFill>
                <a:uFillTx/>
                <a:latin typeface="Trebuchet MS"/>
                <a:cs typeface="Trebuchet MS"/>
              </a:rPr>
              <a:t>C</a:t>
            </a:r>
            <a:endParaRPr sz="1200">
              <a:uFillTx/>
              <a:latin typeface="Trebuchet MS"/>
              <a:cs typeface="Trebuchet MS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1049</Words>
  <Application>Microsoft Macintosh PowerPoint</Application>
  <PresentationFormat>Widescreen</PresentationFormat>
  <Paragraphs>212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Tahoma</vt:lpstr>
      <vt:lpstr>Times New Roman</vt:lpstr>
      <vt:lpstr>Trebuchet MS</vt:lpstr>
      <vt:lpstr>Wingdings</vt:lpstr>
      <vt:lpstr>Office Theme</vt:lpstr>
      <vt:lpstr>Female Reproductive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members 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مروه</cp:lastModifiedBy>
  <cp:revision>1</cp:revision>
  <dcterms:created xsi:type="dcterms:W3CDTF">2019-03-13T16:36:18Z</dcterms:created>
  <dcterms:modified xsi:type="dcterms:W3CDTF">2019-03-13T16:39:02Z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2019-03-13T00:00:00Z</vt:filetime>
  </property>
</Properties>
</file>