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258" r:id="rId3"/>
    <p:sldId id="295" r:id="rId4"/>
    <p:sldId id="303" r:id="rId5"/>
    <p:sldId id="302" r:id="rId6"/>
    <p:sldId id="300" r:id="rId7"/>
    <p:sldId id="301" r:id="rId8"/>
    <p:sldId id="281" r:id="rId9"/>
    <p:sldId id="292"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B"/>
    <a:srgbClr val="FFF5F8"/>
    <a:srgbClr val="FFE7F7"/>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43" autoAdjust="0"/>
    <p:restoredTop sz="94660"/>
  </p:normalViewPr>
  <p:slideViewPr>
    <p:cSldViewPr>
      <p:cViewPr varScale="1">
        <p:scale>
          <a:sx n="91" d="100"/>
          <a:sy n="91" d="100"/>
        </p:scale>
        <p:origin x="84" y="297"/>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32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D12C1-2F3D-4253-A66E-89AD3BA093E7}"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n-US"/>
        </a:p>
      </dgm:t>
    </dgm:pt>
    <dgm:pt modelId="{A04CD855-0BED-49BA-8A6C-EB47512DBF9A}">
      <dgm:prSet phldrT="[Text]" custT="1"/>
      <dgm:spPr/>
      <dgm:t>
        <a:bodyPr/>
        <a:lstStyle/>
        <a:p>
          <a:r>
            <a:rPr lang="en-US" altLang="en-US" sz="2400" b="1" i="0" u="sng" kern="1200" spc="0" dirty="0">
              <a:solidFill>
                <a:prstClr val="white"/>
              </a:solidFill>
              <a:latin typeface="Trebuchet MS"/>
              <a:ea typeface="+mn-ea"/>
              <a:cs typeface="Times New Roman"/>
            </a:rPr>
            <a:t>Stroma</a:t>
          </a:r>
          <a:endParaRPr lang="en-US" sz="2000" b="1" i="0" u="sng" kern="1200" spc="0" dirty="0">
            <a:solidFill>
              <a:prstClr val="white"/>
            </a:solidFill>
            <a:latin typeface="Trebuchet MS"/>
            <a:ea typeface="+mn-ea"/>
            <a:cs typeface="Times New Roman"/>
          </a:endParaRPr>
        </a:p>
      </dgm:t>
    </dgm:pt>
    <dgm:pt modelId="{009DA7CF-4961-4279-BF8D-ED246C7AB605}" type="parTrans" cxnId="{F5CC1E39-84B7-480A-8950-6997390186DC}">
      <dgm:prSet/>
      <dgm:spPr/>
      <dgm:t>
        <a:bodyPr/>
        <a:lstStyle/>
        <a:p>
          <a:endParaRPr lang="en-US" dirty="0"/>
        </a:p>
      </dgm:t>
    </dgm:pt>
    <dgm:pt modelId="{A94E74F6-8E83-4F05-9BB7-48462CB9B7A2}" type="sibTrans" cxnId="{F5CC1E39-84B7-480A-8950-6997390186DC}">
      <dgm:prSet/>
      <dgm:spPr/>
      <dgm:t>
        <a:bodyPr/>
        <a:lstStyle/>
        <a:p>
          <a:endParaRPr lang="en-US"/>
        </a:p>
      </dgm:t>
    </dgm:pt>
    <dgm:pt modelId="{358195AD-6EE6-4753-9F8B-18F0DDA60383}">
      <dgm:prSet phldrT="[Text]" custT="1"/>
      <dgm:spPr>
        <a:noFill/>
        <a:ln>
          <a:solidFill>
            <a:schemeClr val="accent2"/>
          </a:solidFill>
        </a:ln>
      </dgm:spPr>
      <dgm:t>
        <a:bodyPr/>
        <a:lstStyle/>
        <a:p>
          <a:r>
            <a:rPr lang="en-US" altLang="en-US" sz="2100" kern="1200" spc="-10" dirty="0">
              <a:solidFill>
                <a:srgbClr val="F496CB">
                  <a:lumMod val="50000"/>
                </a:srgbClr>
              </a:solidFill>
              <a:latin typeface="Trebuchet MS"/>
              <a:ea typeface="+mn-ea"/>
              <a:cs typeface="Times New Roman"/>
            </a:rPr>
            <a:t>Tunica vaginalis</a:t>
          </a:r>
          <a:endParaRPr lang="en-US" sz="2100" kern="1200" spc="-10" dirty="0">
            <a:solidFill>
              <a:srgbClr val="F496CB">
                <a:lumMod val="50000"/>
              </a:srgbClr>
            </a:solidFill>
            <a:latin typeface="Trebuchet MS"/>
            <a:ea typeface="+mn-ea"/>
            <a:cs typeface="Times New Roman"/>
          </a:endParaRPr>
        </a:p>
      </dgm:t>
    </dgm:pt>
    <dgm:pt modelId="{1656D551-658E-4324-9FA9-E5207DA73237}" type="parTrans" cxnId="{9207A4ED-DD67-4520-8BD1-C1BE8B5738B8}">
      <dgm:prSet/>
      <dgm:spPr/>
      <dgm:t>
        <a:bodyPr/>
        <a:lstStyle/>
        <a:p>
          <a:endParaRPr lang="en-US" dirty="0"/>
        </a:p>
      </dgm:t>
    </dgm:pt>
    <dgm:pt modelId="{09281D53-5E95-4605-8A43-310860387A2E}" type="sibTrans" cxnId="{9207A4ED-DD67-4520-8BD1-C1BE8B5738B8}">
      <dgm:prSet/>
      <dgm:spPr/>
      <dgm:t>
        <a:bodyPr/>
        <a:lstStyle/>
        <a:p>
          <a:endParaRPr lang="en-US"/>
        </a:p>
      </dgm:t>
    </dgm:pt>
    <dgm:pt modelId="{C09614B6-6499-4F5F-A127-AD4E0AE148B0}">
      <dgm:prSet phldrT="[Text]" custT="1"/>
      <dgm:spPr>
        <a:noFill/>
        <a:ln>
          <a:solidFill>
            <a:schemeClr val="accent2"/>
          </a:solidFill>
        </a:ln>
      </dgm:spPr>
      <dgm:t>
        <a:bodyPr/>
        <a:lstStyle/>
        <a:p>
          <a:r>
            <a:rPr lang="en-US" altLang="en-US" sz="2100" kern="1200" spc="-10" dirty="0">
              <a:solidFill>
                <a:srgbClr val="F496CB">
                  <a:lumMod val="50000"/>
                </a:srgbClr>
              </a:solidFill>
              <a:latin typeface="Trebuchet MS"/>
              <a:ea typeface="+mn-ea"/>
              <a:cs typeface="Times New Roman"/>
            </a:rPr>
            <a:t>Tunica albuginea</a:t>
          </a:r>
          <a:endParaRPr lang="en-US" sz="2100" kern="1200" spc="-10" dirty="0">
            <a:solidFill>
              <a:srgbClr val="F496CB">
                <a:lumMod val="50000"/>
              </a:srgbClr>
            </a:solidFill>
            <a:latin typeface="Trebuchet MS"/>
            <a:ea typeface="+mn-ea"/>
            <a:cs typeface="Times New Roman"/>
          </a:endParaRPr>
        </a:p>
      </dgm:t>
    </dgm:pt>
    <dgm:pt modelId="{77552BD3-90C1-4BC4-A3A9-B507FBF84559}" type="parTrans" cxnId="{9D06E6DF-EB47-4098-88D2-E3BE667E7F70}">
      <dgm:prSet/>
      <dgm:spPr/>
      <dgm:t>
        <a:bodyPr/>
        <a:lstStyle/>
        <a:p>
          <a:endParaRPr lang="en-US" dirty="0"/>
        </a:p>
      </dgm:t>
    </dgm:pt>
    <dgm:pt modelId="{BF4D20CB-EBB4-478F-9A7C-38B189F4B1AB}" type="sibTrans" cxnId="{9D06E6DF-EB47-4098-88D2-E3BE667E7F70}">
      <dgm:prSet/>
      <dgm:spPr/>
      <dgm:t>
        <a:bodyPr/>
        <a:lstStyle/>
        <a:p>
          <a:endParaRPr lang="en-US"/>
        </a:p>
      </dgm:t>
    </dgm:pt>
    <dgm:pt modelId="{A05DA7B9-BD59-45E8-8023-DFDD5A0BBB05}">
      <dgm:prSet phldrT="[Text]" custT="1"/>
      <dgm:spPr/>
      <dgm:t>
        <a:bodyPr/>
        <a:lstStyle/>
        <a:p>
          <a:r>
            <a:rPr lang="en-US" altLang="en-US" sz="2400" b="1" i="0" u="sng" kern="1200" spc="0" dirty="0">
              <a:solidFill>
                <a:prstClr val="white"/>
              </a:solidFill>
              <a:latin typeface="Trebuchet MS"/>
              <a:ea typeface="+mn-ea"/>
              <a:cs typeface="Times New Roman"/>
            </a:rPr>
            <a:t>Parenchyma</a:t>
          </a:r>
          <a:endParaRPr lang="en-US" sz="2400" b="1" i="0" u="sng" kern="1200" spc="0" dirty="0">
            <a:solidFill>
              <a:prstClr val="white"/>
            </a:solidFill>
            <a:latin typeface="Trebuchet MS"/>
            <a:ea typeface="+mn-ea"/>
            <a:cs typeface="Times New Roman"/>
          </a:endParaRPr>
        </a:p>
      </dgm:t>
    </dgm:pt>
    <dgm:pt modelId="{749CA481-8532-4104-8247-74A8467BDF5F}" type="parTrans" cxnId="{CF6FB87B-6C02-4D76-B8EF-4B301EDE4527}">
      <dgm:prSet/>
      <dgm:spPr/>
      <dgm:t>
        <a:bodyPr/>
        <a:lstStyle/>
        <a:p>
          <a:endParaRPr lang="en-US" dirty="0"/>
        </a:p>
      </dgm:t>
    </dgm:pt>
    <dgm:pt modelId="{B4A3B4D3-A21A-44BC-8425-478DE78D7197}" type="sibTrans" cxnId="{CF6FB87B-6C02-4D76-B8EF-4B301EDE4527}">
      <dgm:prSet/>
      <dgm:spPr/>
      <dgm:t>
        <a:bodyPr/>
        <a:lstStyle/>
        <a:p>
          <a:endParaRPr lang="en-US"/>
        </a:p>
      </dgm:t>
    </dgm:pt>
    <dgm:pt modelId="{2EF84CCD-E5A8-46ED-992C-09D5EA95957F}">
      <dgm:prSet phldrT="[Text]" custT="1"/>
      <dgm:spPr>
        <a:noFill/>
        <a:ln>
          <a:solidFill>
            <a:schemeClr val="accent2"/>
          </a:solidFill>
        </a:ln>
      </dgm:spPr>
      <dgm: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Seminiferous tubules</a:t>
          </a:r>
          <a:endParaRPr lang="en-US" sz="2100" kern="1200" spc="-10" dirty="0">
            <a:solidFill>
              <a:srgbClr val="F496CB">
                <a:lumMod val="50000"/>
              </a:srgbClr>
            </a:solidFill>
            <a:latin typeface="Trebuchet MS"/>
            <a:ea typeface="+mn-ea"/>
            <a:cs typeface="Times New Roman"/>
          </a:endParaRPr>
        </a:p>
      </dgm:t>
    </dgm:pt>
    <dgm:pt modelId="{78B1CDD6-625D-46F0-B1CE-BD99479879CB}" type="parTrans" cxnId="{AF8EDFCB-0DFF-46C4-9A5E-D46834D5CAE7}">
      <dgm:prSet/>
      <dgm:spPr/>
      <dgm:t>
        <a:bodyPr/>
        <a:lstStyle/>
        <a:p>
          <a:endParaRPr lang="en-US" dirty="0"/>
        </a:p>
      </dgm:t>
    </dgm:pt>
    <dgm:pt modelId="{56743C19-804B-441F-A4F7-18CA757122E3}" type="sibTrans" cxnId="{AF8EDFCB-0DFF-46C4-9A5E-D46834D5CAE7}">
      <dgm:prSet/>
      <dgm:spPr/>
      <dgm:t>
        <a:bodyPr/>
        <a:lstStyle/>
        <a:p>
          <a:endParaRPr lang="en-US"/>
        </a:p>
      </dgm:t>
    </dgm:pt>
    <dgm:pt modelId="{4A62931E-267F-4786-920D-FAFE423BEDE1}">
      <dgm:prSet phldrT="[Text]" custT="1"/>
      <dgm:spPr>
        <a:noFill/>
        <a:ln>
          <a:solidFill>
            <a:schemeClr val="accent2"/>
          </a:solidFill>
        </a:ln>
      </dgm:spPr>
      <dgm:t>
        <a:bodyPr/>
        <a:lstStyle/>
        <a:p>
          <a:r>
            <a:rPr lang="en-US" altLang="en-US" sz="2100" kern="1200" spc="-10" dirty="0">
              <a:solidFill>
                <a:srgbClr val="F496CB">
                  <a:lumMod val="50000"/>
                </a:srgbClr>
              </a:solidFill>
              <a:latin typeface="Trebuchet MS"/>
              <a:ea typeface="+mn-ea"/>
              <a:cs typeface="Times New Roman"/>
            </a:rPr>
            <a:t>Tunica </a:t>
          </a:r>
          <a:r>
            <a:rPr lang="en-US" altLang="en-US" sz="2100" kern="1200" spc="-10" dirty="0" err="1">
              <a:solidFill>
                <a:srgbClr val="F496CB">
                  <a:lumMod val="50000"/>
                </a:srgbClr>
              </a:solidFill>
              <a:latin typeface="Trebuchet MS"/>
              <a:ea typeface="+mn-ea"/>
              <a:cs typeface="Times New Roman"/>
            </a:rPr>
            <a:t>vasculosa</a:t>
          </a:r>
          <a:endParaRPr lang="en-US" sz="2100" kern="1200" spc="-10" dirty="0">
            <a:solidFill>
              <a:srgbClr val="F496CB">
                <a:lumMod val="50000"/>
              </a:srgbClr>
            </a:solidFill>
            <a:latin typeface="Trebuchet MS"/>
            <a:ea typeface="+mn-ea"/>
            <a:cs typeface="Times New Roman"/>
          </a:endParaRPr>
        </a:p>
      </dgm:t>
    </dgm:pt>
    <dgm:pt modelId="{73D049F0-7EE9-42EB-93E6-2C82C10033F3}" type="parTrans" cxnId="{FDB64258-F3BA-4117-893D-3BE3C1D3ADEB}">
      <dgm:prSet/>
      <dgm:spPr/>
      <dgm:t>
        <a:bodyPr/>
        <a:lstStyle/>
        <a:p>
          <a:endParaRPr lang="en-US" dirty="0"/>
        </a:p>
      </dgm:t>
    </dgm:pt>
    <dgm:pt modelId="{A35C4B3E-30B0-4C42-A115-F4FACB2F4BEC}" type="sibTrans" cxnId="{FDB64258-F3BA-4117-893D-3BE3C1D3ADEB}">
      <dgm:prSet/>
      <dgm:spPr/>
      <dgm:t>
        <a:bodyPr/>
        <a:lstStyle/>
        <a:p>
          <a:endParaRPr lang="en-US"/>
        </a:p>
      </dgm:t>
    </dgm:pt>
    <dgm:pt modelId="{EE7BDFAF-AAD9-4B77-87D1-CC096568D91B}">
      <dgm:prSet phldrT="[Text]" custT="1"/>
      <dgm:spPr>
        <a:noFill/>
        <a:ln>
          <a:solidFill>
            <a:schemeClr val="accent2"/>
          </a:solidFill>
        </a:ln>
      </dgm:spPr>
      <dgm: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Interstitial cells of Leydig</a:t>
          </a:r>
          <a:endParaRPr lang="en-US" sz="2100" kern="1200" spc="-10" dirty="0">
            <a:solidFill>
              <a:srgbClr val="F496CB">
                <a:lumMod val="50000"/>
              </a:srgbClr>
            </a:solidFill>
            <a:latin typeface="Trebuchet MS"/>
            <a:ea typeface="+mn-ea"/>
            <a:cs typeface="Times New Roman"/>
          </a:endParaRPr>
        </a:p>
      </dgm:t>
    </dgm:pt>
    <dgm:pt modelId="{D95849BB-4BBF-47DB-8283-2D92CAA97A1E}" type="parTrans" cxnId="{8759BDEF-A343-4EFF-8A10-F453D0CEACEF}">
      <dgm:prSet/>
      <dgm:spPr/>
      <dgm:t>
        <a:bodyPr/>
        <a:lstStyle/>
        <a:p>
          <a:endParaRPr lang="en-US" dirty="0"/>
        </a:p>
      </dgm:t>
    </dgm:pt>
    <dgm:pt modelId="{3562C682-F72C-478A-8648-184F97F2651D}" type="sibTrans" cxnId="{8759BDEF-A343-4EFF-8A10-F453D0CEACEF}">
      <dgm:prSet/>
      <dgm:spPr/>
      <dgm:t>
        <a:bodyPr/>
        <a:lstStyle/>
        <a:p>
          <a:endParaRPr lang="en-US"/>
        </a:p>
      </dgm:t>
    </dgm:pt>
    <dgm:pt modelId="{B2AA4270-E0E1-47A6-89C6-962B69ADB440}">
      <dgm:prSet phldrT="[Text]" custT="1"/>
      <dgm:spPr>
        <a:noFill/>
        <a:ln>
          <a:solidFill>
            <a:schemeClr val="accent2"/>
          </a:solidFill>
        </a:ln>
      </dgm:spPr>
      <dgm:t>
        <a:bodyPr/>
        <a:lstStyle/>
        <a:p>
          <a:r>
            <a:rPr lang="en-US" altLang="en-US" sz="2100" kern="1200" spc="-10" dirty="0">
              <a:solidFill>
                <a:srgbClr val="F496CB">
                  <a:lumMod val="50000"/>
                </a:srgbClr>
              </a:solidFill>
              <a:latin typeface="Trebuchet MS"/>
              <a:ea typeface="+mn-ea"/>
              <a:cs typeface="Times New Roman"/>
            </a:rPr>
            <a:t>Septa</a:t>
          </a:r>
          <a:endParaRPr lang="en-US" sz="2100" kern="1200" spc="-10" dirty="0">
            <a:solidFill>
              <a:srgbClr val="F496CB">
                <a:lumMod val="50000"/>
              </a:srgbClr>
            </a:solidFill>
            <a:latin typeface="Trebuchet MS"/>
            <a:ea typeface="+mn-ea"/>
            <a:cs typeface="Times New Roman"/>
          </a:endParaRPr>
        </a:p>
      </dgm:t>
    </dgm:pt>
    <dgm:pt modelId="{8262A061-D9CC-4BFB-93D3-EFE17E1AEA23}" type="parTrans" cxnId="{717012F4-E6D5-4133-B3C2-8F6BA8C9F989}">
      <dgm:prSet/>
      <dgm:spPr/>
      <dgm:t>
        <a:bodyPr/>
        <a:lstStyle/>
        <a:p>
          <a:endParaRPr lang="en-US" dirty="0"/>
        </a:p>
      </dgm:t>
    </dgm:pt>
    <dgm:pt modelId="{E5B8AE4A-CCC7-42A7-8100-15407C74742E}" type="sibTrans" cxnId="{717012F4-E6D5-4133-B3C2-8F6BA8C9F989}">
      <dgm:prSet/>
      <dgm:spPr/>
      <dgm:t>
        <a:bodyPr/>
        <a:lstStyle/>
        <a:p>
          <a:endParaRPr lang="en-US"/>
        </a:p>
      </dgm:t>
    </dgm:pt>
    <dgm:pt modelId="{75ED4303-65C2-4C22-90AD-38272648E678}">
      <dgm:prSet phldrT="[Text]" custT="1"/>
      <dgm:spPr>
        <a:noFill/>
        <a:ln>
          <a:solidFill>
            <a:schemeClr val="accent2"/>
          </a:solidFill>
        </a:ln>
      </dgm:spPr>
      <dgm:t>
        <a:bodyPr/>
        <a:lstStyle/>
        <a:p>
          <a:r>
            <a:rPr lang="en-US" altLang="en-US" sz="2100" kern="1200" spc="-10" dirty="0">
              <a:solidFill>
                <a:srgbClr val="F496CB">
                  <a:lumMod val="50000"/>
                </a:srgbClr>
              </a:solidFill>
              <a:latin typeface="Trebuchet MS"/>
              <a:ea typeface="+mn-ea"/>
              <a:cs typeface="Times New Roman"/>
            </a:rPr>
            <a:t>Interstitial tissue</a:t>
          </a:r>
          <a:endParaRPr lang="en-US" sz="2100" kern="1200" spc="-10" dirty="0">
            <a:solidFill>
              <a:srgbClr val="F496CB">
                <a:lumMod val="50000"/>
              </a:srgbClr>
            </a:solidFill>
            <a:latin typeface="Trebuchet MS"/>
            <a:ea typeface="+mn-ea"/>
            <a:cs typeface="Times New Roman"/>
          </a:endParaRPr>
        </a:p>
      </dgm:t>
    </dgm:pt>
    <dgm:pt modelId="{35476222-7551-4EAB-912D-2FCBE70C0C13}" type="parTrans" cxnId="{BC19F41C-BF02-4DF1-AF0E-0C75F5FA5F69}">
      <dgm:prSet/>
      <dgm:spPr/>
      <dgm:t>
        <a:bodyPr/>
        <a:lstStyle/>
        <a:p>
          <a:endParaRPr lang="en-US" dirty="0"/>
        </a:p>
      </dgm:t>
    </dgm:pt>
    <dgm:pt modelId="{786E6403-33BD-4F98-8701-062BAD573761}" type="sibTrans" cxnId="{BC19F41C-BF02-4DF1-AF0E-0C75F5FA5F69}">
      <dgm:prSet/>
      <dgm:spPr/>
      <dgm:t>
        <a:bodyPr/>
        <a:lstStyle/>
        <a:p>
          <a:endParaRPr lang="en-US"/>
        </a:p>
      </dgm:t>
    </dgm:pt>
    <dgm:pt modelId="{1795B1C2-A609-4943-BE25-D47F3636FD14}">
      <dgm:prSet phldrT="[Text]"/>
      <dgm:spPr/>
      <dgm:t>
        <a:bodyPr/>
        <a:lstStyle/>
        <a:p>
          <a:endParaRPr lang="en-US" dirty="0"/>
        </a:p>
      </dgm:t>
    </dgm:pt>
    <dgm:pt modelId="{9FFA6FD2-D7D8-4B8B-8FA2-66EE56D7A81D}" type="sibTrans" cxnId="{4B3DDD9E-8295-4A99-9654-17F1C54FC164}">
      <dgm:prSet/>
      <dgm:spPr/>
      <dgm:t>
        <a:bodyPr/>
        <a:lstStyle/>
        <a:p>
          <a:endParaRPr lang="en-US"/>
        </a:p>
      </dgm:t>
    </dgm:pt>
    <dgm:pt modelId="{299D6816-A0D7-4E7D-A439-02D0F70ADF4D}" type="parTrans" cxnId="{4B3DDD9E-8295-4A99-9654-17F1C54FC164}">
      <dgm:prSet/>
      <dgm:spPr/>
      <dgm:t>
        <a:bodyPr/>
        <a:lstStyle/>
        <a:p>
          <a:endParaRPr lang="en-US"/>
        </a:p>
      </dgm:t>
    </dgm:pt>
    <dgm:pt modelId="{2DD1F273-5B57-49D0-B0D0-FF210622A1D8}" type="pres">
      <dgm:prSet presAssocID="{8CCD12C1-2F3D-4253-A66E-89AD3BA093E7}" presName="Name0" presStyleCnt="0">
        <dgm:presLayoutVars>
          <dgm:chPref val="1"/>
          <dgm:dir/>
          <dgm:animOne val="branch"/>
          <dgm:animLvl val="lvl"/>
          <dgm:resizeHandles val="exact"/>
        </dgm:presLayoutVars>
      </dgm:prSet>
      <dgm:spPr/>
    </dgm:pt>
    <dgm:pt modelId="{64348324-797B-4885-A23F-8061726EB686}" type="pres">
      <dgm:prSet presAssocID="{1795B1C2-A609-4943-BE25-D47F3636FD14}" presName="root1" presStyleCnt="0"/>
      <dgm:spPr/>
    </dgm:pt>
    <dgm:pt modelId="{4EC53D5F-74AA-4B8E-8F24-1B1222156671}" type="pres">
      <dgm:prSet presAssocID="{1795B1C2-A609-4943-BE25-D47F3636FD14}" presName="LevelOneTextNode" presStyleLbl="node0" presStyleIdx="0" presStyleCnt="1" custScaleX="79001" custScaleY="64803" custLinFactNeighborX="-66150" custLinFactNeighborY="-665">
        <dgm:presLayoutVars>
          <dgm:chPref val="3"/>
        </dgm:presLayoutVars>
      </dgm:prSet>
      <dgm:spPr/>
    </dgm:pt>
    <dgm:pt modelId="{8FA6982F-EEFB-446A-A21F-10765EE1FB06}" type="pres">
      <dgm:prSet presAssocID="{1795B1C2-A609-4943-BE25-D47F3636FD14}" presName="level2hierChild" presStyleCnt="0"/>
      <dgm:spPr/>
    </dgm:pt>
    <dgm:pt modelId="{3E059B92-BE3D-46D9-8662-DB73B07FA0B1}" type="pres">
      <dgm:prSet presAssocID="{009DA7CF-4961-4279-BF8D-ED246C7AB605}" presName="conn2-1" presStyleLbl="parChTrans1D2" presStyleIdx="0" presStyleCnt="2"/>
      <dgm:spPr/>
    </dgm:pt>
    <dgm:pt modelId="{FC2AD7FE-1EE6-4484-B14E-0142F80A5B8F}" type="pres">
      <dgm:prSet presAssocID="{009DA7CF-4961-4279-BF8D-ED246C7AB605}" presName="connTx" presStyleLbl="parChTrans1D2" presStyleIdx="0" presStyleCnt="2"/>
      <dgm:spPr/>
    </dgm:pt>
    <dgm:pt modelId="{750C361C-E2DA-4457-954D-3148E019B0FB}" type="pres">
      <dgm:prSet presAssocID="{A04CD855-0BED-49BA-8A6C-EB47512DBF9A}" presName="root2" presStyleCnt="0"/>
      <dgm:spPr/>
    </dgm:pt>
    <dgm:pt modelId="{17E1254E-0CA8-4D35-894F-E4175C08761D}" type="pres">
      <dgm:prSet presAssocID="{A04CD855-0BED-49BA-8A6C-EB47512DBF9A}" presName="LevelTwoTextNode" presStyleLbl="node2" presStyleIdx="0" presStyleCnt="2">
        <dgm:presLayoutVars>
          <dgm:chPref val="3"/>
        </dgm:presLayoutVars>
      </dgm:prSet>
      <dgm:spPr/>
    </dgm:pt>
    <dgm:pt modelId="{6376AC18-A50D-4C98-8A61-B1590C50F871}" type="pres">
      <dgm:prSet presAssocID="{A04CD855-0BED-49BA-8A6C-EB47512DBF9A}" presName="level3hierChild" presStyleCnt="0"/>
      <dgm:spPr/>
    </dgm:pt>
    <dgm:pt modelId="{CBE43862-0BB5-4A36-B337-25EEC7F54EC8}" type="pres">
      <dgm:prSet presAssocID="{1656D551-658E-4324-9FA9-E5207DA73237}" presName="conn2-1" presStyleLbl="parChTrans1D3" presStyleIdx="0" presStyleCnt="7"/>
      <dgm:spPr/>
    </dgm:pt>
    <dgm:pt modelId="{47A4C310-FFFB-455E-88E0-39CAE2719D93}" type="pres">
      <dgm:prSet presAssocID="{1656D551-658E-4324-9FA9-E5207DA73237}" presName="connTx" presStyleLbl="parChTrans1D3" presStyleIdx="0" presStyleCnt="7"/>
      <dgm:spPr/>
    </dgm:pt>
    <dgm:pt modelId="{61A3BF52-EF6E-4722-9E97-BFC57FF70D61}" type="pres">
      <dgm:prSet presAssocID="{358195AD-6EE6-4753-9F8B-18F0DDA60383}" presName="root2" presStyleCnt="0"/>
      <dgm:spPr/>
    </dgm:pt>
    <dgm:pt modelId="{72D0A337-8EE5-40DD-B805-3BE324AE971E}" type="pres">
      <dgm:prSet presAssocID="{358195AD-6EE6-4753-9F8B-18F0DDA60383}" presName="LevelTwoTextNode" presStyleLbl="node3" presStyleIdx="0" presStyleCnt="7" custScaleX="111176" custLinFactNeighborX="-8222">
        <dgm:presLayoutVars>
          <dgm:chPref val="3"/>
        </dgm:presLayoutVars>
      </dgm:prSet>
      <dgm:spPr/>
    </dgm:pt>
    <dgm:pt modelId="{3F603233-BDBB-4BBD-B859-F5B3E41DC46C}" type="pres">
      <dgm:prSet presAssocID="{358195AD-6EE6-4753-9F8B-18F0DDA60383}" presName="level3hierChild" presStyleCnt="0"/>
      <dgm:spPr/>
    </dgm:pt>
    <dgm:pt modelId="{0AA013D0-0E00-455B-9D6E-BE5E7ED9E041}" type="pres">
      <dgm:prSet presAssocID="{77552BD3-90C1-4BC4-A3A9-B507FBF84559}" presName="conn2-1" presStyleLbl="parChTrans1D3" presStyleIdx="1" presStyleCnt="7"/>
      <dgm:spPr/>
    </dgm:pt>
    <dgm:pt modelId="{291C0E90-8F22-4049-8190-51BA6A31ED1C}" type="pres">
      <dgm:prSet presAssocID="{77552BD3-90C1-4BC4-A3A9-B507FBF84559}" presName="connTx" presStyleLbl="parChTrans1D3" presStyleIdx="1" presStyleCnt="7"/>
      <dgm:spPr/>
    </dgm:pt>
    <dgm:pt modelId="{16EA0BD6-DA0E-4517-B548-0D10D6C15FBD}" type="pres">
      <dgm:prSet presAssocID="{C09614B6-6499-4F5F-A127-AD4E0AE148B0}" presName="root2" presStyleCnt="0"/>
      <dgm:spPr/>
    </dgm:pt>
    <dgm:pt modelId="{BD975329-F3BC-41E9-ADD4-03E790A6BDFF}" type="pres">
      <dgm:prSet presAssocID="{C09614B6-6499-4F5F-A127-AD4E0AE148B0}" presName="LevelTwoTextNode" presStyleLbl="node3" presStyleIdx="1" presStyleCnt="7" custScaleX="111176" custLinFactNeighborX="-8222">
        <dgm:presLayoutVars>
          <dgm:chPref val="3"/>
        </dgm:presLayoutVars>
      </dgm:prSet>
      <dgm:spPr/>
    </dgm:pt>
    <dgm:pt modelId="{EA9953EF-FF99-4212-A50A-712686B361E7}" type="pres">
      <dgm:prSet presAssocID="{C09614B6-6499-4F5F-A127-AD4E0AE148B0}" presName="level3hierChild" presStyleCnt="0"/>
      <dgm:spPr/>
    </dgm:pt>
    <dgm:pt modelId="{56200C7D-F165-4413-AAEF-B5FF14F1F534}" type="pres">
      <dgm:prSet presAssocID="{73D049F0-7EE9-42EB-93E6-2C82C10033F3}" presName="conn2-1" presStyleLbl="parChTrans1D3" presStyleIdx="2" presStyleCnt="7"/>
      <dgm:spPr/>
    </dgm:pt>
    <dgm:pt modelId="{2F8211F5-5565-4B15-8AE9-A4A51469EE31}" type="pres">
      <dgm:prSet presAssocID="{73D049F0-7EE9-42EB-93E6-2C82C10033F3}" presName="connTx" presStyleLbl="parChTrans1D3" presStyleIdx="2" presStyleCnt="7"/>
      <dgm:spPr/>
    </dgm:pt>
    <dgm:pt modelId="{F745A130-C469-49F1-84EB-0DD04EF57D34}" type="pres">
      <dgm:prSet presAssocID="{4A62931E-267F-4786-920D-FAFE423BEDE1}" presName="root2" presStyleCnt="0"/>
      <dgm:spPr/>
    </dgm:pt>
    <dgm:pt modelId="{1C272126-434D-4354-9495-E9A9310E84BB}" type="pres">
      <dgm:prSet presAssocID="{4A62931E-267F-4786-920D-FAFE423BEDE1}" presName="LevelTwoTextNode" presStyleLbl="node3" presStyleIdx="2" presStyleCnt="7" custScaleX="111176" custLinFactNeighborX="-8222">
        <dgm:presLayoutVars>
          <dgm:chPref val="3"/>
        </dgm:presLayoutVars>
      </dgm:prSet>
      <dgm:spPr/>
    </dgm:pt>
    <dgm:pt modelId="{5AC5D220-0E79-4BA9-9686-6488D2AB66F1}" type="pres">
      <dgm:prSet presAssocID="{4A62931E-267F-4786-920D-FAFE423BEDE1}" presName="level3hierChild" presStyleCnt="0"/>
      <dgm:spPr/>
    </dgm:pt>
    <dgm:pt modelId="{CCFA7F21-B9EB-46EA-88D1-D6565D3FF3EB}" type="pres">
      <dgm:prSet presAssocID="{8262A061-D9CC-4BFB-93D3-EFE17E1AEA23}" presName="conn2-1" presStyleLbl="parChTrans1D3" presStyleIdx="3" presStyleCnt="7"/>
      <dgm:spPr/>
    </dgm:pt>
    <dgm:pt modelId="{745975E3-7BF3-4E64-89D6-073D9B3A8D2B}" type="pres">
      <dgm:prSet presAssocID="{8262A061-D9CC-4BFB-93D3-EFE17E1AEA23}" presName="connTx" presStyleLbl="parChTrans1D3" presStyleIdx="3" presStyleCnt="7"/>
      <dgm:spPr/>
    </dgm:pt>
    <dgm:pt modelId="{5BED25A1-C947-409C-91FC-1E3172BF652A}" type="pres">
      <dgm:prSet presAssocID="{B2AA4270-E0E1-47A6-89C6-962B69ADB440}" presName="root2" presStyleCnt="0"/>
      <dgm:spPr/>
    </dgm:pt>
    <dgm:pt modelId="{E8C0578A-C79E-46B8-841C-5DA8A7091973}" type="pres">
      <dgm:prSet presAssocID="{B2AA4270-E0E1-47A6-89C6-962B69ADB440}" presName="LevelTwoTextNode" presStyleLbl="node3" presStyleIdx="3" presStyleCnt="7" custScaleX="111176" custLinFactNeighborX="-8222">
        <dgm:presLayoutVars>
          <dgm:chPref val="3"/>
        </dgm:presLayoutVars>
      </dgm:prSet>
      <dgm:spPr/>
    </dgm:pt>
    <dgm:pt modelId="{03E76881-AA17-452B-AC93-E9F61AA3CBF7}" type="pres">
      <dgm:prSet presAssocID="{B2AA4270-E0E1-47A6-89C6-962B69ADB440}" presName="level3hierChild" presStyleCnt="0"/>
      <dgm:spPr/>
    </dgm:pt>
    <dgm:pt modelId="{EC9AEB4C-B58C-4421-A633-B3E557D3F313}" type="pres">
      <dgm:prSet presAssocID="{35476222-7551-4EAB-912D-2FCBE70C0C13}" presName="conn2-1" presStyleLbl="parChTrans1D3" presStyleIdx="4" presStyleCnt="7"/>
      <dgm:spPr/>
    </dgm:pt>
    <dgm:pt modelId="{C97FFF54-930D-44FE-BC2D-327F9C6DDCB5}" type="pres">
      <dgm:prSet presAssocID="{35476222-7551-4EAB-912D-2FCBE70C0C13}" presName="connTx" presStyleLbl="parChTrans1D3" presStyleIdx="4" presStyleCnt="7"/>
      <dgm:spPr/>
    </dgm:pt>
    <dgm:pt modelId="{4A566061-8EA5-4417-BB5C-4477B62D0786}" type="pres">
      <dgm:prSet presAssocID="{75ED4303-65C2-4C22-90AD-38272648E678}" presName="root2" presStyleCnt="0"/>
      <dgm:spPr/>
    </dgm:pt>
    <dgm:pt modelId="{EE56F6BE-64BE-4F77-AAE6-9A6579A86A30}" type="pres">
      <dgm:prSet presAssocID="{75ED4303-65C2-4C22-90AD-38272648E678}" presName="LevelTwoTextNode" presStyleLbl="node3" presStyleIdx="4" presStyleCnt="7" custScaleX="111176" custLinFactNeighborX="-8222">
        <dgm:presLayoutVars>
          <dgm:chPref val="3"/>
        </dgm:presLayoutVars>
      </dgm:prSet>
      <dgm:spPr/>
    </dgm:pt>
    <dgm:pt modelId="{A061804A-2A40-4662-BC59-2F3A0DA534E2}" type="pres">
      <dgm:prSet presAssocID="{75ED4303-65C2-4C22-90AD-38272648E678}" presName="level3hierChild" presStyleCnt="0"/>
      <dgm:spPr/>
    </dgm:pt>
    <dgm:pt modelId="{92280084-882F-4F76-8788-67C21B914831}" type="pres">
      <dgm:prSet presAssocID="{749CA481-8532-4104-8247-74A8467BDF5F}" presName="conn2-1" presStyleLbl="parChTrans1D2" presStyleIdx="1" presStyleCnt="2"/>
      <dgm:spPr/>
    </dgm:pt>
    <dgm:pt modelId="{B3590583-9FBC-49E8-B3BA-B31772E9B3BD}" type="pres">
      <dgm:prSet presAssocID="{749CA481-8532-4104-8247-74A8467BDF5F}" presName="connTx" presStyleLbl="parChTrans1D2" presStyleIdx="1" presStyleCnt="2"/>
      <dgm:spPr/>
    </dgm:pt>
    <dgm:pt modelId="{8705DE3B-124C-48A0-9A13-7A929C584A96}" type="pres">
      <dgm:prSet presAssocID="{A05DA7B9-BD59-45E8-8023-DFDD5A0BBB05}" presName="root2" presStyleCnt="0"/>
      <dgm:spPr/>
    </dgm:pt>
    <dgm:pt modelId="{8D4A571E-C6BD-4C2D-9F6B-B7348B1D1EFD}" type="pres">
      <dgm:prSet presAssocID="{A05DA7B9-BD59-45E8-8023-DFDD5A0BBB05}" presName="LevelTwoTextNode" presStyleLbl="node2" presStyleIdx="1" presStyleCnt="2">
        <dgm:presLayoutVars>
          <dgm:chPref val="3"/>
        </dgm:presLayoutVars>
      </dgm:prSet>
      <dgm:spPr/>
    </dgm:pt>
    <dgm:pt modelId="{738F0111-AEC1-4869-9E3B-9AF955FA39F8}" type="pres">
      <dgm:prSet presAssocID="{A05DA7B9-BD59-45E8-8023-DFDD5A0BBB05}" presName="level3hierChild" presStyleCnt="0"/>
      <dgm:spPr/>
    </dgm:pt>
    <dgm:pt modelId="{D9ABD1E5-2E66-416F-A4B7-DA9AC609863A}" type="pres">
      <dgm:prSet presAssocID="{78B1CDD6-625D-46F0-B1CE-BD99479879CB}" presName="conn2-1" presStyleLbl="parChTrans1D3" presStyleIdx="5" presStyleCnt="7"/>
      <dgm:spPr/>
    </dgm:pt>
    <dgm:pt modelId="{8F5ACD7D-D69E-4D2B-9CD1-9CCD5D4DCB2E}" type="pres">
      <dgm:prSet presAssocID="{78B1CDD6-625D-46F0-B1CE-BD99479879CB}" presName="connTx" presStyleLbl="parChTrans1D3" presStyleIdx="5" presStyleCnt="7"/>
      <dgm:spPr/>
    </dgm:pt>
    <dgm:pt modelId="{37877DC4-76F6-4B9D-BCE0-686266F5CFC7}" type="pres">
      <dgm:prSet presAssocID="{2EF84CCD-E5A8-46ED-992C-09D5EA95957F}" presName="root2" presStyleCnt="0"/>
      <dgm:spPr/>
    </dgm:pt>
    <dgm:pt modelId="{53C02A1A-34E9-4042-B4EC-1AC11C74E9F4}" type="pres">
      <dgm:prSet presAssocID="{2EF84CCD-E5A8-46ED-992C-09D5EA95957F}" presName="LevelTwoTextNode" presStyleLbl="node3" presStyleIdx="5" presStyleCnt="7" custScaleX="111176" custLinFactNeighborX="-8222">
        <dgm:presLayoutVars>
          <dgm:chPref val="3"/>
        </dgm:presLayoutVars>
      </dgm:prSet>
      <dgm:spPr/>
    </dgm:pt>
    <dgm:pt modelId="{B94AD748-FDB8-4895-BBDE-6D210648B984}" type="pres">
      <dgm:prSet presAssocID="{2EF84CCD-E5A8-46ED-992C-09D5EA95957F}" presName="level3hierChild" presStyleCnt="0"/>
      <dgm:spPr/>
    </dgm:pt>
    <dgm:pt modelId="{42753DB7-98CA-445D-8998-7981BACD3723}" type="pres">
      <dgm:prSet presAssocID="{D95849BB-4BBF-47DB-8283-2D92CAA97A1E}" presName="conn2-1" presStyleLbl="parChTrans1D3" presStyleIdx="6" presStyleCnt="7"/>
      <dgm:spPr/>
    </dgm:pt>
    <dgm:pt modelId="{EEA345C2-AE02-4AA3-83AA-000985940C43}" type="pres">
      <dgm:prSet presAssocID="{D95849BB-4BBF-47DB-8283-2D92CAA97A1E}" presName="connTx" presStyleLbl="parChTrans1D3" presStyleIdx="6" presStyleCnt="7"/>
      <dgm:spPr/>
    </dgm:pt>
    <dgm:pt modelId="{5BB5C472-E299-4CEF-AD09-51FEFFBD0FF4}" type="pres">
      <dgm:prSet presAssocID="{EE7BDFAF-AAD9-4B77-87D1-CC096568D91B}" presName="root2" presStyleCnt="0"/>
      <dgm:spPr/>
    </dgm:pt>
    <dgm:pt modelId="{D1D7AFDE-1613-47BC-AF69-A869361D55E3}" type="pres">
      <dgm:prSet presAssocID="{EE7BDFAF-AAD9-4B77-87D1-CC096568D91B}" presName="LevelTwoTextNode" presStyleLbl="node3" presStyleIdx="6" presStyleCnt="7" custScaleX="111176" custLinFactNeighborX="-8222">
        <dgm:presLayoutVars>
          <dgm:chPref val="3"/>
        </dgm:presLayoutVars>
      </dgm:prSet>
      <dgm:spPr/>
    </dgm:pt>
    <dgm:pt modelId="{8C28AAD0-BD07-4E97-9453-6E4594C66627}" type="pres">
      <dgm:prSet presAssocID="{EE7BDFAF-AAD9-4B77-87D1-CC096568D91B}" presName="level3hierChild" presStyleCnt="0"/>
      <dgm:spPr/>
    </dgm:pt>
  </dgm:ptLst>
  <dgm:cxnLst>
    <dgm:cxn modelId="{BC19F41C-BF02-4DF1-AF0E-0C75F5FA5F69}" srcId="{A04CD855-0BED-49BA-8A6C-EB47512DBF9A}" destId="{75ED4303-65C2-4C22-90AD-38272648E678}" srcOrd="4" destOrd="0" parTransId="{35476222-7551-4EAB-912D-2FCBE70C0C13}" sibTransId="{786E6403-33BD-4F98-8701-062BAD573761}"/>
    <dgm:cxn modelId="{DEFA0F20-6AD1-41F0-B46B-0C66B1EC52C1}" type="presOf" srcId="{1656D551-658E-4324-9FA9-E5207DA73237}" destId="{47A4C310-FFFB-455E-88E0-39CAE2719D93}" srcOrd="1" destOrd="0" presId="urn:microsoft.com/office/officeart/2008/layout/HorizontalMultiLevelHierarchy"/>
    <dgm:cxn modelId="{C2547023-E080-4BFB-A3FA-18CC5CF62802}" type="presOf" srcId="{749CA481-8532-4104-8247-74A8467BDF5F}" destId="{B3590583-9FBC-49E8-B3BA-B31772E9B3BD}" srcOrd="1" destOrd="0" presId="urn:microsoft.com/office/officeart/2008/layout/HorizontalMultiLevelHierarchy"/>
    <dgm:cxn modelId="{F5820825-E72D-4F96-A3FA-E8CE17F3E55D}" type="presOf" srcId="{78B1CDD6-625D-46F0-B1CE-BD99479879CB}" destId="{8F5ACD7D-D69E-4D2B-9CD1-9CCD5D4DCB2E}" srcOrd="1" destOrd="0" presId="urn:microsoft.com/office/officeart/2008/layout/HorizontalMultiLevelHierarchy"/>
    <dgm:cxn modelId="{70E1452C-77A9-4519-ACCC-278FD636F33A}" type="presOf" srcId="{EE7BDFAF-AAD9-4B77-87D1-CC096568D91B}" destId="{D1D7AFDE-1613-47BC-AF69-A869361D55E3}" srcOrd="0" destOrd="0" presId="urn:microsoft.com/office/officeart/2008/layout/HorizontalMultiLevelHierarchy"/>
    <dgm:cxn modelId="{AB7A962D-F99D-4090-A591-109F1868FA4C}" type="presOf" srcId="{358195AD-6EE6-4753-9F8B-18F0DDA60383}" destId="{72D0A337-8EE5-40DD-B805-3BE324AE971E}" srcOrd="0" destOrd="0" presId="urn:microsoft.com/office/officeart/2008/layout/HorizontalMultiLevelHierarchy"/>
    <dgm:cxn modelId="{4427E332-C515-434C-8547-325ECC8F90A3}" type="presOf" srcId="{009DA7CF-4961-4279-BF8D-ED246C7AB605}" destId="{3E059B92-BE3D-46D9-8662-DB73B07FA0B1}" srcOrd="0" destOrd="0" presId="urn:microsoft.com/office/officeart/2008/layout/HorizontalMultiLevelHierarchy"/>
    <dgm:cxn modelId="{8A8CD938-78D6-4C60-91FD-80A0A78FBD24}" type="presOf" srcId="{77552BD3-90C1-4BC4-A3A9-B507FBF84559}" destId="{0AA013D0-0E00-455B-9D6E-BE5E7ED9E041}" srcOrd="0" destOrd="0" presId="urn:microsoft.com/office/officeart/2008/layout/HorizontalMultiLevelHierarchy"/>
    <dgm:cxn modelId="{F5CC1E39-84B7-480A-8950-6997390186DC}" srcId="{1795B1C2-A609-4943-BE25-D47F3636FD14}" destId="{A04CD855-0BED-49BA-8A6C-EB47512DBF9A}" srcOrd="0" destOrd="0" parTransId="{009DA7CF-4961-4279-BF8D-ED246C7AB605}" sibTransId="{A94E74F6-8E83-4F05-9BB7-48462CB9B7A2}"/>
    <dgm:cxn modelId="{4A91924E-9176-4E43-AF2D-AF1ADBB31BFE}" type="presOf" srcId="{73D049F0-7EE9-42EB-93E6-2C82C10033F3}" destId="{56200C7D-F165-4413-AAEF-B5FF14F1F534}" srcOrd="0" destOrd="0" presId="urn:microsoft.com/office/officeart/2008/layout/HorizontalMultiLevelHierarchy"/>
    <dgm:cxn modelId="{30507755-9C71-4383-A15B-F290A6CA78E3}" type="presOf" srcId="{78B1CDD6-625D-46F0-B1CE-BD99479879CB}" destId="{D9ABD1E5-2E66-416F-A4B7-DA9AC609863A}" srcOrd="0" destOrd="0" presId="urn:microsoft.com/office/officeart/2008/layout/HorizontalMultiLevelHierarchy"/>
    <dgm:cxn modelId="{FDB64258-F3BA-4117-893D-3BE3C1D3ADEB}" srcId="{A04CD855-0BED-49BA-8A6C-EB47512DBF9A}" destId="{4A62931E-267F-4786-920D-FAFE423BEDE1}" srcOrd="2" destOrd="0" parTransId="{73D049F0-7EE9-42EB-93E6-2C82C10033F3}" sibTransId="{A35C4B3E-30B0-4C42-A115-F4FACB2F4BEC}"/>
    <dgm:cxn modelId="{CF6FB87B-6C02-4D76-B8EF-4B301EDE4527}" srcId="{1795B1C2-A609-4943-BE25-D47F3636FD14}" destId="{A05DA7B9-BD59-45E8-8023-DFDD5A0BBB05}" srcOrd="1" destOrd="0" parTransId="{749CA481-8532-4104-8247-74A8467BDF5F}" sibTransId="{B4A3B4D3-A21A-44BC-8425-478DE78D7197}"/>
    <dgm:cxn modelId="{7299C37D-AD16-479E-A331-3F55042D080D}" type="presOf" srcId="{75ED4303-65C2-4C22-90AD-38272648E678}" destId="{EE56F6BE-64BE-4F77-AAE6-9A6579A86A30}" srcOrd="0" destOrd="0" presId="urn:microsoft.com/office/officeart/2008/layout/HorizontalMultiLevelHierarchy"/>
    <dgm:cxn modelId="{AC070B8C-3720-4035-9297-28D9340B36B7}" type="presOf" srcId="{73D049F0-7EE9-42EB-93E6-2C82C10033F3}" destId="{2F8211F5-5565-4B15-8AE9-A4A51469EE31}" srcOrd="1" destOrd="0" presId="urn:microsoft.com/office/officeart/2008/layout/HorizontalMultiLevelHierarchy"/>
    <dgm:cxn modelId="{C2063691-B768-4B70-9096-924FCDC2BAF9}" type="presOf" srcId="{749CA481-8532-4104-8247-74A8467BDF5F}" destId="{92280084-882F-4F76-8788-67C21B914831}" srcOrd="0" destOrd="0" presId="urn:microsoft.com/office/officeart/2008/layout/HorizontalMultiLevelHierarchy"/>
    <dgm:cxn modelId="{96AEC292-C2A2-4A4B-BE84-9F5C0A2E4CCB}" type="presOf" srcId="{A05DA7B9-BD59-45E8-8023-DFDD5A0BBB05}" destId="{8D4A571E-C6BD-4C2D-9F6B-B7348B1D1EFD}" srcOrd="0" destOrd="0" presId="urn:microsoft.com/office/officeart/2008/layout/HorizontalMultiLevelHierarchy"/>
    <dgm:cxn modelId="{C22B7F9B-6DCB-4E7E-8394-83495FEE396C}" type="presOf" srcId="{1656D551-658E-4324-9FA9-E5207DA73237}" destId="{CBE43862-0BB5-4A36-B337-25EEC7F54EC8}" srcOrd="0" destOrd="0" presId="urn:microsoft.com/office/officeart/2008/layout/HorizontalMultiLevelHierarchy"/>
    <dgm:cxn modelId="{4B3DDD9E-8295-4A99-9654-17F1C54FC164}" srcId="{8CCD12C1-2F3D-4253-A66E-89AD3BA093E7}" destId="{1795B1C2-A609-4943-BE25-D47F3636FD14}" srcOrd="0" destOrd="0" parTransId="{299D6816-A0D7-4E7D-A439-02D0F70ADF4D}" sibTransId="{9FFA6FD2-D7D8-4B8B-8FA2-66EE56D7A81D}"/>
    <dgm:cxn modelId="{098E7EAE-8A83-4705-9830-38C2EB807C57}" type="presOf" srcId="{77552BD3-90C1-4BC4-A3A9-B507FBF84559}" destId="{291C0E90-8F22-4049-8190-51BA6A31ED1C}" srcOrd="1" destOrd="0" presId="urn:microsoft.com/office/officeart/2008/layout/HorizontalMultiLevelHierarchy"/>
    <dgm:cxn modelId="{723B4FB7-C29A-4560-8FA6-39BC5A54246B}" type="presOf" srcId="{2EF84CCD-E5A8-46ED-992C-09D5EA95957F}" destId="{53C02A1A-34E9-4042-B4EC-1AC11C74E9F4}" srcOrd="0" destOrd="0" presId="urn:microsoft.com/office/officeart/2008/layout/HorizontalMultiLevelHierarchy"/>
    <dgm:cxn modelId="{509694BA-C378-44FE-8937-B84CC13E90C0}" type="presOf" srcId="{8CCD12C1-2F3D-4253-A66E-89AD3BA093E7}" destId="{2DD1F273-5B57-49D0-B0D0-FF210622A1D8}" srcOrd="0" destOrd="0" presId="urn:microsoft.com/office/officeart/2008/layout/HorizontalMultiLevelHierarchy"/>
    <dgm:cxn modelId="{2D8D80BC-E68A-485C-95E8-6A2AE21456C7}" type="presOf" srcId="{8262A061-D9CC-4BFB-93D3-EFE17E1AEA23}" destId="{CCFA7F21-B9EB-46EA-88D1-D6565D3FF3EB}" srcOrd="0" destOrd="0" presId="urn:microsoft.com/office/officeart/2008/layout/HorizontalMultiLevelHierarchy"/>
    <dgm:cxn modelId="{2DFB8DC0-5A3B-47C0-8461-D4D647A709C7}" type="presOf" srcId="{1795B1C2-A609-4943-BE25-D47F3636FD14}" destId="{4EC53D5F-74AA-4B8E-8F24-1B1222156671}" srcOrd="0" destOrd="0" presId="urn:microsoft.com/office/officeart/2008/layout/HorizontalMultiLevelHierarchy"/>
    <dgm:cxn modelId="{AF8EDFCB-0DFF-46C4-9A5E-D46834D5CAE7}" srcId="{A05DA7B9-BD59-45E8-8023-DFDD5A0BBB05}" destId="{2EF84CCD-E5A8-46ED-992C-09D5EA95957F}" srcOrd="0" destOrd="0" parTransId="{78B1CDD6-625D-46F0-B1CE-BD99479879CB}" sibTransId="{56743C19-804B-441F-A4F7-18CA757122E3}"/>
    <dgm:cxn modelId="{8DDD29D3-5045-4816-9C10-E2F5A4949E4A}" type="presOf" srcId="{35476222-7551-4EAB-912D-2FCBE70C0C13}" destId="{EC9AEB4C-B58C-4421-A633-B3E557D3F313}" srcOrd="0" destOrd="0" presId="urn:microsoft.com/office/officeart/2008/layout/HorizontalMultiLevelHierarchy"/>
    <dgm:cxn modelId="{9CB69CD9-32C2-4B5A-BB20-B3A61800ECEB}" type="presOf" srcId="{B2AA4270-E0E1-47A6-89C6-962B69ADB440}" destId="{E8C0578A-C79E-46B8-841C-5DA8A7091973}" srcOrd="0" destOrd="0" presId="urn:microsoft.com/office/officeart/2008/layout/HorizontalMultiLevelHierarchy"/>
    <dgm:cxn modelId="{39DF93DE-2B3E-4E37-8A74-5BE05729ACA5}" type="presOf" srcId="{D95849BB-4BBF-47DB-8283-2D92CAA97A1E}" destId="{EEA345C2-AE02-4AA3-83AA-000985940C43}" srcOrd="1" destOrd="0" presId="urn:microsoft.com/office/officeart/2008/layout/HorizontalMultiLevelHierarchy"/>
    <dgm:cxn modelId="{9D06E6DF-EB47-4098-88D2-E3BE667E7F70}" srcId="{A04CD855-0BED-49BA-8A6C-EB47512DBF9A}" destId="{C09614B6-6499-4F5F-A127-AD4E0AE148B0}" srcOrd="1" destOrd="0" parTransId="{77552BD3-90C1-4BC4-A3A9-B507FBF84559}" sibTransId="{BF4D20CB-EBB4-478F-9A7C-38B189F4B1AB}"/>
    <dgm:cxn modelId="{B4057CE2-5A16-4403-8578-79931DF2CC2C}" type="presOf" srcId="{D95849BB-4BBF-47DB-8283-2D92CAA97A1E}" destId="{42753DB7-98CA-445D-8998-7981BACD3723}" srcOrd="0" destOrd="0" presId="urn:microsoft.com/office/officeart/2008/layout/HorizontalMultiLevelHierarchy"/>
    <dgm:cxn modelId="{F4CAB7E2-6FB2-4076-8D20-CCBC43984D82}" type="presOf" srcId="{C09614B6-6499-4F5F-A127-AD4E0AE148B0}" destId="{BD975329-F3BC-41E9-ADD4-03E790A6BDFF}" srcOrd="0" destOrd="0" presId="urn:microsoft.com/office/officeart/2008/layout/HorizontalMultiLevelHierarchy"/>
    <dgm:cxn modelId="{FDAACDE3-2103-43DB-8559-C398ADA8D69A}" type="presOf" srcId="{35476222-7551-4EAB-912D-2FCBE70C0C13}" destId="{C97FFF54-930D-44FE-BC2D-327F9C6DDCB5}" srcOrd="1" destOrd="0" presId="urn:microsoft.com/office/officeart/2008/layout/HorizontalMultiLevelHierarchy"/>
    <dgm:cxn modelId="{648F2EE9-A26A-4DB1-9AF1-EA7EB38E9362}" type="presOf" srcId="{4A62931E-267F-4786-920D-FAFE423BEDE1}" destId="{1C272126-434D-4354-9495-E9A9310E84BB}" srcOrd="0" destOrd="0" presId="urn:microsoft.com/office/officeart/2008/layout/HorizontalMultiLevelHierarchy"/>
    <dgm:cxn modelId="{9B7D3BEB-7345-40EA-B767-D7A2AD1A0239}" type="presOf" srcId="{A04CD855-0BED-49BA-8A6C-EB47512DBF9A}" destId="{17E1254E-0CA8-4D35-894F-E4175C08761D}" srcOrd="0" destOrd="0" presId="urn:microsoft.com/office/officeart/2008/layout/HorizontalMultiLevelHierarchy"/>
    <dgm:cxn modelId="{9207A4ED-DD67-4520-8BD1-C1BE8B5738B8}" srcId="{A04CD855-0BED-49BA-8A6C-EB47512DBF9A}" destId="{358195AD-6EE6-4753-9F8B-18F0DDA60383}" srcOrd="0" destOrd="0" parTransId="{1656D551-658E-4324-9FA9-E5207DA73237}" sibTransId="{09281D53-5E95-4605-8A43-310860387A2E}"/>
    <dgm:cxn modelId="{964F7FEF-DD74-4E28-9D79-14F9D9E03CF9}" type="presOf" srcId="{009DA7CF-4961-4279-BF8D-ED246C7AB605}" destId="{FC2AD7FE-1EE6-4484-B14E-0142F80A5B8F}" srcOrd="1" destOrd="0" presId="urn:microsoft.com/office/officeart/2008/layout/HorizontalMultiLevelHierarchy"/>
    <dgm:cxn modelId="{8759BDEF-A343-4EFF-8A10-F453D0CEACEF}" srcId="{A05DA7B9-BD59-45E8-8023-DFDD5A0BBB05}" destId="{EE7BDFAF-AAD9-4B77-87D1-CC096568D91B}" srcOrd="1" destOrd="0" parTransId="{D95849BB-4BBF-47DB-8283-2D92CAA97A1E}" sibTransId="{3562C682-F72C-478A-8648-184F97F2651D}"/>
    <dgm:cxn modelId="{717012F4-E6D5-4133-B3C2-8F6BA8C9F989}" srcId="{A04CD855-0BED-49BA-8A6C-EB47512DBF9A}" destId="{B2AA4270-E0E1-47A6-89C6-962B69ADB440}" srcOrd="3" destOrd="0" parTransId="{8262A061-D9CC-4BFB-93D3-EFE17E1AEA23}" sibTransId="{E5B8AE4A-CCC7-42A7-8100-15407C74742E}"/>
    <dgm:cxn modelId="{7324D8FD-0672-4BE5-BBAB-4C0CE62E2EB4}" type="presOf" srcId="{8262A061-D9CC-4BFB-93D3-EFE17E1AEA23}" destId="{745975E3-7BF3-4E64-89D6-073D9B3A8D2B}" srcOrd="1" destOrd="0" presId="urn:microsoft.com/office/officeart/2008/layout/HorizontalMultiLevelHierarchy"/>
    <dgm:cxn modelId="{1B89CC0B-42A2-49AA-93C8-CA2B75762F35}" type="presParOf" srcId="{2DD1F273-5B57-49D0-B0D0-FF210622A1D8}" destId="{64348324-797B-4885-A23F-8061726EB686}" srcOrd="0" destOrd="0" presId="urn:microsoft.com/office/officeart/2008/layout/HorizontalMultiLevelHierarchy"/>
    <dgm:cxn modelId="{AE42812A-A919-4D82-AEBA-5CF192491AE0}" type="presParOf" srcId="{64348324-797B-4885-A23F-8061726EB686}" destId="{4EC53D5F-74AA-4B8E-8F24-1B1222156671}" srcOrd="0" destOrd="0" presId="urn:microsoft.com/office/officeart/2008/layout/HorizontalMultiLevelHierarchy"/>
    <dgm:cxn modelId="{3D4B7DB2-B69C-41F4-BEC8-BE804205CD39}" type="presParOf" srcId="{64348324-797B-4885-A23F-8061726EB686}" destId="{8FA6982F-EEFB-446A-A21F-10765EE1FB06}" srcOrd="1" destOrd="0" presId="urn:microsoft.com/office/officeart/2008/layout/HorizontalMultiLevelHierarchy"/>
    <dgm:cxn modelId="{293D66C4-C19A-4042-B243-09892DCAEA60}" type="presParOf" srcId="{8FA6982F-EEFB-446A-A21F-10765EE1FB06}" destId="{3E059B92-BE3D-46D9-8662-DB73B07FA0B1}" srcOrd="0" destOrd="0" presId="urn:microsoft.com/office/officeart/2008/layout/HorizontalMultiLevelHierarchy"/>
    <dgm:cxn modelId="{E1FB82D6-9339-41F2-9903-92BB10FF29A9}" type="presParOf" srcId="{3E059B92-BE3D-46D9-8662-DB73B07FA0B1}" destId="{FC2AD7FE-1EE6-4484-B14E-0142F80A5B8F}" srcOrd="0" destOrd="0" presId="urn:microsoft.com/office/officeart/2008/layout/HorizontalMultiLevelHierarchy"/>
    <dgm:cxn modelId="{2181143B-6A21-474A-B791-81719FC3DA16}" type="presParOf" srcId="{8FA6982F-EEFB-446A-A21F-10765EE1FB06}" destId="{750C361C-E2DA-4457-954D-3148E019B0FB}" srcOrd="1" destOrd="0" presId="urn:microsoft.com/office/officeart/2008/layout/HorizontalMultiLevelHierarchy"/>
    <dgm:cxn modelId="{9B39E8B9-DF0E-47D6-B945-7C1286F41CFA}" type="presParOf" srcId="{750C361C-E2DA-4457-954D-3148E019B0FB}" destId="{17E1254E-0CA8-4D35-894F-E4175C08761D}" srcOrd="0" destOrd="0" presId="urn:microsoft.com/office/officeart/2008/layout/HorizontalMultiLevelHierarchy"/>
    <dgm:cxn modelId="{3EE07FA4-F91E-4603-A778-0D04E343C194}" type="presParOf" srcId="{750C361C-E2DA-4457-954D-3148E019B0FB}" destId="{6376AC18-A50D-4C98-8A61-B1590C50F871}" srcOrd="1" destOrd="0" presId="urn:microsoft.com/office/officeart/2008/layout/HorizontalMultiLevelHierarchy"/>
    <dgm:cxn modelId="{AA15C21E-9F09-44DB-8B68-26B3A2EA6C80}" type="presParOf" srcId="{6376AC18-A50D-4C98-8A61-B1590C50F871}" destId="{CBE43862-0BB5-4A36-B337-25EEC7F54EC8}" srcOrd="0" destOrd="0" presId="urn:microsoft.com/office/officeart/2008/layout/HorizontalMultiLevelHierarchy"/>
    <dgm:cxn modelId="{0FAC6C2D-FF29-4E37-8A23-61BFB8BCC0EF}" type="presParOf" srcId="{CBE43862-0BB5-4A36-B337-25EEC7F54EC8}" destId="{47A4C310-FFFB-455E-88E0-39CAE2719D93}" srcOrd="0" destOrd="0" presId="urn:microsoft.com/office/officeart/2008/layout/HorizontalMultiLevelHierarchy"/>
    <dgm:cxn modelId="{14AD25C3-C853-4872-AF8B-E532EBD2E963}" type="presParOf" srcId="{6376AC18-A50D-4C98-8A61-B1590C50F871}" destId="{61A3BF52-EF6E-4722-9E97-BFC57FF70D61}" srcOrd="1" destOrd="0" presId="urn:microsoft.com/office/officeart/2008/layout/HorizontalMultiLevelHierarchy"/>
    <dgm:cxn modelId="{56D67B96-16A0-486C-B561-4EBD52D339C9}" type="presParOf" srcId="{61A3BF52-EF6E-4722-9E97-BFC57FF70D61}" destId="{72D0A337-8EE5-40DD-B805-3BE324AE971E}" srcOrd="0" destOrd="0" presId="urn:microsoft.com/office/officeart/2008/layout/HorizontalMultiLevelHierarchy"/>
    <dgm:cxn modelId="{DD61DF15-07A7-4EBF-88B7-7D585319BBF0}" type="presParOf" srcId="{61A3BF52-EF6E-4722-9E97-BFC57FF70D61}" destId="{3F603233-BDBB-4BBD-B859-F5B3E41DC46C}" srcOrd="1" destOrd="0" presId="urn:microsoft.com/office/officeart/2008/layout/HorizontalMultiLevelHierarchy"/>
    <dgm:cxn modelId="{71754143-AEBF-4827-B1BE-F7851A71656E}" type="presParOf" srcId="{6376AC18-A50D-4C98-8A61-B1590C50F871}" destId="{0AA013D0-0E00-455B-9D6E-BE5E7ED9E041}" srcOrd="2" destOrd="0" presId="urn:microsoft.com/office/officeart/2008/layout/HorizontalMultiLevelHierarchy"/>
    <dgm:cxn modelId="{16081F18-E3F0-462A-99FC-0F0124105793}" type="presParOf" srcId="{0AA013D0-0E00-455B-9D6E-BE5E7ED9E041}" destId="{291C0E90-8F22-4049-8190-51BA6A31ED1C}" srcOrd="0" destOrd="0" presId="urn:microsoft.com/office/officeart/2008/layout/HorizontalMultiLevelHierarchy"/>
    <dgm:cxn modelId="{EFA5A93B-751F-4327-9550-E458898B1CD1}" type="presParOf" srcId="{6376AC18-A50D-4C98-8A61-B1590C50F871}" destId="{16EA0BD6-DA0E-4517-B548-0D10D6C15FBD}" srcOrd="3" destOrd="0" presId="urn:microsoft.com/office/officeart/2008/layout/HorizontalMultiLevelHierarchy"/>
    <dgm:cxn modelId="{C90CB0F6-0632-4D2E-9877-BFB43AB0091F}" type="presParOf" srcId="{16EA0BD6-DA0E-4517-B548-0D10D6C15FBD}" destId="{BD975329-F3BC-41E9-ADD4-03E790A6BDFF}" srcOrd="0" destOrd="0" presId="urn:microsoft.com/office/officeart/2008/layout/HorizontalMultiLevelHierarchy"/>
    <dgm:cxn modelId="{E254D46F-9766-43DC-B7A0-0E01CF08C8E6}" type="presParOf" srcId="{16EA0BD6-DA0E-4517-B548-0D10D6C15FBD}" destId="{EA9953EF-FF99-4212-A50A-712686B361E7}" srcOrd="1" destOrd="0" presId="urn:microsoft.com/office/officeart/2008/layout/HorizontalMultiLevelHierarchy"/>
    <dgm:cxn modelId="{2E2B0A92-72A7-4A04-BFDA-F6DB820A9C28}" type="presParOf" srcId="{6376AC18-A50D-4C98-8A61-B1590C50F871}" destId="{56200C7D-F165-4413-AAEF-B5FF14F1F534}" srcOrd="4" destOrd="0" presId="urn:microsoft.com/office/officeart/2008/layout/HorizontalMultiLevelHierarchy"/>
    <dgm:cxn modelId="{52591E22-A961-4B7E-AD61-E18AC0553B77}" type="presParOf" srcId="{56200C7D-F165-4413-AAEF-B5FF14F1F534}" destId="{2F8211F5-5565-4B15-8AE9-A4A51469EE31}" srcOrd="0" destOrd="0" presId="urn:microsoft.com/office/officeart/2008/layout/HorizontalMultiLevelHierarchy"/>
    <dgm:cxn modelId="{D4336D85-6EE5-4B1A-BDE2-CE6DE02FE314}" type="presParOf" srcId="{6376AC18-A50D-4C98-8A61-B1590C50F871}" destId="{F745A130-C469-49F1-84EB-0DD04EF57D34}" srcOrd="5" destOrd="0" presId="urn:microsoft.com/office/officeart/2008/layout/HorizontalMultiLevelHierarchy"/>
    <dgm:cxn modelId="{EEF0CE45-0D2A-4BBF-B6F2-7035C6C38981}" type="presParOf" srcId="{F745A130-C469-49F1-84EB-0DD04EF57D34}" destId="{1C272126-434D-4354-9495-E9A9310E84BB}" srcOrd="0" destOrd="0" presId="urn:microsoft.com/office/officeart/2008/layout/HorizontalMultiLevelHierarchy"/>
    <dgm:cxn modelId="{1DDE5C21-F578-48C0-8FF1-195B091E8610}" type="presParOf" srcId="{F745A130-C469-49F1-84EB-0DD04EF57D34}" destId="{5AC5D220-0E79-4BA9-9686-6488D2AB66F1}" srcOrd="1" destOrd="0" presId="urn:microsoft.com/office/officeart/2008/layout/HorizontalMultiLevelHierarchy"/>
    <dgm:cxn modelId="{F95701AA-0267-4737-8683-06B13D721F2F}" type="presParOf" srcId="{6376AC18-A50D-4C98-8A61-B1590C50F871}" destId="{CCFA7F21-B9EB-46EA-88D1-D6565D3FF3EB}" srcOrd="6" destOrd="0" presId="urn:microsoft.com/office/officeart/2008/layout/HorizontalMultiLevelHierarchy"/>
    <dgm:cxn modelId="{173E4946-6842-4125-B153-FE13F2C1A50B}" type="presParOf" srcId="{CCFA7F21-B9EB-46EA-88D1-D6565D3FF3EB}" destId="{745975E3-7BF3-4E64-89D6-073D9B3A8D2B}" srcOrd="0" destOrd="0" presId="urn:microsoft.com/office/officeart/2008/layout/HorizontalMultiLevelHierarchy"/>
    <dgm:cxn modelId="{42A46ACE-5F54-4838-8B0D-CCDFCAD1CF0C}" type="presParOf" srcId="{6376AC18-A50D-4C98-8A61-B1590C50F871}" destId="{5BED25A1-C947-409C-91FC-1E3172BF652A}" srcOrd="7" destOrd="0" presId="urn:microsoft.com/office/officeart/2008/layout/HorizontalMultiLevelHierarchy"/>
    <dgm:cxn modelId="{5470879D-8202-4FAB-B6CB-8C8B270082A0}" type="presParOf" srcId="{5BED25A1-C947-409C-91FC-1E3172BF652A}" destId="{E8C0578A-C79E-46B8-841C-5DA8A7091973}" srcOrd="0" destOrd="0" presId="urn:microsoft.com/office/officeart/2008/layout/HorizontalMultiLevelHierarchy"/>
    <dgm:cxn modelId="{EDCA4224-D368-44A3-9165-91DE3601D238}" type="presParOf" srcId="{5BED25A1-C947-409C-91FC-1E3172BF652A}" destId="{03E76881-AA17-452B-AC93-E9F61AA3CBF7}" srcOrd="1" destOrd="0" presId="urn:microsoft.com/office/officeart/2008/layout/HorizontalMultiLevelHierarchy"/>
    <dgm:cxn modelId="{38B34B0E-B2C1-4D3F-97D9-DEA7D0A18BE4}" type="presParOf" srcId="{6376AC18-A50D-4C98-8A61-B1590C50F871}" destId="{EC9AEB4C-B58C-4421-A633-B3E557D3F313}" srcOrd="8" destOrd="0" presId="urn:microsoft.com/office/officeart/2008/layout/HorizontalMultiLevelHierarchy"/>
    <dgm:cxn modelId="{4F9BA6F2-646B-4957-AC10-E2A1B707E543}" type="presParOf" srcId="{EC9AEB4C-B58C-4421-A633-B3E557D3F313}" destId="{C97FFF54-930D-44FE-BC2D-327F9C6DDCB5}" srcOrd="0" destOrd="0" presId="urn:microsoft.com/office/officeart/2008/layout/HorizontalMultiLevelHierarchy"/>
    <dgm:cxn modelId="{B30FF3BE-0304-4680-8E64-894B0D8A3251}" type="presParOf" srcId="{6376AC18-A50D-4C98-8A61-B1590C50F871}" destId="{4A566061-8EA5-4417-BB5C-4477B62D0786}" srcOrd="9" destOrd="0" presId="urn:microsoft.com/office/officeart/2008/layout/HorizontalMultiLevelHierarchy"/>
    <dgm:cxn modelId="{AB8AADFA-1572-4122-9705-7D3B013F211A}" type="presParOf" srcId="{4A566061-8EA5-4417-BB5C-4477B62D0786}" destId="{EE56F6BE-64BE-4F77-AAE6-9A6579A86A30}" srcOrd="0" destOrd="0" presId="urn:microsoft.com/office/officeart/2008/layout/HorizontalMultiLevelHierarchy"/>
    <dgm:cxn modelId="{8A236CEB-9FA7-4699-B528-E390989AA5E0}" type="presParOf" srcId="{4A566061-8EA5-4417-BB5C-4477B62D0786}" destId="{A061804A-2A40-4662-BC59-2F3A0DA534E2}" srcOrd="1" destOrd="0" presId="urn:microsoft.com/office/officeart/2008/layout/HorizontalMultiLevelHierarchy"/>
    <dgm:cxn modelId="{E96AD9AB-1974-426B-A47C-6161DF73FE31}" type="presParOf" srcId="{8FA6982F-EEFB-446A-A21F-10765EE1FB06}" destId="{92280084-882F-4F76-8788-67C21B914831}" srcOrd="2" destOrd="0" presId="urn:microsoft.com/office/officeart/2008/layout/HorizontalMultiLevelHierarchy"/>
    <dgm:cxn modelId="{E4E2ABC8-E1E2-4CF5-A3F5-12353C0A46B5}" type="presParOf" srcId="{92280084-882F-4F76-8788-67C21B914831}" destId="{B3590583-9FBC-49E8-B3BA-B31772E9B3BD}" srcOrd="0" destOrd="0" presId="urn:microsoft.com/office/officeart/2008/layout/HorizontalMultiLevelHierarchy"/>
    <dgm:cxn modelId="{C0196EB4-B896-43AD-A721-DAB3FD517CC1}" type="presParOf" srcId="{8FA6982F-EEFB-446A-A21F-10765EE1FB06}" destId="{8705DE3B-124C-48A0-9A13-7A929C584A96}" srcOrd="3" destOrd="0" presId="urn:microsoft.com/office/officeart/2008/layout/HorizontalMultiLevelHierarchy"/>
    <dgm:cxn modelId="{2ED9316A-6A20-431A-AAE0-8F3BBA0C3D40}" type="presParOf" srcId="{8705DE3B-124C-48A0-9A13-7A929C584A96}" destId="{8D4A571E-C6BD-4C2D-9F6B-B7348B1D1EFD}" srcOrd="0" destOrd="0" presId="urn:microsoft.com/office/officeart/2008/layout/HorizontalMultiLevelHierarchy"/>
    <dgm:cxn modelId="{761868DE-B9B5-466B-9B43-F1E7078C8DCF}" type="presParOf" srcId="{8705DE3B-124C-48A0-9A13-7A929C584A96}" destId="{738F0111-AEC1-4869-9E3B-9AF955FA39F8}" srcOrd="1" destOrd="0" presId="urn:microsoft.com/office/officeart/2008/layout/HorizontalMultiLevelHierarchy"/>
    <dgm:cxn modelId="{72CE9DBB-C5B1-4D58-B58B-70F24D23103A}" type="presParOf" srcId="{738F0111-AEC1-4869-9E3B-9AF955FA39F8}" destId="{D9ABD1E5-2E66-416F-A4B7-DA9AC609863A}" srcOrd="0" destOrd="0" presId="urn:microsoft.com/office/officeart/2008/layout/HorizontalMultiLevelHierarchy"/>
    <dgm:cxn modelId="{A9A3B4A8-32A2-45A6-A02A-C68047164EEA}" type="presParOf" srcId="{D9ABD1E5-2E66-416F-A4B7-DA9AC609863A}" destId="{8F5ACD7D-D69E-4D2B-9CD1-9CCD5D4DCB2E}" srcOrd="0" destOrd="0" presId="urn:microsoft.com/office/officeart/2008/layout/HorizontalMultiLevelHierarchy"/>
    <dgm:cxn modelId="{B197D834-34EC-4009-97DB-F2DD37D86B4E}" type="presParOf" srcId="{738F0111-AEC1-4869-9E3B-9AF955FA39F8}" destId="{37877DC4-76F6-4B9D-BCE0-686266F5CFC7}" srcOrd="1" destOrd="0" presId="urn:microsoft.com/office/officeart/2008/layout/HorizontalMultiLevelHierarchy"/>
    <dgm:cxn modelId="{CAE345A4-5CE8-43BE-ACE1-563B368E791B}" type="presParOf" srcId="{37877DC4-76F6-4B9D-BCE0-686266F5CFC7}" destId="{53C02A1A-34E9-4042-B4EC-1AC11C74E9F4}" srcOrd="0" destOrd="0" presId="urn:microsoft.com/office/officeart/2008/layout/HorizontalMultiLevelHierarchy"/>
    <dgm:cxn modelId="{52CD7C6B-A1AD-47C2-B4C6-17436DCD35D6}" type="presParOf" srcId="{37877DC4-76F6-4B9D-BCE0-686266F5CFC7}" destId="{B94AD748-FDB8-4895-BBDE-6D210648B984}" srcOrd="1" destOrd="0" presId="urn:microsoft.com/office/officeart/2008/layout/HorizontalMultiLevelHierarchy"/>
    <dgm:cxn modelId="{3C08446D-7C14-4BC3-9DCA-44B5044BF347}" type="presParOf" srcId="{738F0111-AEC1-4869-9E3B-9AF955FA39F8}" destId="{42753DB7-98CA-445D-8998-7981BACD3723}" srcOrd="2" destOrd="0" presId="urn:microsoft.com/office/officeart/2008/layout/HorizontalMultiLevelHierarchy"/>
    <dgm:cxn modelId="{E7B15CF7-E605-4DCB-AF0D-FD90381E6A35}" type="presParOf" srcId="{42753DB7-98CA-445D-8998-7981BACD3723}" destId="{EEA345C2-AE02-4AA3-83AA-000985940C43}" srcOrd="0" destOrd="0" presId="urn:microsoft.com/office/officeart/2008/layout/HorizontalMultiLevelHierarchy"/>
    <dgm:cxn modelId="{E9291C4F-EE99-43EC-99E0-92555785DDA7}" type="presParOf" srcId="{738F0111-AEC1-4869-9E3B-9AF955FA39F8}" destId="{5BB5C472-E299-4CEF-AD09-51FEFFBD0FF4}" srcOrd="3" destOrd="0" presId="urn:microsoft.com/office/officeart/2008/layout/HorizontalMultiLevelHierarchy"/>
    <dgm:cxn modelId="{2F2ECAD4-A3B5-454B-BBA8-BE1BEA03266C}" type="presParOf" srcId="{5BB5C472-E299-4CEF-AD09-51FEFFBD0FF4}" destId="{D1D7AFDE-1613-47BC-AF69-A869361D55E3}" srcOrd="0" destOrd="0" presId="urn:microsoft.com/office/officeart/2008/layout/HorizontalMultiLevelHierarchy"/>
    <dgm:cxn modelId="{C0C268D0-4F4B-447D-8F6C-B1FB7FF5E110}" type="presParOf" srcId="{5BB5C472-E299-4CEF-AD09-51FEFFBD0FF4}" destId="{8C28AAD0-BD07-4E97-9453-6E4594C6662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3DB7-98CA-445D-8998-7981BACD3723}">
      <dsp:nvSpPr>
        <dsp:cNvPr id="0" name=""/>
        <dsp:cNvSpPr/>
      </dsp:nvSpPr>
      <dsp:spPr>
        <a:xfrm>
          <a:off x="5326414" y="4448689"/>
          <a:ext cx="233020" cy="376988"/>
        </a:xfrm>
        <a:custGeom>
          <a:avLst/>
          <a:gdLst/>
          <a:ahLst/>
          <a:cxnLst/>
          <a:rect l="0" t="0" r="0" b="0"/>
          <a:pathLst>
            <a:path>
              <a:moveTo>
                <a:pt x="0" y="0"/>
              </a:moveTo>
              <a:lnTo>
                <a:pt x="116510" y="0"/>
              </a:lnTo>
              <a:lnTo>
                <a:pt x="116510" y="376988"/>
              </a:lnTo>
              <a:lnTo>
                <a:pt x="233020" y="376988"/>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31844" y="4626103"/>
        <a:ext cx="22159" cy="22159"/>
      </dsp:txXfrm>
    </dsp:sp>
    <dsp:sp modelId="{D9ABD1E5-2E66-416F-A4B7-DA9AC609863A}">
      <dsp:nvSpPr>
        <dsp:cNvPr id="0" name=""/>
        <dsp:cNvSpPr/>
      </dsp:nvSpPr>
      <dsp:spPr>
        <a:xfrm>
          <a:off x="5326414" y="4071700"/>
          <a:ext cx="233020" cy="376988"/>
        </a:xfrm>
        <a:custGeom>
          <a:avLst/>
          <a:gdLst/>
          <a:ahLst/>
          <a:cxnLst/>
          <a:rect l="0" t="0" r="0" b="0"/>
          <a:pathLst>
            <a:path>
              <a:moveTo>
                <a:pt x="0" y="376988"/>
              </a:moveTo>
              <a:lnTo>
                <a:pt x="116510" y="376988"/>
              </a:lnTo>
              <a:lnTo>
                <a:pt x="116510" y="0"/>
              </a:lnTo>
              <a:lnTo>
                <a:pt x="233020" y="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31844" y="4249115"/>
        <a:ext cx="22159" cy="22159"/>
      </dsp:txXfrm>
    </dsp:sp>
    <dsp:sp modelId="{92280084-882F-4F76-8788-67C21B914831}">
      <dsp:nvSpPr>
        <dsp:cNvPr id="0" name=""/>
        <dsp:cNvSpPr/>
      </dsp:nvSpPr>
      <dsp:spPr>
        <a:xfrm>
          <a:off x="2553286" y="3108118"/>
          <a:ext cx="794691" cy="1340571"/>
        </a:xfrm>
        <a:custGeom>
          <a:avLst/>
          <a:gdLst/>
          <a:ahLst/>
          <a:cxnLst/>
          <a:rect l="0" t="0" r="0" b="0"/>
          <a:pathLst>
            <a:path>
              <a:moveTo>
                <a:pt x="0" y="0"/>
              </a:moveTo>
              <a:lnTo>
                <a:pt x="397345" y="0"/>
              </a:lnTo>
              <a:lnTo>
                <a:pt x="397345" y="1340571"/>
              </a:lnTo>
              <a:lnTo>
                <a:pt x="794691" y="1340571"/>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11672" y="3739443"/>
        <a:ext cx="77920" cy="77920"/>
      </dsp:txXfrm>
    </dsp:sp>
    <dsp:sp modelId="{EC9AEB4C-B58C-4421-A633-B3E557D3F313}">
      <dsp:nvSpPr>
        <dsp:cNvPr id="0" name=""/>
        <dsp:cNvSpPr/>
      </dsp:nvSpPr>
      <dsp:spPr>
        <a:xfrm>
          <a:off x="5326414" y="1809770"/>
          <a:ext cx="233020" cy="1507953"/>
        </a:xfrm>
        <a:custGeom>
          <a:avLst/>
          <a:gdLst/>
          <a:ahLst/>
          <a:cxnLst/>
          <a:rect l="0" t="0" r="0" b="0"/>
          <a:pathLst>
            <a:path>
              <a:moveTo>
                <a:pt x="0" y="0"/>
              </a:moveTo>
              <a:lnTo>
                <a:pt x="116510" y="0"/>
              </a:lnTo>
              <a:lnTo>
                <a:pt x="116510" y="1507953"/>
              </a:lnTo>
              <a:lnTo>
                <a:pt x="233020" y="1507953"/>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04778" y="2525600"/>
        <a:ext cx="76292" cy="76292"/>
      </dsp:txXfrm>
    </dsp:sp>
    <dsp:sp modelId="{CCFA7F21-B9EB-46EA-88D1-D6565D3FF3EB}">
      <dsp:nvSpPr>
        <dsp:cNvPr id="0" name=""/>
        <dsp:cNvSpPr/>
      </dsp:nvSpPr>
      <dsp:spPr>
        <a:xfrm>
          <a:off x="5326414" y="1809770"/>
          <a:ext cx="233020" cy="753976"/>
        </a:xfrm>
        <a:custGeom>
          <a:avLst/>
          <a:gdLst/>
          <a:ahLst/>
          <a:cxnLst/>
          <a:rect l="0" t="0" r="0" b="0"/>
          <a:pathLst>
            <a:path>
              <a:moveTo>
                <a:pt x="0" y="0"/>
              </a:moveTo>
              <a:lnTo>
                <a:pt x="116510" y="0"/>
              </a:lnTo>
              <a:lnTo>
                <a:pt x="116510" y="753976"/>
              </a:lnTo>
              <a:lnTo>
                <a:pt x="233020" y="753976"/>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23195" y="2167029"/>
        <a:ext cx="39458" cy="39458"/>
      </dsp:txXfrm>
    </dsp:sp>
    <dsp:sp modelId="{56200C7D-F165-4413-AAEF-B5FF14F1F534}">
      <dsp:nvSpPr>
        <dsp:cNvPr id="0" name=""/>
        <dsp:cNvSpPr/>
      </dsp:nvSpPr>
      <dsp:spPr>
        <a:xfrm>
          <a:off x="5326414" y="1764050"/>
          <a:ext cx="233020" cy="91440"/>
        </a:xfrm>
        <a:custGeom>
          <a:avLst/>
          <a:gdLst/>
          <a:ahLst/>
          <a:cxnLst/>
          <a:rect l="0" t="0" r="0" b="0"/>
          <a:pathLst>
            <a:path>
              <a:moveTo>
                <a:pt x="0" y="45720"/>
              </a:moveTo>
              <a:lnTo>
                <a:pt x="233020" y="4572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37098" y="1803944"/>
        <a:ext cx="11651" cy="11651"/>
      </dsp:txXfrm>
    </dsp:sp>
    <dsp:sp modelId="{0AA013D0-0E00-455B-9D6E-BE5E7ED9E041}">
      <dsp:nvSpPr>
        <dsp:cNvPr id="0" name=""/>
        <dsp:cNvSpPr/>
      </dsp:nvSpPr>
      <dsp:spPr>
        <a:xfrm>
          <a:off x="5326414" y="1055793"/>
          <a:ext cx="233020" cy="753976"/>
        </a:xfrm>
        <a:custGeom>
          <a:avLst/>
          <a:gdLst/>
          <a:ahLst/>
          <a:cxnLst/>
          <a:rect l="0" t="0" r="0" b="0"/>
          <a:pathLst>
            <a:path>
              <a:moveTo>
                <a:pt x="0" y="753976"/>
              </a:moveTo>
              <a:lnTo>
                <a:pt x="116510" y="753976"/>
              </a:lnTo>
              <a:lnTo>
                <a:pt x="116510" y="0"/>
              </a:lnTo>
              <a:lnTo>
                <a:pt x="233020" y="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23195" y="1413052"/>
        <a:ext cx="39458" cy="39458"/>
      </dsp:txXfrm>
    </dsp:sp>
    <dsp:sp modelId="{CBE43862-0BB5-4A36-B337-25EEC7F54EC8}">
      <dsp:nvSpPr>
        <dsp:cNvPr id="0" name=""/>
        <dsp:cNvSpPr/>
      </dsp:nvSpPr>
      <dsp:spPr>
        <a:xfrm>
          <a:off x="5326414" y="301816"/>
          <a:ext cx="233020" cy="1507953"/>
        </a:xfrm>
        <a:custGeom>
          <a:avLst/>
          <a:gdLst/>
          <a:ahLst/>
          <a:cxnLst/>
          <a:rect l="0" t="0" r="0" b="0"/>
          <a:pathLst>
            <a:path>
              <a:moveTo>
                <a:pt x="0" y="1507953"/>
              </a:moveTo>
              <a:lnTo>
                <a:pt x="116510" y="1507953"/>
              </a:lnTo>
              <a:lnTo>
                <a:pt x="116510" y="0"/>
              </a:lnTo>
              <a:lnTo>
                <a:pt x="233020" y="0"/>
              </a:lnTo>
            </a:path>
          </a:pathLst>
        </a:custGeom>
        <a:noFill/>
        <a:ln w="19050" cap="rnd"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04778" y="1017646"/>
        <a:ext cx="76292" cy="76292"/>
      </dsp:txXfrm>
    </dsp:sp>
    <dsp:sp modelId="{3E059B92-BE3D-46D9-8662-DB73B07FA0B1}">
      <dsp:nvSpPr>
        <dsp:cNvPr id="0" name=""/>
        <dsp:cNvSpPr/>
      </dsp:nvSpPr>
      <dsp:spPr>
        <a:xfrm>
          <a:off x="2553286" y="1809770"/>
          <a:ext cx="794691" cy="1298348"/>
        </a:xfrm>
        <a:custGeom>
          <a:avLst/>
          <a:gdLst/>
          <a:ahLst/>
          <a:cxnLst/>
          <a:rect l="0" t="0" r="0" b="0"/>
          <a:pathLst>
            <a:path>
              <a:moveTo>
                <a:pt x="0" y="1298348"/>
              </a:moveTo>
              <a:lnTo>
                <a:pt x="397345" y="1298348"/>
              </a:lnTo>
              <a:lnTo>
                <a:pt x="397345" y="0"/>
              </a:lnTo>
              <a:lnTo>
                <a:pt x="794691" y="0"/>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912576" y="2420887"/>
        <a:ext cx="76112" cy="76112"/>
      </dsp:txXfrm>
    </dsp:sp>
    <dsp:sp modelId="{4EC53D5F-74AA-4B8E-8F24-1B1222156671}">
      <dsp:nvSpPr>
        <dsp:cNvPr id="0" name=""/>
        <dsp:cNvSpPr/>
      </dsp:nvSpPr>
      <dsp:spPr>
        <a:xfrm rot="16200000">
          <a:off x="1286396" y="2869858"/>
          <a:ext cx="2057261" cy="47651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1286396" y="2869858"/>
        <a:ext cx="2057261" cy="476519"/>
      </dsp:txXfrm>
    </dsp:sp>
    <dsp:sp modelId="{17E1254E-0CA8-4D35-894F-E4175C08761D}">
      <dsp:nvSpPr>
        <dsp:cNvPr id="0" name=""/>
        <dsp:cNvSpPr/>
      </dsp:nvSpPr>
      <dsp:spPr>
        <a:xfrm>
          <a:off x="3347978" y="1508179"/>
          <a:ext cx="1978435" cy="6031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en-US" sz="2400" b="1" i="0" u="sng" kern="1200" spc="0" dirty="0">
              <a:solidFill>
                <a:prstClr val="white"/>
              </a:solidFill>
              <a:latin typeface="Trebuchet MS"/>
              <a:ea typeface="+mn-ea"/>
              <a:cs typeface="Times New Roman"/>
            </a:rPr>
            <a:t>Stroma</a:t>
          </a:r>
          <a:endParaRPr lang="en-US" sz="2000" b="1" i="0" u="sng" kern="1200" spc="0" dirty="0">
            <a:solidFill>
              <a:prstClr val="white"/>
            </a:solidFill>
            <a:latin typeface="Trebuchet MS"/>
            <a:ea typeface="+mn-ea"/>
            <a:cs typeface="Times New Roman"/>
          </a:endParaRPr>
        </a:p>
      </dsp:txBody>
      <dsp:txXfrm>
        <a:off x="3347978" y="1508179"/>
        <a:ext cx="1978435" cy="603181"/>
      </dsp:txXfrm>
    </dsp:sp>
    <dsp:sp modelId="{72D0A337-8EE5-40DD-B805-3BE324AE971E}">
      <dsp:nvSpPr>
        <dsp:cNvPr id="0" name=""/>
        <dsp:cNvSpPr/>
      </dsp:nvSpPr>
      <dsp:spPr>
        <a:xfrm>
          <a:off x="5559434" y="225"/>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Tunica vaginalis</a:t>
          </a:r>
          <a:endParaRPr lang="en-US" sz="2100" kern="1200" spc="-10" dirty="0">
            <a:solidFill>
              <a:srgbClr val="F496CB">
                <a:lumMod val="50000"/>
              </a:srgbClr>
            </a:solidFill>
            <a:latin typeface="Trebuchet MS"/>
            <a:ea typeface="+mn-ea"/>
            <a:cs typeface="Times New Roman"/>
          </a:endParaRPr>
        </a:p>
      </dsp:txBody>
      <dsp:txXfrm>
        <a:off x="5559434" y="225"/>
        <a:ext cx="2199545" cy="603181"/>
      </dsp:txXfrm>
    </dsp:sp>
    <dsp:sp modelId="{BD975329-F3BC-41E9-ADD4-03E790A6BDFF}">
      <dsp:nvSpPr>
        <dsp:cNvPr id="0" name=""/>
        <dsp:cNvSpPr/>
      </dsp:nvSpPr>
      <dsp:spPr>
        <a:xfrm>
          <a:off x="5559434" y="754202"/>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Tunica albuginea</a:t>
          </a:r>
          <a:endParaRPr lang="en-US" sz="2100" kern="1200" spc="-10" dirty="0">
            <a:solidFill>
              <a:srgbClr val="F496CB">
                <a:lumMod val="50000"/>
              </a:srgbClr>
            </a:solidFill>
            <a:latin typeface="Trebuchet MS"/>
            <a:ea typeface="+mn-ea"/>
            <a:cs typeface="Times New Roman"/>
          </a:endParaRPr>
        </a:p>
      </dsp:txBody>
      <dsp:txXfrm>
        <a:off x="5559434" y="754202"/>
        <a:ext cx="2199545" cy="603181"/>
      </dsp:txXfrm>
    </dsp:sp>
    <dsp:sp modelId="{1C272126-434D-4354-9495-E9A9310E84BB}">
      <dsp:nvSpPr>
        <dsp:cNvPr id="0" name=""/>
        <dsp:cNvSpPr/>
      </dsp:nvSpPr>
      <dsp:spPr>
        <a:xfrm>
          <a:off x="5559434" y="1508179"/>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Tunica </a:t>
          </a:r>
          <a:r>
            <a:rPr lang="en-US" altLang="en-US" sz="2100" kern="1200" spc="-10" dirty="0" err="1">
              <a:solidFill>
                <a:srgbClr val="F496CB">
                  <a:lumMod val="50000"/>
                </a:srgbClr>
              </a:solidFill>
              <a:latin typeface="Trebuchet MS"/>
              <a:ea typeface="+mn-ea"/>
              <a:cs typeface="Times New Roman"/>
            </a:rPr>
            <a:t>vasculosa</a:t>
          </a:r>
          <a:endParaRPr lang="en-US" sz="2100" kern="1200" spc="-10" dirty="0">
            <a:solidFill>
              <a:srgbClr val="F496CB">
                <a:lumMod val="50000"/>
              </a:srgbClr>
            </a:solidFill>
            <a:latin typeface="Trebuchet MS"/>
            <a:ea typeface="+mn-ea"/>
            <a:cs typeface="Times New Roman"/>
          </a:endParaRPr>
        </a:p>
      </dsp:txBody>
      <dsp:txXfrm>
        <a:off x="5559434" y="1508179"/>
        <a:ext cx="2199545" cy="603181"/>
      </dsp:txXfrm>
    </dsp:sp>
    <dsp:sp modelId="{E8C0578A-C79E-46B8-841C-5DA8A7091973}">
      <dsp:nvSpPr>
        <dsp:cNvPr id="0" name=""/>
        <dsp:cNvSpPr/>
      </dsp:nvSpPr>
      <dsp:spPr>
        <a:xfrm>
          <a:off x="5559434" y="2262156"/>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Septa</a:t>
          </a:r>
          <a:endParaRPr lang="en-US" sz="2100" kern="1200" spc="-10" dirty="0">
            <a:solidFill>
              <a:srgbClr val="F496CB">
                <a:lumMod val="50000"/>
              </a:srgbClr>
            </a:solidFill>
            <a:latin typeface="Trebuchet MS"/>
            <a:ea typeface="+mn-ea"/>
            <a:cs typeface="Times New Roman"/>
          </a:endParaRPr>
        </a:p>
      </dsp:txBody>
      <dsp:txXfrm>
        <a:off x="5559434" y="2262156"/>
        <a:ext cx="2199545" cy="603181"/>
      </dsp:txXfrm>
    </dsp:sp>
    <dsp:sp modelId="{EE56F6BE-64BE-4F77-AAE6-9A6579A86A30}">
      <dsp:nvSpPr>
        <dsp:cNvPr id="0" name=""/>
        <dsp:cNvSpPr/>
      </dsp:nvSpPr>
      <dsp:spPr>
        <a:xfrm>
          <a:off x="5559434" y="3016133"/>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Interstitial tissue</a:t>
          </a:r>
          <a:endParaRPr lang="en-US" sz="2100" kern="1200" spc="-10" dirty="0">
            <a:solidFill>
              <a:srgbClr val="F496CB">
                <a:lumMod val="50000"/>
              </a:srgbClr>
            </a:solidFill>
            <a:latin typeface="Trebuchet MS"/>
            <a:ea typeface="+mn-ea"/>
            <a:cs typeface="Times New Roman"/>
          </a:endParaRPr>
        </a:p>
      </dsp:txBody>
      <dsp:txXfrm>
        <a:off x="5559434" y="3016133"/>
        <a:ext cx="2199545" cy="603181"/>
      </dsp:txXfrm>
    </dsp:sp>
    <dsp:sp modelId="{8D4A571E-C6BD-4C2D-9F6B-B7348B1D1EFD}">
      <dsp:nvSpPr>
        <dsp:cNvPr id="0" name=""/>
        <dsp:cNvSpPr/>
      </dsp:nvSpPr>
      <dsp:spPr>
        <a:xfrm>
          <a:off x="3347978" y="4147098"/>
          <a:ext cx="1978435" cy="60318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en-US" sz="2400" b="1" i="0" u="sng" kern="1200" spc="0" dirty="0">
              <a:solidFill>
                <a:prstClr val="white"/>
              </a:solidFill>
              <a:latin typeface="Trebuchet MS"/>
              <a:ea typeface="+mn-ea"/>
              <a:cs typeface="Times New Roman"/>
            </a:rPr>
            <a:t>Parenchyma</a:t>
          </a:r>
          <a:endParaRPr lang="en-US" sz="2400" b="1" i="0" u="sng" kern="1200" spc="0" dirty="0">
            <a:solidFill>
              <a:prstClr val="white"/>
            </a:solidFill>
            <a:latin typeface="Trebuchet MS"/>
            <a:ea typeface="+mn-ea"/>
            <a:cs typeface="Times New Roman"/>
          </a:endParaRPr>
        </a:p>
      </dsp:txBody>
      <dsp:txXfrm>
        <a:off x="3347978" y="4147098"/>
        <a:ext cx="1978435" cy="603181"/>
      </dsp:txXfrm>
    </dsp:sp>
    <dsp:sp modelId="{53C02A1A-34E9-4042-B4EC-1AC11C74E9F4}">
      <dsp:nvSpPr>
        <dsp:cNvPr id="0" name=""/>
        <dsp:cNvSpPr/>
      </dsp:nvSpPr>
      <dsp:spPr>
        <a:xfrm>
          <a:off x="5559434" y="3770110"/>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Seminiferous tubules</a:t>
          </a:r>
          <a:endParaRPr lang="en-US" sz="2100" kern="1200" spc="-10" dirty="0">
            <a:solidFill>
              <a:srgbClr val="F496CB">
                <a:lumMod val="50000"/>
              </a:srgbClr>
            </a:solidFill>
            <a:latin typeface="Trebuchet MS"/>
            <a:ea typeface="+mn-ea"/>
            <a:cs typeface="Times New Roman"/>
          </a:endParaRPr>
        </a:p>
      </dsp:txBody>
      <dsp:txXfrm>
        <a:off x="5559434" y="3770110"/>
        <a:ext cx="2199545" cy="603181"/>
      </dsp:txXfrm>
    </dsp:sp>
    <dsp:sp modelId="{D1D7AFDE-1613-47BC-AF69-A869361D55E3}">
      <dsp:nvSpPr>
        <dsp:cNvPr id="0" name=""/>
        <dsp:cNvSpPr/>
      </dsp:nvSpPr>
      <dsp:spPr>
        <a:xfrm>
          <a:off x="5559434" y="4524087"/>
          <a:ext cx="2199545" cy="603181"/>
        </a:xfrm>
        <a:prstGeom prst="rect">
          <a:avLst/>
        </a:prstGeom>
        <a:no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en-US" sz="2100" kern="1200" spc="-10" dirty="0">
              <a:solidFill>
                <a:srgbClr val="F496CB">
                  <a:lumMod val="50000"/>
                </a:srgbClr>
              </a:solidFill>
              <a:latin typeface="Trebuchet MS"/>
              <a:ea typeface="+mn-ea"/>
              <a:cs typeface="Times New Roman"/>
            </a:rPr>
            <a:t>Interstitial cells of Leydig</a:t>
          </a:r>
          <a:endParaRPr lang="en-US" sz="2100" kern="1200" spc="-10" dirty="0">
            <a:solidFill>
              <a:srgbClr val="F496CB">
                <a:lumMod val="50000"/>
              </a:srgbClr>
            </a:solidFill>
            <a:latin typeface="Trebuchet MS"/>
            <a:ea typeface="+mn-ea"/>
            <a:cs typeface="Times New Roman"/>
          </a:endParaRPr>
        </a:p>
      </dsp:txBody>
      <dsp:txXfrm>
        <a:off x="5559434" y="4524087"/>
        <a:ext cx="2199545" cy="60318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EA1EC-F10F-4CE7-B464-14672B2A3994}" type="datetimeFigureOut">
              <a:rPr lang="en-US" smtClean="0"/>
              <a:t>3/18/2019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4E275C-84C9-46E7-8B39-A15A4E1FE5F1}" type="slidenum">
              <a:rPr lang="en-US" smtClean="0"/>
              <a:t>‹#›</a:t>
            </a:fld>
            <a:endParaRPr lang="en-US"/>
          </a:p>
        </p:txBody>
      </p:sp>
    </p:spTree>
    <p:extLst>
      <p:ext uri="{BB962C8B-B14F-4D97-AF65-F5344CB8AC3E}">
        <p14:creationId xmlns:p14="http://schemas.microsoft.com/office/powerpoint/2010/main" val="224001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D53D4A1-007E-4566-A776-FBEBDEEC4432}" type="datetimeFigureOut">
              <a:rPr lang="ar-SA" smtClean="0"/>
              <a:t>12/07/40</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EC4056D-DFD6-4471-B398-F63D993781CF}" type="slidenum">
              <a:rPr lang="ar-SA" smtClean="0"/>
              <a:t>‹#›</a:t>
            </a:fld>
            <a:endParaRPr lang="ar-SA"/>
          </a:p>
        </p:txBody>
      </p:sp>
    </p:spTree>
    <p:extLst>
      <p:ext uri="{BB962C8B-B14F-4D97-AF65-F5344CB8AC3E}">
        <p14:creationId xmlns:p14="http://schemas.microsoft.com/office/powerpoint/2010/main" val="24650590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docs.google.com/presentation/d/1NBWB8VYwysLyn8Ui8TRDYaQxQuiQy2YZ5zQm3t8J2Sw/edit#slide=id.g5224adf385_0_0"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شريحة عنوان">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74E783C6-2D87-4D5C-8C12-AF54708D2BF9}"/>
              </a:ext>
            </a:extLst>
          </p:cNvPr>
          <p:cNvSpPr/>
          <p:nvPr/>
        </p:nvSpPr>
        <p:spPr>
          <a:xfrm>
            <a:off x="2848738" y="2364667"/>
            <a:ext cx="7418121" cy="2639856"/>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l"/>
            <a:r>
              <a:rPr lang="en-US" sz="1800" b="0" dirty="0">
                <a:solidFill>
                  <a:srgbClr val="FF0000"/>
                </a:solidFill>
                <a:effectLst/>
              </a:rPr>
              <a:t>Red: important. </a:t>
            </a:r>
          </a:p>
          <a:p>
            <a:pPr algn="l"/>
            <a:r>
              <a:rPr lang="en-US" sz="1800" b="0" dirty="0">
                <a:effectLst/>
              </a:rPr>
              <a:t>Black: in male|female slides. </a:t>
            </a:r>
          </a:p>
          <a:p>
            <a:pPr algn="l"/>
            <a:r>
              <a:rPr lang="en-US" sz="1800" b="0" dirty="0">
                <a:solidFill>
                  <a:schemeClr val="bg1">
                    <a:lumMod val="50000"/>
                  </a:schemeClr>
                </a:solidFill>
                <a:effectLst/>
              </a:rPr>
              <a:t>Gray: notes|extra. </a:t>
            </a:r>
            <a:endParaRPr lang="ar-SA" sz="1800" b="0" dirty="0">
              <a:solidFill>
                <a:schemeClr val="bg1">
                  <a:lumMod val="50000"/>
                </a:schemeClr>
              </a:solidFill>
              <a:effectLst/>
            </a:endParaRPr>
          </a:p>
        </p:txBody>
      </p:sp>
      <p:sp>
        <p:nvSpPr>
          <p:cNvPr id="29" name="Isosceles Triangle 28"/>
          <p:cNvSpPr/>
          <p:nvPr/>
        </p:nvSpPr>
        <p:spPr>
          <a:xfrm>
            <a:off x="11346228" y="0"/>
            <a:ext cx="842596" cy="6849533"/>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SA" dirty="0"/>
          </a:p>
        </p:txBody>
      </p:sp>
      <p:pic>
        <p:nvPicPr>
          <p:cNvPr id="15" name="صورة 14">
            <a:extLst>
              <a:ext uri="{FF2B5EF4-FFF2-40B4-BE49-F238E27FC236}">
                <a16:creationId xmlns:a16="http://schemas.microsoft.com/office/drawing/2014/main" id="{5CDE06E8-5654-482D-A316-3D1E362BAF99}"/>
              </a:ext>
            </a:extLst>
          </p:cNvPr>
          <p:cNvPicPr>
            <a:picLocks noChangeAspect="1"/>
          </p:cNvPicPr>
          <p:nvPr/>
        </p:nvPicPr>
        <p:blipFill>
          <a:blip r:embed="rId2"/>
          <a:stretch>
            <a:fillRect/>
          </a:stretch>
        </p:blipFill>
        <p:spPr>
          <a:xfrm>
            <a:off x="2891852" y="2605942"/>
            <a:ext cx="1172961" cy="1220946"/>
          </a:xfrm>
          <a:prstGeom prst="rect">
            <a:avLst/>
          </a:prstGeom>
          <a:ln>
            <a:noFill/>
          </a:ln>
        </p:spPr>
      </p:pic>
      <p:pic>
        <p:nvPicPr>
          <p:cNvPr id="17" name="صورة 16">
            <a:extLst>
              <a:ext uri="{FF2B5EF4-FFF2-40B4-BE49-F238E27FC236}">
                <a16:creationId xmlns:a16="http://schemas.microsoft.com/office/drawing/2014/main" id="{61D46BEB-4A9B-45D5-8486-7D960F08EE1A}"/>
              </a:ext>
            </a:extLst>
          </p:cNvPr>
          <p:cNvPicPr>
            <a:picLocks noChangeAspect="1"/>
          </p:cNvPicPr>
          <p:nvPr/>
        </p:nvPicPr>
        <p:blipFill>
          <a:blip r:embed="rId3"/>
          <a:stretch>
            <a:fillRect/>
          </a:stretch>
        </p:blipFill>
        <p:spPr>
          <a:xfrm>
            <a:off x="9052236" y="2672600"/>
            <a:ext cx="1041097" cy="1083688"/>
          </a:xfrm>
          <a:prstGeom prst="rect">
            <a:avLst/>
          </a:prstGeom>
          <a:ln>
            <a:noFill/>
          </a:ln>
        </p:spPr>
      </p:pic>
      <p:pic>
        <p:nvPicPr>
          <p:cNvPr id="5" name="صورة 4">
            <a:extLst>
              <a:ext uri="{FF2B5EF4-FFF2-40B4-BE49-F238E27FC236}">
                <a16:creationId xmlns:a16="http://schemas.microsoft.com/office/drawing/2014/main" id="{D406FDBA-00A5-415E-AEA3-095BBE9C50E5}"/>
              </a:ext>
            </a:extLst>
          </p:cNvPr>
          <p:cNvPicPr>
            <a:picLocks noChangeAspect="1"/>
          </p:cNvPicPr>
          <p:nvPr/>
        </p:nvPicPr>
        <p:blipFill>
          <a:blip r:embed="rId4"/>
          <a:stretch>
            <a:fillRect/>
          </a:stretch>
        </p:blipFill>
        <p:spPr>
          <a:xfrm>
            <a:off x="348453" y="90361"/>
            <a:ext cx="1635938" cy="628473"/>
          </a:xfrm>
          <a:prstGeom prst="rect">
            <a:avLst/>
          </a:prstGeom>
        </p:spPr>
      </p:pic>
      <p:cxnSp>
        <p:nvCxnSpPr>
          <p:cNvPr id="28" name="رابط مستقيم 27">
            <a:extLst>
              <a:ext uri="{FF2B5EF4-FFF2-40B4-BE49-F238E27FC236}">
                <a16:creationId xmlns:a16="http://schemas.microsoft.com/office/drawing/2014/main" id="{87A74456-156E-44C2-A70A-98E41A17CD2D}"/>
              </a:ext>
            </a:extLst>
          </p:cNvPr>
          <p:cNvCxnSpPr>
            <a:cxnSpLocks/>
          </p:cNvCxnSpPr>
          <p:nvPr/>
        </p:nvCxnSpPr>
        <p:spPr>
          <a:xfrm flipV="1">
            <a:off x="2891039" y="3989049"/>
            <a:ext cx="7367607" cy="1"/>
          </a:xfrm>
          <a:prstGeom prst="line">
            <a:avLst/>
          </a:prstGeom>
          <a:ln w="19050">
            <a:prstDash val="lgDashDotDot"/>
          </a:ln>
        </p:spPr>
        <p:style>
          <a:lnRef idx="1">
            <a:schemeClr val="accent2"/>
          </a:lnRef>
          <a:fillRef idx="0">
            <a:schemeClr val="accent2"/>
          </a:fillRef>
          <a:effectRef idx="0">
            <a:schemeClr val="accent2"/>
          </a:effectRef>
          <a:fontRef idx="minor">
            <a:schemeClr val="tx1"/>
          </a:fontRef>
        </p:style>
      </p:cxnSp>
      <p:grpSp>
        <p:nvGrpSpPr>
          <p:cNvPr id="37" name="مجموعة 36">
            <a:extLst>
              <a:ext uri="{FF2B5EF4-FFF2-40B4-BE49-F238E27FC236}">
                <a16:creationId xmlns:a16="http://schemas.microsoft.com/office/drawing/2014/main" id="{7727B212-41C5-4D67-8D37-B6093FF6BF4C}"/>
              </a:ext>
            </a:extLst>
          </p:cNvPr>
          <p:cNvGrpSpPr/>
          <p:nvPr/>
        </p:nvGrpSpPr>
        <p:grpSpPr>
          <a:xfrm rot="10800000">
            <a:off x="0" y="793820"/>
            <a:ext cx="2833955" cy="6081114"/>
            <a:chOff x="8925982" y="-8467"/>
            <a:chExt cx="3262842" cy="6874934"/>
          </a:xfrm>
        </p:grpSpPr>
        <p:sp>
          <p:nvSpPr>
            <p:cNvPr id="39" name="Rectangle 28">
              <a:extLst>
                <a:ext uri="{FF2B5EF4-FFF2-40B4-BE49-F238E27FC236}">
                  <a16:creationId xmlns:a16="http://schemas.microsoft.com/office/drawing/2014/main" id="{47722B6A-7B90-4F7A-BBDB-669271EAF10F}"/>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40" name="مجموعة 39">
              <a:extLst>
                <a:ext uri="{FF2B5EF4-FFF2-40B4-BE49-F238E27FC236}">
                  <a16:creationId xmlns:a16="http://schemas.microsoft.com/office/drawing/2014/main" id="{3882C273-042D-4ECD-AF0C-185D32BEDF6C}"/>
                </a:ext>
              </a:extLst>
            </p:cNvPr>
            <p:cNvGrpSpPr/>
            <p:nvPr/>
          </p:nvGrpSpPr>
          <p:grpSpPr>
            <a:xfrm>
              <a:off x="8925982" y="0"/>
              <a:ext cx="3262842" cy="6866467"/>
              <a:chOff x="7389607" y="-8467"/>
              <a:chExt cx="3262842" cy="6866467"/>
            </a:xfrm>
          </p:grpSpPr>
          <p:cxnSp>
            <p:nvCxnSpPr>
              <p:cNvPr id="41" name="Straight Connector 18">
                <a:extLst>
                  <a:ext uri="{FF2B5EF4-FFF2-40B4-BE49-F238E27FC236}">
                    <a16:creationId xmlns:a16="http://schemas.microsoft.com/office/drawing/2014/main" id="{67234249-5B75-400E-B4A2-AC1B17825E71}"/>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E4906119-7433-4F37-8253-FA5B9846FAB8}"/>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6778BC05-D9D6-4062-BBDE-47B10558B799}"/>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DAF4F05E-2258-4428-B635-42C78F84DD21}"/>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1560C5D-92D9-4107-A521-D607DEA22B25}"/>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478DC094-1A95-4DFD-AD21-E393EAE04427}"/>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9A2FD889-4288-420B-9B65-E321673B00B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21" name="مربع نص 1">
            <a:extLst>
              <a:ext uri="{FF2B5EF4-FFF2-40B4-BE49-F238E27FC236}">
                <a16:creationId xmlns:a16="http://schemas.microsoft.com/office/drawing/2014/main" id="{50229BFF-7635-4A81-A17B-10786BD2148F}"/>
              </a:ext>
            </a:extLst>
          </p:cNvPr>
          <p:cNvSpPr txBox="1"/>
          <p:nvPr userDrawn="1"/>
        </p:nvSpPr>
        <p:spPr>
          <a:xfrm>
            <a:off x="3725999" y="2635989"/>
            <a:ext cx="5838063" cy="1200329"/>
          </a:xfrm>
          <a:prstGeom prst="rect">
            <a:avLst/>
          </a:prstGeom>
          <a:noFill/>
        </p:spPr>
        <p:txBody>
          <a:bodyPr wrap="square" rtlCol="1">
            <a:spAutoFit/>
          </a:bodyPr>
          <a:lstStyle/>
          <a:p>
            <a:pPr algn="ctr"/>
            <a:r>
              <a:rPr lang="en-US" sz="3600" b="1" kern="1200" dirty="0">
                <a:solidFill>
                  <a:schemeClr val="accent1">
                    <a:lumMod val="50000"/>
                  </a:schemeClr>
                </a:solidFill>
                <a:latin typeface="+mn-lt"/>
                <a:ea typeface="+mn-ea"/>
                <a:cs typeface="+mn-cs"/>
              </a:rPr>
              <a:t>male Reproductive System</a:t>
            </a:r>
          </a:p>
        </p:txBody>
      </p:sp>
      <p:sp>
        <p:nvSpPr>
          <p:cNvPr id="22" name="TextBox 21">
            <a:extLst>
              <a:ext uri="{FF2B5EF4-FFF2-40B4-BE49-F238E27FC236}">
                <a16:creationId xmlns:a16="http://schemas.microsoft.com/office/drawing/2014/main" id="{660AE086-4C7F-4A6D-A3C4-39C474242425}"/>
              </a:ext>
            </a:extLst>
          </p:cNvPr>
          <p:cNvSpPr txBox="1"/>
          <p:nvPr userDrawn="1"/>
        </p:nvSpPr>
        <p:spPr>
          <a:xfrm>
            <a:off x="2848738" y="5031452"/>
            <a:ext cx="7432904" cy="369332"/>
          </a:xfrm>
          <a:prstGeom prst="rect">
            <a:avLst/>
          </a:prstGeom>
          <a:noFill/>
        </p:spPr>
        <p:txBody>
          <a:bodyPr wrap="square" rtlCol="0">
            <a:spAutoFit/>
          </a:bodyPr>
          <a:lstStyle/>
          <a:p>
            <a:pPr algn="ctr"/>
            <a:r>
              <a:rPr lang="en-US" b="1" dirty="0">
                <a:solidFill>
                  <a:srgbClr val="FF3399"/>
                </a:solidFill>
                <a:hlinkClick r:id="rId5"/>
              </a:rPr>
              <a:t>Editing file</a:t>
            </a:r>
            <a:endParaRPr lang="en-US" b="1" dirty="0">
              <a:solidFill>
                <a:srgbClr val="FF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cxnSp>
        <p:nvCxnSpPr>
          <p:cNvPr id="7" name="Straight Arrow Connector 6"/>
          <p:cNvCxnSpPr/>
          <p:nvPr userDrawn="1"/>
        </p:nvCxnSpPr>
        <p:spPr>
          <a:xfrm>
            <a:off x="8319975" y="2182311"/>
            <a:ext cx="6679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شريحة عنوان">
    <p:spTree>
      <p:nvGrpSpPr>
        <p:cNvPr id="1" name=""/>
        <p:cNvGrpSpPr/>
        <p:nvPr/>
      </p:nvGrpSpPr>
      <p:grpSpPr>
        <a:xfrm>
          <a:off x="0" y="0"/>
          <a:ext cx="0" cy="0"/>
          <a:chOff x="0" y="0"/>
          <a:chExt cx="0" cy="0"/>
        </a:xfrm>
      </p:grpSpPr>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pic>
        <p:nvPicPr>
          <p:cNvPr id="17"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
        <p:nvSpPr>
          <p:cNvPr id="19" name="مربع نص 1">
            <a:extLst>
              <a:ext uri="{FF2B5EF4-FFF2-40B4-BE49-F238E27FC236}">
                <a16:creationId xmlns:a16="http://schemas.microsoft.com/office/drawing/2014/main" id="{00DC2B49-3A34-4714-95F4-4365C36D798A}"/>
              </a:ext>
            </a:extLst>
          </p:cNvPr>
          <p:cNvSpPr txBox="1"/>
          <p:nvPr userDrawn="1"/>
        </p:nvSpPr>
        <p:spPr>
          <a:xfrm>
            <a:off x="2624987" y="1306073"/>
            <a:ext cx="8802808" cy="800219"/>
          </a:xfrm>
          <a:prstGeom prst="rect">
            <a:avLst/>
          </a:prstGeom>
          <a:noFill/>
        </p:spPr>
        <p:txBody>
          <a:bodyPr wrap="square" rtlCol="1">
            <a:spAutoFit/>
          </a:bodyPr>
          <a:lstStyle/>
          <a:p>
            <a:pPr marL="342900" lvl="0" indent="-342900">
              <a:buFont typeface="Wingdings" panose="05000000000000000000" pitchFamily="2" charset="2"/>
              <a:buChar char="Ø"/>
            </a:pPr>
            <a:r>
              <a:rPr lang="en-US" sz="2000" b="1" dirty="0">
                <a:solidFill>
                  <a:schemeClr val="accent1">
                    <a:lumMod val="50000"/>
                  </a:schemeClr>
                </a:solidFill>
                <a:effectLst/>
              </a:rPr>
              <a:t>QUESTIONS:</a:t>
            </a:r>
          </a:p>
          <a:p>
            <a:pPr marL="0" lvl="0" indent="0">
              <a:buFont typeface="Wingdings" panose="05000000000000000000" pitchFamily="2" charset="2"/>
              <a:buNone/>
            </a:pPr>
            <a:endParaRPr lang="en-US" sz="1000" b="1" dirty="0">
              <a:solidFill>
                <a:schemeClr val="accent1">
                  <a:lumMod val="50000"/>
                </a:schemeClr>
              </a:solidFill>
              <a:effectLst/>
            </a:endParaRPr>
          </a:p>
          <a:p>
            <a:endParaRPr lang="en-US" sz="1600" b="0" kern="1200" dirty="0">
              <a:solidFill>
                <a:schemeClr val="tx1"/>
              </a:solidFill>
              <a:effectLst/>
              <a:latin typeface="+mn-lt"/>
              <a:ea typeface="+mn-ea"/>
              <a:cs typeface="+mn-cs"/>
            </a:endParaRPr>
          </a:p>
        </p:txBody>
      </p:sp>
      <p:sp>
        <p:nvSpPr>
          <p:cNvPr id="20" name="مربع نص 13">
            <a:extLst>
              <a:ext uri="{FF2B5EF4-FFF2-40B4-BE49-F238E27FC236}">
                <a16:creationId xmlns:a16="http://schemas.microsoft.com/office/drawing/2014/main" id="{111A012A-64A7-4213-BC54-F9A6B6B78F14}"/>
              </a:ext>
            </a:extLst>
          </p:cNvPr>
          <p:cNvSpPr txBox="1"/>
          <p:nvPr userDrawn="1"/>
        </p:nvSpPr>
        <p:spPr>
          <a:xfrm>
            <a:off x="-19901" y="653386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a:t>
            </a:r>
            <a:r>
              <a:rPr lang="en-US" sz="1000" kern="1200" dirty="0">
                <a:solidFill>
                  <a:schemeClr val="bg1">
                    <a:lumMod val="65000"/>
                  </a:schemeClr>
                </a:solidFill>
                <a:latin typeface="+mn-lt"/>
                <a:ea typeface="+mn-ea"/>
                <a:cs typeface="+mn-cs"/>
              </a:rPr>
              <a:t>Reproductive</a:t>
            </a:r>
            <a:r>
              <a:rPr lang="en-US" sz="1000" dirty="0">
                <a:solidFill>
                  <a:schemeClr val="bg1">
                    <a:lumMod val="65000"/>
                  </a:schemeClr>
                </a:solidFill>
              </a:rPr>
              <a:t> block | Lecture two</a:t>
            </a:r>
            <a:endParaRPr lang="ar-SA" sz="1000" dirty="0">
              <a:solidFill>
                <a:schemeClr val="bg1">
                  <a:lumMod val="65000"/>
                </a:schemeClr>
              </a:solidFill>
            </a:endParaRPr>
          </a:p>
        </p:txBody>
      </p:sp>
    </p:spTree>
    <p:extLst>
      <p:ext uri="{BB962C8B-B14F-4D97-AF65-F5344CB8AC3E}">
        <p14:creationId xmlns:p14="http://schemas.microsoft.com/office/powerpoint/2010/main" val="1007170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شريحة عنوان">
    <p:spTree>
      <p:nvGrpSpPr>
        <p:cNvPr id="1" name=""/>
        <p:cNvGrpSpPr/>
        <p:nvPr/>
      </p:nvGrpSpPr>
      <p:grpSpPr>
        <a:xfrm>
          <a:off x="0" y="0"/>
          <a:ext cx="0" cy="0"/>
          <a:chOff x="0" y="0"/>
          <a:chExt cx="0" cy="0"/>
        </a:xfrm>
      </p:grpSpPr>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pic>
        <p:nvPicPr>
          <p:cNvPr id="17"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
        <p:nvSpPr>
          <p:cNvPr id="19" name="مربع نص 13">
            <a:extLst>
              <a:ext uri="{FF2B5EF4-FFF2-40B4-BE49-F238E27FC236}">
                <a16:creationId xmlns:a16="http://schemas.microsoft.com/office/drawing/2014/main" id="{1CC41396-CCD8-4B9D-A890-C6986DB2B3CD}"/>
              </a:ext>
            </a:extLst>
          </p:cNvPr>
          <p:cNvSpPr txBox="1"/>
          <p:nvPr userDrawn="1"/>
        </p:nvSpPr>
        <p:spPr>
          <a:xfrm>
            <a:off x="-19901" y="653386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a:t>
            </a:r>
            <a:r>
              <a:rPr lang="en-US" sz="1000" kern="1200" dirty="0">
                <a:solidFill>
                  <a:schemeClr val="bg1">
                    <a:lumMod val="65000"/>
                  </a:schemeClr>
                </a:solidFill>
                <a:latin typeface="+mn-lt"/>
                <a:ea typeface="+mn-ea"/>
                <a:cs typeface="+mn-cs"/>
              </a:rPr>
              <a:t>Reproductive</a:t>
            </a:r>
            <a:r>
              <a:rPr lang="en-US" sz="1000" dirty="0">
                <a:solidFill>
                  <a:schemeClr val="bg1">
                    <a:lumMod val="65000"/>
                  </a:schemeClr>
                </a:solidFill>
              </a:rPr>
              <a:t> block | Lecture two</a:t>
            </a:r>
            <a:endParaRPr lang="ar-SA" sz="1000" dirty="0">
              <a:solidFill>
                <a:schemeClr val="bg1">
                  <a:lumMod val="65000"/>
                </a:schemeClr>
              </a:solidFill>
            </a:endParaRPr>
          </a:p>
        </p:txBody>
      </p:sp>
    </p:spTree>
    <p:extLst>
      <p:ext uri="{BB962C8B-B14F-4D97-AF65-F5344CB8AC3E}">
        <p14:creationId xmlns:p14="http://schemas.microsoft.com/office/powerpoint/2010/main" val="21043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شريحة عنوان">
    <p:spTree>
      <p:nvGrpSpPr>
        <p:cNvPr id="1" name=""/>
        <p:cNvGrpSpPr/>
        <p:nvPr/>
      </p:nvGrpSpPr>
      <p:grpSpPr>
        <a:xfrm>
          <a:off x="0" y="0"/>
          <a:ext cx="0" cy="0"/>
          <a:chOff x="0" y="0"/>
          <a:chExt cx="0" cy="0"/>
        </a:xfrm>
      </p:grpSpPr>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2" name="مربع نص 1">
            <a:extLst>
              <a:ext uri="{FF2B5EF4-FFF2-40B4-BE49-F238E27FC236}">
                <a16:creationId xmlns:a16="http://schemas.microsoft.com/office/drawing/2014/main" id="{EE788BBF-9285-4963-869C-B726D3788FF4}"/>
              </a:ext>
            </a:extLst>
          </p:cNvPr>
          <p:cNvSpPr txBox="1"/>
          <p:nvPr userDrawn="1"/>
        </p:nvSpPr>
        <p:spPr>
          <a:xfrm>
            <a:off x="2824163" y="1828800"/>
            <a:ext cx="7996237" cy="769441"/>
          </a:xfrm>
          <a:prstGeom prst="rect">
            <a:avLst/>
          </a:prstGeom>
          <a:noFill/>
        </p:spPr>
        <p:txBody>
          <a:bodyPr wrap="square" rtlCol="1">
            <a:spAutoFit/>
          </a:bodyPr>
          <a:lstStyle/>
          <a:p>
            <a:pPr marL="342900" indent="-342900">
              <a:buFont typeface="Wingdings" panose="05000000000000000000" pitchFamily="2" charset="2"/>
              <a:buChar char="Ø"/>
            </a:pPr>
            <a:r>
              <a:rPr lang="en-US" sz="2400" b="1" dirty="0">
                <a:solidFill>
                  <a:schemeClr val="accent1">
                    <a:lumMod val="50000"/>
                  </a:schemeClr>
                </a:solidFill>
                <a:effectLst/>
              </a:rPr>
              <a:t>OBJECTIVES</a:t>
            </a:r>
            <a:endParaRPr lang="en-US" sz="2000" b="1" dirty="0">
              <a:solidFill>
                <a:schemeClr val="accent1">
                  <a:lumMod val="50000"/>
                </a:schemeClr>
              </a:solidFill>
              <a:effectLst/>
            </a:endParaRPr>
          </a:p>
          <a:p>
            <a:pPr marL="0" indent="0">
              <a:buFont typeface="Arial" panose="020B0604020202020204" pitchFamily="34" charset="0"/>
              <a:buNone/>
            </a:pPr>
            <a:endParaRPr lang="en-US" sz="2000" dirty="0"/>
          </a:p>
        </p:txBody>
      </p:sp>
      <p:pic>
        <p:nvPicPr>
          <p:cNvPr id="16" name="صورة 7">
            <a:extLst>
              <a:ext uri="{FF2B5EF4-FFF2-40B4-BE49-F238E27FC236}">
                <a16:creationId xmlns:a16="http://schemas.microsoft.com/office/drawing/2014/main" id="{9ECBF174-D2AD-48A8-B4B8-648B77B34CE9}"/>
              </a:ext>
            </a:extLst>
          </p:cNvPr>
          <p:cNvPicPr>
            <a:picLocks noChangeAspect="1"/>
          </p:cNvPicPr>
          <p:nvPr userDrawn="1"/>
        </p:nvPicPr>
        <p:blipFill>
          <a:blip r:embed="rId2"/>
          <a:stretch>
            <a:fillRect/>
          </a:stretch>
        </p:blipFill>
        <p:spPr>
          <a:xfrm>
            <a:off x="10972800" y="5750315"/>
            <a:ext cx="909991" cy="947218"/>
          </a:xfrm>
          <a:prstGeom prst="rect">
            <a:avLst/>
          </a:prstGeom>
        </p:spPr>
      </p:pic>
      <p:sp>
        <p:nvSpPr>
          <p:cNvPr id="18" name="مربع نص 13">
            <a:extLst>
              <a:ext uri="{FF2B5EF4-FFF2-40B4-BE49-F238E27FC236}">
                <a16:creationId xmlns:a16="http://schemas.microsoft.com/office/drawing/2014/main" id="{9087F149-7975-4B3F-8186-CCEB31BECA32}"/>
              </a:ext>
            </a:extLst>
          </p:cNvPr>
          <p:cNvSpPr txBox="1"/>
          <p:nvPr userDrawn="1"/>
        </p:nvSpPr>
        <p:spPr>
          <a:xfrm>
            <a:off x="-19901" y="653386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a:t>
            </a:r>
            <a:r>
              <a:rPr lang="en-US" sz="1000" kern="1200" dirty="0">
                <a:solidFill>
                  <a:schemeClr val="bg1">
                    <a:lumMod val="65000"/>
                  </a:schemeClr>
                </a:solidFill>
                <a:latin typeface="+mn-lt"/>
                <a:ea typeface="+mn-ea"/>
                <a:cs typeface="+mn-cs"/>
              </a:rPr>
              <a:t>437 | Reproductive block </a:t>
            </a:r>
            <a:r>
              <a:rPr lang="en-US" sz="1000" dirty="0">
                <a:solidFill>
                  <a:schemeClr val="bg1">
                    <a:lumMod val="65000"/>
                  </a:schemeClr>
                </a:solidFill>
              </a:rPr>
              <a:t>| Lecture two</a:t>
            </a:r>
            <a:endParaRPr lang="ar-SA" sz="1000" dirty="0">
              <a:solidFill>
                <a:schemeClr val="bg1">
                  <a:lumMod val="65000"/>
                </a:schemeClr>
              </a:solidFill>
            </a:endParaRPr>
          </a:p>
        </p:txBody>
      </p:sp>
    </p:spTree>
    <p:extLst>
      <p:ext uri="{BB962C8B-B14F-4D97-AF65-F5344CB8AC3E}">
        <p14:creationId xmlns:p14="http://schemas.microsoft.com/office/powerpoint/2010/main" val="1328492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شريحة عنوان">
    <p:spTree>
      <p:nvGrpSpPr>
        <p:cNvPr id="1" name=""/>
        <p:cNvGrpSpPr/>
        <p:nvPr/>
      </p:nvGrpSpPr>
      <p:grpSpPr>
        <a:xfrm>
          <a:off x="0" y="0"/>
          <a:ext cx="0" cy="0"/>
          <a:chOff x="0" y="0"/>
          <a:chExt cx="0" cy="0"/>
        </a:xfrm>
      </p:grpSpPr>
      <p:pic>
        <p:nvPicPr>
          <p:cNvPr id="15" name="صورة 7">
            <a:extLst>
              <a:ext uri="{FF2B5EF4-FFF2-40B4-BE49-F238E27FC236}">
                <a16:creationId xmlns:a16="http://schemas.microsoft.com/office/drawing/2014/main" id="{2F1ED441-5817-4911-A034-A9C085C19909}"/>
              </a:ext>
            </a:extLst>
          </p:cNvPr>
          <p:cNvPicPr>
            <a:picLocks noChangeAspect="1"/>
          </p:cNvPicPr>
          <p:nvPr userDrawn="1"/>
        </p:nvPicPr>
        <p:blipFill>
          <a:blip r:embed="rId2"/>
          <a:stretch>
            <a:fillRect/>
          </a:stretch>
        </p:blipFill>
        <p:spPr>
          <a:xfrm>
            <a:off x="161840" y="5750315"/>
            <a:ext cx="909991" cy="947218"/>
          </a:xfrm>
          <a:prstGeom prst="rect">
            <a:avLst/>
          </a:prstGeom>
        </p:spPr>
      </p:pic>
      <p:grpSp>
        <p:nvGrpSpPr>
          <p:cNvPr id="16" name="Group 15">
            <a:extLst>
              <a:ext uri="{FF2B5EF4-FFF2-40B4-BE49-F238E27FC236}">
                <a16:creationId xmlns:a16="http://schemas.microsoft.com/office/drawing/2014/main" id="{FFAA9024-B79A-4A5D-8501-323B6440CDF6}"/>
              </a:ext>
            </a:extLst>
          </p:cNvPr>
          <p:cNvGrpSpPr/>
          <p:nvPr userDrawn="1"/>
        </p:nvGrpSpPr>
        <p:grpSpPr>
          <a:xfrm>
            <a:off x="10365318" y="-21168"/>
            <a:ext cx="1823508" cy="7031568"/>
            <a:chOff x="10365318" y="-8467"/>
            <a:chExt cx="1823508" cy="7031568"/>
          </a:xfrm>
        </p:grpSpPr>
        <p:sp>
          <p:nvSpPr>
            <p:cNvPr id="18" name="Rectangle 25">
              <a:extLst>
                <a:ext uri="{FF2B5EF4-FFF2-40B4-BE49-F238E27FC236}">
                  <a16:creationId xmlns:a16="http://schemas.microsoft.com/office/drawing/2014/main" id="{0C604FE7-47DC-4798-B40F-218E8F6B384D}"/>
                </a:ext>
              </a:extLst>
            </p:cNvPr>
            <p:cNvSpPr/>
            <p:nvPr/>
          </p:nvSpPr>
          <p:spPr>
            <a:xfrm>
              <a:off x="10365318" y="1"/>
              <a:ext cx="1480674" cy="70231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27">
              <a:extLst>
                <a:ext uri="{FF2B5EF4-FFF2-40B4-BE49-F238E27FC236}">
                  <a16:creationId xmlns:a16="http://schemas.microsoft.com/office/drawing/2014/main" id="{E50C6D4B-E699-402A-A2ED-8AADEED3E541}"/>
                </a:ext>
              </a:extLst>
            </p:cNvPr>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EDA7A4BA-23B7-4072-99D9-ED466EFE7FEA}"/>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51DB9AFA-8A36-4178-9D04-437CA79451C9}"/>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D8C573B2-CBF1-4573-9BAE-FEA00B46778B}"/>
                </a:ext>
              </a:extLst>
            </p:cNvPr>
            <p:cNvSpPr/>
            <p:nvPr/>
          </p:nvSpPr>
          <p:spPr>
            <a:xfrm>
              <a:off x="10368492" y="3589867"/>
              <a:ext cx="1820333"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SA" dirty="0"/>
            </a:p>
          </p:txBody>
        </p:sp>
      </p:grpSp>
    </p:spTree>
    <p:extLst>
      <p:ext uri="{BB962C8B-B14F-4D97-AF65-F5344CB8AC3E}">
        <p14:creationId xmlns:p14="http://schemas.microsoft.com/office/powerpoint/2010/main" val="431368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شريحة عنوان">
    <p:spTree>
      <p:nvGrpSpPr>
        <p:cNvPr id="1" name=""/>
        <p:cNvGrpSpPr/>
        <p:nvPr/>
      </p:nvGrpSpPr>
      <p:grpSpPr>
        <a:xfrm>
          <a:off x="0" y="0"/>
          <a:ext cx="0" cy="0"/>
          <a:chOff x="0" y="0"/>
          <a:chExt cx="0" cy="0"/>
        </a:xfrm>
      </p:grpSpPr>
      <p:grpSp>
        <p:nvGrpSpPr>
          <p:cNvPr id="12" name="مجموعة 11">
            <a:extLst>
              <a:ext uri="{FF2B5EF4-FFF2-40B4-BE49-F238E27FC236}">
                <a16:creationId xmlns:a16="http://schemas.microsoft.com/office/drawing/2014/main" id="{09DF71DF-CAF5-4348-A2DC-E56185232E73}"/>
              </a:ext>
            </a:extLst>
          </p:cNvPr>
          <p:cNvGrpSpPr/>
          <p:nvPr/>
        </p:nvGrpSpPr>
        <p:grpSpPr>
          <a:xfrm rot="10800000">
            <a:off x="0" y="-8467"/>
            <a:ext cx="4769908" cy="6874934"/>
            <a:chOff x="7418916" y="-8467"/>
            <a:chExt cx="4769908" cy="6874934"/>
          </a:xfrm>
        </p:grpSpPr>
        <p:sp>
          <p:nvSpPr>
            <p:cNvPr id="49" name="Rectangle 28">
              <a:extLst>
                <a:ext uri="{FF2B5EF4-FFF2-40B4-BE49-F238E27FC236}">
                  <a16:creationId xmlns:a16="http://schemas.microsoft.com/office/drawing/2014/main" id="{C6EE8B30-E096-4137-B6A3-5893D486E750}"/>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11" name="مجموعة 10">
              <a:extLst>
                <a:ext uri="{FF2B5EF4-FFF2-40B4-BE49-F238E27FC236}">
                  <a16:creationId xmlns:a16="http://schemas.microsoft.com/office/drawing/2014/main" id="{741A683B-5EE1-4C60-BCEA-CA349832C335}"/>
                </a:ext>
              </a:extLst>
            </p:cNvPr>
            <p:cNvGrpSpPr/>
            <p:nvPr/>
          </p:nvGrpSpPr>
          <p:grpSpPr>
            <a:xfrm>
              <a:off x="7418916" y="0"/>
              <a:ext cx="4769908" cy="6866467"/>
              <a:chOff x="5882541" y="-8467"/>
              <a:chExt cx="4769908" cy="6866467"/>
            </a:xfrm>
          </p:grpSpPr>
          <p:cxnSp>
            <p:nvCxnSpPr>
              <p:cNvPr id="41" name="Straight Connector 18">
                <a:extLst>
                  <a:ext uri="{FF2B5EF4-FFF2-40B4-BE49-F238E27FC236}">
                    <a16:creationId xmlns:a16="http://schemas.microsoft.com/office/drawing/2014/main" id="{7601AD72-F834-4541-A9D0-A761CC1A8E8B}"/>
                  </a:ext>
                </a:extLst>
              </p:cNvPr>
              <p:cNvCxnSpPr/>
              <p:nvPr/>
            </p:nvCxnSpPr>
            <p:spPr>
              <a:xfrm>
                <a:off x="7828286"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19">
                <a:extLst>
                  <a:ext uri="{FF2B5EF4-FFF2-40B4-BE49-F238E27FC236}">
                    <a16:creationId xmlns:a16="http://schemas.microsoft.com/office/drawing/2014/main" id="{A759281C-255E-4628-9FEA-49DFBAB6A3D1}"/>
                  </a:ext>
                </a:extLst>
              </p:cNvPr>
              <p:cNvCxnSpPr/>
              <p:nvPr/>
            </p:nvCxnSpPr>
            <p:spPr>
              <a:xfrm flipH="1">
                <a:off x="5882541"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62C09518-D0EF-43F5-A72E-0AEB9FD89971}"/>
                  </a:ext>
                </a:extLst>
              </p:cNvPr>
              <p:cNvSpPr/>
              <p:nvPr/>
            </p:nvSpPr>
            <p:spPr>
              <a:xfrm>
                <a:off x="7638750"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478169DC-DC4F-406B-9FD2-B6B64A935F0B}"/>
                  </a:ext>
                </a:extLst>
              </p:cNvPr>
              <p:cNvSpPr/>
              <p:nvPr/>
            </p:nvSpPr>
            <p:spPr>
              <a:xfrm>
                <a:off x="8063891"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22">
                <a:extLst>
                  <a:ext uri="{FF2B5EF4-FFF2-40B4-BE49-F238E27FC236}">
                    <a16:creationId xmlns:a16="http://schemas.microsoft.com/office/drawing/2014/main" id="{2C51BBB3-FE32-46B0-A044-DD6D1EFBB349}"/>
                  </a:ext>
                </a:extLst>
              </p:cNvPr>
              <p:cNvSpPr/>
              <p:nvPr/>
            </p:nvSpPr>
            <p:spPr>
              <a:xfrm>
                <a:off x="7389607"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88AEF2FE-84C0-4BA7-8364-9906EAE27D81}"/>
                  </a:ext>
                </a:extLst>
              </p:cNvPr>
              <p:cNvSpPr/>
              <p:nvPr/>
            </p:nvSpPr>
            <p:spPr>
              <a:xfrm>
                <a:off x="7791774"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00F53C1E-67B6-4167-ADDC-9C51BA8CDE56}"/>
                  </a:ext>
                </a:extLst>
              </p:cNvPr>
              <p:cNvSpPr/>
              <p:nvPr/>
            </p:nvSpPr>
            <p:spPr>
              <a:xfrm>
                <a:off x="9396273"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26">
                <a:extLst>
                  <a:ext uri="{FF2B5EF4-FFF2-40B4-BE49-F238E27FC236}">
                    <a16:creationId xmlns:a16="http://schemas.microsoft.com/office/drawing/2014/main" id="{ED686E3E-40C5-4CF3-9E8C-4A35C09DC1EC}"/>
                  </a:ext>
                </a:extLst>
              </p:cNvPr>
              <p:cNvSpPr/>
              <p:nvPr/>
            </p:nvSpPr>
            <p:spPr>
              <a:xfrm>
                <a:off x="8832115"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grpSp>
      <p:sp>
        <p:nvSpPr>
          <p:cNvPr id="21" name="مستطيل 19">
            <a:extLst>
              <a:ext uri="{FF2B5EF4-FFF2-40B4-BE49-F238E27FC236}">
                <a16:creationId xmlns:a16="http://schemas.microsoft.com/office/drawing/2014/main" id="{588468F8-19EE-4373-B390-24F91066FACB}"/>
              </a:ext>
            </a:extLst>
          </p:cNvPr>
          <p:cNvSpPr/>
          <p:nvPr userDrawn="1"/>
        </p:nvSpPr>
        <p:spPr>
          <a:xfrm>
            <a:off x="2848738" y="2133600"/>
            <a:ext cx="7418121" cy="3209157"/>
          </a:xfrm>
          <a:prstGeom prst="rect">
            <a:avLst/>
          </a:prstGeom>
          <a:noFill/>
          <a:ln>
            <a:prstDash val="lgDashDot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r>
              <a:rPr lang="en-GB" sz="1800" b="1" i="0" dirty="0">
                <a:solidFill>
                  <a:schemeClr val="accent2">
                    <a:lumMod val="75000"/>
                  </a:schemeClr>
                </a:solidFill>
                <a:effectLst/>
                <a:latin typeface="+mn-lt"/>
              </a:rPr>
              <a:t>Team members :</a:t>
            </a: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0" i="0" dirty="0">
              <a:solidFill>
                <a:schemeClr val="accent2">
                  <a:lumMod val="75000"/>
                </a:schemeClr>
              </a:solidFill>
              <a:effectLst/>
              <a:latin typeface="+mn-lt"/>
            </a:endParaRPr>
          </a:p>
          <a:p>
            <a:pPr algn="ctr"/>
            <a:endParaRPr lang="en-GB" sz="1600" b="1" i="0" dirty="0">
              <a:solidFill>
                <a:schemeClr val="accent2">
                  <a:lumMod val="75000"/>
                </a:schemeClr>
              </a:solidFill>
              <a:effectLst/>
              <a:latin typeface="+mn-lt"/>
            </a:endParaRPr>
          </a:p>
          <a:p>
            <a:pPr algn="ctr"/>
            <a:r>
              <a:rPr lang="en-GB" sz="1800" b="1" i="0" dirty="0">
                <a:solidFill>
                  <a:schemeClr val="accent2">
                    <a:lumMod val="75000"/>
                  </a:schemeClr>
                </a:solidFill>
                <a:effectLst/>
                <a:latin typeface="+mn-lt"/>
              </a:rPr>
              <a:t>Team leaders : </a:t>
            </a:r>
          </a:p>
          <a:p>
            <a:pPr algn="ctr"/>
            <a:r>
              <a:rPr lang="en-GB" sz="1600" b="0" i="0" dirty="0">
                <a:effectLst/>
                <a:latin typeface="+mn-lt"/>
              </a:rPr>
              <a:t>Khalid Fayez Alshehri</a:t>
            </a:r>
          </a:p>
          <a:p>
            <a:pPr algn="ctr"/>
            <a:r>
              <a:rPr lang="en-GB" sz="1600" b="0" i="0" dirty="0">
                <a:effectLst/>
                <a:latin typeface="+mn-lt"/>
              </a:rPr>
              <a:t>Marwah Alkhalil</a:t>
            </a:r>
          </a:p>
          <a:p>
            <a:pPr algn="ctr"/>
            <a:endParaRPr lang="en-GB" sz="1600" b="0" i="0" dirty="0">
              <a:effectLst/>
              <a:latin typeface="+mn-lt"/>
            </a:endParaRPr>
          </a:p>
          <a:p>
            <a:pPr algn="l">
              <a:lnSpc>
                <a:spcPct val="150000"/>
              </a:lnSpc>
            </a:pPr>
            <a:r>
              <a:rPr lang="en-GB" sz="1600" b="0" i="0" dirty="0">
                <a:effectLst/>
                <a:latin typeface="+mn-lt"/>
              </a:rPr>
              <a:t>         </a:t>
            </a:r>
            <a:r>
              <a:rPr lang="en-GB" sz="1600" b="0" i="0" dirty="0">
                <a:solidFill>
                  <a:schemeClr val="bg1">
                    <a:lumMod val="50000"/>
                  </a:schemeClr>
                </a:solidFill>
                <a:effectLst/>
                <a:latin typeface="+mn-lt"/>
              </a:rPr>
              <a:t>Twitter.com</a:t>
            </a:r>
            <a:r>
              <a:rPr lang="ar-SA" sz="1600" b="0" i="0" dirty="0">
                <a:solidFill>
                  <a:schemeClr val="bg1">
                    <a:lumMod val="50000"/>
                  </a:schemeClr>
                </a:solidFill>
                <a:effectLst/>
                <a:latin typeface="+mn-lt"/>
              </a:rPr>
              <a:t>/</a:t>
            </a:r>
            <a:r>
              <a:rPr lang="en-US" sz="1600" b="0" i="0" dirty="0">
                <a:solidFill>
                  <a:schemeClr val="bg1">
                    <a:lumMod val="50000"/>
                  </a:schemeClr>
                </a:solidFill>
                <a:effectLst/>
                <a:latin typeface="+mn-lt"/>
              </a:rPr>
              <a:t>Histology437</a:t>
            </a:r>
          </a:p>
          <a:p>
            <a:pPr algn="l">
              <a:lnSpc>
                <a:spcPct val="150000"/>
              </a:lnSpc>
            </a:pPr>
            <a:r>
              <a:rPr lang="en-GB" sz="1600" b="0" i="0" dirty="0">
                <a:solidFill>
                  <a:schemeClr val="bg1">
                    <a:lumMod val="50000"/>
                  </a:schemeClr>
                </a:solidFill>
                <a:effectLst/>
                <a:latin typeface="+mn-lt"/>
              </a:rPr>
              <a:t>         </a:t>
            </a:r>
            <a:r>
              <a:rPr lang="en-US" sz="1600" b="0" i="0" dirty="0">
                <a:solidFill>
                  <a:schemeClr val="bg1">
                    <a:lumMod val="50000"/>
                  </a:schemeClr>
                </a:solidFill>
                <a:effectLst/>
                <a:latin typeface="+mn-lt"/>
              </a:rPr>
              <a:t>HistologyTeam437@gmail.com</a:t>
            </a:r>
            <a:endParaRPr lang="en-GB" sz="1600" b="0" i="0" dirty="0">
              <a:solidFill>
                <a:schemeClr val="bg1">
                  <a:lumMod val="50000"/>
                </a:schemeClr>
              </a:solidFill>
              <a:effectLst/>
              <a:latin typeface="+mn-lt"/>
            </a:endParaRPr>
          </a:p>
          <a:p>
            <a:pPr algn="ctr">
              <a:lnSpc>
                <a:spcPct val="150000"/>
              </a:lnSpc>
            </a:pPr>
            <a:endParaRPr lang="en-GB" sz="1600" b="0" i="0" dirty="0">
              <a:effectLst/>
              <a:latin typeface="+mn-lt"/>
            </a:endParaRPr>
          </a:p>
          <a:p>
            <a:pPr algn="ctr"/>
            <a:endParaRPr lang="en-GB" sz="1600" b="0" i="0" dirty="0">
              <a:effectLst/>
              <a:latin typeface="+mn-lt"/>
            </a:endParaRPr>
          </a:p>
          <a:p>
            <a:pPr algn="ctr"/>
            <a:endParaRPr lang="en-GB" sz="1600" b="0" i="0" dirty="0">
              <a:effectLst/>
              <a:latin typeface="+mn-lt"/>
            </a:endParaRPr>
          </a:p>
        </p:txBody>
      </p:sp>
      <p:sp>
        <p:nvSpPr>
          <p:cNvPr id="22" name="مربع نص 2">
            <a:extLst>
              <a:ext uri="{FF2B5EF4-FFF2-40B4-BE49-F238E27FC236}">
                <a16:creationId xmlns:a16="http://schemas.microsoft.com/office/drawing/2014/main" id="{7C2731A3-4A10-4C10-AC20-F3CE36FF5EA1}"/>
              </a:ext>
            </a:extLst>
          </p:cNvPr>
          <p:cNvSpPr txBox="1"/>
          <p:nvPr userDrawn="1"/>
        </p:nvSpPr>
        <p:spPr>
          <a:xfrm>
            <a:off x="2838160" y="2553207"/>
            <a:ext cx="7442695" cy="1569660"/>
          </a:xfrm>
          <a:prstGeom prst="rect">
            <a:avLst/>
          </a:prstGeom>
          <a:noFill/>
        </p:spPr>
        <p:txBody>
          <a:bodyPr wrap="square" numCol="2" rtlCol="1">
            <a:spAutoFit/>
          </a:bodyPr>
          <a:lstStyle/>
          <a:p>
            <a:pPr algn="ctr"/>
            <a:r>
              <a:rPr lang="en-GB" sz="1600" dirty="0">
                <a:latin typeface="+mn-lt"/>
              </a:rPr>
              <a:t>Fahad Alnuhabi </a:t>
            </a:r>
          </a:p>
          <a:p>
            <a:pPr algn="ctr"/>
            <a:r>
              <a:rPr lang="en-GB" sz="1600" dirty="0">
                <a:latin typeface="+mn-lt"/>
              </a:rPr>
              <a:t>Tareq Allhaidan </a:t>
            </a:r>
          </a:p>
          <a:p>
            <a:pPr algn="ctr"/>
            <a:r>
              <a:rPr lang="en-GB" sz="1600" dirty="0">
                <a:latin typeface="+mn-lt"/>
              </a:rPr>
              <a:t>Abdulmalik Alharbi</a:t>
            </a:r>
          </a:p>
          <a:p>
            <a:pPr algn="ctr"/>
            <a:endParaRPr lang="en-GB" sz="1600" dirty="0">
              <a:latin typeface="+mn-lt"/>
            </a:endParaRPr>
          </a:p>
          <a:p>
            <a:pPr algn="ctr"/>
            <a:endParaRPr lang="en-GB" sz="1600" dirty="0">
              <a:latin typeface="+mn-lt"/>
            </a:endParaRPr>
          </a:p>
          <a:p>
            <a:pPr algn="ctr"/>
            <a:endParaRPr lang="en-GB" sz="1600" dirty="0">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mn-lt"/>
              </a:rPr>
              <a:t>Rinad Alghoraiby</a:t>
            </a:r>
          </a:p>
          <a:p>
            <a:pPr algn="ctr"/>
            <a:r>
              <a:rPr lang="en-GB" sz="1600" dirty="0">
                <a:latin typeface="+mn-lt"/>
              </a:rPr>
              <a:t>Ebtesam Almutairi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mn-lt"/>
              </a:rPr>
              <a:t>Shahad Alzahrani</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ar-SA" sz="1600" dirty="0">
              <a:latin typeface="+mn-lt"/>
            </a:endParaRPr>
          </a:p>
        </p:txBody>
      </p:sp>
      <p:pic>
        <p:nvPicPr>
          <p:cNvPr id="23" name="صورة 49">
            <a:extLst>
              <a:ext uri="{FF2B5EF4-FFF2-40B4-BE49-F238E27FC236}">
                <a16:creationId xmlns:a16="http://schemas.microsoft.com/office/drawing/2014/main" id="{CA16B82F-B3AB-407E-86B0-A3455CC48166}"/>
              </a:ext>
            </a:extLst>
          </p:cNvPr>
          <p:cNvPicPr>
            <a:picLocks noChangeAspect="1"/>
          </p:cNvPicPr>
          <p:nvPr userDrawn="1"/>
        </p:nvPicPr>
        <p:blipFill>
          <a:blip r:embed="rId2"/>
          <a:stretch>
            <a:fillRect/>
          </a:stretch>
        </p:blipFill>
        <p:spPr>
          <a:xfrm>
            <a:off x="9343262" y="4501446"/>
            <a:ext cx="786929" cy="819122"/>
          </a:xfrm>
          <a:prstGeom prst="rect">
            <a:avLst/>
          </a:prstGeom>
        </p:spPr>
      </p:pic>
      <p:grpSp>
        <p:nvGrpSpPr>
          <p:cNvPr id="24" name="مجموعة 7">
            <a:extLst>
              <a:ext uri="{FF2B5EF4-FFF2-40B4-BE49-F238E27FC236}">
                <a16:creationId xmlns:a16="http://schemas.microsoft.com/office/drawing/2014/main" id="{9D52F328-4E38-4FFC-9C15-DF3FA7CF6FD7}"/>
              </a:ext>
            </a:extLst>
          </p:cNvPr>
          <p:cNvGrpSpPr/>
          <p:nvPr userDrawn="1"/>
        </p:nvGrpSpPr>
        <p:grpSpPr>
          <a:xfrm>
            <a:off x="2961699" y="4602373"/>
            <a:ext cx="404082" cy="718195"/>
            <a:chOff x="3955103" y="5434210"/>
            <a:chExt cx="404082" cy="718195"/>
          </a:xfrm>
        </p:grpSpPr>
        <p:pic>
          <p:nvPicPr>
            <p:cNvPr id="25" name="صورة 4">
              <a:extLst>
                <a:ext uri="{FF2B5EF4-FFF2-40B4-BE49-F238E27FC236}">
                  <a16:creationId xmlns:a16="http://schemas.microsoft.com/office/drawing/2014/main" id="{C511C141-8DD0-4B73-8C93-36E38F085429}"/>
                </a:ext>
              </a:extLst>
            </p:cNvPr>
            <p:cNvPicPr>
              <a:picLocks noChangeAspect="1"/>
            </p:cNvPicPr>
            <p:nvPr/>
          </p:nvPicPr>
          <p:blipFill>
            <a:blip r:embed="rId3"/>
            <a:stretch>
              <a:fillRect/>
            </a:stretch>
          </p:blipFill>
          <p:spPr>
            <a:xfrm>
              <a:off x="3955103" y="5808367"/>
              <a:ext cx="344038" cy="344038"/>
            </a:xfrm>
            <a:prstGeom prst="rect">
              <a:avLst/>
            </a:prstGeom>
          </p:spPr>
        </p:pic>
        <p:pic>
          <p:nvPicPr>
            <p:cNvPr id="26" name="صورة 6">
              <a:extLst>
                <a:ext uri="{FF2B5EF4-FFF2-40B4-BE49-F238E27FC236}">
                  <a16:creationId xmlns:a16="http://schemas.microsoft.com/office/drawing/2014/main" id="{B52E4FA1-4830-45F1-9B87-7DB6EEB670C8}"/>
                </a:ext>
              </a:extLst>
            </p:cNvPr>
            <p:cNvPicPr>
              <a:picLocks noChangeAspect="1"/>
            </p:cNvPicPr>
            <p:nvPr/>
          </p:nvPicPr>
          <p:blipFill>
            <a:blip r:embed="rId4"/>
            <a:stretch>
              <a:fillRect/>
            </a:stretch>
          </p:blipFill>
          <p:spPr>
            <a:xfrm>
              <a:off x="3955103" y="5434210"/>
              <a:ext cx="404082" cy="328654"/>
            </a:xfrm>
            <a:prstGeom prst="rect">
              <a:avLst/>
            </a:prstGeom>
          </p:spPr>
        </p:pic>
      </p:grpSp>
      <p:cxnSp>
        <p:nvCxnSpPr>
          <p:cNvPr id="28" name="رابط مستقيم 26">
            <a:extLst>
              <a:ext uri="{FF2B5EF4-FFF2-40B4-BE49-F238E27FC236}">
                <a16:creationId xmlns:a16="http://schemas.microsoft.com/office/drawing/2014/main" id="{C87F02D0-0632-40D9-B2C2-03E5A97D3F07}"/>
              </a:ext>
            </a:extLst>
          </p:cNvPr>
          <p:cNvCxnSpPr>
            <a:cxnSpLocks/>
          </p:cNvCxnSpPr>
          <p:nvPr userDrawn="1"/>
        </p:nvCxnSpPr>
        <p:spPr>
          <a:xfrm flipV="1">
            <a:off x="2891039" y="4444199"/>
            <a:ext cx="7367607" cy="1"/>
          </a:xfrm>
          <a:prstGeom prst="line">
            <a:avLst/>
          </a:prstGeom>
          <a:ln w="19050">
            <a:prstDash val="lgDashDot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85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dirty="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dirty="0"/>
              <a:t>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pic>
        <p:nvPicPr>
          <p:cNvPr id="8" name="صورة 7">
            <a:extLst>
              <a:ext uri="{FF2B5EF4-FFF2-40B4-BE49-F238E27FC236}">
                <a16:creationId xmlns:a16="http://schemas.microsoft.com/office/drawing/2014/main" id="{9ECBF174-D2AD-48A8-B4B8-648B77B34CE9}"/>
              </a:ext>
            </a:extLst>
          </p:cNvPr>
          <p:cNvPicPr>
            <a:picLocks noChangeAspect="1"/>
          </p:cNvPicPr>
          <p:nvPr/>
        </p:nvPicPr>
        <p:blipFill>
          <a:blip r:embed="rId23"/>
          <a:stretch>
            <a:fillRect/>
          </a:stretch>
        </p:blipFill>
        <p:spPr>
          <a:xfrm>
            <a:off x="161840" y="5750315"/>
            <a:ext cx="909991" cy="947218"/>
          </a:xfrm>
          <a:prstGeom prst="rect">
            <a:avLst/>
          </a:prstGeom>
        </p:spPr>
      </p:pic>
      <p:grpSp>
        <p:nvGrpSpPr>
          <p:cNvPr id="19" name="Group 18">
            <a:extLst>
              <a:ext uri="{FF2B5EF4-FFF2-40B4-BE49-F238E27FC236}">
                <a16:creationId xmlns:a16="http://schemas.microsoft.com/office/drawing/2014/main" id="{D163FEBD-096B-470C-BC0E-00D1B96E59E0}"/>
              </a:ext>
            </a:extLst>
          </p:cNvPr>
          <p:cNvGrpSpPr/>
          <p:nvPr userDrawn="1"/>
        </p:nvGrpSpPr>
        <p:grpSpPr>
          <a:xfrm>
            <a:off x="10365318" y="-39998"/>
            <a:ext cx="1823508" cy="7031568"/>
            <a:chOff x="10365318" y="-8467"/>
            <a:chExt cx="1823508" cy="7031568"/>
          </a:xfrm>
        </p:grpSpPr>
        <p:sp>
          <p:nvSpPr>
            <p:cNvPr id="20" name="Rectangle 25">
              <a:extLst>
                <a:ext uri="{FF2B5EF4-FFF2-40B4-BE49-F238E27FC236}">
                  <a16:creationId xmlns:a16="http://schemas.microsoft.com/office/drawing/2014/main" id="{BECD22C4-8043-4134-8313-79B51214754C}"/>
                </a:ext>
              </a:extLst>
            </p:cNvPr>
            <p:cNvSpPr/>
            <p:nvPr/>
          </p:nvSpPr>
          <p:spPr>
            <a:xfrm>
              <a:off x="10365318" y="1"/>
              <a:ext cx="1480674" cy="70231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1" name="Rectangle 27">
              <a:extLst>
                <a:ext uri="{FF2B5EF4-FFF2-40B4-BE49-F238E27FC236}">
                  <a16:creationId xmlns:a16="http://schemas.microsoft.com/office/drawing/2014/main" id="{17F43F01-B58A-4DF8-A703-5399AC4042F8}"/>
                </a:ext>
              </a:extLst>
            </p:cNvPr>
            <p:cNvSpPr/>
            <p:nvPr/>
          </p:nvSpPr>
          <p:spPr>
            <a:xfrm>
              <a:off x="10371666" y="-8467"/>
              <a:ext cx="181716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2FB84298-A239-4BCC-B51A-DDC0384EBFC3}"/>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E70F03F9-F5D2-4560-ACA8-E411A4DBF5BA}"/>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D5FF9888-283C-48B9-A207-6BC23D80C572}"/>
                </a:ext>
              </a:extLst>
            </p:cNvPr>
            <p:cNvSpPr/>
            <p:nvPr/>
          </p:nvSpPr>
          <p:spPr>
            <a:xfrm>
              <a:off x="10368492" y="3589867"/>
              <a:ext cx="1820333"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ar-SA" dirty="0"/>
            </a:p>
          </p:txBody>
        </p:sp>
      </p:grpSp>
      <p:sp>
        <p:nvSpPr>
          <p:cNvPr id="12" name="مربع نص 13">
            <a:extLst>
              <a:ext uri="{FF2B5EF4-FFF2-40B4-BE49-F238E27FC236}">
                <a16:creationId xmlns:a16="http://schemas.microsoft.com/office/drawing/2014/main" id="{6143BAAD-CE71-4150-A925-463B252EBAA3}"/>
              </a:ext>
            </a:extLst>
          </p:cNvPr>
          <p:cNvSpPr txBox="1"/>
          <p:nvPr userDrawn="1"/>
        </p:nvSpPr>
        <p:spPr>
          <a:xfrm>
            <a:off x="-19901" y="6533862"/>
            <a:ext cx="12211901" cy="246221"/>
          </a:xfrm>
          <a:prstGeom prst="rect">
            <a:avLst/>
          </a:prstGeom>
          <a:noFill/>
        </p:spPr>
        <p:txBody>
          <a:bodyPr wrap="square" rtlCol="1">
            <a:spAutoFit/>
          </a:bodyPr>
          <a:lstStyle/>
          <a:p>
            <a:pPr algn="ctr"/>
            <a:r>
              <a:rPr lang="en-US" sz="1000" dirty="0">
                <a:solidFill>
                  <a:schemeClr val="bg1">
                    <a:lumMod val="65000"/>
                  </a:schemeClr>
                </a:solidFill>
              </a:rPr>
              <a:t>Histology team 437 | </a:t>
            </a:r>
            <a:r>
              <a:rPr lang="en-US" sz="1000" kern="1200" dirty="0">
                <a:solidFill>
                  <a:schemeClr val="bg1">
                    <a:lumMod val="65000"/>
                  </a:schemeClr>
                </a:solidFill>
                <a:latin typeface="+mn-lt"/>
                <a:ea typeface="+mn-ea"/>
                <a:cs typeface="+mn-cs"/>
              </a:rPr>
              <a:t>Reproductive</a:t>
            </a:r>
            <a:r>
              <a:rPr lang="en-US" sz="1000" dirty="0">
                <a:solidFill>
                  <a:schemeClr val="bg1">
                    <a:lumMod val="65000"/>
                  </a:schemeClr>
                </a:solidFill>
              </a:rPr>
              <a:t> block | Lecture two</a:t>
            </a:r>
            <a:endParaRPr lang="ar-SA" sz="10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5" r:id="rId3"/>
    <p:sldLayoutId id="2147483651" r:id="rId4"/>
    <p:sldLayoutId id="2147483666" r:id="rId5"/>
    <p:sldLayoutId id="2147483653" r:id="rId6"/>
    <p:sldLayoutId id="2147483654" r:id="rId7"/>
    <p:sldLayoutId id="2147483655" r:id="rId8"/>
    <p:sldLayoutId id="2147483667" r:id="rId9"/>
    <p:sldLayoutId id="2147483657" r:id="rId10"/>
    <p:sldLayoutId id="2147483660" r:id="rId11"/>
    <p:sldLayoutId id="2147483661" r:id="rId12"/>
    <p:sldLayoutId id="2147483662" r:id="rId13"/>
    <p:sldLayoutId id="2147483663" r:id="rId14"/>
    <p:sldLayoutId id="2147483664" r:id="rId15"/>
    <p:sldLayoutId id="2147483668" r:id="rId16"/>
    <p:sldLayoutId id="2147483659" r:id="rId17"/>
    <p:sldLayoutId id="2147483672" r:id="rId18"/>
    <p:sldLayoutId id="2147483671" r:id="rId19"/>
    <p:sldLayoutId id="2147483673" r:id="rId20"/>
    <p:sldLayoutId id="2147483669" r:id="rId21"/>
  </p:sldLayoutIdLst>
  <p:hf sldNum="0" hdr="0" dt="0"/>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35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97F19-4AB2-4737-A83A-9D9619A90F89}"/>
              </a:ext>
            </a:extLst>
          </p:cNvPr>
          <p:cNvSpPr txBox="1"/>
          <p:nvPr/>
        </p:nvSpPr>
        <p:spPr>
          <a:xfrm>
            <a:off x="3031221" y="972651"/>
            <a:ext cx="7086600" cy="1200329"/>
          </a:xfrm>
          <a:prstGeom prst="rect">
            <a:avLst/>
          </a:prstGeom>
          <a:noFill/>
        </p:spPr>
        <p:txBody>
          <a:bodyPr wrap="square" rtlCol="1">
            <a:spAutoFit/>
          </a:bodyPr>
          <a:lstStyle/>
          <a:p>
            <a:pPr algn="ctr"/>
            <a:r>
              <a:rPr lang="ar-SA" sz="2400" b="1" dirty="0">
                <a:solidFill>
                  <a:schemeClr val="bg2">
                    <a:lumMod val="50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ختامأ نتوجه بالشكر والتقدير للأعضاء الذين ساهموا في نجاح هذا العمل لما قدموه من تضحية بوقتهم وجهدهم, وايضاً الشكر موصول لقائدة الفريق السابقة (روان بنت محمد الحربي) لجهودها المبذولة مع الفريق, ولا ننسى ان نشكر القادة الأكاديميين السابقين والحاليين على ما قدموه من عمل ملخص ومتقن </a:t>
            </a:r>
          </a:p>
        </p:txBody>
      </p:sp>
      <p:pic>
        <p:nvPicPr>
          <p:cNvPr id="3" name="Picture 2">
            <a:extLst>
              <a:ext uri="{FF2B5EF4-FFF2-40B4-BE49-F238E27FC236}">
                <a16:creationId xmlns:a16="http://schemas.microsoft.com/office/drawing/2014/main" id="{29099340-2821-4064-8D4E-9193EC76A2A2}"/>
              </a:ext>
            </a:extLst>
          </p:cNvPr>
          <p:cNvPicPr>
            <a:picLocks noChangeAspect="1"/>
          </p:cNvPicPr>
          <p:nvPr/>
        </p:nvPicPr>
        <p:blipFill rotWithShape="1">
          <a:blip r:embed="rId2"/>
          <a:srcRect l="29213" t="23166" r="31107" b="32274"/>
          <a:stretch/>
        </p:blipFill>
        <p:spPr>
          <a:xfrm>
            <a:off x="6096000" y="186559"/>
            <a:ext cx="957042" cy="820251"/>
          </a:xfrm>
          <a:prstGeom prst="rect">
            <a:avLst/>
          </a:prstGeom>
        </p:spPr>
      </p:pic>
    </p:spTree>
    <p:extLst>
      <p:ext uri="{BB962C8B-B14F-4D97-AF65-F5344CB8AC3E}">
        <p14:creationId xmlns:p14="http://schemas.microsoft.com/office/powerpoint/2010/main" val="98775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582733-2031-45C7-9F5D-70F9F818DEDD}"/>
              </a:ext>
            </a:extLst>
          </p:cNvPr>
          <p:cNvSpPr/>
          <p:nvPr/>
        </p:nvSpPr>
        <p:spPr>
          <a:xfrm>
            <a:off x="3048000" y="2286000"/>
            <a:ext cx="6096000" cy="1938992"/>
          </a:xfrm>
          <a:prstGeom prst="rect">
            <a:avLst/>
          </a:prstGeom>
        </p:spPr>
        <p:txBody>
          <a:bodyPr>
            <a:spAutoFit/>
          </a:bodyPr>
          <a:lstStyle/>
          <a:p>
            <a:pPr>
              <a:defRPr/>
            </a:pPr>
            <a:r>
              <a:rPr lang="en-US" sz="2000" b="1" dirty="0"/>
              <a:t>At the end of this lecture, the student should be able to describe the microscopic structure of:</a:t>
            </a:r>
          </a:p>
          <a:p>
            <a:pPr marL="342900" indent="-342900">
              <a:buFontTx/>
              <a:buAutoNum type="arabicPeriod"/>
              <a:defRPr/>
            </a:pPr>
            <a:r>
              <a:rPr lang="en-US" sz="2000" b="1" dirty="0"/>
              <a:t>Testis and epididymis.</a:t>
            </a:r>
          </a:p>
          <a:p>
            <a:pPr marL="342900" indent="-342900">
              <a:defRPr/>
            </a:pPr>
            <a:r>
              <a:rPr lang="en-US" sz="2000" b="1" dirty="0"/>
              <a:t>2. Vas deferens.</a:t>
            </a:r>
          </a:p>
          <a:p>
            <a:pPr marL="342900" indent="-342900">
              <a:defRPr/>
            </a:pPr>
            <a:r>
              <a:rPr lang="en-US" sz="2000" b="1" dirty="0"/>
              <a:t>3. Seminal vesicles.</a:t>
            </a:r>
          </a:p>
          <a:p>
            <a:pPr marL="342900" indent="-342900">
              <a:defRPr/>
            </a:pPr>
            <a:r>
              <a:rPr lang="en-US" sz="2000" b="1" dirty="0"/>
              <a:t>4. Prostate.</a:t>
            </a:r>
          </a:p>
        </p:txBody>
      </p:sp>
    </p:spTree>
    <p:extLst>
      <p:ext uri="{BB962C8B-B14F-4D97-AF65-F5344CB8AC3E}">
        <p14:creationId xmlns:p14="http://schemas.microsoft.com/office/powerpoint/2010/main" val="248732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05AA7A0B-D953-4823-8CF1-99E3D82F6CEE}"/>
              </a:ext>
            </a:extLst>
          </p:cNvPr>
          <p:cNvSpPr txBox="1">
            <a:spLocks/>
          </p:cNvSpPr>
          <p:nvPr/>
        </p:nvSpPr>
        <p:spPr>
          <a:xfrm>
            <a:off x="336710" y="169127"/>
            <a:ext cx="8009465" cy="487154"/>
          </a:xfrm>
          <a:prstGeom prst="rect">
            <a:avLst/>
          </a:prstGeom>
        </p:spPr>
        <p:txBody>
          <a:bodyPr>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42900" indent="-342900" rtl="0">
              <a:buFont typeface="Wingdings" panose="05000000000000000000" pitchFamily="2" charset="2"/>
              <a:buChar char="Ø"/>
            </a:pPr>
            <a:r>
              <a:rPr lang="en-US" sz="2400" b="1" dirty="0">
                <a:solidFill>
                  <a:schemeClr val="accent1">
                    <a:lumMod val="50000"/>
                  </a:schemeClr>
                </a:solidFill>
              </a:rPr>
              <a:t>TESTIS</a:t>
            </a:r>
          </a:p>
        </p:txBody>
      </p:sp>
      <p:graphicFrame>
        <p:nvGraphicFramePr>
          <p:cNvPr id="6" name="Diagram 5">
            <a:extLst>
              <a:ext uri="{FF2B5EF4-FFF2-40B4-BE49-F238E27FC236}">
                <a16:creationId xmlns:a16="http://schemas.microsoft.com/office/drawing/2014/main" id="{31D51A29-1B56-4D80-81DC-0C2D51391EB3}"/>
              </a:ext>
            </a:extLst>
          </p:cNvPr>
          <p:cNvGraphicFramePr/>
          <p:nvPr>
            <p:extLst>
              <p:ext uri="{D42A27DB-BD31-4B8C-83A1-F6EECF244321}">
                <p14:modId xmlns:p14="http://schemas.microsoft.com/office/powerpoint/2010/main" val="3650066735"/>
              </p:ext>
            </p:extLst>
          </p:nvPr>
        </p:nvGraphicFramePr>
        <p:xfrm>
          <a:off x="-1939219" y="739906"/>
          <a:ext cx="10397419" cy="5127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8EEC4E0E-EAA4-414F-BAC9-E986A4512455}"/>
              </a:ext>
            </a:extLst>
          </p:cNvPr>
          <p:cNvSpPr txBox="1"/>
          <p:nvPr/>
        </p:nvSpPr>
        <p:spPr>
          <a:xfrm rot="16200000">
            <a:off x="-611833" y="3502967"/>
            <a:ext cx="1981200" cy="461665"/>
          </a:xfrm>
          <a:prstGeom prst="rect">
            <a:avLst/>
          </a:prstGeom>
          <a:noFill/>
        </p:spPr>
        <p:txBody>
          <a:bodyPr wrap="square" rtlCol="1">
            <a:spAutoFit/>
          </a:bodyPr>
          <a:lstStyle/>
          <a:p>
            <a:r>
              <a:rPr lang="en-US" sz="2400" b="1" dirty="0">
                <a:solidFill>
                  <a:schemeClr val="bg1"/>
                </a:solidFill>
              </a:rPr>
              <a:t>Formed of:</a:t>
            </a:r>
            <a:endParaRPr lang="ar-SA" sz="2400" b="1" dirty="0">
              <a:solidFill>
                <a:schemeClr val="bg1"/>
              </a:solidFill>
            </a:endParaRPr>
          </a:p>
        </p:txBody>
      </p:sp>
      <p:pic>
        <p:nvPicPr>
          <p:cNvPr id="7" name="Picture 4" descr="F21_02">
            <a:extLst>
              <a:ext uri="{FF2B5EF4-FFF2-40B4-BE49-F238E27FC236}">
                <a16:creationId xmlns:a16="http://schemas.microsoft.com/office/drawing/2014/main" id="{B11D4E97-FC11-4658-B08F-8130208A56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1367" y="1066800"/>
            <a:ext cx="402980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A1C25F9-A072-45C1-AC8F-BA9CB9BB2F3F}"/>
              </a:ext>
            </a:extLst>
          </p:cNvPr>
          <p:cNvSpPr/>
          <p:nvPr/>
        </p:nvSpPr>
        <p:spPr>
          <a:xfrm>
            <a:off x="1371600" y="5791200"/>
            <a:ext cx="4401526" cy="877163"/>
          </a:xfrm>
          <a:prstGeom prst="rect">
            <a:avLst/>
          </a:prstGeom>
        </p:spPr>
        <p:txBody>
          <a:bodyPr wrap="none">
            <a:spAutoFit/>
          </a:bodyPr>
          <a:lstStyle/>
          <a:p>
            <a:r>
              <a:rPr lang="en-US" sz="1100" dirty="0">
                <a:solidFill>
                  <a:schemeClr val="bg1">
                    <a:lumMod val="75000"/>
                  </a:schemeClr>
                </a:solidFill>
              </a:rPr>
              <a:t>Note:</a:t>
            </a:r>
          </a:p>
          <a:p>
            <a:r>
              <a:rPr lang="en-US" sz="1100" dirty="0">
                <a:solidFill>
                  <a:schemeClr val="bg1">
                    <a:lumMod val="75000"/>
                  </a:schemeClr>
                </a:solidFill>
              </a:rPr>
              <a:t>The Exocrine part of the parenchyma is </a:t>
            </a:r>
            <a:r>
              <a:rPr lang="en-US" altLang="en-US" sz="1100" spc="-10" dirty="0">
                <a:solidFill>
                  <a:schemeClr val="bg1">
                    <a:lumMod val="75000"/>
                  </a:schemeClr>
                </a:solidFill>
                <a:cs typeface="Times New Roman"/>
              </a:rPr>
              <a:t>Seminiferous tubules</a:t>
            </a:r>
            <a:endParaRPr lang="en-US" sz="1100" spc="-10" dirty="0">
              <a:solidFill>
                <a:schemeClr val="bg1">
                  <a:lumMod val="75000"/>
                </a:schemeClr>
              </a:solidFill>
              <a:cs typeface="Times New Roman"/>
            </a:endParaRPr>
          </a:p>
          <a:p>
            <a:r>
              <a:rPr lang="en-US" sz="1100" dirty="0">
                <a:solidFill>
                  <a:schemeClr val="bg1">
                    <a:lumMod val="75000"/>
                  </a:schemeClr>
                </a:solidFill>
              </a:rPr>
              <a:t>The Endocrine part of the parenchyma is </a:t>
            </a:r>
            <a:r>
              <a:rPr lang="en-US" altLang="en-US" sz="1100" spc="-10" dirty="0">
                <a:solidFill>
                  <a:schemeClr val="bg1">
                    <a:lumMod val="75000"/>
                  </a:schemeClr>
                </a:solidFill>
                <a:cs typeface="Times New Roman"/>
              </a:rPr>
              <a:t>Interstitial cells of Leydig</a:t>
            </a:r>
            <a:endParaRPr lang="en-US" sz="1100" spc="-10" dirty="0">
              <a:solidFill>
                <a:schemeClr val="bg1">
                  <a:lumMod val="75000"/>
                </a:schemeClr>
              </a:solidFill>
              <a:cs typeface="Times New Roman"/>
            </a:endParaRPr>
          </a:p>
          <a:p>
            <a:endParaRPr lang="ar-SA" dirty="0"/>
          </a:p>
        </p:txBody>
      </p:sp>
    </p:spTree>
    <p:extLst>
      <p:ext uri="{BB962C8B-B14F-4D97-AF65-F5344CB8AC3E}">
        <p14:creationId xmlns:p14="http://schemas.microsoft.com/office/powerpoint/2010/main" val="278793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43CB48BF-A75B-5444-8708-9235D77F0BEC}"/>
              </a:ext>
            </a:extLst>
          </p:cNvPr>
          <p:cNvSpPr txBox="1">
            <a:spLocks/>
          </p:cNvSpPr>
          <p:nvPr/>
        </p:nvSpPr>
        <p:spPr>
          <a:xfrm>
            <a:off x="168726" y="256612"/>
            <a:ext cx="8009465" cy="487154"/>
          </a:xfrm>
          <a:prstGeom prst="rect">
            <a:avLst/>
          </a:prstGeom>
        </p:spPr>
        <p:txBody>
          <a:bodyPr>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42900" indent="-342900" rtl="0">
              <a:buFont typeface="Wingdings" panose="05000000000000000000" pitchFamily="2" charset="2"/>
              <a:buChar char="Ø"/>
            </a:pPr>
            <a:r>
              <a:rPr lang="en-US" sz="2400" b="1" dirty="0">
                <a:solidFill>
                  <a:schemeClr val="accent1">
                    <a:lumMod val="50000"/>
                  </a:schemeClr>
                </a:solidFill>
              </a:rPr>
              <a:t>TESTIS</a:t>
            </a:r>
          </a:p>
        </p:txBody>
      </p:sp>
      <p:sp>
        <p:nvSpPr>
          <p:cNvPr id="4" name="TextBox 3">
            <a:extLst>
              <a:ext uri="{FF2B5EF4-FFF2-40B4-BE49-F238E27FC236}">
                <a16:creationId xmlns:a16="http://schemas.microsoft.com/office/drawing/2014/main" id="{BDC0C486-F6FC-E84F-8396-4C95D210584A}"/>
              </a:ext>
            </a:extLst>
          </p:cNvPr>
          <p:cNvSpPr txBox="1"/>
          <p:nvPr/>
        </p:nvSpPr>
        <p:spPr>
          <a:xfrm>
            <a:off x="452864" y="782983"/>
            <a:ext cx="4724400" cy="400110"/>
          </a:xfrm>
          <a:prstGeom prst="rect">
            <a:avLst/>
          </a:prstGeom>
          <a:noFill/>
        </p:spPr>
        <p:txBody>
          <a:bodyPr wrap="square" rtlCol="0">
            <a:spAutoFit/>
          </a:bodyPr>
          <a:lstStyle/>
          <a:p>
            <a:pPr marL="285750" indent="-285750">
              <a:buFont typeface="Courier New" panose="02070309020205020404" pitchFamily="49" charset="0"/>
              <a:buChar char="o"/>
            </a:pPr>
            <a:r>
              <a:rPr lang="en-US" sz="2000" b="1" u="sng" dirty="0"/>
              <a:t>Stroma:</a:t>
            </a:r>
          </a:p>
        </p:txBody>
      </p:sp>
      <p:sp>
        <p:nvSpPr>
          <p:cNvPr id="5" name="TextBox 4">
            <a:extLst>
              <a:ext uri="{FF2B5EF4-FFF2-40B4-BE49-F238E27FC236}">
                <a16:creationId xmlns:a16="http://schemas.microsoft.com/office/drawing/2014/main" id="{680978B5-A6B3-E043-BF3F-B8A1A0ACF861}"/>
              </a:ext>
            </a:extLst>
          </p:cNvPr>
          <p:cNvSpPr txBox="1"/>
          <p:nvPr/>
        </p:nvSpPr>
        <p:spPr>
          <a:xfrm>
            <a:off x="452864" y="3048000"/>
            <a:ext cx="3200400" cy="400110"/>
          </a:xfrm>
          <a:prstGeom prst="rect">
            <a:avLst/>
          </a:prstGeom>
          <a:noFill/>
        </p:spPr>
        <p:txBody>
          <a:bodyPr wrap="square" rtlCol="0">
            <a:spAutoFit/>
          </a:bodyPr>
          <a:lstStyle/>
          <a:p>
            <a:pPr marL="285750" indent="-285750">
              <a:buFont typeface="Courier New" panose="02070309020205020404" pitchFamily="49" charset="0"/>
              <a:buChar char="o"/>
            </a:pPr>
            <a:r>
              <a:rPr lang="en-US" altLang="en-US" sz="2000" b="1" u="sng" dirty="0"/>
              <a:t>Parenchyma:</a:t>
            </a:r>
            <a:endParaRPr lang="en-US" sz="2000" b="1" u="sng" dirty="0"/>
          </a:p>
        </p:txBody>
      </p:sp>
      <p:graphicFrame>
        <p:nvGraphicFramePr>
          <p:cNvPr id="6" name="Table 5">
            <a:extLst>
              <a:ext uri="{FF2B5EF4-FFF2-40B4-BE49-F238E27FC236}">
                <a16:creationId xmlns:a16="http://schemas.microsoft.com/office/drawing/2014/main" id="{D133D838-2079-024D-9AA7-FD9B6A0B7FF6}"/>
              </a:ext>
            </a:extLst>
          </p:cNvPr>
          <p:cNvGraphicFramePr>
            <a:graphicFrameLocks noGrp="1"/>
          </p:cNvGraphicFramePr>
          <p:nvPr>
            <p:extLst>
              <p:ext uri="{D42A27DB-BD31-4B8C-83A1-F6EECF244321}">
                <p14:modId xmlns:p14="http://schemas.microsoft.com/office/powerpoint/2010/main" val="2444159001"/>
              </p:ext>
            </p:extLst>
          </p:nvPr>
        </p:nvGraphicFramePr>
        <p:xfrm>
          <a:off x="152401" y="3511790"/>
          <a:ext cx="10286999" cy="1827276"/>
        </p:xfrm>
        <a:graphic>
          <a:graphicData uri="http://schemas.openxmlformats.org/drawingml/2006/table">
            <a:tbl>
              <a:tblPr rtl="1" firstRow="1" bandRow="1">
                <a:tableStyleId>{72833802-FEF1-4C79-8D5D-14CF1EAF98D9}</a:tableStyleId>
              </a:tblPr>
              <a:tblGrid>
                <a:gridCol w="5168529">
                  <a:extLst>
                    <a:ext uri="{9D8B030D-6E8A-4147-A177-3AD203B41FA5}">
                      <a16:colId xmlns:a16="http://schemas.microsoft.com/office/drawing/2014/main" val="1186208706"/>
                    </a:ext>
                  </a:extLst>
                </a:gridCol>
                <a:gridCol w="5118470">
                  <a:extLst>
                    <a:ext uri="{9D8B030D-6E8A-4147-A177-3AD203B41FA5}">
                      <a16:colId xmlns:a16="http://schemas.microsoft.com/office/drawing/2014/main" val="1850920017"/>
                    </a:ext>
                  </a:extLst>
                </a:gridCol>
              </a:tblGrid>
              <a:tr h="517588">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1500" b="1" kern="1200" dirty="0">
                          <a:solidFill>
                            <a:schemeClr val="bg1"/>
                          </a:solidFill>
                          <a:latin typeface="+mn-lt"/>
                          <a:ea typeface="+mn-ea"/>
                          <a:cs typeface="+mn-cs"/>
                        </a:rPr>
                        <a:t>Endocrine part: </a:t>
                      </a:r>
                      <a:r>
                        <a:rPr lang="en-US" sz="1500" b="0" kern="1200" dirty="0">
                          <a:solidFill>
                            <a:schemeClr val="tx1"/>
                          </a:solidFill>
                          <a:latin typeface="+mn-lt"/>
                          <a:ea typeface="+mn-ea"/>
                          <a:cs typeface="+mn-cs"/>
                        </a:rPr>
                        <a:t>interstitial cells of Leydig </a:t>
                      </a:r>
                    </a:p>
                    <a:p>
                      <a:pPr marL="0" marR="0" lvl="0" indent="0" algn="ctr" defTabSz="457200" rtl="1"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which </a:t>
                      </a:r>
                      <a:r>
                        <a:rPr lang="en-US" sz="1500" b="1" u="sng" kern="1200" dirty="0">
                          <a:solidFill>
                            <a:schemeClr val="tx1"/>
                          </a:solidFill>
                          <a:latin typeface="+mn-lt"/>
                          <a:ea typeface="+mn-ea"/>
                          <a:cs typeface="+mn-cs"/>
                        </a:rPr>
                        <a:t>produce testosterone.</a:t>
                      </a:r>
                      <a:endParaRPr lang="ar-SA" sz="1500" b="1" u="sng"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mn-lt"/>
                          <a:cs typeface="+mn-cs"/>
                        </a:rPr>
                        <a:t>Exocrine part: </a:t>
                      </a:r>
                      <a:r>
                        <a:rPr lang="en-US" sz="1500" b="0" kern="1200" dirty="0">
                          <a:solidFill>
                            <a:schemeClr val="tx1"/>
                          </a:solidFill>
                          <a:latin typeface="+mn-lt"/>
                          <a:ea typeface="+mn-ea"/>
                          <a:cs typeface="+mn-cs"/>
                        </a:rPr>
                        <a:t>The seminiferous tubules </a:t>
                      </a:r>
                    </a:p>
                    <a:p>
                      <a:pPr marL="0" marR="0" lvl="0" indent="0" algn="ctr" defTabSz="457200" rtl="1"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which </a:t>
                      </a:r>
                      <a:r>
                        <a:rPr lang="en-US" sz="1500" b="1" u="sng" kern="1200" dirty="0">
                          <a:solidFill>
                            <a:schemeClr val="tx1"/>
                          </a:solidFill>
                          <a:latin typeface="+mn-lt"/>
                          <a:ea typeface="+mn-ea"/>
                          <a:cs typeface="+mn-cs"/>
                        </a:rPr>
                        <a:t>produce spermatozoa.</a:t>
                      </a:r>
                      <a:endParaRPr lang="ar-SA" sz="1500" b="1" u="sng"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317595"/>
                  </a:ext>
                </a:extLst>
              </a:tr>
              <a:tr h="1272625">
                <a:tc>
                  <a:txBody>
                    <a:bodyPr/>
                    <a:lstStyle/>
                    <a:p>
                      <a:pPr marL="0" indent="0" algn="l" rtl="0">
                        <a:buFont typeface="Arial" panose="020B0604020202020204" pitchFamily="34" charset="0"/>
                        <a:buNone/>
                      </a:pPr>
                      <a:r>
                        <a:rPr lang="en-US" sz="1400" b="0" kern="1200" dirty="0">
                          <a:solidFill>
                            <a:schemeClr val="tx1"/>
                          </a:solidFill>
                          <a:latin typeface="+mn-lt"/>
                          <a:ea typeface="+mn-ea"/>
                          <a:cs typeface="+mn-cs"/>
                        </a:rPr>
                        <a:t>Interstitial Cells of Leydig </a:t>
                      </a:r>
                      <a:r>
                        <a:rPr lang="en-US" altLang="en-US" sz="1400" b="0" kern="1200" dirty="0">
                          <a:solidFill>
                            <a:schemeClr val="tx1"/>
                          </a:solidFill>
                          <a:latin typeface="+mn-lt"/>
                          <a:ea typeface="+mn-ea"/>
                          <a:cs typeface="+mn-cs"/>
                        </a:rPr>
                        <a:t>Are </a:t>
                      </a:r>
                    </a:p>
                    <a:p>
                      <a:pPr marL="177800" indent="-177800" algn="l" rtl="0">
                        <a:buFont typeface="Arial" panose="020B0604020202020204" pitchFamily="34" charset="0"/>
                        <a:buChar char="•"/>
                      </a:pPr>
                      <a:r>
                        <a:rPr lang="en-US" altLang="en-US" sz="1400" b="0" u="sng" kern="1200" dirty="0">
                          <a:solidFill>
                            <a:schemeClr val="tx1"/>
                          </a:solidFill>
                          <a:latin typeface="+mn-lt"/>
                          <a:ea typeface="+mn-ea"/>
                          <a:cs typeface="+mn-cs"/>
                        </a:rPr>
                        <a:t>rounded</a:t>
                      </a:r>
                      <a:r>
                        <a:rPr lang="en-US" altLang="en-US" sz="1400" b="0" kern="1200" dirty="0">
                          <a:solidFill>
                            <a:schemeClr val="tx1"/>
                          </a:solidFill>
                          <a:latin typeface="+mn-lt"/>
                          <a:ea typeface="+mn-ea"/>
                          <a:cs typeface="+mn-cs"/>
                        </a:rPr>
                        <a:t> or </a:t>
                      </a:r>
                      <a:r>
                        <a:rPr lang="en-US" altLang="en-US" sz="1400" b="0" u="sng" kern="1200" dirty="0">
                          <a:solidFill>
                            <a:schemeClr val="tx1"/>
                          </a:solidFill>
                          <a:latin typeface="+mn-lt"/>
                          <a:ea typeface="+mn-ea"/>
                          <a:cs typeface="+mn-cs"/>
                        </a:rPr>
                        <a:t>polygonal cells</a:t>
                      </a:r>
                      <a:r>
                        <a:rPr lang="en-US" altLang="en-US" sz="1400" b="0" kern="1200" dirty="0">
                          <a:solidFill>
                            <a:schemeClr val="tx1"/>
                          </a:solidFill>
                          <a:latin typeface="+mn-lt"/>
                          <a:ea typeface="+mn-ea"/>
                          <a:cs typeface="+mn-cs"/>
                        </a:rPr>
                        <a:t> with </a:t>
                      </a:r>
                      <a:r>
                        <a:rPr lang="en-US" altLang="en-US" sz="1400" b="0" u="sng" kern="1200" dirty="0">
                          <a:solidFill>
                            <a:schemeClr val="tx1"/>
                          </a:solidFill>
                          <a:latin typeface="+mn-lt"/>
                          <a:ea typeface="+mn-ea"/>
                          <a:cs typeface="+mn-cs"/>
                        </a:rPr>
                        <a:t>central rounded nucleus.</a:t>
                      </a:r>
                    </a:p>
                    <a:p>
                      <a:pPr marL="177800" indent="-177800" algn="l" rtl="0" eaLnBrk="1" hangingPunct="1">
                        <a:lnSpc>
                          <a:spcPct val="90000"/>
                        </a:lnSpc>
                        <a:spcBef>
                          <a:spcPts val="1200"/>
                        </a:spcBef>
                        <a:buFont typeface="Arial" panose="020B0604020202020204" pitchFamily="34" charset="0"/>
                        <a:buChar char="•"/>
                      </a:pPr>
                      <a:r>
                        <a:rPr lang="en-US" altLang="en-US" sz="1400" b="0" kern="1200" dirty="0">
                          <a:solidFill>
                            <a:schemeClr val="tx1"/>
                          </a:solidFill>
                          <a:latin typeface="+mn-lt"/>
                          <a:ea typeface="+mn-ea"/>
                          <a:cs typeface="+mn-cs"/>
                        </a:rPr>
                        <a:t>Cytoplasm: </a:t>
                      </a:r>
                      <a:r>
                        <a:rPr lang="en-US" altLang="en-US" sz="1400" b="0" kern="1200" dirty="0">
                          <a:solidFill>
                            <a:srgbClr val="FF0000"/>
                          </a:solidFill>
                          <a:latin typeface="+mn-lt"/>
                          <a:ea typeface="+mn-ea"/>
                          <a:cs typeface="+mn-cs"/>
                        </a:rPr>
                        <a:t>acidophilic</a:t>
                      </a:r>
                      <a:r>
                        <a:rPr lang="en-US" altLang="en-US" sz="1400" b="0" kern="1200" dirty="0">
                          <a:solidFill>
                            <a:schemeClr val="tx1"/>
                          </a:solidFill>
                          <a:latin typeface="+mn-lt"/>
                          <a:ea typeface="+mn-ea"/>
                          <a:cs typeface="+mn-cs"/>
                        </a:rPr>
                        <a:t> &amp; vacuolated.</a:t>
                      </a:r>
                    </a:p>
                    <a:p>
                      <a:pPr marL="177800" indent="-177800" algn="l" rtl="0" eaLnBrk="1" hangingPunct="1">
                        <a:lnSpc>
                          <a:spcPct val="90000"/>
                        </a:lnSpc>
                        <a:spcBef>
                          <a:spcPts val="1200"/>
                        </a:spcBef>
                        <a:buFont typeface="Arial" panose="020B0604020202020204" pitchFamily="34" charset="0"/>
                        <a:buChar char="•"/>
                      </a:pPr>
                      <a:r>
                        <a:rPr lang="en-US" altLang="en-US" sz="1400" b="0" kern="1200" dirty="0">
                          <a:solidFill>
                            <a:schemeClr val="tx1"/>
                          </a:solidFill>
                          <a:latin typeface="+mn-lt"/>
                          <a:ea typeface="+mn-ea"/>
                          <a:cs typeface="+mn-cs"/>
                        </a:rPr>
                        <a:t>Function: </a:t>
                      </a:r>
                      <a:r>
                        <a:rPr lang="en-US" altLang="en-US" sz="1400" b="0" kern="1200" dirty="0">
                          <a:solidFill>
                            <a:srgbClr val="FF0000"/>
                          </a:solidFill>
                          <a:latin typeface="+mn-lt"/>
                          <a:ea typeface="+mn-ea"/>
                          <a:cs typeface="+mn-cs"/>
                        </a:rPr>
                        <a:t>Secrete testosterone</a:t>
                      </a:r>
                      <a:r>
                        <a:rPr lang="en-US" altLang="en-US" sz="1400" b="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rtl="1">
                        <a:buFont typeface="Arial" panose="020B0604020202020204" pitchFamily="34" charset="0"/>
                        <a:buNone/>
                      </a:pPr>
                      <a:r>
                        <a:rPr lang="en-US" sz="1400" b="0" kern="1200" dirty="0">
                          <a:solidFill>
                            <a:schemeClr val="tx1"/>
                          </a:solidFill>
                          <a:latin typeface="+mn-lt"/>
                          <a:ea typeface="+mn-ea"/>
                          <a:cs typeface="+mn-cs"/>
                        </a:rPr>
                        <a:t>Seminiferous Tubules</a:t>
                      </a:r>
                    </a:p>
                    <a:p>
                      <a:pPr marL="85725" indent="-85725" algn="l" rtl="0" eaLnBrk="1" hangingPunct="1">
                        <a:lnSpc>
                          <a:spcPct val="90000"/>
                        </a:lnSpc>
                        <a:buFont typeface="Arial" panose="020B0604020202020204" pitchFamily="34" charset="0"/>
                        <a:buChar char="•"/>
                      </a:pPr>
                      <a:r>
                        <a:rPr lang="en-US" altLang="en-US" sz="1400" b="0" kern="1200" dirty="0">
                          <a:solidFill>
                            <a:schemeClr val="tx1"/>
                          </a:solidFill>
                          <a:latin typeface="+mn-lt"/>
                          <a:ea typeface="+mn-ea"/>
                          <a:cs typeface="+mn-cs"/>
                        </a:rPr>
                        <a:t>Each tubule is lined with a </a:t>
                      </a:r>
                      <a:r>
                        <a:rPr lang="en-US" altLang="en-US" sz="1400" b="0" u="sng" kern="1200" dirty="0">
                          <a:solidFill>
                            <a:schemeClr val="tx1"/>
                          </a:solidFill>
                          <a:latin typeface="+mn-lt"/>
                          <a:ea typeface="+mn-ea"/>
                          <a:cs typeface="+mn-cs"/>
                        </a:rPr>
                        <a:t>stratified epithelium called seminiferous epithelium</a:t>
                      </a:r>
                      <a:r>
                        <a:rPr lang="en-US" altLang="en-US" sz="1400" b="0" kern="1200" dirty="0">
                          <a:solidFill>
                            <a:schemeClr val="tx1"/>
                          </a:solidFill>
                          <a:latin typeface="+mn-lt"/>
                          <a:ea typeface="+mn-ea"/>
                          <a:cs typeface="+mn-cs"/>
                        </a:rPr>
                        <a:t> which is formed of </a:t>
                      </a:r>
                      <a:r>
                        <a:rPr lang="en-US" altLang="en-US" sz="1400" b="1" u="sng" kern="1200" dirty="0">
                          <a:solidFill>
                            <a:schemeClr val="tx1"/>
                          </a:solidFill>
                          <a:latin typeface="+mn-lt"/>
                          <a:ea typeface="+mn-ea"/>
                          <a:cs typeface="+mn-cs"/>
                        </a:rPr>
                        <a:t>2 types of cells:</a:t>
                      </a:r>
                    </a:p>
                    <a:p>
                      <a:pPr marL="85725" indent="184150" algn="l" rtl="0" eaLnBrk="1" hangingPunct="1">
                        <a:lnSpc>
                          <a:spcPct val="90000"/>
                        </a:lnSpc>
                        <a:buFont typeface="Arial" panose="020B0604020202020204" pitchFamily="34" charset="0"/>
                        <a:buNone/>
                      </a:pPr>
                      <a:r>
                        <a:rPr lang="en-US" altLang="en-US" sz="1400" b="0" kern="1200" dirty="0">
                          <a:solidFill>
                            <a:schemeClr val="tx1"/>
                          </a:solidFill>
                          <a:latin typeface="+mn-lt"/>
                          <a:ea typeface="+mn-ea"/>
                          <a:cs typeface="+mn-cs"/>
                        </a:rPr>
                        <a:t>1- Spermatogenic cells.</a:t>
                      </a:r>
                    </a:p>
                    <a:p>
                      <a:pPr marL="85725" indent="184150" algn="l" rtl="0" eaLnBrk="1" hangingPunct="1">
                        <a:lnSpc>
                          <a:spcPct val="90000"/>
                        </a:lnSpc>
                        <a:buFont typeface="Arial" panose="020B0604020202020204" pitchFamily="34" charset="0"/>
                        <a:buNone/>
                      </a:pPr>
                      <a:r>
                        <a:rPr lang="en-US" altLang="en-US" sz="1400" b="0" kern="1200" dirty="0">
                          <a:solidFill>
                            <a:schemeClr val="tx1"/>
                          </a:solidFill>
                          <a:latin typeface="+mn-lt"/>
                          <a:ea typeface="+mn-ea"/>
                          <a:cs typeface="+mn-cs"/>
                        </a:rPr>
                        <a:t>2- Sertoli cells.</a:t>
                      </a:r>
                    </a:p>
                    <a:p>
                      <a:pPr marL="85725" indent="-85725" algn="l" rtl="0" eaLnBrk="1" hangingPunct="1">
                        <a:lnSpc>
                          <a:spcPct val="90000"/>
                        </a:lnSpc>
                        <a:buFont typeface="Arial" panose="020B0604020202020204" pitchFamily="34" charset="0"/>
                        <a:buChar char="•"/>
                      </a:pPr>
                      <a:r>
                        <a:rPr lang="en-US" altLang="en-US" sz="1400" b="0" kern="1200" dirty="0">
                          <a:solidFill>
                            <a:schemeClr val="tx1"/>
                          </a:solidFill>
                          <a:latin typeface="+mn-lt"/>
                          <a:ea typeface="+mn-ea"/>
                          <a:cs typeface="+mn-cs"/>
                        </a:rPr>
                        <a:t>Each tubule is surrounded by a basement membrane</a:t>
                      </a:r>
                      <a:r>
                        <a:rPr lang="en-US" altLang="en-US" sz="1500" b="0" kern="1200" dirty="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598259"/>
                  </a:ext>
                </a:extLst>
              </a:tr>
            </a:tbl>
          </a:graphicData>
        </a:graphic>
      </p:graphicFrame>
      <p:pic>
        <p:nvPicPr>
          <p:cNvPr id="7" name="Picture 4" descr="F21_05">
            <a:extLst>
              <a:ext uri="{FF2B5EF4-FFF2-40B4-BE49-F238E27FC236}">
                <a16:creationId xmlns:a16="http://schemas.microsoft.com/office/drawing/2014/main" id="{284C54D3-69E6-8C49-B43D-B9BC2DA7B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701" y="5562600"/>
            <a:ext cx="1539099" cy="97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21_07">
            <a:extLst>
              <a:ext uri="{FF2B5EF4-FFF2-40B4-BE49-F238E27FC236}">
                <a16:creationId xmlns:a16="http://schemas.microsoft.com/office/drawing/2014/main" id="{5DEFA930-5AB4-A141-9291-3FC4CDF6B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459" y="5562600"/>
            <a:ext cx="1499200" cy="97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21_04">
            <a:extLst>
              <a:ext uri="{FF2B5EF4-FFF2-40B4-BE49-F238E27FC236}">
                <a16:creationId xmlns:a16="http://schemas.microsoft.com/office/drawing/2014/main" id="{5065312F-542F-B646-A92F-17E8A36B0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0" y="5562600"/>
            <a:ext cx="1425081" cy="97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faculty.une.edu/com/abell/histo/leydigw.jpg">
            <a:extLst>
              <a:ext uri="{FF2B5EF4-FFF2-40B4-BE49-F238E27FC236}">
                <a16:creationId xmlns:a16="http://schemas.microsoft.com/office/drawing/2014/main" id="{D8EFC0BD-C898-4E41-BF11-A74A9094B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492" y="5562600"/>
            <a:ext cx="1779283" cy="97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387866E3-2FAE-DA4D-92BE-A5136B6ED7DA}"/>
              </a:ext>
            </a:extLst>
          </p:cNvPr>
          <p:cNvGraphicFramePr>
            <a:graphicFrameLocks noGrp="1"/>
          </p:cNvGraphicFramePr>
          <p:nvPr>
            <p:extLst>
              <p:ext uri="{D42A27DB-BD31-4B8C-83A1-F6EECF244321}">
                <p14:modId xmlns:p14="http://schemas.microsoft.com/office/powerpoint/2010/main" val="2007242652"/>
              </p:ext>
            </p:extLst>
          </p:nvPr>
        </p:nvGraphicFramePr>
        <p:xfrm>
          <a:off x="152401" y="1248019"/>
          <a:ext cx="10286999" cy="1806147"/>
        </p:xfrm>
        <a:graphic>
          <a:graphicData uri="http://schemas.openxmlformats.org/drawingml/2006/table">
            <a:tbl>
              <a:tblPr firstRow="1" bandRow="1">
                <a:tableStyleId>{21E4AEA4-8DFA-4A89-87EB-49C32662AFE0}</a:tableStyleId>
              </a:tblPr>
              <a:tblGrid>
                <a:gridCol w="1770840">
                  <a:extLst>
                    <a:ext uri="{9D8B030D-6E8A-4147-A177-3AD203B41FA5}">
                      <a16:colId xmlns:a16="http://schemas.microsoft.com/office/drawing/2014/main" val="312712436"/>
                    </a:ext>
                  </a:extLst>
                </a:gridCol>
                <a:gridCol w="1844622">
                  <a:extLst>
                    <a:ext uri="{9D8B030D-6E8A-4147-A177-3AD203B41FA5}">
                      <a16:colId xmlns:a16="http://schemas.microsoft.com/office/drawing/2014/main" val="475250293"/>
                    </a:ext>
                  </a:extLst>
                </a:gridCol>
                <a:gridCol w="1992192">
                  <a:extLst>
                    <a:ext uri="{9D8B030D-6E8A-4147-A177-3AD203B41FA5}">
                      <a16:colId xmlns:a16="http://schemas.microsoft.com/office/drawing/2014/main" val="3769470312"/>
                    </a:ext>
                  </a:extLst>
                </a:gridCol>
                <a:gridCol w="2545745">
                  <a:extLst>
                    <a:ext uri="{9D8B030D-6E8A-4147-A177-3AD203B41FA5}">
                      <a16:colId xmlns:a16="http://schemas.microsoft.com/office/drawing/2014/main" val="275651365"/>
                    </a:ext>
                  </a:extLst>
                </a:gridCol>
                <a:gridCol w="2133600">
                  <a:extLst>
                    <a:ext uri="{9D8B030D-6E8A-4147-A177-3AD203B41FA5}">
                      <a16:colId xmlns:a16="http://schemas.microsoft.com/office/drawing/2014/main" val="2684561949"/>
                    </a:ext>
                  </a:extLst>
                </a:gridCol>
              </a:tblGrid>
              <a:tr h="335487">
                <a:tc>
                  <a:txBody>
                    <a:bodyPr/>
                    <a:lstStyle/>
                    <a:p>
                      <a:pPr marL="0" algn="ctr" defTabSz="457200" rtl="0" eaLnBrk="1" latinLnBrk="0" hangingPunct="1"/>
                      <a:r>
                        <a:rPr lang="en-US" sz="1400" dirty="0"/>
                        <a:t>TUNICA VAGINALIS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400" kern="1200" dirty="0"/>
                        <a:t>TUNICA ALBUGINEA </a:t>
                      </a:r>
                      <a:endParaRPr lang="en-US" sz="14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500" kern="1200" dirty="0"/>
                        <a:t>TUNICA VASCULOSA </a:t>
                      </a:r>
                      <a:endParaRPr lang="en-US" sz="15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altLang="en-US" sz="1500" kern="1200" dirty="0"/>
                        <a:t>Septa of the Testis</a:t>
                      </a:r>
                      <a:endParaRPr lang="en-US" sz="15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altLang="en-US" sz="1500" kern="1200" dirty="0"/>
                        <a:t>Interstitial Tissue</a:t>
                      </a:r>
                      <a:endParaRPr lang="en-US" sz="1500" b="1" kern="1200" dirty="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4271174"/>
                  </a:ext>
                </a:extLst>
              </a:tr>
              <a:tr h="370840">
                <a:tc>
                  <a:txBody>
                    <a:bodyPr/>
                    <a:lstStyle/>
                    <a:p>
                      <a:pPr marL="0" algn="l" defTabSz="457200" rtl="0" eaLnBrk="1" latinLnBrk="0" hangingPunct="1"/>
                      <a:r>
                        <a:rPr lang="en-US" sz="1400" dirty="0"/>
                        <a:t>It is formed of </a:t>
                      </a:r>
                      <a:r>
                        <a:rPr lang="en-US" sz="1400" dirty="0">
                          <a:solidFill>
                            <a:srgbClr val="FF0000"/>
                          </a:solidFill>
                        </a:rPr>
                        <a:t>mesothelial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457200" rtl="0" eaLnBrk="1" latinLnBrk="0" hangingPunct="1"/>
                      <a:r>
                        <a:rPr lang="en-US" sz="1450" kern="1200" dirty="0"/>
                        <a:t>Dense irregular collagenous C.T.</a:t>
                      </a:r>
                      <a:br>
                        <a:rPr lang="en-US" sz="1450" kern="1200" dirty="0"/>
                      </a:br>
                      <a:endParaRPr lang="en-US" sz="145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50" dirty="0"/>
                        <a:t>It is formed of </a:t>
                      </a:r>
                      <a:r>
                        <a:rPr lang="en-US" sz="1450" dirty="0">
                          <a:solidFill>
                            <a:srgbClr val="FF0000"/>
                          </a:solidFill>
                        </a:rPr>
                        <a:t>loose </a:t>
                      </a:r>
                      <a:r>
                        <a:rPr lang="en-US" sz="1450" dirty="0">
                          <a:solidFill>
                            <a:schemeClr val="bg1">
                              <a:lumMod val="50000"/>
                            </a:schemeClr>
                          </a:solidFill>
                        </a:rPr>
                        <a:t>highly</a:t>
                      </a:r>
                      <a:r>
                        <a:rPr lang="en-US" sz="1450" dirty="0">
                          <a:solidFill>
                            <a:srgbClr val="FF0000"/>
                          </a:solidFill>
                        </a:rPr>
                        <a:t> vascular C.T. </a:t>
                      </a:r>
                      <a:r>
                        <a:rPr lang="en-US" sz="1450" dirty="0"/>
                        <a:t>lining tunica</a:t>
                      </a:r>
                      <a:r>
                        <a:rPr lang="ar-SA" sz="1450" dirty="0"/>
                        <a:t> </a:t>
                      </a:r>
                      <a:r>
                        <a:rPr lang="en-US" sz="1450" dirty="0"/>
                        <a:t>albuginea &amp; </a:t>
                      </a:r>
                      <a:r>
                        <a:rPr lang="en-US" sz="1450" dirty="0" err="1"/>
                        <a:t>speta</a:t>
                      </a:r>
                      <a:r>
                        <a:rPr lang="en-US" sz="1450" dirty="0"/>
                        <a:t> from inside.</a:t>
                      </a:r>
                    </a:p>
                    <a:p>
                      <a:pPr marL="0" algn="l" defTabSz="457200" rtl="0" eaLnBrk="1" latinLnBrk="0" hangingPunct="1"/>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8900" indent="-88900" algn="l" defTabSz="457200" rtl="0" eaLnBrk="1" latinLnBrk="0" hangingPunct="1">
                        <a:buFont typeface="Arial" panose="020B0604020202020204" pitchFamily="34" charset="0"/>
                        <a:buChar char="•"/>
                        <a:tabLst>
                          <a:tab pos="88900" algn="l"/>
                        </a:tabLst>
                      </a:pPr>
                      <a:r>
                        <a:rPr lang="en-US" altLang="en-US" sz="1450" kern="1200" dirty="0"/>
                        <a:t>Dense irregular collagenous C.T.</a:t>
                      </a:r>
                    </a:p>
                    <a:p>
                      <a:pPr marL="88900" marR="0" lvl="0" indent="-88900"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88900" algn="l"/>
                        </a:tabLst>
                        <a:defRPr/>
                      </a:pPr>
                      <a:r>
                        <a:rPr lang="en-US" altLang="en-US" sz="1450" kern="1200" dirty="0"/>
                        <a:t>Divide the testis into about 250 intercommunicating compartments (testicular lobules = </a:t>
                      </a:r>
                      <a:r>
                        <a:rPr lang="en-US" altLang="en-US" sz="1450" kern="1200" dirty="0" err="1"/>
                        <a:t>lobuli</a:t>
                      </a:r>
                      <a:r>
                        <a:rPr lang="en-US" altLang="en-US" sz="1450" kern="1200" dirty="0"/>
                        <a:t> testis).</a:t>
                      </a:r>
                      <a:endParaRPr lang="en-US" altLang="en-US" sz="145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t>Loose vascular C.T. in </a:t>
                      </a:r>
                      <a:r>
                        <a:rPr lang="en-US" sz="1450" kern="1200" dirty="0"/>
                        <a:t>between the seminiferous tubules.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50" b="1" u="sng" kern="1200" dirty="0"/>
                        <a:t>Contents: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t>1- Loose vascular C.T.</a:t>
                      </a:r>
                    </a:p>
                    <a:p>
                      <a:pPr marL="0" indent="0" algn="l" defTabSz="457200" rtl="0" eaLnBrk="1" latinLnBrk="0" hangingPunct="1"/>
                      <a:r>
                        <a:rPr lang="en-US" sz="1200" kern="1200" dirty="0"/>
                        <a:t>2- Interstitial cells of Leydig</a:t>
                      </a:r>
                      <a:endParaRPr lang="en-US"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23564"/>
                  </a:ext>
                </a:extLst>
              </a:tr>
            </a:tbl>
          </a:graphicData>
        </a:graphic>
      </p:graphicFrame>
      <p:pic>
        <p:nvPicPr>
          <p:cNvPr id="14" name="Picture 7" descr="http://www.lab.anhb.uwa.edu.au/mb140/CorePages/MaleRepro/Images/tey011he.jpg">
            <a:extLst>
              <a:ext uri="{FF2B5EF4-FFF2-40B4-BE49-F238E27FC236}">
                <a16:creationId xmlns:a16="http://schemas.microsoft.com/office/drawing/2014/main" id="{1D985671-A9EC-C045-81C8-6A25BC772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59908"/>
            <a:ext cx="1678675" cy="112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F21_02">
            <a:extLst>
              <a:ext uri="{FF2B5EF4-FFF2-40B4-BE49-F238E27FC236}">
                <a16:creationId xmlns:a16="http://schemas.microsoft.com/office/drawing/2014/main" id="{B98B3068-A7DB-164C-A33A-57C845FDF2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6119" y="42570"/>
            <a:ext cx="1092200" cy="112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6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44E0B0D-F7F0-4FD1-8CFA-7DC9AF1DF380}"/>
              </a:ext>
            </a:extLst>
          </p:cNvPr>
          <p:cNvGraphicFramePr>
            <a:graphicFrameLocks noGrp="1"/>
          </p:cNvGraphicFramePr>
          <p:nvPr>
            <p:extLst>
              <p:ext uri="{D42A27DB-BD31-4B8C-83A1-F6EECF244321}">
                <p14:modId xmlns:p14="http://schemas.microsoft.com/office/powerpoint/2010/main" val="3065023005"/>
              </p:ext>
            </p:extLst>
          </p:nvPr>
        </p:nvGraphicFramePr>
        <p:xfrm>
          <a:off x="450010" y="609600"/>
          <a:ext cx="9913189" cy="2684272"/>
        </p:xfrm>
        <a:graphic>
          <a:graphicData uri="http://schemas.openxmlformats.org/drawingml/2006/table">
            <a:tbl>
              <a:tblPr rtl="1" firstRow="1" bandRow="1">
                <a:tableStyleId>{72833802-FEF1-4C79-8D5D-14CF1EAF98D9}</a:tableStyleId>
              </a:tblPr>
              <a:tblGrid>
                <a:gridCol w="3851977">
                  <a:extLst>
                    <a:ext uri="{9D8B030D-6E8A-4147-A177-3AD203B41FA5}">
                      <a16:colId xmlns:a16="http://schemas.microsoft.com/office/drawing/2014/main" val="1960532527"/>
                    </a:ext>
                  </a:extLst>
                </a:gridCol>
                <a:gridCol w="6061212">
                  <a:extLst>
                    <a:ext uri="{9D8B030D-6E8A-4147-A177-3AD203B41FA5}">
                      <a16:colId xmlns:a16="http://schemas.microsoft.com/office/drawing/2014/main" val="3142229757"/>
                    </a:ext>
                  </a:extLst>
                </a:gridCol>
              </a:tblGrid>
              <a:tr h="370840">
                <a:tc>
                  <a:txBody>
                    <a:bodyPr/>
                    <a:lstStyle/>
                    <a:p>
                      <a:pPr algn="ctr" rtl="0"/>
                      <a:r>
                        <a:rPr lang="en-US" altLang="en-US" sz="1800" dirty="0"/>
                        <a:t>Spermatogenic Cells</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en-US" altLang="en-US" sz="1800" dirty="0"/>
                        <a:t>Sertoli Cell</a:t>
                      </a:r>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887999"/>
                  </a:ext>
                </a:extLst>
              </a:tr>
              <a:tr h="370840">
                <a:tc>
                  <a:txBody>
                    <a:bodyPr/>
                    <a:lstStyle/>
                    <a:p>
                      <a:pPr marL="179388" indent="-179388" algn="l" rtl="0">
                        <a:lnSpc>
                          <a:spcPct val="90000"/>
                        </a:lnSpc>
                        <a:spcBef>
                          <a:spcPct val="20000"/>
                        </a:spcBef>
                        <a:buClrTx/>
                        <a:buSzPct val="75000"/>
                        <a:buFont typeface="Arial" panose="020B0604020202020204" pitchFamily="34" charset="0"/>
                        <a:buChar char="•"/>
                        <a:defRPr/>
                      </a:pPr>
                      <a:r>
                        <a:rPr lang="en-US" sz="1600" kern="1200" dirty="0">
                          <a:solidFill>
                            <a:schemeClr val="tx1"/>
                          </a:solidFill>
                          <a:latin typeface="+mn-lt"/>
                          <a:ea typeface="+mn-ea"/>
                          <a:cs typeface="+mn-cs"/>
                        </a:rPr>
                        <a:t>A series of cells lining the  seminiferous tubules extending from the BM to the lumen.</a:t>
                      </a:r>
                    </a:p>
                    <a:p>
                      <a:pPr marL="179388" indent="-179388" algn="l" rtl="0">
                        <a:lnSpc>
                          <a:spcPct val="90000"/>
                        </a:lnSpc>
                        <a:spcBef>
                          <a:spcPct val="20000"/>
                        </a:spcBef>
                        <a:buClrTx/>
                        <a:buSzPct val="75000"/>
                        <a:buFont typeface="Arial" panose="020B0604020202020204" pitchFamily="34" charset="0"/>
                        <a:buChar char="•"/>
                        <a:defRPr/>
                      </a:pPr>
                      <a:r>
                        <a:rPr lang="en-US" sz="1800" b="1" kern="1200" dirty="0">
                          <a:solidFill>
                            <a:schemeClr val="tx1"/>
                          </a:solidFill>
                          <a:latin typeface="+mn-lt"/>
                          <a:ea typeface="+mn-ea"/>
                          <a:cs typeface="+mn-cs"/>
                        </a:rPr>
                        <a:t>Include:</a:t>
                      </a:r>
                    </a:p>
                    <a:p>
                      <a:pPr marL="449263" lvl="1" indent="-180975" algn="l" rtl="0">
                        <a:lnSpc>
                          <a:spcPct val="90000"/>
                        </a:lnSpc>
                        <a:spcBef>
                          <a:spcPct val="20000"/>
                        </a:spcBef>
                        <a:buClrTx/>
                        <a:buSzPct val="100000"/>
                        <a:buFont typeface="Wingdings" panose="05000000000000000000" pitchFamily="2" charset="2"/>
                        <a:buChar char="§"/>
                        <a:defRPr/>
                      </a:pPr>
                      <a:r>
                        <a:rPr lang="en-US" sz="1400" kern="1200" dirty="0">
                          <a:solidFill>
                            <a:schemeClr val="tx1"/>
                          </a:solidFill>
                          <a:latin typeface="+mn-lt"/>
                          <a:ea typeface="+mn-ea"/>
                          <a:cs typeface="+mn-cs"/>
                        </a:rPr>
                        <a:t>Spermatogonia.</a:t>
                      </a:r>
                    </a:p>
                    <a:p>
                      <a:pPr marL="449263" lvl="1" indent="-180975" algn="l" rtl="0">
                        <a:lnSpc>
                          <a:spcPct val="90000"/>
                        </a:lnSpc>
                        <a:spcBef>
                          <a:spcPct val="20000"/>
                        </a:spcBef>
                        <a:buClrTx/>
                        <a:buSzPct val="100000"/>
                        <a:buFont typeface="Wingdings" panose="05000000000000000000" pitchFamily="2" charset="2"/>
                        <a:buChar char="§"/>
                        <a:defRPr/>
                      </a:pPr>
                      <a:r>
                        <a:rPr lang="en-US" sz="1400" kern="1200" dirty="0">
                          <a:solidFill>
                            <a:schemeClr val="tx1"/>
                          </a:solidFill>
                          <a:latin typeface="+mn-lt"/>
                          <a:ea typeface="+mn-ea"/>
                          <a:cs typeface="+mn-cs"/>
                        </a:rPr>
                        <a:t>1ry spermatocytes.</a:t>
                      </a:r>
                    </a:p>
                    <a:p>
                      <a:pPr marL="449263" lvl="1" indent="-180975" algn="l" rtl="0">
                        <a:lnSpc>
                          <a:spcPct val="90000"/>
                        </a:lnSpc>
                        <a:spcBef>
                          <a:spcPct val="20000"/>
                        </a:spcBef>
                        <a:buClrTx/>
                        <a:buSzPct val="100000"/>
                        <a:buFont typeface="Wingdings" panose="05000000000000000000" pitchFamily="2" charset="2"/>
                        <a:buChar char="§"/>
                        <a:defRPr/>
                      </a:pPr>
                      <a:r>
                        <a:rPr lang="en-US" sz="1400" kern="1200" dirty="0">
                          <a:solidFill>
                            <a:schemeClr val="tx1"/>
                          </a:solidFill>
                          <a:latin typeface="+mn-lt"/>
                          <a:ea typeface="+mn-ea"/>
                          <a:cs typeface="+mn-cs"/>
                        </a:rPr>
                        <a:t>2ry spermatocytes.</a:t>
                      </a:r>
                    </a:p>
                    <a:p>
                      <a:pPr marL="449263" lvl="1" indent="-180975" algn="l" rtl="0">
                        <a:lnSpc>
                          <a:spcPct val="90000"/>
                        </a:lnSpc>
                        <a:spcBef>
                          <a:spcPct val="20000"/>
                        </a:spcBef>
                        <a:buClrTx/>
                        <a:buSzPct val="100000"/>
                        <a:buFont typeface="Wingdings" panose="05000000000000000000" pitchFamily="2" charset="2"/>
                        <a:buChar char="§"/>
                        <a:defRPr/>
                      </a:pPr>
                      <a:r>
                        <a:rPr lang="en-US" sz="1400" kern="1200" dirty="0">
                          <a:solidFill>
                            <a:schemeClr val="tx1"/>
                          </a:solidFill>
                          <a:latin typeface="+mn-lt"/>
                          <a:ea typeface="+mn-ea"/>
                          <a:cs typeface="+mn-cs"/>
                        </a:rPr>
                        <a:t>Spermatids.</a:t>
                      </a:r>
                    </a:p>
                    <a:p>
                      <a:pPr marL="449263" lvl="1" indent="-180975" algn="l" rtl="0">
                        <a:lnSpc>
                          <a:spcPct val="90000"/>
                        </a:lnSpc>
                        <a:spcBef>
                          <a:spcPct val="20000"/>
                        </a:spcBef>
                        <a:buClrTx/>
                        <a:buSzPct val="100000"/>
                        <a:buFont typeface="Wingdings" panose="05000000000000000000" pitchFamily="2" charset="2"/>
                        <a:buChar char="§"/>
                        <a:defRPr/>
                      </a:pPr>
                      <a:r>
                        <a:rPr lang="en-US" sz="1400" kern="1200" dirty="0">
                          <a:solidFill>
                            <a:schemeClr val="tx1"/>
                          </a:solidFill>
                          <a:latin typeface="+mn-lt"/>
                          <a:ea typeface="+mn-ea"/>
                          <a:cs typeface="+mn-cs"/>
                        </a:rPr>
                        <a:t>Spermatozoa.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indent="-179388" algn="l" rtl="0" eaLnBrk="1" hangingPunct="1">
                        <a:lnSpc>
                          <a:spcPct val="90000"/>
                        </a:lnSpc>
                        <a:buFont typeface="Arial" panose="020B0604020202020204" pitchFamily="34" charset="0"/>
                        <a:buChar char="•"/>
                      </a:pPr>
                      <a:r>
                        <a:rPr lang="en-US" altLang="en-US" sz="1600" dirty="0"/>
                        <a:t>Are </a:t>
                      </a:r>
                      <a:r>
                        <a:rPr lang="en-US" altLang="en-US" sz="1600" dirty="0">
                          <a:solidFill>
                            <a:srgbClr val="FF0000"/>
                          </a:solidFill>
                        </a:rPr>
                        <a:t>columnar or pyramidal</a:t>
                      </a:r>
                      <a:r>
                        <a:rPr lang="en-US" altLang="en-US" sz="1600" dirty="0"/>
                        <a:t> cells.</a:t>
                      </a:r>
                    </a:p>
                    <a:p>
                      <a:pPr marL="179388" indent="-179388" algn="l" rtl="0" eaLnBrk="1" hangingPunct="1">
                        <a:lnSpc>
                          <a:spcPct val="90000"/>
                        </a:lnSpc>
                        <a:buFont typeface="Arial" panose="020B0604020202020204" pitchFamily="34" charset="0"/>
                        <a:buChar char="•"/>
                      </a:pPr>
                      <a:r>
                        <a:rPr lang="en-US" altLang="en-US" sz="1600" dirty="0"/>
                        <a:t>Nucleus: Basal, vesicular, irregular with prominent nucleolus.</a:t>
                      </a:r>
                    </a:p>
                    <a:p>
                      <a:pPr marL="179388" indent="-179388" algn="l" rtl="0" eaLnBrk="1" hangingPunct="1">
                        <a:lnSpc>
                          <a:spcPct val="90000"/>
                        </a:lnSpc>
                        <a:buFont typeface="Arial" panose="020B0604020202020204" pitchFamily="34" charset="0"/>
                        <a:buChar char="•"/>
                      </a:pPr>
                      <a:r>
                        <a:rPr lang="en-US" altLang="en-US" sz="1800" b="1" dirty="0"/>
                        <a:t>Functions:</a:t>
                      </a:r>
                    </a:p>
                    <a:p>
                      <a:pPr marL="0" indent="179388" algn="l" rtl="0" eaLnBrk="1" hangingPunct="1">
                        <a:lnSpc>
                          <a:spcPct val="90000"/>
                        </a:lnSpc>
                        <a:buFontTx/>
                        <a:buNone/>
                      </a:pPr>
                      <a:r>
                        <a:rPr lang="en-US" altLang="en-US" sz="1600" dirty="0"/>
                        <a:t>1- </a:t>
                      </a:r>
                      <a:r>
                        <a:rPr lang="en-US" altLang="en-US" sz="1600" u="sng" dirty="0"/>
                        <a:t>Support &amp; Nutrition</a:t>
                      </a:r>
                      <a:r>
                        <a:rPr lang="en-US" altLang="en-US" sz="1600" dirty="0"/>
                        <a:t> of spermatogenic cells.</a:t>
                      </a:r>
                    </a:p>
                    <a:p>
                      <a:pPr marL="0" indent="179388" algn="l" rtl="0" eaLnBrk="1" hangingPunct="1">
                        <a:lnSpc>
                          <a:spcPct val="90000"/>
                        </a:lnSpc>
                        <a:buFontTx/>
                        <a:buNone/>
                      </a:pPr>
                      <a:r>
                        <a:rPr lang="en-US" altLang="en-US" sz="1600" dirty="0"/>
                        <a:t>2- </a:t>
                      </a:r>
                      <a:r>
                        <a:rPr lang="en-US" altLang="en-US" sz="1600" u="sng" dirty="0"/>
                        <a:t>Phagocytosis</a:t>
                      </a:r>
                      <a:r>
                        <a:rPr lang="en-US" altLang="en-US" sz="1600" dirty="0"/>
                        <a:t> of cytoplasmic remnants of spermatogenesis.</a:t>
                      </a:r>
                    </a:p>
                    <a:p>
                      <a:pPr marL="0" indent="179388" algn="l" rtl="0" eaLnBrk="1" hangingPunct="1">
                        <a:lnSpc>
                          <a:spcPct val="90000"/>
                        </a:lnSpc>
                        <a:buFontTx/>
                        <a:buNone/>
                      </a:pPr>
                      <a:r>
                        <a:rPr lang="en-US" altLang="en-US" sz="1600" dirty="0"/>
                        <a:t>3- </a:t>
                      </a:r>
                      <a:r>
                        <a:rPr lang="en-US" altLang="en-US" sz="1600" u="sng" dirty="0"/>
                        <a:t>Secretion</a:t>
                      </a:r>
                      <a:r>
                        <a:rPr lang="en-US" altLang="en-US" sz="1600" dirty="0"/>
                        <a:t>:  </a:t>
                      </a:r>
                    </a:p>
                    <a:p>
                      <a:pPr marL="0" indent="179388" algn="l" rtl="0" eaLnBrk="1" hangingPunct="1">
                        <a:lnSpc>
                          <a:spcPct val="90000"/>
                        </a:lnSpc>
                        <a:buFontTx/>
                        <a:buNone/>
                      </a:pPr>
                      <a:endParaRPr lang="en-US" altLang="en-US" sz="1600" dirty="0"/>
                    </a:p>
                    <a:p>
                      <a:pPr marL="0" indent="179388" algn="l" rtl="0" eaLnBrk="1" hangingPunct="1">
                        <a:lnSpc>
                          <a:spcPct val="90000"/>
                        </a:lnSpc>
                        <a:buFontTx/>
                        <a:buNone/>
                      </a:pPr>
                      <a:endParaRPr lang="en-US" altLang="en-US" sz="1600" dirty="0"/>
                    </a:p>
                    <a:p>
                      <a:pPr marL="0" indent="179388" algn="l" rtl="0" eaLnBrk="1" hangingPunct="1">
                        <a:lnSpc>
                          <a:spcPct val="90000"/>
                        </a:lnSpc>
                        <a:buFontTx/>
                        <a:buNone/>
                      </a:pPr>
                      <a:endParaRPr lang="en-US" altLang="en-US" sz="1600" dirty="0"/>
                    </a:p>
                    <a:p>
                      <a:pPr marL="0" indent="179388" algn="l" rtl="0" eaLnBrk="1" hangingPunct="1">
                        <a:lnSpc>
                          <a:spcPct val="90000"/>
                        </a:lnSpc>
                        <a:buFontTx/>
                        <a:buNone/>
                      </a:pPr>
                      <a:r>
                        <a:rPr lang="en-US" altLang="en-US" sz="1600" dirty="0"/>
                        <a:t>4- Formation of </a:t>
                      </a:r>
                      <a:r>
                        <a:rPr lang="en-US" altLang="en-US" sz="1600" u="sng" dirty="0"/>
                        <a:t>blood-testis barrier</a:t>
                      </a:r>
                      <a:r>
                        <a:rPr lang="en-US" alt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739245"/>
                  </a:ext>
                </a:extLst>
              </a:tr>
            </a:tbl>
          </a:graphicData>
        </a:graphic>
      </p:graphicFrame>
      <p:sp>
        <p:nvSpPr>
          <p:cNvPr id="3" name="عنوان 1">
            <a:extLst>
              <a:ext uri="{FF2B5EF4-FFF2-40B4-BE49-F238E27FC236}">
                <a16:creationId xmlns:a16="http://schemas.microsoft.com/office/drawing/2014/main" id="{7310B98A-EC6C-440D-AAA8-47A9FC3D48EF}"/>
              </a:ext>
            </a:extLst>
          </p:cNvPr>
          <p:cNvSpPr txBox="1">
            <a:spLocks/>
          </p:cNvSpPr>
          <p:nvPr/>
        </p:nvSpPr>
        <p:spPr>
          <a:xfrm>
            <a:off x="336710" y="169127"/>
            <a:ext cx="8197690" cy="487154"/>
          </a:xfrm>
          <a:prstGeom prst="rect">
            <a:avLst/>
          </a:prstGeom>
        </p:spPr>
        <p:txBody>
          <a:bodyPr>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42900" indent="-342900" rtl="0">
              <a:buFont typeface="Wingdings" panose="05000000000000000000" pitchFamily="2" charset="2"/>
              <a:buChar char="Ø"/>
            </a:pPr>
            <a:r>
              <a:rPr lang="en-US" sz="2400" b="1" dirty="0">
                <a:solidFill>
                  <a:schemeClr val="accent1">
                    <a:lumMod val="50000"/>
                  </a:schemeClr>
                </a:solidFill>
              </a:rPr>
              <a:t>Seminiferous Tubules (</a:t>
            </a:r>
            <a:r>
              <a:rPr lang="en-US" altLang="en-US" sz="2400" b="1" dirty="0">
                <a:solidFill>
                  <a:schemeClr val="accent1">
                    <a:lumMod val="50000"/>
                  </a:schemeClr>
                </a:solidFill>
              </a:rPr>
              <a:t>seminiferous epithelium</a:t>
            </a:r>
            <a:r>
              <a:rPr lang="en-US" sz="2400" b="1" dirty="0">
                <a:solidFill>
                  <a:schemeClr val="accent1">
                    <a:lumMod val="50000"/>
                  </a:schemeClr>
                </a:solidFill>
              </a:rPr>
              <a:t>) cells</a:t>
            </a:r>
          </a:p>
        </p:txBody>
      </p:sp>
      <p:sp>
        <p:nvSpPr>
          <p:cNvPr id="4" name="Rectangle 3">
            <a:extLst>
              <a:ext uri="{FF2B5EF4-FFF2-40B4-BE49-F238E27FC236}">
                <a16:creationId xmlns:a16="http://schemas.microsoft.com/office/drawing/2014/main" id="{DC9B005F-F835-42F8-9256-559130654B92}"/>
              </a:ext>
            </a:extLst>
          </p:cNvPr>
          <p:cNvSpPr/>
          <p:nvPr/>
        </p:nvSpPr>
        <p:spPr>
          <a:xfrm>
            <a:off x="914400" y="2362200"/>
            <a:ext cx="2895600" cy="674031"/>
          </a:xfrm>
          <a:prstGeom prst="rect">
            <a:avLst/>
          </a:prstGeom>
        </p:spPr>
        <p:txBody>
          <a:bodyPr wrap="square">
            <a:spAutoFit/>
          </a:bodyPr>
          <a:lstStyle/>
          <a:p>
            <a:pPr marL="171450" indent="-171450">
              <a:lnSpc>
                <a:spcPct val="90000"/>
              </a:lnSpc>
              <a:buFont typeface="Wingdings" panose="05000000000000000000" pitchFamily="2" charset="2"/>
              <a:buChar char="§"/>
            </a:pPr>
            <a:r>
              <a:rPr lang="en-US" altLang="en-US" sz="1400" dirty="0"/>
              <a:t>Testicular fluid</a:t>
            </a:r>
          </a:p>
          <a:p>
            <a:pPr marL="171450" indent="-171450">
              <a:lnSpc>
                <a:spcPct val="90000"/>
              </a:lnSpc>
              <a:buFont typeface="Wingdings" panose="05000000000000000000" pitchFamily="2" charset="2"/>
              <a:buChar char="§"/>
            </a:pPr>
            <a:r>
              <a:rPr lang="en-US" altLang="en-US" sz="1400" dirty="0"/>
              <a:t>Androgen Binding Protein (ABP)</a:t>
            </a:r>
          </a:p>
          <a:p>
            <a:pPr marL="171450" indent="-171450">
              <a:lnSpc>
                <a:spcPct val="90000"/>
              </a:lnSpc>
              <a:buFont typeface="Wingdings" panose="05000000000000000000" pitchFamily="2" charset="2"/>
              <a:buChar char="§"/>
            </a:pPr>
            <a:r>
              <a:rPr lang="en-US" altLang="en-US" sz="1400" dirty="0"/>
              <a:t>Inhibin hormone</a:t>
            </a:r>
          </a:p>
        </p:txBody>
      </p:sp>
      <p:pic>
        <p:nvPicPr>
          <p:cNvPr id="5" name="Picture 4" descr="F21_13">
            <a:extLst>
              <a:ext uri="{FF2B5EF4-FFF2-40B4-BE49-F238E27FC236}">
                <a16:creationId xmlns:a16="http://schemas.microsoft.com/office/drawing/2014/main" id="{5CC321B3-5DE9-425B-B5CA-FF05A8B8F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37110"/>
            <a:ext cx="1519806" cy="112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21_05">
            <a:extLst>
              <a:ext uri="{FF2B5EF4-FFF2-40B4-BE49-F238E27FC236}">
                <a16:creationId xmlns:a16="http://schemas.microsoft.com/office/drawing/2014/main" id="{99DA7588-5DFD-4E92-BDCC-F9C6D476C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905000"/>
            <a:ext cx="1600200" cy="131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FCB45A2-9E54-47A7-8ECF-9E5C25166722}"/>
              </a:ext>
            </a:extLst>
          </p:cNvPr>
          <p:cNvSpPr/>
          <p:nvPr/>
        </p:nvSpPr>
        <p:spPr>
          <a:xfrm>
            <a:off x="-609600" y="3276600"/>
            <a:ext cx="7696200" cy="542456"/>
          </a:xfrm>
          <a:prstGeom prst="rect">
            <a:avLst/>
          </a:prstGeom>
        </p:spPr>
        <p:txBody>
          <a:bodyPr wrap="square">
            <a:spAutoFit/>
          </a:bodyPr>
          <a:lstStyle/>
          <a:p>
            <a:pPr marL="1143000" lvl="2" indent="-228600">
              <a:lnSpc>
                <a:spcPct val="95000"/>
              </a:lnSpc>
              <a:spcBef>
                <a:spcPct val="20000"/>
              </a:spcBef>
              <a:buClr>
                <a:srgbClr val="FFFFFF"/>
              </a:buClr>
              <a:buSzPct val="100000"/>
              <a:buFontTx/>
              <a:buChar char="•"/>
              <a:defRPr/>
            </a:pPr>
            <a:r>
              <a:rPr lang="en-US" sz="900" u="sng" kern="0" dirty="0">
                <a:solidFill>
                  <a:schemeClr val="bg1">
                    <a:lumMod val="75000"/>
                  </a:schemeClr>
                </a:solidFill>
                <a:latin typeface="Arial"/>
                <a:cs typeface="Arial"/>
              </a:rPr>
              <a:t>Testicular fluid</a:t>
            </a:r>
            <a:r>
              <a:rPr lang="en-US" sz="900" kern="0" dirty="0">
                <a:solidFill>
                  <a:schemeClr val="bg1">
                    <a:lumMod val="75000"/>
                  </a:schemeClr>
                </a:solidFill>
                <a:latin typeface="Arial"/>
                <a:cs typeface="Arial"/>
              </a:rPr>
              <a:t>: nutritive medium for transport of immotile spermatozoa. </a:t>
            </a:r>
          </a:p>
          <a:p>
            <a:pPr marL="1143000" lvl="2" indent="-228600">
              <a:lnSpc>
                <a:spcPct val="95000"/>
              </a:lnSpc>
              <a:spcBef>
                <a:spcPct val="20000"/>
              </a:spcBef>
              <a:buClr>
                <a:srgbClr val="FFFFFF"/>
              </a:buClr>
              <a:buSzPct val="100000"/>
              <a:buFontTx/>
              <a:buChar char="•"/>
              <a:defRPr/>
            </a:pPr>
            <a:r>
              <a:rPr lang="en-US" sz="900" u="sng" kern="0" dirty="0">
                <a:solidFill>
                  <a:schemeClr val="bg1">
                    <a:lumMod val="75000"/>
                  </a:schemeClr>
                </a:solidFill>
                <a:latin typeface="Arial"/>
                <a:cs typeface="Arial"/>
              </a:rPr>
              <a:t>Androgen-binding protein (ABP)</a:t>
            </a:r>
            <a:r>
              <a:rPr lang="en-US" sz="900" kern="0" dirty="0">
                <a:solidFill>
                  <a:schemeClr val="bg1">
                    <a:lumMod val="75000"/>
                  </a:schemeClr>
                </a:solidFill>
                <a:latin typeface="Arial"/>
                <a:cs typeface="Arial"/>
              </a:rPr>
              <a:t>: combines with testosterone and concentrate it inside the seminiferous tubules.</a:t>
            </a:r>
          </a:p>
          <a:p>
            <a:pPr marL="1143000" lvl="2" indent="-228600">
              <a:lnSpc>
                <a:spcPct val="95000"/>
              </a:lnSpc>
              <a:spcBef>
                <a:spcPct val="20000"/>
              </a:spcBef>
              <a:buClr>
                <a:srgbClr val="FFFFFF"/>
              </a:buClr>
              <a:buSzPct val="100000"/>
              <a:buFontTx/>
              <a:buChar char="•"/>
              <a:defRPr/>
            </a:pPr>
            <a:r>
              <a:rPr lang="en-US" sz="900" u="sng" kern="0" dirty="0">
                <a:solidFill>
                  <a:schemeClr val="bg1">
                    <a:lumMod val="75000"/>
                  </a:schemeClr>
                </a:solidFill>
                <a:latin typeface="Arial"/>
                <a:cs typeface="Arial"/>
              </a:rPr>
              <a:t>Inhibin</a:t>
            </a:r>
            <a:r>
              <a:rPr lang="en-US" sz="900" kern="0" dirty="0">
                <a:solidFill>
                  <a:schemeClr val="bg1">
                    <a:lumMod val="75000"/>
                  </a:schemeClr>
                </a:solidFill>
                <a:latin typeface="Arial"/>
                <a:cs typeface="Arial"/>
              </a:rPr>
              <a:t>: inhibits FSH thus controlling rate of spermatogenesis.</a:t>
            </a:r>
          </a:p>
        </p:txBody>
      </p:sp>
      <p:sp>
        <p:nvSpPr>
          <p:cNvPr id="8" name="عنوان 1">
            <a:extLst>
              <a:ext uri="{FF2B5EF4-FFF2-40B4-BE49-F238E27FC236}">
                <a16:creationId xmlns:a16="http://schemas.microsoft.com/office/drawing/2014/main" id="{A070D6EC-EA20-48D6-A8AD-1ADB0DC17F89}"/>
              </a:ext>
            </a:extLst>
          </p:cNvPr>
          <p:cNvSpPr txBox="1">
            <a:spLocks/>
          </p:cNvSpPr>
          <p:nvPr/>
        </p:nvSpPr>
        <p:spPr>
          <a:xfrm>
            <a:off x="481541" y="3730548"/>
            <a:ext cx="8009465" cy="487154"/>
          </a:xfrm>
          <a:prstGeom prst="rect">
            <a:avLst/>
          </a:prstGeom>
        </p:spPr>
        <p:txBody>
          <a:bodyPr>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42900" indent="-342900" rtl="0">
              <a:buFont typeface="Wingdings" panose="05000000000000000000" pitchFamily="2" charset="2"/>
              <a:buChar char="Ø"/>
            </a:pPr>
            <a:r>
              <a:rPr lang="en-US" altLang="en-US" sz="2400" b="1" dirty="0">
                <a:solidFill>
                  <a:schemeClr val="accent1">
                    <a:lumMod val="50000"/>
                  </a:schemeClr>
                </a:solidFill>
              </a:rPr>
              <a:t>Blood-Testis Barrier</a:t>
            </a:r>
            <a:endParaRPr lang="en-US" sz="2400" b="1" dirty="0">
              <a:solidFill>
                <a:schemeClr val="accent1">
                  <a:lumMod val="50000"/>
                </a:schemeClr>
              </a:solidFill>
            </a:endParaRPr>
          </a:p>
        </p:txBody>
      </p:sp>
      <p:sp>
        <p:nvSpPr>
          <p:cNvPr id="9" name="Rectangle 8">
            <a:extLst>
              <a:ext uri="{FF2B5EF4-FFF2-40B4-BE49-F238E27FC236}">
                <a16:creationId xmlns:a16="http://schemas.microsoft.com/office/drawing/2014/main" id="{AB76AA87-2C62-4B00-B1E1-A82D046BAC79}"/>
              </a:ext>
            </a:extLst>
          </p:cNvPr>
          <p:cNvSpPr/>
          <p:nvPr/>
        </p:nvSpPr>
        <p:spPr>
          <a:xfrm>
            <a:off x="762000" y="4114800"/>
            <a:ext cx="10134600" cy="1671227"/>
          </a:xfrm>
          <a:prstGeom prst="rect">
            <a:avLst/>
          </a:prstGeom>
        </p:spPr>
        <p:txBody>
          <a:bodyPr wrap="square">
            <a:spAutoFit/>
          </a:bodyPr>
          <a:lstStyle/>
          <a:p>
            <a:pPr marL="176213" indent="-176213">
              <a:lnSpc>
                <a:spcPct val="90000"/>
              </a:lnSpc>
              <a:buFont typeface="Arial" panose="020B0604020202020204" pitchFamily="34" charset="0"/>
              <a:buChar char="•"/>
              <a:defRPr/>
            </a:pPr>
            <a:r>
              <a:rPr lang="en-US" sz="1600" dirty="0"/>
              <a:t>It is formed by </a:t>
            </a:r>
            <a:r>
              <a:rPr lang="en-US" sz="1600" dirty="0">
                <a:solidFill>
                  <a:srgbClr val="FF0000"/>
                </a:solidFill>
              </a:rPr>
              <a:t>the tight junctions</a:t>
            </a:r>
            <a:r>
              <a:rPr lang="en-US" sz="1600" dirty="0"/>
              <a:t> between the basal parts of the lateral borders of adjacent Sertoli cells</a:t>
            </a:r>
            <a:r>
              <a:rPr lang="en-US" sz="1600" b="1" dirty="0"/>
              <a:t>.</a:t>
            </a:r>
          </a:p>
          <a:p>
            <a:pPr marL="176213" indent="-176213">
              <a:lnSpc>
                <a:spcPct val="90000"/>
              </a:lnSpc>
              <a:buFont typeface="Arial" panose="020B0604020202020204" pitchFamily="34" charset="0"/>
              <a:buChar char="•"/>
              <a:defRPr/>
            </a:pPr>
            <a:r>
              <a:rPr lang="en-US" sz="1600" dirty="0"/>
              <a:t>It divides the seminiferous tubule into 2 compartments:</a:t>
            </a:r>
          </a:p>
          <a:p>
            <a:pPr marL="693738" indent="-693738">
              <a:lnSpc>
                <a:spcPct val="90000"/>
              </a:lnSpc>
              <a:defRPr/>
            </a:pPr>
            <a:r>
              <a:rPr lang="en-US" sz="1600" b="1" dirty="0"/>
              <a:t>    1- Basal compartment: </a:t>
            </a:r>
            <a:r>
              <a:rPr lang="en-US" sz="1600" dirty="0"/>
              <a:t>contains spermatogonia.</a:t>
            </a:r>
          </a:p>
          <a:p>
            <a:pPr marL="693738" indent="-693738">
              <a:lnSpc>
                <a:spcPct val="90000"/>
              </a:lnSpc>
              <a:defRPr/>
            </a:pPr>
            <a:r>
              <a:rPr lang="en-US" sz="1600" dirty="0"/>
              <a:t>    </a:t>
            </a:r>
            <a:r>
              <a:rPr lang="en-US" sz="1600" b="1" dirty="0"/>
              <a:t>2- </a:t>
            </a:r>
            <a:r>
              <a:rPr lang="en-US" sz="1600" b="1" dirty="0" err="1"/>
              <a:t>Adluminal</a:t>
            </a:r>
            <a:r>
              <a:rPr lang="en-US" sz="1600" b="1" dirty="0"/>
              <a:t> compartment: </a:t>
            </a:r>
            <a:r>
              <a:rPr lang="en-US" sz="1600" dirty="0"/>
              <a:t>contains the other spermatogenic cells.</a:t>
            </a:r>
          </a:p>
          <a:p>
            <a:pPr>
              <a:lnSpc>
                <a:spcPct val="90000"/>
              </a:lnSpc>
              <a:defRPr/>
            </a:pPr>
            <a:r>
              <a:rPr lang="en-US" b="1" u="sng" dirty="0"/>
              <a:t>Function</a:t>
            </a:r>
            <a:r>
              <a:rPr lang="en-US" b="1" dirty="0"/>
              <a:t>:</a:t>
            </a:r>
          </a:p>
          <a:p>
            <a:pPr marL="742950" indent="-477838">
              <a:lnSpc>
                <a:spcPct val="90000"/>
              </a:lnSpc>
              <a:defRPr/>
            </a:pPr>
            <a:r>
              <a:rPr lang="en-US" sz="1600" dirty="0"/>
              <a:t>1- It protects the developing spermatogenic cells from drugs and toxic materials.</a:t>
            </a:r>
          </a:p>
          <a:p>
            <a:pPr marL="742950" indent="-477838">
              <a:lnSpc>
                <a:spcPct val="90000"/>
              </a:lnSpc>
              <a:defRPr/>
            </a:pPr>
            <a:r>
              <a:rPr lang="en-US" sz="1600" dirty="0"/>
              <a:t>2- It prevents autoimmune infertility.</a:t>
            </a:r>
          </a:p>
        </p:txBody>
      </p:sp>
      <p:sp>
        <p:nvSpPr>
          <p:cNvPr id="10" name="Rectangle 9">
            <a:extLst>
              <a:ext uri="{FF2B5EF4-FFF2-40B4-BE49-F238E27FC236}">
                <a16:creationId xmlns:a16="http://schemas.microsoft.com/office/drawing/2014/main" id="{70F0D0A7-0A10-4B6F-B81A-8C8CBB70017E}"/>
              </a:ext>
            </a:extLst>
          </p:cNvPr>
          <p:cNvSpPr/>
          <p:nvPr/>
        </p:nvSpPr>
        <p:spPr>
          <a:xfrm>
            <a:off x="1066589" y="5715000"/>
            <a:ext cx="9296610" cy="861774"/>
          </a:xfrm>
          <a:prstGeom prst="rect">
            <a:avLst/>
          </a:prstGeom>
        </p:spPr>
        <p:txBody>
          <a:bodyPr wrap="square">
            <a:spAutoFit/>
          </a:bodyPr>
          <a:lstStyle/>
          <a:p>
            <a:pPr marL="0" lvl="1">
              <a:spcBef>
                <a:spcPct val="0"/>
              </a:spcBef>
            </a:pPr>
            <a:r>
              <a:rPr lang="en-US" altLang="en-US" sz="1000" dirty="0">
                <a:solidFill>
                  <a:schemeClr val="bg1">
                    <a:lumMod val="75000"/>
                  </a:schemeClr>
                </a:solidFill>
              </a:rPr>
              <a:t>The barrier separates the tissue fluid outside the seminiferous tubule from the spermatogenic cells inside the seminiferous tubule.</a:t>
            </a:r>
          </a:p>
          <a:p>
            <a:pPr>
              <a:spcBef>
                <a:spcPct val="0"/>
              </a:spcBef>
            </a:pPr>
            <a:r>
              <a:rPr lang="en-US" altLang="en-US" sz="1000" b="1" u="sng" dirty="0">
                <a:solidFill>
                  <a:schemeClr val="bg1">
                    <a:lumMod val="75000"/>
                  </a:schemeClr>
                </a:solidFill>
              </a:rPr>
              <a:t>Isolation</a:t>
            </a:r>
            <a:r>
              <a:rPr lang="en-US" altLang="en-US" sz="1000" b="1" dirty="0">
                <a:solidFill>
                  <a:schemeClr val="bg1">
                    <a:lumMod val="75000"/>
                  </a:schemeClr>
                </a:solidFill>
              </a:rPr>
              <a:t>:</a:t>
            </a:r>
            <a:r>
              <a:rPr lang="en-US" altLang="en-US" sz="1000" dirty="0">
                <a:solidFill>
                  <a:schemeClr val="bg1">
                    <a:lumMod val="75000"/>
                  </a:schemeClr>
                </a:solidFill>
              </a:rPr>
              <a:t> and protection of the sensitive developing spermatogenic cells from any harmful substance in the blood stream.</a:t>
            </a:r>
          </a:p>
          <a:p>
            <a:pPr>
              <a:spcBef>
                <a:spcPct val="0"/>
              </a:spcBef>
            </a:pPr>
            <a:r>
              <a:rPr lang="en-US" altLang="en-US" sz="1000" b="1" u="sng" dirty="0">
                <a:solidFill>
                  <a:schemeClr val="bg1">
                    <a:lumMod val="75000"/>
                  </a:schemeClr>
                </a:solidFill>
              </a:rPr>
              <a:t>Prevention of autoimmune reaction</a:t>
            </a:r>
            <a:r>
              <a:rPr lang="en-US" altLang="en-US" sz="1000" b="1" dirty="0">
                <a:solidFill>
                  <a:schemeClr val="bg1">
                    <a:lumMod val="75000"/>
                  </a:schemeClr>
                </a:solidFill>
              </a:rPr>
              <a:t>:</a:t>
            </a:r>
            <a:r>
              <a:rPr lang="en-US" altLang="en-US" sz="1000" dirty="0">
                <a:solidFill>
                  <a:schemeClr val="bg1">
                    <a:lumMod val="75000"/>
                  </a:schemeClr>
                </a:solidFill>
              </a:rPr>
              <a:t> prevents the passage of any autoantibodies against the developing gametes into the seminiferous tubule.</a:t>
            </a:r>
          </a:p>
          <a:p>
            <a:pPr>
              <a:spcBef>
                <a:spcPct val="0"/>
              </a:spcBef>
            </a:pPr>
            <a:r>
              <a:rPr lang="en-US" altLang="en-US" sz="1000" dirty="0">
                <a:solidFill>
                  <a:schemeClr val="bg1">
                    <a:lumMod val="75000"/>
                  </a:schemeClr>
                </a:solidFill>
              </a:rPr>
              <a:t>It isolates the </a:t>
            </a:r>
            <a:r>
              <a:rPr lang="en-US" altLang="en-US" sz="1000" dirty="0" err="1">
                <a:solidFill>
                  <a:schemeClr val="bg1">
                    <a:lumMod val="75000"/>
                  </a:schemeClr>
                </a:solidFill>
              </a:rPr>
              <a:t>adluminal</a:t>
            </a:r>
            <a:r>
              <a:rPr lang="en-US" altLang="en-US" sz="1000" dirty="0">
                <a:solidFill>
                  <a:schemeClr val="bg1">
                    <a:lumMod val="75000"/>
                  </a:schemeClr>
                </a:solidFill>
              </a:rPr>
              <a:t> compartment from connective tissue influences, thereby protecting the developing gametes from the immune system. Because spermatogenesis begins after puberty, the newly differentiating germ cells would be considered "foreign cells" by the immune system.</a:t>
            </a:r>
          </a:p>
        </p:txBody>
      </p:sp>
      <p:pic>
        <p:nvPicPr>
          <p:cNvPr id="11" name="Picture 10" descr="F21_13">
            <a:extLst>
              <a:ext uri="{FF2B5EF4-FFF2-40B4-BE49-F238E27FC236}">
                <a16:creationId xmlns:a16="http://schemas.microsoft.com/office/drawing/2014/main" id="{02D31E66-7042-444E-AE0B-FB3F12BBF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174" y="4632247"/>
            <a:ext cx="1978832" cy="146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9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9B9CB24-C61F-4239-97E9-66D8D36CF7F5}"/>
              </a:ext>
            </a:extLst>
          </p:cNvPr>
          <p:cNvGraphicFramePr>
            <a:graphicFrameLocks noGrp="1"/>
          </p:cNvGraphicFramePr>
          <p:nvPr>
            <p:extLst>
              <p:ext uri="{D42A27DB-BD31-4B8C-83A1-F6EECF244321}">
                <p14:modId xmlns:p14="http://schemas.microsoft.com/office/powerpoint/2010/main" val="525155982"/>
              </p:ext>
            </p:extLst>
          </p:nvPr>
        </p:nvGraphicFramePr>
        <p:xfrm>
          <a:off x="161840" y="64008"/>
          <a:ext cx="10134600" cy="6412992"/>
        </p:xfrm>
        <a:graphic>
          <a:graphicData uri="http://schemas.openxmlformats.org/drawingml/2006/table">
            <a:tbl>
              <a:tblPr rtl="1" firstRow="1" bandRow="1">
                <a:tableStyleId>{72833802-FEF1-4C79-8D5D-14CF1EAF98D9}</a:tableStyleId>
              </a:tblPr>
              <a:tblGrid>
                <a:gridCol w="2533650">
                  <a:extLst>
                    <a:ext uri="{9D8B030D-6E8A-4147-A177-3AD203B41FA5}">
                      <a16:colId xmlns:a16="http://schemas.microsoft.com/office/drawing/2014/main" val="32584004"/>
                    </a:ext>
                  </a:extLst>
                </a:gridCol>
                <a:gridCol w="2917108">
                  <a:extLst>
                    <a:ext uri="{9D8B030D-6E8A-4147-A177-3AD203B41FA5}">
                      <a16:colId xmlns:a16="http://schemas.microsoft.com/office/drawing/2014/main" val="1899431593"/>
                    </a:ext>
                  </a:extLst>
                </a:gridCol>
                <a:gridCol w="3504352">
                  <a:extLst>
                    <a:ext uri="{9D8B030D-6E8A-4147-A177-3AD203B41FA5}">
                      <a16:colId xmlns:a16="http://schemas.microsoft.com/office/drawing/2014/main" val="133726134"/>
                    </a:ext>
                  </a:extLst>
                </a:gridCol>
                <a:gridCol w="1179490">
                  <a:extLst>
                    <a:ext uri="{9D8B030D-6E8A-4147-A177-3AD203B41FA5}">
                      <a16:colId xmlns:a16="http://schemas.microsoft.com/office/drawing/2014/main" val="3809258000"/>
                    </a:ext>
                  </a:extLst>
                </a:gridCol>
              </a:tblGrid>
              <a:tr h="453813">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SEMINAL VESICLES</a:t>
                      </a:r>
                      <a:endParaRPr lang="ar-SA" sz="2000" b="1" kern="1200" dirty="0">
                        <a:solidFill>
                          <a:schemeClr val="bg1"/>
                        </a:solidFill>
                        <a:latin typeface="+mn-lt"/>
                        <a:ea typeface="+mn-ea"/>
                        <a:cs typeface="+mn-cs"/>
                      </a:endParaRPr>
                    </a:p>
                    <a:p>
                      <a:pPr algn="ctr" rtl="1"/>
                      <a:endParaRPr lang="ar-SA"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DUCTUS DEFERENS</a:t>
                      </a:r>
                      <a:br>
                        <a:rPr lang="en-US" sz="2000" b="1" kern="1200" dirty="0">
                          <a:solidFill>
                            <a:schemeClr val="bg1"/>
                          </a:solidFill>
                          <a:latin typeface="+mn-lt"/>
                          <a:ea typeface="+mn-ea"/>
                          <a:cs typeface="+mn-cs"/>
                        </a:rPr>
                      </a:br>
                      <a:r>
                        <a:rPr lang="en-US" sz="2000" b="1" kern="1200" dirty="0">
                          <a:solidFill>
                            <a:schemeClr val="bg1"/>
                          </a:solidFill>
                          <a:latin typeface="+mn-lt"/>
                          <a:ea typeface="+mn-ea"/>
                          <a:cs typeface="+mn-cs"/>
                        </a:rPr>
                        <a:t>(VAS DEFERENS)</a:t>
                      </a:r>
                      <a:endParaRPr lang="ar-SA"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000" b="1" kern="1200" dirty="0">
                          <a:solidFill>
                            <a:schemeClr val="bg1"/>
                          </a:solidFill>
                          <a:latin typeface="+mn-lt"/>
                          <a:ea typeface="+mn-ea"/>
                          <a:cs typeface="+mn-cs"/>
                        </a:rPr>
                        <a:t>EPIDIDYMIS</a:t>
                      </a:r>
                      <a:br>
                        <a:rPr lang="en-US" sz="2000" b="1" kern="1200" dirty="0">
                          <a:solidFill>
                            <a:schemeClr val="bg1"/>
                          </a:solidFill>
                          <a:latin typeface="+mn-lt"/>
                          <a:ea typeface="+mn-ea"/>
                          <a:cs typeface="+mn-cs"/>
                        </a:rPr>
                      </a:br>
                      <a:r>
                        <a:rPr lang="en-US" sz="2000" b="1" kern="1200" dirty="0">
                          <a:solidFill>
                            <a:schemeClr val="bg1"/>
                          </a:solidFill>
                          <a:latin typeface="+mn-lt"/>
                          <a:ea typeface="+mn-ea"/>
                          <a:cs typeface="+mn-cs"/>
                        </a:rPr>
                        <a:t>(DUCTUS EPIDIDYMIS)</a:t>
                      </a:r>
                      <a:endParaRPr lang="ar-SA" sz="20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554556"/>
                  </a:ext>
                </a:extLst>
              </a:tr>
              <a:tr h="877147">
                <a:tc>
                  <a:txBody>
                    <a:bodyPr/>
                    <a:lstStyle/>
                    <a:p>
                      <a:pPr algn="l" rtl="0" eaLnBrk="1" hangingPunct="1">
                        <a:lnSpc>
                          <a:spcPct val="90000"/>
                        </a:lnSpc>
                        <a:buFontTx/>
                        <a:buNone/>
                        <a:defRPr/>
                      </a:pPr>
                      <a:r>
                        <a:rPr lang="en-US" sz="1600" b="1" kern="1200" dirty="0">
                          <a:solidFill>
                            <a:schemeClr val="tx1"/>
                          </a:solidFill>
                          <a:latin typeface="+mn-lt"/>
                          <a:ea typeface="+mn-ea"/>
                          <a:cs typeface="+mn-cs"/>
                        </a:rPr>
                        <a:t>(1) Mucosa: </a:t>
                      </a:r>
                      <a:r>
                        <a:rPr lang="en-US" sz="1600" kern="1200" dirty="0">
                          <a:solidFill>
                            <a:schemeClr val="tx1"/>
                          </a:solidFill>
                          <a:latin typeface="+mn-lt"/>
                          <a:ea typeface="+mn-ea"/>
                          <a:cs typeface="+mn-cs"/>
                        </a:rPr>
                        <a:t>is highly folded.</a:t>
                      </a:r>
                      <a:br>
                        <a:rPr lang="en-US" sz="1600" kern="1200" dirty="0">
                          <a:solidFill>
                            <a:schemeClr val="tx1"/>
                          </a:solidFill>
                          <a:latin typeface="+mn-lt"/>
                          <a:ea typeface="+mn-ea"/>
                          <a:cs typeface="+mn-cs"/>
                        </a:rPr>
                      </a:br>
                      <a:r>
                        <a:rPr lang="en-US" sz="1600" b="1" kern="1200" dirty="0">
                          <a:solidFill>
                            <a:schemeClr val="tx1"/>
                          </a:solidFill>
                          <a:latin typeface="+mn-lt"/>
                          <a:ea typeface="+mn-ea"/>
                          <a:cs typeface="+mn-cs"/>
                        </a:rPr>
                        <a:t>- Epithelium: </a:t>
                      </a:r>
                      <a:r>
                        <a:rPr lang="en-US" sz="1600" u="sng" kern="1200" dirty="0">
                          <a:solidFill>
                            <a:schemeClr val="tx1"/>
                          </a:solidFill>
                          <a:latin typeface="+mn-lt"/>
                          <a:ea typeface="+mn-ea"/>
                          <a:cs typeface="+mn-cs"/>
                        </a:rPr>
                        <a:t>pseudostratified columnar epithelium</a:t>
                      </a:r>
                      <a:br>
                        <a:rPr lang="en-US" sz="1600" kern="1200" dirty="0">
                          <a:solidFill>
                            <a:schemeClr val="tx1"/>
                          </a:solidFill>
                          <a:latin typeface="+mn-lt"/>
                          <a:ea typeface="+mn-ea"/>
                          <a:cs typeface="+mn-cs"/>
                        </a:rPr>
                      </a:br>
                      <a:r>
                        <a:rPr lang="en-US" sz="1600" b="1" kern="1200" dirty="0">
                          <a:solidFill>
                            <a:schemeClr val="tx1"/>
                          </a:solidFill>
                          <a:latin typeface="+mn-lt"/>
                          <a:ea typeface="+mn-ea"/>
                          <a:cs typeface="+mn-cs"/>
                        </a:rPr>
                        <a:t>- Lamina propria of C.T.</a:t>
                      </a:r>
                    </a:p>
                    <a:p>
                      <a:pPr algn="l" rtl="0" eaLnBrk="1" hangingPunct="1">
                        <a:lnSpc>
                          <a:spcPct val="90000"/>
                        </a:lnSpc>
                        <a:buFontTx/>
                        <a:buNone/>
                        <a:defRPr/>
                      </a:pPr>
                      <a:r>
                        <a:rPr lang="en-US" sz="1600" b="1" kern="1200" dirty="0">
                          <a:solidFill>
                            <a:schemeClr val="tx1"/>
                          </a:solidFill>
                          <a:latin typeface="+mn-lt"/>
                          <a:ea typeface="+mn-ea"/>
                          <a:cs typeface="+mn-cs"/>
                        </a:rPr>
                        <a:t>(2) </a:t>
                      </a:r>
                      <a:r>
                        <a:rPr lang="en-US" sz="1600" b="1" kern="1200" dirty="0" err="1">
                          <a:solidFill>
                            <a:schemeClr val="tx1"/>
                          </a:solidFill>
                          <a:latin typeface="+mn-lt"/>
                          <a:ea typeface="+mn-ea"/>
                          <a:cs typeface="+mn-cs"/>
                        </a:rPr>
                        <a:t>Musculosa</a:t>
                      </a:r>
                      <a:r>
                        <a:rPr lang="en-US" sz="1600" b="1" kern="1200" dirty="0">
                          <a:solidFill>
                            <a:schemeClr val="tx1"/>
                          </a:solidFill>
                          <a:latin typeface="+mn-lt"/>
                          <a:ea typeface="+mn-ea"/>
                          <a:cs typeface="+mn-cs"/>
                        </a:rPr>
                        <a:t>:</a:t>
                      </a:r>
                    </a:p>
                    <a:p>
                      <a:pPr algn="l" rtl="0" eaLnBrk="1" hangingPunct="1">
                        <a:lnSpc>
                          <a:spcPct val="90000"/>
                        </a:lnSpc>
                        <a:buFontTx/>
                        <a:buNone/>
                        <a:defRPr/>
                      </a:pPr>
                      <a:r>
                        <a:rPr lang="en-US" sz="1600" kern="1200" dirty="0">
                          <a:solidFill>
                            <a:schemeClr val="tx1"/>
                          </a:solidFill>
                          <a:latin typeface="+mn-lt"/>
                          <a:ea typeface="+mn-ea"/>
                          <a:cs typeface="+mn-cs"/>
                        </a:rPr>
                        <a:t>- Inner circular layer</a:t>
                      </a:r>
                      <a:br>
                        <a:rPr lang="en-US" sz="1600" kern="1200" dirty="0">
                          <a:solidFill>
                            <a:schemeClr val="tx1"/>
                          </a:solidFill>
                          <a:latin typeface="+mn-lt"/>
                          <a:ea typeface="+mn-ea"/>
                          <a:cs typeface="+mn-cs"/>
                        </a:rPr>
                      </a:br>
                      <a:r>
                        <a:rPr lang="en-US" sz="1600" kern="1200" dirty="0">
                          <a:solidFill>
                            <a:schemeClr val="tx1"/>
                          </a:solidFill>
                          <a:latin typeface="+mn-lt"/>
                          <a:ea typeface="+mn-ea"/>
                          <a:cs typeface="+mn-cs"/>
                        </a:rPr>
                        <a:t>- Outer longitudinal layer</a:t>
                      </a:r>
                    </a:p>
                    <a:p>
                      <a:pPr algn="l" rtl="0" eaLnBrk="1" hangingPunct="1">
                        <a:lnSpc>
                          <a:spcPct val="90000"/>
                        </a:lnSpc>
                        <a:buFontTx/>
                        <a:buNone/>
                        <a:defRPr/>
                      </a:pPr>
                      <a:r>
                        <a:rPr lang="en-US" sz="1600" b="1" kern="1200" dirty="0">
                          <a:solidFill>
                            <a:schemeClr val="tx1"/>
                          </a:solidFill>
                          <a:latin typeface="+mn-lt"/>
                          <a:ea typeface="+mn-ea"/>
                          <a:cs typeface="+mn-cs"/>
                        </a:rPr>
                        <a:t>(3) Adventitia: </a:t>
                      </a:r>
                      <a:r>
                        <a:rPr lang="en-US" sz="1600" kern="1200" dirty="0">
                          <a:solidFill>
                            <a:schemeClr val="tx1"/>
                          </a:solidFill>
                          <a:latin typeface="+mn-lt"/>
                          <a:ea typeface="+mn-ea"/>
                          <a:cs typeface="+mn-cs"/>
                        </a:rPr>
                        <a:t>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gn="l" rtl="0" eaLnBrk="1" hangingPunct="1">
                        <a:lnSpc>
                          <a:spcPct val="90000"/>
                        </a:lnSpc>
                        <a:buFont typeface="Arial" panose="020B0604020202020204" pitchFamily="34" charset="0"/>
                        <a:buChar char="•"/>
                        <a:defRPr/>
                      </a:pPr>
                      <a:r>
                        <a:rPr lang="en-US" sz="1600" kern="1200" dirty="0">
                          <a:solidFill>
                            <a:schemeClr val="tx1"/>
                          </a:solidFill>
                          <a:latin typeface="+mn-lt"/>
                          <a:ea typeface="+mn-ea"/>
                          <a:cs typeface="+mn-cs"/>
                        </a:rPr>
                        <a:t>It is a muscular narrow tube with irregular lumen.</a:t>
                      </a:r>
                    </a:p>
                    <a:p>
                      <a:pPr marL="338138" indent="-338138" algn="l" rtl="0" eaLnBrk="1" hangingPunct="1">
                        <a:lnSpc>
                          <a:spcPct val="90000"/>
                        </a:lnSpc>
                        <a:defRPr/>
                      </a:pPr>
                      <a:r>
                        <a:rPr lang="en-US" sz="1600" b="1" u="sng" kern="1200" dirty="0">
                          <a:solidFill>
                            <a:schemeClr val="tx1"/>
                          </a:solidFill>
                          <a:latin typeface="+mn-lt"/>
                          <a:ea typeface="+mn-ea"/>
                          <a:cs typeface="+mn-cs"/>
                        </a:rPr>
                        <a:t>Structure:</a:t>
                      </a:r>
                    </a:p>
                    <a:p>
                      <a:pPr marL="268288" indent="-268288" algn="l" rtl="0" eaLnBrk="1" hangingPunct="1">
                        <a:lnSpc>
                          <a:spcPct val="90000"/>
                        </a:lnSpc>
                        <a:buFontTx/>
                        <a:buNone/>
                        <a:defRPr/>
                      </a:pPr>
                      <a:r>
                        <a:rPr lang="en-US" sz="1600" b="1" kern="1200" dirty="0">
                          <a:solidFill>
                            <a:schemeClr val="tx1"/>
                          </a:solidFill>
                          <a:latin typeface="+mn-lt"/>
                          <a:ea typeface="+mn-ea"/>
                          <a:cs typeface="+mn-cs"/>
                        </a:rPr>
                        <a:t>(1)	Mucosa: </a:t>
                      </a:r>
                      <a:r>
                        <a:rPr lang="en-US" sz="1600" u="sng" dirty="0">
                          <a:solidFill>
                            <a:schemeClr val="tx1"/>
                          </a:solidFill>
                        </a:rPr>
                        <a:t>pseudostratified columnar epithelium with stereocilia</a:t>
                      </a:r>
                      <a:r>
                        <a:rPr lang="en-US" sz="1600" dirty="0">
                          <a:solidFill>
                            <a:schemeClr val="tx1"/>
                          </a:solidFill>
                        </a:rPr>
                        <a:t> </a:t>
                      </a:r>
                      <a:r>
                        <a:rPr lang="en-US" sz="1600" kern="1200" dirty="0">
                          <a:solidFill>
                            <a:schemeClr val="tx1"/>
                          </a:solidFill>
                          <a:latin typeface="+mn-lt"/>
                          <a:ea typeface="+mn-ea"/>
                          <a:cs typeface="+mn-cs"/>
                        </a:rPr>
                        <a:t>(immotile cilia) on a corium of loose C.T.</a:t>
                      </a:r>
                    </a:p>
                    <a:p>
                      <a:pPr marL="268288" indent="-268288" algn="l" rtl="0" eaLnBrk="1" hangingPunct="1">
                        <a:lnSpc>
                          <a:spcPct val="90000"/>
                        </a:lnSpc>
                        <a:buFontTx/>
                        <a:buNone/>
                        <a:defRPr/>
                      </a:pPr>
                      <a:r>
                        <a:rPr lang="en-US" sz="1600" b="1" kern="1200" dirty="0">
                          <a:solidFill>
                            <a:schemeClr val="tx1"/>
                          </a:solidFill>
                          <a:latin typeface="+mn-lt"/>
                          <a:ea typeface="+mn-ea"/>
                          <a:cs typeface="+mn-cs"/>
                        </a:rPr>
                        <a:t>(2)	</a:t>
                      </a:r>
                      <a:r>
                        <a:rPr lang="en-US" sz="1600" b="1" kern="1200" dirty="0" err="1">
                          <a:solidFill>
                            <a:schemeClr val="tx1"/>
                          </a:solidFill>
                          <a:latin typeface="+mn-lt"/>
                          <a:ea typeface="+mn-ea"/>
                          <a:cs typeface="+mn-cs"/>
                        </a:rPr>
                        <a:t>Musculosa</a:t>
                      </a:r>
                      <a:r>
                        <a:rPr lang="en-US" sz="1600" kern="1200" dirty="0">
                          <a:solidFill>
                            <a:schemeClr val="tx1"/>
                          </a:solidFill>
                          <a:latin typeface="+mn-lt"/>
                          <a:ea typeface="+mn-ea"/>
                          <a:cs typeface="+mn-cs"/>
                        </a:rPr>
                        <a:t> </a:t>
                      </a:r>
                      <a:r>
                        <a:rPr lang="en-US" sz="1400" kern="1200" dirty="0">
                          <a:solidFill>
                            <a:schemeClr val="tx1"/>
                          </a:solidFill>
                          <a:latin typeface="+mn-lt"/>
                          <a:ea typeface="+mn-ea"/>
                          <a:cs typeface="+mn-cs"/>
                        </a:rPr>
                        <a:t>(thick;3 layers):</a:t>
                      </a:r>
                    </a:p>
                    <a:p>
                      <a:pPr marL="179388" indent="-179388" algn="l" rtl="0" eaLnBrk="1" hangingPunct="1">
                        <a:lnSpc>
                          <a:spcPct val="90000"/>
                        </a:lnSpc>
                        <a:buFontTx/>
                        <a:buNone/>
                        <a:tabLst/>
                        <a:defRPr/>
                      </a:pPr>
                      <a:r>
                        <a:rPr lang="en-US" sz="1600" kern="1200" dirty="0">
                          <a:solidFill>
                            <a:schemeClr val="tx1"/>
                          </a:solidFill>
                          <a:latin typeface="+mn-lt"/>
                          <a:ea typeface="+mn-ea"/>
                          <a:cs typeface="+mn-cs"/>
                        </a:rPr>
                        <a:t>      	-Inner longitudinal layer 	-Middle circular layer	-Outer longitudinal layer</a:t>
                      </a:r>
                    </a:p>
                    <a:p>
                      <a:pPr marL="268288" indent="-268288" algn="l" rtl="0" eaLnBrk="1" hangingPunct="1">
                        <a:lnSpc>
                          <a:spcPct val="90000"/>
                        </a:lnSpc>
                        <a:buFontTx/>
                        <a:buNone/>
                        <a:defRPr/>
                      </a:pPr>
                      <a:r>
                        <a:rPr lang="en-US" sz="1600" b="1" kern="1200" dirty="0">
                          <a:solidFill>
                            <a:schemeClr val="tx1"/>
                          </a:solidFill>
                          <a:latin typeface="+mn-lt"/>
                          <a:ea typeface="+mn-ea"/>
                          <a:cs typeface="+mn-cs"/>
                        </a:rPr>
                        <a:t>(3)Adventitia: </a:t>
                      </a:r>
                      <a:r>
                        <a:rPr lang="en-US" sz="1600" kern="1200" dirty="0">
                          <a:solidFill>
                            <a:schemeClr val="tx1"/>
                          </a:solidFill>
                          <a:latin typeface="+mn-lt"/>
                          <a:ea typeface="+mn-ea"/>
                          <a:cs typeface="+mn-cs"/>
                        </a:rPr>
                        <a:t>loose 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55600" indent="-355600" algn="l" defTabSz="355600" rtl="0" eaLnBrk="1" hangingPunct="1">
                        <a:lnSpc>
                          <a:spcPct val="90000"/>
                        </a:lnSpc>
                        <a:buFontTx/>
                        <a:buAutoNum type="arabicParenBoth"/>
                        <a:defRPr/>
                      </a:pPr>
                      <a:r>
                        <a:rPr lang="en-US" sz="1600" b="1" dirty="0">
                          <a:solidFill>
                            <a:schemeClr val="tx1"/>
                          </a:solidFill>
                        </a:rPr>
                        <a:t>Epithelium:</a:t>
                      </a:r>
                      <a:br>
                        <a:rPr lang="en-US" sz="1600" dirty="0">
                          <a:solidFill>
                            <a:schemeClr val="tx1"/>
                          </a:solidFill>
                        </a:rPr>
                      </a:br>
                      <a:r>
                        <a:rPr lang="en-US" sz="1600" u="sng" kern="1200" dirty="0">
                          <a:solidFill>
                            <a:schemeClr val="tx1"/>
                          </a:solidFill>
                          <a:latin typeface="+mn-lt"/>
                          <a:ea typeface="+mn-ea"/>
                          <a:cs typeface="+mn-cs"/>
                        </a:rPr>
                        <a:t>pseudostratified columnar epithelium with stereocilia</a:t>
                      </a:r>
                    </a:p>
                    <a:p>
                      <a:pPr marL="355600" indent="-355600" algn="l" defTabSz="355600" rtl="0" eaLnBrk="1" hangingPunct="1">
                        <a:lnSpc>
                          <a:spcPct val="90000"/>
                        </a:lnSpc>
                        <a:buFontTx/>
                        <a:buAutoNum type="arabicParenBoth"/>
                        <a:defRPr/>
                      </a:pPr>
                      <a:r>
                        <a:rPr lang="en-US" sz="1600" b="1" kern="1200" dirty="0">
                          <a:solidFill>
                            <a:schemeClr val="tx1"/>
                          </a:solidFill>
                          <a:latin typeface="+mn-lt"/>
                          <a:ea typeface="+mn-ea"/>
                          <a:cs typeface="+mn-cs"/>
                        </a:rPr>
                        <a:t>Basal lamina.</a:t>
                      </a:r>
                    </a:p>
                    <a:p>
                      <a:pPr marL="355600" indent="-355600" algn="l" defTabSz="355600" rtl="0" eaLnBrk="1" hangingPunct="1">
                        <a:lnSpc>
                          <a:spcPct val="90000"/>
                        </a:lnSpc>
                        <a:buFontTx/>
                        <a:buNone/>
                        <a:defRPr/>
                      </a:pPr>
                      <a:r>
                        <a:rPr lang="en-US" sz="1600" b="1" kern="1200" dirty="0">
                          <a:solidFill>
                            <a:schemeClr val="tx1"/>
                          </a:solidFill>
                          <a:latin typeface="+mn-lt"/>
                          <a:ea typeface="+mn-ea"/>
                          <a:cs typeface="+mn-cs"/>
                        </a:rPr>
                        <a:t>(3)	Loose C.T.</a:t>
                      </a:r>
                    </a:p>
                    <a:p>
                      <a:pPr marL="355600" indent="-355600" algn="l" defTabSz="355600" rtl="0" eaLnBrk="1" hangingPunct="1">
                        <a:lnSpc>
                          <a:spcPct val="90000"/>
                        </a:lnSpc>
                        <a:buFontTx/>
                        <a:buNone/>
                        <a:defRPr/>
                      </a:pPr>
                      <a:r>
                        <a:rPr lang="en-US" sz="1600" b="1" kern="1200" dirty="0">
                          <a:solidFill>
                            <a:schemeClr val="tx1"/>
                          </a:solidFill>
                          <a:latin typeface="+mn-lt"/>
                          <a:ea typeface="+mn-ea"/>
                          <a:cs typeface="+mn-cs"/>
                        </a:rPr>
                        <a:t>(4)	Layer of circularly-arranged </a:t>
                      </a:r>
                      <a:br>
                        <a:rPr lang="en-US" sz="1600" b="1" kern="1200" dirty="0">
                          <a:solidFill>
                            <a:schemeClr val="tx1"/>
                          </a:solidFill>
                          <a:latin typeface="+mn-lt"/>
                          <a:ea typeface="+mn-ea"/>
                          <a:cs typeface="+mn-cs"/>
                        </a:rPr>
                      </a:br>
                      <a:r>
                        <a:rPr lang="en-US" sz="1600" b="1" kern="1200" dirty="0">
                          <a:solidFill>
                            <a:schemeClr val="tx1"/>
                          </a:solidFill>
                          <a:latin typeface="+mn-lt"/>
                          <a:ea typeface="+mn-ea"/>
                          <a:cs typeface="+mn-cs"/>
                        </a:rPr>
                        <a:t>smooth muscle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1" eaLnBrk="1" latinLnBrk="0" hangingPunct="1"/>
                      <a:r>
                        <a:rPr lang="en-US" sz="1700" b="1" kern="1200" dirty="0">
                          <a:solidFill>
                            <a:schemeClr val="bg1"/>
                          </a:solidFill>
                          <a:latin typeface="+mn-lt"/>
                          <a:ea typeface="+mn-ea"/>
                          <a:cs typeface="+mn-cs"/>
                        </a:rPr>
                        <a:t>Structure</a:t>
                      </a:r>
                      <a:endParaRPr lang="ar-SA" sz="17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02094005"/>
                  </a:ext>
                </a:extLst>
              </a:tr>
              <a:tr h="87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Secretion of </a:t>
                      </a:r>
                      <a:r>
                        <a:rPr lang="en-US" sz="1600" u="sng" kern="1200" dirty="0">
                          <a:solidFill>
                            <a:schemeClr val="tx1"/>
                          </a:solidFill>
                          <a:latin typeface="+mn-lt"/>
                          <a:ea typeface="+mn-ea"/>
                          <a:cs typeface="+mn-cs"/>
                        </a:rPr>
                        <a:t>most of seminal fluid, </a:t>
                      </a:r>
                      <a:r>
                        <a:rPr lang="en-US" sz="1600" u="sng" kern="1200" dirty="0">
                          <a:solidFill>
                            <a:srgbClr val="FF0000"/>
                          </a:solidFill>
                          <a:latin typeface="+mn-lt"/>
                          <a:ea typeface="+mn-ea"/>
                          <a:cs typeface="+mn-cs"/>
                        </a:rPr>
                        <a:t>rich in fructose &amp; vit. C.</a:t>
                      </a:r>
                      <a:r>
                        <a:rPr lang="en-US" sz="1600" kern="1200" dirty="0">
                          <a:solidFill>
                            <a:schemeClr val="tx1"/>
                          </a:solidFill>
                          <a:latin typeface="+mn-lt"/>
                          <a:ea typeface="+mn-ea"/>
                          <a:cs typeface="+mn-cs"/>
                        </a:rPr>
                        <a:t> which are the main nutrients for spermatozoa.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600" b="1" u="sng" kern="1200" dirty="0">
                          <a:solidFill>
                            <a:schemeClr val="tx1"/>
                          </a:solidFill>
                          <a:latin typeface="+mn-lt"/>
                          <a:ea typeface="+mn-ea"/>
                          <a:cs typeface="+mn-cs"/>
                        </a:rPr>
                        <a:t>Propelling</a:t>
                      </a:r>
                      <a:r>
                        <a:rPr lang="en-US" sz="1600" kern="1200" dirty="0">
                          <a:solidFill>
                            <a:schemeClr val="tx1"/>
                          </a:solidFill>
                          <a:latin typeface="+mn-lt"/>
                          <a:ea typeface="+mn-ea"/>
                          <a:cs typeface="+mn-cs"/>
                        </a:rPr>
                        <a:t> of spermatozoa</a:t>
                      </a:r>
                      <a:br>
                        <a:rPr lang="en-US" sz="1600" kern="1200" dirty="0">
                          <a:solidFill>
                            <a:schemeClr val="tx1"/>
                          </a:solidFill>
                          <a:latin typeface="+mn-lt"/>
                          <a:ea typeface="+mn-ea"/>
                          <a:cs typeface="+mn-cs"/>
                        </a:rPr>
                      </a:br>
                      <a:r>
                        <a:rPr lang="en-US" sz="1600" kern="1200" dirty="0">
                          <a:solidFill>
                            <a:schemeClr val="tx1"/>
                          </a:solidFill>
                          <a:latin typeface="+mn-lt"/>
                          <a:ea typeface="+mn-ea"/>
                          <a:cs typeface="+mn-cs"/>
                        </a:rPr>
                        <a:t>by strong peristalsis.</a:t>
                      </a:r>
                      <a:endParaRPr lang="ar-SA" sz="16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8288" indent="-268288" algn="l" rtl="0">
                        <a:spcBef>
                          <a:spcPct val="10000"/>
                        </a:spcBef>
                        <a:buClr>
                          <a:srgbClr val="FF00FF"/>
                        </a:buClr>
                        <a:buSzPct val="75000"/>
                        <a:buFont typeface="Wingdings" pitchFamily="2" charset="2"/>
                        <a:buNone/>
                        <a:defRPr/>
                      </a:pPr>
                      <a:r>
                        <a:rPr lang="en-US" sz="1600" kern="1200" dirty="0">
                          <a:solidFill>
                            <a:schemeClr val="tx1"/>
                          </a:solidFill>
                          <a:latin typeface="+mn-lt"/>
                          <a:ea typeface="+mn-ea"/>
                          <a:cs typeface="+mn-cs"/>
                        </a:rPr>
                        <a:t>a)	</a:t>
                      </a:r>
                      <a:r>
                        <a:rPr lang="en-US" sz="1600" b="1" u="sng" kern="1200" dirty="0">
                          <a:solidFill>
                            <a:schemeClr val="tx1"/>
                          </a:solidFill>
                          <a:latin typeface="+mn-lt"/>
                          <a:ea typeface="+mn-ea"/>
                          <a:cs typeface="+mn-cs"/>
                        </a:rPr>
                        <a:t>Storage &amp; maturation</a:t>
                      </a:r>
                      <a:r>
                        <a:rPr lang="en-US" sz="1600" kern="1200" dirty="0">
                          <a:solidFill>
                            <a:schemeClr val="tx1"/>
                          </a:solidFill>
                          <a:latin typeface="+mn-lt"/>
                          <a:ea typeface="+mn-ea"/>
                          <a:cs typeface="+mn-cs"/>
                        </a:rPr>
                        <a:t> of spermatozoa.</a:t>
                      </a:r>
                    </a:p>
                    <a:p>
                      <a:pPr marL="268288" indent="-268288" algn="l" rtl="0">
                        <a:spcBef>
                          <a:spcPct val="10000"/>
                        </a:spcBef>
                        <a:buClr>
                          <a:srgbClr val="FF00FF"/>
                        </a:buClr>
                        <a:buSzPct val="75000"/>
                        <a:buFont typeface="Wingdings" pitchFamily="2" charset="2"/>
                        <a:buNone/>
                        <a:defRPr/>
                      </a:pPr>
                      <a:r>
                        <a:rPr lang="en-US" sz="1600" kern="1200" dirty="0">
                          <a:solidFill>
                            <a:schemeClr val="tx1"/>
                          </a:solidFill>
                          <a:latin typeface="+mn-lt"/>
                          <a:ea typeface="+mn-ea"/>
                          <a:cs typeface="+mn-cs"/>
                        </a:rPr>
                        <a:t>b)	</a:t>
                      </a:r>
                      <a:r>
                        <a:rPr lang="en-US" sz="1600" b="1" u="sng" kern="1200" dirty="0">
                          <a:solidFill>
                            <a:schemeClr val="tx1"/>
                          </a:solidFill>
                          <a:latin typeface="+mn-lt"/>
                          <a:ea typeface="+mn-ea"/>
                          <a:cs typeface="+mn-cs"/>
                        </a:rPr>
                        <a:t>Propelling</a:t>
                      </a:r>
                      <a:r>
                        <a:rPr lang="en-US" sz="1600" kern="1200" dirty="0">
                          <a:solidFill>
                            <a:schemeClr val="tx1"/>
                          </a:solidFill>
                          <a:latin typeface="+mn-lt"/>
                          <a:ea typeface="+mn-ea"/>
                          <a:cs typeface="+mn-cs"/>
                        </a:rPr>
                        <a:t> spermatozoa to the vas deferens.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1" eaLnBrk="1" latinLnBrk="0" hangingPunct="1"/>
                      <a:r>
                        <a:rPr lang="en-US" sz="1800" b="1" kern="1200" dirty="0">
                          <a:solidFill>
                            <a:schemeClr val="bg1"/>
                          </a:solidFill>
                          <a:latin typeface="+mn-lt"/>
                          <a:ea typeface="+mn-ea"/>
                          <a:cs typeface="+mn-cs"/>
                        </a:rPr>
                        <a:t>Function</a:t>
                      </a:r>
                      <a:endParaRPr lang="ar-SA"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407308844"/>
                  </a:ext>
                </a:extLst>
              </a:tr>
              <a:tr h="87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sz="1100" kern="1200" dirty="0">
                          <a:solidFill>
                            <a:schemeClr val="bg1">
                              <a:lumMod val="65000"/>
                            </a:schemeClr>
                          </a:solidFill>
                          <a:latin typeface="+mn-lt"/>
                          <a:ea typeface="+mn-ea"/>
                          <a:cs typeface="+mn-cs"/>
                        </a:rPr>
                        <a:t>They are two highly convoluted </a:t>
                      </a:r>
                      <a:r>
                        <a:rPr lang="en-GB" altLang="en-US" sz="1050" kern="1200" dirty="0">
                          <a:solidFill>
                            <a:schemeClr val="bg1">
                              <a:lumMod val="65000"/>
                            </a:schemeClr>
                          </a:solidFill>
                          <a:latin typeface="+mn-lt"/>
                          <a:ea typeface="+mn-ea"/>
                          <a:cs typeface="+mn-cs"/>
                        </a:rPr>
                        <a:t>tubes</a:t>
                      </a:r>
                      <a:endParaRPr lang="en-US" altLang="en-US" sz="1100" kern="1200" dirty="0">
                        <a:solidFill>
                          <a:schemeClr val="bg1">
                            <a:lumMod val="65000"/>
                          </a:schemeClr>
                        </a:solidFill>
                        <a:latin typeface="+mn-lt"/>
                        <a:ea typeface="+mn-ea"/>
                        <a:cs typeface="+mn-cs"/>
                      </a:endParaRPr>
                    </a:p>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eaLnBrk="1" hangingPunct="1">
                        <a:spcBef>
                          <a:spcPct val="0"/>
                        </a:spcBef>
                      </a:pPr>
                      <a:r>
                        <a:rPr lang="en-US" altLang="en-US" sz="1100" kern="1200" dirty="0">
                          <a:solidFill>
                            <a:schemeClr val="bg1">
                              <a:lumMod val="65000"/>
                            </a:schemeClr>
                          </a:solidFill>
                          <a:latin typeface="+mn-lt"/>
                          <a:ea typeface="+mn-ea"/>
                          <a:cs typeface="+mn-cs"/>
                        </a:rPr>
                        <a:t>starting at the tail of the epididymis, enters the abdomen through the inguinal canal to join the duct of the seminal vesicle to form the ejaculatory duct. Length is about 30 cm.</a:t>
                      </a:r>
                    </a:p>
                    <a:p>
                      <a:pPr algn="l" rtl="0" eaLnBrk="1" hangingPunct="1">
                        <a:spcBef>
                          <a:spcPct val="0"/>
                        </a:spcBef>
                      </a:pPr>
                      <a:endParaRPr lang="en-US" altLang="en-US" sz="1100" kern="1200" dirty="0">
                        <a:solidFill>
                          <a:schemeClr val="bg1">
                            <a:lumMod val="65000"/>
                          </a:schemeClr>
                        </a:solidFill>
                        <a:latin typeface="+mn-lt"/>
                        <a:ea typeface="+mn-ea"/>
                        <a:cs typeface="+mn-cs"/>
                      </a:endParaRPr>
                    </a:p>
                    <a:p>
                      <a:pPr algn="l" rtl="0" eaLnBrk="1" hangingPunct="1">
                        <a:spcBef>
                          <a:spcPct val="0"/>
                        </a:spcBef>
                      </a:pPr>
                      <a:endParaRPr lang="en-US" altLang="en-US" sz="1100" kern="1200" dirty="0">
                        <a:solidFill>
                          <a:schemeClr val="bg1">
                            <a:lumMod val="65000"/>
                          </a:schemeClr>
                        </a:solidFill>
                        <a:latin typeface="+mn-lt"/>
                        <a:ea typeface="+mn-ea"/>
                        <a:cs typeface="+mn-cs"/>
                      </a:endParaRPr>
                    </a:p>
                    <a:p>
                      <a:pPr algn="l" rtl="0" eaLnBrk="1" hangingPunct="1">
                        <a:spcBef>
                          <a:spcPct val="0"/>
                        </a:spcBef>
                      </a:pPr>
                      <a:endParaRPr lang="en-US" altLang="en-US" sz="1100" kern="1200" dirty="0">
                        <a:solidFill>
                          <a:schemeClr val="bg1">
                            <a:lumMod val="65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7313" indent="-87313" algn="l" rtl="0" eaLnBrk="1" hangingPunct="1">
                        <a:buFont typeface="Arial" panose="020B0604020202020204" pitchFamily="34" charset="0"/>
                        <a:buChar char="•"/>
                      </a:pPr>
                      <a:r>
                        <a:rPr lang="en-US" altLang="en-US" sz="1100" dirty="0">
                          <a:solidFill>
                            <a:schemeClr val="bg1">
                              <a:lumMod val="65000"/>
                            </a:schemeClr>
                          </a:solidFill>
                        </a:rPr>
                        <a:t>A single tubule; 4-6 m in length.</a:t>
                      </a:r>
                    </a:p>
                    <a:p>
                      <a:pPr marL="87313" indent="-87313" algn="l" rtl="0" eaLnBrk="1" hangingPunct="1">
                        <a:buFont typeface="Arial" panose="020B0604020202020204" pitchFamily="34" charset="0"/>
                        <a:buChar char="•"/>
                      </a:pPr>
                      <a:r>
                        <a:rPr lang="en-US" altLang="en-US" sz="1100" dirty="0">
                          <a:solidFill>
                            <a:schemeClr val="bg1">
                              <a:lumMod val="65000"/>
                            </a:schemeClr>
                          </a:solidFill>
                        </a:rPr>
                        <a:t>Highly convoluted to form a compact organ 7.5 cm long.</a:t>
                      </a:r>
                    </a:p>
                    <a:p>
                      <a:pPr marL="87313" indent="-87313" algn="l" rtl="0" eaLnBrk="1" hangingPunct="1">
                        <a:buFont typeface="Arial" panose="020B0604020202020204" pitchFamily="34" charset="0"/>
                        <a:buChar char="•"/>
                      </a:pPr>
                      <a:r>
                        <a:rPr lang="en-US" altLang="en-US" sz="1100" dirty="0">
                          <a:solidFill>
                            <a:schemeClr val="bg1">
                              <a:lumMod val="65000"/>
                            </a:schemeClr>
                          </a:solidFill>
                        </a:rPr>
                        <a:t>Divided into head, body &amp;  tail.</a:t>
                      </a:r>
                    </a:p>
                    <a:p>
                      <a:pPr marL="87313" indent="-87313" algn="l" rtl="0" eaLnBrk="1" hangingPunct="1">
                        <a:buFont typeface="Arial" panose="020B0604020202020204" pitchFamily="34" charset="0"/>
                        <a:buChar char="•"/>
                      </a:pPr>
                      <a:r>
                        <a:rPr lang="en-US" altLang="en-US" sz="1100" dirty="0">
                          <a:solidFill>
                            <a:schemeClr val="bg1">
                              <a:lumMod val="65000"/>
                            </a:schemeClr>
                          </a:solidFill>
                        </a:rPr>
                        <a:t>The tail gives rise to the vas deferens.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1" eaLnBrk="1" latinLnBrk="0" hangingPunct="1"/>
                      <a:r>
                        <a:rPr lang="en-US" sz="1800" b="1" kern="1200" dirty="0">
                          <a:solidFill>
                            <a:schemeClr val="bg1"/>
                          </a:solidFill>
                          <a:latin typeface="+mn-lt"/>
                          <a:ea typeface="+mn-ea"/>
                          <a:cs typeface="+mn-cs"/>
                        </a:rPr>
                        <a:t>Notes</a:t>
                      </a:r>
                      <a:endParaRPr lang="ar-SA" sz="18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049703089"/>
                  </a:ext>
                </a:extLst>
              </a:tr>
            </a:tbl>
          </a:graphicData>
        </a:graphic>
      </p:graphicFrame>
      <p:pic>
        <p:nvPicPr>
          <p:cNvPr id="3" name="Picture 4" descr="F21_16">
            <a:extLst>
              <a:ext uri="{FF2B5EF4-FFF2-40B4-BE49-F238E27FC236}">
                <a16:creationId xmlns:a16="http://schemas.microsoft.com/office/drawing/2014/main" id="{8FDE2903-7C95-4F46-9C58-EDF98D114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23" r="19740"/>
          <a:stretch>
            <a:fillRect/>
          </a:stretch>
        </p:blipFill>
        <p:spPr bwMode="auto">
          <a:xfrm rot="16200000">
            <a:off x="3266113" y="2205047"/>
            <a:ext cx="1011578" cy="129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epi20vg">
            <a:extLst>
              <a:ext uri="{FF2B5EF4-FFF2-40B4-BE49-F238E27FC236}">
                <a16:creationId xmlns:a16="http://schemas.microsoft.com/office/drawing/2014/main" id="{8D4069A6-CA87-4CE3-A6F3-1BEE1FBB3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2346960"/>
            <a:ext cx="1295404" cy="108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21_17">
            <a:extLst>
              <a:ext uri="{FF2B5EF4-FFF2-40B4-BE49-F238E27FC236}">
                <a16:creationId xmlns:a16="http://schemas.microsoft.com/office/drawing/2014/main" id="{F5C194B7-BED4-4B3C-A512-FF0D7AD0D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06517"/>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as02he">
            <a:extLst>
              <a:ext uri="{FF2B5EF4-FFF2-40B4-BE49-F238E27FC236}">
                <a16:creationId xmlns:a16="http://schemas.microsoft.com/office/drawing/2014/main" id="{7601222D-BAF3-4497-B531-574C6B333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0490" y="4106517"/>
            <a:ext cx="963547" cy="8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21_18">
            <a:extLst>
              <a:ext uri="{FF2B5EF4-FFF2-40B4-BE49-F238E27FC236}">
                <a16:creationId xmlns:a16="http://schemas.microsoft.com/office/drawing/2014/main" id="{3EA6DC00-8045-4153-A923-4689F45863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332486"/>
            <a:ext cx="979114" cy="9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Clip_9">
            <a:extLst>
              <a:ext uri="{FF2B5EF4-FFF2-40B4-BE49-F238E27FC236}">
                <a16:creationId xmlns:a16="http://schemas.microsoft.com/office/drawing/2014/main" id="{38DBADF0-1814-4F79-BC53-6E931AE14B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68483" b="6935"/>
          <a:stretch>
            <a:fillRect/>
          </a:stretch>
        </p:blipFill>
        <p:spPr bwMode="auto">
          <a:xfrm>
            <a:off x="9296400" y="5299180"/>
            <a:ext cx="852237" cy="106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7">
            <a:extLst>
              <a:ext uri="{FF2B5EF4-FFF2-40B4-BE49-F238E27FC236}">
                <a16:creationId xmlns:a16="http://schemas.microsoft.com/office/drawing/2014/main" id="{90765BE3-9687-4E44-A298-5CBD33B52781}"/>
              </a:ext>
            </a:extLst>
          </p:cNvPr>
          <p:cNvPicPr>
            <a:picLocks noChangeAspect="1"/>
          </p:cNvPicPr>
          <p:nvPr/>
        </p:nvPicPr>
        <p:blipFill>
          <a:blip r:embed="rId8"/>
          <a:stretch>
            <a:fillRect/>
          </a:stretch>
        </p:blipFill>
        <p:spPr>
          <a:xfrm>
            <a:off x="161840" y="5750315"/>
            <a:ext cx="909991" cy="947218"/>
          </a:xfrm>
          <a:prstGeom prst="rect">
            <a:avLst/>
          </a:prstGeom>
        </p:spPr>
      </p:pic>
    </p:spTree>
    <p:extLst>
      <p:ext uri="{BB962C8B-B14F-4D97-AF65-F5344CB8AC3E}">
        <p14:creationId xmlns:p14="http://schemas.microsoft.com/office/powerpoint/2010/main" val="417461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7A1964-4851-4B2A-B5C6-479CA5591FDF}"/>
              </a:ext>
            </a:extLst>
          </p:cNvPr>
          <p:cNvSpPr txBox="1">
            <a:spLocks/>
          </p:cNvSpPr>
          <p:nvPr/>
        </p:nvSpPr>
        <p:spPr>
          <a:xfrm>
            <a:off x="336710" y="169127"/>
            <a:ext cx="8009465" cy="487154"/>
          </a:xfrm>
          <a:prstGeom prst="rect">
            <a:avLst/>
          </a:prstGeom>
        </p:spPr>
        <p:txBody>
          <a:bodyPr>
            <a:noAutofit/>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342900" indent="-342900" rtl="0">
              <a:buFont typeface="Wingdings" panose="05000000000000000000" pitchFamily="2" charset="2"/>
              <a:buChar char="Ø"/>
            </a:pPr>
            <a:r>
              <a:rPr lang="en-US" sz="2400" b="1" dirty="0">
                <a:solidFill>
                  <a:schemeClr val="accent1">
                    <a:lumMod val="50000"/>
                  </a:schemeClr>
                </a:solidFill>
              </a:rPr>
              <a:t>PROSTATE</a:t>
            </a:r>
          </a:p>
        </p:txBody>
      </p:sp>
      <p:graphicFrame>
        <p:nvGraphicFramePr>
          <p:cNvPr id="3" name="Table 2">
            <a:extLst>
              <a:ext uri="{FF2B5EF4-FFF2-40B4-BE49-F238E27FC236}">
                <a16:creationId xmlns:a16="http://schemas.microsoft.com/office/drawing/2014/main" id="{96718CBA-0AA9-4367-BFC4-99CEED779354}"/>
              </a:ext>
            </a:extLst>
          </p:cNvPr>
          <p:cNvGraphicFramePr>
            <a:graphicFrameLocks noGrp="1"/>
          </p:cNvGraphicFramePr>
          <p:nvPr>
            <p:extLst>
              <p:ext uri="{D42A27DB-BD31-4B8C-83A1-F6EECF244321}">
                <p14:modId xmlns:p14="http://schemas.microsoft.com/office/powerpoint/2010/main" val="1975413794"/>
              </p:ext>
            </p:extLst>
          </p:nvPr>
        </p:nvGraphicFramePr>
        <p:xfrm>
          <a:off x="336709" y="735813"/>
          <a:ext cx="10026491" cy="3916680"/>
        </p:xfrm>
        <a:graphic>
          <a:graphicData uri="http://schemas.openxmlformats.org/drawingml/2006/table">
            <a:tbl>
              <a:tblPr rtl="1" firstRow="1" bandRow="1">
                <a:tableStyleId>{72833802-FEF1-4C79-8D5D-14CF1EAF98D9}</a:tableStyleId>
              </a:tblPr>
              <a:tblGrid>
                <a:gridCol w="2754636">
                  <a:extLst>
                    <a:ext uri="{9D8B030D-6E8A-4147-A177-3AD203B41FA5}">
                      <a16:colId xmlns:a16="http://schemas.microsoft.com/office/drawing/2014/main" val="3270659269"/>
                    </a:ext>
                  </a:extLst>
                </a:gridCol>
                <a:gridCol w="2622584">
                  <a:extLst>
                    <a:ext uri="{9D8B030D-6E8A-4147-A177-3AD203B41FA5}">
                      <a16:colId xmlns:a16="http://schemas.microsoft.com/office/drawing/2014/main" val="3700456263"/>
                    </a:ext>
                  </a:extLst>
                </a:gridCol>
                <a:gridCol w="3073980">
                  <a:extLst>
                    <a:ext uri="{9D8B030D-6E8A-4147-A177-3AD203B41FA5}">
                      <a16:colId xmlns:a16="http://schemas.microsoft.com/office/drawing/2014/main" val="2853588042"/>
                    </a:ext>
                  </a:extLst>
                </a:gridCol>
                <a:gridCol w="1575291">
                  <a:extLst>
                    <a:ext uri="{9D8B030D-6E8A-4147-A177-3AD203B41FA5}">
                      <a16:colId xmlns:a16="http://schemas.microsoft.com/office/drawing/2014/main" val="1471344698"/>
                    </a:ext>
                  </a:extLst>
                </a:gridCol>
              </a:tblGrid>
              <a:tr h="370840">
                <a:tc>
                  <a:txBody>
                    <a:bodyPr/>
                    <a:lstStyle/>
                    <a:p>
                      <a:pPr algn="ctr" rtl="1"/>
                      <a:r>
                        <a:rPr lang="en-GB" sz="1800" b="1" u="sng" kern="0" dirty="0">
                          <a:solidFill>
                            <a:schemeClr val="bg1"/>
                          </a:solidFill>
                          <a:effectLst/>
                          <a:latin typeface="Arial"/>
                          <a:cs typeface="Arial"/>
                        </a:rPr>
                        <a:t>Prostatic concretions (corpora </a:t>
                      </a:r>
                      <a:r>
                        <a:rPr lang="en-GB" sz="1800" b="1" u="sng" kern="0" dirty="0" err="1">
                          <a:solidFill>
                            <a:schemeClr val="bg1"/>
                          </a:solidFill>
                          <a:effectLst/>
                          <a:latin typeface="Arial"/>
                          <a:cs typeface="Arial"/>
                        </a:rPr>
                        <a:t>amylacea</a:t>
                      </a:r>
                      <a:r>
                        <a:rPr lang="en-GB" sz="1800" b="1" u="sng" kern="0" dirty="0">
                          <a:solidFill>
                            <a:schemeClr val="bg1"/>
                          </a:solidFill>
                          <a:effectLst/>
                          <a:latin typeface="Arial"/>
                          <a:cs typeface="Arial"/>
                        </a:rPr>
                        <a:t>)</a:t>
                      </a:r>
                      <a:endParaRPr lang="ar-SA" sz="1800" b="1" u="sng"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GB" sz="2000" b="1" u="sng" kern="0" dirty="0">
                          <a:solidFill>
                            <a:schemeClr val="bg1"/>
                          </a:solidFill>
                          <a:effectLst/>
                          <a:latin typeface="Arial"/>
                          <a:cs typeface="Arial"/>
                        </a:rPr>
                        <a:t>Acini and ducts</a:t>
                      </a:r>
                      <a:endParaRPr lang="ar-SA" sz="2000" b="1" u="sng"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GB" sz="2000" b="1" u="sng" kern="0" dirty="0">
                          <a:solidFill>
                            <a:schemeClr val="bg1"/>
                          </a:solidFill>
                          <a:effectLst/>
                          <a:latin typeface="Arial"/>
                          <a:cs typeface="Arial"/>
                        </a:rPr>
                        <a:t>Parenchyma</a:t>
                      </a:r>
                      <a:endParaRPr lang="ar-SA" sz="2000" b="1" u="sng"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GB" sz="2000" b="1" u="sng" kern="0" dirty="0">
                          <a:solidFill>
                            <a:schemeClr val="bg1"/>
                          </a:solidFill>
                          <a:effectLst/>
                          <a:latin typeface="Arial"/>
                          <a:cs typeface="Arial"/>
                        </a:rPr>
                        <a:t>Stroma</a:t>
                      </a:r>
                      <a:endParaRPr lang="ar-SA" sz="2000" b="1" u="sng" dirty="0">
                        <a:solidFill>
                          <a:schemeClr val="bg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5359078"/>
                  </a:ext>
                </a:extLst>
              </a:tr>
              <a:tr h="370840">
                <a:tc>
                  <a:txBody>
                    <a:bodyPr/>
                    <a:lstStyle/>
                    <a:p>
                      <a:pPr marL="180975" lvl="1" indent="-180975" algn="l" rtl="0">
                        <a:spcBef>
                          <a:spcPts val="600"/>
                        </a:spcBef>
                        <a:buClrTx/>
                        <a:buSzPct val="100000"/>
                        <a:buFont typeface="Arial" panose="020B0604020202020204" pitchFamily="34" charset="0"/>
                        <a:buChar char="•"/>
                        <a:defRPr/>
                      </a:pPr>
                      <a:r>
                        <a:rPr lang="en-GB" sz="1600" kern="1200" dirty="0">
                          <a:solidFill>
                            <a:schemeClr val="tx1"/>
                          </a:solidFill>
                          <a:latin typeface="+mn-lt"/>
                          <a:ea typeface="+mn-ea"/>
                          <a:cs typeface="+mn-cs"/>
                        </a:rPr>
                        <a:t>Round or oval masses of glycoprotein in the lumen of some glands.</a:t>
                      </a:r>
                    </a:p>
                    <a:p>
                      <a:pPr marL="180975" lvl="1" indent="-180975" algn="l" rtl="0">
                        <a:spcBef>
                          <a:spcPts val="600"/>
                        </a:spcBef>
                        <a:buClrTx/>
                        <a:buSzPct val="100000"/>
                        <a:buFont typeface="Arial" panose="020B0604020202020204" pitchFamily="34" charset="0"/>
                        <a:buChar char="•"/>
                        <a:defRPr/>
                      </a:pPr>
                      <a:r>
                        <a:rPr lang="en-GB" sz="1600" kern="1200" dirty="0">
                          <a:solidFill>
                            <a:schemeClr val="tx1"/>
                          </a:solidFill>
                          <a:latin typeface="+mn-lt"/>
                          <a:ea typeface="+mn-ea"/>
                          <a:cs typeface="+mn-cs"/>
                        </a:rPr>
                        <a:t>Increase with advancement of age &amp; become calcified.</a:t>
                      </a:r>
                    </a:p>
                    <a:p>
                      <a:pPr algn="l" rtl="0"/>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are lined with </a:t>
                      </a:r>
                      <a:r>
                        <a:rPr lang="en-GB" sz="1600" u="sng" kern="1200" dirty="0">
                          <a:solidFill>
                            <a:schemeClr val="tx1"/>
                          </a:solidFill>
                          <a:latin typeface="+mn-lt"/>
                          <a:ea typeface="+mn-ea"/>
                          <a:cs typeface="+mn-cs"/>
                        </a:rPr>
                        <a:t>simple </a:t>
                      </a:r>
                      <a:r>
                        <a:rPr lang="en-US" sz="1600" u="sng" dirty="0">
                          <a:solidFill>
                            <a:schemeClr val="tx1"/>
                          </a:solidFill>
                        </a:rPr>
                        <a:t>columnar</a:t>
                      </a:r>
                      <a:r>
                        <a:rPr lang="it-IT" sz="1600" kern="1200" dirty="0">
                          <a:solidFill>
                            <a:schemeClr val="tx1"/>
                          </a:solidFill>
                          <a:latin typeface="+mn-lt"/>
                          <a:ea typeface="+mn-ea"/>
                          <a:cs typeface="+mn-cs"/>
                        </a:rPr>
                        <a:t> or </a:t>
                      </a:r>
                      <a:r>
                        <a:rPr lang="en-US" sz="1600" u="sng" dirty="0">
                          <a:solidFill>
                            <a:schemeClr val="tx1"/>
                          </a:solidFill>
                        </a:rPr>
                        <a:t>pseudostratified columnar epithelium</a:t>
                      </a:r>
                      <a:r>
                        <a:rPr lang="en-US" sz="1600" dirty="0">
                          <a:solidFill>
                            <a:schemeClr val="tx1"/>
                          </a:solidFill>
                        </a:rPr>
                        <a:t> </a:t>
                      </a:r>
                      <a:r>
                        <a:rPr lang="en-GB" sz="1600" kern="1200" dirty="0">
                          <a:solidFill>
                            <a:schemeClr val="tx1"/>
                          </a:solidFill>
                          <a:latin typeface="+mn-lt"/>
                          <a:ea typeface="+mn-ea"/>
                          <a:cs typeface="+mn-cs"/>
                        </a:rPr>
                        <a:t> according to activity of the glands.</a:t>
                      </a:r>
                    </a:p>
                    <a:p>
                      <a:pPr algn="l" rtl="0"/>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rtl="0">
                        <a:spcBef>
                          <a:spcPts val="600"/>
                        </a:spcBef>
                        <a:buClr>
                          <a:srgbClr val="FF00FF"/>
                        </a:buClr>
                        <a:buSzPct val="75000"/>
                        <a:buFont typeface="Wingdings" pitchFamily="2" charset="2"/>
                        <a:buNone/>
                        <a:defRPr/>
                      </a:pPr>
                      <a:r>
                        <a:rPr lang="en-GB" sz="1800" kern="0" dirty="0">
                          <a:solidFill>
                            <a:schemeClr val="tx1"/>
                          </a:solidFill>
                          <a:effectLst/>
                          <a:latin typeface="Arial"/>
                          <a:cs typeface="Arial"/>
                        </a:rPr>
                        <a:t>30-50 glands in 3 concentric groups around the prostatic urethra:</a:t>
                      </a:r>
                    </a:p>
                    <a:p>
                      <a:pPr marL="536575" lvl="1" indent="-174625" algn="l" rtl="0">
                        <a:spcBef>
                          <a:spcPts val="600"/>
                        </a:spcBef>
                        <a:buClrTx/>
                        <a:buSzPct val="100000"/>
                        <a:buFont typeface="Wingdings" panose="05000000000000000000" pitchFamily="2" charset="2"/>
                        <a:buChar char="§"/>
                        <a:defRPr/>
                      </a:pPr>
                      <a:r>
                        <a:rPr lang="en-GB" sz="1600" b="1" u="sng" kern="0" dirty="0">
                          <a:solidFill>
                            <a:schemeClr val="tx1"/>
                          </a:solidFill>
                          <a:effectLst/>
                          <a:latin typeface="Arial"/>
                          <a:cs typeface="Arial"/>
                        </a:rPr>
                        <a:t>Mucosal group</a:t>
                      </a:r>
                      <a:r>
                        <a:rPr lang="en-GB" sz="1600" b="1" kern="0" dirty="0">
                          <a:solidFill>
                            <a:schemeClr val="tx1"/>
                          </a:solidFill>
                          <a:effectLst/>
                          <a:latin typeface="Arial"/>
                          <a:cs typeface="Arial"/>
                        </a:rPr>
                        <a:t>: </a:t>
                      </a:r>
                      <a:r>
                        <a:rPr lang="en-GB" sz="1600" kern="0" dirty="0">
                          <a:solidFill>
                            <a:schemeClr val="tx1"/>
                          </a:solidFill>
                          <a:effectLst/>
                          <a:latin typeface="Arial"/>
                          <a:cs typeface="Arial"/>
                        </a:rPr>
                        <a:t>small.</a:t>
                      </a:r>
                    </a:p>
                    <a:p>
                      <a:pPr marL="536575" lvl="1" indent="-174625" algn="l" rtl="0">
                        <a:spcBef>
                          <a:spcPts val="600"/>
                        </a:spcBef>
                        <a:buClrTx/>
                        <a:buSzPct val="100000"/>
                        <a:buFont typeface="Wingdings" panose="05000000000000000000" pitchFamily="2" charset="2"/>
                        <a:buChar char="§"/>
                        <a:defRPr/>
                      </a:pPr>
                      <a:r>
                        <a:rPr lang="en-GB" sz="1600" b="1" u="sng" kern="0" dirty="0">
                          <a:solidFill>
                            <a:schemeClr val="tx1"/>
                          </a:solidFill>
                          <a:effectLst/>
                          <a:latin typeface="Arial"/>
                          <a:ea typeface="+mn-ea"/>
                          <a:cs typeface="Arial"/>
                        </a:rPr>
                        <a:t>Submucosal group</a:t>
                      </a:r>
                      <a:r>
                        <a:rPr lang="en-GB" sz="1600" kern="0" dirty="0">
                          <a:solidFill>
                            <a:schemeClr val="tx1"/>
                          </a:solidFill>
                          <a:effectLst/>
                          <a:latin typeface="Arial"/>
                          <a:cs typeface="Arial"/>
                        </a:rPr>
                        <a:t>: medium-sized.</a:t>
                      </a:r>
                    </a:p>
                    <a:p>
                      <a:pPr marL="536575" lvl="1" indent="-174625" algn="l" rtl="0">
                        <a:spcBef>
                          <a:spcPts val="600"/>
                        </a:spcBef>
                        <a:buClrTx/>
                        <a:buSzPct val="100000"/>
                        <a:buFont typeface="Wingdings" panose="05000000000000000000" pitchFamily="2" charset="2"/>
                        <a:buChar char="§"/>
                        <a:defRPr/>
                      </a:pPr>
                      <a:r>
                        <a:rPr lang="en-GB" sz="1600" b="1" u="sng" kern="0" dirty="0">
                          <a:solidFill>
                            <a:schemeClr val="tx1"/>
                          </a:solidFill>
                          <a:effectLst/>
                          <a:latin typeface="Arial"/>
                          <a:ea typeface="+mn-ea"/>
                          <a:cs typeface="Arial"/>
                        </a:rPr>
                        <a:t>Main group</a:t>
                      </a:r>
                      <a:r>
                        <a:rPr lang="en-GB" sz="1600" kern="0" dirty="0">
                          <a:solidFill>
                            <a:schemeClr val="tx1"/>
                          </a:solidFill>
                          <a:effectLst/>
                          <a:latin typeface="Arial"/>
                          <a:cs typeface="Arial"/>
                        </a:rPr>
                        <a:t>: Large, 70% of all glands.</a:t>
                      </a:r>
                    </a:p>
                    <a:p>
                      <a:pPr algn="l" rtl="0"/>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kern="1200" dirty="0">
                          <a:solidFill>
                            <a:schemeClr val="tx1"/>
                          </a:solidFill>
                          <a:latin typeface="+mn-lt"/>
                          <a:ea typeface="+mn-ea"/>
                          <a:cs typeface="+mn-cs"/>
                        </a:rPr>
                        <a:t>fibromuscular</a:t>
                      </a:r>
                      <a:r>
                        <a:rPr lang="en-GB" sz="1800" kern="1200" dirty="0">
                          <a:solidFill>
                            <a:schemeClr val="tx1"/>
                          </a:solidFill>
                          <a:latin typeface="+mn-lt"/>
                          <a:ea typeface="+mn-ea"/>
                          <a:cs typeface="+mn-cs"/>
                        </a:rPr>
                        <a:t> capsule &amp; trabeculae</a:t>
                      </a:r>
                      <a:endParaRPr lang="en-GB" sz="1800" b="1" kern="0" dirty="0">
                        <a:solidFill>
                          <a:srgbClr val="FFFFFF"/>
                        </a:solidFill>
                        <a:effectLst>
                          <a:outerShdw blurRad="38100" dist="38100" dir="2700000" algn="tl">
                            <a:srgbClr val="000000"/>
                          </a:outerShdw>
                        </a:effectLst>
                        <a:latin typeface="Arial"/>
                        <a:cs typeface="Arial"/>
                      </a:endParaRPr>
                    </a:p>
                    <a:p>
                      <a:pPr algn="l" rtl="0"/>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0640974"/>
                  </a:ext>
                </a:extLst>
              </a:tr>
              <a:tr h="3708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u="sng" kern="0" dirty="0">
                          <a:solidFill>
                            <a:schemeClr val="tx1"/>
                          </a:solidFill>
                          <a:effectLst/>
                          <a:latin typeface="Arial"/>
                          <a:cs typeface="Arial"/>
                        </a:rPr>
                        <a:t>Function</a:t>
                      </a:r>
                      <a:r>
                        <a:rPr lang="en-GB" sz="1800" b="1" kern="0" dirty="0">
                          <a:solidFill>
                            <a:schemeClr val="tx1"/>
                          </a:solidFill>
                          <a:effectLst/>
                          <a:latin typeface="Arial"/>
                          <a:cs typeface="Arial"/>
                        </a:rPr>
                        <a:t>:</a:t>
                      </a:r>
                      <a:r>
                        <a:rPr lang="en-GB" sz="1800" kern="0" dirty="0">
                          <a:solidFill>
                            <a:schemeClr val="tx1"/>
                          </a:solidFill>
                          <a:effectLst/>
                          <a:latin typeface="Arial"/>
                          <a:cs typeface="Arial"/>
                        </a:rPr>
                        <a:t> </a:t>
                      </a:r>
                      <a:r>
                        <a:rPr lang="en-US" sz="1800" kern="0" dirty="0">
                          <a:solidFill>
                            <a:schemeClr val="tx1"/>
                          </a:solidFill>
                          <a:effectLst/>
                          <a:latin typeface="Arial"/>
                          <a:cs typeface="Arial"/>
                        </a:rPr>
                        <a:t>participates in the secretion of  the seminal fluid. Its secretion </a:t>
                      </a:r>
                      <a:r>
                        <a:rPr lang="en-GB" sz="1800" kern="0" dirty="0">
                          <a:solidFill>
                            <a:schemeClr val="tx1"/>
                          </a:solidFill>
                          <a:effectLst/>
                          <a:latin typeface="Arial"/>
                          <a:cs typeface="Arial"/>
                        </a:rPr>
                        <a:t>is rich in acid phosphatase &amp; proteolytic enzymes.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S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S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002170"/>
                  </a:ext>
                </a:extLst>
              </a:tr>
            </a:tbl>
          </a:graphicData>
        </a:graphic>
      </p:graphicFrame>
      <p:pic>
        <p:nvPicPr>
          <p:cNvPr id="4" name="Picture 4" descr="F21_19">
            <a:extLst>
              <a:ext uri="{FF2B5EF4-FFF2-40B4-BE49-F238E27FC236}">
                <a16:creationId xmlns:a16="http://schemas.microsoft.com/office/drawing/2014/main" id="{5C03527E-B5BF-4B7C-B124-EF8C51163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803487"/>
            <a:ext cx="2514600" cy="144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22_19">
            <a:extLst>
              <a:ext uri="{FF2B5EF4-FFF2-40B4-BE49-F238E27FC236}">
                <a16:creationId xmlns:a16="http://schemas.microsoft.com/office/drawing/2014/main" id="{7B022640-29BD-4FDB-AA28-92F708B0F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803487"/>
            <a:ext cx="1295400" cy="153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 name="Picture 7" descr="Clip_11">
            <a:extLst>
              <a:ext uri="{FF2B5EF4-FFF2-40B4-BE49-F238E27FC236}">
                <a16:creationId xmlns:a16="http://schemas.microsoft.com/office/drawing/2014/main" id="{BA0A4A5B-B261-4F69-BBEE-0EB8913A4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972" r="16457" b="6528"/>
          <a:stretch>
            <a:fillRect/>
          </a:stretch>
        </p:blipFill>
        <p:spPr bwMode="auto">
          <a:xfrm>
            <a:off x="5410200" y="4732025"/>
            <a:ext cx="2164780" cy="15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rostate5">
            <a:extLst>
              <a:ext uri="{FF2B5EF4-FFF2-40B4-BE49-F238E27FC236}">
                <a16:creationId xmlns:a16="http://schemas.microsoft.com/office/drawing/2014/main" id="{7F1D07A2-BAEF-4791-BF0D-DA359420C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4732025"/>
            <a:ext cx="2362200" cy="15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94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C94387-BB4A-1D46-B62C-436B32FF4BBB}"/>
              </a:ext>
            </a:extLst>
          </p:cNvPr>
          <p:cNvSpPr txBox="1"/>
          <p:nvPr/>
        </p:nvSpPr>
        <p:spPr>
          <a:xfrm>
            <a:off x="2800350" y="1981200"/>
            <a:ext cx="8458200" cy="4278094"/>
          </a:xfrm>
          <a:prstGeom prst="rect">
            <a:avLst/>
          </a:prstGeom>
          <a:noFill/>
        </p:spPr>
        <p:txBody>
          <a:bodyPr wrap="square" rtlCol="0">
            <a:spAutoFit/>
          </a:bodyPr>
          <a:lstStyle/>
          <a:p>
            <a:r>
              <a:rPr lang="en-US" sz="1600" dirty="0"/>
              <a:t>Q1: Which of the following is formed of mesothelial cells?</a:t>
            </a:r>
          </a:p>
          <a:p>
            <a:r>
              <a:rPr lang="en-US" sz="1600" dirty="0">
                <a:solidFill>
                  <a:schemeClr val="bg1">
                    <a:lumMod val="50000"/>
                  </a:schemeClr>
                </a:solidFill>
              </a:rPr>
              <a:t>A) Tunica Vaginalis   B) Tunica Albuginea   C) Tunica </a:t>
            </a:r>
            <a:r>
              <a:rPr lang="en-US" sz="1600" dirty="0" err="1">
                <a:solidFill>
                  <a:schemeClr val="bg1">
                    <a:lumMod val="50000"/>
                  </a:schemeClr>
                </a:solidFill>
              </a:rPr>
              <a:t>Vasculosa</a:t>
            </a:r>
            <a:r>
              <a:rPr lang="en-US" sz="1600" dirty="0">
                <a:solidFill>
                  <a:schemeClr val="bg1">
                    <a:lumMod val="50000"/>
                  </a:schemeClr>
                </a:solidFill>
              </a:rPr>
              <a:t>   D) all of them</a:t>
            </a:r>
          </a:p>
          <a:p>
            <a:endParaRPr lang="en-US" sz="1600" dirty="0"/>
          </a:p>
          <a:p>
            <a:r>
              <a:rPr lang="en-US" sz="1600" dirty="0"/>
              <a:t>Q2: the semi</a:t>
            </a:r>
            <a:r>
              <a:rPr lang="en-US" altLang="en-US" sz="1600" dirty="0"/>
              <a:t>niferous epithelium is formed of</a:t>
            </a:r>
            <a:r>
              <a:rPr lang="en-US" sz="1600" dirty="0"/>
              <a:t>?</a:t>
            </a:r>
          </a:p>
          <a:p>
            <a:r>
              <a:rPr lang="en-US" sz="1600" dirty="0">
                <a:solidFill>
                  <a:schemeClr val="bg1">
                    <a:lumMod val="50000"/>
                  </a:schemeClr>
                </a:solidFill>
              </a:rPr>
              <a:t>A) 1</a:t>
            </a:r>
            <a:r>
              <a:rPr lang="en-US" altLang="en-US" sz="1600" dirty="0">
                <a:solidFill>
                  <a:schemeClr val="bg1">
                    <a:lumMod val="50000"/>
                  </a:schemeClr>
                </a:solidFill>
              </a:rPr>
              <a:t> types of cells</a:t>
            </a:r>
            <a:r>
              <a:rPr lang="en-US" sz="1600" dirty="0">
                <a:solidFill>
                  <a:schemeClr val="bg1">
                    <a:lumMod val="50000"/>
                  </a:schemeClr>
                </a:solidFill>
              </a:rPr>
              <a:t>        B) 2</a:t>
            </a:r>
            <a:r>
              <a:rPr lang="en-US" altLang="en-US" sz="1600" dirty="0">
                <a:solidFill>
                  <a:schemeClr val="bg1">
                    <a:lumMod val="50000"/>
                  </a:schemeClr>
                </a:solidFill>
              </a:rPr>
              <a:t> types of cells</a:t>
            </a:r>
            <a:r>
              <a:rPr lang="en-US" sz="1600" dirty="0">
                <a:solidFill>
                  <a:schemeClr val="bg1">
                    <a:lumMod val="50000"/>
                  </a:schemeClr>
                </a:solidFill>
              </a:rPr>
              <a:t>          C) </a:t>
            </a:r>
            <a:r>
              <a:rPr lang="en-US" altLang="en-US" sz="1600" dirty="0">
                <a:solidFill>
                  <a:schemeClr val="bg1">
                    <a:lumMod val="50000"/>
                  </a:schemeClr>
                </a:solidFill>
              </a:rPr>
              <a:t>3 types of cells</a:t>
            </a:r>
            <a:r>
              <a:rPr lang="en-US" sz="1600" dirty="0">
                <a:solidFill>
                  <a:schemeClr val="bg1">
                    <a:lumMod val="50000"/>
                  </a:schemeClr>
                </a:solidFill>
              </a:rPr>
              <a:t>        D) 4</a:t>
            </a:r>
            <a:r>
              <a:rPr lang="en-US" altLang="en-US" sz="1600" dirty="0">
                <a:solidFill>
                  <a:schemeClr val="bg1">
                    <a:lumMod val="50000"/>
                  </a:schemeClr>
                </a:solidFill>
              </a:rPr>
              <a:t> types of cells</a:t>
            </a:r>
            <a:endParaRPr lang="en-US" sz="1600" dirty="0">
              <a:solidFill>
                <a:schemeClr val="bg1">
                  <a:lumMod val="50000"/>
                </a:schemeClr>
              </a:solidFill>
            </a:endParaRPr>
          </a:p>
          <a:p>
            <a:endParaRPr lang="en-US" sz="1600" dirty="0"/>
          </a:p>
          <a:p>
            <a:r>
              <a:rPr lang="en-US" sz="1600" dirty="0"/>
              <a:t>Q3: Which one is the function of interstitial cells of </a:t>
            </a:r>
            <a:r>
              <a:rPr lang="en-US" sz="1600" dirty="0" err="1"/>
              <a:t>leydig</a:t>
            </a:r>
            <a:r>
              <a:rPr lang="en-US" sz="1600" dirty="0"/>
              <a:t>?</a:t>
            </a:r>
          </a:p>
          <a:p>
            <a:r>
              <a:rPr lang="en-US" sz="1600" dirty="0">
                <a:solidFill>
                  <a:schemeClr val="bg1">
                    <a:lumMod val="50000"/>
                  </a:schemeClr>
                </a:solidFill>
              </a:rPr>
              <a:t>A) Produce spermatozoa                        B) Secrete testosterone                                    C) Supporting cells                                D) Formation of blood-testis barrier </a:t>
            </a:r>
            <a:endParaRPr lang="ar-SA" sz="1600" dirty="0">
              <a:solidFill>
                <a:schemeClr val="bg1">
                  <a:lumMod val="50000"/>
                </a:schemeClr>
              </a:solidFill>
            </a:endParaRPr>
          </a:p>
          <a:p>
            <a:pPr marL="342900" indent="-342900">
              <a:buAutoNum type="alphaUcParenR"/>
            </a:pPr>
            <a:endParaRPr lang="ar-SA" sz="1600" dirty="0"/>
          </a:p>
          <a:p>
            <a:r>
              <a:rPr lang="en-US" sz="1600" dirty="0"/>
              <a:t>Q4: the </a:t>
            </a:r>
            <a:r>
              <a:rPr lang="en-US" altLang="en-US" sz="1600" dirty="0"/>
              <a:t>Cytoplasm of </a:t>
            </a:r>
            <a:r>
              <a:rPr lang="en-US" sz="1600" dirty="0"/>
              <a:t>interstitial cells of Leydig is?</a:t>
            </a:r>
          </a:p>
          <a:p>
            <a:r>
              <a:rPr lang="en-US" sz="1600" dirty="0">
                <a:solidFill>
                  <a:schemeClr val="bg1">
                    <a:lumMod val="50000"/>
                  </a:schemeClr>
                </a:solidFill>
              </a:rPr>
              <a:t>A)pale-stained        B) deep basophilic         C)slightly Basophilic           D) </a:t>
            </a:r>
            <a:r>
              <a:rPr lang="en-US" altLang="en-US" sz="1600" dirty="0">
                <a:solidFill>
                  <a:schemeClr val="bg1">
                    <a:lumMod val="50000"/>
                  </a:schemeClr>
                </a:solidFill>
              </a:rPr>
              <a:t>acidophilic</a:t>
            </a:r>
            <a:endParaRPr lang="en-US" sz="1600" dirty="0">
              <a:solidFill>
                <a:schemeClr val="bg1">
                  <a:lumMod val="50000"/>
                </a:schemeClr>
              </a:solidFill>
            </a:endParaRPr>
          </a:p>
          <a:p>
            <a:pPr marL="342900" indent="-342900">
              <a:buFont typeface="+mj-lt"/>
              <a:buAutoNum type="alphaUcPeriod"/>
            </a:pPr>
            <a:endParaRPr lang="en-US" sz="1600" dirty="0">
              <a:solidFill>
                <a:schemeClr val="bg1">
                  <a:lumMod val="50000"/>
                </a:schemeClr>
              </a:solidFill>
            </a:endParaRPr>
          </a:p>
          <a:p>
            <a:r>
              <a:rPr lang="en-US" sz="1600" dirty="0"/>
              <a:t>Q5: What is the type of Epithelium is founded in DUCTUS EPIDIDYMIS?</a:t>
            </a:r>
          </a:p>
          <a:p>
            <a:r>
              <a:rPr lang="en-US" sz="1600" dirty="0">
                <a:solidFill>
                  <a:schemeClr val="bg1">
                    <a:lumMod val="50000"/>
                  </a:schemeClr>
                </a:solidFill>
              </a:rPr>
              <a:t>A) Simple columnar      B) pseudostratified columnar epithelium without stereocilia C)stratified squamous   D) pseudostratified columnar epithelium with stereocilia</a:t>
            </a:r>
          </a:p>
          <a:p>
            <a:pPr marL="342900" indent="-342900">
              <a:buAutoNum type="alphaLcParenR"/>
            </a:pPr>
            <a:endParaRPr lang="en-US" sz="1600" dirty="0">
              <a:solidFill>
                <a:schemeClr val="bg1">
                  <a:lumMod val="50000"/>
                </a:schemeClr>
              </a:solidFill>
            </a:endParaRPr>
          </a:p>
        </p:txBody>
      </p:sp>
      <p:sp>
        <p:nvSpPr>
          <p:cNvPr id="4" name="TextBox 3">
            <a:extLst>
              <a:ext uri="{FF2B5EF4-FFF2-40B4-BE49-F238E27FC236}">
                <a16:creationId xmlns:a16="http://schemas.microsoft.com/office/drawing/2014/main" id="{1B06FE4D-A4D5-3442-8DDD-44BAEA4B9E63}"/>
              </a:ext>
            </a:extLst>
          </p:cNvPr>
          <p:cNvSpPr txBox="1"/>
          <p:nvPr/>
        </p:nvSpPr>
        <p:spPr>
          <a:xfrm rot="10800000">
            <a:off x="11258550" y="3200400"/>
            <a:ext cx="797012" cy="1200329"/>
          </a:xfrm>
          <a:prstGeom prst="rect">
            <a:avLst/>
          </a:prstGeom>
          <a:noFill/>
        </p:spPr>
        <p:txBody>
          <a:bodyPr wrap="square" rtlCol="0">
            <a:spAutoFit/>
          </a:bodyPr>
          <a:lstStyle/>
          <a:p>
            <a:pPr marL="180975" indent="-180975">
              <a:buAutoNum type="arabicPeriod"/>
            </a:pPr>
            <a:r>
              <a:rPr lang="en-US" sz="1200" dirty="0">
                <a:solidFill>
                  <a:schemeClr val="bg1">
                    <a:lumMod val="75000"/>
                  </a:schemeClr>
                </a:solidFill>
              </a:rPr>
              <a:t>A</a:t>
            </a:r>
          </a:p>
          <a:p>
            <a:pPr marL="180975" indent="-180975">
              <a:buAutoNum type="arabicPeriod"/>
            </a:pPr>
            <a:r>
              <a:rPr lang="en-US" sz="1200" dirty="0">
                <a:solidFill>
                  <a:schemeClr val="bg1">
                    <a:lumMod val="75000"/>
                  </a:schemeClr>
                </a:solidFill>
              </a:rPr>
              <a:t>B</a:t>
            </a:r>
          </a:p>
          <a:p>
            <a:pPr marL="180975" indent="-180975">
              <a:buAutoNum type="arabicPeriod"/>
            </a:pPr>
            <a:r>
              <a:rPr lang="en-US" sz="1200" dirty="0">
                <a:solidFill>
                  <a:schemeClr val="bg1">
                    <a:lumMod val="75000"/>
                  </a:schemeClr>
                </a:solidFill>
              </a:rPr>
              <a:t>B</a:t>
            </a:r>
          </a:p>
          <a:p>
            <a:pPr marL="180975" indent="-180975">
              <a:buAutoNum type="arabicPeriod"/>
            </a:pPr>
            <a:r>
              <a:rPr lang="en-US" sz="1200" dirty="0">
                <a:solidFill>
                  <a:schemeClr val="bg1">
                    <a:lumMod val="75000"/>
                  </a:schemeClr>
                </a:solidFill>
              </a:rPr>
              <a:t>D</a:t>
            </a:r>
          </a:p>
          <a:p>
            <a:pPr marL="180975" indent="-180975">
              <a:buAutoNum type="arabicPeriod"/>
            </a:pPr>
            <a:r>
              <a:rPr lang="en-US" sz="1200" dirty="0">
                <a:solidFill>
                  <a:schemeClr val="bg1">
                    <a:lumMod val="75000"/>
                  </a:schemeClr>
                </a:solidFill>
              </a:rPr>
              <a:t>D</a:t>
            </a:r>
          </a:p>
          <a:p>
            <a:pPr marL="342900" indent="-342900">
              <a:buAutoNum type="arabicPeriod"/>
            </a:pPr>
            <a:endParaRPr lang="en-US" sz="1200" dirty="0">
              <a:solidFill>
                <a:schemeClr val="bg1">
                  <a:lumMod val="75000"/>
                </a:schemeClr>
              </a:solidFill>
            </a:endParaRPr>
          </a:p>
        </p:txBody>
      </p:sp>
    </p:spTree>
    <p:extLst>
      <p:ext uri="{BB962C8B-B14F-4D97-AF65-F5344CB8AC3E}">
        <p14:creationId xmlns:p14="http://schemas.microsoft.com/office/powerpoint/2010/main" val="118728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7FE7A8-4C77-9F4C-8BD9-7524A5A43F25}"/>
              </a:ext>
            </a:extLst>
          </p:cNvPr>
          <p:cNvSpPr txBox="1"/>
          <p:nvPr/>
        </p:nvSpPr>
        <p:spPr>
          <a:xfrm>
            <a:off x="2667000" y="1981200"/>
            <a:ext cx="9296400" cy="3293209"/>
          </a:xfrm>
          <a:prstGeom prst="rect">
            <a:avLst/>
          </a:prstGeom>
          <a:noFill/>
        </p:spPr>
        <p:txBody>
          <a:bodyPr wrap="square" rtlCol="0">
            <a:spAutoFit/>
          </a:bodyPr>
          <a:lstStyle/>
          <a:p>
            <a:r>
              <a:rPr lang="en-US" sz="1600" dirty="0"/>
              <a:t>Q6: What type of epithelium is founded in </a:t>
            </a:r>
            <a:r>
              <a:rPr lang="en-GB" sz="1600" dirty="0"/>
              <a:t>Acini and ducts</a:t>
            </a:r>
            <a:r>
              <a:rPr lang="en-US" sz="1600" dirty="0"/>
              <a:t> of the prostate?</a:t>
            </a:r>
          </a:p>
          <a:p>
            <a:r>
              <a:rPr lang="en-US" sz="1600" dirty="0">
                <a:solidFill>
                  <a:schemeClr val="bg1">
                    <a:lumMod val="50000"/>
                  </a:schemeClr>
                </a:solidFill>
              </a:rPr>
              <a:t>A) pseudostratified columnar epithelium                           B) Simple columnar </a:t>
            </a:r>
          </a:p>
          <a:p>
            <a:r>
              <a:rPr lang="en-US" sz="1600" dirty="0">
                <a:solidFill>
                  <a:schemeClr val="bg1">
                    <a:lumMod val="50000"/>
                  </a:schemeClr>
                </a:solidFill>
              </a:rPr>
              <a:t>C) pseudostratified columnar epithelium with stereocilia   D) A &amp; B</a:t>
            </a:r>
          </a:p>
          <a:p>
            <a:pPr marL="342900" indent="-342900">
              <a:buAutoNum type="alphaLcParenR"/>
            </a:pPr>
            <a:endParaRPr lang="en-US" sz="1600" dirty="0">
              <a:solidFill>
                <a:schemeClr val="bg1">
                  <a:lumMod val="50000"/>
                </a:schemeClr>
              </a:solidFill>
            </a:endParaRPr>
          </a:p>
          <a:p>
            <a:r>
              <a:rPr lang="en-US" sz="1600" dirty="0"/>
              <a:t>Q7: Which structure Secrete most of seminal fluid, rich in fructose &amp; vit. C? </a:t>
            </a:r>
          </a:p>
          <a:p>
            <a:r>
              <a:rPr lang="en-US" sz="1600" dirty="0">
                <a:solidFill>
                  <a:schemeClr val="bg1">
                    <a:lumMod val="50000"/>
                  </a:schemeClr>
                </a:solidFill>
              </a:rPr>
              <a:t>A) EPIDIDYMIS B) DUCTUS DEFERENS C) SEMINAL VESICLES   D) PROSTATE</a:t>
            </a:r>
          </a:p>
          <a:p>
            <a:endParaRPr lang="en-US" sz="1600" dirty="0"/>
          </a:p>
          <a:p>
            <a:r>
              <a:rPr lang="en-US" sz="1600" dirty="0"/>
              <a:t>Q8: Propelling of spermatozoa by strong peristalsis is Function of:</a:t>
            </a:r>
          </a:p>
          <a:p>
            <a:r>
              <a:rPr lang="en-US" sz="1600" dirty="0">
                <a:solidFill>
                  <a:schemeClr val="bg1">
                    <a:lumMod val="50000"/>
                  </a:schemeClr>
                </a:solidFill>
              </a:rPr>
              <a:t>A) EPIDIDYMIS B) DUCTUS DEFERENS C) SEMINAL VESICLES   D) PROSTATE</a:t>
            </a:r>
          </a:p>
          <a:p>
            <a:endParaRPr lang="en-US" sz="1600" dirty="0"/>
          </a:p>
          <a:p>
            <a:r>
              <a:rPr lang="en-US" sz="1600" dirty="0"/>
              <a:t>Q9: Which of the following is component of basal compartment in blood-testis barrier?</a:t>
            </a:r>
          </a:p>
          <a:p>
            <a:r>
              <a:rPr lang="en-US" sz="1600" dirty="0">
                <a:solidFill>
                  <a:schemeClr val="bg1">
                    <a:lumMod val="50000"/>
                  </a:schemeClr>
                </a:solidFill>
              </a:rPr>
              <a:t>A) Spermatogonia         B) Spermatids       C) Spermatogenic cell            D)Non of them</a:t>
            </a:r>
          </a:p>
          <a:p>
            <a:endParaRPr lang="en-US" sz="1600" dirty="0"/>
          </a:p>
        </p:txBody>
      </p:sp>
      <p:sp>
        <p:nvSpPr>
          <p:cNvPr id="5" name="TextBox 4">
            <a:extLst>
              <a:ext uri="{FF2B5EF4-FFF2-40B4-BE49-F238E27FC236}">
                <a16:creationId xmlns:a16="http://schemas.microsoft.com/office/drawing/2014/main" id="{FFFD4231-76F0-4ADD-ADCC-CFB07D846325}"/>
              </a:ext>
            </a:extLst>
          </p:cNvPr>
          <p:cNvSpPr txBox="1"/>
          <p:nvPr/>
        </p:nvSpPr>
        <p:spPr>
          <a:xfrm rot="10800000">
            <a:off x="11258550" y="3200400"/>
            <a:ext cx="797012" cy="1200329"/>
          </a:xfrm>
          <a:prstGeom prst="rect">
            <a:avLst/>
          </a:prstGeom>
          <a:noFill/>
        </p:spPr>
        <p:txBody>
          <a:bodyPr wrap="square" rtlCol="0">
            <a:spAutoFit/>
          </a:bodyPr>
          <a:lstStyle/>
          <a:p>
            <a:r>
              <a:rPr lang="en-US" sz="1200" dirty="0">
                <a:solidFill>
                  <a:schemeClr val="bg1">
                    <a:lumMod val="75000"/>
                  </a:schemeClr>
                </a:solidFill>
              </a:rPr>
              <a:t>6. D</a:t>
            </a:r>
          </a:p>
          <a:p>
            <a:r>
              <a:rPr lang="en-US" sz="1200" dirty="0">
                <a:solidFill>
                  <a:schemeClr val="bg1">
                    <a:lumMod val="75000"/>
                  </a:schemeClr>
                </a:solidFill>
              </a:rPr>
              <a:t>7. C</a:t>
            </a:r>
          </a:p>
          <a:p>
            <a:r>
              <a:rPr lang="en-US" sz="1200" dirty="0">
                <a:solidFill>
                  <a:schemeClr val="bg1">
                    <a:lumMod val="75000"/>
                  </a:schemeClr>
                </a:solidFill>
              </a:rPr>
              <a:t>8. B</a:t>
            </a:r>
          </a:p>
          <a:p>
            <a:r>
              <a:rPr lang="en-US" sz="1200" dirty="0">
                <a:solidFill>
                  <a:schemeClr val="bg1">
                    <a:lumMod val="75000"/>
                  </a:schemeClr>
                </a:solidFill>
              </a:rPr>
              <a:t>9. A</a:t>
            </a:r>
          </a:p>
          <a:p>
            <a:endParaRPr lang="en-US" sz="1200" dirty="0">
              <a:solidFill>
                <a:schemeClr val="bg1">
                  <a:lumMod val="75000"/>
                </a:schemeClr>
              </a:solidFill>
            </a:endParaRPr>
          </a:p>
          <a:p>
            <a:pPr marL="342900" indent="-342900">
              <a:buAutoNum type="arabicPeriod"/>
            </a:pPr>
            <a:endParaRPr lang="en-US" sz="1200" dirty="0">
              <a:solidFill>
                <a:schemeClr val="bg1">
                  <a:lumMod val="75000"/>
                </a:schemeClr>
              </a:solidFill>
            </a:endParaRPr>
          </a:p>
        </p:txBody>
      </p:sp>
    </p:spTree>
    <p:extLst>
      <p:ext uri="{BB962C8B-B14F-4D97-AF65-F5344CB8AC3E}">
        <p14:creationId xmlns:p14="http://schemas.microsoft.com/office/powerpoint/2010/main" val="3749536496"/>
      </p:ext>
    </p:extLst>
  </p:cSld>
  <p:clrMapOvr>
    <a:masterClrMapping/>
  </p:clrMapOvr>
</p:sld>
</file>

<file path=ppt/theme/theme1.xml><?xml version="1.0" encoding="utf-8"?>
<a:theme xmlns:a="http://schemas.openxmlformats.org/drawingml/2006/main" name="HistologyTeam437">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istologyTeam437" id="{A5062FC2-FE6D-4CC3-B4D2-479EDD0BAD45}" vid="{5A4C0EF4-E32F-4525-9B60-DC301E187EA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HistologyTeam437</Template>
  <TotalTime>10436</TotalTime>
  <Words>1160</Words>
  <Application>Microsoft Office PowerPoint</Application>
  <PresentationFormat>Widescreen</PresentationFormat>
  <Paragraphs>168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Arabic Typesetting</vt:lpstr>
      <vt:lpstr>Arial</vt:lpstr>
      <vt:lpstr>Calibri</vt:lpstr>
      <vt:lpstr>Courier New</vt:lpstr>
      <vt:lpstr>Trebuchet MS</vt:lpstr>
      <vt:lpstr>Wingdings</vt:lpstr>
      <vt:lpstr>Wingdings 3</vt:lpstr>
      <vt:lpstr>HistologyTeam437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خالد</cp:lastModifiedBy>
  <cp:revision>467</cp:revision>
  <dcterms:created xsi:type="dcterms:W3CDTF">2017-09-26T07:35:01Z</dcterms:created>
  <dcterms:modified xsi:type="dcterms:W3CDTF">2019-03-18T19:04:55Z</dcterms:modified>
</cp:coreProperties>
</file>