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4" r:id="rId5"/>
    <p:sldId id="266" r:id="rId6"/>
    <p:sldId id="268" r:id="rId7"/>
    <p:sldId id="270" r:id="rId8"/>
    <p:sldId id="271" r:id="rId9"/>
    <p:sldId id="272" r:id="rId10"/>
    <p:sldId id="274" r:id="rId11"/>
    <p:sldId id="276" r:id="rId12"/>
    <p:sldId id="278" r:id="rId13"/>
    <p:sldId id="280" r:id="rId14"/>
    <p:sldId id="282" r:id="rId15"/>
    <p:sldId id="284" r:id="rId16"/>
    <p:sldId id="286" r:id="rId17"/>
    <p:sldId id="287" r:id="rId18"/>
    <p:sldId id="289" r:id="rId19"/>
    <p:sldId id="291" r:id="rId20"/>
    <p:sldId id="293" r:id="rId21"/>
    <p:sldId id="295" r:id="rId22"/>
    <p:sldId id="297" r:id="rId23"/>
    <p:sldId id="300" r:id="rId24"/>
    <p:sldId id="299" r:id="rId25"/>
    <p:sldId id="301" r:id="rId26"/>
    <p:sldId id="304" r:id="rId27"/>
    <p:sldId id="303" r:id="rId28"/>
    <p:sldId id="306" r:id="rId29"/>
    <p:sldId id="308" r:id="rId30"/>
    <p:sldId id="310" r:id="rId31"/>
    <p:sldId id="312" r:id="rId32"/>
    <p:sldId id="314" r:id="rId33"/>
    <p:sldId id="315"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7BA1"/>
    <a:srgbClr val="6BA4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930" y="33"/>
      </p:cViewPr>
      <p:guideLst>
        <p:guide orient="horz" pos="216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940AEA-5188-418B-81DE-F807267F2D69}" type="doc">
      <dgm:prSet loTypeId="urn:microsoft.com/office/officeart/2005/8/layout/radial6" loCatId="cycle" qsTypeId="urn:microsoft.com/office/officeart/2005/8/quickstyle/3d1" qsCatId="3D" csTypeId="urn:microsoft.com/office/officeart/2005/8/colors/colorful1" csCatId="colorful" phldr="1"/>
      <dgm:spPr/>
      <dgm:t>
        <a:bodyPr/>
        <a:lstStyle/>
        <a:p>
          <a:pPr rtl="1"/>
          <a:endParaRPr lang="ar-SA"/>
        </a:p>
      </dgm:t>
    </dgm:pt>
    <dgm:pt modelId="{702248FA-25DD-4F1D-9CFF-1D6B3B8D4CAA}">
      <dgm:prSet phldrT="[نص]" custT="1"/>
      <dgm:spPr/>
      <dgm:t>
        <a:bodyPr/>
        <a:lstStyle/>
        <a:p>
          <a:pPr rtl="1"/>
          <a:r>
            <a:rPr lang="en-US" sz="2000" b="1" dirty="0">
              <a:solidFill>
                <a:schemeClr val="bg1"/>
              </a:solidFill>
            </a:rPr>
            <a:t>Family-centered</a:t>
          </a:r>
          <a:endParaRPr lang="ar-SA" sz="2000" dirty="0">
            <a:solidFill>
              <a:schemeClr val="bg1"/>
            </a:solidFill>
          </a:endParaRPr>
        </a:p>
      </dgm:t>
    </dgm:pt>
    <dgm:pt modelId="{9774F5E5-3274-4040-A755-D08610F87439}">
      <dgm:prSet phldrT="[نص]" custT="1"/>
      <dgm:spPr/>
      <dgm:t>
        <a:bodyPr/>
        <a:lstStyle/>
        <a:p>
          <a:pPr rtl="1"/>
          <a:r>
            <a:rPr lang="en-US" sz="2800" b="1" dirty="0">
              <a:solidFill>
                <a:schemeClr val="bg1"/>
              </a:solidFill>
            </a:rPr>
            <a:t>Timely</a:t>
          </a:r>
          <a:endParaRPr lang="ar-SA" sz="2800" dirty="0">
            <a:solidFill>
              <a:schemeClr val="bg1"/>
            </a:solidFill>
          </a:endParaRPr>
        </a:p>
      </dgm:t>
    </dgm:pt>
    <dgm:pt modelId="{4F4AD87B-BB4F-44D2-9980-A345D5D0AE0C}">
      <dgm:prSet phldrT="[نص]" custT="1"/>
      <dgm:spPr/>
      <dgm:t>
        <a:bodyPr/>
        <a:lstStyle/>
        <a:p>
          <a:pPr rtl="1"/>
          <a:r>
            <a:rPr lang="en-US" sz="2000" b="1" dirty="0">
              <a:solidFill>
                <a:schemeClr val="bg1"/>
              </a:solidFill>
            </a:rPr>
            <a:t>Effective</a:t>
          </a:r>
          <a:endParaRPr lang="ar-SA" sz="2000" dirty="0">
            <a:solidFill>
              <a:schemeClr val="bg1"/>
            </a:solidFill>
          </a:endParaRPr>
        </a:p>
      </dgm:t>
    </dgm:pt>
    <dgm:pt modelId="{EDBC24A7-E87C-49F4-BC9D-63CADDF57FBC}">
      <dgm:prSet phldrT="[نص]" custT="1"/>
      <dgm:spPr/>
      <dgm:t>
        <a:bodyPr/>
        <a:lstStyle/>
        <a:p>
          <a:pPr rtl="1"/>
          <a:r>
            <a:rPr lang="en-US" sz="2800" b="1" dirty="0">
              <a:solidFill>
                <a:schemeClr val="bg1"/>
              </a:solidFill>
            </a:rPr>
            <a:t>Safe</a:t>
          </a:r>
          <a:endParaRPr lang="ar-SA" sz="2800" b="1" dirty="0">
            <a:solidFill>
              <a:schemeClr val="bg1"/>
            </a:solidFill>
          </a:endParaRPr>
        </a:p>
      </dgm:t>
    </dgm:pt>
    <dgm:pt modelId="{9AE4881F-2FE7-4F66-B8AF-710DF9FC3B59}">
      <dgm:prSet phldrT="[نص]"/>
      <dgm:spPr/>
      <dgm:t>
        <a:bodyPr/>
        <a:lstStyle/>
        <a:p>
          <a:pPr rtl="1"/>
          <a:r>
            <a:rPr lang="en-US" b="1" dirty="0">
              <a:solidFill>
                <a:schemeClr val="bg1"/>
              </a:solidFill>
            </a:rPr>
            <a:t>Key Elements of Professionalism</a:t>
          </a:r>
          <a:endParaRPr lang="ar-SA" dirty="0">
            <a:solidFill>
              <a:schemeClr val="bg1"/>
            </a:solidFill>
          </a:endParaRPr>
        </a:p>
      </dgm:t>
    </dgm:pt>
    <dgm:pt modelId="{4BE9139F-4791-4B38-A91F-F9767C04310D}" type="sibTrans" cxnId="{F1486472-1F77-4D2B-AB23-6938A551A589}">
      <dgm:prSet/>
      <dgm:spPr/>
      <dgm:t>
        <a:bodyPr/>
        <a:lstStyle/>
        <a:p>
          <a:pPr rtl="1"/>
          <a:endParaRPr lang="ar-SA"/>
        </a:p>
      </dgm:t>
    </dgm:pt>
    <dgm:pt modelId="{0F66C699-4A9A-449C-98F6-814847BF8249}" type="parTrans" cxnId="{F1486472-1F77-4D2B-AB23-6938A551A589}">
      <dgm:prSet/>
      <dgm:spPr/>
      <dgm:t>
        <a:bodyPr/>
        <a:lstStyle/>
        <a:p>
          <a:pPr rtl="1"/>
          <a:endParaRPr lang="ar-SA"/>
        </a:p>
      </dgm:t>
    </dgm:pt>
    <dgm:pt modelId="{FF615DDE-0EFE-462B-A14E-5B3DF124F85B}" type="sibTrans" cxnId="{F9217976-593F-44F5-A8A4-30A1984EB257}">
      <dgm:prSet/>
      <dgm:spPr/>
      <dgm:t>
        <a:bodyPr/>
        <a:lstStyle/>
        <a:p>
          <a:pPr rtl="1"/>
          <a:endParaRPr lang="ar-SA"/>
        </a:p>
      </dgm:t>
    </dgm:pt>
    <dgm:pt modelId="{710E8736-D908-4080-AE64-356ABA4B6070}" type="parTrans" cxnId="{F9217976-593F-44F5-A8A4-30A1984EB257}">
      <dgm:prSet/>
      <dgm:spPr/>
      <dgm:t>
        <a:bodyPr/>
        <a:lstStyle/>
        <a:p>
          <a:pPr rtl="1"/>
          <a:endParaRPr lang="ar-SA"/>
        </a:p>
      </dgm:t>
    </dgm:pt>
    <dgm:pt modelId="{E82691AF-E2ED-437B-9404-8915D4777A10}" type="sibTrans" cxnId="{AECAAC85-6D44-4E86-A8CC-53C7524F9F8F}">
      <dgm:prSet/>
      <dgm:spPr/>
      <dgm:t>
        <a:bodyPr/>
        <a:lstStyle/>
        <a:p>
          <a:pPr rtl="1"/>
          <a:endParaRPr lang="ar-SA"/>
        </a:p>
      </dgm:t>
    </dgm:pt>
    <dgm:pt modelId="{1DE5872A-B6D9-43B4-B7A5-CD21A0CAF68D}" type="parTrans" cxnId="{AECAAC85-6D44-4E86-A8CC-53C7524F9F8F}">
      <dgm:prSet/>
      <dgm:spPr/>
      <dgm:t>
        <a:bodyPr/>
        <a:lstStyle/>
        <a:p>
          <a:pPr rtl="1"/>
          <a:endParaRPr lang="ar-SA"/>
        </a:p>
      </dgm:t>
    </dgm:pt>
    <dgm:pt modelId="{423EF445-2AF5-4B2D-AC24-5765B203F8A4}" type="sibTrans" cxnId="{604330EC-1336-44E4-8ED8-786537A7BC08}">
      <dgm:prSet/>
      <dgm:spPr/>
      <dgm:t>
        <a:bodyPr/>
        <a:lstStyle/>
        <a:p>
          <a:pPr rtl="1"/>
          <a:endParaRPr lang="ar-SA"/>
        </a:p>
      </dgm:t>
    </dgm:pt>
    <dgm:pt modelId="{FA1265BD-15EC-43D4-A842-921E0635D327}" type="parTrans" cxnId="{604330EC-1336-44E4-8ED8-786537A7BC08}">
      <dgm:prSet/>
      <dgm:spPr/>
      <dgm:t>
        <a:bodyPr/>
        <a:lstStyle/>
        <a:p>
          <a:pPr rtl="1"/>
          <a:endParaRPr lang="ar-SA"/>
        </a:p>
      </dgm:t>
    </dgm:pt>
    <dgm:pt modelId="{54E3BF4E-FC3D-4B8F-B69B-4494C1124D10}" type="sibTrans" cxnId="{F962B63F-DA22-4833-8435-FDF509334547}">
      <dgm:prSet/>
      <dgm:spPr/>
      <dgm:t>
        <a:bodyPr/>
        <a:lstStyle/>
        <a:p>
          <a:pPr rtl="1"/>
          <a:endParaRPr lang="ar-SA"/>
        </a:p>
      </dgm:t>
    </dgm:pt>
    <dgm:pt modelId="{AFE53A8F-3D4F-41DD-B41B-D5F2E50F50B1}" type="parTrans" cxnId="{F962B63F-DA22-4833-8435-FDF509334547}">
      <dgm:prSet/>
      <dgm:spPr/>
      <dgm:t>
        <a:bodyPr/>
        <a:lstStyle/>
        <a:p>
          <a:pPr rtl="1"/>
          <a:endParaRPr lang="ar-SA"/>
        </a:p>
      </dgm:t>
    </dgm:pt>
    <dgm:pt modelId="{DC4F99EA-378E-49F7-95ED-1129815BBFCB}">
      <dgm:prSet/>
      <dgm:spPr/>
      <dgm:t>
        <a:bodyPr/>
        <a:lstStyle/>
        <a:p>
          <a:pPr rtl="1"/>
          <a:r>
            <a:rPr lang="en-US" b="1" dirty="0">
              <a:solidFill>
                <a:schemeClr val="bg1"/>
              </a:solidFill>
            </a:rPr>
            <a:t>Equal</a:t>
          </a:r>
          <a:endParaRPr lang="ar-SA" dirty="0">
            <a:solidFill>
              <a:schemeClr val="bg1"/>
            </a:solidFill>
          </a:endParaRPr>
        </a:p>
      </dgm:t>
    </dgm:pt>
    <dgm:pt modelId="{5B8163F5-FAFB-4FC4-86F6-7EA088914693}" type="parTrans" cxnId="{824E5BD2-6E62-4A54-B585-13A53231902E}">
      <dgm:prSet/>
      <dgm:spPr/>
      <dgm:t>
        <a:bodyPr/>
        <a:lstStyle/>
        <a:p>
          <a:pPr rtl="1"/>
          <a:endParaRPr lang="ar-SA"/>
        </a:p>
      </dgm:t>
    </dgm:pt>
    <dgm:pt modelId="{55B3269D-02AA-47EA-AE71-471EB95A5298}" type="sibTrans" cxnId="{824E5BD2-6E62-4A54-B585-13A53231902E}">
      <dgm:prSet/>
      <dgm:spPr/>
      <dgm:t>
        <a:bodyPr/>
        <a:lstStyle/>
        <a:p>
          <a:pPr rtl="1"/>
          <a:endParaRPr lang="ar-SA"/>
        </a:p>
      </dgm:t>
    </dgm:pt>
    <dgm:pt modelId="{00A4164B-78A3-4EDB-AC3C-AF5FF5674FD2}">
      <dgm:prSet custT="1"/>
      <dgm:spPr/>
      <dgm:t>
        <a:bodyPr/>
        <a:lstStyle/>
        <a:p>
          <a:pPr rtl="1"/>
          <a:r>
            <a:rPr lang="en-US" sz="2000" b="1" dirty="0">
              <a:solidFill>
                <a:schemeClr val="bg1"/>
              </a:solidFill>
            </a:rPr>
            <a:t>Efficient</a:t>
          </a:r>
          <a:endParaRPr lang="ar-SA" sz="2000" dirty="0">
            <a:solidFill>
              <a:schemeClr val="bg1"/>
            </a:solidFill>
          </a:endParaRPr>
        </a:p>
      </dgm:t>
    </dgm:pt>
    <dgm:pt modelId="{4ED3AA50-9CA2-46E3-ACB4-234C77E36707}" type="parTrans" cxnId="{5D8A5B37-97CA-449C-93E1-677B1F1C4412}">
      <dgm:prSet/>
      <dgm:spPr/>
      <dgm:t>
        <a:bodyPr/>
        <a:lstStyle/>
        <a:p>
          <a:pPr rtl="1"/>
          <a:endParaRPr lang="ar-SA"/>
        </a:p>
      </dgm:t>
    </dgm:pt>
    <dgm:pt modelId="{2ABC3477-C8E5-4B9A-89F1-3F6DC8DA7B55}" type="sibTrans" cxnId="{5D8A5B37-97CA-449C-93E1-677B1F1C4412}">
      <dgm:prSet/>
      <dgm:spPr/>
      <dgm:t>
        <a:bodyPr/>
        <a:lstStyle/>
        <a:p>
          <a:pPr rtl="1"/>
          <a:endParaRPr lang="ar-SA"/>
        </a:p>
      </dgm:t>
    </dgm:pt>
    <dgm:pt modelId="{75DA9952-9838-4F9A-BA16-C857BB5D0A6A}" type="pres">
      <dgm:prSet presAssocID="{D1940AEA-5188-418B-81DE-F807267F2D69}" presName="Name0" presStyleCnt="0">
        <dgm:presLayoutVars>
          <dgm:chMax val="1"/>
          <dgm:dir/>
          <dgm:animLvl val="ctr"/>
          <dgm:resizeHandles val="exact"/>
        </dgm:presLayoutVars>
      </dgm:prSet>
      <dgm:spPr/>
    </dgm:pt>
    <dgm:pt modelId="{EAB026E1-3FC8-4D39-A651-5EFD094178B6}" type="pres">
      <dgm:prSet presAssocID="{9AE4881F-2FE7-4F66-B8AF-710DF9FC3B59}" presName="centerShape" presStyleLbl="node0" presStyleIdx="0" presStyleCnt="1" custScaleX="125456" custScaleY="118077"/>
      <dgm:spPr/>
    </dgm:pt>
    <dgm:pt modelId="{C72A3050-95CE-4562-A729-15E988A69F5D}" type="pres">
      <dgm:prSet presAssocID="{EDBC24A7-E87C-49F4-BC9D-63CADDF57FBC}" presName="node" presStyleLbl="node1" presStyleIdx="0" presStyleCnt="6">
        <dgm:presLayoutVars>
          <dgm:bulletEnabled val="1"/>
        </dgm:presLayoutVars>
      </dgm:prSet>
      <dgm:spPr/>
    </dgm:pt>
    <dgm:pt modelId="{2109032E-C3FF-4594-9CB3-E20134FDB0D3}" type="pres">
      <dgm:prSet presAssocID="{EDBC24A7-E87C-49F4-BC9D-63CADDF57FBC}" presName="dummy" presStyleCnt="0"/>
      <dgm:spPr/>
    </dgm:pt>
    <dgm:pt modelId="{BE57AF89-F38C-480C-B027-E0381D482CF9}" type="pres">
      <dgm:prSet presAssocID="{54E3BF4E-FC3D-4B8F-B69B-4494C1124D10}" presName="sibTrans" presStyleLbl="sibTrans2D1" presStyleIdx="0" presStyleCnt="6"/>
      <dgm:spPr/>
    </dgm:pt>
    <dgm:pt modelId="{707E7A80-ADD7-4267-824C-C6165F3C7ED8}" type="pres">
      <dgm:prSet presAssocID="{4F4AD87B-BB4F-44D2-9980-A345D5D0AE0C}" presName="node" presStyleLbl="node1" presStyleIdx="1" presStyleCnt="6">
        <dgm:presLayoutVars>
          <dgm:bulletEnabled val="1"/>
        </dgm:presLayoutVars>
      </dgm:prSet>
      <dgm:spPr/>
    </dgm:pt>
    <dgm:pt modelId="{91C40224-9842-4BFD-A071-2934205EAA5D}" type="pres">
      <dgm:prSet presAssocID="{4F4AD87B-BB4F-44D2-9980-A345D5D0AE0C}" presName="dummy" presStyleCnt="0"/>
      <dgm:spPr/>
    </dgm:pt>
    <dgm:pt modelId="{00663131-FA94-4A2B-967F-41C21849FB24}" type="pres">
      <dgm:prSet presAssocID="{423EF445-2AF5-4B2D-AC24-5765B203F8A4}" presName="sibTrans" presStyleLbl="sibTrans2D1" presStyleIdx="1" presStyleCnt="6"/>
      <dgm:spPr/>
    </dgm:pt>
    <dgm:pt modelId="{BC618A94-3110-4AE6-9EC2-212F228CC6BD}" type="pres">
      <dgm:prSet presAssocID="{00A4164B-78A3-4EDB-AC3C-AF5FF5674FD2}" presName="node" presStyleLbl="node1" presStyleIdx="2" presStyleCnt="6">
        <dgm:presLayoutVars>
          <dgm:bulletEnabled val="1"/>
        </dgm:presLayoutVars>
      </dgm:prSet>
      <dgm:spPr/>
    </dgm:pt>
    <dgm:pt modelId="{DAE09842-344F-4CC1-B3EF-A3EBE6845297}" type="pres">
      <dgm:prSet presAssocID="{00A4164B-78A3-4EDB-AC3C-AF5FF5674FD2}" presName="dummy" presStyleCnt="0"/>
      <dgm:spPr/>
    </dgm:pt>
    <dgm:pt modelId="{0740DFC6-1901-4774-BCA9-703E46C43E26}" type="pres">
      <dgm:prSet presAssocID="{2ABC3477-C8E5-4B9A-89F1-3F6DC8DA7B55}" presName="sibTrans" presStyleLbl="sibTrans2D1" presStyleIdx="2" presStyleCnt="6"/>
      <dgm:spPr/>
    </dgm:pt>
    <dgm:pt modelId="{58E8943D-61B3-49E2-8CB4-6CC83BEA420A}" type="pres">
      <dgm:prSet presAssocID="{DC4F99EA-378E-49F7-95ED-1129815BBFCB}" presName="node" presStyleLbl="node1" presStyleIdx="3" presStyleCnt="6">
        <dgm:presLayoutVars>
          <dgm:bulletEnabled val="1"/>
        </dgm:presLayoutVars>
      </dgm:prSet>
      <dgm:spPr/>
    </dgm:pt>
    <dgm:pt modelId="{74E6BA4C-E368-43D2-846D-00DB0209A80B}" type="pres">
      <dgm:prSet presAssocID="{DC4F99EA-378E-49F7-95ED-1129815BBFCB}" presName="dummy" presStyleCnt="0"/>
      <dgm:spPr/>
    </dgm:pt>
    <dgm:pt modelId="{B8152804-D7DD-4496-8B39-764528C0755C}" type="pres">
      <dgm:prSet presAssocID="{55B3269D-02AA-47EA-AE71-471EB95A5298}" presName="sibTrans" presStyleLbl="sibTrans2D1" presStyleIdx="3" presStyleCnt="6"/>
      <dgm:spPr/>
    </dgm:pt>
    <dgm:pt modelId="{7BCEE9ED-0F09-474C-B7F0-5F68BA6CA94E}" type="pres">
      <dgm:prSet presAssocID="{9774F5E5-3274-4040-A755-D08610F87439}" presName="node" presStyleLbl="node1" presStyleIdx="4" presStyleCnt="6">
        <dgm:presLayoutVars>
          <dgm:bulletEnabled val="1"/>
        </dgm:presLayoutVars>
      </dgm:prSet>
      <dgm:spPr/>
    </dgm:pt>
    <dgm:pt modelId="{AFF7BF89-88DB-4E27-8884-7C888C7C637B}" type="pres">
      <dgm:prSet presAssocID="{9774F5E5-3274-4040-A755-D08610F87439}" presName="dummy" presStyleCnt="0"/>
      <dgm:spPr/>
    </dgm:pt>
    <dgm:pt modelId="{8D80E048-AACF-4CA4-8729-B91668FBEC71}" type="pres">
      <dgm:prSet presAssocID="{E82691AF-E2ED-437B-9404-8915D4777A10}" presName="sibTrans" presStyleLbl="sibTrans2D1" presStyleIdx="4" presStyleCnt="6"/>
      <dgm:spPr/>
    </dgm:pt>
    <dgm:pt modelId="{1FF2C977-46B5-4F90-BCE2-778E59EA3E76}" type="pres">
      <dgm:prSet presAssocID="{702248FA-25DD-4F1D-9CFF-1D6B3B8D4CAA}" presName="node" presStyleLbl="node1" presStyleIdx="5" presStyleCnt="6" custRadScaleRad="104254" custRadScaleInc="2859">
        <dgm:presLayoutVars>
          <dgm:bulletEnabled val="1"/>
        </dgm:presLayoutVars>
      </dgm:prSet>
      <dgm:spPr/>
    </dgm:pt>
    <dgm:pt modelId="{D2E0DC81-4664-413A-BEFB-CB84EA76D53B}" type="pres">
      <dgm:prSet presAssocID="{702248FA-25DD-4F1D-9CFF-1D6B3B8D4CAA}" presName="dummy" presStyleCnt="0"/>
      <dgm:spPr/>
    </dgm:pt>
    <dgm:pt modelId="{21DC9A5A-7313-402E-BD11-03DE0379DBA5}" type="pres">
      <dgm:prSet presAssocID="{FF615DDE-0EFE-462B-A14E-5B3DF124F85B}" presName="sibTrans" presStyleLbl="sibTrans2D1" presStyleIdx="5" presStyleCnt="6"/>
      <dgm:spPr/>
    </dgm:pt>
  </dgm:ptLst>
  <dgm:cxnLst>
    <dgm:cxn modelId="{B121470E-4862-4D17-9E52-D659BF1C50C5}" type="presOf" srcId="{EDBC24A7-E87C-49F4-BC9D-63CADDF57FBC}" destId="{C72A3050-95CE-4562-A729-15E988A69F5D}" srcOrd="0" destOrd="0" presId="urn:microsoft.com/office/officeart/2005/8/layout/radial6"/>
    <dgm:cxn modelId="{7D68D02A-C59B-43E2-A650-A55A85AB9874}" type="presOf" srcId="{2ABC3477-C8E5-4B9A-89F1-3F6DC8DA7B55}" destId="{0740DFC6-1901-4774-BCA9-703E46C43E26}" srcOrd="0" destOrd="0" presId="urn:microsoft.com/office/officeart/2005/8/layout/radial6"/>
    <dgm:cxn modelId="{5D8A5B37-97CA-449C-93E1-677B1F1C4412}" srcId="{9AE4881F-2FE7-4F66-B8AF-710DF9FC3B59}" destId="{00A4164B-78A3-4EDB-AC3C-AF5FF5674FD2}" srcOrd="2" destOrd="0" parTransId="{4ED3AA50-9CA2-46E3-ACB4-234C77E36707}" sibTransId="{2ABC3477-C8E5-4B9A-89F1-3F6DC8DA7B55}"/>
    <dgm:cxn modelId="{F962B63F-DA22-4833-8435-FDF509334547}" srcId="{9AE4881F-2FE7-4F66-B8AF-710DF9FC3B59}" destId="{EDBC24A7-E87C-49F4-BC9D-63CADDF57FBC}" srcOrd="0" destOrd="0" parTransId="{AFE53A8F-3D4F-41DD-B41B-D5F2E50F50B1}" sibTransId="{54E3BF4E-FC3D-4B8F-B69B-4494C1124D10}"/>
    <dgm:cxn modelId="{8CDE2662-EA8C-48EF-BB70-2642A1AC53A0}" type="presOf" srcId="{9774F5E5-3274-4040-A755-D08610F87439}" destId="{7BCEE9ED-0F09-474C-B7F0-5F68BA6CA94E}" srcOrd="0" destOrd="0" presId="urn:microsoft.com/office/officeart/2005/8/layout/radial6"/>
    <dgm:cxn modelId="{7138366E-977A-479B-B5ED-558DF9E2EE72}" type="presOf" srcId="{4F4AD87B-BB4F-44D2-9980-A345D5D0AE0C}" destId="{707E7A80-ADD7-4267-824C-C6165F3C7ED8}" srcOrd="0" destOrd="0" presId="urn:microsoft.com/office/officeart/2005/8/layout/radial6"/>
    <dgm:cxn modelId="{F1486472-1F77-4D2B-AB23-6938A551A589}" srcId="{D1940AEA-5188-418B-81DE-F807267F2D69}" destId="{9AE4881F-2FE7-4F66-B8AF-710DF9FC3B59}" srcOrd="0" destOrd="0" parTransId="{0F66C699-4A9A-449C-98F6-814847BF8249}" sibTransId="{4BE9139F-4791-4B38-A91F-F9767C04310D}"/>
    <dgm:cxn modelId="{F9217976-593F-44F5-A8A4-30A1984EB257}" srcId="{9AE4881F-2FE7-4F66-B8AF-710DF9FC3B59}" destId="{702248FA-25DD-4F1D-9CFF-1D6B3B8D4CAA}" srcOrd="5" destOrd="0" parTransId="{710E8736-D908-4080-AE64-356ABA4B6070}" sibTransId="{FF615DDE-0EFE-462B-A14E-5B3DF124F85B}"/>
    <dgm:cxn modelId="{00AA8577-EFD9-41A5-942D-DFFC8CF185B3}" type="presOf" srcId="{423EF445-2AF5-4B2D-AC24-5765B203F8A4}" destId="{00663131-FA94-4A2B-967F-41C21849FB24}" srcOrd="0" destOrd="0" presId="urn:microsoft.com/office/officeart/2005/8/layout/radial6"/>
    <dgm:cxn modelId="{B5807E82-7E22-4F4F-9FBB-D21E78E648A0}" type="presOf" srcId="{D1940AEA-5188-418B-81DE-F807267F2D69}" destId="{75DA9952-9838-4F9A-BA16-C857BB5D0A6A}" srcOrd="0" destOrd="0" presId="urn:microsoft.com/office/officeart/2005/8/layout/radial6"/>
    <dgm:cxn modelId="{AECAAC85-6D44-4E86-A8CC-53C7524F9F8F}" srcId="{9AE4881F-2FE7-4F66-B8AF-710DF9FC3B59}" destId="{9774F5E5-3274-4040-A755-D08610F87439}" srcOrd="4" destOrd="0" parTransId="{1DE5872A-B6D9-43B4-B7A5-CD21A0CAF68D}" sibTransId="{E82691AF-E2ED-437B-9404-8915D4777A10}"/>
    <dgm:cxn modelId="{92D3EEB4-56A2-4D07-922F-542130BAEBB0}" type="presOf" srcId="{55B3269D-02AA-47EA-AE71-471EB95A5298}" destId="{B8152804-D7DD-4496-8B39-764528C0755C}" srcOrd="0" destOrd="0" presId="urn:microsoft.com/office/officeart/2005/8/layout/radial6"/>
    <dgm:cxn modelId="{B81074B5-A40F-45BB-B92E-B1D90912EFD4}" type="presOf" srcId="{DC4F99EA-378E-49F7-95ED-1129815BBFCB}" destId="{58E8943D-61B3-49E2-8CB4-6CC83BEA420A}" srcOrd="0" destOrd="0" presId="urn:microsoft.com/office/officeart/2005/8/layout/radial6"/>
    <dgm:cxn modelId="{E8C110BA-0DB7-4F66-B8F3-C7DECB3DBD82}" type="presOf" srcId="{FF615DDE-0EFE-462B-A14E-5B3DF124F85B}" destId="{21DC9A5A-7313-402E-BD11-03DE0379DBA5}" srcOrd="0" destOrd="0" presId="urn:microsoft.com/office/officeart/2005/8/layout/radial6"/>
    <dgm:cxn modelId="{B78C23C2-3415-4D3B-AB09-0F7EDAFECFA1}" type="presOf" srcId="{9AE4881F-2FE7-4F66-B8AF-710DF9FC3B59}" destId="{EAB026E1-3FC8-4D39-A651-5EFD094178B6}" srcOrd="0" destOrd="0" presId="urn:microsoft.com/office/officeart/2005/8/layout/radial6"/>
    <dgm:cxn modelId="{824E5BD2-6E62-4A54-B585-13A53231902E}" srcId="{9AE4881F-2FE7-4F66-B8AF-710DF9FC3B59}" destId="{DC4F99EA-378E-49F7-95ED-1129815BBFCB}" srcOrd="3" destOrd="0" parTransId="{5B8163F5-FAFB-4FC4-86F6-7EA088914693}" sibTransId="{55B3269D-02AA-47EA-AE71-471EB95A5298}"/>
    <dgm:cxn modelId="{9B06B4D4-14D3-4A14-86A6-9AC907F67DC5}" type="presOf" srcId="{E82691AF-E2ED-437B-9404-8915D4777A10}" destId="{8D80E048-AACF-4CA4-8729-B91668FBEC71}" srcOrd="0" destOrd="0" presId="urn:microsoft.com/office/officeart/2005/8/layout/radial6"/>
    <dgm:cxn modelId="{34929DD6-5BE8-41B9-8FBE-EB76E87961BF}" type="presOf" srcId="{54E3BF4E-FC3D-4B8F-B69B-4494C1124D10}" destId="{BE57AF89-F38C-480C-B027-E0381D482CF9}" srcOrd="0" destOrd="0" presId="urn:microsoft.com/office/officeart/2005/8/layout/radial6"/>
    <dgm:cxn modelId="{A70E35E1-7A88-48D0-8005-C2696E6E3394}" type="presOf" srcId="{702248FA-25DD-4F1D-9CFF-1D6B3B8D4CAA}" destId="{1FF2C977-46B5-4F90-BCE2-778E59EA3E76}" srcOrd="0" destOrd="0" presId="urn:microsoft.com/office/officeart/2005/8/layout/radial6"/>
    <dgm:cxn modelId="{604330EC-1336-44E4-8ED8-786537A7BC08}" srcId="{9AE4881F-2FE7-4F66-B8AF-710DF9FC3B59}" destId="{4F4AD87B-BB4F-44D2-9980-A345D5D0AE0C}" srcOrd="1" destOrd="0" parTransId="{FA1265BD-15EC-43D4-A842-921E0635D327}" sibTransId="{423EF445-2AF5-4B2D-AC24-5765B203F8A4}"/>
    <dgm:cxn modelId="{ED9656FC-3521-43F7-8D59-E1A7DCE35B1D}" type="presOf" srcId="{00A4164B-78A3-4EDB-AC3C-AF5FF5674FD2}" destId="{BC618A94-3110-4AE6-9EC2-212F228CC6BD}" srcOrd="0" destOrd="0" presId="urn:microsoft.com/office/officeart/2005/8/layout/radial6"/>
    <dgm:cxn modelId="{9684373B-2221-4DAE-B868-E7FADD4254AF}" type="presParOf" srcId="{75DA9952-9838-4F9A-BA16-C857BB5D0A6A}" destId="{EAB026E1-3FC8-4D39-A651-5EFD094178B6}" srcOrd="0" destOrd="0" presId="urn:microsoft.com/office/officeart/2005/8/layout/radial6"/>
    <dgm:cxn modelId="{41759EDA-40F4-49A9-AFDD-E2DBA74F797E}" type="presParOf" srcId="{75DA9952-9838-4F9A-BA16-C857BB5D0A6A}" destId="{C72A3050-95CE-4562-A729-15E988A69F5D}" srcOrd="1" destOrd="0" presId="urn:microsoft.com/office/officeart/2005/8/layout/radial6"/>
    <dgm:cxn modelId="{95E3FF1A-F756-4923-B90E-D02AA56F636E}" type="presParOf" srcId="{75DA9952-9838-4F9A-BA16-C857BB5D0A6A}" destId="{2109032E-C3FF-4594-9CB3-E20134FDB0D3}" srcOrd="2" destOrd="0" presId="urn:microsoft.com/office/officeart/2005/8/layout/radial6"/>
    <dgm:cxn modelId="{9734AAD6-6A70-4DD3-A3E1-85A5EBD32482}" type="presParOf" srcId="{75DA9952-9838-4F9A-BA16-C857BB5D0A6A}" destId="{BE57AF89-F38C-480C-B027-E0381D482CF9}" srcOrd="3" destOrd="0" presId="urn:microsoft.com/office/officeart/2005/8/layout/radial6"/>
    <dgm:cxn modelId="{D04A94E5-A475-40D0-8E5C-4D158F2367BA}" type="presParOf" srcId="{75DA9952-9838-4F9A-BA16-C857BB5D0A6A}" destId="{707E7A80-ADD7-4267-824C-C6165F3C7ED8}" srcOrd="4" destOrd="0" presId="urn:microsoft.com/office/officeart/2005/8/layout/radial6"/>
    <dgm:cxn modelId="{9D3D9CAC-432E-44BB-80C6-5D395BA281DE}" type="presParOf" srcId="{75DA9952-9838-4F9A-BA16-C857BB5D0A6A}" destId="{91C40224-9842-4BFD-A071-2934205EAA5D}" srcOrd="5" destOrd="0" presId="urn:microsoft.com/office/officeart/2005/8/layout/radial6"/>
    <dgm:cxn modelId="{695F83E1-C2ED-4FCC-990E-5A6DFDA26732}" type="presParOf" srcId="{75DA9952-9838-4F9A-BA16-C857BB5D0A6A}" destId="{00663131-FA94-4A2B-967F-41C21849FB24}" srcOrd="6" destOrd="0" presId="urn:microsoft.com/office/officeart/2005/8/layout/radial6"/>
    <dgm:cxn modelId="{A14E3C65-F2D6-45B6-A0FE-A6D8E7ECAAA2}" type="presParOf" srcId="{75DA9952-9838-4F9A-BA16-C857BB5D0A6A}" destId="{BC618A94-3110-4AE6-9EC2-212F228CC6BD}" srcOrd="7" destOrd="0" presId="urn:microsoft.com/office/officeart/2005/8/layout/radial6"/>
    <dgm:cxn modelId="{34C316A0-020D-42BA-9630-709322108C26}" type="presParOf" srcId="{75DA9952-9838-4F9A-BA16-C857BB5D0A6A}" destId="{DAE09842-344F-4CC1-B3EF-A3EBE6845297}" srcOrd="8" destOrd="0" presId="urn:microsoft.com/office/officeart/2005/8/layout/radial6"/>
    <dgm:cxn modelId="{FE8DA1B0-947C-4823-83DF-1C1DDF5197A9}" type="presParOf" srcId="{75DA9952-9838-4F9A-BA16-C857BB5D0A6A}" destId="{0740DFC6-1901-4774-BCA9-703E46C43E26}" srcOrd="9" destOrd="0" presId="urn:microsoft.com/office/officeart/2005/8/layout/radial6"/>
    <dgm:cxn modelId="{13447A3F-A5BE-4743-828E-D7AAC6DFFF9E}" type="presParOf" srcId="{75DA9952-9838-4F9A-BA16-C857BB5D0A6A}" destId="{58E8943D-61B3-49E2-8CB4-6CC83BEA420A}" srcOrd="10" destOrd="0" presId="urn:microsoft.com/office/officeart/2005/8/layout/radial6"/>
    <dgm:cxn modelId="{A7F9DDED-2260-40E4-9515-9A5CDC5A0D73}" type="presParOf" srcId="{75DA9952-9838-4F9A-BA16-C857BB5D0A6A}" destId="{74E6BA4C-E368-43D2-846D-00DB0209A80B}" srcOrd="11" destOrd="0" presId="urn:microsoft.com/office/officeart/2005/8/layout/radial6"/>
    <dgm:cxn modelId="{748D1554-A7E0-40A6-8C29-6B9E2680EC94}" type="presParOf" srcId="{75DA9952-9838-4F9A-BA16-C857BB5D0A6A}" destId="{B8152804-D7DD-4496-8B39-764528C0755C}" srcOrd="12" destOrd="0" presId="urn:microsoft.com/office/officeart/2005/8/layout/radial6"/>
    <dgm:cxn modelId="{F86A5483-F85C-4FB1-B96E-67C22CC7CCD6}" type="presParOf" srcId="{75DA9952-9838-4F9A-BA16-C857BB5D0A6A}" destId="{7BCEE9ED-0F09-474C-B7F0-5F68BA6CA94E}" srcOrd="13" destOrd="0" presId="urn:microsoft.com/office/officeart/2005/8/layout/radial6"/>
    <dgm:cxn modelId="{5ED8A218-F56A-4C12-8E23-9B53571820A6}" type="presParOf" srcId="{75DA9952-9838-4F9A-BA16-C857BB5D0A6A}" destId="{AFF7BF89-88DB-4E27-8884-7C888C7C637B}" srcOrd="14" destOrd="0" presId="urn:microsoft.com/office/officeart/2005/8/layout/radial6"/>
    <dgm:cxn modelId="{6CBB4717-0CA0-47E0-AC36-63ED68AC5158}" type="presParOf" srcId="{75DA9952-9838-4F9A-BA16-C857BB5D0A6A}" destId="{8D80E048-AACF-4CA4-8729-B91668FBEC71}" srcOrd="15" destOrd="0" presId="urn:microsoft.com/office/officeart/2005/8/layout/radial6"/>
    <dgm:cxn modelId="{47771323-C17D-4FA5-A0DC-42870D5540C4}" type="presParOf" srcId="{75DA9952-9838-4F9A-BA16-C857BB5D0A6A}" destId="{1FF2C977-46B5-4F90-BCE2-778E59EA3E76}" srcOrd="16" destOrd="0" presId="urn:microsoft.com/office/officeart/2005/8/layout/radial6"/>
    <dgm:cxn modelId="{72F50C97-C3D4-433D-9A77-7E188E8F298D}" type="presParOf" srcId="{75DA9952-9838-4F9A-BA16-C857BB5D0A6A}" destId="{D2E0DC81-4664-413A-BEFB-CB84EA76D53B}" srcOrd="17" destOrd="0" presId="urn:microsoft.com/office/officeart/2005/8/layout/radial6"/>
    <dgm:cxn modelId="{877FE053-2FF4-429E-AF05-D1AB3AD75457}" type="presParOf" srcId="{75DA9952-9838-4F9A-BA16-C857BB5D0A6A}" destId="{21DC9A5A-7313-402E-BD11-03DE0379DBA5}" srcOrd="18"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DC9A5A-7313-402E-BD11-03DE0379DBA5}">
      <dsp:nvSpPr>
        <dsp:cNvPr id="0" name=""/>
        <dsp:cNvSpPr/>
      </dsp:nvSpPr>
      <dsp:spPr>
        <a:xfrm>
          <a:off x="2439655" y="772960"/>
          <a:ext cx="5305841" cy="5305841"/>
        </a:xfrm>
        <a:prstGeom prst="blockArc">
          <a:avLst>
            <a:gd name="adj1" fmla="val 12716484"/>
            <a:gd name="adj2" fmla="val 16368618"/>
            <a:gd name="adj3" fmla="val 4532"/>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8D80E048-AACF-4CA4-8729-B91668FBEC71}">
      <dsp:nvSpPr>
        <dsp:cNvPr id="0" name=""/>
        <dsp:cNvSpPr/>
      </dsp:nvSpPr>
      <dsp:spPr>
        <a:xfrm>
          <a:off x="2501293" y="668751"/>
          <a:ext cx="5305841" cy="5305841"/>
        </a:xfrm>
        <a:prstGeom prst="blockArc">
          <a:avLst>
            <a:gd name="adj1" fmla="val 8833283"/>
            <a:gd name="adj2" fmla="val 12555940"/>
            <a:gd name="adj3" fmla="val 4532"/>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B8152804-D7DD-4496-8B39-764528C0755C}">
      <dsp:nvSpPr>
        <dsp:cNvPr id="0" name=""/>
        <dsp:cNvSpPr/>
      </dsp:nvSpPr>
      <dsp:spPr>
        <a:xfrm>
          <a:off x="2566779" y="776079"/>
          <a:ext cx="5305841" cy="5305841"/>
        </a:xfrm>
        <a:prstGeom prst="blockArc">
          <a:avLst>
            <a:gd name="adj1" fmla="val 5400000"/>
            <a:gd name="adj2" fmla="val 9000000"/>
            <a:gd name="adj3" fmla="val 4532"/>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0740DFC6-1901-4774-BCA9-703E46C43E26}">
      <dsp:nvSpPr>
        <dsp:cNvPr id="0" name=""/>
        <dsp:cNvSpPr/>
      </dsp:nvSpPr>
      <dsp:spPr>
        <a:xfrm>
          <a:off x="2566779" y="776079"/>
          <a:ext cx="5305841" cy="5305841"/>
        </a:xfrm>
        <a:prstGeom prst="blockArc">
          <a:avLst>
            <a:gd name="adj1" fmla="val 1800000"/>
            <a:gd name="adj2" fmla="val 5400000"/>
            <a:gd name="adj3" fmla="val 4532"/>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00663131-FA94-4A2B-967F-41C21849FB24}">
      <dsp:nvSpPr>
        <dsp:cNvPr id="0" name=""/>
        <dsp:cNvSpPr/>
      </dsp:nvSpPr>
      <dsp:spPr>
        <a:xfrm>
          <a:off x="2566779" y="776079"/>
          <a:ext cx="5305841" cy="5305841"/>
        </a:xfrm>
        <a:prstGeom prst="blockArc">
          <a:avLst>
            <a:gd name="adj1" fmla="val 19800000"/>
            <a:gd name="adj2" fmla="val 1800000"/>
            <a:gd name="adj3" fmla="val 4532"/>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BE57AF89-F38C-480C-B027-E0381D482CF9}">
      <dsp:nvSpPr>
        <dsp:cNvPr id="0" name=""/>
        <dsp:cNvSpPr/>
      </dsp:nvSpPr>
      <dsp:spPr>
        <a:xfrm>
          <a:off x="2566779" y="776079"/>
          <a:ext cx="5305841" cy="5305841"/>
        </a:xfrm>
        <a:prstGeom prst="blockArc">
          <a:avLst>
            <a:gd name="adj1" fmla="val 16200000"/>
            <a:gd name="adj2" fmla="val 19800000"/>
            <a:gd name="adj3" fmla="val 4532"/>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EAB026E1-3FC8-4D39-A651-5EFD094178B6}">
      <dsp:nvSpPr>
        <dsp:cNvPr id="0" name=""/>
        <dsp:cNvSpPr/>
      </dsp:nvSpPr>
      <dsp:spPr>
        <a:xfrm>
          <a:off x="3723282" y="2020597"/>
          <a:ext cx="2992835" cy="2816804"/>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rtl="1">
            <a:lnSpc>
              <a:spcPct val="90000"/>
            </a:lnSpc>
            <a:spcBef>
              <a:spcPct val="0"/>
            </a:spcBef>
            <a:spcAft>
              <a:spcPct val="35000"/>
            </a:spcAft>
            <a:buNone/>
          </a:pPr>
          <a:r>
            <a:rPr lang="en-US" sz="2400" b="1" kern="1200" dirty="0">
              <a:solidFill>
                <a:schemeClr val="bg1"/>
              </a:solidFill>
            </a:rPr>
            <a:t>Key Elements of Professionalism</a:t>
          </a:r>
          <a:endParaRPr lang="ar-SA" sz="2400" kern="1200" dirty="0">
            <a:solidFill>
              <a:schemeClr val="bg1"/>
            </a:solidFill>
          </a:endParaRPr>
        </a:p>
      </dsp:txBody>
      <dsp:txXfrm>
        <a:off x="4161573" y="2433108"/>
        <a:ext cx="2116253" cy="1991782"/>
      </dsp:txXfrm>
    </dsp:sp>
    <dsp:sp modelId="{C72A3050-95CE-4562-A729-15E988A69F5D}">
      <dsp:nvSpPr>
        <dsp:cNvPr id="0" name=""/>
        <dsp:cNvSpPr/>
      </dsp:nvSpPr>
      <dsp:spPr>
        <a:xfrm>
          <a:off x="4384751" y="1247"/>
          <a:ext cx="1669896" cy="1669896"/>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rtl="1">
            <a:lnSpc>
              <a:spcPct val="90000"/>
            </a:lnSpc>
            <a:spcBef>
              <a:spcPct val="0"/>
            </a:spcBef>
            <a:spcAft>
              <a:spcPct val="35000"/>
            </a:spcAft>
            <a:buNone/>
          </a:pPr>
          <a:r>
            <a:rPr lang="en-US" sz="2800" b="1" kern="1200" dirty="0">
              <a:solidFill>
                <a:schemeClr val="bg1"/>
              </a:solidFill>
            </a:rPr>
            <a:t>Safe</a:t>
          </a:r>
          <a:endParaRPr lang="ar-SA" sz="2800" b="1" kern="1200" dirty="0">
            <a:solidFill>
              <a:schemeClr val="bg1"/>
            </a:solidFill>
          </a:endParaRPr>
        </a:p>
      </dsp:txBody>
      <dsp:txXfrm>
        <a:off x="4629302" y="245798"/>
        <a:ext cx="1180794" cy="1180794"/>
      </dsp:txXfrm>
    </dsp:sp>
    <dsp:sp modelId="{707E7A80-ADD7-4267-824C-C6165F3C7ED8}">
      <dsp:nvSpPr>
        <dsp:cNvPr id="0" name=""/>
        <dsp:cNvSpPr/>
      </dsp:nvSpPr>
      <dsp:spPr>
        <a:xfrm>
          <a:off x="6630186" y="1297649"/>
          <a:ext cx="1669896" cy="1669896"/>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rtl="1">
            <a:lnSpc>
              <a:spcPct val="90000"/>
            </a:lnSpc>
            <a:spcBef>
              <a:spcPct val="0"/>
            </a:spcBef>
            <a:spcAft>
              <a:spcPct val="35000"/>
            </a:spcAft>
            <a:buNone/>
          </a:pPr>
          <a:r>
            <a:rPr lang="en-US" sz="2000" b="1" kern="1200" dirty="0">
              <a:solidFill>
                <a:schemeClr val="bg1"/>
              </a:solidFill>
            </a:rPr>
            <a:t>Effective</a:t>
          </a:r>
          <a:endParaRPr lang="ar-SA" sz="2000" kern="1200" dirty="0">
            <a:solidFill>
              <a:schemeClr val="bg1"/>
            </a:solidFill>
          </a:endParaRPr>
        </a:p>
      </dsp:txBody>
      <dsp:txXfrm>
        <a:off x="6874737" y="1542200"/>
        <a:ext cx="1180794" cy="1180794"/>
      </dsp:txXfrm>
    </dsp:sp>
    <dsp:sp modelId="{BC618A94-3110-4AE6-9EC2-212F228CC6BD}">
      <dsp:nvSpPr>
        <dsp:cNvPr id="0" name=""/>
        <dsp:cNvSpPr/>
      </dsp:nvSpPr>
      <dsp:spPr>
        <a:xfrm>
          <a:off x="6630186" y="3890454"/>
          <a:ext cx="1669896" cy="1669896"/>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rtl="1">
            <a:lnSpc>
              <a:spcPct val="90000"/>
            </a:lnSpc>
            <a:spcBef>
              <a:spcPct val="0"/>
            </a:spcBef>
            <a:spcAft>
              <a:spcPct val="35000"/>
            </a:spcAft>
            <a:buNone/>
          </a:pPr>
          <a:r>
            <a:rPr lang="en-US" sz="2000" b="1" kern="1200" dirty="0">
              <a:solidFill>
                <a:schemeClr val="bg1"/>
              </a:solidFill>
            </a:rPr>
            <a:t>Efficient</a:t>
          </a:r>
          <a:endParaRPr lang="ar-SA" sz="2000" kern="1200" dirty="0">
            <a:solidFill>
              <a:schemeClr val="bg1"/>
            </a:solidFill>
          </a:endParaRPr>
        </a:p>
      </dsp:txBody>
      <dsp:txXfrm>
        <a:off x="6874737" y="4135005"/>
        <a:ext cx="1180794" cy="1180794"/>
      </dsp:txXfrm>
    </dsp:sp>
    <dsp:sp modelId="{58E8943D-61B3-49E2-8CB4-6CC83BEA420A}">
      <dsp:nvSpPr>
        <dsp:cNvPr id="0" name=""/>
        <dsp:cNvSpPr/>
      </dsp:nvSpPr>
      <dsp:spPr>
        <a:xfrm>
          <a:off x="4384751" y="5186856"/>
          <a:ext cx="1669896" cy="1669896"/>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rtl="1">
            <a:lnSpc>
              <a:spcPct val="90000"/>
            </a:lnSpc>
            <a:spcBef>
              <a:spcPct val="0"/>
            </a:spcBef>
            <a:spcAft>
              <a:spcPct val="35000"/>
            </a:spcAft>
            <a:buNone/>
          </a:pPr>
          <a:r>
            <a:rPr lang="en-US" sz="2300" b="1" kern="1200" dirty="0">
              <a:solidFill>
                <a:schemeClr val="bg1"/>
              </a:solidFill>
            </a:rPr>
            <a:t>Equal</a:t>
          </a:r>
          <a:endParaRPr lang="ar-SA" sz="2300" kern="1200" dirty="0">
            <a:solidFill>
              <a:schemeClr val="bg1"/>
            </a:solidFill>
          </a:endParaRPr>
        </a:p>
      </dsp:txBody>
      <dsp:txXfrm>
        <a:off x="4629302" y="5431407"/>
        <a:ext cx="1180794" cy="1180794"/>
      </dsp:txXfrm>
    </dsp:sp>
    <dsp:sp modelId="{7BCEE9ED-0F09-474C-B7F0-5F68BA6CA94E}">
      <dsp:nvSpPr>
        <dsp:cNvPr id="0" name=""/>
        <dsp:cNvSpPr/>
      </dsp:nvSpPr>
      <dsp:spPr>
        <a:xfrm>
          <a:off x="2139317" y="3890454"/>
          <a:ext cx="1669896" cy="1669896"/>
        </a:xfrm>
        <a:prstGeom prst="ellips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rtl="1">
            <a:lnSpc>
              <a:spcPct val="90000"/>
            </a:lnSpc>
            <a:spcBef>
              <a:spcPct val="0"/>
            </a:spcBef>
            <a:spcAft>
              <a:spcPct val="35000"/>
            </a:spcAft>
            <a:buNone/>
          </a:pPr>
          <a:r>
            <a:rPr lang="en-US" sz="2800" b="1" kern="1200" dirty="0">
              <a:solidFill>
                <a:schemeClr val="bg1"/>
              </a:solidFill>
            </a:rPr>
            <a:t>Timely</a:t>
          </a:r>
          <a:endParaRPr lang="ar-SA" sz="2800" kern="1200" dirty="0">
            <a:solidFill>
              <a:schemeClr val="bg1"/>
            </a:solidFill>
          </a:endParaRPr>
        </a:p>
      </dsp:txBody>
      <dsp:txXfrm>
        <a:off x="2383868" y="4135005"/>
        <a:ext cx="1180794" cy="1180794"/>
      </dsp:txXfrm>
    </dsp:sp>
    <dsp:sp modelId="{1FF2C977-46B5-4F90-BCE2-778E59EA3E76}">
      <dsp:nvSpPr>
        <dsp:cNvPr id="0" name=""/>
        <dsp:cNvSpPr/>
      </dsp:nvSpPr>
      <dsp:spPr>
        <a:xfrm>
          <a:off x="2057400" y="1219206"/>
          <a:ext cx="1669896" cy="1669896"/>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rtl="1">
            <a:lnSpc>
              <a:spcPct val="90000"/>
            </a:lnSpc>
            <a:spcBef>
              <a:spcPct val="0"/>
            </a:spcBef>
            <a:spcAft>
              <a:spcPct val="35000"/>
            </a:spcAft>
            <a:buNone/>
          </a:pPr>
          <a:r>
            <a:rPr lang="en-US" sz="2000" b="1" kern="1200" dirty="0">
              <a:solidFill>
                <a:schemeClr val="bg1"/>
              </a:solidFill>
            </a:rPr>
            <a:t>Family-centered</a:t>
          </a:r>
          <a:endParaRPr lang="ar-SA" sz="2000" kern="1200" dirty="0">
            <a:solidFill>
              <a:schemeClr val="bg1"/>
            </a:solidFill>
          </a:endParaRPr>
        </a:p>
      </dsp:txBody>
      <dsp:txXfrm>
        <a:off x="2301951" y="1463757"/>
        <a:ext cx="1180794" cy="1180794"/>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8045" y="4192525"/>
            <a:ext cx="7772400" cy="859205"/>
          </a:xfrm>
          <a:effectLst>
            <a:outerShdw blurRad="50800" dist="38100" dir="2700000" algn="tl" rotWithShape="0">
              <a:schemeClr val="accent1">
                <a:lumMod val="50000"/>
                <a:alpha val="40000"/>
              </a:schemeClr>
            </a:outerShdw>
          </a:effectLst>
        </p:spPr>
        <p:txBody>
          <a:bodyPr>
            <a:normAutofit/>
          </a:bodyPr>
          <a:lstStyle>
            <a:lvl1pPr algn="r">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2599645" y="5342235"/>
            <a:ext cx="6400800" cy="835455"/>
          </a:xfrm>
        </p:spPr>
        <p:txBody>
          <a:bodyPr>
            <a:normAutofit/>
          </a:bodyPr>
          <a:lstStyle>
            <a:lvl1pPr marL="0" indent="0" algn="r">
              <a:buNone/>
              <a:defRPr sz="2800">
                <a:solidFill>
                  <a:srgbClr val="00B0F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a:solidFill>
                  <a:srgbClr val="017BA1"/>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3310" y="274638"/>
            <a:ext cx="6710784" cy="1143000"/>
          </a:xfrm>
        </p:spPr>
        <p:txBody>
          <a:bodyPr>
            <a:normAutofit/>
          </a:bodyPr>
          <a:lstStyle>
            <a:lvl1pPr algn="l">
              <a:defRPr sz="3600">
                <a:solidFill>
                  <a:srgbClr val="017BA1"/>
                </a:solidFill>
              </a:defRPr>
            </a:lvl1pPr>
          </a:lstStyle>
          <a:p>
            <a:r>
              <a:rPr lang="en-US" dirty="0"/>
              <a:t>Click to edit Master title style</a:t>
            </a:r>
          </a:p>
        </p:txBody>
      </p:sp>
      <p:sp>
        <p:nvSpPr>
          <p:cNvPr id="3" name="Content Placeholder 2"/>
          <p:cNvSpPr>
            <a:spLocks noGrp="1"/>
          </p:cNvSpPr>
          <p:nvPr>
            <p:ph idx="1"/>
          </p:nvPr>
        </p:nvSpPr>
        <p:spPr>
          <a:xfrm>
            <a:off x="1823310" y="1443836"/>
            <a:ext cx="6710784" cy="4275740"/>
          </a:xfrm>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a:solidFill>
                  <a:srgbClr val="017BA1"/>
                </a:solidFill>
              </a:defRPr>
            </a:lvl1pPr>
          </a:lstStyle>
          <a:p>
            <a:r>
              <a:rPr lang="en-US" dirty="0"/>
              <a:t>Click to edit Master title style</a:t>
            </a:r>
          </a:p>
        </p:txBody>
      </p:sp>
      <p:sp>
        <p:nvSpPr>
          <p:cNvPr id="3" name="Text Placeholder 2"/>
          <p:cNvSpPr>
            <a:spLocks noGrp="1"/>
          </p:cNvSpPr>
          <p:nvPr>
            <p:ph type="body" idx="1"/>
          </p:nvPr>
        </p:nvSpPr>
        <p:spPr>
          <a:xfrm>
            <a:off x="457200" y="1443835"/>
            <a:ext cx="4040188" cy="639762"/>
          </a:xfrm>
        </p:spPr>
        <p:txBody>
          <a:bodyPr anchor="b"/>
          <a:lstStyle>
            <a:lvl1pPr marL="0" indent="0">
              <a:buNone/>
              <a:defRPr sz="2400" b="1">
                <a:solidFill>
                  <a:srgbClr val="00B0F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073697"/>
            <a:ext cx="4040188" cy="3798583"/>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443835"/>
            <a:ext cx="4041775" cy="639762"/>
          </a:xfrm>
        </p:spPr>
        <p:txBody>
          <a:bodyPr anchor="b"/>
          <a:lstStyle>
            <a:lvl1pPr marL="0" indent="0">
              <a:buNone/>
              <a:defRPr sz="2400" b="1">
                <a:solidFill>
                  <a:srgbClr val="00B0F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073697"/>
            <a:ext cx="4041775" cy="3798583"/>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1/21/2019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1/21/2019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1/21/2019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BJP2rvBchnE" TargetMode="Externa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audio" Target="NULL"/><Relationship Id="rId5" Type="http://schemas.openxmlformats.org/officeDocument/2006/relationships/image" Target="../media/image3.jpeg"/><Relationship Id="rId4" Type="http://schemas.openxmlformats.org/officeDocument/2006/relationships/hyperlink" Target="Patients%20Safety%209-9-2015.ppt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419296" y="4039820"/>
            <a:ext cx="4581150" cy="1068935"/>
          </a:xfrm>
        </p:spPr>
        <p:txBody>
          <a:bodyPr>
            <a:noAutofit/>
          </a:bodyPr>
          <a:lstStyle/>
          <a:p>
            <a:pPr algn="ctr"/>
            <a:r>
              <a:rPr lang="en-US" b="1" dirty="0"/>
              <a:t>Introduction to Patients Safety </a:t>
            </a:r>
          </a:p>
        </p:txBody>
      </p:sp>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048" y="323223"/>
            <a:ext cx="8229600" cy="1143000"/>
          </a:xfrm>
        </p:spPr>
        <p:txBody>
          <a:bodyPr/>
          <a:lstStyle/>
          <a:p>
            <a:r>
              <a:rPr lang="en-US" sz="2400" dirty="0"/>
              <a:t>The 6 key dimensions of healthcare quality </a:t>
            </a:r>
            <a:endParaRPr lang="ar-JO" sz="2400" dirty="0"/>
          </a:p>
        </p:txBody>
      </p:sp>
      <p:sp>
        <p:nvSpPr>
          <p:cNvPr id="3" name="Content Placeholder 2"/>
          <p:cNvSpPr>
            <a:spLocks noGrp="1"/>
          </p:cNvSpPr>
          <p:nvPr>
            <p:ph sz="half" idx="1"/>
          </p:nvPr>
        </p:nvSpPr>
        <p:spPr>
          <a:xfrm>
            <a:off x="430654" y="1596540"/>
            <a:ext cx="5283653" cy="3339719"/>
          </a:xfrm>
        </p:spPr>
        <p:txBody>
          <a:bodyPr>
            <a:normAutofit lnSpcReduction="10000"/>
          </a:bodyPr>
          <a:lstStyle/>
          <a:p>
            <a:pPr lvl="0"/>
            <a:endParaRPr lang="en-US" dirty="0"/>
          </a:p>
          <a:p>
            <a:r>
              <a:rPr lang="en-US" sz="1950" b="1" dirty="0">
                <a:solidFill>
                  <a:srgbClr val="FF0000"/>
                </a:solidFill>
              </a:rPr>
              <a:t>Timely:</a:t>
            </a:r>
            <a:r>
              <a:rPr lang="en-US" sz="1950" dirty="0">
                <a:solidFill>
                  <a:srgbClr val="FF0000"/>
                </a:solidFill>
              </a:rPr>
              <a:t> </a:t>
            </a:r>
            <a:r>
              <a:rPr lang="en-US" sz="1950" dirty="0"/>
              <a:t>Reducing waits and sometimes unfavorable delays for both those who receive and those who give care. </a:t>
            </a:r>
          </a:p>
          <a:p>
            <a:pPr marL="0" indent="0">
              <a:buNone/>
            </a:pPr>
            <a:endParaRPr lang="en-US" sz="1950" dirty="0"/>
          </a:p>
          <a:p>
            <a:pPr lvl="0"/>
            <a:r>
              <a:rPr lang="en-US" sz="1950" b="1" dirty="0">
                <a:solidFill>
                  <a:srgbClr val="FF0000"/>
                </a:solidFill>
              </a:rPr>
              <a:t>Family-centered:</a:t>
            </a:r>
            <a:r>
              <a:rPr lang="en-US" sz="1950" dirty="0">
                <a:solidFill>
                  <a:srgbClr val="FF0000"/>
                </a:solidFill>
              </a:rPr>
              <a:t> </a:t>
            </a:r>
            <a:r>
              <a:rPr lang="en-US" sz="1950" dirty="0"/>
              <a:t>Providing care that is respectful of and responsive to individual patient preferences, needs and values, and ensuring that patient values guide all clinical decisions. </a:t>
            </a:r>
          </a:p>
          <a:p>
            <a:endParaRPr lang="en-US" dirty="0"/>
          </a:p>
          <a:p>
            <a:endParaRPr lang="ar-JO" dirty="0"/>
          </a:p>
        </p:txBody>
      </p:sp>
      <p:pic>
        <p:nvPicPr>
          <p:cNvPr id="5" name="Content Placeholder 3" descr="C:\Users\Maher\Desktop\benchmarking-patientcentredness-in-the-netherlands-fertility-care-8-638.jpg"/>
          <p:cNvPicPr>
            <a:picLocks noGrp="1"/>
          </p:cNvPicPr>
          <p:nvPr>
            <p:ph sz="half" idx="2"/>
          </p:nvPr>
        </p:nvPicPr>
        <p:blipFill rotWithShape="1">
          <a:blip r:embed="rId2">
            <a:extLst>
              <a:ext uri="{28A0092B-C50C-407E-A947-70E740481C1C}">
                <a14:useLocalDpi xmlns:a14="http://schemas.microsoft.com/office/drawing/2010/main" val="0"/>
              </a:ext>
            </a:extLst>
          </a:blip>
          <a:srcRect l="55290" t="20255" b="12759"/>
          <a:stretch/>
        </p:blipFill>
        <p:spPr bwMode="auto">
          <a:xfrm>
            <a:off x="5793640" y="1580082"/>
            <a:ext cx="3043824" cy="3372633"/>
          </a:xfrm>
          <a:prstGeom prst="ellipse">
            <a:avLst/>
          </a:prstGeom>
          <a:ln>
            <a:noFill/>
          </a:ln>
          <a:effectLst>
            <a:softEdge rad="112500"/>
          </a:effectLst>
          <a:extLst>
            <a:ext uri="{53640926-AAD7-44D8-BBD7-CCE9431645EC}">
              <a14:shadowObscured xmlns:a14="http://schemas.microsoft.com/office/drawing/2010/main"/>
            </a:ext>
          </a:extLst>
        </p:spPr>
      </p:pic>
      <p:sp>
        <p:nvSpPr>
          <p:cNvPr id="4" name="Date Placeholder 3"/>
          <p:cNvSpPr>
            <a:spLocks noGrp="1"/>
          </p:cNvSpPr>
          <p:nvPr>
            <p:ph type="dt" sz="half" idx="10"/>
          </p:nvPr>
        </p:nvSpPr>
        <p:spPr/>
        <p:txBody>
          <a:bodyPr/>
          <a:lstStyle/>
          <a:p>
            <a:fld id="{7B0E6CAD-D2BF-4CE6-BE85-785ED1A4F18B}" type="datetime1">
              <a:rPr lang="en-US" smtClean="0"/>
              <a:t>1/21/2019</a:t>
            </a:fld>
            <a:endParaRPr lang="en-US" dirty="0"/>
          </a:p>
        </p:txBody>
      </p:sp>
      <p:sp>
        <p:nvSpPr>
          <p:cNvPr id="6" name="Footer Placeholder 5"/>
          <p:cNvSpPr>
            <a:spLocks noGrp="1"/>
          </p:cNvSpPr>
          <p:nvPr>
            <p:ph type="ftr" sz="quarter" idx="11"/>
          </p:nvPr>
        </p:nvSpPr>
        <p:spPr/>
        <p:txBody>
          <a:bodyPr/>
          <a:lstStyle/>
          <a:p>
            <a:r>
              <a:rPr lang="en-US"/>
              <a:t>Patient Safety </a:t>
            </a:r>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10</a:t>
            </a:fld>
            <a:endParaRPr lang="en-US" dirty="0"/>
          </a:p>
        </p:txBody>
      </p:sp>
    </p:spTree>
    <p:extLst>
      <p:ext uri="{BB962C8B-B14F-4D97-AF65-F5344CB8AC3E}">
        <p14:creationId xmlns:p14="http://schemas.microsoft.com/office/powerpoint/2010/main" val="3590788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55605"/>
            <a:ext cx="8229600" cy="1143000"/>
          </a:xfrm>
        </p:spPr>
        <p:txBody>
          <a:bodyPr/>
          <a:lstStyle/>
          <a:p>
            <a:r>
              <a:rPr lang="en-US" sz="2400" dirty="0"/>
              <a:t>The 6 key dimensions of healthcare quality </a:t>
            </a:r>
            <a:endParaRPr lang="ar-JO" sz="2400" dirty="0"/>
          </a:p>
        </p:txBody>
      </p:sp>
      <p:sp>
        <p:nvSpPr>
          <p:cNvPr id="3" name="Content Placeholder 2"/>
          <p:cNvSpPr>
            <a:spLocks noGrp="1"/>
          </p:cNvSpPr>
          <p:nvPr>
            <p:ph sz="half" idx="1"/>
          </p:nvPr>
        </p:nvSpPr>
        <p:spPr>
          <a:xfrm>
            <a:off x="296260" y="1749245"/>
            <a:ext cx="4940752" cy="3146822"/>
          </a:xfrm>
        </p:spPr>
        <p:txBody>
          <a:bodyPr>
            <a:normAutofit/>
          </a:bodyPr>
          <a:lstStyle/>
          <a:p>
            <a:endParaRPr lang="en-US" dirty="0"/>
          </a:p>
          <a:p>
            <a:pPr lvl="0"/>
            <a:r>
              <a:rPr lang="en-US" sz="1800" b="1" dirty="0">
                <a:solidFill>
                  <a:srgbClr val="FF0000"/>
                </a:solidFill>
              </a:rPr>
              <a:t>Efficient:</a:t>
            </a:r>
            <a:r>
              <a:rPr lang="en-US" sz="1800" dirty="0">
                <a:solidFill>
                  <a:srgbClr val="FF0000"/>
                </a:solidFill>
              </a:rPr>
              <a:t> </a:t>
            </a:r>
            <a:r>
              <a:rPr lang="en-US" sz="1800" dirty="0"/>
              <a:t>Avoiding waste, in particular waste of equipment, supplies, ideas and energy. </a:t>
            </a:r>
          </a:p>
          <a:p>
            <a:pPr marL="0" indent="0">
              <a:buNone/>
            </a:pPr>
            <a:endParaRPr lang="en-US" sz="1800" dirty="0"/>
          </a:p>
          <a:p>
            <a:pPr lvl="0"/>
            <a:r>
              <a:rPr lang="en-US" sz="1800" b="1" dirty="0">
                <a:solidFill>
                  <a:srgbClr val="FF0000"/>
                </a:solidFill>
              </a:rPr>
              <a:t>Equal:</a:t>
            </a:r>
            <a:r>
              <a:rPr lang="en-US" sz="1800" dirty="0">
                <a:solidFill>
                  <a:srgbClr val="FF0000"/>
                </a:solidFill>
              </a:rPr>
              <a:t> </a:t>
            </a:r>
            <a:r>
              <a:rPr lang="en-US" sz="1800" dirty="0"/>
              <a:t>Providing care that does not vary in quality because of personal characteristics such as gender, ethnicity, geographic location and socio-economic status</a:t>
            </a:r>
          </a:p>
          <a:p>
            <a:endParaRPr lang="ar-JO" dirty="0"/>
          </a:p>
        </p:txBody>
      </p:sp>
      <p:pic>
        <p:nvPicPr>
          <p:cNvPr id="5" name="Content Placeholder 3" descr="C:\Users\Maher\Desktop\benchmarking-patientcentredness-in-the-netherlands-fertility-care-8-638.jpg"/>
          <p:cNvPicPr>
            <a:picLocks noGrp="1"/>
          </p:cNvPicPr>
          <p:nvPr>
            <p:ph sz="half" idx="2"/>
          </p:nvPr>
        </p:nvPicPr>
        <p:blipFill rotWithShape="1">
          <a:blip r:embed="rId2">
            <a:extLst>
              <a:ext uri="{28A0092B-C50C-407E-A947-70E740481C1C}">
                <a14:useLocalDpi xmlns:a14="http://schemas.microsoft.com/office/drawing/2010/main" val="0"/>
              </a:ext>
            </a:extLst>
          </a:blip>
          <a:srcRect l="55290" t="20255" b="12759"/>
          <a:stretch/>
        </p:blipFill>
        <p:spPr bwMode="auto">
          <a:xfrm>
            <a:off x="5488230" y="1798010"/>
            <a:ext cx="3043824" cy="3372633"/>
          </a:xfrm>
          <a:prstGeom prst="ellipse">
            <a:avLst/>
          </a:prstGeom>
          <a:ln>
            <a:noFill/>
          </a:ln>
          <a:effectLst>
            <a:softEdge rad="112500"/>
          </a:effectLst>
          <a:extLst>
            <a:ext uri="{53640926-AAD7-44D8-BBD7-CCE9431645EC}">
              <a14:shadowObscured xmlns:a14="http://schemas.microsoft.com/office/drawing/2010/main"/>
            </a:ext>
          </a:extLst>
        </p:spPr>
      </p:pic>
      <p:sp>
        <p:nvSpPr>
          <p:cNvPr id="4" name="Date Placeholder 3"/>
          <p:cNvSpPr>
            <a:spLocks noGrp="1"/>
          </p:cNvSpPr>
          <p:nvPr>
            <p:ph type="dt" sz="half" idx="10"/>
          </p:nvPr>
        </p:nvSpPr>
        <p:spPr/>
        <p:txBody>
          <a:bodyPr/>
          <a:lstStyle/>
          <a:p>
            <a:fld id="{58FDA9F3-F959-4E63-A2A4-2106426596B9}" type="datetime1">
              <a:rPr lang="en-US" smtClean="0"/>
              <a:t>1/21/2019</a:t>
            </a:fld>
            <a:endParaRPr lang="en-US" dirty="0"/>
          </a:p>
        </p:txBody>
      </p:sp>
      <p:sp>
        <p:nvSpPr>
          <p:cNvPr id="6" name="Footer Placeholder 5"/>
          <p:cNvSpPr>
            <a:spLocks noGrp="1"/>
          </p:cNvSpPr>
          <p:nvPr>
            <p:ph type="ftr" sz="quarter" idx="11"/>
          </p:nvPr>
        </p:nvSpPr>
        <p:spPr/>
        <p:txBody>
          <a:bodyPr/>
          <a:lstStyle/>
          <a:p>
            <a:r>
              <a:rPr lang="en-US"/>
              <a:t>Patient Safety </a:t>
            </a:r>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11</a:t>
            </a:fld>
            <a:endParaRPr lang="en-US" dirty="0"/>
          </a:p>
        </p:txBody>
      </p:sp>
    </p:spTree>
    <p:extLst>
      <p:ext uri="{BB962C8B-B14F-4D97-AF65-F5344CB8AC3E}">
        <p14:creationId xmlns:p14="http://schemas.microsoft.com/office/powerpoint/2010/main" val="19733385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1000"/>
                                        <p:tgtEl>
                                          <p:spTgt spid="5"/>
                                        </p:tgtEl>
                                      </p:cBhvr>
                                    </p:animEffect>
                                    <p:anim calcmode="lin" valueType="num">
                                      <p:cBhvr>
                                        <p:cTn id="32" dur="1000" fill="hold"/>
                                        <p:tgtEl>
                                          <p:spTgt spid="5"/>
                                        </p:tgtEl>
                                        <p:attrNameLst>
                                          <p:attrName>ppt_x</p:attrName>
                                        </p:attrNameLst>
                                      </p:cBhvr>
                                      <p:tavLst>
                                        <p:tav tm="0">
                                          <p:val>
                                            <p:strVal val="#ppt_x"/>
                                          </p:val>
                                        </p:tav>
                                        <p:tav tm="100000">
                                          <p:val>
                                            <p:strVal val="#ppt_x"/>
                                          </p:val>
                                        </p:tav>
                                      </p:tavLst>
                                    </p:anim>
                                    <p:anim calcmode="lin" valueType="num">
                                      <p:cBhvr>
                                        <p:cTn id="3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285" y="350607"/>
            <a:ext cx="7071401" cy="869542"/>
          </a:xfrm>
        </p:spPr>
        <p:txBody>
          <a:bodyPr/>
          <a:lstStyle/>
          <a:p>
            <a:r>
              <a:rPr lang="en-US" dirty="0"/>
              <a:t>Sources of System Error</a:t>
            </a:r>
          </a:p>
        </p:txBody>
      </p:sp>
      <p:sp>
        <p:nvSpPr>
          <p:cNvPr id="4" name="Text Placeholder 3"/>
          <p:cNvSpPr>
            <a:spLocks noGrp="1"/>
          </p:cNvSpPr>
          <p:nvPr>
            <p:ph type="body" idx="1"/>
          </p:nvPr>
        </p:nvSpPr>
        <p:spPr>
          <a:xfrm>
            <a:off x="1524000" y="1718111"/>
            <a:ext cx="6430565" cy="432197"/>
          </a:xfrm>
        </p:spPr>
        <p:txBody>
          <a:bodyPr>
            <a:noAutofit/>
          </a:bodyPr>
          <a:lstStyle/>
          <a:p>
            <a:r>
              <a:rPr lang="en-US" u="sng" dirty="0"/>
              <a:t>All errors can be divided into two main groups:</a:t>
            </a:r>
          </a:p>
        </p:txBody>
      </p:sp>
      <p:sp>
        <p:nvSpPr>
          <p:cNvPr id="3" name="Content Placeholder 2"/>
          <p:cNvSpPr>
            <a:spLocks noGrp="1"/>
          </p:cNvSpPr>
          <p:nvPr>
            <p:ph sz="half" idx="2"/>
          </p:nvPr>
        </p:nvSpPr>
        <p:spPr>
          <a:xfrm>
            <a:off x="223285" y="2385097"/>
            <a:ext cx="4017587" cy="2806304"/>
          </a:xfrm>
        </p:spPr>
        <p:txBody>
          <a:bodyPr>
            <a:normAutofit fontScale="85000" lnSpcReduction="10000"/>
          </a:bodyPr>
          <a:lstStyle/>
          <a:p>
            <a:pPr lvl="0"/>
            <a:r>
              <a:rPr lang="en-US" sz="2100" b="1" dirty="0">
                <a:solidFill>
                  <a:srgbClr val="FF0000"/>
                </a:solidFill>
              </a:rPr>
              <a:t>Active errors or human error </a:t>
            </a:r>
            <a:r>
              <a:rPr lang="en-US" sz="2100" dirty="0"/>
              <a:t> are committed by frontline staff and tend to have direct patient consequences</a:t>
            </a:r>
            <a:r>
              <a:rPr lang="en-US" sz="1800" dirty="0"/>
              <a:t>.</a:t>
            </a:r>
          </a:p>
          <a:p>
            <a:pPr lvl="1"/>
            <a:endParaRPr lang="en-US" sz="1800" dirty="0"/>
          </a:p>
          <a:p>
            <a:pPr marL="457200" lvl="1" indent="0">
              <a:buNone/>
            </a:pPr>
            <a:endParaRPr lang="en-US" sz="1800" dirty="0"/>
          </a:p>
          <a:p>
            <a:pPr lvl="1"/>
            <a:endParaRPr lang="en-US" sz="1800" dirty="0"/>
          </a:p>
          <a:p>
            <a:pPr lvl="1"/>
            <a:r>
              <a:rPr lang="en-US" sz="1800" dirty="0"/>
              <a:t>Example, giving the wrong  medication, treating the wrong patient or the wrong anatomical site, or not following the correct policies and procedures.</a:t>
            </a:r>
          </a:p>
          <a:p>
            <a:pPr marL="342900" lvl="1" indent="0">
              <a:buNone/>
            </a:pPr>
            <a:endParaRPr lang="en-US" dirty="0"/>
          </a:p>
          <a:p>
            <a:pPr lvl="0"/>
            <a:endParaRPr lang="en-US" dirty="0"/>
          </a:p>
          <a:p>
            <a:endParaRPr lang="en-US" dirty="0"/>
          </a:p>
        </p:txBody>
      </p:sp>
      <p:sp>
        <p:nvSpPr>
          <p:cNvPr id="6" name="Date Placeholder 5"/>
          <p:cNvSpPr>
            <a:spLocks noGrp="1"/>
          </p:cNvSpPr>
          <p:nvPr>
            <p:ph type="dt" sz="half" idx="10"/>
          </p:nvPr>
        </p:nvSpPr>
        <p:spPr/>
        <p:txBody>
          <a:bodyPr/>
          <a:lstStyle/>
          <a:p>
            <a:fld id="{8B67D1D6-E51A-4607-A370-DB77BEFFC860}" type="datetime1">
              <a:rPr lang="en-US" smtClean="0"/>
              <a:t>1/21/2019</a:t>
            </a:fld>
            <a:endParaRPr lang="en-US" dirty="0"/>
          </a:p>
        </p:txBody>
      </p:sp>
      <p:sp>
        <p:nvSpPr>
          <p:cNvPr id="8" name="Footer Placeholder 7"/>
          <p:cNvSpPr>
            <a:spLocks noGrp="1"/>
          </p:cNvSpPr>
          <p:nvPr>
            <p:ph type="ftr" sz="quarter" idx="11"/>
          </p:nvPr>
        </p:nvSpPr>
        <p:spPr/>
        <p:txBody>
          <a:bodyPr/>
          <a:lstStyle/>
          <a:p>
            <a:r>
              <a:rPr lang="en-US"/>
              <a:t>Patient Safety </a:t>
            </a:r>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12</a:t>
            </a:fld>
            <a:endParaRPr lang="en-US" dirty="0"/>
          </a:p>
        </p:txBody>
      </p:sp>
      <p:sp>
        <p:nvSpPr>
          <p:cNvPr id="10" name="Content Placeholder 9"/>
          <p:cNvSpPr>
            <a:spLocks noGrp="1"/>
          </p:cNvSpPr>
          <p:nvPr>
            <p:ph sz="quarter" idx="4"/>
          </p:nvPr>
        </p:nvSpPr>
        <p:spPr>
          <a:xfrm>
            <a:off x="4572000" y="2303815"/>
            <a:ext cx="4484029" cy="2806304"/>
          </a:xfrm>
        </p:spPr>
        <p:txBody>
          <a:bodyPr>
            <a:normAutofit/>
          </a:bodyPr>
          <a:lstStyle/>
          <a:p>
            <a:r>
              <a:rPr lang="en-US" sz="1800" b="1" dirty="0">
                <a:solidFill>
                  <a:srgbClr val="FF0000"/>
                </a:solidFill>
              </a:rPr>
              <a:t>Latent or system errors</a:t>
            </a:r>
            <a:r>
              <a:rPr lang="en-US" sz="1800" dirty="0"/>
              <a:t> are those errors that occur due to a set of external forces and indirect failures involving management, protocols/ processes, organizational culture, transfer of knowledge, and external factors </a:t>
            </a:r>
          </a:p>
          <a:p>
            <a:pPr lvl="1"/>
            <a:endParaRPr lang="en-US" sz="1800" dirty="0"/>
          </a:p>
          <a:p>
            <a:pPr lvl="1"/>
            <a:r>
              <a:rPr lang="en-US" sz="1650" dirty="0"/>
              <a:t>Example : understaffed wards or inadequate equipment.</a:t>
            </a:r>
          </a:p>
          <a:p>
            <a:endParaRPr lang="en-US" dirty="0"/>
          </a:p>
        </p:txBody>
      </p:sp>
    </p:spTree>
    <p:extLst>
      <p:ext uri="{BB962C8B-B14F-4D97-AF65-F5344CB8AC3E}">
        <p14:creationId xmlns:p14="http://schemas.microsoft.com/office/powerpoint/2010/main" val="12210763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additive="base">
                                        <p:cTn id="1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p:cTn id="21"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nodeType="clickEffect">
                                  <p:stCondLst>
                                    <p:cond delay="0"/>
                                  </p:stCondLst>
                                  <p:childTnLst>
                                    <p:set>
                                      <p:cBhvr>
                                        <p:cTn id="36" dur="1" fill="hold">
                                          <p:stCondLst>
                                            <p:cond delay="0"/>
                                          </p:stCondLst>
                                        </p:cTn>
                                        <p:tgtEl>
                                          <p:spTgt spid="10">
                                            <p:txEl>
                                              <p:pRg st="0" end="0"/>
                                            </p:txEl>
                                          </p:spTgt>
                                        </p:tgtEl>
                                        <p:attrNameLst>
                                          <p:attrName>style.visibility</p:attrName>
                                        </p:attrNameLst>
                                      </p:cBhvr>
                                      <p:to>
                                        <p:strVal val="visible"/>
                                      </p:to>
                                    </p:set>
                                    <p:anim calcmode="lin" valueType="num">
                                      <p:cBhvr>
                                        <p:cTn id="37" dur="10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38" dur="1000" fill="hold"/>
                                        <p:tgtEl>
                                          <p:spTgt spid="10">
                                            <p:txEl>
                                              <p:pRg st="0" end="0"/>
                                            </p:txEl>
                                          </p:spTgt>
                                        </p:tgtEl>
                                        <p:attrNameLst>
                                          <p:attrName>ppt_h</p:attrName>
                                        </p:attrNameLst>
                                      </p:cBhvr>
                                      <p:tavLst>
                                        <p:tav tm="0">
                                          <p:val>
                                            <p:fltVal val="0"/>
                                          </p:val>
                                        </p:tav>
                                        <p:tav tm="100000">
                                          <p:val>
                                            <p:strVal val="#ppt_h"/>
                                          </p:val>
                                        </p:tav>
                                      </p:tavLst>
                                    </p:anim>
                                    <p:anim calcmode="lin" valueType="num">
                                      <p:cBhvr>
                                        <p:cTn id="39" dur="1000" fill="hold"/>
                                        <p:tgtEl>
                                          <p:spTgt spid="10">
                                            <p:txEl>
                                              <p:pRg st="0" end="0"/>
                                            </p:txEl>
                                          </p:spTgt>
                                        </p:tgtEl>
                                        <p:attrNameLst>
                                          <p:attrName>style.rotation</p:attrName>
                                        </p:attrNameLst>
                                      </p:cBhvr>
                                      <p:tavLst>
                                        <p:tav tm="0">
                                          <p:val>
                                            <p:fltVal val="90"/>
                                          </p:val>
                                        </p:tav>
                                        <p:tav tm="100000">
                                          <p:val>
                                            <p:fltVal val="0"/>
                                          </p:val>
                                        </p:tav>
                                      </p:tavLst>
                                    </p:anim>
                                    <p:animEffect transition="in" filter="fade">
                                      <p:cBhvr>
                                        <p:cTn id="40" dur="1000"/>
                                        <p:tgtEl>
                                          <p:spTgt spid="10">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nodeType="clickEffect">
                                  <p:stCondLst>
                                    <p:cond delay="0"/>
                                  </p:stCondLst>
                                  <p:childTnLst>
                                    <p:set>
                                      <p:cBhvr>
                                        <p:cTn id="44" dur="1" fill="hold">
                                          <p:stCondLst>
                                            <p:cond delay="0"/>
                                          </p:stCondLst>
                                        </p:cTn>
                                        <p:tgtEl>
                                          <p:spTgt spid="10">
                                            <p:txEl>
                                              <p:pRg st="2" end="2"/>
                                            </p:txEl>
                                          </p:spTgt>
                                        </p:tgtEl>
                                        <p:attrNameLst>
                                          <p:attrName>style.visibility</p:attrName>
                                        </p:attrNameLst>
                                      </p:cBhvr>
                                      <p:to>
                                        <p:strVal val="visible"/>
                                      </p:to>
                                    </p:set>
                                    <p:anim calcmode="lin" valueType="num">
                                      <p:cBhvr>
                                        <p:cTn id="45" dur="1000" fill="hold"/>
                                        <p:tgtEl>
                                          <p:spTgt spid="10">
                                            <p:txEl>
                                              <p:pRg st="2" end="2"/>
                                            </p:txEl>
                                          </p:spTgt>
                                        </p:tgtEl>
                                        <p:attrNameLst>
                                          <p:attrName>ppt_w</p:attrName>
                                        </p:attrNameLst>
                                      </p:cBhvr>
                                      <p:tavLst>
                                        <p:tav tm="0">
                                          <p:val>
                                            <p:fltVal val="0"/>
                                          </p:val>
                                        </p:tav>
                                        <p:tav tm="100000">
                                          <p:val>
                                            <p:strVal val="#ppt_w"/>
                                          </p:val>
                                        </p:tav>
                                      </p:tavLst>
                                    </p:anim>
                                    <p:anim calcmode="lin" valueType="num">
                                      <p:cBhvr>
                                        <p:cTn id="46" dur="1000" fill="hold"/>
                                        <p:tgtEl>
                                          <p:spTgt spid="10">
                                            <p:txEl>
                                              <p:pRg st="2" end="2"/>
                                            </p:txEl>
                                          </p:spTgt>
                                        </p:tgtEl>
                                        <p:attrNameLst>
                                          <p:attrName>ppt_h</p:attrName>
                                        </p:attrNameLst>
                                      </p:cBhvr>
                                      <p:tavLst>
                                        <p:tav tm="0">
                                          <p:val>
                                            <p:fltVal val="0"/>
                                          </p:val>
                                        </p:tav>
                                        <p:tav tm="100000">
                                          <p:val>
                                            <p:strVal val="#ppt_h"/>
                                          </p:val>
                                        </p:tav>
                                      </p:tavLst>
                                    </p:anim>
                                    <p:anim calcmode="lin" valueType="num">
                                      <p:cBhvr>
                                        <p:cTn id="47" dur="1000" fill="hold"/>
                                        <p:tgtEl>
                                          <p:spTgt spid="10">
                                            <p:txEl>
                                              <p:pRg st="2" end="2"/>
                                            </p:txEl>
                                          </p:spTgt>
                                        </p:tgtEl>
                                        <p:attrNameLst>
                                          <p:attrName>style.rotation</p:attrName>
                                        </p:attrNameLst>
                                      </p:cBhvr>
                                      <p:tavLst>
                                        <p:tav tm="0">
                                          <p:val>
                                            <p:fltVal val="90"/>
                                          </p:val>
                                        </p:tav>
                                        <p:tav tm="100000">
                                          <p:val>
                                            <p:fltVal val="0"/>
                                          </p:val>
                                        </p:tav>
                                      </p:tavLst>
                                    </p:anim>
                                    <p:animEffect transition="in" filter="fade">
                                      <p:cBhvr>
                                        <p:cTn id="48" dur="10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670" y="342107"/>
            <a:ext cx="8229600" cy="1143000"/>
          </a:xfrm>
        </p:spPr>
        <p:txBody>
          <a:bodyPr>
            <a:normAutofit/>
          </a:bodyPr>
          <a:lstStyle/>
          <a:p>
            <a:r>
              <a:rPr lang="en-US" sz="4000" dirty="0"/>
              <a:t>Error in medicine</a:t>
            </a:r>
            <a:endParaRPr lang="ar-JO" sz="4000" dirty="0"/>
          </a:p>
        </p:txBody>
      </p:sp>
      <p:sp>
        <p:nvSpPr>
          <p:cNvPr id="8" name="Content Placeholder 7"/>
          <p:cNvSpPr>
            <a:spLocks noGrp="1"/>
          </p:cNvSpPr>
          <p:nvPr>
            <p:ph idx="1"/>
          </p:nvPr>
        </p:nvSpPr>
        <p:spPr>
          <a:xfrm>
            <a:off x="296260" y="1138425"/>
            <a:ext cx="8229600" cy="4525963"/>
          </a:xfrm>
        </p:spPr>
        <p:txBody>
          <a:bodyPr/>
          <a:lstStyle/>
          <a:p>
            <a:endParaRPr lang="en-US" dirty="0"/>
          </a:p>
          <a:p>
            <a:endParaRPr lang="en-US" dirty="0"/>
          </a:p>
          <a:p>
            <a:r>
              <a:rPr lang="en-US" dirty="0"/>
              <a:t>Errors in health care can be caused by ‘‘active failures’’ or ‘‘latent conditions.’’</a:t>
            </a:r>
          </a:p>
          <a:p>
            <a:pPr marL="0" indent="0">
              <a:buNone/>
            </a:pPr>
            <a:endParaRPr lang="en-US" dirty="0"/>
          </a:p>
          <a:p>
            <a:r>
              <a:rPr lang="en-US" dirty="0"/>
              <a:t>Most errors are not a result of personal error or negligence, but arise from system flaws or organizational failures</a:t>
            </a:r>
          </a:p>
          <a:p>
            <a:endParaRPr lang="ar-JO" dirty="0"/>
          </a:p>
        </p:txBody>
      </p:sp>
      <p:sp>
        <p:nvSpPr>
          <p:cNvPr id="3" name="Date Placeholder 2"/>
          <p:cNvSpPr>
            <a:spLocks noGrp="1"/>
          </p:cNvSpPr>
          <p:nvPr>
            <p:ph type="dt" sz="half" idx="10"/>
          </p:nvPr>
        </p:nvSpPr>
        <p:spPr/>
        <p:txBody>
          <a:bodyPr/>
          <a:lstStyle/>
          <a:p>
            <a:fld id="{162A98F0-B483-4FD9-AA02-F88FC4330B9E}" type="datetime1">
              <a:rPr lang="en-US" smtClean="0"/>
              <a:t>1/21/2019</a:t>
            </a:fld>
            <a:endParaRPr lang="en-US" dirty="0"/>
          </a:p>
        </p:txBody>
      </p:sp>
      <p:sp>
        <p:nvSpPr>
          <p:cNvPr id="4" name="Footer Placeholder 3"/>
          <p:cNvSpPr>
            <a:spLocks noGrp="1"/>
          </p:cNvSpPr>
          <p:nvPr>
            <p:ph type="ftr" sz="quarter" idx="11"/>
          </p:nvPr>
        </p:nvSpPr>
        <p:spPr/>
        <p:txBody>
          <a:bodyPr/>
          <a:lstStyle/>
          <a:p>
            <a:r>
              <a:rPr lang="en-US"/>
              <a:t>Patient Safety </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13</a:t>
            </a:fld>
            <a:endParaRPr lang="en-US" dirty="0"/>
          </a:p>
        </p:txBody>
      </p:sp>
    </p:spTree>
    <p:extLst>
      <p:ext uri="{BB962C8B-B14F-4D97-AF65-F5344CB8AC3E}">
        <p14:creationId xmlns:p14="http://schemas.microsoft.com/office/powerpoint/2010/main" val="33616319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 calcmode="lin" valueType="num">
                                      <p:cBhvr additive="base">
                                        <p:cTn id="13"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anim calcmode="lin" valueType="num">
                                      <p:cBhvr additive="base">
                                        <p:cTn id="19"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"Swiss cheese" model of accident causation </a:t>
            </a:r>
            <a:endParaRPr lang="ar-JO"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7014" y="1596540"/>
            <a:ext cx="6342986" cy="3209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Date Placeholder 2"/>
          <p:cNvSpPr>
            <a:spLocks noGrp="1"/>
          </p:cNvSpPr>
          <p:nvPr>
            <p:ph type="dt" sz="half" idx="10"/>
          </p:nvPr>
        </p:nvSpPr>
        <p:spPr/>
        <p:txBody>
          <a:bodyPr/>
          <a:lstStyle/>
          <a:p>
            <a:fld id="{9BF1B5D0-FF7E-422A-BC30-23C86265C98F}" type="datetime1">
              <a:rPr lang="en-US" smtClean="0"/>
              <a:t>1/21/2019</a:t>
            </a:fld>
            <a:endParaRPr lang="en-US" dirty="0"/>
          </a:p>
        </p:txBody>
      </p:sp>
      <p:sp>
        <p:nvSpPr>
          <p:cNvPr id="4" name="Footer Placeholder 3"/>
          <p:cNvSpPr>
            <a:spLocks noGrp="1"/>
          </p:cNvSpPr>
          <p:nvPr>
            <p:ph type="ftr" sz="quarter" idx="11"/>
          </p:nvPr>
        </p:nvSpPr>
        <p:spPr/>
        <p:txBody>
          <a:bodyPr/>
          <a:lstStyle/>
          <a:p>
            <a:r>
              <a:rPr lang="en-US"/>
              <a:t>Patient Safety </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14</a:t>
            </a:fld>
            <a:endParaRPr lang="en-US" dirty="0"/>
          </a:p>
        </p:txBody>
      </p:sp>
    </p:spTree>
    <p:extLst>
      <p:ext uri="{BB962C8B-B14F-4D97-AF65-F5344CB8AC3E}">
        <p14:creationId xmlns:p14="http://schemas.microsoft.com/office/powerpoint/2010/main" val="32293564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anim calcmode="lin" valueType="num">
                                      <p:cBhvr>
                                        <p:cTn id="15" dur="1000" fill="hold"/>
                                        <p:tgtEl>
                                          <p:spTgt spid="1026"/>
                                        </p:tgtEl>
                                        <p:attrNameLst>
                                          <p:attrName>ppt_w</p:attrName>
                                        </p:attrNameLst>
                                      </p:cBhvr>
                                      <p:tavLst>
                                        <p:tav tm="0">
                                          <p:val>
                                            <p:fltVal val="0"/>
                                          </p:val>
                                        </p:tav>
                                        <p:tav tm="100000">
                                          <p:val>
                                            <p:strVal val="#ppt_w"/>
                                          </p:val>
                                        </p:tav>
                                      </p:tavLst>
                                    </p:anim>
                                    <p:anim calcmode="lin" valueType="num">
                                      <p:cBhvr>
                                        <p:cTn id="16" dur="1000" fill="hold"/>
                                        <p:tgtEl>
                                          <p:spTgt spid="1026"/>
                                        </p:tgtEl>
                                        <p:attrNameLst>
                                          <p:attrName>ppt_h</p:attrName>
                                        </p:attrNameLst>
                                      </p:cBhvr>
                                      <p:tavLst>
                                        <p:tav tm="0">
                                          <p:val>
                                            <p:fltVal val="0"/>
                                          </p:val>
                                        </p:tav>
                                        <p:tav tm="100000">
                                          <p:val>
                                            <p:strVal val="#ppt_h"/>
                                          </p:val>
                                        </p:tav>
                                      </p:tavLst>
                                    </p:anim>
                                    <p:anim calcmode="lin" valueType="num">
                                      <p:cBhvr>
                                        <p:cTn id="17" dur="1000" fill="hold"/>
                                        <p:tgtEl>
                                          <p:spTgt spid="1026"/>
                                        </p:tgtEl>
                                        <p:attrNameLst>
                                          <p:attrName>style.rotation</p:attrName>
                                        </p:attrNameLst>
                                      </p:cBhvr>
                                      <p:tavLst>
                                        <p:tav tm="0">
                                          <p:val>
                                            <p:fltVal val="90"/>
                                          </p:val>
                                        </p:tav>
                                        <p:tav tm="100000">
                                          <p:val>
                                            <p:fltVal val="0"/>
                                          </p:val>
                                        </p:tav>
                                      </p:tavLst>
                                    </p:anim>
                                    <p:animEffect transition="in" filter="fade">
                                      <p:cBhvr>
                                        <p:cTn id="18"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"Swiss cheese" model of accident causation </a:t>
            </a:r>
            <a:endParaRPr lang="ar-JO" dirty="0"/>
          </a:p>
        </p:txBody>
      </p:sp>
      <p:sp>
        <p:nvSpPr>
          <p:cNvPr id="7" name="Content Placeholder 6"/>
          <p:cNvSpPr>
            <a:spLocks noGrp="1"/>
          </p:cNvSpPr>
          <p:nvPr>
            <p:ph sz="half" idx="2"/>
          </p:nvPr>
        </p:nvSpPr>
        <p:spPr>
          <a:xfrm>
            <a:off x="754375" y="985720"/>
            <a:ext cx="7482545" cy="3996527"/>
          </a:xfrm>
        </p:spPr>
        <p:txBody>
          <a:bodyPr>
            <a:normAutofit fontScale="92500" lnSpcReduction="20000"/>
          </a:bodyPr>
          <a:lstStyle/>
          <a:p>
            <a:endParaRPr lang="en-US" dirty="0"/>
          </a:p>
          <a:p>
            <a:endParaRPr lang="en-US" dirty="0"/>
          </a:p>
          <a:p>
            <a:r>
              <a:rPr lang="en-US" sz="2200" dirty="0"/>
              <a:t>The systems  have many holes: some from active failures and others from latent conditions.</a:t>
            </a:r>
          </a:p>
          <a:p>
            <a:endParaRPr lang="en-US" sz="2200" dirty="0"/>
          </a:p>
          <a:p>
            <a:r>
              <a:rPr lang="en-US" sz="2200" dirty="0"/>
              <a:t>These holes are continuously opening, shutting, and shifting their location. In any one slice, they do not normally cause harm, because the other intact slices prevent hazards from reaching the potential victim. </a:t>
            </a:r>
          </a:p>
          <a:p>
            <a:endParaRPr lang="en-US" sz="2200" dirty="0"/>
          </a:p>
          <a:p>
            <a:r>
              <a:rPr lang="en-US" sz="2200" dirty="0"/>
              <a:t>Only when the holes in many layers momentarily line up does the trajectory of accident opportunity reach the victim causing the damage</a:t>
            </a:r>
            <a:endParaRPr lang="ar-JO" sz="2200" dirty="0"/>
          </a:p>
        </p:txBody>
      </p:sp>
      <p:sp>
        <p:nvSpPr>
          <p:cNvPr id="3" name="Date Placeholder 2"/>
          <p:cNvSpPr>
            <a:spLocks noGrp="1"/>
          </p:cNvSpPr>
          <p:nvPr>
            <p:ph type="dt" sz="half" idx="10"/>
          </p:nvPr>
        </p:nvSpPr>
        <p:spPr/>
        <p:txBody>
          <a:bodyPr/>
          <a:lstStyle/>
          <a:p>
            <a:fld id="{9BF1B5D0-FF7E-422A-BC30-23C86265C98F}" type="datetime1">
              <a:rPr lang="en-US" smtClean="0"/>
              <a:t>1/21/2019</a:t>
            </a:fld>
            <a:endParaRPr lang="en-US" dirty="0"/>
          </a:p>
        </p:txBody>
      </p:sp>
      <p:sp>
        <p:nvSpPr>
          <p:cNvPr id="4" name="Footer Placeholder 3"/>
          <p:cNvSpPr>
            <a:spLocks noGrp="1"/>
          </p:cNvSpPr>
          <p:nvPr>
            <p:ph type="ftr" sz="quarter" idx="11"/>
          </p:nvPr>
        </p:nvSpPr>
        <p:spPr/>
        <p:txBody>
          <a:bodyPr/>
          <a:lstStyle/>
          <a:p>
            <a:r>
              <a:rPr lang="en-US"/>
              <a:t>Patient Safety </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15</a:t>
            </a:fld>
            <a:endParaRPr lang="en-US" dirty="0"/>
          </a:p>
        </p:txBody>
      </p:sp>
    </p:spTree>
    <p:extLst>
      <p:ext uri="{BB962C8B-B14F-4D97-AF65-F5344CB8AC3E}">
        <p14:creationId xmlns:p14="http://schemas.microsoft.com/office/powerpoint/2010/main" val="21929898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 calcmode="lin" valueType="num">
                                      <p:cBhvr>
                                        <p:cTn id="15" dur="1000" fill="hold"/>
                                        <p:tgtEl>
                                          <p:spTgt spid="7">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7">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7">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7">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anim calcmode="lin" valueType="num">
                                      <p:cBhvr>
                                        <p:cTn id="23" dur="1000" fill="hold"/>
                                        <p:tgtEl>
                                          <p:spTgt spid="7">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7">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7">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7">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anim calcmode="lin" valueType="num">
                                      <p:cBhvr>
                                        <p:cTn id="31" dur="1000" fill="hold"/>
                                        <p:tgtEl>
                                          <p:spTgt spid="7">
                                            <p:txEl>
                                              <p:pRg st="6" end="6"/>
                                            </p:txEl>
                                          </p:spTgt>
                                        </p:tgtEl>
                                        <p:attrNameLst>
                                          <p:attrName>ppt_w</p:attrName>
                                        </p:attrNameLst>
                                      </p:cBhvr>
                                      <p:tavLst>
                                        <p:tav tm="0">
                                          <p:val>
                                            <p:fltVal val="0"/>
                                          </p:val>
                                        </p:tav>
                                        <p:tav tm="100000">
                                          <p:val>
                                            <p:strVal val="#ppt_w"/>
                                          </p:val>
                                        </p:tav>
                                      </p:tavLst>
                                    </p:anim>
                                    <p:anim calcmode="lin" valueType="num">
                                      <p:cBhvr>
                                        <p:cTn id="32" dur="1000" fill="hold"/>
                                        <p:tgtEl>
                                          <p:spTgt spid="7">
                                            <p:txEl>
                                              <p:pRg st="6" end="6"/>
                                            </p:txEl>
                                          </p:spTgt>
                                        </p:tgtEl>
                                        <p:attrNameLst>
                                          <p:attrName>ppt_h</p:attrName>
                                        </p:attrNameLst>
                                      </p:cBhvr>
                                      <p:tavLst>
                                        <p:tav tm="0">
                                          <p:val>
                                            <p:fltVal val="0"/>
                                          </p:val>
                                        </p:tav>
                                        <p:tav tm="100000">
                                          <p:val>
                                            <p:strVal val="#ppt_h"/>
                                          </p:val>
                                        </p:tav>
                                      </p:tavLst>
                                    </p:anim>
                                    <p:anim calcmode="lin" valueType="num">
                                      <p:cBhvr>
                                        <p:cTn id="33" dur="1000" fill="hold"/>
                                        <p:tgtEl>
                                          <p:spTgt spid="7">
                                            <p:txEl>
                                              <p:pRg st="6" end="6"/>
                                            </p:txEl>
                                          </p:spTgt>
                                        </p:tgtEl>
                                        <p:attrNameLst>
                                          <p:attrName>style.rotation</p:attrName>
                                        </p:attrNameLst>
                                      </p:cBhvr>
                                      <p:tavLst>
                                        <p:tav tm="0">
                                          <p:val>
                                            <p:fltVal val="90"/>
                                          </p:val>
                                        </p:tav>
                                        <p:tav tm="100000">
                                          <p:val>
                                            <p:fltVal val="0"/>
                                          </p:val>
                                        </p:tav>
                                      </p:tavLst>
                                    </p:anim>
                                    <p:animEffect transition="in" filter="fade">
                                      <p:cBhvr>
                                        <p:cTn id="34" dur="10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260" y="344312"/>
            <a:ext cx="8229600" cy="1143000"/>
          </a:xfrm>
        </p:spPr>
        <p:txBody>
          <a:bodyPr/>
          <a:lstStyle/>
          <a:p>
            <a:r>
              <a:rPr lang="en-US" dirty="0"/>
              <a:t>Definition of patient safety culture</a:t>
            </a:r>
          </a:p>
        </p:txBody>
      </p:sp>
      <p:sp>
        <p:nvSpPr>
          <p:cNvPr id="3" name="Content Placeholder 2"/>
          <p:cNvSpPr>
            <a:spLocks noGrp="1"/>
          </p:cNvSpPr>
          <p:nvPr>
            <p:ph idx="1"/>
          </p:nvPr>
        </p:nvSpPr>
        <p:spPr>
          <a:xfrm>
            <a:off x="-66409" y="344312"/>
            <a:ext cx="8229600" cy="4525963"/>
          </a:xfrm>
        </p:spPr>
        <p:txBody>
          <a:bodyPr/>
          <a:lstStyle/>
          <a:p>
            <a:endParaRPr lang="en-US" dirty="0"/>
          </a:p>
          <a:p>
            <a:pPr marL="300038" lvl="1" indent="0">
              <a:buNone/>
            </a:pPr>
            <a:endParaRPr lang="en-US" dirty="0"/>
          </a:p>
          <a:p>
            <a:pPr marL="300038" lvl="1" indent="0">
              <a:buNone/>
            </a:pPr>
            <a:endParaRPr lang="en-US" dirty="0"/>
          </a:p>
          <a:p>
            <a:pPr marL="300038" lvl="1" indent="0">
              <a:buNone/>
            </a:pPr>
            <a:r>
              <a:rPr lang="en-US" sz="2100" dirty="0"/>
              <a:t>An integrated pattern of individual and organizational behavior, based on a system of shared beliefs and values, that continuously seeks to minimize patient harm that may result from the process of care delivery.</a:t>
            </a:r>
          </a:p>
          <a:p>
            <a:endParaRPr lang="en-US" dirty="0"/>
          </a:p>
        </p:txBody>
      </p:sp>
      <p:sp>
        <p:nvSpPr>
          <p:cNvPr id="4" name="Date Placeholder 3"/>
          <p:cNvSpPr>
            <a:spLocks noGrp="1"/>
          </p:cNvSpPr>
          <p:nvPr>
            <p:ph type="dt" sz="half" idx="10"/>
          </p:nvPr>
        </p:nvSpPr>
        <p:spPr/>
        <p:txBody>
          <a:bodyPr/>
          <a:lstStyle/>
          <a:p>
            <a:fld id="{8C22E7D8-7380-471F-BFEB-13B0132565A8}" type="datetime1">
              <a:rPr lang="en-US" smtClean="0"/>
              <a:t>1/21/2019</a:t>
            </a:fld>
            <a:endParaRPr lang="en-US" dirty="0"/>
          </a:p>
        </p:txBody>
      </p:sp>
      <p:sp>
        <p:nvSpPr>
          <p:cNvPr id="5" name="Footer Placeholder 4"/>
          <p:cNvSpPr>
            <a:spLocks noGrp="1"/>
          </p:cNvSpPr>
          <p:nvPr>
            <p:ph type="ftr" sz="quarter" idx="11"/>
          </p:nvPr>
        </p:nvSpPr>
        <p:spPr/>
        <p:txBody>
          <a:bodyPr/>
          <a:lstStyle/>
          <a:p>
            <a:r>
              <a:rPr lang="en-US"/>
              <a:t>Patient Safety </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16</a:t>
            </a:fld>
            <a:endParaRPr lang="en-US" dirty="0"/>
          </a:p>
        </p:txBody>
      </p:sp>
    </p:spTree>
    <p:extLst>
      <p:ext uri="{BB962C8B-B14F-4D97-AF65-F5344CB8AC3E}">
        <p14:creationId xmlns:p14="http://schemas.microsoft.com/office/powerpoint/2010/main" val="30105481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Defining patient safety-Video</a:t>
            </a:r>
            <a:endParaRPr lang="ar-SA" dirty="0"/>
          </a:p>
        </p:txBody>
      </p:sp>
      <p:sp>
        <p:nvSpPr>
          <p:cNvPr id="3" name="عنصر نائب للمحتوى 2"/>
          <p:cNvSpPr>
            <a:spLocks noGrp="1"/>
          </p:cNvSpPr>
          <p:nvPr>
            <p:ph idx="1"/>
          </p:nvPr>
        </p:nvSpPr>
        <p:spPr>
          <a:xfrm>
            <a:off x="143555" y="2359084"/>
            <a:ext cx="8229600" cy="4525963"/>
          </a:xfrm>
        </p:spPr>
        <p:txBody>
          <a:bodyPr/>
          <a:lstStyle/>
          <a:p>
            <a:r>
              <a:rPr lang="en-US" dirty="0"/>
              <a:t>https://www.youtube.com/watch?v=jGlsCLvN5cI</a:t>
            </a:r>
            <a:endParaRPr lang="ar-SA" dirty="0"/>
          </a:p>
        </p:txBody>
      </p:sp>
      <p:pic>
        <p:nvPicPr>
          <p:cNvPr id="4" name="صورة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04460" y="222195"/>
            <a:ext cx="1759005" cy="175900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2072248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435"/>
            <a:ext cx="7004726" cy="851087"/>
          </a:xfrm>
        </p:spPr>
        <p:txBody>
          <a:bodyPr/>
          <a:lstStyle/>
          <a:p>
            <a:r>
              <a:rPr lang="en-US" dirty="0"/>
              <a:t>Patient safety culture</a:t>
            </a:r>
            <a:endParaRPr lang="ar-JO" dirty="0"/>
          </a:p>
        </p:txBody>
      </p:sp>
      <p:sp>
        <p:nvSpPr>
          <p:cNvPr id="3" name="Content Placeholder 2"/>
          <p:cNvSpPr>
            <a:spLocks noGrp="1"/>
          </p:cNvSpPr>
          <p:nvPr>
            <p:ph idx="1"/>
          </p:nvPr>
        </p:nvSpPr>
        <p:spPr>
          <a:xfrm>
            <a:off x="192573" y="1259544"/>
            <a:ext cx="8477250" cy="3495674"/>
          </a:xfrm>
        </p:spPr>
        <p:txBody>
          <a:bodyPr>
            <a:noAutofit/>
          </a:bodyPr>
          <a:lstStyle/>
          <a:p>
            <a:r>
              <a:rPr lang="en-US" sz="2000" dirty="0"/>
              <a:t>If a patient is found to have received the wrong medication and suffered a subsequent allergic reaction,</a:t>
            </a:r>
          </a:p>
          <a:p>
            <a:pPr marL="0" indent="0">
              <a:buNone/>
            </a:pPr>
            <a:r>
              <a:rPr lang="en-US" sz="2000" dirty="0"/>
              <a:t> </a:t>
            </a:r>
          </a:p>
          <a:p>
            <a:r>
              <a:rPr lang="en-US" sz="2000" b="1" dirty="0">
                <a:solidFill>
                  <a:srgbClr val="FF0000"/>
                </a:solidFill>
              </a:rPr>
              <a:t>Blame culture: </a:t>
            </a:r>
            <a:r>
              <a:rPr lang="en-US" sz="2000" u="sng" dirty="0"/>
              <a:t>we look for the individual </a:t>
            </a:r>
            <a:r>
              <a:rPr lang="en-US" sz="2000" dirty="0"/>
              <a:t>student, pharmacist, nurse or doctor who ordered, dispensed or administered the wrong drug and blame that person for the patient’s condition care at the time of the incident and hold them accountable</a:t>
            </a:r>
          </a:p>
          <a:p>
            <a:pPr marL="0" indent="0">
              <a:buNone/>
            </a:pPr>
            <a:endParaRPr lang="en-US" sz="2000" dirty="0"/>
          </a:p>
          <a:p>
            <a:r>
              <a:rPr lang="en-US" sz="2000" b="1" dirty="0">
                <a:solidFill>
                  <a:srgbClr val="FF0000"/>
                </a:solidFill>
              </a:rPr>
              <a:t>Just Culture: </a:t>
            </a:r>
            <a:r>
              <a:rPr lang="en-US" sz="2000" dirty="0"/>
              <a:t>we </a:t>
            </a:r>
            <a:r>
              <a:rPr lang="en-US" sz="2000" u="sng" dirty="0"/>
              <a:t>look for the system defect </a:t>
            </a:r>
            <a:r>
              <a:rPr lang="en-US" sz="2000" dirty="0"/>
              <a:t>such as communication , protocols and processes for medication management , in addition to </a:t>
            </a:r>
            <a:r>
              <a:rPr lang="en-US" sz="2000" u="sng" dirty="0"/>
              <a:t>investigate the negligence </a:t>
            </a:r>
            <a:r>
              <a:rPr lang="en-US" sz="2000" dirty="0"/>
              <a:t>or recklessness of the worker</a:t>
            </a:r>
            <a:endParaRPr lang="ar-JO" sz="2000" b="1" dirty="0"/>
          </a:p>
        </p:txBody>
      </p:sp>
      <p:sp>
        <p:nvSpPr>
          <p:cNvPr id="4" name="Date Placeholder 3"/>
          <p:cNvSpPr>
            <a:spLocks noGrp="1"/>
          </p:cNvSpPr>
          <p:nvPr>
            <p:ph type="dt" sz="half" idx="10"/>
          </p:nvPr>
        </p:nvSpPr>
        <p:spPr/>
        <p:txBody>
          <a:bodyPr/>
          <a:lstStyle/>
          <a:p>
            <a:fld id="{49FD1498-5374-455F-81BB-21A828D81813}" type="datetime1">
              <a:rPr lang="en-US" smtClean="0"/>
              <a:t>1/21/2019</a:t>
            </a:fld>
            <a:endParaRPr lang="en-US" dirty="0"/>
          </a:p>
        </p:txBody>
      </p:sp>
      <p:sp>
        <p:nvSpPr>
          <p:cNvPr id="5" name="Footer Placeholder 4"/>
          <p:cNvSpPr>
            <a:spLocks noGrp="1"/>
          </p:cNvSpPr>
          <p:nvPr>
            <p:ph type="ftr" sz="quarter" idx="11"/>
          </p:nvPr>
        </p:nvSpPr>
        <p:spPr/>
        <p:txBody>
          <a:bodyPr/>
          <a:lstStyle/>
          <a:p>
            <a:r>
              <a:rPr lang="en-US"/>
              <a:t>Patient Safety </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18</a:t>
            </a:fld>
            <a:endParaRPr lang="en-US" dirty="0"/>
          </a:p>
        </p:txBody>
      </p:sp>
    </p:spTree>
    <p:extLst>
      <p:ext uri="{BB962C8B-B14F-4D97-AF65-F5344CB8AC3E}">
        <p14:creationId xmlns:p14="http://schemas.microsoft.com/office/powerpoint/2010/main" val="38859615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31" presetClass="entr" presetSubtype="0" fill="hold"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3"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concept of Clinical incident: </a:t>
            </a:r>
          </a:p>
        </p:txBody>
      </p:sp>
      <p:sp>
        <p:nvSpPr>
          <p:cNvPr id="5" name="Text Placeholder 4"/>
          <p:cNvSpPr>
            <a:spLocks noGrp="1"/>
          </p:cNvSpPr>
          <p:nvPr>
            <p:ph type="body" idx="1"/>
          </p:nvPr>
        </p:nvSpPr>
        <p:spPr/>
        <p:txBody>
          <a:bodyPr/>
          <a:lstStyle/>
          <a:p>
            <a:r>
              <a:rPr lang="en-US" b="1" dirty="0"/>
              <a:t>Definition</a:t>
            </a:r>
            <a:r>
              <a:rPr lang="en-US" dirty="0"/>
              <a:t>:</a:t>
            </a:r>
          </a:p>
        </p:txBody>
      </p:sp>
      <p:sp>
        <p:nvSpPr>
          <p:cNvPr id="6" name="Content Placeholder 5"/>
          <p:cNvSpPr>
            <a:spLocks noGrp="1"/>
          </p:cNvSpPr>
          <p:nvPr>
            <p:ph sz="half" idx="2"/>
          </p:nvPr>
        </p:nvSpPr>
        <p:spPr>
          <a:xfrm>
            <a:off x="0" y="2207360"/>
            <a:ext cx="4040188" cy="3798583"/>
          </a:xfrm>
        </p:spPr>
        <p:txBody>
          <a:bodyPr>
            <a:normAutofit/>
          </a:bodyPr>
          <a:lstStyle/>
          <a:p>
            <a:r>
              <a:rPr lang="en-US" sz="1800" dirty="0"/>
              <a:t>A clinical incident is an event or circumstance resulting from health care which could have, or did lead to unintended harm to a person, loss or damage, and/or a complaint. (deviation  from standard of care and safety )</a:t>
            </a:r>
          </a:p>
          <a:p>
            <a:endParaRPr lang="en-US" dirty="0"/>
          </a:p>
        </p:txBody>
      </p:sp>
      <p:sp>
        <p:nvSpPr>
          <p:cNvPr id="7" name="Text Placeholder 6"/>
          <p:cNvSpPr>
            <a:spLocks noGrp="1"/>
          </p:cNvSpPr>
          <p:nvPr>
            <p:ph type="body" sz="quarter" idx="3"/>
          </p:nvPr>
        </p:nvSpPr>
        <p:spPr/>
        <p:txBody>
          <a:bodyPr/>
          <a:lstStyle/>
          <a:p>
            <a:r>
              <a:rPr lang="en-US" b="1" dirty="0"/>
              <a:t>Examples</a:t>
            </a:r>
            <a:r>
              <a:rPr lang="en-US" dirty="0"/>
              <a:t>:</a:t>
            </a:r>
          </a:p>
        </p:txBody>
      </p:sp>
      <p:sp>
        <p:nvSpPr>
          <p:cNvPr id="8" name="Content Placeholder 7"/>
          <p:cNvSpPr>
            <a:spLocks noGrp="1"/>
          </p:cNvSpPr>
          <p:nvPr>
            <p:ph sz="quarter" idx="4"/>
          </p:nvPr>
        </p:nvSpPr>
        <p:spPr>
          <a:xfrm>
            <a:off x="4513310" y="2344223"/>
            <a:ext cx="4141129" cy="2806304"/>
          </a:xfrm>
        </p:spPr>
        <p:txBody>
          <a:bodyPr>
            <a:normAutofit fontScale="62500" lnSpcReduction="20000"/>
          </a:bodyPr>
          <a:lstStyle/>
          <a:p>
            <a:r>
              <a:rPr lang="en-US" dirty="0"/>
              <a:t>Medication errors (</a:t>
            </a:r>
            <a:r>
              <a:rPr lang="en-US" dirty="0" err="1"/>
              <a:t>e.G.</a:t>
            </a:r>
            <a:r>
              <a:rPr lang="en-US" dirty="0"/>
              <a:t> Wrong medication, omission, overdose);</a:t>
            </a:r>
          </a:p>
          <a:p>
            <a:r>
              <a:rPr lang="en-US" dirty="0"/>
              <a:t>Patient falls;</a:t>
            </a:r>
          </a:p>
          <a:p>
            <a:r>
              <a:rPr lang="en-US" dirty="0"/>
              <a:t>Intended self harm or suicidal </a:t>
            </a:r>
            <a:r>
              <a:rPr lang="en-US" dirty="0" err="1"/>
              <a:t>behaviour</a:t>
            </a:r>
            <a:r>
              <a:rPr lang="en-US" dirty="0"/>
              <a:t>;</a:t>
            </a:r>
          </a:p>
          <a:p>
            <a:r>
              <a:rPr lang="en-US" dirty="0"/>
              <a:t>Therapeutic equipment failure;</a:t>
            </a:r>
          </a:p>
          <a:p>
            <a:r>
              <a:rPr lang="en-US" dirty="0"/>
              <a:t>Contaminated food;</a:t>
            </a:r>
          </a:p>
          <a:p>
            <a:r>
              <a:rPr lang="en-US" dirty="0"/>
              <a:t>Problems with blood products;</a:t>
            </a:r>
          </a:p>
          <a:p>
            <a:r>
              <a:rPr lang="en-US" dirty="0"/>
              <a:t>Documentation errors;</a:t>
            </a:r>
          </a:p>
          <a:p>
            <a:r>
              <a:rPr lang="en-US" dirty="0"/>
              <a:t>Delayed diagnosis;</a:t>
            </a:r>
          </a:p>
          <a:p>
            <a:r>
              <a:rPr lang="en-US" dirty="0"/>
              <a:t>Surgical operation complications;</a:t>
            </a:r>
          </a:p>
          <a:p>
            <a:r>
              <a:rPr lang="en-US" dirty="0"/>
              <a:t>Hospital acquired infection;</a:t>
            </a:r>
          </a:p>
          <a:p>
            <a:pPr marL="0" indent="0">
              <a:buNone/>
            </a:pPr>
            <a:endParaRPr lang="en-US" dirty="0"/>
          </a:p>
        </p:txBody>
      </p:sp>
      <p:sp>
        <p:nvSpPr>
          <p:cNvPr id="2" name="Date Placeholder 1"/>
          <p:cNvSpPr>
            <a:spLocks noGrp="1"/>
          </p:cNvSpPr>
          <p:nvPr>
            <p:ph type="dt" sz="half" idx="10"/>
          </p:nvPr>
        </p:nvSpPr>
        <p:spPr/>
        <p:txBody>
          <a:bodyPr/>
          <a:lstStyle/>
          <a:p>
            <a:fld id="{FAA9B85F-2888-4CF2-8214-10C158CBD288}" type="datetime1">
              <a:rPr lang="en-US" smtClean="0"/>
              <a:t>1/21/2019</a:t>
            </a:fld>
            <a:endParaRPr lang="en-US" dirty="0"/>
          </a:p>
        </p:txBody>
      </p:sp>
      <p:sp>
        <p:nvSpPr>
          <p:cNvPr id="3" name="Footer Placeholder 2"/>
          <p:cNvSpPr>
            <a:spLocks noGrp="1"/>
          </p:cNvSpPr>
          <p:nvPr>
            <p:ph type="ftr" sz="quarter" idx="11"/>
          </p:nvPr>
        </p:nvSpPr>
        <p:spPr/>
        <p:txBody>
          <a:bodyPr/>
          <a:lstStyle/>
          <a:p>
            <a:r>
              <a:rPr lang="en-US"/>
              <a:t>Patient Safety </a:t>
            </a:r>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19</a:t>
            </a:fld>
            <a:endParaRPr lang="en-US" dirty="0"/>
          </a:p>
        </p:txBody>
      </p:sp>
    </p:spTree>
    <p:extLst>
      <p:ext uri="{BB962C8B-B14F-4D97-AF65-F5344CB8AC3E}">
        <p14:creationId xmlns:p14="http://schemas.microsoft.com/office/powerpoint/2010/main" val="42513625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 calcmode="lin" valueType="num">
                                      <p:cBhvr additive="base">
                                        <p:cTn id="1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 calcmode="lin" valueType="num">
                                      <p:cBhvr>
                                        <p:cTn id="21"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22"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23"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24" dur="1000"/>
                                        <p:tgtEl>
                                          <p:spTgt spid="6">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7">
                                            <p:txEl>
                                              <p:pRg st="0" end="0"/>
                                            </p:txEl>
                                          </p:spTgt>
                                        </p:tgtEl>
                                        <p:attrNameLst>
                                          <p:attrName>style.visibility</p:attrName>
                                        </p:attrNameLst>
                                      </p:cBhvr>
                                      <p:to>
                                        <p:strVal val="visible"/>
                                      </p:to>
                                    </p:set>
                                    <p:anim calcmode="lin" valueType="num">
                                      <p:cBhvr additive="base">
                                        <p:cTn id="2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8">
                                            <p:txEl>
                                              <p:pRg st="0" end="0"/>
                                            </p:txEl>
                                          </p:spTgt>
                                        </p:tgtEl>
                                        <p:attrNameLst>
                                          <p:attrName>style.visibility</p:attrName>
                                        </p:attrNameLst>
                                      </p:cBhvr>
                                      <p:to>
                                        <p:strVal val="visible"/>
                                      </p:to>
                                    </p:set>
                                    <p:anim calcmode="lin" valueType="num">
                                      <p:cBhvr>
                                        <p:cTn id="35" dur="1000" fill="hold"/>
                                        <p:tgtEl>
                                          <p:spTgt spid="8">
                                            <p:txEl>
                                              <p:pRg st="0" end="0"/>
                                            </p:txEl>
                                          </p:spTgt>
                                        </p:tgtEl>
                                        <p:attrNameLst>
                                          <p:attrName>ppt_w</p:attrName>
                                        </p:attrNameLst>
                                      </p:cBhvr>
                                      <p:tavLst>
                                        <p:tav tm="0">
                                          <p:val>
                                            <p:fltVal val="0"/>
                                          </p:val>
                                        </p:tav>
                                        <p:tav tm="100000">
                                          <p:val>
                                            <p:strVal val="#ppt_w"/>
                                          </p:val>
                                        </p:tav>
                                      </p:tavLst>
                                    </p:anim>
                                    <p:anim calcmode="lin" valueType="num">
                                      <p:cBhvr>
                                        <p:cTn id="36" dur="1000" fill="hold"/>
                                        <p:tgtEl>
                                          <p:spTgt spid="8">
                                            <p:txEl>
                                              <p:pRg st="0" end="0"/>
                                            </p:txEl>
                                          </p:spTgt>
                                        </p:tgtEl>
                                        <p:attrNameLst>
                                          <p:attrName>ppt_h</p:attrName>
                                        </p:attrNameLst>
                                      </p:cBhvr>
                                      <p:tavLst>
                                        <p:tav tm="0">
                                          <p:val>
                                            <p:fltVal val="0"/>
                                          </p:val>
                                        </p:tav>
                                        <p:tav tm="100000">
                                          <p:val>
                                            <p:strVal val="#ppt_h"/>
                                          </p:val>
                                        </p:tav>
                                      </p:tavLst>
                                    </p:anim>
                                    <p:anim calcmode="lin" valueType="num">
                                      <p:cBhvr>
                                        <p:cTn id="37" dur="1000" fill="hold"/>
                                        <p:tgtEl>
                                          <p:spTgt spid="8">
                                            <p:txEl>
                                              <p:pRg st="0" end="0"/>
                                            </p:txEl>
                                          </p:spTgt>
                                        </p:tgtEl>
                                        <p:attrNameLst>
                                          <p:attrName>style.rotation</p:attrName>
                                        </p:attrNameLst>
                                      </p:cBhvr>
                                      <p:tavLst>
                                        <p:tav tm="0">
                                          <p:val>
                                            <p:fltVal val="90"/>
                                          </p:val>
                                        </p:tav>
                                        <p:tav tm="100000">
                                          <p:val>
                                            <p:fltVal val="0"/>
                                          </p:val>
                                        </p:tav>
                                      </p:tavLst>
                                    </p:anim>
                                    <p:animEffect transition="in" filter="fade">
                                      <p:cBhvr>
                                        <p:cTn id="38" dur="1000"/>
                                        <p:tgtEl>
                                          <p:spTgt spid="8">
                                            <p:txEl>
                                              <p:pRg st="0" end="0"/>
                                            </p:txEl>
                                          </p:spTgt>
                                        </p:tgtEl>
                                      </p:cBhvr>
                                    </p:animEffect>
                                  </p:childTnLst>
                                </p:cTn>
                              </p:par>
                              <p:par>
                                <p:cTn id="39" presetID="31" presetClass="entr" presetSubtype="0" fill="hold" grpId="0" nodeType="withEffect">
                                  <p:stCondLst>
                                    <p:cond delay="0"/>
                                  </p:stCondLst>
                                  <p:childTnLst>
                                    <p:set>
                                      <p:cBhvr>
                                        <p:cTn id="40" dur="1" fill="hold">
                                          <p:stCondLst>
                                            <p:cond delay="0"/>
                                          </p:stCondLst>
                                        </p:cTn>
                                        <p:tgtEl>
                                          <p:spTgt spid="8">
                                            <p:txEl>
                                              <p:pRg st="1" end="1"/>
                                            </p:txEl>
                                          </p:spTgt>
                                        </p:tgtEl>
                                        <p:attrNameLst>
                                          <p:attrName>style.visibility</p:attrName>
                                        </p:attrNameLst>
                                      </p:cBhvr>
                                      <p:to>
                                        <p:strVal val="visible"/>
                                      </p:to>
                                    </p:set>
                                    <p:anim calcmode="lin" valueType="num">
                                      <p:cBhvr>
                                        <p:cTn id="41" dur="1000" fill="hold"/>
                                        <p:tgtEl>
                                          <p:spTgt spid="8">
                                            <p:txEl>
                                              <p:pRg st="1" end="1"/>
                                            </p:txEl>
                                          </p:spTgt>
                                        </p:tgtEl>
                                        <p:attrNameLst>
                                          <p:attrName>ppt_w</p:attrName>
                                        </p:attrNameLst>
                                      </p:cBhvr>
                                      <p:tavLst>
                                        <p:tav tm="0">
                                          <p:val>
                                            <p:fltVal val="0"/>
                                          </p:val>
                                        </p:tav>
                                        <p:tav tm="100000">
                                          <p:val>
                                            <p:strVal val="#ppt_w"/>
                                          </p:val>
                                        </p:tav>
                                      </p:tavLst>
                                    </p:anim>
                                    <p:anim calcmode="lin" valueType="num">
                                      <p:cBhvr>
                                        <p:cTn id="42" dur="1000" fill="hold"/>
                                        <p:tgtEl>
                                          <p:spTgt spid="8">
                                            <p:txEl>
                                              <p:pRg st="1" end="1"/>
                                            </p:txEl>
                                          </p:spTgt>
                                        </p:tgtEl>
                                        <p:attrNameLst>
                                          <p:attrName>ppt_h</p:attrName>
                                        </p:attrNameLst>
                                      </p:cBhvr>
                                      <p:tavLst>
                                        <p:tav tm="0">
                                          <p:val>
                                            <p:fltVal val="0"/>
                                          </p:val>
                                        </p:tav>
                                        <p:tav tm="100000">
                                          <p:val>
                                            <p:strVal val="#ppt_h"/>
                                          </p:val>
                                        </p:tav>
                                      </p:tavLst>
                                    </p:anim>
                                    <p:anim calcmode="lin" valueType="num">
                                      <p:cBhvr>
                                        <p:cTn id="43" dur="1000" fill="hold"/>
                                        <p:tgtEl>
                                          <p:spTgt spid="8">
                                            <p:txEl>
                                              <p:pRg st="1" end="1"/>
                                            </p:txEl>
                                          </p:spTgt>
                                        </p:tgtEl>
                                        <p:attrNameLst>
                                          <p:attrName>style.rotation</p:attrName>
                                        </p:attrNameLst>
                                      </p:cBhvr>
                                      <p:tavLst>
                                        <p:tav tm="0">
                                          <p:val>
                                            <p:fltVal val="90"/>
                                          </p:val>
                                        </p:tav>
                                        <p:tav tm="100000">
                                          <p:val>
                                            <p:fltVal val="0"/>
                                          </p:val>
                                        </p:tav>
                                      </p:tavLst>
                                    </p:anim>
                                    <p:animEffect transition="in" filter="fade">
                                      <p:cBhvr>
                                        <p:cTn id="44" dur="1000"/>
                                        <p:tgtEl>
                                          <p:spTgt spid="8">
                                            <p:txEl>
                                              <p:pRg st="1" end="1"/>
                                            </p:txEl>
                                          </p:spTgt>
                                        </p:tgtEl>
                                      </p:cBhvr>
                                    </p:animEffect>
                                  </p:childTnLst>
                                </p:cTn>
                              </p:par>
                              <p:par>
                                <p:cTn id="45" presetID="31" presetClass="entr" presetSubtype="0" fill="hold" grpId="0" nodeType="withEffect">
                                  <p:stCondLst>
                                    <p:cond delay="0"/>
                                  </p:stCondLst>
                                  <p:childTnLst>
                                    <p:set>
                                      <p:cBhvr>
                                        <p:cTn id="46" dur="1" fill="hold">
                                          <p:stCondLst>
                                            <p:cond delay="0"/>
                                          </p:stCondLst>
                                        </p:cTn>
                                        <p:tgtEl>
                                          <p:spTgt spid="8">
                                            <p:txEl>
                                              <p:pRg st="2" end="2"/>
                                            </p:txEl>
                                          </p:spTgt>
                                        </p:tgtEl>
                                        <p:attrNameLst>
                                          <p:attrName>style.visibility</p:attrName>
                                        </p:attrNameLst>
                                      </p:cBhvr>
                                      <p:to>
                                        <p:strVal val="visible"/>
                                      </p:to>
                                    </p:set>
                                    <p:anim calcmode="lin" valueType="num">
                                      <p:cBhvr>
                                        <p:cTn id="47" dur="1000" fill="hold"/>
                                        <p:tgtEl>
                                          <p:spTgt spid="8">
                                            <p:txEl>
                                              <p:pRg st="2" end="2"/>
                                            </p:txEl>
                                          </p:spTgt>
                                        </p:tgtEl>
                                        <p:attrNameLst>
                                          <p:attrName>ppt_w</p:attrName>
                                        </p:attrNameLst>
                                      </p:cBhvr>
                                      <p:tavLst>
                                        <p:tav tm="0">
                                          <p:val>
                                            <p:fltVal val="0"/>
                                          </p:val>
                                        </p:tav>
                                        <p:tav tm="100000">
                                          <p:val>
                                            <p:strVal val="#ppt_w"/>
                                          </p:val>
                                        </p:tav>
                                      </p:tavLst>
                                    </p:anim>
                                    <p:anim calcmode="lin" valueType="num">
                                      <p:cBhvr>
                                        <p:cTn id="48" dur="1000" fill="hold"/>
                                        <p:tgtEl>
                                          <p:spTgt spid="8">
                                            <p:txEl>
                                              <p:pRg st="2" end="2"/>
                                            </p:txEl>
                                          </p:spTgt>
                                        </p:tgtEl>
                                        <p:attrNameLst>
                                          <p:attrName>ppt_h</p:attrName>
                                        </p:attrNameLst>
                                      </p:cBhvr>
                                      <p:tavLst>
                                        <p:tav tm="0">
                                          <p:val>
                                            <p:fltVal val="0"/>
                                          </p:val>
                                        </p:tav>
                                        <p:tav tm="100000">
                                          <p:val>
                                            <p:strVal val="#ppt_h"/>
                                          </p:val>
                                        </p:tav>
                                      </p:tavLst>
                                    </p:anim>
                                    <p:anim calcmode="lin" valueType="num">
                                      <p:cBhvr>
                                        <p:cTn id="49" dur="1000" fill="hold"/>
                                        <p:tgtEl>
                                          <p:spTgt spid="8">
                                            <p:txEl>
                                              <p:pRg st="2" end="2"/>
                                            </p:txEl>
                                          </p:spTgt>
                                        </p:tgtEl>
                                        <p:attrNameLst>
                                          <p:attrName>style.rotation</p:attrName>
                                        </p:attrNameLst>
                                      </p:cBhvr>
                                      <p:tavLst>
                                        <p:tav tm="0">
                                          <p:val>
                                            <p:fltVal val="90"/>
                                          </p:val>
                                        </p:tav>
                                        <p:tav tm="100000">
                                          <p:val>
                                            <p:fltVal val="0"/>
                                          </p:val>
                                        </p:tav>
                                      </p:tavLst>
                                    </p:anim>
                                    <p:animEffect transition="in" filter="fade">
                                      <p:cBhvr>
                                        <p:cTn id="50" dur="1000"/>
                                        <p:tgtEl>
                                          <p:spTgt spid="8">
                                            <p:txEl>
                                              <p:pRg st="2" end="2"/>
                                            </p:txEl>
                                          </p:spTgt>
                                        </p:tgtEl>
                                      </p:cBhvr>
                                    </p:animEffect>
                                  </p:childTnLst>
                                </p:cTn>
                              </p:par>
                              <p:par>
                                <p:cTn id="51" presetID="31" presetClass="entr" presetSubtype="0" fill="hold" grpId="0" nodeType="withEffect">
                                  <p:stCondLst>
                                    <p:cond delay="0"/>
                                  </p:stCondLst>
                                  <p:childTnLst>
                                    <p:set>
                                      <p:cBhvr>
                                        <p:cTn id="52" dur="1" fill="hold">
                                          <p:stCondLst>
                                            <p:cond delay="0"/>
                                          </p:stCondLst>
                                        </p:cTn>
                                        <p:tgtEl>
                                          <p:spTgt spid="8">
                                            <p:txEl>
                                              <p:pRg st="3" end="3"/>
                                            </p:txEl>
                                          </p:spTgt>
                                        </p:tgtEl>
                                        <p:attrNameLst>
                                          <p:attrName>style.visibility</p:attrName>
                                        </p:attrNameLst>
                                      </p:cBhvr>
                                      <p:to>
                                        <p:strVal val="visible"/>
                                      </p:to>
                                    </p:set>
                                    <p:anim calcmode="lin" valueType="num">
                                      <p:cBhvr>
                                        <p:cTn id="53" dur="1000" fill="hold"/>
                                        <p:tgtEl>
                                          <p:spTgt spid="8">
                                            <p:txEl>
                                              <p:pRg st="3" end="3"/>
                                            </p:txEl>
                                          </p:spTgt>
                                        </p:tgtEl>
                                        <p:attrNameLst>
                                          <p:attrName>ppt_w</p:attrName>
                                        </p:attrNameLst>
                                      </p:cBhvr>
                                      <p:tavLst>
                                        <p:tav tm="0">
                                          <p:val>
                                            <p:fltVal val="0"/>
                                          </p:val>
                                        </p:tav>
                                        <p:tav tm="100000">
                                          <p:val>
                                            <p:strVal val="#ppt_w"/>
                                          </p:val>
                                        </p:tav>
                                      </p:tavLst>
                                    </p:anim>
                                    <p:anim calcmode="lin" valueType="num">
                                      <p:cBhvr>
                                        <p:cTn id="54" dur="1000" fill="hold"/>
                                        <p:tgtEl>
                                          <p:spTgt spid="8">
                                            <p:txEl>
                                              <p:pRg st="3" end="3"/>
                                            </p:txEl>
                                          </p:spTgt>
                                        </p:tgtEl>
                                        <p:attrNameLst>
                                          <p:attrName>ppt_h</p:attrName>
                                        </p:attrNameLst>
                                      </p:cBhvr>
                                      <p:tavLst>
                                        <p:tav tm="0">
                                          <p:val>
                                            <p:fltVal val="0"/>
                                          </p:val>
                                        </p:tav>
                                        <p:tav tm="100000">
                                          <p:val>
                                            <p:strVal val="#ppt_h"/>
                                          </p:val>
                                        </p:tav>
                                      </p:tavLst>
                                    </p:anim>
                                    <p:anim calcmode="lin" valueType="num">
                                      <p:cBhvr>
                                        <p:cTn id="55" dur="1000" fill="hold"/>
                                        <p:tgtEl>
                                          <p:spTgt spid="8">
                                            <p:txEl>
                                              <p:pRg st="3" end="3"/>
                                            </p:txEl>
                                          </p:spTgt>
                                        </p:tgtEl>
                                        <p:attrNameLst>
                                          <p:attrName>style.rotation</p:attrName>
                                        </p:attrNameLst>
                                      </p:cBhvr>
                                      <p:tavLst>
                                        <p:tav tm="0">
                                          <p:val>
                                            <p:fltVal val="90"/>
                                          </p:val>
                                        </p:tav>
                                        <p:tav tm="100000">
                                          <p:val>
                                            <p:fltVal val="0"/>
                                          </p:val>
                                        </p:tav>
                                      </p:tavLst>
                                    </p:anim>
                                    <p:animEffect transition="in" filter="fade">
                                      <p:cBhvr>
                                        <p:cTn id="56" dur="1000"/>
                                        <p:tgtEl>
                                          <p:spTgt spid="8">
                                            <p:txEl>
                                              <p:pRg st="3" end="3"/>
                                            </p:txEl>
                                          </p:spTgt>
                                        </p:tgtEl>
                                      </p:cBhvr>
                                    </p:animEffect>
                                  </p:childTnLst>
                                </p:cTn>
                              </p:par>
                              <p:par>
                                <p:cTn id="57" presetID="31" presetClass="entr" presetSubtype="0" fill="hold" grpId="0" nodeType="withEffect">
                                  <p:stCondLst>
                                    <p:cond delay="0"/>
                                  </p:stCondLst>
                                  <p:childTnLst>
                                    <p:set>
                                      <p:cBhvr>
                                        <p:cTn id="58" dur="1" fill="hold">
                                          <p:stCondLst>
                                            <p:cond delay="0"/>
                                          </p:stCondLst>
                                        </p:cTn>
                                        <p:tgtEl>
                                          <p:spTgt spid="8">
                                            <p:txEl>
                                              <p:pRg st="4" end="4"/>
                                            </p:txEl>
                                          </p:spTgt>
                                        </p:tgtEl>
                                        <p:attrNameLst>
                                          <p:attrName>style.visibility</p:attrName>
                                        </p:attrNameLst>
                                      </p:cBhvr>
                                      <p:to>
                                        <p:strVal val="visible"/>
                                      </p:to>
                                    </p:set>
                                    <p:anim calcmode="lin" valueType="num">
                                      <p:cBhvr>
                                        <p:cTn id="59" dur="1000" fill="hold"/>
                                        <p:tgtEl>
                                          <p:spTgt spid="8">
                                            <p:txEl>
                                              <p:pRg st="4" end="4"/>
                                            </p:txEl>
                                          </p:spTgt>
                                        </p:tgtEl>
                                        <p:attrNameLst>
                                          <p:attrName>ppt_w</p:attrName>
                                        </p:attrNameLst>
                                      </p:cBhvr>
                                      <p:tavLst>
                                        <p:tav tm="0">
                                          <p:val>
                                            <p:fltVal val="0"/>
                                          </p:val>
                                        </p:tav>
                                        <p:tav tm="100000">
                                          <p:val>
                                            <p:strVal val="#ppt_w"/>
                                          </p:val>
                                        </p:tav>
                                      </p:tavLst>
                                    </p:anim>
                                    <p:anim calcmode="lin" valueType="num">
                                      <p:cBhvr>
                                        <p:cTn id="60" dur="1000" fill="hold"/>
                                        <p:tgtEl>
                                          <p:spTgt spid="8">
                                            <p:txEl>
                                              <p:pRg st="4" end="4"/>
                                            </p:txEl>
                                          </p:spTgt>
                                        </p:tgtEl>
                                        <p:attrNameLst>
                                          <p:attrName>ppt_h</p:attrName>
                                        </p:attrNameLst>
                                      </p:cBhvr>
                                      <p:tavLst>
                                        <p:tav tm="0">
                                          <p:val>
                                            <p:fltVal val="0"/>
                                          </p:val>
                                        </p:tav>
                                        <p:tav tm="100000">
                                          <p:val>
                                            <p:strVal val="#ppt_h"/>
                                          </p:val>
                                        </p:tav>
                                      </p:tavLst>
                                    </p:anim>
                                    <p:anim calcmode="lin" valueType="num">
                                      <p:cBhvr>
                                        <p:cTn id="61" dur="1000" fill="hold"/>
                                        <p:tgtEl>
                                          <p:spTgt spid="8">
                                            <p:txEl>
                                              <p:pRg st="4" end="4"/>
                                            </p:txEl>
                                          </p:spTgt>
                                        </p:tgtEl>
                                        <p:attrNameLst>
                                          <p:attrName>style.rotation</p:attrName>
                                        </p:attrNameLst>
                                      </p:cBhvr>
                                      <p:tavLst>
                                        <p:tav tm="0">
                                          <p:val>
                                            <p:fltVal val="90"/>
                                          </p:val>
                                        </p:tav>
                                        <p:tav tm="100000">
                                          <p:val>
                                            <p:fltVal val="0"/>
                                          </p:val>
                                        </p:tav>
                                      </p:tavLst>
                                    </p:anim>
                                    <p:animEffect transition="in" filter="fade">
                                      <p:cBhvr>
                                        <p:cTn id="62" dur="1000"/>
                                        <p:tgtEl>
                                          <p:spTgt spid="8">
                                            <p:txEl>
                                              <p:pRg st="4" end="4"/>
                                            </p:txEl>
                                          </p:spTgt>
                                        </p:tgtEl>
                                      </p:cBhvr>
                                    </p:animEffect>
                                  </p:childTnLst>
                                </p:cTn>
                              </p:par>
                              <p:par>
                                <p:cTn id="63" presetID="31" presetClass="entr" presetSubtype="0" fill="hold" grpId="0" nodeType="withEffect">
                                  <p:stCondLst>
                                    <p:cond delay="0"/>
                                  </p:stCondLst>
                                  <p:childTnLst>
                                    <p:set>
                                      <p:cBhvr>
                                        <p:cTn id="64" dur="1" fill="hold">
                                          <p:stCondLst>
                                            <p:cond delay="0"/>
                                          </p:stCondLst>
                                        </p:cTn>
                                        <p:tgtEl>
                                          <p:spTgt spid="8">
                                            <p:txEl>
                                              <p:pRg st="5" end="5"/>
                                            </p:txEl>
                                          </p:spTgt>
                                        </p:tgtEl>
                                        <p:attrNameLst>
                                          <p:attrName>style.visibility</p:attrName>
                                        </p:attrNameLst>
                                      </p:cBhvr>
                                      <p:to>
                                        <p:strVal val="visible"/>
                                      </p:to>
                                    </p:set>
                                    <p:anim calcmode="lin" valueType="num">
                                      <p:cBhvr>
                                        <p:cTn id="65" dur="1000" fill="hold"/>
                                        <p:tgtEl>
                                          <p:spTgt spid="8">
                                            <p:txEl>
                                              <p:pRg st="5" end="5"/>
                                            </p:txEl>
                                          </p:spTgt>
                                        </p:tgtEl>
                                        <p:attrNameLst>
                                          <p:attrName>ppt_w</p:attrName>
                                        </p:attrNameLst>
                                      </p:cBhvr>
                                      <p:tavLst>
                                        <p:tav tm="0">
                                          <p:val>
                                            <p:fltVal val="0"/>
                                          </p:val>
                                        </p:tav>
                                        <p:tav tm="100000">
                                          <p:val>
                                            <p:strVal val="#ppt_w"/>
                                          </p:val>
                                        </p:tav>
                                      </p:tavLst>
                                    </p:anim>
                                    <p:anim calcmode="lin" valueType="num">
                                      <p:cBhvr>
                                        <p:cTn id="66" dur="1000" fill="hold"/>
                                        <p:tgtEl>
                                          <p:spTgt spid="8">
                                            <p:txEl>
                                              <p:pRg st="5" end="5"/>
                                            </p:txEl>
                                          </p:spTgt>
                                        </p:tgtEl>
                                        <p:attrNameLst>
                                          <p:attrName>ppt_h</p:attrName>
                                        </p:attrNameLst>
                                      </p:cBhvr>
                                      <p:tavLst>
                                        <p:tav tm="0">
                                          <p:val>
                                            <p:fltVal val="0"/>
                                          </p:val>
                                        </p:tav>
                                        <p:tav tm="100000">
                                          <p:val>
                                            <p:strVal val="#ppt_h"/>
                                          </p:val>
                                        </p:tav>
                                      </p:tavLst>
                                    </p:anim>
                                    <p:anim calcmode="lin" valueType="num">
                                      <p:cBhvr>
                                        <p:cTn id="67" dur="1000" fill="hold"/>
                                        <p:tgtEl>
                                          <p:spTgt spid="8">
                                            <p:txEl>
                                              <p:pRg st="5" end="5"/>
                                            </p:txEl>
                                          </p:spTgt>
                                        </p:tgtEl>
                                        <p:attrNameLst>
                                          <p:attrName>style.rotation</p:attrName>
                                        </p:attrNameLst>
                                      </p:cBhvr>
                                      <p:tavLst>
                                        <p:tav tm="0">
                                          <p:val>
                                            <p:fltVal val="90"/>
                                          </p:val>
                                        </p:tav>
                                        <p:tav tm="100000">
                                          <p:val>
                                            <p:fltVal val="0"/>
                                          </p:val>
                                        </p:tav>
                                      </p:tavLst>
                                    </p:anim>
                                    <p:animEffect transition="in" filter="fade">
                                      <p:cBhvr>
                                        <p:cTn id="68" dur="1000"/>
                                        <p:tgtEl>
                                          <p:spTgt spid="8">
                                            <p:txEl>
                                              <p:pRg st="5" end="5"/>
                                            </p:txEl>
                                          </p:spTgt>
                                        </p:tgtEl>
                                      </p:cBhvr>
                                    </p:animEffect>
                                  </p:childTnLst>
                                </p:cTn>
                              </p:par>
                              <p:par>
                                <p:cTn id="69" presetID="31" presetClass="entr" presetSubtype="0" fill="hold" grpId="0" nodeType="withEffect">
                                  <p:stCondLst>
                                    <p:cond delay="0"/>
                                  </p:stCondLst>
                                  <p:childTnLst>
                                    <p:set>
                                      <p:cBhvr>
                                        <p:cTn id="70" dur="1" fill="hold">
                                          <p:stCondLst>
                                            <p:cond delay="0"/>
                                          </p:stCondLst>
                                        </p:cTn>
                                        <p:tgtEl>
                                          <p:spTgt spid="8">
                                            <p:txEl>
                                              <p:pRg st="6" end="6"/>
                                            </p:txEl>
                                          </p:spTgt>
                                        </p:tgtEl>
                                        <p:attrNameLst>
                                          <p:attrName>style.visibility</p:attrName>
                                        </p:attrNameLst>
                                      </p:cBhvr>
                                      <p:to>
                                        <p:strVal val="visible"/>
                                      </p:to>
                                    </p:set>
                                    <p:anim calcmode="lin" valueType="num">
                                      <p:cBhvr>
                                        <p:cTn id="71" dur="1000" fill="hold"/>
                                        <p:tgtEl>
                                          <p:spTgt spid="8">
                                            <p:txEl>
                                              <p:pRg st="6" end="6"/>
                                            </p:txEl>
                                          </p:spTgt>
                                        </p:tgtEl>
                                        <p:attrNameLst>
                                          <p:attrName>ppt_w</p:attrName>
                                        </p:attrNameLst>
                                      </p:cBhvr>
                                      <p:tavLst>
                                        <p:tav tm="0">
                                          <p:val>
                                            <p:fltVal val="0"/>
                                          </p:val>
                                        </p:tav>
                                        <p:tav tm="100000">
                                          <p:val>
                                            <p:strVal val="#ppt_w"/>
                                          </p:val>
                                        </p:tav>
                                      </p:tavLst>
                                    </p:anim>
                                    <p:anim calcmode="lin" valueType="num">
                                      <p:cBhvr>
                                        <p:cTn id="72" dur="1000" fill="hold"/>
                                        <p:tgtEl>
                                          <p:spTgt spid="8">
                                            <p:txEl>
                                              <p:pRg st="6" end="6"/>
                                            </p:txEl>
                                          </p:spTgt>
                                        </p:tgtEl>
                                        <p:attrNameLst>
                                          <p:attrName>ppt_h</p:attrName>
                                        </p:attrNameLst>
                                      </p:cBhvr>
                                      <p:tavLst>
                                        <p:tav tm="0">
                                          <p:val>
                                            <p:fltVal val="0"/>
                                          </p:val>
                                        </p:tav>
                                        <p:tav tm="100000">
                                          <p:val>
                                            <p:strVal val="#ppt_h"/>
                                          </p:val>
                                        </p:tav>
                                      </p:tavLst>
                                    </p:anim>
                                    <p:anim calcmode="lin" valueType="num">
                                      <p:cBhvr>
                                        <p:cTn id="73" dur="1000" fill="hold"/>
                                        <p:tgtEl>
                                          <p:spTgt spid="8">
                                            <p:txEl>
                                              <p:pRg st="6" end="6"/>
                                            </p:txEl>
                                          </p:spTgt>
                                        </p:tgtEl>
                                        <p:attrNameLst>
                                          <p:attrName>style.rotation</p:attrName>
                                        </p:attrNameLst>
                                      </p:cBhvr>
                                      <p:tavLst>
                                        <p:tav tm="0">
                                          <p:val>
                                            <p:fltVal val="90"/>
                                          </p:val>
                                        </p:tav>
                                        <p:tav tm="100000">
                                          <p:val>
                                            <p:fltVal val="0"/>
                                          </p:val>
                                        </p:tav>
                                      </p:tavLst>
                                    </p:anim>
                                    <p:animEffect transition="in" filter="fade">
                                      <p:cBhvr>
                                        <p:cTn id="74" dur="1000"/>
                                        <p:tgtEl>
                                          <p:spTgt spid="8">
                                            <p:txEl>
                                              <p:pRg st="6" end="6"/>
                                            </p:txEl>
                                          </p:spTgt>
                                        </p:tgtEl>
                                      </p:cBhvr>
                                    </p:animEffect>
                                  </p:childTnLst>
                                </p:cTn>
                              </p:par>
                              <p:par>
                                <p:cTn id="75" presetID="31" presetClass="entr" presetSubtype="0" fill="hold" grpId="0" nodeType="withEffect">
                                  <p:stCondLst>
                                    <p:cond delay="0"/>
                                  </p:stCondLst>
                                  <p:childTnLst>
                                    <p:set>
                                      <p:cBhvr>
                                        <p:cTn id="76" dur="1" fill="hold">
                                          <p:stCondLst>
                                            <p:cond delay="0"/>
                                          </p:stCondLst>
                                        </p:cTn>
                                        <p:tgtEl>
                                          <p:spTgt spid="8">
                                            <p:txEl>
                                              <p:pRg st="7" end="7"/>
                                            </p:txEl>
                                          </p:spTgt>
                                        </p:tgtEl>
                                        <p:attrNameLst>
                                          <p:attrName>style.visibility</p:attrName>
                                        </p:attrNameLst>
                                      </p:cBhvr>
                                      <p:to>
                                        <p:strVal val="visible"/>
                                      </p:to>
                                    </p:set>
                                    <p:anim calcmode="lin" valueType="num">
                                      <p:cBhvr>
                                        <p:cTn id="77" dur="1000" fill="hold"/>
                                        <p:tgtEl>
                                          <p:spTgt spid="8">
                                            <p:txEl>
                                              <p:pRg st="7" end="7"/>
                                            </p:txEl>
                                          </p:spTgt>
                                        </p:tgtEl>
                                        <p:attrNameLst>
                                          <p:attrName>ppt_w</p:attrName>
                                        </p:attrNameLst>
                                      </p:cBhvr>
                                      <p:tavLst>
                                        <p:tav tm="0">
                                          <p:val>
                                            <p:fltVal val="0"/>
                                          </p:val>
                                        </p:tav>
                                        <p:tav tm="100000">
                                          <p:val>
                                            <p:strVal val="#ppt_w"/>
                                          </p:val>
                                        </p:tav>
                                      </p:tavLst>
                                    </p:anim>
                                    <p:anim calcmode="lin" valueType="num">
                                      <p:cBhvr>
                                        <p:cTn id="78" dur="1000" fill="hold"/>
                                        <p:tgtEl>
                                          <p:spTgt spid="8">
                                            <p:txEl>
                                              <p:pRg st="7" end="7"/>
                                            </p:txEl>
                                          </p:spTgt>
                                        </p:tgtEl>
                                        <p:attrNameLst>
                                          <p:attrName>ppt_h</p:attrName>
                                        </p:attrNameLst>
                                      </p:cBhvr>
                                      <p:tavLst>
                                        <p:tav tm="0">
                                          <p:val>
                                            <p:fltVal val="0"/>
                                          </p:val>
                                        </p:tav>
                                        <p:tav tm="100000">
                                          <p:val>
                                            <p:strVal val="#ppt_h"/>
                                          </p:val>
                                        </p:tav>
                                      </p:tavLst>
                                    </p:anim>
                                    <p:anim calcmode="lin" valueType="num">
                                      <p:cBhvr>
                                        <p:cTn id="79" dur="1000" fill="hold"/>
                                        <p:tgtEl>
                                          <p:spTgt spid="8">
                                            <p:txEl>
                                              <p:pRg st="7" end="7"/>
                                            </p:txEl>
                                          </p:spTgt>
                                        </p:tgtEl>
                                        <p:attrNameLst>
                                          <p:attrName>style.rotation</p:attrName>
                                        </p:attrNameLst>
                                      </p:cBhvr>
                                      <p:tavLst>
                                        <p:tav tm="0">
                                          <p:val>
                                            <p:fltVal val="90"/>
                                          </p:val>
                                        </p:tav>
                                        <p:tav tm="100000">
                                          <p:val>
                                            <p:fltVal val="0"/>
                                          </p:val>
                                        </p:tav>
                                      </p:tavLst>
                                    </p:anim>
                                    <p:animEffect transition="in" filter="fade">
                                      <p:cBhvr>
                                        <p:cTn id="80" dur="1000"/>
                                        <p:tgtEl>
                                          <p:spTgt spid="8">
                                            <p:txEl>
                                              <p:pRg st="7" end="7"/>
                                            </p:txEl>
                                          </p:spTgt>
                                        </p:tgtEl>
                                      </p:cBhvr>
                                    </p:animEffect>
                                  </p:childTnLst>
                                </p:cTn>
                              </p:par>
                              <p:par>
                                <p:cTn id="81" presetID="31" presetClass="entr" presetSubtype="0" fill="hold" grpId="0" nodeType="withEffect">
                                  <p:stCondLst>
                                    <p:cond delay="0"/>
                                  </p:stCondLst>
                                  <p:childTnLst>
                                    <p:set>
                                      <p:cBhvr>
                                        <p:cTn id="82" dur="1" fill="hold">
                                          <p:stCondLst>
                                            <p:cond delay="0"/>
                                          </p:stCondLst>
                                        </p:cTn>
                                        <p:tgtEl>
                                          <p:spTgt spid="8">
                                            <p:txEl>
                                              <p:pRg st="8" end="8"/>
                                            </p:txEl>
                                          </p:spTgt>
                                        </p:tgtEl>
                                        <p:attrNameLst>
                                          <p:attrName>style.visibility</p:attrName>
                                        </p:attrNameLst>
                                      </p:cBhvr>
                                      <p:to>
                                        <p:strVal val="visible"/>
                                      </p:to>
                                    </p:set>
                                    <p:anim calcmode="lin" valueType="num">
                                      <p:cBhvr>
                                        <p:cTn id="83" dur="1000" fill="hold"/>
                                        <p:tgtEl>
                                          <p:spTgt spid="8">
                                            <p:txEl>
                                              <p:pRg st="8" end="8"/>
                                            </p:txEl>
                                          </p:spTgt>
                                        </p:tgtEl>
                                        <p:attrNameLst>
                                          <p:attrName>ppt_w</p:attrName>
                                        </p:attrNameLst>
                                      </p:cBhvr>
                                      <p:tavLst>
                                        <p:tav tm="0">
                                          <p:val>
                                            <p:fltVal val="0"/>
                                          </p:val>
                                        </p:tav>
                                        <p:tav tm="100000">
                                          <p:val>
                                            <p:strVal val="#ppt_w"/>
                                          </p:val>
                                        </p:tav>
                                      </p:tavLst>
                                    </p:anim>
                                    <p:anim calcmode="lin" valueType="num">
                                      <p:cBhvr>
                                        <p:cTn id="84" dur="1000" fill="hold"/>
                                        <p:tgtEl>
                                          <p:spTgt spid="8">
                                            <p:txEl>
                                              <p:pRg st="8" end="8"/>
                                            </p:txEl>
                                          </p:spTgt>
                                        </p:tgtEl>
                                        <p:attrNameLst>
                                          <p:attrName>ppt_h</p:attrName>
                                        </p:attrNameLst>
                                      </p:cBhvr>
                                      <p:tavLst>
                                        <p:tav tm="0">
                                          <p:val>
                                            <p:fltVal val="0"/>
                                          </p:val>
                                        </p:tav>
                                        <p:tav tm="100000">
                                          <p:val>
                                            <p:strVal val="#ppt_h"/>
                                          </p:val>
                                        </p:tav>
                                      </p:tavLst>
                                    </p:anim>
                                    <p:anim calcmode="lin" valueType="num">
                                      <p:cBhvr>
                                        <p:cTn id="85" dur="1000" fill="hold"/>
                                        <p:tgtEl>
                                          <p:spTgt spid="8">
                                            <p:txEl>
                                              <p:pRg st="8" end="8"/>
                                            </p:txEl>
                                          </p:spTgt>
                                        </p:tgtEl>
                                        <p:attrNameLst>
                                          <p:attrName>style.rotation</p:attrName>
                                        </p:attrNameLst>
                                      </p:cBhvr>
                                      <p:tavLst>
                                        <p:tav tm="0">
                                          <p:val>
                                            <p:fltVal val="90"/>
                                          </p:val>
                                        </p:tav>
                                        <p:tav tm="100000">
                                          <p:val>
                                            <p:fltVal val="0"/>
                                          </p:val>
                                        </p:tav>
                                      </p:tavLst>
                                    </p:anim>
                                    <p:animEffect transition="in" filter="fade">
                                      <p:cBhvr>
                                        <p:cTn id="86" dur="1000"/>
                                        <p:tgtEl>
                                          <p:spTgt spid="8">
                                            <p:txEl>
                                              <p:pRg st="8" end="8"/>
                                            </p:txEl>
                                          </p:spTgt>
                                        </p:tgtEl>
                                      </p:cBhvr>
                                    </p:animEffect>
                                  </p:childTnLst>
                                </p:cTn>
                              </p:par>
                              <p:par>
                                <p:cTn id="87" presetID="31" presetClass="entr" presetSubtype="0" fill="hold" grpId="0" nodeType="withEffect">
                                  <p:stCondLst>
                                    <p:cond delay="0"/>
                                  </p:stCondLst>
                                  <p:childTnLst>
                                    <p:set>
                                      <p:cBhvr>
                                        <p:cTn id="88" dur="1" fill="hold">
                                          <p:stCondLst>
                                            <p:cond delay="0"/>
                                          </p:stCondLst>
                                        </p:cTn>
                                        <p:tgtEl>
                                          <p:spTgt spid="8">
                                            <p:txEl>
                                              <p:pRg st="9" end="9"/>
                                            </p:txEl>
                                          </p:spTgt>
                                        </p:tgtEl>
                                        <p:attrNameLst>
                                          <p:attrName>style.visibility</p:attrName>
                                        </p:attrNameLst>
                                      </p:cBhvr>
                                      <p:to>
                                        <p:strVal val="visible"/>
                                      </p:to>
                                    </p:set>
                                    <p:anim calcmode="lin" valueType="num">
                                      <p:cBhvr>
                                        <p:cTn id="89" dur="1000" fill="hold"/>
                                        <p:tgtEl>
                                          <p:spTgt spid="8">
                                            <p:txEl>
                                              <p:pRg st="9" end="9"/>
                                            </p:txEl>
                                          </p:spTgt>
                                        </p:tgtEl>
                                        <p:attrNameLst>
                                          <p:attrName>ppt_w</p:attrName>
                                        </p:attrNameLst>
                                      </p:cBhvr>
                                      <p:tavLst>
                                        <p:tav tm="0">
                                          <p:val>
                                            <p:fltVal val="0"/>
                                          </p:val>
                                        </p:tav>
                                        <p:tav tm="100000">
                                          <p:val>
                                            <p:strVal val="#ppt_w"/>
                                          </p:val>
                                        </p:tav>
                                      </p:tavLst>
                                    </p:anim>
                                    <p:anim calcmode="lin" valueType="num">
                                      <p:cBhvr>
                                        <p:cTn id="90" dur="1000" fill="hold"/>
                                        <p:tgtEl>
                                          <p:spTgt spid="8">
                                            <p:txEl>
                                              <p:pRg st="9" end="9"/>
                                            </p:txEl>
                                          </p:spTgt>
                                        </p:tgtEl>
                                        <p:attrNameLst>
                                          <p:attrName>ppt_h</p:attrName>
                                        </p:attrNameLst>
                                      </p:cBhvr>
                                      <p:tavLst>
                                        <p:tav tm="0">
                                          <p:val>
                                            <p:fltVal val="0"/>
                                          </p:val>
                                        </p:tav>
                                        <p:tav tm="100000">
                                          <p:val>
                                            <p:strVal val="#ppt_h"/>
                                          </p:val>
                                        </p:tav>
                                      </p:tavLst>
                                    </p:anim>
                                    <p:anim calcmode="lin" valueType="num">
                                      <p:cBhvr>
                                        <p:cTn id="91" dur="1000" fill="hold"/>
                                        <p:tgtEl>
                                          <p:spTgt spid="8">
                                            <p:txEl>
                                              <p:pRg st="9" end="9"/>
                                            </p:txEl>
                                          </p:spTgt>
                                        </p:tgtEl>
                                        <p:attrNameLst>
                                          <p:attrName>style.rotation</p:attrName>
                                        </p:attrNameLst>
                                      </p:cBhvr>
                                      <p:tavLst>
                                        <p:tav tm="0">
                                          <p:val>
                                            <p:fltVal val="90"/>
                                          </p:val>
                                        </p:tav>
                                        <p:tav tm="100000">
                                          <p:val>
                                            <p:fltVal val="0"/>
                                          </p:val>
                                        </p:tav>
                                      </p:tavLst>
                                    </p:anim>
                                    <p:animEffect transition="in" filter="fade">
                                      <p:cBhvr>
                                        <p:cTn id="92" dur="1000"/>
                                        <p:tgtEl>
                                          <p:spTgt spid="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build="p"/>
      <p:bldP spid="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3310" y="-83215"/>
            <a:ext cx="8229600" cy="1143000"/>
          </a:xfrm>
        </p:spPr>
        <p:txBody>
          <a:bodyPr/>
          <a:lstStyle/>
          <a:p>
            <a:r>
              <a:rPr lang="en-US" dirty="0"/>
              <a:t>Outline </a:t>
            </a:r>
            <a:endParaRPr lang="ar-JO" dirty="0"/>
          </a:p>
        </p:txBody>
      </p:sp>
      <p:sp>
        <p:nvSpPr>
          <p:cNvPr id="3" name="Content Placeholder 2"/>
          <p:cNvSpPr>
            <a:spLocks noGrp="1"/>
          </p:cNvSpPr>
          <p:nvPr>
            <p:ph idx="1"/>
          </p:nvPr>
        </p:nvSpPr>
        <p:spPr>
          <a:xfrm>
            <a:off x="1823310" y="833015"/>
            <a:ext cx="7080190" cy="4405125"/>
          </a:xfrm>
        </p:spPr>
        <p:txBody>
          <a:bodyPr>
            <a:noAutofit/>
          </a:bodyPr>
          <a:lstStyle/>
          <a:p>
            <a:pPr>
              <a:lnSpc>
                <a:spcPct val="150000"/>
              </a:lnSpc>
            </a:pPr>
            <a:r>
              <a:rPr lang="en-US" sz="2000" dirty="0"/>
              <a:t>Introduction and defining patient safety</a:t>
            </a:r>
          </a:p>
          <a:p>
            <a:pPr>
              <a:lnSpc>
                <a:spcPct val="150000"/>
              </a:lnSpc>
            </a:pPr>
            <a:r>
              <a:rPr lang="en-US" sz="2000" dirty="0"/>
              <a:t>The key dimensions of healthcare quality </a:t>
            </a:r>
          </a:p>
          <a:p>
            <a:pPr>
              <a:lnSpc>
                <a:spcPct val="150000"/>
              </a:lnSpc>
            </a:pPr>
            <a:r>
              <a:rPr lang="en-US" sz="2000" dirty="0"/>
              <a:t>Harm Versus error</a:t>
            </a:r>
          </a:p>
          <a:p>
            <a:pPr>
              <a:lnSpc>
                <a:spcPct val="150000"/>
              </a:lnSpc>
            </a:pPr>
            <a:r>
              <a:rPr lang="en-US" sz="2000" dirty="0"/>
              <a:t>Sources of System Error</a:t>
            </a:r>
          </a:p>
          <a:p>
            <a:pPr>
              <a:lnSpc>
                <a:spcPct val="150000"/>
              </a:lnSpc>
            </a:pPr>
            <a:r>
              <a:rPr lang="en-US" sz="2000" dirty="0"/>
              <a:t>Patient safety culture</a:t>
            </a:r>
          </a:p>
          <a:p>
            <a:pPr>
              <a:lnSpc>
                <a:spcPct val="150000"/>
              </a:lnSpc>
            </a:pPr>
            <a:r>
              <a:rPr lang="en-US" sz="2000" dirty="0"/>
              <a:t>Types of clinical  incident</a:t>
            </a:r>
          </a:p>
          <a:p>
            <a:pPr>
              <a:lnSpc>
                <a:spcPct val="150000"/>
              </a:lnSpc>
            </a:pPr>
            <a:r>
              <a:rPr lang="en-US" sz="2000" dirty="0"/>
              <a:t>Seven levels of safety</a:t>
            </a:r>
          </a:p>
          <a:p>
            <a:pPr>
              <a:lnSpc>
                <a:spcPct val="150000"/>
              </a:lnSpc>
            </a:pPr>
            <a:r>
              <a:rPr lang="en-US" sz="2000" dirty="0"/>
              <a:t>The physician’s role in patient safety </a:t>
            </a:r>
          </a:p>
          <a:p>
            <a:pPr>
              <a:lnSpc>
                <a:spcPct val="150000"/>
              </a:lnSpc>
            </a:pPr>
            <a:r>
              <a:rPr lang="en-US" sz="2000" dirty="0"/>
              <a:t>Case scenario </a:t>
            </a:r>
            <a:endParaRPr lang="ar-JO" sz="2000" dirty="0"/>
          </a:p>
        </p:txBody>
      </p:sp>
      <p:sp>
        <p:nvSpPr>
          <p:cNvPr id="4" name="Date Placeholder 3"/>
          <p:cNvSpPr>
            <a:spLocks noGrp="1"/>
          </p:cNvSpPr>
          <p:nvPr>
            <p:ph type="dt" sz="half" idx="10"/>
          </p:nvPr>
        </p:nvSpPr>
        <p:spPr/>
        <p:txBody>
          <a:bodyPr/>
          <a:lstStyle/>
          <a:p>
            <a:fld id="{8B25C0C3-EB12-4188-B780-FCA05E17C3AA}" type="datetime1">
              <a:rPr lang="en-US" smtClean="0"/>
              <a:t>1/21/2019</a:t>
            </a:fld>
            <a:endParaRPr lang="en-US" dirty="0"/>
          </a:p>
        </p:txBody>
      </p:sp>
      <p:sp>
        <p:nvSpPr>
          <p:cNvPr id="5" name="Footer Placeholder 4"/>
          <p:cNvSpPr>
            <a:spLocks noGrp="1"/>
          </p:cNvSpPr>
          <p:nvPr>
            <p:ph type="ftr" sz="quarter" idx="11"/>
          </p:nvPr>
        </p:nvSpPr>
        <p:spPr/>
        <p:txBody>
          <a:bodyPr/>
          <a:lstStyle/>
          <a:p>
            <a:r>
              <a:rPr lang="en-US"/>
              <a:t>Patient Safety </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2</a:t>
            </a:fld>
            <a:endParaRPr lang="en-US" dirty="0"/>
          </a:p>
        </p:txBody>
      </p:sp>
    </p:spTree>
    <p:extLst>
      <p:ext uri="{BB962C8B-B14F-4D97-AF65-F5344CB8AC3E}">
        <p14:creationId xmlns:p14="http://schemas.microsoft.com/office/powerpoint/2010/main" val="28146485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calcmode="lin" valueType="num">
                                      <p:cBhvr>
                                        <p:cTn id="4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 calcmode="lin" valueType="num">
                                      <p:cBhvr>
                                        <p:cTn id="5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5" end="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3">
                                            <p:txEl>
                                              <p:pRg st="6" end="6"/>
                                            </p:txEl>
                                          </p:spTgt>
                                        </p:tgtEl>
                                        <p:attrNameLst>
                                          <p:attrName>style.visibility</p:attrName>
                                        </p:attrNameLst>
                                      </p:cBhvr>
                                      <p:to>
                                        <p:strVal val="visible"/>
                                      </p:to>
                                    </p:set>
                                    <p:anim calcmode="lin" valueType="num">
                                      <p:cBhvr>
                                        <p:cTn id="63"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6" end="6"/>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3">
                                            <p:txEl>
                                              <p:pRg st="7" end="7"/>
                                            </p:txEl>
                                          </p:spTgt>
                                        </p:tgtEl>
                                        <p:attrNameLst>
                                          <p:attrName>style.visibility</p:attrName>
                                        </p:attrNameLst>
                                      </p:cBhvr>
                                      <p:to>
                                        <p:strVal val="visible"/>
                                      </p:to>
                                    </p:set>
                                    <p:anim calcmode="lin" valueType="num">
                                      <p:cBhvr>
                                        <p:cTn id="71"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72"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73"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74" dur="1000"/>
                                        <p:tgtEl>
                                          <p:spTgt spid="3">
                                            <p:txEl>
                                              <p:pRg st="7" end="7"/>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grpId="0" nodeType="clickEffect">
                                  <p:stCondLst>
                                    <p:cond delay="0"/>
                                  </p:stCondLst>
                                  <p:childTnLst>
                                    <p:set>
                                      <p:cBhvr>
                                        <p:cTn id="78" dur="1" fill="hold">
                                          <p:stCondLst>
                                            <p:cond delay="0"/>
                                          </p:stCondLst>
                                        </p:cTn>
                                        <p:tgtEl>
                                          <p:spTgt spid="3">
                                            <p:txEl>
                                              <p:pRg st="8" end="8"/>
                                            </p:txEl>
                                          </p:spTgt>
                                        </p:tgtEl>
                                        <p:attrNameLst>
                                          <p:attrName>style.visibility</p:attrName>
                                        </p:attrNameLst>
                                      </p:cBhvr>
                                      <p:to>
                                        <p:strVal val="visible"/>
                                      </p:to>
                                    </p:set>
                                    <p:anim calcmode="lin" valueType="num">
                                      <p:cBhvr>
                                        <p:cTn id="79"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80"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81"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82"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55" y="486773"/>
            <a:ext cx="6938051" cy="641537"/>
          </a:xfrm>
        </p:spPr>
        <p:txBody>
          <a:bodyPr/>
          <a:lstStyle/>
          <a:p>
            <a:r>
              <a:rPr lang="en-US" dirty="0"/>
              <a:t>Types of Clinical incident</a:t>
            </a:r>
          </a:p>
        </p:txBody>
      </p:sp>
      <p:sp>
        <p:nvSpPr>
          <p:cNvPr id="13" name="Rounded Rectangle 12"/>
          <p:cNvSpPr/>
          <p:nvPr/>
        </p:nvSpPr>
        <p:spPr>
          <a:xfrm>
            <a:off x="2858451" y="1471438"/>
            <a:ext cx="238125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Clinical Incidence </a:t>
            </a:r>
          </a:p>
        </p:txBody>
      </p:sp>
      <p:sp>
        <p:nvSpPr>
          <p:cNvPr id="14" name="Down Arrow 13"/>
          <p:cNvSpPr/>
          <p:nvPr/>
        </p:nvSpPr>
        <p:spPr>
          <a:xfrm>
            <a:off x="4031931" y="2475433"/>
            <a:ext cx="34289" cy="581025"/>
          </a:xfrm>
          <a:prstGeom prst="downArrow">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Oval 14"/>
          <p:cNvSpPr/>
          <p:nvPr/>
        </p:nvSpPr>
        <p:spPr>
          <a:xfrm>
            <a:off x="2045010" y="2743675"/>
            <a:ext cx="1600200" cy="69532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Adverse Event</a:t>
            </a:r>
          </a:p>
        </p:txBody>
      </p:sp>
      <p:sp>
        <p:nvSpPr>
          <p:cNvPr id="16" name="Oval 15"/>
          <p:cNvSpPr/>
          <p:nvPr/>
        </p:nvSpPr>
        <p:spPr>
          <a:xfrm>
            <a:off x="4452941" y="2720702"/>
            <a:ext cx="1898168" cy="671512"/>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Near Miss </a:t>
            </a:r>
          </a:p>
        </p:txBody>
      </p:sp>
      <p:sp>
        <p:nvSpPr>
          <p:cNvPr id="17" name="Down Arrow 16"/>
          <p:cNvSpPr/>
          <p:nvPr/>
        </p:nvSpPr>
        <p:spPr>
          <a:xfrm>
            <a:off x="2858451" y="3492817"/>
            <a:ext cx="34289" cy="407894"/>
          </a:xfrm>
          <a:prstGeom prst="downArrow">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8" name="Rounded Rectangle 17"/>
          <p:cNvSpPr/>
          <p:nvPr/>
        </p:nvSpPr>
        <p:spPr>
          <a:xfrm>
            <a:off x="1668306" y="3954528"/>
            <a:ext cx="2476501" cy="48577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Sentinel Event  </a:t>
            </a:r>
          </a:p>
        </p:txBody>
      </p:sp>
      <p:sp>
        <p:nvSpPr>
          <p:cNvPr id="19" name="Right Arrow 18"/>
          <p:cNvSpPr/>
          <p:nvPr/>
        </p:nvSpPr>
        <p:spPr>
          <a:xfrm>
            <a:off x="4031931" y="3056458"/>
            <a:ext cx="363857" cy="34289"/>
          </a:xfrm>
          <a:prstGeom prst="rightArrow">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 name="Right Arrow 19"/>
          <p:cNvSpPr/>
          <p:nvPr/>
        </p:nvSpPr>
        <p:spPr>
          <a:xfrm rot="10800000">
            <a:off x="3721965" y="3048644"/>
            <a:ext cx="272416" cy="41462"/>
          </a:xfrm>
          <a:prstGeom prst="rightArrow">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 name="Rounded Rectangle 20"/>
          <p:cNvSpPr/>
          <p:nvPr/>
        </p:nvSpPr>
        <p:spPr>
          <a:xfrm>
            <a:off x="1691457" y="4727536"/>
            <a:ext cx="2476501" cy="407908"/>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50" dirty="0"/>
              <a:t>Adverse Drug reaction </a:t>
            </a:r>
          </a:p>
        </p:txBody>
      </p:sp>
      <p:sp>
        <p:nvSpPr>
          <p:cNvPr id="3" name="Date Placeholder 2"/>
          <p:cNvSpPr>
            <a:spLocks noGrp="1"/>
          </p:cNvSpPr>
          <p:nvPr>
            <p:ph type="dt" sz="half" idx="10"/>
          </p:nvPr>
        </p:nvSpPr>
        <p:spPr/>
        <p:txBody>
          <a:bodyPr/>
          <a:lstStyle/>
          <a:p>
            <a:fld id="{28CB8B64-8E70-420A-8194-A42537BD9CC3}" type="datetime1">
              <a:rPr lang="en-US" smtClean="0"/>
              <a:t>1/21/2019</a:t>
            </a:fld>
            <a:endParaRPr lang="en-US" dirty="0"/>
          </a:p>
        </p:txBody>
      </p:sp>
      <p:sp>
        <p:nvSpPr>
          <p:cNvPr id="4" name="Footer Placeholder 3"/>
          <p:cNvSpPr>
            <a:spLocks noGrp="1"/>
          </p:cNvSpPr>
          <p:nvPr>
            <p:ph type="ftr" sz="quarter" idx="11"/>
          </p:nvPr>
        </p:nvSpPr>
        <p:spPr/>
        <p:txBody>
          <a:bodyPr/>
          <a:lstStyle/>
          <a:p>
            <a:r>
              <a:rPr lang="en-US"/>
              <a:t>Patient Safety </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20</a:t>
            </a:fld>
            <a:endParaRPr lang="en-US" dirty="0"/>
          </a:p>
        </p:txBody>
      </p:sp>
    </p:spTree>
    <p:extLst>
      <p:ext uri="{BB962C8B-B14F-4D97-AF65-F5344CB8AC3E}">
        <p14:creationId xmlns:p14="http://schemas.microsoft.com/office/powerpoint/2010/main" val="30018523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Clinical incident</a:t>
            </a:r>
          </a:p>
        </p:txBody>
      </p:sp>
      <p:sp>
        <p:nvSpPr>
          <p:cNvPr id="3" name="Content Placeholder 2"/>
          <p:cNvSpPr>
            <a:spLocks noGrp="1"/>
          </p:cNvSpPr>
          <p:nvPr>
            <p:ph idx="1"/>
          </p:nvPr>
        </p:nvSpPr>
        <p:spPr/>
        <p:txBody>
          <a:bodyPr>
            <a:normAutofit/>
          </a:bodyPr>
          <a:lstStyle/>
          <a:p>
            <a:r>
              <a:rPr lang="en-US" b="1" dirty="0"/>
              <a:t> </a:t>
            </a:r>
            <a:r>
              <a:rPr lang="en-US" sz="2100" b="1" dirty="0">
                <a:solidFill>
                  <a:srgbClr val="FF0000"/>
                </a:solidFill>
              </a:rPr>
              <a:t>Sentinel events:</a:t>
            </a:r>
          </a:p>
          <a:p>
            <a:pPr marL="0" indent="0">
              <a:buNone/>
            </a:pPr>
            <a:r>
              <a:rPr lang="en-US" sz="2100" dirty="0"/>
              <a:t>	A sentinel event is an unexpected occurrence involving death or 	serious physical or psychological injury, or the risk thereof.       Serious 	injury specifically includes loss of limb or function. </a:t>
            </a:r>
          </a:p>
          <a:p>
            <a:pPr marL="0" indent="0">
              <a:buNone/>
            </a:pPr>
            <a:endParaRPr lang="en-US" sz="2100" dirty="0"/>
          </a:p>
          <a:p>
            <a:pPr marL="0" indent="0">
              <a:buNone/>
            </a:pPr>
            <a:endParaRPr lang="en-US" sz="2100" dirty="0"/>
          </a:p>
          <a:p>
            <a:pPr marL="0" indent="0">
              <a:buNone/>
            </a:pPr>
            <a:r>
              <a:rPr lang="en-US" sz="2100" dirty="0"/>
              <a:t>	</a:t>
            </a:r>
            <a:r>
              <a:rPr lang="en-US" sz="2100" b="1" dirty="0">
                <a:solidFill>
                  <a:srgbClr val="017BA1"/>
                </a:solidFill>
              </a:rPr>
              <a:t>Example: </a:t>
            </a:r>
          </a:p>
          <a:p>
            <a:pPr marL="342900" lvl="1" indent="0">
              <a:buNone/>
            </a:pPr>
            <a:r>
              <a:rPr lang="en-US" sz="2100" dirty="0"/>
              <a:t>Hemolytic transfusion reaction involving administration of blood or blood products having major blood group incompatibilities</a:t>
            </a:r>
          </a:p>
          <a:p>
            <a:endParaRPr lang="en-CA" i="1" dirty="0">
              <a:latin typeface="Georgia" pitchFamily="18" charset="0"/>
            </a:endParaRPr>
          </a:p>
          <a:p>
            <a:endParaRPr lang="en-CA" i="1" dirty="0">
              <a:latin typeface="Georgia" pitchFamily="18" charset="0"/>
            </a:endParaRPr>
          </a:p>
          <a:p>
            <a:endParaRPr lang="en-CA" dirty="0">
              <a:latin typeface="Georgia" pitchFamily="18" charset="0"/>
            </a:endParaRPr>
          </a:p>
          <a:p>
            <a:endParaRPr lang="en-US" dirty="0"/>
          </a:p>
        </p:txBody>
      </p:sp>
      <p:sp>
        <p:nvSpPr>
          <p:cNvPr id="4" name="Date Placeholder 3"/>
          <p:cNvSpPr>
            <a:spLocks noGrp="1"/>
          </p:cNvSpPr>
          <p:nvPr>
            <p:ph type="dt" sz="half" idx="10"/>
          </p:nvPr>
        </p:nvSpPr>
        <p:spPr/>
        <p:txBody>
          <a:bodyPr/>
          <a:lstStyle/>
          <a:p>
            <a:fld id="{B2E42125-57EB-482C-B7DA-88B1A06BB4C3}" type="datetime1">
              <a:rPr lang="en-US" smtClean="0"/>
              <a:t>1/21/2019</a:t>
            </a:fld>
            <a:endParaRPr lang="en-US" dirty="0"/>
          </a:p>
        </p:txBody>
      </p:sp>
      <p:sp>
        <p:nvSpPr>
          <p:cNvPr id="5" name="Footer Placeholder 4"/>
          <p:cNvSpPr>
            <a:spLocks noGrp="1"/>
          </p:cNvSpPr>
          <p:nvPr>
            <p:ph type="ftr" sz="quarter" idx="11"/>
          </p:nvPr>
        </p:nvSpPr>
        <p:spPr/>
        <p:txBody>
          <a:bodyPr/>
          <a:lstStyle/>
          <a:p>
            <a:r>
              <a:rPr lang="en-US"/>
              <a:t>Patient Safety </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21</a:t>
            </a:fld>
            <a:endParaRPr lang="en-US" dirty="0"/>
          </a:p>
        </p:txBody>
      </p:sp>
    </p:spTree>
    <p:extLst>
      <p:ext uri="{BB962C8B-B14F-4D97-AF65-F5344CB8AC3E}">
        <p14:creationId xmlns:p14="http://schemas.microsoft.com/office/powerpoint/2010/main" val="22522948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4" end="4"/>
                                            </p:txEl>
                                          </p:spTgt>
                                        </p:tgtEl>
                                      </p:cBhvr>
                                    </p:animEffect>
                                  </p:childTnLst>
                                </p:cTn>
                              </p:par>
                              <p:par>
                                <p:cTn id="33" presetID="31" presetClass="entr" presetSubtype="0" fill="hold" grpId="0"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Clinical incident</a:t>
            </a:r>
          </a:p>
        </p:txBody>
      </p:sp>
      <p:sp>
        <p:nvSpPr>
          <p:cNvPr id="3" name="Content Placeholder 2"/>
          <p:cNvSpPr>
            <a:spLocks noGrp="1"/>
          </p:cNvSpPr>
          <p:nvPr>
            <p:ph idx="1"/>
          </p:nvPr>
        </p:nvSpPr>
        <p:spPr/>
        <p:txBody>
          <a:bodyPr>
            <a:normAutofit/>
          </a:bodyPr>
          <a:lstStyle/>
          <a:p>
            <a:pPr marL="685800" lvl="2" indent="0">
              <a:buNone/>
            </a:pPr>
            <a:endParaRPr lang="ar-JO" dirty="0"/>
          </a:p>
          <a:p>
            <a:r>
              <a:rPr lang="en-US" sz="2700" b="1" dirty="0">
                <a:solidFill>
                  <a:srgbClr val="FF0000"/>
                </a:solidFill>
              </a:rPr>
              <a:t>Near miss: </a:t>
            </a:r>
          </a:p>
          <a:p>
            <a:pPr marL="0" indent="0">
              <a:buNone/>
            </a:pPr>
            <a:r>
              <a:rPr lang="en-US" sz="2700" dirty="0"/>
              <a:t>   Is any situations that did not cause harm to patients (that did not reach the patient) , but could have done.</a:t>
            </a:r>
          </a:p>
          <a:p>
            <a:endParaRPr lang="en-US" dirty="0"/>
          </a:p>
          <a:p>
            <a:endParaRPr lang="en-US" dirty="0"/>
          </a:p>
        </p:txBody>
      </p:sp>
      <p:sp>
        <p:nvSpPr>
          <p:cNvPr id="4" name="Date Placeholder 3"/>
          <p:cNvSpPr>
            <a:spLocks noGrp="1"/>
          </p:cNvSpPr>
          <p:nvPr>
            <p:ph type="dt" sz="half" idx="10"/>
          </p:nvPr>
        </p:nvSpPr>
        <p:spPr/>
        <p:txBody>
          <a:bodyPr/>
          <a:lstStyle/>
          <a:p>
            <a:fld id="{9C91335B-725A-409E-8EA2-1646F87675E9}" type="datetime1">
              <a:rPr lang="en-US" smtClean="0"/>
              <a:t>1/21/2019</a:t>
            </a:fld>
            <a:endParaRPr lang="en-US" dirty="0"/>
          </a:p>
        </p:txBody>
      </p:sp>
      <p:sp>
        <p:nvSpPr>
          <p:cNvPr id="5" name="Footer Placeholder 4"/>
          <p:cNvSpPr>
            <a:spLocks noGrp="1"/>
          </p:cNvSpPr>
          <p:nvPr>
            <p:ph type="ftr" sz="quarter" idx="11"/>
          </p:nvPr>
        </p:nvSpPr>
        <p:spPr/>
        <p:txBody>
          <a:bodyPr/>
          <a:lstStyle/>
          <a:p>
            <a:r>
              <a:rPr lang="en-US"/>
              <a:t>Patient Safety </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22</a:t>
            </a:fld>
            <a:endParaRPr lang="en-US" dirty="0"/>
          </a:p>
        </p:txBody>
      </p:sp>
    </p:spTree>
    <p:extLst>
      <p:ext uri="{BB962C8B-B14F-4D97-AF65-F5344CB8AC3E}">
        <p14:creationId xmlns:p14="http://schemas.microsoft.com/office/powerpoint/2010/main" val="23107412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57777" y="680310"/>
            <a:ext cx="4428445" cy="507358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5890121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Clinical incident</a:t>
            </a:r>
          </a:p>
        </p:txBody>
      </p:sp>
      <p:sp>
        <p:nvSpPr>
          <p:cNvPr id="3" name="Content Placeholder 2"/>
          <p:cNvSpPr>
            <a:spLocks noGrp="1"/>
          </p:cNvSpPr>
          <p:nvPr>
            <p:ph idx="1"/>
          </p:nvPr>
        </p:nvSpPr>
        <p:spPr>
          <a:xfrm>
            <a:off x="296260" y="1379026"/>
            <a:ext cx="8229600" cy="4525963"/>
          </a:xfrm>
        </p:spPr>
        <p:txBody>
          <a:bodyPr/>
          <a:lstStyle/>
          <a:p>
            <a:r>
              <a:rPr lang="en-US" b="1" dirty="0">
                <a:solidFill>
                  <a:srgbClr val="FF0000"/>
                </a:solidFill>
              </a:rPr>
              <a:t>Adverse Drug Reaction:</a:t>
            </a:r>
          </a:p>
          <a:p>
            <a:pPr marL="0" indent="0">
              <a:buNone/>
            </a:pPr>
            <a:endParaRPr lang="en-US" sz="2100" b="1" dirty="0">
              <a:solidFill>
                <a:srgbClr val="FF0000"/>
              </a:solidFill>
            </a:endParaRPr>
          </a:p>
          <a:p>
            <a:pPr marL="0" indent="0">
              <a:buNone/>
            </a:pPr>
            <a:endParaRPr lang="en-US" sz="2100" b="1" dirty="0">
              <a:solidFill>
                <a:srgbClr val="FF0000"/>
              </a:solidFill>
            </a:endParaRPr>
          </a:p>
          <a:p>
            <a:pPr marL="0" indent="0">
              <a:buNone/>
            </a:pPr>
            <a:r>
              <a:rPr lang="en-US" sz="2100" dirty="0"/>
              <a:t>A response to a drug which is noxious and unintended, and which 	occurs at doses normally used in man for the prophylaxis,   diagnosis, or therapy of disease, or for the modifications of physiological function'.( WHO,1972)</a:t>
            </a:r>
          </a:p>
          <a:p>
            <a:pPr marL="0" indent="0">
              <a:buNone/>
            </a:pPr>
            <a:endParaRPr lang="en-US" dirty="0"/>
          </a:p>
        </p:txBody>
      </p:sp>
      <p:sp>
        <p:nvSpPr>
          <p:cNvPr id="4" name="Date Placeholder 3"/>
          <p:cNvSpPr>
            <a:spLocks noGrp="1"/>
          </p:cNvSpPr>
          <p:nvPr>
            <p:ph type="dt" sz="half" idx="10"/>
          </p:nvPr>
        </p:nvSpPr>
        <p:spPr/>
        <p:txBody>
          <a:bodyPr/>
          <a:lstStyle/>
          <a:p>
            <a:fld id="{DD0934B2-E9EA-46D6-9998-204D7CA47169}" type="datetime1">
              <a:rPr lang="en-US" smtClean="0"/>
              <a:t>1/21/2019</a:t>
            </a:fld>
            <a:endParaRPr lang="en-US" dirty="0"/>
          </a:p>
        </p:txBody>
      </p:sp>
      <p:sp>
        <p:nvSpPr>
          <p:cNvPr id="5" name="Footer Placeholder 4"/>
          <p:cNvSpPr>
            <a:spLocks noGrp="1"/>
          </p:cNvSpPr>
          <p:nvPr>
            <p:ph type="ftr" sz="quarter" idx="11"/>
          </p:nvPr>
        </p:nvSpPr>
        <p:spPr/>
        <p:txBody>
          <a:bodyPr/>
          <a:lstStyle/>
          <a:p>
            <a:r>
              <a:rPr lang="en-US"/>
              <a:t>Patient Safety </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24</a:t>
            </a:fld>
            <a:endParaRPr lang="en-US" dirty="0"/>
          </a:p>
        </p:txBody>
      </p:sp>
      <p:pic>
        <p:nvPicPr>
          <p:cNvPr id="7" name="صورة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22710" y="525561"/>
            <a:ext cx="2983620" cy="170693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7571125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55" y="-358076"/>
            <a:ext cx="8229600" cy="1143000"/>
          </a:xfrm>
        </p:spPr>
        <p:txBody>
          <a:bodyPr>
            <a:normAutofit/>
          </a:bodyPr>
          <a:lstStyle/>
          <a:p>
            <a:r>
              <a:rPr lang="en-US" dirty="0"/>
              <a:t>How to maintain safety in clinical incident ?</a:t>
            </a:r>
            <a:endParaRPr lang="ar-SA" dirty="0"/>
          </a:p>
        </p:txBody>
      </p:sp>
      <p:sp>
        <p:nvSpPr>
          <p:cNvPr id="3" name="عنصر نائب للمحتوى 2"/>
          <p:cNvSpPr>
            <a:spLocks noGrp="1"/>
          </p:cNvSpPr>
          <p:nvPr>
            <p:ph idx="1"/>
          </p:nvPr>
        </p:nvSpPr>
        <p:spPr>
          <a:xfrm>
            <a:off x="93043" y="527605"/>
            <a:ext cx="8229600" cy="4525963"/>
          </a:xfrm>
        </p:spPr>
        <p:txBody>
          <a:bodyPr/>
          <a:lstStyle/>
          <a:p>
            <a:r>
              <a:rPr lang="en-US" dirty="0"/>
              <a:t>Adhere and follow the National </a:t>
            </a:r>
            <a:r>
              <a:rPr lang="en-US" b="1" dirty="0">
                <a:solidFill>
                  <a:srgbClr val="FF0000"/>
                </a:solidFill>
              </a:rPr>
              <a:t>Patient Safety Goals/</a:t>
            </a:r>
            <a:r>
              <a:rPr lang="en-US" dirty="0"/>
              <a:t> ROP(Required Organization Practice )</a:t>
            </a:r>
          </a:p>
          <a:p>
            <a:endParaRPr lang="en-US" b="1" dirty="0">
              <a:solidFill>
                <a:srgbClr val="FF0000"/>
              </a:solidFill>
            </a:endParaRPr>
          </a:p>
          <a:p>
            <a:endParaRPr lang="ar-SA" dirty="0"/>
          </a:p>
        </p:txBody>
      </p:sp>
      <p:sp>
        <p:nvSpPr>
          <p:cNvPr id="4" name="Content Placeholder 2"/>
          <p:cNvSpPr txBox="1">
            <a:spLocks/>
          </p:cNvSpPr>
          <p:nvPr/>
        </p:nvSpPr>
        <p:spPr>
          <a:xfrm>
            <a:off x="185998" y="1670605"/>
            <a:ext cx="4396339" cy="3741738"/>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a:t>Adverse reporting </a:t>
            </a:r>
          </a:p>
          <a:p>
            <a:r>
              <a:rPr lang="en-US" sz="2400" dirty="0"/>
              <a:t>Client verification </a:t>
            </a:r>
          </a:p>
          <a:p>
            <a:r>
              <a:rPr lang="en-US" sz="2400" dirty="0"/>
              <a:t>Medication reconciliation </a:t>
            </a:r>
          </a:p>
          <a:p>
            <a:r>
              <a:rPr lang="en-US" sz="2400" dirty="0"/>
              <a:t>Dangerous abbreviations </a:t>
            </a:r>
          </a:p>
          <a:p>
            <a:r>
              <a:rPr lang="en-US" sz="2400" dirty="0"/>
              <a:t>Transfer of client information at transition points </a:t>
            </a:r>
          </a:p>
          <a:p>
            <a:r>
              <a:rPr lang="en-US" sz="2400" dirty="0"/>
              <a:t>Control of concentrated electrolytes </a:t>
            </a:r>
          </a:p>
          <a:p>
            <a:r>
              <a:rPr lang="en-US" sz="2400" dirty="0"/>
              <a:t>Infusion pumps training </a:t>
            </a:r>
          </a:p>
          <a:p>
            <a:r>
              <a:rPr lang="en-US" sz="2400" dirty="0"/>
              <a:t>High-alert medications </a:t>
            </a:r>
          </a:p>
          <a:p>
            <a:endParaRPr lang="en-US" dirty="0"/>
          </a:p>
        </p:txBody>
      </p:sp>
      <p:sp>
        <p:nvSpPr>
          <p:cNvPr id="5" name="Content Placeholder 18"/>
          <p:cNvSpPr txBox="1">
            <a:spLocks/>
          </p:cNvSpPr>
          <p:nvPr/>
        </p:nvSpPr>
        <p:spPr>
          <a:xfrm>
            <a:off x="4559451" y="1749245"/>
            <a:ext cx="4396339" cy="374173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a:t>Hand hygiene</a:t>
            </a:r>
          </a:p>
          <a:p>
            <a:r>
              <a:rPr lang="en-US" sz="2000" dirty="0"/>
              <a:t>Antibiotic prophylaxis during surgery </a:t>
            </a:r>
          </a:p>
          <a:p>
            <a:r>
              <a:rPr lang="en-US" sz="2000" dirty="0"/>
              <a:t>Falls prevention strategy </a:t>
            </a:r>
          </a:p>
          <a:p>
            <a:r>
              <a:rPr lang="en-US" sz="2000" dirty="0"/>
              <a:t>Pressure ulcer prevention </a:t>
            </a:r>
          </a:p>
          <a:p>
            <a:r>
              <a:rPr lang="en-US" sz="2000" dirty="0"/>
              <a:t>Venous thromboembolism prophylaxis </a:t>
            </a:r>
          </a:p>
          <a:p>
            <a:r>
              <a:rPr lang="en-US" sz="2000" dirty="0"/>
              <a:t>Safe injection practices </a:t>
            </a:r>
          </a:p>
          <a:p>
            <a:r>
              <a:rPr lang="en-US" sz="2000" dirty="0"/>
              <a:t>Safe surgical practices </a:t>
            </a:r>
          </a:p>
          <a:p>
            <a:r>
              <a:rPr lang="en-US" sz="2000" dirty="0"/>
              <a:t>Preventive maintenance program </a:t>
            </a:r>
          </a:p>
          <a:p>
            <a:endParaRPr lang="en-US" sz="2400" dirty="0"/>
          </a:p>
        </p:txBody>
      </p:sp>
    </p:spTree>
    <p:extLst>
      <p:ext uri="{BB962C8B-B14F-4D97-AF65-F5344CB8AC3E}">
        <p14:creationId xmlns:p14="http://schemas.microsoft.com/office/powerpoint/2010/main" val="1481982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p:cTn id="15"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p:cTn id="23"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4">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p:cTn id="31"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4">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anim calcmode="lin" valueType="num">
                                      <p:cBhvr>
                                        <p:cTn id="39"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4">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4">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4">
                                            <p:txEl>
                                              <p:pRg st="5" end="5"/>
                                            </p:txEl>
                                          </p:spTgt>
                                        </p:tgtEl>
                                        <p:attrNameLst>
                                          <p:attrName>style.visibility</p:attrName>
                                        </p:attrNameLst>
                                      </p:cBhvr>
                                      <p:to>
                                        <p:strVal val="visible"/>
                                      </p:to>
                                    </p:set>
                                    <p:anim calcmode="lin" valueType="num">
                                      <p:cBhvr>
                                        <p:cTn id="47" dur="10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4">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4">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4">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4">
                                            <p:txEl>
                                              <p:pRg st="6" end="6"/>
                                            </p:txEl>
                                          </p:spTgt>
                                        </p:tgtEl>
                                        <p:attrNameLst>
                                          <p:attrName>style.visibility</p:attrName>
                                        </p:attrNameLst>
                                      </p:cBhvr>
                                      <p:to>
                                        <p:strVal val="visible"/>
                                      </p:to>
                                    </p:set>
                                    <p:anim calcmode="lin" valueType="num">
                                      <p:cBhvr>
                                        <p:cTn id="55" dur="1000" fill="hold"/>
                                        <p:tgtEl>
                                          <p:spTgt spid="4">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4">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4">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4">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4">
                                            <p:txEl>
                                              <p:pRg st="7" end="7"/>
                                            </p:txEl>
                                          </p:spTgt>
                                        </p:tgtEl>
                                        <p:attrNameLst>
                                          <p:attrName>style.visibility</p:attrName>
                                        </p:attrNameLst>
                                      </p:cBhvr>
                                      <p:to>
                                        <p:strVal val="visible"/>
                                      </p:to>
                                    </p:set>
                                    <p:anim calcmode="lin" valueType="num">
                                      <p:cBhvr>
                                        <p:cTn id="63" dur="1000" fill="hold"/>
                                        <p:tgtEl>
                                          <p:spTgt spid="4">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4">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4">
                                            <p:txEl>
                                              <p:pRg st="7" end="7"/>
                                            </p:txEl>
                                          </p:spTgt>
                                        </p:tgtEl>
                                        <p:attrNameLst>
                                          <p:attrName>style.rotation</p:attrName>
                                        </p:attrNameLst>
                                      </p:cBhvr>
                                      <p:tavLst>
                                        <p:tav tm="0">
                                          <p:val>
                                            <p:fltVal val="90"/>
                                          </p:val>
                                        </p:tav>
                                        <p:tav tm="100000">
                                          <p:val>
                                            <p:fltVal val="0"/>
                                          </p:val>
                                        </p:tav>
                                      </p:tavLst>
                                    </p:anim>
                                    <p:animEffect transition="in" filter="fade">
                                      <p:cBhvr>
                                        <p:cTn id="66" dur="1000"/>
                                        <p:tgtEl>
                                          <p:spTgt spid="4">
                                            <p:txEl>
                                              <p:pRg st="7" end="7"/>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5">
                                            <p:txEl>
                                              <p:pRg st="0" end="0"/>
                                            </p:txEl>
                                          </p:spTgt>
                                        </p:tgtEl>
                                        <p:attrNameLst>
                                          <p:attrName>style.visibility</p:attrName>
                                        </p:attrNameLst>
                                      </p:cBhvr>
                                      <p:to>
                                        <p:strVal val="visible"/>
                                      </p:to>
                                    </p:set>
                                    <p:anim calcmode="lin" valueType="num">
                                      <p:cBhvr>
                                        <p:cTn id="71"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72"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73"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74" dur="1000"/>
                                        <p:tgtEl>
                                          <p:spTgt spid="5">
                                            <p:txEl>
                                              <p:pRg st="0" end="0"/>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grpId="0" nodeType="clickEffect">
                                  <p:stCondLst>
                                    <p:cond delay="0"/>
                                  </p:stCondLst>
                                  <p:childTnLst>
                                    <p:set>
                                      <p:cBhvr>
                                        <p:cTn id="78" dur="1" fill="hold">
                                          <p:stCondLst>
                                            <p:cond delay="0"/>
                                          </p:stCondLst>
                                        </p:cTn>
                                        <p:tgtEl>
                                          <p:spTgt spid="5">
                                            <p:txEl>
                                              <p:pRg st="1" end="1"/>
                                            </p:txEl>
                                          </p:spTgt>
                                        </p:tgtEl>
                                        <p:attrNameLst>
                                          <p:attrName>style.visibility</p:attrName>
                                        </p:attrNameLst>
                                      </p:cBhvr>
                                      <p:to>
                                        <p:strVal val="visible"/>
                                      </p:to>
                                    </p:set>
                                    <p:anim calcmode="lin" valueType="num">
                                      <p:cBhvr>
                                        <p:cTn id="79"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0"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81"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82" dur="1000"/>
                                        <p:tgtEl>
                                          <p:spTgt spid="5">
                                            <p:txEl>
                                              <p:pRg st="1" end="1"/>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1" presetClass="entr" presetSubtype="0" fill="hold" grpId="0" nodeType="clickEffect">
                                  <p:stCondLst>
                                    <p:cond delay="0"/>
                                  </p:stCondLst>
                                  <p:childTnLst>
                                    <p:set>
                                      <p:cBhvr>
                                        <p:cTn id="86" dur="1" fill="hold">
                                          <p:stCondLst>
                                            <p:cond delay="0"/>
                                          </p:stCondLst>
                                        </p:cTn>
                                        <p:tgtEl>
                                          <p:spTgt spid="5">
                                            <p:txEl>
                                              <p:pRg st="2" end="2"/>
                                            </p:txEl>
                                          </p:spTgt>
                                        </p:tgtEl>
                                        <p:attrNameLst>
                                          <p:attrName>style.visibility</p:attrName>
                                        </p:attrNameLst>
                                      </p:cBhvr>
                                      <p:to>
                                        <p:strVal val="visible"/>
                                      </p:to>
                                    </p:set>
                                    <p:anim calcmode="lin" valueType="num">
                                      <p:cBhvr>
                                        <p:cTn id="87"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8"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89"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90" dur="1000"/>
                                        <p:tgtEl>
                                          <p:spTgt spid="5">
                                            <p:txEl>
                                              <p:pRg st="2" end="2"/>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31" presetClass="entr" presetSubtype="0" fill="hold" grpId="0" nodeType="clickEffect">
                                  <p:stCondLst>
                                    <p:cond delay="0"/>
                                  </p:stCondLst>
                                  <p:childTnLst>
                                    <p:set>
                                      <p:cBhvr>
                                        <p:cTn id="94" dur="1" fill="hold">
                                          <p:stCondLst>
                                            <p:cond delay="0"/>
                                          </p:stCondLst>
                                        </p:cTn>
                                        <p:tgtEl>
                                          <p:spTgt spid="5">
                                            <p:txEl>
                                              <p:pRg st="3" end="3"/>
                                            </p:txEl>
                                          </p:spTgt>
                                        </p:tgtEl>
                                        <p:attrNameLst>
                                          <p:attrName>style.visibility</p:attrName>
                                        </p:attrNameLst>
                                      </p:cBhvr>
                                      <p:to>
                                        <p:strVal val="visible"/>
                                      </p:to>
                                    </p:set>
                                    <p:anim calcmode="lin" valueType="num">
                                      <p:cBhvr>
                                        <p:cTn id="95"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96"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97" dur="1000" fill="hold"/>
                                        <p:tgtEl>
                                          <p:spTgt spid="5">
                                            <p:txEl>
                                              <p:pRg st="3" end="3"/>
                                            </p:txEl>
                                          </p:spTgt>
                                        </p:tgtEl>
                                        <p:attrNameLst>
                                          <p:attrName>style.rotation</p:attrName>
                                        </p:attrNameLst>
                                      </p:cBhvr>
                                      <p:tavLst>
                                        <p:tav tm="0">
                                          <p:val>
                                            <p:fltVal val="90"/>
                                          </p:val>
                                        </p:tav>
                                        <p:tav tm="100000">
                                          <p:val>
                                            <p:fltVal val="0"/>
                                          </p:val>
                                        </p:tav>
                                      </p:tavLst>
                                    </p:anim>
                                    <p:animEffect transition="in" filter="fade">
                                      <p:cBhvr>
                                        <p:cTn id="98" dur="1000"/>
                                        <p:tgtEl>
                                          <p:spTgt spid="5">
                                            <p:txEl>
                                              <p:pRg st="3" end="3"/>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31" presetClass="entr" presetSubtype="0" fill="hold" grpId="0" nodeType="clickEffect">
                                  <p:stCondLst>
                                    <p:cond delay="0"/>
                                  </p:stCondLst>
                                  <p:childTnLst>
                                    <p:set>
                                      <p:cBhvr>
                                        <p:cTn id="102" dur="1" fill="hold">
                                          <p:stCondLst>
                                            <p:cond delay="0"/>
                                          </p:stCondLst>
                                        </p:cTn>
                                        <p:tgtEl>
                                          <p:spTgt spid="5">
                                            <p:txEl>
                                              <p:pRg st="4" end="4"/>
                                            </p:txEl>
                                          </p:spTgt>
                                        </p:tgtEl>
                                        <p:attrNameLst>
                                          <p:attrName>style.visibility</p:attrName>
                                        </p:attrNameLst>
                                      </p:cBhvr>
                                      <p:to>
                                        <p:strVal val="visible"/>
                                      </p:to>
                                    </p:set>
                                    <p:anim calcmode="lin" valueType="num">
                                      <p:cBhvr>
                                        <p:cTn id="103" dur="1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104" dur="1000" fill="hold"/>
                                        <p:tgtEl>
                                          <p:spTgt spid="5">
                                            <p:txEl>
                                              <p:pRg st="4" end="4"/>
                                            </p:txEl>
                                          </p:spTgt>
                                        </p:tgtEl>
                                        <p:attrNameLst>
                                          <p:attrName>ppt_h</p:attrName>
                                        </p:attrNameLst>
                                      </p:cBhvr>
                                      <p:tavLst>
                                        <p:tav tm="0">
                                          <p:val>
                                            <p:fltVal val="0"/>
                                          </p:val>
                                        </p:tav>
                                        <p:tav tm="100000">
                                          <p:val>
                                            <p:strVal val="#ppt_h"/>
                                          </p:val>
                                        </p:tav>
                                      </p:tavLst>
                                    </p:anim>
                                    <p:anim calcmode="lin" valueType="num">
                                      <p:cBhvr>
                                        <p:cTn id="105" dur="1000" fill="hold"/>
                                        <p:tgtEl>
                                          <p:spTgt spid="5">
                                            <p:txEl>
                                              <p:pRg st="4" end="4"/>
                                            </p:txEl>
                                          </p:spTgt>
                                        </p:tgtEl>
                                        <p:attrNameLst>
                                          <p:attrName>style.rotation</p:attrName>
                                        </p:attrNameLst>
                                      </p:cBhvr>
                                      <p:tavLst>
                                        <p:tav tm="0">
                                          <p:val>
                                            <p:fltVal val="90"/>
                                          </p:val>
                                        </p:tav>
                                        <p:tav tm="100000">
                                          <p:val>
                                            <p:fltVal val="0"/>
                                          </p:val>
                                        </p:tav>
                                      </p:tavLst>
                                    </p:anim>
                                    <p:animEffect transition="in" filter="fade">
                                      <p:cBhvr>
                                        <p:cTn id="106" dur="1000"/>
                                        <p:tgtEl>
                                          <p:spTgt spid="5">
                                            <p:txEl>
                                              <p:pRg st="4" end="4"/>
                                            </p:txEl>
                                          </p:spTgt>
                                        </p:tgtEl>
                                      </p:cBhvr>
                                    </p:animEffect>
                                  </p:childTnLst>
                                </p:cTn>
                              </p:par>
                            </p:childTnLst>
                          </p:cTn>
                        </p:par>
                      </p:childTnLst>
                    </p:cTn>
                  </p:par>
                  <p:par>
                    <p:cTn id="107" fill="hold">
                      <p:stCondLst>
                        <p:cond delay="indefinite"/>
                      </p:stCondLst>
                      <p:childTnLst>
                        <p:par>
                          <p:cTn id="108" fill="hold">
                            <p:stCondLst>
                              <p:cond delay="0"/>
                            </p:stCondLst>
                            <p:childTnLst>
                              <p:par>
                                <p:cTn id="109" presetID="31" presetClass="entr" presetSubtype="0" fill="hold" grpId="0" nodeType="clickEffect">
                                  <p:stCondLst>
                                    <p:cond delay="0"/>
                                  </p:stCondLst>
                                  <p:childTnLst>
                                    <p:set>
                                      <p:cBhvr>
                                        <p:cTn id="110" dur="1" fill="hold">
                                          <p:stCondLst>
                                            <p:cond delay="0"/>
                                          </p:stCondLst>
                                        </p:cTn>
                                        <p:tgtEl>
                                          <p:spTgt spid="5">
                                            <p:txEl>
                                              <p:pRg st="5" end="5"/>
                                            </p:txEl>
                                          </p:spTgt>
                                        </p:tgtEl>
                                        <p:attrNameLst>
                                          <p:attrName>style.visibility</p:attrName>
                                        </p:attrNameLst>
                                      </p:cBhvr>
                                      <p:to>
                                        <p:strVal val="visible"/>
                                      </p:to>
                                    </p:set>
                                    <p:anim calcmode="lin" valueType="num">
                                      <p:cBhvr>
                                        <p:cTn id="111" dur="1000" fill="hold"/>
                                        <p:tgtEl>
                                          <p:spTgt spid="5">
                                            <p:txEl>
                                              <p:pRg st="5" end="5"/>
                                            </p:txEl>
                                          </p:spTgt>
                                        </p:tgtEl>
                                        <p:attrNameLst>
                                          <p:attrName>ppt_w</p:attrName>
                                        </p:attrNameLst>
                                      </p:cBhvr>
                                      <p:tavLst>
                                        <p:tav tm="0">
                                          <p:val>
                                            <p:fltVal val="0"/>
                                          </p:val>
                                        </p:tav>
                                        <p:tav tm="100000">
                                          <p:val>
                                            <p:strVal val="#ppt_w"/>
                                          </p:val>
                                        </p:tav>
                                      </p:tavLst>
                                    </p:anim>
                                    <p:anim calcmode="lin" valueType="num">
                                      <p:cBhvr>
                                        <p:cTn id="112" dur="1000" fill="hold"/>
                                        <p:tgtEl>
                                          <p:spTgt spid="5">
                                            <p:txEl>
                                              <p:pRg st="5" end="5"/>
                                            </p:txEl>
                                          </p:spTgt>
                                        </p:tgtEl>
                                        <p:attrNameLst>
                                          <p:attrName>ppt_h</p:attrName>
                                        </p:attrNameLst>
                                      </p:cBhvr>
                                      <p:tavLst>
                                        <p:tav tm="0">
                                          <p:val>
                                            <p:fltVal val="0"/>
                                          </p:val>
                                        </p:tav>
                                        <p:tav tm="100000">
                                          <p:val>
                                            <p:strVal val="#ppt_h"/>
                                          </p:val>
                                        </p:tav>
                                      </p:tavLst>
                                    </p:anim>
                                    <p:anim calcmode="lin" valueType="num">
                                      <p:cBhvr>
                                        <p:cTn id="113" dur="1000" fill="hold"/>
                                        <p:tgtEl>
                                          <p:spTgt spid="5">
                                            <p:txEl>
                                              <p:pRg st="5" end="5"/>
                                            </p:txEl>
                                          </p:spTgt>
                                        </p:tgtEl>
                                        <p:attrNameLst>
                                          <p:attrName>style.rotation</p:attrName>
                                        </p:attrNameLst>
                                      </p:cBhvr>
                                      <p:tavLst>
                                        <p:tav tm="0">
                                          <p:val>
                                            <p:fltVal val="90"/>
                                          </p:val>
                                        </p:tav>
                                        <p:tav tm="100000">
                                          <p:val>
                                            <p:fltVal val="0"/>
                                          </p:val>
                                        </p:tav>
                                      </p:tavLst>
                                    </p:anim>
                                    <p:animEffect transition="in" filter="fade">
                                      <p:cBhvr>
                                        <p:cTn id="114" dur="1000"/>
                                        <p:tgtEl>
                                          <p:spTgt spid="5">
                                            <p:txEl>
                                              <p:pRg st="5" end="5"/>
                                            </p:txEl>
                                          </p:spTgt>
                                        </p:tgtEl>
                                      </p:cBhvr>
                                    </p:animEffect>
                                  </p:childTnLst>
                                </p:cTn>
                              </p:par>
                            </p:childTnLst>
                          </p:cTn>
                        </p:par>
                      </p:childTnLst>
                    </p:cTn>
                  </p:par>
                  <p:par>
                    <p:cTn id="115" fill="hold">
                      <p:stCondLst>
                        <p:cond delay="indefinite"/>
                      </p:stCondLst>
                      <p:childTnLst>
                        <p:par>
                          <p:cTn id="116" fill="hold">
                            <p:stCondLst>
                              <p:cond delay="0"/>
                            </p:stCondLst>
                            <p:childTnLst>
                              <p:par>
                                <p:cTn id="117" presetID="31" presetClass="entr" presetSubtype="0" fill="hold" grpId="0" nodeType="clickEffect">
                                  <p:stCondLst>
                                    <p:cond delay="0"/>
                                  </p:stCondLst>
                                  <p:childTnLst>
                                    <p:set>
                                      <p:cBhvr>
                                        <p:cTn id="118" dur="1" fill="hold">
                                          <p:stCondLst>
                                            <p:cond delay="0"/>
                                          </p:stCondLst>
                                        </p:cTn>
                                        <p:tgtEl>
                                          <p:spTgt spid="5">
                                            <p:txEl>
                                              <p:pRg st="6" end="6"/>
                                            </p:txEl>
                                          </p:spTgt>
                                        </p:tgtEl>
                                        <p:attrNameLst>
                                          <p:attrName>style.visibility</p:attrName>
                                        </p:attrNameLst>
                                      </p:cBhvr>
                                      <p:to>
                                        <p:strVal val="visible"/>
                                      </p:to>
                                    </p:set>
                                    <p:anim calcmode="lin" valueType="num">
                                      <p:cBhvr>
                                        <p:cTn id="119" dur="1000" fill="hold"/>
                                        <p:tgtEl>
                                          <p:spTgt spid="5">
                                            <p:txEl>
                                              <p:pRg st="6" end="6"/>
                                            </p:txEl>
                                          </p:spTgt>
                                        </p:tgtEl>
                                        <p:attrNameLst>
                                          <p:attrName>ppt_w</p:attrName>
                                        </p:attrNameLst>
                                      </p:cBhvr>
                                      <p:tavLst>
                                        <p:tav tm="0">
                                          <p:val>
                                            <p:fltVal val="0"/>
                                          </p:val>
                                        </p:tav>
                                        <p:tav tm="100000">
                                          <p:val>
                                            <p:strVal val="#ppt_w"/>
                                          </p:val>
                                        </p:tav>
                                      </p:tavLst>
                                    </p:anim>
                                    <p:anim calcmode="lin" valueType="num">
                                      <p:cBhvr>
                                        <p:cTn id="120" dur="1000" fill="hold"/>
                                        <p:tgtEl>
                                          <p:spTgt spid="5">
                                            <p:txEl>
                                              <p:pRg st="6" end="6"/>
                                            </p:txEl>
                                          </p:spTgt>
                                        </p:tgtEl>
                                        <p:attrNameLst>
                                          <p:attrName>ppt_h</p:attrName>
                                        </p:attrNameLst>
                                      </p:cBhvr>
                                      <p:tavLst>
                                        <p:tav tm="0">
                                          <p:val>
                                            <p:fltVal val="0"/>
                                          </p:val>
                                        </p:tav>
                                        <p:tav tm="100000">
                                          <p:val>
                                            <p:strVal val="#ppt_h"/>
                                          </p:val>
                                        </p:tav>
                                      </p:tavLst>
                                    </p:anim>
                                    <p:anim calcmode="lin" valueType="num">
                                      <p:cBhvr>
                                        <p:cTn id="121" dur="1000" fill="hold"/>
                                        <p:tgtEl>
                                          <p:spTgt spid="5">
                                            <p:txEl>
                                              <p:pRg st="6" end="6"/>
                                            </p:txEl>
                                          </p:spTgt>
                                        </p:tgtEl>
                                        <p:attrNameLst>
                                          <p:attrName>style.rotation</p:attrName>
                                        </p:attrNameLst>
                                      </p:cBhvr>
                                      <p:tavLst>
                                        <p:tav tm="0">
                                          <p:val>
                                            <p:fltVal val="90"/>
                                          </p:val>
                                        </p:tav>
                                        <p:tav tm="100000">
                                          <p:val>
                                            <p:fltVal val="0"/>
                                          </p:val>
                                        </p:tav>
                                      </p:tavLst>
                                    </p:anim>
                                    <p:animEffect transition="in" filter="fade">
                                      <p:cBhvr>
                                        <p:cTn id="122" dur="1000"/>
                                        <p:tgtEl>
                                          <p:spTgt spid="5">
                                            <p:txEl>
                                              <p:pRg st="6" end="6"/>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31" presetClass="entr" presetSubtype="0" fill="hold" grpId="0" nodeType="clickEffect">
                                  <p:stCondLst>
                                    <p:cond delay="0"/>
                                  </p:stCondLst>
                                  <p:childTnLst>
                                    <p:set>
                                      <p:cBhvr>
                                        <p:cTn id="126" dur="1" fill="hold">
                                          <p:stCondLst>
                                            <p:cond delay="0"/>
                                          </p:stCondLst>
                                        </p:cTn>
                                        <p:tgtEl>
                                          <p:spTgt spid="5">
                                            <p:txEl>
                                              <p:pRg st="7" end="7"/>
                                            </p:txEl>
                                          </p:spTgt>
                                        </p:tgtEl>
                                        <p:attrNameLst>
                                          <p:attrName>style.visibility</p:attrName>
                                        </p:attrNameLst>
                                      </p:cBhvr>
                                      <p:to>
                                        <p:strVal val="visible"/>
                                      </p:to>
                                    </p:set>
                                    <p:anim calcmode="lin" valueType="num">
                                      <p:cBhvr>
                                        <p:cTn id="127" dur="1000" fill="hold"/>
                                        <p:tgtEl>
                                          <p:spTgt spid="5">
                                            <p:txEl>
                                              <p:pRg st="7" end="7"/>
                                            </p:txEl>
                                          </p:spTgt>
                                        </p:tgtEl>
                                        <p:attrNameLst>
                                          <p:attrName>ppt_w</p:attrName>
                                        </p:attrNameLst>
                                      </p:cBhvr>
                                      <p:tavLst>
                                        <p:tav tm="0">
                                          <p:val>
                                            <p:fltVal val="0"/>
                                          </p:val>
                                        </p:tav>
                                        <p:tav tm="100000">
                                          <p:val>
                                            <p:strVal val="#ppt_w"/>
                                          </p:val>
                                        </p:tav>
                                      </p:tavLst>
                                    </p:anim>
                                    <p:anim calcmode="lin" valueType="num">
                                      <p:cBhvr>
                                        <p:cTn id="128" dur="1000" fill="hold"/>
                                        <p:tgtEl>
                                          <p:spTgt spid="5">
                                            <p:txEl>
                                              <p:pRg st="7" end="7"/>
                                            </p:txEl>
                                          </p:spTgt>
                                        </p:tgtEl>
                                        <p:attrNameLst>
                                          <p:attrName>ppt_h</p:attrName>
                                        </p:attrNameLst>
                                      </p:cBhvr>
                                      <p:tavLst>
                                        <p:tav tm="0">
                                          <p:val>
                                            <p:fltVal val="0"/>
                                          </p:val>
                                        </p:tav>
                                        <p:tav tm="100000">
                                          <p:val>
                                            <p:strVal val="#ppt_h"/>
                                          </p:val>
                                        </p:tav>
                                      </p:tavLst>
                                    </p:anim>
                                    <p:anim calcmode="lin" valueType="num">
                                      <p:cBhvr>
                                        <p:cTn id="129" dur="1000" fill="hold"/>
                                        <p:tgtEl>
                                          <p:spTgt spid="5">
                                            <p:txEl>
                                              <p:pRg st="7" end="7"/>
                                            </p:txEl>
                                          </p:spTgt>
                                        </p:tgtEl>
                                        <p:attrNameLst>
                                          <p:attrName>style.rotation</p:attrName>
                                        </p:attrNameLst>
                                      </p:cBhvr>
                                      <p:tavLst>
                                        <p:tav tm="0">
                                          <p:val>
                                            <p:fltVal val="90"/>
                                          </p:val>
                                        </p:tav>
                                        <p:tav tm="100000">
                                          <p:val>
                                            <p:fltVal val="0"/>
                                          </p:val>
                                        </p:tav>
                                      </p:tavLst>
                                    </p:anim>
                                    <p:animEffect transition="in" filter="fade">
                                      <p:cBhvr>
                                        <p:cTn id="130" dur="10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28720" y="846138"/>
            <a:ext cx="4384210" cy="44284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518602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p>
        </p:txBody>
      </p:sp>
      <p:sp>
        <p:nvSpPr>
          <p:cNvPr id="3" name="Content Placeholder 2"/>
          <p:cNvSpPr>
            <a:spLocks noGrp="1"/>
          </p:cNvSpPr>
          <p:nvPr>
            <p:ph idx="1"/>
          </p:nvPr>
        </p:nvSpPr>
        <p:spPr>
          <a:xfrm>
            <a:off x="1212490" y="527605"/>
            <a:ext cx="7200897" cy="5039265"/>
          </a:xfrm>
        </p:spPr>
        <p:txBody>
          <a:bodyPr>
            <a:normAutofit fontScale="85000" lnSpcReduction="10000"/>
          </a:bodyPr>
          <a:lstStyle/>
          <a:p>
            <a:pPr>
              <a:lnSpc>
                <a:spcPct val="120000"/>
              </a:lnSpc>
            </a:pPr>
            <a:r>
              <a:rPr lang="en-US" dirty="0"/>
              <a:t>A 38-year-old woman comes to the hospital with 20 minutes of itchy red rash and facial swelling; she has a history of serious allergic reactions</a:t>
            </a:r>
          </a:p>
          <a:p>
            <a:pPr>
              <a:lnSpc>
                <a:spcPct val="120000"/>
              </a:lnSpc>
            </a:pPr>
            <a:r>
              <a:rPr lang="en-US" dirty="0"/>
              <a:t>A nurse draws up 10 </a:t>
            </a:r>
            <a:r>
              <a:rPr lang="en-US" dirty="0" err="1"/>
              <a:t>mls</a:t>
            </a:r>
            <a:r>
              <a:rPr lang="en-US" dirty="0"/>
              <a:t> of 1:10,000 adrenaline (epinephrine) into a 10 ml syringe and leaves it at the bedside ready to use (1 mg in total) just in case the doctor requests it</a:t>
            </a:r>
          </a:p>
          <a:p>
            <a:pPr>
              <a:lnSpc>
                <a:spcPct val="120000"/>
              </a:lnSpc>
            </a:pPr>
            <a:r>
              <a:rPr lang="en-US" dirty="0"/>
              <a:t>Meanwhile the doctor inserts an intravenous cannula</a:t>
            </a:r>
          </a:p>
          <a:p>
            <a:pPr>
              <a:lnSpc>
                <a:spcPct val="120000"/>
              </a:lnSpc>
            </a:pPr>
            <a:r>
              <a:rPr lang="en-US" dirty="0"/>
              <a:t>The doctor sees the 10 ml syringe of clear fluid that the nurse has drawn up and assumes it is normal saline</a:t>
            </a:r>
          </a:p>
        </p:txBody>
      </p:sp>
    </p:spTree>
    <p:extLst>
      <p:ext uri="{BB962C8B-B14F-4D97-AF65-F5344CB8AC3E}">
        <p14:creationId xmlns:p14="http://schemas.microsoft.com/office/powerpoint/2010/main" val="10777818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 </a:t>
            </a:r>
          </a:p>
        </p:txBody>
      </p:sp>
      <p:sp>
        <p:nvSpPr>
          <p:cNvPr id="3" name="Content Placeholder 2"/>
          <p:cNvSpPr>
            <a:spLocks noGrp="1"/>
          </p:cNvSpPr>
          <p:nvPr>
            <p:ph idx="1"/>
          </p:nvPr>
        </p:nvSpPr>
        <p:spPr>
          <a:xfrm>
            <a:off x="754375" y="1462743"/>
            <a:ext cx="7200897" cy="2847975"/>
          </a:xfrm>
        </p:spPr>
        <p:txBody>
          <a:bodyPr>
            <a:normAutofit fontScale="25000" lnSpcReduction="20000"/>
          </a:bodyPr>
          <a:lstStyle/>
          <a:p>
            <a:pPr>
              <a:lnSpc>
                <a:spcPct val="170000"/>
              </a:lnSpc>
            </a:pPr>
            <a:r>
              <a:rPr lang="en-US" sz="6000" dirty="0"/>
              <a:t>There is no communication between the doctor and the nurse at this time</a:t>
            </a:r>
          </a:p>
          <a:p>
            <a:pPr>
              <a:lnSpc>
                <a:spcPct val="170000"/>
              </a:lnSpc>
            </a:pPr>
            <a:r>
              <a:rPr lang="en-US" sz="6000" dirty="0"/>
              <a:t>The doctor gives all 10 </a:t>
            </a:r>
            <a:r>
              <a:rPr lang="en-US" sz="6000" dirty="0" err="1"/>
              <a:t>mls</a:t>
            </a:r>
            <a:r>
              <a:rPr lang="en-US" sz="6000" dirty="0"/>
              <a:t> of adrenaline (epinephrine)through the intravenous cannula thinking he is using saline to flush the line.</a:t>
            </a:r>
          </a:p>
          <a:p>
            <a:pPr>
              <a:lnSpc>
                <a:spcPct val="170000"/>
              </a:lnSpc>
            </a:pPr>
            <a:r>
              <a:rPr lang="en-US" sz="6000" dirty="0"/>
              <a:t>The patient suddenly feels terrible, anxious, becomes tachycardia and then becomes unconscious with no pulse</a:t>
            </a:r>
          </a:p>
          <a:p>
            <a:pPr>
              <a:lnSpc>
                <a:spcPct val="170000"/>
              </a:lnSpc>
            </a:pPr>
            <a:r>
              <a:rPr lang="en-US" sz="6000" dirty="0"/>
              <a:t>She is discovered to be in ventricular tachycardia, is resuscitated and fortunately makes a good recovery</a:t>
            </a:r>
          </a:p>
          <a:p>
            <a:pPr>
              <a:lnSpc>
                <a:spcPct val="170000"/>
              </a:lnSpc>
            </a:pPr>
            <a:r>
              <a:rPr lang="en-US" sz="6000" dirty="0"/>
              <a:t>Recommended dose of adrenaline (epinephrine) in anaphylaxis is 0.3 - 0.5 mg IM, this patient received 1mg IV</a:t>
            </a:r>
          </a:p>
        </p:txBody>
      </p:sp>
    </p:spTree>
    <p:extLst>
      <p:ext uri="{BB962C8B-B14F-4D97-AF65-F5344CB8AC3E}">
        <p14:creationId xmlns:p14="http://schemas.microsoft.com/office/powerpoint/2010/main" val="35589755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6260" y="1138425"/>
            <a:ext cx="7543034" cy="3146611"/>
          </a:xfrm>
        </p:spPr>
        <p:txBody>
          <a:bodyPr/>
          <a:lstStyle/>
          <a:p>
            <a:pPr marL="0" indent="0" algn="ctr">
              <a:buNone/>
            </a:pPr>
            <a:r>
              <a:rPr lang="en-US" sz="3000" dirty="0"/>
              <a:t>Can you identify the contributing factors for this error?</a:t>
            </a:r>
          </a:p>
          <a:p>
            <a:endParaRPr lang="ar-JO" dirty="0"/>
          </a:p>
        </p:txBody>
      </p:sp>
      <p:sp>
        <p:nvSpPr>
          <p:cNvPr id="4" name="Date Placeholder 3"/>
          <p:cNvSpPr>
            <a:spLocks noGrp="1"/>
          </p:cNvSpPr>
          <p:nvPr>
            <p:ph type="dt" sz="half" idx="10"/>
          </p:nvPr>
        </p:nvSpPr>
        <p:spPr/>
        <p:txBody>
          <a:bodyPr/>
          <a:lstStyle/>
          <a:p>
            <a:fld id="{B8F355B2-72B8-40C1-9857-ED337306AA9D}" type="datetime1">
              <a:rPr lang="en-US" smtClean="0"/>
              <a:t>1/21/2019</a:t>
            </a:fld>
            <a:endParaRPr lang="en-US" dirty="0"/>
          </a:p>
        </p:txBody>
      </p:sp>
      <p:sp>
        <p:nvSpPr>
          <p:cNvPr id="5" name="Footer Placeholder 4"/>
          <p:cNvSpPr>
            <a:spLocks noGrp="1"/>
          </p:cNvSpPr>
          <p:nvPr>
            <p:ph type="ftr" sz="quarter" idx="11"/>
          </p:nvPr>
        </p:nvSpPr>
        <p:spPr/>
        <p:txBody>
          <a:bodyPr/>
          <a:lstStyle/>
          <a:p>
            <a:r>
              <a:rPr lang="en-US"/>
              <a:t>Patient Safety </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29</a:t>
            </a:fld>
            <a:endParaRPr lang="en-US" dirty="0"/>
          </a:p>
        </p:txBody>
      </p:sp>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4460" y="2512770"/>
            <a:ext cx="2143125" cy="21431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8773525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915" y="17479"/>
            <a:ext cx="6966626" cy="812987"/>
          </a:xfrm>
        </p:spPr>
        <p:txBody>
          <a:bodyPr/>
          <a:lstStyle/>
          <a:p>
            <a:r>
              <a:rPr lang="en-US" dirty="0"/>
              <a:t>Objectives</a:t>
            </a:r>
            <a:endParaRPr lang="ar-JO" dirty="0"/>
          </a:p>
        </p:txBody>
      </p:sp>
      <p:sp>
        <p:nvSpPr>
          <p:cNvPr id="3" name="Content Placeholder 2"/>
          <p:cNvSpPr>
            <a:spLocks noGrp="1"/>
          </p:cNvSpPr>
          <p:nvPr>
            <p:ph idx="1"/>
          </p:nvPr>
        </p:nvSpPr>
        <p:spPr>
          <a:xfrm>
            <a:off x="143555" y="680310"/>
            <a:ext cx="8159916" cy="4428445"/>
          </a:xfrm>
        </p:spPr>
        <p:txBody>
          <a:bodyPr>
            <a:normAutofit fontScale="77500" lnSpcReduction="20000"/>
          </a:bodyPr>
          <a:lstStyle/>
          <a:p>
            <a:pPr>
              <a:lnSpc>
                <a:spcPct val="170000"/>
              </a:lnSpc>
            </a:pPr>
            <a:r>
              <a:rPr lang="en-US" sz="2400" b="1" u="sng" dirty="0"/>
              <a:t>After completing this lecture you should:</a:t>
            </a:r>
          </a:p>
          <a:p>
            <a:pPr marL="0" indent="0">
              <a:lnSpc>
                <a:spcPct val="170000"/>
              </a:lnSpc>
              <a:buNone/>
            </a:pPr>
            <a:endParaRPr lang="en-US" sz="2400" dirty="0"/>
          </a:p>
          <a:p>
            <a:pPr lvl="1">
              <a:lnSpc>
                <a:spcPct val="170000"/>
              </a:lnSpc>
            </a:pPr>
            <a:r>
              <a:rPr lang="en-US" sz="2400" dirty="0"/>
              <a:t>Recognize the magnitude and the importance of patient safety </a:t>
            </a:r>
          </a:p>
          <a:p>
            <a:pPr lvl="1">
              <a:lnSpc>
                <a:spcPct val="170000"/>
              </a:lnSpc>
            </a:pPr>
            <a:r>
              <a:rPr lang="en-US" sz="2400" dirty="0"/>
              <a:t>Define and describe the key elements of healthcare quality</a:t>
            </a:r>
            <a:endParaRPr lang="en-US" sz="2400" dirty="0">
              <a:ea typeface="Calibri"/>
              <a:cs typeface="Arial"/>
            </a:endParaRPr>
          </a:p>
          <a:p>
            <a:pPr lvl="1">
              <a:lnSpc>
                <a:spcPct val="170000"/>
              </a:lnSpc>
            </a:pPr>
            <a:r>
              <a:rPr lang="en-US" sz="2400" dirty="0"/>
              <a:t>Summarize the differences between error and harm</a:t>
            </a:r>
          </a:p>
          <a:p>
            <a:pPr lvl="1">
              <a:lnSpc>
                <a:spcPct val="170000"/>
              </a:lnSpc>
            </a:pPr>
            <a:r>
              <a:rPr lang="en-US" sz="2400" dirty="0"/>
              <a:t>Recognizing characteristics of a just culture</a:t>
            </a:r>
          </a:p>
          <a:p>
            <a:pPr lvl="1">
              <a:lnSpc>
                <a:spcPct val="170000"/>
              </a:lnSpc>
            </a:pPr>
            <a:r>
              <a:rPr lang="en-US" sz="2400" dirty="0"/>
              <a:t>Differentiate between the different types of clinical incidence  </a:t>
            </a:r>
          </a:p>
          <a:p>
            <a:pPr lvl="1">
              <a:lnSpc>
                <a:spcPct val="170000"/>
              </a:lnSpc>
            </a:pPr>
            <a:r>
              <a:rPr lang="en-US" sz="2400" dirty="0"/>
              <a:t>Describe several specific behaviors you can practice to foster a culture of safety in your workplace</a:t>
            </a:r>
          </a:p>
          <a:p>
            <a:pPr lvl="1">
              <a:lnSpc>
                <a:spcPct val="170000"/>
              </a:lnSpc>
            </a:pPr>
            <a:endParaRPr lang="en-US" dirty="0"/>
          </a:p>
          <a:p>
            <a:endParaRPr lang="en-US" sz="1275" dirty="0"/>
          </a:p>
          <a:p>
            <a:endParaRPr lang="en-US" sz="1050" dirty="0"/>
          </a:p>
          <a:p>
            <a:endParaRPr lang="en-US" sz="1050" dirty="0"/>
          </a:p>
          <a:p>
            <a:endParaRPr lang="en-US" sz="1275" dirty="0"/>
          </a:p>
          <a:p>
            <a:endParaRPr lang="en-US" sz="1275" dirty="0"/>
          </a:p>
          <a:p>
            <a:endParaRPr lang="ar-JO" sz="1275" dirty="0"/>
          </a:p>
          <a:p>
            <a:endParaRPr lang="en-US" dirty="0"/>
          </a:p>
          <a:p>
            <a:endParaRPr lang="ar-JO" dirty="0"/>
          </a:p>
        </p:txBody>
      </p:sp>
      <p:sp>
        <p:nvSpPr>
          <p:cNvPr id="6" name="Date Placeholder 5"/>
          <p:cNvSpPr>
            <a:spLocks noGrp="1"/>
          </p:cNvSpPr>
          <p:nvPr>
            <p:ph type="dt" sz="half" idx="10"/>
          </p:nvPr>
        </p:nvSpPr>
        <p:spPr/>
        <p:txBody>
          <a:bodyPr/>
          <a:lstStyle/>
          <a:p>
            <a:fld id="{EDBE7B81-13EF-41C8-8DB6-E6AB916127E2}" type="datetime1">
              <a:rPr lang="en-US" smtClean="0"/>
              <a:t>1/21/2019</a:t>
            </a:fld>
            <a:endParaRPr lang="en-US" dirty="0"/>
          </a:p>
        </p:txBody>
      </p:sp>
      <p:sp>
        <p:nvSpPr>
          <p:cNvPr id="7" name="Footer Placeholder 6"/>
          <p:cNvSpPr>
            <a:spLocks noGrp="1"/>
          </p:cNvSpPr>
          <p:nvPr>
            <p:ph type="ftr" sz="quarter" idx="11"/>
          </p:nvPr>
        </p:nvSpPr>
        <p:spPr/>
        <p:txBody>
          <a:bodyPr/>
          <a:lstStyle/>
          <a:p>
            <a:r>
              <a:rPr lang="en-US"/>
              <a:t>Patient Safety </a:t>
            </a:r>
            <a:endParaRPr lang="en-US" dirty="0"/>
          </a:p>
        </p:txBody>
      </p:sp>
      <p:sp>
        <p:nvSpPr>
          <p:cNvPr id="8" name="Slide Number Placeholder 7"/>
          <p:cNvSpPr>
            <a:spLocks noGrp="1"/>
          </p:cNvSpPr>
          <p:nvPr>
            <p:ph type="sldNum" sz="quarter" idx="12"/>
          </p:nvPr>
        </p:nvSpPr>
        <p:spPr/>
        <p:txBody>
          <a:bodyPr/>
          <a:lstStyle/>
          <a:p>
            <a:fld id="{D57F1E4F-1CFF-5643-939E-02111984F565}" type="slidenum">
              <a:rPr lang="en-US" smtClean="0"/>
              <a:t>3</a:t>
            </a:fld>
            <a:endParaRPr lang="en-US" dirty="0"/>
          </a:p>
        </p:txBody>
      </p:sp>
    </p:spTree>
    <p:extLst>
      <p:ext uri="{BB962C8B-B14F-4D97-AF65-F5344CB8AC3E}">
        <p14:creationId xmlns:p14="http://schemas.microsoft.com/office/powerpoint/2010/main" val="179295962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par>
                                <p:cTn id="19" presetID="31" presetClass="entr" presetSubtype="0"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2" end="2"/>
                                            </p:txEl>
                                          </p:spTgt>
                                        </p:tgtEl>
                                      </p:cBhvr>
                                    </p:animEffect>
                                  </p:childTnLst>
                                </p:cTn>
                              </p:par>
                              <p:par>
                                <p:cTn id="25" presetID="31" presetClass="entr" presetSubtype="0"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3" end="3"/>
                                            </p:txEl>
                                          </p:spTgt>
                                        </p:tgtEl>
                                      </p:cBhvr>
                                    </p:animEffect>
                                  </p:childTnLst>
                                </p:cTn>
                              </p:par>
                              <p:par>
                                <p:cTn id="31" presetID="31"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6" dur="1000"/>
                                        <p:tgtEl>
                                          <p:spTgt spid="3">
                                            <p:txEl>
                                              <p:pRg st="4" end="4"/>
                                            </p:txEl>
                                          </p:spTgt>
                                        </p:tgtEl>
                                      </p:cBhvr>
                                    </p:animEffect>
                                  </p:childTnLst>
                                </p:cTn>
                              </p:par>
                              <p:par>
                                <p:cTn id="37" presetID="31" presetClass="entr" presetSubtype="0" fill="hold" grpId="0"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5" end="5"/>
                                            </p:txEl>
                                          </p:spTgt>
                                        </p:tgtEl>
                                      </p:cBhvr>
                                    </p:animEffect>
                                  </p:childTnLst>
                                </p:cTn>
                              </p:par>
                              <p:par>
                                <p:cTn id="43" presetID="31" presetClass="entr" presetSubtype="0" fill="hold" grpId="0"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p:cTn id="4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8" dur="1000"/>
                                        <p:tgtEl>
                                          <p:spTgt spid="3">
                                            <p:txEl>
                                              <p:pRg st="6" end="6"/>
                                            </p:txEl>
                                          </p:spTgt>
                                        </p:tgtEl>
                                      </p:cBhvr>
                                    </p:animEffect>
                                  </p:childTnLst>
                                </p:cTn>
                              </p:par>
                              <p:par>
                                <p:cTn id="49" presetID="31" presetClass="entr" presetSubtype="0" fill="hold" grpId="0" nodeType="with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 calcmode="lin" valueType="num">
                                      <p:cBhvr>
                                        <p:cTn id="51"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2"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3"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4"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t>Can you identify the contributing factors to this error?</a:t>
            </a:r>
          </a:p>
        </p:txBody>
      </p:sp>
      <p:sp>
        <p:nvSpPr>
          <p:cNvPr id="3" name="Content Placeholder 2"/>
          <p:cNvSpPr>
            <a:spLocks noGrp="1"/>
          </p:cNvSpPr>
          <p:nvPr>
            <p:ph idx="1"/>
          </p:nvPr>
        </p:nvSpPr>
        <p:spPr>
          <a:xfrm>
            <a:off x="402609" y="1901950"/>
            <a:ext cx="7200897" cy="2838450"/>
          </a:xfrm>
        </p:spPr>
        <p:txBody>
          <a:bodyPr>
            <a:normAutofit/>
          </a:bodyPr>
          <a:lstStyle/>
          <a:p>
            <a:r>
              <a:rPr lang="en-US" sz="2400" dirty="0"/>
              <a:t>Lack of communication</a:t>
            </a:r>
          </a:p>
          <a:p>
            <a:r>
              <a:rPr lang="en-US" sz="2400" dirty="0"/>
              <a:t>Inadequate labeling of syringe</a:t>
            </a:r>
          </a:p>
          <a:p>
            <a:r>
              <a:rPr lang="en-US" sz="2400" dirty="0"/>
              <a:t>Giving a substance without checking and double checking what it is</a:t>
            </a:r>
          </a:p>
          <a:p>
            <a:r>
              <a:rPr lang="en-US" sz="2400" dirty="0"/>
              <a:t>Lack of care with a potent medication</a:t>
            </a:r>
          </a:p>
        </p:txBody>
      </p:sp>
    </p:spTree>
    <p:extLst>
      <p:ext uri="{BB962C8B-B14F-4D97-AF65-F5344CB8AC3E}">
        <p14:creationId xmlns:p14="http://schemas.microsoft.com/office/powerpoint/2010/main" val="39174088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p:cTn id="3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260" y="69490"/>
            <a:ext cx="7042826" cy="765362"/>
          </a:xfrm>
        </p:spPr>
        <p:txBody>
          <a:bodyPr/>
          <a:lstStyle/>
          <a:p>
            <a:r>
              <a:rPr lang="en-US" dirty="0"/>
              <a:t>Conclusion</a:t>
            </a:r>
            <a:endParaRPr lang="ar-JO" dirty="0"/>
          </a:p>
        </p:txBody>
      </p:sp>
      <p:sp>
        <p:nvSpPr>
          <p:cNvPr id="3" name="Content Placeholder 2"/>
          <p:cNvSpPr>
            <a:spLocks noGrp="1"/>
          </p:cNvSpPr>
          <p:nvPr>
            <p:ph idx="1"/>
          </p:nvPr>
        </p:nvSpPr>
        <p:spPr>
          <a:xfrm>
            <a:off x="404858" y="834852"/>
            <a:ext cx="7825246" cy="4226997"/>
          </a:xfrm>
        </p:spPr>
        <p:txBody>
          <a:bodyPr>
            <a:normAutofit fontScale="47500" lnSpcReduction="20000"/>
          </a:bodyPr>
          <a:lstStyle/>
          <a:p>
            <a:pPr>
              <a:lnSpc>
                <a:spcPct val="170000"/>
              </a:lnSpc>
            </a:pPr>
            <a:r>
              <a:rPr lang="en-US" sz="3300" dirty="0"/>
              <a:t>Patient safety is the avoidance, prevention and amelioration of harm from healthcare.</a:t>
            </a:r>
          </a:p>
          <a:p>
            <a:pPr>
              <a:lnSpc>
                <a:spcPct val="170000"/>
              </a:lnSpc>
            </a:pPr>
            <a:r>
              <a:rPr lang="en-US" sz="3300" dirty="0"/>
              <a:t>Two approaches to the problem of human fallibility exist: </a:t>
            </a:r>
          </a:p>
          <a:p>
            <a:pPr lvl="1">
              <a:lnSpc>
                <a:spcPct val="170000"/>
              </a:lnSpc>
            </a:pPr>
            <a:r>
              <a:rPr lang="en-US" sz="3300" b="1" dirty="0"/>
              <a:t>The person approach </a:t>
            </a:r>
            <a:r>
              <a:rPr lang="en-US" sz="3300" dirty="0"/>
              <a:t>focuses on the errors of individuals, blaming them</a:t>
            </a:r>
          </a:p>
          <a:p>
            <a:pPr lvl="1">
              <a:lnSpc>
                <a:spcPct val="170000"/>
              </a:lnSpc>
            </a:pPr>
            <a:r>
              <a:rPr lang="en-US" sz="3300" b="1" dirty="0"/>
              <a:t>The system approach </a:t>
            </a:r>
            <a:r>
              <a:rPr lang="en-US" sz="3300" dirty="0"/>
              <a:t>concentrates on the conditions under which individuals work </a:t>
            </a:r>
          </a:p>
          <a:p>
            <a:pPr>
              <a:lnSpc>
                <a:spcPct val="170000"/>
              </a:lnSpc>
            </a:pPr>
            <a:r>
              <a:rPr lang="en-US" sz="3300" dirty="0"/>
              <a:t>Some errors cause harm but many do not.</a:t>
            </a:r>
          </a:p>
          <a:p>
            <a:pPr>
              <a:lnSpc>
                <a:spcPct val="170000"/>
              </a:lnSpc>
            </a:pPr>
            <a:r>
              <a:rPr lang="en-US" sz="3300" dirty="0"/>
              <a:t>Blaming and then punishing individuals is not an effective approach for improving safety within the system</a:t>
            </a:r>
          </a:p>
          <a:p>
            <a:pPr>
              <a:lnSpc>
                <a:spcPct val="170000"/>
              </a:lnSpc>
            </a:pPr>
            <a:r>
              <a:rPr lang="en-US" sz="3300" dirty="0"/>
              <a:t>Adverse events often occur because of system breakdowns</a:t>
            </a:r>
          </a:p>
          <a:p>
            <a:pPr>
              <a:lnSpc>
                <a:spcPct val="170000"/>
              </a:lnSpc>
            </a:pPr>
            <a:r>
              <a:rPr lang="en-US" sz="3300" dirty="0"/>
              <a:t>Standardizing and simplifying clinical processes is a powerful way of improving patient safety </a:t>
            </a:r>
          </a:p>
          <a:p>
            <a:endParaRPr lang="en-US" dirty="0"/>
          </a:p>
        </p:txBody>
      </p:sp>
      <p:sp>
        <p:nvSpPr>
          <p:cNvPr id="4" name="Date Placeholder 3"/>
          <p:cNvSpPr>
            <a:spLocks noGrp="1"/>
          </p:cNvSpPr>
          <p:nvPr>
            <p:ph type="dt" sz="half" idx="10"/>
          </p:nvPr>
        </p:nvSpPr>
        <p:spPr/>
        <p:txBody>
          <a:bodyPr/>
          <a:lstStyle/>
          <a:p>
            <a:fld id="{B8F355B2-72B8-40C1-9857-ED337306AA9D}" type="datetime1">
              <a:rPr lang="en-US" smtClean="0"/>
              <a:t>1/21/2019</a:t>
            </a:fld>
            <a:endParaRPr lang="en-US" dirty="0"/>
          </a:p>
        </p:txBody>
      </p:sp>
      <p:sp>
        <p:nvSpPr>
          <p:cNvPr id="5" name="Footer Placeholder 4"/>
          <p:cNvSpPr>
            <a:spLocks noGrp="1"/>
          </p:cNvSpPr>
          <p:nvPr>
            <p:ph type="ftr" sz="quarter" idx="11"/>
          </p:nvPr>
        </p:nvSpPr>
        <p:spPr/>
        <p:txBody>
          <a:bodyPr/>
          <a:lstStyle/>
          <a:p>
            <a:r>
              <a:rPr lang="en-US"/>
              <a:t>Patient Safety </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31</a:t>
            </a:fld>
            <a:endParaRPr lang="en-US" dirty="0"/>
          </a:p>
        </p:txBody>
      </p:sp>
    </p:spTree>
    <p:extLst>
      <p:ext uri="{BB962C8B-B14F-4D97-AF65-F5344CB8AC3E}">
        <p14:creationId xmlns:p14="http://schemas.microsoft.com/office/powerpoint/2010/main" val="8753394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1" end="1"/>
                                            </p:txEl>
                                          </p:spTgt>
                                        </p:tgtEl>
                                      </p:cBhvr>
                                    </p:animEffect>
                                  </p:childTnLst>
                                </p:cTn>
                              </p:par>
                              <p:par>
                                <p:cTn id="25" presetID="31" presetClass="entr" presetSubtype="0" fill="hold" grpId="0"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2" end="2"/>
                                            </p:txEl>
                                          </p:spTgt>
                                        </p:tgtEl>
                                      </p:cBhvr>
                                    </p:animEffect>
                                  </p:childTnLst>
                                </p:cTn>
                              </p:par>
                              <p:par>
                                <p:cTn id="31" presetID="31" presetClass="entr" presetSubtype="0" fill="hold" grpId="0"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6" dur="1000"/>
                                        <p:tgtEl>
                                          <p:spTgt spid="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p:cTn id="4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4" dur="1000"/>
                                        <p:tgtEl>
                                          <p:spTgt spid="3">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p:cTn id="4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2" dur="1000"/>
                                        <p:tgtEl>
                                          <p:spTgt spid="3">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1" presetClass="entr" presetSubtype="0" fill="hold" grpId="0" nodeType="clickEffect">
                                  <p:stCondLst>
                                    <p:cond delay="0"/>
                                  </p:stCondLst>
                                  <p:childTnLst>
                                    <p:set>
                                      <p:cBhvr>
                                        <p:cTn id="56" dur="1" fill="hold">
                                          <p:stCondLst>
                                            <p:cond delay="0"/>
                                          </p:stCondLst>
                                        </p:cTn>
                                        <p:tgtEl>
                                          <p:spTgt spid="3">
                                            <p:txEl>
                                              <p:pRg st="6" end="6"/>
                                            </p:txEl>
                                          </p:spTgt>
                                        </p:tgtEl>
                                        <p:attrNameLst>
                                          <p:attrName>style.visibility</p:attrName>
                                        </p:attrNameLst>
                                      </p:cBhvr>
                                      <p:to>
                                        <p:strVal val="visible"/>
                                      </p:to>
                                    </p:set>
                                    <p:anim calcmode="lin" valueType="num">
                                      <p:cBhvr>
                                        <p:cTn id="5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60" dur="1000"/>
                                        <p:tgtEl>
                                          <p:spTgt spid="3">
                                            <p:txEl>
                                              <p:pRg st="6" end="6"/>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31" presetClass="entr" presetSubtype="0" fill="hold" grpId="0" nodeType="clickEffect">
                                  <p:stCondLst>
                                    <p:cond delay="0"/>
                                  </p:stCondLst>
                                  <p:childTnLst>
                                    <p:set>
                                      <p:cBhvr>
                                        <p:cTn id="64" dur="1" fill="hold">
                                          <p:stCondLst>
                                            <p:cond delay="0"/>
                                          </p:stCondLst>
                                        </p:cTn>
                                        <p:tgtEl>
                                          <p:spTgt spid="3">
                                            <p:txEl>
                                              <p:pRg st="7" end="7"/>
                                            </p:txEl>
                                          </p:spTgt>
                                        </p:tgtEl>
                                        <p:attrNameLst>
                                          <p:attrName>style.visibility</p:attrName>
                                        </p:attrNameLst>
                                      </p:cBhvr>
                                      <p:to>
                                        <p:strVal val="visible"/>
                                      </p:to>
                                    </p:set>
                                    <p:anim calcmode="lin" valueType="num">
                                      <p:cBhvr>
                                        <p:cTn id="65"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6"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67"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68"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4408"/>
            <a:ext cx="8229600" cy="1143000"/>
          </a:xfrm>
        </p:spPr>
        <p:txBody>
          <a:bodyPr/>
          <a:lstStyle/>
          <a:p>
            <a:r>
              <a:rPr lang="en-US" dirty="0"/>
              <a:t>Bibliography</a:t>
            </a:r>
          </a:p>
        </p:txBody>
      </p:sp>
      <p:sp>
        <p:nvSpPr>
          <p:cNvPr id="3" name="Content Placeholder 2"/>
          <p:cNvSpPr>
            <a:spLocks noGrp="1"/>
          </p:cNvSpPr>
          <p:nvPr>
            <p:ph idx="1"/>
          </p:nvPr>
        </p:nvSpPr>
        <p:spPr>
          <a:xfrm>
            <a:off x="9988" y="833015"/>
            <a:ext cx="8229600" cy="4525963"/>
          </a:xfrm>
        </p:spPr>
        <p:txBody>
          <a:bodyPr>
            <a:normAutofit fontScale="85000" lnSpcReduction="10000"/>
          </a:bodyPr>
          <a:lstStyle/>
          <a:p>
            <a:r>
              <a:rPr lang="en-US" dirty="0" err="1"/>
              <a:t>Maamoun</a:t>
            </a:r>
            <a:r>
              <a:rPr lang="en-US" dirty="0"/>
              <a:t> </a:t>
            </a:r>
            <a:r>
              <a:rPr lang="en-US" dirty="0" err="1"/>
              <a:t>J,An</a:t>
            </a:r>
            <a:r>
              <a:rPr lang="en-US" dirty="0"/>
              <a:t> Introduction to Patient Safety. Journal of Medical Imaging and Radiation Sciences 40 (2009) 123-133</a:t>
            </a:r>
          </a:p>
          <a:p>
            <a:r>
              <a:rPr lang="en-US" dirty="0"/>
              <a:t>Reason </a:t>
            </a:r>
            <a:r>
              <a:rPr lang="en-US" dirty="0" err="1"/>
              <a:t>J.Human</a:t>
            </a:r>
            <a:r>
              <a:rPr lang="en-US" dirty="0"/>
              <a:t> error: models and management. </a:t>
            </a:r>
            <a:r>
              <a:rPr lang="pt-BR" dirty="0"/>
              <a:t>BMJ. 2000 Mar 18;320(7237):768-70.</a:t>
            </a:r>
          </a:p>
          <a:p>
            <a:r>
              <a:rPr lang="en-US" dirty="0" err="1"/>
              <a:t>Sutker</a:t>
            </a:r>
            <a:r>
              <a:rPr lang="en-US" dirty="0"/>
              <a:t> WL</a:t>
            </a:r>
            <a:r>
              <a:rPr lang="en-US" b="1" dirty="0"/>
              <a:t> </a:t>
            </a:r>
            <a:r>
              <a:rPr lang="en-US" dirty="0"/>
              <a:t>The physician's role in patient safety: What's in it for me?. Proc (</a:t>
            </a:r>
            <a:r>
              <a:rPr lang="en-US" dirty="0" err="1"/>
              <a:t>Bayl</a:t>
            </a:r>
            <a:r>
              <a:rPr lang="en-US" dirty="0"/>
              <a:t> </a:t>
            </a:r>
            <a:r>
              <a:rPr lang="en-US" dirty="0" err="1"/>
              <a:t>Univ</a:t>
            </a:r>
            <a:r>
              <a:rPr lang="en-US" dirty="0"/>
              <a:t> Med Cent).2008 Jan;21(1):9-14.</a:t>
            </a:r>
          </a:p>
          <a:p>
            <a:r>
              <a:rPr lang="en-US" dirty="0" err="1"/>
              <a:t>Sutker</a:t>
            </a:r>
            <a:r>
              <a:rPr lang="en-US" dirty="0"/>
              <a:t> WL. The physician's role in patient safety: What's in it for me? Proc (</a:t>
            </a:r>
            <a:r>
              <a:rPr lang="en-US" dirty="0" err="1"/>
              <a:t>Bayl</a:t>
            </a:r>
            <a:r>
              <a:rPr lang="en-US" dirty="0"/>
              <a:t> </a:t>
            </a:r>
            <a:r>
              <a:rPr lang="en-US" dirty="0" err="1"/>
              <a:t>Univ</a:t>
            </a:r>
            <a:r>
              <a:rPr lang="en-US" dirty="0"/>
              <a:t> Med ‎Cent). 2008 Jan;21(1):9-14‎</a:t>
            </a:r>
          </a:p>
          <a:p>
            <a:r>
              <a:rPr lang="en-US" dirty="0"/>
              <a:t>Goode LD1, Clancy CM, Kimball HR, Meyer G, Eisenberg JM. When is "good enough"? The role and responsibility of physicians to improve patient safety. </a:t>
            </a:r>
            <a:r>
              <a:rPr lang="en-US" dirty="0" err="1"/>
              <a:t>Acad</a:t>
            </a:r>
            <a:r>
              <a:rPr lang="en-US" dirty="0"/>
              <a:t> Med. 2002 Oct;77(10):947-52.</a:t>
            </a:r>
          </a:p>
          <a:p>
            <a:endParaRPr lang="en-US" dirty="0"/>
          </a:p>
        </p:txBody>
      </p:sp>
      <p:sp>
        <p:nvSpPr>
          <p:cNvPr id="4" name="Date Placeholder 3"/>
          <p:cNvSpPr>
            <a:spLocks noGrp="1"/>
          </p:cNvSpPr>
          <p:nvPr>
            <p:ph type="dt" sz="half" idx="10"/>
          </p:nvPr>
        </p:nvSpPr>
        <p:spPr/>
        <p:txBody>
          <a:bodyPr/>
          <a:lstStyle/>
          <a:p>
            <a:fld id="{050415D7-6690-4FCC-AF47-DF61C36C3709}" type="datetime1">
              <a:rPr lang="en-US" smtClean="0"/>
              <a:t>1/21/2019</a:t>
            </a:fld>
            <a:endParaRPr lang="en-US" dirty="0"/>
          </a:p>
        </p:txBody>
      </p:sp>
      <p:sp>
        <p:nvSpPr>
          <p:cNvPr id="5" name="Footer Placeholder 4"/>
          <p:cNvSpPr>
            <a:spLocks noGrp="1"/>
          </p:cNvSpPr>
          <p:nvPr>
            <p:ph type="ftr" sz="quarter" idx="11"/>
          </p:nvPr>
        </p:nvSpPr>
        <p:spPr/>
        <p:txBody>
          <a:bodyPr/>
          <a:lstStyle/>
          <a:p>
            <a:r>
              <a:rPr lang="en-US"/>
              <a:t>Patient Safety </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32</a:t>
            </a:fld>
            <a:endParaRPr lang="en-US" dirty="0"/>
          </a:p>
        </p:txBody>
      </p:sp>
    </p:spTree>
    <p:extLst>
      <p:ext uri="{BB962C8B-B14F-4D97-AF65-F5344CB8AC3E}">
        <p14:creationId xmlns:p14="http://schemas.microsoft.com/office/powerpoint/2010/main" val="42359372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07080" y="330061"/>
            <a:ext cx="7118160" cy="4733855"/>
          </a:xfrm>
          <a:prstGeom prst="rect">
            <a:avLst/>
          </a:prstGeom>
          <a:ln>
            <a:noFill/>
          </a:ln>
          <a:effectLst>
            <a:softEdge rad="112500"/>
          </a:effectLst>
        </p:spPr>
      </p:pic>
    </p:spTree>
    <p:extLst>
      <p:ext uri="{BB962C8B-B14F-4D97-AF65-F5344CB8AC3E}">
        <p14:creationId xmlns:p14="http://schemas.microsoft.com/office/powerpoint/2010/main" val="2825465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260" y="342107"/>
            <a:ext cx="8229600" cy="1143000"/>
          </a:xfrm>
        </p:spPr>
        <p:txBody>
          <a:bodyPr>
            <a:normAutofit fontScale="90000"/>
          </a:bodyPr>
          <a:lstStyle/>
          <a:p>
            <a:pPr rtl="1"/>
            <a:r>
              <a:rPr lang="en-US" sz="4400" dirty="0"/>
              <a:t>Defining patient safety</a:t>
            </a:r>
            <a:br>
              <a:rPr lang="en-US" dirty="0"/>
            </a:br>
            <a:endParaRPr lang="en-US" dirty="0"/>
          </a:p>
        </p:txBody>
      </p:sp>
      <p:sp>
        <p:nvSpPr>
          <p:cNvPr id="3" name="Content Placeholder 2"/>
          <p:cNvSpPr>
            <a:spLocks noGrp="1"/>
          </p:cNvSpPr>
          <p:nvPr>
            <p:ph idx="1"/>
          </p:nvPr>
        </p:nvSpPr>
        <p:spPr>
          <a:xfrm>
            <a:off x="46852" y="1138425"/>
            <a:ext cx="8229600" cy="4525963"/>
          </a:xfrm>
        </p:spPr>
        <p:txBody>
          <a:bodyPr>
            <a:normAutofit/>
          </a:bodyPr>
          <a:lstStyle/>
          <a:p>
            <a:pPr>
              <a:lnSpc>
                <a:spcPct val="90000"/>
              </a:lnSpc>
              <a:buFontTx/>
              <a:buNone/>
            </a:pPr>
            <a:endParaRPr lang="en-CA" sz="1800" b="1" dirty="0">
              <a:solidFill>
                <a:srgbClr val="FF0000"/>
              </a:solidFill>
            </a:endParaRPr>
          </a:p>
          <a:p>
            <a:pPr marL="0" indent="0">
              <a:buNone/>
            </a:pPr>
            <a:endParaRPr lang="en-US" dirty="0"/>
          </a:p>
          <a:p>
            <a:r>
              <a:rPr lang="en-US" sz="3200" dirty="0"/>
              <a:t>The reduction of risk of unnecessary harm associated with health care to an acceptable minimum. (WHO, World Alliance for Patient Safety 2009).</a:t>
            </a:r>
          </a:p>
          <a:p>
            <a:endParaRPr lang="en-US" dirty="0"/>
          </a:p>
          <a:p>
            <a:endParaRPr lang="en-US" dirty="0"/>
          </a:p>
          <a:p>
            <a:pPr marL="0" indent="0">
              <a:buNone/>
            </a:pPr>
            <a:endParaRPr lang="ar-JO" dirty="0"/>
          </a:p>
        </p:txBody>
      </p:sp>
      <p:sp>
        <p:nvSpPr>
          <p:cNvPr id="4" name="Date Placeholder 3"/>
          <p:cNvSpPr>
            <a:spLocks noGrp="1"/>
          </p:cNvSpPr>
          <p:nvPr>
            <p:ph type="dt" sz="half" idx="10"/>
          </p:nvPr>
        </p:nvSpPr>
        <p:spPr/>
        <p:txBody>
          <a:bodyPr/>
          <a:lstStyle/>
          <a:p>
            <a:fld id="{0A228A9F-DDE1-481A-9C4F-498DEF22EF40}" type="datetime1">
              <a:rPr lang="en-US" smtClean="0"/>
              <a:t>1/21/2019</a:t>
            </a:fld>
            <a:endParaRPr lang="en-US" dirty="0"/>
          </a:p>
        </p:txBody>
      </p:sp>
      <p:sp>
        <p:nvSpPr>
          <p:cNvPr id="5" name="Footer Placeholder 4"/>
          <p:cNvSpPr>
            <a:spLocks noGrp="1"/>
          </p:cNvSpPr>
          <p:nvPr>
            <p:ph type="ftr" sz="quarter" idx="11"/>
          </p:nvPr>
        </p:nvSpPr>
        <p:spPr/>
        <p:txBody>
          <a:bodyPr/>
          <a:lstStyle/>
          <a:p>
            <a:r>
              <a:rPr lang="en-US"/>
              <a:t>Patient Safety </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4</a:t>
            </a:fld>
            <a:endParaRPr lang="en-US" dirty="0"/>
          </a:p>
        </p:txBody>
      </p:sp>
    </p:spTree>
    <p:extLst>
      <p:ext uri="{BB962C8B-B14F-4D97-AF65-F5344CB8AC3E}">
        <p14:creationId xmlns:p14="http://schemas.microsoft.com/office/powerpoint/2010/main" val="2221268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en-US" dirty="0"/>
              <a:t>Introduction</a:t>
            </a:r>
            <a:br>
              <a:rPr lang="en-US" dirty="0"/>
            </a:br>
            <a:endParaRPr lang="en-US" dirty="0"/>
          </a:p>
        </p:txBody>
      </p:sp>
      <p:sp>
        <p:nvSpPr>
          <p:cNvPr id="3" name="Content Placeholder 2"/>
          <p:cNvSpPr>
            <a:spLocks noGrp="1"/>
          </p:cNvSpPr>
          <p:nvPr>
            <p:ph idx="1"/>
          </p:nvPr>
        </p:nvSpPr>
        <p:spPr>
          <a:xfrm>
            <a:off x="754374" y="1138425"/>
            <a:ext cx="7482545" cy="4581150"/>
          </a:xfrm>
        </p:spPr>
        <p:txBody>
          <a:bodyPr>
            <a:noAutofit/>
          </a:bodyPr>
          <a:lstStyle/>
          <a:p>
            <a:r>
              <a:rPr lang="en-US" sz="2000" dirty="0"/>
              <a:t>Significant numbers of patients are harmed due to their health care, either resulting in permanent injury, increased length of stay (LOS) in health-care facilities, or even death.</a:t>
            </a:r>
          </a:p>
          <a:p>
            <a:endParaRPr lang="en-US" sz="2000" dirty="0"/>
          </a:p>
          <a:p>
            <a:r>
              <a:rPr lang="en-GB" sz="2000" dirty="0"/>
              <a:t>44 – 98,000 deaths annually caused by medical error. </a:t>
            </a:r>
          </a:p>
          <a:p>
            <a:endParaRPr lang="en-GB" sz="2000" dirty="0"/>
          </a:p>
          <a:p>
            <a:r>
              <a:rPr lang="en-US" sz="2000" dirty="0"/>
              <a:t>There are more deaths annually as a result of health care than from road accidents, breast cancer and AIDS combined.</a:t>
            </a:r>
          </a:p>
        </p:txBody>
      </p:sp>
      <p:sp>
        <p:nvSpPr>
          <p:cNvPr id="4" name="Date Placeholder 3"/>
          <p:cNvSpPr>
            <a:spLocks noGrp="1"/>
          </p:cNvSpPr>
          <p:nvPr>
            <p:ph type="dt" sz="half" idx="10"/>
          </p:nvPr>
        </p:nvSpPr>
        <p:spPr/>
        <p:txBody>
          <a:bodyPr/>
          <a:lstStyle/>
          <a:p>
            <a:fld id="{9D18155D-7E80-4741-8BE7-54E69DA91685}" type="datetime1">
              <a:rPr lang="en-US" smtClean="0"/>
              <a:t>1/21/2019</a:t>
            </a:fld>
            <a:endParaRPr lang="en-US" dirty="0"/>
          </a:p>
        </p:txBody>
      </p:sp>
      <p:sp>
        <p:nvSpPr>
          <p:cNvPr id="5" name="Footer Placeholder 4"/>
          <p:cNvSpPr>
            <a:spLocks noGrp="1"/>
          </p:cNvSpPr>
          <p:nvPr>
            <p:ph type="ftr" sz="quarter" idx="11"/>
          </p:nvPr>
        </p:nvSpPr>
        <p:spPr/>
        <p:txBody>
          <a:bodyPr/>
          <a:lstStyle/>
          <a:p>
            <a:r>
              <a:rPr lang="en-US"/>
              <a:t>Patient Safety </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5</a:t>
            </a:fld>
            <a:endParaRPr lang="en-US" dirty="0"/>
          </a:p>
        </p:txBody>
      </p:sp>
    </p:spTree>
    <p:extLst>
      <p:ext uri="{BB962C8B-B14F-4D97-AF65-F5344CB8AC3E}">
        <p14:creationId xmlns:p14="http://schemas.microsoft.com/office/powerpoint/2010/main" val="31190509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down)">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Defining patient safety-Video</a:t>
            </a:r>
          </a:p>
        </p:txBody>
      </p:sp>
      <p:sp>
        <p:nvSpPr>
          <p:cNvPr id="3" name="Content Placeholder 2"/>
          <p:cNvSpPr>
            <a:spLocks noGrp="1"/>
          </p:cNvSpPr>
          <p:nvPr>
            <p:ph idx="1"/>
          </p:nvPr>
        </p:nvSpPr>
        <p:spPr/>
        <p:txBody>
          <a:bodyPr/>
          <a:lstStyle/>
          <a:p>
            <a:endParaRPr lang="en-US" dirty="0">
              <a:hlinkClick r:id="rId3"/>
            </a:endParaRPr>
          </a:p>
          <a:p>
            <a:endParaRPr lang="en-US" dirty="0">
              <a:hlinkClick r:id="rId4" action="ppaction://hlinkpres?slideindex=1&amp;slidetitle="/>
            </a:endParaRPr>
          </a:p>
          <a:p>
            <a:r>
              <a:rPr lang="en-US" dirty="0">
                <a:hlinkClick r:id="rId4" action="ppaction://hlinkpres?slideindex=1&amp;slidetitle="/>
              </a:rPr>
              <a:t>https://www.youtube.com/watch?v=BJP2rvBchnE </a:t>
            </a:r>
            <a:endParaRPr lang="en-US" dirty="0"/>
          </a:p>
        </p:txBody>
      </p:sp>
      <p:sp>
        <p:nvSpPr>
          <p:cNvPr id="4" name="Date Placeholder 3"/>
          <p:cNvSpPr>
            <a:spLocks noGrp="1"/>
          </p:cNvSpPr>
          <p:nvPr>
            <p:ph type="dt" sz="half" idx="10"/>
          </p:nvPr>
        </p:nvSpPr>
        <p:spPr/>
        <p:txBody>
          <a:bodyPr/>
          <a:lstStyle/>
          <a:p>
            <a:fld id="{B8F355B2-72B8-40C1-9857-ED337306AA9D}" type="datetime1">
              <a:rPr lang="en-US" smtClean="0"/>
              <a:t>1/21/2019</a:t>
            </a:fld>
            <a:endParaRPr lang="en-US" dirty="0"/>
          </a:p>
        </p:txBody>
      </p:sp>
      <p:sp>
        <p:nvSpPr>
          <p:cNvPr id="5" name="Footer Placeholder 4"/>
          <p:cNvSpPr>
            <a:spLocks noGrp="1"/>
          </p:cNvSpPr>
          <p:nvPr>
            <p:ph type="ftr" sz="quarter" idx="11"/>
          </p:nvPr>
        </p:nvSpPr>
        <p:spPr/>
        <p:txBody>
          <a:bodyPr/>
          <a:lstStyle/>
          <a:p>
            <a:r>
              <a:rPr lang="en-US"/>
              <a:t>Patient Safety </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6</a:t>
            </a:fld>
            <a:endParaRPr lang="en-US" dirty="0"/>
          </a:p>
        </p:txBody>
      </p:sp>
      <p:pic>
        <p:nvPicPr>
          <p:cNvPr id="7" name="صورة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04460" y="222195"/>
            <a:ext cx="1759005" cy="175900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4318611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sndAc>
          <p:stSnd>
            <p:snd r:embed="rId2" name="hammer.wav"/>
          </p:stSnd>
        </p:sndAc>
      </p:transition>
    </mc:Choice>
    <mc:Fallback xmlns="">
      <p:transition spd="slow">
        <p:fade/>
        <p:sndAc>
          <p:stSnd>
            <p:snd r:embed="rId6" name="hammer.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80">
                                          <p:stCondLst>
                                            <p:cond delay="0"/>
                                          </p:stCondLst>
                                        </p:cTn>
                                        <p:tgtEl>
                                          <p:spTgt spid="3">
                                            <p:txEl>
                                              <p:pRg st="2" end="2"/>
                                            </p:txEl>
                                          </p:spTgt>
                                        </p:tgtEl>
                                      </p:cBhvr>
                                    </p:animEffect>
                                    <p:anim calcmode="lin" valueType="num">
                                      <p:cBhvr>
                                        <p:cTn id="2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2" end="2"/>
                                            </p:txEl>
                                          </p:spTgt>
                                        </p:tgtEl>
                                      </p:cBhvr>
                                      <p:to x="100000" y="60000"/>
                                    </p:animScale>
                                    <p:animScale>
                                      <p:cBhvr>
                                        <p:cTn id="32" dur="166" decel="50000">
                                          <p:stCondLst>
                                            <p:cond delay="676"/>
                                          </p:stCondLst>
                                        </p:cTn>
                                        <p:tgtEl>
                                          <p:spTgt spid="3">
                                            <p:txEl>
                                              <p:pRg st="2" end="2"/>
                                            </p:txEl>
                                          </p:spTgt>
                                        </p:tgtEl>
                                      </p:cBhvr>
                                      <p:to x="100000" y="100000"/>
                                    </p:animScale>
                                    <p:animScale>
                                      <p:cBhvr>
                                        <p:cTn id="33" dur="26">
                                          <p:stCondLst>
                                            <p:cond delay="1312"/>
                                          </p:stCondLst>
                                        </p:cTn>
                                        <p:tgtEl>
                                          <p:spTgt spid="3">
                                            <p:txEl>
                                              <p:pRg st="2" end="2"/>
                                            </p:txEl>
                                          </p:spTgt>
                                        </p:tgtEl>
                                      </p:cBhvr>
                                      <p:to x="100000" y="80000"/>
                                    </p:animScale>
                                    <p:animScale>
                                      <p:cBhvr>
                                        <p:cTn id="34" dur="166" decel="50000">
                                          <p:stCondLst>
                                            <p:cond delay="1338"/>
                                          </p:stCondLst>
                                        </p:cTn>
                                        <p:tgtEl>
                                          <p:spTgt spid="3">
                                            <p:txEl>
                                              <p:pRg st="2" end="2"/>
                                            </p:txEl>
                                          </p:spTgt>
                                        </p:tgtEl>
                                      </p:cBhvr>
                                      <p:to x="100000" y="100000"/>
                                    </p:animScale>
                                    <p:animScale>
                                      <p:cBhvr>
                                        <p:cTn id="35" dur="26">
                                          <p:stCondLst>
                                            <p:cond delay="1642"/>
                                          </p:stCondLst>
                                        </p:cTn>
                                        <p:tgtEl>
                                          <p:spTgt spid="3">
                                            <p:txEl>
                                              <p:pRg st="2" end="2"/>
                                            </p:txEl>
                                          </p:spTgt>
                                        </p:tgtEl>
                                      </p:cBhvr>
                                      <p:to x="100000" y="90000"/>
                                    </p:animScale>
                                    <p:animScale>
                                      <p:cBhvr>
                                        <p:cTn id="36" dur="166" decel="50000">
                                          <p:stCondLst>
                                            <p:cond delay="1668"/>
                                          </p:stCondLst>
                                        </p:cTn>
                                        <p:tgtEl>
                                          <p:spTgt spid="3">
                                            <p:txEl>
                                              <p:pRg st="2" end="2"/>
                                            </p:txEl>
                                          </p:spTgt>
                                        </p:tgtEl>
                                      </p:cBhvr>
                                      <p:to x="100000" y="100000"/>
                                    </p:animScale>
                                    <p:animScale>
                                      <p:cBhvr>
                                        <p:cTn id="37" dur="26">
                                          <p:stCondLst>
                                            <p:cond delay="1808"/>
                                          </p:stCondLst>
                                        </p:cTn>
                                        <p:tgtEl>
                                          <p:spTgt spid="3">
                                            <p:txEl>
                                              <p:pRg st="2" end="2"/>
                                            </p:txEl>
                                          </p:spTgt>
                                        </p:tgtEl>
                                      </p:cBhvr>
                                      <p:to x="100000" y="95000"/>
                                    </p:animScale>
                                    <p:animScale>
                                      <p:cBhvr>
                                        <p:cTn id="38"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67777" y="374900"/>
            <a:ext cx="7053542" cy="797825"/>
          </a:xfrm>
        </p:spPr>
        <p:txBody>
          <a:bodyPr/>
          <a:lstStyle/>
          <a:p>
            <a:r>
              <a:rPr lang="en-US" dirty="0"/>
              <a:t>Why is it a problem?</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827729024"/>
              </p:ext>
            </p:extLst>
          </p:nvPr>
        </p:nvGraphicFramePr>
        <p:xfrm>
          <a:off x="242422" y="1518615"/>
          <a:ext cx="8444378" cy="2545080"/>
        </p:xfrm>
        <a:graphic>
          <a:graphicData uri="http://schemas.openxmlformats.org/drawingml/2006/table">
            <a:tbl>
              <a:tblPr firstRow="1" bandRow="1">
                <a:tableStyleId>{5C22544A-7EE6-4342-B048-85BDC9FD1C3A}</a:tableStyleId>
              </a:tblPr>
              <a:tblGrid>
                <a:gridCol w="1748303">
                  <a:extLst>
                    <a:ext uri="{9D8B030D-6E8A-4147-A177-3AD203B41FA5}">
                      <a16:colId xmlns:a16="http://schemas.microsoft.com/office/drawing/2014/main" val="20000"/>
                    </a:ext>
                  </a:extLst>
                </a:gridCol>
                <a:gridCol w="1874891">
                  <a:extLst>
                    <a:ext uri="{9D8B030D-6E8A-4147-A177-3AD203B41FA5}">
                      <a16:colId xmlns:a16="http://schemas.microsoft.com/office/drawing/2014/main" val="20001"/>
                    </a:ext>
                  </a:extLst>
                </a:gridCol>
                <a:gridCol w="1753158">
                  <a:extLst>
                    <a:ext uri="{9D8B030D-6E8A-4147-A177-3AD203B41FA5}">
                      <a16:colId xmlns:a16="http://schemas.microsoft.com/office/drawing/2014/main" val="20002"/>
                    </a:ext>
                  </a:extLst>
                </a:gridCol>
                <a:gridCol w="1519403">
                  <a:extLst>
                    <a:ext uri="{9D8B030D-6E8A-4147-A177-3AD203B41FA5}">
                      <a16:colId xmlns:a16="http://schemas.microsoft.com/office/drawing/2014/main" val="20003"/>
                    </a:ext>
                  </a:extLst>
                </a:gridCol>
                <a:gridCol w="1548623">
                  <a:extLst>
                    <a:ext uri="{9D8B030D-6E8A-4147-A177-3AD203B41FA5}">
                      <a16:colId xmlns:a16="http://schemas.microsoft.com/office/drawing/2014/main" val="20004"/>
                    </a:ext>
                  </a:extLst>
                </a:gridCol>
              </a:tblGrid>
              <a:tr h="480060">
                <a:tc>
                  <a:txBody>
                    <a:bodyPr/>
                    <a:lstStyle/>
                    <a:p>
                      <a:pPr algn="l"/>
                      <a:r>
                        <a:rPr lang="en-US" sz="1400" dirty="0"/>
                        <a:t>Hospital/Country</a:t>
                      </a:r>
                    </a:p>
                  </a:txBody>
                  <a:tcPr marL="68580" marR="68580" marT="34290" marB="34290" anchor="ctr"/>
                </a:tc>
                <a:tc>
                  <a:txBody>
                    <a:bodyPr/>
                    <a:lstStyle/>
                    <a:p>
                      <a:pPr algn="l"/>
                      <a:r>
                        <a:rPr lang="en-US" sz="1400" dirty="0"/>
                        <a:t>Years in which data was collected </a:t>
                      </a:r>
                    </a:p>
                  </a:txBody>
                  <a:tcPr marL="68580" marR="68580" marT="34290" marB="34290" anchor="ctr"/>
                </a:tc>
                <a:tc>
                  <a:txBody>
                    <a:bodyPr/>
                    <a:lstStyle/>
                    <a:p>
                      <a:pPr algn="l"/>
                      <a:r>
                        <a:rPr lang="en-US" sz="1400" dirty="0"/>
                        <a:t>Number of hospital admissions </a:t>
                      </a:r>
                    </a:p>
                  </a:txBody>
                  <a:tcPr marL="68580" marR="68580" marT="34290" marB="34290" anchor="ctr"/>
                </a:tc>
                <a:tc>
                  <a:txBody>
                    <a:bodyPr/>
                    <a:lstStyle/>
                    <a:p>
                      <a:pPr algn="l"/>
                      <a:r>
                        <a:rPr lang="en-US" sz="1400" dirty="0"/>
                        <a:t>Number</a:t>
                      </a:r>
                      <a:r>
                        <a:rPr lang="en-US" sz="1400" baseline="0" dirty="0"/>
                        <a:t> of adverse event</a:t>
                      </a:r>
                      <a:endParaRPr lang="en-US" sz="1400" dirty="0"/>
                    </a:p>
                  </a:txBody>
                  <a:tcPr marL="68580" marR="68580" marT="34290" marB="34290" anchor="ctr"/>
                </a:tc>
                <a:tc>
                  <a:txBody>
                    <a:bodyPr/>
                    <a:lstStyle/>
                    <a:p>
                      <a:pPr algn="l"/>
                      <a:r>
                        <a:rPr lang="en-US" sz="1400" dirty="0"/>
                        <a:t>Adverse event rate (%) </a:t>
                      </a:r>
                    </a:p>
                  </a:txBody>
                  <a:tcPr marL="68580" marR="68580" marT="34290" marB="34290" anchor="ctr"/>
                </a:tc>
                <a:extLst>
                  <a:ext uri="{0D108BD9-81ED-4DB2-BD59-A6C34878D82A}">
                    <a16:rowId xmlns:a16="http://schemas.microsoft.com/office/drawing/2014/main" val="10000"/>
                  </a:ext>
                </a:extLst>
              </a:tr>
              <a:tr h="480060">
                <a:tc>
                  <a:txBody>
                    <a:bodyPr/>
                    <a:lstStyle/>
                    <a:p>
                      <a:pPr algn="l"/>
                      <a:r>
                        <a:rPr lang="en-US" sz="1400" dirty="0"/>
                        <a:t>US(Harvard Medical Practice Study)</a:t>
                      </a:r>
                    </a:p>
                  </a:txBody>
                  <a:tcPr marL="68580" marR="68580" marT="34290" marB="34290"/>
                </a:tc>
                <a:tc>
                  <a:txBody>
                    <a:bodyPr/>
                    <a:lstStyle/>
                    <a:p>
                      <a:pPr algn="l"/>
                      <a:r>
                        <a:rPr lang="en-US" sz="1400" dirty="0"/>
                        <a:t>1984</a:t>
                      </a:r>
                    </a:p>
                  </a:txBody>
                  <a:tcPr marL="68580" marR="68580" marT="34290" marB="34290" anchor="ctr"/>
                </a:tc>
                <a:tc>
                  <a:txBody>
                    <a:bodyPr/>
                    <a:lstStyle/>
                    <a:p>
                      <a:pPr algn="l"/>
                      <a:r>
                        <a:rPr lang="en-US" sz="1400" dirty="0"/>
                        <a:t>30195</a:t>
                      </a:r>
                    </a:p>
                  </a:txBody>
                  <a:tcPr marL="68580" marR="68580" marT="34290" marB="34290" anchor="ctr"/>
                </a:tc>
                <a:tc>
                  <a:txBody>
                    <a:bodyPr/>
                    <a:lstStyle/>
                    <a:p>
                      <a:pPr algn="l"/>
                      <a:r>
                        <a:rPr lang="en-US" sz="1400" dirty="0"/>
                        <a:t>1133</a:t>
                      </a:r>
                    </a:p>
                  </a:txBody>
                  <a:tcPr marL="68580" marR="68580" marT="34290" marB="34290" anchor="ctr"/>
                </a:tc>
                <a:tc>
                  <a:txBody>
                    <a:bodyPr/>
                    <a:lstStyle/>
                    <a:p>
                      <a:pPr algn="l"/>
                      <a:r>
                        <a:rPr lang="en-US" sz="1400" dirty="0"/>
                        <a:t>3.8 </a:t>
                      </a:r>
                    </a:p>
                  </a:txBody>
                  <a:tcPr marL="68580" marR="68580" marT="34290" marB="34290" anchor="ctr"/>
                </a:tc>
                <a:extLst>
                  <a:ext uri="{0D108BD9-81ED-4DB2-BD59-A6C34878D82A}">
                    <a16:rowId xmlns:a16="http://schemas.microsoft.com/office/drawing/2014/main" val="10001"/>
                  </a:ext>
                </a:extLst>
              </a:tr>
              <a:tr h="685800">
                <a:tc>
                  <a:txBody>
                    <a:bodyPr/>
                    <a:lstStyle/>
                    <a:p>
                      <a:pPr algn="l"/>
                      <a:r>
                        <a:rPr lang="en-US" sz="1400" dirty="0"/>
                        <a:t>Australian (Quality</a:t>
                      </a:r>
                      <a:r>
                        <a:rPr lang="en-US" sz="1400" baseline="0" dirty="0"/>
                        <a:t> in Australian healthcare study )</a:t>
                      </a:r>
                      <a:endParaRPr lang="en-US" sz="1400" dirty="0"/>
                    </a:p>
                  </a:txBody>
                  <a:tcPr marL="68580" marR="68580" marT="34290" marB="34290"/>
                </a:tc>
                <a:tc>
                  <a:txBody>
                    <a:bodyPr/>
                    <a:lstStyle/>
                    <a:p>
                      <a:pPr algn="l"/>
                      <a:r>
                        <a:rPr lang="en-US" sz="1400" dirty="0"/>
                        <a:t>1992</a:t>
                      </a:r>
                    </a:p>
                  </a:txBody>
                  <a:tcPr marL="68580" marR="68580" marT="34290" marB="34290" anchor="ctr"/>
                </a:tc>
                <a:tc>
                  <a:txBody>
                    <a:bodyPr/>
                    <a:lstStyle/>
                    <a:p>
                      <a:pPr algn="l"/>
                      <a:r>
                        <a:rPr lang="en-US" sz="1400" dirty="0"/>
                        <a:t>14179</a:t>
                      </a:r>
                    </a:p>
                  </a:txBody>
                  <a:tcPr marL="68580" marR="68580" marT="34290" marB="34290" anchor="ctr"/>
                </a:tc>
                <a:tc>
                  <a:txBody>
                    <a:bodyPr/>
                    <a:lstStyle/>
                    <a:p>
                      <a:pPr algn="l"/>
                      <a:r>
                        <a:rPr lang="en-US" sz="1400" dirty="0"/>
                        <a:t>2353</a:t>
                      </a:r>
                    </a:p>
                  </a:txBody>
                  <a:tcPr marL="68580" marR="68580" marT="34290" marB="34290" anchor="ctr"/>
                </a:tc>
                <a:tc>
                  <a:txBody>
                    <a:bodyPr/>
                    <a:lstStyle/>
                    <a:p>
                      <a:pPr algn="l"/>
                      <a:r>
                        <a:rPr lang="en-US" sz="1400" dirty="0"/>
                        <a:t>16.6 </a:t>
                      </a:r>
                    </a:p>
                  </a:txBody>
                  <a:tcPr marL="68580" marR="68580" marT="34290" marB="34290" anchor="ctr"/>
                </a:tc>
                <a:extLst>
                  <a:ext uri="{0D108BD9-81ED-4DB2-BD59-A6C34878D82A}">
                    <a16:rowId xmlns:a16="http://schemas.microsoft.com/office/drawing/2014/main" val="10002"/>
                  </a:ext>
                </a:extLst>
              </a:tr>
              <a:tr h="278130">
                <a:tc>
                  <a:txBody>
                    <a:bodyPr/>
                    <a:lstStyle/>
                    <a:p>
                      <a:pPr algn="l"/>
                      <a:r>
                        <a:rPr lang="en-US" sz="1400" dirty="0"/>
                        <a:t>UK</a:t>
                      </a:r>
                    </a:p>
                  </a:txBody>
                  <a:tcPr marL="68580" marR="68580" marT="34290" marB="34290"/>
                </a:tc>
                <a:tc>
                  <a:txBody>
                    <a:bodyPr/>
                    <a:lstStyle/>
                    <a:p>
                      <a:pPr algn="l"/>
                      <a:r>
                        <a:rPr lang="en-US" sz="1400" dirty="0"/>
                        <a:t>1999-2000</a:t>
                      </a:r>
                    </a:p>
                  </a:txBody>
                  <a:tcPr marL="68580" marR="68580" marT="34290" marB="34290" anchor="ctr"/>
                </a:tc>
                <a:tc>
                  <a:txBody>
                    <a:bodyPr/>
                    <a:lstStyle/>
                    <a:p>
                      <a:pPr algn="l"/>
                      <a:r>
                        <a:rPr lang="en-US" sz="1400" dirty="0"/>
                        <a:t>1014</a:t>
                      </a:r>
                    </a:p>
                  </a:txBody>
                  <a:tcPr marL="68580" marR="68580" marT="34290" marB="34290" anchor="ctr"/>
                </a:tc>
                <a:tc>
                  <a:txBody>
                    <a:bodyPr/>
                    <a:lstStyle/>
                    <a:p>
                      <a:pPr algn="l"/>
                      <a:r>
                        <a:rPr lang="en-US" sz="1400" dirty="0"/>
                        <a:t>119</a:t>
                      </a:r>
                    </a:p>
                  </a:txBody>
                  <a:tcPr marL="68580" marR="68580" marT="34290" marB="34290" anchor="ctr"/>
                </a:tc>
                <a:tc>
                  <a:txBody>
                    <a:bodyPr/>
                    <a:lstStyle/>
                    <a:p>
                      <a:pPr algn="l"/>
                      <a:r>
                        <a:rPr lang="en-US" sz="1400" dirty="0"/>
                        <a:t>11.7</a:t>
                      </a:r>
                    </a:p>
                  </a:txBody>
                  <a:tcPr marL="68580" marR="68580" marT="34290" marB="34290" anchor="ctr"/>
                </a:tc>
                <a:extLst>
                  <a:ext uri="{0D108BD9-81ED-4DB2-BD59-A6C34878D82A}">
                    <a16:rowId xmlns:a16="http://schemas.microsoft.com/office/drawing/2014/main" val="10003"/>
                  </a:ext>
                </a:extLst>
              </a:tr>
              <a:tr h="278130">
                <a:tc>
                  <a:txBody>
                    <a:bodyPr/>
                    <a:lstStyle/>
                    <a:p>
                      <a:pPr algn="l"/>
                      <a:r>
                        <a:rPr lang="en-US" sz="1400" dirty="0"/>
                        <a:t>Denmark </a:t>
                      </a:r>
                    </a:p>
                  </a:txBody>
                  <a:tcPr marL="68580" marR="68580" marT="34290" marB="34290"/>
                </a:tc>
                <a:tc>
                  <a:txBody>
                    <a:bodyPr/>
                    <a:lstStyle/>
                    <a:p>
                      <a:pPr algn="l"/>
                      <a:r>
                        <a:rPr lang="en-US" sz="1400" dirty="0"/>
                        <a:t>1998</a:t>
                      </a:r>
                    </a:p>
                  </a:txBody>
                  <a:tcPr marL="68580" marR="68580" marT="34290" marB="34290" anchor="ctr"/>
                </a:tc>
                <a:tc>
                  <a:txBody>
                    <a:bodyPr/>
                    <a:lstStyle/>
                    <a:p>
                      <a:pPr algn="l"/>
                      <a:r>
                        <a:rPr lang="en-US" sz="1400" dirty="0"/>
                        <a:t>1097</a:t>
                      </a:r>
                    </a:p>
                  </a:txBody>
                  <a:tcPr marL="68580" marR="68580" marT="34290" marB="34290" anchor="ctr"/>
                </a:tc>
                <a:tc>
                  <a:txBody>
                    <a:bodyPr/>
                    <a:lstStyle/>
                    <a:p>
                      <a:pPr algn="l"/>
                      <a:r>
                        <a:rPr lang="en-US" sz="1400" dirty="0"/>
                        <a:t>176</a:t>
                      </a:r>
                    </a:p>
                  </a:txBody>
                  <a:tcPr marL="68580" marR="68580" marT="34290" marB="34290" anchor="ctr"/>
                </a:tc>
                <a:tc>
                  <a:txBody>
                    <a:bodyPr/>
                    <a:lstStyle/>
                    <a:p>
                      <a:pPr algn="l"/>
                      <a:r>
                        <a:rPr lang="en-US" sz="1400" dirty="0"/>
                        <a:t>9 </a:t>
                      </a:r>
                    </a:p>
                  </a:txBody>
                  <a:tcPr marL="68580" marR="68580" marT="34290" marB="34290" anchor="ctr"/>
                </a:tc>
                <a:extLst>
                  <a:ext uri="{0D108BD9-81ED-4DB2-BD59-A6C34878D82A}">
                    <a16:rowId xmlns:a16="http://schemas.microsoft.com/office/drawing/2014/main" val="10004"/>
                  </a:ext>
                </a:extLst>
              </a:tr>
              <a:tr h="278130">
                <a:tc>
                  <a:txBody>
                    <a:bodyPr/>
                    <a:lstStyle/>
                    <a:p>
                      <a:pPr algn="l"/>
                      <a:r>
                        <a:rPr lang="en-US" sz="1400" dirty="0"/>
                        <a:t>KKUH </a:t>
                      </a:r>
                    </a:p>
                  </a:txBody>
                  <a:tcPr marL="68580" marR="68580" marT="34290" marB="34290"/>
                </a:tc>
                <a:tc>
                  <a:txBody>
                    <a:bodyPr/>
                    <a:lstStyle/>
                    <a:p>
                      <a:pPr algn="l"/>
                      <a:r>
                        <a:rPr lang="en-US" sz="1400" dirty="0"/>
                        <a:t>2014</a:t>
                      </a:r>
                    </a:p>
                  </a:txBody>
                  <a:tcPr marL="68580" marR="68580" marT="34290" marB="34290" anchor="ctr"/>
                </a:tc>
                <a:tc>
                  <a:txBody>
                    <a:bodyPr/>
                    <a:lstStyle/>
                    <a:p>
                      <a:pPr algn="l"/>
                      <a:r>
                        <a:rPr lang="en-US" sz="1400" dirty="0"/>
                        <a:t>47211</a:t>
                      </a:r>
                    </a:p>
                  </a:txBody>
                  <a:tcPr marL="68580" marR="68580" marT="34290" marB="34290" anchor="ctr"/>
                </a:tc>
                <a:tc>
                  <a:txBody>
                    <a:bodyPr/>
                    <a:lstStyle/>
                    <a:p>
                      <a:pPr algn="l"/>
                      <a:r>
                        <a:rPr lang="en-US" sz="1400" dirty="0"/>
                        <a:t>2950</a:t>
                      </a:r>
                    </a:p>
                  </a:txBody>
                  <a:tcPr marL="68580" marR="68580" marT="34290" marB="34290" anchor="ctr"/>
                </a:tc>
                <a:tc>
                  <a:txBody>
                    <a:bodyPr/>
                    <a:lstStyle/>
                    <a:p>
                      <a:pPr algn="l"/>
                      <a:r>
                        <a:rPr lang="en-US" sz="1400" dirty="0"/>
                        <a:t>6.2</a:t>
                      </a:r>
                    </a:p>
                  </a:txBody>
                  <a:tcPr marL="68580" marR="68580" marT="34290" marB="34290" anchor="ctr"/>
                </a:tc>
                <a:extLst>
                  <a:ext uri="{0D108BD9-81ED-4DB2-BD59-A6C34878D82A}">
                    <a16:rowId xmlns:a16="http://schemas.microsoft.com/office/drawing/2014/main" val="10005"/>
                  </a:ext>
                </a:extLst>
              </a:tr>
            </a:tbl>
          </a:graphicData>
        </a:graphic>
      </p:graphicFrame>
      <p:sp>
        <p:nvSpPr>
          <p:cNvPr id="5" name="Date Placeholder 4"/>
          <p:cNvSpPr>
            <a:spLocks noGrp="1"/>
          </p:cNvSpPr>
          <p:nvPr>
            <p:ph type="dt" sz="half" idx="10"/>
          </p:nvPr>
        </p:nvSpPr>
        <p:spPr/>
        <p:txBody>
          <a:bodyPr/>
          <a:lstStyle/>
          <a:p>
            <a:fld id="{169E572E-5971-4A21-9D78-DE3656D7198C}" type="datetime1">
              <a:rPr lang="en-US" smtClean="0"/>
              <a:t>1/21/2019</a:t>
            </a:fld>
            <a:endParaRPr lang="en-US" dirty="0"/>
          </a:p>
        </p:txBody>
      </p:sp>
      <p:sp>
        <p:nvSpPr>
          <p:cNvPr id="6" name="Footer Placeholder 5"/>
          <p:cNvSpPr>
            <a:spLocks noGrp="1"/>
          </p:cNvSpPr>
          <p:nvPr>
            <p:ph type="ftr" sz="quarter" idx="11"/>
          </p:nvPr>
        </p:nvSpPr>
        <p:spPr/>
        <p:txBody>
          <a:bodyPr/>
          <a:lstStyle/>
          <a:p>
            <a:r>
              <a:rPr lang="en-US"/>
              <a:t>Patient Safety </a:t>
            </a:r>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7</a:t>
            </a:fld>
            <a:endParaRPr lang="en-US" dirty="0"/>
          </a:p>
        </p:txBody>
      </p:sp>
      <p:sp>
        <p:nvSpPr>
          <p:cNvPr id="11" name="Rectangle 10"/>
          <p:cNvSpPr/>
          <p:nvPr/>
        </p:nvSpPr>
        <p:spPr>
          <a:xfrm>
            <a:off x="922395" y="4650640"/>
            <a:ext cx="7764405" cy="230832"/>
          </a:xfrm>
          <a:prstGeom prst="rect">
            <a:avLst/>
          </a:prstGeom>
        </p:spPr>
        <p:txBody>
          <a:bodyPr wrap="square">
            <a:spAutoFit/>
          </a:bodyPr>
          <a:lstStyle/>
          <a:p>
            <a:r>
              <a:rPr lang="en-US" sz="900" dirty="0"/>
              <a:t>Source: World Health Organization. Executive board 109</a:t>
            </a:r>
            <a:r>
              <a:rPr lang="en-US" sz="900" baseline="30000" dirty="0"/>
              <a:t>th</a:t>
            </a:r>
            <a:r>
              <a:rPr lang="en-US" sz="900" dirty="0"/>
              <a:t> session, provisional agenda item3,4,5, 2001,EB 109/9</a:t>
            </a:r>
          </a:p>
        </p:txBody>
      </p:sp>
    </p:spTree>
    <p:extLst>
      <p:ext uri="{BB962C8B-B14F-4D97-AF65-F5344CB8AC3E}">
        <p14:creationId xmlns:p14="http://schemas.microsoft.com/office/powerpoint/2010/main" val="19172564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1000" fill="hold"/>
                                        <p:tgtEl>
                                          <p:spTgt spid="10"/>
                                        </p:tgtEl>
                                        <p:attrNameLst>
                                          <p:attrName>ppt_w</p:attrName>
                                        </p:attrNameLst>
                                      </p:cBhvr>
                                      <p:tavLst>
                                        <p:tav tm="0">
                                          <p:val>
                                            <p:fltVal val="0"/>
                                          </p:val>
                                        </p:tav>
                                        <p:tav tm="100000">
                                          <p:val>
                                            <p:strVal val="#ppt_w"/>
                                          </p:val>
                                        </p:tav>
                                      </p:tavLst>
                                    </p:anim>
                                    <p:anim calcmode="lin" valueType="num">
                                      <p:cBhvr>
                                        <p:cTn id="16" dur="1000" fill="hold"/>
                                        <p:tgtEl>
                                          <p:spTgt spid="10"/>
                                        </p:tgtEl>
                                        <p:attrNameLst>
                                          <p:attrName>ppt_h</p:attrName>
                                        </p:attrNameLst>
                                      </p:cBhvr>
                                      <p:tavLst>
                                        <p:tav tm="0">
                                          <p:val>
                                            <p:fltVal val="0"/>
                                          </p:val>
                                        </p:tav>
                                        <p:tav tm="100000">
                                          <p:val>
                                            <p:strVal val="#ppt_h"/>
                                          </p:val>
                                        </p:tav>
                                      </p:tavLst>
                                    </p:anim>
                                    <p:anim calcmode="lin" valueType="num">
                                      <p:cBhvr>
                                        <p:cTn id="17" dur="1000" fill="hold"/>
                                        <p:tgtEl>
                                          <p:spTgt spid="10"/>
                                        </p:tgtEl>
                                        <p:attrNameLst>
                                          <p:attrName>style.rotation</p:attrName>
                                        </p:attrNameLst>
                                      </p:cBhvr>
                                      <p:tavLst>
                                        <p:tav tm="0">
                                          <p:val>
                                            <p:fltVal val="90"/>
                                          </p:val>
                                        </p:tav>
                                        <p:tav tm="100000">
                                          <p:val>
                                            <p:fltVal val="0"/>
                                          </p:val>
                                        </p:tav>
                                      </p:tavLst>
                                    </p:anim>
                                    <p:animEffect transition="in" filter="fade">
                                      <p:cBhvr>
                                        <p:cTn id="18"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graphicFrame>
        <p:nvGraphicFramePr>
          <p:cNvPr id="4" name="عنصر نائب للمحتوى 3"/>
          <p:cNvGraphicFramePr>
            <a:graphicFrameLocks/>
          </p:cNvGraphicFramePr>
          <p:nvPr>
            <p:extLst>
              <p:ext uri="{D42A27DB-BD31-4B8C-83A1-F6EECF244321}">
                <p14:modId xmlns:p14="http://schemas.microsoft.com/office/powerpoint/2010/main" val="2811016460"/>
              </p:ext>
            </p:extLst>
          </p:nvPr>
        </p:nvGraphicFramePr>
        <p:xfrm>
          <a:off x="-467265" y="69490"/>
          <a:ext cx="104394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1530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a:solidFill>
                  <a:srgbClr val="017BA1"/>
                </a:solidFill>
              </a:rPr>
              <a:t>The 6 key dimensions of healthcare quality </a:t>
            </a:r>
            <a:endParaRPr lang="ar-JO" sz="3600" dirty="0">
              <a:solidFill>
                <a:srgbClr val="017BA1"/>
              </a:solidFill>
            </a:endParaRPr>
          </a:p>
        </p:txBody>
      </p:sp>
      <p:sp>
        <p:nvSpPr>
          <p:cNvPr id="3" name="Content Placeholder 2"/>
          <p:cNvSpPr>
            <a:spLocks noGrp="1"/>
          </p:cNvSpPr>
          <p:nvPr>
            <p:ph sz="half" idx="1"/>
          </p:nvPr>
        </p:nvSpPr>
        <p:spPr>
          <a:xfrm>
            <a:off x="143555" y="1701765"/>
            <a:ext cx="5425336" cy="3146822"/>
          </a:xfrm>
        </p:spPr>
        <p:txBody>
          <a:bodyPr>
            <a:normAutofit/>
          </a:bodyPr>
          <a:lstStyle/>
          <a:p>
            <a:pPr lvl="0"/>
            <a:endParaRPr lang="en-US" b="1" dirty="0">
              <a:solidFill>
                <a:srgbClr val="FF0000"/>
              </a:solidFill>
            </a:endParaRPr>
          </a:p>
          <a:p>
            <a:pPr lvl="0"/>
            <a:r>
              <a:rPr lang="en-US" sz="1800" b="1" dirty="0">
                <a:solidFill>
                  <a:srgbClr val="FF0000"/>
                </a:solidFill>
              </a:rPr>
              <a:t>Safe:</a:t>
            </a:r>
            <a:r>
              <a:rPr lang="en-US" sz="1800" dirty="0">
                <a:solidFill>
                  <a:srgbClr val="FF0000"/>
                </a:solidFill>
              </a:rPr>
              <a:t> </a:t>
            </a:r>
            <a:r>
              <a:rPr lang="en-US" sz="1800" dirty="0"/>
              <a:t>Avoiding injuries to patients from the care that is intended to help them. </a:t>
            </a:r>
          </a:p>
          <a:p>
            <a:pPr lvl="0"/>
            <a:endParaRPr lang="en-US" sz="1800" dirty="0"/>
          </a:p>
          <a:p>
            <a:pPr lvl="0"/>
            <a:r>
              <a:rPr lang="en-US" sz="1800" b="1" dirty="0">
                <a:solidFill>
                  <a:srgbClr val="FF0000"/>
                </a:solidFill>
              </a:rPr>
              <a:t>Effective:</a:t>
            </a:r>
            <a:r>
              <a:rPr lang="en-US" sz="1800" dirty="0">
                <a:solidFill>
                  <a:srgbClr val="FF0000"/>
                </a:solidFill>
              </a:rPr>
              <a:t> </a:t>
            </a:r>
            <a:r>
              <a:rPr lang="en-US" sz="1800" dirty="0"/>
              <a:t>Providing services based on scientific knowledge to all who could benefit and refraining from providing services to those not likely to benefit (avoiding underuse and overuse). Doing the right thing for the right person at the right time. </a:t>
            </a:r>
          </a:p>
          <a:p>
            <a:pPr lvl="0"/>
            <a:endParaRPr lang="en-US" dirty="0"/>
          </a:p>
        </p:txBody>
      </p:sp>
      <p:pic>
        <p:nvPicPr>
          <p:cNvPr id="5" name="Content Placeholder 3" descr="C:\Users\Maher\Desktop\benchmarking-patientcentredness-in-the-netherlands-fertility-care-8-638.jpg"/>
          <p:cNvPicPr>
            <a:picLocks noGrp="1"/>
          </p:cNvPicPr>
          <p:nvPr>
            <p:ph sz="half" idx="2"/>
          </p:nvPr>
        </p:nvPicPr>
        <p:blipFill rotWithShape="1">
          <a:blip r:embed="rId2">
            <a:extLst>
              <a:ext uri="{28A0092B-C50C-407E-A947-70E740481C1C}">
                <a14:useLocalDpi xmlns:a14="http://schemas.microsoft.com/office/drawing/2010/main" val="0"/>
              </a:ext>
            </a:extLst>
          </a:blip>
          <a:srcRect l="55290" t="20255" b="12759"/>
          <a:stretch/>
        </p:blipFill>
        <p:spPr bwMode="auto">
          <a:xfrm>
            <a:off x="6019800" y="1749245"/>
            <a:ext cx="3043824" cy="3372633"/>
          </a:xfrm>
          <a:prstGeom prst="ellipse">
            <a:avLst/>
          </a:prstGeom>
          <a:ln>
            <a:noFill/>
          </a:ln>
          <a:effectLst>
            <a:softEdge rad="112500"/>
          </a:effectLst>
          <a:extLst>
            <a:ext uri="{53640926-AAD7-44D8-BBD7-CCE9431645EC}">
              <a14:shadowObscured xmlns:a14="http://schemas.microsoft.com/office/drawing/2010/main"/>
            </a:ext>
          </a:extLst>
        </p:spPr>
      </p:pic>
      <p:sp>
        <p:nvSpPr>
          <p:cNvPr id="4" name="Date Placeholder 3"/>
          <p:cNvSpPr>
            <a:spLocks noGrp="1"/>
          </p:cNvSpPr>
          <p:nvPr>
            <p:ph type="dt" sz="half" idx="10"/>
          </p:nvPr>
        </p:nvSpPr>
        <p:spPr/>
        <p:txBody>
          <a:bodyPr/>
          <a:lstStyle/>
          <a:p>
            <a:fld id="{7B0E6CAD-D2BF-4CE6-BE85-785ED1A4F18B}" type="datetime1">
              <a:rPr lang="en-US" smtClean="0"/>
              <a:t>1/21/2019</a:t>
            </a:fld>
            <a:endParaRPr lang="en-US" dirty="0"/>
          </a:p>
        </p:txBody>
      </p:sp>
      <p:sp>
        <p:nvSpPr>
          <p:cNvPr id="6" name="Footer Placeholder 5"/>
          <p:cNvSpPr>
            <a:spLocks noGrp="1"/>
          </p:cNvSpPr>
          <p:nvPr>
            <p:ph type="ftr" sz="quarter" idx="11"/>
          </p:nvPr>
        </p:nvSpPr>
        <p:spPr/>
        <p:txBody>
          <a:bodyPr/>
          <a:lstStyle/>
          <a:p>
            <a:r>
              <a:rPr lang="en-US"/>
              <a:t>Patient Safety </a:t>
            </a:r>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9</a:t>
            </a:fld>
            <a:endParaRPr lang="en-US" dirty="0"/>
          </a:p>
        </p:txBody>
      </p:sp>
    </p:spTree>
    <p:extLst>
      <p:ext uri="{BB962C8B-B14F-4D97-AF65-F5344CB8AC3E}">
        <p14:creationId xmlns:p14="http://schemas.microsoft.com/office/powerpoint/2010/main" val="13887412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TotalTime>
  <Words>1560</Words>
  <Application>Microsoft Office PowerPoint</Application>
  <PresentationFormat>On-screen Show (4:3)</PresentationFormat>
  <Paragraphs>291</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Georgia</vt:lpstr>
      <vt:lpstr>Office Theme</vt:lpstr>
      <vt:lpstr>Introduction to Patients Safety </vt:lpstr>
      <vt:lpstr>Outline </vt:lpstr>
      <vt:lpstr>Objectives</vt:lpstr>
      <vt:lpstr>Defining patient safety </vt:lpstr>
      <vt:lpstr>Introduction </vt:lpstr>
      <vt:lpstr>Defining patient safety-Video</vt:lpstr>
      <vt:lpstr>Why is it a problem?</vt:lpstr>
      <vt:lpstr>PowerPoint Presentation</vt:lpstr>
      <vt:lpstr>The 6 key dimensions of healthcare quality </vt:lpstr>
      <vt:lpstr>The 6 key dimensions of healthcare quality </vt:lpstr>
      <vt:lpstr>The 6 key dimensions of healthcare quality </vt:lpstr>
      <vt:lpstr>Sources of System Error</vt:lpstr>
      <vt:lpstr>Error in medicine</vt:lpstr>
      <vt:lpstr>"Swiss cheese" model of accident causation </vt:lpstr>
      <vt:lpstr>"Swiss cheese" model of accident causation </vt:lpstr>
      <vt:lpstr>Definition of patient safety culture</vt:lpstr>
      <vt:lpstr>Defining patient safety-Video</vt:lpstr>
      <vt:lpstr>Patient safety culture</vt:lpstr>
      <vt:lpstr>The concept of Clinical incident: </vt:lpstr>
      <vt:lpstr>Types of Clinical incident</vt:lpstr>
      <vt:lpstr>Types of Clinical incident</vt:lpstr>
      <vt:lpstr>Types of Clinical incident</vt:lpstr>
      <vt:lpstr>PowerPoint Presentation</vt:lpstr>
      <vt:lpstr>Types of Clinical incident</vt:lpstr>
      <vt:lpstr>How to maintain safety in clinical incident ?</vt:lpstr>
      <vt:lpstr>PowerPoint Presentation</vt:lpstr>
      <vt:lpstr>PowerPoint Presentation</vt:lpstr>
      <vt:lpstr>Continue…. </vt:lpstr>
      <vt:lpstr>PowerPoint Presentation</vt:lpstr>
      <vt:lpstr>Can you identify the contributing factors to this error?</vt:lpstr>
      <vt:lpstr>Conclusion</vt:lpstr>
      <vt:lpstr>Bibliography</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Dana Al-Kadi</cp:lastModifiedBy>
  <cp:revision>23</cp:revision>
  <dcterms:created xsi:type="dcterms:W3CDTF">2013-08-21T19:17:07Z</dcterms:created>
  <dcterms:modified xsi:type="dcterms:W3CDTF">2019-01-21T08:12:13Z</dcterms:modified>
</cp:coreProperties>
</file>