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2"/>
  </p:notesMasterIdLst>
  <p:handoutMasterIdLst>
    <p:handoutMasterId r:id="rId33"/>
  </p:handoutMasterIdLst>
  <p:sldIdLst>
    <p:sldId id="343" r:id="rId2"/>
    <p:sldId id="430" r:id="rId3"/>
    <p:sldId id="412" r:id="rId4"/>
    <p:sldId id="396" r:id="rId5"/>
    <p:sldId id="406" r:id="rId6"/>
    <p:sldId id="432" r:id="rId7"/>
    <p:sldId id="433" r:id="rId8"/>
    <p:sldId id="434" r:id="rId9"/>
    <p:sldId id="393" r:id="rId10"/>
    <p:sldId id="398" r:id="rId11"/>
    <p:sldId id="423" r:id="rId12"/>
    <p:sldId id="435" r:id="rId13"/>
    <p:sldId id="437" r:id="rId14"/>
    <p:sldId id="438" r:id="rId15"/>
    <p:sldId id="439" r:id="rId16"/>
    <p:sldId id="282" r:id="rId17"/>
    <p:sldId id="418" r:id="rId18"/>
    <p:sldId id="441" r:id="rId19"/>
    <p:sldId id="442" r:id="rId20"/>
    <p:sldId id="444" r:id="rId21"/>
    <p:sldId id="445" r:id="rId22"/>
    <p:sldId id="446" r:id="rId23"/>
    <p:sldId id="447" r:id="rId24"/>
    <p:sldId id="449" r:id="rId25"/>
    <p:sldId id="448" r:id="rId26"/>
    <p:sldId id="450" r:id="rId27"/>
    <p:sldId id="452" r:id="rId28"/>
    <p:sldId id="453" r:id="rId29"/>
    <p:sldId id="454" r:id="rId30"/>
    <p:sldId id="455" r:id="rId31"/>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04">
          <p15:clr>
            <a:srgbClr val="A4A3A4"/>
          </p15:clr>
        </p15:guide>
        <p15:guide id="4" pos="27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initials="M"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68D"/>
    <a:srgbClr val="007171"/>
    <a:srgbClr val="DC473A"/>
    <a:srgbClr val="FFCCFF"/>
    <a:srgbClr val="FFFF66"/>
    <a:srgbClr val="FF611C"/>
    <a:srgbClr val="4198A5"/>
    <a:srgbClr val="68B2D7"/>
    <a:srgbClr val="7298A9"/>
    <a:srgbClr val="823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autoAdjust="0"/>
    <p:restoredTop sz="98185" autoAdjust="0"/>
  </p:normalViewPr>
  <p:slideViewPr>
    <p:cSldViewPr snapToObjects="1">
      <p:cViewPr varScale="1">
        <p:scale>
          <a:sx n="89" d="100"/>
          <a:sy n="89" d="100"/>
        </p:scale>
        <p:origin x="75" y="84"/>
      </p:cViewPr>
      <p:guideLst>
        <p:guide orient="horz" pos="2160"/>
        <p:guide pos="3840"/>
        <p:guide orient="horz" pos="2304"/>
        <p:guide pos="2736"/>
      </p:guideLst>
    </p:cSldViewPr>
  </p:slideViewPr>
  <p:notesTextViewPr>
    <p:cViewPr>
      <p:scale>
        <a:sx n="1" d="1"/>
        <a:sy n="1" d="1"/>
      </p:scale>
      <p:origin x="0" y="0"/>
    </p:cViewPr>
  </p:notesTextViewPr>
  <p:notesViewPr>
    <p:cSldViewPr>
      <p:cViewPr varScale="1">
        <p:scale>
          <a:sx n="57" d="100"/>
          <a:sy n="57" d="100"/>
        </p:scale>
        <p:origin x="295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F3918-5CE2-48D7-82EE-26078D500385}" type="doc">
      <dgm:prSet loTypeId="urn:microsoft.com/office/officeart/2005/8/layout/default" loCatId="list" qsTypeId="urn:microsoft.com/office/officeart/2005/8/quickstyle/3d3" qsCatId="3D" csTypeId="urn:microsoft.com/office/officeart/2005/8/colors/accent1_2" csCatId="accent1" phldr="1"/>
      <dgm:spPr/>
      <dgm:t>
        <a:bodyPr/>
        <a:lstStyle/>
        <a:p>
          <a:pPr rtl="1"/>
          <a:endParaRPr lang="ar-SA"/>
        </a:p>
      </dgm:t>
    </dgm:pt>
    <dgm:pt modelId="{CC830E7B-56F9-40D2-9514-723FBA575678}">
      <dgm:prSet phldrT="[Text]" custT="1"/>
      <dgm:spPr>
        <a:ln>
          <a:solidFill>
            <a:srgbClr val="FFCCFF"/>
          </a:solidFill>
        </a:ln>
      </dgm:spPr>
      <dgm:t>
        <a:bodyPr/>
        <a:lstStyle/>
        <a:p>
          <a:pPr rtl="1"/>
          <a:r>
            <a:rPr lang="en-US" sz="2800" b="1" dirty="0"/>
            <a:t>Healthcare Complexity</a:t>
          </a:r>
          <a:endParaRPr lang="ar-SA" sz="2800" dirty="0"/>
        </a:p>
      </dgm:t>
    </dgm:pt>
    <dgm:pt modelId="{A35E0EDD-48F7-4779-BB5D-042476C3EC78}" type="parTrans" cxnId="{DC66324D-7C8B-41AC-BC0A-1AB0CCFE14B7}">
      <dgm:prSet/>
      <dgm:spPr/>
      <dgm:t>
        <a:bodyPr/>
        <a:lstStyle/>
        <a:p>
          <a:pPr rtl="1"/>
          <a:endParaRPr lang="ar-SA"/>
        </a:p>
      </dgm:t>
    </dgm:pt>
    <dgm:pt modelId="{E5132402-B608-4F96-B02D-063FD413B3FD}" type="sibTrans" cxnId="{DC66324D-7C8B-41AC-BC0A-1AB0CCFE14B7}">
      <dgm:prSet/>
      <dgm:spPr/>
      <dgm:t>
        <a:bodyPr/>
        <a:lstStyle/>
        <a:p>
          <a:pPr rtl="1"/>
          <a:endParaRPr lang="ar-SA"/>
        </a:p>
      </dgm:t>
    </dgm:pt>
    <dgm:pt modelId="{E1EC96F0-828B-4EB8-BF2E-73BABAB78859}">
      <dgm:prSet phldrT="[Text]" custT="1"/>
      <dgm:spPr/>
      <dgm:t>
        <a:bodyPr/>
        <a:lstStyle/>
        <a:p>
          <a:pPr rtl="1"/>
          <a:r>
            <a:rPr lang="en-US" sz="2800" b="1" dirty="0"/>
            <a:t>System and Process Design </a:t>
          </a:r>
          <a:endParaRPr lang="ar-SA" sz="2800" dirty="0"/>
        </a:p>
      </dgm:t>
    </dgm:pt>
    <dgm:pt modelId="{5DE7ECB1-2B2B-40D3-9168-7E8C14731845}" type="parTrans" cxnId="{38DB6C55-0776-433A-94CE-86C4589BFE7C}">
      <dgm:prSet/>
      <dgm:spPr/>
      <dgm:t>
        <a:bodyPr/>
        <a:lstStyle/>
        <a:p>
          <a:pPr rtl="1"/>
          <a:endParaRPr lang="ar-SA"/>
        </a:p>
      </dgm:t>
    </dgm:pt>
    <dgm:pt modelId="{A0143B48-44EC-478E-9586-3B3852AF7D1F}" type="sibTrans" cxnId="{38DB6C55-0776-433A-94CE-86C4589BFE7C}">
      <dgm:prSet/>
      <dgm:spPr/>
      <dgm:t>
        <a:bodyPr/>
        <a:lstStyle/>
        <a:p>
          <a:pPr rtl="1"/>
          <a:endParaRPr lang="ar-SA"/>
        </a:p>
      </dgm:t>
    </dgm:pt>
    <dgm:pt modelId="{48AA5848-C67A-4649-A0D7-58F26702D006}">
      <dgm:prSet phldrT="[Text]" custT="1"/>
      <dgm:spPr/>
      <dgm:t>
        <a:bodyPr/>
        <a:lstStyle/>
        <a:p>
          <a:pPr rtl="1"/>
          <a:r>
            <a:rPr lang="en-US" sz="2800" b="1" dirty="0"/>
            <a:t>Environmental factors</a:t>
          </a:r>
          <a:endParaRPr lang="ar-SA" sz="2800" dirty="0"/>
        </a:p>
      </dgm:t>
    </dgm:pt>
    <dgm:pt modelId="{12D1CDA1-3937-4029-85BE-7928FF42063A}" type="parTrans" cxnId="{B46CFDE3-A3FD-4025-B61A-0756024D0A66}">
      <dgm:prSet/>
      <dgm:spPr/>
      <dgm:t>
        <a:bodyPr/>
        <a:lstStyle/>
        <a:p>
          <a:pPr rtl="1"/>
          <a:endParaRPr lang="ar-SA"/>
        </a:p>
      </dgm:t>
    </dgm:pt>
    <dgm:pt modelId="{4A97322B-7C26-4D11-A249-9CFDEF7C316E}" type="sibTrans" cxnId="{B46CFDE3-A3FD-4025-B61A-0756024D0A66}">
      <dgm:prSet/>
      <dgm:spPr/>
      <dgm:t>
        <a:bodyPr/>
        <a:lstStyle/>
        <a:p>
          <a:pPr rtl="1"/>
          <a:endParaRPr lang="ar-SA"/>
        </a:p>
      </dgm:t>
    </dgm:pt>
    <dgm:pt modelId="{C62E6B05-D826-44DC-BFC7-96EB96D39CB6}">
      <dgm:prSet phldrT="[Text]" custT="1"/>
      <dgm:spPr/>
      <dgm:t>
        <a:bodyPr/>
        <a:lstStyle/>
        <a:p>
          <a:pPr rtl="1"/>
          <a:r>
            <a:rPr lang="en-US" sz="2800" b="1" dirty="0"/>
            <a:t>Infrastructure failure</a:t>
          </a:r>
          <a:r>
            <a:rPr lang="en-US" sz="1800" b="1" dirty="0"/>
            <a:t>. </a:t>
          </a:r>
          <a:endParaRPr lang="ar-SA" sz="1800" dirty="0"/>
        </a:p>
      </dgm:t>
    </dgm:pt>
    <dgm:pt modelId="{46492DCD-D689-46C4-AFC4-24DA91902124}" type="parTrans" cxnId="{9C22CB8C-C4F1-4A86-AADF-119BF7B74B4F}">
      <dgm:prSet/>
      <dgm:spPr/>
      <dgm:t>
        <a:bodyPr/>
        <a:lstStyle/>
        <a:p>
          <a:pPr rtl="1"/>
          <a:endParaRPr lang="ar-SA"/>
        </a:p>
      </dgm:t>
    </dgm:pt>
    <dgm:pt modelId="{ACFE1152-4041-4A8C-8A8F-C9C61161CB68}" type="sibTrans" cxnId="{9C22CB8C-C4F1-4A86-AADF-119BF7B74B4F}">
      <dgm:prSet/>
      <dgm:spPr/>
      <dgm:t>
        <a:bodyPr/>
        <a:lstStyle/>
        <a:p>
          <a:pPr rtl="1"/>
          <a:endParaRPr lang="ar-SA"/>
        </a:p>
      </dgm:t>
    </dgm:pt>
    <dgm:pt modelId="{9B52B499-BC52-49AA-9DC7-62BF05F10BDB}">
      <dgm:prSet phldrT="[Text]" custT="1"/>
      <dgm:spPr/>
      <dgm:t>
        <a:bodyPr/>
        <a:lstStyle/>
        <a:p>
          <a:pPr rtl="1"/>
          <a:r>
            <a:rPr lang="en-US" sz="2400" b="1" dirty="0"/>
            <a:t>Human Factors and Ergonomics</a:t>
          </a:r>
          <a:endParaRPr lang="ar-SA" sz="2400" dirty="0"/>
        </a:p>
      </dgm:t>
    </dgm:pt>
    <dgm:pt modelId="{316BB5FD-5E42-4D63-840C-81B442F86B67}" type="parTrans" cxnId="{D56FCD69-2855-46CE-92D4-67B057173B59}">
      <dgm:prSet/>
      <dgm:spPr/>
      <dgm:t>
        <a:bodyPr/>
        <a:lstStyle/>
        <a:p>
          <a:pPr rtl="1"/>
          <a:endParaRPr lang="ar-SA"/>
        </a:p>
      </dgm:t>
    </dgm:pt>
    <dgm:pt modelId="{B9FEEDD8-B035-4572-A51B-0A3789892651}" type="sibTrans" cxnId="{D56FCD69-2855-46CE-92D4-67B057173B59}">
      <dgm:prSet/>
      <dgm:spPr/>
      <dgm:t>
        <a:bodyPr/>
        <a:lstStyle/>
        <a:p>
          <a:pPr rtl="1"/>
          <a:endParaRPr lang="ar-SA"/>
        </a:p>
      </dgm:t>
    </dgm:pt>
    <dgm:pt modelId="{693A976F-0C80-4B28-8A1F-FD8FF239D079}" type="pres">
      <dgm:prSet presAssocID="{6C8F3918-5CE2-48D7-82EE-26078D500385}" presName="diagram" presStyleCnt="0">
        <dgm:presLayoutVars>
          <dgm:dir/>
          <dgm:resizeHandles val="exact"/>
        </dgm:presLayoutVars>
      </dgm:prSet>
      <dgm:spPr/>
    </dgm:pt>
    <dgm:pt modelId="{00A6693D-F6D4-4FBA-B309-210C33760496}" type="pres">
      <dgm:prSet presAssocID="{CC830E7B-56F9-40D2-9514-723FBA575678}" presName="node" presStyleLbl="node1" presStyleIdx="0" presStyleCnt="5" custLinFactNeighborY="-2757">
        <dgm:presLayoutVars>
          <dgm:bulletEnabled val="1"/>
        </dgm:presLayoutVars>
      </dgm:prSet>
      <dgm:spPr/>
    </dgm:pt>
    <dgm:pt modelId="{8CCC14C6-B41C-4F88-9255-E293CCC2BBD5}" type="pres">
      <dgm:prSet presAssocID="{E5132402-B608-4F96-B02D-063FD413B3FD}" presName="sibTrans" presStyleCnt="0"/>
      <dgm:spPr/>
    </dgm:pt>
    <dgm:pt modelId="{17895194-5ABA-441B-B61B-FB08A4CCFEB5}" type="pres">
      <dgm:prSet presAssocID="{E1EC96F0-828B-4EB8-BF2E-73BABAB78859}" presName="node" presStyleLbl="node1" presStyleIdx="1" presStyleCnt="5">
        <dgm:presLayoutVars>
          <dgm:bulletEnabled val="1"/>
        </dgm:presLayoutVars>
      </dgm:prSet>
      <dgm:spPr/>
    </dgm:pt>
    <dgm:pt modelId="{EA0066A0-FD9A-408A-B654-597DFB079803}" type="pres">
      <dgm:prSet presAssocID="{A0143B48-44EC-478E-9586-3B3852AF7D1F}" presName="sibTrans" presStyleCnt="0"/>
      <dgm:spPr/>
    </dgm:pt>
    <dgm:pt modelId="{6FA99101-CE4F-49AF-8065-80A7B455AF93}" type="pres">
      <dgm:prSet presAssocID="{48AA5848-C67A-4649-A0D7-58F26702D006}" presName="node" presStyleLbl="node1" presStyleIdx="2" presStyleCnt="5">
        <dgm:presLayoutVars>
          <dgm:bulletEnabled val="1"/>
        </dgm:presLayoutVars>
      </dgm:prSet>
      <dgm:spPr/>
    </dgm:pt>
    <dgm:pt modelId="{707309BF-77AF-455F-9DC6-47AC1C25B286}" type="pres">
      <dgm:prSet presAssocID="{4A97322B-7C26-4D11-A249-9CFDEF7C316E}" presName="sibTrans" presStyleCnt="0"/>
      <dgm:spPr/>
    </dgm:pt>
    <dgm:pt modelId="{610338CF-DCC9-4268-9E87-A89D8829D7CC}" type="pres">
      <dgm:prSet presAssocID="{C62E6B05-D826-44DC-BFC7-96EB96D39CB6}" presName="node" presStyleLbl="node1" presStyleIdx="3" presStyleCnt="5" custLinFactNeighborX="4070" custLinFactNeighborY="650">
        <dgm:presLayoutVars>
          <dgm:bulletEnabled val="1"/>
        </dgm:presLayoutVars>
      </dgm:prSet>
      <dgm:spPr/>
    </dgm:pt>
    <dgm:pt modelId="{FDACB3F7-1FC7-419D-B384-A0B0D194C9C3}" type="pres">
      <dgm:prSet presAssocID="{ACFE1152-4041-4A8C-8A8F-C9C61161CB68}" presName="sibTrans" presStyleCnt="0"/>
      <dgm:spPr/>
    </dgm:pt>
    <dgm:pt modelId="{B6771A03-2FBC-41F3-9E90-8E0D004DF5B5}" type="pres">
      <dgm:prSet presAssocID="{9B52B499-BC52-49AA-9DC7-62BF05F10BDB}" presName="node" presStyleLbl="node1" presStyleIdx="4" presStyleCnt="5" custLinFactNeighborX="1530" custLinFactNeighborY="650">
        <dgm:presLayoutVars>
          <dgm:bulletEnabled val="1"/>
        </dgm:presLayoutVars>
      </dgm:prSet>
      <dgm:spPr/>
    </dgm:pt>
  </dgm:ptLst>
  <dgm:cxnLst>
    <dgm:cxn modelId="{D572EB17-7C66-4910-9EAF-29F19BFA3763}" type="presOf" srcId="{E1EC96F0-828B-4EB8-BF2E-73BABAB78859}" destId="{17895194-5ABA-441B-B61B-FB08A4CCFEB5}" srcOrd="0" destOrd="0" presId="urn:microsoft.com/office/officeart/2005/8/layout/default"/>
    <dgm:cxn modelId="{DCE76B2C-4F97-4D5B-A46C-AD1F931A9AE4}" type="presOf" srcId="{6C8F3918-5CE2-48D7-82EE-26078D500385}" destId="{693A976F-0C80-4B28-8A1F-FD8FF239D079}" srcOrd="0" destOrd="0" presId="urn:microsoft.com/office/officeart/2005/8/layout/default"/>
    <dgm:cxn modelId="{315E8A64-FA6B-47BB-BB05-19829DD2C98A}" type="presOf" srcId="{CC830E7B-56F9-40D2-9514-723FBA575678}" destId="{00A6693D-F6D4-4FBA-B309-210C33760496}" srcOrd="0" destOrd="0" presId="urn:microsoft.com/office/officeart/2005/8/layout/default"/>
    <dgm:cxn modelId="{D56FCD69-2855-46CE-92D4-67B057173B59}" srcId="{6C8F3918-5CE2-48D7-82EE-26078D500385}" destId="{9B52B499-BC52-49AA-9DC7-62BF05F10BDB}" srcOrd="4" destOrd="0" parTransId="{316BB5FD-5E42-4D63-840C-81B442F86B67}" sibTransId="{B9FEEDD8-B035-4572-A51B-0A3789892651}"/>
    <dgm:cxn modelId="{DC66324D-7C8B-41AC-BC0A-1AB0CCFE14B7}" srcId="{6C8F3918-5CE2-48D7-82EE-26078D500385}" destId="{CC830E7B-56F9-40D2-9514-723FBA575678}" srcOrd="0" destOrd="0" parTransId="{A35E0EDD-48F7-4779-BB5D-042476C3EC78}" sibTransId="{E5132402-B608-4F96-B02D-063FD413B3FD}"/>
    <dgm:cxn modelId="{38DB6C55-0776-433A-94CE-86C4589BFE7C}" srcId="{6C8F3918-5CE2-48D7-82EE-26078D500385}" destId="{E1EC96F0-828B-4EB8-BF2E-73BABAB78859}" srcOrd="1" destOrd="0" parTransId="{5DE7ECB1-2B2B-40D3-9168-7E8C14731845}" sibTransId="{A0143B48-44EC-478E-9586-3B3852AF7D1F}"/>
    <dgm:cxn modelId="{336A3E79-87DA-44FA-BABF-BD27B597B42E}" type="presOf" srcId="{48AA5848-C67A-4649-A0D7-58F26702D006}" destId="{6FA99101-CE4F-49AF-8065-80A7B455AF93}" srcOrd="0" destOrd="0" presId="urn:microsoft.com/office/officeart/2005/8/layout/default"/>
    <dgm:cxn modelId="{9C22CB8C-C4F1-4A86-AADF-119BF7B74B4F}" srcId="{6C8F3918-5CE2-48D7-82EE-26078D500385}" destId="{C62E6B05-D826-44DC-BFC7-96EB96D39CB6}" srcOrd="3" destOrd="0" parTransId="{46492DCD-D689-46C4-AFC4-24DA91902124}" sibTransId="{ACFE1152-4041-4A8C-8A8F-C9C61161CB68}"/>
    <dgm:cxn modelId="{B50D81C8-823B-41F6-8B1D-E1948DAF1AB9}" type="presOf" srcId="{C62E6B05-D826-44DC-BFC7-96EB96D39CB6}" destId="{610338CF-DCC9-4268-9E87-A89D8829D7CC}" srcOrd="0" destOrd="0" presId="urn:microsoft.com/office/officeart/2005/8/layout/default"/>
    <dgm:cxn modelId="{C68C8FDA-B36D-4D4B-B7BD-D4D7F40EC155}" type="presOf" srcId="{9B52B499-BC52-49AA-9DC7-62BF05F10BDB}" destId="{B6771A03-2FBC-41F3-9E90-8E0D004DF5B5}" srcOrd="0" destOrd="0" presId="urn:microsoft.com/office/officeart/2005/8/layout/default"/>
    <dgm:cxn modelId="{B46CFDE3-A3FD-4025-B61A-0756024D0A66}" srcId="{6C8F3918-5CE2-48D7-82EE-26078D500385}" destId="{48AA5848-C67A-4649-A0D7-58F26702D006}" srcOrd="2" destOrd="0" parTransId="{12D1CDA1-3937-4029-85BE-7928FF42063A}" sibTransId="{4A97322B-7C26-4D11-A249-9CFDEF7C316E}"/>
    <dgm:cxn modelId="{5512B2BE-2938-4459-AB3C-C67BED8E4F7C}" type="presParOf" srcId="{693A976F-0C80-4B28-8A1F-FD8FF239D079}" destId="{00A6693D-F6D4-4FBA-B309-210C33760496}" srcOrd="0" destOrd="0" presId="urn:microsoft.com/office/officeart/2005/8/layout/default"/>
    <dgm:cxn modelId="{EBF2527D-EFA4-4E48-A902-0CB39CEF1429}" type="presParOf" srcId="{693A976F-0C80-4B28-8A1F-FD8FF239D079}" destId="{8CCC14C6-B41C-4F88-9255-E293CCC2BBD5}" srcOrd="1" destOrd="0" presId="urn:microsoft.com/office/officeart/2005/8/layout/default"/>
    <dgm:cxn modelId="{CDE71DAB-5C37-4044-B645-22B5BDC33729}" type="presParOf" srcId="{693A976F-0C80-4B28-8A1F-FD8FF239D079}" destId="{17895194-5ABA-441B-B61B-FB08A4CCFEB5}" srcOrd="2" destOrd="0" presId="urn:microsoft.com/office/officeart/2005/8/layout/default"/>
    <dgm:cxn modelId="{22E0819C-06B0-44BF-A077-6FCE89DC071B}" type="presParOf" srcId="{693A976F-0C80-4B28-8A1F-FD8FF239D079}" destId="{EA0066A0-FD9A-408A-B654-597DFB079803}" srcOrd="3" destOrd="0" presId="urn:microsoft.com/office/officeart/2005/8/layout/default"/>
    <dgm:cxn modelId="{CC707A31-14FC-4ADD-8235-A5E3DA627CDA}" type="presParOf" srcId="{693A976F-0C80-4B28-8A1F-FD8FF239D079}" destId="{6FA99101-CE4F-49AF-8065-80A7B455AF93}" srcOrd="4" destOrd="0" presId="urn:microsoft.com/office/officeart/2005/8/layout/default"/>
    <dgm:cxn modelId="{D81C6CBD-9A00-480C-8652-7CCA44D97ACE}" type="presParOf" srcId="{693A976F-0C80-4B28-8A1F-FD8FF239D079}" destId="{707309BF-77AF-455F-9DC6-47AC1C25B286}" srcOrd="5" destOrd="0" presId="urn:microsoft.com/office/officeart/2005/8/layout/default"/>
    <dgm:cxn modelId="{E811ED38-6F38-432B-B9BB-20D12060431B}" type="presParOf" srcId="{693A976F-0C80-4B28-8A1F-FD8FF239D079}" destId="{610338CF-DCC9-4268-9E87-A89D8829D7CC}" srcOrd="6" destOrd="0" presId="urn:microsoft.com/office/officeart/2005/8/layout/default"/>
    <dgm:cxn modelId="{6D9E9168-190F-4F06-8EDE-7ED2362E8622}" type="presParOf" srcId="{693A976F-0C80-4B28-8A1F-FD8FF239D079}" destId="{FDACB3F7-1FC7-419D-B384-A0B0D194C9C3}" srcOrd="7" destOrd="0" presId="urn:microsoft.com/office/officeart/2005/8/layout/default"/>
    <dgm:cxn modelId="{C51CCBB6-6A1D-45D5-A082-C0B2FFA2A260}" type="presParOf" srcId="{693A976F-0C80-4B28-8A1F-FD8FF239D079}" destId="{B6771A03-2FBC-41F3-9E90-8E0D004DF5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6693D-F6D4-4FBA-B309-210C33760496}">
      <dsp:nvSpPr>
        <dsp:cNvPr id="0" name=""/>
        <dsp:cNvSpPr/>
      </dsp:nvSpPr>
      <dsp:spPr>
        <a:xfrm>
          <a:off x="0" y="457208"/>
          <a:ext cx="3173043" cy="1903825"/>
        </a:xfrm>
        <a:prstGeom prst="rect">
          <a:avLst/>
        </a:prstGeom>
        <a:solidFill>
          <a:schemeClr val="accent1">
            <a:hueOff val="0"/>
            <a:satOff val="0"/>
            <a:lumOff val="0"/>
            <a:alphaOff val="0"/>
          </a:schemeClr>
        </a:solidFill>
        <a:ln>
          <a:solidFill>
            <a:srgbClr val="FFCCFF"/>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kern="1200" dirty="0"/>
            <a:t>Healthcare Complexity</a:t>
          </a:r>
          <a:endParaRPr lang="ar-SA" sz="2800" kern="1200" dirty="0"/>
        </a:p>
      </dsp:txBody>
      <dsp:txXfrm>
        <a:off x="0" y="457208"/>
        <a:ext cx="3173043" cy="1903825"/>
      </dsp:txXfrm>
    </dsp:sp>
    <dsp:sp modelId="{17895194-5ABA-441B-B61B-FB08A4CCFEB5}">
      <dsp:nvSpPr>
        <dsp:cNvPr id="0" name=""/>
        <dsp:cNvSpPr/>
      </dsp:nvSpPr>
      <dsp:spPr>
        <a:xfrm>
          <a:off x="3490347" y="509697"/>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kern="1200" dirty="0"/>
            <a:t>System and Process Design </a:t>
          </a:r>
          <a:endParaRPr lang="ar-SA" sz="2800" kern="1200" dirty="0"/>
        </a:p>
      </dsp:txBody>
      <dsp:txXfrm>
        <a:off x="3490347" y="509697"/>
        <a:ext cx="3173043" cy="1903825"/>
      </dsp:txXfrm>
    </dsp:sp>
    <dsp:sp modelId="{6FA99101-CE4F-49AF-8065-80A7B455AF93}">
      <dsp:nvSpPr>
        <dsp:cNvPr id="0" name=""/>
        <dsp:cNvSpPr/>
      </dsp:nvSpPr>
      <dsp:spPr>
        <a:xfrm>
          <a:off x="6980694" y="509697"/>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kern="1200" dirty="0"/>
            <a:t>Environmental factors</a:t>
          </a:r>
          <a:endParaRPr lang="ar-SA" sz="2800" kern="1200" dirty="0"/>
        </a:p>
      </dsp:txBody>
      <dsp:txXfrm>
        <a:off x="6980694" y="509697"/>
        <a:ext cx="3173043" cy="1903825"/>
      </dsp:txXfrm>
    </dsp:sp>
    <dsp:sp modelId="{610338CF-DCC9-4268-9E87-A89D8829D7CC}">
      <dsp:nvSpPr>
        <dsp:cNvPr id="0" name=""/>
        <dsp:cNvSpPr/>
      </dsp:nvSpPr>
      <dsp:spPr>
        <a:xfrm>
          <a:off x="1874316" y="2743202"/>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kern="1200" dirty="0"/>
            <a:t>Infrastructure failure</a:t>
          </a:r>
          <a:r>
            <a:rPr lang="en-US" sz="1800" b="1" kern="1200" dirty="0"/>
            <a:t>. </a:t>
          </a:r>
          <a:endParaRPr lang="ar-SA" sz="1800" kern="1200" dirty="0"/>
        </a:p>
      </dsp:txBody>
      <dsp:txXfrm>
        <a:off x="1874316" y="2743202"/>
        <a:ext cx="3173043" cy="1903825"/>
      </dsp:txXfrm>
    </dsp:sp>
    <dsp:sp modelId="{B6771A03-2FBC-41F3-9E90-8E0D004DF5B5}">
      <dsp:nvSpPr>
        <dsp:cNvPr id="0" name=""/>
        <dsp:cNvSpPr/>
      </dsp:nvSpPr>
      <dsp:spPr>
        <a:xfrm>
          <a:off x="5284068" y="2743202"/>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t>Human Factors and Ergonomics</a:t>
          </a:r>
          <a:endParaRPr lang="ar-SA" sz="2400" kern="1200" dirty="0"/>
        </a:p>
      </dsp:txBody>
      <dsp:txXfrm>
        <a:off x="5284068" y="2743202"/>
        <a:ext cx="3173043" cy="19038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2D058-9647-498D-80EE-CE627AFC868E}" type="datetimeFigureOut">
              <a:rPr lang="en-US" smtClean="0"/>
              <a:t>1/27/2019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E2FA5-B3E2-4FD0-82DC-30615C514BD7}" type="slidenum">
              <a:rPr lang="en-US" smtClean="0"/>
              <a:t>‹#›</a:t>
            </a:fld>
            <a:endParaRPr lang="en-US"/>
          </a:p>
        </p:txBody>
      </p:sp>
    </p:spTree>
    <p:extLst>
      <p:ext uri="{BB962C8B-B14F-4D97-AF65-F5344CB8AC3E}">
        <p14:creationId xmlns:p14="http://schemas.microsoft.com/office/powerpoint/2010/main" val="168370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80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dirty="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71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58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05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40000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1/27/2019</a:t>
            </a:fld>
            <a:endParaRPr lang="en-US" dirty="0"/>
          </a:p>
        </p:txBody>
      </p:sp>
      <p:sp>
        <p:nvSpPr>
          <p:cNvPr id="4" name="Footer Placeholder 3"/>
          <p:cNvSpPr>
            <a:spLocks noGrp="1"/>
          </p:cNvSpPr>
          <p:nvPr>
            <p:ph type="ftr" sz="quarter" idx="11"/>
          </p:nvPr>
        </p:nvSpPr>
        <p:spPr/>
        <p:txBody>
          <a:bodyPr/>
          <a:lstStyle/>
          <a:p>
            <a:r>
              <a:rPr lang="en-US" dirty="0" err="1"/>
              <a:t>SlideModel.com</a:t>
            </a:r>
            <a:endParaRPr lang="en-US" dirty="0"/>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41132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900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990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2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17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86051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5437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1/27/2019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59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1/27/2019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dirty="0">
              <a:solidFill>
                <a:prstClr val="black">
                  <a:tint val="75000"/>
                </a:prstClr>
              </a:solidFill>
            </a:endParaRPr>
          </a:p>
        </p:txBody>
      </p:sp>
    </p:spTree>
    <p:extLst>
      <p:ext uri="{BB962C8B-B14F-4D97-AF65-F5344CB8AC3E}">
        <p14:creationId xmlns:p14="http://schemas.microsoft.com/office/powerpoint/2010/main" val="13951320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9" r:id="rId10"/>
    <p:sldLayoutId id="2147483760" r:id="rId11"/>
    <p:sldLayoutId id="2147483761" r:id="rId12"/>
    <p:sldLayoutId id="2147483762" r:id="rId13"/>
    <p:sldLayoutId id="2147483765" r:id="rId14"/>
    <p:sldLayoutId id="2147483768" r:id="rId15"/>
  </p:sldLayoutIdLst>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alphaModFix amt="37000"/>
            <a:extLst>
              <a:ext uri="{28A0092B-C50C-407E-A947-70E740481C1C}">
                <a14:useLocalDpi xmlns:a14="http://schemas.microsoft.com/office/drawing/2010/main" val="0"/>
              </a:ext>
            </a:extLst>
          </a:blip>
          <a:srcRect/>
          <a:stretch/>
        </p:blipFill>
        <p:spPr>
          <a:xfrm>
            <a:off x="1" y="0"/>
            <a:ext cx="12192000" cy="6858000"/>
          </a:xfrm>
          <a:prstGeom prst="rect">
            <a:avLst/>
          </a:prstGeom>
        </p:spPr>
      </p:pic>
      <p:grpSp>
        <p:nvGrpSpPr>
          <p:cNvPr id="8" name="Group 7"/>
          <p:cNvGrpSpPr/>
          <p:nvPr/>
        </p:nvGrpSpPr>
        <p:grpSpPr>
          <a:xfrm>
            <a:off x="0" y="4953000"/>
            <a:ext cx="12192001" cy="1905000"/>
            <a:chOff x="954493" y="4724398"/>
            <a:chExt cx="11045046" cy="1817445"/>
          </a:xfrm>
          <a:solidFill>
            <a:schemeClr val="accent4"/>
          </a:solidFill>
        </p:grpSpPr>
        <p:grpSp>
          <p:nvGrpSpPr>
            <p:cNvPr id="6" name="Group 5"/>
            <p:cNvGrpSpPr/>
            <p:nvPr/>
          </p:nvGrpSpPr>
          <p:grpSpPr>
            <a:xfrm>
              <a:off x="954493" y="4724398"/>
              <a:ext cx="11045046" cy="1817445"/>
              <a:chOff x="1143778" y="4745826"/>
              <a:chExt cx="11045046" cy="1817445"/>
            </a:xfrm>
            <a:grpFill/>
          </p:grpSpPr>
          <p:sp>
            <p:nvSpPr>
              <p:cNvPr id="4" name="Rectangle 3"/>
              <p:cNvSpPr/>
              <p:nvPr/>
            </p:nvSpPr>
            <p:spPr>
              <a:xfrm>
                <a:off x="4258126" y="4745829"/>
                <a:ext cx="7930698" cy="1817442"/>
              </a:xfrm>
              <a:prstGeom prst="rect">
                <a:avLst/>
              </a:prstGeom>
              <a:solidFill>
                <a:srgbClr val="419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3" name="Right Triangle 2"/>
              <p:cNvSpPr/>
              <p:nvPr/>
            </p:nvSpPr>
            <p:spPr>
              <a:xfrm rot="16200000">
                <a:off x="1793305" y="4096299"/>
                <a:ext cx="1817444" cy="3116498"/>
              </a:xfrm>
              <a:prstGeom prst="rtTriangle">
                <a:avLst/>
              </a:prstGeom>
              <a:solidFill>
                <a:srgbClr val="419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sp>
          <p:nvSpPr>
            <p:cNvPr id="2" name="Rectangle 1"/>
            <p:cNvSpPr/>
            <p:nvPr/>
          </p:nvSpPr>
          <p:spPr>
            <a:xfrm>
              <a:off x="4070992" y="5073908"/>
              <a:ext cx="7658292" cy="499050"/>
            </a:xfrm>
            <a:prstGeom prst="rect">
              <a:avLst/>
            </a:prstGeom>
            <a:solidFill>
              <a:srgbClr val="4198A5"/>
            </a:solidFill>
            <a:ln>
              <a:noFill/>
            </a:ln>
          </p:spPr>
          <p:txBody>
            <a:bodyPr wrap="square">
              <a:spAutoFit/>
            </a:bodyPr>
            <a:lstStyle/>
            <a:p>
              <a:pPr algn="ctr" defTabSz="914126"/>
              <a:endParaRPr lang="en-US" sz="2799" cap="all" dirty="0">
                <a:solidFill>
                  <a:prstClr val="white"/>
                </a:solidFill>
                <a:latin typeface="Arial" pitchFamily="34" charset="0"/>
                <a:cs typeface="Arial" pitchFamily="34" charset="0"/>
              </a:endParaRPr>
            </a:p>
          </p:txBody>
        </p:sp>
      </p:grpSp>
      <p:sp>
        <p:nvSpPr>
          <p:cNvPr id="10" name="TextBox 9"/>
          <p:cNvSpPr txBox="1"/>
          <p:nvPr/>
        </p:nvSpPr>
        <p:spPr>
          <a:xfrm>
            <a:off x="1676400" y="1857518"/>
            <a:ext cx="8839200" cy="2554545"/>
          </a:xfrm>
          <a:prstGeom prst="rect">
            <a:avLst/>
          </a:prstGeom>
          <a:noFill/>
        </p:spPr>
        <p:txBody>
          <a:bodyPr wrap="square" rtlCol="0">
            <a:spAutoFit/>
          </a:bodyPr>
          <a:lstStyle/>
          <a:p>
            <a:pPr algn="ctr"/>
            <a:r>
              <a:rPr lang="en-US" sz="8000" b="1" dirty="0">
                <a:solidFill>
                  <a:schemeClr val="bg1"/>
                </a:solidFill>
                <a:effectLst>
                  <a:outerShdw blurRad="38100" dist="38100" dir="2700000" algn="tl">
                    <a:srgbClr val="000000">
                      <a:alpha val="43137"/>
                    </a:srgbClr>
                  </a:outerShdw>
                </a:effectLst>
              </a:rPr>
              <a:t>Human Factors &amp; Patient Safety </a:t>
            </a:r>
            <a:endParaRPr lang="en-US" sz="8000" b="1" spc="-150" dirty="0">
              <a:ln>
                <a:solidFill>
                  <a:srgbClr val="4198A5"/>
                </a:solidFill>
              </a:ln>
              <a:solidFill>
                <a:schemeClr val="bg1"/>
              </a:solidFill>
              <a:effectLst>
                <a:outerShdw blurRad="38100" dist="38100" dir="2700000" algn="tl">
                  <a:srgbClr val="000000">
                    <a:alpha val="43137"/>
                  </a:srgbClr>
                </a:outerShdw>
              </a:effectLst>
              <a:latin typeface="Arial Narrow Bold"/>
              <a:cs typeface="Arial Narrow Bold"/>
            </a:endParaRPr>
          </a:p>
        </p:txBody>
      </p:sp>
    </p:spTree>
    <p:extLst>
      <p:ext uri="{BB962C8B-B14F-4D97-AF65-F5344CB8AC3E}">
        <p14:creationId xmlns:p14="http://schemas.microsoft.com/office/powerpoint/2010/main" val="166356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8" y="828860"/>
            <a:ext cx="10972801" cy="711081"/>
          </a:xfrm>
        </p:spPr>
        <p:txBody>
          <a:bodyPr>
            <a:noAutofit/>
          </a:bodyPr>
          <a:lstStyle/>
          <a:p>
            <a:r>
              <a:rPr lang="en-US" sz="4400" dirty="0">
                <a:solidFill>
                  <a:srgbClr val="007171"/>
                </a:solidFill>
              </a:rPr>
              <a:t>Medical errors</a:t>
            </a:r>
            <a:endParaRPr lang="en-US" sz="4400" dirty="0">
              <a:solidFill>
                <a:srgbClr val="007171"/>
              </a:solidFill>
              <a:latin typeface="Arial Narrow"/>
              <a:cs typeface="Arial Narrow"/>
            </a:endParaRPr>
          </a:p>
        </p:txBody>
      </p:sp>
      <p:grpSp>
        <p:nvGrpSpPr>
          <p:cNvPr id="106" name="Group 105"/>
          <p:cNvGrpSpPr/>
          <p:nvPr/>
        </p:nvGrpSpPr>
        <p:grpSpPr>
          <a:xfrm>
            <a:off x="0" y="5257800"/>
            <a:ext cx="12192001" cy="1600199"/>
            <a:chOff x="1143778" y="4745826"/>
            <a:chExt cx="11045046" cy="1817445"/>
          </a:xfrm>
          <a:solidFill>
            <a:srgbClr val="68B2D7"/>
          </a:solidFill>
        </p:grpSpPr>
        <p:sp>
          <p:nvSpPr>
            <p:cNvPr id="10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110" name="Right Triangle 109"/>
            <p:cNvSpPr/>
            <p:nvPr/>
          </p:nvSpPr>
          <p:spPr>
            <a:xfrm rot="16200000">
              <a:off x="1793305" y="4096299"/>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
        <p:nvSpPr>
          <p:cNvPr id="8" name="TextBox 7"/>
          <p:cNvSpPr txBox="1"/>
          <p:nvPr/>
        </p:nvSpPr>
        <p:spPr>
          <a:xfrm>
            <a:off x="209158" y="2204957"/>
            <a:ext cx="7568847" cy="1938992"/>
          </a:xfrm>
          <a:prstGeom prst="rect">
            <a:avLst/>
          </a:prstGeom>
          <a:noFill/>
        </p:spPr>
        <p:txBody>
          <a:bodyPr wrap="square" rtlCol="0">
            <a:spAutoFit/>
          </a:bodyPr>
          <a:lstStyle/>
          <a:p>
            <a:pPr>
              <a:buNone/>
            </a:pPr>
            <a:r>
              <a:rPr lang="en-US" sz="3200" dirty="0"/>
              <a:t>Failure of a planned action to be completed as intended or  the use of a wrong plan to achieve an aim</a:t>
            </a:r>
          </a:p>
          <a:p>
            <a:endParaRPr lang="en-US" dirty="0">
              <a:solidFill>
                <a:srgbClr val="00717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618" y="1880497"/>
            <a:ext cx="3892562" cy="2587912"/>
          </a:xfrm>
          <a:prstGeom prst="rect">
            <a:avLst/>
          </a:prstGeom>
        </p:spPr>
      </p:pic>
    </p:spTree>
    <p:extLst>
      <p:ext uri="{BB962C8B-B14F-4D97-AF65-F5344CB8AC3E}">
        <p14:creationId xmlns:p14="http://schemas.microsoft.com/office/powerpoint/2010/main" val="10607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0126" y="0"/>
            <a:ext cx="8751875" cy="5477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86834" y="234464"/>
            <a:ext cx="8500059" cy="792159"/>
          </a:xfrm>
        </p:spPr>
        <p:txBody>
          <a:bodyPr>
            <a:noAutofit/>
          </a:bodyPr>
          <a:lstStyle/>
          <a:p>
            <a:r>
              <a:rPr lang="en-US" sz="4400" dirty="0">
                <a:solidFill>
                  <a:srgbClr val="007171"/>
                </a:solidFill>
              </a:rPr>
              <a:t>Medical Errors </a:t>
            </a:r>
            <a:endParaRPr lang="en-US" sz="4400" dirty="0">
              <a:solidFill>
                <a:srgbClr val="007171"/>
              </a:solidFill>
              <a:latin typeface="Arial Narrow"/>
              <a:cs typeface="Arial Narrow"/>
            </a:endParaRPr>
          </a:p>
        </p:txBody>
      </p:sp>
      <p:sp>
        <p:nvSpPr>
          <p:cNvPr id="110" name="Right Triangle 109"/>
          <p:cNvSpPr/>
          <p:nvPr/>
        </p:nvSpPr>
        <p:spPr>
          <a:xfrm rot="16200000">
            <a:off x="952501" y="4152899"/>
            <a:ext cx="1752598" cy="3657601"/>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9" name="TextBox 8"/>
          <p:cNvSpPr txBox="1"/>
          <p:nvPr/>
        </p:nvSpPr>
        <p:spPr>
          <a:xfrm>
            <a:off x="4800600" y="1295400"/>
            <a:ext cx="8282584"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t>Expired medication dispensed</a:t>
            </a:r>
          </a:p>
          <a:p>
            <a:pPr marL="342900" indent="-342900">
              <a:lnSpc>
                <a:spcPct val="150000"/>
              </a:lnSpc>
              <a:buFont typeface="Arial" panose="020B0604020202020204" pitchFamily="34" charset="0"/>
              <a:buChar char="•"/>
            </a:pPr>
            <a:r>
              <a:rPr lang="en-US" dirty="0"/>
              <a:t>Un planned hysterectomy</a:t>
            </a:r>
          </a:p>
          <a:p>
            <a:pPr marL="342900" indent="-342900">
              <a:lnSpc>
                <a:spcPct val="150000"/>
              </a:lnSpc>
              <a:buFont typeface="Arial" panose="020B0604020202020204" pitchFamily="34" charset="0"/>
              <a:buChar char="•"/>
            </a:pPr>
            <a:r>
              <a:rPr lang="en-US" dirty="0"/>
              <a:t>Wrong Sponge counting  </a:t>
            </a:r>
          </a:p>
          <a:p>
            <a:pPr marL="342900" indent="-342900">
              <a:lnSpc>
                <a:spcPct val="150000"/>
              </a:lnSpc>
              <a:buFont typeface="Arial" panose="020B0604020202020204" pitchFamily="34" charset="0"/>
              <a:buChar char="•"/>
            </a:pPr>
            <a:r>
              <a:rPr lang="en-US" dirty="0"/>
              <a:t>Self  </a:t>
            </a:r>
            <a:r>
              <a:rPr lang="en-US" dirty="0" err="1"/>
              <a:t>extubation</a:t>
            </a:r>
            <a:endParaRPr lang="en-US" dirty="0"/>
          </a:p>
          <a:p>
            <a:pPr marL="342900" indent="-342900">
              <a:lnSpc>
                <a:spcPct val="150000"/>
              </a:lnSpc>
              <a:buFont typeface="Arial" panose="020B0604020202020204" pitchFamily="34" charset="0"/>
              <a:buChar char="•"/>
            </a:pPr>
            <a:r>
              <a:rPr lang="en-US" dirty="0"/>
              <a:t>Wrong patient ID , went to wrong procedure </a:t>
            </a:r>
          </a:p>
          <a:p>
            <a:pPr marL="342900" indent="-342900">
              <a:lnSpc>
                <a:spcPct val="150000"/>
              </a:lnSpc>
              <a:buFont typeface="Arial" panose="020B0604020202020204" pitchFamily="34" charset="0"/>
              <a:buChar char="•"/>
            </a:pPr>
            <a:r>
              <a:rPr lang="en-US" dirty="0"/>
              <a:t>Wrong medication delivered</a:t>
            </a:r>
          </a:p>
          <a:p>
            <a:pPr marL="342900" indent="-342900">
              <a:lnSpc>
                <a:spcPct val="150000"/>
              </a:lnSpc>
              <a:buFont typeface="Arial" panose="020B0604020202020204" pitchFamily="34" charset="0"/>
              <a:buChar char="•"/>
            </a:pPr>
            <a:r>
              <a:rPr lang="en-US" dirty="0"/>
              <a:t>Wrong dose administered  </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38" y="147818"/>
            <a:ext cx="4167785" cy="601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050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4609"/>
            <a:ext cx="8596668" cy="1168398"/>
          </a:xfrm>
        </p:spPr>
        <p:txBody>
          <a:bodyPr>
            <a:normAutofit/>
          </a:bodyPr>
          <a:lstStyle/>
          <a:p>
            <a:r>
              <a:rPr lang="en-US" sz="4400" dirty="0">
                <a:solidFill>
                  <a:srgbClr val="007171"/>
                </a:solidFill>
              </a:rPr>
              <a:t>Sources of Error</a:t>
            </a:r>
          </a:p>
        </p:txBody>
      </p:sp>
      <p:sp>
        <p:nvSpPr>
          <p:cNvPr id="7" name="Date Placeholder 6"/>
          <p:cNvSpPr>
            <a:spLocks noGrp="1"/>
          </p:cNvSpPr>
          <p:nvPr>
            <p:ph type="dt" sz="half" idx="10"/>
          </p:nvPr>
        </p:nvSpPr>
        <p:spPr/>
        <p:txBody>
          <a:bodyPr/>
          <a:lstStyle/>
          <a:p>
            <a:fld id="{9C07A36F-6849-4C9E-87E8-8A91EA13BAAD}" type="datetime1">
              <a:rPr lang="en-US" smtClean="0"/>
              <a:t>1/27/2019</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9" name="Content Placeholder 8"/>
          <p:cNvPicPr>
            <a:picLocks noGrp="1"/>
          </p:cNvPicPr>
          <p:nvPr>
            <p:ph sz="quarter" idx="4"/>
          </p:nvPr>
        </p:nvPicPr>
        <p:blipFill rotWithShape="1">
          <a:blip r:embed="rId2"/>
          <a:srcRect l="11080" t="31635" r="12834" b="26226"/>
          <a:stretch/>
        </p:blipFill>
        <p:spPr bwMode="auto">
          <a:xfrm>
            <a:off x="241300" y="1777999"/>
            <a:ext cx="9448800" cy="46284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572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9792"/>
            <a:ext cx="10972801" cy="711081"/>
          </a:xfrm>
        </p:spPr>
        <p:txBody>
          <a:bodyPr/>
          <a:lstStyle/>
          <a:p>
            <a:r>
              <a:rPr lang="en-US" b="1" dirty="0">
                <a:solidFill>
                  <a:srgbClr val="007171"/>
                </a:solidFill>
              </a:rPr>
              <a:t>The Most Common Medical Errors</a:t>
            </a:r>
          </a:p>
        </p:txBody>
      </p:sp>
      <p:sp>
        <p:nvSpPr>
          <p:cNvPr id="9" name="Content Placeholder 8"/>
          <p:cNvSpPr>
            <a:spLocks noGrp="1"/>
          </p:cNvSpPr>
          <p:nvPr>
            <p:ph sz="half" idx="2"/>
          </p:nvPr>
        </p:nvSpPr>
        <p:spPr>
          <a:xfrm>
            <a:off x="634181" y="1480528"/>
            <a:ext cx="4185623" cy="4288762"/>
          </a:xfrm>
        </p:spPr>
        <p:txBody>
          <a:bodyPr>
            <a:normAutofit/>
          </a:bodyPr>
          <a:lstStyle/>
          <a:p>
            <a:endParaRPr lang="en-US" sz="2400" dirty="0"/>
          </a:p>
          <a:p>
            <a:r>
              <a:rPr lang="en-US" sz="2400" dirty="0"/>
              <a:t>Wrong site surgery (13.4%)</a:t>
            </a:r>
          </a:p>
          <a:p>
            <a:r>
              <a:rPr lang="en-US" sz="2400" dirty="0"/>
              <a:t>Patient suicide (11.9%)</a:t>
            </a:r>
          </a:p>
          <a:p>
            <a:r>
              <a:rPr lang="en-US" sz="2400" dirty="0"/>
              <a:t>Operative and post operative complication (10.8% )</a:t>
            </a:r>
          </a:p>
          <a:p>
            <a:r>
              <a:rPr lang="en-US" sz="2400" dirty="0"/>
              <a:t>Delay in treatment  (8.6 %)</a:t>
            </a:r>
          </a:p>
          <a:p>
            <a:r>
              <a:rPr lang="en-US" sz="2400" dirty="0"/>
              <a:t>Medication error (8.1 %)</a:t>
            </a:r>
          </a:p>
          <a:p>
            <a:r>
              <a:rPr lang="en-US" sz="2400" dirty="0"/>
              <a:t>Patient fall (6.4 %)</a:t>
            </a:r>
          </a:p>
          <a:p>
            <a:endParaRPr lang="en-US" dirty="0"/>
          </a:p>
          <a:p>
            <a:endParaRPr lang="en-US" dirty="0"/>
          </a:p>
          <a:p>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913" y="1598995"/>
            <a:ext cx="5299076" cy="3819525"/>
          </a:xfrm>
          <a:prstGeom prst="rect">
            <a:avLst/>
          </a:prstGeom>
        </p:spPr>
      </p:pic>
      <p:grpSp>
        <p:nvGrpSpPr>
          <p:cNvPr id="10"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2"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spTree>
    <p:extLst>
      <p:ext uri="{BB962C8B-B14F-4D97-AF65-F5344CB8AC3E}">
        <p14:creationId xmlns:p14="http://schemas.microsoft.com/office/powerpoint/2010/main" val="129831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552697"/>
            <a:ext cx="10972801" cy="711081"/>
          </a:xfrm>
        </p:spPr>
        <p:txBody>
          <a:bodyPr>
            <a:noAutofit/>
          </a:bodyPr>
          <a:lstStyle/>
          <a:p>
            <a:r>
              <a:rPr lang="en-US" sz="4800" b="1" dirty="0">
                <a:solidFill>
                  <a:srgbClr val="007171"/>
                </a:solidFill>
              </a:rPr>
              <a:t>Burden of the Medical Errors</a:t>
            </a:r>
          </a:p>
        </p:txBody>
      </p:sp>
      <p:sp>
        <p:nvSpPr>
          <p:cNvPr id="10" name="Content Placeholder 9"/>
          <p:cNvSpPr>
            <a:spLocks noGrp="1"/>
          </p:cNvSpPr>
          <p:nvPr>
            <p:ph idx="1"/>
          </p:nvPr>
        </p:nvSpPr>
        <p:spPr/>
        <p:txBody>
          <a:bodyPr>
            <a:normAutofit/>
          </a:bodyPr>
          <a:lstStyle/>
          <a:p>
            <a:endParaRPr lang="en-US" sz="4400" dirty="0"/>
          </a:p>
          <a:p>
            <a:r>
              <a:rPr lang="en-US" sz="4400" dirty="0"/>
              <a:t>How many of you know or had come cross any Medical Error?</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14</a:t>
            </a:fld>
            <a:endParaRPr lang="en-US" dirty="0"/>
          </a:p>
        </p:txBody>
      </p:sp>
      <p:grpSp>
        <p:nvGrpSpPr>
          <p:cNvPr id="6"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12"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291275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306596"/>
            <a:ext cx="8077200" cy="5847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855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7574" y="274641"/>
            <a:ext cx="11234828" cy="711081"/>
          </a:xfrm>
          <a:prstGeom prst="rect">
            <a:avLst/>
          </a:prstGeom>
          <a:solidFill>
            <a:schemeClr val="bg1"/>
          </a:solidFill>
        </p:spPr>
        <p:txBody>
          <a:bodyPr>
            <a:noAutofit/>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r>
              <a:rPr lang="en-US" sz="4400" b="1" dirty="0">
                <a:solidFill>
                  <a:srgbClr val="007171"/>
                </a:solidFill>
              </a:rPr>
              <a:t>Causes of Medical Errors ?</a:t>
            </a:r>
            <a:endParaRPr lang="en-US" sz="4400" dirty="0">
              <a:solidFill>
                <a:srgbClr val="007171"/>
              </a:solidFill>
              <a:latin typeface="Arial Narrow"/>
              <a:cs typeface="Arial Narrow"/>
            </a:endParaRPr>
          </a:p>
        </p:txBody>
      </p:sp>
      <p:graphicFrame>
        <p:nvGraphicFramePr>
          <p:cNvPr id="5" name="Content Placeholder 5"/>
          <p:cNvGraphicFramePr>
            <a:graphicFrameLocks/>
          </p:cNvGraphicFramePr>
          <p:nvPr>
            <p:extLst>
              <p:ext uri="{D42A27DB-BD31-4B8C-83A1-F6EECF244321}">
                <p14:modId xmlns:p14="http://schemas.microsoft.com/office/powerpoint/2010/main" val="1758491474"/>
              </p:ext>
            </p:extLst>
          </p:nvPr>
        </p:nvGraphicFramePr>
        <p:xfrm>
          <a:off x="888119" y="1371600"/>
          <a:ext cx="10153738" cy="514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225"/>
            <a:ext cx="11680355" cy="1066800"/>
          </a:xfrm>
        </p:spPr>
        <p:txBody>
          <a:bodyPr>
            <a:noAutofit/>
          </a:bodyPr>
          <a:lstStyle/>
          <a:p>
            <a:r>
              <a:rPr lang="en-CA" sz="4400" dirty="0">
                <a:solidFill>
                  <a:srgbClr val="007171"/>
                </a:solidFill>
                <a:latin typeface="Arial Narrow"/>
                <a:cs typeface="Arial Narrow"/>
              </a:rPr>
              <a:t>How Does the Team Communicate?</a:t>
            </a:r>
            <a:endParaRPr lang="en-CA" sz="2800" dirty="0">
              <a:solidFill>
                <a:srgbClr val="007171"/>
              </a:solidFill>
              <a:latin typeface="Arial Narrow"/>
              <a:cs typeface="Arial Narrow"/>
            </a:endParaRPr>
          </a:p>
        </p:txBody>
      </p:sp>
      <p:grpSp>
        <p:nvGrpSpPr>
          <p:cNvPr id="106" name="Group 105"/>
          <p:cNvGrpSpPr/>
          <p:nvPr/>
        </p:nvGrpSpPr>
        <p:grpSpPr>
          <a:xfrm>
            <a:off x="0" y="5610121"/>
            <a:ext cx="12192001" cy="1247879"/>
            <a:chOff x="1143778" y="4745826"/>
            <a:chExt cx="11045046" cy="1817445"/>
          </a:xfrm>
          <a:solidFill>
            <a:schemeClr val="accent3">
              <a:lumMod val="60000"/>
              <a:lumOff val="40000"/>
            </a:schemeClr>
          </a:solidFill>
        </p:grpSpPr>
        <p:sp>
          <p:nvSpPr>
            <p:cNvPr id="109" name="Rectangle 108"/>
            <p:cNvSpPr/>
            <p:nvPr/>
          </p:nvSpPr>
          <p:spPr>
            <a:xfrm>
              <a:off x="4258126" y="4745829"/>
              <a:ext cx="7930698" cy="181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sp>
          <p:nvSpPr>
            <p:cNvPr id="110" name="Right Triangle 109"/>
            <p:cNvSpPr/>
            <p:nvPr/>
          </p:nvSpPr>
          <p:spPr>
            <a:xfrm rot="16200000">
              <a:off x="1793305" y="4096299"/>
              <a:ext cx="1817444" cy="31164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grpSp>
      <p:sp>
        <p:nvSpPr>
          <p:cNvPr id="3" name="TextBox 2"/>
          <p:cNvSpPr txBox="1"/>
          <p:nvPr/>
        </p:nvSpPr>
        <p:spPr>
          <a:xfrm>
            <a:off x="609600" y="1301251"/>
            <a:ext cx="9067800" cy="4832092"/>
          </a:xfrm>
          <a:prstGeom prst="rect">
            <a:avLst/>
          </a:prstGeom>
          <a:noFill/>
        </p:spPr>
        <p:txBody>
          <a:bodyPr wrap="square" rtlCol="0">
            <a:spAutoFit/>
          </a:bodyPr>
          <a:lstStyle/>
          <a:p>
            <a:pPr lvl="0">
              <a:spcAft>
                <a:spcPts val="1200"/>
              </a:spcAft>
              <a:defRPr/>
            </a:pPr>
            <a:r>
              <a:rPr lang="en-US" b="1" dirty="0">
                <a:solidFill>
                  <a:srgbClr val="DC473A"/>
                </a:solidFill>
              </a:rPr>
              <a:t>Causes of Medical Errors </a:t>
            </a:r>
          </a:p>
          <a:p>
            <a:pPr lvl="0">
              <a:spcAft>
                <a:spcPts val="1200"/>
              </a:spcAft>
              <a:defRPr/>
            </a:pPr>
            <a:endParaRPr kumimoji="0" lang="en-US" b="1" i="0" u="none" strike="noStrike" kern="1200" cap="none" spc="0" normalizeH="0" baseline="0" noProof="0" dirty="0">
              <a:ln>
                <a:noFill/>
              </a:ln>
              <a:solidFill>
                <a:srgbClr val="DC473A"/>
              </a:solidFill>
              <a:effectLst/>
              <a:uLnTx/>
              <a:uFillTx/>
              <a:latin typeface="Arial Narrow"/>
              <a:cs typeface="Arial Narrow"/>
            </a:endParaRPr>
          </a:p>
          <a:p>
            <a:pPr>
              <a:buNone/>
            </a:pPr>
            <a:r>
              <a:rPr lang="en-US" b="1" dirty="0">
                <a:solidFill>
                  <a:srgbClr val="0070C0"/>
                </a:solidFill>
              </a:rPr>
              <a:t>1- Healthcare Complexity</a:t>
            </a:r>
          </a:p>
          <a:p>
            <a:pPr lvl="1"/>
            <a:r>
              <a:rPr lang="en-US" dirty="0"/>
              <a:t>Complicated technologies</a:t>
            </a:r>
          </a:p>
          <a:p>
            <a:pPr lvl="1"/>
            <a:r>
              <a:rPr lang="en-US" dirty="0"/>
              <a:t>Drugs interaction. </a:t>
            </a:r>
          </a:p>
          <a:p>
            <a:pPr lvl="1"/>
            <a:r>
              <a:rPr lang="en-US" dirty="0"/>
              <a:t>Intensive care</a:t>
            </a:r>
          </a:p>
          <a:p>
            <a:pPr lvl="1"/>
            <a:r>
              <a:rPr lang="en-US" dirty="0"/>
              <a:t>Prolonged hospital stay. </a:t>
            </a:r>
          </a:p>
          <a:p>
            <a:pPr lvl="1"/>
            <a:r>
              <a:rPr lang="en-US" dirty="0"/>
              <a:t>Multidisciplinary approach </a:t>
            </a:r>
          </a:p>
          <a:p>
            <a:endParaRPr lang="en-US" b="1" dirty="0"/>
          </a:p>
          <a:p>
            <a:endParaRPr lang="en-US" b="1" dirty="0"/>
          </a:p>
          <a:p>
            <a:endParaRPr lang="en-US" b="1" dirty="0"/>
          </a:p>
          <a:p>
            <a:pPr lvl="0">
              <a:spcAft>
                <a:spcPts val="1200"/>
              </a:spcAft>
              <a:defRPr/>
            </a:pPr>
            <a:endParaRPr kumimoji="0" lang="en-CA" b="0" i="0" u="none" strike="noStrike" kern="1200" cap="none" spc="0" normalizeH="0" baseline="0" noProof="0" dirty="0">
              <a:ln>
                <a:noFill/>
              </a:ln>
              <a:solidFill>
                <a:srgbClr val="007171"/>
              </a:solidFill>
              <a:effectLst/>
              <a:uLnTx/>
              <a:uFillTx/>
              <a:latin typeface="Arial Narrow"/>
              <a:cs typeface="Arial Narrow"/>
            </a:endParaRPr>
          </a:p>
        </p:txBody>
      </p:sp>
      <p:grpSp>
        <p:nvGrpSpPr>
          <p:cNvPr id="11" name="مجموعة 10"/>
          <p:cNvGrpSpPr/>
          <p:nvPr/>
        </p:nvGrpSpPr>
        <p:grpSpPr>
          <a:xfrm>
            <a:off x="5943600" y="1752600"/>
            <a:ext cx="3173043" cy="1903825"/>
            <a:chOff x="0" y="457208"/>
            <a:chExt cx="3173043" cy="1903825"/>
          </a:xfrm>
          <a:scene3d>
            <a:camera prst="orthographicFront">
              <a:rot lat="0" lon="0" rev="0"/>
            </a:camera>
            <a:lightRig rig="contrasting" dir="t">
              <a:rot lat="0" lon="0" rev="1200000"/>
            </a:lightRig>
          </a:scene3d>
        </p:grpSpPr>
        <p:sp>
          <p:nvSpPr>
            <p:cNvPr id="14" name="مستطيل 13"/>
            <p:cNvSpPr/>
            <p:nvPr/>
          </p:nvSpPr>
          <p:spPr>
            <a:xfrm>
              <a:off x="0" y="457208"/>
              <a:ext cx="3173043" cy="1903825"/>
            </a:xfrm>
            <a:prstGeom prst="rect">
              <a:avLst/>
            </a:prstGeom>
            <a:ln>
              <a:solidFill>
                <a:srgbClr val="FFCCFF"/>
              </a:solidFill>
            </a:ln>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مستطيل 14"/>
            <p:cNvSpPr/>
            <p:nvPr/>
          </p:nvSpPr>
          <p:spPr>
            <a:xfrm>
              <a:off x="0" y="457208"/>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a:t>Healthcare Complexity</a:t>
              </a:r>
              <a:endParaRPr lang="ar-SA" sz="2800" kern="1200" dirty="0"/>
            </a:p>
          </p:txBody>
        </p:sp>
      </p:grpSp>
    </p:spTree>
    <p:extLst>
      <p:ext uri="{BB962C8B-B14F-4D97-AF65-F5344CB8AC3E}">
        <p14:creationId xmlns:p14="http://schemas.microsoft.com/office/powerpoint/2010/main" val="93294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5"/>
          <p:cNvGrpSpPr/>
          <p:nvPr/>
        </p:nvGrpSpPr>
        <p:grpSpPr>
          <a:xfrm>
            <a:off x="0" y="5610121"/>
            <a:ext cx="12192001" cy="1247879"/>
            <a:chOff x="1143778" y="4745826"/>
            <a:chExt cx="11045046" cy="1817445"/>
          </a:xfrm>
          <a:solidFill>
            <a:schemeClr val="accent3">
              <a:lumMod val="60000"/>
              <a:lumOff val="40000"/>
            </a:schemeClr>
          </a:solidFill>
        </p:grpSpPr>
        <p:sp>
          <p:nvSpPr>
            <p:cNvPr id="4" name="Rectangle 108"/>
            <p:cNvSpPr/>
            <p:nvPr/>
          </p:nvSpPr>
          <p:spPr>
            <a:xfrm>
              <a:off x="4258126" y="4745829"/>
              <a:ext cx="7930698" cy="181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sp>
          <p:nvSpPr>
            <p:cNvPr id="5" name="Right Triangle 109"/>
            <p:cNvSpPr/>
            <p:nvPr/>
          </p:nvSpPr>
          <p:spPr>
            <a:xfrm rot="16200000">
              <a:off x="1793305" y="4096299"/>
              <a:ext cx="1817444" cy="31164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grpSp>
      <p:sp>
        <p:nvSpPr>
          <p:cNvPr id="6" name="مستطيل 5"/>
          <p:cNvSpPr/>
          <p:nvPr/>
        </p:nvSpPr>
        <p:spPr>
          <a:xfrm>
            <a:off x="392126" y="838200"/>
            <a:ext cx="6237274" cy="1697068"/>
          </a:xfrm>
          <a:prstGeom prst="rect">
            <a:avLst/>
          </a:prstGeom>
        </p:spPr>
        <p:txBody>
          <a:bodyPr wrap="square">
            <a:spAutoFit/>
          </a:bodyPr>
          <a:lstStyle/>
          <a:p>
            <a:pPr>
              <a:lnSpc>
                <a:spcPct val="150000"/>
              </a:lnSpc>
              <a:buNone/>
            </a:pPr>
            <a:r>
              <a:rPr lang="en-US" b="1" dirty="0">
                <a:solidFill>
                  <a:srgbClr val="0070C0"/>
                </a:solidFill>
              </a:rPr>
              <a:t>2- System and Process Design </a:t>
            </a:r>
          </a:p>
          <a:p>
            <a:pPr lvl="1">
              <a:lnSpc>
                <a:spcPct val="150000"/>
              </a:lnSpc>
            </a:pPr>
            <a:r>
              <a:rPr lang="en-US" dirty="0"/>
              <a:t>Inadequate communication, </a:t>
            </a:r>
          </a:p>
          <a:p>
            <a:pPr lvl="1">
              <a:lnSpc>
                <a:spcPct val="150000"/>
              </a:lnSpc>
            </a:pPr>
            <a:r>
              <a:rPr lang="en-US" dirty="0"/>
              <a:t>Unclear  lines of authority</a:t>
            </a:r>
          </a:p>
        </p:txBody>
      </p:sp>
      <p:grpSp>
        <p:nvGrpSpPr>
          <p:cNvPr id="7" name="مجموعة 6"/>
          <p:cNvGrpSpPr/>
          <p:nvPr/>
        </p:nvGrpSpPr>
        <p:grpSpPr>
          <a:xfrm>
            <a:off x="5943600" y="838200"/>
            <a:ext cx="3173043" cy="1903825"/>
            <a:chOff x="3490347" y="509697"/>
            <a:chExt cx="3173043" cy="1903825"/>
          </a:xfrm>
          <a:scene3d>
            <a:camera prst="orthographicFront">
              <a:rot lat="0" lon="0" rev="0"/>
            </a:camera>
            <a:lightRig rig="contrasting" dir="t">
              <a:rot lat="0" lon="0" rev="1200000"/>
            </a:lightRig>
          </a:scene3d>
        </p:grpSpPr>
        <p:sp>
          <p:nvSpPr>
            <p:cNvPr id="8" name="مستطيل 7"/>
            <p:cNvSpPr/>
            <p:nvPr/>
          </p:nvSpPr>
          <p:spPr>
            <a:xfrm>
              <a:off x="3490347" y="509697"/>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مستطيل 8"/>
            <p:cNvSpPr/>
            <p:nvPr/>
          </p:nvSpPr>
          <p:spPr>
            <a:xfrm>
              <a:off x="3490347" y="509697"/>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a:t>System and Process Design </a:t>
              </a:r>
              <a:endParaRPr lang="ar-SA" sz="2800" kern="1200" dirty="0"/>
            </a:p>
          </p:txBody>
        </p:sp>
      </p:grpSp>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3429000"/>
            <a:ext cx="3051908" cy="1906175"/>
          </a:xfrm>
          <a:prstGeom prst="rect">
            <a:avLst/>
          </a:prstGeom>
        </p:spPr>
      </p:pic>
    </p:spTree>
    <p:extLst>
      <p:ext uri="{BB962C8B-B14F-4D97-AF65-F5344CB8AC3E}">
        <p14:creationId xmlns:p14="http://schemas.microsoft.com/office/powerpoint/2010/main" val="171802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6692"/>
          </a:xfrm>
        </p:spPr>
        <p:txBody>
          <a:bodyPr/>
          <a:lstStyle/>
          <a:p>
            <a:r>
              <a:rPr lang="en-US" b="1" dirty="0" err="1"/>
              <a:t>Cont</a:t>
            </a:r>
            <a:r>
              <a:rPr lang="en-US" b="1" dirty="0"/>
              <a:t>: </a:t>
            </a:r>
            <a:endParaRPr lang="en-US" dirty="0"/>
          </a:p>
        </p:txBody>
      </p:sp>
      <p:sp>
        <p:nvSpPr>
          <p:cNvPr id="3" name="Content Placeholder 2"/>
          <p:cNvSpPr>
            <a:spLocks noGrp="1"/>
          </p:cNvSpPr>
          <p:nvPr>
            <p:ph idx="1"/>
          </p:nvPr>
        </p:nvSpPr>
        <p:spPr>
          <a:xfrm>
            <a:off x="677334" y="1575702"/>
            <a:ext cx="6409266" cy="3880773"/>
          </a:xfrm>
        </p:spPr>
        <p:txBody>
          <a:bodyPr>
            <a:noAutofit/>
          </a:bodyPr>
          <a:lstStyle/>
          <a:p>
            <a:pPr>
              <a:buNone/>
            </a:pPr>
            <a:r>
              <a:rPr lang="en-US" sz="2400" b="1" dirty="0">
                <a:solidFill>
                  <a:srgbClr val="0070C0"/>
                </a:solidFill>
              </a:rPr>
              <a:t>3- Environmental factors. </a:t>
            </a:r>
          </a:p>
          <a:p>
            <a:pPr lvl="1"/>
            <a:r>
              <a:rPr lang="en-US" sz="2400" dirty="0"/>
              <a:t>Over crowded services</a:t>
            </a:r>
          </a:p>
          <a:p>
            <a:pPr lvl="1"/>
            <a:r>
              <a:rPr lang="en-US" sz="2400" dirty="0"/>
              <a:t>Unsafe care provision areas</a:t>
            </a:r>
          </a:p>
          <a:p>
            <a:pPr lvl="1"/>
            <a:r>
              <a:rPr lang="en-US" sz="2400" dirty="0"/>
              <a:t>Areas poorly designed for safe monitoring </a:t>
            </a:r>
          </a:p>
          <a:p>
            <a:endParaRPr lang="en-US" sz="2400" dirty="0"/>
          </a:p>
          <a:p>
            <a:pPr>
              <a:buNone/>
            </a:pPr>
            <a:r>
              <a:rPr lang="en-US" sz="2400" b="1" dirty="0">
                <a:solidFill>
                  <a:srgbClr val="0070C0"/>
                </a:solidFill>
              </a:rPr>
              <a:t>4- Infrastructure failure. </a:t>
            </a:r>
          </a:p>
          <a:p>
            <a:pPr lvl="1"/>
            <a:r>
              <a:rPr lang="en-US" sz="2400" dirty="0"/>
              <a:t>Lack of documentation process</a:t>
            </a:r>
          </a:p>
          <a:p>
            <a:pPr lvl="1"/>
            <a:r>
              <a:rPr lang="en-US" sz="2400" dirty="0"/>
              <a:t>Lack of continuous improvement process </a:t>
            </a:r>
          </a:p>
        </p:txBody>
      </p:sp>
      <p:sp>
        <p:nvSpPr>
          <p:cNvPr id="4" name="Date Placeholder 3"/>
          <p:cNvSpPr>
            <a:spLocks noGrp="1"/>
          </p:cNvSpPr>
          <p:nvPr>
            <p:ph type="dt" sz="half" idx="10"/>
          </p:nvPr>
        </p:nvSpPr>
        <p:spPr/>
        <p:txBody>
          <a:bodyPr/>
          <a:lstStyle/>
          <a:p>
            <a:fld id="{BAB2445B-7324-4205-B9AF-CF3C3521439E}" type="datetime1">
              <a:rPr lang="en-US" smtClean="0"/>
              <a:t>1/27/2019</a:t>
            </a:fld>
            <a:endParaRPr lang="en-US" dirty="0"/>
          </a:p>
        </p:txBody>
      </p:sp>
      <p:sp>
        <p:nvSpPr>
          <p:cNvPr id="5" name="Slide Number Placeholder 4"/>
          <p:cNvSpPr>
            <a:spLocks noGrp="1"/>
          </p:cNvSpPr>
          <p:nvPr>
            <p:ph type="sldNum" sz="quarter" idx="12"/>
          </p:nvPr>
        </p:nvSpPr>
        <p:spPr/>
        <p:txBody>
          <a:bodyPr/>
          <a:lstStyle/>
          <a:p>
            <a:fld id="{519954A3-9DFD-4C44-94BA-B95130A3BA1C}" type="slidenum">
              <a:rPr lang="en-US" smtClean="0"/>
              <a:t>19</a:t>
            </a:fld>
            <a:endParaRPr lang="en-US" dirty="0"/>
          </a:p>
        </p:txBody>
      </p:sp>
      <p:grpSp>
        <p:nvGrpSpPr>
          <p:cNvPr id="6" name="مجموعة 5"/>
          <p:cNvGrpSpPr/>
          <p:nvPr/>
        </p:nvGrpSpPr>
        <p:grpSpPr>
          <a:xfrm>
            <a:off x="7391400" y="931075"/>
            <a:ext cx="3173043" cy="1903825"/>
            <a:chOff x="6980694" y="509697"/>
            <a:chExt cx="3173043" cy="1903825"/>
          </a:xfrm>
          <a:scene3d>
            <a:camera prst="orthographicFront">
              <a:rot lat="0" lon="0" rev="0"/>
            </a:camera>
            <a:lightRig rig="contrasting" dir="t">
              <a:rot lat="0" lon="0" rev="1200000"/>
            </a:lightRig>
          </a:scene3d>
        </p:grpSpPr>
        <p:sp>
          <p:nvSpPr>
            <p:cNvPr id="7" name="مستطيل 6"/>
            <p:cNvSpPr/>
            <p:nvPr/>
          </p:nvSpPr>
          <p:spPr>
            <a:xfrm>
              <a:off x="6980694" y="509697"/>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مستطيل 7"/>
            <p:cNvSpPr/>
            <p:nvPr/>
          </p:nvSpPr>
          <p:spPr>
            <a:xfrm>
              <a:off x="6980694" y="509697"/>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a:t>Environmental factors</a:t>
              </a:r>
              <a:endParaRPr lang="ar-SA" sz="2800" kern="1200" dirty="0"/>
            </a:p>
          </p:txBody>
        </p:sp>
      </p:grpSp>
      <p:grpSp>
        <p:nvGrpSpPr>
          <p:cNvPr id="9" name="مجموعة 8"/>
          <p:cNvGrpSpPr/>
          <p:nvPr/>
        </p:nvGrpSpPr>
        <p:grpSpPr>
          <a:xfrm>
            <a:off x="7391400" y="3895832"/>
            <a:ext cx="3173043" cy="1903825"/>
            <a:chOff x="1874316" y="2743202"/>
            <a:chExt cx="3173043" cy="1903825"/>
          </a:xfrm>
          <a:scene3d>
            <a:camera prst="orthographicFront">
              <a:rot lat="0" lon="0" rev="0"/>
            </a:camera>
            <a:lightRig rig="contrasting" dir="t">
              <a:rot lat="0" lon="0" rev="1200000"/>
            </a:lightRig>
          </a:scene3d>
        </p:grpSpPr>
        <p:sp>
          <p:nvSpPr>
            <p:cNvPr id="10" name="مستطيل 9"/>
            <p:cNvSpPr/>
            <p:nvPr/>
          </p:nvSpPr>
          <p:spPr>
            <a:xfrm>
              <a:off x="1874316" y="2743202"/>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مستطيل 10"/>
            <p:cNvSpPr/>
            <p:nvPr/>
          </p:nvSpPr>
          <p:spPr>
            <a:xfrm>
              <a:off x="1874316" y="2743202"/>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a:t>Infrastructure failure</a:t>
              </a:r>
              <a:r>
                <a:rPr lang="en-US" sz="1800" b="1" kern="1200" dirty="0"/>
                <a:t>. </a:t>
              </a:r>
              <a:endParaRPr lang="ar-SA" sz="1800" kern="1200" dirty="0"/>
            </a:p>
          </p:txBody>
        </p:sp>
      </p:grpSp>
    </p:spTree>
    <p:extLst>
      <p:ext uri="{BB962C8B-B14F-4D97-AF65-F5344CB8AC3E}">
        <p14:creationId xmlns:p14="http://schemas.microsoft.com/office/powerpoint/2010/main" val="240074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181"/>
            <a:ext cx="10972801" cy="711081"/>
          </a:xfrm>
        </p:spPr>
        <p:txBody>
          <a:bodyPr/>
          <a:lstStyle/>
          <a:p>
            <a:endParaRPr lang="en-US" dirty="0"/>
          </a:p>
        </p:txBody>
      </p:sp>
      <p:sp>
        <p:nvSpPr>
          <p:cNvPr id="3" name="Content Placeholder 2"/>
          <p:cNvSpPr>
            <a:spLocks noGrp="1"/>
          </p:cNvSpPr>
          <p:nvPr>
            <p:ph idx="1"/>
          </p:nvPr>
        </p:nvSpPr>
        <p:spPr>
          <a:xfrm>
            <a:off x="250723" y="1900100"/>
            <a:ext cx="10972801" cy="4987739"/>
          </a:xfrm>
        </p:spPr>
        <p:txBody>
          <a:bodyPr>
            <a:normAutofit/>
          </a:bodyPr>
          <a:lstStyle/>
          <a:p>
            <a:r>
              <a:rPr lang="en-US" sz="2400" b="1" dirty="0"/>
              <a:t>After completing this lecture you should:</a:t>
            </a:r>
          </a:p>
          <a:p>
            <a:pPr marL="0" indent="0">
              <a:buNone/>
            </a:pPr>
            <a:endParaRPr lang="en-US" dirty="0"/>
          </a:p>
          <a:p>
            <a:pPr lvl="1"/>
            <a:r>
              <a:rPr lang="en-US" sz="2000" dirty="0"/>
              <a:t>Define and describe the Human Factors and its relation to patient safety </a:t>
            </a:r>
          </a:p>
          <a:p>
            <a:pPr lvl="1"/>
            <a:r>
              <a:rPr lang="en-US" sz="2000" dirty="0"/>
              <a:t>Recognize the importance of applying human factors in healthcare</a:t>
            </a:r>
          </a:p>
          <a:p>
            <a:pPr lvl="1"/>
            <a:r>
              <a:rPr lang="en-US" sz="2000" dirty="0"/>
              <a:t>Summarize the impact of Human Factors on people’s health and patient safety</a:t>
            </a:r>
          </a:p>
          <a:p>
            <a:pPr lvl="1"/>
            <a:r>
              <a:rPr lang="en-US" sz="2000" dirty="0"/>
              <a:t>Differentiate between the different types of Medical Errors</a:t>
            </a:r>
          </a:p>
          <a:p>
            <a:pPr lvl="1"/>
            <a:r>
              <a:rPr lang="en-US" sz="2000" dirty="0"/>
              <a:t>Describe several specific Actions to reduce medical errors as related to Humans Factors</a:t>
            </a:r>
          </a:p>
        </p:txBody>
      </p:sp>
      <p:sp>
        <p:nvSpPr>
          <p:cNvPr id="5" name="Slide Number Placeholder 4"/>
          <p:cNvSpPr>
            <a:spLocks noGrp="1"/>
          </p:cNvSpPr>
          <p:nvPr>
            <p:ph type="sldNum" sz="quarter" idx="12"/>
          </p:nvPr>
        </p:nvSpPr>
        <p:spPr/>
        <p:txBody>
          <a:bodyPr/>
          <a:lstStyle/>
          <a:p>
            <a:fld id="{519954A3-9DFD-4C44-94BA-B95130A3BA1C}" type="slidenum">
              <a:rPr lang="en-US" smtClean="0"/>
              <a:t>2</a:t>
            </a:fld>
            <a:endParaRPr lang="en-US" dirty="0"/>
          </a:p>
        </p:txBody>
      </p:sp>
      <p:sp>
        <p:nvSpPr>
          <p:cNvPr id="6" name="مستطيل مستدير الزوايا 5"/>
          <p:cNvSpPr/>
          <p:nvPr/>
        </p:nvSpPr>
        <p:spPr>
          <a:xfrm>
            <a:off x="577645" y="371243"/>
            <a:ext cx="3003755" cy="970019"/>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7" name="مربع نص 6"/>
          <p:cNvSpPr txBox="1"/>
          <p:nvPr/>
        </p:nvSpPr>
        <p:spPr>
          <a:xfrm>
            <a:off x="1101213" y="555883"/>
            <a:ext cx="2286000" cy="584775"/>
          </a:xfrm>
          <a:prstGeom prst="rect">
            <a:avLst/>
          </a:prstGeom>
          <a:noFill/>
        </p:spPr>
        <p:txBody>
          <a:bodyPr wrap="square" rtlCol="1">
            <a:spAutoFit/>
          </a:bodyPr>
          <a:lstStyle/>
          <a:p>
            <a:r>
              <a:rPr lang="en-US" sz="3200" b="1" dirty="0">
                <a:solidFill>
                  <a:schemeClr val="bg1"/>
                </a:solidFill>
              </a:rPr>
              <a:t>Objectives</a:t>
            </a:r>
            <a:endParaRPr lang="ar-SA" sz="3200" b="1" dirty="0">
              <a:solidFill>
                <a:schemeClr val="bg1"/>
              </a:solidFill>
            </a:endParaRPr>
          </a:p>
        </p:txBody>
      </p:sp>
      <p:grpSp>
        <p:nvGrpSpPr>
          <p:cNvPr id="8" name="Group 105"/>
          <p:cNvGrpSpPr/>
          <p:nvPr/>
        </p:nvGrpSpPr>
        <p:grpSpPr>
          <a:xfrm>
            <a:off x="0" y="5257800"/>
            <a:ext cx="12192001" cy="1600199"/>
            <a:chOff x="1143778" y="4745826"/>
            <a:chExt cx="11045046" cy="1817445"/>
          </a:xfrm>
          <a:solidFill>
            <a:srgbClr val="68B2D7"/>
          </a:solidFill>
        </p:grpSpPr>
        <p:sp>
          <p:nvSpPr>
            <p:cNvPr id="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10" name="Right Triangle 109"/>
            <p:cNvSpPr/>
            <p:nvPr/>
          </p:nvSpPr>
          <p:spPr>
            <a:xfrm rot="16200000">
              <a:off x="1793305" y="4096299"/>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grpSp>
    </p:spTree>
    <p:extLst>
      <p:ext uri="{BB962C8B-B14F-4D97-AF65-F5344CB8AC3E}">
        <p14:creationId xmlns:p14="http://schemas.microsoft.com/office/powerpoint/2010/main" val="163803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 </a:t>
            </a:r>
          </a:p>
        </p:txBody>
      </p:sp>
      <p:sp>
        <p:nvSpPr>
          <p:cNvPr id="3" name="Content Placeholder 2"/>
          <p:cNvSpPr>
            <a:spLocks noGrp="1"/>
          </p:cNvSpPr>
          <p:nvPr>
            <p:ph idx="1"/>
          </p:nvPr>
        </p:nvSpPr>
        <p:spPr>
          <a:xfrm>
            <a:off x="335664" y="1616892"/>
            <a:ext cx="8596668" cy="3880773"/>
          </a:xfrm>
        </p:spPr>
        <p:txBody>
          <a:bodyPr>
            <a:normAutofit/>
          </a:bodyPr>
          <a:lstStyle/>
          <a:p>
            <a:pPr>
              <a:buNone/>
            </a:pPr>
            <a:r>
              <a:rPr lang="en-US" sz="2400" b="1" dirty="0">
                <a:solidFill>
                  <a:srgbClr val="0070C0"/>
                </a:solidFill>
              </a:rPr>
              <a:t>5- Human Factors and Ergonomics</a:t>
            </a:r>
            <a:endParaRPr lang="en-US" sz="2400" b="1" dirty="0">
              <a:solidFill>
                <a:srgbClr val="C00000"/>
              </a:solidFill>
            </a:endParaRPr>
          </a:p>
          <a:p>
            <a:r>
              <a:rPr lang="en-US" sz="2400" dirty="0">
                <a:solidFill>
                  <a:schemeClr val="tx1"/>
                </a:solidFill>
              </a:rPr>
              <a:t>Hungry</a:t>
            </a:r>
          </a:p>
          <a:p>
            <a:r>
              <a:rPr lang="en-US" sz="2400" dirty="0">
                <a:solidFill>
                  <a:schemeClr val="tx1"/>
                </a:solidFill>
              </a:rPr>
              <a:t>Angry/ Emotions </a:t>
            </a:r>
          </a:p>
          <a:p>
            <a:r>
              <a:rPr lang="en-US" sz="2400" dirty="0">
                <a:solidFill>
                  <a:schemeClr val="tx1"/>
                </a:solidFill>
              </a:rPr>
              <a:t>Late/ lazy</a:t>
            </a:r>
          </a:p>
          <a:p>
            <a:r>
              <a:rPr lang="en-US" sz="2400" dirty="0">
                <a:solidFill>
                  <a:schemeClr val="tx1"/>
                </a:solidFill>
              </a:rPr>
              <a:t>Tired/fatigue/sleep less</a:t>
            </a:r>
          </a:p>
          <a:p>
            <a:r>
              <a:rPr lang="en-US" sz="2400" dirty="0">
                <a:solidFill>
                  <a:schemeClr val="tx1"/>
                </a:solidFill>
              </a:rPr>
              <a:t>lack of skilled workers.</a:t>
            </a:r>
          </a:p>
          <a:p>
            <a:r>
              <a:rPr lang="en-US" sz="2400" dirty="0">
                <a:solidFill>
                  <a:schemeClr val="tx1"/>
                </a:solidFill>
              </a:rPr>
              <a:t>Lack of training.</a:t>
            </a:r>
          </a:p>
          <a:p>
            <a:endParaRPr lang="en-US" dirty="0"/>
          </a:p>
        </p:txBody>
      </p:sp>
      <p:sp>
        <p:nvSpPr>
          <p:cNvPr id="5" name="Slide Number Placeholder 4"/>
          <p:cNvSpPr>
            <a:spLocks noGrp="1"/>
          </p:cNvSpPr>
          <p:nvPr>
            <p:ph type="sldNum" sz="quarter" idx="12"/>
          </p:nvPr>
        </p:nvSpPr>
        <p:spPr/>
        <p:txBody>
          <a:bodyPr/>
          <a:lstStyle/>
          <a:p>
            <a:fld id="{519954A3-9DFD-4C44-94BA-B95130A3BA1C}" type="slidenum">
              <a:rPr lang="en-US" smtClean="0"/>
              <a:t>20</a:t>
            </a:fld>
            <a:endParaRPr lang="en-US" dirty="0"/>
          </a:p>
        </p:txBody>
      </p:sp>
      <p:grpSp>
        <p:nvGrpSpPr>
          <p:cNvPr id="7" name="مجموعة 6"/>
          <p:cNvGrpSpPr/>
          <p:nvPr/>
        </p:nvGrpSpPr>
        <p:grpSpPr>
          <a:xfrm>
            <a:off x="5732250" y="630181"/>
            <a:ext cx="3173043" cy="1903825"/>
            <a:chOff x="5284068" y="2743202"/>
            <a:chExt cx="3173043" cy="1903825"/>
          </a:xfrm>
          <a:scene3d>
            <a:camera prst="orthographicFront">
              <a:rot lat="0" lon="0" rev="0"/>
            </a:camera>
            <a:lightRig rig="contrasting" dir="t">
              <a:rot lat="0" lon="0" rev="1200000"/>
            </a:lightRig>
          </a:scene3d>
        </p:grpSpPr>
        <p:sp>
          <p:nvSpPr>
            <p:cNvPr id="8" name="مستطيل 7"/>
            <p:cNvSpPr/>
            <p:nvPr/>
          </p:nvSpPr>
          <p:spPr>
            <a:xfrm>
              <a:off x="5284068" y="2743202"/>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مستطيل 8"/>
            <p:cNvSpPr/>
            <p:nvPr/>
          </p:nvSpPr>
          <p:spPr>
            <a:xfrm>
              <a:off x="5284068" y="2743202"/>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a:t>Human Factors and Ergonomics</a:t>
              </a:r>
              <a:endParaRPr lang="ar-SA" sz="2400" kern="1200" dirty="0"/>
            </a:p>
          </p:txBody>
        </p:sp>
      </p:gr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687" y="1227167"/>
            <a:ext cx="2888816" cy="4054478"/>
          </a:xfrm>
          <a:prstGeom prst="rect">
            <a:avLst/>
          </a:prstGeom>
        </p:spPr>
      </p:pic>
      <p:grpSp>
        <p:nvGrpSpPr>
          <p:cNvPr id="11" name="Group 105"/>
          <p:cNvGrpSpPr/>
          <p:nvPr/>
        </p:nvGrpSpPr>
        <p:grpSpPr>
          <a:xfrm rot="10800000">
            <a:off x="0" y="5501971"/>
            <a:ext cx="12192000" cy="1356027"/>
            <a:chOff x="1143779" y="4745827"/>
            <a:chExt cx="11045045" cy="1817444"/>
          </a:xfrm>
          <a:solidFill>
            <a:srgbClr val="68B2D7"/>
          </a:solidFill>
        </p:grpSpPr>
        <p:sp>
          <p:nvSpPr>
            <p:cNvPr id="12"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3"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spTree>
    <p:extLst>
      <p:ext uri="{BB962C8B-B14F-4D97-AF65-F5344CB8AC3E}">
        <p14:creationId xmlns:p14="http://schemas.microsoft.com/office/powerpoint/2010/main" val="45368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09283"/>
            <a:ext cx="10972801" cy="711081"/>
          </a:xfrm>
        </p:spPr>
        <p:txBody>
          <a:bodyPr>
            <a:noAutofit/>
          </a:bodyPr>
          <a:lstStyle/>
          <a:p>
            <a:pPr algn="ctr"/>
            <a:r>
              <a:rPr lang="en-US" sz="3600" dirty="0">
                <a:solidFill>
                  <a:srgbClr val="007171"/>
                </a:solidFill>
                <a:effectLst>
                  <a:outerShdw blurRad="38100" dist="38100" dir="2700000" algn="tl">
                    <a:srgbClr val="000000">
                      <a:alpha val="43137"/>
                    </a:srgbClr>
                  </a:outerShdw>
                </a:effectLst>
              </a:rPr>
              <a:t>Actions to Reduce Medical Errors as Related to Humans Factors</a:t>
            </a:r>
            <a:endParaRPr lang="ar-SA" sz="3600" dirty="0">
              <a:solidFill>
                <a:srgbClr val="00717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609600" y="1371600"/>
            <a:ext cx="10972801" cy="4987739"/>
          </a:xfrm>
        </p:spPr>
        <p:txBody>
          <a:bodyPr/>
          <a:lstStyle/>
          <a:p>
            <a:endParaRPr lang="ar-SA" dirty="0"/>
          </a:p>
        </p:txBody>
      </p:sp>
      <p:cxnSp>
        <p:nvCxnSpPr>
          <p:cNvPr id="5" name="رابط مستقيم 4"/>
          <p:cNvCxnSpPr/>
          <p:nvPr/>
        </p:nvCxnSpPr>
        <p:spPr>
          <a:xfrm>
            <a:off x="6096000" y="1524000"/>
            <a:ext cx="0" cy="1219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رابط مستقيم 6"/>
          <p:cNvCxnSpPr/>
          <p:nvPr/>
        </p:nvCxnSpPr>
        <p:spPr>
          <a:xfrm flipH="1">
            <a:off x="2743200" y="2743200"/>
            <a:ext cx="3352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رابط مستقيم 8"/>
          <p:cNvCxnSpPr/>
          <p:nvPr/>
        </p:nvCxnSpPr>
        <p:spPr>
          <a:xfrm>
            <a:off x="6096000" y="2743200"/>
            <a:ext cx="3200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رابط كسهم مستقيم 10"/>
          <p:cNvCxnSpPr/>
          <p:nvPr/>
        </p:nvCxnSpPr>
        <p:spPr>
          <a:xfrm>
            <a:off x="9296400" y="2743200"/>
            <a:ext cx="0" cy="121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رابط كسهم مستقيم 11"/>
          <p:cNvCxnSpPr/>
          <p:nvPr/>
        </p:nvCxnSpPr>
        <p:spPr>
          <a:xfrm>
            <a:off x="2743200" y="2743200"/>
            <a:ext cx="0" cy="121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مستطيل مستدير الزوايا 12"/>
          <p:cNvSpPr/>
          <p:nvPr/>
        </p:nvSpPr>
        <p:spPr>
          <a:xfrm>
            <a:off x="8039100" y="4077930"/>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bg1"/>
                </a:solidFill>
              </a:rPr>
              <a:t>Making your care and work safer (individual level )</a:t>
            </a:r>
          </a:p>
          <a:p>
            <a:pPr algn="ctr"/>
            <a:endParaRPr lang="ar-SA" dirty="0"/>
          </a:p>
        </p:txBody>
      </p:sp>
      <p:sp>
        <p:nvSpPr>
          <p:cNvPr id="14" name="مستطيل مستدير الزوايا 13"/>
          <p:cNvSpPr/>
          <p:nvPr/>
        </p:nvSpPr>
        <p:spPr>
          <a:xfrm>
            <a:off x="1461319" y="4058592"/>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bg1"/>
                </a:solidFill>
              </a:rPr>
              <a:t>Organizational Management and Human Factors </a:t>
            </a:r>
          </a:p>
        </p:txBody>
      </p:sp>
    </p:spTree>
    <p:extLst>
      <p:ext uri="{BB962C8B-B14F-4D97-AF65-F5344CB8AC3E}">
        <p14:creationId xmlns:p14="http://schemas.microsoft.com/office/powerpoint/2010/main" val="194872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470531222"/>
              </p:ext>
            </p:extLst>
          </p:nvPr>
        </p:nvGraphicFramePr>
        <p:xfrm>
          <a:off x="149942" y="152400"/>
          <a:ext cx="12039600" cy="6583299"/>
        </p:xfrm>
        <a:graphic>
          <a:graphicData uri="http://schemas.openxmlformats.org/drawingml/2006/table">
            <a:tbl>
              <a:tblPr rtl="1" firstRow="1" bandRow="1">
                <a:tableStyleId>{5C22544A-7EE6-4342-B048-85BDC9FD1C3A}</a:tableStyleId>
              </a:tblPr>
              <a:tblGrid>
                <a:gridCol w="5657345">
                  <a:extLst>
                    <a:ext uri="{9D8B030D-6E8A-4147-A177-3AD203B41FA5}">
                      <a16:colId xmlns:a16="http://schemas.microsoft.com/office/drawing/2014/main" val="20000"/>
                    </a:ext>
                  </a:extLst>
                </a:gridCol>
                <a:gridCol w="6382255">
                  <a:extLst>
                    <a:ext uri="{9D8B030D-6E8A-4147-A177-3AD203B41FA5}">
                      <a16:colId xmlns:a16="http://schemas.microsoft.com/office/drawing/2014/main" val="20001"/>
                    </a:ext>
                  </a:extLst>
                </a:gridCol>
              </a:tblGrid>
              <a:tr h="733961">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1800" b="1" dirty="0">
                          <a:solidFill>
                            <a:schemeClr val="bg1"/>
                          </a:solidFill>
                        </a:rPr>
                        <a:t>Making your care and work safer (individual level )</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000" b="1" dirty="0">
                          <a:solidFill>
                            <a:schemeClr val="bg1"/>
                          </a:solidFill>
                        </a:rPr>
                        <a:t>Organizational Management and Human Factors </a:t>
                      </a:r>
                    </a:p>
                    <a:p>
                      <a:pPr rtl="1"/>
                      <a:endParaRPr lang="ar-SA" dirty="0"/>
                    </a:p>
                  </a:txBody>
                  <a:tcPr/>
                </a:tc>
                <a:extLst>
                  <a:ext uri="{0D108BD9-81ED-4DB2-BD59-A6C34878D82A}">
                    <a16:rowId xmlns:a16="http://schemas.microsoft.com/office/drawing/2014/main" val="10000"/>
                  </a:ext>
                </a:extLst>
              </a:tr>
              <a:tr h="1565877">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400" b="1" dirty="0">
                          <a:solidFill>
                            <a:schemeClr val="tx1"/>
                          </a:solidFill>
                        </a:rPr>
                        <a:t>Stress</a:t>
                      </a:r>
                      <a:r>
                        <a:rPr lang="en-US" sz="2400" dirty="0">
                          <a:solidFill>
                            <a:schemeClr val="tx1"/>
                          </a:solidFill>
                        </a:rPr>
                        <a:t> </a:t>
                      </a:r>
                    </a:p>
                    <a:p>
                      <a:pPr marL="1200150" lvl="3" indent="-342900">
                        <a:buFont typeface="Arial" panose="020B0604020202020204" pitchFamily="34" charset="0"/>
                        <a:buChar char="•"/>
                      </a:pPr>
                      <a:r>
                        <a:rPr lang="en-US" sz="1600" dirty="0"/>
                        <a:t>Focus first on the tasks that are high risk or where it is particularly important </a:t>
                      </a:r>
                    </a:p>
                    <a:p>
                      <a:pPr marL="1200150" lvl="3" indent="-342900">
                        <a:buFont typeface="Arial" panose="020B0604020202020204" pitchFamily="34" charset="0"/>
                        <a:buChar char="•"/>
                      </a:pPr>
                      <a:r>
                        <a:rPr lang="en-US" sz="1600" dirty="0"/>
                        <a:t>In emergency situations : use algorithms and protocols</a:t>
                      </a:r>
                    </a:p>
                    <a:p>
                      <a:pPr marL="1200150" lvl="3" indent="-342900">
                        <a:buFont typeface="Arial" panose="020B0604020202020204" pitchFamily="34" charset="0"/>
                        <a:buChar char="•"/>
                      </a:pPr>
                      <a:r>
                        <a:rPr lang="en-US" sz="1600" dirty="0"/>
                        <a:t>Quickly allocate a clear leader</a:t>
                      </a:r>
                    </a:p>
                    <a:p>
                      <a:pPr marL="1200150" lvl="3" indent="-342900">
                        <a:buFont typeface="Arial" panose="020B0604020202020204" pitchFamily="34" charset="0"/>
                        <a:buChar char="•"/>
                      </a:pPr>
                      <a:r>
                        <a:rPr lang="en-US" sz="1600" dirty="0"/>
                        <a:t>Consider if there is a way of running a simulation with your team</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000" b="1" dirty="0">
                          <a:solidFill>
                            <a:schemeClr val="tx1"/>
                          </a:solidFill>
                        </a:rPr>
                        <a:t>Developing a positive safety culture </a:t>
                      </a:r>
                    </a:p>
                    <a:p>
                      <a:pPr lvl="2" algn="l"/>
                      <a:r>
                        <a:rPr lang="en-US" sz="1800" dirty="0"/>
                        <a:t>Just culture</a:t>
                      </a:r>
                    </a:p>
                    <a:p>
                      <a:pPr lvl="2" algn="l"/>
                      <a:r>
                        <a:rPr lang="en-US" sz="1800" dirty="0"/>
                        <a:t>Reporting culture (e-OVR Reporting system) </a:t>
                      </a:r>
                    </a:p>
                    <a:p>
                      <a:pPr lvl="2" algn="l"/>
                      <a:r>
                        <a:rPr lang="en-US" sz="1800" dirty="0"/>
                        <a:t>Learning culture(Morbidity and mortality review process)</a:t>
                      </a:r>
                    </a:p>
                    <a:p>
                      <a:pPr rtl="1"/>
                      <a:endParaRPr lang="ar-SA" dirty="0"/>
                    </a:p>
                  </a:txBody>
                  <a:tcPr/>
                </a:tc>
                <a:extLst>
                  <a:ext uri="{0D108BD9-81ED-4DB2-BD59-A6C34878D82A}">
                    <a16:rowId xmlns:a16="http://schemas.microsoft.com/office/drawing/2014/main" val="10001"/>
                  </a:ext>
                </a:extLst>
              </a:tr>
              <a:tr h="384971">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000" b="1" dirty="0">
                          <a:solidFill>
                            <a:schemeClr val="tx1"/>
                          </a:solidFill>
                        </a:rPr>
                        <a:t>Complex calculations</a:t>
                      </a:r>
                    </a:p>
                    <a:p>
                      <a:pPr marL="1504595" lvl="2" indent="-285750">
                        <a:buFont typeface="Arial" panose="020B0604020202020204" pitchFamily="34" charset="0"/>
                        <a:buChar char="•"/>
                      </a:pPr>
                      <a:r>
                        <a:rPr lang="en-US" sz="1600" dirty="0"/>
                        <a:t>Find out if there is a pre-calculated list available in your area</a:t>
                      </a:r>
                    </a:p>
                    <a:p>
                      <a:pPr marL="1504595" lvl="2" indent="-285750">
                        <a:buFont typeface="Arial" panose="020B0604020202020204" pitchFamily="34" charset="0"/>
                        <a:buChar char="•"/>
                      </a:pPr>
                      <a:r>
                        <a:rPr lang="en-US" sz="1600" dirty="0"/>
                        <a:t>Before you start the task, think about ways of managing or avoiding distractions. For example, ask a colleague to take your bleep for a minute</a:t>
                      </a:r>
                    </a:p>
                    <a:p>
                      <a:pPr marL="1504595" lvl="2" indent="-285750">
                        <a:buFont typeface="Arial" panose="020B0604020202020204" pitchFamily="34" charset="0"/>
                        <a:buChar char="•"/>
                      </a:pPr>
                      <a:r>
                        <a:rPr lang="en-US" sz="1600" dirty="0"/>
                        <a:t>Look at the dose strengths of ampoules in your drug cupboard</a:t>
                      </a:r>
                    </a:p>
                    <a:p>
                      <a:pPr marL="1504595" lvl="2" indent="-285750">
                        <a:buFont typeface="Arial" panose="020B0604020202020204" pitchFamily="34" charset="0"/>
                        <a:buChar char="•"/>
                      </a:pPr>
                      <a:r>
                        <a:rPr lang="en-US" sz="1600" dirty="0"/>
                        <a:t>Double check with your colleague</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1600" b="1" dirty="0">
                          <a:solidFill>
                            <a:schemeClr val="tx1"/>
                          </a:solidFill>
                        </a:rPr>
                        <a:t>Human factors training in healthcare</a:t>
                      </a:r>
                    </a:p>
                    <a:p>
                      <a:pPr rtl="1"/>
                      <a:endParaRPr lang="ar-SA" sz="1600" dirty="0">
                        <a:solidFill>
                          <a:schemeClr val="tx1"/>
                        </a:solidFill>
                      </a:endParaRPr>
                    </a:p>
                  </a:txBody>
                  <a:tcPr/>
                </a:tc>
                <a:extLst>
                  <a:ext uri="{0D108BD9-81ED-4DB2-BD59-A6C34878D82A}">
                    <a16:rowId xmlns:a16="http://schemas.microsoft.com/office/drawing/2014/main" val="10002"/>
                  </a:ext>
                </a:extLst>
              </a:tr>
              <a:tr h="384971">
                <a:tc>
                  <a:txBody>
                    <a:bodyPr/>
                    <a:lstStyle/>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1600" b="1" dirty="0">
                          <a:solidFill>
                            <a:schemeClr val="tx1"/>
                          </a:solidFill>
                        </a:rPr>
                        <a:t>Develop Clinical Practice Guidelines , protocols , algorithms.. </a:t>
                      </a:r>
                      <a:r>
                        <a:rPr lang="en-US" sz="1600" b="1" dirty="0" err="1">
                          <a:solidFill>
                            <a:schemeClr val="tx1"/>
                          </a:solidFill>
                        </a:rPr>
                        <a:t>etc</a:t>
                      </a:r>
                      <a:r>
                        <a:rPr lang="en-US" sz="1600" b="1" dirty="0">
                          <a:solidFill>
                            <a:schemeClr val="tx1"/>
                          </a:solidFill>
                        </a:rPr>
                        <a:t> </a:t>
                      </a:r>
                    </a:p>
                    <a:p>
                      <a:pPr rtl="1"/>
                      <a:endParaRPr lang="ar-SA" sz="1600"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417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67822461"/>
              </p:ext>
            </p:extLst>
          </p:nvPr>
        </p:nvGraphicFramePr>
        <p:xfrm>
          <a:off x="0" y="0"/>
          <a:ext cx="12344400" cy="6857999"/>
        </p:xfrm>
        <a:graphic>
          <a:graphicData uri="http://schemas.openxmlformats.org/drawingml/2006/table">
            <a:tbl>
              <a:tblPr rtl="1" firstRow="1" bandRow="1">
                <a:tableStyleId>{5C22544A-7EE6-4342-B048-85BDC9FD1C3A}</a:tableStyleId>
              </a:tblPr>
              <a:tblGrid>
                <a:gridCol w="617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1371483">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400" b="1" dirty="0">
                          <a:solidFill>
                            <a:schemeClr val="bg1"/>
                          </a:solidFill>
                        </a:rPr>
                        <a:t>Making your care and work safer (individual level )</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400" b="1" dirty="0">
                          <a:solidFill>
                            <a:schemeClr val="bg1"/>
                          </a:solidFill>
                        </a:rPr>
                        <a:t>Organizational Management and Human Factors </a:t>
                      </a:r>
                    </a:p>
                    <a:p>
                      <a:pPr rtl="1"/>
                      <a:endParaRPr lang="ar-SA" dirty="0"/>
                    </a:p>
                  </a:txBody>
                  <a:tcPr/>
                </a:tc>
                <a:extLst>
                  <a:ext uri="{0D108BD9-81ED-4DB2-BD59-A6C34878D82A}">
                    <a16:rowId xmlns:a16="http://schemas.microsoft.com/office/drawing/2014/main" val="10000"/>
                  </a:ext>
                </a:extLst>
              </a:tr>
              <a:tr h="1230949">
                <a:tc>
                  <a:txBody>
                    <a:bodyPr/>
                    <a:lstStyle/>
                    <a:p>
                      <a:pPr marL="342900" lvl="1" indent="-342900"/>
                      <a:r>
                        <a:rPr lang="en-US" sz="1600" b="1" dirty="0">
                          <a:solidFill>
                            <a:schemeClr val="tx1"/>
                          </a:solidFill>
                        </a:rPr>
                        <a:t>Storage </a:t>
                      </a:r>
                    </a:p>
                    <a:p>
                      <a:pPr marL="742950" lvl="2" indent="-342900"/>
                      <a:r>
                        <a:rPr lang="en-US" sz="1600" dirty="0"/>
                        <a:t>Look at the products you use and have stored. </a:t>
                      </a:r>
                      <a:r>
                        <a:rPr lang="en-US" sz="1600" dirty="0" err="1"/>
                        <a:t>E.g</a:t>
                      </a:r>
                      <a:r>
                        <a:rPr lang="en-US" sz="1600" dirty="0"/>
                        <a:t> Look-alike packaging</a:t>
                      </a:r>
                    </a:p>
                    <a:p>
                      <a:pPr rtl="1"/>
                      <a:endParaRPr lang="ar-SA" sz="1600" dirty="0"/>
                    </a:p>
                  </a:txBody>
                  <a:tcPr/>
                </a:tc>
                <a:tc>
                  <a:txBody>
                    <a:bodyPr/>
                    <a:lstStyle/>
                    <a:p>
                      <a:pPr rtl="1"/>
                      <a:endParaRPr lang="ar-SA" dirty="0"/>
                    </a:p>
                  </a:txBody>
                  <a:tcPr/>
                </a:tc>
                <a:extLst>
                  <a:ext uri="{0D108BD9-81ED-4DB2-BD59-A6C34878D82A}">
                    <a16:rowId xmlns:a16="http://schemas.microsoft.com/office/drawing/2014/main" val="10001"/>
                  </a:ext>
                </a:extLst>
              </a:tr>
              <a:tr h="1512309">
                <a:tc>
                  <a:txBody>
                    <a:bodyPr/>
                    <a:lstStyle/>
                    <a:p>
                      <a:pPr marL="342900" lvl="1" indent="-342900"/>
                      <a:r>
                        <a:rPr lang="en-US" sz="1600" b="1" dirty="0">
                          <a:solidFill>
                            <a:schemeClr val="tx1"/>
                          </a:solidFill>
                        </a:rPr>
                        <a:t>Physical demands</a:t>
                      </a:r>
                    </a:p>
                    <a:p>
                      <a:pPr marL="742950" lvl="2" indent="-342900"/>
                      <a:r>
                        <a:rPr lang="en-US" sz="1600" dirty="0"/>
                        <a:t>Physical tiredness :get enough sleeping before your duty </a:t>
                      </a:r>
                    </a:p>
                    <a:p>
                      <a:pPr lvl="1"/>
                      <a:r>
                        <a:rPr lang="en-US" sz="1600" dirty="0"/>
                        <a:t>Demands exceeding capability : Most people at some time overestimate their abilities or underestimate their limitations.  </a:t>
                      </a:r>
                    </a:p>
                    <a:p>
                      <a:pPr rtl="1"/>
                      <a:endParaRPr lang="ar-SA" sz="1600" dirty="0"/>
                    </a:p>
                  </a:txBody>
                  <a:tcPr/>
                </a:tc>
                <a:tc>
                  <a:txBody>
                    <a:bodyPr/>
                    <a:lstStyle/>
                    <a:p>
                      <a:pPr rtl="1"/>
                      <a:endParaRPr lang="ar-SA"/>
                    </a:p>
                  </a:txBody>
                  <a:tcPr/>
                </a:tc>
                <a:extLst>
                  <a:ext uri="{0D108BD9-81ED-4DB2-BD59-A6C34878D82A}">
                    <a16:rowId xmlns:a16="http://schemas.microsoft.com/office/drawing/2014/main" val="10002"/>
                  </a:ext>
                </a:extLst>
              </a:tr>
              <a:tr h="1512309">
                <a:tc>
                  <a:txBody>
                    <a:bodyPr/>
                    <a:lstStyle/>
                    <a:p>
                      <a:r>
                        <a:rPr lang="en-US" sz="1600" b="1" dirty="0">
                          <a:solidFill>
                            <a:schemeClr val="tx1"/>
                          </a:solidFill>
                        </a:rPr>
                        <a:t>Teamwork </a:t>
                      </a:r>
                    </a:p>
                    <a:p>
                      <a:pPr lvl="1"/>
                      <a:r>
                        <a:rPr lang="en-US" sz="1600" dirty="0"/>
                        <a:t>Briefing and debriefing can help teams develop a shared mental model of a planned procedure or a patient’s clinical status </a:t>
                      </a:r>
                    </a:p>
                    <a:p>
                      <a:pPr lvl="1"/>
                      <a:r>
                        <a:rPr lang="en-US" sz="1600" dirty="0"/>
                        <a:t>SBAR (Situation, Background, Assessment, Recommendation)</a:t>
                      </a:r>
                    </a:p>
                    <a:p>
                      <a:pPr rtl="1"/>
                      <a:endParaRPr lang="ar-SA" sz="1600" dirty="0"/>
                    </a:p>
                  </a:txBody>
                  <a:tcPr/>
                </a:tc>
                <a:tc>
                  <a:txBody>
                    <a:bodyPr/>
                    <a:lstStyle/>
                    <a:p>
                      <a:pPr rtl="1"/>
                      <a:endParaRPr lang="ar-SA" dirty="0"/>
                    </a:p>
                  </a:txBody>
                  <a:tcPr/>
                </a:tc>
                <a:extLst>
                  <a:ext uri="{0D108BD9-81ED-4DB2-BD59-A6C34878D82A}">
                    <a16:rowId xmlns:a16="http://schemas.microsoft.com/office/drawing/2014/main" val="10003"/>
                  </a:ext>
                </a:extLst>
              </a:tr>
              <a:tr h="1230949">
                <a:tc>
                  <a:txBody>
                    <a:bodyPr/>
                    <a:lstStyle/>
                    <a:p>
                      <a:pPr lvl="0"/>
                      <a:r>
                        <a:rPr lang="en-US" sz="1600" b="1" dirty="0">
                          <a:solidFill>
                            <a:schemeClr val="tx1"/>
                          </a:solidFill>
                        </a:rPr>
                        <a:t>+</a:t>
                      </a:r>
                    </a:p>
                    <a:p>
                      <a:pPr marL="742950" lvl="2" indent="-342900"/>
                      <a:r>
                        <a:rPr lang="en-US" sz="1600" dirty="0"/>
                        <a:t>Poor lighting: Look at the lighting in the areas where you need to +perform detailed or complex tasks </a:t>
                      </a:r>
                    </a:p>
                    <a:p>
                      <a:pPr rtl="1"/>
                      <a:endParaRPr lang="ar-SA" sz="1600" dirty="0"/>
                    </a:p>
                  </a:txBody>
                  <a:tcPr/>
                </a:tc>
                <a:tc>
                  <a:txBody>
                    <a:bodyPr/>
                    <a:lstStyle/>
                    <a:p>
                      <a:pPr rtl="1"/>
                      <a:endParaRPr lang="ar-SA"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837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1439" y="228600"/>
            <a:ext cx="3509963" cy="3509963"/>
          </a:xfrm>
        </p:spPr>
      </p:pic>
      <p:sp>
        <p:nvSpPr>
          <p:cNvPr id="6" name="مستطيل مستدير الزوايا 5"/>
          <p:cNvSpPr/>
          <p:nvPr/>
        </p:nvSpPr>
        <p:spPr>
          <a:xfrm>
            <a:off x="457200" y="228600"/>
            <a:ext cx="4800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rPr>
              <a:t>Watch the video</a:t>
            </a:r>
            <a:endParaRPr lang="ar-SA" sz="3600" b="1" dirty="0">
              <a:solidFill>
                <a:schemeClr val="bg1"/>
              </a:solidFill>
            </a:endParaRPr>
          </a:p>
        </p:txBody>
      </p:sp>
      <p:sp>
        <p:nvSpPr>
          <p:cNvPr id="7" name="مربع نص 6"/>
          <p:cNvSpPr txBox="1"/>
          <p:nvPr/>
        </p:nvSpPr>
        <p:spPr>
          <a:xfrm>
            <a:off x="457200" y="2413819"/>
            <a:ext cx="6172200" cy="830997"/>
          </a:xfrm>
          <a:prstGeom prst="rect">
            <a:avLst/>
          </a:prstGeom>
          <a:noFill/>
        </p:spPr>
        <p:txBody>
          <a:bodyPr wrap="square" rtlCol="1">
            <a:spAutoFit/>
          </a:bodyPr>
          <a:lstStyle/>
          <a:p>
            <a:r>
              <a:rPr lang="en-US" dirty="0"/>
              <a:t>https://www.youtube.com/watch?v=aGZz3w5Hy8Y</a:t>
            </a:r>
            <a:endParaRPr lang="ar-SA" dirty="0"/>
          </a:p>
        </p:txBody>
      </p:sp>
      <p:grpSp>
        <p:nvGrpSpPr>
          <p:cNvPr id="8" name="Group 105"/>
          <p:cNvGrpSpPr/>
          <p:nvPr/>
        </p:nvGrpSpPr>
        <p:grpSpPr>
          <a:xfrm rot="10800000">
            <a:off x="0" y="5501971"/>
            <a:ext cx="12192000" cy="1356027"/>
            <a:chOff x="1143779" y="4745827"/>
            <a:chExt cx="11045045" cy="1817444"/>
          </a:xfrm>
          <a:solidFill>
            <a:srgbClr val="68B2D7"/>
          </a:solidFill>
        </p:grpSpPr>
        <p:sp>
          <p:nvSpPr>
            <p:cNvPr id="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0"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spTree>
    <p:extLst>
      <p:ext uri="{BB962C8B-B14F-4D97-AF65-F5344CB8AC3E}">
        <p14:creationId xmlns:p14="http://schemas.microsoft.com/office/powerpoint/2010/main" val="314908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772511"/>
          </a:xfrm>
        </p:spPr>
      </p:pic>
    </p:spTree>
    <p:extLst>
      <p:ext uri="{BB962C8B-B14F-4D97-AF65-F5344CB8AC3E}">
        <p14:creationId xmlns:p14="http://schemas.microsoft.com/office/powerpoint/2010/main" val="126229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828104"/>
            <a:ext cx="10439400" cy="4467057"/>
          </a:xfrm>
          <a:prstGeom prst="rect">
            <a:avLst/>
          </a:prstGeom>
        </p:spPr>
        <p:txBody>
          <a:bodyPr wrap="square">
            <a:spAutoFit/>
          </a:bodyPr>
          <a:lstStyle/>
          <a:p>
            <a:pPr>
              <a:lnSpc>
                <a:spcPct val="150000"/>
              </a:lnSpc>
            </a:pPr>
            <a:r>
              <a:rPr lang="en-US" b="1" dirty="0">
                <a:solidFill>
                  <a:srgbClr val="007171"/>
                </a:solidFill>
              </a:rPr>
              <a:t>A child with a known penicillin allergy was prescribed and administered an intravenous dose of an antibiotic of the penicillin class2 </a:t>
            </a:r>
          </a:p>
          <a:p>
            <a:pPr>
              <a:lnSpc>
                <a:spcPct val="150000"/>
              </a:lnSpc>
            </a:pPr>
            <a:r>
              <a:rPr lang="en-US" dirty="0"/>
              <a:t>A child was due to have a pacemaker fitted. On pre-admission an allergy to penicillin was recorded. This was noted on both the nursing admission assessment form and the anesthetic record chart. Prior to operation, the allergy was discussed with the specialist pediatric cardiology registrar, the consultant pediatric anesthetist, anesthetic specialist registrar and the cardiology consultant. However, following the procedure the patient’s plan included intravenous and oral penicillin. </a:t>
            </a:r>
          </a:p>
        </p:txBody>
      </p:sp>
      <p:grpSp>
        <p:nvGrpSpPr>
          <p:cNvPr id="5" name="Group 105"/>
          <p:cNvGrpSpPr/>
          <p:nvPr/>
        </p:nvGrpSpPr>
        <p:grpSpPr>
          <a:xfrm rot="10800000">
            <a:off x="0" y="5501971"/>
            <a:ext cx="12192000" cy="1356027"/>
            <a:chOff x="1143779" y="4745827"/>
            <a:chExt cx="11045045" cy="1817444"/>
          </a:xfrm>
          <a:solidFill>
            <a:srgbClr val="68B2D7"/>
          </a:solidFill>
        </p:grpSpPr>
        <p:sp>
          <p:nvSpPr>
            <p:cNvPr id="6"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7"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232135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81000"/>
            <a:ext cx="7848600" cy="4987739"/>
          </a:xfrm>
        </p:spPr>
        <p:txBody>
          <a:bodyPr/>
          <a:lstStyle/>
          <a:p>
            <a:r>
              <a:rPr lang="en-US" sz="3600" b="1" dirty="0">
                <a:solidFill>
                  <a:srgbClr val="C00000"/>
                </a:solidFill>
              </a:rPr>
              <a:t>Do you think </a:t>
            </a:r>
            <a:r>
              <a:rPr lang="en-US" sz="3600" dirty="0"/>
              <a:t>the outcome could be quite different if human factors had been taken into account?</a:t>
            </a:r>
          </a:p>
          <a:p>
            <a:endParaRPr lang="en-US" sz="3600" dirty="0"/>
          </a:p>
          <a:p>
            <a:r>
              <a:rPr lang="en-US" sz="3600" b="1" dirty="0">
                <a:solidFill>
                  <a:srgbClr val="C00000"/>
                </a:solidFill>
              </a:rPr>
              <a:t>How we can prevent </a:t>
            </a:r>
            <a:r>
              <a:rPr lang="en-US" sz="3600" dirty="0"/>
              <a:t>such error by applying human factors in healthcare?</a:t>
            </a:r>
          </a:p>
          <a:p>
            <a:endParaRPr lang="ar-SA" dirty="0"/>
          </a:p>
        </p:txBody>
      </p:sp>
      <p:grpSp>
        <p:nvGrpSpPr>
          <p:cNvPr id="4" name="Group 105"/>
          <p:cNvGrpSpPr/>
          <p:nvPr/>
        </p:nvGrpSpPr>
        <p:grpSpPr>
          <a:xfrm rot="10800000">
            <a:off x="0" y="5501971"/>
            <a:ext cx="12192000" cy="1356027"/>
            <a:chOff x="1143779" y="4745827"/>
            <a:chExt cx="11045045" cy="1817444"/>
          </a:xfrm>
          <a:solidFill>
            <a:srgbClr val="68B2D7"/>
          </a:solidFill>
        </p:grpSpPr>
        <p:sp>
          <p:nvSpPr>
            <p:cNvPr id="5"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6"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52400"/>
            <a:ext cx="3733800" cy="3733800"/>
          </a:xfrm>
          <a:prstGeom prst="rect">
            <a:avLst/>
          </a:prstGeom>
        </p:spPr>
      </p:pic>
    </p:spTree>
    <p:extLst>
      <p:ext uri="{BB962C8B-B14F-4D97-AF65-F5344CB8AC3E}">
        <p14:creationId xmlns:p14="http://schemas.microsoft.com/office/powerpoint/2010/main" val="247719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49475"/>
            <a:ext cx="12344400" cy="711081"/>
          </a:xfrm>
        </p:spPr>
        <p:txBody>
          <a:bodyPr>
            <a:noAutofit/>
          </a:bodyPr>
          <a:lstStyle/>
          <a:p>
            <a:r>
              <a:rPr lang="en-US" sz="3600" b="1" dirty="0">
                <a:solidFill>
                  <a:srgbClr val="0A868D"/>
                </a:solidFill>
                <a:effectLst>
                  <a:outerShdw blurRad="38100" dist="38100" dir="2700000" algn="tl">
                    <a:srgbClr val="000000">
                      <a:alpha val="43137"/>
                    </a:srgbClr>
                  </a:outerShdw>
                </a:effectLst>
              </a:rPr>
              <a:t>OVR(Occurrence Variance Reporting) or IR(Incident Reporting)</a:t>
            </a:r>
            <a:endParaRPr lang="ar-SA" sz="3600" b="1" dirty="0">
              <a:solidFill>
                <a:srgbClr val="0A868D"/>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4413" y="1371600"/>
            <a:ext cx="10972801" cy="4987739"/>
          </a:xfrm>
        </p:spPr>
        <p:txBody>
          <a:bodyPr/>
          <a:lstStyle/>
          <a:p>
            <a:r>
              <a:rPr lang="en-US" sz="3600" b="1" u="sng" dirty="0">
                <a:solidFill>
                  <a:srgbClr val="C00000"/>
                </a:solidFill>
              </a:rPr>
              <a:t>Occurrence </a:t>
            </a:r>
            <a:r>
              <a:rPr lang="en-US" sz="3600" b="1" dirty="0">
                <a:solidFill>
                  <a:srgbClr val="C00000"/>
                </a:solidFill>
              </a:rPr>
              <a:t>:</a:t>
            </a:r>
            <a:r>
              <a:rPr lang="en-US" sz="3600" dirty="0"/>
              <a:t>An Occurrence is defined as any event or circumstance that deviates from established standards of care &amp; safety. </a:t>
            </a:r>
          </a:p>
          <a:p>
            <a:pPr marL="0" indent="0">
              <a:buNone/>
            </a:pPr>
            <a:endParaRPr lang="en-US" sz="3600" dirty="0"/>
          </a:p>
          <a:p>
            <a:r>
              <a:rPr lang="en-US" sz="3600" b="1" u="sng" dirty="0">
                <a:solidFill>
                  <a:srgbClr val="C00000"/>
                </a:solidFill>
              </a:rPr>
              <a:t>OVR :</a:t>
            </a:r>
            <a:r>
              <a:rPr lang="en-US" sz="3600" dirty="0"/>
              <a:t>an internal form/system used to document the details of the occurrence/event and the investigation of an occurrence and the corrective actions taken. </a:t>
            </a:r>
          </a:p>
          <a:p>
            <a:endParaRPr lang="ar-SA" dirty="0"/>
          </a:p>
        </p:txBody>
      </p:sp>
      <p:grpSp>
        <p:nvGrpSpPr>
          <p:cNvPr id="4" name="Group 105"/>
          <p:cNvGrpSpPr/>
          <p:nvPr/>
        </p:nvGrpSpPr>
        <p:grpSpPr>
          <a:xfrm rot="10800000">
            <a:off x="0" y="5501971"/>
            <a:ext cx="12192000" cy="1356027"/>
            <a:chOff x="1143779" y="4745827"/>
            <a:chExt cx="11045045" cy="1817444"/>
          </a:xfrm>
          <a:solidFill>
            <a:srgbClr val="68B2D7"/>
          </a:solidFill>
        </p:grpSpPr>
        <p:sp>
          <p:nvSpPr>
            <p:cNvPr id="5"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6"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57538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800" dirty="0">
                <a:solidFill>
                  <a:srgbClr val="0A868D"/>
                </a:solidFill>
                <a:effectLst>
                  <a:outerShdw blurRad="38100" dist="38100" dir="2700000" algn="tl">
                    <a:srgbClr val="000000">
                      <a:alpha val="43137"/>
                    </a:srgbClr>
                  </a:outerShdw>
                </a:effectLst>
              </a:rPr>
              <a:t>OVR Sample :</a:t>
            </a:r>
            <a:endParaRPr lang="ar-SA" sz="4800" dirty="0">
              <a:solidFill>
                <a:srgbClr val="0A868D"/>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r>
              <a:rPr lang="en-US" sz="2800" dirty="0"/>
              <a:t>http://medicinequality.ksu.edu.sa/ContentData/QualityPolicies/en_2044-37-689042734-OVR%20Annual%20Report%202012.pdf</a:t>
            </a:r>
            <a:endParaRPr lang="ar-SA" sz="2800" dirty="0"/>
          </a:p>
        </p:txBody>
      </p:sp>
      <p:grpSp>
        <p:nvGrpSpPr>
          <p:cNvPr id="4" name="Group 105"/>
          <p:cNvGrpSpPr/>
          <p:nvPr/>
        </p:nvGrpSpPr>
        <p:grpSpPr>
          <a:xfrm rot="10800000">
            <a:off x="0" y="5501971"/>
            <a:ext cx="12192000" cy="1356027"/>
            <a:chOff x="1143779" y="4745827"/>
            <a:chExt cx="11045045" cy="1817444"/>
          </a:xfrm>
          <a:solidFill>
            <a:srgbClr val="68B2D7"/>
          </a:solidFill>
        </p:grpSpPr>
        <p:sp>
          <p:nvSpPr>
            <p:cNvPr id="5"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6"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150604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0" y="5257800"/>
            <a:ext cx="12192001" cy="1600199"/>
            <a:chOff x="1143778" y="4745826"/>
            <a:chExt cx="11045046" cy="1817445"/>
          </a:xfrm>
          <a:solidFill>
            <a:srgbClr val="68B2D7"/>
          </a:solidFill>
        </p:grpSpPr>
        <p:sp>
          <p:nvSpPr>
            <p:cNvPr id="10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110" name="Right Triangle 109"/>
            <p:cNvSpPr/>
            <p:nvPr/>
          </p:nvSpPr>
          <p:spPr>
            <a:xfrm rot="16200000">
              <a:off x="1793305" y="4096299"/>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grpSp>
      <p:sp>
        <p:nvSpPr>
          <p:cNvPr id="4" name="عنوان 3"/>
          <p:cNvSpPr>
            <a:spLocks noGrp="1"/>
          </p:cNvSpPr>
          <p:nvPr>
            <p:ph type="title"/>
          </p:nvPr>
        </p:nvSpPr>
        <p:spPr>
          <a:xfrm>
            <a:off x="3962400" y="375574"/>
            <a:ext cx="10972801" cy="715961"/>
          </a:xfrm>
        </p:spPr>
        <p:txBody>
          <a:bodyPr/>
          <a:lstStyle/>
          <a:p>
            <a:r>
              <a:rPr lang="en-US" b="1" dirty="0">
                <a:solidFill>
                  <a:srgbClr val="007171"/>
                </a:solidFill>
              </a:rPr>
              <a:t>What are Human Factors</a:t>
            </a:r>
            <a:endParaRPr lang="ar-SA" dirty="0">
              <a:solidFill>
                <a:srgbClr val="007171"/>
              </a:solidFill>
            </a:endParaRPr>
          </a:p>
        </p:txBody>
      </p:sp>
      <p:sp>
        <p:nvSpPr>
          <p:cNvPr id="28" name="Content Placeholder 8"/>
          <p:cNvSpPr txBox="1">
            <a:spLocks/>
          </p:cNvSpPr>
          <p:nvPr/>
        </p:nvSpPr>
        <p:spPr>
          <a:xfrm>
            <a:off x="3595333" y="1676400"/>
            <a:ext cx="8596668" cy="3880773"/>
          </a:xfrm>
          <a:prstGeom prst="rect">
            <a:avLst/>
          </a:prstGeom>
        </p:spPr>
        <p:txBody>
          <a:bodyPr/>
          <a:lst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sz="3600" dirty="0"/>
              <a:t>Human factors refer to </a:t>
            </a:r>
            <a:r>
              <a:rPr lang="en-US" sz="3600" dirty="0">
                <a:solidFill>
                  <a:srgbClr val="FF0000"/>
                </a:solidFill>
              </a:rPr>
              <a:t>environmental, organizational</a:t>
            </a:r>
            <a:r>
              <a:rPr lang="en-US" sz="3600" dirty="0"/>
              <a:t> and </a:t>
            </a:r>
            <a:r>
              <a:rPr lang="en-US" sz="3600" dirty="0">
                <a:solidFill>
                  <a:srgbClr val="FF0000"/>
                </a:solidFill>
              </a:rPr>
              <a:t>job factors</a:t>
            </a:r>
            <a:r>
              <a:rPr lang="en-US" sz="3600" dirty="0"/>
              <a:t>, and </a:t>
            </a:r>
            <a:r>
              <a:rPr lang="en-US" sz="3600" dirty="0">
                <a:solidFill>
                  <a:srgbClr val="FF0000"/>
                </a:solidFill>
              </a:rPr>
              <a:t>human and individual characteristics</a:t>
            </a:r>
            <a:r>
              <a:rPr lang="en-US" sz="3600" dirty="0"/>
              <a:t> which influence behavior at work in a way which can affect health and safety.</a:t>
            </a:r>
          </a:p>
          <a:p>
            <a:endParaRPr lang="en-US" dirty="0"/>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0" y="1524000"/>
            <a:ext cx="3504400" cy="2895600"/>
          </a:xfrm>
          <a:prstGeom prst="rect">
            <a:avLst/>
          </a:prstGeom>
        </p:spPr>
      </p:pic>
    </p:spTree>
    <p:extLst>
      <p:ext uri="{BB962C8B-B14F-4D97-AF65-F5344CB8AC3E}">
        <p14:creationId xmlns:p14="http://schemas.microsoft.com/office/powerpoint/2010/main" val="927267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4413"/>
            <a:ext cx="5588000" cy="6705600"/>
          </a:xfrm>
        </p:spPr>
      </p:pic>
    </p:spTree>
    <p:extLst>
      <p:ext uri="{BB962C8B-B14F-4D97-AF65-F5344CB8AC3E}">
        <p14:creationId xmlns:p14="http://schemas.microsoft.com/office/powerpoint/2010/main" val="33504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0126" y="0"/>
            <a:ext cx="8751875" cy="5477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6" name="Group 105"/>
          <p:cNvGrpSpPr/>
          <p:nvPr/>
        </p:nvGrpSpPr>
        <p:grpSpPr>
          <a:xfrm>
            <a:off x="0" y="5105400"/>
            <a:ext cx="12192001" cy="1752599"/>
            <a:chOff x="1143778" y="4572736"/>
            <a:chExt cx="11045046" cy="1990535"/>
          </a:xfrm>
          <a:solidFill>
            <a:srgbClr val="FFFFFF"/>
          </a:solidFill>
        </p:grpSpPr>
        <p:sp>
          <p:nvSpPr>
            <p:cNvPr id="109" name="Rectangle 108"/>
            <p:cNvSpPr/>
            <p:nvPr/>
          </p:nvSpPr>
          <p:spPr>
            <a:xfrm>
              <a:off x="4258126" y="4745829"/>
              <a:ext cx="7930698" cy="181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110" name="Right Triangle 109"/>
            <p:cNvSpPr/>
            <p:nvPr/>
          </p:nvSpPr>
          <p:spPr>
            <a:xfrm rot="16200000">
              <a:off x="1770752" y="3945762"/>
              <a:ext cx="1990534" cy="32444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grpSp>
      <p:sp>
        <p:nvSpPr>
          <p:cNvPr id="9" name="TextBox 8"/>
          <p:cNvSpPr txBox="1"/>
          <p:nvPr/>
        </p:nvSpPr>
        <p:spPr>
          <a:xfrm>
            <a:off x="3798888" y="1711838"/>
            <a:ext cx="7935912" cy="2431435"/>
          </a:xfrm>
          <a:prstGeom prst="rect">
            <a:avLst/>
          </a:prstGeom>
          <a:noFill/>
        </p:spPr>
        <p:txBody>
          <a:bodyPr wrap="square" rtlCol="0">
            <a:spAutoFit/>
          </a:bodyPr>
          <a:lstStyle/>
          <a:p>
            <a:r>
              <a:rPr lang="en-US" sz="4000" dirty="0"/>
              <a:t>Human factors can be defined as anything that affects an individual’s performance.</a:t>
            </a:r>
          </a:p>
          <a:p>
            <a:endParaRPr lang="en-US" sz="3200" dirty="0">
              <a:solidFill>
                <a:srgbClr val="007171"/>
              </a:solidFill>
              <a:latin typeface="Arial Narrow"/>
              <a:cs typeface="Arial Narrow"/>
            </a:endParaRPr>
          </a:p>
        </p:txBody>
      </p:sp>
      <p:sp>
        <p:nvSpPr>
          <p:cNvPr id="12" name="Title 1"/>
          <p:cNvSpPr>
            <a:spLocks noGrp="1"/>
          </p:cNvSpPr>
          <p:nvPr>
            <p:ph type="title"/>
          </p:nvPr>
        </p:nvSpPr>
        <p:spPr>
          <a:xfrm>
            <a:off x="3798888" y="274638"/>
            <a:ext cx="7326312" cy="792162"/>
          </a:xfrm>
        </p:spPr>
        <p:txBody>
          <a:bodyPr/>
          <a:lstStyle/>
          <a:p>
            <a:r>
              <a:rPr lang="en-US" b="1" dirty="0">
                <a:solidFill>
                  <a:srgbClr val="007171"/>
                </a:solidFill>
              </a:rPr>
              <a:t>What are Human Factors?</a:t>
            </a:r>
            <a:endParaRPr lang="en-US" dirty="0">
              <a:solidFill>
                <a:srgbClr val="007171"/>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6" y="63498"/>
            <a:ext cx="3410565" cy="679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41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Arial Narrow"/>
              <a:cs typeface="Arial Narrow"/>
            </a:endParaRPr>
          </a:p>
        </p:txBody>
      </p:sp>
      <p:sp>
        <p:nvSpPr>
          <p:cNvPr id="2" name="Title 1"/>
          <p:cNvSpPr>
            <a:spLocks noGrp="1"/>
          </p:cNvSpPr>
          <p:nvPr>
            <p:ph type="title"/>
          </p:nvPr>
        </p:nvSpPr>
        <p:spPr>
          <a:xfrm>
            <a:off x="227388" y="80612"/>
            <a:ext cx="10972801" cy="711081"/>
          </a:xfrm>
          <a:ln>
            <a:noFill/>
          </a:ln>
        </p:spPr>
        <p:txBody>
          <a:bodyPr>
            <a:noAutofit/>
          </a:bodyPr>
          <a:lstStyle/>
          <a:p>
            <a:r>
              <a:rPr lang="en-US" sz="4400" b="1" dirty="0">
                <a:solidFill>
                  <a:srgbClr val="007171"/>
                </a:solidFill>
              </a:rPr>
              <a:t>What are Human Factors</a:t>
            </a:r>
            <a:endParaRPr lang="en-US" sz="4400" dirty="0">
              <a:solidFill>
                <a:srgbClr val="007171"/>
              </a:solidFill>
              <a:latin typeface="Arial Narrow"/>
              <a:cs typeface="Arial Narrow"/>
            </a:endParaRPr>
          </a:p>
        </p:txBody>
      </p:sp>
      <p:sp>
        <p:nvSpPr>
          <p:cNvPr id="9" name="TextBox 8"/>
          <p:cNvSpPr txBox="1"/>
          <p:nvPr/>
        </p:nvSpPr>
        <p:spPr>
          <a:xfrm>
            <a:off x="3886200" y="4267200"/>
            <a:ext cx="184666" cy="461665"/>
          </a:xfrm>
          <a:prstGeom prst="rect">
            <a:avLst/>
          </a:prstGeom>
          <a:noFill/>
        </p:spPr>
        <p:txBody>
          <a:bodyPr wrap="none" rtlCol="0">
            <a:spAutoFit/>
          </a:bodyPr>
          <a:lstStyle/>
          <a:p>
            <a:endParaRPr lang="en-US" dirty="0"/>
          </a:p>
        </p:txBody>
      </p:sp>
      <p:sp>
        <p:nvSpPr>
          <p:cNvPr id="5" name="مربع نص 4"/>
          <p:cNvSpPr txBox="1"/>
          <p:nvPr/>
        </p:nvSpPr>
        <p:spPr>
          <a:xfrm>
            <a:off x="381000" y="1074003"/>
            <a:ext cx="11047651" cy="830997"/>
          </a:xfrm>
          <a:prstGeom prst="rect">
            <a:avLst/>
          </a:prstGeom>
          <a:noFill/>
        </p:spPr>
        <p:txBody>
          <a:bodyPr wrap="square" rtlCol="1">
            <a:spAutoFit/>
          </a:bodyPr>
          <a:lstStyle/>
          <a:p>
            <a:r>
              <a:rPr lang="en-US" b="1" dirty="0"/>
              <a:t>A simple way to view human factors is to think about three aspects:</a:t>
            </a:r>
            <a:endParaRPr lang="ar-SA" dirty="0"/>
          </a:p>
          <a:p>
            <a:endParaRPr lang="ar-SA" dirty="0"/>
          </a:p>
        </p:txBody>
      </p:sp>
      <p:grpSp>
        <p:nvGrpSpPr>
          <p:cNvPr id="14" name="Group 106"/>
          <p:cNvGrpSpPr/>
          <p:nvPr/>
        </p:nvGrpSpPr>
        <p:grpSpPr>
          <a:xfrm>
            <a:off x="1062006" y="2055408"/>
            <a:ext cx="7107189" cy="808523"/>
            <a:chOff x="4113734" y="1462930"/>
            <a:chExt cx="7109040" cy="1122088"/>
          </a:xfrm>
        </p:grpSpPr>
        <p:sp>
          <p:nvSpPr>
            <p:cNvPr id="15" name="Rectangle 3"/>
            <p:cNvSpPr/>
            <p:nvPr/>
          </p:nvSpPr>
          <p:spPr>
            <a:xfrm>
              <a:off x="4690885" y="1471730"/>
              <a:ext cx="6465957" cy="110448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6" name="TextBox 12"/>
            <p:cNvSpPr txBox="1"/>
            <p:nvPr/>
          </p:nvSpPr>
          <p:spPr>
            <a:xfrm>
              <a:off x="5486400" y="1720584"/>
              <a:ext cx="5736374" cy="640496"/>
            </a:xfrm>
            <a:prstGeom prst="rect">
              <a:avLst/>
            </a:prstGeom>
            <a:noFill/>
          </p:spPr>
          <p:txBody>
            <a:bodyPr wrap="square" rtlCol="0" anchor="ctr">
              <a:spAutoFit/>
            </a:bodyPr>
            <a:lstStyle/>
            <a:p>
              <a:r>
                <a:rPr lang="en-US" sz="2399" dirty="0"/>
                <a:t>The job</a:t>
              </a:r>
            </a:p>
          </p:txBody>
        </p:sp>
        <p:sp>
          <p:nvSpPr>
            <p:cNvPr id="17" name="Oval 102"/>
            <p:cNvSpPr>
              <a:spLocks noChangeAspect="1"/>
            </p:cNvSpPr>
            <p:nvPr/>
          </p:nvSpPr>
          <p:spPr>
            <a:xfrm>
              <a:off x="4113734" y="1462930"/>
              <a:ext cx="1122088" cy="1122088"/>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18" name="Group 5"/>
          <p:cNvGrpSpPr/>
          <p:nvPr/>
        </p:nvGrpSpPr>
        <p:grpSpPr>
          <a:xfrm>
            <a:off x="1032509" y="3243279"/>
            <a:ext cx="7033000" cy="819267"/>
            <a:chOff x="4878898" y="3243971"/>
            <a:chExt cx="7033000" cy="1129014"/>
          </a:xfrm>
        </p:grpSpPr>
        <p:sp>
          <p:nvSpPr>
            <p:cNvPr id="19" name="Rectangle 18"/>
            <p:cNvSpPr/>
            <p:nvPr/>
          </p:nvSpPr>
          <p:spPr>
            <a:xfrm>
              <a:off x="5447627" y="3268786"/>
              <a:ext cx="6464271" cy="110419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0" name="TextBox 20"/>
            <p:cNvSpPr txBox="1"/>
            <p:nvPr/>
          </p:nvSpPr>
          <p:spPr>
            <a:xfrm>
              <a:off x="6374398" y="3519720"/>
              <a:ext cx="4905300" cy="636034"/>
            </a:xfrm>
            <a:prstGeom prst="rect">
              <a:avLst/>
            </a:prstGeom>
            <a:noFill/>
          </p:spPr>
          <p:txBody>
            <a:bodyPr wrap="square" rtlCol="0" anchor="ctr">
              <a:spAutoFit/>
            </a:bodyPr>
            <a:lstStyle/>
            <a:p>
              <a:r>
                <a:rPr lang="en-US" sz="2399" dirty="0"/>
                <a:t>The individual </a:t>
              </a:r>
            </a:p>
          </p:txBody>
        </p:sp>
        <p:sp>
          <p:nvSpPr>
            <p:cNvPr id="21" name="Oval 104"/>
            <p:cNvSpPr>
              <a:spLocks noChangeAspect="1"/>
            </p:cNvSpPr>
            <p:nvPr/>
          </p:nvSpPr>
          <p:spPr>
            <a:xfrm>
              <a:off x="4878898" y="3243971"/>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22" name="Group 6"/>
          <p:cNvGrpSpPr/>
          <p:nvPr/>
        </p:nvGrpSpPr>
        <p:grpSpPr>
          <a:xfrm>
            <a:off x="998096" y="4369707"/>
            <a:ext cx="7032998" cy="821158"/>
            <a:chOff x="4097345" y="5014193"/>
            <a:chExt cx="7032998" cy="1125634"/>
          </a:xfrm>
        </p:grpSpPr>
        <p:sp>
          <p:nvSpPr>
            <p:cNvPr id="23" name="Rectangle 111"/>
            <p:cNvSpPr/>
            <p:nvPr/>
          </p:nvSpPr>
          <p:spPr>
            <a:xfrm>
              <a:off x="4666071" y="5035626"/>
              <a:ext cx="6464272" cy="1104201"/>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4" name="TextBox 112"/>
            <p:cNvSpPr txBox="1"/>
            <p:nvPr/>
          </p:nvSpPr>
          <p:spPr>
            <a:xfrm>
              <a:off x="5592845" y="5288244"/>
              <a:ext cx="5277737" cy="632670"/>
            </a:xfrm>
            <a:prstGeom prst="rect">
              <a:avLst/>
            </a:prstGeom>
            <a:noFill/>
          </p:spPr>
          <p:txBody>
            <a:bodyPr wrap="square" rtlCol="0" anchor="ctr">
              <a:spAutoFit/>
            </a:bodyPr>
            <a:lstStyle/>
            <a:p>
              <a:r>
                <a:rPr lang="en-US" sz="2399" dirty="0"/>
                <a:t>The organization </a:t>
              </a:r>
            </a:p>
          </p:txBody>
        </p:sp>
        <p:sp>
          <p:nvSpPr>
            <p:cNvPr id="25" name="Oval 113"/>
            <p:cNvSpPr>
              <a:spLocks noChangeAspect="1"/>
            </p:cNvSpPr>
            <p:nvPr/>
          </p:nvSpPr>
          <p:spPr>
            <a:xfrm>
              <a:off x="4097345" y="5014193"/>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Tree>
    <p:extLst>
      <p:ext uri="{BB962C8B-B14F-4D97-AF65-F5344CB8AC3E}">
        <p14:creationId xmlns:p14="http://schemas.microsoft.com/office/powerpoint/2010/main" val="141947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90314" y="1391314"/>
            <a:ext cx="4185623" cy="4415763"/>
          </a:xfrm>
        </p:spPr>
        <p:txBody>
          <a:bodyPr>
            <a:normAutofit/>
          </a:bodyPr>
          <a:lstStyle/>
          <a:p>
            <a:pPr fontAlgn="base">
              <a:buNone/>
            </a:pPr>
            <a:r>
              <a:rPr lang="en-US" sz="2400" b="1" dirty="0"/>
              <a:t>Including :</a:t>
            </a:r>
          </a:p>
          <a:p>
            <a:pPr fontAlgn="base"/>
            <a:r>
              <a:rPr lang="en-US" sz="2400" dirty="0"/>
              <a:t>Nature of the task </a:t>
            </a:r>
          </a:p>
          <a:p>
            <a:pPr fontAlgn="base"/>
            <a:r>
              <a:rPr lang="en-US" sz="2400" dirty="0"/>
              <a:t>Workload </a:t>
            </a:r>
          </a:p>
          <a:p>
            <a:pPr fontAlgn="base"/>
            <a:r>
              <a:rPr lang="en-US" sz="2400" dirty="0"/>
              <a:t>Working environment</a:t>
            </a:r>
          </a:p>
          <a:p>
            <a:pPr marL="0" indent="0" fontAlgn="base">
              <a:buNone/>
            </a:pPr>
            <a:endParaRPr lang="en-US" sz="2400" dirty="0"/>
          </a:p>
          <a:p>
            <a:pPr fontAlgn="base">
              <a:buFont typeface="Wingdings" pitchFamily="2" charset="2"/>
              <a:buChar char="v"/>
            </a:pPr>
            <a:r>
              <a:rPr lang="en-US" sz="2400" dirty="0"/>
              <a:t>This includes matching the job to the physical and the mental strengths and limitations of people. </a:t>
            </a:r>
          </a:p>
          <a:p>
            <a:endParaRPr lang="en-US" dirty="0"/>
          </a:p>
        </p:txBody>
      </p:sp>
      <p:sp>
        <p:nvSpPr>
          <p:cNvPr id="4" name="Date Placeholder 3"/>
          <p:cNvSpPr>
            <a:spLocks noGrp="1"/>
          </p:cNvSpPr>
          <p:nvPr>
            <p:ph type="dt" sz="half" idx="10"/>
          </p:nvPr>
        </p:nvSpPr>
        <p:spPr/>
        <p:txBody>
          <a:bodyPr/>
          <a:lstStyle/>
          <a:p>
            <a:fld id="{BAB2445B-7324-4205-B9AF-CF3C3521439E}" type="datetime1">
              <a:rPr lang="en-US" smtClean="0"/>
              <a:t>1/27/2019</a:t>
            </a:fld>
            <a:endParaRPr lang="en-US" dirty="0"/>
          </a:p>
        </p:txBody>
      </p:sp>
      <p:sp>
        <p:nvSpPr>
          <p:cNvPr id="5" name="Slide Number Placeholder 4"/>
          <p:cNvSpPr>
            <a:spLocks noGrp="1"/>
          </p:cNvSpPr>
          <p:nvPr>
            <p:ph type="sldNum" sz="quarter" idx="12"/>
          </p:nvPr>
        </p:nvSpPr>
        <p:spPr/>
        <p:txBody>
          <a:bodyPr/>
          <a:lstStyle/>
          <a:p>
            <a:fld id="{519954A3-9DFD-4C44-94BA-B95130A3BA1C}" type="slidenum">
              <a:rPr lang="en-US" smtClean="0"/>
              <a:t>6</a:t>
            </a:fld>
            <a:endParaRPr lang="en-US" dirty="0"/>
          </a:p>
        </p:txBody>
      </p:sp>
      <p:pic>
        <p:nvPicPr>
          <p:cNvPr id="10" name="Content Placeholder 6" descr="640px-Computer_Workstation_Variables_cleanup.png"/>
          <p:cNvPicPr>
            <a:picLocks noGrp="1" noChangeAspect="1"/>
          </p:cNvPicPr>
          <p:nvPr>
            <p:ph sz="quarter" idx="4"/>
          </p:nvPr>
        </p:nvPicPr>
        <p:blipFill>
          <a:blip r:embed="rId2"/>
          <a:stretch>
            <a:fillRect/>
          </a:stretch>
        </p:blipFill>
        <p:spPr>
          <a:xfrm>
            <a:off x="6248400" y="608876"/>
            <a:ext cx="4610099" cy="4657062"/>
          </a:xfrm>
        </p:spPr>
      </p:pic>
      <p:grpSp>
        <p:nvGrpSpPr>
          <p:cNvPr id="8" name="Group 105"/>
          <p:cNvGrpSpPr/>
          <p:nvPr/>
        </p:nvGrpSpPr>
        <p:grpSpPr>
          <a:xfrm rot="10800000">
            <a:off x="20271" y="5410200"/>
            <a:ext cx="12192000" cy="1413008"/>
            <a:chOff x="1143779" y="4745827"/>
            <a:chExt cx="11045045" cy="1817444"/>
          </a:xfrm>
          <a:solidFill>
            <a:srgbClr val="68B2D7"/>
          </a:solidFill>
        </p:grpSpPr>
        <p:sp>
          <p:nvSpPr>
            <p:cNvPr id="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1"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grpSp>
        <p:nvGrpSpPr>
          <p:cNvPr id="13" name="Group 106"/>
          <p:cNvGrpSpPr/>
          <p:nvPr/>
        </p:nvGrpSpPr>
        <p:grpSpPr>
          <a:xfrm>
            <a:off x="190314" y="109532"/>
            <a:ext cx="7107189" cy="808523"/>
            <a:chOff x="4113734" y="1462930"/>
            <a:chExt cx="7109040" cy="1122088"/>
          </a:xfrm>
        </p:grpSpPr>
        <p:sp>
          <p:nvSpPr>
            <p:cNvPr id="14" name="Rectangle 3"/>
            <p:cNvSpPr/>
            <p:nvPr/>
          </p:nvSpPr>
          <p:spPr>
            <a:xfrm>
              <a:off x="4690885" y="1471730"/>
              <a:ext cx="6465957" cy="110448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 name="TextBox 12"/>
            <p:cNvSpPr txBox="1"/>
            <p:nvPr/>
          </p:nvSpPr>
          <p:spPr>
            <a:xfrm>
              <a:off x="5486400" y="1720584"/>
              <a:ext cx="5736374" cy="640496"/>
            </a:xfrm>
            <a:prstGeom prst="rect">
              <a:avLst/>
            </a:prstGeom>
            <a:noFill/>
          </p:spPr>
          <p:txBody>
            <a:bodyPr wrap="square" rtlCol="0" anchor="ctr">
              <a:spAutoFit/>
            </a:bodyPr>
            <a:lstStyle/>
            <a:p>
              <a:r>
                <a:rPr lang="en-US" sz="2399" dirty="0"/>
                <a:t>The job</a:t>
              </a:r>
            </a:p>
          </p:txBody>
        </p:sp>
        <p:sp>
          <p:nvSpPr>
            <p:cNvPr id="16" name="Oval 102"/>
            <p:cNvSpPr>
              <a:spLocks noChangeAspect="1"/>
            </p:cNvSpPr>
            <p:nvPr/>
          </p:nvSpPr>
          <p:spPr>
            <a:xfrm>
              <a:off x="4113734" y="1462930"/>
              <a:ext cx="1122088" cy="1122088"/>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spTree>
    <p:extLst>
      <p:ext uri="{BB962C8B-B14F-4D97-AF65-F5344CB8AC3E}">
        <p14:creationId xmlns:p14="http://schemas.microsoft.com/office/powerpoint/2010/main" val="117700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81000" y="1073510"/>
            <a:ext cx="4185623" cy="4428462"/>
          </a:xfrm>
        </p:spPr>
        <p:txBody>
          <a:bodyPr>
            <a:normAutofit/>
          </a:bodyPr>
          <a:lstStyle/>
          <a:p>
            <a:pPr fontAlgn="base">
              <a:buNone/>
            </a:pPr>
            <a:r>
              <a:rPr lang="en-US" sz="2400" b="1" dirty="0"/>
              <a:t>Including:</a:t>
            </a:r>
          </a:p>
          <a:p>
            <a:pPr fontAlgn="base"/>
            <a:r>
              <a:rPr lang="en-US" sz="2400" dirty="0"/>
              <a:t>Competency</a:t>
            </a:r>
          </a:p>
          <a:p>
            <a:pPr fontAlgn="base"/>
            <a:r>
              <a:rPr lang="en-US" sz="2400" dirty="0"/>
              <a:t>Skills (changeable)</a:t>
            </a:r>
          </a:p>
          <a:p>
            <a:pPr fontAlgn="base"/>
            <a:r>
              <a:rPr lang="en-US" sz="2400" dirty="0"/>
              <a:t>Personality, attitude(fixed)</a:t>
            </a:r>
          </a:p>
          <a:p>
            <a:pPr fontAlgn="base"/>
            <a:r>
              <a:rPr lang="en-US" sz="2400" dirty="0"/>
              <a:t>Risk perception</a:t>
            </a:r>
          </a:p>
          <a:p>
            <a:pPr fontAlgn="base"/>
            <a:r>
              <a:rPr lang="en-US" sz="2400" dirty="0"/>
              <a:t>Sleep deprivation </a:t>
            </a:r>
          </a:p>
          <a:p>
            <a:pPr fontAlgn="base"/>
            <a:endParaRPr lang="en-US" sz="2400" dirty="0"/>
          </a:p>
          <a:p>
            <a:pPr fontAlgn="base">
              <a:buFont typeface="Wingdings" pitchFamily="2" charset="2"/>
              <a:buChar char="v"/>
            </a:pPr>
            <a:r>
              <a:rPr lang="en-US" sz="2400" dirty="0"/>
              <a:t>Individual characteristics influence behavior in complex ways. </a:t>
            </a:r>
          </a:p>
          <a:p>
            <a:endParaRPr lang="en-US" dirty="0"/>
          </a:p>
        </p:txBody>
      </p:sp>
      <p:sp>
        <p:nvSpPr>
          <p:cNvPr id="7" name="Date Placeholder 6"/>
          <p:cNvSpPr>
            <a:spLocks noGrp="1"/>
          </p:cNvSpPr>
          <p:nvPr>
            <p:ph type="dt" sz="half" idx="10"/>
          </p:nvPr>
        </p:nvSpPr>
        <p:spPr/>
        <p:txBody>
          <a:bodyPr/>
          <a:lstStyle/>
          <a:p>
            <a:fld id="{9C07A36F-6849-4C9E-87E8-8A91EA13BAAD}" type="datetime1">
              <a:rPr lang="en-US" smtClean="0"/>
              <a:t>1/27/2019</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6" name="Picture 2" descr="C:\Users\Maher\Desktop\images (1).jpg"/>
          <p:cNvPicPr>
            <a:picLocks noChangeAspect="1" noChangeArrowheads="1"/>
          </p:cNvPicPr>
          <p:nvPr/>
        </p:nvPicPr>
        <p:blipFill>
          <a:blip r:embed="rId2"/>
          <a:srcRect/>
          <a:stretch>
            <a:fillRect/>
          </a:stretch>
        </p:blipFill>
        <p:spPr bwMode="auto">
          <a:xfrm>
            <a:off x="7620002" y="669926"/>
            <a:ext cx="3962400" cy="4038599"/>
          </a:xfrm>
          <a:prstGeom prst="rect">
            <a:avLst/>
          </a:prstGeom>
          <a:noFill/>
        </p:spPr>
      </p:pic>
      <p:grpSp>
        <p:nvGrpSpPr>
          <p:cNvPr id="10"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3"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grpSp>
        <p:nvGrpSpPr>
          <p:cNvPr id="14" name="Group 5"/>
          <p:cNvGrpSpPr/>
          <p:nvPr/>
        </p:nvGrpSpPr>
        <p:grpSpPr>
          <a:xfrm>
            <a:off x="228600" y="117723"/>
            <a:ext cx="7033000" cy="819267"/>
            <a:chOff x="4878898" y="3243971"/>
            <a:chExt cx="7033000" cy="1129014"/>
          </a:xfrm>
        </p:grpSpPr>
        <p:sp>
          <p:nvSpPr>
            <p:cNvPr id="15" name="Rectangle 18"/>
            <p:cNvSpPr/>
            <p:nvPr/>
          </p:nvSpPr>
          <p:spPr>
            <a:xfrm>
              <a:off x="5447627" y="3268786"/>
              <a:ext cx="6464271" cy="110419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7" name="TextBox 20"/>
            <p:cNvSpPr txBox="1"/>
            <p:nvPr/>
          </p:nvSpPr>
          <p:spPr>
            <a:xfrm>
              <a:off x="6374398" y="3519720"/>
              <a:ext cx="4905300" cy="636034"/>
            </a:xfrm>
            <a:prstGeom prst="rect">
              <a:avLst/>
            </a:prstGeom>
            <a:noFill/>
          </p:spPr>
          <p:txBody>
            <a:bodyPr wrap="square" rtlCol="0" anchor="ctr">
              <a:spAutoFit/>
            </a:bodyPr>
            <a:lstStyle/>
            <a:p>
              <a:r>
                <a:rPr lang="en-US" sz="2399" dirty="0"/>
                <a:t>The individual </a:t>
              </a:r>
            </a:p>
          </p:txBody>
        </p:sp>
        <p:sp>
          <p:nvSpPr>
            <p:cNvPr id="18" name="Oval 104"/>
            <p:cNvSpPr>
              <a:spLocks noChangeAspect="1"/>
            </p:cNvSpPr>
            <p:nvPr/>
          </p:nvSpPr>
          <p:spPr>
            <a:xfrm>
              <a:off x="4878898" y="3243971"/>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spTree>
    <p:extLst>
      <p:ext uri="{BB962C8B-B14F-4D97-AF65-F5344CB8AC3E}">
        <p14:creationId xmlns:p14="http://schemas.microsoft.com/office/powerpoint/2010/main" val="268347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5745" y="1689101"/>
            <a:ext cx="4185623" cy="4352262"/>
          </a:xfrm>
        </p:spPr>
        <p:txBody>
          <a:bodyPr/>
          <a:lstStyle/>
          <a:p>
            <a:pPr fontAlgn="base">
              <a:buNone/>
            </a:pPr>
            <a:r>
              <a:rPr lang="en-US" sz="2400" b="1" dirty="0"/>
              <a:t>Including:</a:t>
            </a:r>
          </a:p>
          <a:p>
            <a:pPr fontAlgn="base">
              <a:buNone/>
            </a:pPr>
            <a:r>
              <a:rPr lang="en-US" sz="2400" dirty="0"/>
              <a:t> </a:t>
            </a:r>
          </a:p>
          <a:p>
            <a:pPr fontAlgn="base"/>
            <a:r>
              <a:rPr lang="en-US" sz="2400" dirty="0"/>
              <a:t>The culture of the workplace, resources Communications </a:t>
            </a:r>
          </a:p>
          <a:p>
            <a:pPr fontAlgn="base"/>
            <a:r>
              <a:rPr lang="en-US" sz="2400" dirty="0"/>
              <a:t>Leadership and so on. </a:t>
            </a:r>
          </a:p>
          <a:p>
            <a:endParaRPr lang="en-US" dirty="0"/>
          </a:p>
        </p:txBody>
      </p:sp>
      <p:sp>
        <p:nvSpPr>
          <p:cNvPr id="7" name="Date Placeholder 6"/>
          <p:cNvSpPr>
            <a:spLocks noGrp="1"/>
          </p:cNvSpPr>
          <p:nvPr>
            <p:ph type="dt" sz="half" idx="10"/>
          </p:nvPr>
        </p:nvSpPr>
        <p:spPr/>
        <p:txBody>
          <a:bodyPr/>
          <a:lstStyle/>
          <a:p>
            <a:fld id="{9C07A36F-6849-4C9E-87E8-8A91EA13BAAD}" type="datetime1">
              <a:rPr lang="en-US" smtClean="0"/>
              <a:t>1/27/2019</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9" name="Content Placeholder 6" descr="tb.jpg"/>
          <p:cNvPicPr>
            <a:picLocks noGrp="1" noChangeAspect="1"/>
          </p:cNvPicPr>
          <p:nvPr>
            <p:ph sz="half" idx="2"/>
          </p:nvPr>
        </p:nvPicPr>
        <p:blipFill>
          <a:blip r:embed="rId2"/>
          <a:stretch>
            <a:fillRect/>
          </a:stretch>
        </p:blipFill>
        <p:spPr>
          <a:xfrm>
            <a:off x="7010400" y="703023"/>
            <a:ext cx="4864100" cy="462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2"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grpSp>
        <p:nvGrpSpPr>
          <p:cNvPr id="13" name="Group 6"/>
          <p:cNvGrpSpPr/>
          <p:nvPr/>
        </p:nvGrpSpPr>
        <p:grpSpPr>
          <a:xfrm>
            <a:off x="53394" y="206728"/>
            <a:ext cx="7032998" cy="821158"/>
            <a:chOff x="4097345" y="5014193"/>
            <a:chExt cx="7032998" cy="1125634"/>
          </a:xfrm>
        </p:grpSpPr>
        <p:sp>
          <p:nvSpPr>
            <p:cNvPr id="14" name="Rectangle 111"/>
            <p:cNvSpPr/>
            <p:nvPr/>
          </p:nvSpPr>
          <p:spPr>
            <a:xfrm>
              <a:off x="4666071" y="5035626"/>
              <a:ext cx="6464272" cy="1104201"/>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 name="TextBox 112"/>
            <p:cNvSpPr txBox="1"/>
            <p:nvPr/>
          </p:nvSpPr>
          <p:spPr>
            <a:xfrm>
              <a:off x="5592845" y="5288244"/>
              <a:ext cx="5277737" cy="632670"/>
            </a:xfrm>
            <a:prstGeom prst="rect">
              <a:avLst/>
            </a:prstGeom>
            <a:noFill/>
          </p:spPr>
          <p:txBody>
            <a:bodyPr wrap="square" rtlCol="0" anchor="ctr">
              <a:spAutoFit/>
            </a:bodyPr>
            <a:lstStyle/>
            <a:p>
              <a:r>
                <a:rPr lang="en-US" sz="2399" dirty="0"/>
                <a:t>The organization </a:t>
              </a:r>
            </a:p>
          </p:txBody>
        </p:sp>
        <p:sp>
          <p:nvSpPr>
            <p:cNvPr id="16" name="Oval 113"/>
            <p:cNvSpPr>
              <a:spLocks noChangeAspect="1"/>
            </p:cNvSpPr>
            <p:nvPr/>
          </p:nvSpPr>
          <p:spPr>
            <a:xfrm>
              <a:off x="4097345" y="5014193"/>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Tree>
    <p:extLst>
      <p:ext uri="{BB962C8B-B14F-4D97-AF65-F5344CB8AC3E}">
        <p14:creationId xmlns:p14="http://schemas.microsoft.com/office/powerpoint/2010/main" val="232845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754249" cy="525780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Arial Narrow"/>
              <a:cs typeface="Arial Narrow"/>
            </a:endParaRPr>
          </a:p>
        </p:txBody>
      </p:sp>
      <p:pic>
        <p:nvPicPr>
          <p:cNvPr id="3" name="Picture 2" descr="graphicstock-closeup-of-caring-woman-holding-female-seniors-hands_HAdOpB2-W.jpg"/>
          <p:cNvPicPr>
            <a:picLocks noChangeAspect="1"/>
          </p:cNvPicPr>
          <p:nvPr/>
        </p:nvPicPr>
        <p:blipFill rotWithShape="1">
          <a:blip r:embed="rId2" cstate="print">
            <a:alphaModFix amt="93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p:blipFill>
        <p:spPr>
          <a:xfrm>
            <a:off x="8754249" y="1"/>
            <a:ext cx="3437752" cy="6857998"/>
          </a:xfrm>
          <a:prstGeom prst="rect">
            <a:avLst/>
          </a:prstGeom>
        </p:spPr>
      </p:pic>
      <p:sp>
        <p:nvSpPr>
          <p:cNvPr id="2" name="Title 1"/>
          <p:cNvSpPr>
            <a:spLocks noGrp="1"/>
          </p:cNvSpPr>
          <p:nvPr>
            <p:ph type="title"/>
          </p:nvPr>
        </p:nvSpPr>
        <p:spPr>
          <a:xfrm>
            <a:off x="-17206" y="329246"/>
            <a:ext cx="9144000" cy="715961"/>
          </a:xfrm>
          <a:ln>
            <a:noFill/>
          </a:ln>
        </p:spPr>
        <p:txBody>
          <a:bodyPr>
            <a:noAutofit/>
          </a:bodyPr>
          <a:lstStyle/>
          <a:p>
            <a:r>
              <a:rPr lang="en-US" sz="4400" b="1" dirty="0">
                <a:solidFill>
                  <a:srgbClr val="007171"/>
                </a:solidFill>
              </a:rPr>
              <a:t>The Benefits of Applying Human Factors in Healthcare</a:t>
            </a:r>
            <a:endParaRPr lang="en-US" sz="4400" dirty="0">
              <a:solidFill>
                <a:srgbClr val="007171"/>
              </a:solidFill>
              <a:latin typeface="Arial Narrow"/>
              <a:cs typeface="Arial Narrow"/>
            </a:endParaRPr>
          </a:p>
        </p:txBody>
      </p:sp>
      <p:grpSp>
        <p:nvGrpSpPr>
          <p:cNvPr id="106" name="Group 105"/>
          <p:cNvGrpSpPr/>
          <p:nvPr/>
        </p:nvGrpSpPr>
        <p:grpSpPr>
          <a:xfrm rot="10800000">
            <a:off x="0" y="5257801"/>
            <a:ext cx="12192000" cy="1600198"/>
            <a:chOff x="1143779" y="4745827"/>
            <a:chExt cx="11045045" cy="1817444"/>
          </a:xfrm>
          <a:solidFill>
            <a:srgbClr val="68B2D7"/>
          </a:solidFill>
        </p:grpSpPr>
        <p:sp>
          <p:nvSpPr>
            <p:cNvPr id="10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4"/>
                  <a:stretch>
                    <a:fillRect/>
                  </a:stretch>
                </a:blipFill>
              </a:endParaRPr>
            </a:p>
          </p:txBody>
        </p:sp>
        <p:sp>
          <p:nvSpPr>
            <p:cNvPr id="110"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4"/>
                  <a:stretch>
                    <a:fillRect/>
                  </a:stretch>
                </a:blipFill>
              </a:endParaRPr>
            </a:p>
          </p:txBody>
        </p:sp>
      </p:grpSp>
      <p:sp>
        <p:nvSpPr>
          <p:cNvPr id="9" name="TextBox 8"/>
          <p:cNvSpPr txBox="1"/>
          <p:nvPr/>
        </p:nvSpPr>
        <p:spPr>
          <a:xfrm>
            <a:off x="3886200" y="4267200"/>
            <a:ext cx="184666" cy="461665"/>
          </a:xfrm>
          <a:prstGeom prst="rect">
            <a:avLst/>
          </a:prstGeom>
          <a:noFill/>
        </p:spPr>
        <p:txBody>
          <a:bodyPr wrap="none" rtlCol="0">
            <a:spAutoFit/>
          </a:bodyPr>
          <a:lstStyle/>
          <a:p>
            <a:endParaRPr lang="en-US" dirty="0"/>
          </a:p>
        </p:txBody>
      </p:sp>
      <p:sp>
        <p:nvSpPr>
          <p:cNvPr id="10" name="TextBox 9"/>
          <p:cNvSpPr txBox="1"/>
          <p:nvPr/>
        </p:nvSpPr>
        <p:spPr>
          <a:xfrm>
            <a:off x="54233" y="2041416"/>
            <a:ext cx="7848600" cy="2677656"/>
          </a:xfrm>
          <a:prstGeom prst="rect">
            <a:avLst/>
          </a:prstGeom>
          <a:noFill/>
        </p:spPr>
        <p:txBody>
          <a:bodyPr wrap="square" rtlCol="0">
            <a:spAutoFit/>
          </a:bodyPr>
          <a:lstStyle/>
          <a:p>
            <a:pPr>
              <a:buNone/>
            </a:pPr>
            <a:r>
              <a:rPr lang="en-US" sz="2800" b="1" dirty="0"/>
              <a:t>Awareness of human factors can help you to:</a:t>
            </a:r>
          </a:p>
          <a:p>
            <a:pPr>
              <a:buNone/>
            </a:pPr>
            <a:endParaRPr lang="en-US" sz="2800" dirty="0"/>
          </a:p>
          <a:p>
            <a:r>
              <a:rPr lang="en-US" sz="2800" dirty="0"/>
              <a:t>To prevent </a:t>
            </a:r>
            <a:r>
              <a:rPr lang="en-US" sz="2800" dirty="0">
                <a:solidFill>
                  <a:srgbClr val="FF0000"/>
                </a:solidFill>
              </a:rPr>
              <a:t>Medical Errors</a:t>
            </a:r>
            <a:r>
              <a:rPr lang="en-US" sz="2800" dirty="0"/>
              <a:t>.</a:t>
            </a:r>
            <a:r>
              <a:rPr lang="en-US" sz="2800" dirty="0">
                <a:solidFill>
                  <a:srgbClr val="FF0000"/>
                </a:solidFill>
              </a:rPr>
              <a:t> </a:t>
            </a:r>
          </a:p>
          <a:p>
            <a:r>
              <a:rPr lang="en-US" sz="2800" dirty="0"/>
              <a:t>Understand why healthcare staff make errors. </a:t>
            </a:r>
          </a:p>
          <a:p>
            <a:r>
              <a:rPr lang="en-US" sz="2800" dirty="0"/>
              <a:t>Identify ‘systems factors’ threaten patient safety.</a:t>
            </a:r>
          </a:p>
          <a:p>
            <a:r>
              <a:rPr lang="en-US" sz="2800" dirty="0"/>
              <a:t>To prevent occupational accidents and ill health.</a:t>
            </a:r>
          </a:p>
        </p:txBody>
      </p:sp>
    </p:spTree>
    <p:extLst>
      <p:ext uri="{BB962C8B-B14F-4D97-AF65-F5344CB8AC3E}">
        <p14:creationId xmlns:p14="http://schemas.microsoft.com/office/powerpoint/2010/main" val="3504696126"/>
      </p:ext>
    </p:extLst>
  </p:cSld>
  <p:clrMapOvr>
    <a:masterClrMapping/>
  </p:clrMapOvr>
</p:sld>
</file>

<file path=ppt/theme/theme1.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20027</TotalTime>
  <Words>1045</Words>
  <Application>Microsoft Office PowerPoint</Application>
  <PresentationFormat>Widescreen</PresentationFormat>
  <Paragraphs>177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Arial Narrow Bold</vt:lpstr>
      <vt:lpstr>Calibri</vt:lpstr>
      <vt:lpstr>Wingdings</vt:lpstr>
      <vt:lpstr>7_Office Theme</vt:lpstr>
      <vt:lpstr>PowerPoint Presentation</vt:lpstr>
      <vt:lpstr>PowerPoint Presentation</vt:lpstr>
      <vt:lpstr>What are Human Factors</vt:lpstr>
      <vt:lpstr>What are Human Factors?</vt:lpstr>
      <vt:lpstr>What are Human Factors</vt:lpstr>
      <vt:lpstr>PowerPoint Presentation</vt:lpstr>
      <vt:lpstr>PowerPoint Presentation</vt:lpstr>
      <vt:lpstr>PowerPoint Presentation</vt:lpstr>
      <vt:lpstr>The Benefits of Applying Human Factors in Healthcare</vt:lpstr>
      <vt:lpstr>Medical errors</vt:lpstr>
      <vt:lpstr>Medical Errors </vt:lpstr>
      <vt:lpstr>Sources of Error</vt:lpstr>
      <vt:lpstr>The Most Common Medical Errors</vt:lpstr>
      <vt:lpstr>Burden of the Medical Errors</vt:lpstr>
      <vt:lpstr>PowerPoint Presentation</vt:lpstr>
      <vt:lpstr>PowerPoint Presentation</vt:lpstr>
      <vt:lpstr>How Does the Team Communicate?</vt:lpstr>
      <vt:lpstr>PowerPoint Presentation</vt:lpstr>
      <vt:lpstr>Cont: </vt:lpstr>
      <vt:lpstr>Cont: </vt:lpstr>
      <vt:lpstr>Actions to Reduce Medical Errors as Related to Humans Factors</vt:lpstr>
      <vt:lpstr>PowerPoint Presentation</vt:lpstr>
      <vt:lpstr>PowerPoint Presentation</vt:lpstr>
      <vt:lpstr>PowerPoint Presentation</vt:lpstr>
      <vt:lpstr>PowerPoint Presentation</vt:lpstr>
      <vt:lpstr>PowerPoint Presentation</vt:lpstr>
      <vt:lpstr>PowerPoint Presentation</vt:lpstr>
      <vt:lpstr>OVR(Occurrence Variance Reporting) or IR(Incident Reporting)</vt:lpstr>
      <vt:lpstr>OVR Sample :</vt:lpstr>
      <vt:lpstr>PowerPoint Presentation</vt:lpstr>
    </vt:vector>
  </TitlesOfParts>
  <Manager>SlideModel</Manager>
  <Company>SlideModel</Company>
  <LinksUpToDate>false</LinksUpToDate>
  <SharedDoc>false</SharedDoc>
  <HyperlinkBase>http://slidemodel.com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Free PowerPoint Templates</dc:title>
  <dc:subject>Template</dc:subject>
  <dc:creator>SlideModel</dc:creator>
  <cp:keywords>PowerPoint, Free PowerPoint Templates, SlideModel, Presentations, Designs, Clipart</cp:keywords>
  <dc:description>Download This FREE PowerPoint Templates at http://slidemodel.com</dc:description>
  <cp:lastModifiedBy>Dana Al-Kadi</cp:lastModifiedBy>
  <cp:revision>304</cp:revision>
  <dcterms:created xsi:type="dcterms:W3CDTF">2013-09-12T13:05:01Z</dcterms:created>
  <dcterms:modified xsi:type="dcterms:W3CDTF">2019-01-27T10:32:35Z</dcterms:modified>
  <cp:category>Presentations, Business Presentations, Free PowerPoint Templates</cp:category>
  <cp:contentStatus>Template</cp:contentStatus>
</cp:coreProperties>
</file>