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notesMasterIdLst>
    <p:notesMasterId r:id="rId31"/>
  </p:notesMasterIdLst>
  <p:sldIdLst>
    <p:sldId id="282" r:id="rId3"/>
    <p:sldId id="275" r:id="rId4"/>
    <p:sldId id="277" r:id="rId5"/>
    <p:sldId id="278" r:id="rId6"/>
    <p:sldId id="262" r:id="rId7"/>
    <p:sldId id="259" r:id="rId8"/>
    <p:sldId id="261" r:id="rId9"/>
    <p:sldId id="263" r:id="rId10"/>
    <p:sldId id="264" r:id="rId11"/>
    <p:sldId id="265" r:id="rId12"/>
    <p:sldId id="269" r:id="rId13"/>
    <p:sldId id="268" r:id="rId14"/>
    <p:sldId id="266" r:id="rId15"/>
    <p:sldId id="267" r:id="rId16"/>
    <p:sldId id="271" r:id="rId17"/>
    <p:sldId id="283" r:id="rId18"/>
    <p:sldId id="279" r:id="rId19"/>
    <p:sldId id="270" r:id="rId20"/>
    <p:sldId id="280" r:id="rId21"/>
    <p:sldId id="284" r:id="rId22"/>
    <p:sldId id="272" r:id="rId23"/>
    <p:sldId id="274" r:id="rId24"/>
    <p:sldId id="273" r:id="rId25"/>
    <p:sldId id="276" r:id="rId26"/>
    <p:sldId id="287" r:id="rId27"/>
    <p:sldId id="286" r:id="rId28"/>
    <p:sldId id="285" r:id="rId29"/>
    <p:sldId id="281" r:id="rId30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118" autoAdjust="0"/>
    <p:restoredTop sz="94660"/>
  </p:normalViewPr>
  <p:slideViewPr>
    <p:cSldViewPr snapToGrid="0">
      <p:cViewPr varScale="1">
        <p:scale>
          <a:sx n="52" d="100"/>
          <a:sy n="52" d="100"/>
        </p:scale>
        <p:origin x="51" y="1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E72140-66C0-4E6F-B6B1-4691FB3D9624}" type="datetimeFigureOut">
              <a:rPr lang="ar-SA" smtClean="0"/>
              <a:t>08/06/1440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FE74EC2-7EF7-4B95-ABC4-193B5832E1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9190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856A4C7-B8A7-4297-87E0-DAFCBC11AFC3}" type="slidenum">
              <a:rPr lang="en-US" altLang="ar-SA" smtClean="0"/>
              <a:pPr eaLnBrk="1" hangingPunct="1"/>
              <a:t>28</a:t>
            </a:fld>
            <a:endParaRPr lang="en-US" altLang="ar-SA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EG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4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00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5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45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473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0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807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0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3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10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85B5F6-F0BA-4EDF-BCA1-050EA0B5C745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92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924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21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4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4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27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0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1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99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85B5F6-F0BA-4EDF-BCA1-050EA0B5C745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49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86C1C-5007-44FB-A9DE-F03DD80A12B4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B5F6-F0BA-4EDF-BCA1-050EA0B5C7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0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33D86C1C-5007-44FB-A9DE-F03DD80A12B4}" type="datetimeFigureOut">
              <a:rPr lang="en-US" smtClean="0"/>
              <a:pPr rtl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6285B5F6-F0BA-4EDF-BCA1-050EA0B5C745}" type="slidenum">
              <a:rPr lang="en-US" smtClean="0"/>
              <a:pPr rtl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99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33D86C1C-5007-44FB-A9DE-F03DD80A12B4}" type="datetimeFigureOut">
              <a:rPr lang="en-US" smtClean="0"/>
              <a:pPr rtl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6285B5F6-F0BA-4EDF-BCA1-050EA0B5C745}" type="slidenum">
              <a:rPr lang="en-US" smtClean="0"/>
              <a:pPr rtl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30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NWL4kbiWyp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bKtzWHOOxA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TLeHkU34_Ho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CspIrlJ2bd49" TargetMode="External"/><Relationship Id="rId2" Type="http://schemas.openxmlformats.org/officeDocument/2006/relationships/hyperlink" Target="https://youtu.be/cipFuDxiF2Y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133FD-A6F1-4C8A-9270-17553537B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5707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Safety</a:t>
            </a:r>
            <a:br>
              <a:rPr lang="en-US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Systems and Effect of Complexity of Patient Care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A7ADD-CC4A-4560-B16D-D7DC4D504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33576"/>
            <a:ext cx="10058400" cy="3248024"/>
          </a:xfrm>
        </p:spPr>
        <p:txBody>
          <a:bodyPr/>
          <a:lstStyle/>
          <a:p>
            <a:pPr algn="ctr"/>
            <a:r>
              <a:rPr lang="en-US" sz="2800">
                <a:solidFill>
                  <a:srgbClr val="FF0000"/>
                </a:solidFill>
              </a:rPr>
              <a:t>Nada </a:t>
            </a:r>
            <a:r>
              <a:rPr lang="en-US" sz="2800" dirty="0">
                <a:solidFill>
                  <a:srgbClr val="FF0000"/>
                </a:solidFill>
              </a:rPr>
              <a:t>AL-Khamis ,RN,MSN</a:t>
            </a:r>
          </a:p>
          <a:p>
            <a:pPr algn="ctr"/>
            <a:r>
              <a:rPr lang="en-US" sz="2800" dirty="0"/>
              <a:t>Lecturer </a:t>
            </a:r>
          </a:p>
          <a:p>
            <a:pPr algn="ctr"/>
            <a:r>
              <a:rPr lang="en-US" sz="2800" dirty="0"/>
              <a:t>Department of Nursing Education &amp; Administration</a:t>
            </a:r>
          </a:p>
          <a:p>
            <a:pPr marL="0" lvl="0" indent="0" algn="ctr">
              <a:buClr>
                <a:srgbClr val="E48312"/>
              </a:buClr>
              <a:buNone/>
            </a:pPr>
            <a:r>
              <a:rPr lang="en-US" altLang="en-US" sz="2400" b="1" cap="all" spc="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College of NURSING  SCIENCE</a:t>
            </a:r>
          </a:p>
          <a:p>
            <a:pPr marL="0" lvl="0" indent="0" algn="ctr">
              <a:buClr>
                <a:srgbClr val="E48312"/>
              </a:buClr>
              <a:buNone/>
            </a:pPr>
            <a:r>
              <a:rPr lang="en-US" altLang="en-US" sz="2400" b="1" cap="all" spc="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 Saud University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288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63" y="286603"/>
            <a:ext cx="11481758" cy="145075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The Traditional Approach when Things go Wrong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63" y="2329132"/>
            <a:ext cx="11481758" cy="3925018"/>
          </a:xfrm>
        </p:spPr>
        <p:txBody>
          <a:bodyPr>
            <a:normAutofit/>
          </a:bodyPr>
          <a:lstStyle/>
          <a:p>
            <a:pPr lvl="1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600" dirty="0">
                <a:solidFill>
                  <a:srgbClr val="000000"/>
                </a:solidFill>
                <a:latin typeface="Arial" panose="020B0604020202020204" pitchFamily="34" charset="0"/>
              </a:rPr>
              <a:t>This approach is to 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</a:rPr>
              <a:t>blame 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</a:rPr>
              <a:t>and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</a:rPr>
              <a:t> shame the health-care professionals</a:t>
            </a:r>
            <a:r>
              <a:rPr lang="en-US" sz="3600" dirty="0">
                <a:solidFill>
                  <a:srgbClr val="000000"/>
                </a:solidFill>
                <a:latin typeface="Arial" panose="020B0604020202020204" pitchFamily="34" charset="0"/>
              </a:rPr>
              <a:t> most directly involved in caring for the patient at the time of an adverse event or error. </a:t>
            </a:r>
          </a:p>
          <a:p>
            <a:pPr algn="l" rtl="0"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373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63" y="286603"/>
            <a:ext cx="11481758" cy="145075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The Traditional Approach when Things go Wrong.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Why is not accepted? 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63" y="2329132"/>
            <a:ext cx="11481758" cy="3925018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Health-care professionals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do not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deliberately (Intentionally)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harm a patient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</a:rPr>
              <a:t>deliberate action is called a violation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).</a:t>
            </a:r>
          </a:p>
          <a:p>
            <a:pPr algn="l" rtl="0">
              <a:buFont typeface="Wingdings" panose="05000000000000000000" pitchFamily="2" charset="2"/>
              <a:buChar char="q"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A health-care professional involved in an adverse event /error can inadvertently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be destroyed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and become the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“second victim”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</a:p>
          <a:p>
            <a:pPr algn="l" rtl="0">
              <a:buFont typeface="Wingdings" panose="05000000000000000000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Health-care professionals are hesitant to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report incidents/errors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if they will be blamed. </a:t>
            </a:r>
          </a:p>
          <a:p>
            <a:pPr algn="l" rtl="0">
              <a:buFont typeface="Wingdings" panose="05000000000000000000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409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63" y="286603"/>
            <a:ext cx="11481758" cy="145075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The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Traditional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Approach when Things go Wrong.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 Why is not accepted?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63" y="2173857"/>
            <a:ext cx="11481758" cy="4080293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Operating in a culture of blame, a health-care organization will have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great difficulty in learning from errors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and thus decreasing the chance of future adverse incidents.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A systems approach emphasises the importance of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understanding the underlying factors that caused an adverse event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without diminishing the responsibilities or accountability of health professionals.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0475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15" y="286603"/>
            <a:ext cx="11309230" cy="109362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Accountability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15" y="1845734"/>
            <a:ext cx="11412747" cy="4339406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All health professionals have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ethical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legal responsibilities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for which they are accountable.</a:t>
            </a:r>
          </a:p>
          <a:p>
            <a:pPr algn="l" rtl="0">
              <a:buFont typeface="Wingdings" panose="05000000000000000000" pitchFamily="2" charset="2"/>
              <a:buChar char="q"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They aim to give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confidence to the community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that the health professionals can be trusted to have the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knowledge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skills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en-US" sz="2800" b="1" dirty="0" err="1">
                <a:solidFill>
                  <a:srgbClr val="002060"/>
                </a:solidFill>
                <a:latin typeface="Arial" panose="020B0604020202020204" pitchFamily="34" charset="0"/>
              </a:rPr>
              <a:t>behaviours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set by the relevant professional body.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Accountability is a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professional obligation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and no one believes that health-care providers should not be held accountable.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48051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86603"/>
            <a:ext cx="11477626" cy="145075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The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New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 Approach 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</a:rPr>
              <a:t>“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</a:rPr>
              <a:t>a systems approach”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 when Things go Wrong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45733"/>
            <a:ext cx="11326483" cy="4408417"/>
          </a:xfrm>
        </p:spPr>
        <p:txBody>
          <a:bodyPr/>
          <a:lstStyle/>
          <a:p>
            <a:pPr algn="l"/>
            <a:endParaRPr lang="ar-SA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Experts say that although it is hard to change aspects of complex systems, it is even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harder to change the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</a:rPr>
              <a:t>behaviour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 of human beings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, in terms of errors.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Therefore, the foremost response to health-care errors should be making changes to the system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using a systems approach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 A systems approach requires an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understanding and action on the multiple factors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involved in each of the areas that make up the health-care system.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 The intention of a systems approach is to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improve the design of the system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so that errors are prevented from occurring and/or their consequences minimized.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990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30" y="295229"/>
            <a:ext cx="11499011" cy="1114471"/>
          </a:xfrm>
        </p:spPr>
        <p:txBody>
          <a:bodyPr>
            <a:normAutofit/>
          </a:bodyPr>
          <a:lstStyle/>
          <a:p>
            <a:pPr rtl="0"/>
            <a:r>
              <a:rPr lang="en-US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elements of the system that should be considered as part of a “systems-thinking” approach</a:t>
            </a:r>
            <a:endParaRPr lang="ar-SA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45734"/>
            <a:ext cx="11378240" cy="442567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Reason </a:t>
            </a: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outlined these elements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Patient factors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Provider factors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Task factors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Technology and Tool factors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Team factors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Environmental factors </a:t>
            </a:r>
          </a:p>
          <a:p>
            <a:pPr algn="l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Organizational factors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0457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A4C70-A091-4EC7-970F-0A6B6982E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CHEESE MODEL IN HEALTH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2810D-0E03-4E7B-8611-A99823939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876550"/>
            <a:ext cx="10058400" cy="2992544"/>
          </a:xfrm>
        </p:spPr>
        <p:txBody>
          <a:bodyPr/>
          <a:lstStyle/>
          <a:p>
            <a:pPr marL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https://youtu.be/NWL4kbiWypk</a:t>
            </a:r>
            <a:endParaRPr lang="en-US" sz="40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7:00min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260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497" t="8787" r="16969" b="16158"/>
          <a:stretch/>
        </p:blipFill>
        <p:spPr>
          <a:xfrm>
            <a:off x="258792" y="241459"/>
            <a:ext cx="11869948" cy="603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82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8148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Swiss Cheese Model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540" y="1524000"/>
            <a:ext cx="11512310" cy="4651169"/>
          </a:xfrm>
        </p:spPr>
        <p:txBody>
          <a:bodyPr>
            <a:normAutofit/>
          </a:bodyPr>
          <a:lstStyle/>
          <a:p>
            <a:pPr algn="l"/>
            <a:endParaRPr lang="ar-SA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J. Reason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created this model to explain how faults in different layers of a system lead to adverse events and medical errors. </a:t>
            </a:r>
          </a:p>
          <a:p>
            <a:pPr algn="l" rtl="0"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This model shows how a fault in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one layer of a system of care is usually not enough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to cause an accident.</a:t>
            </a:r>
          </a:p>
          <a:p>
            <a:pPr marL="0" indent="0" algn="l" rtl="0">
              <a:buNone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Adverse events usually occur when a number of faults occur in a number of layers (e.g.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fatigued workers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inadequate procedures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faulty equipment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).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104251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250" t="11259" r="17417" b="167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10408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8022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845734"/>
            <a:ext cx="11410950" cy="4345516"/>
          </a:xfrm>
        </p:spPr>
        <p:txBody>
          <a:bodyPr>
            <a:norm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Explain the terms system and complex system as they relate to health care.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Explain why a systems approach to patient safety is superior to the traditional approach. 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Apply Reason’s “Swiss cheese” model &amp; defenses to identify possible causes of error in a clinical scenario.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Identify the  principles of HROs which can be applied in health systems 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964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2DBD7-E133-4BE0-B50B-6E561A002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HIGH RELIABILITY ORGANIZATION(HRO)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A573B-5ED4-4BBD-BEE9-3266584D9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905124"/>
            <a:ext cx="10058400" cy="2963969"/>
          </a:xfrm>
        </p:spPr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https://www.youtube.com/watch?v=PbKtzWHOOxA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64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286603"/>
            <a:ext cx="11715750" cy="145075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Understanding the term High Reliability Organization (HRO)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099" y="1845733"/>
            <a:ext cx="11458575" cy="4412191"/>
          </a:xfrm>
        </p:spPr>
        <p:txBody>
          <a:bodyPr/>
          <a:lstStyle/>
          <a:p>
            <a:pPr algn="l" rtl="0"/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HRO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 refers to organizations that operate under hazardous conditions, but manage to function in a way that is almost completely “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failure-free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”.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They have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very few adverse events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Some examples of HROs include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Air traffic control systems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,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Nuclear power plants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 and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</a:rPr>
              <a:t>Naval aircraft carriers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  <a:p>
            <a:pPr algn="l" rtl="0"/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430" y="2841926"/>
            <a:ext cx="4237363" cy="374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11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Characteristics of HROs </a:t>
            </a:r>
            <a:b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50" y="1845733"/>
            <a:ext cx="11449050" cy="4431241"/>
          </a:xfrm>
        </p:spPr>
        <p:txBody>
          <a:bodyPr>
            <a:normAutofit/>
          </a:bodyPr>
          <a:lstStyle/>
          <a:p>
            <a:pPr algn="l" rtl="0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Preoccupation with failure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acknowledge and plan for the possibility of failure due to the high-risk, error-prone nature of their activities; </a:t>
            </a:r>
          </a:p>
          <a:p>
            <a:pPr algn="l" rtl="0">
              <a:lnSpc>
                <a:spcPct val="110000"/>
              </a:lnSpc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Commitment to resilience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proactively seek out unexpected threats and contain them before they cause harm; </a:t>
            </a:r>
          </a:p>
          <a:p>
            <a:pPr algn="l" rtl="0">
              <a:lnSpc>
                <a:spcPct val="110000"/>
              </a:lnSpc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 to operations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pay close attention to the issues facing workers at the frontline; </a:t>
            </a:r>
          </a:p>
          <a:p>
            <a:pPr algn="l" rtl="0">
              <a:lnSpc>
                <a:spcPct val="110000"/>
              </a:lnSpc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Establishing and maintaining a culture of safety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which individuals feel comfortable drawing attention to potential hazards or actual failures without fear of criticism.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0145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6604"/>
            <a:ext cx="11391900" cy="99927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The key Principles from HRO theory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845734"/>
            <a:ext cx="11363325" cy="4326466"/>
          </a:xfrm>
        </p:spPr>
        <p:txBody>
          <a:bodyPr/>
          <a:lstStyle/>
          <a:p>
            <a:pPr algn="l" rtl="0"/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are: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a powerful and uniform culture of safety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Use optimal structures and procedures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Provide intensive and continuing training of individuals and teams </a:t>
            </a:r>
          </a:p>
          <a:p>
            <a:pPr algn="l" rtl="0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Conduct thorough organizational learning and safety management. </a:t>
            </a:r>
          </a:p>
          <a:p>
            <a:pPr>
              <a:lnSpc>
                <a:spcPct val="15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679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2307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845734"/>
            <a:ext cx="11515725" cy="4364566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A systems approach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helps us to understand and analyze the multiple factors underpinning adverse events. 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Therefore, using a systems approach to evaluate the situation—as distinct from a person approach—will have a greater chance of resulting in the establishment of strategies to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decrease the likelihood of recurrence of an error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and the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promotion of a culture of safety in health care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624680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7E18-1C32-4818-A000-5E4C5BEE8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1657349"/>
          </a:xfrm>
        </p:spPr>
        <p:txBody>
          <a:bodyPr>
            <a:normAutofit fontScale="90000"/>
          </a:bodyPr>
          <a:lstStyle/>
          <a:p>
            <a:pPr algn="ctr" rtl="0"/>
            <a:br>
              <a:rPr lang="en-US" b="1" dirty="0">
                <a:solidFill>
                  <a:srgbClr val="FF0000"/>
                </a:solidFill>
              </a:rPr>
            </a:br>
            <a:br>
              <a:rPr lang="en-US" b="1" dirty="0">
                <a:solidFill>
                  <a:srgbClr val="FF0000"/>
                </a:solidFill>
              </a:rPr>
            </a:b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APPLICATION: </a:t>
            </a:r>
            <a:r>
              <a:rPr lang="en-US" b="1" dirty="0">
                <a:solidFill>
                  <a:schemeClr val="tx1"/>
                </a:solidFill>
              </a:rPr>
              <a:t>For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/>
              <a:t> the following videos;</a:t>
            </a:r>
            <a:br>
              <a:rPr lang="en-US" b="1" dirty="0"/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3C423-D5FD-4723-8EE7-28B9E318D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2800" dirty="0"/>
              <a:t>Provide a summary of the case or scenario presented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Identify and discuss (use handout  1 to guide you ) </a:t>
            </a:r>
          </a:p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 human factors</a:t>
            </a:r>
          </a:p>
          <a:p>
            <a:pPr marL="365760" marR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 </a:t>
            </a:r>
          </a:p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 characteristics of HRO </a:t>
            </a:r>
          </a:p>
          <a:p>
            <a:pPr marL="365760" marR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0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 Reason’s “Swiss cheese” model of accident causation</a:t>
            </a:r>
          </a:p>
          <a:p>
            <a:pPr marL="0" indent="0" algn="l" rtl="0">
              <a:buNone/>
            </a:pPr>
            <a:r>
              <a:rPr 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2800" dirty="0"/>
              <a:t>Summaries the Lesson learned </a:t>
            </a:r>
          </a:p>
        </p:txBody>
      </p:sp>
    </p:spTree>
    <p:extLst>
      <p:ext uri="{BB962C8B-B14F-4D97-AF65-F5344CB8AC3E}">
        <p14:creationId xmlns:p14="http://schemas.microsoft.com/office/powerpoint/2010/main" val="592668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64BC0-9443-4DB7-9D5B-6E3B4ADA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System Approach to Safety Culture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99D9B-D2CB-4109-8256-4FBFF3CF2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7780" y="2371724"/>
            <a:ext cx="10058400" cy="3135419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>
                <a:hlinkClick r:id="rId2"/>
              </a:rPr>
              <a:t>https://youtu.be/TLeHkU34_Ho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88239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E79FB-BF5B-4E90-9503-2D147210C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“ Swiss Cheese Model “Application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3A77E-6839-48A9-B5FF-4912078AA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90800"/>
            <a:ext cx="10058400" cy="29353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https://youtu.be/cipFuDxiF2Y</a:t>
            </a:r>
            <a:r>
              <a:rPr lang="en-US" sz="4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endParaRPr lang="en-US" sz="40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4000" u="sng" dirty="0">
                <a:solidFill>
                  <a:srgbClr val="0563C1"/>
                </a:solidFill>
                <a:latin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https://youtu.be/CspIrlJ2bd49 </a:t>
            </a:r>
            <a:endParaRPr lang="en-US" sz="4000" u="sng" dirty="0">
              <a:solidFill>
                <a:srgbClr val="0563C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79054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" descr="cre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657600" y="2968487"/>
            <a:ext cx="4253768" cy="92217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18787798"/>
      </p:ext>
    </p:extLst>
  </p:cSld>
  <p:clrMapOvr>
    <a:masterClrMapping/>
  </p:clrMapOvr>
  <p:transition advClick="0" advTm="2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3259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1845734"/>
            <a:ext cx="11382375" cy="4421716"/>
          </a:xfrm>
        </p:spPr>
        <p:txBody>
          <a:bodyPr/>
          <a:lstStyle/>
          <a:p>
            <a:pPr marR="0" lvl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Definition of “system” &amp; related concepts 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R="0" lvl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Two schools of thought regarding iatrogenic injury (Traditional, Systems) 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R="0" lvl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Reason’s “Swiss cheese” model of accident causation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Reason’s – Defenses </a:t>
            </a:r>
          </a:p>
          <a:p>
            <a:pPr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Characteristics of high reliability organizations (HROs)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R="0" lvl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Key principles from HRO theory health care can learn from HROs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310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5164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system?</a:t>
            </a:r>
            <a:endParaRPr lang="ar-SA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75" y="1845734"/>
            <a:ext cx="11334749" cy="4364566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 •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word </a:t>
            </a:r>
            <a:r>
              <a:rPr lang="en-US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n-US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describes any collection of 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 more interacting parts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“an interdependent group of items forming a unified whole”. </a:t>
            </a:r>
          </a:p>
          <a:p>
            <a:pPr algn="l" rtl="0">
              <a:lnSpc>
                <a:spcPct val="150000"/>
              </a:lnSpc>
            </a:pPr>
            <a:endParaRPr lang="ar-SA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 </a:t>
            </a:r>
            <a:r>
              <a:rPr lang="en-US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 system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one in which there are so 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interacting parts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it is difficult, if not impossible, to predict the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system based on knowledge of its component parts. The delivery of health care fits this definition of a complex system. </a:t>
            </a:r>
          </a:p>
          <a:p>
            <a:pPr algn="l" rtl="0"/>
            <a:endParaRPr lang="ar-SA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8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102" y="286604"/>
            <a:ext cx="10534578" cy="114538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Services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21" y="1845733"/>
            <a:ext cx="11352361" cy="4316941"/>
          </a:xfrm>
        </p:spPr>
        <p:txBody>
          <a:bodyPr/>
          <a:lstStyle/>
          <a:p>
            <a:pPr algn="l"/>
            <a:endParaRPr lang="ar-SA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</a:rPr>
              <a:t>Health services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present as a system—buildings, people, processes, desks, equipment, telephones—yet unless the people involved understand the common purpose and aim, the system will not operate in a unified fashion.</a:t>
            </a:r>
          </a:p>
          <a:p>
            <a:pPr algn="l" rtl="0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 are the glue that binds and maintains the system.</a:t>
            </a:r>
            <a:endParaRPr lang="ar-SA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11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6701" y="286604"/>
            <a:ext cx="11388722" cy="124889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Health Care is Complex?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6700" y="1863306"/>
            <a:ext cx="11698138" cy="456289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diversity of tasks involved in the delivery of patient care;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The dependency of health-care providers on one another;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The diversity of patients, clinicians and other staff;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The huge number of relationships between patients,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carers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health-care providers, support staff, administrators, family and community members;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The vulnerability of patients;</a:t>
            </a:r>
          </a:p>
          <a:p>
            <a:pPr algn="l" rtl="0">
              <a:lnSpc>
                <a:spcPct val="150000"/>
              </a:lnSpc>
            </a:pP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6310" y="724618"/>
            <a:ext cx="2685690" cy="320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36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6701" y="286604"/>
            <a:ext cx="11388722" cy="124889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Health Care is Complex?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6700" y="1863306"/>
            <a:ext cx="11698138" cy="456289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o Variations in the physical layout of clinical environments;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o Variability or lack of regulations;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o Implementation of new technology;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o The diversity of care pathways and organizations involved;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o Increased specialization of health-care professionals—while specialization allows a wider range of patient treatments and services, it also provides more opportunity for things to go wrong and errors to occur.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5592" y="664234"/>
            <a:ext cx="3101284" cy="357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0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98733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Systems Approach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487" y="1845734"/>
            <a:ext cx="11059064" cy="4313526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systems approach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us to look at health care as a whole system, with all its complexity and interdependence, shifting the focus from the individual to the organization.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forces us to move away from </a:t>
            </a: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blame culture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 a </a:t>
            </a: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 approach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ar-SA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44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18322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Systems Approach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838" y="1845734"/>
            <a:ext cx="11231592" cy="4261768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systems approach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examines the organizational factors that lead to dysfunctional health care and accidents/errors (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processes, poor designs, poor teamwork, financial constraints and institutional factors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Rather than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the people who are blamed for an error.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type of approach helps to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away from blaming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towards understanding and improving the transparency of the processes of care.</a:t>
            </a:r>
            <a:endParaRPr lang="ar-SA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3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1362</Words>
  <Application>Microsoft Office PowerPoint</Application>
  <PresentationFormat>Widescreen</PresentationFormat>
  <Paragraphs>128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Times New Roman</vt:lpstr>
      <vt:lpstr>Wingdings</vt:lpstr>
      <vt:lpstr>Retrospect</vt:lpstr>
      <vt:lpstr>1_Retrospect</vt:lpstr>
      <vt:lpstr>Patient Safety Understanding Systems and Effect of Complexity of Patient Care</vt:lpstr>
      <vt:lpstr>Objectives</vt:lpstr>
      <vt:lpstr>Contents</vt:lpstr>
      <vt:lpstr>What is a system?</vt:lpstr>
      <vt:lpstr>Health Services</vt:lpstr>
      <vt:lpstr>Why Health Care is Complex?</vt:lpstr>
      <vt:lpstr>Why Health Care is Complex?</vt:lpstr>
      <vt:lpstr>A Systems Approach</vt:lpstr>
      <vt:lpstr>A Systems Approach</vt:lpstr>
      <vt:lpstr>The Traditional Approach when Things go Wrong </vt:lpstr>
      <vt:lpstr>The Traditional Approach when Things go Wrong. Why is not accepted? </vt:lpstr>
      <vt:lpstr>The Traditional Approach when Things go Wrong. Why is not accepted? </vt:lpstr>
      <vt:lpstr>Accountability</vt:lpstr>
      <vt:lpstr>The New Approach “a systems approach” when Things go Wrong </vt:lpstr>
      <vt:lpstr>The elements of the system that should be considered as part of a “systems-thinking” approach</vt:lpstr>
      <vt:lpstr>SWISS CHEESE MODEL IN HEALTH CARE</vt:lpstr>
      <vt:lpstr>PowerPoint Presentation</vt:lpstr>
      <vt:lpstr>Swiss Cheese Model</vt:lpstr>
      <vt:lpstr>PowerPoint Presentation</vt:lpstr>
      <vt:lpstr>HIGH RELIABILITY ORGANIZATION(HRO)</vt:lpstr>
      <vt:lpstr>Understanding the term High Reliability Organization (HRO)</vt:lpstr>
      <vt:lpstr>Characteristics of HROs  </vt:lpstr>
      <vt:lpstr>The key Principles from HRO theory</vt:lpstr>
      <vt:lpstr>Conclusion</vt:lpstr>
      <vt:lpstr>   APPLICATION: For  the following videos; </vt:lpstr>
      <vt:lpstr>System Approach to Safety Culture </vt:lpstr>
      <vt:lpstr>“ Swiss Cheese Model “Application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safety</dc:title>
  <dc:creator>Hussein saad Amin</dc:creator>
  <cp:lastModifiedBy>Dana Al-Kadi</cp:lastModifiedBy>
  <cp:revision>33</cp:revision>
  <dcterms:created xsi:type="dcterms:W3CDTF">2018-01-23T05:55:18Z</dcterms:created>
  <dcterms:modified xsi:type="dcterms:W3CDTF">2019-02-13T06:19:39Z</dcterms:modified>
</cp:coreProperties>
</file>