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5" r:id="rId7"/>
    <p:sldId id="267" r:id="rId8"/>
    <p:sldId id="269" r:id="rId9"/>
    <p:sldId id="271" r:id="rId10"/>
    <p:sldId id="273" r:id="rId11"/>
    <p:sldId id="275" r:id="rId12"/>
    <p:sldId id="277" r:id="rId13"/>
    <p:sldId id="279" r:id="rId14"/>
    <p:sldId id="281" r:id="rId15"/>
    <p:sldId id="309" r:id="rId16"/>
    <p:sldId id="283" r:id="rId17"/>
    <p:sldId id="285" r:id="rId18"/>
    <p:sldId id="287" r:id="rId19"/>
    <p:sldId id="289" r:id="rId20"/>
    <p:sldId id="291" r:id="rId21"/>
    <p:sldId id="293" r:id="rId22"/>
    <p:sldId id="299" r:id="rId23"/>
    <p:sldId id="310" r:id="rId24"/>
    <p:sldId id="297" r:id="rId25"/>
    <p:sldId id="303" r:id="rId26"/>
    <p:sldId id="304" r:id="rId27"/>
    <p:sldId id="305" r:id="rId28"/>
    <p:sldId id="307" r:id="rId29"/>
    <p:sldId id="30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DD2F"/>
    <a:srgbClr val="4FD165"/>
    <a:srgbClr val="24F21A"/>
    <a:srgbClr val="CC9900"/>
    <a:srgbClr val="705532"/>
    <a:srgbClr val="986F38"/>
    <a:srgbClr val="FF9E1D"/>
    <a:srgbClr val="D68B1C"/>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158" y="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FA9C4-F4C3-4180-9384-6BDF204BCA8B}" type="doc">
      <dgm:prSet loTypeId="urn:microsoft.com/office/officeart/2005/8/layout/default#1" loCatId="list" qsTypeId="urn:microsoft.com/office/officeart/2005/8/quickstyle/3d2" qsCatId="3D" csTypeId="urn:microsoft.com/office/officeart/2005/8/colors/colorful1#1" csCatId="colorful" phldr="1"/>
      <dgm:spPr/>
      <dgm:t>
        <a:bodyPr/>
        <a:lstStyle/>
        <a:p>
          <a:pPr rtl="1"/>
          <a:endParaRPr lang="ar-SA"/>
        </a:p>
      </dgm:t>
    </dgm:pt>
    <dgm:pt modelId="{51BC7912-F6BF-401B-BC53-044A14528AFA}">
      <dgm:prSet phldrT="[Text]" custT="1"/>
      <dgm:spPr/>
      <dgm:t>
        <a:bodyPr/>
        <a:lstStyle/>
        <a:p>
          <a:pPr rtl="1"/>
          <a:r>
            <a:rPr lang="en-US" sz="2800" dirty="0"/>
            <a:t>Core teams</a:t>
          </a:r>
          <a:endParaRPr lang="ar-SA" sz="2800" dirty="0"/>
        </a:p>
      </dgm:t>
    </dgm:pt>
    <dgm:pt modelId="{645BEA5D-6BD8-46DE-91FB-E6959168C890}" type="parTrans" cxnId="{CB04E874-0B1B-4553-9CA0-42D051F4387F}">
      <dgm:prSet/>
      <dgm:spPr/>
      <dgm:t>
        <a:bodyPr/>
        <a:lstStyle/>
        <a:p>
          <a:pPr rtl="1"/>
          <a:endParaRPr lang="ar-SA"/>
        </a:p>
      </dgm:t>
    </dgm:pt>
    <dgm:pt modelId="{E7096480-A92B-4EC2-9DE9-E55ADF029483}" type="sibTrans" cxnId="{CB04E874-0B1B-4553-9CA0-42D051F4387F}">
      <dgm:prSet/>
      <dgm:spPr/>
      <dgm:t>
        <a:bodyPr/>
        <a:lstStyle/>
        <a:p>
          <a:pPr rtl="1"/>
          <a:endParaRPr lang="ar-SA"/>
        </a:p>
      </dgm:t>
    </dgm:pt>
    <dgm:pt modelId="{561E799D-C14A-48C5-A31C-0C379EC51681}">
      <dgm:prSet phldrT="[Text]" custT="1"/>
      <dgm:spPr/>
      <dgm:t>
        <a:bodyPr/>
        <a:lstStyle/>
        <a:p>
          <a:pPr rtl="1"/>
          <a:r>
            <a:rPr lang="en-US" sz="2400" dirty="0"/>
            <a:t>Coordinating Team</a:t>
          </a:r>
          <a:endParaRPr lang="ar-SA" sz="2400" dirty="0"/>
        </a:p>
      </dgm:t>
    </dgm:pt>
    <dgm:pt modelId="{E5B062C9-22D2-45C8-A671-BA89030509D3}" type="parTrans" cxnId="{F71B3DBA-BBD7-4B3B-98E9-67EA7AF51188}">
      <dgm:prSet/>
      <dgm:spPr/>
      <dgm:t>
        <a:bodyPr/>
        <a:lstStyle/>
        <a:p>
          <a:pPr rtl="1"/>
          <a:endParaRPr lang="ar-SA"/>
        </a:p>
      </dgm:t>
    </dgm:pt>
    <dgm:pt modelId="{17FAB0A8-E2E9-4159-AF74-6A697E9D114C}" type="sibTrans" cxnId="{F71B3DBA-BBD7-4B3B-98E9-67EA7AF51188}">
      <dgm:prSet/>
      <dgm:spPr/>
      <dgm:t>
        <a:bodyPr/>
        <a:lstStyle/>
        <a:p>
          <a:pPr rtl="1"/>
          <a:endParaRPr lang="ar-SA"/>
        </a:p>
      </dgm:t>
    </dgm:pt>
    <dgm:pt modelId="{2F4B8443-45E0-41DD-B4CB-3B04909D5CF8}">
      <dgm:prSet phldrT="[Text]" custT="1"/>
      <dgm:spPr/>
      <dgm:t>
        <a:bodyPr/>
        <a:lstStyle/>
        <a:p>
          <a:pPr rtl="1"/>
          <a:r>
            <a:rPr lang="en-US" sz="2400" dirty="0"/>
            <a:t>Contingency teams</a:t>
          </a:r>
          <a:endParaRPr lang="ar-SA" sz="2400" dirty="0"/>
        </a:p>
      </dgm:t>
    </dgm:pt>
    <dgm:pt modelId="{7F4E5156-EFC8-413D-B458-2CC0437D47DF}" type="parTrans" cxnId="{63F44618-F320-439F-9D9A-4C4C19C42802}">
      <dgm:prSet/>
      <dgm:spPr/>
      <dgm:t>
        <a:bodyPr/>
        <a:lstStyle/>
        <a:p>
          <a:pPr rtl="1"/>
          <a:endParaRPr lang="ar-SA"/>
        </a:p>
      </dgm:t>
    </dgm:pt>
    <dgm:pt modelId="{964B9A81-EA1F-489E-9970-A640C1287AF9}" type="sibTrans" cxnId="{63F44618-F320-439F-9D9A-4C4C19C42802}">
      <dgm:prSet/>
      <dgm:spPr/>
      <dgm:t>
        <a:bodyPr/>
        <a:lstStyle/>
        <a:p>
          <a:pPr rtl="1"/>
          <a:endParaRPr lang="ar-SA"/>
        </a:p>
      </dgm:t>
    </dgm:pt>
    <dgm:pt modelId="{0F9874A3-C16A-4976-ABAD-48873F978250}">
      <dgm:prSet phldrT="[Text]" custT="1"/>
      <dgm:spPr/>
      <dgm:t>
        <a:bodyPr/>
        <a:lstStyle/>
        <a:p>
          <a:pPr rtl="1"/>
          <a:r>
            <a:rPr lang="en-US" sz="2400" dirty="0"/>
            <a:t>Support services</a:t>
          </a:r>
          <a:endParaRPr lang="ar-SA" sz="2400" dirty="0"/>
        </a:p>
      </dgm:t>
    </dgm:pt>
    <dgm:pt modelId="{E5784E36-3B07-4146-8BF2-0DD8125F10F8}" type="parTrans" cxnId="{2C54853B-FE08-4B0F-BE4B-531FF1A577D4}">
      <dgm:prSet/>
      <dgm:spPr/>
      <dgm:t>
        <a:bodyPr/>
        <a:lstStyle/>
        <a:p>
          <a:pPr rtl="1"/>
          <a:endParaRPr lang="ar-SA"/>
        </a:p>
      </dgm:t>
    </dgm:pt>
    <dgm:pt modelId="{8F92A24E-AC00-429E-97B4-93F50D13EA85}" type="sibTrans" cxnId="{2C54853B-FE08-4B0F-BE4B-531FF1A577D4}">
      <dgm:prSet/>
      <dgm:spPr/>
      <dgm:t>
        <a:bodyPr/>
        <a:lstStyle/>
        <a:p>
          <a:pPr rtl="1"/>
          <a:endParaRPr lang="ar-SA"/>
        </a:p>
      </dgm:t>
    </dgm:pt>
    <dgm:pt modelId="{62BC1BD6-D91B-4DC5-B0AD-1AE00E655421}">
      <dgm:prSet phldrT="[Text]" custT="1"/>
      <dgm:spPr/>
      <dgm:t>
        <a:bodyPr/>
        <a:lstStyle/>
        <a:p>
          <a:pPr rtl="1"/>
          <a:r>
            <a:rPr lang="en-US" sz="2400" dirty="0"/>
            <a:t>Administration</a:t>
          </a:r>
          <a:endParaRPr lang="ar-SA" sz="2400" dirty="0"/>
        </a:p>
      </dgm:t>
    </dgm:pt>
    <dgm:pt modelId="{55650DC1-8B68-470C-94A6-BD8372CCA41E}" type="parTrans" cxnId="{C8620F9C-57F1-4682-AD7D-9CBBB89C2252}">
      <dgm:prSet/>
      <dgm:spPr/>
      <dgm:t>
        <a:bodyPr/>
        <a:lstStyle/>
        <a:p>
          <a:pPr rtl="1"/>
          <a:endParaRPr lang="ar-SA"/>
        </a:p>
      </dgm:t>
    </dgm:pt>
    <dgm:pt modelId="{45372399-B886-4736-8A1A-9C19ECA37319}" type="sibTrans" cxnId="{C8620F9C-57F1-4682-AD7D-9CBBB89C2252}">
      <dgm:prSet/>
      <dgm:spPr/>
      <dgm:t>
        <a:bodyPr/>
        <a:lstStyle/>
        <a:p>
          <a:pPr rtl="1"/>
          <a:endParaRPr lang="ar-SA"/>
        </a:p>
      </dgm:t>
    </dgm:pt>
    <dgm:pt modelId="{49F6C31C-B311-4706-B079-C6781DCC5450}">
      <dgm:prSet custT="1"/>
      <dgm:spPr/>
      <dgm:t>
        <a:bodyPr/>
        <a:lstStyle/>
        <a:p>
          <a:r>
            <a:rPr lang="en-US" sz="2000" b="1" dirty="0"/>
            <a:t>Ancillary services</a:t>
          </a:r>
          <a:endParaRPr lang="en-US" sz="2000" dirty="0"/>
        </a:p>
      </dgm:t>
    </dgm:pt>
    <dgm:pt modelId="{2525EC71-1BA5-42F7-B47A-262EE58AD25D}" type="parTrans" cxnId="{32CD6740-49CD-4323-BEC6-ECC34B79ADE9}">
      <dgm:prSet/>
      <dgm:spPr/>
      <dgm:t>
        <a:bodyPr/>
        <a:lstStyle/>
        <a:p>
          <a:endParaRPr lang="en-US"/>
        </a:p>
      </dgm:t>
    </dgm:pt>
    <dgm:pt modelId="{C7F9CC08-6B72-44C9-A572-6EEFA78F3B13}" type="sibTrans" cxnId="{32CD6740-49CD-4323-BEC6-ECC34B79ADE9}">
      <dgm:prSet/>
      <dgm:spPr/>
      <dgm:t>
        <a:bodyPr/>
        <a:lstStyle/>
        <a:p>
          <a:endParaRPr lang="en-US"/>
        </a:p>
      </dgm:t>
    </dgm:pt>
    <dgm:pt modelId="{414F4335-0192-4DDA-BA09-682136054A7F}" type="pres">
      <dgm:prSet presAssocID="{D9DFA9C4-F4C3-4180-9384-6BDF204BCA8B}" presName="diagram" presStyleCnt="0">
        <dgm:presLayoutVars>
          <dgm:dir/>
          <dgm:resizeHandles val="exact"/>
        </dgm:presLayoutVars>
      </dgm:prSet>
      <dgm:spPr/>
      <dgm:t>
        <a:bodyPr/>
        <a:lstStyle/>
        <a:p>
          <a:pPr rtl="1"/>
          <a:endParaRPr lang="ar-SA"/>
        </a:p>
      </dgm:t>
    </dgm:pt>
    <dgm:pt modelId="{A39E01EB-7AA3-49C3-A558-6D96AFCD626D}" type="pres">
      <dgm:prSet presAssocID="{51BC7912-F6BF-401B-BC53-044A14528AFA}" presName="node" presStyleLbl="node1" presStyleIdx="0" presStyleCnt="6" custLinFactNeighborX="920" custLinFactNeighborY="-511">
        <dgm:presLayoutVars>
          <dgm:bulletEnabled val="1"/>
        </dgm:presLayoutVars>
      </dgm:prSet>
      <dgm:spPr/>
      <dgm:t>
        <a:bodyPr/>
        <a:lstStyle/>
        <a:p>
          <a:pPr rtl="1"/>
          <a:endParaRPr lang="ar-SA"/>
        </a:p>
      </dgm:t>
    </dgm:pt>
    <dgm:pt modelId="{B74F7621-77DA-450C-A4B8-7E0B415830BD}" type="pres">
      <dgm:prSet presAssocID="{E7096480-A92B-4EC2-9DE9-E55ADF029483}" presName="sibTrans" presStyleCnt="0"/>
      <dgm:spPr/>
    </dgm:pt>
    <dgm:pt modelId="{FFF1663B-1772-4B2B-BF45-EA50D506CAA2}" type="pres">
      <dgm:prSet presAssocID="{561E799D-C14A-48C5-A31C-0C379EC51681}" presName="node" presStyleLbl="node1" presStyleIdx="1" presStyleCnt="6" custLinFactNeighborX="-2152" custLinFactNeighborY="-3593">
        <dgm:presLayoutVars>
          <dgm:bulletEnabled val="1"/>
        </dgm:presLayoutVars>
      </dgm:prSet>
      <dgm:spPr/>
      <dgm:t>
        <a:bodyPr/>
        <a:lstStyle/>
        <a:p>
          <a:pPr rtl="1"/>
          <a:endParaRPr lang="ar-SA"/>
        </a:p>
      </dgm:t>
    </dgm:pt>
    <dgm:pt modelId="{D444F205-DC21-46A1-8ADD-B11FCCF6C7EF}" type="pres">
      <dgm:prSet presAssocID="{17FAB0A8-E2E9-4159-AF74-6A697E9D114C}" presName="sibTrans" presStyleCnt="0"/>
      <dgm:spPr/>
    </dgm:pt>
    <dgm:pt modelId="{951F2467-F131-4008-89C7-95ED00C707F5}" type="pres">
      <dgm:prSet presAssocID="{49F6C31C-B311-4706-B079-C6781DCC5450}" presName="node" presStyleLbl="node1" presStyleIdx="2" presStyleCnt="6">
        <dgm:presLayoutVars>
          <dgm:bulletEnabled val="1"/>
        </dgm:presLayoutVars>
      </dgm:prSet>
      <dgm:spPr/>
      <dgm:t>
        <a:bodyPr/>
        <a:lstStyle/>
        <a:p>
          <a:pPr rtl="1"/>
          <a:endParaRPr lang="ar-SA"/>
        </a:p>
      </dgm:t>
    </dgm:pt>
    <dgm:pt modelId="{48E653A9-9B7B-42AE-BD50-34863D71C8BE}" type="pres">
      <dgm:prSet presAssocID="{C7F9CC08-6B72-44C9-A572-6EEFA78F3B13}" presName="sibTrans" presStyleCnt="0"/>
      <dgm:spPr/>
    </dgm:pt>
    <dgm:pt modelId="{DC6B13C3-5C88-4810-9865-096449A136CC}" type="pres">
      <dgm:prSet presAssocID="{2F4B8443-45E0-41DD-B4CB-3B04909D5CF8}" presName="node" presStyleLbl="node1" presStyleIdx="3" presStyleCnt="6">
        <dgm:presLayoutVars>
          <dgm:bulletEnabled val="1"/>
        </dgm:presLayoutVars>
      </dgm:prSet>
      <dgm:spPr/>
      <dgm:t>
        <a:bodyPr/>
        <a:lstStyle/>
        <a:p>
          <a:pPr rtl="1"/>
          <a:endParaRPr lang="ar-SA"/>
        </a:p>
      </dgm:t>
    </dgm:pt>
    <dgm:pt modelId="{C12912FC-2FC9-4D92-B7B4-A3EC5A32CEFB}" type="pres">
      <dgm:prSet presAssocID="{964B9A81-EA1F-489E-9970-A640C1287AF9}" presName="sibTrans" presStyleCnt="0"/>
      <dgm:spPr/>
    </dgm:pt>
    <dgm:pt modelId="{038CDE5B-C608-4F0D-A65B-F1C3BF5E3F6D}" type="pres">
      <dgm:prSet presAssocID="{0F9874A3-C16A-4976-ABAD-48873F978250}" presName="node" presStyleLbl="node1" presStyleIdx="4" presStyleCnt="6">
        <dgm:presLayoutVars>
          <dgm:bulletEnabled val="1"/>
        </dgm:presLayoutVars>
      </dgm:prSet>
      <dgm:spPr/>
      <dgm:t>
        <a:bodyPr/>
        <a:lstStyle/>
        <a:p>
          <a:pPr rtl="1"/>
          <a:endParaRPr lang="ar-SA"/>
        </a:p>
      </dgm:t>
    </dgm:pt>
    <dgm:pt modelId="{B76973BE-79DD-4566-8F76-F764EB2D25AA}" type="pres">
      <dgm:prSet presAssocID="{8F92A24E-AC00-429E-97B4-93F50D13EA85}" presName="sibTrans" presStyleCnt="0"/>
      <dgm:spPr/>
    </dgm:pt>
    <dgm:pt modelId="{47807CF2-7F23-4437-AA18-80B36139084E}" type="pres">
      <dgm:prSet presAssocID="{62BC1BD6-D91B-4DC5-B0AD-1AE00E655421}" presName="node" presStyleLbl="node1" presStyleIdx="5" presStyleCnt="6">
        <dgm:presLayoutVars>
          <dgm:bulletEnabled val="1"/>
        </dgm:presLayoutVars>
      </dgm:prSet>
      <dgm:spPr/>
      <dgm:t>
        <a:bodyPr/>
        <a:lstStyle/>
        <a:p>
          <a:pPr rtl="1"/>
          <a:endParaRPr lang="ar-SA"/>
        </a:p>
      </dgm:t>
    </dgm:pt>
  </dgm:ptLst>
  <dgm:cxnLst>
    <dgm:cxn modelId="{F71B3DBA-BBD7-4B3B-98E9-67EA7AF51188}" srcId="{D9DFA9C4-F4C3-4180-9384-6BDF204BCA8B}" destId="{561E799D-C14A-48C5-A31C-0C379EC51681}" srcOrd="1" destOrd="0" parTransId="{E5B062C9-22D2-45C8-A671-BA89030509D3}" sibTransId="{17FAB0A8-E2E9-4159-AF74-6A697E9D114C}"/>
    <dgm:cxn modelId="{0C8E117C-3927-4887-B1E7-88667D08DA71}" type="presOf" srcId="{51BC7912-F6BF-401B-BC53-044A14528AFA}" destId="{A39E01EB-7AA3-49C3-A558-6D96AFCD626D}" srcOrd="0" destOrd="0" presId="urn:microsoft.com/office/officeart/2005/8/layout/default#1"/>
    <dgm:cxn modelId="{F7E0AB35-482E-4D31-B98D-6191D1FBC4B1}" type="presOf" srcId="{49F6C31C-B311-4706-B079-C6781DCC5450}" destId="{951F2467-F131-4008-89C7-95ED00C707F5}" srcOrd="0" destOrd="0" presId="urn:microsoft.com/office/officeart/2005/8/layout/default#1"/>
    <dgm:cxn modelId="{43049D46-4CCF-46C9-A9E8-CEB973372E58}" type="presOf" srcId="{62BC1BD6-D91B-4DC5-B0AD-1AE00E655421}" destId="{47807CF2-7F23-4437-AA18-80B36139084E}" srcOrd="0" destOrd="0" presId="urn:microsoft.com/office/officeart/2005/8/layout/default#1"/>
    <dgm:cxn modelId="{0119CFA1-8817-4AEB-A264-03E7E6FB32A5}" type="presOf" srcId="{2F4B8443-45E0-41DD-B4CB-3B04909D5CF8}" destId="{DC6B13C3-5C88-4810-9865-096449A136CC}" srcOrd="0" destOrd="0" presId="urn:microsoft.com/office/officeart/2005/8/layout/default#1"/>
    <dgm:cxn modelId="{32CD6740-49CD-4323-BEC6-ECC34B79ADE9}" srcId="{D9DFA9C4-F4C3-4180-9384-6BDF204BCA8B}" destId="{49F6C31C-B311-4706-B079-C6781DCC5450}" srcOrd="2" destOrd="0" parTransId="{2525EC71-1BA5-42F7-B47A-262EE58AD25D}" sibTransId="{C7F9CC08-6B72-44C9-A572-6EEFA78F3B13}"/>
    <dgm:cxn modelId="{CB04E874-0B1B-4553-9CA0-42D051F4387F}" srcId="{D9DFA9C4-F4C3-4180-9384-6BDF204BCA8B}" destId="{51BC7912-F6BF-401B-BC53-044A14528AFA}" srcOrd="0" destOrd="0" parTransId="{645BEA5D-6BD8-46DE-91FB-E6959168C890}" sibTransId="{E7096480-A92B-4EC2-9DE9-E55ADF029483}"/>
    <dgm:cxn modelId="{8E338089-7336-4184-8F55-1BDCBA859C5C}" type="presOf" srcId="{0F9874A3-C16A-4976-ABAD-48873F978250}" destId="{038CDE5B-C608-4F0D-A65B-F1C3BF5E3F6D}" srcOrd="0" destOrd="0" presId="urn:microsoft.com/office/officeart/2005/8/layout/default#1"/>
    <dgm:cxn modelId="{63F44618-F320-439F-9D9A-4C4C19C42802}" srcId="{D9DFA9C4-F4C3-4180-9384-6BDF204BCA8B}" destId="{2F4B8443-45E0-41DD-B4CB-3B04909D5CF8}" srcOrd="3" destOrd="0" parTransId="{7F4E5156-EFC8-413D-B458-2CC0437D47DF}" sibTransId="{964B9A81-EA1F-489E-9970-A640C1287AF9}"/>
    <dgm:cxn modelId="{2C6B5EB8-FA9D-4F61-A53E-A77DD66F156D}" type="presOf" srcId="{D9DFA9C4-F4C3-4180-9384-6BDF204BCA8B}" destId="{414F4335-0192-4DDA-BA09-682136054A7F}" srcOrd="0" destOrd="0" presId="urn:microsoft.com/office/officeart/2005/8/layout/default#1"/>
    <dgm:cxn modelId="{A5FECC8F-9B1E-49AF-8473-A5DAFCD23D44}" type="presOf" srcId="{561E799D-C14A-48C5-A31C-0C379EC51681}" destId="{FFF1663B-1772-4B2B-BF45-EA50D506CAA2}" srcOrd="0" destOrd="0" presId="urn:microsoft.com/office/officeart/2005/8/layout/default#1"/>
    <dgm:cxn modelId="{2C54853B-FE08-4B0F-BE4B-531FF1A577D4}" srcId="{D9DFA9C4-F4C3-4180-9384-6BDF204BCA8B}" destId="{0F9874A3-C16A-4976-ABAD-48873F978250}" srcOrd="4" destOrd="0" parTransId="{E5784E36-3B07-4146-8BF2-0DD8125F10F8}" sibTransId="{8F92A24E-AC00-429E-97B4-93F50D13EA85}"/>
    <dgm:cxn modelId="{C8620F9C-57F1-4682-AD7D-9CBBB89C2252}" srcId="{D9DFA9C4-F4C3-4180-9384-6BDF204BCA8B}" destId="{62BC1BD6-D91B-4DC5-B0AD-1AE00E655421}" srcOrd="5" destOrd="0" parTransId="{55650DC1-8B68-470C-94A6-BD8372CCA41E}" sibTransId="{45372399-B886-4736-8A1A-9C19ECA37319}"/>
    <dgm:cxn modelId="{89A4999E-428F-4A51-892C-65040D41FEC8}" type="presParOf" srcId="{414F4335-0192-4DDA-BA09-682136054A7F}" destId="{A39E01EB-7AA3-49C3-A558-6D96AFCD626D}" srcOrd="0" destOrd="0" presId="urn:microsoft.com/office/officeart/2005/8/layout/default#1"/>
    <dgm:cxn modelId="{03A0D432-25AB-485A-AA48-67B38F3A003F}" type="presParOf" srcId="{414F4335-0192-4DDA-BA09-682136054A7F}" destId="{B74F7621-77DA-450C-A4B8-7E0B415830BD}" srcOrd="1" destOrd="0" presId="urn:microsoft.com/office/officeart/2005/8/layout/default#1"/>
    <dgm:cxn modelId="{F5369D6B-0F59-47F4-BAFA-A07C15020376}" type="presParOf" srcId="{414F4335-0192-4DDA-BA09-682136054A7F}" destId="{FFF1663B-1772-4B2B-BF45-EA50D506CAA2}" srcOrd="2" destOrd="0" presId="urn:microsoft.com/office/officeart/2005/8/layout/default#1"/>
    <dgm:cxn modelId="{3C59DE69-18B6-47F2-AD93-3B4F70C2CE63}" type="presParOf" srcId="{414F4335-0192-4DDA-BA09-682136054A7F}" destId="{D444F205-DC21-46A1-8ADD-B11FCCF6C7EF}" srcOrd="3" destOrd="0" presId="urn:microsoft.com/office/officeart/2005/8/layout/default#1"/>
    <dgm:cxn modelId="{D930B711-EA65-4D76-9102-F8134F736CC3}" type="presParOf" srcId="{414F4335-0192-4DDA-BA09-682136054A7F}" destId="{951F2467-F131-4008-89C7-95ED00C707F5}" srcOrd="4" destOrd="0" presId="urn:microsoft.com/office/officeart/2005/8/layout/default#1"/>
    <dgm:cxn modelId="{792D1050-C241-4D34-B398-21DC1DFE3627}" type="presParOf" srcId="{414F4335-0192-4DDA-BA09-682136054A7F}" destId="{48E653A9-9B7B-42AE-BD50-34863D71C8BE}" srcOrd="5" destOrd="0" presId="urn:microsoft.com/office/officeart/2005/8/layout/default#1"/>
    <dgm:cxn modelId="{AA40251D-5251-4833-9A35-55B0FD4FCD09}" type="presParOf" srcId="{414F4335-0192-4DDA-BA09-682136054A7F}" destId="{DC6B13C3-5C88-4810-9865-096449A136CC}" srcOrd="6" destOrd="0" presId="urn:microsoft.com/office/officeart/2005/8/layout/default#1"/>
    <dgm:cxn modelId="{57737989-C765-4D3C-890F-A9B8FC7E2D3F}" type="presParOf" srcId="{414F4335-0192-4DDA-BA09-682136054A7F}" destId="{C12912FC-2FC9-4D92-B7B4-A3EC5A32CEFB}" srcOrd="7" destOrd="0" presId="urn:microsoft.com/office/officeart/2005/8/layout/default#1"/>
    <dgm:cxn modelId="{D023405E-75E9-425D-92D6-01E995747552}" type="presParOf" srcId="{414F4335-0192-4DDA-BA09-682136054A7F}" destId="{038CDE5B-C608-4F0D-A65B-F1C3BF5E3F6D}" srcOrd="8" destOrd="0" presId="urn:microsoft.com/office/officeart/2005/8/layout/default#1"/>
    <dgm:cxn modelId="{E1BB6BB8-EE0B-4FA2-AA8B-881A670E361A}" type="presParOf" srcId="{414F4335-0192-4DDA-BA09-682136054A7F}" destId="{B76973BE-79DD-4566-8F76-F764EB2D25AA}" srcOrd="9" destOrd="0" presId="urn:microsoft.com/office/officeart/2005/8/layout/default#1"/>
    <dgm:cxn modelId="{8C294503-6B89-4B43-9245-A7D34365D041}" type="presParOf" srcId="{414F4335-0192-4DDA-BA09-682136054A7F}" destId="{47807CF2-7F23-4437-AA18-80B36139084E}"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414643-53A6-4481-8492-6F6C24FA3545}" type="doc">
      <dgm:prSet loTypeId="urn:microsoft.com/office/officeart/2005/8/layout/list1" loCatId="list" qsTypeId="urn:microsoft.com/office/officeart/2005/8/quickstyle/3d1" qsCatId="3D" csTypeId="urn:microsoft.com/office/officeart/2005/8/colors/accent0_3" csCatId="mainScheme" phldr="1"/>
      <dgm:spPr/>
      <dgm:t>
        <a:bodyPr/>
        <a:lstStyle/>
        <a:p>
          <a:pPr rtl="1"/>
          <a:endParaRPr lang="ar-SA"/>
        </a:p>
      </dgm:t>
    </dgm:pt>
    <dgm:pt modelId="{40E9EAA4-91C4-43F7-93BA-36C4846F3DFB}">
      <dgm:prSet phldrT="[Text]" custT="1"/>
      <dgm:spPr/>
      <dgm:t>
        <a:bodyPr/>
        <a:lstStyle/>
        <a:p>
          <a:pPr rtl="1"/>
          <a:r>
            <a:rPr lang="en-US" sz="1800" b="1" dirty="0"/>
            <a:t>Measurable goals</a:t>
          </a:r>
          <a:endParaRPr lang="ar-SA" sz="1800" b="1" dirty="0"/>
        </a:p>
      </dgm:t>
    </dgm:pt>
    <dgm:pt modelId="{5A46AB52-652D-4BF8-A6F5-277758E48C3E}" type="parTrans" cxnId="{86575566-A21B-4D3D-8955-0A097AF88F1D}">
      <dgm:prSet/>
      <dgm:spPr/>
      <dgm:t>
        <a:bodyPr/>
        <a:lstStyle/>
        <a:p>
          <a:pPr rtl="1"/>
          <a:endParaRPr lang="ar-SA"/>
        </a:p>
      </dgm:t>
    </dgm:pt>
    <dgm:pt modelId="{883AFBFD-0978-4EB7-AB34-B2B37E01B9AE}" type="sibTrans" cxnId="{86575566-A21B-4D3D-8955-0A097AF88F1D}">
      <dgm:prSet custT="1"/>
      <dgm:spPr/>
      <dgm:t>
        <a:bodyPr/>
        <a:lstStyle/>
        <a:p>
          <a:pPr rtl="1"/>
          <a:endParaRPr lang="ar-SA"/>
        </a:p>
      </dgm:t>
    </dgm:pt>
    <dgm:pt modelId="{7ACEB111-3B84-4C51-B0F1-DBF167E6EF7C}">
      <dgm:prSet phldrT="[Text]" custT="1"/>
      <dgm:spPr/>
      <dgm:t>
        <a:bodyPr/>
        <a:lstStyle/>
        <a:p>
          <a:pPr rtl="1"/>
          <a:r>
            <a:rPr lang="en-US" sz="1800" b="1" dirty="0"/>
            <a:t>Mutual respect</a:t>
          </a:r>
          <a:endParaRPr lang="ar-SA" sz="1800" b="1" dirty="0"/>
        </a:p>
      </dgm:t>
    </dgm:pt>
    <dgm:pt modelId="{33C248F6-8B4A-4089-931F-3DF1BC601CA9}" type="parTrans" cxnId="{12A95B89-F227-4ADA-A548-AFBEBB8F310E}">
      <dgm:prSet/>
      <dgm:spPr/>
      <dgm:t>
        <a:bodyPr/>
        <a:lstStyle/>
        <a:p>
          <a:pPr rtl="1"/>
          <a:endParaRPr lang="ar-SA"/>
        </a:p>
      </dgm:t>
    </dgm:pt>
    <dgm:pt modelId="{1B333AD5-6665-4683-A4C9-7AE5E85D77F0}" type="sibTrans" cxnId="{12A95B89-F227-4ADA-A548-AFBEBB8F310E}">
      <dgm:prSet/>
      <dgm:spPr/>
      <dgm:t>
        <a:bodyPr/>
        <a:lstStyle/>
        <a:p>
          <a:pPr rtl="1"/>
          <a:endParaRPr lang="ar-SA"/>
        </a:p>
      </dgm:t>
    </dgm:pt>
    <dgm:pt modelId="{717998D5-3562-4CAB-9127-BE1C56F36101}">
      <dgm:prSet custT="1"/>
      <dgm:spPr/>
      <dgm:t>
        <a:bodyPr/>
        <a:lstStyle/>
        <a:p>
          <a:pPr rtl="1"/>
          <a:r>
            <a:rPr lang="en-US" sz="1800" b="1" dirty="0" smtClean="0"/>
            <a:t>Good cohesion</a:t>
          </a:r>
          <a:endParaRPr lang="ar-SA" sz="1800" b="1" dirty="0"/>
        </a:p>
      </dgm:t>
    </dgm:pt>
    <dgm:pt modelId="{D7768A29-E71A-4FFB-B366-EC7092A1CDF4}" type="parTrans" cxnId="{3C2B5711-2999-4663-96F1-5DE77B3FA1FD}">
      <dgm:prSet/>
      <dgm:spPr/>
      <dgm:t>
        <a:bodyPr/>
        <a:lstStyle/>
        <a:p>
          <a:pPr rtl="1"/>
          <a:endParaRPr lang="ar-SA"/>
        </a:p>
      </dgm:t>
    </dgm:pt>
    <dgm:pt modelId="{45B1D7E9-CEE1-43E8-93B1-83885831A611}" type="sibTrans" cxnId="{3C2B5711-2999-4663-96F1-5DE77B3FA1FD}">
      <dgm:prSet/>
      <dgm:spPr/>
      <dgm:t>
        <a:bodyPr/>
        <a:lstStyle/>
        <a:p>
          <a:pPr rtl="1"/>
          <a:endParaRPr lang="ar-SA"/>
        </a:p>
      </dgm:t>
    </dgm:pt>
    <dgm:pt modelId="{468CF729-82E4-4FEF-AAA5-2D680C9DF3EB}">
      <dgm:prSe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endParaRPr lang="en-US" sz="1800" b="1" dirty="0" smtClean="0"/>
        </a:p>
        <a:p>
          <a:pPr marL="0" marR="0" indent="0" defTabSz="914400" rtl="1" eaLnBrk="1" fontAlgn="auto" latinLnBrk="0" hangingPunct="1">
            <a:lnSpc>
              <a:spcPct val="100000"/>
            </a:lnSpc>
            <a:spcBef>
              <a:spcPts val="0"/>
            </a:spcBef>
            <a:spcAft>
              <a:spcPts val="0"/>
            </a:spcAft>
            <a:buClrTx/>
            <a:buSzTx/>
            <a:buFontTx/>
            <a:buNone/>
            <a:tabLst/>
            <a:defRPr/>
          </a:pPr>
          <a:r>
            <a:rPr lang="en-US" sz="1800" b="1" dirty="0" smtClean="0"/>
            <a:t>Effective communication </a:t>
          </a:r>
          <a:endParaRPr lang="ar-SA" sz="1800" b="1" dirty="0" smtClean="0"/>
        </a:p>
        <a:p>
          <a:pPr defTabSz="711200" rtl="1">
            <a:lnSpc>
              <a:spcPct val="90000"/>
            </a:lnSpc>
            <a:spcBef>
              <a:spcPct val="0"/>
            </a:spcBef>
            <a:spcAft>
              <a:spcPct val="35000"/>
            </a:spcAft>
          </a:pPr>
          <a:endParaRPr lang="ar-SA" dirty="0"/>
        </a:p>
      </dgm:t>
    </dgm:pt>
    <dgm:pt modelId="{9D113A19-B52B-4161-94C7-629A14A88A9F}" type="parTrans" cxnId="{10BBD787-A680-46BA-A5A5-67AD0A4FF4A7}">
      <dgm:prSet/>
      <dgm:spPr/>
      <dgm:t>
        <a:bodyPr/>
        <a:lstStyle/>
        <a:p>
          <a:pPr rtl="1"/>
          <a:endParaRPr lang="ar-SA"/>
        </a:p>
      </dgm:t>
    </dgm:pt>
    <dgm:pt modelId="{4F447993-AF30-4239-952B-4C1D7F55D517}" type="sibTrans" cxnId="{10BBD787-A680-46BA-A5A5-67AD0A4FF4A7}">
      <dgm:prSet/>
      <dgm:spPr/>
      <dgm:t>
        <a:bodyPr/>
        <a:lstStyle/>
        <a:p>
          <a:pPr rtl="1"/>
          <a:endParaRPr lang="ar-SA"/>
        </a:p>
      </dgm:t>
    </dgm:pt>
    <dgm:pt modelId="{6AE2A2A1-6540-4164-ACBC-016FE981B295}">
      <dgm:prSet custT="1"/>
      <dgm:spPr/>
      <dgm:t>
        <a:bodyPr/>
        <a:lstStyle/>
        <a:p>
          <a:pPr rtl="1"/>
          <a:r>
            <a:rPr lang="en-US" sz="1800" b="1" dirty="0" smtClean="0"/>
            <a:t>Effective leadership</a:t>
          </a:r>
          <a:endParaRPr lang="ar-SA" sz="1800" b="1" dirty="0"/>
        </a:p>
      </dgm:t>
    </dgm:pt>
    <dgm:pt modelId="{7D8B29C1-7D92-4758-9C46-0D0DD07D3284}" type="parTrans" cxnId="{9569612D-239C-4D59-978C-BA6E3E744740}">
      <dgm:prSet/>
      <dgm:spPr/>
      <dgm:t>
        <a:bodyPr/>
        <a:lstStyle/>
        <a:p>
          <a:pPr rtl="1"/>
          <a:endParaRPr lang="ar-SA"/>
        </a:p>
      </dgm:t>
    </dgm:pt>
    <dgm:pt modelId="{C6AABA54-4793-45D2-BB6E-0D548516EADC}" type="sibTrans" cxnId="{9569612D-239C-4D59-978C-BA6E3E744740}">
      <dgm:prSet/>
      <dgm:spPr/>
      <dgm:t>
        <a:bodyPr/>
        <a:lstStyle/>
        <a:p>
          <a:pPr rtl="1"/>
          <a:endParaRPr lang="ar-SA"/>
        </a:p>
      </dgm:t>
    </dgm:pt>
    <dgm:pt modelId="{17197FA4-CBF4-4A3F-9AA5-17A1A62FAE5E}">
      <dgm:prSet custT="1"/>
      <dgm:spPr/>
      <dgm:t>
        <a:bodyPr/>
        <a:lstStyle/>
        <a:p>
          <a:pPr rtl="1"/>
          <a:r>
            <a:rPr lang="en-US" sz="1800" b="1" dirty="0" smtClean="0"/>
            <a:t>Common purpose</a:t>
          </a:r>
          <a:endParaRPr lang="ar-SA" sz="1800" b="1" dirty="0"/>
        </a:p>
      </dgm:t>
    </dgm:pt>
    <dgm:pt modelId="{1F399698-0A66-4B84-A779-D83B3620480C}" type="parTrans" cxnId="{B88D9C70-07D0-493E-8D77-A613F9037C0C}">
      <dgm:prSet/>
      <dgm:spPr/>
      <dgm:t>
        <a:bodyPr/>
        <a:lstStyle/>
        <a:p>
          <a:pPr rtl="1"/>
          <a:endParaRPr lang="ar-SA"/>
        </a:p>
      </dgm:t>
    </dgm:pt>
    <dgm:pt modelId="{C62B150B-3E66-45DD-8697-4F9B3B4E7135}" type="sibTrans" cxnId="{B88D9C70-07D0-493E-8D77-A613F9037C0C}">
      <dgm:prSet/>
      <dgm:spPr/>
      <dgm:t>
        <a:bodyPr/>
        <a:lstStyle/>
        <a:p>
          <a:pPr rtl="1"/>
          <a:endParaRPr lang="ar-SA"/>
        </a:p>
      </dgm:t>
    </dgm:pt>
    <dgm:pt modelId="{35789321-9212-43C5-AE4C-4F326D36FC19}" type="pres">
      <dgm:prSet presAssocID="{EA414643-53A6-4481-8492-6F6C24FA3545}" presName="linear" presStyleCnt="0">
        <dgm:presLayoutVars>
          <dgm:dir/>
          <dgm:animLvl val="lvl"/>
          <dgm:resizeHandles val="exact"/>
        </dgm:presLayoutVars>
      </dgm:prSet>
      <dgm:spPr/>
      <dgm:t>
        <a:bodyPr/>
        <a:lstStyle/>
        <a:p>
          <a:pPr rtl="1"/>
          <a:endParaRPr lang="ar-SA"/>
        </a:p>
      </dgm:t>
    </dgm:pt>
    <dgm:pt modelId="{BDE4C7D4-7202-42EE-B904-F7DB979E7FA4}" type="pres">
      <dgm:prSet presAssocID="{40E9EAA4-91C4-43F7-93BA-36C4846F3DFB}" presName="parentLin" presStyleCnt="0"/>
      <dgm:spPr/>
    </dgm:pt>
    <dgm:pt modelId="{A10A9FB4-BA6C-4CAA-8F35-76AFADC8C5B3}" type="pres">
      <dgm:prSet presAssocID="{40E9EAA4-91C4-43F7-93BA-36C4846F3DFB}" presName="parentLeftMargin" presStyleLbl="node1" presStyleIdx="0" presStyleCnt="6"/>
      <dgm:spPr/>
      <dgm:t>
        <a:bodyPr/>
        <a:lstStyle/>
        <a:p>
          <a:pPr rtl="1"/>
          <a:endParaRPr lang="ar-SA"/>
        </a:p>
      </dgm:t>
    </dgm:pt>
    <dgm:pt modelId="{378B2435-61C0-4317-A55C-2334948FADF3}" type="pres">
      <dgm:prSet presAssocID="{40E9EAA4-91C4-43F7-93BA-36C4846F3DFB}" presName="parentText" presStyleLbl="node1" presStyleIdx="0" presStyleCnt="6">
        <dgm:presLayoutVars>
          <dgm:chMax val="0"/>
          <dgm:bulletEnabled val="1"/>
        </dgm:presLayoutVars>
      </dgm:prSet>
      <dgm:spPr/>
      <dgm:t>
        <a:bodyPr/>
        <a:lstStyle/>
        <a:p>
          <a:pPr rtl="1"/>
          <a:endParaRPr lang="ar-SA"/>
        </a:p>
      </dgm:t>
    </dgm:pt>
    <dgm:pt modelId="{EB7B17AE-C2C9-4DEC-A003-2D3AFFFB892F}" type="pres">
      <dgm:prSet presAssocID="{40E9EAA4-91C4-43F7-93BA-36C4846F3DFB}" presName="negativeSpace" presStyleCnt="0"/>
      <dgm:spPr/>
    </dgm:pt>
    <dgm:pt modelId="{A5038B47-3C56-456D-BF53-9B74B088C75D}" type="pres">
      <dgm:prSet presAssocID="{40E9EAA4-91C4-43F7-93BA-36C4846F3DFB}" presName="childText" presStyleLbl="conFgAcc1" presStyleIdx="0" presStyleCnt="6">
        <dgm:presLayoutVars>
          <dgm:bulletEnabled val="1"/>
        </dgm:presLayoutVars>
      </dgm:prSet>
      <dgm:spPr/>
    </dgm:pt>
    <dgm:pt modelId="{F5EFE285-84DB-4BD2-BB74-C9C175D954E1}" type="pres">
      <dgm:prSet presAssocID="{883AFBFD-0978-4EB7-AB34-B2B37E01B9AE}" presName="spaceBetweenRectangles" presStyleCnt="0"/>
      <dgm:spPr/>
    </dgm:pt>
    <dgm:pt modelId="{E0838890-0848-4EBD-985F-51DBDFEC7822}" type="pres">
      <dgm:prSet presAssocID="{7ACEB111-3B84-4C51-B0F1-DBF167E6EF7C}" presName="parentLin" presStyleCnt="0"/>
      <dgm:spPr/>
    </dgm:pt>
    <dgm:pt modelId="{C7924244-F6B7-4800-B767-A55D95DEC5E5}" type="pres">
      <dgm:prSet presAssocID="{7ACEB111-3B84-4C51-B0F1-DBF167E6EF7C}" presName="parentLeftMargin" presStyleLbl="node1" presStyleIdx="0" presStyleCnt="6"/>
      <dgm:spPr/>
      <dgm:t>
        <a:bodyPr/>
        <a:lstStyle/>
        <a:p>
          <a:pPr rtl="1"/>
          <a:endParaRPr lang="ar-SA"/>
        </a:p>
      </dgm:t>
    </dgm:pt>
    <dgm:pt modelId="{782496CB-5847-4FBC-907A-4A5C970E10FE}" type="pres">
      <dgm:prSet presAssocID="{7ACEB111-3B84-4C51-B0F1-DBF167E6EF7C}" presName="parentText" presStyleLbl="node1" presStyleIdx="1" presStyleCnt="6">
        <dgm:presLayoutVars>
          <dgm:chMax val="0"/>
          <dgm:bulletEnabled val="1"/>
        </dgm:presLayoutVars>
      </dgm:prSet>
      <dgm:spPr/>
      <dgm:t>
        <a:bodyPr/>
        <a:lstStyle/>
        <a:p>
          <a:pPr rtl="1"/>
          <a:endParaRPr lang="ar-SA"/>
        </a:p>
      </dgm:t>
    </dgm:pt>
    <dgm:pt modelId="{C8EB98DA-5254-4A8D-8EAB-A843AF87B7D9}" type="pres">
      <dgm:prSet presAssocID="{7ACEB111-3B84-4C51-B0F1-DBF167E6EF7C}" presName="negativeSpace" presStyleCnt="0"/>
      <dgm:spPr/>
    </dgm:pt>
    <dgm:pt modelId="{ACE2C268-DD0A-4956-913A-29F12A8B6072}" type="pres">
      <dgm:prSet presAssocID="{7ACEB111-3B84-4C51-B0F1-DBF167E6EF7C}" presName="childText" presStyleLbl="conFgAcc1" presStyleIdx="1" presStyleCnt="6">
        <dgm:presLayoutVars>
          <dgm:bulletEnabled val="1"/>
        </dgm:presLayoutVars>
      </dgm:prSet>
      <dgm:spPr/>
    </dgm:pt>
    <dgm:pt modelId="{28864544-89AF-406B-B6D2-4B77C55B0B25}" type="pres">
      <dgm:prSet presAssocID="{1B333AD5-6665-4683-A4C9-7AE5E85D77F0}" presName="spaceBetweenRectangles" presStyleCnt="0"/>
      <dgm:spPr/>
    </dgm:pt>
    <dgm:pt modelId="{416AEC96-FCF3-465C-8F44-A3F4E4861D5E}" type="pres">
      <dgm:prSet presAssocID="{717998D5-3562-4CAB-9127-BE1C56F36101}" presName="parentLin" presStyleCnt="0"/>
      <dgm:spPr/>
    </dgm:pt>
    <dgm:pt modelId="{8F8E4EF0-1853-4A5D-B96D-BE9DE4CF750E}" type="pres">
      <dgm:prSet presAssocID="{717998D5-3562-4CAB-9127-BE1C56F36101}" presName="parentLeftMargin" presStyleLbl="node1" presStyleIdx="1" presStyleCnt="6"/>
      <dgm:spPr/>
      <dgm:t>
        <a:bodyPr/>
        <a:lstStyle/>
        <a:p>
          <a:pPr rtl="1"/>
          <a:endParaRPr lang="ar-SA"/>
        </a:p>
      </dgm:t>
    </dgm:pt>
    <dgm:pt modelId="{C07BFEDE-4CB5-44DE-8F5B-A31EAEE7A8E3}" type="pres">
      <dgm:prSet presAssocID="{717998D5-3562-4CAB-9127-BE1C56F36101}" presName="parentText" presStyleLbl="node1" presStyleIdx="2" presStyleCnt="6">
        <dgm:presLayoutVars>
          <dgm:chMax val="0"/>
          <dgm:bulletEnabled val="1"/>
        </dgm:presLayoutVars>
      </dgm:prSet>
      <dgm:spPr/>
      <dgm:t>
        <a:bodyPr/>
        <a:lstStyle/>
        <a:p>
          <a:pPr rtl="1"/>
          <a:endParaRPr lang="ar-SA"/>
        </a:p>
      </dgm:t>
    </dgm:pt>
    <dgm:pt modelId="{0507F543-08C1-45E8-BF65-6C3E62613A46}" type="pres">
      <dgm:prSet presAssocID="{717998D5-3562-4CAB-9127-BE1C56F36101}" presName="negativeSpace" presStyleCnt="0"/>
      <dgm:spPr/>
    </dgm:pt>
    <dgm:pt modelId="{AC9889F8-EA9F-417C-86E4-DDF17DAAC4FB}" type="pres">
      <dgm:prSet presAssocID="{717998D5-3562-4CAB-9127-BE1C56F36101}" presName="childText" presStyleLbl="conFgAcc1" presStyleIdx="2" presStyleCnt="6">
        <dgm:presLayoutVars>
          <dgm:bulletEnabled val="1"/>
        </dgm:presLayoutVars>
      </dgm:prSet>
      <dgm:spPr/>
    </dgm:pt>
    <dgm:pt modelId="{6A0928DC-CD0D-4714-8BE6-76A9D089C2F8}" type="pres">
      <dgm:prSet presAssocID="{45B1D7E9-CEE1-43E8-93B1-83885831A611}" presName="spaceBetweenRectangles" presStyleCnt="0"/>
      <dgm:spPr/>
    </dgm:pt>
    <dgm:pt modelId="{37F15A41-4893-4B10-B43C-8DED43E17930}" type="pres">
      <dgm:prSet presAssocID="{17197FA4-CBF4-4A3F-9AA5-17A1A62FAE5E}" presName="parentLin" presStyleCnt="0"/>
      <dgm:spPr/>
    </dgm:pt>
    <dgm:pt modelId="{4F1B7835-7D17-43B6-BCFD-0F277FBB21F5}" type="pres">
      <dgm:prSet presAssocID="{17197FA4-CBF4-4A3F-9AA5-17A1A62FAE5E}" presName="parentLeftMargin" presStyleLbl="node1" presStyleIdx="2" presStyleCnt="6"/>
      <dgm:spPr/>
      <dgm:t>
        <a:bodyPr/>
        <a:lstStyle/>
        <a:p>
          <a:endParaRPr lang="en-US"/>
        </a:p>
      </dgm:t>
    </dgm:pt>
    <dgm:pt modelId="{D540518C-01CA-482A-BBCE-2E54BF34B816}" type="pres">
      <dgm:prSet presAssocID="{17197FA4-CBF4-4A3F-9AA5-17A1A62FAE5E}" presName="parentText" presStyleLbl="node1" presStyleIdx="3" presStyleCnt="6">
        <dgm:presLayoutVars>
          <dgm:chMax val="0"/>
          <dgm:bulletEnabled val="1"/>
        </dgm:presLayoutVars>
      </dgm:prSet>
      <dgm:spPr/>
      <dgm:t>
        <a:bodyPr/>
        <a:lstStyle/>
        <a:p>
          <a:endParaRPr lang="en-US"/>
        </a:p>
      </dgm:t>
    </dgm:pt>
    <dgm:pt modelId="{8C4D0A4A-63AA-4871-A032-005D3CA52186}" type="pres">
      <dgm:prSet presAssocID="{17197FA4-CBF4-4A3F-9AA5-17A1A62FAE5E}" presName="negativeSpace" presStyleCnt="0"/>
      <dgm:spPr/>
    </dgm:pt>
    <dgm:pt modelId="{074DE12E-907A-4966-B801-14D2700BC66B}" type="pres">
      <dgm:prSet presAssocID="{17197FA4-CBF4-4A3F-9AA5-17A1A62FAE5E}" presName="childText" presStyleLbl="conFgAcc1" presStyleIdx="3" presStyleCnt="6">
        <dgm:presLayoutVars>
          <dgm:bulletEnabled val="1"/>
        </dgm:presLayoutVars>
      </dgm:prSet>
      <dgm:spPr/>
    </dgm:pt>
    <dgm:pt modelId="{DDF47909-48F3-4ABE-8409-2F08A432DCC0}" type="pres">
      <dgm:prSet presAssocID="{C62B150B-3E66-45DD-8697-4F9B3B4E7135}" presName="spaceBetweenRectangles" presStyleCnt="0"/>
      <dgm:spPr/>
    </dgm:pt>
    <dgm:pt modelId="{51ECDE8D-3077-42C2-B785-C331ED82C9BB}" type="pres">
      <dgm:prSet presAssocID="{6AE2A2A1-6540-4164-ACBC-016FE981B295}" presName="parentLin" presStyleCnt="0"/>
      <dgm:spPr/>
    </dgm:pt>
    <dgm:pt modelId="{64427E0F-E2B4-414B-B109-AC35AAD7EE6B}" type="pres">
      <dgm:prSet presAssocID="{6AE2A2A1-6540-4164-ACBC-016FE981B295}" presName="parentLeftMargin" presStyleLbl="node1" presStyleIdx="3" presStyleCnt="6"/>
      <dgm:spPr/>
      <dgm:t>
        <a:bodyPr/>
        <a:lstStyle/>
        <a:p>
          <a:endParaRPr lang="en-US"/>
        </a:p>
      </dgm:t>
    </dgm:pt>
    <dgm:pt modelId="{FE61A01C-5EC2-4918-89C8-CC7583A338CE}" type="pres">
      <dgm:prSet presAssocID="{6AE2A2A1-6540-4164-ACBC-016FE981B295}" presName="parentText" presStyleLbl="node1" presStyleIdx="4" presStyleCnt="6">
        <dgm:presLayoutVars>
          <dgm:chMax val="0"/>
          <dgm:bulletEnabled val="1"/>
        </dgm:presLayoutVars>
      </dgm:prSet>
      <dgm:spPr/>
      <dgm:t>
        <a:bodyPr/>
        <a:lstStyle/>
        <a:p>
          <a:endParaRPr lang="en-US"/>
        </a:p>
      </dgm:t>
    </dgm:pt>
    <dgm:pt modelId="{5F0518E2-7B2E-4A69-B9A7-72D4DC06BB09}" type="pres">
      <dgm:prSet presAssocID="{6AE2A2A1-6540-4164-ACBC-016FE981B295}" presName="negativeSpace" presStyleCnt="0"/>
      <dgm:spPr/>
    </dgm:pt>
    <dgm:pt modelId="{0D398707-8AAB-4D47-B160-8F38B76171C9}" type="pres">
      <dgm:prSet presAssocID="{6AE2A2A1-6540-4164-ACBC-016FE981B295}" presName="childText" presStyleLbl="conFgAcc1" presStyleIdx="4" presStyleCnt="6">
        <dgm:presLayoutVars>
          <dgm:bulletEnabled val="1"/>
        </dgm:presLayoutVars>
      </dgm:prSet>
      <dgm:spPr/>
    </dgm:pt>
    <dgm:pt modelId="{5189AE2B-F04A-4911-B29D-A08BB0240404}" type="pres">
      <dgm:prSet presAssocID="{C6AABA54-4793-45D2-BB6E-0D548516EADC}" presName="spaceBetweenRectangles" presStyleCnt="0"/>
      <dgm:spPr/>
    </dgm:pt>
    <dgm:pt modelId="{75ABEA12-CD04-4351-BEB0-45773AAF60B3}" type="pres">
      <dgm:prSet presAssocID="{468CF729-82E4-4FEF-AAA5-2D680C9DF3EB}" presName="parentLin" presStyleCnt="0"/>
      <dgm:spPr/>
    </dgm:pt>
    <dgm:pt modelId="{6179B96A-DB02-4CD2-A220-6CF390D0F641}" type="pres">
      <dgm:prSet presAssocID="{468CF729-82E4-4FEF-AAA5-2D680C9DF3EB}" presName="parentLeftMargin" presStyleLbl="node1" presStyleIdx="4" presStyleCnt="6"/>
      <dgm:spPr/>
      <dgm:t>
        <a:bodyPr/>
        <a:lstStyle/>
        <a:p>
          <a:endParaRPr lang="en-US"/>
        </a:p>
      </dgm:t>
    </dgm:pt>
    <dgm:pt modelId="{9ACBB0D4-5A9A-40CB-92BC-6686F694639B}" type="pres">
      <dgm:prSet presAssocID="{468CF729-82E4-4FEF-AAA5-2D680C9DF3EB}" presName="parentText" presStyleLbl="node1" presStyleIdx="5" presStyleCnt="6">
        <dgm:presLayoutVars>
          <dgm:chMax val="0"/>
          <dgm:bulletEnabled val="1"/>
        </dgm:presLayoutVars>
      </dgm:prSet>
      <dgm:spPr/>
      <dgm:t>
        <a:bodyPr/>
        <a:lstStyle/>
        <a:p>
          <a:endParaRPr lang="en-US"/>
        </a:p>
      </dgm:t>
    </dgm:pt>
    <dgm:pt modelId="{CC636E84-33EC-4F4E-B386-8BBA13A45795}" type="pres">
      <dgm:prSet presAssocID="{468CF729-82E4-4FEF-AAA5-2D680C9DF3EB}" presName="negativeSpace" presStyleCnt="0"/>
      <dgm:spPr/>
    </dgm:pt>
    <dgm:pt modelId="{CA567BA9-6279-4C88-9487-0185F5B22085}" type="pres">
      <dgm:prSet presAssocID="{468CF729-82E4-4FEF-AAA5-2D680C9DF3EB}" presName="childText" presStyleLbl="conFgAcc1" presStyleIdx="5" presStyleCnt="6">
        <dgm:presLayoutVars>
          <dgm:bulletEnabled val="1"/>
        </dgm:presLayoutVars>
      </dgm:prSet>
      <dgm:spPr/>
    </dgm:pt>
  </dgm:ptLst>
  <dgm:cxnLst>
    <dgm:cxn modelId="{86575566-A21B-4D3D-8955-0A097AF88F1D}" srcId="{EA414643-53A6-4481-8492-6F6C24FA3545}" destId="{40E9EAA4-91C4-43F7-93BA-36C4846F3DFB}" srcOrd="0" destOrd="0" parTransId="{5A46AB52-652D-4BF8-A6F5-277758E48C3E}" sibTransId="{883AFBFD-0978-4EB7-AB34-B2B37E01B9AE}"/>
    <dgm:cxn modelId="{10BBD787-A680-46BA-A5A5-67AD0A4FF4A7}" srcId="{EA414643-53A6-4481-8492-6F6C24FA3545}" destId="{468CF729-82E4-4FEF-AAA5-2D680C9DF3EB}" srcOrd="5" destOrd="0" parTransId="{9D113A19-B52B-4161-94C7-629A14A88A9F}" sibTransId="{4F447993-AF30-4239-952B-4C1D7F55D517}"/>
    <dgm:cxn modelId="{2831C975-2F15-4318-AF66-166B1E451623}" type="presOf" srcId="{468CF729-82E4-4FEF-AAA5-2D680C9DF3EB}" destId="{6179B96A-DB02-4CD2-A220-6CF390D0F641}" srcOrd="0" destOrd="0" presId="urn:microsoft.com/office/officeart/2005/8/layout/list1"/>
    <dgm:cxn modelId="{25A963D2-29B7-4918-A6EE-6043A5052D9F}" type="presOf" srcId="{717998D5-3562-4CAB-9127-BE1C56F36101}" destId="{8F8E4EF0-1853-4A5D-B96D-BE9DE4CF750E}" srcOrd="0" destOrd="0" presId="urn:microsoft.com/office/officeart/2005/8/layout/list1"/>
    <dgm:cxn modelId="{B88D9C70-07D0-493E-8D77-A613F9037C0C}" srcId="{EA414643-53A6-4481-8492-6F6C24FA3545}" destId="{17197FA4-CBF4-4A3F-9AA5-17A1A62FAE5E}" srcOrd="3" destOrd="0" parTransId="{1F399698-0A66-4B84-A779-D83B3620480C}" sibTransId="{C62B150B-3E66-45DD-8697-4F9B3B4E7135}"/>
    <dgm:cxn modelId="{D17586B3-4D4C-42E5-94A6-7DF252949732}" type="presOf" srcId="{6AE2A2A1-6540-4164-ACBC-016FE981B295}" destId="{FE61A01C-5EC2-4918-89C8-CC7583A338CE}" srcOrd="1" destOrd="0" presId="urn:microsoft.com/office/officeart/2005/8/layout/list1"/>
    <dgm:cxn modelId="{9956477D-000C-4FE5-9025-139E19BE22FF}" type="presOf" srcId="{EA414643-53A6-4481-8492-6F6C24FA3545}" destId="{35789321-9212-43C5-AE4C-4F326D36FC19}" srcOrd="0" destOrd="0" presId="urn:microsoft.com/office/officeart/2005/8/layout/list1"/>
    <dgm:cxn modelId="{99995102-CAB8-4BBE-8367-7EEAEC93FFC7}" type="presOf" srcId="{40E9EAA4-91C4-43F7-93BA-36C4846F3DFB}" destId="{378B2435-61C0-4317-A55C-2334948FADF3}" srcOrd="1" destOrd="0" presId="urn:microsoft.com/office/officeart/2005/8/layout/list1"/>
    <dgm:cxn modelId="{9569612D-239C-4D59-978C-BA6E3E744740}" srcId="{EA414643-53A6-4481-8492-6F6C24FA3545}" destId="{6AE2A2A1-6540-4164-ACBC-016FE981B295}" srcOrd="4" destOrd="0" parTransId="{7D8B29C1-7D92-4758-9C46-0D0DD07D3284}" sibTransId="{C6AABA54-4793-45D2-BB6E-0D548516EADC}"/>
    <dgm:cxn modelId="{A811142B-5593-4959-B72E-534715F4DCAC}" type="presOf" srcId="{6AE2A2A1-6540-4164-ACBC-016FE981B295}" destId="{64427E0F-E2B4-414B-B109-AC35AAD7EE6B}" srcOrd="0" destOrd="0" presId="urn:microsoft.com/office/officeart/2005/8/layout/list1"/>
    <dgm:cxn modelId="{3C2B5711-2999-4663-96F1-5DE77B3FA1FD}" srcId="{EA414643-53A6-4481-8492-6F6C24FA3545}" destId="{717998D5-3562-4CAB-9127-BE1C56F36101}" srcOrd="2" destOrd="0" parTransId="{D7768A29-E71A-4FFB-B366-EC7092A1CDF4}" sibTransId="{45B1D7E9-CEE1-43E8-93B1-83885831A611}"/>
    <dgm:cxn modelId="{8E378EF5-4487-4D92-B1F1-F16C20B884EB}" type="presOf" srcId="{7ACEB111-3B84-4C51-B0F1-DBF167E6EF7C}" destId="{782496CB-5847-4FBC-907A-4A5C970E10FE}" srcOrd="1" destOrd="0" presId="urn:microsoft.com/office/officeart/2005/8/layout/list1"/>
    <dgm:cxn modelId="{97607A23-C765-4B86-A5CF-B332B36862BE}" type="presOf" srcId="{17197FA4-CBF4-4A3F-9AA5-17A1A62FAE5E}" destId="{4F1B7835-7D17-43B6-BCFD-0F277FBB21F5}" srcOrd="0" destOrd="0" presId="urn:microsoft.com/office/officeart/2005/8/layout/list1"/>
    <dgm:cxn modelId="{8936B3E3-CFCE-44F3-9FE3-2DFADEEC22AB}" type="presOf" srcId="{40E9EAA4-91C4-43F7-93BA-36C4846F3DFB}" destId="{A10A9FB4-BA6C-4CAA-8F35-76AFADC8C5B3}" srcOrd="0" destOrd="0" presId="urn:microsoft.com/office/officeart/2005/8/layout/list1"/>
    <dgm:cxn modelId="{12A95B89-F227-4ADA-A548-AFBEBB8F310E}" srcId="{EA414643-53A6-4481-8492-6F6C24FA3545}" destId="{7ACEB111-3B84-4C51-B0F1-DBF167E6EF7C}" srcOrd="1" destOrd="0" parTransId="{33C248F6-8B4A-4089-931F-3DF1BC601CA9}" sibTransId="{1B333AD5-6665-4683-A4C9-7AE5E85D77F0}"/>
    <dgm:cxn modelId="{49AAA1B6-00FC-4B06-AA64-D062DC48EBD2}" type="presOf" srcId="{7ACEB111-3B84-4C51-B0F1-DBF167E6EF7C}" destId="{C7924244-F6B7-4800-B767-A55D95DEC5E5}" srcOrd="0" destOrd="0" presId="urn:microsoft.com/office/officeart/2005/8/layout/list1"/>
    <dgm:cxn modelId="{8967D955-692B-4E8A-BD1F-01DEB2135C44}" type="presOf" srcId="{717998D5-3562-4CAB-9127-BE1C56F36101}" destId="{C07BFEDE-4CB5-44DE-8F5B-A31EAEE7A8E3}" srcOrd="1" destOrd="0" presId="urn:microsoft.com/office/officeart/2005/8/layout/list1"/>
    <dgm:cxn modelId="{09D585D5-90E1-4CE6-BC9B-224007FC9B54}" type="presOf" srcId="{468CF729-82E4-4FEF-AAA5-2D680C9DF3EB}" destId="{9ACBB0D4-5A9A-40CB-92BC-6686F694639B}" srcOrd="1" destOrd="0" presId="urn:microsoft.com/office/officeart/2005/8/layout/list1"/>
    <dgm:cxn modelId="{47BE6FC2-C383-4AB7-B2A4-DE2546983B81}" type="presOf" srcId="{17197FA4-CBF4-4A3F-9AA5-17A1A62FAE5E}" destId="{D540518C-01CA-482A-BBCE-2E54BF34B816}" srcOrd="1" destOrd="0" presId="urn:microsoft.com/office/officeart/2005/8/layout/list1"/>
    <dgm:cxn modelId="{0B3C04F4-D7E6-49E9-A62D-185202E8A155}" type="presParOf" srcId="{35789321-9212-43C5-AE4C-4F326D36FC19}" destId="{BDE4C7D4-7202-42EE-B904-F7DB979E7FA4}" srcOrd="0" destOrd="0" presId="urn:microsoft.com/office/officeart/2005/8/layout/list1"/>
    <dgm:cxn modelId="{5D0B568B-07F2-4D9E-B5D6-35719B87B88B}" type="presParOf" srcId="{BDE4C7D4-7202-42EE-B904-F7DB979E7FA4}" destId="{A10A9FB4-BA6C-4CAA-8F35-76AFADC8C5B3}" srcOrd="0" destOrd="0" presId="urn:microsoft.com/office/officeart/2005/8/layout/list1"/>
    <dgm:cxn modelId="{321447CD-C6B2-4B70-9DA0-8A0F9417AACF}" type="presParOf" srcId="{BDE4C7D4-7202-42EE-B904-F7DB979E7FA4}" destId="{378B2435-61C0-4317-A55C-2334948FADF3}" srcOrd="1" destOrd="0" presId="urn:microsoft.com/office/officeart/2005/8/layout/list1"/>
    <dgm:cxn modelId="{A80B0A95-3795-48BC-8747-559AB2B215E0}" type="presParOf" srcId="{35789321-9212-43C5-AE4C-4F326D36FC19}" destId="{EB7B17AE-C2C9-4DEC-A003-2D3AFFFB892F}" srcOrd="1" destOrd="0" presId="urn:microsoft.com/office/officeart/2005/8/layout/list1"/>
    <dgm:cxn modelId="{FBA9D28E-4CFC-4EEB-B79B-BC877B370886}" type="presParOf" srcId="{35789321-9212-43C5-AE4C-4F326D36FC19}" destId="{A5038B47-3C56-456D-BF53-9B74B088C75D}" srcOrd="2" destOrd="0" presId="urn:microsoft.com/office/officeart/2005/8/layout/list1"/>
    <dgm:cxn modelId="{257634DF-EE45-4728-AED9-CC8C336E291B}" type="presParOf" srcId="{35789321-9212-43C5-AE4C-4F326D36FC19}" destId="{F5EFE285-84DB-4BD2-BB74-C9C175D954E1}" srcOrd="3" destOrd="0" presId="urn:microsoft.com/office/officeart/2005/8/layout/list1"/>
    <dgm:cxn modelId="{3018FBD2-8895-4704-A451-B46084D1B1ED}" type="presParOf" srcId="{35789321-9212-43C5-AE4C-4F326D36FC19}" destId="{E0838890-0848-4EBD-985F-51DBDFEC7822}" srcOrd="4" destOrd="0" presId="urn:microsoft.com/office/officeart/2005/8/layout/list1"/>
    <dgm:cxn modelId="{B095E03B-BC17-4DE7-8EA2-023CBF59F794}" type="presParOf" srcId="{E0838890-0848-4EBD-985F-51DBDFEC7822}" destId="{C7924244-F6B7-4800-B767-A55D95DEC5E5}" srcOrd="0" destOrd="0" presId="urn:microsoft.com/office/officeart/2005/8/layout/list1"/>
    <dgm:cxn modelId="{88061B4E-D587-4A8C-AD11-F55CCD5B873D}" type="presParOf" srcId="{E0838890-0848-4EBD-985F-51DBDFEC7822}" destId="{782496CB-5847-4FBC-907A-4A5C970E10FE}" srcOrd="1" destOrd="0" presId="urn:microsoft.com/office/officeart/2005/8/layout/list1"/>
    <dgm:cxn modelId="{D1B6F006-2047-4A41-8D20-E38BB38AEFD4}" type="presParOf" srcId="{35789321-9212-43C5-AE4C-4F326D36FC19}" destId="{C8EB98DA-5254-4A8D-8EAB-A843AF87B7D9}" srcOrd="5" destOrd="0" presId="urn:microsoft.com/office/officeart/2005/8/layout/list1"/>
    <dgm:cxn modelId="{15CB8BAF-6513-4B36-9031-0E0200523D89}" type="presParOf" srcId="{35789321-9212-43C5-AE4C-4F326D36FC19}" destId="{ACE2C268-DD0A-4956-913A-29F12A8B6072}" srcOrd="6" destOrd="0" presId="urn:microsoft.com/office/officeart/2005/8/layout/list1"/>
    <dgm:cxn modelId="{F424557A-D857-4B38-B4D9-567B7A09CD72}" type="presParOf" srcId="{35789321-9212-43C5-AE4C-4F326D36FC19}" destId="{28864544-89AF-406B-B6D2-4B77C55B0B25}" srcOrd="7" destOrd="0" presId="urn:microsoft.com/office/officeart/2005/8/layout/list1"/>
    <dgm:cxn modelId="{483324E5-AC7C-4CBA-9FB1-F27774E60F4D}" type="presParOf" srcId="{35789321-9212-43C5-AE4C-4F326D36FC19}" destId="{416AEC96-FCF3-465C-8F44-A3F4E4861D5E}" srcOrd="8" destOrd="0" presId="urn:microsoft.com/office/officeart/2005/8/layout/list1"/>
    <dgm:cxn modelId="{39093830-FC81-4A17-9EC9-BBCD89E30B34}" type="presParOf" srcId="{416AEC96-FCF3-465C-8F44-A3F4E4861D5E}" destId="{8F8E4EF0-1853-4A5D-B96D-BE9DE4CF750E}" srcOrd="0" destOrd="0" presId="urn:microsoft.com/office/officeart/2005/8/layout/list1"/>
    <dgm:cxn modelId="{F3749374-F64B-4681-AE1C-00EF4C8213F7}" type="presParOf" srcId="{416AEC96-FCF3-465C-8F44-A3F4E4861D5E}" destId="{C07BFEDE-4CB5-44DE-8F5B-A31EAEE7A8E3}" srcOrd="1" destOrd="0" presId="urn:microsoft.com/office/officeart/2005/8/layout/list1"/>
    <dgm:cxn modelId="{A05A370B-B062-4F0C-92F6-1FF7D9ED8ADB}" type="presParOf" srcId="{35789321-9212-43C5-AE4C-4F326D36FC19}" destId="{0507F543-08C1-45E8-BF65-6C3E62613A46}" srcOrd="9" destOrd="0" presId="urn:microsoft.com/office/officeart/2005/8/layout/list1"/>
    <dgm:cxn modelId="{23E7893C-4FC3-4518-AFE6-88616BA6DD52}" type="presParOf" srcId="{35789321-9212-43C5-AE4C-4F326D36FC19}" destId="{AC9889F8-EA9F-417C-86E4-DDF17DAAC4FB}" srcOrd="10" destOrd="0" presId="urn:microsoft.com/office/officeart/2005/8/layout/list1"/>
    <dgm:cxn modelId="{954FA39C-5A59-4825-B5D5-8C7D3373CFC0}" type="presParOf" srcId="{35789321-9212-43C5-AE4C-4F326D36FC19}" destId="{6A0928DC-CD0D-4714-8BE6-76A9D089C2F8}" srcOrd="11" destOrd="0" presId="urn:microsoft.com/office/officeart/2005/8/layout/list1"/>
    <dgm:cxn modelId="{833AD37A-6B9F-4A01-8973-A8EE26351AC4}" type="presParOf" srcId="{35789321-9212-43C5-AE4C-4F326D36FC19}" destId="{37F15A41-4893-4B10-B43C-8DED43E17930}" srcOrd="12" destOrd="0" presId="urn:microsoft.com/office/officeart/2005/8/layout/list1"/>
    <dgm:cxn modelId="{61873EDC-0569-4D43-89C8-191F716E649C}" type="presParOf" srcId="{37F15A41-4893-4B10-B43C-8DED43E17930}" destId="{4F1B7835-7D17-43B6-BCFD-0F277FBB21F5}" srcOrd="0" destOrd="0" presId="urn:microsoft.com/office/officeart/2005/8/layout/list1"/>
    <dgm:cxn modelId="{36735CAE-7682-440C-BB7E-56CEE98243C1}" type="presParOf" srcId="{37F15A41-4893-4B10-B43C-8DED43E17930}" destId="{D540518C-01CA-482A-BBCE-2E54BF34B816}" srcOrd="1" destOrd="0" presId="urn:microsoft.com/office/officeart/2005/8/layout/list1"/>
    <dgm:cxn modelId="{AC21D8BF-0F96-4CF5-A8EB-34D0BDAB07AF}" type="presParOf" srcId="{35789321-9212-43C5-AE4C-4F326D36FC19}" destId="{8C4D0A4A-63AA-4871-A032-005D3CA52186}" srcOrd="13" destOrd="0" presId="urn:microsoft.com/office/officeart/2005/8/layout/list1"/>
    <dgm:cxn modelId="{F0D03A4E-C99C-4084-8F73-8DC6ABD6FDC2}" type="presParOf" srcId="{35789321-9212-43C5-AE4C-4F326D36FC19}" destId="{074DE12E-907A-4966-B801-14D2700BC66B}" srcOrd="14" destOrd="0" presId="urn:microsoft.com/office/officeart/2005/8/layout/list1"/>
    <dgm:cxn modelId="{BF07D42D-6558-4DF8-B52C-A1911D66BCC4}" type="presParOf" srcId="{35789321-9212-43C5-AE4C-4F326D36FC19}" destId="{DDF47909-48F3-4ABE-8409-2F08A432DCC0}" srcOrd="15" destOrd="0" presId="urn:microsoft.com/office/officeart/2005/8/layout/list1"/>
    <dgm:cxn modelId="{03F93BA5-F87B-479E-B05E-A62149BD47D8}" type="presParOf" srcId="{35789321-9212-43C5-AE4C-4F326D36FC19}" destId="{51ECDE8D-3077-42C2-B785-C331ED82C9BB}" srcOrd="16" destOrd="0" presId="urn:microsoft.com/office/officeart/2005/8/layout/list1"/>
    <dgm:cxn modelId="{080D97D2-AF1E-4FD2-A9A8-0300BFA9F765}" type="presParOf" srcId="{51ECDE8D-3077-42C2-B785-C331ED82C9BB}" destId="{64427E0F-E2B4-414B-B109-AC35AAD7EE6B}" srcOrd="0" destOrd="0" presId="urn:microsoft.com/office/officeart/2005/8/layout/list1"/>
    <dgm:cxn modelId="{BCCCE84F-2AA2-41DA-831A-5CD5AF8E4A39}" type="presParOf" srcId="{51ECDE8D-3077-42C2-B785-C331ED82C9BB}" destId="{FE61A01C-5EC2-4918-89C8-CC7583A338CE}" srcOrd="1" destOrd="0" presId="urn:microsoft.com/office/officeart/2005/8/layout/list1"/>
    <dgm:cxn modelId="{002306EE-D73E-4809-B2A4-64EAD1A72E72}" type="presParOf" srcId="{35789321-9212-43C5-AE4C-4F326D36FC19}" destId="{5F0518E2-7B2E-4A69-B9A7-72D4DC06BB09}" srcOrd="17" destOrd="0" presId="urn:microsoft.com/office/officeart/2005/8/layout/list1"/>
    <dgm:cxn modelId="{92CBC722-03AE-4AC8-81B8-CDCE9447B72A}" type="presParOf" srcId="{35789321-9212-43C5-AE4C-4F326D36FC19}" destId="{0D398707-8AAB-4D47-B160-8F38B76171C9}" srcOrd="18" destOrd="0" presId="urn:microsoft.com/office/officeart/2005/8/layout/list1"/>
    <dgm:cxn modelId="{8A7A8D90-2535-4FF8-872F-061490A71595}" type="presParOf" srcId="{35789321-9212-43C5-AE4C-4F326D36FC19}" destId="{5189AE2B-F04A-4911-B29D-A08BB0240404}" srcOrd="19" destOrd="0" presId="urn:microsoft.com/office/officeart/2005/8/layout/list1"/>
    <dgm:cxn modelId="{668E7FBD-679B-4FC3-861D-F50C3B45D472}" type="presParOf" srcId="{35789321-9212-43C5-AE4C-4F326D36FC19}" destId="{75ABEA12-CD04-4351-BEB0-45773AAF60B3}" srcOrd="20" destOrd="0" presId="urn:microsoft.com/office/officeart/2005/8/layout/list1"/>
    <dgm:cxn modelId="{12127CCB-38DC-4784-81BB-91D8F329F254}" type="presParOf" srcId="{75ABEA12-CD04-4351-BEB0-45773AAF60B3}" destId="{6179B96A-DB02-4CD2-A220-6CF390D0F641}" srcOrd="0" destOrd="0" presId="urn:microsoft.com/office/officeart/2005/8/layout/list1"/>
    <dgm:cxn modelId="{4535D630-2DE9-4435-AC07-E1426B2EDCD3}" type="presParOf" srcId="{75ABEA12-CD04-4351-BEB0-45773AAF60B3}" destId="{9ACBB0D4-5A9A-40CB-92BC-6686F694639B}" srcOrd="1" destOrd="0" presId="urn:microsoft.com/office/officeart/2005/8/layout/list1"/>
    <dgm:cxn modelId="{F97865AD-92AD-4C9A-8D5C-D29945CA1576}" type="presParOf" srcId="{35789321-9212-43C5-AE4C-4F326D36FC19}" destId="{CC636E84-33EC-4F4E-B386-8BBA13A45795}" srcOrd="21" destOrd="0" presId="urn:microsoft.com/office/officeart/2005/8/layout/list1"/>
    <dgm:cxn modelId="{263DBB35-D960-48A4-A9E9-F23940576D49}" type="presParOf" srcId="{35789321-9212-43C5-AE4C-4F326D36FC19}" destId="{CA567BA9-6279-4C88-9487-0185F5B2208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CAE5F5-D83D-4E9E-AF21-1FE8803CAF55}" type="doc">
      <dgm:prSet loTypeId="urn:microsoft.com/office/officeart/2005/8/layout/default#2" loCatId="list" qsTypeId="urn:microsoft.com/office/officeart/2005/8/quickstyle/3d3" qsCatId="3D" csTypeId="urn:microsoft.com/office/officeart/2005/8/colors/colorful1" csCatId="colorful" phldr="1"/>
      <dgm:spPr/>
      <dgm:t>
        <a:bodyPr/>
        <a:lstStyle/>
        <a:p>
          <a:pPr rtl="1"/>
          <a:endParaRPr lang="ar-SA"/>
        </a:p>
      </dgm:t>
    </dgm:pt>
    <dgm:pt modelId="{539C87DB-A97B-4D1D-9E56-BA016D93ABEC}">
      <dgm:prSet phldrT="[Text]" custT="1"/>
      <dgm:spPr/>
      <dgm:t>
        <a:bodyPr/>
        <a:lstStyle/>
        <a:p>
          <a:pPr rtl="1"/>
          <a:r>
            <a:rPr lang="en-US" sz="2000" b="1" dirty="0"/>
            <a:t>Changing roles</a:t>
          </a:r>
          <a:endParaRPr lang="ar-SA" sz="2000" b="1" dirty="0"/>
        </a:p>
      </dgm:t>
    </dgm:pt>
    <dgm:pt modelId="{C8311374-0EC2-45DA-A0D5-D5A7DBB3AF77}" type="parTrans" cxnId="{791A4103-AF49-4C71-9C27-A38CE9EA5ACF}">
      <dgm:prSet/>
      <dgm:spPr/>
      <dgm:t>
        <a:bodyPr/>
        <a:lstStyle/>
        <a:p>
          <a:pPr rtl="1"/>
          <a:endParaRPr lang="ar-SA"/>
        </a:p>
      </dgm:t>
    </dgm:pt>
    <dgm:pt modelId="{23AFB8C6-3557-42B7-8779-88A511297559}" type="sibTrans" cxnId="{791A4103-AF49-4C71-9C27-A38CE9EA5ACF}">
      <dgm:prSet/>
      <dgm:spPr/>
      <dgm:t>
        <a:bodyPr/>
        <a:lstStyle/>
        <a:p>
          <a:pPr rtl="1"/>
          <a:endParaRPr lang="ar-SA"/>
        </a:p>
      </dgm:t>
    </dgm:pt>
    <dgm:pt modelId="{10189E64-F5A2-4442-AF40-929880AD4E3B}">
      <dgm:prSet phldrT="[Text]" custT="1"/>
      <dgm:spPr/>
      <dgm:t>
        <a:bodyPr/>
        <a:lstStyle/>
        <a:p>
          <a:pPr rtl="1"/>
          <a:r>
            <a:rPr lang="en-US" sz="2000" b="1" dirty="0"/>
            <a:t>Changing settings</a:t>
          </a:r>
          <a:endParaRPr lang="ar-SA" sz="2000" b="1" dirty="0"/>
        </a:p>
      </dgm:t>
    </dgm:pt>
    <dgm:pt modelId="{B49346EA-3150-4C62-875F-1625B775D1FF}" type="parTrans" cxnId="{8A099EC8-F1E6-4A12-8D10-CB2995893C51}">
      <dgm:prSet/>
      <dgm:spPr/>
      <dgm:t>
        <a:bodyPr/>
        <a:lstStyle/>
        <a:p>
          <a:pPr rtl="1"/>
          <a:endParaRPr lang="ar-SA"/>
        </a:p>
      </dgm:t>
    </dgm:pt>
    <dgm:pt modelId="{2AA7A441-3A50-4AD4-AD3A-075795F49002}" type="sibTrans" cxnId="{8A099EC8-F1E6-4A12-8D10-CB2995893C51}">
      <dgm:prSet/>
      <dgm:spPr/>
      <dgm:t>
        <a:bodyPr/>
        <a:lstStyle/>
        <a:p>
          <a:pPr rtl="1"/>
          <a:endParaRPr lang="ar-SA"/>
        </a:p>
      </dgm:t>
    </dgm:pt>
    <dgm:pt modelId="{E9FB1495-06F8-41D3-9237-76369FD4FE20}">
      <dgm:prSet phldrT="[Text]" custT="1"/>
      <dgm:spPr/>
      <dgm:t>
        <a:bodyPr/>
        <a:lstStyle/>
        <a:p>
          <a:pPr rtl="1"/>
          <a:r>
            <a:rPr lang="en-US" sz="2000" b="1" dirty="0"/>
            <a:t>Health-care hierarchies</a:t>
          </a:r>
          <a:r>
            <a:rPr lang="ar-SA" sz="2000" b="1" dirty="0"/>
            <a:t> </a:t>
          </a:r>
        </a:p>
      </dgm:t>
    </dgm:pt>
    <dgm:pt modelId="{E292DB4B-6375-46BC-9E24-0AB390AD5D0C}" type="parTrans" cxnId="{FBFB1E8C-406A-4945-9749-75389D2CB9DD}">
      <dgm:prSet/>
      <dgm:spPr/>
      <dgm:t>
        <a:bodyPr/>
        <a:lstStyle/>
        <a:p>
          <a:pPr rtl="1"/>
          <a:endParaRPr lang="ar-SA"/>
        </a:p>
      </dgm:t>
    </dgm:pt>
    <dgm:pt modelId="{8479349A-D667-4DED-890C-B8307D3EAE0D}" type="sibTrans" cxnId="{FBFB1E8C-406A-4945-9749-75389D2CB9DD}">
      <dgm:prSet/>
      <dgm:spPr/>
      <dgm:t>
        <a:bodyPr/>
        <a:lstStyle/>
        <a:p>
          <a:pPr rtl="1"/>
          <a:endParaRPr lang="ar-SA"/>
        </a:p>
      </dgm:t>
    </dgm:pt>
    <dgm:pt modelId="{02E2DDDD-7ADC-4218-A190-931C582B7272}">
      <dgm:prSet phldrT="[Text]" custT="1"/>
      <dgm:spPr/>
      <dgm:t>
        <a:bodyPr/>
        <a:lstStyle/>
        <a:p>
          <a:pPr rtl="1"/>
          <a:r>
            <a:rPr lang="en-US" sz="2000" b="1" dirty="0"/>
            <a:t>Individualistic nature of health care</a:t>
          </a:r>
          <a:endParaRPr lang="ar-SA" sz="2000" b="1" dirty="0"/>
        </a:p>
      </dgm:t>
    </dgm:pt>
    <dgm:pt modelId="{A3DBE132-7F91-4D13-AD5D-024E1070F3E1}" type="parTrans" cxnId="{08BF2F28-CE2B-4C51-8D74-5747EA2E4E6C}">
      <dgm:prSet/>
      <dgm:spPr/>
      <dgm:t>
        <a:bodyPr/>
        <a:lstStyle/>
        <a:p>
          <a:pPr rtl="1"/>
          <a:endParaRPr lang="ar-SA"/>
        </a:p>
      </dgm:t>
    </dgm:pt>
    <dgm:pt modelId="{0CC58E30-84A6-4833-B92E-B42BCBEA1B98}" type="sibTrans" cxnId="{08BF2F28-CE2B-4C51-8D74-5747EA2E4E6C}">
      <dgm:prSet/>
      <dgm:spPr/>
      <dgm:t>
        <a:bodyPr/>
        <a:lstStyle/>
        <a:p>
          <a:pPr rtl="1"/>
          <a:endParaRPr lang="ar-SA"/>
        </a:p>
      </dgm:t>
    </dgm:pt>
    <dgm:pt modelId="{9F3C283D-08A7-49F6-A66C-7880F62BF748}" type="pres">
      <dgm:prSet presAssocID="{3ECAE5F5-D83D-4E9E-AF21-1FE8803CAF55}" presName="diagram" presStyleCnt="0">
        <dgm:presLayoutVars>
          <dgm:dir/>
          <dgm:resizeHandles val="exact"/>
        </dgm:presLayoutVars>
      </dgm:prSet>
      <dgm:spPr/>
      <dgm:t>
        <a:bodyPr/>
        <a:lstStyle/>
        <a:p>
          <a:pPr rtl="1"/>
          <a:endParaRPr lang="ar-SA"/>
        </a:p>
      </dgm:t>
    </dgm:pt>
    <dgm:pt modelId="{D78C765A-E250-458C-B008-8BA5F8F914E4}" type="pres">
      <dgm:prSet presAssocID="{539C87DB-A97B-4D1D-9E56-BA016D93ABEC}" presName="node" presStyleLbl="node1" presStyleIdx="0" presStyleCnt="4">
        <dgm:presLayoutVars>
          <dgm:bulletEnabled val="1"/>
        </dgm:presLayoutVars>
      </dgm:prSet>
      <dgm:spPr/>
      <dgm:t>
        <a:bodyPr/>
        <a:lstStyle/>
        <a:p>
          <a:pPr rtl="1"/>
          <a:endParaRPr lang="ar-SA"/>
        </a:p>
      </dgm:t>
    </dgm:pt>
    <dgm:pt modelId="{45F601DB-E5FC-4DFC-A65B-E7BE785ADE92}" type="pres">
      <dgm:prSet presAssocID="{23AFB8C6-3557-42B7-8779-88A511297559}" presName="sibTrans" presStyleCnt="0"/>
      <dgm:spPr/>
    </dgm:pt>
    <dgm:pt modelId="{B3E3CDDB-84A9-433F-A263-59B65BC01239}" type="pres">
      <dgm:prSet presAssocID="{10189E64-F5A2-4442-AF40-929880AD4E3B}" presName="node" presStyleLbl="node1" presStyleIdx="1" presStyleCnt="4" custLinFactNeighborX="920" custLinFactNeighborY="-1022">
        <dgm:presLayoutVars>
          <dgm:bulletEnabled val="1"/>
        </dgm:presLayoutVars>
      </dgm:prSet>
      <dgm:spPr/>
      <dgm:t>
        <a:bodyPr/>
        <a:lstStyle/>
        <a:p>
          <a:pPr rtl="1"/>
          <a:endParaRPr lang="ar-SA"/>
        </a:p>
      </dgm:t>
    </dgm:pt>
    <dgm:pt modelId="{A3CA3C10-763D-4AE2-B6EE-F60338E395BE}" type="pres">
      <dgm:prSet presAssocID="{2AA7A441-3A50-4AD4-AD3A-075795F49002}" presName="sibTrans" presStyleCnt="0"/>
      <dgm:spPr/>
    </dgm:pt>
    <dgm:pt modelId="{04F3D7C0-76C9-4D3C-B645-39F431089E12}" type="pres">
      <dgm:prSet presAssocID="{E9FB1495-06F8-41D3-9237-76369FD4FE20}" presName="node" presStyleLbl="node1" presStyleIdx="2" presStyleCnt="4">
        <dgm:presLayoutVars>
          <dgm:bulletEnabled val="1"/>
        </dgm:presLayoutVars>
      </dgm:prSet>
      <dgm:spPr/>
      <dgm:t>
        <a:bodyPr/>
        <a:lstStyle/>
        <a:p>
          <a:pPr rtl="1"/>
          <a:endParaRPr lang="ar-SA"/>
        </a:p>
      </dgm:t>
    </dgm:pt>
    <dgm:pt modelId="{B5B2AD1B-548F-49D2-A731-04AE6B550872}" type="pres">
      <dgm:prSet presAssocID="{8479349A-D667-4DED-890C-B8307D3EAE0D}" presName="sibTrans" presStyleCnt="0"/>
      <dgm:spPr/>
    </dgm:pt>
    <dgm:pt modelId="{BDA7A1C3-ADF7-41CC-97BB-1DDEEA95F360}" type="pres">
      <dgm:prSet presAssocID="{02E2DDDD-7ADC-4218-A190-931C582B7272}" presName="node" presStyleLbl="node1" presStyleIdx="3" presStyleCnt="4">
        <dgm:presLayoutVars>
          <dgm:bulletEnabled val="1"/>
        </dgm:presLayoutVars>
      </dgm:prSet>
      <dgm:spPr/>
      <dgm:t>
        <a:bodyPr/>
        <a:lstStyle/>
        <a:p>
          <a:pPr rtl="1"/>
          <a:endParaRPr lang="ar-SA"/>
        </a:p>
      </dgm:t>
    </dgm:pt>
  </dgm:ptLst>
  <dgm:cxnLst>
    <dgm:cxn modelId="{93048438-D8E2-41A1-9BDE-47B3F0F932F1}" type="presOf" srcId="{539C87DB-A97B-4D1D-9E56-BA016D93ABEC}" destId="{D78C765A-E250-458C-B008-8BA5F8F914E4}" srcOrd="0" destOrd="0" presId="urn:microsoft.com/office/officeart/2005/8/layout/default#2"/>
    <dgm:cxn modelId="{0EB52345-1D99-4067-BC72-92453B032916}" type="presOf" srcId="{10189E64-F5A2-4442-AF40-929880AD4E3B}" destId="{B3E3CDDB-84A9-433F-A263-59B65BC01239}" srcOrd="0" destOrd="0" presId="urn:microsoft.com/office/officeart/2005/8/layout/default#2"/>
    <dgm:cxn modelId="{CB5816CB-E517-48BA-82BE-83FD3408F4DE}" type="presOf" srcId="{02E2DDDD-7ADC-4218-A190-931C582B7272}" destId="{BDA7A1C3-ADF7-41CC-97BB-1DDEEA95F360}" srcOrd="0" destOrd="0" presId="urn:microsoft.com/office/officeart/2005/8/layout/default#2"/>
    <dgm:cxn modelId="{FBFB1E8C-406A-4945-9749-75389D2CB9DD}" srcId="{3ECAE5F5-D83D-4E9E-AF21-1FE8803CAF55}" destId="{E9FB1495-06F8-41D3-9237-76369FD4FE20}" srcOrd="2" destOrd="0" parTransId="{E292DB4B-6375-46BC-9E24-0AB390AD5D0C}" sibTransId="{8479349A-D667-4DED-890C-B8307D3EAE0D}"/>
    <dgm:cxn modelId="{C74E408A-824F-44DC-B42F-1531BC4671DD}" type="presOf" srcId="{3ECAE5F5-D83D-4E9E-AF21-1FE8803CAF55}" destId="{9F3C283D-08A7-49F6-A66C-7880F62BF748}" srcOrd="0" destOrd="0" presId="urn:microsoft.com/office/officeart/2005/8/layout/default#2"/>
    <dgm:cxn modelId="{08BF2F28-CE2B-4C51-8D74-5747EA2E4E6C}" srcId="{3ECAE5F5-D83D-4E9E-AF21-1FE8803CAF55}" destId="{02E2DDDD-7ADC-4218-A190-931C582B7272}" srcOrd="3" destOrd="0" parTransId="{A3DBE132-7F91-4D13-AD5D-024E1070F3E1}" sibTransId="{0CC58E30-84A6-4833-B92E-B42BCBEA1B98}"/>
    <dgm:cxn modelId="{CC3BB1BA-997D-4E68-BBEB-66DF8C547A90}" type="presOf" srcId="{E9FB1495-06F8-41D3-9237-76369FD4FE20}" destId="{04F3D7C0-76C9-4D3C-B645-39F431089E12}" srcOrd="0" destOrd="0" presId="urn:microsoft.com/office/officeart/2005/8/layout/default#2"/>
    <dgm:cxn modelId="{8A099EC8-F1E6-4A12-8D10-CB2995893C51}" srcId="{3ECAE5F5-D83D-4E9E-AF21-1FE8803CAF55}" destId="{10189E64-F5A2-4442-AF40-929880AD4E3B}" srcOrd="1" destOrd="0" parTransId="{B49346EA-3150-4C62-875F-1625B775D1FF}" sibTransId="{2AA7A441-3A50-4AD4-AD3A-075795F49002}"/>
    <dgm:cxn modelId="{791A4103-AF49-4C71-9C27-A38CE9EA5ACF}" srcId="{3ECAE5F5-D83D-4E9E-AF21-1FE8803CAF55}" destId="{539C87DB-A97B-4D1D-9E56-BA016D93ABEC}" srcOrd="0" destOrd="0" parTransId="{C8311374-0EC2-45DA-A0D5-D5A7DBB3AF77}" sibTransId="{23AFB8C6-3557-42B7-8779-88A511297559}"/>
    <dgm:cxn modelId="{BEB12211-688F-4217-BD92-45182169B5FA}" type="presParOf" srcId="{9F3C283D-08A7-49F6-A66C-7880F62BF748}" destId="{D78C765A-E250-458C-B008-8BA5F8F914E4}" srcOrd="0" destOrd="0" presId="urn:microsoft.com/office/officeart/2005/8/layout/default#2"/>
    <dgm:cxn modelId="{4A98A792-B1EC-4406-B746-24CD54208CCE}" type="presParOf" srcId="{9F3C283D-08A7-49F6-A66C-7880F62BF748}" destId="{45F601DB-E5FC-4DFC-A65B-E7BE785ADE92}" srcOrd="1" destOrd="0" presId="urn:microsoft.com/office/officeart/2005/8/layout/default#2"/>
    <dgm:cxn modelId="{09372C54-B0AC-4146-8FFB-63D6C6F6A337}" type="presParOf" srcId="{9F3C283D-08A7-49F6-A66C-7880F62BF748}" destId="{B3E3CDDB-84A9-433F-A263-59B65BC01239}" srcOrd="2" destOrd="0" presId="urn:microsoft.com/office/officeart/2005/8/layout/default#2"/>
    <dgm:cxn modelId="{E26B47CE-255D-4BF7-AFAB-5B82069377E4}" type="presParOf" srcId="{9F3C283D-08A7-49F6-A66C-7880F62BF748}" destId="{A3CA3C10-763D-4AE2-B6EE-F60338E395BE}" srcOrd="3" destOrd="0" presId="urn:microsoft.com/office/officeart/2005/8/layout/default#2"/>
    <dgm:cxn modelId="{1637F525-5AD0-4F47-A272-586DD605D11E}" type="presParOf" srcId="{9F3C283D-08A7-49F6-A66C-7880F62BF748}" destId="{04F3D7C0-76C9-4D3C-B645-39F431089E12}" srcOrd="4" destOrd="0" presId="urn:microsoft.com/office/officeart/2005/8/layout/default#2"/>
    <dgm:cxn modelId="{CF0B2CE5-CD8B-498B-870B-5A0F78A89EAC}" type="presParOf" srcId="{9F3C283D-08A7-49F6-A66C-7880F62BF748}" destId="{B5B2AD1B-548F-49D2-A731-04AE6B550872}" srcOrd="5" destOrd="0" presId="urn:microsoft.com/office/officeart/2005/8/layout/default#2"/>
    <dgm:cxn modelId="{A2DD2FCF-43B2-4A43-AA37-C5ACA6EEFDC6}" type="presParOf" srcId="{9F3C283D-08A7-49F6-A66C-7880F62BF748}" destId="{BDA7A1C3-ADF7-41CC-97BB-1DDEEA95F360}"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E01EB-7AA3-49C3-A558-6D96AFCD626D}">
      <dsp:nvSpPr>
        <dsp:cNvPr id="0" name=""/>
        <dsp:cNvSpPr/>
      </dsp:nvSpPr>
      <dsp:spPr>
        <a:xfrm>
          <a:off x="21073" y="412915"/>
          <a:ext cx="2290574" cy="137434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kern="1200" dirty="0"/>
            <a:t>Core teams</a:t>
          </a:r>
          <a:endParaRPr lang="ar-SA" sz="2800" kern="1200" dirty="0"/>
        </a:p>
      </dsp:txBody>
      <dsp:txXfrm>
        <a:off x="21073" y="412915"/>
        <a:ext cx="2290574" cy="1374345"/>
      </dsp:txXfrm>
    </dsp:sp>
    <dsp:sp modelId="{FFF1663B-1772-4B2B-BF45-EA50D506CAA2}">
      <dsp:nvSpPr>
        <dsp:cNvPr id="0" name=""/>
        <dsp:cNvSpPr/>
      </dsp:nvSpPr>
      <dsp:spPr>
        <a:xfrm>
          <a:off x="2470339" y="370558"/>
          <a:ext cx="2290574" cy="137434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kern="1200" dirty="0"/>
            <a:t>Coordinating Team</a:t>
          </a:r>
          <a:endParaRPr lang="ar-SA" sz="2400" kern="1200" dirty="0"/>
        </a:p>
      </dsp:txBody>
      <dsp:txXfrm>
        <a:off x="2470339" y="370558"/>
        <a:ext cx="2290574" cy="1374345"/>
      </dsp:txXfrm>
    </dsp:sp>
    <dsp:sp modelId="{951F2467-F131-4008-89C7-95ED00C707F5}">
      <dsp:nvSpPr>
        <dsp:cNvPr id="0" name=""/>
        <dsp:cNvSpPr/>
      </dsp:nvSpPr>
      <dsp:spPr>
        <a:xfrm>
          <a:off x="5039265" y="419938"/>
          <a:ext cx="2290574" cy="137434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Ancillary services</a:t>
          </a:r>
          <a:endParaRPr lang="en-US" sz="2000" kern="1200" dirty="0"/>
        </a:p>
      </dsp:txBody>
      <dsp:txXfrm>
        <a:off x="5039265" y="419938"/>
        <a:ext cx="2290574" cy="1374345"/>
      </dsp:txXfrm>
    </dsp:sp>
    <dsp:sp modelId="{DC6B13C3-5C88-4810-9865-096449A136CC}">
      <dsp:nvSpPr>
        <dsp:cNvPr id="0" name=""/>
        <dsp:cNvSpPr/>
      </dsp:nvSpPr>
      <dsp:spPr>
        <a:xfrm>
          <a:off x="0" y="2023341"/>
          <a:ext cx="2290574" cy="137434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kern="1200" dirty="0"/>
            <a:t>Contingency teams</a:t>
          </a:r>
          <a:endParaRPr lang="ar-SA" sz="2400" kern="1200" dirty="0"/>
        </a:p>
      </dsp:txBody>
      <dsp:txXfrm>
        <a:off x="0" y="2023341"/>
        <a:ext cx="2290574" cy="1374345"/>
      </dsp:txXfrm>
    </dsp:sp>
    <dsp:sp modelId="{038CDE5B-C608-4F0D-A65B-F1C3BF5E3F6D}">
      <dsp:nvSpPr>
        <dsp:cNvPr id="0" name=""/>
        <dsp:cNvSpPr/>
      </dsp:nvSpPr>
      <dsp:spPr>
        <a:xfrm>
          <a:off x="2519632" y="2023341"/>
          <a:ext cx="2290574" cy="137434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kern="1200" dirty="0"/>
            <a:t>Support services</a:t>
          </a:r>
          <a:endParaRPr lang="ar-SA" sz="2400" kern="1200" dirty="0"/>
        </a:p>
      </dsp:txBody>
      <dsp:txXfrm>
        <a:off x="2519632" y="2023341"/>
        <a:ext cx="2290574" cy="1374345"/>
      </dsp:txXfrm>
    </dsp:sp>
    <dsp:sp modelId="{47807CF2-7F23-4437-AA18-80B36139084E}">
      <dsp:nvSpPr>
        <dsp:cNvPr id="0" name=""/>
        <dsp:cNvSpPr/>
      </dsp:nvSpPr>
      <dsp:spPr>
        <a:xfrm>
          <a:off x="5039265" y="2023341"/>
          <a:ext cx="2290574" cy="137434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kern="1200" dirty="0"/>
            <a:t>Administration</a:t>
          </a:r>
          <a:endParaRPr lang="ar-SA" sz="2400" kern="1200" dirty="0"/>
        </a:p>
      </dsp:txBody>
      <dsp:txXfrm>
        <a:off x="5039265" y="2023341"/>
        <a:ext cx="2290574" cy="1374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38B47-3C56-456D-BF53-9B74B088C75D}">
      <dsp:nvSpPr>
        <dsp:cNvPr id="0" name=""/>
        <dsp:cNvSpPr/>
      </dsp:nvSpPr>
      <dsp:spPr>
        <a:xfrm>
          <a:off x="0" y="316302"/>
          <a:ext cx="6447235"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8B2435-61C0-4317-A55C-2334948FADF3}">
      <dsp:nvSpPr>
        <dsp:cNvPr id="0" name=""/>
        <dsp:cNvSpPr/>
      </dsp:nvSpPr>
      <dsp:spPr>
        <a:xfrm>
          <a:off x="322361" y="80142"/>
          <a:ext cx="4513064"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583" tIns="0" rIns="170583" bIns="0" numCol="1" spcCol="1270" anchor="ctr" anchorCtr="0">
          <a:noAutofit/>
        </a:bodyPr>
        <a:lstStyle/>
        <a:p>
          <a:pPr lvl="0" algn="l" defTabSz="800100" rtl="1">
            <a:lnSpc>
              <a:spcPct val="90000"/>
            </a:lnSpc>
            <a:spcBef>
              <a:spcPct val="0"/>
            </a:spcBef>
            <a:spcAft>
              <a:spcPct val="35000"/>
            </a:spcAft>
          </a:pPr>
          <a:r>
            <a:rPr lang="en-US" sz="1800" b="1" kern="1200" dirty="0"/>
            <a:t>Measurable goals</a:t>
          </a:r>
          <a:endParaRPr lang="ar-SA" sz="1800" b="1" kern="1200" dirty="0"/>
        </a:p>
      </dsp:txBody>
      <dsp:txXfrm>
        <a:off x="345418" y="103199"/>
        <a:ext cx="4466950" cy="426206"/>
      </dsp:txXfrm>
    </dsp:sp>
    <dsp:sp modelId="{ACE2C268-DD0A-4956-913A-29F12A8B6072}">
      <dsp:nvSpPr>
        <dsp:cNvPr id="0" name=""/>
        <dsp:cNvSpPr/>
      </dsp:nvSpPr>
      <dsp:spPr>
        <a:xfrm>
          <a:off x="0" y="1042062"/>
          <a:ext cx="6447235"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2496CB-5847-4FBC-907A-4A5C970E10FE}">
      <dsp:nvSpPr>
        <dsp:cNvPr id="0" name=""/>
        <dsp:cNvSpPr/>
      </dsp:nvSpPr>
      <dsp:spPr>
        <a:xfrm>
          <a:off x="322361" y="805902"/>
          <a:ext cx="4513064"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583" tIns="0" rIns="170583" bIns="0" numCol="1" spcCol="1270" anchor="ctr" anchorCtr="0">
          <a:noAutofit/>
        </a:bodyPr>
        <a:lstStyle/>
        <a:p>
          <a:pPr lvl="0" algn="l" defTabSz="800100" rtl="1">
            <a:lnSpc>
              <a:spcPct val="90000"/>
            </a:lnSpc>
            <a:spcBef>
              <a:spcPct val="0"/>
            </a:spcBef>
            <a:spcAft>
              <a:spcPct val="35000"/>
            </a:spcAft>
          </a:pPr>
          <a:r>
            <a:rPr lang="en-US" sz="1800" b="1" kern="1200" dirty="0"/>
            <a:t>Mutual respect</a:t>
          </a:r>
          <a:endParaRPr lang="ar-SA" sz="1800" b="1" kern="1200" dirty="0"/>
        </a:p>
      </dsp:txBody>
      <dsp:txXfrm>
        <a:off x="345418" y="828959"/>
        <a:ext cx="4466950" cy="426206"/>
      </dsp:txXfrm>
    </dsp:sp>
    <dsp:sp modelId="{AC9889F8-EA9F-417C-86E4-DDF17DAAC4FB}">
      <dsp:nvSpPr>
        <dsp:cNvPr id="0" name=""/>
        <dsp:cNvSpPr/>
      </dsp:nvSpPr>
      <dsp:spPr>
        <a:xfrm>
          <a:off x="0" y="1767822"/>
          <a:ext cx="6447235"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07BFEDE-4CB5-44DE-8F5B-A31EAEE7A8E3}">
      <dsp:nvSpPr>
        <dsp:cNvPr id="0" name=""/>
        <dsp:cNvSpPr/>
      </dsp:nvSpPr>
      <dsp:spPr>
        <a:xfrm>
          <a:off x="322361" y="1531662"/>
          <a:ext cx="4513064"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583" tIns="0" rIns="170583" bIns="0" numCol="1" spcCol="1270" anchor="ctr" anchorCtr="0">
          <a:noAutofit/>
        </a:bodyPr>
        <a:lstStyle/>
        <a:p>
          <a:pPr lvl="0" algn="l" defTabSz="800100" rtl="1">
            <a:lnSpc>
              <a:spcPct val="90000"/>
            </a:lnSpc>
            <a:spcBef>
              <a:spcPct val="0"/>
            </a:spcBef>
            <a:spcAft>
              <a:spcPct val="35000"/>
            </a:spcAft>
          </a:pPr>
          <a:r>
            <a:rPr lang="en-US" sz="1800" b="1" kern="1200" dirty="0" smtClean="0"/>
            <a:t>Good cohesion</a:t>
          </a:r>
          <a:endParaRPr lang="ar-SA" sz="1800" b="1" kern="1200" dirty="0"/>
        </a:p>
      </dsp:txBody>
      <dsp:txXfrm>
        <a:off x="345418" y="1554719"/>
        <a:ext cx="4466950" cy="426206"/>
      </dsp:txXfrm>
    </dsp:sp>
    <dsp:sp modelId="{074DE12E-907A-4966-B801-14D2700BC66B}">
      <dsp:nvSpPr>
        <dsp:cNvPr id="0" name=""/>
        <dsp:cNvSpPr/>
      </dsp:nvSpPr>
      <dsp:spPr>
        <a:xfrm>
          <a:off x="0" y="2493582"/>
          <a:ext cx="6447235"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540518C-01CA-482A-BBCE-2E54BF34B816}">
      <dsp:nvSpPr>
        <dsp:cNvPr id="0" name=""/>
        <dsp:cNvSpPr/>
      </dsp:nvSpPr>
      <dsp:spPr>
        <a:xfrm>
          <a:off x="322361" y="2257422"/>
          <a:ext cx="4513064"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583" tIns="0" rIns="170583" bIns="0" numCol="1" spcCol="1270" anchor="ctr" anchorCtr="0">
          <a:noAutofit/>
        </a:bodyPr>
        <a:lstStyle/>
        <a:p>
          <a:pPr lvl="0" algn="l" defTabSz="800100" rtl="1">
            <a:lnSpc>
              <a:spcPct val="90000"/>
            </a:lnSpc>
            <a:spcBef>
              <a:spcPct val="0"/>
            </a:spcBef>
            <a:spcAft>
              <a:spcPct val="35000"/>
            </a:spcAft>
          </a:pPr>
          <a:r>
            <a:rPr lang="en-US" sz="1800" b="1" kern="1200" dirty="0" smtClean="0"/>
            <a:t>Common purpose</a:t>
          </a:r>
          <a:endParaRPr lang="ar-SA" sz="1800" b="1" kern="1200" dirty="0"/>
        </a:p>
      </dsp:txBody>
      <dsp:txXfrm>
        <a:off x="345418" y="2280479"/>
        <a:ext cx="4466950" cy="426206"/>
      </dsp:txXfrm>
    </dsp:sp>
    <dsp:sp modelId="{0D398707-8AAB-4D47-B160-8F38B76171C9}">
      <dsp:nvSpPr>
        <dsp:cNvPr id="0" name=""/>
        <dsp:cNvSpPr/>
      </dsp:nvSpPr>
      <dsp:spPr>
        <a:xfrm>
          <a:off x="0" y="3219342"/>
          <a:ext cx="6447235"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E61A01C-5EC2-4918-89C8-CC7583A338CE}">
      <dsp:nvSpPr>
        <dsp:cNvPr id="0" name=""/>
        <dsp:cNvSpPr/>
      </dsp:nvSpPr>
      <dsp:spPr>
        <a:xfrm>
          <a:off x="322361" y="2983182"/>
          <a:ext cx="4513064"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583" tIns="0" rIns="170583" bIns="0" numCol="1" spcCol="1270" anchor="ctr" anchorCtr="0">
          <a:noAutofit/>
        </a:bodyPr>
        <a:lstStyle/>
        <a:p>
          <a:pPr lvl="0" algn="l" defTabSz="800100" rtl="1">
            <a:lnSpc>
              <a:spcPct val="90000"/>
            </a:lnSpc>
            <a:spcBef>
              <a:spcPct val="0"/>
            </a:spcBef>
            <a:spcAft>
              <a:spcPct val="35000"/>
            </a:spcAft>
          </a:pPr>
          <a:r>
            <a:rPr lang="en-US" sz="1800" b="1" kern="1200" dirty="0" smtClean="0"/>
            <a:t>Effective leadership</a:t>
          </a:r>
          <a:endParaRPr lang="ar-SA" sz="1800" b="1" kern="1200" dirty="0"/>
        </a:p>
      </dsp:txBody>
      <dsp:txXfrm>
        <a:off x="345418" y="3006239"/>
        <a:ext cx="4466950" cy="426206"/>
      </dsp:txXfrm>
    </dsp:sp>
    <dsp:sp modelId="{CA567BA9-6279-4C88-9487-0185F5B22085}">
      <dsp:nvSpPr>
        <dsp:cNvPr id="0" name=""/>
        <dsp:cNvSpPr/>
      </dsp:nvSpPr>
      <dsp:spPr>
        <a:xfrm>
          <a:off x="0" y="3945102"/>
          <a:ext cx="6447235"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CBB0D4-5A9A-40CB-92BC-6686F694639B}">
      <dsp:nvSpPr>
        <dsp:cNvPr id="0" name=""/>
        <dsp:cNvSpPr/>
      </dsp:nvSpPr>
      <dsp:spPr>
        <a:xfrm>
          <a:off x="322361" y="3708942"/>
          <a:ext cx="4513064"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583" tIns="0" rIns="170583" bIns="0" numCol="1" spcCol="1270" anchor="ctr" anchorCtr="0">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endParaRPr lang="en-US" sz="1800" b="1" kern="1200" dirty="0" smtClean="0"/>
        </a:p>
        <a:p>
          <a:pPr marL="0" marR="0" lvl="0" indent="0" algn="l" defTabSz="914400" rtl="1" eaLnBrk="1" fontAlgn="auto" latinLnBrk="0" hangingPunct="1">
            <a:lnSpc>
              <a:spcPct val="100000"/>
            </a:lnSpc>
            <a:spcBef>
              <a:spcPct val="0"/>
            </a:spcBef>
            <a:spcAft>
              <a:spcPts val="0"/>
            </a:spcAft>
            <a:buClrTx/>
            <a:buSzTx/>
            <a:buFontTx/>
            <a:buNone/>
            <a:tabLst/>
            <a:defRPr/>
          </a:pPr>
          <a:r>
            <a:rPr lang="en-US" sz="1800" b="1" kern="1200" dirty="0" smtClean="0"/>
            <a:t>Effective communication </a:t>
          </a:r>
          <a:endParaRPr lang="ar-SA" sz="1800" b="1" kern="1200" dirty="0" smtClean="0"/>
        </a:p>
        <a:p>
          <a:pPr lvl="0" algn="l" defTabSz="711200" rtl="1">
            <a:lnSpc>
              <a:spcPct val="90000"/>
            </a:lnSpc>
            <a:spcBef>
              <a:spcPct val="0"/>
            </a:spcBef>
            <a:spcAft>
              <a:spcPct val="35000"/>
            </a:spcAft>
          </a:pPr>
          <a:endParaRPr lang="ar-SA" kern="1200" dirty="0"/>
        </a:p>
      </dsp:txBody>
      <dsp:txXfrm>
        <a:off x="345418" y="3731999"/>
        <a:ext cx="4466950"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9785" y="2970885"/>
            <a:ext cx="7772400" cy="137434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434130" y="4345230"/>
            <a:ext cx="6400800" cy="610820"/>
          </a:xfrm>
        </p:spPr>
        <p:txBody>
          <a:bodyPr>
            <a:normAutofit/>
          </a:bodyPr>
          <a:lstStyle>
            <a:lvl1pPr marL="0" indent="0" algn="r">
              <a:buNone/>
              <a:defRPr sz="26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8229600" cy="532179"/>
          </a:xfrm>
        </p:spPr>
        <p:txBody>
          <a:bodyPr>
            <a:normAutofit/>
          </a:bodyPr>
          <a:lstStyle>
            <a:lvl1pPr algn="l">
              <a:defRPr sz="36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1823310" y="1291130"/>
            <a:ext cx="6871725" cy="5191970"/>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1443835"/>
            <a:ext cx="7016195" cy="610820"/>
          </a:xfrm>
        </p:spPr>
        <p:txBody>
          <a:bodyPr>
            <a:normAutofit/>
          </a:bodyPr>
          <a:lstStyle>
            <a:lvl1pPr algn="l">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1823310" y="2207359"/>
            <a:ext cx="7016195" cy="3512215"/>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177135" cy="551222"/>
          </a:xfrm>
        </p:spPr>
        <p:txBody>
          <a:bodyPr>
            <a:normAutofit/>
          </a:bodyPr>
          <a:lstStyle>
            <a:lvl1pPr algn="l">
              <a:defRPr sz="3600">
                <a:solidFill>
                  <a:srgbClr val="FFFF00"/>
                </a:solidFill>
              </a:defRPr>
            </a:lvl1pPr>
          </a:lstStyle>
          <a:p>
            <a:r>
              <a:rPr lang="en-US" dirty="0"/>
              <a:t>Click to edit Master title style</a:t>
            </a:r>
          </a:p>
        </p:txBody>
      </p:sp>
      <p:sp>
        <p:nvSpPr>
          <p:cNvPr id="3" name="Text Placeholder 2"/>
          <p:cNvSpPr>
            <a:spLocks noGrp="1"/>
          </p:cNvSpPr>
          <p:nvPr>
            <p:ph type="body" idx="1"/>
          </p:nvPr>
        </p:nvSpPr>
        <p:spPr>
          <a:xfrm>
            <a:off x="536880" y="1901950"/>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531813"/>
            <a:ext cx="4040188" cy="30350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705" y="1901950"/>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705" y="2531813"/>
            <a:ext cx="4041775" cy="30350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123590"/>
            <a:ext cx="4733856" cy="1374345"/>
          </a:xfrm>
        </p:spPr>
        <p:txBody>
          <a:bodyPr>
            <a:noAutofit/>
          </a:bodyPr>
          <a:lstStyle/>
          <a:p>
            <a:pPr algn="l"/>
            <a:r>
              <a:rPr lang="en-US" sz="4400" b="1" dirty="0">
                <a:solidFill>
                  <a:srgbClr val="FFFF00"/>
                </a:solidFill>
                <a:effectLst>
                  <a:outerShdw blurRad="38100" dist="38100" dir="2700000" algn="tl">
                    <a:srgbClr val="000000">
                      <a:alpha val="43137"/>
                    </a:srgbClr>
                  </a:outerShdw>
                </a:effectLst>
              </a:rPr>
              <a:t>Being </a:t>
            </a:r>
            <a:r>
              <a:rPr lang="en-US" sz="4400" b="1" dirty="0" smtClean="0">
                <a:solidFill>
                  <a:srgbClr val="FFFF00"/>
                </a:solidFill>
                <a:effectLst>
                  <a:outerShdw blurRad="38100" dist="38100" dir="2700000" algn="tl">
                    <a:srgbClr val="000000">
                      <a:alpha val="43137"/>
                    </a:srgbClr>
                  </a:outerShdw>
                </a:effectLst>
              </a:rPr>
              <a:t>an effective </a:t>
            </a:r>
            <a:r>
              <a:rPr lang="en-US" sz="4400" b="1" dirty="0">
                <a:solidFill>
                  <a:srgbClr val="FFFF00"/>
                </a:solidFill>
                <a:effectLst>
                  <a:outerShdw blurRad="38100" dist="38100" dir="2700000" algn="tl">
                    <a:srgbClr val="000000">
                      <a:alpha val="43137"/>
                    </a:srgbClr>
                  </a:outerShdw>
                </a:effectLst>
              </a:rPr>
              <a:t>team player</a:t>
            </a:r>
          </a:p>
        </p:txBody>
      </p:sp>
      <p:sp>
        <p:nvSpPr>
          <p:cNvPr id="3" name="TextBox 2"/>
          <p:cNvSpPr txBox="1"/>
          <p:nvPr/>
        </p:nvSpPr>
        <p:spPr>
          <a:xfrm>
            <a:off x="6242605" y="5520451"/>
            <a:ext cx="2901395" cy="400110"/>
          </a:xfrm>
          <a:prstGeom prst="rect">
            <a:avLst/>
          </a:prstGeom>
          <a:noFill/>
        </p:spPr>
        <p:txBody>
          <a:bodyPr wrap="square" rtlCol="1">
            <a:spAutoFit/>
          </a:bodyPr>
          <a:lstStyle/>
          <a:p>
            <a:r>
              <a:rPr lang="en-US" sz="2000" b="1" dirty="0" err="1" smtClean="0"/>
              <a:t>Dr</a:t>
            </a:r>
            <a:r>
              <a:rPr lang="en-US" sz="2000" b="1" dirty="0" smtClean="0"/>
              <a:t> Sara Abou AlSaud</a:t>
            </a:r>
            <a:endParaRPr lang="ar-SA" sz="2000" b="1"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128798"/>
            <a:ext cx="6447501" cy="990600"/>
          </a:xfrm>
        </p:spPr>
        <p:txBody>
          <a:bodyPr/>
          <a:lstStyle/>
          <a:p>
            <a:r>
              <a:rPr lang="en-US" b="1" dirty="0"/>
              <a:t>Contingency teams</a:t>
            </a:r>
            <a:endParaRPr lang="ar-SA" dirty="0"/>
          </a:p>
        </p:txBody>
      </p:sp>
      <p:sp>
        <p:nvSpPr>
          <p:cNvPr id="3" name="Content Placeholder 2"/>
          <p:cNvSpPr>
            <a:spLocks noGrp="1"/>
          </p:cNvSpPr>
          <p:nvPr>
            <p:ph idx="1"/>
          </p:nvPr>
        </p:nvSpPr>
        <p:spPr>
          <a:xfrm>
            <a:off x="1823310" y="1138425"/>
            <a:ext cx="7177135" cy="3411343"/>
          </a:xfrm>
        </p:spPr>
        <p:txBody>
          <a:bodyPr>
            <a:normAutofit/>
          </a:bodyPr>
          <a:lstStyle/>
          <a:p>
            <a:pPr marL="0" indent="0">
              <a:buNone/>
            </a:pPr>
            <a:endParaRPr lang="en-US" sz="2400" dirty="0"/>
          </a:p>
          <a:p>
            <a:pPr marL="0" indent="0" algn="just">
              <a:buNone/>
            </a:pPr>
            <a:r>
              <a:rPr lang="en-US" sz="2400" dirty="0"/>
              <a:t>Contingency teams are formed for </a:t>
            </a:r>
            <a:r>
              <a:rPr lang="en-US" sz="2400" u="sng" dirty="0">
                <a:solidFill>
                  <a:srgbClr val="FF0000"/>
                </a:solidFill>
                <a:effectLst>
                  <a:outerShdw blurRad="38100" dist="38100" dir="2700000" algn="tl">
                    <a:srgbClr val="000000">
                      <a:alpha val="43137"/>
                    </a:srgbClr>
                  </a:outerShdw>
                </a:effectLst>
              </a:rPr>
              <a:t>emergent</a:t>
            </a:r>
            <a:r>
              <a:rPr lang="en-US" sz="2400" dirty="0">
                <a:solidFill>
                  <a:srgbClr val="FF0000"/>
                </a:solidFill>
              </a:rPr>
              <a:t> </a:t>
            </a:r>
            <a:r>
              <a:rPr lang="en-US" sz="2400" dirty="0"/>
              <a:t>or specific events (e.g. cardiac arrest </a:t>
            </a:r>
            <a:r>
              <a:rPr lang="en-US" sz="2400" dirty="0" smtClean="0"/>
              <a:t>teams, </a:t>
            </a:r>
            <a:r>
              <a:rPr lang="en-US" sz="2400" dirty="0"/>
              <a:t>disaster response teams, rapid </a:t>
            </a:r>
            <a:r>
              <a:rPr lang="en-US" sz="2400" dirty="0" smtClean="0"/>
              <a:t>response </a:t>
            </a:r>
            <a:r>
              <a:rPr lang="en-US" sz="2400" dirty="0"/>
              <a:t>teams).</a:t>
            </a:r>
            <a:endParaRPr lang="ar-S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245" y="3586279"/>
            <a:ext cx="4120294" cy="2744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3780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6311"/>
            <a:ext cx="6447501" cy="990600"/>
          </a:xfrm>
        </p:spPr>
        <p:txBody>
          <a:bodyPr/>
          <a:lstStyle/>
          <a:p>
            <a:r>
              <a:rPr lang="en-US" b="1" dirty="0"/>
              <a:t>Ancillary services</a:t>
            </a:r>
            <a:endParaRPr lang="ar-SA" dirty="0"/>
          </a:p>
        </p:txBody>
      </p:sp>
      <p:sp>
        <p:nvSpPr>
          <p:cNvPr id="3" name="Content Placeholder 2"/>
          <p:cNvSpPr>
            <a:spLocks noGrp="1"/>
          </p:cNvSpPr>
          <p:nvPr>
            <p:ph idx="1"/>
          </p:nvPr>
        </p:nvSpPr>
        <p:spPr>
          <a:xfrm>
            <a:off x="1976015" y="1291130"/>
            <a:ext cx="7024430" cy="2910580"/>
          </a:xfrm>
        </p:spPr>
        <p:txBody>
          <a:bodyPr>
            <a:normAutofit/>
          </a:bodyPr>
          <a:lstStyle/>
          <a:p>
            <a:pPr algn="l" rtl="0"/>
            <a:r>
              <a:rPr lang="en-US" sz="2400" dirty="0" smtClean="0"/>
              <a:t>Ancillary </a:t>
            </a:r>
            <a:r>
              <a:rPr lang="en-US" sz="2400" dirty="0"/>
              <a:t>service teams consist of individuals who </a:t>
            </a:r>
            <a:r>
              <a:rPr lang="en-US" sz="2400" u="sng" dirty="0">
                <a:solidFill>
                  <a:srgbClr val="FF0000"/>
                </a:solidFill>
                <a:effectLst>
                  <a:outerShdw blurRad="38100" dist="38100" dir="2700000" algn="tl">
                    <a:srgbClr val="000000">
                      <a:alpha val="43137"/>
                    </a:srgbClr>
                  </a:outerShdw>
                </a:effectLst>
              </a:rPr>
              <a:t>provide direct, </a:t>
            </a:r>
            <a:r>
              <a:rPr lang="en-US" sz="2400" u="sng" dirty="0" smtClean="0">
                <a:solidFill>
                  <a:srgbClr val="FF0000"/>
                </a:solidFill>
                <a:effectLst>
                  <a:outerShdw blurRad="38100" dist="38100" dir="2700000" algn="tl">
                    <a:srgbClr val="000000">
                      <a:alpha val="43137"/>
                    </a:srgbClr>
                  </a:outerShdw>
                </a:effectLst>
              </a:rPr>
              <a:t>task-specific and time-limited</a:t>
            </a:r>
            <a:r>
              <a:rPr lang="en-US" sz="2400" dirty="0" smtClean="0">
                <a:solidFill>
                  <a:srgbClr val="FF0000"/>
                </a:solidFill>
              </a:rPr>
              <a:t> </a:t>
            </a:r>
            <a:r>
              <a:rPr lang="en-US" sz="2400" dirty="0"/>
              <a:t>care to patients or support services that facilitate patient </a:t>
            </a:r>
            <a:r>
              <a:rPr lang="en-US" sz="2400" dirty="0" smtClean="0"/>
              <a:t>care</a:t>
            </a:r>
            <a:endParaRPr lang="en-US" sz="2400" dirty="0"/>
          </a:p>
          <a:p>
            <a:pPr algn="l" rtl="0"/>
            <a:r>
              <a:rPr lang="en-US" sz="2400" dirty="0"/>
              <a:t>Such as </a:t>
            </a:r>
            <a:r>
              <a:rPr lang="en-US" sz="2400" dirty="0" smtClean="0"/>
              <a:t>radiologist</a:t>
            </a:r>
            <a:r>
              <a:rPr lang="en-US" sz="2400" dirty="0"/>
              <a:t> </a:t>
            </a:r>
            <a:r>
              <a:rPr lang="en-US" sz="2400" dirty="0" smtClean="0"/>
              <a:t>and pharmacist</a:t>
            </a:r>
            <a:endParaRPr lang="ar-S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2" y="3581705"/>
            <a:ext cx="4012560" cy="2672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38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15" y="222195"/>
            <a:ext cx="6447501" cy="694037"/>
          </a:xfrm>
        </p:spPr>
        <p:txBody>
          <a:bodyPr/>
          <a:lstStyle/>
          <a:p>
            <a:r>
              <a:rPr lang="en-US" b="1" dirty="0"/>
              <a:t>Support services</a:t>
            </a:r>
            <a:endParaRPr lang="ar-SA" dirty="0"/>
          </a:p>
        </p:txBody>
      </p:sp>
      <p:sp>
        <p:nvSpPr>
          <p:cNvPr id="3" name="Content Placeholder 2"/>
          <p:cNvSpPr>
            <a:spLocks noGrp="1"/>
          </p:cNvSpPr>
          <p:nvPr>
            <p:ph idx="1"/>
          </p:nvPr>
        </p:nvSpPr>
        <p:spPr>
          <a:xfrm>
            <a:off x="1823310" y="1292283"/>
            <a:ext cx="6871725" cy="3511062"/>
          </a:xfrm>
        </p:spPr>
        <p:txBody>
          <a:bodyPr/>
          <a:lstStyle/>
          <a:p>
            <a:r>
              <a:rPr lang="en-US" sz="2400" dirty="0" smtClean="0"/>
              <a:t>Support </a:t>
            </a:r>
            <a:r>
              <a:rPr lang="en-US" sz="2400" dirty="0"/>
              <a:t>services teams consist of individuals who </a:t>
            </a:r>
            <a:r>
              <a:rPr lang="en-US" sz="2400" u="sng" dirty="0">
                <a:solidFill>
                  <a:srgbClr val="FF0000"/>
                </a:solidFill>
                <a:effectLst>
                  <a:outerShdw blurRad="38100" dist="38100" dir="2700000" algn="tl">
                    <a:srgbClr val="000000">
                      <a:alpha val="43137"/>
                    </a:srgbClr>
                  </a:outerShdw>
                </a:effectLst>
              </a:rPr>
              <a:t>provide indirect</a:t>
            </a:r>
            <a:r>
              <a:rPr lang="en-US" sz="2400" dirty="0"/>
              <a:t>, task-specific services in a health-care facility.</a:t>
            </a:r>
          </a:p>
          <a:p>
            <a:r>
              <a:rPr lang="en-US" sz="2400" dirty="0"/>
              <a:t>Such as Transportation team, security team </a:t>
            </a:r>
          </a:p>
          <a:p>
            <a:pPr marL="0" indent="0">
              <a:buNone/>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879" y="3429000"/>
            <a:ext cx="4352094" cy="2901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032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222195"/>
            <a:ext cx="8229600" cy="532179"/>
          </a:xfrm>
        </p:spPr>
        <p:txBody>
          <a:bodyPr>
            <a:normAutofit fontScale="90000"/>
          </a:bodyPr>
          <a:lstStyle/>
          <a:p>
            <a:r>
              <a:rPr lang="en-US" b="1" dirty="0"/>
              <a:t>Administration</a:t>
            </a:r>
            <a:endParaRPr lang="en-US" dirty="0"/>
          </a:p>
        </p:txBody>
      </p:sp>
      <p:sp>
        <p:nvSpPr>
          <p:cNvPr id="3" name="Content Placeholder 2"/>
          <p:cNvSpPr>
            <a:spLocks noGrp="1"/>
          </p:cNvSpPr>
          <p:nvPr>
            <p:ph idx="1"/>
          </p:nvPr>
        </p:nvSpPr>
        <p:spPr>
          <a:xfrm>
            <a:off x="1823310" y="1291130"/>
            <a:ext cx="6871725" cy="3970330"/>
          </a:xfrm>
        </p:spPr>
        <p:txBody>
          <a:bodyPr/>
          <a:lstStyle/>
          <a:p>
            <a:r>
              <a:rPr lang="en-US" sz="2400" dirty="0"/>
              <a:t>Administration includes the </a:t>
            </a:r>
            <a:r>
              <a:rPr lang="en-US" sz="2400" u="sng" dirty="0">
                <a:solidFill>
                  <a:srgbClr val="FF0000"/>
                </a:solidFill>
                <a:effectLst>
                  <a:outerShdw blurRad="38100" dist="38100" dir="2700000" algn="tl">
                    <a:srgbClr val="000000">
                      <a:alpha val="43137"/>
                    </a:srgbClr>
                  </a:outerShdw>
                </a:effectLst>
              </a:rPr>
              <a:t>executive leadership </a:t>
            </a:r>
            <a:r>
              <a:rPr lang="en-US" sz="2400" dirty="0"/>
              <a:t>of a unit or facility and has 24-hour accountability for the overall function and management of the organization.</a:t>
            </a:r>
            <a:endParaRPr lang="ar-SA" sz="2400" dirty="0">
              <a:solidFill>
                <a:schemeClr val="accent1"/>
              </a:solidFill>
            </a:endParaRPr>
          </a:p>
          <a:p>
            <a:pPr marL="0" indent="0" algn="ctr" rtl="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2245" y="3123590"/>
            <a:ext cx="4877410" cy="3151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29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720" y="71930"/>
            <a:ext cx="6447501" cy="990600"/>
          </a:xfrm>
        </p:spPr>
        <p:txBody>
          <a:bodyPr/>
          <a:lstStyle/>
          <a:p>
            <a:r>
              <a:rPr lang="en-US" b="1" dirty="0"/>
              <a:t>Stages of team development</a:t>
            </a:r>
            <a:endParaRPr lang="ar-SA" dirty="0"/>
          </a:p>
        </p:txBody>
      </p:sp>
      <p:sp>
        <p:nvSpPr>
          <p:cNvPr id="3" name="Content Placeholder 2"/>
          <p:cNvSpPr>
            <a:spLocks noGrp="1"/>
          </p:cNvSpPr>
          <p:nvPr>
            <p:ph idx="1"/>
          </p:nvPr>
        </p:nvSpPr>
        <p:spPr>
          <a:xfrm>
            <a:off x="3044950" y="3123590"/>
            <a:ext cx="3683533" cy="410201"/>
          </a:xfrm>
        </p:spPr>
        <p:txBody>
          <a:bodyPr>
            <a:noAutofit/>
          </a:bodyPr>
          <a:lstStyle/>
          <a:p>
            <a:pPr marL="0" indent="0" algn="ctr">
              <a:buNone/>
            </a:pPr>
            <a:r>
              <a:rPr lang="en-US" sz="3200" dirty="0"/>
              <a:t>https://www.youtube.com/watch?v=D3petxmsfSg</a:t>
            </a:r>
            <a:endParaRPr lang="ar-SA" sz="3200" dirty="0"/>
          </a:p>
        </p:txBody>
      </p:sp>
    </p:spTree>
    <p:extLst>
      <p:ext uri="{BB962C8B-B14F-4D97-AF65-F5344CB8AC3E}">
        <p14:creationId xmlns:p14="http://schemas.microsoft.com/office/powerpoint/2010/main" val="2895455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866" y="2360065"/>
            <a:ext cx="7024430" cy="2970561"/>
          </a:xfrm>
          <a:prstGeom prst="rect">
            <a:avLst/>
          </a:prstGeom>
        </p:spPr>
      </p:pic>
    </p:spTree>
    <p:extLst>
      <p:ext uri="{BB962C8B-B14F-4D97-AF65-F5344CB8AC3E}">
        <p14:creationId xmlns:p14="http://schemas.microsoft.com/office/powerpoint/2010/main" val="830329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86" y="0"/>
            <a:ext cx="8229600" cy="1143000"/>
          </a:xfrm>
        </p:spPr>
        <p:txBody>
          <a:bodyPr/>
          <a:lstStyle/>
          <a:p>
            <a:r>
              <a:rPr lang="en-US" dirty="0">
                <a:solidFill>
                  <a:srgbClr val="FFFF00"/>
                </a:solidFill>
              </a:rPr>
              <a:t>Stages of team building</a:t>
            </a:r>
          </a:p>
        </p:txBody>
      </p:sp>
      <p:sp>
        <p:nvSpPr>
          <p:cNvPr id="6" name="Rectangle 5"/>
          <p:cNvSpPr/>
          <p:nvPr/>
        </p:nvSpPr>
        <p:spPr>
          <a:xfrm>
            <a:off x="1670605" y="2512770"/>
            <a:ext cx="7177135" cy="3323987"/>
          </a:xfrm>
          <a:prstGeom prst="rect">
            <a:avLst/>
          </a:prstGeom>
        </p:spPr>
        <p:txBody>
          <a:bodyPr wrap="square">
            <a:spAutoFit/>
          </a:bodyPr>
          <a:lstStyle/>
          <a:p>
            <a:pPr marL="257175" indent="-257175" algn="just">
              <a:lnSpc>
                <a:spcPct val="150000"/>
              </a:lnSpc>
              <a:buFont typeface="+mj-lt"/>
              <a:buAutoNum type="arabicPeriod"/>
            </a:pPr>
            <a:r>
              <a:rPr lang="en-US" sz="2000" dirty="0" smtClean="0"/>
              <a:t>Initial </a:t>
            </a:r>
            <a:r>
              <a:rPr lang="en-US" sz="2000" dirty="0"/>
              <a:t>stage when the team is formed and the members are coming together for the first time.</a:t>
            </a:r>
          </a:p>
          <a:p>
            <a:pPr marL="257175" indent="-257175" algn="just">
              <a:lnSpc>
                <a:spcPct val="150000"/>
              </a:lnSpc>
              <a:buFont typeface="+mj-lt"/>
              <a:buAutoNum type="arabicPeriod"/>
            </a:pPr>
            <a:r>
              <a:rPr lang="en-US" sz="2000" dirty="0"/>
              <a:t>A best candidate should be selected to form a dynamic </a:t>
            </a:r>
            <a:r>
              <a:rPr lang="en-US" sz="2000" dirty="0" smtClean="0"/>
              <a:t>team, </a:t>
            </a:r>
            <a:r>
              <a:rPr lang="en-US" sz="2000" dirty="0"/>
              <a:t>but a flexibility should be adopted in selection process.</a:t>
            </a:r>
          </a:p>
          <a:p>
            <a:pPr marL="257175" indent="-257175" algn="just">
              <a:lnSpc>
                <a:spcPct val="150000"/>
              </a:lnSpc>
              <a:buFont typeface="+mj-lt"/>
              <a:buAutoNum type="arabicPeriod"/>
            </a:pPr>
            <a:r>
              <a:rPr lang="en-US" sz="2000" dirty="0"/>
              <a:t>The skills of the members should match the team task and goals.</a:t>
            </a:r>
          </a:p>
          <a:p>
            <a:pPr marL="257175" indent="-257175" algn="just">
              <a:lnSpc>
                <a:spcPct val="150000"/>
              </a:lnSpc>
              <a:buFont typeface="+mj-lt"/>
              <a:buAutoNum type="arabicPeriod"/>
            </a:pPr>
            <a:r>
              <a:rPr lang="en-US" sz="2000" dirty="0"/>
              <a:t>Voluntary team membership seems to work best when given as a choice.</a:t>
            </a:r>
          </a:p>
        </p:txBody>
      </p:sp>
      <p:sp>
        <p:nvSpPr>
          <p:cNvPr id="3" name="Rounded Rectangle 2"/>
          <p:cNvSpPr/>
          <p:nvPr/>
        </p:nvSpPr>
        <p:spPr>
          <a:xfrm>
            <a:off x="2008137" y="1291129"/>
            <a:ext cx="2563863" cy="1068935"/>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r>
              <a:rPr lang="en-US" sz="2800" b="1" u="sng" dirty="0"/>
              <a:t>Forming </a:t>
            </a:r>
            <a:r>
              <a:rPr lang="en-US" sz="2800" b="1" u="sng" dirty="0" smtClean="0"/>
              <a:t>Stage</a:t>
            </a:r>
            <a:endParaRPr lang="en-US" sz="2800" b="1" dirty="0"/>
          </a:p>
        </p:txBody>
      </p:sp>
    </p:spTree>
    <p:extLst>
      <p:ext uri="{BB962C8B-B14F-4D97-AF65-F5344CB8AC3E}">
        <p14:creationId xmlns:p14="http://schemas.microsoft.com/office/powerpoint/2010/main" val="941104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1645"/>
            <a:ext cx="8229600" cy="1143000"/>
          </a:xfrm>
        </p:spPr>
        <p:txBody>
          <a:bodyPr/>
          <a:lstStyle/>
          <a:p>
            <a:r>
              <a:rPr lang="en-US" b="1" dirty="0">
                <a:solidFill>
                  <a:srgbClr val="FFFF00"/>
                </a:solidFill>
              </a:rPr>
              <a:t>Stages of team building</a:t>
            </a:r>
          </a:p>
        </p:txBody>
      </p:sp>
      <p:sp>
        <p:nvSpPr>
          <p:cNvPr id="4" name="Rectangle 3"/>
          <p:cNvSpPr/>
          <p:nvPr/>
        </p:nvSpPr>
        <p:spPr>
          <a:xfrm>
            <a:off x="1670604" y="2665475"/>
            <a:ext cx="7177135" cy="2862322"/>
          </a:xfrm>
          <a:prstGeom prst="rect">
            <a:avLst/>
          </a:prstGeom>
        </p:spPr>
        <p:txBody>
          <a:bodyPr wrap="square">
            <a:spAutoFit/>
          </a:bodyPr>
          <a:lstStyle/>
          <a:p>
            <a:pPr marL="257175" indent="-257175" algn="just">
              <a:lnSpc>
                <a:spcPct val="150000"/>
              </a:lnSpc>
              <a:buFont typeface="+mj-lt"/>
              <a:buAutoNum type="arabicPeriod"/>
            </a:pPr>
            <a:r>
              <a:rPr lang="en-US" sz="2400" dirty="0" smtClean="0"/>
              <a:t>Each </a:t>
            </a:r>
            <a:r>
              <a:rPr lang="en-US" sz="2400" dirty="0"/>
              <a:t>member tend to rely on his/her own experience.</a:t>
            </a:r>
          </a:p>
          <a:p>
            <a:pPr marL="257175" indent="-257175" algn="just">
              <a:lnSpc>
                <a:spcPct val="150000"/>
              </a:lnSpc>
              <a:buFont typeface="+mj-lt"/>
              <a:buAutoNum type="arabicPeriod"/>
            </a:pPr>
            <a:r>
              <a:rPr lang="en-US" sz="2400" dirty="0"/>
              <a:t>Resistance to work together </a:t>
            </a:r>
            <a:r>
              <a:rPr lang="en-US" sz="2400" dirty="0" smtClean="0"/>
              <a:t>openly.</a:t>
            </a:r>
            <a:endParaRPr lang="en-US" sz="2400" dirty="0"/>
          </a:p>
          <a:p>
            <a:pPr marL="257175" indent="-257175" algn="just">
              <a:lnSpc>
                <a:spcPct val="150000"/>
              </a:lnSpc>
              <a:buFont typeface="+mj-lt"/>
              <a:buAutoNum type="arabicPeriod"/>
            </a:pPr>
            <a:r>
              <a:rPr lang="en-US" sz="2400" dirty="0"/>
              <a:t>Hesitate to express new ideas and opinions.</a:t>
            </a:r>
          </a:p>
          <a:p>
            <a:pPr marL="257175" indent="-257175" algn="just">
              <a:lnSpc>
                <a:spcPct val="150000"/>
              </a:lnSpc>
              <a:buFont typeface="+mj-lt"/>
              <a:buAutoNum type="arabicPeriod"/>
            </a:pPr>
            <a:r>
              <a:rPr lang="en-US" sz="2400" dirty="0"/>
              <a:t>Interpersonal disagreement and conflicts.</a:t>
            </a:r>
          </a:p>
          <a:p>
            <a:pPr marL="257175" indent="-257175" algn="just">
              <a:lnSpc>
                <a:spcPct val="150000"/>
              </a:lnSpc>
              <a:buFont typeface="+mj-lt"/>
              <a:buAutoNum type="arabicPeriod"/>
            </a:pPr>
            <a:r>
              <a:rPr lang="en-US" sz="2400" dirty="0"/>
              <a:t>Personal goals rather than team </a:t>
            </a:r>
            <a:r>
              <a:rPr lang="en-US" sz="2400" dirty="0" smtClean="0"/>
              <a:t>goal.</a:t>
            </a:r>
            <a:endParaRPr lang="en-US" sz="2400" dirty="0"/>
          </a:p>
        </p:txBody>
      </p:sp>
      <p:sp>
        <p:nvSpPr>
          <p:cNvPr id="3" name="Rounded Rectangle 2"/>
          <p:cNvSpPr/>
          <p:nvPr/>
        </p:nvSpPr>
        <p:spPr>
          <a:xfrm>
            <a:off x="1917014" y="1291129"/>
            <a:ext cx="2654986" cy="1068936"/>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1" anchor="ctr"/>
          <a:lstStyle/>
          <a:p>
            <a:r>
              <a:rPr lang="en-US" sz="2800" b="1" u="sng" dirty="0" smtClean="0"/>
              <a:t>Storming Stage</a:t>
            </a:r>
            <a:endParaRPr lang="en-US" sz="2800" b="1" u="sng" dirty="0"/>
          </a:p>
        </p:txBody>
      </p:sp>
    </p:spTree>
    <p:extLst>
      <p:ext uri="{BB962C8B-B14F-4D97-AF65-F5344CB8AC3E}">
        <p14:creationId xmlns:p14="http://schemas.microsoft.com/office/powerpoint/2010/main" val="75358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09" y="0"/>
            <a:ext cx="8229600" cy="1143000"/>
          </a:xfrm>
        </p:spPr>
        <p:txBody>
          <a:bodyPr/>
          <a:lstStyle/>
          <a:p>
            <a:r>
              <a:rPr lang="en-US" b="1" dirty="0">
                <a:solidFill>
                  <a:srgbClr val="FFFF00"/>
                </a:solidFill>
              </a:rPr>
              <a:t>Stages of team building</a:t>
            </a:r>
          </a:p>
        </p:txBody>
      </p:sp>
      <p:sp>
        <p:nvSpPr>
          <p:cNvPr id="4" name="Rectangle 3"/>
          <p:cNvSpPr/>
          <p:nvPr/>
        </p:nvSpPr>
        <p:spPr>
          <a:xfrm>
            <a:off x="1823310" y="2512770"/>
            <a:ext cx="7024430" cy="4293483"/>
          </a:xfrm>
          <a:prstGeom prst="rect">
            <a:avLst/>
          </a:prstGeom>
        </p:spPr>
        <p:txBody>
          <a:bodyPr wrap="square">
            <a:spAutoFit/>
          </a:bodyPr>
          <a:lstStyle/>
          <a:p>
            <a:pPr marL="257175" indent="-257175" algn="just">
              <a:lnSpc>
                <a:spcPct val="150000"/>
              </a:lnSpc>
              <a:buFont typeface="+mj-lt"/>
              <a:buAutoNum type="arabicPeriod"/>
            </a:pPr>
            <a:r>
              <a:rPr lang="en-US" sz="2400" dirty="0" smtClean="0"/>
              <a:t>Start </a:t>
            </a:r>
            <a:r>
              <a:rPr lang="en-US" sz="2400" dirty="0"/>
              <a:t>to know each other.</a:t>
            </a:r>
          </a:p>
          <a:p>
            <a:pPr marL="257175" indent="-257175" algn="just">
              <a:lnSpc>
                <a:spcPct val="150000"/>
              </a:lnSpc>
              <a:buFont typeface="+mj-lt"/>
              <a:buAutoNum type="arabicPeriod"/>
            </a:pPr>
            <a:r>
              <a:rPr lang="en-US" sz="2400" dirty="0"/>
              <a:t>Start to accept each others ideas and opinions.</a:t>
            </a:r>
          </a:p>
          <a:p>
            <a:pPr marL="257175" indent="-257175" algn="just">
              <a:lnSpc>
                <a:spcPct val="150000"/>
              </a:lnSpc>
              <a:buFont typeface="+mj-lt"/>
              <a:buAutoNum type="arabicPeriod"/>
            </a:pPr>
            <a:r>
              <a:rPr lang="en-US" sz="2400" dirty="0"/>
              <a:t>Understand the strengths and weaknesses of the team.</a:t>
            </a:r>
          </a:p>
          <a:p>
            <a:pPr marL="257175" indent="-257175" algn="just">
              <a:lnSpc>
                <a:spcPct val="150000"/>
              </a:lnSpc>
              <a:buFont typeface="+mj-lt"/>
              <a:buAutoNum type="arabicPeriod"/>
            </a:pPr>
            <a:r>
              <a:rPr lang="en-US" sz="2400" dirty="0"/>
              <a:t>Members become friendly to each other.</a:t>
            </a:r>
          </a:p>
          <a:p>
            <a:pPr marL="257175" indent="-257175" algn="just">
              <a:lnSpc>
                <a:spcPct val="150000"/>
              </a:lnSpc>
              <a:buFont typeface="+mj-lt"/>
              <a:buAutoNum type="arabicPeriod"/>
            </a:pPr>
            <a:r>
              <a:rPr lang="en-US" sz="2400" dirty="0"/>
              <a:t>Work together to overcome personal disagreement .</a:t>
            </a:r>
          </a:p>
          <a:p>
            <a:pPr marL="257175" indent="-257175" algn="just">
              <a:lnSpc>
                <a:spcPct val="150000"/>
              </a:lnSpc>
              <a:buFont typeface="+mj-lt"/>
              <a:buAutoNum type="arabicPeriod"/>
            </a:pPr>
            <a:r>
              <a:rPr lang="en-US" sz="2400" dirty="0"/>
              <a:t>Share responsibilities and help each other.</a:t>
            </a:r>
          </a:p>
          <a:p>
            <a:pPr algn="just" rtl="0">
              <a:lnSpc>
                <a:spcPct val="150000"/>
              </a:lnSpc>
            </a:pPr>
            <a:endParaRPr lang="en-US" sz="1400" dirty="0"/>
          </a:p>
        </p:txBody>
      </p:sp>
      <p:sp>
        <p:nvSpPr>
          <p:cNvPr id="3" name="Rounded Rectangle 2"/>
          <p:cNvSpPr/>
          <p:nvPr/>
        </p:nvSpPr>
        <p:spPr>
          <a:xfrm>
            <a:off x="1931412" y="1291130"/>
            <a:ext cx="2487883" cy="916230"/>
          </a:xfrm>
          <a:prstGeom prst="roundRect">
            <a:avLst/>
          </a:prstGeom>
          <a:solidFill>
            <a:srgbClr val="5DDD2F"/>
          </a:solidFill>
        </p:spPr>
        <p:style>
          <a:lnRef idx="0">
            <a:schemeClr val="accent3"/>
          </a:lnRef>
          <a:fillRef idx="3">
            <a:schemeClr val="accent3"/>
          </a:fillRef>
          <a:effectRef idx="3">
            <a:schemeClr val="accent3"/>
          </a:effectRef>
          <a:fontRef idx="minor">
            <a:schemeClr val="lt1"/>
          </a:fontRef>
        </p:style>
        <p:txBody>
          <a:bodyPr rtlCol="1" anchor="ctr"/>
          <a:lstStyle/>
          <a:p>
            <a:r>
              <a:rPr lang="en-US" sz="2800" b="1" u="sng" dirty="0"/>
              <a:t>Norming Stage </a:t>
            </a:r>
          </a:p>
        </p:txBody>
      </p:sp>
    </p:spTree>
    <p:extLst>
      <p:ext uri="{BB962C8B-B14F-4D97-AF65-F5344CB8AC3E}">
        <p14:creationId xmlns:p14="http://schemas.microsoft.com/office/powerpoint/2010/main" val="301339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29600" cy="1143000"/>
          </a:xfrm>
        </p:spPr>
        <p:txBody>
          <a:bodyPr/>
          <a:lstStyle/>
          <a:p>
            <a:r>
              <a:rPr lang="en-US" b="1" dirty="0">
                <a:solidFill>
                  <a:srgbClr val="FFFF00"/>
                </a:solidFill>
              </a:rPr>
              <a:t>Stages of team building</a:t>
            </a:r>
          </a:p>
        </p:txBody>
      </p:sp>
      <p:sp>
        <p:nvSpPr>
          <p:cNvPr id="4" name="Rectangle 3"/>
          <p:cNvSpPr/>
          <p:nvPr/>
        </p:nvSpPr>
        <p:spPr>
          <a:xfrm>
            <a:off x="1823309" y="2655712"/>
            <a:ext cx="6871726" cy="2616101"/>
          </a:xfrm>
          <a:prstGeom prst="rect">
            <a:avLst/>
          </a:prstGeom>
        </p:spPr>
        <p:txBody>
          <a:bodyPr wrap="square">
            <a:spAutoFit/>
          </a:bodyPr>
          <a:lstStyle/>
          <a:p>
            <a:pPr marL="257175" indent="-257175" algn="just">
              <a:lnSpc>
                <a:spcPct val="150000"/>
              </a:lnSpc>
              <a:buFont typeface="+mj-lt"/>
              <a:buAutoNum type="arabicPeriod"/>
            </a:pPr>
            <a:r>
              <a:rPr lang="en-US" sz="2400" dirty="0" smtClean="0"/>
              <a:t>Member </a:t>
            </a:r>
            <a:r>
              <a:rPr lang="en-US" sz="2400" dirty="0"/>
              <a:t>are satisfied with the team progress.</a:t>
            </a:r>
          </a:p>
          <a:p>
            <a:pPr marL="257175" indent="-257175" algn="just">
              <a:lnSpc>
                <a:spcPct val="150000"/>
              </a:lnSpc>
              <a:buFont typeface="+mj-lt"/>
              <a:buAutoNum type="arabicPeriod"/>
            </a:pPr>
            <a:r>
              <a:rPr lang="en-US" sz="2400" dirty="0"/>
              <a:t>Members are capable to deal with any task based on their strength and </a:t>
            </a:r>
            <a:r>
              <a:rPr lang="en-US" sz="2400" dirty="0" smtClean="0"/>
              <a:t>weaknesses.</a:t>
            </a:r>
            <a:endParaRPr lang="en-US" sz="2400" dirty="0"/>
          </a:p>
          <a:p>
            <a:pPr marL="257175" indent="-257175" algn="just">
              <a:lnSpc>
                <a:spcPct val="150000"/>
              </a:lnSpc>
              <a:buFont typeface="+mj-lt"/>
              <a:buAutoNum type="arabicPeriod"/>
            </a:pPr>
            <a:r>
              <a:rPr lang="en-US" sz="2400" dirty="0"/>
              <a:t>Work together to achieve the team goals.</a:t>
            </a:r>
          </a:p>
          <a:p>
            <a:pPr algn="ctr" rtl="0"/>
            <a:endParaRPr lang="en-US" sz="2000" dirty="0"/>
          </a:p>
        </p:txBody>
      </p:sp>
      <p:sp>
        <p:nvSpPr>
          <p:cNvPr id="3" name="Rounded Rectangle 2"/>
          <p:cNvSpPr/>
          <p:nvPr/>
        </p:nvSpPr>
        <p:spPr>
          <a:xfrm>
            <a:off x="1823309" y="1291129"/>
            <a:ext cx="2901395" cy="1068935"/>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r>
              <a:rPr lang="en-US" sz="2800" b="1" u="sng" dirty="0"/>
              <a:t>Performing </a:t>
            </a:r>
            <a:r>
              <a:rPr lang="en-US" sz="2800" b="1" u="sng" dirty="0" smtClean="0"/>
              <a:t>Stage</a:t>
            </a:r>
            <a:endParaRPr lang="en-US" sz="2800" b="1" u="sng" dirty="0"/>
          </a:p>
        </p:txBody>
      </p:sp>
    </p:spTree>
    <p:extLst>
      <p:ext uri="{BB962C8B-B14F-4D97-AF65-F5344CB8AC3E}">
        <p14:creationId xmlns:p14="http://schemas.microsoft.com/office/powerpoint/2010/main" val="295459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15" y="222195"/>
            <a:ext cx="8229600" cy="532179"/>
          </a:xfrm>
        </p:spPr>
        <p:txBody>
          <a:bodyPr>
            <a:noAutofit/>
          </a:bodyPr>
          <a:lstStyle/>
          <a:p>
            <a:r>
              <a:rPr lang="en-US" sz="4000" dirty="0" smtClean="0"/>
              <a:t>Objectives</a:t>
            </a:r>
            <a:endParaRPr lang="ar-SA" sz="4000" dirty="0"/>
          </a:p>
        </p:txBody>
      </p:sp>
      <p:sp>
        <p:nvSpPr>
          <p:cNvPr id="3" name="Content Placeholder 2"/>
          <p:cNvSpPr>
            <a:spLocks noGrp="1"/>
          </p:cNvSpPr>
          <p:nvPr>
            <p:ph idx="1"/>
          </p:nvPr>
        </p:nvSpPr>
        <p:spPr>
          <a:xfrm>
            <a:off x="830728" y="1901950"/>
            <a:ext cx="7482545" cy="3970330"/>
          </a:xfrm>
        </p:spPr>
        <p:txBody>
          <a:bodyPr>
            <a:normAutofit fontScale="92500" lnSpcReduction="10000"/>
          </a:bodyPr>
          <a:lstStyle/>
          <a:p>
            <a:pPr algn="just" rtl="0"/>
            <a:endParaRPr lang="en-US" sz="2400" b="1" dirty="0"/>
          </a:p>
          <a:p>
            <a:pPr algn="just" rtl="0"/>
            <a:r>
              <a:rPr lang="en-US" sz="2700" b="1" dirty="0"/>
              <a:t>Understand the </a:t>
            </a:r>
            <a:r>
              <a:rPr lang="en-US" sz="2700" b="1" u="sng" dirty="0"/>
              <a:t>importance of teamwork </a:t>
            </a:r>
            <a:r>
              <a:rPr lang="en-US" sz="2700" b="1" dirty="0"/>
              <a:t>in health </a:t>
            </a:r>
            <a:r>
              <a:rPr lang="en-US" sz="2700" b="1" dirty="0" smtClean="0"/>
              <a:t>care</a:t>
            </a:r>
            <a:endParaRPr lang="en-US" sz="2700" b="1" dirty="0"/>
          </a:p>
          <a:p>
            <a:pPr algn="just" rtl="0"/>
            <a:r>
              <a:rPr lang="en-US" sz="2700" b="1" dirty="0"/>
              <a:t>Know how to be an </a:t>
            </a:r>
            <a:r>
              <a:rPr lang="en-US" sz="2700" b="1" u="sng" dirty="0"/>
              <a:t>effective team player</a:t>
            </a:r>
          </a:p>
          <a:p>
            <a:pPr algn="just" rtl="0"/>
            <a:r>
              <a:rPr lang="en-US" sz="2700" b="1" dirty="0"/>
              <a:t>Identify teams </a:t>
            </a:r>
            <a:r>
              <a:rPr lang="en-US" sz="2700" b="1" u="sng" dirty="0"/>
              <a:t>type and nature </a:t>
            </a:r>
          </a:p>
          <a:p>
            <a:pPr algn="just" rtl="0"/>
            <a:r>
              <a:rPr lang="en-US" sz="2700" b="1" dirty="0"/>
              <a:t>Differentiate between the </a:t>
            </a:r>
            <a:r>
              <a:rPr lang="en-US" sz="2700" b="1" u="sng" dirty="0"/>
              <a:t>stages</a:t>
            </a:r>
            <a:r>
              <a:rPr lang="en-US" sz="2700" b="1" dirty="0"/>
              <a:t> of team development </a:t>
            </a:r>
          </a:p>
          <a:p>
            <a:pPr algn="just" rtl="0"/>
            <a:r>
              <a:rPr lang="en-US" sz="2700" b="1" dirty="0"/>
              <a:t>Assess the </a:t>
            </a:r>
            <a:r>
              <a:rPr lang="en-US" sz="2700" b="1" u="sng" dirty="0"/>
              <a:t>successful teams</a:t>
            </a:r>
          </a:p>
          <a:p>
            <a:pPr algn="just" rtl="0"/>
            <a:r>
              <a:rPr lang="en-US" sz="2700" b="1" dirty="0"/>
              <a:t>Utilize different tools to promote </a:t>
            </a:r>
            <a:r>
              <a:rPr lang="en-US" sz="2700" b="1" u="sng" dirty="0"/>
              <a:t>communication and the performance</a:t>
            </a:r>
            <a:r>
              <a:rPr lang="en-US" sz="2700" b="1" dirty="0"/>
              <a:t> of the team </a:t>
            </a:r>
          </a:p>
          <a:p>
            <a:pPr marL="0" indent="0" algn="just">
              <a:buNone/>
            </a:pPr>
            <a:endParaRPr lang="en-US" sz="2400" dirty="0"/>
          </a:p>
          <a:p>
            <a:pPr marL="0" indent="0" algn="just">
              <a:buNone/>
            </a:pPr>
            <a:endParaRPr lang="ar-SA" sz="2400" dirty="0"/>
          </a:p>
        </p:txBody>
      </p:sp>
    </p:spTree>
    <p:extLst>
      <p:ext uri="{BB962C8B-B14F-4D97-AF65-F5344CB8AC3E}">
        <p14:creationId xmlns:p14="http://schemas.microsoft.com/office/powerpoint/2010/main" val="2292623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3310" y="527605"/>
            <a:ext cx="7320690" cy="532179"/>
          </a:xfrm>
        </p:spPr>
        <p:txBody>
          <a:bodyPr>
            <a:normAutofit fontScale="90000"/>
          </a:bodyPr>
          <a:lstStyle/>
          <a:p>
            <a:r>
              <a:rPr lang="en-US" b="1" dirty="0"/>
              <a:t>How to move from storming to norming stage</a:t>
            </a:r>
            <a:br>
              <a:rPr lang="en-US" b="1" dirty="0"/>
            </a:br>
            <a:endParaRPr lang="en-US" dirty="0"/>
          </a:p>
        </p:txBody>
      </p:sp>
      <p:sp>
        <p:nvSpPr>
          <p:cNvPr id="5" name="Content Placeholder 4"/>
          <p:cNvSpPr>
            <a:spLocks noGrp="1"/>
          </p:cNvSpPr>
          <p:nvPr>
            <p:ph idx="1"/>
          </p:nvPr>
        </p:nvSpPr>
        <p:spPr>
          <a:xfrm>
            <a:off x="1823310" y="1443835"/>
            <a:ext cx="7177135" cy="5191970"/>
          </a:xfrm>
        </p:spPr>
        <p:txBody>
          <a:bodyPr/>
          <a:lstStyle/>
          <a:p>
            <a:pPr algn="just" rtl="0">
              <a:lnSpc>
                <a:spcPct val="150000"/>
              </a:lnSpc>
            </a:pPr>
            <a:r>
              <a:rPr lang="en-US" sz="2400" dirty="0"/>
              <a:t>Team members should be introduce to each other in more details.</a:t>
            </a:r>
          </a:p>
          <a:p>
            <a:pPr algn="just" rtl="0">
              <a:lnSpc>
                <a:spcPct val="150000"/>
              </a:lnSpc>
            </a:pPr>
            <a:r>
              <a:rPr lang="en-US" sz="2400" dirty="0"/>
              <a:t>Responsibilities must be assigned accordingly.</a:t>
            </a:r>
          </a:p>
          <a:p>
            <a:pPr algn="just" rtl="0">
              <a:lnSpc>
                <a:spcPct val="150000"/>
              </a:lnSpc>
            </a:pPr>
            <a:r>
              <a:rPr lang="en-US" sz="2400" dirty="0"/>
              <a:t>Clear communication.</a:t>
            </a:r>
          </a:p>
          <a:p>
            <a:pPr algn="just" rtl="0">
              <a:lnSpc>
                <a:spcPct val="150000"/>
              </a:lnSpc>
            </a:pPr>
            <a:r>
              <a:rPr lang="en-US" sz="2400" dirty="0"/>
              <a:t>Social activities.</a:t>
            </a:r>
          </a:p>
          <a:p>
            <a:pPr algn="just" rtl="0">
              <a:lnSpc>
                <a:spcPct val="150000"/>
              </a:lnSpc>
            </a:pPr>
            <a:r>
              <a:rPr lang="en-US" sz="2400" dirty="0"/>
              <a:t>Role should be in rotation.</a:t>
            </a:r>
          </a:p>
          <a:p>
            <a:pPr algn="just" rtl="0">
              <a:lnSpc>
                <a:spcPct val="150000"/>
              </a:lnSpc>
            </a:pPr>
            <a:r>
              <a:rPr lang="en-US" sz="2400" dirty="0"/>
              <a:t>Everyone should be treated equally.</a:t>
            </a:r>
          </a:p>
          <a:p>
            <a:pPr algn="l" rtl="0"/>
            <a:endParaRPr lang="en-US" dirty="0"/>
          </a:p>
        </p:txBody>
      </p:sp>
    </p:spTree>
    <p:extLst>
      <p:ext uri="{BB962C8B-B14F-4D97-AF65-F5344CB8AC3E}">
        <p14:creationId xmlns:p14="http://schemas.microsoft.com/office/powerpoint/2010/main" val="641848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222195"/>
            <a:ext cx="8229600" cy="532179"/>
          </a:xfrm>
        </p:spPr>
        <p:txBody>
          <a:bodyPr>
            <a:normAutofit fontScale="90000"/>
          </a:bodyPr>
          <a:lstStyle/>
          <a:p>
            <a:r>
              <a:rPr lang="en-US" b="1" dirty="0"/>
              <a:t>Characteristics of successful teams</a:t>
            </a: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3640578"/>
              </p:ext>
            </p:extLst>
          </p:nvPr>
        </p:nvGraphicFramePr>
        <p:xfrm>
          <a:off x="1976015" y="1596540"/>
          <a:ext cx="6447235" cy="4428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Hexagon 4"/>
          <p:cNvSpPr/>
          <p:nvPr/>
        </p:nvSpPr>
        <p:spPr>
          <a:xfrm>
            <a:off x="5694718" y="3690460"/>
            <a:ext cx="942608" cy="1083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200150" rtl="1">
              <a:lnSpc>
                <a:spcPct val="90000"/>
              </a:lnSpc>
              <a:spcBef>
                <a:spcPct val="0"/>
              </a:spcBef>
              <a:spcAft>
                <a:spcPct val="35000"/>
              </a:spcAft>
            </a:pPr>
            <a:endParaRPr lang="ar-SA" sz="2700"/>
          </a:p>
        </p:txBody>
      </p:sp>
    </p:spTree>
    <p:extLst>
      <p:ext uri="{BB962C8B-B14F-4D97-AF65-F5344CB8AC3E}">
        <p14:creationId xmlns:p14="http://schemas.microsoft.com/office/powerpoint/2010/main" val="948746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3310" y="1749245"/>
            <a:ext cx="6447501" cy="916230"/>
          </a:xfrm>
        </p:spPr>
        <p:txBody>
          <a:bodyPr>
            <a:normAutofit/>
          </a:bodyPr>
          <a:lstStyle/>
          <a:p>
            <a:pPr marL="0" indent="0">
              <a:buNone/>
            </a:pPr>
            <a:r>
              <a:rPr lang="en-US" sz="2000" dirty="0" smtClean="0"/>
              <a:t>Teams </a:t>
            </a:r>
            <a:r>
              <a:rPr lang="en-US" sz="2000" dirty="0"/>
              <a:t>set goals that are measurable and focused on the team’s task.</a:t>
            </a:r>
          </a:p>
          <a:p>
            <a:pPr marL="0" indent="0">
              <a:buNone/>
            </a:pPr>
            <a:endParaRPr lang="ar-SA" dirty="0"/>
          </a:p>
        </p:txBody>
      </p:sp>
      <p:sp>
        <p:nvSpPr>
          <p:cNvPr id="5" name="Rounded Rectangle 4"/>
          <p:cNvSpPr/>
          <p:nvPr/>
        </p:nvSpPr>
        <p:spPr>
          <a:xfrm>
            <a:off x="1972686" y="1291130"/>
            <a:ext cx="3359510" cy="458115"/>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dirty="0"/>
          </a:p>
        </p:txBody>
      </p:sp>
      <p:sp>
        <p:nvSpPr>
          <p:cNvPr id="6" name="TextBox 5"/>
          <p:cNvSpPr txBox="1"/>
          <p:nvPr/>
        </p:nvSpPr>
        <p:spPr>
          <a:xfrm>
            <a:off x="1972686" y="1291130"/>
            <a:ext cx="3054100" cy="738664"/>
          </a:xfrm>
          <a:prstGeom prst="rect">
            <a:avLst/>
          </a:prstGeom>
          <a:noFill/>
        </p:spPr>
        <p:txBody>
          <a:bodyPr wrap="square" rtlCol="1">
            <a:spAutoFit/>
          </a:bodyPr>
          <a:lstStyle/>
          <a:p>
            <a:r>
              <a:rPr lang="en-US" sz="2400" b="1" dirty="0">
                <a:solidFill>
                  <a:schemeClr val="bg1"/>
                </a:solidFill>
                <a:effectLst>
                  <a:outerShdw blurRad="38100" dist="38100" dir="2700000" algn="tl">
                    <a:srgbClr val="000000">
                      <a:alpha val="43137"/>
                    </a:srgbClr>
                  </a:outerShdw>
                </a:effectLst>
              </a:rPr>
              <a:t>Measurable goals</a:t>
            </a:r>
          </a:p>
          <a:p>
            <a:endParaRPr lang="ar-SA" dirty="0"/>
          </a:p>
        </p:txBody>
      </p:sp>
      <p:sp>
        <p:nvSpPr>
          <p:cNvPr id="9" name="Rounded Rectangle 8"/>
          <p:cNvSpPr/>
          <p:nvPr/>
        </p:nvSpPr>
        <p:spPr>
          <a:xfrm>
            <a:off x="1972686" y="2871452"/>
            <a:ext cx="3359511" cy="458115"/>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1" anchor="ctr"/>
          <a:lstStyle/>
          <a:p>
            <a:r>
              <a:rPr lang="en-US" sz="2400" b="1" dirty="0">
                <a:solidFill>
                  <a:schemeClr val="bg1"/>
                </a:solidFill>
              </a:rPr>
              <a:t>Mutual respect</a:t>
            </a:r>
          </a:p>
        </p:txBody>
      </p:sp>
      <p:sp>
        <p:nvSpPr>
          <p:cNvPr id="2" name="Rectangle 1"/>
          <p:cNvSpPr/>
          <p:nvPr/>
        </p:nvSpPr>
        <p:spPr>
          <a:xfrm>
            <a:off x="1944928" y="3329567"/>
            <a:ext cx="6163716" cy="1015663"/>
          </a:xfrm>
          <a:prstGeom prst="rect">
            <a:avLst/>
          </a:prstGeom>
        </p:spPr>
        <p:txBody>
          <a:bodyPr wrap="square">
            <a:spAutoFit/>
          </a:bodyPr>
          <a:lstStyle/>
          <a:p>
            <a:r>
              <a:rPr lang="en-US" sz="2000" dirty="0">
                <a:solidFill>
                  <a:srgbClr val="002060"/>
                </a:solidFill>
              </a:rPr>
              <a:t>Effective teams have members who respect each others talents and beliefs, in addition to their professional contributions</a:t>
            </a:r>
            <a:endParaRPr lang="ar-SA" sz="2000" dirty="0">
              <a:solidFill>
                <a:srgbClr val="002060"/>
              </a:solidFill>
            </a:endParaRPr>
          </a:p>
        </p:txBody>
      </p:sp>
      <p:sp>
        <p:nvSpPr>
          <p:cNvPr id="10" name="Rectangle 9"/>
          <p:cNvSpPr/>
          <p:nvPr/>
        </p:nvSpPr>
        <p:spPr>
          <a:xfrm>
            <a:off x="1972685" y="5314732"/>
            <a:ext cx="5958825" cy="1015663"/>
          </a:xfrm>
          <a:prstGeom prst="rect">
            <a:avLst/>
          </a:prstGeom>
        </p:spPr>
        <p:txBody>
          <a:bodyPr wrap="square">
            <a:spAutoFit/>
          </a:bodyPr>
          <a:lstStyle/>
          <a:p>
            <a:pPr algn="just"/>
            <a:r>
              <a:rPr lang="en-US" sz="2000" dirty="0">
                <a:solidFill>
                  <a:srgbClr val="002060"/>
                </a:solidFill>
              </a:rPr>
              <a:t>Cohesive teams have a unique and identifiable </a:t>
            </a:r>
            <a:r>
              <a:rPr lang="en-US" sz="2000" dirty="0" smtClean="0">
                <a:solidFill>
                  <a:srgbClr val="002060"/>
                </a:solidFill>
              </a:rPr>
              <a:t>team spirit </a:t>
            </a:r>
            <a:r>
              <a:rPr lang="en-US" sz="2000" dirty="0">
                <a:solidFill>
                  <a:srgbClr val="002060"/>
                </a:solidFill>
              </a:rPr>
              <a:t>and commitment and have greater longevity as team members want to continue working together</a:t>
            </a:r>
          </a:p>
        </p:txBody>
      </p:sp>
      <p:sp>
        <p:nvSpPr>
          <p:cNvPr id="11" name="Rounded Rectangle 10"/>
          <p:cNvSpPr/>
          <p:nvPr/>
        </p:nvSpPr>
        <p:spPr>
          <a:xfrm>
            <a:off x="1944928" y="4856617"/>
            <a:ext cx="3387269" cy="458115"/>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1" anchor="ctr"/>
          <a:lstStyle/>
          <a:p>
            <a:r>
              <a:rPr lang="en-US" sz="2400" b="1" dirty="0">
                <a:solidFill>
                  <a:schemeClr val="bg1"/>
                </a:solidFill>
              </a:rPr>
              <a:t>Good cohesion</a:t>
            </a:r>
          </a:p>
        </p:txBody>
      </p:sp>
    </p:spTree>
    <p:extLst>
      <p:ext uri="{BB962C8B-B14F-4D97-AF65-F5344CB8AC3E}">
        <p14:creationId xmlns:p14="http://schemas.microsoft.com/office/powerpoint/2010/main" val="87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3310" y="2207360"/>
            <a:ext cx="6447501" cy="3445503"/>
          </a:xfrm>
        </p:spPr>
        <p:txBody>
          <a:bodyPr>
            <a:normAutofit/>
          </a:bodyPr>
          <a:lstStyle/>
          <a:p>
            <a:pPr marL="0" indent="0">
              <a:buNone/>
            </a:pPr>
            <a:r>
              <a:rPr lang="en-US" sz="2000" dirty="0"/>
              <a:t>Team members generate a common and clearly defined purpose that </a:t>
            </a:r>
            <a:r>
              <a:rPr lang="en-US" sz="2000" dirty="0" smtClean="0"/>
              <a:t>includes collective </a:t>
            </a:r>
            <a:r>
              <a:rPr lang="en-US" sz="2000" dirty="0"/>
              <a:t>interests and demonstrates shared ownership</a:t>
            </a:r>
          </a:p>
          <a:p>
            <a:pPr marL="0" indent="0">
              <a:buNone/>
            </a:pPr>
            <a:endParaRPr lang="en-US" dirty="0"/>
          </a:p>
          <a:p>
            <a:pPr marL="0" indent="0">
              <a:buNone/>
            </a:pPr>
            <a:endParaRPr lang="en-US" sz="2700" i="1" dirty="0">
              <a:solidFill>
                <a:schemeClr val="accent1"/>
              </a:solidFill>
            </a:endParaRPr>
          </a:p>
          <a:p>
            <a:pPr marL="0" indent="0">
              <a:buNone/>
            </a:pPr>
            <a:endParaRPr lang="en-US" sz="2000" dirty="0"/>
          </a:p>
          <a:p>
            <a:pPr marL="0" indent="0">
              <a:buNone/>
            </a:pPr>
            <a:endParaRPr lang="ar-SA" dirty="0"/>
          </a:p>
        </p:txBody>
      </p:sp>
      <p:sp>
        <p:nvSpPr>
          <p:cNvPr id="4" name="Rounded Rectangle 3"/>
          <p:cNvSpPr/>
          <p:nvPr/>
        </p:nvSpPr>
        <p:spPr>
          <a:xfrm>
            <a:off x="1976015" y="1388706"/>
            <a:ext cx="3512215" cy="458115"/>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1" anchor="ctr"/>
          <a:lstStyle/>
          <a:p>
            <a:r>
              <a:rPr lang="en-US" sz="2400" b="1" dirty="0"/>
              <a:t>Common purpose</a:t>
            </a:r>
            <a:endParaRPr lang="ar-SA" sz="2400" b="1" dirty="0"/>
          </a:p>
        </p:txBody>
      </p:sp>
      <p:sp>
        <p:nvSpPr>
          <p:cNvPr id="7" name="Rounded Rectangle 6"/>
          <p:cNvSpPr/>
          <p:nvPr/>
        </p:nvSpPr>
        <p:spPr>
          <a:xfrm>
            <a:off x="2060481" y="3734410"/>
            <a:ext cx="3427749" cy="458115"/>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1" anchor="ctr"/>
          <a:lstStyle/>
          <a:p>
            <a:pPr lvl="0"/>
            <a:r>
              <a:rPr lang="en-US" sz="2400" b="1" dirty="0" smtClean="0"/>
              <a:t>Effective leadership</a:t>
            </a:r>
            <a:endParaRPr lang="ar-SA" sz="2400" b="1" dirty="0"/>
          </a:p>
        </p:txBody>
      </p:sp>
      <p:sp>
        <p:nvSpPr>
          <p:cNvPr id="2" name="Rectangle 1"/>
          <p:cNvSpPr/>
          <p:nvPr/>
        </p:nvSpPr>
        <p:spPr>
          <a:xfrm>
            <a:off x="1750992" y="4345230"/>
            <a:ext cx="6333223" cy="1938992"/>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2060"/>
                </a:solidFill>
              </a:rPr>
              <a:t>Teams require effective leadership that set and maintain structures, manage conflict, listen to members and trust and support members.</a:t>
            </a:r>
          </a:p>
          <a:p>
            <a:endParaRPr lang="en-US" sz="2000" dirty="0">
              <a:solidFill>
                <a:srgbClr val="002060"/>
              </a:solidFill>
            </a:endParaRPr>
          </a:p>
          <a:p>
            <a:pPr marL="342900" indent="-342900">
              <a:buFont typeface="Arial" panose="020B0604020202020204" pitchFamily="34" charset="0"/>
              <a:buChar char="•"/>
            </a:pPr>
            <a:r>
              <a:rPr lang="en-US" sz="2000" dirty="0">
                <a:solidFill>
                  <a:srgbClr val="002060"/>
                </a:solidFill>
              </a:rPr>
              <a:t>Effective leadership is a key characteristic of an effective </a:t>
            </a:r>
            <a:r>
              <a:rPr lang="en-US" sz="2000" dirty="0" smtClean="0">
                <a:solidFill>
                  <a:srgbClr val="002060"/>
                </a:solidFill>
              </a:rPr>
              <a:t>team.</a:t>
            </a:r>
            <a:endParaRPr lang="en-US" sz="2000" dirty="0">
              <a:solidFill>
                <a:srgbClr val="002060"/>
              </a:solidFill>
            </a:endParaRPr>
          </a:p>
        </p:txBody>
      </p:sp>
    </p:spTree>
    <p:extLst>
      <p:ext uri="{BB962C8B-B14F-4D97-AF65-F5344CB8AC3E}">
        <p14:creationId xmlns:p14="http://schemas.microsoft.com/office/powerpoint/2010/main" val="274665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
            </a:r>
            <a:br>
              <a:rPr lang="en-US" i="1" dirty="0"/>
            </a:br>
            <a:endParaRPr lang="en-US" dirty="0"/>
          </a:p>
        </p:txBody>
      </p:sp>
      <p:sp>
        <p:nvSpPr>
          <p:cNvPr id="3" name="Content Placeholder 2"/>
          <p:cNvSpPr>
            <a:spLocks noGrp="1"/>
          </p:cNvSpPr>
          <p:nvPr>
            <p:ph idx="1"/>
          </p:nvPr>
        </p:nvSpPr>
        <p:spPr>
          <a:xfrm>
            <a:off x="1670604" y="1901950"/>
            <a:ext cx="7177135" cy="4428445"/>
          </a:xfrm>
        </p:spPr>
        <p:txBody>
          <a:bodyPr>
            <a:noAutofit/>
          </a:bodyPr>
          <a:lstStyle/>
          <a:p>
            <a:pPr algn="l" rtl="0"/>
            <a:r>
              <a:rPr lang="en-US" sz="2400" dirty="0"/>
              <a:t>He following strategies can assist team members in sharing information accurately</a:t>
            </a:r>
          </a:p>
          <a:p>
            <a:pPr lvl="1" algn="l" rtl="0"/>
            <a:r>
              <a:rPr lang="en-US" sz="2400" b="1" dirty="0">
                <a:solidFill>
                  <a:srgbClr val="FF0000"/>
                </a:solidFill>
                <a:effectLst>
                  <a:outerShdw blurRad="38100" dist="38100" dir="2700000" algn="tl">
                    <a:srgbClr val="000000">
                      <a:alpha val="43137"/>
                    </a:srgbClr>
                  </a:outerShdw>
                </a:effectLst>
              </a:rPr>
              <a:t>SBAR</a:t>
            </a:r>
            <a:r>
              <a:rPr lang="en-US" sz="2400" dirty="0">
                <a:solidFill>
                  <a:srgbClr val="FF0000"/>
                </a:solidFill>
              </a:rPr>
              <a:t> </a:t>
            </a:r>
          </a:p>
          <a:p>
            <a:pPr lvl="2" algn="l" rtl="0"/>
            <a:r>
              <a:rPr lang="en-US" b="1" dirty="0">
                <a:solidFill>
                  <a:srgbClr val="FF0000"/>
                </a:solidFill>
              </a:rPr>
              <a:t>Situation</a:t>
            </a:r>
            <a:r>
              <a:rPr lang="en-US" dirty="0"/>
              <a:t> What is going on with the patient? </a:t>
            </a:r>
          </a:p>
          <a:p>
            <a:pPr lvl="2" algn="l" rtl="0"/>
            <a:r>
              <a:rPr lang="en-US" b="1" dirty="0">
                <a:solidFill>
                  <a:srgbClr val="FF0000"/>
                </a:solidFill>
              </a:rPr>
              <a:t>Background</a:t>
            </a:r>
            <a:r>
              <a:rPr lang="en-US" dirty="0"/>
              <a:t> What is the clinical background or context? </a:t>
            </a:r>
          </a:p>
          <a:p>
            <a:pPr lvl="2" algn="l" rtl="0"/>
            <a:r>
              <a:rPr lang="en-US" b="1" dirty="0">
                <a:solidFill>
                  <a:srgbClr val="FF0000"/>
                </a:solidFill>
              </a:rPr>
              <a:t>Assessment</a:t>
            </a:r>
            <a:r>
              <a:rPr lang="en-US" dirty="0"/>
              <a:t> What do I think the problem is? </a:t>
            </a:r>
          </a:p>
          <a:p>
            <a:pPr lvl="2" algn="l" rtl="0"/>
            <a:r>
              <a:rPr lang="en-US" b="1" dirty="0">
                <a:solidFill>
                  <a:srgbClr val="FF0000"/>
                </a:solidFill>
              </a:rPr>
              <a:t>Recommendation </a:t>
            </a:r>
            <a:r>
              <a:rPr lang="en-US" dirty="0"/>
              <a:t>What would I do to correct it? </a:t>
            </a:r>
          </a:p>
        </p:txBody>
      </p:sp>
      <p:sp>
        <p:nvSpPr>
          <p:cNvPr id="4" name="Rounded Rectangle 3"/>
          <p:cNvSpPr/>
          <p:nvPr/>
        </p:nvSpPr>
        <p:spPr>
          <a:xfrm>
            <a:off x="1823310" y="1291130"/>
            <a:ext cx="3664920" cy="458115"/>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1" anchor="ctr"/>
          <a:lstStyle/>
          <a:p>
            <a:r>
              <a:rPr lang="en-US" sz="2400" b="1" dirty="0"/>
              <a:t>Effective communication</a:t>
            </a:r>
            <a:endParaRPr lang="ar-SA" sz="2400" b="1" dirty="0"/>
          </a:p>
        </p:txBody>
      </p:sp>
    </p:spTree>
    <p:extLst>
      <p:ext uri="{BB962C8B-B14F-4D97-AF65-F5344CB8AC3E}">
        <p14:creationId xmlns:p14="http://schemas.microsoft.com/office/powerpoint/2010/main" val="3295635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300836"/>
            <a:ext cx="5191970" cy="532179"/>
          </a:xfrm>
        </p:spPr>
        <p:txBody>
          <a:bodyPr>
            <a:normAutofit fontScale="90000"/>
          </a:bodyPr>
          <a:lstStyle/>
          <a:p>
            <a:r>
              <a:rPr lang="en-US" b="1" dirty="0"/>
              <a:t>Challenges to effective</a:t>
            </a:r>
            <a:br>
              <a:rPr lang="en-US" b="1" dirty="0"/>
            </a:br>
            <a:r>
              <a:rPr lang="en-US" b="1" dirty="0"/>
              <a:t>teamwork</a:t>
            </a: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6369581"/>
              </p:ext>
            </p:extLst>
          </p:nvPr>
        </p:nvGraphicFramePr>
        <p:xfrm>
          <a:off x="1494318" y="1901950"/>
          <a:ext cx="7506127" cy="4123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3395" y="73517"/>
            <a:ext cx="1092517" cy="829534"/>
          </a:xfrm>
          <a:prstGeom prst="rect">
            <a:avLst/>
          </a:prstGeom>
        </p:spPr>
      </p:pic>
    </p:spTree>
    <p:extLst>
      <p:ext uri="{BB962C8B-B14F-4D97-AF65-F5344CB8AC3E}">
        <p14:creationId xmlns:p14="http://schemas.microsoft.com/office/powerpoint/2010/main" val="2582214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3310" y="1291129"/>
            <a:ext cx="6871725" cy="5344675"/>
          </a:xfrm>
        </p:spPr>
        <p:txBody>
          <a:bodyPr/>
          <a:lstStyle/>
          <a:p>
            <a:endParaRPr lang="en-US" dirty="0"/>
          </a:p>
          <a:p>
            <a:endParaRPr lang="en-US" sz="2000" dirty="0"/>
          </a:p>
          <a:p>
            <a:pPr marL="0" indent="0">
              <a:buNone/>
            </a:pPr>
            <a:endParaRPr lang="en-US" sz="2000" dirty="0"/>
          </a:p>
          <a:p>
            <a:pPr algn="just"/>
            <a:r>
              <a:rPr lang="en-US" sz="2000" dirty="0"/>
              <a:t>In many health-care environments there is considerable change and overlap in the roles played by different health-care professionals.</a:t>
            </a:r>
          </a:p>
          <a:p>
            <a:endParaRPr lang="ar-SA" dirty="0"/>
          </a:p>
        </p:txBody>
      </p:sp>
      <p:grpSp>
        <p:nvGrpSpPr>
          <p:cNvPr id="4" name="Group 3"/>
          <p:cNvGrpSpPr/>
          <p:nvPr/>
        </p:nvGrpSpPr>
        <p:grpSpPr>
          <a:xfrm>
            <a:off x="2281425" y="1291130"/>
            <a:ext cx="2609252" cy="1068935"/>
            <a:chOff x="895488" y="1279"/>
            <a:chExt cx="2609252" cy="1565551"/>
          </a:xfrm>
          <a:scene3d>
            <a:camera prst="orthographicFront">
              <a:rot lat="0" lon="0" rev="0"/>
            </a:camera>
            <a:lightRig rig="contrasting" dir="t">
              <a:rot lat="0" lon="0" rev="1200000"/>
            </a:lightRig>
          </a:scene3d>
        </p:grpSpPr>
        <p:sp>
          <p:nvSpPr>
            <p:cNvPr id="5" name="Rectangle 4"/>
            <p:cNvSpPr/>
            <p:nvPr/>
          </p:nvSpPr>
          <p:spPr>
            <a:xfrm>
              <a:off x="895488" y="1279"/>
              <a:ext cx="2609252" cy="156555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ectangle 5"/>
            <p:cNvSpPr/>
            <p:nvPr/>
          </p:nvSpPr>
          <p:spPr>
            <a:xfrm>
              <a:off x="895488" y="1279"/>
              <a:ext cx="2609252" cy="15655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kern="1200" dirty="0"/>
                <a:t>Changing roles</a:t>
              </a:r>
              <a:endParaRPr lang="ar-SA" sz="2000" b="1" kern="1200" dirty="0"/>
            </a:p>
          </p:txBody>
        </p:sp>
      </p:grpSp>
      <p:grpSp>
        <p:nvGrpSpPr>
          <p:cNvPr id="7" name="Group 6"/>
          <p:cNvGrpSpPr/>
          <p:nvPr/>
        </p:nvGrpSpPr>
        <p:grpSpPr>
          <a:xfrm>
            <a:off x="2281425" y="3734410"/>
            <a:ext cx="2609252" cy="1240891"/>
            <a:chOff x="3789671" y="0"/>
            <a:chExt cx="2609252" cy="1565551"/>
          </a:xfrm>
          <a:scene3d>
            <a:camera prst="orthographicFront">
              <a:rot lat="0" lon="0" rev="0"/>
            </a:camera>
            <a:lightRig rig="contrasting" dir="t">
              <a:rot lat="0" lon="0" rev="1200000"/>
            </a:lightRig>
          </a:scene3d>
        </p:grpSpPr>
        <p:sp>
          <p:nvSpPr>
            <p:cNvPr id="8" name="Rectangle 7"/>
            <p:cNvSpPr/>
            <p:nvPr/>
          </p:nvSpPr>
          <p:spPr>
            <a:xfrm>
              <a:off x="3789671" y="0"/>
              <a:ext cx="2609252" cy="156555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Rectangle 8"/>
            <p:cNvSpPr/>
            <p:nvPr/>
          </p:nvSpPr>
          <p:spPr>
            <a:xfrm>
              <a:off x="3789671" y="0"/>
              <a:ext cx="2609252" cy="15655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kern="1200" dirty="0"/>
                <a:t>Changing settings</a:t>
              </a:r>
              <a:endParaRPr lang="ar-SA" sz="2000" b="1" kern="1200" dirty="0"/>
            </a:p>
          </p:txBody>
        </p:sp>
      </p:grpSp>
      <p:sp>
        <p:nvSpPr>
          <p:cNvPr id="10" name="Rectangle 9"/>
          <p:cNvSpPr/>
          <p:nvPr/>
        </p:nvSpPr>
        <p:spPr>
          <a:xfrm>
            <a:off x="1753651" y="5212179"/>
            <a:ext cx="6941384" cy="1323439"/>
          </a:xfrm>
          <a:prstGeom prst="rect">
            <a:avLst/>
          </a:prstGeom>
        </p:spPr>
        <p:txBody>
          <a:bodyPr wrap="square">
            <a:spAutoFit/>
          </a:bodyPr>
          <a:lstStyle/>
          <a:p>
            <a:pPr marL="285750" indent="-285750" algn="just">
              <a:buFont typeface="Arial" panose="020B0604020202020204" pitchFamily="34" charset="0"/>
              <a:buChar char="•"/>
            </a:pPr>
            <a:r>
              <a:rPr lang="en-US" sz="2000" dirty="0">
                <a:solidFill>
                  <a:srgbClr val="002060"/>
                </a:solidFill>
              </a:rPr>
              <a:t>The nature of health care is changing in many ways, including increased delivery of care for chronic conditions in community care settings and the transfer of many surgical procedures to outpatient centers </a:t>
            </a:r>
            <a:endParaRPr lang="ar-SA" sz="2000" dirty="0">
              <a:solidFill>
                <a:srgbClr val="002060"/>
              </a:solidFill>
            </a:endParaRPr>
          </a:p>
        </p:txBody>
      </p:sp>
    </p:spTree>
    <p:extLst>
      <p:ext uri="{BB962C8B-B14F-4D97-AF65-F5344CB8AC3E}">
        <p14:creationId xmlns:p14="http://schemas.microsoft.com/office/powerpoint/2010/main" val="738668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28720" y="1249134"/>
            <a:ext cx="2609252" cy="1194252"/>
            <a:chOff x="895488" y="1827756"/>
            <a:chExt cx="2609252" cy="1565551"/>
          </a:xfrm>
          <a:scene3d>
            <a:camera prst="orthographicFront">
              <a:rot lat="0" lon="0" rev="0"/>
            </a:camera>
            <a:lightRig rig="contrasting" dir="t">
              <a:rot lat="0" lon="0" rev="1200000"/>
            </a:lightRig>
          </a:scene3d>
        </p:grpSpPr>
        <p:sp>
          <p:nvSpPr>
            <p:cNvPr id="5" name="Rectangle 4"/>
            <p:cNvSpPr/>
            <p:nvPr/>
          </p:nvSpPr>
          <p:spPr>
            <a:xfrm>
              <a:off x="895488" y="1827756"/>
              <a:ext cx="2609252" cy="156555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Rectangle 5"/>
            <p:cNvSpPr/>
            <p:nvPr/>
          </p:nvSpPr>
          <p:spPr>
            <a:xfrm>
              <a:off x="895488" y="1827756"/>
              <a:ext cx="2609252" cy="15655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kern="1200" dirty="0"/>
                <a:t>Health-care hierarchies</a:t>
              </a:r>
              <a:r>
                <a:rPr lang="ar-SA" sz="2000" b="1" kern="1200" dirty="0"/>
                <a:t> </a:t>
              </a:r>
            </a:p>
          </p:txBody>
        </p:sp>
      </p:grpSp>
      <p:sp>
        <p:nvSpPr>
          <p:cNvPr id="7" name="Rectangle 6"/>
          <p:cNvSpPr/>
          <p:nvPr/>
        </p:nvSpPr>
        <p:spPr>
          <a:xfrm>
            <a:off x="1976014" y="2480821"/>
            <a:ext cx="6566315" cy="4154984"/>
          </a:xfrm>
          <a:prstGeom prst="rect">
            <a:avLst/>
          </a:prstGeom>
        </p:spPr>
        <p:txBody>
          <a:bodyPr wrap="square">
            <a:spAutoFit/>
          </a:bodyPr>
          <a:lstStyle/>
          <a:p>
            <a:endParaRPr lang="en-US" b="1" dirty="0">
              <a:solidFill>
                <a:srgbClr val="002060"/>
              </a:solidFill>
            </a:endParaRPr>
          </a:p>
          <a:p>
            <a:pPr marL="285750" indent="-285750" algn="just">
              <a:buFont typeface="Arial" panose="020B0604020202020204" pitchFamily="34" charset="0"/>
              <a:buChar char="•"/>
            </a:pPr>
            <a:r>
              <a:rPr lang="en-US" sz="2000" dirty="0">
                <a:solidFill>
                  <a:srgbClr val="002060"/>
                </a:solidFill>
              </a:rPr>
              <a:t>Health care is strongly hierarchical in nature, which can be counterproductive to well functioning and effective teams where all members’ views should be considered</a:t>
            </a: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pPr marL="285750" indent="-285750" algn="just">
              <a:buFont typeface="Arial" panose="020B0604020202020204" pitchFamily="34" charset="0"/>
              <a:buChar char="•"/>
            </a:pPr>
            <a:r>
              <a:rPr lang="en-US" sz="2000" dirty="0" smtClean="0">
                <a:solidFill>
                  <a:srgbClr val="002060"/>
                </a:solidFill>
              </a:rPr>
              <a:t>Many </a:t>
            </a:r>
            <a:r>
              <a:rPr lang="en-US" sz="2000" dirty="0">
                <a:solidFill>
                  <a:srgbClr val="002060"/>
                </a:solidFill>
              </a:rPr>
              <a:t>health-care professions, such as nursing, dentistry and medicine, are based on the autonomous one-to-one relationship between the provider and patient.</a:t>
            </a:r>
            <a:endParaRPr lang="ar-SA" sz="2000" dirty="0">
              <a:solidFill>
                <a:srgbClr val="002060"/>
              </a:solidFill>
            </a:endParaRPr>
          </a:p>
          <a:p>
            <a:endParaRPr lang="en-US" dirty="0">
              <a:solidFill>
                <a:srgbClr val="002060"/>
              </a:solidFill>
            </a:endParaRPr>
          </a:p>
        </p:txBody>
      </p:sp>
      <p:grpSp>
        <p:nvGrpSpPr>
          <p:cNvPr id="8" name="Group 7"/>
          <p:cNvGrpSpPr/>
          <p:nvPr/>
        </p:nvGrpSpPr>
        <p:grpSpPr>
          <a:xfrm>
            <a:off x="2162944" y="3848494"/>
            <a:ext cx="2609252" cy="1221640"/>
            <a:chOff x="3765666" y="1827756"/>
            <a:chExt cx="2609252" cy="1565551"/>
          </a:xfrm>
          <a:scene3d>
            <a:camera prst="orthographicFront">
              <a:rot lat="0" lon="0" rev="0"/>
            </a:camera>
            <a:lightRig rig="contrasting" dir="t">
              <a:rot lat="0" lon="0" rev="1200000"/>
            </a:lightRig>
          </a:scene3d>
        </p:grpSpPr>
        <p:sp>
          <p:nvSpPr>
            <p:cNvPr id="9" name="Rectangle 8"/>
            <p:cNvSpPr/>
            <p:nvPr/>
          </p:nvSpPr>
          <p:spPr>
            <a:xfrm>
              <a:off x="3765666" y="1827756"/>
              <a:ext cx="2609252" cy="156555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Rectangle 9"/>
            <p:cNvSpPr/>
            <p:nvPr/>
          </p:nvSpPr>
          <p:spPr>
            <a:xfrm>
              <a:off x="3765666" y="1827756"/>
              <a:ext cx="2609252" cy="15655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2000" b="1" kern="1200" dirty="0"/>
                <a:t>Individualistic nature of health care</a:t>
              </a:r>
              <a:endParaRPr lang="ar-SA" sz="2000" b="1" kern="1200" dirty="0"/>
            </a:p>
          </p:txBody>
        </p:sp>
      </p:grpSp>
    </p:spTree>
    <p:extLst>
      <p:ext uri="{BB962C8B-B14F-4D97-AF65-F5344CB8AC3E}">
        <p14:creationId xmlns:p14="http://schemas.microsoft.com/office/powerpoint/2010/main" val="248001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222195"/>
            <a:ext cx="8229600" cy="532179"/>
          </a:xfrm>
        </p:spPr>
        <p:txBody>
          <a:bodyPr>
            <a:normAutofit fontScale="90000"/>
          </a:bodyPr>
          <a:lstStyle/>
          <a:p>
            <a:r>
              <a:rPr lang="en-US" dirty="0"/>
              <a:t>Conclusion </a:t>
            </a:r>
          </a:p>
        </p:txBody>
      </p:sp>
      <p:sp>
        <p:nvSpPr>
          <p:cNvPr id="3" name="Content Placeholder 2"/>
          <p:cNvSpPr>
            <a:spLocks noGrp="1"/>
          </p:cNvSpPr>
          <p:nvPr>
            <p:ph idx="1"/>
          </p:nvPr>
        </p:nvSpPr>
        <p:spPr>
          <a:xfrm>
            <a:off x="1718018" y="1443835"/>
            <a:ext cx="6977017" cy="4612103"/>
          </a:xfrm>
        </p:spPr>
        <p:txBody>
          <a:bodyPr>
            <a:noAutofit/>
          </a:bodyPr>
          <a:lstStyle/>
          <a:p>
            <a:pPr algn="just" rtl="0"/>
            <a:r>
              <a:rPr lang="en-US" sz="2000" dirty="0"/>
              <a:t>The effective teamwork in health-care delivery can have an immediate and positive impact on patient </a:t>
            </a:r>
            <a:r>
              <a:rPr lang="en-US" sz="2000" dirty="0" smtClean="0"/>
              <a:t>safety.</a:t>
            </a:r>
            <a:endParaRPr lang="en-US" sz="2000" dirty="0"/>
          </a:p>
          <a:p>
            <a:pPr algn="just" rtl="0"/>
            <a:r>
              <a:rPr lang="en-US" sz="2000" dirty="0"/>
              <a:t>The effective teamwork is essential for minimizing adverse events caused by miscommunication, associated with improved and  reduced medical </a:t>
            </a:r>
            <a:r>
              <a:rPr lang="en-US" sz="2000" dirty="0" smtClean="0"/>
              <a:t>errors.</a:t>
            </a:r>
            <a:endParaRPr lang="en-US" sz="2000" dirty="0"/>
          </a:p>
          <a:p>
            <a:pPr algn="just" rtl="0"/>
            <a:r>
              <a:rPr lang="en-US" sz="2000" dirty="0"/>
              <a:t>The teamwork can have benefits for the individual practitioners in the team and the team as a whole, as well as the </a:t>
            </a:r>
            <a:r>
              <a:rPr lang="en-US" sz="2000" dirty="0" smtClean="0"/>
              <a:t>organization.</a:t>
            </a:r>
            <a:endParaRPr lang="en-US" sz="2000" dirty="0"/>
          </a:p>
          <a:p>
            <a:pPr algn="just" rtl="0"/>
            <a:r>
              <a:rPr lang="en-US" sz="2000" dirty="0"/>
              <a:t>The Characteristics of the effective team are :Common purpose, Measurable goals, Effective leadership( the key element), Effective </a:t>
            </a:r>
            <a:r>
              <a:rPr lang="en-US" sz="2000" dirty="0" smtClean="0"/>
              <a:t>communication.</a:t>
            </a:r>
            <a:endParaRPr lang="en-US" sz="2000" dirty="0"/>
          </a:p>
          <a:p>
            <a:pPr algn="just" rtl="0"/>
            <a:r>
              <a:rPr lang="en-US" sz="2000" dirty="0" smtClean="0"/>
              <a:t>SBAR, </a:t>
            </a:r>
            <a:r>
              <a:rPr lang="en-US" sz="2000" dirty="0"/>
              <a:t>Call-out, Check-back are strategies can assist team members in accurately sharing </a:t>
            </a:r>
            <a:r>
              <a:rPr lang="en-US" sz="2000" dirty="0" smtClean="0"/>
              <a:t>information.</a:t>
            </a:r>
            <a:endParaRPr lang="en-US" sz="2000" dirty="0"/>
          </a:p>
        </p:txBody>
      </p:sp>
    </p:spTree>
    <p:extLst>
      <p:ext uri="{BB962C8B-B14F-4D97-AF65-F5344CB8AC3E}">
        <p14:creationId xmlns:p14="http://schemas.microsoft.com/office/powerpoint/2010/main" val="1467636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7372"/>
          <a:stretch/>
        </p:blipFill>
        <p:spPr>
          <a:xfrm>
            <a:off x="3006808" y="1290638"/>
            <a:ext cx="4863471" cy="5192462"/>
          </a:xfrm>
        </p:spPr>
      </p:pic>
    </p:spTree>
    <p:extLst>
      <p:ext uri="{BB962C8B-B14F-4D97-AF65-F5344CB8AC3E}">
        <p14:creationId xmlns:p14="http://schemas.microsoft.com/office/powerpoint/2010/main" val="52771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374900"/>
            <a:ext cx="8229600" cy="532179"/>
          </a:xfrm>
        </p:spPr>
        <p:txBody>
          <a:bodyPr>
            <a:noAutofit/>
          </a:bodyPr>
          <a:lstStyle/>
          <a:p>
            <a:r>
              <a:rPr lang="en-US" sz="2800" dirty="0"/>
              <a:t>Successful Outcome Using Team Techniques</a:t>
            </a:r>
          </a:p>
        </p:txBody>
      </p:sp>
      <p:sp>
        <p:nvSpPr>
          <p:cNvPr id="3" name="Content Placeholder 2"/>
          <p:cNvSpPr>
            <a:spLocks noGrp="1"/>
          </p:cNvSpPr>
          <p:nvPr>
            <p:ph idx="1"/>
          </p:nvPr>
        </p:nvSpPr>
        <p:spPr>
          <a:xfrm>
            <a:off x="2739540" y="3581705"/>
            <a:ext cx="4572000" cy="458115"/>
          </a:xfrm>
        </p:spPr>
        <p:txBody>
          <a:bodyPr>
            <a:noAutofit/>
          </a:bodyPr>
          <a:lstStyle/>
          <a:p>
            <a:pPr marL="0" indent="0" algn="ctr">
              <a:buNone/>
            </a:pPr>
            <a:r>
              <a:rPr lang="en-US" sz="2400" dirty="0" smtClean="0"/>
              <a:t>https</a:t>
            </a:r>
            <a:r>
              <a:rPr lang="en-US" sz="2400" dirty="0"/>
              <a:t>://</a:t>
            </a:r>
            <a:r>
              <a:rPr lang="en-US" sz="2400" dirty="0" smtClean="0"/>
              <a:t>www.youtube.com/watch?v=dh60rnIMU7M</a:t>
            </a:r>
            <a:endParaRPr lang="en-US" sz="2400" dirty="0"/>
          </a:p>
        </p:txBody>
      </p:sp>
    </p:spTree>
    <p:extLst>
      <p:ext uri="{BB962C8B-B14F-4D97-AF65-F5344CB8AC3E}">
        <p14:creationId xmlns:p14="http://schemas.microsoft.com/office/powerpoint/2010/main" val="2515533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team?</a:t>
            </a:r>
            <a:endParaRPr lang="ar-SA" dirty="0"/>
          </a:p>
        </p:txBody>
      </p:sp>
      <p:sp>
        <p:nvSpPr>
          <p:cNvPr id="3" name="Content Placeholder 2"/>
          <p:cNvSpPr>
            <a:spLocks noGrp="1"/>
          </p:cNvSpPr>
          <p:nvPr>
            <p:ph idx="1"/>
          </p:nvPr>
        </p:nvSpPr>
        <p:spPr>
          <a:xfrm>
            <a:off x="197200" y="2507110"/>
            <a:ext cx="8551481" cy="2910580"/>
          </a:xfrm>
        </p:spPr>
        <p:txBody>
          <a:bodyPr>
            <a:noAutofit/>
          </a:bodyPr>
          <a:lstStyle/>
          <a:p>
            <a:pPr marL="0" indent="0">
              <a:buNone/>
            </a:pPr>
            <a:r>
              <a:rPr lang="en-US" sz="2400" b="1" dirty="0">
                <a:solidFill>
                  <a:srgbClr val="FF0000"/>
                </a:solidFill>
              </a:rPr>
              <a:t>A team is a group of two or more individuals (have limited lifespan of membership) who</a:t>
            </a:r>
            <a:r>
              <a:rPr lang="en-US" sz="2400" dirty="0">
                <a:solidFill>
                  <a:srgbClr val="FF0000"/>
                </a:solidFill>
              </a:rPr>
              <a:t>:</a:t>
            </a:r>
          </a:p>
          <a:p>
            <a:pPr marL="0" indent="0">
              <a:buNone/>
            </a:pPr>
            <a:endParaRPr lang="en-US" sz="2000" dirty="0"/>
          </a:p>
          <a:p>
            <a:pPr algn="l" rtl="0"/>
            <a:r>
              <a:rPr lang="en-US" sz="2000" b="1" dirty="0"/>
              <a:t>Interact dynamically </a:t>
            </a:r>
          </a:p>
          <a:p>
            <a:pPr algn="l" rtl="0"/>
            <a:r>
              <a:rPr lang="en-US" sz="2000" b="1" dirty="0"/>
              <a:t>Have a common </a:t>
            </a:r>
            <a:r>
              <a:rPr lang="en-US" sz="2000" b="1" dirty="0" smtClean="0"/>
              <a:t>goal/objective/mission</a:t>
            </a:r>
            <a:endParaRPr lang="en-US" sz="2000" b="1" dirty="0"/>
          </a:p>
          <a:p>
            <a:pPr algn="l" rtl="0"/>
            <a:r>
              <a:rPr lang="en-US" sz="2000" b="1" dirty="0"/>
              <a:t>Have been assigned for specific </a:t>
            </a:r>
            <a:r>
              <a:rPr lang="en-US" sz="2000" b="1" dirty="0" smtClean="0"/>
              <a:t>tasks</a:t>
            </a:r>
            <a:endParaRPr lang="ar-SA" sz="2000" b="1" dirty="0"/>
          </a:p>
          <a:p>
            <a:pPr algn="l" rtl="0"/>
            <a:r>
              <a:rPr lang="en-US" sz="2000" b="1" dirty="0"/>
              <a:t>Possess specialized and complementary </a:t>
            </a:r>
            <a:r>
              <a:rPr lang="en-US" sz="2000" b="1" dirty="0" smtClean="0"/>
              <a:t>skills </a:t>
            </a:r>
            <a:endParaRPr lang="ar-SA"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134" y="3123590"/>
            <a:ext cx="3050547" cy="2219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17735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6015" y="1596540"/>
            <a:ext cx="7024430" cy="2089804"/>
          </a:xfrm>
        </p:spPr>
        <p:txBody>
          <a:bodyPr/>
          <a:lstStyle/>
          <a:p>
            <a:pPr marL="0" indent="0" algn="ctr">
              <a:buNone/>
            </a:pPr>
            <a:r>
              <a:rPr lang="en-US" sz="2700" b="1" dirty="0">
                <a:solidFill>
                  <a:srgbClr val="418AB3"/>
                </a:solidFill>
                <a:ea typeface="+mj-ea"/>
                <a:cs typeface="+mj-cs"/>
              </a:rPr>
              <a:t>Why teamwork is an essential element of patient safety?</a:t>
            </a:r>
            <a:endParaRPr lang="en-US" dirty="0"/>
          </a:p>
        </p:txBody>
      </p:sp>
      <p:grpSp>
        <p:nvGrpSpPr>
          <p:cNvPr id="5" name="Group 4"/>
          <p:cNvGrpSpPr/>
          <p:nvPr/>
        </p:nvGrpSpPr>
        <p:grpSpPr>
          <a:xfrm>
            <a:off x="4414039" y="2970885"/>
            <a:ext cx="2189006" cy="2804224"/>
            <a:chOff x="4414039" y="3684131"/>
            <a:chExt cx="2189006" cy="280422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039" y="4345230"/>
              <a:ext cx="2143125" cy="2143125"/>
            </a:xfrm>
            <a:prstGeom prst="rect">
              <a:avLst/>
            </a:prstGeom>
          </p:spPr>
        </p:pic>
        <p:sp>
          <p:nvSpPr>
            <p:cNvPr id="4" name="Rectangle 3"/>
            <p:cNvSpPr/>
            <p:nvPr/>
          </p:nvSpPr>
          <p:spPr>
            <a:xfrm rot="1352921">
              <a:off x="5990377" y="3684131"/>
              <a:ext cx="612668" cy="1200329"/>
            </a:xfrm>
            <a:prstGeom prst="rect">
              <a:avLst/>
            </a:prstGeom>
          </p:spPr>
          <p:txBody>
            <a:bodyPr wrap="none">
              <a:spAutoFit/>
            </a:bodyPr>
            <a:lstStyle/>
            <a:p>
              <a:r>
                <a:rPr lang="en-US" sz="7200" b="1" dirty="0">
                  <a:solidFill>
                    <a:schemeClr val="bg2">
                      <a:lumMod val="10000"/>
                    </a:schemeClr>
                  </a:solidFill>
                </a:rPr>
                <a:t>?</a:t>
              </a:r>
              <a:endParaRPr lang="ar-SA" sz="7200" dirty="0">
                <a:solidFill>
                  <a:schemeClr val="bg2">
                    <a:lumMod val="10000"/>
                  </a:schemeClr>
                </a:solidFill>
              </a:endParaRPr>
            </a:p>
          </p:txBody>
        </p:sp>
      </p:grpSp>
    </p:spTree>
    <p:extLst>
      <p:ext uri="{BB962C8B-B14F-4D97-AF65-F5344CB8AC3E}">
        <p14:creationId xmlns:p14="http://schemas.microsoft.com/office/powerpoint/2010/main" val="3886189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15" y="0"/>
            <a:ext cx="6447501" cy="1087394"/>
          </a:xfrm>
        </p:spPr>
        <p:txBody>
          <a:bodyPr>
            <a:normAutofit fontScale="90000"/>
          </a:bodyPr>
          <a:lstStyle/>
          <a:p>
            <a:r>
              <a:rPr lang="en-US" dirty="0"/>
              <a:t>Why teamwork is an essential element of patient safety?</a:t>
            </a:r>
            <a:endParaRPr lang="ar-SA" dirty="0"/>
          </a:p>
        </p:txBody>
      </p:sp>
      <p:sp>
        <p:nvSpPr>
          <p:cNvPr id="3" name="Content Placeholder 2"/>
          <p:cNvSpPr>
            <a:spLocks noGrp="1"/>
          </p:cNvSpPr>
          <p:nvPr>
            <p:ph idx="1"/>
          </p:nvPr>
        </p:nvSpPr>
        <p:spPr>
          <a:xfrm>
            <a:off x="296259" y="2054654"/>
            <a:ext cx="8398776" cy="4428445"/>
          </a:xfrm>
        </p:spPr>
        <p:txBody>
          <a:bodyPr>
            <a:normAutofit fontScale="77500" lnSpcReduction="20000"/>
          </a:bodyPr>
          <a:lstStyle/>
          <a:p>
            <a:pPr marL="0" indent="0">
              <a:buNone/>
            </a:pPr>
            <a:r>
              <a:rPr lang="en-US" sz="2400" b="1" u="sng" dirty="0">
                <a:solidFill>
                  <a:srgbClr val="FF0000"/>
                </a:solidFill>
              </a:rPr>
              <a:t>The importance of effective teams in health care is increasing </a:t>
            </a:r>
            <a:endParaRPr lang="en-US" sz="2400" b="1" u="sng" dirty="0" smtClean="0">
              <a:solidFill>
                <a:srgbClr val="FF0000"/>
              </a:solidFill>
            </a:endParaRPr>
          </a:p>
          <a:p>
            <a:pPr marL="0" indent="0">
              <a:buNone/>
            </a:pPr>
            <a:r>
              <a:rPr lang="en-US" sz="2400" b="1" u="sng" dirty="0" smtClean="0">
                <a:solidFill>
                  <a:srgbClr val="FF0000"/>
                </a:solidFill>
              </a:rPr>
              <a:t>due </a:t>
            </a:r>
            <a:r>
              <a:rPr lang="en-US" sz="2400" b="1" u="sng" dirty="0">
                <a:solidFill>
                  <a:srgbClr val="FF0000"/>
                </a:solidFill>
              </a:rPr>
              <a:t>to factors such </a:t>
            </a:r>
            <a:r>
              <a:rPr lang="en-US" sz="2400" b="1" u="sng" dirty="0" smtClean="0">
                <a:solidFill>
                  <a:srgbClr val="FF0000"/>
                </a:solidFill>
              </a:rPr>
              <a:t>as:</a:t>
            </a:r>
            <a:endParaRPr lang="en-US" sz="2400" b="1" u="sng" dirty="0">
              <a:solidFill>
                <a:srgbClr val="FF0000"/>
              </a:solidFill>
            </a:endParaRPr>
          </a:p>
          <a:p>
            <a:pPr marL="0" indent="0">
              <a:buNone/>
            </a:pPr>
            <a:endParaRPr lang="en-US" sz="1900" b="1" u="sng" dirty="0">
              <a:solidFill>
                <a:srgbClr val="FF0000"/>
              </a:solidFill>
            </a:endParaRPr>
          </a:p>
          <a:p>
            <a:pPr algn="just" rtl="0">
              <a:lnSpc>
                <a:spcPct val="150000"/>
              </a:lnSpc>
            </a:pPr>
            <a:r>
              <a:rPr lang="en-US" sz="2200" b="1" dirty="0"/>
              <a:t>The increased incidence of </a:t>
            </a:r>
            <a:r>
              <a:rPr lang="en-US" sz="2200" b="1" u="sng" dirty="0"/>
              <a:t>complexity and specialization </a:t>
            </a:r>
            <a:r>
              <a:rPr lang="en-US" sz="2200" b="1" dirty="0"/>
              <a:t>of care</a:t>
            </a:r>
          </a:p>
          <a:p>
            <a:pPr lvl="1" algn="just" rtl="0">
              <a:lnSpc>
                <a:spcPct val="150000"/>
              </a:lnSpc>
            </a:pPr>
            <a:r>
              <a:rPr lang="en-US" sz="2200" b="1" dirty="0"/>
              <a:t>Example :a pregnant woman with diabetes who develops a pulmonary embolus</a:t>
            </a:r>
          </a:p>
          <a:p>
            <a:pPr lvl="1" algn="just" rtl="0">
              <a:lnSpc>
                <a:spcPct val="150000"/>
              </a:lnSpc>
            </a:pPr>
            <a:r>
              <a:rPr lang="en-US" sz="2200" b="1" dirty="0"/>
              <a:t>The health-care team might include nurses, a midwife, an obstetrician, an endocrinologist and a respiratory physician, as well as the patient </a:t>
            </a:r>
          </a:p>
          <a:p>
            <a:pPr algn="just" rtl="0">
              <a:lnSpc>
                <a:spcPct val="150000"/>
              </a:lnSpc>
            </a:pPr>
            <a:r>
              <a:rPr lang="en-US" sz="2200" b="1" dirty="0"/>
              <a:t>Increasing </a:t>
            </a:r>
            <a:r>
              <a:rPr lang="en-US" sz="2200" b="1" u="sng" dirty="0" smtClean="0"/>
              <a:t>co-morbidities</a:t>
            </a:r>
            <a:endParaRPr lang="en-US" sz="2200" b="1" dirty="0"/>
          </a:p>
          <a:p>
            <a:pPr algn="just" rtl="0">
              <a:lnSpc>
                <a:spcPct val="150000"/>
              </a:lnSpc>
            </a:pPr>
            <a:r>
              <a:rPr lang="en-US" sz="2200" b="1" dirty="0"/>
              <a:t>Increasing incidence </a:t>
            </a:r>
            <a:r>
              <a:rPr lang="en-US" sz="2200" b="1" u="sng" dirty="0"/>
              <a:t>chronic </a:t>
            </a:r>
            <a:r>
              <a:rPr lang="en-US" sz="2200" b="1" u="sng" dirty="0" smtClean="0"/>
              <a:t>disease</a:t>
            </a:r>
            <a:endParaRPr lang="en-US" sz="2200" b="1" dirty="0"/>
          </a:p>
          <a:p>
            <a:pPr algn="just" rtl="0">
              <a:lnSpc>
                <a:spcPct val="150000"/>
              </a:lnSpc>
            </a:pPr>
            <a:r>
              <a:rPr lang="en-US" sz="2200" b="1" dirty="0"/>
              <a:t>Global </a:t>
            </a:r>
            <a:r>
              <a:rPr lang="en-US" sz="2200" b="1" u="sng" dirty="0"/>
              <a:t>workforce </a:t>
            </a:r>
            <a:r>
              <a:rPr lang="en-US" sz="2200" b="1" u="sng" dirty="0" smtClean="0"/>
              <a:t>shortages</a:t>
            </a:r>
            <a:endParaRPr lang="en-US" sz="2200" b="1" u="sng" dirty="0"/>
          </a:p>
          <a:p>
            <a:pPr algn="just" rtl="0">
              <a:lnSpc>
                <a:spcPct val="150000"/>
              </a:lnSpc>
            </a:pPr>
            <a:r>
              <a:rPr lang="en-US" sz="2200" b="1" dirty="0"/>
              <a:t>Initiatives for </a:t>
            </a:r>
            <a:r>
              <a:rPr lang="en-US" sz="2200" b="1" u="sng" dirty="0"/>
              <a:t>safe working hours</a:t>
            </a:r>
          </a:p>
          <a:p>
            <a:pPr marL="0" indent="0">
              <a:lnSpc>
                <a:spcPct val="150000"/>
              </a:lnSpc>
              <a:buNone/>
            </a:pPr>
            <a:endParaRPr lang="ar-SA"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755" y="4825012"/>
            <a:ext cx="2610390" cy="1865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658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222195"/>
            <a:ext cx="6447501" cy="691979"/>
          </a:xfrm>
        </p:spPr>
        <p:txBody>
          <a:bodyPr/>
          <a:lstStyle/>
          <a:p>
            <a:r>
              <a:rPr lang="en-US" b="1" dirty="0"/>
              <a:t>Teams found in health </a:t>
            </a:r>
            <a:r>
              <a:rPr lang="en-US" b="1" dirty="0" smtClean="0"/>
              <a:t>care</a:t>
            </a: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1883003"/>
              </p:ext>
            </p:extLst>
          </p:nvPr>
        </p:nvGraphicFramePr>
        <p:xfrm>
          <a:off x="1365195" y="2207360"/>
          <a:ext cx="7329840" cy="381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817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15" y="222195"/>
            <a:ext cx="6447501" cy="654908"/>
          </a:xfrm>
        </p:spPr>
        <p:txBody>
          <a:bodyPr/>
          <a:lstStyle/>
          <a:p>
            <a:r>
              <a:rPr lang="en-US" b="1" dirty="0"/>
              <a:t>Core teams</a:t>
            </a:r>
            <a:endParaRPr lang="ar-SA" dirty="0"/>
          </a:p>
        </p:txBody>
      </p:sp>
      <p:sp>
        <p:nvSpPr>
          <p:cNvPr id="3" name="Content Placeholder 2"/>
          <p:cNvSpPr>
            <a:spLocks noGrp="1"/>
          </p:cNvSpPr>
          <p:nvPr>
            <p:ph idx="1"/>
          </p:nvPr>
        </p:nvSpPr>
        <p:spPr>
          <a:xfrm>
            <a:off x="1823310" y="1596540"/>
            <a:ext cx="6719020" cy="3664920"/>
          </a:xfrm>
        </p:spPr>
        <p:txBody>
          <a:bodyPr>
            <a:normAutofit/>
          </a:bodyPr>
          <a:lstStyle/>
          <a:p>
            <a:r>
              <a:rPr lang="en-US" sz="2400" dirty="0"/>
              <a:t>Core teams consist of team leaders and members who are </a:t>
            </a:r>
            <a:r>
              <a:rPr lang="en-US" sz="2400" u="sng" dirty="0">
                <a:solidFill>
                  <a:srgbClr val="FF0000"/>
                </a:solidFill>
                <a:effectLst>
                  <a:outerShdw blurRad="38100" dist="38100" dir="2700000" algn="tl">
                    <a:srgbClr val="000000">
                      <a:alpha val="43137"/>
                    </a:srgbClr>
                  </a:outerShdw>
                </a:effectLst>
              </a:rPr>
              <a:t>directly involved in caring for the patient</a:t>
            </a:r>
          </a:p>
          <a:p>
            <a:r>
              <a:rPr lang="en-US" sz="2400" dirty="0" smtClean="0"/>
              <a:t>Include: </a:t>
            </a:r>
            <a:r>
              <a:rPr lang="en-US" sz="2400" dirty="0"/>
              <a:t>direct care providers such as </a:t>
            </a:r>
            <a:r>
              <a:rPr lang="en-US" sz="2400" dirty="0" smtClean="0"/>
              <a:t>doctors, dentists, nurses</a:t>
            </a:r>
            <a:r>
              <a:rPr lang="en-US" sz="2400" dirty="0"/>
              <a:t>, pharmacists, </a:t>
            </a:r>
            <a:r>
              <a:rPr lang="en-US" sz="2400" dirty="0" smtClean="0"/>
              <a:t>assistants </a:t>
            </a:r>
            <a:r>
              <a:rPr lang="en-US" sz="2400" dirty="0"/>
              <a:t>and, of course, the patient </a:t>
            </a:r>
            <a:endParaRPr lang="ar-SA" sz="2400"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655" y="4039820"/>
            <a:ext cx="3664920" cy="2440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692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222195"/>
            <a:ext cx="8229600" cy="532179"/>
          </a:xfrm>
        </p:spPr>
        <p:txBody>
          <a:bodyPr>
            <a:normAutofit fontScale="90000"/>
          </a:bodyPr>
          <a:lstStyle/>
          <a:p>
            <a:r>
              <a:rPr lang="en-US" b="1" dirty="0"/>
              <a:t>Coordinating teams</a:t>
            </a:r>
            <a:endParaRPr lang="en-US" dirty="0"/>
          </a:p>
        </p:txBody>
      </p:sp>
      <p:sp>
        <p:nvSpPr>
          <p:cNvPr id="3" name="Content Placeholder 2"/>
          <p:cNvSpPr>
            <a:spLocks noGrp="1"/>
          </p:cNvSpPr>
          <p:nvPr>
            <p:ph idx="1"/>
          </p:nvPr>
        </p:nvSpPr>
        <p:spPr>
          <a:xfrm>
            <a:off x="1976015" y="1291130"/>
            <a:ext cx="6871725" cy="5191970"/>
          </a:xfrm>
        </p:spPr>
        <p:txBody>
          <a:bodyPr>
            <a:normAutofit/>
          </a:bodyPr>
          <a:lstStyle/>
          <a:p>
            <a:pPr algn="l" rtl="0"/>
            <a:r>
              <a:rPr lang="en-US" sz="2400" dirty="0"/>
              <a:t>Is the group responsible for day-to-day operational management, </a:t>
            </a:r>
            <a:r>
              <a:rPr lang="en-US" sz="2400" u="sng" dirty="0">
                <a:solidFill>
                  <a:srgbClr val="FF0000"/>
                </a:solidFill>
                <a:effectLst>
                  <a:outerShdw blurRad="38100" dist="38100" dir="2700000" algn="tl">
                    <a:srgbClr val="000000">
                      <a:alpha val="43137"/>
                    </a:srgbClr>
                  </a:outerShdw>
                </a:effectLst>
              </a:rPr>
              <a:t>coordination functions</a:t>
            </a:r>
            <a:r>
              <a:rPr lang="en-US" sz="2400" u="sng" dirty="0">
                <a:effectLst>
                  <a:outerShdw blurRad="38100" dist="38100" dir="2700000" algn="tl">
                    <a:srgbClr val="000000">
                      <a:alpha val="43137"/>
                    </a:srgbClr>
                  </a:outerShdw>
                </a:effectLst>
              </a:rPr>
              <a:t> </a:t>
            </a:r>
            <a:r>
              <a:rPr lang="en-US" sz="2400" dirty="0"/>
              <a:t>and resource management for core </a:t>
            </a:r>
            <a:r>
              <a:rPr lang="en-US" sz="2400" dirty="0" smtClean="0"/>
              <a:t>teams</a:t>
            </a:r>
            <a:endParaRPr lang="en-US" sz="2400" dirty="0"/>
          </a:p>
          <a:p>
            <a:pPr algn="l" rtl="0"/>
            <a:r>
              <a:rPr lang="en-US" sz="2400" dirty="0"/>
              <a:t>Nurses </a:t>
            </a:r>
            <a:r>
              <a:rPr lang="en-US" sz="2400" dirty="0" smtClean="0"/>
              <a:t>often </a:t>
            </a:r>
            <a:r>
              <a:rPr lang="en-US" sz="2400" dirty="0"/>
              <a:t>fill such </a:t>
            </a:r>
            <a:r>
              <a:rPr lang="en-US" sz="2400" dirty="0" smtClean="0"/>
              <a:t>coordinating</a:t>
            </a:r>
          </a:p>
          <a:p>
            <a:pPr algn="l" rtl="0"/>
            <a:endParaRPr lang="en-US" sz="2400" dirty="0"/>
          </a:p>
          <a:p>
            <a:pPr algn="l" rtl="0"/>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290" y="3276295"/>
            <a:ext cx="4496315" cy="3001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3874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1054</Words>
  <Application>Microsoft Office PowerPoint</Application>
  <PresentationFormat>On-screen Show (4:3)</PresentationFormat>
  <Paragraphs>150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Being an effective team player</vt:lpstr>
      <vt:lpstr>Objectives</vt:lpstr>
      <vt:lpstr>Successful Outcome Using Team Techniques</vt:lpstr>
      <vt:lpstr>What is a team?</vt:lpstr>
      <vt:lpstr>PowerPoint Presentation</vt:lpstr>
      <vt:lpstr>Why teamwork is an essential element of patient safety?</vt:lpstr>
      <vt:lpstr>Teams found in health care</vt:lpstr>
      <vt:lpstr>Core teams</vt:lpstr>
      <vt:lpstr>Coordinating teams</vt:lpstr>
      <vt:lpstr>Contingency teams</vt:lpstr>
      <vt:lpstr>Ancillary services</vt:lpstr>
      <vt:lpstr>Support services</vt:lpstr>
      <vt:lpstr>Administration</vt:lpstr>
      <vt:lpstr>Stages of team development</vt:lpstr>
      <vt:lpstr>PowerPoint Presentation</vt:lpstr>
      <vt:lpstr>Stages of team building</vt:lpstr>
      <vt:lpstr>Stages of team building</vt:lpstr>
      <vt:lpstr>Stages of team building</vt:lpstr>
      <vt:lpstr>Stages of team building</vt:lpstr>
      <vt:lpstr>How to move from storming to norming stage </vt:lpstr>
      <vt:lpstr>Characteristics of successful teams</vt:lpstr>
      <vt:lpstr>PowerPoint Presentation</vt:lpstr>
      <vt:lpstr>PowerPoint Presentation</vt:lpstr>
      <vt:lpstr> </vt:lpstr>
      <vt:lpstr>Challenges to effective teamwork</vt:lpstr>
      <vt:lpstr>PowerPoint Presentation</vt:lpstr>
      <vt:lpstr>PowerPoint Presentation</vt:lpstr>
      <vt:lpstr>Conclusion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ksu</cp:lastModifiedBy>
  <cp:revision>72</cp:revision>
  <dcterms:created xsi:type="dcterms:W3CDTF">2013-08-21T19:17:07Z</dcterms:created>
  <dcterms:modified xsi:type="dcterms:W3CDTF">2019-02-10T10:44:57Z</dcterms:modified>
</cp:coreProperties>
</file>