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84" r:id="rId3"/>
    <p:sldId id="257" r:id="rId4"/>
    <p:sldId id="258" r:id="rId5"/>
    <p:sldId id="287" r:id="rId6"/>
    <p:sldId id="259" r:id="rId7"/>
    <p:sldId id="261" r:id="rId8"/>
    <p:sldId id="262" r:id="rId9"/>
    <p:sldId id="266" r:id="rId10"/>
    <p:sldId id="288" r:id="rId11"/>
    <p:sldId id="283" r:id="rId12"/>
    <p:sldId id="286" r:id="rId13"/>
    <p:sldId id="272" r:id="rId14"/>
    <p:sldId id="276" r:id="rId15"/>
    <p:sldId id="278" r:id="rId16"/>
    <p:sldId id="279" r:id="rId17"/>
    <p:sldId id="280" r:id="rId18"/>
    <p:sldId id="281"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94595"/>
  </p:normalViewPr>
  <p:slideViewPr>
    <p:cSldViewPr snapToGrid="0" snapToObjects="1">
      <p:cViewPr varScale="1">
        <p:scale>
          <a:sx n="54" d="100"/>
          <a:sy n="54" d="100"/>
        </p:scale>
        <p:origin x="225"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B9E411-E77C-2644-9E77-53F43800FFA3}" type="datetimeFigureOut">
              <a:rPr lang="en-US" smtClean="0"/>
              <a:t>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B81EA-0962-C84C-BCA5-07E2C3E58CAD}" type="slidenum">
              <a:rPr lang="en-US" smtClean="0"/>
              <a:t>‹#›</a:t>
            </a:fld>
            <a:endParaRPr lang="en-US"/>
          </a:p>
        </p:txBody>
      </p:sp>
    </p:spTree>
    <p:extLst>
      <p:ext uri="{BB962C8B-B14F-4D97-AF65-F5344CB8AC3E}">
        <p14:creationId xmlns:p14="http://schemas.microsoft.com/office/powerpoint/2010/main" val="181501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DB81EA-0962-C84C-BCA5-07E2C3E58CAD}" type="slidenum">
              <a:rPr lang="en-US" smtClean="0"/>
              <a:t>9</a:t>
            </a:fld>
            <a:endParaRPr lang="en-US"/>
          </a:p>
        </p:txBody>
      </p:sp>
    </p:spTree>
    <p:extLst>
      <p:ext uri="{BB962C8B-B14F-4D97-AF65-F5344CB8AC3E}">
        <p14:creationId xmlns:p14="http://schemas.microsoft.com/office/powerpoint/2010/main" val="235368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2D5A-5DC8-E84C-88AE-9D158F346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31BA4A-2B18-EB4E-AF8F-5D28DEF87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FB9D28-323F-124C-BD93-E1C110ADA451}"/>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CD5F9CD5-A519-9B47-9835-6EC39E06E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B7F95-3E55-4B42-A42A-3BAC7D664557}"/>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83540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1408-C3CD-4B4F-BE19-0B9A3EB76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A97A0F-3DEB-F64F-81DF-CB9DEAECC6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DAF9C-2658-A24A-BAFA-510FF301CE1C}"/>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4CD68870-510E-5646-ADD6-52A2BBA0D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2F5BE-B434-864D-B144-6F8C2EB83B8E}"/>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68469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D91A5-B986-FA4E-AC25-571D67FE0A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27F51D-2AFD-D644-A6F2-4A8EE85BFC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F5D86-C522-1149-AA84-092F57E2F9EF}"/>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378E1DF0-B88B-BD4E-8BF9-766EC5A31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F85696-3F7E-3D45-B7D4-46FCBF9687A1}"/>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415655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AA04-874B-7346-9C02-0AADA6B0B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84605-FAD3-994C-9E00-F38A8C4566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1C987-1DF5-424C-BA6A-7AAD0259FAAD}"/>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A1E25EBB-3E86-6C41-B267-0BF824275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2A70D-3274-B943-97E0-82A506DE8DD7}"/>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62707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805E5-0BFB-774E-923A-24232465CD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6600B4-C772-EB4B-A5F2-B4A5D63DF6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0CA947-FD6A-2149-B670-861DDBFDAEE1}"/>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18DC1EDA-9279-5B4C-8669-00BC72CAC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DE0BF-8CBC-D94C-8862-5A553BFE4735}"/>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17060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B641-AFCB-3940-A6FC-7B49B2AFE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10729A-519C-E24C-9D0E-C55ED0A19A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636AC8-A7BD-1843-9A43-ED10AF9AE6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10CEF4-7B3E-B64B-AF3F-35936312E1D7}"/>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6" name="Footer Placeholder 5">
            <a:extLst>
              <a:ext uri="{FF2B5EF4-FFF2-40B4-BE49-F238E27FC236}">
                <a16:creationId xmlns:a16="http://schemas.microsoft.com/office/drawing/2014/main" id="{91CF53E8-E2A9-1C49-BF1B-9B008845B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C05846-F221-154F-8379-5B0A5022E2B1}"/>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60830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2949-E8C3-264E-A444-B220D5EA03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E204A-17F6-9E43-ACA8-D8277ABE4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79E27D-893F-7447-A01F-F67AF86788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81E622-E951-4B4A-9483-5DAE956F0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F4C601-C567-EE4C-BF87-0D12900952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D908F1-F3F3-0346-BC86-FA977B555759}"/>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8" name="Footer Placeholder 7">
            <a:extLst>
              <a:ext uri="{FF2B5EF4-FFF2-40B4-BE49-F238E27FC236}">
                <a16:creationId xmlns:a16="http://schemas.microsoft.com/office/drawing/2014/main" id="{8B86220B-A260-AC46-841C-931D0D9970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2F07F3-9746-1246-90DD-AFD4A0F8235F}"/>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341920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1706-C3E8-904E-8D49-4BD66429F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8C53B4-6A46-D24A-AD87-2B7FB93762F3}"/>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4" name="Footer Placeholder 3">
            <a:extLst>
              <a:ext uri="{FF2B5EF4-FFF2-40B4-BE49-F238E27FC236}">
                <a16:creationId xmlns:a16="http://schemas.microsoft.com/office/drawing/2014/main" id="{21E8FEAF-1A4A-7342-A417-A161BFFE4D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0ABA92-547E-4C41-9313-FFBCD4C0DE3E}"/>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08465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A96F94-537A-FE45-9A4E-78D455D265D0}"/>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3" name="Footer Placeholder 2">
            <a:extLst>
              <a:ext uri="{FF2B5EF4-FFF2-40B4-BE49-F238E27FC236}">
                <a16:creationId xmlns:a16="http://schemas.microsoft.com/office/drawing/2014/main" id="{C149CFA0-4371-9E4F-B076-79B1B5F5A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E5F356-0927-7548-AB4D-F46D10340875}"/>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92921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9433-5987-B44F-86C7-36E1D7DBB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213FEC-8F7A-404A-B825-A1B3521B4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47950E-06DB-C146-AFBB-D4E3062B9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4ED61A-4C9F-A341-950C-18729680F373}"/>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6" name="Footer Placeholder 5">
            <a:extLst>
              <a:ext uri="{FF2B5EF4-FFF2-40B4-BE49-F238E27FC236}">
                <a16:creationId xmlns:a16="http://schemas.microsoft.com/office/drawing/2014/main" id="{01592079-1948-D74C-BE4F-F249C27BD8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3D7A8-3D37-1E41-B693-DEF1FAF84BAC}"/>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390036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B5E6-6371-0143-A181-28C336274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B192DB-776E-D949-A6DE-FCCCDE784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66389A-D41C-0C4A-B16F-0E6E7DF20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2FC2B6-41E3-ED43-AF88-43E895893A92}"/>
              </a:ext>
            </a:extLst>
          </p:cNvPr>
          <p:cNvSpPr>
            <a:spLocks noGrp="1"/>
          </p:cNvSpPr>
          <p:nvPr>
            <p:ph type="dt" sz="half" idx="10"/>
          </p:nvPr>
        </p:nvSpPr>
        <p:spPr/>
        <p:txBody>
          <a:bodyPr/>
          <a:lstStyle/>
          <a:p>
            <a:fld id="{8C55586D-7EA3-7A4F-A6D8-CC461E614551}" type="datetimeFigureOut">
              <a:rPr lang="en-US" smtClean="0"/>
              <a:t>2/13/2019</a:t>
            </a:fld>
            <a:endParaRPr lang="en-US"/>
          </a:p>
        </p:txBody>
      </p:sp>
      <p:sp>
        <p:nvSpPr>
          <p:cNvPr id="6" name="Footer Placeholder 5">
            <a:extLst>
              <a:ext uri="{FF2B5EF4-FFF2-40B4-BE49-F238E27FC236}">
                <a16:creationId xmlns:a16="http://schemas.microsoft.com/office/drawing/2014/main" id="{59885CEB-F171-7343-864B-881F03604F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C6D8ED-8C58-684B-8350-11E4C8241BAF}"/>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45112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A013C-6C21-2446-8872-99D28DA87D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4D6D37-149C-6047-B212-FE1B7F3C5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036C3-F93F-AA4D-BF99-A54C420CA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5586D-7EA3-7A4F-A6D8-CC461E614551}" type="datetimeFigureOut">
              <a:rPr lang="en-US" smtClean="0"/>
              <a:t>2/13/2019</a:t>
            </a:fld>
            <a:endParaRPr lang="en-US"/>
          </a:p>
        </p:txBody>
      </p:sp>
      <p:sp>
        <p:nvSpPr>
          <p:cNvPr id="5" name="Footer Placeholder 4">
            <a:extLst>
              <a:ext uri="{FF2B5EF4-FFF2-40B4-BE49-F238E27FC236}">
                <a16:creationId xmlns:a16="http://schemas.microsoft.com/office/drawing/2014/main" id="{B8E845A5-2C1F-764B-8A7D-AB9E489027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DEEC4C-C57B-EC4B-ADA4-C7CB68BD4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78A1F-8DF5-2946-ACB5-6F4D62A0E792}" type="slidenum">
              <a:rPr lang="en-US" smtClean="0"/>
              <a:t>‹#›</a:t>
            </a:fld>
            <a:endParaRPr lang="en-US"/>
          </a:p>
        </p:txBody>
      </p:sp>
    </p:spTree>
    <p:extLst>
      <p:ext uri="{BB962C8B-B14F-4D97-AF65-F5344CB8AC3E}">
        <p14:creationId xmlns:p14="http://schemas.microsoft.com/office/powerpoint/2010/main" val="390858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9D19-320B-F74A-B068-8A8CAB3A0A76}"/>
              </a:ext>
            </a:extLst>
          </p:cNvPr>
          <p:cNvSpPr>
            <a:spLocks noGrp="1"/>
          </p:cNvSpPr>
          <p:nvPr>
            <p:ph type="ctrTitle"/>
          </p:nvPr>
        </p:nvSpPr>
        <p:spPr>
          <a:xfrm>
            <a:off x="1524000" y="251679"/>
            <a:ext cx="9144000" cy="2701071"/>
          </a:xfrm>
        </p:spPr>
        <p:txBody>
          <a:bodyPr/>
          <a:lstStyle/>
          <a:p>
            <a:r>
              <a:rPr lang="en-US" dirty="0">
                <a:latin typeface="Times New Roman" panose="02020603050405020304" pitchFamily="18" charset="0"/>
                <a:cs typeface="Times New Roman" panose="02020603050405020304" pitchFamily="18" charset="0"/>
              </a:rPr>
              <a:t>Learning From Error</a:t>
            </a:r>
          </a:p>
        </p:txBody>
      </p:sp>
      <p:sp>
        <p:nvSpPr>
          <p:cNvPr id="3" name="Subtitle 2">
            <a:extLst>
              <a:ext uri="{FF2B5EF4-FFF2-40B4-BE49-F238E27FC236}">
                <a16:creationId xmlns:a16="http://schemas.microsoft.com/office/drawing/2014/main" id="{44A8CBB3-FC22-DC42-8B91-CCA8A9E1C201}"/>
              </a:ext>
            </a:extLst>
          </p:cNvPr>
          <p:cNvSpPr>
            <a:spLocks noGrp="1"/>
          </p:cNvSpPr>
          <p:nvPr>
            <p:ph type="subTitle" idx="1"/>
          </p:nvPr>
        </p:nvSpPr>
        <p:spPr>
          <a:xfrm>
            <a:off x="1524000" y="4021014"/>
            <a:ext cx="9144000" cy="1236785"/>
          </a:xfrm>
        </p:spPr>
        <p:txBody>
          <a:bodyPr>
            <a:normAutofit lnSpcReduction="10000"/>
          </a:bodyPr>
          <a:lstStyle/>
          <a:p>
            <a:r>
              <a:rPr lang="en-US" dirty="0">
                <a:latin typeface="Times New Roman" panose="02020603050405020304" pitchFamily="18" charset="0"/>
                <a:cs typeface="Times New Roman" panose="02020603050405020304" pitchFamily="18" charset="0"/>
              </a:rPr>
              <a:t>Ruaim </a:t>
            </a:r>
            <a:r>
              <a:rPr lang="en-US" dirty="0" err="1">
                <a:latin typeface="Times New Roman" panose="02020603050405020304" pitchFamily="18" charset="0"/>
                <a:cs typeface="Times New Roman" panose="02020603050405020304" pitchFamily="18" charset="0"/>
              </a:rPr>
              <a:t>Muaygil</a:t>
            </a:r>
            <a:r>
              <a:rPr lang="en-US" dirty="0">
                <a:latin typeface="Times New Roman" panose="02020603050405020304" pitchFamily="18" charset="0"/>
                <a:cs typeface="Times New Roman" panose="02020603050405020304" pitchFamily="18" charset="0"/>
              </a:rPr>
              <a:t>, MD, MBE, HEC-C, PhD</a:t>
            </a:r>
          </a:p>
          <a:p>
            <a:r>
              <a:rPr lang="en-US" dirty="0">
                <a:latin typeface="Times New Roman" panose="02020603050405020304" pitchFamily="18" charset="0"/>
                <a:cs typeface="Times New Roman" panose="02020603050405020304" pitchFamily="18" charset="0"/>
              </a:rPr>
              <a:t>Assistant Professor, Health Care Ethics</a:t>
            </a:r>
          </a:p>
          <a:p>
            <a:r>
              <a:rPr lang="en-US" dirty="0">
                <a:latin typeface="Times New Roman" panose="02020603050405020304" pitchFamily="18" charset="0"/>
                <a:cs typeface="Times New Roman" panose="02020603050405020304" pitchFamily="18" charset="0"/>
              </a:rPr>
              <a:t>Consultant, Clinical Ethics</a:t>
            </a:r>
          </a:p>
        </p:txBody>
      </p:sp>
    </p:spTree>
    <p:extLst>
      <p:ext uri="{BB962C8B-B14F-4D97-AF65-F5344CB8AC3E}">
        <p14:creationId xmlns:p14="http://schemas.microsoft.com/office/powerpoint/2010/main" val="33400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E33D-2078-1E40-AA44-538EDD70B71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Situations That Increase the Risk of Error</a:t>
            </a:r>
            <a:endParaRPr lang="en-US" dirty="0"/>
          </a:p>
        </p:txBody>
      </p:sp>
      <p:sp>
        <p:nvSpPr>
          <p:cNvPr id="3" name="Content Placeholder 2">
            <a:extLst>
              <a:ext uri="{FF2B5EF4-FFF2-40B4-BE49-F238E27FC236}">
                <a16:creationId xmlns:a16="http://schemas.microsoft.com/office/drawing/2014/main" id="{63C67A4C-0099-CF41-932C-164823276BA8}"/>
              </a:ext>
            </a:extLst>
          </p:cNvPr>
          <p:cNvSpPr>
            <a:spLocks noGrp="1"/>
          </p:cNvSpPr>
          <p:nvPr>
            <p:ph idx="1"/>
          </p:nvPr>
        </p:nvSpPr>
        <p:spPr>
          <a:xfrm>
            <a:off x="6564922" y="1825625"/>
            <a:ext cx="4788877" cy="4351338"/>
          </a:xfrm>
        </p:spPr>
        <p:txBody>
          <a:bodyPr/>
          <a:lstStyle/>
          <a:p>
            <a:pPr marL="0" indent="0">
              <a:buNone/>
            </a:pPr>
            <a:r>
              <a:rPr lang="en-US" dirty="0">
                <a:latin typeface="Times New Roman" panose="02020603050405020304" pitchFamily="18" charset="0"/>
                <a:cs typeface="Times New Roman" panose="02020603050405020304" pitchFamily="18" charset="0"/>
              </a:rPr>
              <a:t>3.   Inadequate checking:</a:t>
            </a:r>
          </a:p>
          <a:p>
            <a:pPr lvl="1"/>
            <a:r>
              <a:rPr lang="en-US" dirty="0">
                <a:latin typeface="Times New Roman" panose="02020603050405020304" pitchFamily="18" charset="0"/>
                <a:cs typeface="Times New Roman" panose="02020603050405020304" pitchFamily="18" charset="0"/>
              </a:rPr>
              <a:t>Proper checking techniques ensure patients receive the correct medications. </a:t>
            </a:r>
          </a:p>
          <a:p>
            <a:pPr marL="0" indent="0">
              <a:buNone/>
            </a:pPr>
            <a:r>
              <a:rPr lang="en-US" dirty="0">
                <a:latin typeface="Times New Roman" panose="02020603050405020304" pitchFamily="18" charset="0"/>
                <a:cs typeface="Times New Roman" panose="02020603050405020304" pitchFamily="18" charset="0"/>
              </a:rPr>
              <a:t>4.   Poor procedures: </a:t>
            </a:r>
          </a:p>
          <a:p>
            <a:pPr lvl="1"/>
            <a:r>
              <a:rPr lang="en-US" dirty="0">
                <a:latin typeface="Times New Roman" panose="02020603050405020304" pitchFamily="18" charset="0"/>
                <a:cs typeface="Times New Roman" panose="02020603050405020304" pitchFamily="18" charset="0"/>
              </a:rPr>
              <a:t>Inadequate preparation (sterilization, equipment.) </a:t>
            </a:r>
          </a:p>
          <a:p>
            <a:pPr lvl="1"/>
            <a:r>
              <a:rPr lang="en-US" dirty="0">
                <a:latin typeface="Times New Roman" panose="02020603050405020304" pitchFamily="18" charset="0"/>
                <a:cs typeface="Times New Roman" panose="02020603050405020304" pitchFamily="18" charset="0"/>
              </a:rPr>
              <a:t>Inadequate staffing.</a:t>
            </a:r>
          </a:p>
          <a:p>
            <a:pPr lvl="1"/>
            <a:r>
              <a:rPr lang="en-US" dirty="0">
                <a:latin typeface="Times New Roman" panose="02020603050405020304" pitchFamily="18" charset="0"/>
                <a:cs typeface="Times New Roman" panose="02020603050405020304" pitchFamily="18" charset="0"/>
              </a:rPr>
              <a:t>Inadequate attention to the particular patient. </a:t>
            </a:r>
          </a:p>
          <a:p>
            <a:endParaRPr lang="en-US" dirty="0"/>
          </a:p>
        </p:txBody>
      </p:sp>
      <p:pic>
        <p:nvPicPr>
          <p:cNvPr id="5" name="Picture 4">
            <a:extLst>
              <a:ext uri="{FF2B5EF4-FFF2-40B4-BE49-F238E27FC236}">
                <a16:creationId xmlns:a16="http://schemas.microsoft.com/office/drawing/2014/main" id="{4E586FF8-044C-6740-8B87-F276C298E5F4}"/>
              </a:ext>
            </a:extLst>
          </p:cNvPr>
          <p:cNvPicPr>
            <a:picLocks noChangeAspect="1"/>
          </p:cNvPicPr>
          <p:nvPr/>
        </p:nvPicPr>
        <p:blipFill>
          <a:blip r:embed="rId2"/>
          <a:stretch>
            <a:fillRect/>
          </a:stretch>
        </p:blipFill>
        <p:spPr>
          <a:xfrm>
            <a:off x="1034044" y="1825625"/>
            <a:ext cx="5164533" cy="4081647"/>
          </a:xfrm>
          <a:prstGeom prst="rect">
            <a:avLst/>
          </a:prstGeom>
        </p:spPr>
      </p:pic>
    </p:spTree>
    <p:extLst>
      <p:ext uri="{BB962C8B-B14F-4D97-AF65-F5344CB8AC3E}">
        <p14:creationId xmlns:p14="http://schemas.microsoft.com/office/powerpoint/2010/main" val="103163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BA02E-8570-B448-839A-834B4BD47C54}"/>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Individual Factors That Predispose to Error</a:t>
            </a:r>
            <a:br>
              <a:rPr lang="en-US" dirty="0"/>
            </a:br>
            <a:endParaRPr lang="en-US" dirty="0"/>
          </a:p>
        </p:txBody>
      </p:sp>
      <p:sp>
        <p:nvSpPr>
          <p:cNvPr id="3" name="Content Placeholder 2">
            <a:extLst>
              <a:ext uri="{FF2B5EF4-FFF2-40B4-BE49-F238E27FC236}">
                <a16:creationId xmlns:a16="http://schemas.microsoft.com/office/drawing/2014/main" id="{6C1C81C9-F518-9241-B25C-A9E6FA4D88E1}"/>
              </a:ext>
            </a:extLst>
          </p:cNvPr>
          <p:cNvSpPr>
            <a:spLocks noGrp="1"/>
          </p:cNvSpPr>
          <p:nvPr>
            <p:ph idx="1"/>
          </p:nvPr>
        </p:nvSpPr>
        <p:spPr>
          <a:xfrm>
            <a:off x="838200" y="1690688"/>
            <a:ext cx="10515600" cy="5053011"/>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1.    Limited Memory Capacity:</a:t>
            </a:r>
          </a:p>
          <a:p>
            <a:pPr lvl="1"/>
            <a:r>
              <a:rPr lang="en-US" dirty="0">
                <a:latin typeface="Times New Roman" panose="02020603050405020304" pitchFamily="18" charset="0"/>
                <a:cs typeface="Times New Roman" panose="02020603050405020304" pitchFamily="18" charset="0"/>
              </a:rPr>
              <a:t>Guidelines and protocols assist clinicians to provide care following the best available evidence. </a:t>
            </a:r>
          </a:p>
          <a:p>
            <a:pPr lvl="1"/>
            <a:r>
              <a:rPr lang="en-US" dirty="0">
                <a:latin typeface="Times New Roman" panose="02020603050405020304" pitchFamily="18" charset="0"/>
                <a:cs typeface="Times New Roman" panose="02020603050405020304" pitchFamily="18" charset="0"/>
              </a:rPr>
              <a:t>Checklists not memory. </a:t>
            </a:r>
          </a:p>
          <a:p>
            <a:pPr marL="0" indent="0">
              <a:buNone/>
            </a:pPr>
            <a:r>
              <a:rPr lang="en-US" dirty="0">
                <a:latin typeface="Times New Roman" panose="02020603050405020304" pitchFamily="18" charset="0"/>
                <a:cs typeface="Times New Roman" panose="02020603050405020304" pitchFamily="18" charset="0"/>
              </a:rPr>
              <a:t>2.     Fatigue: </a:t>
            </a:r>
          </a:p>
          <a:p>
            <a:pPr lvl="1"/>
            <a:r>
              <a:rPr lang="en-US" dirty="0">
                <a:latin typeface="Times New Roman" panose="02020603050405020304" pitchFamily="18" charset="0"/>
                <a:cs typeface="Times New Roman" panose="02020603050405020304" pitchFamily="18" charset="0"/>
              </a:rPr>
              <a:t>Known factor in errors. Many countries are reforming the excessive hours worked by doctors. </a:t>
            </a:r>
          </a:p>
          <a:p>
            <a:pPr lvl="1"/>
            <a:r>
              <a:rPr lang="en-US" dirty="0">
                <a:latin typeface="Times New Roman" panose="02020603050405020304" pitchFamily="18" charset="0"/>
                <a:cs typeface="Times New Roman" panose="02020603050405020304" pitchFamily="18" charset="0"/>
              </a:rPr>
              <a:t>2004 study: measured the effects of sleep deprivation on medical errors, interns working in the MICU and CCU made substantially more serious mistakes when they worked frequent shifts of 24 hours or more than when they worked shorter shifts. </a:t>
            </a:r>
          </a:p>
          <a:p>
            <a:endParaRPr lang="en-US" dirty="0"/>
          </a:p>
        </p:txBody>
      </p:sp>
    </p:spTree>
    <p:extLst>
      <p:ext uri="{BB962C8B-B14F-4D97-AF65-F5344CB8AC3E}">
        <p14:creationId xmlns:p14="http://schemas.microsoft.com/office/powerpoint/2010/main" val="2416479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9B435-F6AE-9047-A0CE-4122EBA7008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Individual Factors That Predispose to Error</a:t>
            </a:r>
            <a:endParaRPr lang="en-US" dirty="0"/>
          </a:p>
        </p:txBody>
      </p:sp>
      <p:sp>
        <p:nvSpPr>
          <p:cNvPr id="3" name="Content Placeholder 2">
            <a:extLst>
              <a:ext uri="{FF2B5EF4-FFF2-40B4-BE49-F238E27FC236}">
                <a16:creationId xmlns:a16="http://schemas.microsoft.com/office/drawing/2014/main" id="{8D7467C3-7BD1-9249-8216-E8317C692A16}"/>
              </a:ext>
            </a:extLst>
          </p:cNvPr>
          <p:cNvSpPr>
            <a:spLocks noGrp="1"/>
          </p:cNvSpPr>
          <p:nvPr>
            <p:ph idx="1"/>
          </p:nvPr>
        </p:nvSpPr>
        <p:spPr>
          <a:xfrm>
            <a:off x="838199" y="1825625"/>
            <a:ext cx="7332785" cy="4364160"/>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3.     Stress, hunger, illness: </a:t>
            </a:r>
          </a:p>
          <a:p>
            <a:pPr lvl="1"/>
            <a:r>
              <a:rPr lang="en-US" dirty="0">
                <a:latin typeface="Times New Roman" panose="02020603050405020304" pitchFamily="18" charset="0"/>
                <a:cs typeface="Times New Roman" panose="02020603050405020304" pitchFamily="18" charset="0"/>
              </a:rPr>
              <a:t>Clinicians must monitor their own well being. </a:t>
            </a:r>
          </a:p>
          <a:p>
            <a:pPr marL="0" indent="0">
              <a:buNone/>
            </a:pPr>
            <a:r>
              <a:rPr lang="en-US" dirty="0">
                <a:latin typeface="Times New Roman" panose="02020603050405020304" pitchFamily="18" charset="0"/>
                <a:cs typeface="Times New Roman" panose="02020603050405020304" pitchFamily="18" charset="0"/>
              </a:rPr>
              <a:t>4.     Language or cultural factors: </a:t>
            </a:r>
          </a:p>
          <a:p>
            <a:pPr lvl="1"/>
            <a:r>
              <a:rPr lang="en-US" dirty="0">
                <a:latin typeface="Times New Roman" panose="02020603050405020304" pitchFamily="18" charset="0"/>
                <a:cs typeface="Times New Roman" panose="02020603050405020304" pitchFamily="18" charset="0"/>
              </a:rPr>
              <a:t>Communication errors caused by language and cultural factors. </a:t>
            </a:r>
          </a:p>
          <a:p>
            <a:pPr lvl="1"/>
            <a:r>
              <a:rPr lang="en-US" dirty="0">
                <a:latin typeface="Times New Roman" panose="02020603050405020304" pitchFamily="18" charset="0"/>
                <a:cs typeface="Times New Roman" panose="02020603050405020304" pitchFamily="18" charset="0"/>
              </a:rPr>
              <a:t>Many patient–doctor interactions occur without an interpreter or understanding of the language. </a:t>
            </a:r>
          </a:p>
          <a:p>
            <a:pPr marL="0" indent="0">
              <a:buNone/>
            </a:pPr>
            <a:r>
              <a:rPr lang="en-US" dirty="0">
                <a:latin typeface="Times New Roman" panose="02020603050405020304" pitchFamily="18" charset="0"/>
                <a:cs typeface="Times New Roman" panose="02020603050405020304" pitchFamily="18" charset="0"/>
              </a:rPr>
              <a:t>5.     Hazardous attitudes: </a:t>
            </a:r>
          </a:p>
          <a:p>
            <a:pPr lvl="1"/>
            <a:r>
              <a:rPr lang="en-US" dirty="0">
                <a:latin typeface="Times New Roman" panose="02020603050405020304" pitchFamily="18" charset="0"/>
                <a:cs typeface="Times New Roman" panose="02020603050405020304" pitchFamily="18" charset="0"/>
              </a:rPr>
              <a:t>E.g. being more interested in practicing or getting experience than having concern for the patient’s well-being. </a:t>
            </a:r>
          </a:p>
          <a:p>
            <a:endParaRPr lang="en-US" dirty="0"/>
          </a:p>
        </p:txBody>
      </p:sp>
      <p:pic>
        <p:nvPicPr>
          <p:cNvPr id="5" name="Picture 4">
            <a:extLst>
              <a:ext uri="{FF2B5EF4-FFF2-40B4-BE49-F238E27FC236}">
                <a16:creationId xmlns:a16="http://schemas.microsoft.com/office/drawing/2014/main" id="{2C77BC3E-C478-E14F-BD24-B78E89FC0326}"/>
              </a:ext>
            </a:extLst>
          </p:cNvPr>
          <p:cNvPicPr>
            <a:picLocks noChangeAspect="1"/>
          </p:cNvPicPr>
          <p:nvPr/>
        </p:nvPicPr>
        <p:blipFill>
          <a:blip r:embed="rId2"/>
          <a:stretch>
            <a:fillRect/>
          </a:stretch>
        </p:blipFill>
        <p:spPr>
          <a:xfrm>
            <a:off x="8493176" y="2513135"/>
            <a:ext cx="3463873" cy="2305050"/>
          </a:xfrm>
          <a:prstGeom prst="rect">
            <a:avLst/>
          </a:prstGeom>
        </p:spPr>
      </p:pic>
    </p:spTree>
    <p:extLst>
      <p:ext uri="{BB962C8B-B14F-4D97-AF65-F5344CB8AC3E}">
        <p14:creationId xmlns:p14="http://schemas.microsoft.com/office/powerpoint/2010/main" val="285900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964A-4A5C-FF44-B1CF-2008FD35A2F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Learning From Error</a:t>
            </a:r>
          </a:p>
        </p:txBody>
      </p:sp>
      <p:sp>
        <p:nvSpPr>
          <p:cNvPr id="3" name="Content Placeholder 2">
            <a:extLst>
              <a:ext uri="{FF2B5EF4-FFF2-40B4-BE49-F238E27FC236}">
                <a16:creationId xmlns:a16="http://schemas.microsoft.com/office/drawing/2014/main" id="{6032B88C-8BBF-464E-85EE-CA916DE60534}"/>
              </a:ext>
            </a:extLst>
          </p:cNvPr>
          <p:cNvSpPr>
            <a:spLocks noGrp="1"/>
          </p:cNvSpPr>
          <p:nvPr>
            <p:ph idx="1"/>
          </p:nvPr>
        </p:nvSpPr>
        <p:spPr/>
        <p:txBody>
          <a:bodyPr>
            <a:normAutofit fontScale="92500" lnSpcReduction="10000"/>
          </a:bodyPr>
          <a:lstStyle/>
          <a:p>
            <a:pPr marL="514350" indent="-514350">
              <a:buFont typeface="+mj-lt"/>
              <a:buAutoNum type="arabicPeriod"/>
            </a:pPr>
            <a:r>
              <a:rPr lang="en-US" u="sng" dirty="0">
                <a:latin typeface="Times New Roman" panose="02020603050405020304" pitchFamily="18" charset="0"/>
                <a:cs typeface="Times New Roman" panose="02020603050405020304" pitchFamily="18" charset="0"/>
              </a:rPr>
              <a:t>Incident reporting: </a:t>
            </a:r>
          </a:p>
          <a:p>
            <a:r>
              <a:rPr lang="en-US" dirty="0">
                <a:latin typeface="Times New Roman" panose="02020603050405020304" pitchFamily="18" charset="0"/>
                <a:cs typeface="Times New Roman" panose="02020603050405020304" pitchFamily="18" charset="0"/>
              </a:rPr>
              <a:t>Collecting and analyzing information about any event that harmed or could have harmed a patient. </a:t>
            </a:r>
          </a:p>
          <a:p>
            <a:r>
              <a:rPr lang="en-US" dirty="0">
                <a:latin typeface="Times New Roman" panose="02020603050405020304" pitchFamily="18" charset="0"/>
                <a:cs typeface="Times New Roman" panose="02020603050405020304" pitchFamily="18" charset="0"/>
              </a:rPr>
              <a:t>An incident-reporting </a:t>
            </a:r>
            <a:r>
              <a:rPr lang="en-US" i="1" dirty="0">
                <a:latin typeface="Times New Roman" panose="02020603050405020304" pitchFamily="18" charset="0"/>
                <a:cs typeface="Times New Roman" panose="02020603050405020304" pitchFamily="18" charset="0"/>
              </a:rPr>
              <a:t>system</a:t>
            </a:r>
            <a:r>
              <a:rPr lang="en-US" dirty="0">
                <a:latin typeface="Times New Roman" panose="02020603050405020304" pitchFamily="18" charset="0"/>
                <a:cs typeface="Times New Roman" panose="02020603050405020304" pitchFamily="18" charset="0"/>
              </a:rPr>
              <a:t> allows the health organization to identify and eliminate “error traps”. </a:t>
            </a:r>
          </a:p>
          <a:p>
            <a:r>
              <a:rPr lang="en-US" dirty="0">
                <a:latin typeface="Times New Roman" panose="02020603050405020304" pitchFamily="18" charset="0"/>
                <a:cs typeface="Times New Roman" panose="02020603050405020304" pitchFamily="18" charset="0"/>
              </a:rPr>
              <a:t>Organizations with a strong reporting culture learn from errors because staff report problems without fear of ridicule or reprimand. </a:t>
            </a:r>
          </a:p>
          <a:p>
            <a:r>
              <a:rPr lang="en-US" dirty="0">
                <a:latin typeface="Times New Roman" panose="02020603050405020304" pitchFamily="18" charset="0"/>
                <a:cs typeface="Times New Roman" panose="02020603050405020304" pitchFamily="18" charset="0"/>
              </a:rPr>
              <a:t>Successful reporting strategies:</a:t>
            </a:r>
          </a:p>
          <a:p>
            <a:pPr lvl="1"/>
            <a:r>
              <a:rPr lang="en-US" dirty="0">
                <a:latin typeface="Times New Roman" panose="02020603050405020304" pitchFamily="18" charset="0"/>
                <a:cs typeface="Times New Roman" panose="02020603050405020304" pitchFamily="18" charset="0"/>
              </a:rPr>
              <a:t>Anonymous reporting. </a:t>
            </a:r>
          </a:p>
          <a:p>
            <a:pPr lvl="1"/>
            <a:r>
              <a:rPr lang="en-US" dirty="0">
                <a:latin typeface="Times New Roman" panose="02020603050405020304" pitchFamily="18" charset="0"/>
                <a:cs typeface="Times New Roman" panose="02020603050405020304" pitchFamily="18" charset="0"/>
              </a:rPr>
              <a:t>Timely feedback. </a:t>
            </a:r>
          </a:p>
          <a:p>
            <a:pPr lvl="1"/>
            <a:r>
              <a:rPr lang="en-US" dirty="0">
                <a:latin typeface="Times New Roman" panose="02020603050405020304" pitchFamily="18" charset="0"/>
                <a:cs typeface="Times New Roman" panose="02020603050405020304" pitchFamily="18" charset="0"/>
              </a:rPr>
              <a:t>Open acknowledgement of successes resulting from reporting.</a:t>
            </a:r>
          </a:p>
          <a:p>
            <a:pPr marL="457200" lvl="1" indent="0">
              <a:buNone/>
            </a:pPr>
            <a:endParaRPr lang="en-US" dirty="0"/>
          </a:p>
          <a:p>
            <a:endParaRPr lang="en-US" dirty="0"/>
          </a:p>
        </p:txBody>
      </p:sp>
    </p:spTree>
    <p:extLst>
      <p:ext uri="{BB962C8B-B14F-4D97-AF65-F5344CB8AC3E}">
        <p14:creationId xmlns:p14="http://schemas.microsoft.com/office/powerpoint/2010/main" val="331601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7B0B-A847-A44F-8328-EC2DB857296D}"/>
              </a:ext>
            </a:extLst>
          </p:cNvPr>
          <p:cNvSpPr>
            <a:spLocks noGrp="1"/>
          </p:cNvSpPr>
          <p:nvPr>
            <p:ph type="title"/>
          </p:nvPr>
        </p:nvSpPr>
        <p:spPr>
          <a:xfrm>
            <a:off x="838200" y="365125"/>
            <a:ext cx="10515600" cy="5492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2ACE9EE-A014-8642-B728-6CDD72E4A9A8}"/>
              </a:ext>
            </a:extLst>
          </p:cNvPr>
          <p:cNvSpPr>
            <a:spLocks noGrp="1"/>
          </p:cNvSpPr>
          <p:nvPr>
            <p:ph idx="1"/>
          </p:nvPr>
        </p:nvSpPr>
        <p:spPr>
          <a:xfrm>
            <a:off x="838200" y="1289538"/>
            <a:ext cx="11166231" cy="5040924"/>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2.    </a:t>
            </a:r>
            <a:r>
              <a:rPr lang="en-US" u="sng" dirty="0">
                <a:latin typeface="Times New Roman" panose="02020603050405020304" pitchFamily="18" charset="0"/>
                <a:cs typeface="Times New Roman" panose="02020603050405020304" pitchFamily="18" charset="0"/>
              </a:rPr>
              <a:t>Root cause analysis:</a:t>
            </a:r>
          </a:p>
          <a:p>
            <a:r>
              <a:rPr lang="en-US" dirty="0">
                <a:latin typeface="Times New Roman" panose="02020603050405020304" pitchFamily="18" charset="0"/>
                <a:cs typeface="Times New Roman" panose="02020603050405020304" pitchFamily="18" charset="0"/>
              </a:rPr>
              <a:t>A highly structured system approach to incident analysis that is generally reserved for the most serious patient harm episodes. </a:t>
            </a:r>
          </a:p>
          <a:p>
            <a:r>
              <a:rPr lang="en-US" dirty="0">
                <a:latin typeface="Times New Roman" panose="02020603050405020304" pitchFamily="18" charset="0"/>
                <a:cs typeface="Times New Roman" panose="02020603050405020304" pitchFamily="18" charset="0"/>
              </a:rPr>
              <a:t>Goal is to evaluate, analyze and develop</a:t>
            </a:r>
            <a:r>
              <a:rPr lang="en-US" i="1" dirty="0">
                <a:latin typeface="Times New Roman" panose="02020603050405020304" pitchFamily="18" charset="0"/>
                <a:cs typeface="Times New Roman" panose="02020603050405020304" pitchFamily="18" charset="0"/>
              </a:rPr>
              <a:t> system </a:t>
            </a:r>
            <a:r>
              <a:rPr lang="en-US" dirty="0">
                <a:latin typeface="Times New Roman" panose="02020603050405020304" pitchFamily="18" charset="0"/>
                <a:cs typeface="Times New Roman" panose="02020603050405020304" pitchFamily="18" charset="0"/>
              </a:rPr>
              <a:t>improvements for the most serious adverse events.</a:t>
            </a:r>
          </a:p>
          <a:p>
            <a:r>
              <a:rPr lang="en-US" dirty="0">
                <a:latin typeface="Times New Roman" panose="02020603050405020304" pitchFamily="18" charset="0"/>
                <a:cs typeface="Times New Roman" panose="02020603050405020304" pitchFamily="18" charset="0"/>
              </a:rPr>
              <a:t>Triages the reported incidents to ensure those indicating the most serious risk to the organization are dealt with first. </a:t>
            </a:r>
          </a:p>
          <a:p>
            <a:r>
              <a:rPr lang="en-US" dirty="0">
                <a:latin typeface="Times New Roman" panose="02020603050405020304" pitchFamily="18" charset="0"/>
                <a:cs typeface="Times New Roman" panose="02020603050405020304" pitchFamily="18" charset="0"/>
              </a:rPr>
              <a:t>Prevention- not blame or punishment. </a:t>
            </a:r>
          </a:p>
          <a:p>
            <a:r>
              <a:rPr lang="en-US" dirty="0">
                <a:latin typeface="Times New Roman" panose="02020603050405020304" pitchFamily="18" charset="0"/>
                <a:cs typeface="Times New Roman" panose="02020603050405020304" pitchFamily="18" charset="0"/>
              </a:rPr>
              <a:t>Systems level vulnerabilities, not individual performance. </a:t>
            </a:r>
          </a:p>
          <a:p>
            <a:r>
              <a:rPr lang="en-US" dirty="0">
                <a:latin typeface="Times New Roman" panose="02020603050405020304" pitchFamily="18" charset="0"/>
                <a:cs typeface="Times New Roman" panose="02020603050405020304" pitchFamily="18" charset="0"/>
              </a:rPr>
              <a:t>Multiple factors: communication, training, fatigue, scheduling, rostering, environment, equipment, rules, policies and barriers. </a:t>
            </a:r>
          </a:p>
          <a:p>
            <a:endParaRPr lang="en-US" dirty="0"/>
          </a:p>
        </p:txBody>
      </p:sp>
    </p:spTree>
    <p:extLst>
      <p:ext uri="{BB962C8B-B14F-4D97-AF65-F5344CB8AC3E}">
        <p14:creationId xmlns:p14="http://schemas.microsoft.com/office/powerpoint/2010/main" val="251600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6696-C5DF-6945-80A0-07CD4AD9176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Root Cause Analysis</a:t>
            </a:r>
          </a:p>
        </p:txBody>
      </p:sp>
      <p:sp>
        <p:nvSpPr>
          <p:cNvPr id="3" name="Content Placeholder 2">
            <a:extLst>
              <a:ext uri="{FF2B5EF4-FFF2-40B4-BE49-F238E27FC236}">
                <a16:creationId xmlns:a16="http://schemas.microsoft.com/office/drawing/2014/main" id="{4F848B58-889E-0545-8B1B-57A041D2A0CC}"/>
              </a:ext>
            </a:extLst>
          </p:cNvPr>
          <p:cNvSpPr>
            <a:spLocks noGrp="1"/>
          </p:cNvSpPr>
          <p:nvPr>
            <p:ph idx="1"/>
          </p:nvPr>
        </p:nvSpPr>
        <p:spPr>
          <a:xfrm>
            <a:off x="838200" y="1825625"/>
            <a:ext cx="7110046" cy="4351338"/>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Defining characteristics:</a:t>
            </a:r>
          </a:p>
          <a:p>
            <a:pPr lvl="1"/>
            <a:r>
              <a:rPr lang="en-US" dirty="0">
                <a:latin typeface="Times New Roman" panose="02020603050405020304" pitchFamily="18" charset="0"/>
                <a:cs typeface="Times New Roman" panose="02020603050405020304" pitchFamily="18" charset="0"/>
              </a:rPr>
              <a:t>Review by an interprofessional team knowledgeable about the processes involved in the event. </a:t>
            </a:r>
          </a:p>
          <a:p>
            <a:pPr lvl="1"/>
            <a:r>
              <a:rPr lang="en-US" dirty="0">
                <a:latin typeface="Times New Roman" panose="02020603050405020304" pitchFamily="18" charset="0"/>
                <a:cs typeface="Times New Roman" panose="02020603050405020304" pitchFamily="18" charset="0"/>
              </a:rPr>
              <a:t>Analysis of systems and processes rather than individual performance. </a:t>
            </a:r>
          </a:p>
          <a:p>
            <a:pPr lvl="1"/>
            <a:r>
              <a:rPr lang="en-US" dirty="0">
                <a:latin typeface="Times New Roman" panose="02020603050405020304" pitchFamily="18" charset="0"/>
                <a:cs typeface="Times New Roman" panose="02020603050405020304" pitchFamily="18" charset="0"/>
              </a:rPr>
              <a:t>Deep analysis using “what” and “why” probes until all aspects of the process are reviewed and contributing factors are considered.</a:t>
            </a:r>
          </a:p>
          <a:p>
            <a:pPr lvl="1"/>
            <a:r>
              <a:rPr lang="en-US" dirty="0">
                <a:latin typeface="Times New Roman" panose="02020603050405020304" pitchFamily="18" charset="0"/>
                <a:cs typeface="Times New Roman" panose="02020603050405020304" pitchFamily="18" charset="0"/>
              </a:rPr>
              <a:t>Identification of potential improvements that could be made in systems or processes to improve performance and reduce the likelihood of such adverse events or close calls in the future </a:t>
            </a:r>
          </a:p>
          <a:p>
            <a:endParaRPr lang="en-US" dirty="0">
              <a:effectLst/>
            </a:endParaRPr>
          </a:p>
          <a:p>
            <a:endParaRPr lang="en-US" dirty="0"/>
          </a:p>
        </p:txBody>
      </p:sp>
      <p:pic>
        <p:nvPicPr>
          <p:cNvPr id="5" name="Picture 4">
            <a:extLst>
              <a:ext uri="{FF2B5EF4-FFF2-40B4-BE49-F238E27FC236}">
                <a16:creationId xmlns:a16="http://schemas.microsoft.com/office/drawing/2014/main" id="{D6806CF6-B24B-5841-ADCB-8D32FA78A8AE}"/>
              </a:ext>
            </a:extLst>
          </p:cNvPr>
          <p:cNvPicPr>
            <a:picLocks noChangeAspect="1"/>
          </p:cNvPicPr>
          <p:nvPr/>
        </p:nvPicPr>
        <p:blipFill>
          <a:blip r:embed="rId2"/>
          <a:stretch>
            <a:fillRect/>
          </a:stretch>
        </p:blipFill>
        <p:spPr>
          <a:xfrm>
            <a:off x="8229600" y="2379785"/>
            <a:ext cx="3609189" cy="2949818"/>
          </a:xfrm>
          <a:prstGeom prst="rect">
            <a:avLst/>
          </a:prstGeom>
        </p:spPr>
      </p:pic>
    </p:spTree>
    <p:extLst>
      <p:ext uri="{BB962C8B-B14F-4D97-AF65-F5344CB8AC3E}">
        <p14:creationId xmlns:p14="http://schemas.microsoft.com/office/powerpoint/2010/main" val="2511878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3D74E-B0B1-444E-B763-8D0470F40CB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Practice Strategies to Reduce Errors </a:t>
            </a:r>
            <a:br>
              <a:rPr lang="en-US" dirty="0"/>
            </a:br>
            <a:endParaRPr lang="en-US" dirty="0"/>
          </a:p>
        </p:txBody>
      </p:sp>
      <p:sp>
        <p:nvSpPr>
          <p:cNvPr id="3" name="Content Placeholder 2">
            <a:extLst>
              <a:ext uri="{FF2B5EF4-FFF2-40B4-BE49-F238E27FC236}">
                <a16:creationId xmlns:a16="http://schemas.microsoft.com/office/drawing/2014/main" id="{39BD2107-3606-FA49-85AF-F7C32E51506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Know yourself (eat well, sleep well and look after yourself).</a:t>
            </a:r>
          </a:p>
          <a:p>
            <a:r>
              <a:rPr lang="en-US" dirty="0">
                <a:latin typeface="Times New Roman" panose="02020603050405020304" pitchFamily="18" charset="0"/>
                <a:cs typeface="Times New Roman" panose="02020603050405020304" pitchFamily="18" charset="0"/>
              </a:rPr>
              <a:t>Know your environment.</a:t>
            </a:r>
          </a:p>
          <a:p>
            <a:r>
              <a:rPr lang="en-US" dirty="0">
                <a:latin typeface="Times New Roman" panose="02020603050405020304" pitchFamily="18" charset="0"/>
                <a:cs typeface="Times New Roman" panose="02020603050405020304" pitchFamily="18" charset="0"/>
              </a:rPr>
              <a:t>Know your task(s). </a:t>
            </a:r>
          </a:p>
          <a:p>
            <a:r>
              <a:rPr lang="en-US" dirty="0">
                <a:latin typeface="Times New Roman" panose="02020603050405020304" pitchFamily="18" charset="0"/>
                <a:cs typeface="Times New Roman" panose="02020603050405020304" pitchFamily="18" charset="0"/>
              </a:rPr>
              <a:t>Preparation and planning (What if...). </a:t>
            </a:r>
          </a:p>
          <a:p>
            <a:r>
              <a:rPr lang="en-US" dirty="0">
                <a:latin typeface="Times New Roman" panose="02020603050405020304" pitchFamily="18" charset="0"/>
                <a:cs typeface="Times New Roman" panose="02020603050405020304" pitchFamily="18" charset="0"/>
              </a:rPr>
              <a:t>Build checks into the routine. </a:t>
            </a:r>
          </a:p>
          <a:p>
            <a:r>
              <a:rPr lang="en-US" dirty="0">
                <a:latin typeface="Times New Roman" panose="02020603050405020304" pitchFamily="18" charset="0"/>
                <a:cs typeface="Times New Roman" panose="02020603050405020304" pitchFamily="18" charset="0"/>
              </a:rPr>
              <a:t>Ask if you do not know. </a:t>
            </a:r>
          </a:p>
          <a:p>
            <a:endParaRPr lang="en-US" dirty="0"/>
          </a:p>
          <a:p>
            <a:endParaRPr lang="en-US" dirty="0"/>
          </a:p>
        </p:txBody>
      </p:sp>
      <p:pic>
        <p:nvPicPr>
          <p:cNvPr id="5" name="Picture 4">
            <a:extLst>
              <a:ext uri="{FF2B5EF4-FFF2-40B4-BE49-F238E27FC236}">
                <a16:creationId xmlns:a16="http://schemas.microsoft.com/office/drawing/2014/main" id="{22A3EF5E-282B-8043-9DFC-A2017878DC08}"/>
              </a:ext>
            </a:extLst>
          </p:cNvPr>
          <p:cNvPicPr>
            <a:picLocks noChangeAspect="1"/>
          </p:cNvPicPr>
          <p:nvPr/>
        </p:nvPicPr>
        <p:blipFill>
          <a:blip r:embed="rId2"/>
          <a:stretch>
            <a:fillRect/>
          </a:stretch>
        </p:blipFill>
        <p:spPr>
          <a:xfrm>
            <a:off x="7851042" y="3848100"/>
            <a:ext cx="3289300" cy="2463800"/>
          </a:xfrm>
          <a:prstGeom prst="rect">
            <a:avLst/>
          </a:prstGeom>
        </p:spPr>
      </p:pic>
    </p:spTree>
    <p:extLst>
      <p:ext uri="{BB962C8B-B14F-4D97-AF65-F5344CB8AC3E}">
        <p14:creationId xmlns:p14="http://schemas.microsoft.com/office/powerpoint/2010/main" val="348973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FE4F-822E-BF48-B576-699D08C6F53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Practice Strategies to Reduce Errors</a:t>
            </a:r>
            <a:endParaRPr lang="en-US" dirty="0"/>
          </a:p>
        </p:txBody>
      </p:sp>
      <p:sp>
        <p:nvSpPr>
          <p:cNvPr id="3" name="Content Placeholder 2">
            <a:extLst>
              <a:ext uri="{FF2B5EF4-FFF2-40B4-BE49-F238E27FC236}">
                <a16:creationId xmlns:a16="http://schemas.microsoft.com/office/drawing/2014/main" id="{5480355D-F8ED-DB47-84A2-25F2F0F1D9F8}"/>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Assume that errors will be made. Be prepared for them.</a:t>
            </a:r>
          </a:p>
          <a:p>
            <a:r>
              <a:rPr lang="en-US" dirty="0">
                <a:latin typeface="Times New Roman" panose="02020603050405020304" pitchFamily="18" charset="0"/>
                <a:cs typeface="Times New Roman" panose="02020603050405020304" pitchFamily="18" charset="0"/>
              </a:rPr>
              <a:t>Identify those circumstances most likely to lead to errors. </a:t>
            </a:r>
          </a:p>
          <a:p>
            <a:r>
              <a:rPr lang="en-US" dirty="0">
                <a:latin typeface="Times New Roman" panose="02020603050405020304" pitchFamily="18" charset="0"/>
                <a:cs typeface="Times New Roman" panose="02020603050405020304" pitchFamily="18" charset="0"/>
              </a:rPr>
              <a:t>Have contingencies in place to cope with problems, interruptions and distractions. </a:t>
            </a:r>
          </a:p>
          <a:p>
            <a:r>
              <a:rPr lang="en-US" dirty="0">
                <a:latin typeface="Times New Roman" panose="02020603050405020304" pitchFamily="18" charset="0"/>
                <a:cs typeface="Times New Roman" panose="02020603050405020304" pitchFamily="18" charset="0"/>
              </a:rPr>
              <a:t>Always mentally rehearse complex procedures or if it is the first time you are doing an activity involving a patient. </a:t>
            </a:r>
          </a:p>
          <a:p>
            <a:endParaRPr lang="en-US" dirty="0"/>
          </a:p>
        </p:txBody>
      </p:sp>
    </p:spTree>
    <p:extLst>
      <p:ext uri="{BB962C8B-B14F-4D97-AF65-F5344CB8AC3E}">
        <p14:creationId xmlns:p14="http://schemas.microsoft.com/office/powerpoint/2010/main" val="290587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FA77-F41A-8142-B77E-DC0861F58CE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Helpful Tips</a:t>
            </a:r>
          </a:p>
        </p:txBody>
      </p:sp>
      <p:sp>
        <p:nvSpPr>
          <p:cNvPr id="3" name="Content Placeholder 2">
            <a:extLst>
              <a:ext uri="{FF2B5EF4-FFF2-40B4-BE49-F238E27FC236}">
                <a16:creationId xmlns:a16="http://schemas.microsoft.com/office/drawing/2014/main" id="{E7521B1A-A327-1A4A-B01C-7E6CC798048B}"/>
              </a:ext>
            </a:extLst>
          </p:cNvPr>
          <p:cNvSpPr>
            <a:spLocks noGrp="1"/>
          </p:cNvSpPr>
          <p:nvPr>
            <p:ph idx="1"/>
          </p:nvPr>
        </p:nvSpPr>
        <p:spPr>
          <a:xfrm>
            <a:off x="838200" y="1985993"/>
            <a:ext cx="6289431" cy="4190970"/>
          </a:xfrm>
        </p:spPr>
        <p:txBody>
          <a:bodyPr>
            <a:normAutofit/>
          </a:bodyPr>
          <a:lstStyle/>
          <a:p>
            <a:r>
              <a:rPr lang="en-US" dirty="0">
                <a:latin typeface="Times New Roman" panose="02020603050405020304" pitchFamily="18" charset="0"/>
                <a:cs typeface="Times New Roman" panose="02020603050405020304" pitchFamily="18" charset="0"/>
              </a:rPr>
              <a:t>Avoid reliance on memory. </a:t>
            </a:r>
          </a:p>
          <a:p>
            <a:r>
              <a:rPr lang="en-US" dirty="0">
                <a:latin typeface="Times New Roman" panose="02020603050405020304" pitchFamily="18" charset="0"/>
                <a:cs typeface="Times New Roman" panose="02020603050405020304" pitchFamily="18" charset="0"/>
              </a:rPr>
              <a:t>Simplify processes. </a:t>
            </a:r>
          </a:p>
          <a:p>
            <a:r>
              <a:rPr lang="en-US" dirty="0">
                <a:latin typeface="Times New Roman" panose="02020603050405020304" pitchFamily="18" charset="0"/>
                <a:cs typeface="Times New Roman" panose="02020603050405020304" pitchFamily="18" charset="0"/>
              </a:rPr>
              <a:t>Standardize common processes and procedures.</a:t>
            </a:r>
          </a:p>
          <a:p>
            <a:r>
              <a:rPr lang="en-US" dirty="0">
                <a:latin typeface="Times New Roman" panose="02020603050405020304" pitchFamily="18" charset="0"/>
                <a:cs typeface="Times New Roman" panose="02020603050405020304" pitchFamily="18" charset="0"/>
              </a:rPr>
              <a:t>Routinely use checklists. </a:t>
            </a:r>
          </a:p>
          <a:p>
            <a:r>
              <a:rPr lang="en-US" dirty="0">
                <a:latin typeface="Times New Roman" panose="02020603050405020304" pitchFamily="18" charset="0"/>
                <a:cs typeface="Times New Roman" panose="02020603050405020304" pitchFamily="18" charset="0"/>
              </a:rPr>
              <a:t>Decrease the reliance on vigilance. </a:t>
            </a:r>
          </a:p>
          <a:p>
            <a:endParaRPr lang="en-US" dirty="0"/>
          </a:p>
          <a:p>
            <a:pPr marL="0" indent="0">
              <a:buNone/>
            </a:pPr>
            <a:endParaRPr lang="en-US" dirty="0"/>
          </a:p>
        </p:txBody>
      </p:sp>
      <p:pic>
        <p:nvPicPr>
          <p:cNvPr id="5" name="Picture 4">
            <a:extLst>
              <a:ext uri="{FF2B5EF4-FFF2-40B4-BE49-F238E27FC236}">
                <a16:creationId xmlns:a16="http://schemas.microsoft.com/office/drawing/2014/main" id="{5F3F06DA-06EE-D94A-A5E1-0A48B74B7D0F}"/>
              </a:ext>
            </a:extLst>
          </p:cNvPr>
          <p:cNvPicPr>
            <a:picLocks noChangeAspect="1"/>
          </p:cNvPicPr>
          <p:nvPr/>
        </p:nvPicPr>
        <p:blipFill>
          <a:blip r:embed="rId2"/>
          <a:stretch>
            <a:fillRect/>
          </a:stretch>
        </p:blipFill>
        <p:spPr>
          <a:xfrm>
            <a:off x="7422181" y="1985993"/>
            <a:ext cx="4314930" cy="4030602"/>
          </a:xfrm>
          <a:prstGeom prst="rect">
            <a:avLst/>
          </a:prstGeom>
        </p:spPr>
      </p:pic>
    </p:spTree>
    <p:extLst>
      <p:ext uri="{BB962C8B-B14F-4D97-AF65-F5344CB8AC3E}">
        <p14:creationId xmlns:p14="http://schemas.microsoft.com/office/powerpoint/2010/main" val="3379930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6E72-BA71-7944-87C1-9DEDDEA2D1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870251-A403-5240-9205-C4E662FB1FF6}"/>
              </a:ext>
            </a:extLst>
          </p:cNvPr>
          <p:cNvSpPr>
            <a:spLocks noGrp="1"/>
          </p:cNvSpPr>
          <p:nvPr>
            <p:ph idx="1"/>
          </p:nvPr>
        </p:nvSpPr>
        <p:spPr>
          <a:xfrm>
            <a:off x="838200" y="471488"/>
            <a:ext cx="10515600" cy="5705475"/>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A 78 year old woman who is blind and deaf without speech is admitted to the hospital clutching her abdomen and moaning. She had been like that for a couple of hours and had also vomited a few times. On examination she had some epigastric tenderness, her heart and lungs were normal, and her blood pressure was slightly low. Routine blood investigations were normal.  She is given anti-spasmodic drugs but a few hours later she is still in severe pain. An ultrasound scan ruled out problems with the patient's gallbladder. An endoscopy on the following day produced negative results. On the fifth day, the patient died: the causes undiagnosed, her suffering unrelieved. As the resident prepares to write a case summary, he discovers the patient’s ECG- performed on the date of admission but never checked by the team- showing textbook signs of an extensive acute myocardial infarction. Horrified, the resident shows the tracing to the consultant who says “making a fuss about this won't bring her back.”</a:t>
            </a:r>
          </a:p>
        </p:txBody>
      </p:sp>
    </p:spTree>
    <p:extLst>
      <p:ext uri="{BB962C8B-B14F-4D97-AF65-F5344CB8AC3E}">
        <p14:creationId xmlns:p14="http://schemas.microsoft.com/office/powerpoint/2010/main" val="3354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5F0F-5D7A-FE44-B4E2-47C266896E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BF5686-3E08-4846-9BB6-93840C4F7738}"/>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21-year-old male was being treated for non- Hodgkin’s lymphoma. A syringe containing vincristine for another patient had been accidentally delivered to the patient’s bedside. A physician administered vincristine via a spinal route, believing it was a different medication. The error was not recognized and the patient died three days later. </a:t>
            </a:r>
          </a:p>
          <a:p>
            <a:endParaRPr lang="en-US" dirty="0"/>
          </a:p>
        </p:txBody>
      </p:sp>
    </p:spTree>
    <p:extLst>
      <p:ext uri="{BB962C8B-B14F-4D97-AF65-F5344CB8AC3E}">
        <p14:creationId xmlns:p14="http://schemas.microsoft.com/office/powerpoint/2010/main" val="366867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3041-CE53-3E40-A1AE-F3B0F7149D2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C23575C5-CA93-F441-B1AE-A6704BB61CBA}"/>
              </a:ext>
            </a:extLst>
          </p:cNvPr>
          <p:cNvSpPr>
            <a:spLocks noGrp="1"/>
          </p:cNvSpPr>
          <p:nvPr>
            <p:ph idx="1"/>
          </p:nvPr>
        </p:nvSpPr>
        <p:spPr>
          <a:xfrm>
            <a:off x="838199" y="1825625"/>
            <a:ext cx="6405685" cy="4540006"/>
          </a:xfrm>
        </p:spPr>
        <p:txBody>
          <a:bodyPr/>
          <a:lstStyle/>
          <a:p>
            <a:r>
              <a:rPr lang="en-US" dirty="0">
                <a:latin typeface="Times New Roman" panose="02020603050405020304" pitchFamily="18" charset="0"/>
                <a:cs typeface="Times New Roman" panose="02020603050405020304" pitchFamily="18" charset="0"/>
              </a:rPr>
              <a:t>Understand the nature of error.</a:t>
            </a:r>
          </a:p>
          <a:p>
            <a:r>
              <a:rPr lang="en-US" dirty="0">
                <a:latin typeface="Times New Roman" panose="02020603050405020304" pitchFamily="18" charset="0"/>
                <a:cs typeface="Times New Roman" panose="02020603050405020304" pitchFamily="18" charset="0"/>
              </a:rPr>
              <a:t>Explain the terms: error, violation, near miss, hindsight bias. </a:t>
            </a:r>
          </a:p>
          <a:p>
            <a:r>
              <a:rPr lang="en-US" dirty="0">
                <a:latin typeface="Times New Roman" panose="02020603050405020304" pitchFamily="18" charset="0"/>
                <a:cs typeface="Times New Roman" panose="02020603050405020304" pitchFamily="18" charset="0"/>
              </a:rPr>
              <a:t>Learn from errors through:</a:t>
            </a:r>
          </a:p>
          <a:p>
            <a:pPr lvl="1"/>
            <a:r>
              <a:rPr lang="en-US" dirty="0">
                <a:latin typeface="Times New Roman" panose="02020603050405020304" pitchFamily="18" charset="0"/>
                <a:cs typeface="Times New Roman" panose="02020603050405020304" pitchFamily="18" charset="0"/>
              </a:rPr>
              <a:t>Analyzing adverse events. </a:t>
            </a:r>
          </a:p>
          <a:p>
            <a:pPr lvl="1"/>
            <a:r>
              <a:rPr lang="en-US" dirty="0">
                <a:latin typeface="Times New Roman" panose="02020603050405020304" pitchFamily="18" charset="0"/>
                <a:cs typeface="Times New Roman" panose="02020603050405020304" pitchFamily="18" charset="0"/>
              </a:rPr>
              <a:t>Practicing strategies to reduce errors. </a:t>
            </a:r>
          </a:p>
          <a:p>
            <a:r>
              <a:rPr lang="en-US" dirty="0">
                <a:latin typeface="Times New Roman" panose="02020603050405020304" pitchFamily="18" charset="0"/>
                <a:cs typeface="Times New Roman" panose="02020603050405020304" pitchFamily="18" charset="0"/>
              </a:rPr>
              <a:t>Understand how learning from error improves patient safety. </a:t>
            </a:r>
          </a:p>
          <a:p>
            <a:endParaRPr lang="en-US" dirty="0">
              <a:latin typeface="Times New Roman" panose="02020603050405020304" pitchFamily="18"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786C8AAA-E996-624A-84EB-7E73373858D9}"/>
              </a:ext>
            </a:extLst>
          </p:cNvPr>
          <p:cNvPicPr>
            <a:picLocks noChangeAspect="1"/>
          </p:cNvPicPr>
          <p:nvPr/>
        </p:nvPicPr>
        <p:blipFill>
          <a:blip r:embed="rId2"/>
          <a:stretch>
            <a:fillRect/>
          </a:stretch>
        </p:blipFill>
        <p:spPr>
          <a:xfrm>
            <a:off x="7243885" y="2279650"/>
            <a:ext cx="4292600" cy="3213100"/>
          </a:xfrm>
          <a:prstGeom prst="rect">
            <a:avLst/>
          </a:prstGeom>
        </p:spPr>
      </p:pic>
    </p:spTree>
    <p:extLst>
      <p:ext uri="{BB962C8B-B14F-4D97-AF65-F5344CB8AC3E}">
        <p14:creationId xmlns:p14="http://schemas.microsoft.com/office/powerpoint/2010/main" val="420285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3DEB6-DD97-474C-A740-96D96BAEFF7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do we mean by “error”?</a:t>
            </a:r>
          </a:p>
        </p:txBody>
      </p:sp>
      <p:sp>
        <p:nvSpPr>
          <p:cNvPr id="3" name="Content Placeholder 2">
            <a:extLst>
              <a:ext uri="{FF2B5EF4-FFF2-40B4-BE49-F238E27FC236}">
                <a16:creationId xmlns:a16="http://schemas.microsoft.com/office/drawing/2014/main" id="{ACA799AE-9B33-D844-B816-9E2D6626649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Non-deliberate deviation from what was intended:</a:t>
            </a:r>
          </a:p>
          <a:p>
            <a:pPr lvl="1"/>
            <a:r>
              <a:rPr lang="en-US" dirty="0">
                <a:latin typeface="Times New Roman" panose="02020603050405020304" pitchFamily="18" charset="0"/>
                <a:cs typeface="Times New Roman" panose="02020603050405020304" pitchFamily="18" charset="0"/>
              </a:rPr>
              <a:t>When someone is trying to do the right thing, but actually does the wrong thing.</a:t>
            </a:r>
          </a:p>
          <a:p>
            <a:r>
              <a:rPr lang="en-US" dirty="0">
                <a:latin typeface="Times New Roman" panose="02020603050405020304" pitchFamily="18" charset="0"/>
                <a:cs typeface="Times New Roman" panose="02020603050405020304" pitchFamily="18" charset="0"/>
              </a:rPr>
              <a:t>“Fancy definition”: A planned sequence of mental or physical activities that fails to achieve its intended outcome, when this failure cannot be attributed to a systematic failure. </a:t>
            </a:r>
          </a:p>
          <a:p>
            <a:endParaRPr lang="en-US" dirty="0"/>
          </a:p>
        </p:txBody>
      </p:sp>
    </p:spTree>
    <p:extLst>
      <p:ext uri="{BB962C8B-B14F-4D97-AF65-F5344CB8AC3E}">
        <p14:creationId xmlns:p14="http://schemas.microsoft.com/office/powerpoint/2010/main" val="19006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3C763-5865-F946-BD71-15AC59B48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3CA44D-737E-924A-86DD-9D544D7D7554}"/>
              </a:ext>
            </a:extLst>
          </p:cNvPr>
          <p:cNvSpPr>
            <a:spLocks noGrp="1"/>
          </p:cNvSpPr>
          <p:nvPr>
            <p:ph idx="1"/>
          </p:nvPr>
        </p:nvSpPr>
        <p:spPr>
          <a:xfrm>
            <a:off x="5978769" y="1825625"/>
            <a:ext cx="5756030" cy="4351338"/>
          </a:xfrm>
        </p:spPr>
        <p:txBody>
          <a:bodyPr/>
          <a:lstStyle/>
          <a:p>
            <a:r>
              <a:rPr lang="en-US" dirty="0">
                <a:latin typeface="Times New Roman" panose="02020603050405020304" pitchFamily="18" charset="0"/>
                <a:cs typeface="Times New Roman" panose="02020603050405020304" pitchFamily="18" charset="0"/>
              </a:rPr>
              <a:t>Errors may occur through:</a:t>
            </a:r>
          </a:p>
          <a:p>
            <a:pPr lvl="1"/>
            <a:r>
              <a:rPr lang="en-US" dirty="0">
                <a:latin typeface="Times New Roman" panose="02020603050405020304" pitchFamily="18" charset="0"/>
                <a:cs typeface="Times New Roman" panose="02020603050405020304" pitchFamily="18" charset="0"/>
              </a:rPr>
              <a:t>Commission: doing the wrong thing</a:t>
            </a:r>
          </a:p>
          <a:p>
            <a:pPr lvl="1"/>
            <a:r>
              <a:rPr lang="en-US" dirty="0">
                <a:latin typeface="Times New Roman" panose="02020603050405020304" pitchFamily="18" charset="0"/>
                <a:cs typeface="Times New Roman" panose="02020603050405020304" pitchFamily="18" charset="0"/>
              </a:rPr>
              <a:t>Omission: failing to do the right thing.</a:t>
            </a:r>
          </a:p>
          <a:p>
            <a:r>
              <a:rPr lang="en-US" dirty="0">
                <a:latin typeface="Times New Roman" panose="02020603050405020304" pitchFamily="18" charset="0"/>
                <a:cs typeface="Times New Roman" panose="02020603050405020304" pitchFamily="18" charset="0"/>
              </a:rPr>
              <a:t>Violations: errors caused by a </a:t>
            </a:r>
            <a:r>
              <a:rPr lang="en-US" i="1" dirty="0">
                <a:latin typeface="Times New Roman" panose="02020603050405020304" pitchFamily="18" charset="0"/>
                <a:cs typeface="Times New Roman" panose="02020603050405020304" pitchFamily="18" charset="0"/>
              </a:rPr>
              <a:t>deliberate</a:t>
            </a:r>
            <a:r>
              <a:rPr lang="en-US" dirty="0">
                <a:latin typeface="Times New Roman" panose="02020603050405020304" pitchFamily="18" charset="0"/>
                <a:cs typeface="Times New Roman" panose="02020603050405020304" pitchFamily="18" charset="0"/>
              </a:rPr>
              <a:t> deviation from an accepted protocol or standard of care. </a:t>
            </a:r>
          </a:p>
          <a:p>
            <a:pPr marL="0" indent="0">
              <a:buNone/>
            </a:pPr>
            <a:endParaRPr lang="en-US" dirty="0"/>
          </a:p>
        </p:txBody>
      </p:sp>
      <p:pic>
        <p:nvPicPr>
          <p:cNvPr id="5" name="Picture 4">
            <a:extLst>
              <a:ext uri="{FF2B5EF4-FFF2-40B4-BE49-F238E27FC236}">
                <a16:creationId xmlns:a16="http://schemas.microsoft.com/office/drawing/2014/main" id="{9A1EF5FD-E8AB-CB48-90DD-329B3586B4D1}"/>
              </a:ext>
            </a:extLst>
          </p:cNvPr>
          <p:cNvPicPr>
            <a:picLocks noChangeAspect="1"/>
          </p:cNvPicPr>
          <p:nvPr/>
        </p:nvPicPr>
        <p:blipFill>
          <a:blip r:embed="rId2"/>
          <a:stretch>
            <a:fillRect/>
          </a:stretch>
        </p:blipFill>
        <p:spPr>
          <a:xfrm>
            <a:off x="1233853" y="2192216"/>
            <a:ext cx="4203605" cy="3058623"/>
          </a:xfrm>
          <a:prstGeom prst="rect">
            <a:avLst/>
          </a:prstGeom>
        </p:spPr>
      </p:pic>
    </p:spTree>
    <p:extLst>
      <p:ext uri="{BB962C8B-B14F-4D97-AF65-F5344CB8AC3E}">
        <p14:creationId xmlns:p14="http://schemas.microsoft.com/office/powerpoint/2010/main" val="10765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EFD4F-C52C-F544-A7CF-7B8AEA84EC3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Errors and Outcomes</a:t>
            </a:r>
          </a:p>
        </p:txBody>
      </p:sp>
      <p:sp>
        <p:nvSpPr>
          <p:cNvPr id="3" name="Content Placeholder 2">
            <a:extLst>
              <a:ext uri="{FF2B5EF4-FFF2-40B4-BE49-F238E27FC236}">
                <a16:creationId xmlns:a16="http://schemas.microsoft.com/office/drawing/2014/main" id="{83A45795-9A88-584E-9AB0-550BA12B6015}"/>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Errors and outcomes are not always linked:</a:t>
            </a:r>
          </a:p>
          <a:p>
            <a:pPr lvl="1"/>
            <a:r>
              <a:rPr lang="en-US" dirty="0">
                <a:latin typeface="Times New Roman" panose="02020603050405020304" pitchFamily="18" charset="0"/>
                <a:cs typeface="Times New Roman" panose="02020603050405020304" pitchFamily="18" charset="0"/>
              </a:rPr>
              <a:t>A patient may have a bad outcome without human error (e.g. well-recognized complications.)</a:t>
            </a:r>
          </a:p>
          <a:p>
            <a:pPr lvl="1"/>
            <a:r>
              <a:rPr lang="en-US" dirty="0">
                <a:latin typeface="Times New Roman" panose="02020603050405020304" pitchFamily="18" charset="0"/>
                <a:cs typeface="Times New Roman" panose="02020603050405020304" pitchFamily="18" charset="0"/>
              </a:rPr>
              <a:t>Some errors do not result in bad outcomes (e.g. not severe, caught in time.)</a:t>
            </a:r>
          </a:p>
          <a:p>
            <a:pPr lvl="1"/>
            <a:r>
              <a:rPr lang="en-US" u="sng" dirty="0">
                <a:latin typeface="Times New Roman" panose="02020603050405020304" pitchFamily="18" charset="0"/>
                <a:cs typeface="Times New Roman" panose="02020603050405020304" pitchFamily="18" charset="0"/>
              </a:rPr>
              <a:t>Near miss:</a:t>
            </a:r>
            <a:r>
              <a:rPr lang="en-US" dirty="0">
                <a:latin typeface="Times New Roman" panose="02020603050405020304" pitchFamily="18" charset="0"/>
                <a:cs typeface="Times New Roman" panose="02020603050405020304" pitchFamily="18" charset="0"/>
              </a:rPr>
              <a:t> an incident that did not cause harm.</a:t>
            </a:r>
          </a:p>
          <a:p>
            <a:r>
              <a:rPr lang="en-US" dirty="0">
                <a:latin typeface="Times New Roman" panose="02020603050405020304" pitchFamily="18" charset="0"/>
                <a:cs typeface="Times New Roman" panose="02020603050405020304" pitchFamily="18" charset="0"/>
              </a:rPr>
              <a:t>Still, bad outcomes usually draw attention to errors.</a:t>
            </a:r>
          </a:p>
          <a:p>
            <a:r>
              <a:rPr lang="en-US" u="sng" dirty="0">
                <a:latin typeface="Times New Roman" panose="02020603050405020304" pitchFamily="18" charset="0"/>
                <a:cs typeface="Times New Roman" panose="02020603050405020304" pitchFamily="18" charset="0"/>
              </a:rPr>
              <a:t>Hindsight bias:</a:t>
            </a:r>
            <a:r>
              <a:rPr lang="en-US" dirty="0">
                <a:latin typeface="Times New Roman" panose="02020603050405020304" pitchFamily="18" charset="0"/>
                <a:cs typeface="Times New Roman" panose="02020603050405020304" pitchFamily="18" charset="0"/>
              </a:rPr>
              <a:t> the nature of the outcome influences perception of the error.</a:t>
            </a:r>
          </a:p>
          <a:p>
            <a:pPr lvl="1"/>
            <a:r>
              <a:rPr lang="en-US" dirty="0">
                <a:latin typeface="Times New Roman" panose="02020603050405020304" pitchFamily="18" charset="0"/>
                <a:cs typeface="Times New Roman" panose="02020603050405020304" pitchFamily="18" charset="0"/>
              </a:rPr>
              <a:t>Knowing an error has occurred negatively affects our perception of the standard of care before and during the incident in question.</a:t>
            </a:r>
          </a:p>
          <a:p>
            <a:endParaRPr lang="en-US" dirty="0"/>
          </a:p>
          <a:p>
            <a:endParaRPr lang="en-US" dirty="0"/>
          </a:p>
        </p:txBody>
      </p:sp>
    </p:spTree>
    <p:extLst>
      <p:ext uri="{BB962C8B-B14F-4D97-AF65-F5344CB8AC3E}">
        <p14:creationId xmlns:p14="http://schemas.microsoft.com/office/powerpoint/2010/main" val="427581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0E528-E1E2-C740-81F4-48941F3C8D4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Silly Mistakes?</a:t>
            </a:r>
          </a:p>
        </p:txBody>
      </p:sp>
      <p:sp>
        <p:nvSpPr>
          <p:cNvPr id="3" name="Content Placeholder 2">
            <a:extLst>
              <a:ext uri="{FF2B5EF4-FFF2-40B4-BE49-F238E27FC236}">
                <a16:creationId xmlns:a16="http://schemas.microsoft.com/office/drawing/2014/main" id="{78EECF9C-40B6-224D-ABC8-3952781AADE4}"/>
              </a:ext>
            </a:extLst>
          </p:cNvPr>
          <p:cNvSpPr>
            <a:spLocks noGrp="1"/>
          </p:cNvSpPr>
          <p:nvPr>
            <p:ph idx="1"/>
          </p:nvPr>
        </p:nvSpPr>
        <p:spPr>
          <a:xfrm>
            <a:off x="838200" y="1825624"/>
            <a:ext cx="6418385" cy="4469667"/>
          </a:xfrm>
        </p:spPr>
        <p:txBody>
          <a:bodyPr>
            <a:normAutofit/>
          </a:bodyPr>
          <a:lstStyle/>
          <a:p>
            <a:r>
              <a:rPr lang="en-US" dirty="0">
                <a:latin typeface="Times New Roman" panose="02020603050405020304" pitchFamily="18" charset="0"/>
                <a:cs typeface="Times New Roman" panose="02020603050405020304" pitchFamily="18" charset="0"/>
              </a:rPr>
              <a:t>We often commit “silly mistakes” in our daily lives (forget our keys, text the wrong person.)</a:t>
            </a:r>
          </a:p>
          <a:p>
            <a:r>
              <a:rPr lang="en-US" dirty="0">
                <a:latin typeface="Times New Roman" panose="02020603050405020304" pitchFamily="18" charset="0"/>
                <a:cs typeface="Times New Roman" panose="02020603050405020304" pitchFamily="18" charset="0"/>
              </a:rPr>
              <a:t>These same mental processes that lead to silly mistakes are in play in the health care setting. </a:t>
            </a:r>
          </a:p>
          <a:p>
            <a:r>
              <a:rPr lang="en-US" dirty="0">
                <a:latin typeface="Times New Roman" panose="02020603050405020304" pitchFamily="18" charset="0"/>
                <a:cs typeface="Times New Roman" panose="02020603050405020304" pitchFamily="18" charset="0"/>
              </a:rPr>
              <a:t>The consequences, however, are very different: it is the patient who suffers. </a:t>
            </a:r>
          </a:p>
          <a:p>
            <a:r>
              <a:rPr lang="en-US" u="sng" dirty="0">
                <a:latin typeface="Times New Roman" panose="02020603050405020304" pitchFamily="18" charset="0"/>
                <a:cs typeface="Times New Roman" panose="02020603050405020304" pitchFamily="18" charset="0"/>
              </a:rPr>
              <a:t>Culture of infallibility:</a:t>
            </a:r>
            <a:r>
              <a:rPr lang="en-US" dirty="0">
                <a:latin typeface="Times New Roman" panose="02020603050405020304" pitchFamily="18" charset="0"/>
                <a:cs typeface="Times New Roman" panose="02020603050405020304" pitchFamily="18" charset="0"/>
              </a:rPr>
              <a:t> medical culture often denies the prevalence of error.</a:t>
            </a:r>
          </a:p>
          <a:p>
            <a:endParaRPr lang="en-US" dirty="0"/>
          </a:p>
          <a:p>
            <a:endParaRPr lang="en-US" dirty="0"/>
          </a:p>
        </p:txBody>
      </p:sp>
      <p:pic>
        <p:nvPicPr>
          <p:cNvPr id="5" name="Picture 4">
            <a:extLst>
              <a:ext uri="{FF2B5EF4-FFF2-40B4-BE49-F238E27FC236}">
                <a16:creationId xmlns:a16="http://schemas.microsoft.com/office/drawing/2014/main" id="{91539A7D-BF6A-6D4B-BFB7-1F98B26EFB9C}"/>
              </a:ext>
            </a:extLst>
          </p:cNvPr>
          <p:cNvPicPr>
            <a:picLocks noChangeAspect="1"/>
          </p:cNvPicPr>
          <p:nvPr/>
        </p:nvPicPr>
        <p:blipFill>
          <a:blip r:embed="rId2"/>
          <a:stretch>
            <a:fillRect/>
          </a:stretch>
        </p:blipFill>
        <p:spPr>
          <a:xfrm>
            <a:off x="7796893" y="2106978"/>
            <a:ext cx="3773019" cy="3704492"/>
          </a:xfrm>
          <a:prstGeom prst="rect">
            <a:avLst/>
          </a:prstGeom>
        </p:spPr>
      </p:pic>
    </p:spTree>
    <p:extLst>
      <p:ext uri="{BB962C8B-B14F-4D97-AF65-F5344CB8AC3E}">
        <p14:creationId xmlns:p14="http://schemas.microsoft.com/office/powerpoint/2010/main" val="192428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BAFE-BA9A-0242-B0C4-F2876F38E3A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Patterns of Error</a:t>
            </a:r>
          </a:p>
        </p:txBody>
      </p:sp>
      <p:sp>
        <p:nvSpPr>
          <p:cNvPr id="3" name="Content Placeholder 2">
            <a:extLst>
              <a:ext uri="{FF2B5EF4-FFF2-40B4-BE49-F238E27FC236}">
                <a16:creationId xmlns:a16="http://schemas.microsoft.com/office/drawing/2014/main" id="{0BD2F636-AA4C-6B46-B1CC-769774FFD081}"/>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Errors occur as a result of two main types of failures: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Error of execution: actions do not go as intended:</a:t>
            </a:r>
          </a:p>
          <a:p>
            <a:pPr lvl="1"/>
            <a:r>
              <a:rPr lang="en-US" dirty="0">
                <a:latin typeface="Times New Roman" panose="02020603050405020304" pitchFamily="18" charset="0"/>
                <a:cs typeface="Times New Roman" panose="02020603050405020304" pitchFamily="18" charset="0"/>
              </a:rPr>
              <a:t>Slip: if this action is observable (e.g. accidently pressing wrong button.)</a:t>
            </a:r>
          </a:p>
          <a:p>
            <a:pPr lvl="1"/>
            <a:r>
              <a:rPr lang="en-US" dirty="0">
                <a:latin typeface="Times New Roman" panose="02020603050405020304" pitchFamily="18" charset="0"/>
                <a:cs typeface="Times New Roman" panose="02020603050405020304" pitchFamily="18" charset="0"/>
              </a:rPr>
              <a:t>Lapse: if it is not (e.g. forgetting to administer a medication.)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“Mistakes”: a failure of planning:</a:t>
            </a:r>
          </a:p>
          <a:p>
            <a:pPr lvl="1"/>
            <a:r>
              <a:rPr lang="en-US" dirty="0">
                <a:latin typeface="Times New Roman" panose="02020603050405020304" pitchFamily="18" charset="0"/>
                <a:cs typeface="Times New Roman" panose="02020603050405020304" pitchFamily="18" charset="0"/>
              </a:rPr>
              <a:t>Rule based: a “wrong” rule is applied. (e.g. wrong diagnosis leads to wrong treatment plan.)</a:t>
            </a:r>
          </a:p>
          <a:p>
            <a:pPr lvl="1"/>
            <a:r>
              <a:rPr lang="en-US" dirty="0">
                <a:latin typeface="Times New Roman" panose="02020603050405020304" pitchFamily="18" charset="0"/>
                <a:cs typeface="Times New Roman" panose="02020603050405020304" pitchFamily="18" charset="0"/>
              </a:rPr>
              <a:t>Knowledge based: the clinician does not know the correct course of action. (e.g. in new situations.)</a:t>
            </a:r>
          </a:p>
          <a:p>
            <a:pPr marL="0" indent="0">
              <a:buNone/>
            </a:pPr>
            <a:endParaRPr lang="en-US" dirty="0"/>
          </a:p>
        </p:txBody>
      </p:sp>
    </p:spTree>
    <p:extLst>
      <p:ext uri="{BB962C8B-B14F-4D97-AF65-F5344CB8AC3E}">
        <p14:creationId xmlns:p14="http://schemas.microsoft.com/office/powerpoint/2010/main" val="94279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125F-8766-5C40-A831-DDFF593FA3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Situations That Increase the Risk of Error</a:t>
            </a:r>
          </a:p>
        </p:txBody>
      </p:sp>
      <p:sp>
        <p:nvSpPr>
          <p:cNvPr id="3" name="Content Placeholder 2">
            <a:extLst>
              <a:ext uri="{FF2B5EF4-FFF2-40B4-BE49-F238E27FC236}">
                <a16:creationId xmlns:a16="http://schemas.microsoft.com/office/drawing/2014/main" id="{7457ECFD-D13B-7E46-ABE3-E7A884DCE669}"/>
              </a:ext>
            </a:extLst>
          </p:cNvPr>
          <p:cNvSpPr>
            <a:spLocks noGrp="1"/>
          </p:cNvSpPr>
          <p:nvPr>
            <p:ph idx="1"/>
          </p:nvPr>
        </p:nvSpPr>
        <p:spPr>
          <a:xfrm>
            <a:off x="838200" y="1825624"/>
            <a:ext cx="10515600" cy="5032375"/>
          </a:xfrm>
        </p:spPr>
        <p:txBody>
          <a:bodyPr>
            <a:normAutofit/>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Unfamiliarity with a task:</a:t>
            </a:r>
          </a:p>
          <a:p>
            <a:pPr lvl="1"/>
            <a:r>
              <a:rPr lang="en-US" dirty="0">
                <a:latin typeface="Times New Roman" panose="02020603050405020304" pitchFamily="18" charset="0"/>
                <a:cs typeface="Times New Roman" panose="02020603050405020304" pitchFamily="18" charset="0"/>
              </a:rPr>
              <a:t>Students/ junior doctors performing a procedure for the first time </a:t>
            </a:r>
          </a:p>
          <a:p>
            <a:pPr lvl="1"/>
            <a:r>
              <a:rPr lang="en-US" dirty="0">
                <a:latin typeface="Times New Roman" panose="02020603050405020304" pitchFamily="18" charset="0"/>
                <a:cs typeface="Times New Roman" panose="02020603050405020304" pitchFamily="18" charset="0"/>
              </a:rPr>
              <a:t>Should be practiced on an educational aid. </a:t>
            </a:r>
          </a:p>
          <a:p>
            <a:pPr lvl="1"/>
            <a:r>
              <a:rPr lang="en-US" dirty="0">
                <a:latin typeface="Times New Roman" panose="02020603050405020304" pitchFamily="18" charset="0"/>
                <a:cs typeface="Times New Roman" panose="02020603050405020304" pitchFamily="18" charset="0"/>
              </a:rPr>
              <a:t>If performed on a patient, must be closely supervised.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Shortage of time: </a:t>
            </a:r>
          </a:p>
          <a:p>
            <a:pPr lvl="1"/>
            <a:r>
              <a:rPr lang="en-US" dirty="0">
                <a:latin typeface="Times New Roman" panose="02020603050405020304" pitchFamily="18" charset="0"/>
                <a:cs typeface="Times New Roman" panose="02020603050405020304" pitchFamily="18" charset="0"/>
              </a:rPr>
              <a:t>Might result in cutting corners and taking shortcuts (e.g. not washing hands properly.)</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7C4A2C6B-3B14-3C42-B4B3-7DDE27EEE75C}"/>
              </a:ext>
            </a:extLst>
          </p:cNvPr>
          <p:cNvPicPr>
            <a:picLocks noChangeAspect="1"/>
          </p:cNvPicPr>
          <p:nvPr/>
        </p:nvPicPr>
        <p:blipFill>
          <a:blip r:embed="rId3"/>
          <a:stretch>
            <a:fillRect/>
          </a:stretch>
        </p:blipFill>
        <p:spPr>
          <a:xfrm>
            <a:off x="8319477" y="4459043"/>
            <a:ext cx="2243015" cy="2243015"/>
          </a:xfrm>
          <a:prstGeom prst="rect">
            <a:avLst/>
          </a:prstGeom>
        </p:spPr>
      </p:pic>
    </p:spTree>
    <p:extLst>
      <p:ext uri="{BB962C8B-B14F-4D97-AF65-F5344CB8AC3E}">
        <p14:creationId xmlns:p14="http://schemas.microsoft.com/office/powerpoint/2010/main" val="4063595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1374</Words>
  <Application>Microsoft Office PowerPoint</Application>
  <PresentationFormat>Widescreen</PresentationFormat>
  <Paragraphs>113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Learning From Error</vt:lpstr>
      <vt:lpstr>PowerPoint Presentation</vt:lpstr>
      <vt:lpstr>Objectives</vt:lpstr>
      <vt:lpstr>What do we mean by “error”?</vt:lpstr>
      <vt:lpstr>PowerPoint Presentation</vt:lpstr>
      <vt:lpstr>Errors and Outcomes</vt:lpstr>
      <vt:lpstr>Silly Mistakes?</vt:lpstr>
      <vt:lpstr>Patterns of Error</vt:lpstr>
      <vt:lpstr>Situations That Increase the Risk of Error</vt:lpstr>
      <vt:lpstr>Situations That Increase the Risk of Error</vt:lpstr>
      <vt:lpstr>Individual Factors That Predispose to Error </vt:lpstr>
      <vt:lpstr>Individual Factors That Predispose to Error</vt:lpstr>
      <vt:lpstr>Learning From Error</vt:lpstr>
      <vt:lpstr>PowerPoint Presentation</vt:lpstr>
      <vt:lpstr>Root Cause Analysis</vt:lpstr>
      <vt:lpstr>Practice Strategies to Reduce Errors  </vt:lpstr>
      <vt:lpstr>Practice Strategies to Reduce Errors</vt:lpstr>
      <vt:lpstr>Helpful Tips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Ruaim Muaygil</dc:creator>
  <cp:lastModifiedBy>Dana Al-Kadi</cp:lastModifiedBy>
  <cp:revision>26</cp:revision>
  <dcterms:created xsi:type="dcterms:W3CDTF">2019-02-10T13:15:30Z</dcterms:created>
  <dcterms:modified xsi:type="dcterms:W3CDTF">2019-02-13T06:17:28Z</dcterms:modified>
</cp:coreProperties>
</file>