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24"/>
  </p:notesMasterIdLst>
  <p:sldIdLst>
    <p:sldId id="256" r:id="rId2"/>
    <p:sldId id="257" r:id="rId3"/>
    <p:sldId id="287" r:id="rId4"/>
    <p:sldId id="288" r:id="rId5"/>
    <p:sldId id="289" r:id="rId6"/>
    <p:sldId id="326" r:id="rId7"/>
    <p:sldId id="328" r:id="rId8"/>
    <p:sldId id="330" r:id="rId9"/>
    <p:sldId id="332" r:id="rId10"/>
    <p:sldId id="317" r:id="rId11"/>
    <p:sldId id="298" r:id="rId12"/>
    <p:sldId id="318" r:id="rId13"/>
    <p:sldId id="300" r:id="rId14"/>
    <p:sldId id="302" r:id="rId15"/>
    <p:sldId id="315" r:id="rId16"/>
    <p:sldId id="267" r:id="rId17"/>
    <p:sldId id="303" r:id="rId18"/>
    <p:sldId id="305" r:id="rId19"/>
    <p:sldId id="322" r:id="rId20"/>
    <p:sldId id="323" r:id="rId21"/>
    <p:sldId id="324" r:id="rId22"/>
    <p:sldId id="279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da Moustafa Alhabib" initials="NMA" lastIdx="0" clrIdx="0">
    <p:extLst>
      <p:ext uri="{19B8F6BF-5375-455C-9EA6-DF929625EA0E}">
        <p15:presenceInfo xmlns:p15="http://schemas.microsoft.com/office/powerpoint/2012/main" userId="S-1-5-21-1352494817-140057268-2763143007-35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7C4DEC4-C5D2-4BA8-84E2-7909664E0526}">
  <a:tblStyle styleId="{E7C4DEC4-C5D2-4BA8-84E2-7909664E05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60" y="1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7D6A08-A122-4B0F-A628-9E19B356CB45}" type="doc">
      <dgm:prSet loTypeId="urn:microsoft.com/office/officeart/2005/8/layout/vList5" loCatId="list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pPr rtl="1"/>
          <a:endParaRPr lang="ar-SA"/>
        </a:p>
      </dgm:t>
    </dgm:pt>
    <dgm:pt modelId="{26937ABD-64CC-4433-AA92-60BAC2017743}">
      <dgm:prSet phldrT="[Text]"/>
      <dgm:spPr/>
      <dgm:t>
        <a:bodyPr/>
        <a:lstStyle/>
        <a:p>
          <a:pPr rtl="1"/>
          <a:r>
            <a:rPr lang="en-US" b="1"/>
            <a:t>Outcomes Measures </a:t>
          </a:r>
          <a:endParaRPr lang="ar-SA" dirty="0"/>
        </a:p>
      </dgm:t>
    </dgm:pt>
    <dgm:pt modelId="{9F14517B-C0D4-417B-B949-392A776B6E5B}" type="parTrans" cxnId="{1FB0BC52-EE76-4C80-91E7-46050D5DF794}">
      <dgm:prSet/>
      <dgm:spPr/>
      <dgm:t>
        <a:bodyPr/>
        <a:lstStyle/>
        <a:p>
          <a:pPr rtl="1"/>
          <a:endParaRPr lang="ar-SA"/>
        </a:p>
      </dgm:t>
    </dgm:pt>
    <dgm:pt modelId="{FA80CA90-0951-4B9C-8742-C5B6A0DD28E7}" type="sibTrans" cxnId="{1FB0BC52-EE76-4C80-91E7-46050D5DF794}">
      <dgm:prSet/>
      <dgm:spPr/>
      <dgm:t>
        <a:bodyPr/>
        <a:lstStyle/>
        <a:p>
          <a:pPr rtl="1"/>
          <a:endParaRPr lang="ar-SA"/>
        </a:p>
      </dgm:t>
    </dgm:pt>
    <dgm:pt modelId="{B18602CB-7D97-450C-82BE-97EA74623F52}">
      <dgm:prSet phldrT="[Text]"/>
      <dgm:spPr/>
      <dgm:t>
        <a:bodyPr/>
        <a:lstStyle/>
        <a:p>
          <a:pPr algn="l" rtl="1"/>
          <a:r>
            <a:rPr lang="en-US" b="1" dirty="0">
              <a:solidFill>
                <a:schemeClr val="tx1"/>
              </a:solidFill>
            </a:rPr>
            <a:t>Are results of overall process or system performance , reflect the impact of the health care ser</a:t>
          </a:r>
          <a:r>
            <a:rPr lang="en-US" b="1" dirty="0">
              <a:solidFill>
                <a:schemeClr val="bg1"/>
              </a:solidFill>
            </a:rPr>
            <a:t>vice</a:t>
          </a:r>
          <a:endParaRPr lang="ar-SA" dirty="0"/>
        </a:p>
      </dgm:t>
    </dgm:pt>
    <dgm:pt modelId="{1B232CD4-4CA0-492A-9C0D-BBAFDD5F24C8}" type="parTrans" cxnId="{AA5F8BFC-771A-4984-BEC0-6B6478ADE08E}">
      <dgm:prSet/>
      <dgm:spPr/>
      <dgm:t>
        <a:bodyPr/>
        <a:lstStyle/>
        <a:p>
          <a:pPr rtl="1"/>
          <a:endParaRPr lang="ar-SA"/>
        </a:p>
      </dgm:t>
    </dgm:pt>
    <dgm:pt modelId="{35BCDBF8-429F-485D-9A0B-0FBBAA3DA443}" type="sibTrans" cxnId="{AA5F8BFC-771A-4984-BEC0-6B6478ADE08E}">
      <dgm:prSet/>
      <dgm:spPr/>
      <dgm:t>
        <a:bodyPr/>
        <a:lstStyle/>
        <a:p>
          <a:pPr rtl="1"/>
          <a:endParaRPr lang="ar-SA"/>
        </a:p>
      </dgm:t>
    </dgm:pt>
    <dgm:pt modelId="{45E2B2BC-AB2E-4044-A3C3-221CF1E4420B}">
      <dgm:prSet phldrT="[Text]"/>
      <dgm:spPr/>
      <dgm:t>
        <a:bodyPr/>
        <a:lstStyle/>
        <a:p>
          <a:pPr algn="l" rtl="1"/>
          <a:r>
            <a:rPr lang="en-US" b="1" dirty="0">
              <a:solidFill>
                <a:srgbClr val="7030A0"/>
              </a:solidFill>
            </a:rPr>
            <a:t>Example:</a:t>
          </a:r>
          <a:r>
            <a:rPr lang="en-US" dirty="0"/>
            <a:t> The 30-day mortality rate</a:t>
          </a:r>
          <a:endParaRPr lang="ar-SA" dirty="0"/>
        </a:p>
      </dgm:t>
    </dgm:pt>
    <dgm:pt modelId="{57D9098E-5491-4FF0-B430-4AFE11F9A074}" type="parTrans" cxnId="{4D4A0CC8-9209-4FF4-96CD-4A27A58519CA}">
      <dgm:prSet/>
      <dgm:spPr/>
      <dgm:t>
        <a:bodyPr/>
        <a:lstStyle/>
        <a:p>
          <a:pPr rtl="1"/>
          <a:endParaRPr lang="ar-SA"/>
        </a:p>
      </dgm:t>
    </dgm:pt>
    <dgm:pt modelId="{02AEC18C-C447-4DEA-B765-A5E50807C4A9}" type="sibTrans" cxnId="{4D4A0CC8-9209-4FF4-96CD-4A27A58519CA}">
      <dgm:prSet/>
      <dgm:spPr/>
      <dgm:t>
        <a:bodyPr/>
        <a:lstStyle/>
        <a:p>
          <a:pPr rtl="1"/>
          <a:endParaRPr lang="ar-SA"/>
        </a:p>
      </dgm:t>
    </dgm:pt>
    <dgm:pt modelId="{34F340E1-D99B-43F3-B332-40DE6258129C}">
      <dgm:prSet phldrT="[Text]"/>
      <dgm:spPr/>
      <dgm:t>
        <a:bodyPr/>
        <a:lstStyle/>
        <a:p>
          <a:pPr rtl="1"/>
          <a:r>
            <a:rPr lang="en-US" b="1"/>
            <a:t>Processes Measures:</a:t>
          </a:r>
          <a:r>
            <a:rPr lang="en-US"/>
            <a:t>. </a:t>
          </a:r>
          <a:endParaRPr lang="ar-SA" dirty="0"/>
        </a:p>
      </dgm:t>
    </dgm:pt>
    <dgm:pt modelId="{A5152026-AE21-49D1-A93D-1EAEE8494AA6}" type="parTrans" cxnId="{BAA4A0D3-557E-4ED6-9D2E-4A1B8436CBED}">
      <dgm:prSet/>
      <dgm:spPr/>
      <dgm:t>
        <a:bodyPr/>
        <a:lstStyle/>
        <a:p>
          <a:pPr rtl="1"/>
          <a:endParaRPr lang="ar-SA"/>
        </a:p>
      </dgm:t>
    </dgm:pt>
    <dgm:pt modelId="{2E927472-8CD5-43FE-B579-C4C693F92316}" type="sibTrans" cxnId="{BAA4A0D3-557E-4ED6-9D2E-4A1B8436CBED}">
      <dgm:prSet/>
      <dgm:spPr/>
      <dgm:t>
        <a:bodyPr/>
        <a:lstStyle/>
        <a:p>
          <a:pPr rtl="1"/>
          <a:endParaRPr lang="ar-SA"/>
        </a:p>
      </dgm:t>
    </dgm:pt>
    <dgm:pt modelId="{FC76EE60-73D8-4F60-BC0A-5A5A9820BA62}">
      <dgm:prSet phldrT="[Text]" phldr="1"/>
      <dgm:spPr/>
      <dgm:t>
        <a:bodyPr/>
        <a:lstStyle/>
        <a:p>
          <a:pPr algn="l" rtl="1"/>
          <a:endParaRPr lang="ar-SA" dirty="0">
            <a:solidFill>
              <a:schemeClr val="tx1"/>
            </a:solidFill>
          </a:endParaRPr>
        </a:p>
      </dgm:t>
    </dgm:pt>
    <dgm:pt modelId="{8636E573-9185-4BE0-95C0-1DC35ADEBDBF}" type="parTrans" cxnId="{52B80B43-25CB-409A-81B2-4930B9DB8738}">
      <dgm:prSet/>
      <dgm:spPr/>
      <dgm:t>
        <a:bodyPr/>
        <a:lstStyle/>
        <a:p>
          <a:pPr rtl="1"/>
          <a:endParaRPr lang="ar-SA"/>
        </a:p>
      </dgm:t>
    </dgm:pt>
    <dgm:pt modelId="{2A43C844-0380-456D-A341-A3BA509CF4C2}" type="sibTrans" cxnId="{52B80B43-25CB-409A-81B2-4930B9DB8738}">
      <dgm:prSet/>
      <dgm:spPr/>
      <dgm:t>
        <a:bodyPr/>
        <a:lstStyle/>
        <a:p>
          <a:pPr rtl="1"/>
          <a:endParaRPr lang="ar-SA"/>
        </a:p>
      </dgm:t>
    </dgm:pt>
    <dgm:pt modelId="{FBDB4BDD-AEC3-4C02-A757-912BC2DC8B5A}">
      <dgm:prSet phldrT="[Text]"/>
      <dgm:spPr/>
      <dgm:t>
        <a:bodyPr/>
        <a:lstStyle/>
        <a:p>
          <a:pPr algn="l" rtl="1"/>
          <a:r>
            <a:rPr lang="en-US" b="1" dirty="0">
              <a:solidFill>
                <a:srgbClr val="7030A0"/>
              </a:solidFill>
            </a:rPr>
            <a:t>Example:</a:t>
          </a:r>
          <a:r>
            <a:rPr lang="en-US" dirty="0"/>
            <a:t> Bed occupancy rate </a:t>
          </a:r>
          <a:endParaRPr lang="ar-SA" dirty="0"/>
        </a:p>
      </dgm:t>
    </dgm:pt>
    <dgm:pt modelId="{15CF8D57-2EF5-4A6B-8F26-2B5F44843F85}" type="parTrans" cxnId="{CDFC1DF0-D6A4-4D45-BF32-EB426EEFB03F}">
      <dgm:prSet/>
      <dgm:spPr/>
      <dgm:t>
        <a:bodyPr/>
        <a:lstStyle/>
        <a:p>
          <a:pPr rtl="1"/>
          <a:endParaRPr lang="ar-SA"/>
        </a:p>
      </dgm:t>
    </dgm:pt>
    <dgm:pt modelId="{5E2BD49A-2A7C-4F39-A0FB-5DCFE585DDF1}" type="sibTrans" cxnId="{CDFC1DF0-D6A4-4D45-BF32-EB426EEFB03F}">
      <dgm:prSet/>
      <dgm:spPr/>
      <dgm:t>
        <a:bodyPr/>
        <a:lstStyle/>
        <a:p>
          <a:pPr rtl="1"/>
          <a:endParaRPr lang="ar-SA"/>
        </a:p>
      </dgm:t>
    </dgm:pt>
    <dgm:pt modelId="{B324FBCD-4CC5-4D6E-9B1D-E846629DB995}">
      <dgm:prSet phldrT="[Text]"/>
      <dgm:spPr/>
      <dgm:t>
        <a:bodyPr/>
        <a:lstStyle/>
        <a:p>
          <a:pPr rtl="1"/>
          <a:r>
            <a:rPr lang="en-US" b="1"/>
            <a:t>Structure Measures:</a:t>
          </a:r>
          <a:endParaRPr lang="ar-SA" dirty="0"/>
        </a:p>
      </dgm:t>
    </dgm:pt>
    <dgm:pt modelId="{7608A10E-D7D6-4A6F-8613-3927213FB063}" type="parTrans" cxnId="{117B7F04-4F8F-460C-ACF8-D2BC643DC5CA}">
      <dgm:prSet/>
      <dgm:spPr/>
      <dgm:t>
        <a:bodyPr/>
        <a:lstStyle/>
        <a:p>
          <a:pPr rtl="1"/>
          <a:endParaRPr lang="ar-SA"/>
        </a:p>
      </dgm:t>
    </dgm:pt>
    <dgm:pt modelId="{2AAC914F-7A21-4076-B956-73C35EC0AAFA}" type="sibTrans" cxnId="{117B7F04-4F8F-460C-ACF8-D2BC643DC5CA}">
      <dgm:prSet/>
      <dgm:spPr/>
      <dgm:t>
        <a:bodyPr/>
        <a:lstStyle/>
        <a:p>
          <a:pPr rtl="1"/>
          <a:endParaRPr lang="ar-SA"/>
        </a:p>
      </dgm:t>
    </dgm:pt>
    <dgm:pt modelId="{B0B76BB2-8570-446E-B443-1AB059638632}">
      <dgm:prSet phldrT="[Text]"/>
      <dgm:spPr/>
      <dgm:t>
        <a:bodyPr/>
        <a:lstStyle/>
        <a:p>
          <a:pPr algn="l" rtl="1"/>
          <a:r>
            <a:rPr lang="en-US" b="1" dirty="0">
              <a:solidFill>
                <a:schemeClr val="tx1"/>
              </a:solidFill>
            </a:rPr>
            <a:t>Measures of infrastructures, capacity and system </a:t>
          </a:r>
          <a:endParaRPr lang="ar-SA" dirty="0">
            <a:solidFill>
              <a:schemeClr val="tx1"/>
            </a:solidFill>
          </a:endParaRPr>
        </a:p>
      </dgm:t>
    </dgm:pt>
    <dgm:pt modelId="{0498B9D7-8EDF-4ECD-825D-A758B4ED2FEE}" type="parTrans" cxnId="{F6DB5779-AA1B-49CF-819D-5906B4C909AC}">
      <dgm:prSet/>
      <dgm:spPr/>
      <dgm:t>
        <a:bodyPr/>
        <a:lstStyle/>
        <a:p>
          <a:pPr rtl="1"/>
          <a:endParaRPr lang="ar-SA"/>
        </a:p>
      </dgm:t>
    </dgm:pt>
    <dgm:pt modelId="{EA4519FA-9791-4556-9396-70E564D92459}" type="sibTrans" cxnId="{F6DB5779-AA1B-49CF-819D-5906B4C909AC}">
      <dgm:prSet/>
      <dgm:spPr/>
      <dgm:t>
        <a:bodyPr/>
        <a:lstStyle/>
        <a:p>
          <a:pPr rtl="1"/>
          <a:endParaRPr lang="ar-SA"/>
        </a:p>
      </dgm:t>
    </dgm:pt>
    <dgm:pt modelId="{09D21DDE-AABD-49EE-97DF-69042EF9D6F8}">
      <dgm:prSet phldrT="[Text]"/>
      <dgm:spPr/>
      <dgm:t>
        <a:bodyPr/>
        <a:lstStyle/>
        <a:p>
          <a:pPr algn="l" rtl="1"/>
          <a:r>
            <a:rPr lang="en-US" b="1" dirty="0">
              <a:solidFill>
                <a:srgbClr val="7030A0"/>
              </a:solidFill>
            </a:rPr>
            <a:t>Example: </a:t>
          </a:r>
          <a:r>
            <a:rPr lang="en-US" dirty="0"/>
            <a:t> Nursing to patient ratio in the ICU</a:t>
          </a:r>
          <a:endParaRPr lang="ar-SA" dirty="0"/>
        </a:p>
      </dgm:t>
    </dgm:pt>
    <dgm:pt modelId="{348E5C92-6193-4FF0-877B-F1F6A2F90BD2}" type="parTrans" cxnId="{4801E6DC-47AB-4590-AFCC-77A5C79E5797}">
      <dgm:prSet/>
      <dgm:spPr/>
      <dgm:t>
        <a:bodyPr/>
        <a:lstStyle/>
        <a:p>
          <a:pPr rtl="1"/>
          <a:endParaRPr lang="ar-SA"/>
        </a:p>
      </dgm:t>
    </dgm:pt>
    <dgm:pt modelId="{9F4E5763-8142-45D9-B54A-837FA1FA6A15}" type="sibTrans" cxnId="{4801E6DC-47AB-4590-AFCC-77A5C79E5797}">
      <dgm:prSet/>
      <dgm:spPr/>
      <dgm:t>
        <a:bodyPr/>
        <a:lstStyle/>
        <a:p>
          <a:pPr rtl="1"/>
          <a:endParaRPr lang="ar-SA"/>
        </a:p>
      </dgm:t>
    </dgm:pt>
    <dgm:pt modelId="{DD16F98D-76AF-4932-B284-165BDFDE9A7F}">
      <dgm:prSet/>
      <dgm:spPr/>
      <dgm:t>
        <a:bodyPr/>
        <a:lstStyle/>
        <a:p>
          <a:pPr algn="l" rtl="1"/>
          <a:r>
            <a:rPr lang="en-US" b="1" dirty="0">
              <a:solidFill>
                <a:schemeClr val="tx1"/>
              </a:solidFill>
            </a:rPr>
            <a:t>They measure if parts of steps in the system are performing as planned </a:t>
          </a:r>
          <a:endParaRPr lang="ar-SA" dirty="0">
            <a:solidFill>
              <a:schemeClr val="tx1"/>
            </a:solidFill>
          </a:endParaRPr>
        </a:p>
      </dgm:t>
    </dgm:pt>
    <dgm:pt modelId="{3ED96F86-7E86-485A-A2A3-5C936E0AE6BA}" type="parTrans" cxnId="{9FD0439D-958D-4309-AC77-A673D103F821}">
      <dgm:prSet/>
      <dgm:spPr/>
      <dgm:t>
        <a:bodyPr/>
        <a:lstStyle/>
        <a:p>
          <a:pPr rtl="1"/>
          <a:endParaRPr lang="ar-SA"/>
        </a:p>
      </dgm:t>
    </dgm:pt>
    <dgm:pt modelId="{7EFD903C-F603-49BB-8185-6DFF73522183}" type="sibTrans" cxnId="{9FD0439D-958D-4309-AC77-A673D103F821}">
      <dgm:prSet/>
      <dgm:spPr/>
      <dgm:t>
        <a:bodyPr/>
        <a:lstStyle/>
        <a:p>
          <a:pPr rtl="1"/>
          <a:endParaRPr lang="ar-SA"/>
        </a:p>
      </dgm:t>
    </dgm:pt>
    <dgm:pt modelId="{6C8B84D2-3453-4FAC-815E-CCDCEF07AD72}" type="pres">
      <dgm:prSet presAssocID="{8B7D6A08-A122-4B0F-A628-9E19B356CB45}" presName="Name0" presStyleCnt="0">
        <dgm:presLayoutVars>
          <dgm:dir/>
          <dgm:animLvl val="lvl"/>
          <dgm:resizeHandles val="exact"/>
        </dgm:presLayoutVars>
      </dgm:prSet>
      <dgm:spPr/>
    </dgm:pt>
    <dgm:pt modelId="{14409F7C-91E8-46C8-A3BB-679A8BD5961B}" type="pres">
      <dgm:prSet presAssocID="{26937ABD-64CC-4433-AA92-60BAC2017743}" presName="linNode" presStyleCnt="0"/>
      <dgm:spPr/>
    </dgm:pt>
    <dgm:pt modelId="{99B6F61B-5BC8-4D92-9215-067CF2B40533}" type="pres">
      <dgm:prSet presAssocID="{26937ABD-64CC-4433-AA92-60BAC2017743}" presName="parentText" presStyleLbl="node1" presStyleIdx="0" presStyleCnt="3" custLinFactY="100000" custLinFactNeighborX="-506" custLinFactNeighborY="110972">
        <dgm:presLayoutVars>
          <dgm:chMax val="1"/>
          <dgm:bulletEnabled val="1"/>
        </dgm:presLayoutVars>
      </dgm:prSet>
      <dgm:spPr/>
    </dgm:pt>
    <dgm:pt modelId="{1F371116-7F71-4C76-A1A6-6E5C3C6D015C}" type="pres">
      <dgm:prSet presAssocID="{26937ABD-64CC-4433-AA92-60BAC2017743}" presName="descendantText" presStyleLbl="alignAccFollowNode1" presStyleIdx="0" presStyleCnt="3" custLinFactY="100000" custLinFactNeighborX="959" custLinFactNeighborY="164964">
        <dgm:presLayoutVars>
          <dgm:bulletEnabled val="1"/>
        </dgm:presLayoutVars>
      </dgm:prSet>
      <dgm:spPr/>
    </dgm:pt>
    <dgm:pt modelId="{97A2E378-470B-4257-B803-F9D865DA5CAE}" type="pres">
      <dgm:prSet presAssocID="{FA80CA90-0951-4B9C-8742-C5B6A0DD28E7}" presName="sp" presStyleCnt="0"/>
      <dgm:spPr/>
    </dgm:pt>
    <dgm:pt modelId="{53E899AE-3ECD-48F4-A09C-D2E13238AD52}" type="pres">
      <dgm:prSet presAssocID="{34F340E1-D99B-43F3-B332-40DE6258129C}" presName="linNode" presStyleCnt="0"/>
      <dgm:spPr/>
    </dgm:pt>
    <dgm:pt modelId="{ECC3B40E-C392-437E-BF9F-D4F8E8B21024}" type="pres">
      <dgm:prSet presAssocID="{34F340E1-D99B-43F3-B332-40DE6258129C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4EE63659-D78F-44AC-B8DB-8C640F6CA3FB}" type="pres">
      <dgm:prSet presAssocID="{34F340E1-D99B-43F3-B332-40DE6258129C}" presName="descendantText" presStyleLbl="alignAccFollowNode1" presStyleIdx="1" presStyleCnt="3">
        <dgm:presLayoutVars>
          <dgm:bulletEnabled val="1"/>
        </dgm:presLayoutVars>
      </dgm:prSet>
      <dgm:spPr/>
    </dgm:pt>
    <dgm:pt modelId="{3E5DE028-B8FF-4106-9C70-B96E03D7B4C9}" type="pres">
      <dgm:prSet presAssocID="{2E927472-8CD5-43FE-B579-C4C693F92316}" presName="sp" presStyleCnt="0"/>
      <dgm:spPr/>
    </dgm:pt>
    <dgm:pt modelId="{AA58F143-5DCE-46F2-BAC5-7EE13147D82E}" type="pres">
      <dgm:prSet presAssocID="{B324FBCD-4CC5-4D6E-9B1D-E846629DB995}" presName="linNode" presStyleCnt="0"/>
      <dgm:spPr/>
    </dgm:pt>
    <dgm:pt modelId="{A271E62A-9237-4605-9008-E7371E58AE84}" type="pres">
      <dgm:prSet presAssocID="{B324FBCD-4CC5-4D6E-9B1D-E846629DB995}" presName="parentText" presStyleLbl="node1" presStyleIdx="2" presStyleCnt="3" custLinFactY="-100000" custLinFactNeighborX="506" custLinFactNeighborY="-111156">
        <dgm:presLayoutVars>
          <dgm:chMax val="1"/>
          <dgm:bulletEnabled val="1"/>
        </dgm:presLayoutVars>
      </dgm:prSet>
      <dgm:spPr/>
    </dgm:pt>
    <dgm:pt modelId="{F2B7A017-3186-46E0-B7A5-EE185657681E}" type="pres">
      <dgm:prSet presAssocID="{B324FBCD-4CC5-4D6E-9B1D-E846629DB995}" presName="descendantText" presStyleLbl="alignAccFollowNode1" presStyleIdx="2" presStyleCnt="3" custLinFactY="-100000" custLinFactNeighborX="959" custLinFactNeighborY="-157604">
        <dgm:presLayoutVars>
          <dgm:bulletEnabled val="1"/>
        </dgm:presLayoutVars>
      </dgm:prSet>
      <dgm:spPr/>
    </dgm:pt>
  </dgm:ptLst>
  <dgm:cxnLst>
    <dgm:cxn modelId="{6F050F02-2467-4B1D-A14D-0DC9C145E226}" type="presOf" srcId="{8B7D6A08-A122-4B0F-A628-9E19B356CB45}" destId="{6C8B84D2-3453-4FAC-815E-CCDCEF07AD72}" srcOrd="0" destOrd="0" presId="urn:microsoft.com/office/officeart/2005/8/layout/vList5"/>
    <dgm:cxn modelId="{117B7F04-4F8F-460C-ACF8-D2BC643DC5CA}" srcId="{8B7D6A08-A122-4B0F-A628-9E19B356CB45}" destId="{B324FBCD-4CC5-4D6E-9B1D-E846629DB995}" srcOrd="2" destOrd="0" parTransId="{7608A10E-D7D6-4A6F-8613-3927213FB063}" sibTransId="{2AAC914F-7A21-4076-B956-73C35EC0AAFA}"/>
    <dgm:cxn modelId="{7535CD12-8DD5-422F-A477-E0ABCED178A5}" type="presOf" srcId="{FBDB4BDD-AEC3-4C02-A757-912BC2DC8B5A}" destId="{4EE63659-D78F-44AC-B8DB-8C640F6CA3FB}" srcOrd="0" destOrd="2" presId="urn:microsoft.com/office/officeart/2005/8/layout/vList5"/>
    <dgm:cxn modelId="{55491415-9614-46BF-BB89-BCA91C4BB54D}" type="presOf" srcId="{09D21DDE-AABD-49EE-97DF-69042EF9D6F8}" destId="{F2B7A017-3186-46E0-B7A5-EE185657681E}" srcOrd="0" destOrd="1" presId="urn:microsoft.com/office/officeart/2005/8/layout/vList5"/>
    <dgm:cxn modelId="{976D255E-9EB0-4E8D-9FB1-715AC278113F}" type="presOf" srcId="{B324FBCD-4CC5-4D6E-9B1D-E846629DB995}" destId="{A271E62A-9237-4605-9008-E7371E58AE84}" srcOrd="0" destOrd="0" presId="urn:microsoft.com/office/officeart/2005/8/layout/vList5"/>
    <dgm:cxn modelId="{52B80B43-25CB-409A-81B2-4930B9DB8738}" srcId="{34F340E1-D99B-43F3-B332-40DE6258129C}" destId="{FC76EE60-73D8-4F60-BC0A-5A5A9820BA62}" srcOrd="0" destOrd="0" parTransId="{8636E573-9185-4BE0-95C0-1DC35ADEBDBF}" sibTransId="{2A43C844-0380-456D-A341-A3BA509CF4C2}"/>
    <dgm:cxn modelId="{2119CB47-9FD3-4704-ABA0-E91AE3D88269}" type="presOf" srcId="{26937ABD-64CC-4433-AA92-60BAC2017743}" destId="{99B6F61B-5BC8-4D92-9215-067CF2B40533}" srcOrd="0" destOrd="0" presId="urn:microsoft.com/office/officeart/2005/8/layout/vList5"/>
    <dgm:cxn modelId="{A3A0F469-A339-4990-ACE3-034CA3B336A4}" type="presOf" srcId="{45E2B2BC-AB2E-4044-A3C3-221CF1E4420B}" destId="{1F371116-7F71-4C76-A1A6-6E5C3C6D015C}" srcOrd="0" destOrd="1" presId="urn:microsoft.com/office/officeart/2005/8/layout/vList5"/>
    <dgm:cxn modelId="{1FB0BC52-EE76-4C80-91E7-46050D5DF794}" srcId="{8B7D6A08-A122-4B0F-A628-9E19B356CB45}" destId="{26937ABD-64CC-4433-AA92-60BAC2017743}" srcOrd="0" destOrd="0" parTransId="{9F14517B-C0D4-417B-B949-392A776B6E5B}" sibTransId="{FA80CA90-0951-4B9C-8742-C5B6A0DD28E7}"/>
    <dgm:cxn modelId="{00E4EC52-8F87-4D91-B926-4C43A2D1CC26}" type="presOf" srcId="{B0B76BB2-8570-446E-B443-1AB059638632}" destId="{F2B7A017-3186-46E0-B7A5-EE185657681E}" srcOrd="0" destOrd="0" presId="urn:microsoft.com/office/officeart/2005/8/layout/vList5"/>
    <dgm:cxn modelId="{F6DB5779-AA1B-49CF-819D-5906B4C909AC}" srcId="{B324FBCD-4CC5-4D6E-9B1D-E846629DB995}" destId="{B0B76BB2-8570-446E-B443-1AB059638632}" srcOrd="0" destOrd="0" parTransId="{0498B9D7-8EDF-4ECD-825D-A758B4ED2FEE}" sibTransId="{EA4519FA-9791-4556-9396-70E564D92459}"/>
    <dgm:cxn modelId="{42F08B7F-562A-4428-8567-E3F3016EDF0C}" type="presOf" srcId="{34F340E1-D99B-43F3-B332-40DE6258129C}" destId="{ECC3B40E-C392-437E-BF9F-D4F8E8B21024}" srcOrd="0" destOrd="0" presId="urn:microsoft.com/office/officeart/2005/8/layout/vList5"/>
    <dgm:cxn modelId="{295EF485-BCD0-4CAB-8146-7C81B3CCD31F}" type="presOf" srcId="{B18602CB-7D97-450C-82BE-97EA74623F52}" destId="{1F371116-7F71-4C76-A1A6-6E5C3C6D015C}" srcOrd="0" destOrd="0" presId="urn:microsoft.com/office/officeart/2005/8/layout/vList5"/>
    <dgm:cxn modelId="{9FD0439D-958D-4309-AC77-A673D103F821}" srcId="{34F340E1-D99B-43F3-B332-40DE6258129C}" destId="{DD16F98D-76AF-4932-B284-165BDFDE9A7F}" srcOrd="1" destOrd="0" parTransId="{3ED96F86-7E86-485A-A2A3-5C936E0AE6BA}" sibTransId="{7EFD903C-F603-49BB-8185-6DFF73522183}"/>
    <dgm:cxn modelId="{4D4A0CC8-9209-4FF4-96CD-4A27A58519CA}" srcId="{26937ABD-64CC-4433-AA92-60BAC2017743}" destId="{45E2B2BC-AB2E-4044-A3C3-221CF1E4420B}" srcOrd="1" destOrd="0" parTransId="{57D9098E-5491-4FF0-B430-4AFE11F9A074}" sibTransId="{02AEC18C-C447-4DEA-B765-A5E50807C4A9}"/>
    <dgm:cxn modelId="{504AC6CD-AD5C-45FE-9BD4-5D6DC45B9107}" type="presOf" srcId="{DD16F98D-76AF-4932-B284-165BDFDE9A7F}" destId="{4EE63659-D78F-44AC-B8DB-8C640F6CA3FB}" srcOrd="0" destOrd="1" presId="urn:microsoft.com/office/officeart/2005/8/layout/vList5"/>
    <dgm:cxn modelId="{BAA4A0D3-557E-4ED6-9D2E-4A1B8436CBED}" srcId="{8B7D6A08-A122-4B0F-A628-9E19B356CB45}" destId="{34F340E1-D99B-43F3-B332-40DE6258129C}" srcOrd="1" destOrd="0" parTransId="{A5152026-AE21-49D1-A93D-1EAEE8494AA6}" sibTransId="{2E927472-8CD5-43FE-B579-C4C693F92316}"/>
    <dgm:cxn modelId="{4801E6DC-47AB-4590-AFCC-77A5C79E5797}" srcId="{B324FBCD-4CC5-4D6E-9B1D-E846629DB995}" destId="{09D21DDE-AABD-49EE-97DF-69042EF9D6F8}" srcOrd="1" destOrd="0" parTransId="{348E5C92-6193-4FF0-877B-F1F6A2F90BD2}" sibTransId="{9F4E5763-8142-45D9-B54A-837FA1FA6A15}"/>
    <dgm:cxn modelId="{CDFC1DF0-D6A4-4D45-BF32-EB426EEFB03F}" srcId="{34F340E1-D99B-43F3-B332-40DE6258129C}" destId="{FBDB4BDD-AEC3-4C02-A757-912BC2DC8B5A}" srcOrd="2" destOrd="0" parTransId="{15CF8D57-2EF5-4A6B-8F26-2B5F44843F85}" sibTransId="{5E2BD49A-2A7C-4F39-A0FB-5DCFE585DDF1}"/>
    <dgm:cxn modelId="{6477C4F0-AF85-4BE5-9994-8ED6D888BD23}" type="presOf" srcId="{FC76EE60-73D8-4F60-BC0A-5A5A9820BA62}" destId="{4EE63659-D78F-44AC-B8DB-8C640F6CA3FB}" srcOrd="0" destOrd="0" presId="urn:microsoft.com/office/officeart/2005/8/layout/vList5"/>
    <dgm:cxn modelId="{AA5F8BFC-771A-4984-BEC0-6B6478ADE08E}" srcId="{26937ABD-64CC-4433-AA92-60BAC2017743}" destId="{B18602CB-7D97-450C-82BE-97EA74623F52}" srcOrd="0" destOrd="0" parTransId="{1B232CD4-4CA0-492A-9C0D-BBAFDD5F24C8}" sibTransId="{35BCDBF8-429F-485D-9A0B-0FBBAA3DA443}"/>
    <dgm:cxn modelId="{303DB8D2-EAF2-4A06-A63E-5F2FE35BE862}" type="presParOf" srcId="{6C8B84D2-3453-4FAC-815E-CCDCEF07AD72}" destId="{14409F7C-91E8-46C8-A3BB-679A8BD5961B}" srcOrd="0" destOrd="0" presId="urn:microsoft.com/office/officeart/2005/8/layout/vList5"/>
    <dgm:cxn modelId="{F860290A-4C30-4558-8535-3EE654C11DCC}" type="presParOf" srcId="{14409F7C-91E8-46C8-A3BB-679A8BD5961B}" destId="{99B6F61B-5BC8-4D92-9215-067CF2B40533}" srcOrd="0" destOrd="0" presId="urn:microsoft.com/office/officeart/2005/8/layout/vList5"/>
    <dgm:cxn modelId="{66960485-3A51-4A09-98B3-32CF6A280969}" type="presParOf" srcId="{14409F7C-91E8-46C8-A3BB-679A8BD5961B}" destId="{1F371116-7F71-4C76-A1A6-6E5C3C6D015C}" srcOrd="1" destOrd="0" presId="urn:microsoft.com/office/officeart/2005/8/layout/vList5"/>
    <dgm:cxn modelId="{1339E168-AE8C-4E00-BA19-20A362FBA6AF}" type="presParOf" srcId="{6C8B84D2-3453-4FAC-815E-CCDCEF07AD72}" destId="{97A2E378-470B-4257-B803-F9D865DA5CAE}" srcOrd="1" destOrd="0" presId="urn:microsoft.com/office/officeart/2005/8/layout/vList5"/>
    <dgm:cxn modelId="{3845A4D7-39C0-48BE-8EEA-D5738C740501}" type="presParOf" srcId="{6C8B84D2-3453-4FAC-815E-CCDCEF07AD72}" destId="{53E899AE-3ECD-48F4-A09C-D2E13238AD52}" srcOrd="2" destOrd="0" presId="urn:microsoft.com/office/officeart/2005/8/layout/vList5"/>
    <dgm:cxn modelId="{491456FD-FE0C-4DE4-9B4C-FC402923B34B}" type="presParOf" srcId="{53E899AE-3ECD-48F4-A09C-D2E13238AD52}" destId="{ECC3B40E-C392-437E-BF9F-D4F8E8B21024}" srcOrd="0" destOrd="0" presId="urn:microsoft.com/office/officeart/2005/8/layout/vList5"/>
    <dgm:cxn modelId="{05ABAD99-CDAE-4DB9-895E-2B768A7E32FE}" type="presParOf" srcId="{53E899AE-3ECD-48F4-A09C-D2E13238AD52}" destId="{4EE63659-D78F-44AC-B8DB-8C640F6CA3FB}" srcOrd="1" destOrd="0" presId="urn:microsoft.com/office/officeart/2005/8/layout/vList5"/>
    <dgm:cxn modelId="{4DE33ADE-76C7-4461-B7C3-2CC90123BE36}" type="presParOf" srcId="{6C8B84D2-3453-4FAC-815E-CCDCEF07AD72}" destId="{3E5DE028-B8FF-4106-9C70-B96E03D7B4C9}" srcOrd="3" destOrd="0" presId="urn:microsoft.com/office/officeart/2005/8/layout/vList5"/>
    <dgm:cxn modelId="{59446974-B7A8-4459-97B5-1F57A7E601F9}" type="presParOf" srcId="{6C8B84D2-3453-4FAC-815E-CCDCEF07AD72}" destId="{AA58F143-5DCE-46F2-BAC5-7EE13147D82E}" srcOrd="4" destOrd="0" presId="urn:microsoft.com/office/officeart/2005/8/layout/vList5"/>
    <dgm:cxn modelId="{B65B5815-CF41-4735-8378-26400BE7D281}" type="presParOf" srcId="{AA58F143-5DCE-46F2-BAC5-7EE13147D82E}" destId="{A271E62A-9237-4605-9008-E7371E58AE84}" srcOrd="0" destOrd="0" presId="urn:microsoft.com/office/officeart/2005/8/layout/vList5"/>
    <dgm:cxn modelId="{649C983F-8F93-4A31-A740-2714CEAC0406}" type="presParOf" srcId="{AA58F143-5DCE-46F2-BAC5-7EE13147D82E}" destId="{F2B7A017-3186-46E0-B7A5-EE185657681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371116-7F71-4C76-A1A6-6E5C3C6D015C}">
      <dsp:nvSpPr>
        <dsp:cNvPr id="0" name=""/>
        <dsp:cNvSpPr/>
      </dsp:nvSpPr>
      <dsp:spPr>
        <a:xfrm rot="5400000">
          <a:off x="3693850" y="1007529"/>
          <a:ext cx="902859" cy="390144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>
              <a:solidFill>
                <a:schemeClr val="tx1"/>
              </a:solidFill>
            </a:rPr>
            <a:t>Are results of overall process or system performance , reflect the impact of the health care ser</a:t>
          </a:r>
          <a:r>
            <a:rPr lang="en-US" sz="1300" b="1" kern="1200" dirty="0">
              <a:solidFill>
                <a:schemeClr val="bg1"/>
              </a:solidFill>
            </a:rPr>
            <a:t>vice</a:t>
          </a:r>
          <a:endParaRPr lang="ar-SA" sz="1300" kern="1200" dirty="0"/>
        </a:p>
        <a:p>
          <a:pPr marL="114300" lvl="1" indent="-114300" algn="l" defTabSz="5778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>
              <a:solidFill>
                <a:srgbClr val="7030A0"/>
              </a:solidFill>
            </a:rPr>
            <a:t>Example:</a:t>
          </a:r>
          <a:r>
            <a:rPr lang="en-US" sz="1300" kern="1200" dirty="0"/>
            <a:t> The 30-day mortality rate</a:t>
          </a:r>
          <a:endParaRPr lang="ar-SA" sz="1300" kern="1200" dirty="0"/>
        </a:p>
      </dsp:txBody>
      <dsp:txXfrm rot="-5400000">
        <a:off x="2194560" y="2550893"/>
        <a:ext cx="3857366" cy="814711"/>
      </dsp:txXfrm>
    </dsp:sp>
    <dsp:sp modelId="{99B6F61B-5BC8-4D92-9215-067CF2B40533}">
      <dsp:nvSpPr>
        <dsp:cNvPr id="0" name=""/>
        <dsp:cNvSpPr/>
      </dsp:nvSpPr>
      <dsp:spPr>
        <a:xfrm>
          <a:off x="0" y="2373425"/>
          <a:ext cx="2194560" cy="11285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Outcomes Measures </a:t>
          </a:r>
          <a:endParaRPr lang="ar-SA" sz="2500" kern="1200" dirty="0"/>
        </a:p>
      </dsp:txBody>
      <dsp:txXfrm>
        <a:off x="55092" y="2428517"/>
        <a:ext cx="2084376" cy="1018390"/>
      </dsp:txXfrm>
    </dsp:sp>
    <dsp:sp modelId="{4EE63659-D78F-44AC-B8DB-8C640F6CA3FB}">
      <dsp:nvSpPr>
        <dsp:cNvPr id="0" name=""/>
        <dsp:cNvSpPr/>
      </dsp:nvSpPr>
      <dsp:spPr>
        <a:xfrm rot="5400000">
          <a:off x="3693850" y="-199720"/>
          <a:ext cx="902859" cy="390144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ar-SA" sz="1300" kern="1200" dirty="0">
            <a:solidFill>
              <a:schemeClr val="tx1"/>
            </a:solidFill>
          </a:endParaRPr>
        </a:p>
        <a:p>
          <a:pPr marL="114300" lvl="1" indent="-114300" algn="l" defTabSz="5778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>
              <a:solidFill>
                <a:schemeClr val="tx1"/>
              </a:solidFill>
            </a:rPr>
            <a:t>They measure if parts of steps in the system are performing as planned </a:t>
          </a:r>
          <a:endParaRPr lang="ar-SA" sz="1300" kern="1200" dirty="0">
            <a:solidFill>
              <a:schemeClr val="tx1"/>
            </a:solidFill>
          </a:endParaRPr>
        </a:p>
        <a:p>
          <a:pPr marL="114300" lvl="1" indent="-114300" algn="l" defTabSz="5778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>
              <a:solidFill>
                <a:srgbClr val="7030A0"/>
              </a:solidFill>
            </a:rPr>
            <a:t>Example:</a:t>
          </a:r>
          <a:r>
            <a:rPr lang="en-US" sz="1300" kern="1200" dirty="0"/>
            <a:t> Bed occupancy rate </a:t>
          </a:r>
          <a:endParaRPr lang="ar-SA" sz="1300" kern="1200" dirty="0"/>
        </a:p>
      </dsp:txBody>
      <dsp:txXfrm rot="-5400000">
        <a:off x="2194560" y="1343644"/>
        <a:ext cx="3857366" cy="814711"/>
      </dsp:txXfrm>
    </dsp:sp>
    <dsp:sp modelId="{ECC3B40E-C392-437E-BF9F-D4F8E8B21024}">
      <dsp:nvSpPr>
        <dsp:cNvPr id="0" name=""/>
        <dsp:cNvSpPr/>
      </dsp:nvSpPr>
      <dsp:spPr>
        <a:xfrm>
          <a:off x="0" y="1186712"/>
          <a:ext cx="2194560" cy="11285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Processes Measures:</a:t>
          </a:r>
          <a:r>
            <a:rPr lang="en-US" sz="2500" kern="1200"/>
            <a:t>. </a:t>
          </a:r>
          <a:endParaRPr lang="ar-SA" sz="2500" kern="1200" dirty="0"/>
        </a:p>
      </dsp:txBody>
      <dsp:txXfrm>
        <a:off x="55092" y="1241804"/>
        <a:ext cx="2084376" cy="1018390"/>
      </dsp:txXfrm>
    </dsp:sp>
    <dsp:sp modelId="{F2B7A017-3186-46E0-B7A5-EE185657681E}">
      <dsp:nvSpPr>
        <dsp:cNvPr id="0" name=""/>
        <dsp:cNvSpPr/>
      </dsp:nvSpPr>
      <dsp:spPr>
        <a:xfrm rot="5400000">
          <a:off x="3693850" y="-1340518"/>
          <a:ext cx="902859" cy="390144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>
              <a:solidFill>
                <a:schemeClr val="tx1"/>
              </a:solidFill>
            </a:rPr>
            <a:t>Measures of infrastructures, capacity and system </a:t>
          </a:r>
          <a:endParaRPr lang="ar-SA" sz="1300" kern="1200" dirty="0">
            <a:solidFill>
              <a:schemeClr val="tx1"/>
            </a:solidFill>
          </a:endParaRPr>
        </a:p>
        <a:p>
          <a:pPr marL="114300" lvl="1" indent="-114300" algn="l" defTabSz="5778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>
              <a:solidFill>
                <a:srgbClr val="7030A0"/>
              </a:solidFill>
            </a:rPr>
            <a:t>Example: </a:t>
          </a:r>
          <a:r>
            <a:rPr lang="en-US" sz="1300" kern="1200" dirty="0"/>
            <a:t> Nursing to patient ratio in the ICU</a:t>
          </a:r>
          <a:endParaRPr lang="ar-SA" sz="1300" kern="1200" dirty="0"/>
        </a:p>
      </dsp:txBody>
      <dsp:txXfrm rot="-5400000">
        <a:off x="2194560" y="202846"/>
        <a:ext cx="3857366" cy="814711"/>
      </dsp:txXfrm>
    </dsp:sp>
    <dsp:sp modelId="{A271E62A-9237-4605-9008-E7371E58AE84}">
      <dsp:nvSpPr>
        <dsp:cNvPr id="0" name=""/>
        <dsp:cNvSpPr/>
      </dsp:nvSpPr>
      <dsp:spPr>
        <a:xfrm>
          <a:off x="19741" y="0"/>
          <a:ext cx="2194560" cy="11285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Structure Measures:</a:t>
          </a:r>
          <a:endParaRPr lang="ar-SA" sz="2500" kern="1200" dirty="0"/>
        </a:p>
      </dsp:txBody>
      <dsp:txXfrm>
        <a:off x="74833" y="55092"/>
        <a:ext cx="2084376" cy="1018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47185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0621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1694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6324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1143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85800" y="1991813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457200" y="1507925"/>
            <a:ext cx="3994500" cy="3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2"/>
          </p:nvPr>
        </p:nvSpPr>
        <p:spPr>
          <a:xfrm>
            <a:off x="4692275" y="1507925"/>
            <a:ext cx="3994500" cy="3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>
          <a:xfrm>
            <a:off x="6477000" y="57150"/>
            <a:ext cx="2514600" cy="216694"/>
          </a:xfrm>
          <a:prstGeom prst="rect">
            <a:avLst/>
          </a:prstGeom>
        </p:spPr>
        <p:txBody>
          <a:bodyPr/>
          <a:lstStyle/>
          <a:p>
            <a:fld id="{979A9D22-978E-484B-97A4-F4F3EFE23C97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57150"/>
            <a:ext cx="2895600" cy="2166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fld id="{4C744491-2609-4491-B3A1-E2B6C2A0ED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59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3348021"/>
            <a:ext cx="6858000" cy="1231118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2770782"/>
            <a:ext cx="6858000" cy="565519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CD19FB2-3AAB-4D03-B13A-2960828C78E3}" type="datetimeFigureOut">
              <a:rPr lang="en-US" smtClean="0"/>
              <a:t>3/10/2019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291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563400"/>
            <a:ext cx="8229600" cy="25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✘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●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●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4" r:id="rId3"/>
    <p:sldLayoutId id="2147483656" r:id="rId4"/>
    <p:sldLayoutId id="2147483658" r:id="rId5"/>
    <p:sldLayoutId id="2147483660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ctrTitle"/>
          </p:nvPr>
        </p:nvSpPr>
        <p:spPr>
          <a:xfrm>
            <a:off x="60141" y="2084806"/>
            <a:ext cx="7580380" cy="69218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4000" dirty="0"/>
              <a:t>Introduction to Quality Improvement Methods</a:t>
            </a:r>
            <a:endParaRPr sz="4000" dirty="0"/>
          </a:p>
        </p:txBody>
      </p:sp>
      <p:grpSp>
        <p:nvGrpSpPr>
          <p:cNvPr id="48" name="Google Shape;48;p11"/>
          <p:cNvGrpSpPr/>
          <p:nvPr/>
        </p:nvGrpSpPr>
        <p:grpSpPr>
          <a:xfrm rot="2194107">
            <a:off x="803001" y="3184731"/>
            <a:ext cx="1014485" cy="642684"/>
            <a:chOff x="238125" y="1918825"/>
            <a:chExt cx="1042450" cy="660400"/>
          </a:xfrm>
        </p:grpSpPr>
        <p:sp>
          <p:nvSpPr>
            <p:cNvPr id="49" name="Google Shape;49;p11"/>
            <p:cNvSpPr/>
            <p:nvPr/>
          </p:nvSpPr>
          <p:spPr>
            <a:xfrm>
              <a:off x="238125" y="1918825"/>
              <a:ext cx="966975" cy="660400"/>
            </a:xfrm>
            <a:custGeom>
              <a:avLst/>
              <a:gdLst/>
              <a:ahLst/>
              <a:cxnLst/>
              <a:rect l="l" t="t" r="r" b="b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1"/>
            <p:cNvSpPr/>
            <p:nvPr/>
          </p:nvSpPr>
          <p:spPr>
            <a:xfrm>
              <a:off x="1091875" y="1951850"/>
              <a:ext cx="188700" cy="136800"/>
            </a:xfrm>
            <a:custGeom>
              <a:avLst/>
              <a:gdLst/>
              <a:ahLst/>
              <a:cxnLst/>
              <a:rect l="l" t="t" r="r" b="b"/>
              <a:pathLst>
                <a:path w="7548" h="5472" extrusionOk="0">
                  <a:moveTo>
                    <a:pt x="5000" y="0"/>
                  </a:moveTo>
                  <a:lnTo>
                    <a:pt x="4812" y="95"/>
                  </a:lnTo>
                  <a:lnTo>
                    <a:pt x="4717" y="95"/>
                  </a:lnTo>
                  <a:lnTo>
                    <a:pt x="4340" y="472"/>
                  </a:lnTo>
                  <a:lnTo>
                    <a:pt x="4057" y="566"/>
                  </a:lnTo>
                  <a:lnTo>
                    <a:pt x="3774" y="566"/>
                  </a:lnTo>
                  <a:lnTo>
                    <a:pt x="3397" y="378"/>
                  </a:lnTo>
                  <a:lnTo>
                    <a:pt x="3208" y="944"/>
                  </a:lnTo>
                  <a:lnTo>
                    <a:pt x="2548" y="1887"/>
                  </a:lnTo>
                  <a:lnTo>
                    <a:pt x="2170" y="2359"/>
                  </a:lnTo>
                  <a:lnTo>
                    <a:pt x="1793" y="2736"/>
                  </a:lnTo>
                  <a:lnTo>
                    <a:pt x="1415" y="2925"/>
                  </a:lnTo>
                  <a:lnTo>
                    <a:pt x="1321" y="2925"/>
                  </a:lnTo>
                  <a:lnTo>
                    <a:pt x="1227" y="2831"/>
                  </a:lnTo>
                  <a:lnTo>
                    <a:pt x="1321" y="3114"/>
                  </a:lnTo>
                  <a:lnTo>
                    <a:pt x="1132" y="3114"/>
                  </a:lnTo>
                  <a:lnTo>
                    <a:pt x="1227" y="3302"/>
                  </a:lnTo>
                  <a:lnTo>
                    <a:pt x="1227" y="3208"/>
                  </a:lnTo>
                  <a:lnTo>
                    <a:pt x="1321" y="3302"/>
                  </a:lnTo>
                  <a:lnTo>
                    <a:pt x="1510" y="3491"/>
                  </a:lnTo>
                  <a:lnTo>
                    <a:pt x="1321" y="3397"/>
                  </a:lnTo>
                  <a:lnTo>
                    <a:pt x="1132" y="3491"/>
                  </a:lnTo>
                  <a:lnTo>
                    <a:pt x="755" y="3963"/>
                  </a:lnTo>
                  <a:lnTo>
                    <a:pt x="472" y="4529"/>
                  </a:lnTo>
                  <a:lnTo>
                    <a:pt x="283" y="4623"/>
                  </a:lnTo>
                  <a:lnTo>
                    <a:pt x="0" y="4623"/>
                  </a:lnTo>
                  <a:lnTo>
                    <a:pt x="378" y="5095"/>
                  </a:lnTo>
                  <a:lnTo>
                    <a:pt x="944" y="5472"/>
                  </a:lnTo>
                  <a:lnTo>
                    <a:pt x="849" y="5378"/>
                  </a:lnTo>
                  <a:lnTo>
                    <a:pt x="944" y="5283"/>
                  </a:lnTo>
                  <a:lnTo>
                    <a:pt x="1132" y="5189"/>
                  </a:lnTo>
                  <a:lnTo>
                    <a:pt x="1321" y="5000"/>
                  </a:lnTo>
                  <a:lnTo>
                    <a:pt x="1321" y="4812"/>
                  </a:lnTo>
                  <a:lnTo>
                    <a:pt x="1227" y="4623"/>
                  </a:lnTo>
                  <a:lnTo>
                    <a:pt x="1227" y="4623"/>
                  </a:lnTo>
                  <a:lnTo>
                    <a:pt x="1510" y="4812"/>
                  </a:lnTo>
                  <a:lnTo>
                    <a:pt x="1415" y="4717"/>
                  </a:lnTo>
                  <a:lnTo>
                    <a:pt x="1415" y="4717"/>
                  </a:lnTo>
                  <a:lnTo>
                    <a:pt x="1604" y="4812"/>
                  </a:lnTo>
                  <a:lnTo>
                    <a:pt x="1698" y="4906"/>
                  </a:lnTo>
                  <a:lnTo>
                    <a:pt x="1604" y="4717"/>
                  </a:lnTo>
                  <a:lnTo>
                    <a:pt x="1415" y="4151"/>
                  </a:lnTo>
                  <a:lnTo>
                    <a:pt x="1510" y="4340"/>
                  </a:lnTo>
                  <a:lnTo>
                    <a:pt x="1887" y="4529"/>
                  </a:lnTo>
                  <a:lnTo>
                    <a:pt x="4812" y="1321"/>
                  </a:lnTo>
                  <a:lnTo>
                    <a:pt x="4812" y="1415"/>
                  </a:lnTo>
                  <a:lnTo>
                    <a:pt x="4812" y="1510"/>
                  </a:lnTo>
                  <a:lnTo>
                    <a:pt x="5095" y="1510"/>
                  </a:lnTo>
                  <a:lnTo>
                    <a:pt x="5000" y="1604"/>
                  </a:lnTo>
                  <a:lnTo>
                    <a:pt x="5000" y="1698"/>
                  </a:lnTo>
                  <a:lnTo>
                    <a:pt x="5189" y="1981"/>
                  </a:lnTo>
                  <a:lnTo>
                    <a:pt x="5472" y="2264"/>
                  </a:lnTo>
                  <a:lnTo>
                    <a:pt x="5661" y="2264"/>
                  </a:lnTo>
                  <a:lnTo>
                    <a:pt x="5944" y="2170"/>
                  </a:lnTo>
                  <a:lnTo>
                    <a:pt x="5661" y="2359"/>
                  </a:lnTo>
                  <a:lnTo>
                    <a:pt x="5566" y="2453"/>
                  </a:lnTo>
                  <a:lnTo>
                    <a:pt x="5566" y="2642"/>
                  </a:lnTo>
                  <a:lnTo>
                    <a:pt x="5661" y="2736"/>
                  </a:lnTo>
                  <a:lnTo>
                    <a:pt x="5944" y="2831"/>
                  </a:lnTo>
                  <a:lnTo>
                    <a:pt x="6132" y="2831"/>
                  </a:lnTo>
                  <a:lnTo>
                    <a:pt x="6227" y="3114"/>
                  </a:lnTo>
                  <a:lnTo>
                    <a:pt x="6415" y="3585"/>
                  </a:lnTo>
                  <a:lnTo>
                    <a:pt x="6698" y="4057"/>
                  </a:lnTo>
                  <a:lnTo>
                    <a:pt x="6887" y="4151"/>
                  </a:lnTo>
                  <a:lnTo>
                    <a:pt x="7076" y="4151"/>
                  </a:lnTo>
                  <a:lnTo>
                    <a:pt x="6887" y="4340"/>
                  </a:lnTo>
                  <a:lnTo>
                    <a:pt x="6793" y="4434"/>
                  </a:lnTo>
                  <a:lnTo>
                    <a:pt x="6887" y="4529"/>
                  </a:lnTo>
                  <a:lnTo>
                    <a:pt x="7076" y="4717"/>
                  </a:lnTo>
                  <a:lnTo>
                    <a:pt x="7453" y="4812"/>
                  </a:lnTo>
                  <a:lnTo>
                    <a:pt x="7264" y="5000"/>
                  </a:lnTo>
                  <a:lnTo>
                    <a:pt x="7076" y="5095"/>
                  </a:lnTo>
                  <a:lnTo>
                    <a:pt x="7359" y="5095"/>
                  </a:lnTo>
                  <a:lnTo>
                    <a:pt x="7547" y="4717"/>
                  </a:lnTo>
                  <a:lnTo>
                    <a:pt x="7453" y="4623"/>
                  </a:lnTo>
                  <a:lnTo>
                    <a:pt x="7264" y="4717"/>
                  </a:lnTo>
                  <a:lnTo>
                    <a:pt x="7453" y="4434"/>
                  </a:lnTo>
                  <a:lnTo>
                    <a:pt x="7453" y="4340"/>
                  </a:lnTo>
                  <a:lnTo>
                    <a:pt x="7453" y="4151"/>
                  </a:lnTo>
                  <a:lnTo>
                    <a:pt x="7170" y="3963"/>
                  </a:lnTo>
                  <a:lnTo>
                    <a:pt x="6793" y="3868"/>
                  </a:lnTo>
                  <a:lnTo>
                    <a:pt x="6981" y="3774"/>
                  </a:lnTo>
                  <a:lnTo>
                    <a:pt x="7264" y="3585"/>
                  </a:lnTo>
                  <a:lnTo>
                    <a:pt x="6981" y="3114"/>
                  </a:lnTo>
                  <a:lnTo>
                    <a:pt x="6698" y="2831"/>
                  </a:lnTo>
                  <a:lnTo>
                    <a:pt x="6415" y="2642"/>
                  </a:lnTo>
                  <a:lnTo>
                    <a:pt x="6604" y="2264"/>
                  </a:lnTo>
                  <a:lnTo>
                    <a:pt x="6887" y="1981"/>
                  </a:lnTo>
                  <a:lnTo>
                    <a:pt x="6415" y="2076"/>
                  </a:lnTo>
                  <a:lnTo>
                    <a:pt x="6604" y="1887"/>
                  </a:lnTo>
                  <a:lnTo>
                    <a:pt x="6227" y="1887"/>
                  </a:lnTo>
                  <a:lnTo>
                    <a:pt x="6415" y="1698"/>
                  </a:lnTo>
                  <a:lnTo>
                    <a:pt x="6510" y="1604"/>
                  </a:lnTo>
                  <a:lnTo>
                    <a:pt x="6510" y="1510"/>
                  </a:lnTo>
                  <a:lnTo>
                    <a:pt x="6227" y="1604"/>
                  </a:lnTo>
                  <a:lnTo>
                    <a:pt x="6132" y="1793"/>
                  </a:lnTo>
                  <a:lnTo>
                    <a:pt x="6132" y="1510"/>
                  </a:lnTo>
                  <a:lnTo>
                    <a:pt x="6038" y="1321"/>
                  </a:lnTo>
                  <a:lnTo>
                    <a:pt x="5755" y="944"/>
                  </a:lnTo>
                  <a:lnTo>
                    <a:pt x="5283" y="566"/>
                  </a:lnTo>
                  <a:lnTo>
                    <a:pt x="5095" y="283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51;p11"/>
          <p:cNvGrpSpPr/>
          <p:nvPr/>
        </p:nvGrpSpPr>
        <p:grpSpPr>
          <a:xfrm rot="-9269861">
            <a:off x="6165721" y="1346512"/>
            <a:ext cx="750220" cy="664172"/>
            <a:chOff x="1113100" y="2199475"/>
            <a:chExt cx="801900" cy="709925"/>
          </a:xfrm>
        </p:grpSpPr>
        <p:sp>
          <p:nvSpPr>
            <p:cNvPr id="52" name="Google Shape;52;p11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l" t="t" r="r" b="b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1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l" t="t" r="r" b="b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54;p11"/>
          <p:cNvSpPr/>
          <p:nvPr/>
        </p:nvSpPr>
        <p:spPr>
          <a:xfrm>
            <a:off x="2497627" y="2497075"/>
            <a:ext cx="1442481" cy="102978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1"/>
          <p:cNvSpPr/>
          <p:nvPr/>
        </p:nvSpPr>
        <p:spPr>
          <a:xfrm>
            <a:off x="5993364" y="2945782"/>
            <a:ext cx="2058017" cy="1015968"/>
          </a:xfrm>
          <a:custGeom>
            <a:avLst/>
            <a:gdLst/>
            <a:ahLst/>
            <a:cxnLst/>
            <a:rect l="l" t="t" r="r" b="b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1"/>
          <p:cNvSpPr/>
          <p:nvPr/>
        </p:nvSpPr>
        <p:spPr>
          <a:xfrm>
            <a:off x="4045614" y="719848"/>
            <a:ext cx="1052762" cy="922444"/>
          </a:xfrm>
          <a:custGeom>
            <a:avLst/>
            <a:gdLst/>
            <a:ahLst/>
            <a:cxnLst/>
            <a:rect l="l" t="t" r="r" b="b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702160" y="846666"/>
            <a:ext cx="7467573" cy="4112776"/>
            <a:chOff x="319087" y="759671"/>
            <a:chExt cx="11580089" cy="598852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087" y="975946"/>
              <a:ext cx="11163667" cy="5496806"/>
            </a:xfrm>
            <a:prstGeom prst="rect">
              <a:avLst/>
            </a:prstGeom>
          </p:spPr>
        </p:pic>
        <p:sp>
          <p:nvSpPr>
            <p:cNvPr id="3" name="Cloud Callout 2"/>
            <p:cNvSpPr/>
            <p:nvPr/>
          </p:nvSpPr>
          <p:spPr>
            <a:xfrm>
              <a:off x="3956539" y="1907930"/>
              <a:ext cx="2233246" cy="1688123"/>
            </a:xfrm>
            <a:prstGeom prst="cloudCallout">
              <a:avLst>
                <a:gd name="adj1" fmla="val -28525"/>
                <a:gd name="adj2" fmla="val 18011"/>
              </a:avLst>
            </a:prstGeom>
            <a:solidFill>
              <a:srgbClr val="0066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325683" y="2310126"/>
              <a:ext cx="1576497" cy="806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chemeClr val="bg1"/>
                  </a:solidFill>
                </a:rPr>
                <a:t>RCA</a:t>
              </a:r>
            </a:p>
          </p:txBody>
        </p:sp>
        <p:sp>
          <p:nvSpPr>
            <p:cNvPr id="11" name="Cloud Callout 10"/>
            <p:cNvSpPr/>
            <p:nvPr/>
          </p:nvSpPr>
          <p:spPr>
            <a:xfrm>
              <a:off x="9335668" y="759671"/>
              <a:ext cx="2446275" cy="1963571"/>
            </a:xfrm>
            <a:prstGeom prst="cloudCallout">
              <a:avLst>
                <a:gd name="adj1" fmla="val -28525"/>
                <a:gd name="adj2" fmla="val 18011"/>
              </a:avLst>
            </a:prstGeom>
            <a:solidFill>
              <a:srgbClr val="0066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358187" y="1079736"/>
              <a:ext cx="2540989" cy="1478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chemeClr val="bg1"/>
                  </a:solidFill>
                </a:rPr>
                <a:t>FOCUS </a:t>
              </a:r>
            </a:p>
            <a:p>
              <a:pPr algn="ctr"/>
              <a:r>
                <a:rPr lang="en-US" sz="3000" b="1" dirty="0">
                  <a:solidFill>
                    <a:schemeClr val="bg1"/>
                  </a:solidFill>
                </a:rPr>
                <a:t>PDCA</a:t>
              </a:r>
            </a:p>
          </p:txBody>
        </p:sp>
        <p:sp>
          <p:nvSpPr>
            <p:cNvPr id="13" name="Cloud Callout 12"/>
            <p:cNvSpPr/>
            <p:nvPr/>
          </p:nvSpPr>
          <p:spPr>
            <a:xfrm>
              <a:off x="8524708" y="3031077"/>
              <a:ext cx="3092862" cy="2288270"/>
            </a:xfrm>
            <a:prstGeom prst="cloudCallout">
              <a:avLst>
                <a:gd name="adj1" fmla="val -28525"/>
                <a:gd name="adj2" fmla="val 18011"/>
              </a:avLst>
            </a:prstGeom>
            <a:solidFill>
              <a:srgbClr val="0066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517889" y="3828972"/>
              <a:ext cx="1315488" cy="806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chemeClr val="bg1"/>
                  </a:solidFill>
                </a:rPr>
                <a:t>QIP</a:t>
              </a:r>
            </a:p>
          </p:txBody>
        </p:sp>
        <p:sp>
          <p:nvSpPr>
            <p:cNvPr id="16" name="Cloud Callout 15"/>
            <p:cNvSpPr/>
            <p:nvPr/>
          </p:nvSpPr>
          <p:spPr>
            <a:xfrm>
              <a:off x="6677750" y="5060077"/>
              <a:ext cx="2657918" cy="1688123"/>
            </a:xfrm>
            <a:prstGeom prst="cloudCallout">
              <a:avLst>
                <a:gd name="adj1" fmla="val -28525"/>
                <a:gd name="adj2" fmla="val 18011"/>
              </a:avLst>
            </a:prstGeom>
            <a:solidFill>
              <a:srgbClr val="0066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99033" y="5402644"/>
              <a:ext cx="2215349" cy="941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BRAIN</a:t>
              </a:r>
            </a:p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STORMING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6271323" y="2083776"/>
              <a:ext cx="2520986" cy="1951893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464124" y="1290096"/>
              <a:ext cx="2242695" cy="1433146"/>
            </a:xfrm>
            <a:prstGeom prst="rect">
              <a:avLst/>
            </a:prstGeom>
            <a:solidFill>
              <a:schemeClr val="accent1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839915" y="4422632"/>
              <a:ext cx="2329962" cy="1986960"/>
            </a:xfrm>
            <a:prstGeom prst="rect">
              <a:avLst/>
            </a:prstGeom>
            <a:solidFill>
              <a:schemeClr val="accent1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2504069" y="5260744"/>
              <a:ext cx="1160585" cy="992201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47630" y="58162"/>
            <a:ext cx="67649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accent5"/>
                </a:solidFill>
              </a:rPr>
              <a:t>Performance Improvement methods</a:t>
            </a:r>
          </a:p>
        </p:txBody>
      </p:sp>
    </p:spTree>
    <p:extLst>
      <p:ext uri="{BB962C8B-B14F-4D97-AF65-F5344CB8AC3E}">
        <p14:creationId xmlns:p14="http://schemas.microsoft.com/office/powerpoint/2010/main" val="1491978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4593"/>
            <a:ext cx="6591574" cy="857400"/>
          </a:xfrm>
        </p:spPr>
        <p:txBody>
          <a:bodyPr>
            <a:normAutofit/>
          </a:bodyPr>
          <a:lstStyle/>
          <a:p>
            <a:r>
              <a:rPr lang="en-US" sz="21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improvement model- (</a:t>
            </a:r>
            <a:r>
              <a:rPr lang="en-US" sz="21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Plan-do-study-act cycle)</a:t>
            </a:r>
            <a:endParaRPr lang="en-US" sz="21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955" y="1331992"/>
            <a:ext cx="8199998" cy="2990027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rgbClr val="92D050"/>
                </a:solidFill>
              </a:rPr>
              <a:t>The IHI model has two parts</a:t>
            </a:r>
            <a:r>
              <a:rPr lang="en-US" dirty="0">
                <a:solidFill>
                  <a:srgbClr val="92D050"/>
                </a:solidFill>
              </a:rPr>
              <a:t>: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Three fundamental questions, which can be addressed in any order </a:t>
            </a:r>
          </a:p>
          <a:p>
            <a:pPr lvl="1"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The PDSA cycle to test and implement changes in real work settings—the PDSA cycle guides the test of a change to determine if the change is an improvement.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677" y="230244"/>
            <a:ext cx="1592999" cy="16024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18808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91303" y="158635"/>
            <a:ext cx="1552348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PDSA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8025" y="1223320"/>
            <a:ext cx="7057175" cy="356636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2"/>
                </a:solidFill>
              </a:rPr>
              <a:t>Plan</a:t>
            </a:r>
            <a:r>
              <a:rPr lang="en-US" b="1" i="1" dirty="0">
                <a:solidFill>
                  <a:schemeClr val="accent2"/>
                </a:solidFill>
              </a:rPr>
              <a:t>:</a:t>
            </a:r>
            <a:r>
              <a:rPr lang="en-US" i="1" dirty="0">
                <a:solidFill>
                  <a:schemeClr val="bg1"/>
                </a:solidFill>
              </a:rPr>
              <a:t> </a:t>
            </a:r>
            <a:r>
              <a:rPr lang="en-US" dirty="0">
                <a:solidFill>
                  <a:schemeClr val="bg1"/>
                </a:solidFill>
              </a:rPr>
              <a:t>Define the problem to be addressed, collect relevant data, and ascertain the problem's root cause.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2"/>
                </a:solidFill>
              </a:rPr>
              <a:t>Do:</a:t>
            </a:r>
            <a:r>
              <a:rPr lang="en-US" b="1" dirty="0">
                <a:solidFill>
                  <a:schemeClr val="bg1"/>
                </a:solidFill>
              </a:rPr>
              <a:t> </a:t>
            </a:r>
            <a:r>
              <a:rPr lang="en-US" dirty="0">
                <a:solidFill>
                  <a:schemeClr val="bg1"/>
                </a:solidFill>
              </a:rPr>
              <a:t>Develop and implement a solution; decide upon a measurement to gauge its effectiveness.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2"/>
                </a:solidFill>
              </a:rPr>
              <a:t>Study:</a:t>
            </a:r>
            <a:r>
              <a:rPr lang="en-US" b="1" dirty="0">
                <a:solidFill>
                  <a:schemeClr val="bg1"/>
                </a:solidFill>
              </a:rPr>
              <a:t> </a:t>
            </a:r>
            <a:r>
              <a:rPr lang="en-US" dirty="0">
                <a:solidFill>
                  <a:schemeClr val="bg1"/>
                </a:solidFill>
              </a:rPr>
              <a:t>Confirm the results through before-and-after data comparison.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2"/>
                </a:solidFill>
              </a:rPr>
              <a:t>Act:</a:t>
            </a:r>
            <a:r>
              <a:rPr lang="en-US" b="1" dirty="0">
                <a:solidFill>
                  <a:schemeClr val="bg1"/>
                </a:solidFill>
              </a:rPr>
              <a:t> </a:t>
            </a:r>
            <a:r>
              <a:rPr lang="en-US" dirty="0">
                <a:solidFill>
                  <a:schemeClr val="bg1"/>
                </a:solidFill>
              </a:rPr>
              <a:t>Document the results, inform others about process changes, and make recommendations for the problem to be addressed in the next PDCA cycle.</a:t>
            </a:r>
          </a:p>
          <a:p>
            <a:pPr>
              <a:lnSpc>
                <a:spcPct val="150000"/>
              </a:lnSpc>
            </a:pPr>
            <a:endParaRPr lang="ar-SA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109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17818" y="311568"/>
            <a:ext cx="9156000" cy="857400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</a:rPr>
              <a:t>improvement model-(</a:t>
            </a:r>
            <a:r>
              <a:rPr lang="en-US" sz="2400" b="1" dirty="0">
                <a:solidFill>
                  <a:schemeClr val="accent5"/>
                </a:solidFill>
              </a:rPr>
              <a:t>Plan-do-study-act cycle)</a:t>
            </a:r>
            <a:endParaRPr lang="ar-SA" dirty="0">
              <a:solidFill>
                <a:schemeClr val="accent5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79" y="1168968"/>
            <a:ext cx="6181229" cy="3476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4491-2609-4491-B3A1-E2B6C2A0ED3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37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93" y="624950"/>
            <a:ext cx="7202763" cy="1042543"/>
          </a:xfrm>
        </p:spPr>
        <p:txBody>
          <a:bodyPr>
            <a:normAutofit/>
          </a:bodyPr>
          <a:lstStyle/>
          <a:p>
            <a:pPr algn="l"/>
            <a:r>
              <a:rPr lang="en-US" sz="2400" b="1" i="1" dirty="0">
                <a:solidFill>
                  <a:schemeClr val="accent5"/>
                </a:solidFill>
              </a:rPr>
              <a:t>Root cause analysis (RCA)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accent5"/>
                </a:solidFill>
              </a:rPr>
              <a:t>(</a:t>
            </a:r>
            <a:r>
              <a:rPr lang="en-US" sz="2400" b="1" dirty="0" err="1">
                <a:solidFill>
                  <a:schemeClr val="accent5"/>
                </a:solidFill>
              </a:rPr>
              <a:t>ishikawa</a:t>
            </a:r>
            <a:r>
              <a:rPr lang="en-US" sz="2400" b="1" dirty="0">
                <a:solidFill>
                  <a:schemeClr val="accent5"/>
                </a:solidFill>
              </a:rPr>
              <a:t>/fishbone)</a:t>
            </a:r>
            <a:br>
              <a:rPr lang="en-US" sz="2400" b="1" dirty="0"/>
            </a:b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b="1" dirty="0"/>
          </a:p>
          <a:p>
            <a:r>
              <a:rPr lang="en-US" b="1" dirty="0">
                <a:solidFill>
                  <a:schemeClr val="bg1"/>
                </a:solidFill>
              </a:rPr>
              <a:t>Is a defined process that seeks </a:t>
            </a:r>
            <a:r>
              <a:rPr lang="en-US" b="1" dirty="0">
                <a:solidFill>
                  <a:srgbClr val="FFC000"/>
                </a:solidFill>
              </a:rPr>
              <a:t>to explore all of the possible factors associated with an incident </a:t>
            </a:r>
            <a:r>
              <a:rPr lang="en-US" b="1" dirty="0">
                <a:solidFill>
                  <a:schemeClr val="bg1"/>
                </a:solidFill>
              </a:rPr>
              <a:t>by asking what happened, why it occurred and what can be done to prevent it from happening again.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 tool for solving problems. The diagram is used to explore and display the possible causes of a certain effect</a:t>
            </a:r>
          </a:p>
          <a:p>
            <a:pPr marL="101600" indent="0"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626" y="624950"/>
            <a:ext cx="1284079" cy="82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76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4491-2609-4491-B3A1-E2B6C2A0ED3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131" y="1160158"/>
            <a:ext cx="4989688" cy="3612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580112" y="278254"/>
            <a:ext cx="81996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chemeClr val="accent5"/>
                </a:solidFill>
              </a:rPr>
              <a:t>Root cause analysis (RCA)</a:t>
            </a:r>
            <a:r>
              <a:rPr lang="en-US" sz="2800" b="1" dirty="0"/>
              <a:t> (</a:t>
            </a:r>
            <a:r>
              <a:rPr lang="en-US" sz="2800" b="1" dirty="0" err="1">
                <a:solidFill>
                  <a:schemeClr val="accent5"/>
                </a:solidFill>
              </a:rPr>
              <a:t>ishikawa</a:t>
            </a:r>
            <a:r>
              <a:rPr lang="en-US" sz="2800" b="1" dirty="0">
                <a:solidFill>
                  <a:schemeClr val="accent5"/>
                </a:solidFill>
              </a:rPr>
              <a:t>/fishbone)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27758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>
            <a:spLocks noGrp="1"/>
          </p:cNvSpPr>
          <p:nvPr>
            <p:ph type="title"/>
          </p:nvPr>
        </p:nvSpPr>
        <p:spPr>
          <a:xfrm>
            <a:off x="-109493" y="18330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b="1" dirty="0">
                <a:solidFill>
                  <a:schemeClr val="accent5"/>
                </a:solidFill>
              </a:rPr>
              <a:t>An effective root cause analysis requires the following components</a:t>
            </a:r>
            <a:endParaRPr b="1" dirty="0">
              <a:solidFill>
                <a:schemeClr val="accent5"/>
              </a:solidFill>
            </a:endParaRPr>
          </a:p>
        </p:txBody>
      </p:sp>
      <p:sp>
        <p:nvSpPr>
          <p:cNvPr id="162" name="Google Shape;162;p22"/>
          <p:cNvSpPr/>
          <p:nvPr/>
        </p:nvSpPr>
        <p:spPr>
          <a:xfrm>
            <a:off x="1840051" y="1629007"/>
            <a:ext cx="2133000" cy="2133000"/>
          </a:xfrm>
          <a:prstGeom prst="ellipse">
            <a:avLst/>
          </a:prstGeom>
          <a:solidFill>
            <a:srgbClr val="FFFFFF">
              <a:alpha val="1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Multidisciplinary team</a:t>
            </a:r>
          </a:p>
        </p:txBody>
      </p:sp>
      <p:sp>
        <p:nvSpPr>
          <p:cNvPr id="165" name="Google Shape;165;p22"/>
          <p:cNvSpPr/>
          <p:nvPr/>
        </p:nvSpPr>
        <p:spPr>
          <a:xfrm>
            <a:off x="8700826" y="565442"/>
            <a:ext cx="345681" cy="414830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2"/>
          <p:cNvSpPr/>
          <p:nvPr/>
        </p:nvSpPr>
        <p:spPr>
          <a:xfrm>
            <a:off x="1840051" y="1629007"/>
            <a:ext cx="2138977" cy="2050273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2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12" name="Google Shape;162;p22"/>
          <p:cNvSpPr/>
          <p:nvPr/>
        </p:nvSpPr>
        <p:spPr>
          <a:xfrm>
            <a:off x="4330280" y="1629007"/>
            <a:ext cx="2133000" cy="2133000"/>
          </a:xfrm>
          <a:prstGeom prst="ellipse">
            <a:avLst/>
          </a:prstGeom>
          <a:solidFill>
            <a:srgbClr val="FFFFFF">
              <a:alpha val="1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The team develops a problem statement</a:t>
            </a:r>
          </a:p>
        </p:txBody>
      </p:sp>
      <p:sp>
        <p:nvSpPr>
          <p:cNvPr id="13" name="Google Shape;166;p22"/>
          <p:cNvSpPr/>
          <p:nvPr/>
        </p:nvSpPr>
        <p:spPr>
          <a:xfrm>
            <a:off x="4297650" y="1629006"/>
            <a:ext cx="2138977" cy="2050273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5" name="TextBox 4"/>
          <p:cNvSpPr txBox="1"/>
          <p:nvPr/>
        </p:nvSpPr>
        <p:spPr>
          <a:xfrm>
            <a:off x="248634" y="3154578"/>
            <a:ext cx="8098032" cy="18158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lvl="1"/>
            <a:r>
              <a:rPr lang="en-US" b="1" dirty="0">
                <a:solidFill>
                  <a:schemeClr val="bg1"/>
                </a:solidFill>
              </a:rPr>
              <a:t>Documentation and review (medical records, incident forms, hospitals guidelines, literature review</a:t>
            </a:r>
          </a:p>
          <a:p>
            <a:pPr lvl="1"/>
            <a:endParaRPr lang="en-US" b="1" dirty="0">
              <a:solidFill>
                <a:schemeClr val="bg1"/>
              </a:solidFill>
            </a:endParaRPr>
          </a:p>
          <a:p>
            <a:pPr lvl="1"/>
            <a:endParaRPr lang="en-US" b="1" dirty="0">
              <a:solidFill>
                <a:schemeClr val="bg1"/>
              </a:solidFill>
            </a:endParaRP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Site visit—to examine the equipment, the surroundings and observe the relationships of the relevant staff</a:t>
            </a:r>
          </a:p>
          <a:p>
            <a:endParaRPr lang="en-US" dirty="0"/>
          </a:p>
          <a:p>
            <a:endParaRPr lang="ar-SA" dirty="0"/>
          </a:p>
        </p:txBody>
      </p:sp>
      <p:sp>
        <p:nvSpPr>
          <p:cNvPr id="6" name="Google Shape;161;p22"/>
          <p:cNvSpPr/>
          <p:nvPr/>
        </p:nvSpPr>
        <p:spPr>
          <a:xfrm>
            <a:off x="2786547" y="72872"/>
            <a:ext cx="2510843" cy="2264436"/>
          </a:xfrm>
          <a:prstGeom prst="ellipse">
            <a:avLst/>
          </a:prstGeom>
          <a:solidFill>
            <a:srgbClr val="FFFFFF">
              <a:alpha val="1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800" dirty="0">
                <a:solidFill>
                  <a:schemeClr val="bg1"/>
                </a:solidFill>
              </a:rPr>
              <a:t>Root cause analysis effort is directed towards finding out what happened</a:t>
            </a:r>
            <a:endParaRPr sz="1800" dirty="0">
              <a:solidFill>
                <a:schemeClr val="bg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7" name="Google Shape;167;p22"/>
          <p:cNvSpPr/>
          <p:nvPr/>
        </p:nvSpPr>
        <p:spPr>
          <a:xfrm>
            <a:off x="2786547" y="18803"/>
            <a:ext cx="2464037" cy="2372574"/>
          </a:xfrm>
          <a:custGeom>
            <a:avLst/>
            <a:gdLst/>
            <a:ahLst/>
            <a:cxnLst/>
            <a:rect l="l" t="t" r="r" b="b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032570" y="2414279"/>
            <a:ext cx="9399" cy="6973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Google Shape;361;p37"/>
          <p:cNvSpPr/>
          <p:nvPr/>
        </p:nvSpPr>
        <p:spPr>
          <a:xfrm>
            <a:off x="6100692" y="743561"/>
            <a:ext cx="740375" cy="1322306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5189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7329" y="527221"/>
            <a:ext cx="9156000" cy="857400"/>
          </a:xfrm>
        </p:spPr>
        <p:txBody>
          <a:bodyPr>
            <a:normAutofit/>
          </a:bodyPr>
          <a:lstStyle/>
          <a:p>
            <a:r>
              <a:rPr lang="fr-FR" sz="2100" b="1" i="1" u="sng" dirty="0" err="1">
                <a:solidFill>
                  <a:schemeClr val="accent5"/>
                </a:solidFill>
              </a:rPr>
              <a:t>improvement</a:t>
            </a:r>
            <a:r>
              <a:rPr lang="fr-FR" sz="2100" b="1" i="1" u="sng" dirty="0">
                <a:solidFill>
                  <a:schemeClr val="accent5"/>
                </a:solidFill>
              </a:rPr>
              <a:t> model- </a:t>
            </a:r>
            <a:r>
              <a:rPr lang="fr-FR" sz="2100" b="1" i="1" u="sng" dirty="0" err="1">
                <a:solidFill>
                  <a:schemeClr val="accent5"/>
                </a:solidFill>
              </a:rPr>
              <a:t>Root</a:t>
            </a:r>
            <a:r>
              <a:rPr lang="fr-FR" sz="2100" b="1" i="1" u="sng" dirty="0">
                <a:solidFill>
                  <a:schemeClr val="accent5"/>
                </a:solidFill>
              </a:rPr>
              <a:t> cause </a:t>
            </a:r>
            <a:r>
              <a:rPr lang="fr-FR" sz="2100" b="1" i="1" u="sng" dirty="0" err="1">
                <a:solidFill>
                  <a:schemeClr val="accent5"/>
                </a:solidFill>
              </a:rPr>
              <a:t>analysis</a:t>
            </a:r>
            <a:r>
              <a:rPr lang="fr-FR" sz="2100" b="1" i="1" u="sng" dirty="0">
                <a:solidFill>
                  <a:schemeClr val="accent5"/>
                </a:solidFill>
              </a:rPr>
              <a:t> (RCA)</a:t>
            </a:r>
            <a:endParaRPr lang="en-US" sz="2100" u="sng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279" y="1447252"/>
            <a:ext cx="8229600" cy="3512874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Establishing the contributing factors or root causes are accomplished through A brainstorming process of all possible factors:</a:t>
            </a:r>
          </a:p>
          <a:p>
            <a:pPr marL="101600" indent="0">
              <a:buNone/>
            </a:pPr>
            <a:endParaRPr lang="en-US" b="1" dirty="0">
              <a:solidFill>
                <a:schemeClr val="accent5"/>
              </a:solidFill>
            </a:endParaRPr>
          </a:p>
          <a:p>
            <a:pPr lvl="1"/>
            <a:r>
              <a:rPr lang="en-US" b="1" i="1" dirty="0">
                <a:solidFill>
                  <a:schemeClr val="accent2"/>
                </a:solidFill>
              </a:rPr>
              <a:t>Environmental factors</a:t>
            </a:r>
            <a:r>
              <a:rPr lang="en-US" b="1" i="1" dirty="0">
                <a:solidFill>
                  <a:schemeClr val="bg1"/>
                </a:solidFill>
              </a:rPr>
              <a:t>: </a:t>
            </a:r>
            <a:r>
              <a:rPr lang="en-US" dirty="0">
                <a:solidFill>
                  <a:schemeClr val="bg1"/>
                </a:solidFill>
              </a:rPr>
              <a:t>e.g. The work environment; medico-legal issues</a:t>
            </a:r>
          </a:p>
          <a:p>
            <a:pPr marL="5588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342900" lvl="1" indent="0">
              <a:buNone/>
            </a:pPr>
            <a:endParaRPr lang="en-US" b="1" dirty="0">
              <a:solidFill>
                <a:schemeClr val="accent2"/>
              </a:solidFill>
            </a:endParaRPr>
          </a:p>
          <a:p>
            <a:pPr lvl="1"/>
            <a:r>
              <a:rPr lang="en-US" b="1" i="1" dirty="0">
                <a:solidFill>
                  <a:schemeClr val="accent2"/>
                </a:solidFill>
              </a:rPr>
              <a:t>Organizational factors: </a:t>
            </a:r>
            <a:r>
              <a:rPr lang="en-US" dirty="0">
                <a:solidFill>
                  <a:schemeClr val="bg1"/>
                </a:solidFill>
              </a:rPr>
              <a:t>e.g. Staffing levels; policies; workload and fatigue</a:t>
            </a:r>
          </a:p>
          <a:p>
            <a:pPr marL="5588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342900" lvl="1" indent="0">
              <a:buNone/>
            </a:pPr>
            <a:endParaRPr lang="en-US" b="1" dirty="0">
              <a:solidFill>
                <a:schemeClr val="accent2"/>
              </a:solidFill>
            </a:endParaRP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T</a:t>
            </a:r>
            <a:r>
              <a:rPr lang="en-US" b="1" i="1" dirty="0">
                <a:solidFill>
                  <a:schemeClr val="accent2"/>
                </a:solidFill>
              </a:rPr>
              <a:t>eam staff factors: </a:t>
            </a:r>
            <a:r>
              <a:rPr lang="en-US" b="1" dirty="0">
                <a:solidFill>
                  <a:schemeClr val="bg1"/>
                </a:solidFill>
              </a:rPr>
              <a:t>e.</a:t>
            </a:r>
            <a:r>
              <a:rPr lang="en-US" dirty="0">
                <a:solidFill>
                  <a:schemeClr val="bg1"/>
                </a:solidFill>
              </a:rPr>
              <a:t>g. Supervision of junior staff;  availability of senior doctors</a:t>
            </a:r>
          </a:p>
          <a:p>
            <a:pPr marL="5588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342900" lvl="1" indent="0">
              <a:buNone/>
            </a:pPr>
            <a:endParaRPr lang="en-US" b="1" dirty="0">
              <a:solidFill>
                <a:schemeClr val="accent2"/>
              </a:solidFill>
            </a:endParaRPr>
          </a:p>
          <a:p>
            <a:pPr lvl="1"/>
            <a:r>
              <a:rPr lang="en-US" b="1" i="1" dirty="0">
                <a:solidFill>
                  <a:schemeClr val="accent2"/>
                </a:solidFill>
              </a:rPr>
              <a:t>Individual staff factors: </a:t>
            </a:r>
            <a:r>
              <a:rPr lang="en-US" dirty="0">
                <a:solidFill>
                  <a:schemeClr val="bg1"/>
                </a:solidFill>
              </a:rPr>
              <a:t>e.g. Level of knowledge or experience</a:t>
            </a:r>
          </a:p>
          <a:p>
            <a:pPr marL="5588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342900" lvl="1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lvl="1"/>
            <a:r>
              <a:rPr lang="en-US" b="1" i="1" dirty="0">
                <a:solidFill>
                  <a:schemeClr val="accent2"/>
                </a:solidFill>
              </a:rPr>
              <a:t>Task factors: </a:t>
            </a:r>
            <a:r>
              <a:rPr lang="en-US" dirty="0">
                <a:solidFill>
                  <a:schemeClr val="bg1"/>
                </a:solidFill>
              </a:rPr>
              <a:t>e.g. Existence of clear protocols and guidelines </a:t>
            </a:r>
          </a:p>
          <a:p>
            <a:pPr marL="5588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342900" lvl="1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lvl="1"/>
            <a:r>
              <a:rPr lang="en-US" b="1" i="1" dirty="0">
                <a:solidFill>
                  <a:schemeClr val="accent2"/>
                </a:solidFill>
              </a:rPr>
              <a:t>Patient factors: </a:t>
            </a:r>
            <a:r>
              <a:rPr lang="en-US" dirty="0">
                <a:solidFill>
                  <a:schemeClr val="bg1"/>
                </a:solidFill>
              </a:rPr>
              <a:t>e.g. Distressed patients; communication and cultural barriers between patients and staff; multiple co-morbidities.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369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30" y="448686"/>
            <a:ext cx="6068158" cy="857400"/>
          </a:xfrm>
        </p:spPr>
        <p:txBody>
          <a:bodyPr>
            <a:normAutofit fontScale="90000"/>
          </a:bodyPr>
          <a:lstStyle/>
          <a:p>
            <a:r>
              <a:rPr lang="en-US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QUALITY IMPROVEMENT PLAN (QIP)</a:t>
            </a:r>
            <a:br>
              <a:rPr lang="en-US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500" dirty="0"/>
              <a:t>A Quality Improvement Plan is a detailed work plan intended to enhance an organization’s quality in a specific area</a:t>
            </a:r>
          </a:p>
          <a:p>
            <a:endParaRPr lang="en-US" sz="1500" dirty="0"/>
          </a:p>
          <a:p>
            <a:r>
              <a:rPr lang="en-US" sz="1500" dirty="0"/>
              <a:t>Quality Improvement Plan includes essential information about how your organization will design, implement, manage, and assess quality. </a:t>
            </a:r>
          </a:p>
          <a:p>
            <a:endParaRPr lang="ar-SA" sz="1500" dirty="0"/>
          </a:p>
        </p:txBody>
      </p:sp>
    </p:spTree>
    <p:extLst>
      <p:ext uri="{BB962C8B-B14F-4D97-AF65-F5344CB8AC3E}">
        <p14:creationId xmlns:p14="http://schemas.microsoft.com/office/powerpoint/2010/main" val="3359118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title"/>
          </p:nvPr>
        </p:nvSpPr>
        <p:spPr>
          <a:xfrm>
            <a:off x="-2749225" y="1086442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b="1" dirty="0">
                <a:solidFill>
                  <a:schemeClr val="accent5"/>
                </a:solidFill>
              </a:rPr>
              <a:t>Learning objective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62" name="Google Shape;62;p12"/>
          <p:cNvSpPr/>
          <p:nvPr/>
        </p:nvSpPr>
        <p:spPr>
          <a:xfrm>
            <a:off x="4141750" y="281249"/>
            <a:ext cx="788694" cy="805193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2"/>
          <p:cNvSpPr/>
          <p:nvPr/>
        </p:nvSpPr>
        <p:spPr>
          <a:xfrm>
            <a:off x="4345990" y="520319"/>
            <a:ext cx="380233" cy="327060"/>
          </a:xfrm>
          <a:custGeom>
            <a:avLst/>
            <a:gdLst/>
            <a:ahLst/>
            <a:cxnLst/>
            <a:rect l="l" t="t" r="r" b="b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103633" y="1825375"/>
            <a:ext cx="9153468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1"/>
                </a:solidFill>
              </a:rPr>
              <a:t>To describe the principles of quality improvement.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1"/>
                </a:solidFill>
              </a:rPr>
              <a:t>To introduce the basic methods and tools for improving the quality of health care.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1"/>
                </a:solidFill>
              </a:rPr>
              <a:t>To understand the benefits of using quality improvement methods.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1"/>
                </a:solidFill>
              </a:rPr>
              <a:t>To apply the principles and use the tools to undertake their own improvement project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34180" y="0"/>
            <a:ext cx="8243283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QUALITY IMPROVEMENT PLAN (QIP)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760" t="16289" r="14517" b="9819"/>
          <a:stretch/>
        </p:blipFill>
        <p:spPr>
          <a:xfrm>
            <a:off x="850656" y="697783"/>
            <a:ext cx="7477858" cy="437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36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63802" y="410616"/>
            <a:ext cx="9156000" cy="857400"/>
          </a:xfrm>
        </p:spPr>
        <p:txBody>
          <a:bodyPr/>
          <a:lstStyle/>
          <a:p>
            <a:r>
              <a:rPr lang="en-US" b="1" dirty="0">
                <a:solidFill>
                  <a:schemeClr val="accent5"/>
                </a:solidFill>
              </a:rPr>
              <a:t>Brain storming </a:t>
            </a:r>
            <a:endParaRPr lang="ar-SA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68016"/>
            <a:ext cx="7675350" cy="3263504"/>
          </a:xfrm>
        </p:spPr>
        <p:txBody>
          <a:bodyPr/>
          <a:lstStyle/>
          <a:p>
            <a:r>
              <a:rPr lang="en-US" dirty="0"/>
              <a:t>Brainstorming is a technique by which a group attempts to find a solution(s) to a specific problem by amassing ideas spontaneously</a:t>
            </a:r>
          </a:p>
          <a:p>
            <a:endParaRPr lang="en-US" dirty="0"/>
          </a:p>
          <a:p>
            <a:r>
              <a:rPr lang="en-US" dirty="0"/>
              <a:t>It is a highly effective technique for maximizing group creative potential </a:t>
            </a:r>
          </a:p>
          <a:p>
            <a:endParaRPr lang="en-US" dirty="0"/>
          </a:p>
          <a:p>
            <a:pPr marL="0" indent="0">
              <a:buNone/>
            </a:pPr>
            <a:endParaRPr lang="ar-S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430" y="3285067"/>
            <a:ext cx="1868154" cy="146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17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4"/>
          <p:cNvSpPr txBox="1">
            <a:spLocks noGrp="1"/>
          </p:cNvSpPr>
          <p:nvPr>
            <p:ph type="ctrTitle" idx="4294967295"/>
          </p:nvPr>
        </p:nvSpPr>
        <p:spPr>
          <a:xfrm>
            <a:off x="1822500" y="1202350"/>
            <a:ext cx="54570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thanks!</a:t>
            </a:r>
            <a:endParaRPr sz="4800"/>
          </a:p>
        </p:txBody>
      </p:sp>
      <p:sp>
        <p:nvSpPr>
          <p:cNvPr id="298" name="Google Shape;298;p34"/>
          <p:cNvSpPr txBox="1">
            <a:spLocks noGrp="1"/>
          </p:cNvSpPr>
          <p:nvPr>
            <p:ph type="subTitle" idx="4294967295"/>
          </p:nvPr>
        </p:nvSpPr>
        <p:spPr>
          <a:xfrm>
            <a:off x="1275150" y="2376679"/>
            <a:ext cx="6593700" cy="232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dirty="0"/>
              <a:t>Any questions?</a:t>
            </a:r>
            <a:endParaRPr sz="3600" dirty="0"/>
          </a:p>
        </p:txBody>
      </p:sp>
      <p:sp>
        <p:nvSpPr>
          <p:cNvPr id="299" name="Google Shape;299;p34"/>
          <p:cNvSpPr/>
          <p:nvPr/>
        </p:nvSpPr>
        <p:spPr>
          <a:xfrm>
            <a:off x="4207274" y="603475"/>
            <a:ext cx="687464" cy="691590"/>
          </a:xfrm>
          <a:custGeom>
            <a:avLst/>
            <a:gdLst/>
            <a:ahLst/>
            <a:cxnLst/>
            <a:rect l="l" t="t" r="r" b="b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4"/>
          <p:cNvSpPr/>
          <p:nvPr/>
        </p:nvSpPr>
        <p:spPr>
          <a:xfrm>
            <a:off x="3799402" y="2051575"/>
            <a:ext cx="1442481" cy="102978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4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51954" y="1134700"/>
            <a:ext cx="9156000" cy="857400"/>
          </a:xfrm>
        </p:spPr>
        <p:txBody>
          <a:bodyPr>
            <a:normAutofit/>
          </a:bodyPr>
          <a:lstStyle/>
          <a:p>
            <a:r>
              <a:rPr lang="en-US" sz="2100" b="1" u="sng" dirty="0">
                <a:solidFill>
                  <a:schemeClr val="accent5"/>
                </a:solidFill>
              </a:rPr>
              <a:t>The purpose of Quality improvement methods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Identify a problem; </a:t>
            </a:r>
          </a:p>
          <a:p>
            <a:r>
              <a:rPr lang="en-US" dirty="0">
                <a:solidFill>
                  <a:schemeClr val="bg1"/>
                </a:solidFill>
              </a:rPr>
              <a:t>Measure the problem; </a:t>
            </a:r>
          </a:p>
          <a:p>
            <a:r>
              <a:rPr lang="en-US" dirty="0">
                <a:solidFill>
                  <a:schemeClr val="bg1"/>
                </a:solidFill>
              </a:rPr>
              <a:t>Develop a range of interventions designed to fix the problem; </a:t>
            </a:r>
          </a:p>
          <a:p>
            <a:r>
              <a:rPr lang="en-US" dirty="0">
                <a:solidFill>
                  <a:schemeClr val="bg1"/>
                </a:solidFill>
              </a:rPr>
              <a:t>Test whether the interventions worked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577" y="1007191"/>
            <a:ext cx="704905" cy="68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22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accent5"/>
                </a:solidFill>
              </a:rPr>
              <a:t>The science of improvement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430" y="2178638"/>
            <a:ext cx="8229600" cy="25032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role of measurement in improvement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Measurement (collect and analyze data )is an essential component of quality Improvement.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There is strong evidence to show that when people use the appropriate measures to measure change, significant improvements can be made.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All quality improvement methods rely on measurement</a:t>
            </a:r>
          </a:p>
          <a:p>
            <a:endParaRPr lang="en-US" dirty="0"/>
          </a:p>
        </p:txBody>
      </p:sp>
      <p:grpSp>
        <p:nvGrpSpPr>
          <p:cNvPr id="4" name="Google Shape;106;p17"/>
          <p:cNvGrpSpPr/>
          <p:nvPr/>
        </p:nvGrpSpPr>
        <p:grpSpPr>
          <a:xfrm rot="-7230029">
            <a:off x="6458534" y="552890"/>
            <a:ext cx="1516808" cy="960909"/>
            <a:chOff x="238125" y="1918825"/>
            <a:chExt cx="1042450" cy="660400"/>
          </a:xfrm>
        </p:grpSpPr>
        <p:sp>
          <p:nvSpPr>
            <p:cNvPr id="5" name="Google Shape;107;p17"/>
            <p:cNvSpPr/>
            <p:nvPr/>
          </p:nvSpPr>
          <p:spPr>
            <a:xfrm>
              <a:off x="238125" y="1918825"/>
              <a:ext cx="966975" cy="660400"/>
            </a:xfrm>
            <a:custGeom>
              <a:avLst/>
              <a:gdLst/>
              <a:ahLst/>
              <a:cxnLst/>
              <a:rect l="l" t="t" r="r" b="b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08;p17"/>
            <p:cNvSpPr/>
            <p:nvPr/>
          </p:nvSpPr>
          <p:spPr>
            <a:xfrm>
              <a:off x="1091875" y="1951850"/>
              <a:ext cx="188700" cy="136800"/>
            </a:xfrm>
            <a:custGeom>
              <a:avLst/>
              <a:gdLst/>
              <a:ahLst/>
              <a:cxnLst/>
              <a:rect l="l" t="t" r="r" b="b"/>
              <a:pathLst>
                <a:path w="7548" h="5472" extrusionOk="0">
                  <a:moveTo>
                    <a:pt x="5000" y="0"/>
                  </a:moveTo>
                  <a:lnTo>
                    <a:pt x="4812" y="95"/>
                  </a:lnTo>
                  <a:lnTo>
                    <a:pt x="4717" y="95"/>
                  </a:lnTo>
                  <a:lnTo>
                    <a:pt x="4340" y="472"/>
                  </a:lnTo>
                  <a:lnTo>
                    <a:pt x="4057" y="566"/>
                  </a:lnTo>
                  <a:lnTo>
                    <a:pt x="3774" y="566"/>
                  </a:lnTo>
                  <a:lnTo>
                    <a:pt x="3397" y="378"/>
                  </a:lnTo>
                  <a:lnTo>
                    <a:pt x="3208" y="944"/>
                  </a:lnTo>
                  <a:lnTo>
                    <a:pt x="2548" y="1887"/>
                  </a:lnTo>
                  <a:lnTo>
                    <a:pt x="2170" y="2359"/>
                  </a:lnTo>
                  <a:lnTo>
                    <a:pt x="1793" y="2736"/>
                  </a:lnTo>
                  <a:lnTo>
                    <a:pt x="1415" y="2925"/>
                  </a:lnTo>
                  <a:lnTo>
                    <a:pt x="1321" y="2925"/>
                  </a:lnTo>
                  <a:lnTo>
                    <a:pt x="1227" y="2831"/>
                  </a:lnTo>
                  <a:lnTo>
                    <a:pt x="1321" y="3114"/>
                  </a:lnTo>
                  <a:lnTo>
                    <a:pt x="1132" y="3114"/>
                  </a:lnTo>
                  <a:lnTo>
                    <a:pt x="1227" y="3302"/>
                  </a:lnTo>
                  <a:lnTo>
                    <a:pt x="1227" y="3208"/>
                  </a:lnTo>
                  <a:lnTo>
                    <a:pt x="1321" y="3302"/>
                  </a:lnTo>
                  <a:lnTo>
                    <a:pt x="1510" y="3491"/>
                  </a:lnTo>
                  <a:lnTo>
                    <a:pt x="1321" y="3397"/>
                  </a:lnTo>
                  <a:lnTo>
                    <a:pt x="1132" y="3491"/>
                  </a:lnTo>
                  <a:lnTo>
                    <a:pt x="755" y="3963"/>
                  </a:lnTo>
                  <a:lnTo>
                    <a:pt x="472" y="4529"/>
                  </a:lnTo>
                  <a:lnTo>
                    <a:pt x="283" y="4623"/>
                  </a:lnTo>
                  <a:lnTo>
                    <a:pt x="0" y="4623"/>
                  </a:lnTo>
                  <a:lnTo>
                    <a:pt x="378" y="5095"/>
                  </a:lnTo>
                  <a:lnTo>
                    <a:pt x="944" y="5472"/>
                  </a:lnTo>
                  <a:lnTo>
                    <a:pt x="849" y="5378"/>
                  </a:lnTo>
                  <a:lnTo>
                    <a:pt x="944" y="5283"/>
                  </a:lnTo>
                  <a:lnTo>
                    <a:pt x="1132" y="5189"/>
                  </a:lnTo>
                  <a:lnTo>
                    <a:pt x="1321" y="5000"/>
                  </a:lnTo>
                  <a:lnTo>
                    <a:pt x="1321" y="4812"/>
                  </a:lnTo>
                  <a:lnTo>
                    <a:pt x="1227" y="4623"/>
                  </a:lnTo>
                  <a:lnTo>
                    <a:pt x="1227" y="4623"/>
                  </a:lnTo>
                  <a:lnTo>
                    <a:pt x="1510" y="4812"/>
                  </a:lnTo>
                  <a:lnTo>
                    <a:pt x="1415" y="4717"/>
                  </a:lnTo>
                  <a:lnTo>
                    <a:pt x="1415" y="4717"/>
                  </a:lnTo>
                  <a:lnTo>
                    <a:pt x="1604" y="4812"/>
                  </a:lnTo>
                  <a:lnTo>
                    <a:pt x="1698" y="4906"/>
                  </a:lnTo>
                  <a:lnTo>
                    <a:pt x="1604" y="4717"/>
                  </a:lnTo>
                  <a:lnTo>
                    <a:pt x="1415" y="4151"/>
                  </a:lnTo>
                  <a:lnTo>
                    <a:pt x="1510" y="4340"/>
                  </a:lnTo>
                  <a:lnTo>
                    <a:pt x="1887" y="4529"/>
                  </a:lnTo>
                  <a:lnTo>
                    <a:pt x="4812" y="1321"/>
                  </a:lnTo>
                  <a:lnTo>
                    <a:pt x="4812" y="1415"/>
                  </a:lnTo>
                  <a:lnTo>
                    <a:pt x="4812" y="1510"/>
                  </a:lnTo>
                  <a:lnTo>
                    <a:pt x="5095" y="1510"/>
                  </a:lnTo>
                  <a:lnTo>
                    <a:pt x="5000" y="1604"/>
                  </a:lnTo>
                  <a:lnTo>
                    <a:pt x="5000" y="1698"/>
                  </a:lnTo>
                  <a:lnTo>
                    <a:pt x="5189" y="1981"/>
                  </a:lnTo>
                  <a:lnTo>
                    <a:pt x="5472" y="2264"/>
                  </a:lnTo>
                  <a:lnTo>
                    <a:pt x="5661" y="2264"/>
                  </a:lnTo>
                  <a:lnTo>
                    <a:pt x="5944" y="2170"/>
                  </a:lnTo>
                  <a:lnTo>
                    <a:pt x="5661" y="2359"/>
                  </a:lnTo>
                  <a:lnTo>
                    <a:pt x="5566" y="2453"/>
                  </a:lnTo>
                  <a:lnTo>
                    <a:pt x="5566" y="2642"/>
                  </a:lnTo>
                  <a:lnTo>
                    <a:pt x="5661" y="2736"/>
                  </a:lnTo>
                  <a:lnTo>
                    <a:pt x="5944" y="2831"/>
                  </a:lnTo>
                  <a:lnTo>
                    <a:pt x="6132" y="2831"/>
                  </a:lnTo>
                  <a:lnTo>
                    <a:pt x="6227" y="3114"/>
                  </a:lnTo>
                  <a:lnTo>
                    <a:pt x="6415" y="3585"/>
                  </a:lnTo>
                  <a:lnTo>
                    <a:pt x="6698" y="4057"/>
                  </a:lnTo>
                  <a:lnTo>
                    <a:pt x="6887" y="4151"/>
                  </a:lnTo>
                  <a:lnTo>
                    <a:pt x="7076" y="4151"/>
                  </a:lnTo>
                  <a:lnTo>
                    <a:pt x="6887" y="4340"/>
                  </a:lnTo>
                  <a:lnTo>
                    <a:pt x="6793" y="4434"/>
                  </a:lnTo>
                  <a:lnTo>
                    <a:pt x="6887" y="4529"/>
                  </a:lnTo>
                  <a:lnTo>
                    <a:pt x="7076" y="4717"/>
                  </a:lnTo>
                  <a:lnTo>
                    <a:pt x="7453" y="4812"/>
                  </a:lnTo>
                  <a:lnTo>
                    <a:pt x="7264" y="5000"/>
                  </a:lnTo>
                  <a:lnTo>
                    <a:pt x="7076" y="5095"/>
                  </a:lnTo>
                  <a:lnTo>
                    <a:pt x="7359" y="5095"/>
                  </a:lnTo>
                  <a:lnTo>
                    <a:pt x="7547" y="4717"/>
                  </a:lnTo>
                  <a:lnTo>
                    <a:pt x="7453" y="4623"/>
                  </a:lnTo>
                  <a:lnTo>
                    <a:pt x="7264" y="4717"/>
                  </a:lnTo>
                  <a:lnTo>
                    <a:pt x="7453" y="4434"/>
                  </a:lnTo>
                  <a:lnTo>
                    <a:pt x="7453" y="4340"/>
                  </a:lnTo>
                  <a:lnTo>
                    <a:pt x="7453" y="4151"/>
                  </a:lnTo>
                  <a:lnTo>
                    <a:pt x="7170" y="3963"/>
                  </a:lnTo>
                  <a:lnTo>
                    <a:pt x="6793" y="3868"/>
                  </a:lnTo>
                  <a:lnTo>
                    <a:pt x="6981" y="3774"/>
                  </a:lnTo>
                  <a:lnTo>
                    <a:pt x="7264" y="3585"/>
                  </a:lnTo>
                  <a:lnTo>
                    <a:pt x="6981" y="3114"/>
                  </a:lnTo>
                  <a:lnTo>
                    <a:pt x="6698" y="2831"/>
                  </a:lnTo>
                  <a:lnTo>
                    <a:pt x="6415" y="2642"/>
                  </a:lnTo>
                  <a:lnTo>
                    <a:pt x="6604" y="2264"/>
                  </a:lnTo>
                  <a:lnTo>
                    <a:pt x="6887" y="1981"/>
                  </a:lnTo>
                  <a:lnTo>
                    <a:pt x="6415" y="2076"/>
                  </a:lnTo>
                  <a:lnTo>
                    <a:pt x="6604" y="1887"/>
                  </a:lnTo>
                  <a:lnTo>
                    <a:pt x="6227" y="1887"/>
                  </a:lnTo>
                  <a:lnTo>
                    <a:pt x="6415" y="1698"/>
                  </a:lnTo>
                  <a:lnTo>
                    <a:pt x="6510" y="1604"/>
                  </a:lnTo>
                  <a:lnTo>
                    <a:pt x="6510" y="1510"/>
                  </a:lnTo>
                  <a:lnTo>
                    <a:pt x="6227" y="1604"/>
                  </a:lnTo>
                  <a:lnTo>
                    <a:pt x="6132" y="1793"/>
                  </a:lnTo>
                  <a:lnTo>
                    <a:pt x="6132" y="1510"/>
                  </a:lnTo>
                  <a:lnTo>
                    <a:pt x="6038" y="1321"/>
                  </a:lnTo>
                  <a:lnTo>
                    <a:pt x="5755" y="944"/>
                  </a:lnTo>
                  <a:lnTo>
                    <a:pt x="5283" y="566"/>
                  </a:lnTo>
                  <a:lnTo>
                    <a:pt x="5095" y="283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109;p17"/>
          <p:cNvGrpSpPr/>
          <p:nvPr/>
        </p:nvGrpSpPr>
        <p:grpSpPr>
          <a:xfrm rot="4843953" flipH="1">
            <a:off x="1674886" y="640782"/>
            <a:ext cx="1166676" cy="1032863"/>
            <a:chOff x="1113100" y="2199475"/>
            <a:chExt cx="801900" cy="709925"/>
          </a:xfrm>
        </p:grpSpPr>
        <p:sp>
          <p:nvSpPr>
            <p:cNvPr id="8" name="Google Shape;110;p17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l" t="t" r="r" b="b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11;p17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l" t="t" r="r" b="b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690" y="1816105"/>
            <a:ext cx="927248" cy="92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18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242"/>
            <a:ext cx="9156000" cy="8574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accent5"/>
                </a:solidFill>
              </a:rPr>
              <a:t>The science of improvement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50837777"/>
              </p:ext>
            </p:extLst>
          </p:nvPr>
        </p:nvGraphicFramePr>
        <p:xfrm>
          <a:off x="411669" y="1496455"/>
          <a:ext cx="6096000" cy="350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481346" y="829450"/>
            <a:ext cx="4615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b="1" u="sng" dirty="0">
                <a:solidFill>
                  <a:srgbClr val="92D050"/>
                </a:solidFill>
              </a:rPr>
              <a:t>Three main types of measures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395" y="319105"/>
            <a:ext cx="1787548" cy="178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493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75" y="369105"/>
            <a:ext cx="9156000" cy="8574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92D050"/>
                </a:solidFill>
              </a:rPr>
              <a:t>Picturing the Data </a:t>
            </a:r>
            <a:endParaRPr lang="ar-SA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578" y="1384550"/>
            <a:ext cx="7675350" cy="3263504"/>
          </a:xfrm>
        </p:spPr>
        <p:txBody>
          <a:bodyPr/>
          <a:lstStyle/>
          <a:p>
            <a:r>
              <a:rPr lang="en-US" dirty="0"/>
              <a:t>There are many valuable tools for interpreting and presenting data </a:t>
            </a:r>
            <a:r>
              <a:rPr lang="en-US" dirty="0" err="1"/>
              <a:t>eg</a:t>
            </a:r>
            <a:r>
              <a:rPr lang="en-US" dirty="0"/>
              <a:t>. pie chart, bar chart ,line chart </a:t>
            </a:r>
          </a:p>
          <a:p>
            <a:pPr marL="101600" indent="0">
              <a:buNone/>
            </a:pPr>
            <a:endParaRPr lang="en-US" dirty="0"/>
          </a:p>
          <a:p>
            <a:r>
              <a:rPr lang="en-US" b="1" dirty="0">
                <a:solidFill>
                  <a:srgbClr val="FFFF00"/>
                </a:solidFill>
              </a:rPr>
              <a:t>Type of graph :</a:t>
            </a:r>
          </a:p>
          <a:p>
            <a:pPr marL="385763" indent="-385763">
              <a:buFont typeface="+mj-lt"/>
              <a:buAutoNum type="arabicPeriod"/>
            </a:pPr>
            <a:r>
              <a:rPr lang="en-US" b="1" dirty="0">
                <a:solidFill>
                  <a:schemeClr val="accent5"/>
                </a:solidFill>
              </a:rPr>
              <a:t>Bar chart </a:t>
            </a:r>
          </a:p>
          <a:p>
            <a:pPr marL="385763" indent="-385763">
              <a:buFont typeface="+mj-lt"/>
              <a:buAutoNum type="arabicPeriod"/>
            </a:pPr>
            <a:r>
              <a:rPr lang="en-US" b="1" dirty="0">
                <a:solidFill>
                  <a:schemeClr val="accent5"/>
                </a:solidFill>
              </a:rPr>
              <a:t>Pie chart </a:t>
            </a:r>
          </a:p>
          <a:p>
            <a:pPr marL="385763" indent="-385763">
              <a:buFont typeface="+mj-lt"/>
              <a:buAutoNum type="arabicPeriod"/>
            </a:pPr>
            <a:r>
              <a:rPr lang="en-US" b="1" dirty="0">
                <a:solidFill>
                  <a:schemeClr val="accent5"/>
                </a:solidFill>
              </a:rPr>
              <a:t>Line chart </a:t>
            </a:r>
          </a:p>
          <a:p>
            <a:pPr marL="0" indent="0">
              <a:buNone/>
            </a:pPr>
            <a:endParaRPr lang="en-US" b="1" dirty="0">
              <a:solidFill>
                <a:srgbClr val="FFFF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Google Shape;365;p37"/>
          <p:cNvSpPr/>
          <p:nvPr/>
        </p:nvSpPr>
        <p:spPr>
          <a:xfrm>
            <a:off x="3416301" y="369105"/>
            <a:ext cx="997654" cy="505481"/>
          </a:xfrm>
          <a:custGeom>
            <a:avLst/>
            <a:gdLst/>
            <a:ahLst/>
            <a:cxnLst/>
            <a:rect l="l" t="t" r="r" b="b"/>
            <a:pathLst>
              <a:path w="19881" h="11096" extrusionOk="0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1252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265" y="551872"/>
            <a:ext cx="7675350" cy="99417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    </a:t>
            </a:r>
            <a:r>
              <a:rPr lang="en-US" b="1" dirty="0">
                <a:solidFill>
                  <a:srgbClr val="92D050"/>
                </a:solidFill>
              </a:rPr>
              <a:t>Bar chart </a:t>
            </a:r>
            <a:br>
              <a:rPr lang="en-US" b="1" dirty="0">
                <a:solidFill>
                  <a:schemeClr val="tx1"/>
                </a:solidFill>
              </a:rPr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03" y="1664504"/>
            <a:ext cx="7675350" cy="3263504"/>
          </a:xfrm>
        </p:spPr>
        <p:txBody>
          <a:bodyPr/>
          <a:lstStyle/>
          <a:p>
            <a:r>
              <a:rPr lang="en-US" dirty="0"/>
              <a:t>Bar charts are one of the most commonly used types of graph.</a:t>
            </a:r>
          </a:p>
          <a:p>
            <a:r>
              <a:rPr lang="en-US" dirty="0"/>
              <a:t>The bar chart displays data using a number of bars, each representing a particular category</a:t>
            </a:r>
          </a:p>
          <a:p>
            <a:r>
              <a:rPr lang="en-US" dirty="0"/>
              <a:t>useful for looking at a set of data and making comparisons</a:t>
            </a:r>
          </a:p>
          <a:p>
            <a:pPr marL="0" indent="0">
              <a:buNone/>
            </a:pPr>
            <a:endParaRPr lang="ar-S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452" y="293419"/>
            <a:ext cx="1587201" cy="12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4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7936" y="539275"/>
            <a:ext cx="9156000" cy="8574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Pie chart </a:t>
            </a:r>
            <a:br>
              <a:rPr lang="en-US" b="1" dirty="0">
                <a:solidFill>
                  <a:schemeClr val="tx1"/>
                </a:solidFill>
              </a:rPr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987" y="1396675"/>
            <a:ext cx="7675350" cy="3263504"/>
          </a:xfrm>
        </p:spPr>
        <p:txBody>
          <a:bodyPr/>
          <a:lstStyle/>
          <a:p>
            <a:r>
              <a:rPr lang="en-US" dirty="0"/>
              <a:t>A pie chart is a circular graph that shows the relative contribution that different categories contribute to an overall total.</a:t>
            </a:r>
            <a:endParaRPr lang="ar-S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405" y="2945463"/>
            <a:ext cx="1835944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Line chart </a:t>
            </a:r>
            <a:br>
              <a:rPr lang="en-US" b="1" dirty="0">
                <a:solidFill>
                  <a:schemeClr val="tx1"/>
                </a:solidFill>
              </a:rPr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line graph, also known as a line chart, is a type of chart used to visualize the value of something over time</a:t>
            </a:r>
            <a:endParaRPr lang="ar-S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668" y="2262075"/>
            <a:ext cx="2462985" cy="147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36581"/>
      </p:ext>
    </p:extLst>
  </p:cSld>
  <p:clrMapOvr>
    <a:masterClrMapping/>
  </p:clrMapOvr>
</p:sld>
</file>

<file path=ppt/theme/theme1.xml><?xml version="1.0" encoding="utf-8"?>
<a:theme xmlns:a="http://schemas.openxmlformats.org/drawingml/2006/main" name="Ursu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24806</TotalTime>
  <Words>773</Words>
  <Application>Microsoft Office PowerPoint</Application>
  <PresentationFormat>On-screen Show (16:9)</PresentationFormat>
  <Paragraphs>123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Courier New</vt:lpstr>
      <vt:lpstr>Sniglet</vt:lpstr>
      <vt:lpstr>Walter Turncoat</vt:lpstr>
      <vt:lpstr>Ursula template</vt:lpstr>
      <vt:lpstr>Introduction to Quality Improvement Methods</vt:lpstr>
      <vt:lpstr>Learning objective</vt:lpstr>
      <vt:lpstr>The purpose of Quality improvement methods </vt:lpstr>
      <vt:lpstr>The science of improvement</vt:lpstr>
      <vt:lpstr>The science of improvement</vt:lpstr>
      <vt:lpstr>Picturing the Data </vt:lpstr>
      <vt:lpstr>    Bar chart  </vt:lpstr>
      <vt:lpstr>Pie chart  </vt:lpstr>
      <vt:lpstr>Line chart  </vt:lpstr>
      <vt:lpstr>PowerPoint Presentation</vt:lpstr>
      <vt:lpstr>improvement model- (Plan-do-study-act cycle)</vt:lpstr>
      <vt:lpstr>PowerPoint Presentation</vt:lpstr>
      <vt:lpstr>improvement model-(Plan-do-study-act cycle)</vt:lpstr>
      <vt:lpstr>Root cause analysis (RCA) (ishikawa/fishbone) </vt:lpstr>
      <vt:lpstr>PowerPoint Presentation</vt:lpstr>
      <vt:lpstr>An effective root cause analysis requires the following components</vt:lpstr>
      <vt:lpstr>PowerPoint Presentation</vt:lpstr>
      <vt:lpstr>improvement model- Root cause analysis (RCA)</vt:lpstr>
      <vt:lpstr>QUALITY IMPROVEMENT PLAN (QIP) </vt:lpstr>
      <vt:lpstr>PowerPoint Presentation</vt:lpstr>
      <vt:lpstr>Brain storming 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Quality Improvement Methods</dc:title>
  <dc:creator>Nada Moustafa Alhabib</dc:creator>
  <cp:lastModifiedBy>Dana Al-Kadi</cp:lastModifiedBy>
  <cp:revision>21</cp:revision>
  <dcterms:modified xsi:type="dcterms:W3CDTF">2019-03-10T10:25:27Z</dcterms:modified>
</cp:coreProperties>
</file>