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57" r:id="rId4"/>
    <p:sldId id="259" r:id="rId5"/>
    <p:sldId id="273" r:id="rId6"/>
    <p:sldId id="264" r:id="rId7"/>
    <p:sldId id="271" r:id="rId8"/>
    <p:sldId id="270" r:id="rId9"/>
    <p:sldId id="262" r:id="rId10"/>
    <p:sldId id="263" r:id="rId11"/>
    <p:sldId id="260" r:id="rId12"/>
    <p:sldId id="261" r:id="rId13"/>
    <p:sldId id="266" r:id="rId14"/>
    <p:sldId id="268" r:id="rId15"/>
    <p:sldId id="269" r:id="rId16"/>
    <p:sldId id="267"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4595"/>
  </p:normalViewPr>
  <p:slideViewPr>
    <p:cSldViewPr snapToGrid="0" snapToObjects="1">
      <p:cViewPr varScale="1">
        <p:scale>
          <a:sx n="115" d="100"/>
          <a:sy n="115" d="100"/>
        </p:scale>
        <p:origin x="46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EBF7-20F9-524C-8E04-C6C2BF023B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9BC233-F705-F24D-93C4-0FC1E685B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7A1B3F-7226-5245-935C-0AD0C6624037}"/>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A1178CFC-FE8C-6344-92F0-3BC790F5A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4B243-9BF4-354F-A109-107FCDD00B52}"/>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1097258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156A-EDF5-BA41-92B7-30719D6204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691229-F7E7-4E4C-81D5-3200E2361D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CD08D5-BC68-AA48-9C00-A34CBCB12335}"/>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10E3D133-8014-FE49-9F87-DE627BFAC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4756B-F788-EA49-8EFB-C90E79ADB683}"/>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170282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03960F-BE26-FD49-989C-B5FB381056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E22CB2-894F-D54D-AA95-26481CADE2E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AC506-C433-724B-A6DE-1F2279F9D8C3}"/>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B4C0F67C-97E0-3944-A680-276772EC6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BED2C-F86C-3141-AD92-988A87FEE6BD}"/>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243732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B5F-9817-C244-86B3-2B8E06225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74B6D-C1A3-7B4D-B65D-2251645913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CC022-4FD8-984A-BB0C-823CB8DB9ED1}"/>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096238BA-425C-3F43-9243-122CCDF9F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8441D1-705F-C542-8C8B-494DEAA647DE}"/>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410919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D9D39-7DC6-CF45-BFC3-32B56D326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BF1894-3509-B342-B539-9BDA4B205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4F3CDE-A9A1-8642-A17A-C49D4720FC84}"/>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108C605E-2DBC-1A4A-9D56-BEBC8DC561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D3155-95DA-CC43-99BD-0231999EBB7E}"/>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17945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B45F-9743-A347-A64B-268053F2EC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313F1D-B55D-8845-80F8-F341C30F9E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3A13F7-098D-5B49-88D7-74510BD69C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FB7F9B-3B69-DF45-B87E-9102D913BE19}"/>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6" name="Footer Placeholder 5">
            <a:extLst>
              <a:ext uri="{FF2B5EF4-FFF2-40B4-BE49-F238E27FC236}">
                <a16:creationId xmlns:a16="http://schemas.microsoft.com/office/drawing/2014/main" id="{8D7F02FE-B876-3640-845A-4D0E66EB2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549C2-F3AF-E54D-8253-238E7617DCB2}"/>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187943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5E06-0263-F143-9F75-1BEE14D0BD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7FDD52-838A-064A-9053-D145342C0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06DB10-612B-EE46-B871-7FC8E73602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F6C734-1962-4F4C-891C-4A36638012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43A960-B098-B34F-A164-F33052D851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E525F7-3B02-934A-B2BC-0BA66635C12C}"/>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8" name="Footer Placeholder 7">
            <a:extLst>
              <a:ext uri="{FF2B5EF4-FFF2-40B4-BE49-F238E27FC236}">
                <a16:creationId xmlns:a16="http://schemas.microsoft.com/office/drawing/2014/main" id="{E44CD642-3492-5D43-9B80-17E47CF8C7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A2ECA4-6B01-3A4E-8505-CB89D14E167C}"/>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268712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80EE-C5B8-4341-B4DC-C23B12962D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892B49-CF07-9947-8E5D-8D206F364438}"/>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4" name="Footer Placeholder 3">
            <a:extLst>
              <a:ext uri="{FF2B5EF4-FFF2-40B4-BE49-F238E27FC236}">
                <a16:creationId xmlns:a16="http://schemas.microsoft.com/office/drawing/2014/main" id="{46F86FA3-3B62-D949-9433-A0BE933AB3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8B52C9-E8EA-3F42-9E5B-106F552EA16E}"/>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336139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523A78-7FE2-3F4D-944A-10F1499B1B9B}"/>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3" name="Footer Placeholder 2">
            <a:extLst>
              <a:ext uri="{FF2B5EF4-FFF2-40B4-BE49-F238E27FC236}">
                <a16:creationId xmlns:a16="http://schemas.microsoft.com/office/drawing/2014/main" id="{602C958D-546A-5048-8FA6-0DE788E752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EF7A71-8B4C-1544-ABCB-8B1355BC7301}"/>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287333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E7A7-3F0E-BB43-A9CF-3C6F31462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B7514B-1CEB-F643-853E-B4E9EFAA5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F06EBB-F68D-D146-8371-E529FA8D0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52E7F7-5EA7-3A41-9242-08705679783F}"/>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6" name="Footer Placeholder 5">
            <a:extLst>
              <a:ext uri="{FF2B5EF4-FFF2-40B4-BE49-F238E27FC236}">
                <a16:creationId xmlns:a16="http://schemas.microsoft.com/office/drawing/2014/main" id="{6F00EAB8-CADC-3B47-848E-57096B9822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0AA14-1084-7244-AF2E-2E6F24174EEF}"/>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268665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2BDE8-5D71-FC48-9F2E-1820BC36F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0E72DD-664E-1D4C-9394-E512AAFEF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1735A-C8C2-6144-9178-7750F5CB5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A442FC-4CC5-F743-BA2E-BA84AA612142}"/>
              </a:ext>
            </a:extLst>
          </p:cNvPr>
          <p:cNvSpPr>
            <a:spLocks noGrp="1"/>
          </p:cNvSpPr>
          <p:nvPr>
            <p:ph type="dt" sz="half" idx="10"/>
          </p:nvPr>
        </p:nvSpPr>
        <p:spPr/>
        <p:txBody>
          <a:bodyPr/>
          <a:lstStyle/>
          <a:p>
            <a:fld id="{68BFC137-1529-4446-898C-BF3A3D4C3A9F}" type="datetimeFigureOut">
              <a:rPr lang="en-US" smtClean="0"/>
              <a:t>3/14/19</a:t>
            </a:fld>
            <a:endParaRPr lang="en-US"/>
          </a:p>
        </p:txBody>
      </p:sp>
      <p:sp>
        <p:nvSpPr>
          <p:cNvPr id="6" name="Footer Placeholder 5">
            <a:extLst>
              <a:ext uri="{FF2B5EF4-FFF2-40B4-BE49-F238E27FC236}">
                <a16:creationId xmlns:a16="http://schemas.microsoft.com/office/drawing/2014/main" id="{AB5F4F30-83B5-1446-8EB3-4289508DB0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F2905-134D-B84E-975F-AA6F3F7F0E27}"/>
              </a:ext>
            </a:extLst>
          </p:cNvPr>
          <p:cNvSpPr>
            <a:spLocks noGrp="1"/>
          </p:cNvSpPr>
          <p:nvPr>
            <p:ph type="sldNum" sz="quarter" idx="12"/>
          </p:nvPr>
        </p:nvSpPr>
        <p:spPr/>
        <p:txBody>
          <a:bodyPr/>
          <a:lstStyle/>
          <a:p>
            <a:fld id="{EBE8FF7B-0A72-C346-81B5-1A0DDD92DDD5}" type="slidenum">
              <a:rPr lang="en-US" smtClean="0"/>
              <a:t>‹#›</a:t>
            </a:fld>
            <a:endParaRPr lang="en-US"/>
          </a:p>
        </p:txBody>
      </p:sp>
    </p:spTree>
    <p:extLst>
      <p:ext uri="{BB962C8B-B14F-4D97-AF65-F5344CB8AC3E}">
        <p14:creationId xmlns:p14="http://schemas.microsoft.com/office/powerpoint/2010/main" val="292752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E28A0-7234-DE4F-AA46-314DF6962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FA1828-86E3-F747-95B9-BCFD165A08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F562B-83FA-7741-9790-E373D30A0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FC137-1529-4446-898C-BF3A3D4C3A9F}" type="datetimeFigureOut">
              <a:rPr lang="en-US" smtClean="0"/>
              <a:t>3/14/19</a:t>
            </a:fld>
            <a:endParaRPr lang="en-US"/>
          </a:p>
        </p:txBody>
      </p:sp>
      <p:sp>
        <p:nvSpPr>
          <p:cNvPr id="5" name="Footer Placeholder 4">
            <a:extLst>
              <a:ext uri="{FF2B5EF4-FFF2-40B4-BE49-F238E27FC236}">
                <a16:creationId xmlns:a16="http://schemas.microsoft.com/office/drawing/2014/main" id="{CEF2DEF4-E27D-C345-808C-9414A114F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519EF0-B2C8-0348-924B-B2DFECF79E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8FF7B-0A72-C346-81B5-1A0DDD92DDD5}" type="slidenum">
              <a:rPr lang="en-US" smtClean="0"/>
              <a:t>‹#›</a:t>
            </a:fld>
            <a:endParaRPr lang="en-US"/>
          </a:p>
        </p:txBody>
      </p:sp>
    </p:spTree>
    <p:extLst>
      <p:ext uri="{BB962C8B-B14F-4D97-AF65-F5344CB8AC3E}">
        <p14:creationId xmlns:p14="http://schemas.microsoft.com/office/powerpoint/2010/main" val="923674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D14D-8BC9-B94D-BE1F-1B8BAED26FFC}"/>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Engaging with Patients and </a:t>
            </a:r>
            <a:r>
              <a:rPr lang="en-US" b="1" dirty="0" err="1">
                <a:latin typeface="Times New Roman" panose="02020603050405020304" pitchFamily="18" charset="0"/>
                <a:cs typeface="Times New Roman" panose="02020603050405020304" pitchFamily="18" charset="0"/>
              </a:rPr>
              <a:t>Carers</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ABF570F-8D55-AF45-86DE-B64478AFC5C4}"/>
              </a:ext>
            </a:extLst>
          </p:cNvPr>
          <p:cNvSpPr>
            <a:spLocks noGrp="1"/>
          </p:cNvSpPr>
          <p:nvPr>
            <p:ph type="subTitle" idx="1"/>
          </p:nvPr>
        </p:nvSpPr>
        <p:spPr>
          <a:xfrm>
            <a:off x="1524000" y="4100512"/>
            <a:ext cx="9144000" cy="1157287"/>
          </a:xfrm>
        </p:spPr>
        <p:txBody>
          <a:bodyPr/>
          <a:lstStyle/>
          <a:p>
            <a:r>
              <a:rPr lang="en-US" dirty="0">
                <a:latin typeface="Times New Roman" panose="02020603050405020304" pitchFamily="18" charset="0"/>
                <a:cs typeface="Times New Roman" panose="02020603050405020304" pitchFamily="18" charset="0"/>
              </a:rPr>
              <a:t>Ruaim </a:t>
            </a:r>
            <a:r>
              <a:rPr lang="en-US" dirty="0" err="1">
                <a:latin typeface="Times New Roman" panose="02020603050405020304" pitchFamily="18" charset="0"/>
                <a:cs typeface="Times New Roman" panose="02020603050405020304" pitchFamily="18" charset="0"/>
              </a:rPr>
              <a:t>Muaygil</a:t>
            </a:r>
            <a:r>
              <a:rPr lang="en-US" dirty="0">
                <a:latin typeface="Times New Roman" panose="02020603050405020304" pitchFamily="18" charset="0"/>
                <a:cs typeface="Times New Roman" panose="02020603050405020304" pitchFamily="18" charset="0"/>
              </a:rPr>
              <a:t>, MD, MBE, HEC-C, PhD</a:t>
            </a:r>
          </a:p>
          <a:p>
            <a:r>
              <a:rPr lang="en-US" dirty="0">
                <a:latin typeface="Times New Roman" panose="02020603050405020304" pitchFamily="18" charset="0"/>
                <a:cs typeface="Times New Roman" panose="02020603050405020304" pitchFamily="18" charset="0"/>
              </a:rPr>
              <a:t>Assistant Professor and Consultant of Health Care Ethics</a:t>
            </a:r>
          </a:p>
        </p:txBody>
      </p:sp>
    </p:spTree>
    <p:extLst>
      <p:ext uri="{BB962C8B-B14F-4D97-AF65-F5344CB8AC3E}">
        <p14:creationId xmlns:p14="http://schemas.microsoft.com/office/powerpoint/2010/main" val="1421197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B82C-7E90-CE44-89B1-938A5E89E90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Aiding Good Communication</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Cultural Competence</a:t>
            </a:r>
          </a:p>
        </p:txBody>
      </p:sp>
      <p:sp>
        <p:nvSpPr>
          <p:cNvPr id="3" name="Content Placeholder 2">
            <a:extLst>
              <a:ext uri="{FF2B5EF4-FFF2-40B4-BE49-F238E27FC236}">
                <a16:creationId xmlns:a16="http://schemas.microsoft.com/office/drawing/2014/main" id="{DFF1F364-F20C-E442-A994-2FD1AC4E4E6C}"/>
              </a:ext>
            </a:extLst>
          </p:cNvPr>
          <p:cNvSpPr>
            <a:spLocks noGrp="1"/>
          </p:cNvSpPr>
          <p:nvPr>
            <p:ph idx="1"/>
          </p:nvPr>
        </p:nvSpPr>
        <p:spPr>
          <a:xfrm>
            <a:off x="535259" y="1951463"/>
            <a:ext cx="6233531" cy="4103649"/>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Cultural competence: knowledge, skills and attitudes necessary to provide care in a way that respects and honors cultural values: </a:t>
            </a:r>
          </a:p>
          <a:p>
            <a:pPr lvl="1"/>
            <a:r>
              <a:rPr lang="en-US" dirty="0">
                <a:latin typeface="Times New Roman" panose="02020603050405020304" pitchFamily="18" charset="0"/>
                <a:cs typeface="Times New Roman" panose="02020603050405020304" pitchFamily="18" charset="0"/>
              </a:rPr>
              <a:t>Be aware and accept cultural differences. </a:t>
            </a:r>
          </a:p>
          <a:p>
            <a:pPr lvl="1"/>
            <a:r>
              <a:rPr lang="en-US" dirty="0">
                <a:latin typeface="Times New Roman" panose="02020603050405020304" pitchFamily="18" charset="0"/>
                <a:cs typeface="Times New Roman" panose="02020603050405020304" pitchFamily="18" charset="0"/>
              </a:rPr>
              <a:t>Be aware of one’s own cultural values. </a:t>
            </a:r>
          </a:p>
          <a:p>
            <a:pPr lvl="1"/>
            <a:r>
              <a:rPr lang="en-US" dirty="0">
                <a:latin typeface="Times New Roman" panose="02020603050405020304" pitchFamily="18" charset="0"/>
                <a:cs typeface="Times New Roman" panose="02020603050405020304" pitchFamily="18" charset="0"/>
              </a:rPr>
              <a:t>Recognize that people have different ways of interpreting the world. </a:t>
            </a:r>
          </a:p>
          <a:p>
            <a:pPr lvl="1"/>
            <a:r>
              <a:rPr lang="en-US" dirty="0">
                <a:latin typeface="Times New Roman" panose="02020603050405020304" pitchFamily="18" charset="0"/>
                <a:cs typeface="Times New Roman" panose="02020603050405020304" pitchFamily="18" charset="0"/>
              </a:rPr>
              <a:t>Recognize that cultural beliefs impact how patients perceive their health, treatment options, and health practitioners.</a:t>
            </a:r>
          </a:p>
          <a:p>
            <a:pPr lvl="1"/>
            <a:r>
              <a:rPr lang="en-US" dirty="0">
                <a:latin typeface="Times New Roman" panose="02020603050405020304" pitchFamily="18" charset="0"/>
                <a:cs typeface="Times New Roman" panose="02020603050405020304" pitchFamily="18" charset="0"/>
              </a:rPr>
              <a:t>Be willing to fit in with the patient’s cultural or ethnic background. </a:t>
            </a:r>
          </a:p>
          <a:p>
            <a:endParaRPr lang="en-US" dirty="0"/>
          </a:p>
        </p:txBody>
      </p:sp>
      <p:pic>
        <p:nvPicPr>
          <p:cNvPr id="10" name="Picture 9">
            <a:extLst>
              <a:ext uri="{FF2B5EF4-FFF2-40B4-BE49-F238E27FC236}">
                <a16:creationId xmlns:a16="http://schemas.microsoft.com/office/drawing/2014/main" id="{30056112-E0AD-614F-892C-A83448E55168}"/>
              </a:ext>
            </a:extLst>
          </p:cNvPr>
          <p:cNvPicPr>
            <a:picLocks noChangeAspect="1"/>
          </p:cNvPicPr>
          <p:nvPr/>
        </p:nvPicPr>
        <p:blipFill>
          <a:blip r:embed="rId2"/>
          <a:stretch>
            <a:fillRect/>
          </a:stretch>
        </p:blipFill>
        <p:spPr>
          <a:xfrm>
            <a:off x="6970661" y="2286001"/>
            <a:ext cx="4812297" cy="3612994"/>
          </a:xfrm>
          <a:prstGeom prst="rect">
            <a:avLst/>
          </a:prstGeom>
        </p:spPr>
      </p:pic>
    </p:spTree>
    <p:extLst>
      <p:ext uri="{BB962C8B-B14F-4D97-AF65-F5344CB8AC3E}">
        <p14:creationId xmlns:p14="http://schemas.microsoft.com/office/powerpoint/2010/main" val="156976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639D-8F04-5140-AE47-4E159813D924}"/>
              </a:ext>
            </a:extLst>
          </p:cNvPr>
          <p:cNvSpPr>
            <a:spLocks noGrp="1"/>
          </p:cNvSpPr>
          <p:nvPr>
            <p:ph type="title"/>
          </p:nvPr>
        </p:nvSpPr>
        <p:spPr/>
        <p:txBody>
          <a:bodyPr>
            <a:normAutofit fontScale="90000"/>
          </a:bodyPr>
          <a:lstStyle/>
          <a:p>
            <a:pPr algn="ctr"/>
            <a:br>
              <a:rPr lang="en-US" dirty="0"/>
            </a:br>
            <a:r>
              <a:rPr lang="en-US" b="1" dirty="0">
                <a:latin typeface="Times New Roman" panose="02020603050405020304" pitchFamily="18" charset="0"/>
                <a:cs typeface="Times New Roman" panose="02020603050405020304" pitchFamily="18" charset="0"/>
              </a:rPr>
              <a:t>Gaining Informed Consent</a:t>
            </a:r>
            <a:br>
              <a:rPr lang="en-US" dirty="0">
                <a:effectLst/>
              </a:rPr>
            </a:br>
            <a:endParaRPr lang="en-US" dirty="0"/>
          </a:p>
        </p:txBody>
      </p:sp>
      <p:sp>
        <p:nvSpPr>
          <p:cNvPr id="3" name="Content Placeholder 2">
            <a:extLst>
              <a:ext uri="{FF2B5EF4-FFF2-40B4-BE49-F238E27FC236}">
                <a16:creationId xmlns:a16="http://schemas.microsoft.com/office/drawing/2014/main" id="{3ABB38BA-B7B7-FF40-ADAA-178F906B293B}"/>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Consent is more than a signature on a form. </a:t>
            </a:r>
          </a:p>
          <a:p>
            <a:r>
              <a:rPr lang="en-US" dirty="0">
                <a:latin typeface="Times New Roman" panose="02020603050405020304" pitchFamily="18" charset="0"/>
                <a:cs typeface="Times New Roman" panose="02020603050405020304" pitchFamily="18" charset="0"/>
              </a:rPr>
              <a:t>The consent process enables the patient or </a:t>
            </a:r>
            <a:r>
              <a:rPr lang="en-US" dirty="0" err="1">
                <a:latin typeface="Times New Roman" panose="02020603050405020304" pitchFamily="18" charset="0"/>
                <a:cs typeface="Times New Roman" panose="02020603050405020304" pitchFamily="18" charset="0"/>
              </a:rPr>
              <a:t>carer</a:t>
            </a:r>
            <a:r>
              <a:rPr lang="en-US" dirty="0">
                <a:latin typeface="Times New Roman" panose="02020603050405020304" pitchFamily="18" charset="0"/>
                <a:cs typeface="Times New Roman" panose="02020603050405020304" pitchFamily="18" charset="0"/>
              </a:rPr>
              <a:t> to consider all options.</a:t>
            </a:r>
          </a:p>
          <a:p>
            <a:r>
              <a:rPr lang="en-US" dirty="0">
                <a:latin typeface="Times New Roman" panose="02020603050405020304" pitchFamily="18" charset="0"/>
                <a:cs typeface="Times New Roman" panose="02020603050405020304" pitchFamily="18" charset="0"/>
              </a:rPr>
              <a:t>Information exchange is a process not an event.</a:t>
            </a:r>
          </a:p>
          <a:p>
            <a:r>
              <a:rPr lang="en-US" dirty="0">
                <a:latin typeface="Times New Roman" panose="02020603050405020304" pitchFamily="18" charset="0"/>
                <a:cs typeface="Times New Roman" panose="02020603050405020304" pitchFamily="18" charset="0"/>
              </a:rPr>
              <a:t>Elements of informed consent: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Elements which inform the patient:</a:t>
            </a:r>
          </a:p>
          <a:p>
            <a:pPr lvl="1"/>
            <a:r>
              <a:rPr lang="en-US" b="1" dirty="0">
                <a:solidFill>
                  <a:srgbClr val="0432FF"/>
                </a:solidFill>
                <a:latin typeface="Times New Roman" panose="02020603050405020304" pitchFamily="18" charset="0"/>
                <a:cs typeface="Times New Roman" panose="02020603050405020304" pitchFamily="18" charset="0"/>
              </a:rPr>
              <a:t>Disclosure</a:t>
            </a:r>
            <a:r>
              <a:rPr lang="en-US" dirty="0">
                <a:latin typeface="Times New Roman" panose="02020603050405020304" pitchFamily="18" charset="0"/>
                <a:cs typeface="Times New Roman" panose="02020603050405020304" pitchFamily="18" charset="0"/>
              </a:rPr>
              <a:t> of information by the health-care practitioner.</a:t>
            </a:r>
          </a:p>
          <a:p>
            <a:pPr lvl="1"/>
            <a:r>
              <a:rPr lang="en-US" dirty="0">
                <a:latin typeface="Times New Roman" panose="02020603050405020304" pitchFamily="18" charset="0"/>
                <a:cs typeface="Times New Roman" panose="02020603050405020304" pitchFamily="18" charset="0"/>
              </a:rPr>
              <a:t>Understanding or</a:t>
            </a:r>
            <a:r>
              <a:rPr lang="en-US" b="1" dirty="0">
                <a:latin typeface="Times New Roman" panose="02020603050405020304" pitchFamily="18" charset="0"/>
                <a:cs typeface="Times New Roman" panose="02020603050405020304" pitchFamily="18" charset="0"/>
              </a:rPr>
              <a:t> </a:t>
            </a:r>
            <a:r>
              <a:rPr lang="en-US" b="1" dirty="0">
                <a:solidFill>
                  <a:srgbClr val="0432FF"/>
                </a:solidFill>
                <a:latin typeface="Times New Roman" panose="02020603050405020304" pitchFamily="18" charset="0"/>
                <a:cs typeface="Times New Roman" panose="02020603050405020304" pitchFamily="18" charset="0"/>
              </a:rPr>
              <a:t>comprehension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the information by the patient.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Elements that enable the patient to make a decision:</a:t>
            </a:r>
          </a:p>
          <a:p>
            <a:pPr lvl="1"/>
            <a:r>
              <a:rPr lang="en-US" dirty="0">
                <a:latin typeface="Times New Roman" panose="02020603050405020304" pitchFamily="18" charset="0"/>
                <a:cs typeface="Times New Roman" panose="02020603050405020304" pitchFamily="18" charset="0"/>
              </a:rPr>
              <a:t>Free and </a:t>
            </a:r>
            <a:r>
              <a:rPr lang="en-US" b="1" dirty="0">
                <a:solidFill>
                  <a:srgbClr val="0432FF"/>
                </a:solidFill>
                <a:latin typeface="Times New Roman" panose="02020603050405020304" pitchFamily="18" charset="0"/>
                <a:cs typeface="Times New Roman" panose="02020603050405020304" pitchFamily="18" charset="0"/>
              </a:rPr>
              <a:t>voluntary</a:t>
            </a:r>
            <a:r>
              <a:rPr lang="en-US" dirty="0">
                <a:latin typeface="Times New Roman" panose="02020603050405020304" pitchFamily="18" charset="0"/>
                <a:cs typeface="Times New Roman" panose="02020603050405020304" pitchFamily="18" charset="0"/>
              </a:rPr>
              <a:t> choice by the patient.</a:t>
            </a:r>
          </a:p>
          <a:p>
            <a:pPr lvl="1"/>
            <a:r>
              <a:rPr lang="en-US" b="1" dirty="0">
                <a:solidFill>
                  <a:srgbClr val="0432FF"/>
                </a:solidFill>
                <a:latin typeface="Times New Roman" panose="02020603050405020304" pitchFamily="18" charset="0"/>
                <a:cs typeface="Times New Roman" panose="02020603050405020304" pitchFamily="18" charset="0"/>
              </a:rPr>
              <a:t>Competence.</a:t>
            </a:r>
            <a:r>
              <a:rPr lang="en-US" dirty="0">
                <a:solidFill>
                  <a:srgbClr val="0432FF"/>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Ethical terminology: “Decision making capacity.”</a:t>
            </a:r>
            <a:br>
              <a:rPr lang="en-US" dirty="0"/>
            </a:br>
            <a:endParaRPr lang="en-US" dirty="0"/>
          </a:p>
        </p:txBody>
      </p:sp>
    </p:spTree>
    <p:extLst>
      <p:ext uri="{BB962C8B-B14F-4D97-AF65-F5344CB8AC3E}">
        <p14:creationId xmlns:p14="http://schemas.microsoft.com/office/powerpoint/2010/main" val="131953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1FC3-02C5-0848-807E-F3D00B4C440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information do patients need?</a:t>
            </a:r>
          </a:p>
        </p:txBody>
      </p:sp>
      <p:sp>
        <p:nvSpPr>
          <p:cNvPr id="3" name="Content Placeholder 2">
            <a:extLst>
              <a:ext uri="{FF2B5EF4-FFF2-40B4-BE49-F238E27FC236}">
                <a16:creationId xmlns:a16="http://schemas.microsoft.com/office/drawing/2014/main" id="{A6460B96-AD53-7E46-821F-6D5D6F57C4FF}"/>
              </a:ext>
            </a:extLst>
          </p:cNvPr>
          <p:cNvSpPr>
            <a:spLocks noGrp="1"/>
          </p:cNvSpPr>
          <p:nvPr>
            <p:ph idx="1"/>
          </p:nvPr>
        </p:nvSpPr>
        <p:spPr>
          <a:xfrm>
            <a:off x="838199" y="1825624"/>
            <a:ext cx="10669859" cy="4865107"/>
          </a:xfrm>
        </p:spPr>
        <p:txBody>
          <a:bodyPr>
            <a:normAutofit/>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diagnosis.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degree of uncertainty in the diagnosis.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Risks involved in the treatment.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Benefits of the treatment.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Information on recovery time.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Name, position, qualifications and experience of health workers who are providing the care and treatment.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Availability and costs of any service required after discharge from hospital</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404436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04CB-D477-C744-AEC5-C1DD34C8F02F}"/>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Open Disclosure</a:t>
            </a:r>
          </a:p>
        </p:txBody>
      </p:sp>
      <p:sp>
        <p:nvSpPr>
          <p:cNvPr id="3" name="Content Placeholder 2">
            <a:extLst>
              <a:ext uri="{FF2B5EF4-FFF2-40B4-BE49-F238E27FC236}">
                <a16:creationId xmlns:a16="http://schemas.microsoft.com/office/drawing/2014/main" id="{75BEC979-36EA-F744-A7C6-82A0A5C00F4D}"/>
              </a:ext>
            </a:extLst>
          </p:cNvPr>
          <p:cNvSpPr>
            <a:spLocks noGrp="1"/>
          </p:cNvSpPr>
          <p:nvPr>
            <p:ph idx="1"/>
          </p:nvPr>
        </p:nvSpPr>
        <p:spPr>
          <a:xfrm>
            <a:off x="693234" y="1803323"/>
            <a:ext cx="6856142" cy="4675536"/>
          </a:xfrm>
        </p:spPr>
        <p:txBody>
          <a:bodyPr>
            <a:normAutofit/>
          </a:bodyPr>
          <a:lstStyle/>
          <a:p>
            <a:pPr marL="0" indent="0">
              <a:lnSpc>
                <a:spcPts val="2555"/>
              </a:lnSpc>
              <a:buNone/>
            </a:pPr>
            <a:r>
              <a:rPr lang="en-US" dirty="0">
                <a:latin typeface="Times New Roman" panose="02020603050405020304" pitchFamily="18" charset="0"/>
                <a:cs typeface="Times New Roman" panose="02020603050405020304" pitchFamily="18" charset="0"/>
              </a:rPr>
              <a:t>Informing patients and their families of bad outcomes of health-care treatment, as distinguished from bad outcomes that are expected from the disease or injury being treated. This includes: </a:t>
            </a:r>
          </a:p>
          <a:p>
            <a:pPr lvl="1"/>
            <a:r>
              <a:rPr lang="en-US" dirty="0">
                <a:latin typeface="Times New Roman" panose="02020603050405020304" pitchFamily="18" charset="0"/>
                <a:cs typeface="Times New Roman" panose="02020603050405020304" pitchFamily="18" charset="0"/>
              </a:rPr>
              <a:t>Expressing regret for what has happened. </a:t>
            </a:r>
          </a:p>
          <a:p>
            <a:pPr lvl="1"/>
            <a:r>
              <a:rPr lang="en-US" dirty="0">
                <a:latin typeface="Times New Roman" panose="02020603050405020304" pitchFamily="18" charset="0"/>
                <a:cs typeface="Times New Roman" panose="02020603050405020304" pitchFamily="18" charset="0"/>
              </a:rPr>
              <a:t>Providing feedback on investigations. </a:t>
            </a:r>
          </a:p>
          <a:p>
            <a:pPr lvl="1"/>
            <a:r>
              <a:rPr lang="en-US" dirty="0">
                <a:latin typeface="Times New Roman" panose="02020603050405020304" pitchFamily="18" charset="0"/>
                <a:cs typeface="Times New Roman" panose="02020603050405020304" pitchFamily="18" charset="0"/>
              </a:rPr>
              <a:t>Providing any information arising from the incident or its investigation that would lead to improved patient safety</a:t>
            </a:r>
            <a:r>
              <a:rPr lang="en-US" dirty="0"/>
              <a:t>.  </a:t>
            </a:r>
          </a:p>
          <a:p>
            <a:endParaRPr lang="en-US" dirty="0"/>
          </a:p>
        </p:txBody>
      </p:sp>
      <p:pic>
        <p:nvPicPr>
          <p:cNvPr id="5" name="Picture 4">
            <a:extLst>
              <a:ext uri="{FF2B5EF4-FFF2-40B4-BE49-F238E27FC236}">
                <a16:creationId xmlns:a16="http://schemas.microsoft.com/office/drawing/2014/main" id="{88C9E16F-F42D-D74D-A505-0DA13CF6643D}"/>
              </a:ext>
            </a:extLst>
          </p:cNvPr>
          <p:cNvPicPr>
            <a:picLocks noChangeAspect="1"/>
          </p:cNvPicPr>
          <p:nvPr/>
        </p:nvPicPr>
        <p:blipFill>
          <a:blip r:embed="rId2"/>
          <a:stretch>
            <a:fillRect/>
          </a:stretch>
        </p:blipFill>
        <p:spPr>
          <a:xfrm>
            <a:off x="7643387" y="2542477"/>
            <a:ext cx="4192060" cy="2301797"/>
          </a:xfrm>
          <a:prstGeom prst="rect">
            <a:avLst/>
          </a:prstGeom>
        </p:spPr>
      </p:pic>
    </p:spTree>
    <p:extLst>
      <p:ext uri="{BB962C8B-B14F-4D97-AF65-F5344CB8AC3E}">
        <p14:creationId xmlns:p14="http://schemas.microsoft.com/office/powerpoint/2010/main" val="1059962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632C-4926-AB4E-B1B3-D2A5272D00B7}"/>
              </a:ext>
            </a:extLst>
          </p:cNvPr>
          <p:cNvSpPr>
            <a:spLocks noGrp="1"/>
          </p:cNvSpPr>
          <p:nvPr>
            <p:ph type="title"/>
          </p:nvPr>
        </p:nvSpPr>
        <p:spPr/>
        <p:txBody>
          <a:bodyPr>
            <a:normAutofit fontScale="90000"/>
          </a:bodyPr>
          <a:lstStyle/>
          <a:p>
            <a:pPr algn="ctr"/>
            <a:br>
              <a:rPr lang="en-US" b="1" dirty="0"/>
            </a:br>
            <a:r>
              <a:rPr lang="en-US" b="1" dirty="0">
                <a:latin typeface="Times New Roman" panose="02020603050405020304" pitchFamily="18" charset="0"/>
                <a:cs typeface="Times New Roman" panose="02020603050405020304" pitchFamily="18" charset="0"/>
              </a:rPr>
              <a:t>Key Principles of Open Disclosure </a:t>
            </a:r>
            <a:br>
              <a:rPr lang="en-US" dirty="0"/>
            </a:br>
            <a:endParaRPr lang="en-US" dirty="0"/>
          </a:p>
        </p:txBody>
      </p:sp>
      <p:sp>
        <p:nvSpPr>
          <p:cNvPr id="3" name="Content Placeholder 2">
            <a:extLst>
              <a:ext uri="{FF2B5EF4-FFF2-40B4-BE49-F238E27FC236}">
                <a16:creationId xmlns:a16="http://schemas.microsoft.com/office/drawing/2014/main" id="{9C307D86-CD02-0142-865A-6CAA528C76C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Open timely communication. </a:t>
            </a:r>
          </a:p>
          <a:p>
            <a:r>
              <a:rPr lang="en-US" dirty="0">
                <a:latin typeface="Times New Roman" panose="02020603050405020304" pitchFamily="18" charset="0"/>
                <a:cs typeface="Times New Roman" panose="02020603050405020304" pitchFamily="18" charset="0"/>
              </a:rPr>
              <a:t>Acknowledgement of the incident. </a:t>
            </a:r>
          </a:p>
          <a:p>
            <a:r>
              <a:rPr lang="en-US" dirty="0">
                <a:latin typeface="Times New Roman" panose="02020603050405020304" pitchFamily="18" charset="0"/>
                <a:cs typeface="Times New Roman" panose="02020603050405020304" pitchFamily="18" charset="0"/>
              </a:rPr>
              <a:t>Expression of regret/apology. </a:t>
            </a:r>
          </a:p>
          <a:p>
            <a:r>
              <a:rPr lang="en-US" dirty="0">
                <a:latin typeface="Times New Roman" panose="02020603050405020304" pitchFamily="18" charset="0"/>
                <a:cs typeface="Times New Roman" panose="02020603050405020304" pitchFamily="18" charset="0"/>
              </a:rPr>
              <a:t>Recognition of the reasonable expectations of the patient and their </a:t>
            </a:r>
            <a:r>
              <a:rPr lang="en-US" dirty="0" err="1">
                <a:latin typeface="Times New Roman" panose="02020603050405020304" pitchFamily="18" charset="0"/>
                <a:cs typeface="Times New Roman" panose="02020603050405020304" pitchFamily="18" charset="0"/>
              </a:rPr>
              <a:t>carer</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Support for staff. </a:t>
            </a:r>
          </a:p>
          <a:p>
            <a:r>
              <a:rPr lang="en-US" dirty="0">
                <a:latin typeface="Times New Roman" panose="02020603050405020304" pitchFamily="18" charset="0"/>
                <a:cs typeface="Times New Roman" panose="02020603050405020304" pitchFamily="18" charset="0"/>
              </a:rPr>
              <a:t>Confidentiality. </a:t>
            </a:r>
          </a:p>
          <a:p>
            <a:endParaRPr lang="en-US" dirty="0"/>
          </a:p>
        </p:txBody>
      </p:sp>
      <p:pic>
        <p:nvPicPr>
          <p:cNvPr id="5" name="Picture 4">
            <a:extLst>
              <a:ext uri="{FF2B5EF4-FFF2-40B4-BE49-F238E27FC236}">
                <a16:creationId xmlns:a16="http://schemas.microsoft.com/office/drawing/2014/main" id="{FA9E4A2E-3B3C-5042-832A-5F21BDC182FF}"/>
              </a:ext>
            </a:extLst>
          </p:cNvPr>
          <p:cNvPicPr>
            <a:picLocks noChangeAspect="1"/>
          </p:cNvPicPr>
          <p:nvPr/>
        </p:nvPicPr>
        <p:blipFill>
          <a:blip r:embed="rId2"/>
          <a:stretch>
            <a:fillRect/>
          </a:stretch>
        </p:blipFill>
        <p:spPr>
          <a:xfrm>
            <a:off x="6982832" y="4223524"/>
            <a:ext cx="4227981" cy="2422912"/>
          </a:xfrm>
          <a:prstGeom prst="rect">
            <a:avLst/>
          </a:prstGeom>
        </p:spPr>
      </p:pic>
    </p:spTree>
    <p:extLst>
      <p:ext uri="{BB962C8B-B14F-4D97-AF65-F5344CB8AC3E}">
        <p14:creationId xmlns:p14="http://schemas.microsoft.com/office/powerpoint/2010/main" val="143876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AE41-F222-AD4D-B0CE-18F417BF536B}"/>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Harvard Framework </a:t>
            </a:r>
            <a:br>
              <a:rPr lang="en-US" b="1"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for Disclosure </a:t>
            </a:r>
            <a:br>
              <a:rPr lang="en-US" dirty="0"/>
            </a:br>
            <a:endParaRPr lang="en-US" dirty="0"/>
          </a:p>
        </p:txBody>
      </p:sp>
      <p:sp>
        <p:nvSpPr>
          <p:cNvPr id="3" name="Content Placeholder 2">
            <a:extLst>
              <a:ext uri="{FF2B5EF4-FFF2-40B4-BE49-F238E27FC236}">
                <a16:creationId xmlns:a16="http://schemas.microsoft.com/office/drawing/2014/main" id="{D5BBA27F-F9A5-2642-90E6-EDD18677CF50}"/>
              </a:ext>
            </a:extLst>
          </p:cNvPr>
          <p:cNvSpPr>
            <a:spLocks noGrp="1"/>
          </p:cNvSpPr>
          <p:nvPr>
            <p:ph idx="1"/>
          </p:nvPr>
        </p:nvSpPr>
        <p:spPr>
          <a:xfrm>
            <a:off x="838200" y="1293541"/>
            <a:ext cx="10515600" cy="4883422"/>
          </a:xfrm>
        </p:spPr>
        <p:txBody>
          <a:bodyPr>
            <a:normAutofit fontScale="77500" lnSpcReduction="20000"/>
          </a:bodyPr>
          <a:lstStyle/>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Preparing: </a:t>
            </a:r>
          </a:p>
          <a:p>
            <a:pPr lvl="1"/>
            <a:r>
              <a:rPr lang="en-US" dirty="0">
                <a:latin typeface="Times New Roman" panose="02020603050405020304" pitchFamily="18" charset="0"/>
                <a:cs typeface="Times New Roman" panose="02020603050405020304" pitchFamily="18" charset="0"/>
              </a:rPr>
              <a:t>Review facts, identify and involve participants,  choose appropriate setting.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Initiating conversation: </a:t>
            </a:r>
          </a:p>
          <a:p>
            <a:pPr lvl="1"/>
            <a:r>
              <a:rPr lang="en-US" dirty="0">
                <a:latin typeface="Times New Roman" panose="02020603050405020304" pitchFamily="18" charset="0"/>
                <a:cs typeface="Times New Roman" panose="02020603050405020304" pitchFamily="18" charset="0"/>
              </a:rPr>
              <a:t>Determine patient and family readiness, level of medical understanding.</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Presenting the facts:</a:t>
            </a:r>
          </a:p>
          <a:p>
            <a:pPr lvl="1"/>
            <a:r>
              <a:rPr lang="en-US" dirty="0">
                <a:latin typeface="Times New Roman" panose="02020603050405020304" pitchFamily="18" charset="0"/>
                <a:cs typeface="Times New Roman" panose="02020603050405020304" pitchFamily="18" charset="0"/>
              </a:rPr>
              <a:t>Simple description, speak slowly, explain current outcome, describe next steps.</a:t>
            </a:r>
          </a:p>
          <a:p>
            <a:pPr lvl="1"/>
            <a:r>
              <a:rPr lang="en-US" dirty="0">
                <a:latin typeface="Times New Roman" panose="02020603050405020304" pitchFamily="18" charset="0"/>
                <a:cs typeface="Times New Roman" panose="02020603050405020304" pitchFamily="18" charset="0"/>
              </a:rPr>
              <a:t>Sincerely acknowledge the patient's and family’s suffering.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Active listening:</a:t>
            </a:r>
          </a:p>
          <a:p>
            <a:pPr lvl="1"/>
            <a:r>
              <a:rPr lang="en-US" dirty="0">
                <a:latin typeface="Times New Roman" panose="02020603050405020304" pitchFamily="18" charset="0"/>
                <a:cs typeface="Times New Roman" panose="02020603050405020304" pitchFamily="18" charset="0"/>
              </a:rPr>
              <a:t>Allow ample time for questions, do not monopolize the conversation.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Acknowledging what you have heard.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Responding to any questions.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Concluding the conversation: </a:t>
            </a:r>
          </a:p>
          <a:p>
            <a:pPr lvl="1"/>
            <a:r>
              <a:rPr lang="en-US" dirty="0">
                <a:latin typeface="Times New Roman" panose="02020603050405020304" pitchFamily="18" charset="0"/>
                <a:cs typeface="Times New Roman" panose="02020603050405020304" pitchFamily="18" charset="0"/>
              </a:rPr>
              <a:t>Summarize, repeat key questions raised, establish the follow-up. </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Documentation: </a:t>
            </a:r>
          </a:p>
          <a:p>
            <a:pPr lvl="1"/>
            <a:r>
              <a:rPr lang="en-US" dirty="0">
                <a:latin typeface="Times New Roman" panose="02020603050405020304" pitchFamily="18" charset="0"/>
                <a:cs typeface="Times New Roman" panose="02020603050405020304" pitchFamily="18" charset="0"/>
              </a:rPr>
              <a:t>Describe the event, describe the discussion. </a:t>
            </a:r>
          </a:p>
          <a:p>
            <a:endParaRPr lang="en-US" dirty="0"/>
          </a:p>
          <a:p>
            <a:pPr marL="0" indent="0">
              <a:buNone/>
            </a:pPr>
            <a:endParaRPr lang="en-US" dirty="0"/>
          </a:p>
        </p:txBody>
      </p:sp>
    </p:spTree>
    <p:extLst>
      <p:ext uri="{BB962C8B-B14F-4D97-AF65-F5344CB8AC3E}">
        <p14:creationId xmlns:p14="http://schemas.microsoft.com/office/powerpoint/2010/main" val="1284859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EA71F-1C81-084C-901A-C6E082EF766D}"/>
              </a:ext>
            </a:extLst>
          </p:cNvPr>
          <p:cNvSpPr>
            <a:spLocks noGrp="1"/>
          </p:cNvSpPr>
          <p:nvPr>
            <p:ph type="title"/>
          </p:nvPr>
        </p:nvSpPr>
        <p:spPr/>
        <p:txBody>
          <a:bodyPr>
            <a:normAutofit fontScale="90000"/>
          </a:bodyPr>
          <a:lstStyle/>
          <a:p>
            <a:br>
              <a:rPr lang="en-US" b="1" dirty="0"/>
            </a:br>
            <a:r>
              <a:rPr lang="en-US" b="1" dirty="0">
                <a:latin typeface="Times New Roman" panose="02020603050405020304" pitchFamily="18" charset="0"/>
                <a:cs typeface="Times New Roman" panose="02020603050405020304" pitchFamily="18" charset="0"/>
              </a:rPr>
              <a:t>Do patients want disclosure of adverse events? </a:t>
            </a:r>
            <a:br>
              <a:rPr lang="en-US" dirty="0"/>
            </a:br>
            <a:endParaRPr lang="en-US" dirty="0"/>
          </a:p>
        </p:txBody>
      </p:sp>
      <p:sp>
        <p:nvSpPr>
          <p:cNvPr id="3" name="Content Placeholder 2">
            <a:extLst>
              <a:ext uri="{FF2B5EF4-FFF2-40B4-BE49-F238E27FC236}">
                <a16:creationId xmlns:a16="http://schemas.microsoft.com/office/drawing/2014/main" id="{D6002F64-6530-EB41-993B-52599C20AF08}"/>
              </a:ext>
            </a:extLst>
          </p:cNvPr>
          <p:cNvSpPr>
            <a:spLocks noGrp="1"/>
          </p:cNvSpPr>
          <p:nvPr>
            <p:ph idx="1"/>
          </p:nvPr>
        </p:nvSpPr>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Studies have shown that a majority of patients want:</a:t>
            </a:r>
          </a:p>
          <a:p>
            <a:pPr lvl="1"/>
            <a:r>
              <a:rPr lang="en-US" dirty="0">
                <a:latin typeface="Times New Roman" panose="02020603050405020304" pitchFamily="18" charset="0"/>
                <a:cs typeface="Times New Roman" panose="02020603050405020304" pitchFamily="18" charset="0"/>
              </a:rPr>
              <a:t>An explanation of what happened.</a:t>
            </a:r>
          </a:p>
          <a:p>
            <a:pPr lvl="1"/>
            <a:r>
              <a:rPr lang="en-US" dirty="0">
                <a:latin typeface="Times New Roman" panose="02020603050405020304" pitchFamily="18" charset="0"/>
                <a:cs typeface="Times New Roman" panose="02020603050405020304" pitchFamily="18" charset="0"/>
              </a:rPr>
              <a:t>An admission of responsibility. </a:t>
            </a:r>
          </a:p>
          <a:p>
            <a:pPr lvl="1"/>
            <a:r>
              <a:rPr lang="en-US" dirty="0">
                <a:latin typeface="Times New Roman" panose="02020603050405020304" pitchFamily="18" charset="0"/>
                <a:cs typeface="Times New Roman" panose="02020603050405020304" pitchFamily="18" charset="0"/>
              </a:rPr>
              <a:t>An apology. </a:t>
            </a:r>
          </a:p>
          <a:p>
            <a:pPr lvl="1"/>
            <a:r>
              <a:rPr lang="en-US" dirty="0">
                <a:latin typeface="Times New Roman" panose="02020603050405020304" pitchFamily="18" charset="0"/>
                <a:cs typeface="Times New Roman" panose="02020603050405020304" pitchFamily="18" charset="0"/>
              </a:rPr>
              <a:t>The assurance of prevention of similar events to others in the future. </a:t>
            </a:r>
          </a:p>
          <a:p>
            <a:pPr lvl="1"/>
            <a:r>
              <a:rPr lang="en-US" dirty="0">
                <a:latin typeface="Times New Roman" panose="02020603050405020304" pitchFamily="18" charset="0"/>
                <a:cs typeface="Times New Roman" panose="02020603050405020304" pitchFamily="18" charset="0"/>
              </a:rPr>
              <a:t>Punishment and compensation. </a:t>
            </a:r>
          </a:p>
          <a:p>
            <a:pPr marL="0" indent="0">
              <a:buNone/>
            </a:pPr>
            <a:r>
              <a:rPr lang="en-US" dirty="0">
                <a:latin typeface="Times New Roman" panose="02020603050405020304" pitchFamily="18" charset="0"/>
                <a:cs typeface="Times New Roman" panose="02020603050405020304" pitchFamily="18" charset="0"/>
              </a:rPr>
              <a:t>Common barriers to disclosing adverse events:</a:t>
            </a:r>
          </a:p>
          <a:p>
            <a:pPr lvl="1"/>
            <a:r>
              <a:rPr lang="en-US" dirty="0">
                <a:latin typeface="Times New Roman" panose="02020603050405020304" pitchFamily="18" charset="0"/>
                <a:cs typeface="Times New Roman" panose="02020603050405020304" pitchFamily="18" charset="0"/>
              </a:rPr>
              <a:t>Want to avoid confrontation.</a:t>
            </a:r>
          </a:p>
          <a:p>
            <a:pPr lvl="1"/>
            <a:r>
              <a:rPr lang="en-US" dirty="0">
                <a:latin typeface="Times New Roman" panose="02020603050405020304" pitchFamily="18" charset="0"/>
                <a:cs typeface="Times New Roman" panose="02020603050405020304" pitchFamily="18" charset="0"/>
              </a:rPr>
              <a:t>Causing more distress to patients</a:t>
            </a:r>
          </a:p>
          <a:p>
            <a:pPr lvl="1"/>
            <a:r>
              <a:rPr lang="en-US" dirty="0">
                <a:latin typeface="Times New Roman" panose="02020603050405020304" pitchFamily="18" charset="0"/>
                <a:cs typeface="Times New Roman" panose="02020603050405020304" pitchFamily="18" charset="0"/>
              </a:rPr>
              <a:t>Loss of reputation, job, insurance.</a:t>
            </a:r>
          </a:p>
          <a:p>
            <a:pPr lvl="1"/>
            <a:r>
              <a:rPr lang="en-US" dirty="0">
                <a:latin typeface="Times New Roman" panose="02020603050405020304" pitchFamily="18" charset="0"/>
                <a:cs typeface="Times New Roman" panose="02020603050405020304" pitchFamily="18" charset="0"/>
              </a:rPr>
              <a:t>Fear legal action.</a:t>
            </a:r>
            <a:br>
              <a:rPr lang="en-US" b="1" dirty="0"/>
            </a:br>
            <a:endParaRPr lang="en-US" dirty="0"/>
          </a:p>
          <a:p>
            <a:endParaRPr lang="en-US" dirty="0"/>
          </a:p>
        </p:txBody>
      </p:sp>
    </p:spTree>
    <p:extLst>
      <p:ext uri="{BB962C8B-B14F-4D97-AF65-F5344CB8AC3E}">
        <p14:creationId xmlns:p14="http://schemas.microsoft.com/office/powerpoint/2010/main" val="420003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2DF19-F8FC-8C47-B516-7EE51D6DC1C3}"/>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Promoting patients’ Involvement in Their</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Own Care</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E7C4414-9A49-AB4C-9FB4-7F04E94313C5}"/>
              </a:ext>
            </a:extLst>
          </p:cNvPr>
          <p:cNvSpPr>
            <a:spLocks noGrp="1"/>
          </p:cNvSpPr>
          <p:nvPr>
            <p:ph idx="1"/>
          </p:nvPr>
        </p:nvSpPr>
        <p:spPr>
          <a:xfrm>
            <a:off x="838200" y="1825625"/>
            <a:ext cx="8473068" cy="4351338"/>
          </a:xfrm>
        </p:spPr>
        <p:txBody>
          <a:bodyPr>
            <a:normAutofit/>
          </a:bodyPr>
          <a:lstStyle/>
          <a:p>
            <a:r>
              <a:rPr lang="en-US" dirty="0">
                <a:latin typeface="Times New Roman" panose="02020603050405020304" pitchFamily="18" charset="0"/>
                <a:cs typeface="Times New Roman" panose="02020603050405020304" pitchFamily="18" charset="0"/>
              </a:rPr>
              <a:t>Patients who play active roles in the management of chronic health conditions enjoy better outcomes. </a:t>
            </a:r>
          </a:p>
          <a:p>
            <a:r>
              <a:rPr lang="en-US" dirty="0">
                <a:latin typeface="Times New Roman" panose="02020603050405020304" pitchFamily="18" charset="0"/>
                <a:cs typeface="Times New Roman" panose="02020603050405020304" pitchFamily="18" charset="0"/>
              </a:rPr>
              <a:t>Patients and their families can be made aware of opportunities to engage in adverse event prevention by: </a:t>
            </a:r>
          </a:p>
          <a:p>
            <a:pPr lvl="1"/>
            <a:r>
              <a:rPr lang="en-US" dirty="0">
                <a:latin typeface="Times New Roman" panose="02020603050405020304" pitchFamily="18" charset="0"/>
                <a:cs typeface="Times New Roman" panose="02020603050405020304" pitchFamily="18" charset="0"/>
              </a:rPr>
              <a:t>Awareness raising about the risks of preventable harm. </a:t>
            </a:r>
          </a:p>
          <a:p>
            <a:pPr lvl="1"/>
            <a:r>
              <a:rPr lang="en-US" dirty="0">
                <a:latin typeface="Times New Roman" panose="02020603050405020304" pitchFamily="18" charset="0"/>
                <a:cs typeface="Times New Roman" panose="02020603050405020304" pitchFamily="18" charset="0"/>
              </a:rPr>
              <a:t>Encouragement to speak up to providers about safety concerns. </a:t>
            </a:r>
          </a:p>
          <a:p>
            <a:endParaRPr lang="en-US" dirty="0"/>
          </a:p>
        </p:txBody>
      </p:sp>
      <p:pic>
        <p:nvPicPr>
          <p:cNvPr id="5" name="Picture 4">
            <a:extLst>
              <a:ext uri="{FF2B5EF4-FFF2-40B4-BE49-F238E27FC236}">
                <a16:creationId xmlns:a16="http://schemas.microsoft.com/office/drawing/2014/main" id="{ED609D31-697B-C54F-8769-78C5E9E27B72}"/>
              </a:ext>
            </a:extLst>
          </p:cNvPr>
          <p:cNvPicPr>
            <a:picLocks noChangeAspect="1"/>
          </p:cNvPicPr>
          <p:nvPr/>
        </p:nvPicPr>
        <p:blipFill>
          <a:blip r:embed="rId2"/>
          <a:stretch>
            <a:fillRect/>
          </a:stretch>
        </p:blipFill>
        <p:spPr>
          <a:xfrm>
            <a:off x="8943278" y="3534937"/>
            <a:ext cx="2998864" cy="2920806"/>
          </a:xfrm>
          <a:prstGeom prst="rect">
            <a:avLst/>
          </a:prstGeom>
        </p:spPr>
      </p:pic>
    </p:spTree>
    <p:extLst>
      <p:ext uri="{BB962C8B-B14F-4D97-AF65-F5344CB8AC3E}">
        <p14:creationId xmlns:p14="http://schemas.microsoft.com/office/powerpoint/2010/main" val="3176338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B6F5-57A6-F543-BB57-D1AAB11041D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do you think?</a:t>
            </a:r>
          </a:p>
        </p:txBody>
      </p:sp>
      <p:sp>
        <p:nvSpPr>
          <p:cNvPr id="3" name="Content Placeholder 2">
            <a:extLst>
              <a:ext uri="{FF2B5EF4-FFF2-40B4-BE49-F238E27FC236}">
                <a16:creationId xmlns:a16="http://schemas.microsoft.com/office/drawing/2014/main" id="{7C454B8A-E590-804D-8D9F-B1D9FBAA97F2}"/>
              </a:ext>
            </a:extLst>
          </p:cNvPr>
          <p:cNvSpPr>
            <a:spLocks noGrp="1"/>
          </p:cNvSpPr>
          <p:nvPr>
            <p:ph idx="1"/>
          </p:nvPr>
        </p:nvSpPr>
        <p:spPr>
          <a:xfrm>
            <a:off x="838200" y="1825625"/>
            <a:ext cx="5640659" cy="4351338"/>
          </a:xfrm>
        </p:spPr>
        <p:txBody>
          <a:bodyPr/>
          <a:lstStyle/>
          <a:p>
            <a:pPr marL="0" indent="0">
              <a:buNone/>
            </a:pPr>
            <a:r>
              <a:rPr lang="en-US" dirty="0">
                <a:latin typeface="Times New Roman" panose="02020603050405020304" pitchFamily="18" charset="0"/>
                <a:cs typeface="Times New Roman" panose="02020603050405020304" pitchFamily="18" charset="0"/>
              </a:rPr>
              <a:t>Are these checklists and tools helpful or do they dehumanize the clinical encounter?</a:t>
            </a:r>
          </a:p>
          <a:p>
            <a:pPr marL="0" indent="0">
              <a:buNone/>
            </a:pPr>
            <a:r>
              <a:rPr lang="en-US" dirty="0">
                <a:latin typeface="Times New Roman" panose="02020603050405020304" pitchFamily="18" charset="0"/>
                <a:cs typeface="Times New Roman" panose="02020603050405020304" pitchFamily="18" charset="0"/>
              </a:rPr>
              <a:t>Is this a “</a:t>
            </a:r>
            <a:r>
              <a:rPr lang="en-US" dirty="0" err="1">
                <a:latin typeface="Times New Roman" panose="02020603050405020304" pitchFamily="18" charset="0"/>
                <a:cs typeface="Times New Roman" panose="02020603050405020304" pitchFamily="18" charset="0"/>
              </a:rPr>
              <a:t>scientification</a:t>
            </a:r>
            <a:r>
              <a:rPr lang="en-US" dirty="0">
                <a:latin typeface="Times New Roman" panose="02020603050405020304" pitchFamily="18" charset="0"/>
                <a:cs typeface="Times New Roman" panose="02020603050405020304" pitchFamily="18" charset="0"/>
              </a:rPr>
              <a:t>” of the moral aspect of medicine?</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3D67D76C-4F99-AF4E-B4B1-AFA217FE5D39}"/>
              </a:ext>
            </a:extLst>
          </p:cNvPr>
          <p:cNvPicPr>
            <a:picLocks noChangeAspect="1"/>
          </p:cNvPicPr>
          <p:nvPr/>
        </p:nvPicPr>
        <p:blipFill>
          <a:blip r:embed="rId2"/>
          <a:stretch>
            <a:fillRect/>
          </a:stretch>
        </p:blipFill>
        <p:spPr>
          <a:xfrm>
            <a:off x="6829893" y="1993092"/>
            <a:ext cx="5362107" cy="4016404"/>
          </a:xfrm>
          <a:prstGeom prst="rect">
            <a:avLst/>
          </a:prstGeom>
        </p:spPr>
      </p:pic>
    </p:spTree>
    <p:extLst>
      <p:ext uri="{BB962C8B-B14F-4D97-AF65-F5344CB8AC3E}">
        <p14:creationId xmlns:p14="http://schemas.microsoft.com/office/powerpoint/2010/main" val="58597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A1D23-75F6-E349-A349-F6BC43CF6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3D5FDD-81C8-4A45-B523-D576CBD09454}"/>
              </a:ext>
            </a:extLst>
          </p:cNvPr>
          <p:cNvSpPr>
            <a:spLocks noGrp="1"/>
          </p:cNvSpPr>
          <p:nvPr>
            <p:ph idx="1"/>
          </p:nvPr>
        </p:nvSpPr>
        <p:spPr>
          <a:xfrm>
            <a:off x="838200" y="365125"/>
            <a:ext cx="10515600" cy="5811838"/>
          </a:xfrm>
        </p:spPr>
        <p:txBody>
          <a:bodyPr>
            <a:normAutofit lnSpcReduction="10000"/>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29 year old woman gave birth to a baby boy after an uneventful delivery. Both mom and baby were stable an hour after delivery. The mother began to breastfeed six hours later but encountered some difficulties. She reported the baby looked “too sleepy” but was reassured by the nurse. Both mom and baby were discharged 36 hours later per hospital protocol. Before discharge, the baby was noted to have mild jaundice but the mother was assured it will disappear in a few days. While at home, breastfeeding difficulties continued and the baby’s jaundice increased. The mother took him to the ED 72 hours later. A bilirubin test was ordered and found to be within normal. The ED doctor  dismissed the mother: “Your baby is OK, do not be fearful. I know what I’m saying, I’m the doctor”.  At 10 days old, the mother took the baby for his clinic visit. His weight had decreased 20% and his bilirubin test was high, during clinical examination the baby presented clear signs of bilirubin encephalopathy. </a:t>
            </a:r>
          </a:p>
          <a:p>
            <a:pPr marL="0" indent="0">
              <a:buNone/>
            </a:pPr>
            <a:endParaRPr lang="en-US" dirty="0"/>
          </a:p>
        </p:txBody>
      </p:sp>
    </p:spTree>
    <p:extLst>
      <p:ext uri="{BB962C8B-B14F-4D97-AF65-F5344CB8AC3E}">
        <p14:creationId xmlns:p14="http://schemas.microsoft.com/office/powerpoint/2010/main" val="70311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5E89D-C1E3-924F-BF72-6A1BDFB2B45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1B708AA5-EDAF-2D4A-8E06-055BB8E48E50}"/>
              </a:ext>
            </a:extLst>
          </p:cNvPr>
          <p:cNvSpPr>
            <a:spLocks noGrp="1"/>
          </p:cNvSpPr>
          <p:nvPr>
            <p:ph idx="1"/>
          </p:nvPr>
        </p:nvSpPr>
        <p:spPr>
          <a:xfrm>
            <a:off x="702528" y="1806498"/>
            <a:ext cx="6545766" cy="5051501"/>
          </a:xfrm>
        </p:spPr>
        <p:txBody>
          <a:bodyPr>
            <a:normAutofit/>
          </a:bodyPr>
          <a:lstStyle/>
          <a:p>
            <a:r>
              <a:rPr lang="en-US" dirty="0">
                <a:latin typeface="Times New Roman" panose="02020603050405020304" pitchFamily="18" charset="0"/>
                <a:cs typeface="Times New Roman" panose="02020603050405020304" pitchFamily="18" charset="0"/>
              </a:rPr>
              <a:t>Understand the ways in which patients and </a:t>
            </a:r>
            <a:r>
              <a:rPr lang="en-US" dirty="0" err="1">
                <a:latin typeface="Times New Roman" panose="02020603050405020304" pitchFamily="18" charset="0"/>
                <a:cs typeface="Times New Roman" panose="02020603050405020304" pitchFamily="18" charset="0"/>
              </a:rPr>
              <a:t>carers</a:t>
            </a:r>
            <a:r>
              <a:rPr lang="en-US" dirty="0">
                <a:latin typeface="Times New Roman" panose="02020603050405020304" pitchFamily="18" charset="0"/>
                <a:cs typeface="Times New Roman" panose="02020603050405020304" pitchFamily="18" charset="0"/>
              </a:rPr>
              <a:t> can be partners in health care:</a:t>
            </a:r>
          </a:p>
          <a:p>
            <a:pPr lvl="1"/>
            <a:r>
              <a:rPr lang="en-US" dirty="0">
                <a:latin typeface="Times New Roman" panose="02020603050405020304" pitchFamily="18" charset="0"/>
                <a:cs typeface="Times New Roman" panose="02020603050405020304" pitchFamily="18" charset="0"/>
              </a:rPr>
              <a:t>Preventing harm.</a:t>
            </a:r>
          </a:p>
          <a:p>
            <a:pPr lvl="1"/>
            <a:r>
              <a:rPr lang="en-US" dirty="0">
                <a:latin typeface="Times New Roman" panose="02020603050405020304" pitchFamily="18" charset="0"/>
                <a:cs typeface="Times New Roman" panose="02020603050405020304" pitchFamily="18" charset="0"/>
              </a:rPr>
              <a:t>Learning and healing from an adverse event. </a:t>
            </a:r>
          </a:p>
          <a:p>
            <a:r>
              <a:rPr lang="en-US" dirty="0">
                <a:latin typeface="Times New Roman" panose="02020603050405020304" pitchFamily="18" charset="0"/>
                <a:cs typeface="Times New Roman" panose="02020603050405020304" pitchFamily="18" charset="0"/>
              </a:rPr>
              <a:t>Understand basic communication techniques. </a:t>
            </a:r>
          </a:p>
          <a:p>
            <a:r>
              <a:rPr lang="en-US" dirty="0">
                <a:latin typeface="Times New Roman" panose="02020603050405020304" pitchFamily="18" charset="0"/>
                <a:cs typeface="Times New Roman" panose="02020603050405020304" pitchFamily="18" charset="0"/>
              </a:rPr>
              <a:t>Learn informed consent procedures. </a:t>
            </a:r>
          </a:p>
          <a:p>
            <a:r>
              <a:rPr lang="en-US" dirty="0">
                <a:latin typeface="Times New Roman" panose="02020603050405020304" pitchFamily="18" charset="0"/>
                <a:cs typeface="Times New Roman" panose="02020603050405020304" pitchFamily="18" charset="0"/>
              </a:rPr>
              <a:t>Recognize the basics of open disclosure. </a:t>
            </a: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7A8F632F-251C-994C-93D8-27C5E7466032}"/>
              </a:ext>
            </a:extLst>
          </p:cNvPr>
          <p:cNvPicPr>
            <a:picLocks noChangeAspect="1"/>
          </p:cNvPicPr>
          <p:nvPr/>
        </p:nvPicPr>
        <p:blipFill>
          <a:blip r:embed="rId2"/>
          <a:stretch>
            <a:fillRect/>
          </a:stretch>
        </p:blipFill>
        <p:spPr>
          <a:xfrm>
            <a:off x="7393258" y="1806498"/>
            <a:ext cx="4556329" cy="4465203"/>
          </a:xfrm>
          <a:prstGeom prst="rect">
            <a:avLst/>
          </a:prstGeom>
        </p:spPr>
      </p:pic>
    </p:spTree>
    <p:extLst>
      <p:ext uri="{BB962C8B-B14F-4D97-AF65-F5344CB8AC3E}">
        <p14:creationId xmlns:p14="http://schemas.microsoft.com/office/powerpoint/2010/main" val="78085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34CD9-1934-AD4E-A337-5A695E1C13B2}"/>
              </a:ext>
            </a:extLst>
          </p:cNvPr>
          <p:cNvSpPr>
            <a:spLocks noGrp="1"/>
          </p:cNvSpPr>
          <p:nvPr>
            <p:ph type="title"/>
          </p:nvPr>
        </p:nvSpPr>
        <p:spPr/>
        <p:txBody>
          <a:bodyPr>
            <a:normAutofit fontScale="90000"/>
          </a:bodyPr>
          <a:lstStyle/>
          <a:p>
            <a:pPr algn="ctr"/>
            <a:br>
              <a:rPr lang="en-US" b="1" dirty="0"/>
            </a:br>
            <a:r>
              <a:rPr lang="en-US" b="1" dirty="0">
                <a:latin typeface="Times New Roman" panose="02020603050405020304" pitchFamily="18" charset="0"/>
                <a:cs typeface="Times New Roman" panose="02020603050405020304" pitchFamily="18" charset="0"/>
              </a:rPr>
              <a:t>Engaging with patients and </a:t>
            </a:r>
            <a:r>
              <a:rPr lang="en-US" b="1" dirty="0" err="1">
                <a:latin typeface="Times New Roman" panose="02020603050405020304" pitchFamily="18" charset="0"/>
                <a:cs typeface="Times New Roman" panose="02020603050405020304" pitchFamily="18" charset="0"/>
              </a:rPr>
              <a:t>carers</a:t>
            </a:r>
            <a:r>
              <a:rPr lang="en-US" b="1" dirty="0">
                <a:latin typeface="Times New Roman" panose="02020603050405020304" pitchFamily="18" charset="0"/>
                <a:cs typeface="Times New Roman" panose="02020603050405020304" pitchFamily="18" charset="0"/>
              </a:rPr>
              <a:t> is important </a:t>
            </a:r>
            <a:br>
              <a:rPr lang="en-US" dirty="0"/>
            </a:br>
            <a:endParaRPr lang="en-US" dirty="0"/>
          </a:p>
        </p:txBody>
      </p:sp>
      <p:sp>
        <p:nvSpPr>
          <p:cNvPr id="3" name="Content Placeholder 2">
            <a:extLst>
              <a:ext uri="{FF2B5EF4-FFF2-40B4-BE49-F238E27FC236}">
                <a16:creationId xmlns:a16="http://schemas.microsoft.com/office/drawing/2014/main" id="{3C0CAD65-9D9B-C14C-973F-93D4923E91EE}"/>
              </a:ext>
            </a:extLst>
          </p:cNvPr>
          <p:cNvSpPr>
            <a:spLocks noGrp="1"/>
          </p:cNvSpPr>
          <p:nvPr>
            <p:ph idx="1"/>
          </p:nvPr>
        </p:nvSpPr>
        <p:spPr>
          <a:xfrm>
            <a:off x="838200" y="1825625"/>
            <a:ext cx="5685263" cy="4351338"/>
          </a:xfrm>
        </p:spPr>
        <p:txBody>
          <a:bodyPr>
            <a:normAutofit/>
          </a:bodyPr>
          <a:lstStyle/>
          <a:p>
            <a:r>
              <a:rPr lang="en-US" dirty="0">
                <a:latin typeface="Times New Roman" panose="02020603050405020304" pitchFamily="18" charset="0"/>
                <a:cs typeface="Times New Roman" panose="02020603050405020304" pitchFamily="18" charset="0"/>
              </a:rPr>
              <a:t>Every patient has the right to receive information about the care they are receiving. </a:t>
            </a:r>
          </a:p>
          <a:p>
            <a:r>
              <a:rPr lang="en-US" dirty="0">
                <a:latin typeface="Times New Roman" panose="02020603050405020304" pitchFamily="18" charset="0"/>
                <a:cs typeface="Times New Roman" panose="02020603050405020304" pitchFamily="18" charset="0"/>
              </a:rPr>
              <a:t>Through informed consent, patients-in collaboration with health-care providers- make decisions about interventions.</a:t>
            </a:r>
          </a:p>
          <a:p>
            <a:endParaRPr lang="en-US" dirty="0"/>
          </a:p>
        </p:txBody>
      </p:sp>
      <p:pic>
        <p:nvPicPr>
          <p:cNvPr id="5" name="Picture 4">
            <a:extLst>
              <a:ext uri="{FF2B5EF4-FFF2-40B4-BE49-F238E27FC236}">
                <a16:creationId xmlns:a16="http://schemas.microsoft.com/office/drawing/2014/main" id="{5AB6108E-F467-6A45-8D2A-3B4143F7A916}"/>
              </a:ext>
            </a:extLst>
          </p:cNvPr>
          <p:cNvPicPr>
            <a:picLocks noChangeAspect="1"/>
          </p:cNvPicPr>
          <p:nvPr/>
        </p:nvPicPr>
        <p:blipFill>
          <a:blip r:embed="rId2"/>
          <a:stretch>
            <a:fillRect/>
          </a:stretch>
        </p:blipFill>
        <p:spPr>
          <a:xfrm>
            <a:off x="7413703" y="2363749"/>
            <a:ext cx="3810000" cy="3022600"/>
          </a:xfrm>
          <a:prstGeom prst="rect">
            <a:avLst/>
          </a:prstGeom>
        </p:spPr>
      </p:pic>
    </p:spTree>
    <p:extLst>
      <p:ext uri="{BB962C8B-B14F-4D97-AF65-F5344CB8AC3E}">
        <p14:creationId xmlns:p14="http://schemas.microsoft.com/office/powerpoint/2010/main" val="18218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33AE-7AD7-D847-A269-D797513B8457}"/>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Ways to Engage Patients</a:t>
            </a:r>
          </a:p>
        </p:txBody>
      </p:sp>
      <p:sp>
        <p:nvSpPr>
          <p:cNvPr id="3" name="Content Placeholder 2">
            <a:extLst>
              <a:ext uri="{FF2B5EF4-FFF2-40B4-BE49-F238E27FC236}">
                <a16:creationId xmlns:a16="http://schemas.microsoft.com/office/drawing/2014/main" id="{A03B7CFF-C9C6-1C44-B767-491BE3C63A9A}"/>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Actively encourage patients and </a:t>
            </a:r>
            <a:r>
              <a:rPr lang="en-US" dirty="0" err="1">
                <a:latin typeface="Times New Roman" panose="02020603050405020304" pitchFamily="18" charset="0"/>
                <a:cs typeface="Times New Roman" panose="02020603050405020304" pitchFamily="18" charset="0"/>
              </a:rPr>
              <a:t>carers</a:t>
            </a:r>
            <a:r>
              <a:rPr lang="en-US" dirty="0">
                <a:latin typeface="Times New Roman" panose="02020603050405020304" pitchFamily="18" charset="0"/>
                <a:cs typeface="Times New Roman" panose="02020603050405020304" pitchFamily="18" charset="0"/>
              </a:rPr>
              <a:t> to share information. </a:t>
            </a:r>
          </a:p>
          <a:p>
            <a:r>
              <a:rPr lang="en-US" dirty="0">
                <a:latin typeface="Times New Roman" panose="02020603050405020304" pitchFamily="18" charset="0"/>
                <a:cs typeface="Times New Roman" panose="02020603050405020304" pitchFamily="18" charset="0"/>
              </a:rPr>
              <a:t>Show empathy, honesty and respect for patients and </a:t>
            </a:r>
            <a:r>
              <a:rPr lang="en-US" dirty="0" err="1">
                <a:latin typeface="Times New Roman" panose="02020603050405020304" pitchFamily="18" charset="0"/>
                <a:cs typeface="Times New Roman" panose="02020603050405020304" pitchFamily="18" charset="0"/>
              </a:rPr>
              <a:t>carers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Communicate effectively.</a:t>
            </a:r>
          </a:p>
          <a:p>
            <a:r>
              <a:rPr lang="en-US" dirty="0">
                <a:latin typeface="Times New Roman" panose="02020603050405020304" pitchFamily="18" charset="0"/>
                <a:cs typeface="Times New Roman" panose="02020603050405020304" pitchFamily="18" charset="0"/>
              </a:rPr>
              <a:t>Obtain informed consent. </a:t>
            </a:r>
          </a:p>
          <a:p>
            <a:r>
              <a:rPr lang="en-US" dirty="0">
                <a:latin typeface="Times New Roman" panose="02020603050405020304" pitchFamily="18" charset="0"/>
                <a:cs typeface="Times New Roman" panose="02020603050405020304" pitchFamily="18" charset="0"/>
              </a:rPr>
              <a:t>Show respect for cultural and religious differences. </a:t>
            </a:r>
          </a:p>
          <a:p>
            <a:r>
              <a:rPr lang="en-US" dirty="0">
                <a:latin typeface="Times New Roman" panose="02020603050405020304" pitchFamily="18" charset="0"/>
                <a:cs typeface="Times New Roman" panose="02020603050405020304" pitchFamily="18" charset="0"/>
              </a:rPr>
              <a:t>Understand the basic steps in an open disclosure process. </a:t>
            </a:r>
          </a:p>
          <a:p>
            <a:r>
              <a:rPr lang="en-US" dirty="0">
                <a:latin typeface="Times New Roman" panose="02020603050405020304" pitchFamily="18" charset="0"/>
                <a:cs typeface="Times New Roman" panose="02020603050405020304" pitchFamily="18" charset="0"/>
              </a:rPr>
              <a:t>Apply patient engagement thinking in all clinical activities. </a:t>
            </a:r>
          </a:p>
          <a:p>
            <a:r>
              <a:rPr lang="en-US" dirty="0">
                <a:latin typeface="Times New Roman" panose="02020603050405020304" pitchFamily="18" charset="0"/>
                <a:cs typeface="Times New Roman" panose="02020603050405020304" pitchFamily="18" charset="0"/>
              </a:rPr>
              <a:t>Recognize the place of patient and </a:t>
            </a:r>
            <a:r>
              <a:rPr lang="en-US" dirty="0" err="1">
                <a:latin typeface="Times New Roman" panose="02020603050405020304" pitchFamily="18" charset="0"/>
                <a:cs typeface="Times New Roman" panose="02020603050405020304" pitchFamily="18" charset="0"/>
              </a:rPr>
              <a:t>carer</a:t>
            </a:r>
            <a:r>
              <a:rPr lang="en-US" dirty="0">
                <a:latin typeface="Times New Roman" panose="02020603050405020304" pitchFamily="18" charset="0"/>
                <a:cs typeface="Times New Roman" panose="02020603050405020304" pitchFamily="18" charset="0"/>
              </a:rPr>
              <a:t> engagement in good clinical management. </a:t>
            </a:r>
          </a:p>
          <a:p>
            <a:endParaRPr lang="en-US" dirty="0"/>
          </a:p>
        </p:txBody>
      </p:sp>
    </p:spTree>
    <p:extLst>
      <p:ext uri="{BB962C8B-B14F-4D97-AF65-F5344CB8AC3E}">
        <p14:creationId xmlns:p14="http://schemas.microsoft.com/office/powerpoint/2010/main" val="377480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6EE6-576C-8B42-A8B1-0AB3C314A63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Benefits of Patient and </a:t>
            </a:r>
            <a:r>
              <a:rPr lang="en-US" b="1" dirty="0" err="1">
                <a:latin typeface="Times New Roman" panose="02020603050405020304" pitchFamily="18" charset="0"/>
                <a:cs typeface="Times New Roman" panose="02020603050405020304" pitchFamily="18" charset="0"/>
              </a:rPr>
              <a:t>Carer</a:t>
            </a:r>
            <a:r>
              <a:rPr lang="en-US" b="1" dirty="0">
                <a:latin typeface="Times New Roman" panose="02020603050405020304" pitchFamily="18" charset="0"/>
                <a:cs typeface="Times New Roman" panose="02020603050405020304" pitchFamily="18" charset="0"/>
              </a:rPr>
              <a:t> Engagement </a:t>
            </a:r>
            <a:br>
              <a:rPr lang="en-US" dirty="0"/>
            </a:br>
            <a:endParaRPr lang="en-US" dirty="0"/>
          </a:p>
        </p:txBody>
      </p:sp>
      <p:sp>
        <p:nvSpPr>
          <p:cNvPr id="3" name="Content Placeholder 2">
            <a:extLst>
              <a:ext uri="{FF2B5EF4-FFF2-40B4-BE49-F238E27FC236}">
                <a16:creationId xmlns:a16="http://schemas.microsoft.com/office/drawing/2014/main" id="{F6C5FE85-ECB2-984B-95DD-68D2774E852B}"/>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Patient stories are inspiring: </a:t>
            </a:r>
          </a:p>
          <a:p>
            <a:pPr lvl="1"/>
            <a:r>
              <a:rPr lang="en-US" dirty="0">
                <a:latin typeface="Times New Roman" panose="02020603050405020304" pitchFamily="18" charset="0"/>
                <a:cs typeface="Times New Roman" panose="02020603050405020304" pitchFamily="18" charset="0"/>
              </a:rPr>
              <a:t>Patient stories about adverse events are powerful message.</a:t>
            </a:r>
          </a:p>
          <a:p>
            <a:pPr lvl="1"/>
            <a:r>
              <a:rPr lang="en-US" dirty="0">
                <a:latin typeface="Times New Roman" panose="02020603050405020304" pitchFamily="18" charset="0"/>
                <a:cs typeface="Times New Roman" panose="02020603050405020304" pitchFamily="18" charset="0"/>
              </a:rPr>
              <a:t>Health care provides must engage with these stories and incorporate new understanding in their practice. </a:t>
            </a:r>
          </a:p>
          <a:p>
            <a:r>
              <a:rPr lang="en-US" dirty="0">
                <a:latin typeface="Times New Roman" panose="02020603050405020304" pitchFamily="18" charset="0"/>
                <a:cs typeface="Times New Roman" panose="02020603050405020304" pitchFamily="18" charset="0"/>
              </a:rPr>
              <a:t>Patients’ experiences play a role in:</a:t>
            </a:r>
          </a:p>
          <a:p>
            <a:pPr lvl="1"/>
            <a:r>
              <a:rPr lang="en-US" dirty="0">
                <a:latin typeface="Times New Roman" panose="02020603050405020304" pitchFamily="18" charset="0"/>
                <a:cs typeface="Times New Roman" panose="02020603050405020304" pitchFamily="18" charset="0"/>
              </a:rPr>
              <a:t>Diagnosis.</a:t>
            </a:r>
          </a:p>
          <a:p>
            <a:pPr lvl="1"/>
            <a:r>
              <a:rPr lang="en-US" dirty="0">
                <a:latin typeface="Times New Roman" panose="02020603050405020304" pitchFamily="18" charset="0"/>
                <a:cs typeface="Times New Roman" panose="02020603050405020304" pitchFamily="18" charset="0"/>
              </a:rPr>
              <a:t>Treatment decisions </a:t>
            </a:r>
          </a:p>
          <a:p>
            <a:pPr lvl="1"/>
            <a:r>
              <a:rPr lang="en-US" dirty="0">
                <a:latin typeface="Times New Roman" panose="02020603050405020304" pitchFamily="18" charset="0"/>
                <a:cs typeface="Times New Roman" panose="02020603050405020304" pitchFamily="18" charset="0"/>
              </a:rPr>
              <a:t>Care provider decisions. </a:t>
            </a:r>
          </a:p>
          <a:p>
            <a:pPr lvl="1"/>
            <a:r>
              <a:rPr lang="en-US" dirty="0">
                <a:latin typeface="Times New Roman" panose="02020603050405020304" pitchFamily="18" charset="0"/>
                <a:cs typeface="Times New Roman" panose="02020603050405020304" pitchFamily="18" charset="0"/>
              </a:rPr>
              <a:t>Proper treatment administration. </a:t>
            </a:r>
          </a:p>
          <a:p>
            <a:pPr lvl="1"/>
            <a:r>
              <a:rPr lang="en-US" dirty="0">
                <a:latin typeface="Times New Roman" panose="02020603050405020304" pitchFamily="18" charset="0"/>
                <a:cs typeface="Times New Roman" panose="02020603050405020304" pitchFamily="18" charset="0"/>
              </a:rPr>
              <a:t>Identifying adverse events.</a:t>
            </a:r>
          </a:p>
          <a:p>
            <a:pPr marL="0" indent="0">
              <a:buNone/>
            </a:pPr>
            <a:endParaRPr lang="en-US" dirty="0"/>
          </a:p>
          <a:p>
            <a:endParaRPr lang="en-US" dirty="0"/>
          </a:p>
        </p:txBody>
      </p:sp>
      <p:pic>
        <p:nvPicPr>
          <p:cNvPr id="5" name="Picture 4">
            <a:extLst>
              <a:ext uri="{FF2B5EF4-FFF2-40B4-BE49-F238E27FC236}">
                <a16:creationId xmlns:a16="http://schemas.microsoft.com/office/drawing/2014/main" id="{6970A399-822A-E240-84DB-647E80F07E78}"/>
              </a:ext>
            </a:extLst>
          </p:cNvPr>
          <p:cNvPicPr>
            <a:picLocks noChangeAspect="1"/>
          </p:cNvPicPr>
          <p:nvPr/>
        </p:nvPicPr>
        <p:blipFill>
          <a:blip r:embed="rId2"/>
          <a:stretch>
            <a:fillRect/>
          </a:stretch>
        </p:blipFill>
        <p:spPr>
          <a:xfrm>
            <a:off x="7035336" y="3371585"/>
            <a:ext cx="3993221" cy="2660412"/>
          </a:xfrm>
          <a:prstGeom prst="rect">
            <a:avLst/>
          </a:prstGeom>
        </p:spPr>
      </p:pic>
    </p:spTree>
    <p:extLst>
      <p:ext uri="{BB962C8B-B14F-4D97-AF65-F5344CB8AC3E}">
        <p14:creationId xmlns:p14="http://schemas.microsoft.com/office/powerpoint/2010/main" val="1618590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12CDB-9CC3-6447-96A2-AA731FF11124}"/>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SPIKES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 Communication Tool</a:t>
            </a:r>
          </a:p>
        </p:txBody>
      </p:sp>
      <p:sp>
        <p:nvSpPr>
          <p:cNvPr id="3" name="Content Placeholder 2">
            <a:extLst>
              <a:ext uri="{FF2B5EF4-FFF2-40B4-BE49-F238E27FC236}">
                <a16:creationId xmlns:a16="http://schemas.microsoft.com/office/drawing/2014/main" id="{BC5075FE-90C2-CF40-9B4F-F49462F66176}"/>
              </a:ext>
            </a:extLst>
          </p:cNvPr>
          <p:cNvSpPr>
            <a:spLocks noGrp="1"/>
          </p:cNvSpPr>
          <p:nvPr>
            <p:ph idx="1"/>
          </p:nvPr>
        </p:nvSpPr>
        <p:spPr/>
        <p:txBody>
          <a:bodyPr>
            <a:normAutofit fontScale="77500" lnSpcReduction="20000"/>
          </a:bodyPr>
          <a:lstStyle/>
          <a:p>
            <a:pPr marL="0" indent="0">
              <a:buNone/>
            </a:pPr>
            <a:r>
              <a:rPr lang="en-US" dirty="0">
                <a:latin typeface="Times New Roman" panose="02020603050405020304" pitchFamily="18" charset="0"/>
                <a:cs typeface="Times New Roman" panose="02020603050405020304" pitchFamily="18" charset="0"/>
              </a:rPr>
              <a:t>Used to guide in communicating bad news in “end-of-life” situations, but may also be used more generally.  </a:t>
            </a:r>
          </a:p>
          <a:p>
            <a:r>
              <a:rPr lang="en-US" b="1" dirty="0">
                <a:solidFill>
                  <a:srgbClr val="0432FF"/>
                </a:solidFill>
                <a:latin typeface="Times New Roman" panose="02020603050405020304" pitchFamily="18" charset="0"/>
                <a:cs typeface="Times New Roman" panose="02020603050405020304" pitchFamily="18" charset="0"/>
              </a:rPr>
              <a:t>S</a:t>
            </a:r>
            <a:r>
              <a:rPr lang="en-US" dirty="0">
                <a:solidFill>
                  <a:srgbClr val="0432FF"/>
                </a:solidFill>
                <a:latin typeface="Times New Roman" panose="02020603050405020304" pitchFamily="18" charset="0"/>
                <a:cs typeface="Times New Roman" panose="02020603050405020304" pitchFamily="18" charset="0"/>
              </a:rPr>
              <a:t>etting:</a:t>
            </a:r>
          </a:p>
          <a:p>
            <a:pPr lvl="1"/>
            <a:r>
              <a:rPr lang="en-US" dirty="0">
                <a:latin typeface="Times New Roman" panose="02020603050405020304" pitchFamily="18" charset="0"/>
                <a:cs typeface="Times New Roman" panose="02020603050405020304" pitchFamily="18" charset="0"/>
              </a:rPr>
              <a:t>Privacy, significant others, sit down, listen.</a:t>
            </a:r>
          </a:p>
          <a:p>
            <a:r>
              <a:rPr lang="en-US" b="1" dirty="0">
                <a:solidFill>
                  <a:srgbClr val="0432FF"/>
                </a:solidFill>
                <a:latin typeface="Times New Roman" panose="02020603050405020304" pitchFamily="18" charset="0"/>
                <a:cs typeface="Times New Roman" panose="02020603050405020304" pitchFamily="18" charset="0"/>
              </a:rPr>
              <a:t>P</a:t>
            </a:r>
            <a:r>
              <a:rPr lang="en-US" dirty="0">
                <a:solidFill>
                  <a:srgbClr val="0432FF"/>
                </a:solidFill>
                <a:latin typeface="Times New Roman" panose="02020603050405020304" pitchFamily="18" charset="0"/>
                <a:cs typeface="Times New Roman" panose="02020603050405020304" pitchFamily="18" charset="0"/>
              </a:rPr>
              <a:t>erception:</a:t>
            </a:r>
          </a:p>
          <a:p>
            <a:pPr lvl="1"/>
            <a:r>
              <a:rPr lang="en-US" dirty="0">
                <a:latin typeface="Times New Roman" panose="02020603050405020304" pitchFamily="18" charset="0"/>
                <a:cs typeface="Times New Roman" panose="02020603050405020304" pitchFamily="18" charset="0"/>
              </a:rPr>
              <a:t>Ask patients what they think is going on. </a:t>
            </a:r>
          </a:p>
          <a:p>
            <a:r>
              <a:rPr lang="en-US" b="1" dirty="0">
                <a:solidFill>
                  <a:srgbClr val="0432FF"/>
                </a:solidFill>
                <a:latin typeface="Times New Roman" panose="02020603050405020304" pitchFamily="18" charset="0"/>
                <a:cs typeface="Times New Roman" panose="02020603050405020304" pitchFamily="18" charset="0"/>
              </a:rPr>
              <a:t>I</a:t>
            </a:r>
            <a:r>
              <a:rPr lang="en-US" dirty="0">
                <a:solidFill>
                  <a:srgbClr val="0432FF"/>
                </a:solidFill>
                <a:latin typeface="Times New Roman" panose="02020603050405020304" pitchFamily="18" charset="0"/>
                <a:cs typeface="Times New Roman" panose="02020603050405020304" pitchFamily="18" charset="0"/>
              </a:rPr>
              <a:t>nvitation:</a:t>
            </a:r>
          </a:p>
          <a:p>
            <a:pPr lvl="1"/>
            <a:r>
              <a:rPr lang="en-US" dirty="0">
                <a:latin typeface="Times New Roman" panose="02020603050405020304" pitchFamily="18" charset="0"/>
                <a:cs typeface="Times New Roman" panose="02020603050405020304" pitchFamily="18" charset="0"/>
              </a:rPr>
              <a:t>Ask patients how much they want to now about their diagnosis and treatment. </a:t>
            </a:r>
          </a:p>
          <a:p>
            <a:r>
              <a:rPr lang="en-US" b="1" dirty="0">
                <a:solidFill>
                  <a:srgbClr val="0432FF"/>
                </a:solidFill>
                <a:latin typeface="Times New Roman" panose="02020603050405020304" pitchFamily="18" charset="0"/>
                <a:cs typeface="Times New Roman" panose="02020603050405020304" pitchFamily="18" charset="0"/>
              </a:rPr>
              <a:t>K</a:t>
            </a:r>
            <a:r>
              <a:rPr lang="en-US" dirty="0">
                <a:solidFill>
                  <a:srgbClr val="0432FF"/>
                </a:solidFill>
                <a:latin typeface="Times New Roman" panose="02020603050405020304" pitchFamily="18" charset="0"/>
                <a:cs typeface="Times New Roman" panose="02020603050405020304" pitchFamily="18" charset="0"/>
              </a:rPr>
              <a:t>nowledge:</a:t>
            </a:r>
          </a:p>
          <a:p>
            <a:pPr lvl="1"/>
            <a:r>
              <a:rPr lang="en-US" dirty="0">
                <a:latin typeface="Times New Roman" panose="02020603050405020304" pitchFamily="18" charset="0"/>
                <a:cs typeface="Times New Roman" panose="02020603050405020304" pitchFamily="18" charset="0"/>
              </a:rPr>
              <a:t>Help patients anticipate disturbing news.</a:t>
            </a:r>
          </a:p>
          <a:p>
            <a:r>
              <a:rPr lang="en-US" b="1" dirty="0">
                <a:solidFill>
                  <a:srgbClr val="0432FF"/>
                </a:solidFill>
                <a:latin typeface="Times New Roman" panose="02020603050405020304" pitchFamily="18" charset="0"/>
                <a:cs typeface="Times New Roman" panose="02020603050405020304" pitchFamily="18" charset="0"/>
              </a:rPr>
              <a:t>E</a:t>
            </a:r>
            <a:r>
              <a:rPr lang="en-US" dirty="0">
                <a:solidFill>
                  <a:srgbClr val="0432FF"/>
                </a:solidFill>
                <a:latin typeface="Times New Roman" panose="02020603050405020304" pitchFamily="18" charset="0"/>
                <a:cs typeface="Times New Roman" panose="02020603050405020304" pitchFamily="18" charset="0"/>
              </a:rPr>
              <a:t>mpathy</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Listen for and identify the emotions, identify the source, acknowledge emotion, be quiet.</a:t>
            </a:r>
          </a:p>
          <a:p>
            <a:r>
              <a:rPr lang="en-US" b="1" dirty="0">
                <a:solidFill>
                  <a:srgbClr val="0432FF"/>
                </a:solidFill>
                <a:latin typeface="Times New Roman" panose="02020603050405020304" pitchFamily="18" charset="0"/>
                <a:cs typeface="Times New Roman" panose="02020603050405020304" pitchFamily="18" charset="0"/>
              </a:rPr>
              <a:t>S</a:t>
            </a:r>
            <a:r>
              <a:rPr lang="en-US" dirty="0">
                <a:solidFill>
                  <a:srgbClr val="0432FF"/>
                </a:solidFill>
                <a:latin typeface="Times New Roman" panose="02020603050405020304" pitchFamily="18" charset="0"/>
                <a:cs typeface="Times New Roman" panose="02020603050405020304" pitchFamily="18" charset="0"/>
              </a:rPr>
              <a:t>trategy and Summary:</a:t>
            </a:r>
          </a:p>
          <a:p>
            <a:pPr lvl="1"/>
            <a:r>
              <a:rPr lang="en-US" dirty="0">
                <a:latin typeface="Times New Roman" panose="02020603050405020304" pitchFamily="18" charset="0"/>
                <a:cs typeface="Times New Roman" panose="02020603050405020304" pitchFamily="18" charset="0"/>
              </a:rPr>
              <a:t>Summarize key information, encourage questions, assess understanding, share plan.</a:t>
            </a:r>
          </a:p>
        </p:txBody>
      </p:sp>
    </p:spTree>
    <p:extLst>
      <p:ext uri="{BB962C8B-B14F-4D97-AF65-F5344CB8AC3E}">
        <p14:creationId xmlns:p14="http://schemas.microsoft.com/office/powerpoint/2010/main" val="1453915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5E68-BF7A-AB4F-83AE-91A5C61EA723}"/>
              </a:ext>
            </a:extLst>
          </p:cNvPr>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Communications Techniques</a:t>
            </a:r>
            <a:br>
              <a:rPr lang="en-US"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Helpful Statements</a:t>
            </a:r>
          </a:p>
        </p:txBody>
      </p:sp>
      <p:sp>
        <p:nvSpPr>
          <p:cNvPr id="3" name="Content Placeholder 2">
            <a:extLst>
              <a:ext uri="{FF2B5EF4-FFF2-40B4-BE49-F238E27FC236}">
                <a16:creationId xmlns:a16="http://schemas.microsoft.com/office/drawing/2014/main" id="{676E072B-1BF4-1049-B295-B17092AA532D}"/>
              </a:ext>
            </a:extLst>
          </p:cNvPr>
          <p:cNvSpPr>
            <a:spLocks noGrp="1"/>
          </p:cNvSpPr>
          <p:nvPr>
            <p:ph idx="1"/>
          </p:nvPr>
        </p:nvSpPr>
        <p:spPr>
          <a:xfrm>
            <a:off x="838199" y="1873405"/>
            <a:ext cx="5763323" cy="430355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How can we ask patients to describe their feelings? </a:t>
            </a:r>
          </a:p>
          <a:p>
            <a:pPr lvl="1"/>
            <a:r>
              <a:rPr lang="en-US" i="1" dirty="0">
                <a:latin typeface="Times New Roman" panose="02020603050405020304" pitchFamily="18" charset="0"/>
                <a:cs typeface="Times New Roman" panose="02020603050405020304" pitchFamily="18" charset="0"/>
              </a:rPr>
              <a:t>I imagine this is difficult news. </a:t>
            </a:r>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You appear to be angry. Can you tell me what you are feeling? </a:t>
            </a:r>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Does this news frighten you? </a:t>
            </a:r>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Tell me more about what you are feeling about what I have just said. </a:t>
            </a:r>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I’ll try and help you. </a:t>
            </a:r>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Is there anyone you would like me to call? </a:t>
            </a:r>
            <a:endParaRPr lang="en-US" dirty="0">
              <a:latin typeface="Times New Roman" panose="02020603050405020304" pitchFamily="18"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31605A04-40BD-4B4F-8DC4-8AD3FD9F09CA}"/>
              </a:ext>
            </a:extLst>
          </p:cNvPr>
          <p:cNvPicPr>
            <a:picLocks noChangeAspect="1"/>
          </p:cNvPicPr>
          <p:nvPr/>
        </p:nvPicPr>
        <p:blipFill>
          <a:blip r:embed="rId2"/>
          <a:stretch>
            <a:fillRect/>
          </a:stretch>
        </p:blipFill>
        <p:spPr>
          <a:xfrm>
            <a:off x="6542049" y="2118732"/>
            <a:ext cx="5410975" cy="4058231"/>
          </a:xfrm>
          <a:prstGeom prst="rect">
            <a:avLst/>
          </a:prstGeom>
        </p:spPr>
      </p:pic>
    </p:spTree>
    <p:extLst>
      <p:ext uri="{BB962C8B-B14F-4D97-AF65-F5344CB8AC3E}">
        <p14:creationId xmlns:p14="http://schemas.microsoft.com/office/powerpoint/2010/main" val="428212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A5E0-5ABA-F74F-8C92-35D7C2A15B80}"/>
              </a:ext>
            </a:extLst>
          </p:cNvPr>
          <p:cNvSpPr>
            <a:spLocks noGrp="1"/>
          </p:cNvSpPr>
          <p:nvPr>
            <p:ph type="title"/>
          </p:nvPr>
        </p:nvSpPr>
        <p:spPr>
          <a:xfrm>
            <a:off x="838200" y="0"/>
            <a:ext cx="10515600" cy="1014761"/>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Aiding Good Communication</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SEGUE Framework</a:t>
            </a:r>
          </a:p>
        </p:txBody>
      </p:sp>
      <p:sp>
        <p:nvSpPr>
          <p:cNvPr id="3" name="Content Placeholder 2">
            <a:extLst>
              <a:ext uri="{FF2B5EF4-FFF2-40B4-BE49-F238E27FC236}">
                <a16:creationId xmlns:a16="http://schemas.microsoft.com/office/drawing/2014/main" id="{9A622028-8B4E-F645-A8FE-99C577D24AEC}"/>
              </a:ext>
            </a:extLst>
          </p:cNvPr>
          <p:cNvSpPr>
            <a:spLocks noGrp="1"/>
          </p:cNvSpPr>
          <p:nvPr>
            <p:ph idx="1"/>
          </p:nvPr>
        </p:nvSpPr>
        <p:spPr>
          <a:xfrm>
            <a:off x="215591" y="1325562"/>
            <a:ext cx="2416097" cy="5108691"/>
          </a:xfrm>
        </p:spPr>
        <p:txBody>
          <a:bodyPr>
            <a:normAutofit/>
          </a:bodyPr>
          <a:lstStyle/>
          <a:p>
            <a:pPr marL="514350" indent="-514350">
              <a:buFont typeface="+mj-lt"/>
              <a:buAutoNum type="arabicPeriod"/>
            </a:pPr>
            <a:r>
              <a:rPr lang="en-US" b="1"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et the stage </a:t>
            </a:r>
          </a:p>
          <a:p>
            <a:pPr marL="514350" indent="-514350">
              <a:buFont typeface="+mj-lt"/>
              <a:buAutoNum type="arabicPeriod"/>
            </a:pPr>
            <a:r>
              <a:rPr lang="en-US" b="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licit information </a:t>
            </a:r>
          </a:p>
          <a:p>
            <a:pPr marL="514350" indent="-514350">
              <a:buFont typeface="+mj-lt"/>
              <a:buAutoNum type="arabicPeriod"/>
            </a:pPr>
            <a:r>
              <a:rPr lang="en-US" b="1"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ive information </a:t>
            </a:r>
          </a:p>
          <a:p>
            <a:pPr marL="514350" indent="-514350">
              <a:buFont typeface="+mj-lt"/>
              <a:buAutoNum type="arabicPeriod"/>
            </a:pPr>
            <a:r>
              <a:rPr lang="en-US" b="1" dirty="0">
                <a:latin typeface="Times New Roman" panose="02020603050405020304" pitchFamily="18" charset="0"/>
                <a:cs typeface="Times New Roman" panose="02020603050405020304" pitchFamily="18" charset="0"/>
              </a:rPr>
              <a:t>U</a:t>
            </a:r>
            <a:r>
              <a:rPr lang="en-US" dirty="0">
                <a:latin typeface="Times New Roman" panose="02020603050405020304" pitchFamily="18" charset="0"/>
                <a:cs typeface="Times New Roman" panose="02020603050405020304" pitchFamily="18" charset="0"/>
              </a:rPr>
              <a:t>nderstand the patient perspective </a:t>
            </a:r>
          </a:p>
          <a:p>
            <a:pPr marL="514350" indent="-514350">
              <a:buFont typeface="+mj-lt"/>
              <a:buAutoNum type="arabicPeriod"/>
            </a:pPr>
            <a:r>
              <a:rPr lang="en-US" b="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nd the encounter. </a:t>
            </a:r>
          </a:p>
          <a:p>
            <a:pPr marL="0" indent="0">
              <a:buNone/>
            </a:pPr>
            <a:endParaRPr lang="en-US" dirty="0"/>
          </a:p>
        </p:txBody>
      </p:sp>
      <p:pic>
        <p:nvPicPr>
          <p:cNvPr id="5" name="Picture 4">
            <a:extLst>
              <a:ext uri="{FF2B5EF4-FFF2-40B4-BE49-F238E27FC236}">
                <a16:creationId xmlns:a16="http://schemas.microsoft.com/office/drawing/2014/main" id="{629E4C4F-7A28-5B41-B110-59B669775B9A}"/>
              </a:ext>
            </a:extLst>
          </p:cNvPr>
          <p:cNvPicPr>
            <a:picLocks noChangeAspect="1"/>
          </p:cNvPicPr>
          <p:nvPr/>
        </p:nvPicPr>
        <p:blipFill>
          <a:blip r:embed="rId2"/>
          <a:stretch>
            <a:fillRect/>
          </a:stretch>
        </p:blipFill>
        <p:spPr>
          <a:xfrm>
            <a:off x="2798956" y="1074229"/>
            <a:ext cx="4772722" cy="5783772"/>
          </a:xfrm>
          <a:prstGeom prst="rect">
            <a:avLst/>
          </a:prstGeom>
        </p:spPr>
      </p:pic>
      <p:pic>
        <p:nvPicPr>
          <p:cNvPr id="7" name="Picture 6">
            <a:extLst>
              <a:ext uri="{FF2B5EF4-FFF2-40B4-BE49-F238E27FC236}">
                <a16:creationId xmlns:a16="http://schemas.microsoft.com/office/drawing/2014/main" id="{BB358AB6-5F1F-3F4A-BFDC-2FFC9EEDA3E8}"/>
              </a:ext>
            </a:extLst>
          </p:cNvPr>
          <p:cNvPicPr>
            <a:picLocks noChangeAspect="1"/>
          </p:cNvPicPr>
          <p:nvPr/>
        </p:nvPicPr>
        <p:blipFill>
          <a:blip r:embed="rId3"/>
          <a:stretch>
            <a:fillRect/>
          </a:stretch>
        </p:blipFill>
        <p:spPr>
          <a:xfrm>
            <a:off x="7738946" y="1074229"/>
            <a:ext cx="4371278" cy="5970167"/>
          </a:xfrm>
          <a:prstGeom prst="rect">
            <a:avLst/>
          </a:prstGeom>
        </p:spPr>
      </p:pic>
    </p:spTree>
    <p:extLst>
      <p:ext uri="{BB962C8B-B14F-4D97-AF65-F5344CB8AC3E}">
        <p14:creationId xmlns:p14="http://schemas.microsoft.com/office/powerpoint/2010/main" val="3306750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1217</Words>
  <Application>Microsoft Macintosh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Engaging with Patients and Carers</vt:lpstr>
      <vt:lpstr>PowerPoint Presentation</vt:lpstr>
      <vt:lpstr>Objectives</vt:lpstr>
      <vt:lpstr> Engaging with patients and carers is important  </vt:lpstr>
      <vt:lpstr>Ways to Engage Patients</vt:lpstr>
      <vt:lpstr>Benefits of Patient and Carer Engagement  </vt:lpstr>
      <vt:lpstr>SPIKES A Communication Tool</vt:lpstr>
      <vt:lpstr>Communications Techniques Helpful Statements</vt:lpstr>
      <vt:lpstr>Aiding Good Communication SEGUE Framework</vt:lpstr>
      <vt:lpstr>Aiding Good Communication Cultural Competence</vt:lpstr>
      <vt:lpstr> Gaining Informed Consent </vt:lpstr>
      <vt:lpstr>What information do patients need?</vt:lpstr>
      <vt:lpstr>Open Disclosure</vt:lpstr>
      <vt:lpstr> Key Principles of Open Disclosure  </vt:lpstr>
      <vt:lpstr>The Harvard Framework  for Disclosure  </vt:lpstr>
      <vt:lpstr> Do patients want disclosure of adverse events?  </vt:lpstr>
      <vt:lpstr>Promoting patients’ Involvement in Their Own Care</vt:lpstr>
      <vt:lpstr>What do you think?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with Patients and Carers</dc:title>
  <dc:creator>Ruaim Muaygil</dc:creator>
  <cp:lastModifiedBy>Ruaim Muaygil</cp:lastModifiedBy>
  <cp:revision>22</cp:revision>
  <dcterms:created xsi:type="dcterms:W3CDTF">2019-03-12T14:01:41Z</dcterms:created>
  <dcterms:modified xsi:type="dcterms:W3CDTF">2019-03-14T19:33:38Z</dcterms:modified>
</cp:coreProperties>
</file>