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Lst>
  <p:notesMasterIdLst>
    <p:notesMasterId r:id="rId34"/>
  </p:notesMasterIdLst>
  <p:handoutMasterIdLst>
    <p:handoutMasterId r:id="rId35"/>
  </p:handoutMasterIdLst>
  <p:sldIdLst>
    <p:sldId id="256" r:id="rId2"/>
    <p:sldId id="285" r:id="rId3"/>
    <p:sldId id="271" r:id="rId4"/>
    <p:sldId id="390" r:id="rId5"/>
    <p:sldId id="401" r:id="rId6"/>
    <p:sldId id="261" r:id="rId7"/>
    <p:sldId id="262" r:id="rId8"/>
    <p:sldId id="384" r:id="rId9"/>
    <p:sldId id="263" r:id="rId10"/>
    <p:sldId id="385" r:id="rId11"/>
    <p:sldId id="366" r:id="rId12"/>
    <p:sldId id="301" r:id="rId13"/>
    <p:sldId id="284" r:id="rId14"/>
    <p:sldId id="303" r:id="rId15"/>
    <p:sldId id="335" r:id="rId16"/>
    <p:sldId id="393" r:id="rId17"/>
    <p:sldId id="396" r:id="rId18"/>
    <p:sldId id="383" r:id="rId19"/>
    <p:sldId id="342" r:id="rId20"/>
    <p:sldId id="343" r:id="rId21"/>
    <p:sldId id="344" r:id="rId22"/>
    <p:sldId id="402" r:id="rId23"/>
    <p:sldId id="404" r:id="rId24"/>
    <p:sldId id="403" r:id="rId25"/>
    <p:sldId id="405" r:id="rId26"/>
    <p:sldId id="406" r:id="rId27"/>
    <p:sldId id="346" r:id="rId28"/>
    <p:sldId id="407" r:id="rId29"/>
    <p:sldId id="347" r:id="rId30"/>
    <p:sldId id="379" r:id="rId31"/>
    <p:sldId id="382" r:id="rId32"/>
    <p:sldId id="39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387425E-364C-4B80-80AE-D751674895AF}" type="datetimeFigureOut">
              <a:rPr lang="en-US" smtClean="0"/>
              <a:pPr/>
              <a:t>9/17/2018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AF44A51-B3B5-4857-A74A-6609D4714AA3}" type="slidenum">
              <a:rPr lang="en-US" smtClean="0"/>
              <a:pPr/>
              <a:t>‹#›</a:t>
            </a:fld>
            <a:endParaRPr lang="en-US"/>
          </a:p>
        </p:txBody>
      </p:sp>
    </p:spTree>
    <p:extLst>
      <p:ext uri="{BB962C8B-B14F-4D97-AF65-F5344CB8AC3E}">
        <p14:creationId xmlns:p14="http://schemas.microsoft.com/office/powerpoint/2010/main" val="486618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6AC53D-AF36-4CE5-9C16-90E9AC911435}" type="datetimeFigureOut">
              <a:rPr lang="en-US" smtClean="0"/>
              <a:pPr/>
              <a:t>9/17/2018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697B82-8E42-4167-B7C5-110349ED9EF4}" type="slidenum">
              <a:rPr lang="en-US" smtClean="0"/>
              <a:pPr/>
              <a:t>‹#›</a:t>
            </a:fld>
            <a:endParaRPr lang="en-US"/>
          </a:p>
        </p:txBody>
      </p:sp>
    </p:spTree>
    <p:extLst>
      <p:ext uri="{BB962C8B-B14F-4D97-AF65-F5344CB8AC3E}">
        <p14:creationId xmlns:p14="http://schemas.microsoft.com/office/powerpoint/2010/main" val="4164439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697B82-8E42-4167-B7C5-110349ED9EF4}" type="slidenum">
              <a:rPr lang="en-US" smtClean="0"/>
              <a:pPr/>
              <a:t>1</a:t>
            </a:fld>
            <a:endParaRPr lang="en-US"/>
          </a:p>
        </p:txBody>
      </p:sp>
    </p:spTree>
    <p:extLst>
      <p:ext uri="{BB962C8B-B14F-4D97-AF65-F5344CB8AC3E}">
        <p14:creationId xmlns:p14="http://schemas.microsoft.com/office/powerpoint/2010/main" val="361951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697B82-8E42-4167-B7C5-110349ED9EF4}" type="slidenum">
              <a:rPr lang="en-US" smtClean="0"/>
              <a:pPr/>
              <a:t>7</a:t>
            </a:fld>
            <a:endParaRPr lang="en-US"/>
          </a:p>
        </p:txBody>
      </p:sp>
    </p:spTree>
    <p:extLst>
      <p:ext uri="{BB962C8B-B14F-4D97-AF65-F5344CB8AC3E}">
        <p14:creationId xmlns:p14="http://schemas.microsoft.com/office/powerpoint/2010/main" val="1555438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0F21E6-DACB-4A12-87B0-2DA80CFF5A12}" type="datetimeFigureOut">
              <a:rPr lang="en-US" smtClean="0"/>
              <a:pPr/>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7E0F9-5E2F-4825-A6B6-88E2F6EE81F3}" type="slidenum">
              <a:rPr lang="en-US" smtClean="0"/>
              <a:pPr/>
              <a:t>‹#›</a:t>
            </a:fld>
            <a:endParaRPr lang="en-US"/>
          </a:p>
        </p:txBody>
      </p:sp>
    </p:spTree>
    <p:extLst>
      <p:ext uri="{BB962C8B-B14F-4D97-AF65-F5344CB8AC3E}">
        <p14:creationId xmlns:p14="http://schemas.microsoft.com/office/powerpoint/2010/main" val="3814806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0F21E6-DACB-4A12-87B0-2DA80CFF5A12}" type="datetimeFigureOut">
              <a:rPr lang="en-US" smtClean="0"/>
              <a:pPr/>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7E0F9-5E2F-4825-A6B6-88E2F6EE81F3}" type="slidenum">
              <a:rPr lang="en-US" smtClean="0"/>
              <a:pPr/>
              <a:t>‹#›</a:t>
            </a:fld>
            <a:endParaRPr lang="en-US"/>
          </a:p>
        </p:txBody>
      </p:sp>
    </p:spTree>
    <p:extLst>
      <p:ext uri="{BB962C8B-B14F-4D97-AF65-F5344CB8AC3E}">
        <p14:creationId xmlns:p14="http://schemas.microsoft.com/office/powerpoint/2010/main" val="3303635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0F21E6-DACB-4A12-87B0-2DA80CFF5A12}" type="datetimeFigureOut">
              <a:rPr lang="en-US" smtClean="0"/>
              <a:pPr/>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7E0F9-5E2F-4825-A6B6-88E2F6EE81F3}" type="slidenum">
              <a:rPr lang="en-US" smtClean="0"/>
              <a:pPr/>
              <a:t>‹#›</a:t>
            </a:fld>
            <a:endParaRPr lang="en-US"/>
          </a:p>
        </p:txBody>
      </p:sp>
    </p:spTree>
    <p:extLst>
      <p:ext uri="{BB962C8B-B14F-4D97-AF65-F5344CB8AC3E}">
        <p14:creationId xmlns:p14="http://schemas.microsoft.com/office/powerpoint/2010/main" val="1076701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0F21E6-DACB-4A12-87B0-2DA80CFF5A12}" type="datetimeFigureOut">
              <a:rPr lang="en-US" smtClean="0"/>
              <a:pPr/>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7E0F9-5E2F-4825-A6B6-88E2F6EE81F3}" type="slidenum">
              <a:rPr lang="en-US" smtClean="0"/>
              <a:pPr/>
              <a:t>‹#›</a:t>
            </a:fld>
            <a:endParaRPr lang="en-US"/>
          </a:p>
        </p:txBody>
      </p:sp>
    </p:spTree>
    <p:extLst>
      <p:ext uri="{BB962C8B-B14F-4D97-AF65-F5344CB8AC3E}">
        <p14:creationId xmlns:p14="http://schemas.microsoft.com/office/powerpoint/2010/main" val="778657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0F21E6-DACB-4A12-87B0-2DA80CFF5A12}" type="datetimeFigureOut">
              <a:rPr lang="en-US" smtClean="0"/>
              <a:pPr/>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7E0F9-5E2F-4825-A6B6-88E2F6EE81F3}" type="slidenum">
              <a:rPr lang="en-US" smtClean="0"/>
              <a:pPr/>
              <a:t>‹#›</a:t>
            </a:fld>
            <a:endParaRPr lang="en-US"/>
          </a:p>
        </p:txBody>
      </p:sp>
    </p:spTree>
    <p:extLst>
      <p:ext uri="{BB962C8B-B14F-4D97-AF65-F5344CB8AC3E}">
        <p14:creationId xmlns:p14="http://schemas.microsoft.com/office/powerpoint/2010/main" val="2978201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0F21E6-DACB-4A12-87B0-2DA80CFF5A12}" type="datetimeFigureOut">
              <a:rPr lang="en-US" smtClean="0"/>
              <a:pPr/>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7E0F9-5E2F-4825-A6B6-88E2F6EE81F3}" type="slidenum">
              <a:rPr lang="en-US" smtClean="0"/>
              <a:pPr/>
              <a:t>‹#›</a:t>
            </a:fld>
            <a:endParaRPr lang="en-US"/>
          </a:p>
        </p:txBody>
      </p:sp>
    </p:spTree>
    <p:extLst>
      <p:ext uri="{BB962C8B-B14F-4D97-AF65-F5344CB8AC3E}">
        <p14:creationId xmlns:p14="http://schemas.microsoft.com/office/powerpoint/2010/main" val="282431591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0F21E6-DACB-4A12-87B0-2DA80CFF5A12}" type="datetimeFigureOut">
              <a:rPr lang="en-US" smtClean="0"/>
              <a:pPr/>
              <a:t>9/17/2018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B7E0F9-5E2F-4825-A6B6-88E2F6EE81F3}" type="slidenum">
              <a:rPr lang="en-US" smtClean="0"/>
              <a:pPr/>
              <a:t>‹#›</a:t>
            </a:fld>
            <a:endParaRPr lang="en-US"/>
          </a:p>
        </p:txBody>
      </p:sp>
    </p:spTree>
    <p:extLst>
      <p:ext uri="{BB962C8B-B14F-4D97-AF65-F5344CB8AC3E}">
        <p14:creationId xmlns:p14="http://schemas.microsoft.com/office/powerpoint/2010/main" val="11595284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0F21E6-DACB-4A12-87B0-2DA80CFF5A12}" type="datetimeFigureOut">
              <a:rPr lang="en-US" smtClean="0"/>
              <a:pPr/>
              <a:t>9/17/2018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B7E0F9-5E2F-4825-A6B6-88E2F6EE81F3}" type="slidenum">
              <a:rPr lang="en-US" smtClean="0"/>
              <a:pPr/>
              <a:t>‹#›</a:t>
            </a:fld>
            <a:endParaRPr lang="en-US"/>
          </a:p>
        </p:txBody>
      </p:sp>
    </p:spTree>
    <p:extLst>
      <p:ext uri="{BB962C8B-B14F-4D97-AF65-F5344CB8AC3E}">
        <p14:creationId xmlns:p14="http://schemas.microsoft.com/office/powerpoint/2010/main" val="519488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F21E6-DACB-4A12-87B0-2DA80CFF5A12}" type="datetimeFigureOut">
              <a:rPr lang="en-US" smtClean="0"/>
              <a:pPr/>
              <a:t>9/17/2018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B7E0F9-5E2F-4825-A6B6-88E2F6EE81F3}" type="slidenum">
              <a:rPr lang="en-US" smtClean="0"/>
              <a:pPr/>
              <a:t>‹#›</a:t>
            </a:fld>
            <a:endParaRPr lang="en-US"/>
          </a:p>
        </p:txBody>
      </p:sp>
    </p:spTree>
    <p:extLst>
      <p:ext uri="{BB962C8B-B14F-4D97-AF65-F5344CB8AC3E}">
        <p14:creationId xmlns:p14="http://schemas.microsoft.com/office/powerpoint/2010/main" val="1791182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0F21E6-DACB-4A12-87B0-2DA80CFF5A12}" type="datetimeFigureOut">
              <a:rPr lang="en-US" smtClean="0"/>
              <a:pPr/>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7E0F9-5E2F-4825-A6B6-88E2F6EE81F3}" type="slidenum">
              <a:rPr lang="en-US" smtClean="0"/>
              <a:pPr/>
              <a:t>‹#›</a:t>
            </a:fld>
            <a:endParaRPr lang="en-US"/>
          </a:p>
        </p:txBody>
      </p:sp>
    </p:spTree>
    <p:extLst>
      <p:ext uri="{BB962C8B-B14F-4D97-AF65-F5344CB8AC3E}">
        <p14:creationId xmlns:p14="http://schemas.microsoft.com/office/powerpoint/2010/main" val="216435646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0F21E6-DACB-4A12-87B0-2DA80CFF5A12}" type="datetimeFigureOut">
              <a:rPr lang="en-US" smtClean="0"/>
              <a:pPr/>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7E0F9-5E2F-4825-A6B6-88E2F6EE81F3}" type="slidenum">
              <a:rPr lang="en-US" smtClean="0"/>
              <a:pPr/>
              <a:t>‹#›</a:t>
            </a:fld>
            <a:endParaRPr lang="en-US"/>
          </a:p>
        </p:txBody>
      </p:sp>
    </p:spTree>
    <p:extLst>
      <p:ext uri="{BB962C8B-B14F-4D97-AF65-F5344CB8AC3E}">
        <p14:creationId xmlns:p14="http://schemas.microsoft.com/office/powerpoint/2010/main" val="97601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70F21E6-DACB-4A12-87B0-2DA80CFF5A12}" type="datetimeFigureOut">
              <a:rPr lang="en-US" smtClean="0"/>
              <a:pPr/>
              <a:t>9/17/2018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5B7E0F9-5E2F-4825-A6B6-88E2F6EE81F3}" type="slidenum">
              <a:rPr lang="en-US" smtClean="0"/>
              <a:pPr/>
              <a:t>‹#›</a:t>
            </a:fld>
            <a:endParaRPr lang="en-US"/>
          </a:p>
        </p:txBody>
      </p:sp>
    </p:spTree>
    <p:extLst>
      <p:ext uri="{BB962C8B-B14F-4D97-AF65-F5344CB8AC3E}">
        <p14:creationId xmlns:p14="http://schemas.microsoft.com/office/powerpoint/2010/main" val="1228132084"/>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solidFill>
                  <a:schemeClr val="tx1"/>
                </a:solidFill>
              </a:rPr>
              <a:t/>
            </a:r>
            <a:br>
              <a:rPr lang="en-US" dirty="0" smtClean="0">
                <a:solidFill>
                  <a:schemeClr val="tx1"/>
                </a:solidFill>
              </a:rPr>
            </a:br>
            <a:r>
              <a:rPr lang="en-US" sz="6700" b="1" dirty="0" smtClean="0">
                <a:solidFill>
                  <a:schemeClr val="accent1">
                    <a:lumMod val="75000"/>
                  </a:schemeClr>
                </a:solidFill>
              </a:rPr>
              <a:t>Professionalism</a:t>
            </a:r>
            <a:r>
              <a:rPr lang="en-US" dirty="0" smtClean="0">
                <a:solidFill>
                  <a:schemeClr val="accent1">
                    <a:lumMod val="75000"/>
                  </a:schemeClr>
                </a:solidFill>
              </a:rPr>
              <a:t/>
            </a:r>
            <a:br>
              <a:rPr lang="en-US" dirty="0" smtClean="0">
                <a:solidFill>
                  <a:schemeClr val="accent1">
                    <a:lumMod val="75000"/>
                  </a:schemeClr>
                </a:solidFill>
              </a:rPr>
            </a:br>
            <a:r>
              <a:rPr lang="en-US" sz="4000" b="1" dirty="0" smtClean="0">
                <a:solidFill>
                  <a:srgbClr val="C00000"/>
                </a:solidFill>
              </a:rPr>
              <a:t>Orientation</a:t>
            </a:r>
            <a:r>
              <a:rPr lang="en-US" sz="4000" dirty="0" smtClean="0">
                <a:solidFill>
                  <a:srgbClr val="C00000"/>
                </a:solidFill>
              </a:rPr>
              <a:t> ,</a:t>
            </a:r>
            <a:r>
              <a:rPr lang="en-US" sz="4000" b="1" dirty="0" smtClean="0">
                <a:solidFill>
                  <a:srgbClr val="C00000"/>
                </a:solidFill>
              </a:rPr>
              <a:t>Overview </a:t>
            </a:r>
            <a:br>
              <a:rPr lang="en-US" sz="4000" b="1" dirty="0" smtClean="0">
                <a:solidFill>
                  <a:srgbClr val="C00000"/>
                </a:solidFill>
              </a:rPr>
            </a:br>
            <a:r>
              <a:rPr lang="en-US" sz="4000" b="1" dirty="0" smtClean="0">
                <a:solidFill>
                  <a:srgbClr val="C00000"/>
                </a:solidFill>
              </a:rPr>
              <a:t>Key Elements</a:t>
            </a:r>
            <a:br>
              <a:rPr lang="en-US" sz="4000" b="1" dirty="0" smtClean="0">
                <a:solidFill>
                  <a:srgbClr val="C00000"/>
                </a:solidFill>
              </a:rPr>
            </a:br>
            <a:r>
              <a:rPr lang="en-US" sz="4000" b="1" dirty="0" smtClean="0">
                <a:solidFill>
                  <a:srgbClr val="C00000"/>
                </a:solidFill>
              </a:rPr>
              <a:t>Accountability ,Integrity and Altruism </a:t>
            </a:r>
            <a:endParaRPr lang="en-US" sz="4000" b="1" dirty="0">
              <a:solidFill>
                <a:srgbClr val="C00000"/>
              </a:solidFill>
            </a:endParaRPr>
          </a:p>
        </p:txBody>
      </p:sp>
      <p:sp>
        <p:nvSpPr>
          <p:cNvPr id="3" name="Subtitle 2"/>
          <p:cNvSpPr>
            <a:spLocks noGrp="1"/>
          </p:cNvSpPr>
          <p:nvPr>
            <p:ph type="subTitle" idx="1"/>
          </p:nvPr>
        </p:nvSpPr>
        <p:spPr/>
        <p:txBody>
          <a:bodyPr>
            <a:normAutofit/>
          </a:bodyPr>
          <a:lstStyle/>
          <a:p>
            <a:pPr algn="ctr"/>
            <a:r>
              <a:rPr lang="en-US" b="1" i="1" dirty="0" smtClean="0"/>
              <a:t>Prof. Hanan Habib </a:t>
            </a:r>
          </a:p>
          <a:p>
            <a:pPr algn="ctr"/>
            <a:r>
              <a:rPr lang="en-US" dirty="0" smtClean="0"/>
              <a:t>College of Medicine </a:t>
            </a:r>
            <a:endParaRPr lang="en-US" dirty="0"/>
          </a:p>
        </p:txBody>
      </p:sp>
      <p:pic>
        <p:nvPicPr>
          <p:cNvPr id="1026" name="Picture 2" descr="C:\Documents and Settings\DRHANNAN\Desktop\ksu logo.jpg"/>
          <p:cNvPicPr>
            <a:picLocks noChangeAspect="1" noChangeArrowheads="1"/>
          </p:cNvPicPr>
          <p:nvPr/>
        </p:nvPicPr>
        <p:blipFill>
          <a:blip r:embed="rId3" cstate="print"/>
          <a:srcRect/>
          <a:stretch>
            <a:fillRect/>
          </a:stretch>
        </p:blipFill>
        <p:spPr bwMode="auto">
          <a:xfrm>
            <a:off x="381000" y="223203"/>
            <a:ext cx="1972017" cy="826680"/>
          </a:xfrm>
          <a:prstGeom prst="rect">
            <a:avLst/>
          </a:prstGeom>
          <a:noFill/>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4608557"/>
            <a:ext cx="2286000" cy="148263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solidFill>
                  <a:srgbClr val="C00000"/>
                </a:solidFill>
              </a:rPr>
              <a:t>Professionalism course</a:t>
            </a:r>
            <a:br>
              <a:rPr lang="en-US" sz="3600" b="1" dirty="0" smtClean="0">
                <a:solidFill>
                  <a:srgbClr val="C00000"/>
                </a:solidFill>
              </a:rPr>
            </a:br>
            <a:r>
              <a:rPr lang="en-US" sz="3600" b="1" dirty="0" smtClean="0">
                <a:solidFill>
                  <a:srgbClr val="C00000"/>
                </a:solidFill>
              </a:rPr>
              <a:t>SKL-221</a:t>
            </a:r>
            <a:br>
              <a:rPr lang="en-US" sz="3600" b="1" dirty="0" smtClean="0">
                <a:solidFill>
                  <a:srgbClr val="C00000"/>
                </a:solidFill>
              </a:rPr>
            </a:br>
            <a:r>
              <a:rPr lang="en-US" sz="2800" b="1" dirty="0" smtClean="0">
                <a:solidFill>
                  <a:srgbClr val="002060"/>
                </a:solidFill>
              </a:rPr>
              <a:t>Overview </a:t>
            </a:r>
            <a:endParaRPr lang="en-US" sz="2800" b="1" dirty="0">
              <a:solidFill>
                <a:srgbClr val="002060"/>
              </a:solidFill>
            </a:endParaRPr>
          </a:p>
        </p:txBody>
      </p:sp>
      <p:sp>
        <p:nvSpPr>
          <p:cNvPr id="3" name="Content Placeholder 2"/>
          <p:cNvSpPr>
            <a:spLocks noGrp="1"/>
          </p:cNvSpPr>
          <p:nvPr>
            <p:ph idx="1"/>
          </p:nvPr>
        </p:nvSpPr>
        <p:spPr>
          <a:xfrm>
            <a:off x="1912133" y="2133600"/>
            <a:ext cx="6591985" cy="3777622"/>
          </a:xfrm>
        </p:spPr>
        <p:txBody>
          <a:bodyPr/>
          <a:lstStyle/>
          <a:p>
            <a:endParaRPr lang="en-US" dirty="0"/>
          </a:p>
        </p:txBody>
      </p:sp>
      <p:pic>
        <p:nvPicPr>
          <p:cNvPr id="4" name="Picture 3"/>
          <p:cNvPicPr>
            <a:picLocks noChangeAspect="1"/>
          </p:cNvPicPr>
          <p:nvPr/>
        </p:nvPicPr>
        <p:blipFill>
          <a:blip r:embed="rId2"/>
          <a:stretch>
            <a:fillRect/>
          </a:stretch>
        </p:blipFill>
        <p:spPr>
          <a:xfrm>
            <a:off x="3581400" y="2514600"/>
            <a:ext cx="2819400" cy="2627564"/>
          </a:xfrm>
          <a:prstGeom prst="rect">
            <a:avLst/>
          </a:prstGeom>
        </p:spPr>
      </p:pic>
    </p:spTree>
    <p:extLst>
      <p:ext uri="{BB962C8B-B14F-4D97-AF65-F5344CB8AC3E}">
        <p14:creationId xmlns:p14="http://schemas.microsoft.com/office/powerpoint/2010/main" val="698757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C00000"/>
                </a:solidFill>
              </a:rPr>
              <a:t>Professionalism &amp; Key elements</a:t>
            </a:r>
            <a:br>
              <a:rPr lang="en-US" sz="4000" b="1" dirty="0" smtClean="0">
                <a:solidFill>
                  <a:srgbClr val="C00000"/>
                </a:solidFill>
              </a:rPr>
            </a:br>
            <a:r>
              <a:rPr lang="en-US" sz="2000" b="1" dirty="0" smtClean="0">
                <a:solidFill>
                  <a:srgbClr val="002060"/>
                </a:solidFill>
              </a:rPr>
              <a:t>contents:</a:t>
            </a:r>
            <a:endParaRPr lang="en-US" sz="4000" b="1" dirty="0">
              <a:solidFill>
                <a:srgbClr val="002060"/>
              </a:solidFill>
            </a:endParaRPr>
          </a:p>
        </p:txBody>
      </p:sp>
      <p:sp>
        <p:nvSpPr>
          <p:cNvPr id="3" name="Content Placeholder 2"/>
          <p:cNvSpPr>
            <a:spLocks noGrp="1"/>
          </p:cNvSpPr>
          <p:nvPr>
            <p:ph idx="1"/>
          </p:nvPr>
        </p:nvSpPr>
        <p:spPr/>
        <p:txBody>
          <a:bodyPr>
            <a:normAutofit/>
          </a:bodyPr>
          <a:lstStyle/>
          <a:p>
            <a:pPr>
              <a:buNone/>
            </a:pPr>
            <a:r>
              <a:rPr lang="en-US" sz="3200" dirty="0" smtClean="0"/>
              <a:t>-</a:t>
            </a:r>
            <a:r>
              <a:rPr lang="en-US" sz="3000" dirty="0" smtClean="0"/>
              <a:t>Definitions of professionalism</a:t>
            </a:r>
          </a:p>
          <a:p>
            <a:pPr>
              <a:buNone/>
            </a:pPr>
            <a:r>
              <a:rPr lang="en-US" sz="3000" dirty="0" smtClean="0"/>
              <a:t>-Why professionalism is important?</a:t>
            </a:r>
          </a:p>
          <a:p>
            <a:pPr>
              <a:buNone/>
            </a:pPr>
            <a:r>
              <a:rPr lang="en-US" sz="3000" dirty="0" smtClean="0"/>
              <a:t>-Professionalism in medicine</a:t>
            </a:r>
          </a:p>
          <a:p>
            <a:pPr>
              <a:buNone/>
            </a:pPr>
            <a:r>
              <a:rPr lang="en-US" sz="3000" dirty="0" smtClean="0"/>
              <a:t>-Concepts of professionalism</a:t>
            </a:r>
          </a:p>
          <a:p>
            <a:pPr>
              <a:buNone/>
            </a:pPr>
            <a:r>
              <a:rPr lang="en-US" sz="3000" dirty="0" smtClean="0"/>
              <a:t>-Key elements </a:t>
            </a:r>
          </a:p>
          <a:p>
            <a:pPr>
              <a:buNone/>
            </a:pPr>
            <a:r>
              <a:rPr lang="en-US" sz="3000" dirty="0" smtClean="0"/>
              <a:t>-Importance of accountability, integrity&amp; altruism </a:t>
            </a:r>
          </a:p>
          <a:p>
            <a:pPr>
              <a:buNone/>
            </a:pPr>
            <a:r>
              <a:rPr lang="en-US" sz="3000" dirty="0" smtClean="0"/>
              <a:t>-</a:t>
            </a:r>
            <a:r>
              <a:rPr lang="en-US" sz="3000" dirty="0" smtClean="0">
                <a:solidFill>
                  <a:srgbClr val="C00000"/>
                </a:solidFill>
              </a:rPr>
              <a:t>Practical examples during discussion</a:t>
            </a:r>
          </a:p>
          <a:p>
            <a:pPr>
              <a:buNone/>
            </a:pPr>
            <a:r>
              <a:rPr lang="en-US" sz="3000" dirty="0"/>
              <a:t>-</a:t>
            </a:r>
            <a:r>
              <a:rPr lang="en-US" sz="3000" dirty="0" smtClean="0"/>
              <a:t>References</a:t>
            </a:r>
            <a:endParaRPr lang="en-U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Definitions of Professionalism</a:t>
            </a:r>
            <a:endParaRPr lang="en-US" dirty="0"/>
          </a:p>
        </p:txBody>
      </p:sp>
      <p:sp>
        <p:nvSpPr>
          <p:cNvPr id="3" name="Content Placeholder 2"/>
          <p:cNvSpPr>
            <a:spLocks noGrp="1"/>
          </p:cNvSpPr>
          <p:nvPr>
            <p:ph idx="1"/>
          </p:nvPr>
        </p:nvSpPr>
        <p:spPr/>
        <p:txBody>
          <a:bodyPr>
            <a:noAutofit/>
          </a:bodyPr>
          <a:lstStyle/>
          <a:p>
            <a:pPr>
              <a:defRPr/>
            </a:pPr>
            <a:r>
              <a:rPr lang="en-US" sz="1800" b="1" dirty="0" smtClean="0">
                <a:solidFill>
                  <a:srgbClr val="C00000"/>
                </a:solidFill>
              </a:rPr>
              <a:t>Profession</a:t>
            </a:r>
            <a:r>
              <a:rPr lang="en-US" sz="1600" dirty="0" smtClean="0"/>
              <a:t> is an occupation whose core elements is work, based on the mastery of a complex body of knowledge and skills. </a:t>
            </a:r>
          </a:p>
          <a:p>
            <a:pPr algn="r">
              <a:buNone/>
              <a:defRPr/>
            </a:pPr>
            <a:r>
              <a:rPr lang="en-US" sz="1600" b="1" dirty="0" smtClean="0"/>
              <a:t> </a:t>
            </a:r>
            <a:r>
              <a:rPr lang="en-US" sz="1600" b="1" i="1" dirty="0" smtClean="0">
                <a:solidFill>
                  <a:schemeClr val="bg1">
                    <a:lumMod val="65000"/>
                  </a:schemeClr>
                </a:solidFill>
              </a:rPr>
              <a:t>Oxford English Dictionary</a:t>
            </a:r>
          </a:p>
          <a:p>
            <a:pPr>
              <a:defRPr/>
            </a:pPr>
            <a:r>
              <a:rPr lang="en-US" sz="1800" b="1" dirty="0" smtClean="0">
                <a:solidFill>
                  <a:srgbClr val="C00000"/>
                </a:solidFill>
              </a:rPr>
              <a:t>Professionalism</a:t>
            </a:r>
            <a:r>
              <a:rPr lang="en-US" sz="1600" dirty="0" smtClean="0"/>
              <a:t> “constituting those </a:t>
            </a:r>
            <a:r>
              <a:rPr lang="en-US" sz="1600" i="1" dirty="0" smtClean="0"/>
              <a:t>attitude</a:t>
            </a:r>
            <a:r>
              <a:rPr lang="en-US" sz="1600" dirty="0" smtClean="0"/>
              <a:t> and </a:t>
            </a:r>
            <a:r>
              <a:rPr lang="en-US" sz="1600" i="1" dirty="0" smtClean="0"/>
              <a:t>behaviors</a:t>
            </a:r>
            <a:r>
              <a:rPr lang="en-US" sz="1600" dirty="0" smtClean="0"/>
              <a:t> that serve to maintain patient interest above physician self-interest.” </a:t>
            </a:r>
          </a:p>
          <a:p>
            <a:pPr algn="r">
              <a:buNone/>
              <a:defRPr/>
            </a:pPr>
            <a:r>
              <a:rPr lang="en-US" sz="1600" b="1" i="1" dirty="0" smtClean="0">
                <a:solidFill>
                  <a:schemeClr val="bg1">
                    <a:lumMod val="65000"/>
                  </a:schemeClr>
                </a:solidFill>
              </a:rPr>
              <a:t>American Board of Internal Medicine</a:t>
            </a:r>
          </a:p>
          <a:p>
            <a:pPr>
              <a:defRPr/>
            </a:pPr>
            <a:r>
              <a:rPr lang="en-US" sz="1800" b="1" dirty="0" smtClean="0">
                <a:solidFill>
                  <a:srgbClr val="C00000"/>
                </a:solidFill>
              </a:rPr>
              <a:t>Professionalism</a:t>
            </a:r>
            <a:r>
              <a:rPr lang="en-US" sz="1600" dirty="0" smtClean="0">
                <a:solidFill>
                  <a:schemeClr val="accent6">
                    <a:lumMod val="75000"/>
                  </a:schemeClr>
                </a:solidFill>
              </a:rPr>
              <a:t> </a:t>
            </a:r>
            <a:r>
              <a:rPr lang="en-US" sz="1600" dirty="0" smtClean="0"/>
              <a:t>is exhibited by one of the </a:t>
            </a:r>
            <a:r>
              <a:rPr lang="en-US" sz="1600" i="1" dirty="0" smtClean="0"/>
              <a:t>professional character, spirit  , methods</a:t>
            </a:r>
            <a:r>
              <a:rPr lang="en-US" sz="1600" dirty="0" smtClean="0"/>
              <a:t> or the standing practice , or methods of a professional as distinguished from an amateur</a:t>
            </a:r>
            <a:r>
              <a:rPr lang="en-US" sz="1600" i="1" dirty="0" smtClean="0"/>
              <a:t>’’.                                                       </a:t>
            </a:r>
            <a:r>
              <a:rPr lang="en-US" sz="1600" b="1" i="1" dirty="0" smtClean="0">
                <a:solidFill>
                  <a:schemeClr val="bg1">
                    <a:lumMod val="65000"/>
                  </a:schemeClr>
                </a:solidFill>
              </a:rPr>
              <a:t>American College Dictionary</a:t>
            </a:r>
          </a:p>
          <a:p>
            <a:pPr>
              <a:defRPr/>
            </a:pPr>
            <a:endParaRPr lang="en-US" sz="1600" b="1" i="1" dirty="0">
              <a:solidFill>
                <a:srgbClr val="00B050"/>
              </a:solidFill>
            </a:endParaRPr>
          </a:p>
          <a:p>
            <a:pPr>
              <a:defRPr/>
            </a:pPr>
            <a:r>
              <a:rPr lang="en-US" sz="1800" b="1" u="sng" dirty="0" smtClean="0">
                <a:solidFill>
                  <a:srgbClr val="0070C0"/>
                </a:solidFill>
              </a:rPr>
              <a:t>Professionalism </a:t>
            </a:r>
            <a:r>
              <a:rPr lang="en-US" sz="1800" b="1" dirty="0" smtClean="0">
                <a:solidFill>
                  <a:srgbClr val="0070C0"/>
                </a:solidFill>
              </a:rPr>
              <a:t>and </a:t>
            </a:r>
            <a:r>
              <a:rPr lang="en-US" sz="1800" b="1" u="sng" dirty="0" smtClean="0">
                <a:solidFill>
                  <a:srgbClr val="0070C0"/>
                </a:solidFill>
              </a:rPr>
              <a:t>ethics</a:t>
            </a:r>
            <a:r>
              <a:rPr lang="en-US" sz="1800" b="1" dirty="0" smtClean="0">
                <a:solidFill>
                  <a:srgbClr val="0070C0"/>
                </a:solidFill>
              </a:rPr>
              <a:t> are different.</a:t>
            </a:r>
          </a:p>
          <a:p>
            <a:pPr marL="0" indent="0">
              <a:buNone/>
              <a:defRPr/>
            </a:pPr>
            <a:r>
              <a:rPr lang="en-US" sz="1800" b="1" u="sng" dirty="0" smtClean="0">
                <a:solidFill>
                  <a:srgbClr val="0070C0"/>
                </a:solidFill>
              </a:rPr>
              <a:t>Professionalism</a:t>
            </a:r>
            <a:r>
              <a:rPr lang="en-US" sz="1800" b="1" dirty="0" smtClean="0">
                <a:solidFill>
                  <a:srgbClr val="0070C0"/>
                </a:solidFill>
              </a:rPr>
              <a:t> :are skills, competence and conduct displayed by an individual at certain profession.</a:t>
            </a:r>
          </a:p>
          <a:p>
            <a:pPr marL="0" indent="0">
              <a:buNone/>
              <a:defRPr/>
            </a:pPr>
            <a:r>
              <a:rPr lang="en-US" sz="1800" b="1" u="sng" dirty="0" smtClean="0">
                <a:solidFill>
                  <a:srgbClr val="0070C0"/>
                </a:solidFill>
              </a:rPr>
              <a:t>Ethics</a:t>
            </a:r>
            <a:r>
              <a:rPr lang="en-US" sz="1800" b="1" dirty="0" smtClean="0">
                <a:solidFill>
                  <a:srgbClr val="0070C0"/>
                </a:solidFill>
              </a:rPr>
              <a:t>: are guides for an individual which clearly states the dos and </a:t>
            </a:r>
            <a:r>
              <a:rPr lang="en-US" sz="1800" b="1" dirty="0" err="1" smtClean="0">
                <a:solidFill>
                  <a:srgbClr val="0070C0"/>
                </a:solidFill>
              </a:rPr>
              <a:t>don’t’s</a:t>
            </a:r>
            <a:r>
              <a:rPr lang="en-US" sz="1800" b="1" dirty="0" smtClean="0">
                <a:solidFill>
                  <a:srgbClr val="0070C0"/>
                </a:solidFill>
              </a:rPr>
              <a:t>.</a:t>
            </a:r>
          </a:p>
          <a:p>
            <a:endParaRPr lang="en-US" sz="1800" dirty="0">
              <a:solidFill>
                <a:srgbClr val="0070C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Why Professionalism Is Important?</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sz="1800" dirty="0" smtClean="0"/>
              <a:t>There is a great increase in interest in developing medical professionalism of the students.</a:t>
            </a:r>
          </a:p>
          <a:p>
            <a:r>
              <a:rPr lang="en-US" sz="1800" dirty="0" smtClean="0"/>
              <a:t>The </a:t>
            </a:r>
            <a:r>
              <a:rPr lang="en-US" sz="1800" i="1" dirty="0" smtClean="0"/>
              <a:t>ethical </a:t>
            </a:r>
            <a:r>
              <a:rPr lang="en-US" sz="1800" dirty="0" smtClean="0"/>
              <a:t>demands upon medical profession have increased due to changes in the traditional modes of health care delivery, increased complexity in the methods of reimbursement, and developing national trends toward managed care.</a:t>
            </a:r>
          </a:p>
          <a:p>
            <a:r>
              <a:rPr lang="en-US" sz="1800" dirty="0" smtClean="0"/>
              <a:t>Most patients desire to be treated by a physician ,who is in addition to be competent, care deeply about his/her patients.</a:t>
            </a:r>
          </a:p>
          <a:p>
            <a:r>
              <a:rPr lang="en-US" sz="1800" dirty="0" smtClean="0"/>
              <a:t>Professionalism denote the way of behaving in accordance to certain normative values</a:t>
            </a:r>
          </a:p>
          <a:p>
            <a:r>
              <a:rPr lang="en-US" sz="1800" dirty="0" smtClean="0"/>
              <a:t>Professionalism is not about competent and skillful ,it is about behaving in an ethical way</a:t>
            </a:r>
          </a:p>
          <a:p>
            <a:r>
              <a:rPr lang="en-US" sz="1800" dirty="0" smtClean="0"/>
              <a:t>Effective management of relationships.</a:t>
            </a:r>
          </a:p>
          <a:p>
            <a:endParaRPr lang="en-US" sz="1800" dirty="0" smtClean="0"/>
          </a:p>
          <a:p>
            <a:endParaRPr lang="en-US" sz="1800" b="1" dirty="0" smtClean="0">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Professionalism In Medicine</a:t>
            </a:r>
            <a:endParaRPr lang="en-US" b="1"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sz="2400" dirty="0" smtClean="0"/>
              <a:t>Professionalism embodies the relationship between medicine and society as it forms the basis of patient –physician trust. It attempts to make tangible certain attitudes, behaviors , and characteristics that are desirable among the medical profession.</a:t>
            </a:r>
          </a:p>
          <a:p>
            <a:pPr algn="r">
              <a:buFont typeface="Arial" charset="0"/>
              <a:buNone/>
            </a:pPr>
            <a:r>
              <a:rPr lang="en-US" sz="1400" b="1" i="1" dirty="0" smtClean="0">
                <a:solidFill>
                  <a:schemeClr val="bg1">
                    <a:lumMod val="65000"/>
                  </a:schemeClr>
                </a:solidFill>
              </a:rPr>
              <a:t>University of Ottawa,2012 </a:t>
            </a:r>
          </a:p>
          <a:p>
            <a:pPr algn="r">
              <a:buFont typeface="Arial" charset="0"/>
              <a:buNone/>
            </a:pPr>
            <a:endParaRPr lang="en-US" sz="1400" i="1" dirty="0" smtClean="0">
              <a:solidFill>
                <a:srgbClr val="0070C0"/>
              </a:solidFill>
            </a:endParaRPr>
          </a:p>
          <a:p>
            <a:pPr algn="r">
              <a:buFont typeface="Arial" charset="0"/>
              <a:buNone/>
            </a:pPr>
            <a:endParaRPr lang="en-US" sz="1400" i="1" dirty="0" smtClean="0">
              <a:solidFill>
                <a:srgbClr val="0070C0"/>
              </a:solidFill>
            </a:endParaRPr>
          </a:p>
          <a:p>
            <a:r>
              <a:rPr lang="en-US" sz="2800" dirty="0" smtClean="0"/>
              <a:t>Medical professionalism is the ‘</a:t>
            </a:r>
            <a:r>
              <a:rPr lang="en-US" sz="2800" i="1" dirty="0" smtClean="0"/>
              <a:t>heart and soul of medicine</a:t>
            </a:r>
            <a:r>
              <a:rPr lang="en-US" sz="2800" dirty="0" smtClean="0"/>
              <a:t>.’ more than adherence to a set of medical ethics , it is the daily expression of what originally attracted them to the field –a desire to help people and to help society as a whole by providing quality health care.</a:t>
            </a:r>
          </a:p>
          <a:p>
            <a:pPr>
              <a:buNone/>
            </a:pPr>
            <a:r>
              <a:rPr lang="en-US" sz="1600" b="1" i="1" dirty="0" smtClean="0">
                <a:solidFill>
                  <a:schemeClr val="bg1">
                    <a:lumMod val="65000"/>
                  </a:schemeClr>
                </a:solidFill>
              </a:rPr>
              <a:t>Advancing medical professionalism to improve health care.  ABIM Foundation , 2013</a:t>
            </a:r>
            <a:endParaRPr lang="en-US" sz="1600" b="1" dirty="0">
              <a:solidFill>
                <a:schemeClr val="bg1">
                  <a:lumMod val="65000"/>
                </a:schemeClr>
              </a:solidFill>
            </a:endParaRPr>
          </a:p>
        </p:txBody>
      </p:sp>
      <p:pic>
        <p:nvPicPr>
          <p:cNvPr id="4" name="Picture 3"/>
          <p:cNvPicPr>
            <a:picLocks noChangeAspect="1"/>
          </p:cNvPicPr>
          <p:nvPr/>
        </p:nvPicPr>
        <p:blipFill>
          <a:blip r:embed="rId2"/>
          <a:stretch>
            <a:fillRect/>
          </a:stretch>
        </p:blipFill>
        <p:spPr>
          <a:xfrm>
            <a:off x="5867400" y="139447"/>
            <a:ext cx="2853175" cy="160129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Concepts of Professionalism</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b="1" dirty="0" smtClean="0">
                <a:solidFill>
                  <a:srgbClr val="002060"/>
                </a:solidFill>
              </a:rPr>
              <a:t>Professionals</a:t>
            </a:r>
            <a:r>
              <a:rPr lang="en-US" b="1" dirty="0" smtClean="0">
                <a:solidFill>
                  <a:srgbClr val="C00000"/>
                </a:solidFill>
              </a:rPr>
              <a:t> </a:t>
            </a:r>
            <a:r>
              <a:rPr lang="en-US" dirty="0" smtClean="0">
                <a:solidFill>
                  <a:srgbClr val="C00000"/>
                </a:solidFill>
              </a:rPr>
              <a:t> </a:t>
            </a:r>
            <a:r>
              <a:rPr lang="en-US" dirty="0" smtClean="0">
                <a:solidFill>
                  <a:srgbClr val="002060"/>
                </a:solidFill>
              </a:rPr>
              <a:t>have </a:t>
            </a:r>
            <a:r>
              <a:rPr lang="en-US" i="1" dirty="0" smtClean="0">
                <a:solidFill>
                  <a:srgbClr val="002060"/>
                </a:solidFill>
              </a:rPr>
              <a:t>codes, guidelines, creeds, oaths</a:t>
            </a:r>
            <a:r>
              <a:rPr lang="en-US" dirty="0" smtClean="0">
                <a:solidFill>
                  <a:srgbClr val="002060"/>
                </a:solidFill>
              </a:rPr>
              <a:t>, </a:t>
            </a:r>
            <a:r>
              <a:rPr lang="en-US" i="1" dirty="0" smtClean="0">
                <a:solidFill>
                  <a:srgbClr val="002060"/>
                </a:solidFill>
              </a:rPr>
              <a:t>commitments</a:t>
            </a:r>
            <a:r>
              <a:rPr lang="en-US" dirty="0" smtClean="0">
                <a:solidFill>
                  <a:srgbClr val="002060"/>
                </a:solidFill>
              </a:rPr>
              <a:t> statements, belief statement such as statement on </a:t>
            </a:r>
            <a:r>
              <a:rPr lang="en-US" i="1" dirty="0" smtClean="0">
                <a:solidFill>
                  <a:srgbClr val="002060"/>
                </a:solidFill>
              </a:rPr>
              <a:t>ethics</a:t>
            </a:r>
            <a:r>
              <a:rPr lang="en-US" dirty="0" smtClean="0">
                <a:solidFill>
                  <a:srgbClr val="002060"/>
                </a:solidFill>
              </a:rPr>
              <a:t>.</a:t>
            </a:r>
          </a:p>
          <a:p>
            <a:r>
              <a:rPr lang="en-US" b="1" dirty="0" smtClean="0">
                <a:solidFill>
                  <a:srgbClr val="0066CC"/>
                </a:solidFill>
              </a:rPr>
              <a:t>Professionals</a:t>
            </a:r>
            <a:r>
              <a:rPr lang="en-US" dirty="0" smtClean="0">
                <a:solidFill>
                  <a:srgbClr val="0066CC"/>
                </a:solidFill>
              </a:rPr>
              <a:t> in many professions are </a:t>
            </a:r>
            <a:r>
              <a:rPr lang="en-US" i="1" dirty="0" smtClean="0">
                <a:solidFill>
                  <a:srgbClr val="0066CC"/>
                </a:solidFill>
              </a:rPr>
              <a:t>licensed,</a:t>
            </a:r>
            <a:r>
              <a:rPr lang="en-US" dirty="0" smtClean="0">
                <a:solidFill>
                  <a:srgbClr val="0066CC"/>
                </a:solidFill>
              </a:rPr>
              <a:t> </a:t>
            </a:r>
            <a:r>
              <a:rPr lang="en-US" i="1" dirty="0" smtClean="0">
                <a:solidFill>
                  <a:srgbClr val="0066CC"/>
                </a:solidFill>
              </a:rPr>
              <a:t>certified </a:t>
            </a:r>
            <a:r>
              <a:rPr lang="en-US" dirty="0" smtClean="0">
                <a:solidFill>
                  <a:srgbClr val="0066CC"/>
                </a:solidFill>
              </a:rPr>
              <a:t>and specific initial and </a:t>
            </a:r>
            <a:r>
              <a:rPr lang="en-US" i="1" dirty="0" smtClean="0">
                <a:solidFill>
                  <a:srgbClr val="0066CC"/>
                </a:solidFill>
              </a:rPr>
              <a:t>advanced education</a:t>
            </a:r>
            <a:r>
              <a:rPr lang="en-US" dirty="0" smtClean="0">
                <a:solidFill>
                  <a:srgbClr val="0066CC"/>
                </a:solidFill>
              </a:rPr>
              <a:t>, many require both initial and ongoing testing for admission and maintaining membership.</a:t>
            </a:r>
          </a:p>
          <a:p>
            <a:r>
              <a:rPr lang="en-US" b="1" dirty="0" smtClean="0"/>
              <a:t>Examples of professionals </a:t>
            </a:r>
            <a:r>
              <a:rPr lang="en-US" dirty="0" smtClean="0"/>
              <a:t>: medical doctors, engineers, pilots, etc,..</a:t>
            </a:r>
          </a:p>
          <a:p>
            <a:endParaRPr lang="en-US" dirty="0"/>
          </a:p>
        </p:txBody>
      </p:sp>
      <p:pic>
        <p:nvPicPr>
          <p:cNvPr id="4" name="Picture 3"/>
          <p:cNvPicPr>
            <a:picLocks noChangeAspect="1"/>
          </p:cNvPicPr>
          <p:nvPr/>
        </p:nvPicPr>
        <p:blipFill>
          <a:blip r:embed="rId2"/>
          <a:stretch>
            <a:fillRect/>
          </a:stretch>
        </p:blipFill>
        <p:spPr>
          <a:xfrm>
            <a:off x="5791200" y="227400"/>
            <a:ext cx="2857500" cy="146328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Professionalism :Key elements</a:t>
            </a:r>
            <a:endParaRPr lang="en-US" b="1" dirty="0">
              <a:solidFill>
                <a:srgbClr val="C00000"/>
              </a:solidFill>
            </a:endParaRPr>
          </a:p>
        </p:txBody>
      </p:sp>
      <p:pic>
        <p:nvPicPr>
          <p:cNvPr id="4" name="Content Placeholder 3"/>
          <p:cNvPicPr>
            <a:picLocks noGrp="1" noChangeAspect="1"/>
          </p:cNvPicPr>
          <p:nvPr>
            <p:ph idx="1"/>
          </p:nvPr>
        </p:nvPicPr>
        <p:blipFill>
          <a:blip r:embed="rId2"/>
          <a:stretch>
            <a:fillRect/>
          </a:stretch>
        </p:blipFill>
        <p:spPr>
          <a:xfrm>
            <a:off x="685800" y="1825625"/>
            <a:ext cx="6927675" cy="4351338"/>
          </a:xfrm>
          <a:prstGeom prst="rect">
            <a:avLst/>
          </a:prstGeom>
        </p:spPr>
      </p:pic>
    </p:spTree>
    <p:extLst>
      <p:ext uri="{BB962C8B-B14F-4D97-AF65-F5344CB8AC3E}">
        <p14:creationId xmlns:p14="http://schemas.microsoft.com/office/powerpoint/2010/main" val="4027511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Professionalism </a:t>
            </a:r>
            <a:endParaRPr lang="en-US" b="1" dirty="0"/>
          </a:p>
        </p:txBody>
      </p:sp>
      <p:sp>
        <p:nvSpPr>
          <p:cNvPr id="3" name="Text Placeholder 2"/>
          <p:cNvSpPr>
            <a:spLocks noGrp="1"/>
          </p:cNvSpPr>
          <p:nvPr>
            <p:ph type="body" idx="1"/>
          </p:nvPr>
        </p:nvSpPr>
        <p:spPr/>
        <p:txBody>
          <a:bodyPr/>
          <a:lstStyle/>
          <a:p>
            <a:r>
              <a:rPr lang="en-US" dirty="0" smtClean="0">
                <a:solidFill>
                  <a:srgbClr val="C00000"/>
                </a:solidFill>
              </a:rPr>
              <a:t>Key elements of professionalism</a:t>
            </a:r>
            <a:endParaRPr lang="en-US" dirty="0">
              <a:solidFill>
                <a:srgbClr val="C00000"/>
              </a:solidFill>
            </a:endParaRPr>
          </a:p>
        </p:txBody>
      </p:sp>
      <p:sp>
        <p:nvSpPr>
          <p:cNvPr id="4" name="Content Placeholder 3"/>
          <p:cNvSpPr>
            <a:spLocks noGrp="1"/>
          </p:cNvSpPr>
          <p:nvPr>
            <p:ph sz="half" idx="2"/>
          </p:nvPr>
        </p:nvSpPr>
        <p:spPr/>
        <p:txBody>
          <a:bodyPr/>
          <a:lstStyle/>
          <a:p>
            <a:r>
              <a:rPr lang="en-US" dirty="0" smtClean="0"/>
              <a:t>Excellence</a:t>
            </a:r>
          </a:p>
          <a:p>
            <a:r>
              <a:rPr lang="en-US" dirty="0" smtClean="0"/>
              <a:t>Humanism</a:t>
            </a:r>
          </a:p>
          <a:p>
            <a:r>
              <a:rPr lang="en-US" dirty="0" smtClean="0"/>
              <a:t>Respect</a:t>
            </a:r>
          </a:p>
          <a:p>
            <a:r>
              <a:rPr lang="en-US" dirty="0" smtClean="0"/>
              <a:t>Accountability</a:t>
            </a:r>
          </a:p>
          <a:p>
            <a:r>
              <a:rPr lang="en-US" dirty="0" smtClean="0"/>
              <a:t>Altruism</a:t>
            </a:r>
          </a:p>
          <a:p>
            <a:r>
              <a:rPr lang="en-US" dirty="0" smtClean="0"/>
              <a:t>Integrity</a:t>
            </a:r>
            <a:endParaRPr lang="en-US" dirty="0"/>
          </a:p>
        </p:txBody>
      </p:sp>
      <p:sp>
        <p:nvSpPr>
          <p:cNvPr id="5" name="Text Placeholder 4"/>
          <p:cNvSpPr>
            <a:spLocks noGrp="1"/>
          </p:cNvSpPr>
          <p:nvPr>
            <p:ph type="body" sz="quarter" idx="3"/>
          </p:nvPr>
        </p:nvSpPr>
        <p:spPr/>
        <p:txBody>
          <a:bodyPr/>
          <a:lstStyle/>
          <a:p>
            <a:r>
              <a:rPr lang="en-US" dirty="0" smtClean="0">
                <a:solidFill>
                  <a:srgbClr val="C00000"/>
                </a:solidFill>
              </a:rPr>
              <a:t>Bases of professionalism</a:t>
            </a:r>
            <a:endParaRPr lang="en-US" dirty="0">
              <a:solidFill>
                <a:srgbClr val="C00000"/>
              </a:solidFill>
            </a:endParaRPr>
          </a:p>
        </p:txBody>
      </p:sp>
      <p:sp>
        <p:nvSpPr>
          <p:cNvPr id="6" name="Content Placeholder 5"/>
          <p:cNvSpPr>
            <a:spLocks noGrp="1"/>
          </p:cNvSpPr>
          <p:nvPr>
            <p:ph sz="quarter" idx="4"/>
          </p:nvPr>
        </p:nvSpPr>
        <p:spPr/>
        <p:txBody>
          <a:bodyPr/>
          <a:lstStyle/>
          <a:p>
            <a:r>
              <a:rPr lang="en-US" dirty="0" smtClean="0"/>
              <a:t>Ethical and legal boundaries</a:t>
            </a:r>
          </a:p>
          <a:p>
            <a:r>
              <a:rPr lang="en-US" dirty="0" smtClean="0"/>
              <a:t>Communication skills</a:t>
            </a:r>
          </a:p>
          <a:p>
            <a:r>
              <a:rPr lang="en-US" dirty="0" smtClean="0"/>
              <a:t>Continuing learning </a:t>
            </a:r>
          </a:p>
          <a:p>
            <a:r>
              <a:rPr lang="en-US" dirty="0" smtClean="0"/>
              <a:t>Clinical competence</a:t>
            </a:r>
          </a:p>
          <a:p>
            <a:endParaRPr lang="en-US" dirty="0" smtClean="0"/>
          </a:p>
          <a:p>
            <a:endParaRPr lang="en-US" dirty="0"/>
          </a:p>
        </p:txBody>
      </p:sp>
      <p:pic>
        <p:nvPicPr>
          <p:cNvPr id="7" name="Picture 6"/>
          <p:cNvPicPr>
            <a:picLocks noChangeAspect="1"/>
          </p:cNvPicPr>
          <p:nvPr/>
        </p:nvPicPr>
        <p:blipFill>
          <a:blip r:embed="rId2"/>
          <a:stretch>
            <a:fillRect/>
          </a:stretch>
        </p:blipFill>
        <p:spPr>
          <a:xfrm>
            <a:off x="4954190" y="603164"/>
            <a:ext cx="3237309" cy="1225635"/>
          </a:xfrm>
          <a:prstGeom prst="rect">
            <a:avLst/>
          </a:prstGeom>
        </p:spPr>
      </p:pic>
    </p:spTree>
    <p:extLst>
      <p:ext uri="{BB962C8B-B14F-4D97-AF65-F5344CB8AC3E}">
        <p14:creationId xmlns:p14="http://schemas.microsoft.com/office/powerpoint/2010/main" val="4010138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381000"/>
            <a:ext cx="8458200" cy="7620000"/>
          </a:xfrm>
          <a:prstGeom prst="rect">
            <a:avLst/>
          </a:prstGeom>
        </p:spPr>
      </p:pic>
    </p:spTree>
    <p:extLst>
      <p:ext uri="{BB962C8B-B14F-4D97-AF65-F5344CB8AC3E}">
        <p14:creationId xmlns:p14="http://schemas.microsoft.com/office/powerpoint/2010/main" val="3956463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Key Elements</a:t>
            </a:r>
            <a:endParaRPr lang="en-US" b="1" dirty="0">
              <a:solidFill>
                <a:srgbClr val="C00000"/>
              </a:solidFill>
            </a:endParaRPr>
          </a:p>
        </p:txBody>
      </p:sp>
      <p:sp>
        <p:nvSpPr>
          <p:cNvPr id="3" name="Content Placeholder 2"/>
          <p:cNvSpPr>
            <a:spLocks noGrp="1"/>
          </p:cNvSpPr>
          <p:nvPr>
            <p:ph idx="1"/>
          </p:nvPr>
        </p:nvSpPr>
        <p:spPr/>
        <p:txBody>
          <a:bodyPr>
            <a:normAutofit/>
          </a:bodyPr>
          <a:lstStyle/>
          <a:p>
            <a:pPr>
              <a:defRPr/>
            </a:pPr>
            <a:r>
              <a:rPr lang="en-US" sz="3200" b="1" u="sng" dirty="0" smtClean="0">
                <a:solidFill>
                  <a:srgbClr val="C00000"/>
                </a:solidFill>
              </a:rPr>
              <a:t>Excellence</a:t>
            </a:r>
            <a:r>
              <a:rPr lang="en-US" dirty="0" smtClean="0"/>
              <a:t>: </a:t>
            </a:r>
            <a:r>
              <a:rPr lang="en-US" sz="2800" i="1" dirty="0" smtClean="0"/>
              <a:t>( a talent or quality that is unusually good and surpasses ordinary standards)</a:t>
            </a:r>
          </a:p>
          <a:p>
            <a:pPr>
              <a:buFont typeface="Arial" pitchFamily="34" charset="0"/>
              <a:buChar char="•"/>
              <a:defRPr/>
            </a:pPr>
            <a:r>
              <a:rPr lang="en-US" sz="2800" dirty="0" smtClean="0"/>
              <a:t> Time management /Punctuality</a:t>
            </a:r>
          </a:p>
          <a:p>
            <a:pPr>
              <a:buFont typeface="Arial" pitchFamily="34" charset="0"/>
              <a:buChar char="•"/>
              <a:defRPr/>
            </a:pPr>
            <a:r>
              <a:rPr lang="en-US" sz="2800" dirty="0" smtClean="0"/>
              <a:t> Positive attitude ( enjoy work).</a:t>
            </a:r>
          </a:p>
          <a:p>
            <a:pPr>
              <a:buFont typeface="Arial" pitchFamily="34" charset="0"/>
              <a:buChar char="•"/>
              <a:defRPr/>
            </a:pPr>
            <a:r>
              <a:rPr lang="en-US" sz="2800" dirty="0" smtClean="0"/>
              <a:t> Commitment to life long learning, to exceed ordinary expectations.</a:t>
            </a:r>
          </a:p>
          <a:p>
            <a:pPr>
              <a:buFont typeface="Arial" pitchFamily="34" charset="0"/>
              <a:buChar char="•"/>
              <a:defRPr/>
            </a:pPr>
            <a:r>
              <a:rPr lang="en-US" sz="2800" dirty="0" smtClean="0"/>
              <a:t> </a:t>
            </a:r>
            <a:r>
              <a:rPr lang="en-US" sz="2800" b="1" dirty="0" smtClean="0"/>
              <a:t>Confidentiality.</a:t>
            </a:r>
          </a:p>
          <a:p>
            <a:pPr>
              <a:buFont typeface="Arial" pitchFamily="34" charset="0"/>
              <a:buChar char="•"/>
              <a:defRPr/>
            </a:pPr>
            <a:r>
              <a:rPr lang="en-US" sz="2800" dirty="0" smtClean="0"/>
              <a:t> Consider the language and culture of work.</a:t>
            </a:r>
          </a:p>
          <a:p>
            <a:pPr>
              <a:buFont typeface="Arial" pitchFamily="34" charset="0"/>
              <a:buChar char="•"/>
              <a:defRPr/>
            </a:pPr>
            <a:r>
              <a:rPr lang="en-US" sz="2800" dirty="0" smtClean="0"/>
              <a:t> Give the best of your talents and skills.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Professionalism Course</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b="1" dirty="0" smtClean="0"/>
              <a:t>Course title             :   Professionalism</a:t>
            </a:r>
          </a:p>
          <a:p>
            <a:r>
              <a:rPr lang="en-US" b="1" dirty="0" smtClean="0"/>
              <a:t>Code                       :  SKL 221</a:t>
            </a:r>
          </a:p>
          <a:p>
            <a:r>
              <a:rPr lang="en-US" b="1" dirty="0" smtClean="0"/>
              <a:t>Target                      :  Second year medical students</a:t>
            </a:r>
          </a:p>
          <a:p>
            <a:r>
              <a:rPr lang="en-US" b="1" dirty="0" smtClean="0"/>
              <a:t>Course duration     :   </a:t>
            </a:r>
            <a:r>
              <a:rPr lang="en-US" b="1" dirty="0" smtClean="0">
                <a:solidFill>
                  <a:srgbClr val="C00000"/>
                </a:solidFill>
              </a:rPr>
              <a:t>First semester </a:t>
            </a:r>
          </a:p>
          <a:p>
            <a:r>
              <a:rPr lang="en-US" b="1" dirty="0" smtClean="0"/>
              <a:t>Credit hours            :   Two</a:t>
            </a:r>
            <a:endParaRPr lang="en-U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Key Elements</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sz="2600" b="1" u="sng" dirty="0" smtClean="0">
                <a:solidFill>
                  <a:srgbClr val="C00000"/>
                </a:solidFill>
              </a:rPr>
              <a:t>Humanism</a:t>
            </a:r>
            <a:r>
              <a:rPr lang="en-US" sz="2600" b="1" dirty="0" smtClean="0">
                <a:solidFill>
                  <a:srgbClr val="C00000"/>
                </a:solidFill>
              </a:rPr>
              <a:t>: </a:t>
            </a:r>
            <a:r>
              <a:rPr lang="en-US" sz="2600" dirty="0" smtClean="0"/>
              <a:t>is</a:t>
            </a:r>
            <a:r>
              <a:rPr lang="en-US" sz="2600" b="1" dirty="0" smtClean="0">
                <a:solidFill>
                  <a:srgbClr val="C00000"/>
                </a:solidFill>
              </a:rPr>
              <a:t> </a:t>
            </a:r>
            <a:r>
              <a:rPr lang="en-US" sz="2600" dirty="0" smtClean="0"/>
              <a:t>the way of being, manifested as :</a:t>
            </a:r>
          </a:p>
          <a:p>
            <a:r>
              <a:rPr lang="en-US" sz="2600" dirty="0" smtClean="0"/>
              <a:t>Compassion, empathy</a:t>
            </a:r>
          </a:p>
          <a:p>
            <a:pPr>
              <a:buFont typeface="Arial" charset="0"/>
              <a:buChar char="•"/>
            </a:pPr>
            <a:r>
              <a:rPr lang="en-US" sz="2800" dirty="0" smtClean="0"/>
              <a:t>Encouragement.</a:t>
            </a:r>
          </a:p>
          <a:p>
            <a:pPr>
              <a:buFont typeface="Arial" charset="0"/>
              <a:buChar char="•"/>
            </a:pPr>
            <a:r>
              <a:rPr lang="en-US" sz="2800" dirty="0" smtClean="0"/>
              <a:t> Support.</a:t>
            </a:r>
          </a:p>
          <a:p>
            <a:pPr>
              <a:buFont typeface="Arial" charset="0"/>
              <a:buChar char="•"/>
            </a:pPr>
            <a:r>
              <a:rPr lang="en-US" sz="2800" dirty="0" smtClean="0"/>
              <a:t> Love and care.</a:t>
            </a:r>
          </a:p>
          <a:p>
            <a:pPr>
              <a:buFont typeface="Arial" charset="0"/>
              <a:buChar char="•"/>
            </a:pPr>
            <a:r>
              <a:rPr lang="en-US" sz="2800" dirty="0" smtClean="0"/>
              <a:t> Positive attitude.</a:t>
            </a:r>
          </a:p>
          <a:p>
            <a:pPr>
              <a:buFont typeface="Arial" charset="0"/>
              <a:buChar char="•"/>
            </a:pPr>
            <a:r>
              <a:rPr lang="en-US" sz="2800" dirty="0" smtClean="0"/>
              <a:t>Respect </a:t>
            </a:r>
          </a:p>
          <a:p>
            <a:pPr>
              <a:buFont typeface="Arial" charset="0"/>
              <a:buChar char="•"/>
            </a:pPr>
            <a:r>
              <a:rPr lang="en-US" sz="2800" dirty="0" smtClean="0"/>
              <a:t> Values and integrity.</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Key Elements</a:t>
            </a:r>
            <a:endParaRPr lang="en-US" b="1"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sz="2900" b="1" u="sng" dirty="0" smtClean="0">
                <a:solidFill>
                  <a:srgbClr val="C00000"/>
                </a:solidFill>
              </a:rPr>
              <a:t>Respect</a:t>
            </a:r>
            <a:r>
              <a:rPr lang="en-US" sz="2900" b="1" dirty="0" smtClean="0">
                <a:solidFill>
                  <a:srgbClr val="C00000"/>
                </a:solidFill>
              </a:rPr>
              <a:t>: </a:t>
            </a:r>
          </a:p>
          <a:p>
            <a:pPr>
              <a:buFont typeface="Arial" charset="0"/>
              <a:buChar char="•"/>
            </a:pPr>
            <a:r>
              <a:rPr lang="en-US" dirty="0" smtClean="0">
                <a:solidFill>
                  <a:srgbClr val="0070C0"/>
                </a:solidFill>
              </a:rPr>
              <a:t> </a:t>
            </a:r>
            <a:r>
              <a:rPr lang="en-US" sz="2800" dirty="0" smtClean="0"/>
              <a:t>Respect patients, their families, colleagues, and other healthcare professionals.</a:t>
            </a:r>
          </a:p>
          <a:p>
            <a:pPr>
              <a:buFont typeface="Arial" charset="0"/>
              <a:buChar char="•"/>
            </a:pPr>
            <a:r>
              <a:rPr lang="en-US" sz="2800" dirty="0" smtClean="0"/>
              <a:t> Treat patients with dignity and respect.</a:t>
            </a:r>
          </a:p>
          <a:p>
            <a:pPr>
              <a:buFont typeface="Arial" charset="0"/>
              <a:buChar char="•"/>
            </a:pPr>
            <a:r>
              <a:rPr lang="en-US" sz="2800" dirty="0" smtClean="0"/>
              <a:t> Demonstrated good attitude and effective communication.</a:t>
            </a:r>
          </a:p>
          <a:p>
            <a:pPr>
              <a:buFont typeface="Arial" charset="0"/>
              <a:buChar char="•"/>
            </a:pPr>
            <a:r>
              <a:rPr lang="en-US" sz="2800" dirty="0" smtClean="0"/>
              <a:t>Respect all patients in the same way regardless to their social status and differences.</a:t>
            </a:r>
          </a:p>
          <a:p>
            <a:pPr>
              <a:buFont typeface="Arial" charset="0"/>
              <a:buChar char="•"/>
            </a:pPr>
            <a:r>
              <a:rPr lang="en-US" sz="2800" dirty="0" smtClean="0"/>
              <a:t>Respect for feeling of others</a:t>
            </a:r>
          </a:p>
          <a:p>
            <a:pPr>
              <a:buFont typeface="Arial" charset="0"/>
              <a:buChar char="•"/>
            </a:pPr>
            <a:r>
              <a:rPr lang="en-US" sz="2800" dirty="0" smtClean="0"/>
              <a:t>Respect for rules</a:t>
            </a:r>
          </a:p>
          <a:p>
            <a:pPr>
              <a:buFont typeface="Arial" charset="0"/>
              <a:buChar char="•"/>
            </a:pPr>
            <a:r>
              <a:rPr lang="en-US" sz="2800" dirty="0" smtClean="0"/>
              <a:t>Self-respect</a:t>
            </a:r>
          </a:p>
          <a:p>
            <a:endParaRPr lang="en-US" dirty="0"/>
          </a:p>
        </p:txBody>
      </p:sp>
      <p:pic>
        <p:nvPicPr>
          <p:cNvPr id="4" name="Picture 3"/>
          <p:cNvPicPr>
            <a:picLocks noChangeAspect="1"/>
          </p:cNvPicPr>
          <p:nvPr/>
        </p:nvPicPr>
        <p:blipFill>
          <a:blip r:embed="rId2"/>
          <a:stretch>
            <a:fillRect/>
          </a:stretch>
        </p:blipFill>
        <p:spPr>
          <a:xfrm>
            <a:off x="5867400" y="4572000"/>
            <a:ext cx="2591025" cy="1604963"/>
          </a:xfrm>
          <a:prstGeom prst="rect">
            <a:avLst/>
          </a:prstGeom>
        </p:spPr>
      </p:pic>
      <p:pic>
        <p:nvPicPr>
          <p:cNvPr id="5" name="Picture 4"/>
          <p:cNvPicPr>
            <a:picLocks noChangeAspect="1"/>
          </p:cNvPicPr>
          <p:nvPr/>
        </p:nvPicPr>
        <p:blipFill>
          <a:blip r:embed="rId3"/>
          <a:stretch>
            <a:fillRect/>
          </a:stretch>
        </p:blipFill>
        <p:spPr>
          <a:xfrm>
            <a:off x="5638800" y="39342"/>
            <a:ext cx="2670279" cy="178628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Key Elements </a:t>
            </a:r>
            <a:endParaRPr lang="en-US" b="1"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r>
              <a:rPr lang="en-US" sz="3500" b="1" dirty="0" smtClean="0">
                <a:solidFill>
                  <a:srgbClr val="C00000"/>
                </a:solidFill>
              </a:rPr>
              <a:t>Accountability</a:t>
            </a:r>
            <a:r>
              <a:rPr lang="en-US" sz="3500" b="1" dirty="0" smtClean="0"/>
              <a:t> </a:t>
            </a:r>
            <a:r>
              <a:rPr lang="en-US" dirty="0" smtClean="0"/>
              <a:t>: Accept responsibility</a:t>
            </a:r>
          </a:p>
          <a:p>
            <a:pPr marL="0" indent="0">
              <a:buNone/>
            </a:pPr>
            <a:r>
              <a:rPr lang="en-US" sz="2200" b="1" dirty="0" smtClean="0"/>
              <a:t>Definition</a:t>
            </a:r>
            <a:r>
              <a:rPr lang="en-US" sz="2200" dirty="0" smtClean="0"/>
              <a:t>  : procedures and processes by which one party justifies and takes responsibility for its activities.</a:t>
            </a:r>
          </a:p>
          <a:p>
            <a:pPr marL="0" indent="0">
              <a:buNone/>
            </a:pPr>
            <a:r>
              <a:rPr lang="en-US" sz="2200" u="sng" dirty="0" smtClean="0"/>
              <a:t>It comprises:  </a:t>
            </a:r>
            <a:r>
              <a:rPr lang="en-US" sz="2200" dirty="0" smtClean="0"/>
              <a:t>responsibilities to patients</a:t>
            </a:r>
          </a:p>
          <a:p>
            <a:pPr marL="0" indent="0">
              <a:buNone/>
            </a:pPr>
            <a:r>
              <a:rPr lang="en-US" sz="2200" dirty="0"/>
              <a:t> </a:t>
            </a:r>
            <a:r>
              <a:rPr lang="en-US" sz="2200" dirty="0" smtClean="0"/>
              <a:t>                        patient-physician relationship</a:t>
            </a:r>
          </a:p>
          <a:p>
            <a:pPr marL="0" indent="0">
              <a:buNone/>
            </a:pPr>
            <a:r>
              <a:rPr lang="en-US" sz="2200" dirty="0"/>
              <a:t> </a:t>
            </a:r>
            <a:r>
              <a:rPr lang="en-US" sz="2200" dirty="0" smtClean="0"/>
              <a:t>                        responsibilities to colleagues</a:t>
            </a:r>
          </a:p>
          <a:p>
            <a:pPr marL="0" indent="0">
              <a:buNone/>
            </a:pPr>
            <a:r>
              <a:rPr lang="en-US" sz="2200" dirty="0"/>
              <a:t> </a:t>
            </a:r>
            <a:r>
              <a:rPr lang="en-US" sz="2200" dirty="0" smtClean="0"/>
              <a:t>                        responsibilities to the profession</a:t>
            </a:r>
          </a:p>
          <a:p>
            <a:pPr marL="0" indent="0">
              <a:buNone/>
            </a:pPr>
            <a:r>
              <a:rPr lang="en-US" sz="2200" dirty="0"/>
              <a:t> </a:t>
            </a:r>
            <a:r>
              <a:rPr lang="en-US" sz="2200" dirty="0" smtClean="0"/>
              <a:t>                        responsibilities to the society and public</a:t>
            </a:r>
          </a:p>
          <a:p>
            <a:pPr marL="0" indent="0">
              <a:buNone/>
            </a:pPr>
            <a:r>
              <a:rPr lang="en-US" sz="2200" b="1" u="sng" dirty="0" smtClean="0"/>
              <a:t>5 levels of accountability</a:t>
            </a:r>
            <a:r>
              <a:rPr lang="en-US" sz="2200" dirty="0" smtClean="0"/>
              <a:t>: personal accountability</a:t>
            </a:r>
          </a:p>
          <a:p>
            <a:pPr marL="0" indent="0">
              <a:buNone/>
            </a:pPr>
            <a:r>
              <a:rPr lang="en-US" sz="2200" dirty="0"/>
              <a:t> </a:t>
            </a:r>
            <a:r>
              <a:rPr lang="en-US" sz="2200" dirty="0" smtClean="0"/>
              <a:t>                                             individual accountability</a:t>
            </a:r>
          </a:p>
          <a:p>
            <a:pPr marL="0" indent="0">
              <a:buNone/>
            </a:pPr>
            <a:r>
              <a:rPr lang="en-US" sz="2200" dirty="0"/>
              <a:t> </a:t>
            </a:r>
            <a:r>
              <a:rPr lang="en-US" sz="2200" dirty="0" smtClean="0"/>
              <a:t>                                             team accountability</a:t>
            </a:r>
          </a:p>
          <a:p>
            <a:pPr marL="0" indent="0">
              <a:buNone/>
            </a:pPr>
            <a:r>
              <a:rPr lang="en-US" sz="2200" dirty="0"/>
              <a:t> </a:t>
            </a:r>
            <a:r>
              <a:rPr lang="en-US" sz="2200" dirty="0" smtClean="0"/>
              <a:t>                                             organizational accountability</a:t>
            </a:r>
          </a:p>
          <a:p>
            <a:pPr marL="0" indent="0">
              <a:buNone/>
            </a:pPr>
            <a:r>
              <a:rPr lang="en-US" sz="2200" dirty="0"/>
              <a:t> </a:t>
            </a:r>
            <a:r>
              <a:rPr lang="en-US" sz="2200" dirty="0" smtClean="0"/>
              <a:t>                                             stakeholder accountability</a:t>
            </a:r>
          </a:p>
          <a:p>
            <a:pPr marL="0" indent="0">
              <a:buNone/>
            </a:pPr>
            <a:endParaRPr lang="en-US" dirty="0"/>
          </a:p>
        </p:txBody>
      </p:sp>
    </p:spTree>
    <p:extLst>
      <p:ext uri="{BB962C8B-B14F-4D97-AF65-F5344CB8AC3E}">
        <p14:creationId xmlns:p14="http://schemas.microsoft.com/office/powerpoint/2010/main" val="596909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Meanings of accountability</a:t>
            </a:r>
            <a:endParaRPr lang="en-US" b="1" dirty="0"/>
          </a:p>
        </p:txBody>
      </p:sp>
      <p:sp>
        <p:nvSpPr>
          <p:cNvPr id="3" name="Content Placeholder 2"/>
          <p:cNvSpPr>
            <a:spLocks noGrp="1"/>
          </p:cNvSpPr>
          <p:nvPr>
            <p:ph idx="1"/>
          </p:nvPr>
        </p:nvSpPr>
        <p:spPr/>
        <p:txBody>
          <a:bodyPr/>
          <a:lstStyle/>
          <a:p>
            <a:pPr marL="0" indent="0">
              <a:buNone/>
            </a:pPr>
            <a:r>
              <a:rPr lang="en-US" b="1" dirty="0" smtClean="0">
                <a:solidFill>
                  <a:srgbClr val="7030A0"/>
                </a:solidFill>
              </a:rPr>
              <a:t>1-</a:t>
            </a:r>
            <a:r>
              <a:rPr lang="en-US" dirty="0" smtClean="0"/>
              <a:t> </a:t>
            </a:r>
            <a:r>
              <a:rPr lang="en-US" b="1" dirty="0" smtClean="0">
                <a:solidFill>
                  <a:srgbClr val="7030A0"/>
                </a:solidFill>
              </a:rPr>
              <a:t>Responsibility</a:t>
            </a:r>
            <a:r>
              <a:rPr lang="en-US" dirty="0" smtClean="0">
                <a:solidFill>
                  <a:srgbClr val="7030A0"/>
                </a:solidFill>
              </a:rPr>
              <a:t> : </a:t>
            </a:r>
          </a:p>
          <a:p>
            <a:pPr marL="0" indent="0">
              <a:buNone/>
            </a:pPr>
            <a:r>
              <a:rPr lang="en-US" dirty="0" smtClean="0"/>
              <a:t>To become responsible ( accountable) to patients, their families, society, and community.</a:t>
            </a:r>
          </a:p>
          <a:p>
            <a:pPr marL="0" indent="0">
              <a:buNone/>
            </a:pPr>
            <a:r>
              <a:rPr lang="en-US" dirty="0" smtClean="0"/>
              <a:t>To become accountable for quality of care, resolving conflicts, and upholding principles </a:t>
            </a:r>
          </a:p>
          <a:p>
            <a:pPr marL="0" indent="0">
              <a:buNone/>
            </a:pPr>
            <a:r>
              <a:rPr lang="en-US" dirty="0" smtClean="0"/>
              <a:t>Avoid business of blaming others</a:t>
            </a:r>
          </a:p>
          <a:p>
            <a:pPr marL="0" indent="0">
              <a:buNone/>
            </a:pPr>
            <a:r>
              <a:rPr lang="en-US" dirty="0" smtClean="0"/>
              <a:t>Always consider </a:t>
            </a:r>
            <a:r>
              <a:rPr lang="en-US" b="1" dirty="0" smtClean="0">
                <a:solidFill>
                  <a:srgbClr val="FF0000"/>
                </a:solidFill>
              </a:rPr>
              <a:t>confidentiality</a:t>
            </a:r>
          </a:p>
          <a:p>
            <a:pPr marL="0" indent="0">
              <a:buNone/>
            </a:pPr>
            <a:r>
              <a:rPr lang="en-US" dirty="0" smtClean="0"/>
              <a:t>Honoring patient-physician relationship</a:t>
            </a:r>
          </a:p>
          <a:p>
            <a:pPr marL="0" indent="0">
              <a:buNone/>
            </a:pPr>
            <a:r>
              <a:rPr lang="en-US" dirty="0" smtClean="0"/>
              <a:t>Addressing health needs of public</a:t>
            </a:r>
          </a:p>
          <a:p>
            <a:pPr marL="0" indent="0">
              <a:buNone/>
            </a:pPr>
            <a:r>
              <a:rPr lang="en-US" dirty="0" smtClean="0"/>
              <a:t>Adhering to medicine percepts and upholding principles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190903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Meanings of accountability, cont</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b="1" dirty="0" smtClean="0">
                <a:solidFill>
                  <a:srgbClr val="7030A0"/>
                </a:solidFill>
              </a:rPr>
              <a:t>2-Self regulation in activities</a:t>
            </a:r>
            <a:r>
              <a:rPr lang="en-US" dirty="0" smtClean="0"/>
              <a:t>: physician’s actions and behaviors should reflect good ethical conduct, and no financial conflict in their performance.</a:t>
            </a:r>
          </a:p>
          <a:p>
            <a:pPr marL="0" indent="0">
              <a:buNone/>
            </a:pPr>
            <a:r>
              <a:rPr lang="en-US" b="1" dirty="0" smtClean="0">
                <a:solidFill>
                  <a:srgbClr val="7030A0"/>
                </a:solidFill>
              </a:rPr>
              <a:t>3-Standard setting </a:t>
            </a:r>
            <a:r>
              <a:rPr lang="en-US" dirty="0" smtClean="0"/>
              <a:t>for current and future members of the profession: to maintain professional standards in our day- to -day practices</a:t>
            </a:r>
          </a:p>
          <a:p>
            <a:pPr marL="0" indent="0">
              <a:buNone/>
            </a:pPr>
            <a:r>
              <a:rPr lang="en-US" b="1" dirty="0" smtClean="0">
                <a:solidFill>
                  <a:srgbClr val="7030A0"/>
                </a:solidFill>
              </a:rPr>
              <a:t>4-Ability to resolve conflicts</a:t>
            </a:r>
            <a:r>
              <a:rPr lang="en-US" dirty="0" smtClean="0"/>
              <a:t>: conflicts may be financial or pharmaceutical. There is a need to disclose any conflict that could damage doctor’s accountability.</a:t>
            </a:r>
          </a:p>
          <a:p>
            <a:pPr marL="0" indent="0">
              <a:buNone/>
            </a:pPr>
            <a:r>
              <a:rPr lang="en-US" b="1" dirty="0" smtClean="0">
                <a:solidFill>
                  <a:srgbClr val="7030A0"/>
                </a:solidFill>
              </a:rPr>
              <a:t>5-Free acceptance of duties to serve public</a:t>
            </a:r>
            <a:r>
              <a:rPr lang="en-US" dirty="0" smtClean="0"/>
              <a:t>: doctors accountable for improving standards of health  care of their community , their country and worldwide.</a:t>
            </a:r>
          </a:p>
          <a:p>
            <a:pPr marL="0" indent="0">
              <a:buNone/>
            </a:pPr>
            <a:r>
              <a:rPr lang="en-US" b="1" dirty="0" smtClean="0">
                <a:solidFill>
                  <a:srgbClr val="7030A0"/>
                </a:solidFill>
              </a:rPr>
              <a:t>6- Explain and give reason for actions </a:t>
            </a:r>
            <a:r>
              <a:rPr lang="en-US" dirty="0" smtClean="0"/>
              <a:t>that could have caused harm to the patient, colleagues and community.</a:t>
            </a:r>
          </a:p>
          <a:p>
            <a:pPr marL="0" indent="0">
              <a:buNone/>
            </a:pPr>
            <a:endParaRPr lang="en-US" dirty="0"/>
          </a:p>
        </p:txBody>
      </p:sp>
    </p:spTree>
    <p:extLst>
      <p:ext uri="{BB962C8B-B14F-4D97-AF65-F5344CB8AC3E}">
        <p14:creationId xmlns:p14="http://schemas.microsoft.com/office/powerpoint/2010/main" val="3599274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Accountability is important?</a:t>
            </a:r>
            <a:endParaRPr lang="en-US" b="1" dirty="0"/>
          </a:p>
        </p:txBody>
      </p:sp>
      <p:sp>
        <p:nvSpPr>
          <p:cNvPr id="3" name="Content Placeholder 2"/>
          <p:cNvSpPr>
            <a:spLocks noGrp="1"/>
          </p:cNvSpPr>
          <p:nvPr>
            <p:ph idx="1"/>
          </p:nvPr>
        </p:nvSpPr>
        <p:spPr/>
        <p:txBody>
          <a:bodyPr/>
          <a:lstStyle/>
          <a:p>
            <a:r>
              <a:rPr lang="en-US" dirty="0" smtClean="0"/>
              <a:t>Accountability is the key for providing optimal health care services</a:t>
            </a:r>
          </a:p>
          <a:p>
            <a:r>
              <a:rPr lang="en-US" dirty="0" smtClean="0"/>
              <a:t>Accountability enables continuing improvement in healthcare system</a:t>
            </a:r>
          </a:p>
          <a:p>
            <a:r>
              <a:rPr lang="en-US" dirty="0" smtClean="0"/>
              <a:t>Accountability helps in protecting the rights of patients</a:t>
            </a:r>
          </a:p>
          <a:p>
            <a:r>
              <a:rPr lang="en-US" dirty="0" smtClean="0"/>
              <a:t>Accountability is essential in resolving conflicts</a:t>
            </a:r>
          </a:p>
          <a:p>
            <a:r>
              <a:rPr lang="en-US" dirty="0" smtClean="0"/>
              <a:t>Accountability is essential for building trust and ensuring that workplace environment is safe and healthy</a:t>
            </a:r>
          </a:p>
          <a:p>
            <a:r>
              <a:rPr lang="en-US" dirty="0" smtClean="0"/>
              <a:t>Accountability reflects behavior and attitude of responsible people.</a:t>
            </a:r>
            <a:endParaRPr lang="en-US" dirty="0"/>
          </a:p>
        </p:txBody>
      </p:sp>
    </p:spTree>
    <p:extLst>
      <p:ext uri="{BB962C8B-B14F-4D97-AF65-F5344CB8AC3E}">
        <p14:creationId xmlns:p14="http://schemas.microsoft.com/office/powerpoint/2010/main" val="4027751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Social Accountability Of A Medical Doctor</a:t>
            </a:r>
            <a:endParaRPr lang="en-US" b="1" dirty="0"/>
          </a:p>
        </p:txBody>
      </p:sp>
      <p:sp>
        <p:nvSpPr>
          <p:cNvPr id="3" name="Content Placeholder 2"/>
          <p:cNvSpPr>
            <a:spLocks noGrp="1"/>
          </p:cNvSpPr>
          <p:nvPr>
            <p:ph idx="1"/>
          </p:nvPr>
        </p:nvSpPr>
        <p:spPr/>
        <p:txBody>
          <a:bodyPr/>
          <a:lstStyle/>
          <a:p>
            <a:r>
              <a:rPr lang="en-US" dirty="0" smtClean="0"/>
              <a:t>Enhancing the community health through education and other community related services</a:t>
            </a:r>
          </a:p>
          <a:p>
            <a:r>
              <a:rPr lang="en-US" dirty="0" smtClean="0"/>
              <a:t>Contributing by research on community health problems and working with team conducting such studies</a:t>
            </a:r>
          </a:p>
          <a:p>
            <a:r>
              <a:rPr lang="en-US" dirty="0" smtClean="0"/>
              <a:t>Committing self to volunteer work that help in improving health care and awareness about diseases in community.</a:t>
            </a:r>
            <a:endParaRPr lang="en-US" dirty="0"/>
          </a:p>
        </p:txBody>
      </p:sp>
    </p:spTree>
    <p:extLst>
      <p:ext uri="{BB962C8B-B14F-4D97-AF65-F5344CB8AC3E}">
        <p14:creationId xmlns:p14="http://schemas.microsoft.com/office/powerpoint/2010/main" val="3345369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Key Elements</a:t>
            </a:r>
            <a:endParaRPr lang="en-US" b="1" dirty="0">
              <a:solidFill>
                <a:srgbClr val="C00000"/>
              </a:solidFill>
            </a:endParaRPr>
          </a:p>
        </p:txBody>
      </p:sp>
      <p:sp>
        <p:nvSpPr>
          <p:cNvPr id="3" name="Content Placeholder 2"/>
          <p:cNvSpPr>
            <a:spLocks noGrp="1"/>
          </p:cNvSpPr>
          <p:nvPr>
            <p:ph idx="1"/>
          </p:nvPr>
        </p:nvSpPr>
        <p:spPr/>
        <p:txBody>
          <a:bodyPr>
            <a:normAutofit/>
          </a:bodyPr>
          <a:lstStyle/>
          <a:p>
            <a:pPr>
              <a:defRPr/>
            </a:pPr>
            <a:r>
              <a:rPr lang="en-US" sz="2900" b="1" dirty="0" smtClean="0">
                <a:solidFill>
                  <a:srgbClr val="C00000"/>
                </a:solidFill>
              </a:rPr>
              <a:t>Altruism:  </a:t>
            </a:r>
          </a:p>
          <a:p>
            <a:pPr>
              <a:buFont typeface="Arial" pitchFamily="34" charset="0"/>
              <a:buChar char="•"/>
              <a:defRPr/>
            </a:pPr>
            <a:r>
              <a:rPr lang="en-US" sz="2800" dirty="0" smtClean="0">
                <a:solidFill>
                  <a:srgbClr val="0070C0"/>
                </a:solidFill>
              </a:rPr>
              <a:t> </a:t>
            </a:r>
            <a:r>
              <a:rPr lang="en-US" sz="2400" dirty="0" smtClean="0"/>
              <a:t>Put the patient first. </a:t>
            </a:r>
          </a:p>
          <a:p>
            <a:pPr>
              <a:buFont typeface="Arial" pitchFamily="34" charset="0"/>
              <a:buChar char="•"/>
              <a:defRPr/>
            </a:pPr>
            <a:r>
              <a:rPr lang="en-US" sz="2400" dirty="0" smtClean="0"/>
              <a:t> Avoid any conflict between your needs and the patients’ rights. </a:t>
            </a:r>
          </a:p>
          <a:p>
            <a:pPr>
              <a:buFont typeface="Arial" pitchFamily="34" charset="0"/>
              <a:buChar char="•"/>
              <a:defRPr/>
            </a:pPr>
            <a:r>
              <a:rPr lang="en-US" sz="2400" dirty="0" smtClean="0"/>
              <a:t> Give full commitment to your patient.</a:t>
            </a:r>
          </a:p>
          <a:p>
            <a:pPr>
              <a:buFont typeface="Arial" pitchFamily="34" charset="0"/>
              <a:buChar char="•"/>
              <a:defRPr/>
            </a:pPr>
            <a:r>
              <a:rPr lang="en-US" sz="2400" dirty="0" smtClean="0"/>
              <a:t> Avoid any financial or relationship biases that could have any negative impact on the patient-doctor relationship</a:t>
            </a:r>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Elements of Altruism</a:t>
            </a:r>
            <a:br>
              <a:rPr lang="en-US" b="1" dirty="0" smtClean="0"/>
            </a:br>
            <a:endParaRPr lang="en-US" b="1" dirty="0"/>
          </a:p>
        </p:txBody>
      </p:sp>
      <p:sp>
        <p:nvSpPr>
          <p:cNvPr id="3" name="Content Placeholder 2"/>
          <p:cNvSpPr>
            <a:spLocks noGrp="1"/>
          </p:cNvSpPr>
          <p:nvPr>
            <p:ph idx="1"/>
          </p:nvPr>
        </p:nvSpPr>
        <p:spPr/>
        <p:txBody>
          <a:bodyPr/>
          <a:lstStyle/>
          <a:p>
            <a:r>
              <a:rPr lang="en-US" dirty="0" smtClean="0"/>
              <a:t>Donate time to humanitarian causes (</a:t>
            </a:r>
            <a:r>
              <a:rPr lang="en-US" dirty="0" err="1" smtClean="0"/>
              <a:t>eg</a:t>
            </a:r>
            <a:r>
              <a:rPr lang="en-US" dirty="0" smtClean="0"/>
              <a:t>. doctors with no borders)</a:t>
            </a:r>
          </a:p>
          <a:p>
            <a:r>
              <a:rPr lang="en-US" dirty="0" smtClean="0"/>
              <a:t>Help to treat patients who are poor or cannot afford the cost of the service.</a:t>
            </a:r>
          </a:p>
          <a:p>
            <a:r>
              <a:rPr lang="en-US" dirty="0" smtClean="0"/>
              <a:t>Going beyond the call of duty to help patients</a:t>
            </a:r>
          </a:p>
          <a:p>
            <a:r>
              <a:rPr lang="en-US" dirty="0" smtClean="0"/>
              <a:t>Show selfless behavior and the willingness to serve others, particularly those in need.</a:t>
            </a:r>
          </a:p>
          <a:p>
            <a:r>
              <a:rPr lang="en-US" dirty="0" smtClean="0"/>
              <a:t>Unselfish concern for the welfare of others</a:t>
            </a:r>
          </a:p>
          <a:p>
            <a:r>
              <a:rPr lang="en-US" dirty="0" smtClean="0"/>
              <a:t>Subordinate your own interest to the interest of others.</a:t>
            </a:r>
            <a:endParaRPr lang="en-US" dirty="0"/>
          </a:p>
        </p:txBody>
      </p:sp>
    </p:spTree>
    <p:extLst>
      <p:ext uri="{BB962C8B-B14F-4D97-AF65-F5344CB8AC3E}">
        <p14:creationId xmlns:p14="http://schemas.microsoft.com/office/powerpoint/2010/main" val="3420448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Key Elements</a:t>
            </a:r>
            <a:endParaRPr lang="en-US" b="1" dirty="0">
              <a:solidFill>
                <a:srgbClr val="C00000"/>
              </a:solidFill>
            </a:endParaRPr>
          </a:p>
        </p:txBody>
      </p:sp>
      <p:sp>
        <p:nvSpPr>
          <p:cNvPr id="3" name="Content Placeholder 2"/>
          <p:cNvSpPr>
            <a:spLocks noGrp="1"/>
          </p:cNvSpPr>
          <p:nvPr>
            <p:ph idx="1"/>
          </p:nvPr>
        </p:nvSpPr>
        <p:spPr/>
        <p:txBody>
          <a:bodyPr>
            <a:normAutofit lnSpcReduction="10000"/>
          </a:bodyPr>
          <a:lstStyle/>
          <a:p>
            <a:pPr>
              <a:defRPr/>
            </a:pPr>
            <a:r>
              <a:rPr lang="en-US" sz="3600" b="1" dirty="0" smtClean="0">
                <a:solidFill>
                  <a:srgbClr val="C00000"/>
                </a:solidFill>
              </a:rPr>
              <a:t>Integrity :  </a:t>
            </a:r>
          </a:p>
          <a:p>
            <a:pPr>
              <a:buFont typeface="Arial" pitchFamily="34" charset="0"/>
              <a:buChar char="•"/>
              <a:defRPr/>
            </a:pPr>
            <a:r>
              <a:rPr lang="en-US" sz="2800" dirty="0" smtClean="0">
                <a:solidFill>
                  <a:srgbClr val="0070C0"/>
                </a:solidFill>
              </a:rPr>
              <a:t> </a:t>
            </a:r>
            <a:r>
              <a:rPr lang="en-US" sz="2800" dirty="0" smtClean="0"/>
              <a:t>Be a principle-based person.</a:t>
            </a:r>
          </a:p>
          <a:p>
            <a:pPr>
              <a:buFont typeface="Arial" pitchFamily="34" charset="0"/>
              <a:buChar char="•"/>
              <a:defRPr/>
            </a:pPr>
            <a:r>
              <a:rPr lang="en-US" sz="2800" dirty="0" smtClean="0"/>
              <a:t> Be honest, and stand by your words.</a:t>
            </a:r>
          </a:p>
          <a:p>
            <a:pPr>
              <a:buFont typeface="Arial" pitchFamily="34" charset="0"/>
              <a:buChar char="•"/>
              <a:defRPr/>
            </a:pPr>
            <a:r>
              <a:rPr lang="en-US" sz="2800" dirty="0" smtClean="0"/>
              <a:t> Be fair.</a:t>
            </a:r>
          </a:p>
          <a:p>
            <a:pPr>
              <a:buFont typeface="Arial" pitchFamily="34" charset="0"/>
              <a:buChar char="•"/>
              <a:defRPr/>
            </a:pPr>
            <a:r>
              <a:rPr lang="en-US" sz="2800" dirty="0" smtClean="0"/>
              <a:t> Do not abuse your position/authority.</a:t>
            </a:r>
          </a:p>
          <a:p>
            <a:pPr>
              <a:buFont typeface="Arial" pitchFamily="34" charset="0"/>
              <a:buChar char="•"/>
              <a:defRPr/>
            </a:pPr>
            <a:r>
              <a:rPr lang="en-US" sz="2800" dirty="0" smtClean="0"/>
              <a:t> Do what you say.</a:t>
            </a:r>
          </a:p>
          <a:p>
            <a:pPr>
              <a:buFont typeface="Arial" pitchFamily="34" charset="0"/>
              <a:buChar char="•"/>
              <a:defRPr/>
            </a:pPr>
            <a:r>
              <a:rPr lang="en-US" sz="2800" dirty="0" smtClean="0"/>
              <a:t> Behave in a good manner whether you are watched or not.</a:t>
            </a:r>
          </a:p>
          <a:p>
            <a:pPr>
              <a:buFont typeface="Arial" pitchFamily="34" charset="0"/>
              <a:buChar char="•"/>
              <a:defRPr/>
            </a:pPr>
            <a:r>
              <a:rPr lang="en-US" sz="2800" dirty="0" smtClean="0"/>
              <a:t> Adhere to good work-place ethics</a:t>
            </a:r>
            <a:r>
              <a:rPr lang="en-US" sz="2800" dirty="0" smtClean="0">
                <a:solidFill>
                  <a:srgbClr val="0070C0"/>
                </a:solidFill>
              </a:rPr>
              <a: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Professionalism</a:t>
            </a:r>
            <a:br>
              <a:rPr lang="en-US" b="1" dirty="0" smtClean="0">
                <a:solidFill>
                  <a:srgbClr val="C00000"/>
                </a:solidFill>
              </a:rPr>
            </a:br>
            <a:r>
              <a:rPr lang="en-US" b="1" dirty="0" smtClean="0">
                <a:solidFill>
                  <a:srgbClr val="C00000"/>
                </a:solidFill>
              </a:rPr>
              <a:t>Orientation and Introduction to the Course</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Aim and objectives of the professionalism course</a:t>
            </a:r>
          </a:p>
          <a:p>
            <a:r>
              <a:rPr lang="en-US" dirty="0" smtClean="0"/>
              <a:t>Teaching and learning strategies </a:t>
            </a:r>
          </a:p>
          <a:p>
            <a:r>
              <a:rPr lang="en-US" dirty="0" smtClean="0"/>
              <a:t>Student’s assessment and evaluation</a:t>
            </a:r>
          </a:p>
          <a:p>
            <a:r>
              <a:rPr lang="en-US" dirty="0" smtClean="0">
                <a:solidFill>
                  <a:schemeClr val="accent2">
                    <a:lumMod val="50000"/>
                  </a:schemeClr>
                </a:solidFill>
              </a:rPr>
              <a:t>References</a:t>
            </a:r>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Integrity</a:t>
            </a:r>
            <a:r>
              <a:rPr lang="en-US" dirty="0" smtClean="0"/>
              <a:t> </a:t>
            </a:r>
            <a:endParaRPr lang="en-US" dirty="0"/>
          </a:p>
        </p:txBody>
      </p:sp>
      <p:sp>
        <p:nvSpPr>
          <p:cNvPr id="3" name="Content Placeholder 2"/>
          <p:cNvSpPr>
            <a:spLocks noGrp="1"/>
          </p:cNvSpPr>
          <p:nvPr>
            <p:ph idx="1"/>
          </p:nvPr>
        </p:nvSpPr>
        <p:spPr/>
        <p:txBody>
          <a:bodyPr>
            <a:noAutofit/>
          </a:bodyPr>
          <a:lstStyle/>
          <a:p>
            <a:r>
              <a:rPr lang="en-US" sz="2000" dirty="0" smtClean="0">
                <a:ea typeface="ＭＳ Ｐゴシック" charset="-128"/>
              </a:rPr>
              <a:t>Integrity is about demonstrating the values you hold and applying in your day-to day practice</a:t>
            </a:r>
          </a:p>
          <a:p>
            <a:pPr>
              <a:buFont typeface="Arial" pitchFamily="34" charset="0"/>
              <a:buChar char="•"/>
            </a:pPr>
            <a:r>
              <a:rPr lang="en-US" sz="2000" dirty="0" smtClean="0">
                <a:ea typeface="ＭＳ Ｐゴシック" charset="-128"/>
              </a:rPr>
              <a:t>Highest standards of behavior.</a:t>
            </a:r>
          </a:p>
          <a:p>
            <a:pPr>
              <a:buFont typeface="Arial" pitchFamily="34" charset="0"/>
              <a:buChar char="•"/>
            </a:pPr>
            <a:r>
              <a:rPr lang="en-US" sz="2000" dirty="0" smtClean="0">
                <a:ea typeface="ＭＳ Ｐゴシック" charset="-128"/>
              </a:rPr>
              <a:t>Refusal to violate one’s personal professional codes.</a:t>
            </a:r>
          </a:p>
          <a:p>
            <a:pPr>
              <a:buFont typeface="Arial" pitchFamily="34" charset="0"/>
              <a:buChar char="•"/>
            </a:pPr>
            <a:r>
              <a:rPr lang="en-US" sz="2000" dirty="0" smtClean="0">
                <a:ea typeface="ＭＳ Ｐゴシック" charset="-128"/>
              </a:rPr>
              <a:t>Being fair, honest and truthful.</a:t>
            </a:r>
          </a:p>
          <a:p>
            <a:pPr>
              <a:buFont typeface="Arial" pitchFamily="34" charset="0"/>
              <a:buChar char="•"/>
            </a:pPr>
            <a:r>
              <a:rPr lang="en-US" sz="2000" dirty="0" smtClean="0">
                <a:ea typeface="ＭＳ Ｐゴシック" charset="-128"/>
              </a:rPr>
              <a:t>Avoidance of relationships that allow personal gain to supersede the best interest of patients.</a:t>
            </a:r>
          </a:p>
          <a:p>
            <a:pPr>
              <a:buFont typeface="Arial" pitchFamily="34" charset="0"/>
              <a:buChar char="•"/>
            </a:pPr>
            <a:r>
              <a:rPr lang="en-US" sz="2000" dirty="0" smtClean="0">
                <a:ea typeface="ＭＳ Ｐゴシック" charset="-128"/>
              </a:rPr>
              <a:t>Not working in the darkness or involved in any behavior that aims at harming others or taking their rights without their knowledge.</a:t>
            </a:r>
          </a:p>
          <a:p>
            <a:pPr>
              <a:buFont typeface="Arial" pitchFamily="34" charset="0"/>
              <a:buChar char="•"/>
            </a:pPr>
            <a:endParaRPr lang="en-US"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Integrity</a:t>
            </a:r>
            <a:r>
              <a:rPr lang="en-US" dirty="0" smtClean="0">
                <a:solidFill>
                  <a:srgbClr val="C00000"/>
                </a:solidFill>
              </a:rPr>
              <a:t> ..cont</a:t>
            </a:r>
            <a:r>
              <a:rPr lang="en-US" dirty="0" smtClean="0"/>
              <a:t>.</a:t>
            </a:r>
            <a:endParaRPr lang="en-US" dirty="0"/>
          </a:p>
        </p:txBody>
      </p:sp>
      <p:sp>
        <p:nvSpPr>
          <p:cNvPr id="3" name="Content Placeholder 2"/>
          <p:cNvSpPr>
            <a:spLocks noGrp="1"/>
          </p:cNvSpPr>
          <p:nvPr>
            <p:ph idx="1"/>
          </p:nvPr>
        </p:nvSpPr>
        <p:spPr/>
        <p:txBody>
          <a:bodyPr>
            <a:normAutofit/>
          </a:bodyPr>
          <a:lstStyle/>
          <a:p>
            <a:r>
              <a:rPr lang="en-US" sz="2000" dirty="0"/>
              <a:t>Keeping one’s word.</a:t>
            </a:r>
          </a:p>
          <a:p>
            <a:r>
              <a:rPr lang="en-US" sz="2000" dirty="0"/>
              <a:t>  Avoidance of relationships that allow personal gain to supersede the best interest of patients.</a:t>
            </a:r>
          </a:p>
          <a:p>
            <a:r>
              <a:rPr lang="en-US" sz="2000" dirty="0"/>
              <a:t>  Not working in the darkness or involved in any behavior that aims at harming others or taking their rights without their knowledge</a:t>
            </a:r>
          </a:p>
        </p:txBody>
      </p:sp>
    </p:spTree>
    <p:extLst>
      <p:ext uri="{BB962C8B-B14F-4D97-AF65-F5344CB8AC3E}">
        <p14:creationId xmlns:p14="http://schemas.microsoft.com/office/powerpoint/2010/main" val="3707147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References </a:t>
            </a:r>
            <a:endParaRPr lang="en-US" b="1" dirty="0">
              <a:solidFill>
                <a:srgbClr val="C00000"/>
              </a:solidFill>
            </a:endParaRPr>
          </a:p>
        </p:txBody>
      </p:sp>
      <p:sp>
        <p:nvSpPr>
          <p:cNvPr id="3" name="Content Placeholder 2"/>
          <p:cNvSpPr>
            <a:spLocks noGrp="1"/>
          </p:cNvSpPr>
          <p:nvPr>
            <p:ph idx="1"/>
          </p:nvPr>
        </p:nvSpPr>
        <p:spPr/>
        <p:txBody>
          <a:bodyPr/>
          <a:lstStyle/>
          <a:p>
            <a:pPr marL="457200" indent="-457200">
              <a:buFont typeface="+mj-lt"/>
              <a:buAutoNum type="alphaLcParenR"/>
            </a:pPr>
            <a:r>
              <a:rPr lang="en-US" dirty="0" smtClean="0"/>
              <a:t>Feldman. M , Christensen. J. behavioral medicine . A guide for clinical practice(latest edition).New York. McGraw- Hill Medical</a:t>
            </a:r>
          </a:p>
          <a:p>
            <a:pPr marL="457200" indent="-457200">
              <a:buFont typeface="+mj-lt"/>
              <a:buAutoNum type="alphaLcParenR"/>
            </a:pPr>
            <a:r>
              <a:rPr lang="en-US" dirty="0" err="1" smtClean="0"/>
              <a:t>Spandorfer</a:t>
            </a:r>
            <a:r>
              <a:rPr lang="en-US" dirty="0" smtClean="0"/>
              <a:t>. J, Pohl.CA , </a:t>
            </a:r>
            <a:r>
              <a:rPr lang="en-US" dirty="0" err="1" smtClean="0"/>
              <a:t>Rattner</a:t>
            </a:r>
            <a:r>
              <a:rPr lang="en-US" dirty="0" smtClean="0"/>
              <a:t> .SL, Nasca.TJ. professionalism in medicine. A case-based guide for medical students ( latest edition).Cambridge University Press.UK.</a:t>
            </a:r>
          </a:p>
          <a:p>
            <a:pPr marL="457200" indent="-457200">
              <a:buFont typeface="+mj-lt"/>
              <a:buAutoNum type="alphaLcParenR"/>
            </a:pPr>
            <a:r>
              <a:rPr lang="en-US" dirty="0" smtClean="0"/>
              <a:t>Stern. DT. Measuring medical professionalism ( latest edition).Oxford University Press.UK</a:t>
            </a:r>
          </a:p>
          <a:p>
            <a:pPr marL="457200" indent="-457200">
              <a:buFont typeface="+mj-lt"/>
              <a:buAutoNum type="alphaLcParenR"/>
            </a:pPr>
            <a:r>
              <a:rPr lang="en-US" b="1" dirty="0" smtClean="0">
                <a:solidFill>
                  <a:srgbClr val="C00000"/>
                </a:solidFill>
              </a:rPr>
              <a:t>References recommended by tutors</a:t>
            </a:r>
            <a:r>
              <a:rPr lang="en-US" dirty="0" smtClean="0">
                <a:solidFill>
                  <a:srgbClr val="C00000"/>
                </a:solidFill>
              </a:rPr>
              <a:t>.</a:t>
            </a:r>
          </a:p>
          <a:p>
            <a:pPr marL="457200" indent="-457200">
              <a:buFont typeface="+mj-lt"/>
              <a:buAutoNum type="alphaLcParenR"/>
            </a:pPr>
            <a:endParaRPr lang="en-US" dirty="0" smtClean="0"/>
          </a:p>
          <a:p>
            <a:pPr marL="457200" indent="-457200">
              <a:buFont typeface="+mj-lt"/>
              <a:buAutoNum type="alphaLcParenR"/>
            </a:pPr>
            <a:endParaRPr lang="en-US" dirty="0"/>
          </a:p>
        </p:txBody>
      </p:sp>
    </p:spTree>
    <p:extLst>
      <p:ext uri="{BB962C8B-B14F-4D97-AF65-F5344CB8AC3E}">
        <p14:creationId xmlns:p14="http://schemas.microsoft.com/office/powerpoint/2010/main" val="4107614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Aims of the course</a:t>
            </a:r>
            <a:endParaRPr lang="en-US" b="1" dirty="0">
              <a:solidFill>
                <a:srgbClr val="0070C0"/>
              </a:solidFill>
            </a:endParaRPr>
          </a:p>
        </p:txBody>
      </p:sp>
      <p:sp>
        <p:nvSpPr>
          <p:cNvPr id="3" name="Content Placeholder 2"/>
          <p:cNvSpPr>
            <a:spLocks noGrp="1"/>
          </p:cNvSpPr>
          <p:nvPr>
            <p:ph idx="1"/>
          </p:nvPr>
        </p:nvSpPr>
        <p:spPr/>
        <p:txBody>
          <a:bodyPr>
            <a:normAutofit/>
          </a:bodyPr>
          <a:lstStyle/>
          <a:p>
            <a:r>
              <a:rPr lang="en-US" sz="2800" dirty="0" smtClean="0"/>
              <a:t>The aim of the course is to have a graduate medical students with commitment to highest standards of excellence in the future practice of medicine and to sustain the interest ,welfare and safety of the patients.</a:t>
            </a:r>
          </a:p>
          <a:p>
            <a:r>
              <a:rPr lang="en-US" sz="2800" dirty="0" smtClean="0"/>
              <a:t>To display adequate responsibility towards the needs of the society.</a:t>
            </a:r>
          </a:p>
          <a:p>
            <a:endParaRPr lang="en-US" sz="2800" dirty="0"/>
          </a:p>
        </p:txBody>
      </p:sp>
    </p:spTree>
    <p:extLst>
      <p:ext uri="{BB962C8B-B14F-4D97-AF65-F5344CB8AC3E}">
        <p14:creationId xmlns:p14="http://schemas.microsoft.com/office/powerpoint/2010/main" val="2186160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Objectives of the course</a:t>
            </a:r>
            <a:endParaRPr lang="en-US" b="1" dirty="0">
              <a:solidFill>
                <a:srgbClr val="0070C0"/>
              </a:solidFill>
            </a:endParaRPr>
          </a:p>
        </p:txBody>
      </p:sp>
      <p:sp>
        <p:nvSpPr>
          <p:cNvPr id="3" name="Content Placeholder 2"/>
          <p:cNvSpPr>
            <a:spLocks noGrp="1"/>
          </p:cNvSpPr>
          <p:nvPr>
            <p:ph idx="1"/>
          </p:nvPr>
        </p:nvSpPr>
        <p:spPr/>
        <p:txBody>
          <a:bodyPr/>
          <a:lstStyle/>
          <a:p>
            <a:r>
              <a:rPr lang="en-US" dirty="0" smtClean="0"/>
              <a:t>Define the attribute of professionalism</a:t>
            </a:r>
          </a:p>
          <a:p>
            <a:r>
              <a:rPr lang="en-US" dirty="0" smtClean="0"/>
              <a:t>Practice effectively in teamwork during an inter-professional activity</a:t>
            </a:r>
          </a:p>
          <a:p>
            <a:r>
              <a:rPr lang="en-US" dirty="0" smtClean="0"/>
              <a:t>Demonstrate the attributes and behavior of a professional medical student</a:t>
            </a:r>
          </a:p>
          <a:p>
            <a:r>
              <a:rPr lang="en-US" dirty="0" smtClean="0"/>
              <a:t>Recognize and mange conflicts at work place</a:t>
            </a:r>
          </a:p>
          <a:p>
            <a:r>
              <a:rPr lang="en-US" dirty="0" smtClean="0"/>
              <a:t>Demonstrate commitment of life long learning and professional development and the capacity for reflection and self –evaluation</a:t>
            </a:r>
          </a:p>
          <a:p>
            <a:r>
              <a:rPr lang="en-US" dirty="0" smtClean="0"/>
              <a:t>Work effectively with patients , their families, colleagues and other health professionals.</a:t>
            </a:r>
          </a:p>
          <a:p>
            <a:r>
              <a:rPr lang="en-US" dirty="0" smtClean="0"/>
              <a:t>Practice as a volunteer for the community services in collaboration with health societies and agencies.</a:t>
            </a:r>
            <a:endParaRPr lang="en-US" dirty="0"/>
          </a:p>
        </p:txBody>
      </p:sp>
    </p:spTree>
    <p:extLst>
      <p:ext uri="{BB962C8B-B14F-4D97-AF65-F5344CB8AC3E}">
        <p14:creationId xmlns:p14="http://schemas.microsoft.com/office/powerpoint/2010/main" val="2908729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0C0"/>
                </a:solidFill>
              </a:rPr>
              <a:t>Professionalism course: Topics / Sessions</a:t>
            </a:r>
            <a:endParaRPr lang="en-US" b="1" dirty="0">
              <a:solidFill>
                <a:srgbClr val="0070C0"/>
              </a:solidFill>
            </a:endParaRPr>
          </a:p>
        </p:txBody>
      </p:sp>
      <p:sp>
        <p:nvSpPr>
          <p:cNvPr id="3" name="Content Placeholder 2"/>
          <p:cNvSpPr>
            <a:spLocks noGrp="1"/>
          </p:cNvSpPr>
          <p:nvPr>
            <p:ph idx="1"/>
          </p:nvPr>
        </p:nvSpPr>
        <p:spPr/>
        <p:txBody>
          <a:bodyPr>
            <a:normAutofit/>
          </a:bodyPr>
          <a:lstStyle/>
          <a:p>
            <a:r>
              <a:rPr lang="en-US" sz="2400" dirty="0" smtClean="0">
                <a:solidFill>
                  <a:srgbClr val="FF0000"/>
                </a:solidFill>
              </a:rPr>
              <a:t>Eight </a:t>
            </a:r>
            <a:r>
              <a:rPr lang="en-US" sz="2400" dirty="0" smtClean="0"/>
              <a:t>topics :</a:t>
            </a:r>
          </a:p>
          <a:p>
            <a:pPr marL="0" indent="0">
              <a:buNone/>
            </a:pPr>
            <a:r>
              <a:rPr lang="en-US" sz="2400" dirty="0" smtClean="0"/>
              <a:t>One hour each </a:t>
            </a:r>
            <a:r>
              <a:rPr lang="en-US" sz="2400" dirty="0" smtClean="0">
                <a:solidFill>
                  <a:srgbClr val="FF0000"/>
                </a:solidFill>
              </a:rPr>
              <a:t>EXCEPT THREE  </a:t>
            </a:r>
            <a:r>
              <a:rPr lang="en-US" sz="2400" dirty="0" smtClean="0"/>
              <a:t>topics given in two sessions ( 2 hours),other topics one hour </a:t>
            </a:r>
          </a:p>
          <a:p>
            <a:pPr marL="0" indent="0">
              <a:buNone/>
            </a:pPr>
            <a:endParaRPr lang="en-US" sz="2400" dirty="0" smtClean="0"/>
          </a:p>
          <a:p>
            <a:r>
              <a:rPr lang="en-US" sz="2400" dirty="0" smtClean="0"/>
              <a:t>For details about the course  ,read the </a:t>
            </a:r>
            <a:r>
              <a:rPr lang="en-US" sz="2400" u="sng" dirty="0" smtClean="0"/>
              <a:t>guide</a:t>
            </a:r>
            <a:r>
              <a:rPr lang="en-US" sz="2400" dirty="0" smtClean="0"/>
              <a:t> for tutors and students.</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0C0"/>
                </a:solidFill>
              </a:rPr>
              <a:t>Teaching methods</a:t>
            </a:r>
            <a:endParaRPr lang="en-US" b="1" dirty="0">
              <a:solidFill>
                <a:srgbClr val="0070C0"/>
              </a:solidFill>
            </a:endParaRPr>
          </a:p>
        </p:txBody>
      </p:sp>
      <p:sp>
        <p:nvSpPr>
          <p:cNvPr id="3" name="Content Placeholder 2"/>
          <p:cNvSpPr>
            <a:spLocks noGrp="1"/>
          </p:cNvSpPr>
          <p:nvPr>
            <p:ph idx="1"/>
          </p:nvPr>
        </p:nvSpPr>
        <p:spPr/>
        <p:txBody>
          <a:bodyPr>
            <a:normAutofit/>
          </a:bodyPr>
          <a:lstStyle/>
          <a:p>
            <a:r>
              <a:rPr lang="en-US" sz="3200" dirty="0" smtClean="0"/>
              <a:t>Interactive lecture/group discussion</a:t>
            </a:r>
          </a:p>
          <a:p>
            <a:r>
              <a:rPr lang="en-US" sz="3200" dirty="0" smtClean="0"/>
              <a:t>Student led </a:t>
            </a:r>
            <a:r>
              <a:rPr lang="en-US" sz="3200" dirty="0" smtClean="0">
                <a:solidFill>
                  <a:schemeClr val="tx1"/>
                </a:solidFill>
              </a:rPr>
              <a:t>seminar/team based learning</a:t>
            </a:r>
          </a:p>
          <a:p>
            <a:r>
              <a:rPr lang="en-US" sz="3200" dirty="0" smtClean="0"/>
              <a:t>Inter-professional team</a:t>
            </a:r>
          </a:p>
          <a:p>
            <a:r>
              <a:rPr lang="en-US" sz="3200" dirty="0" smtClean="0"/>
              <a:t>Preparation of volunteering works and awareness campaigns</a:t>
            </a:r>
          </a:p>
          <a:p>
            <a:r>
              <a:rPr lang="en-US" sz="3200" dirty="0" smtClean="0"/>
              <a:t>Attending seminars in collaboration with health education.</a:t>
            </a:r>
          </a:p>
          <a:p>
            <a:r>
              <a:rPr lang="en-US" sz="3200" dirty="0" smtClean="0"/>
              <a:t>Others.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0C0"/>
                </a:solidFill>
              </a:rPr>
              <a:t>Teaching methods</a:t>
            </a:r>
            <a:r>
              <a:rPr lang="en-US" b="1" dirty="0" smtClean="0">
                <a:solidFill>
                  <a:srgbClr val="C00000"/>
                </a:solidFill>
              </a:rPr>
              <a:t/>
            </a:r>
            <a:br>
              <a:rPr lang="en-US" b="1" dirty="0" smtClean="0">
                <a:solidFill>
                  <a:srgbClr val="C00000"/>
                </a:solidFill>
              </a:rPr>
            </a:br>
            <a:r>
              <a:rPr lang="en-US" sz="2000" b="1" i="1" dirty="0" smtClean="0"/>
              <a:t>student led seminar, projects , projects &amp; other activities  </a:t>
            </a:r>
            <a:endParaRPr lang="en-US" sz="2000" b="1" i="1" dirty="0"/>
          </a:p>
        </p:txBody>
      </p:sp>
      <p:sp>
        <p:nvSpPr>
          <p:cNvPr id="3" name="Content Placeholder 2"/>
          <p:cNvSpPr>
            <a:spLocks noGrp="1"/>
          </p:cNvSpPr>
          <p:nvPr>
            <p:ph idx="1"/>
          </p:nvPr>
        </p:nvSpPr>
        <p:spPr/>
        <p:txBody>
          <a:bodyPr>
            <a:normAutofit/>
          </a:bodyPr>
          <a:lstStyle/>
          <a:p>
            <a:r>
              <a:rPr lang="en-US" dirty="0" smtClean="0"/>
              <a:t>Includes assignments and projects. Students at each group will be divided into </a:t>
            </a:r>
            <a:r>
              <a:rPr lang="en-US" b="1" dirty="0" smtClean="0"/>
              <a:t>3 subgroups </a:t>
            </a:r>
            <a:r>
              <a:rPr lang="en-US" dirty="0" smtClean="0"/>
              <a:t>at the beginning of the academic year. </a:t>
            </a:r>
          </a:p>
          <a:p>
            <a:r>
              <a:rPr lang="en-US" dirty="0" smtClean="0"/>
              <a:t>Each subgroup shall participate in </a:t>
            </a:r>
            <a:r>
              <a:rPr lang="en-US" b="1" dirty="0" smtClean="0"/>
              <a:t>one </a:t>
            </a:r>
            <a:r>
              <a:rPr lang="en-US" dirty="0" smtClean="0"/>
              <a:t>topic/session ( preparation, discussion and presentation).</a:t>
            </a:r>
          </a:p>
          <a:p>
            <a:r>
              <a:rPr lang="en-US" dirty="0" smtClean="0"/>
              <a:t>Materials of the topic , summary handouts and references and instructions will be given to involved group earlier at the start of the course and before the day of the session to help in preparing the topic.</a:t>
            </a:r>
            <a:endParaRPr lang="en-US" dirty="0"/>
          </a:p>
          <a:p>
            <a:r>
              <a:rPr lang="en-US" dirty="0" smtClean="0"/>
              <a:t>Students in the presenting group will be evaluated after presentation and discussion.</a:t>
            </a:r>
          </a:p>
          <a:p>
            <a:r>
              <a:rPr lang="en-US" dirty="0" smtClean="0"/>
              <a:t>Evaluation of the involved group will be counted with continuous assessment ( 40 marks)</a:t>
            </a:r>
          </a:p>
          <a:p>
            <a:r>
              <a:rPr lang="en-US" dirty="0" smtClean="0">
                <a:solidFill>
                  <a:srgbClr val="FF0000"/>
                </a:solidFill>
              </a:rPr>
              <a:t>All students must attend all activities.</a:t>
            </a:r>
            <a:endParaRPr lang="en-US" dirty="0">
              <a:solidFill>
                <a:srgbClr val="FF0000"/>
              </a:solidFill>
            </a:endParaRPr>
          </a:p>
        </p:txBody>
      </p:sp>
    </p:spTree>
    <p:extLst>
      <p:ext uri="{BB962C8B-B14F-4D97-AF65-F5344CB8AC3E}">
        <p14:creationId xmlns:p14="http://schemas.microsoft.com/office/powerpoint/2010/main" val="3822602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0C0"/>
                </a:solidFill>
              </a:rPr>
              <a:t>Student’s Evaluation &amp; Assessment</a:t>
            </a:r>
            <a:endParaRPr lang="en-US" b="1" dirty="0">
              <a:solidFill>
                <a:srgbClr val="0070C0"/>
              </a:solidFill>
            </a:endParaRPr>
          </a:p>
        </p:txBody>
      </p:sp>
      <p:sp>
        <p:nvSpPr>
          <p:cNvPr id="3" name="Content Placeholder 2"/>
          <p:cNvSpPr>
            <a:spLocks noGrp="1"/>
          </p:cNvSpPr>
          <p:nvPr>
            <p:ph idx="1"/>
          </p:nvPr>
        </p:nvSpPr>
        <p:spPr/>
        <p:txBody>
          <a:bodyPr>
            <a:normAutofit/>
          </a:bodyPr>
          <a:lstStyle/>
          <a:p>
            <a:r>
              <a:rPr lang="en-US" sz="2800" b="1" dirty="0" smtClean="0"/>
              <a:t> CA</a:t>
            </a:r>
            <a:r>
              <a:rPr lang="en-US" sz="2800" dirty="0" smtClean="0"/>
              <a:t>: seminar ,activities, projects, tutor evaluation and mini-OSCE ,  total </a:t>
            </a:r>
            <a:r>
              <a:rPr lang="en-US" sz="2800" b="1" dirty="0" smtClean="0"/>
              <a:t>40 marks</a:t>
            </a:r>
          </a:p>
          <a:p>
            <a:r>
              <a:rPr lang="en-US" sz="2800" dirty="0" smtClean="0"/>
              <a:t>Participation in group discussion and activities will also be evaluated even for one session topics.</a:t>
            </a:r>
          </a:p>
          <a:p>
            <a:r>
              <a:rPr lang="en-US" sz="2800" dirty="0" smtClean="0">
                <a:solidFill>
                  <a:srgbClr val="C00000"/>
                </a:solidFill>
              </a:rPr>
              <a:t>No repeat of evaluation for absence from a session</a:t>
            </a:r>
            <a:r>
              <a:rPr lang="en-US" sz="2800" dirty="0" smtClean="0"/>
              <a:t>.</a:t>
            </a:r>
          </a:p>
          <a:p>
            <a:endParaRPr lang="en-US" sz="2800" dirty="0"/>
          </a:p>
          <a:p>
            <a:r>
              <a:rPr lang="en-US" sz="2800" b="1" dirty="0" smtClean="0"/>
              <a:t>FINAL</a:t>
            </a:r>
            <a:r>
              <a:rPr lang="en-US" sz="2800" dirty="0" smtClean="0"/>
              <a:t>: MCQs &amp; SAQs = </a:t>
            </a:r>
            <a:r>
              <a:rPr lang="en-US" sz="2800" b="1" dirty="0" smtClean="0"/>
              <a:t>60 marks</a:t>
            </a:r>
          </a:p>
          <a:p>
            <a:endParaRPr lang="en-US" sz="2800" dirty="0"/>
          </a:p>
          <a:p>
            <a:r>
              <a:rPr lang="en-US" sz="2800" dirty="0" smtClean="0"/>
              <a:t>Total mark = </a:t>
            </a:r>
            <a:r>
              <a:rPr lang="en-US" sz="2800" b="1" dirty="0" smtClean="0"/>
              <a:t>100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2215</TotalTime>
  <Words>1795</Words>
  <Application>Microsoft Office PowerPoint</Application>
  <PresentationFormat>On-screen Show (4:3)</PresentationFormat>
  <Paragraphs>209</Paragraphs>
  <Slides>32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ＭＳ Ｐゴシック</vt:lpstr>
      <vt:lpstr>Arial</vt:lpstr>
      <vt:lpstr>Calibri</vt:lpstr>
      <vt:lpstr>Calibri Light</vt:lpstr>
      <vt:lpstr>Office Theme</vt:lpstr>
      <vt:lpstr> Professionalism Orientation ,Overview  Key Elements Accountability ,Integrity and Altruism </vt:lpstr>
      <vt:lpstr>Professionalism Course</vt:lpstr>
      <vt:lpstr>Professionalism Orientation and Introduction to the Course</vt:lpstr>
      <vt:lpstr>Aims of the course</vt:lpstr>
      <vt:lpstr>Objectives of the course</vt:lpstr>
      <vt:lpstr>Professionalism course: Topics / Sessions</vt:lpstr>
      <vt:lpstr>Teaching methods</vt:lpstr>
      <vt:lpstr>Teaching methods student led seminar, projects , projects &amp; other activities  </vt:lpstr>
      <vt:lpstr>Student’s Evaluation &amp; Assessment</vt:lpstr>
      <vt:lpstr>Professionalism course SKL-221 Overview </vt:lpstr>
      <vt:lpstr>Professionalism &amp; Key elements contents:</vt:lpstr>
      <vt:lpstr>Definitions of Professionalism</vt:lpstr>
      <vt:lpstr>Why Professionalism Is Important?</vt:lpstr>
      <vt:lpstr>Professionalism In Medicine</vt:lpstr>
      <vt:lpstr>Concepts of Professionalism</vt:lpstr>
      <vt:lpstr>Professionalism :Key elements</vt:lpstr>
      <vt:lpstr>Professionalism </vt:lpstr>
      <vt:lpstr>PowerPoint Presentation</vt:lpstr>
      <vt:lpstr>Key Elements</vt:lpstr>
      <vt:lpstr>Key Elements</vt:lpstr>
      <vt:lpstr>Key Elements</vt:lpstr>
      <vt:lpstr>Key Elements </vt:lpstr>
      <vt:lpstr>Meanings of accountability</vt:lpstr>
      <vt:lpstr>Meanings of accountability, cont.</vt:lpstr>
      <vt:lpstr>Why Accountability is important?</vt:lpstr>
      <vt:lpstr>Social Accountability Of A Medical Doctor</vt:lpstr>
      <vt:lpstr>Key Elements</vt:lpstr>
      <vt:lpstr>Elements of Altruism </vt:lpstr>
      <vt:lpstr>Key Elements</vt:lpstr>
      <vt:lpstr>Integrity </vt:lpstr>
      <vt:lpstr>Integrity ..cont.</vt:lpstr>
      <vt:lpstr>References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Professionalism course ovwerview</dc:title>
  <dc:creator>Dr.Hannan</dc:creator>
  <cp:lastModifiedBy>Hanan Al-Habib</cp:lastModifiedBy>
  <cp:revision>404</cp:revision>
  <dcterms:created xsi:type="dcterms:W3CDTF">2010-08-07T09:19:20Z</dcterms:created>
  <dcterms:modified xsi:type="dcterms:W3CDTF">2018-09-17T09:24:18Z</dcterms:modified>
</cp:coreProperties>
</file>