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1" r:id="rId13"/>
    <p:sldId id="272" r:id="rId14"/>
    <p:sldId id="285" r:id="rId15"/>
    <p:sldId id="273" r:id="rId16"/>
    <p:sldId id="274" r:id="rId17"/>
    <p:sldId id="275" r:id="rId18"/>
    <p:sldId id="276" r:id="rId19"/>
    <p:sldId id="280" r:id="rId20"/>
    <p:sldId id="277" r:id="rId21"/>
    <p:sldId id="278" r:id="rId22"/>
    <p:sldId id="267" r:id="rId23"/>
    <p:sldId id="268" r:id="rId24"/>
    <p:sldId id="269" r:id="rId25"/>
    <p:sldId id="286" r:id="rId26"/>
    <p:sldId id="283" r:id="rId27"/>
    <p:sldId id="279" r:id="rId28"/>
    <p:sldId id="281" r:id="rId29"/>
    <p:sldId id="282" r:id="rId30"/>
    <p:sldId id="270" r:id="rId31"/>
    <p:sldId id="287" r:id="rId32"/>
    <p:sldId id="284" r:id="rId33"/>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956" autoAdjust="0"/>
    <p:restoredTop sz="94660"/>
  </p:normalViewPr>
  <p:slideViewPr>
    <p:cSldViewPr snapToGrid="0">
      <p:cViewPr>
        <p:scale>
          <a:sx n="58" d="100"/>
          <a:sy n="58" d="100"/>
        </p:scale>
        <p:origin x="-960" y="-1194"/>
      </p:cViewPr>
      <p:guideLst>
        <p:guide orient="horz" pos="2160"/>
        <p:guide pos="3840"/>
      </p:guideLst>
    </p:cSldViewPr>
  </p:slideViewPr>
  <p:notesTextViewPr>
    <p:cViewPr>
      <p:scale>
        <a:sx n="1" d="1"/>
        <a:sy n="1" d="1"/>
      </p:scale>
      <p:origin x="0" y="0"/>
    </p:cViewPr>
  </p:notesTextViewPr>
  <p:sorterViewPr>
    <p:cViewPr>
      <p:scale>
        <a:sx n="100" d="100"/>
        <a:sy n="100" d="100"/>
      </p:scale>
      <p:origin x="0" y="-1072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D22DFA5-F4D0-42D2-B853-46D65366F15A}" type="datetimeFigureOut">
              <a:rPr lang="ar-SA" smtClean="0"/>
              <a:t>27/02/1440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FA6FFF6-1F72-4A42-9174-3E4F4DAFB6E9}" type="slidenum">
              <a:rPr lang="ar-SA" smtClean="0"/>
              <a:t>‹#›</a:t>
            </a:fld>
            <a:endParaRPr lang="ar-SA"/>
          </a:p>
        </p:txBody>
      </p:sp>
    </p:spTree>
    <p:extLst>
      <p:ext uri="{BB962C8B-B14F-4D97-AF65-F5344CB8AC3E}">
        <p14:creationId xmlns:p14="http://schemas.microsoft.com/office/powerpoint/2010/main" val="717327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22DFA5-F4D0-42D2-B853-46D65366F15A}" type="datetimeFigureOut">
              <a:rPr lang="ar-SA" smtClean="0"/>
              <a:t>27/02/1440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FA6FFF6-1F72-4A42-9174-3E4F4DAFB6E9}" type="slidenum">
              <a:rPr lang="ar-SA" smtClean="0"/>
              <a:t>‹#›</a:t>
            </a:fld>
            <a:endParaRPr lang="ar-SA"/>
          </a:p>
        </p:txBody>
      </p:sp>
    </p:spTree>
    <p:extLst>
      <p:ext uri="{BB962C8B-B14F-4D97-AF65-F5344CB8AC3E}">
        <p14:creationId xmlns:p14="http://schemas.microsoft.com/office/powerpoint/2010/main" val="1448783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22DFA5-F4D0-42D2-B853-46D65366F15A}" type="datetimeFigureOut">
              <a:rPr lang="ar-SA" smtClean="0"/>
              <a:t>27/02/1440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FA6FFF6-1F72-4A42-9174-3E4F4DAFB6E9}" type="slidenum">
              <a:rPr lang="ar-SA" smtClean="0"/>
              <a:t>‹#›</a:t>
            </a:fld>
            <a:endParaRPr lang="ar-SA"/>
          </a:p>
        </p:txBody>
      </p:sp>
    </p:spTree>
    <p:extLst>
      <p:ext uri="{BB962C8B-B14F-4D97-AF65-F5344CB8AC3E}">
        <p14:creationId xmlns:p14="http://schemas.microsoft.com/office/powerpoint/2010/main" val="623801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22DFA5-F4D0-42D2-B853-46D65366F15A}" type="datetimeFigureOut">
              <a:rPr lang="ar-SA" smtClean="0"/>
              <a:t>27/02/1440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FA6FFF6-1F72-4A42-9174-3E4F4DAFB6E9}" type="slidenum">
              <a:rPr lang="ar-SA" smtClean="0"/>
              <a:t>‹#›</a:t>
            </a:fld>
            <a:endParaRPr lang="ar-SA"/>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245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22DFA5-F4D0-42D2-B853-46D65366F15A}" type="datetimeFigureOut">
              <a:rPr lang="ar-SA" smtClean="0"/>
              <a:t>27/02/1440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FA6FFF6-1F72-4A42-9174-3E4F4DAFB6E9}" type="slidenum">
              <a:rPr lang="ar-SA" smtClean="0"/>
              <a:t>‹#›</a:t>
            </a:fld>
            <a:endParaRPr lang="ar-SA"/>
          </a:p>
        </p:txBody>
      </p:sp>
    </p:spTree>
    <p:extLst>
      <p:ext uri="{BB962C8B-B14F-4D97-AF65-F5344CB8AC3E}">
        <p14:creationId xmlns:p14="http://schemas.microsoft.com/office/powerpoint/2010/main" val="18474891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D22DFA5-F4D0-42D2-B853-46D65366F15A}" type="datetimeFigureOut">
              <a:rPr lang="ar-SA" smtClean="0"/>
              <a:t>27/02/1440</a:t>
            </a:fld>
            <a:endParaRPr lang="ar-SA"/>
          </a:p>
        </p:txBody>
      </p:sp>
      <p:sp>
        <p:nvSpPr>
          <p:cNvPr id="4"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FA6FFF6-1F72-4A42-9174-3E4F4DAFB6E9}" type="slidenum">
              <a:rPr lang="ar-SA" smtClean="0"/>
              <a:t>‹#›</a:t>
            </a:fld>
            <a:endParaRPr lang="ar-SA"/>
          </a:p>
        </p:txBody>
      </p:sp>
    </p:spTree>
    <p:extLst>
      <p:ext uri="{BB962C8B-B14F-4D97-AF65-F5344CB8AC3E}">
        <p14:creationId xmlns:p14="http://schemas.microsoft.com/office/powerpoint/2010/main" val="24535329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D22DFA5-F4D0-42D2-B853-46D65366F15A}" type="datetimeFigureOut">
              <a:rPr lang="ar-SA" smtClean="0"/>
              <a:t>27/02/1440</a:t>
            </a:fld>
            <a:endParaRPr lang="ar-SA"/>
          </a:p>
        </p:txBody>
      </p:sp>
      <p:sp>
        <p:nvSpPr>
          <p:cNvPr id="4"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FA6FFF6-1F72-4A42-9174-3E4F4DAFB6E9}" type="slidenum">
              <a:rPr lang="ar-SA" smtClean="0"/>
              <a:t>‹#›</a:t>
            </a:fld>
            <a:endParaRPr lang="ar-SA"/>
          </a:p>
        </p:txBody>
      </p:sp>
    </p:spTree>
    <p:extLst>
      <p:ext uri="{BB962C8B-B14F-4D97-AF65-F5344CB8AC3E}">
        <p14:creationId xmlns:p14="http://schemas.microsoft.com/office/powerpoint/2010/main" val="30724285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22DFA5-F4D0-42D2-B853-46D65366F15A}" type="datetimeFigureOut">
              <a:rPr lang="ar-SA" smtClean="0"/>
              <a:t>27/02/1440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FA6FFF6-1F72-4A42-9174-3E4F4DAFB6E9}" type="slidenum">
              <a:rPr lang="ar-SA" smtClean="0"/>
              <a:t>‹#›</a:t>
            </a:fld>
            <a:endParaRPr lang="ar-SA"/>
          </a:p>
        </p:txBody>
      </p:sp>
    </p:spTree>
    <p:extLst>
      <p:ext uri="{BB962C8B-B14F-4D97-AF65-F5344CB8AC3E}">
        <p14:creationId xmlns:p14="http://schemas.microsoft.com/office/powerpoint/2010/main" val="3564537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22DFA5-F4D0-42D2-B853-46D65366F15A}" type="datetimeFigureOut">
              <a:rPr lang="ar-SA" smtClean="0"/>
              <a:t>27/02/1440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FA6FFF6-1F72-4A42-9174-3E4F4DAFB6E9}" type="slidenum">
              <a:rPr lang="ar-SA" smtClean="0"/>
              <a:t>‹#›</a:t>
            </a:fld>
            <a:endParaRPr lang="ar-SA"/>
          </a:p>
        </p:txBody>
      </p:sp>
    </p:spTree>
    <p:extLst>
      <p:ext uri="{BB962C8B-B14F-4D97-AF65-F5344CB8AC3E}">
        <p14:creationId xmlns:p14="http://schemas.microsoft.com/office/powerpoint/2010/main" val="2752305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DD22DFA5-F4D0-42D2-B853-46D65366F15A}" type="datetimeFigureOut">
              <a:rPr lang="ar-SA" smtClean="0"/>
              <a:t>27/02/1440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FA6FFF6-1F72-4A42-9174-3E4F4DAFB6E9}" type="slidenum">
              <a:rPr lang="ar-SA" smtClean="0"/>
              <a:t>‹#›</a:t>
            </a:fld>
            <a:endParaRPr lang="ar-SA"/>
          </a:p>
        </p:txBody>
      </p:sp>
    </p:spTree>
    <p:extLst>
      <p:ext uri="{BB962C8B-B14F-4D97-AF65-F5344CB8AC3E}">
        <p14:creationId xmlns:p14="http://schemas.microsoft.com/office/powerpoint/2010/main" val="1761043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22DFA5-F4D0-42D2-B853-46D65366F15A}" type="datetimeFigureOut">
              <a:rPr lang="ar-SA" smtClean="0"/>
              <a:t>27/02/1440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FA6FFF6-1F72-4A42-9174-3E4F4DAFB6E9}" type="slidenum">
              <a:rPr lang="ar-SA" smtClean="0"/>
              <a:t>‹#›</a:t>
            </a:fld>
            <a:endParaRPr lang="ar-SA"/>
          </a:p>
        </p:txBody>
      </p:sp>
    </p:spTree>
    <p:extLst>
      <p:ext uri="{BB962C8B-B14F-4D97-AF65-F5344CB8AC3E}">
        <p14:creationId xmlns:p14="http://schemas.microsoft.com/office/powerpoint/2010/main" val="1011325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D22DFA5-F4D0-42D2-B853-46D65366F15A}" type="datetimeFigureOut">
              <a:rPr lang="ar-SA" smtClean="0"/>
              <a:t>27/02/1440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FA6FFF6-1F72-4A42-9174-3E4F4DAFB6E9}" type="slidenum">
              <a:rPr lang="ar-SA" smtClean="0"/>
              <a:t>‹#›</a:t>
            </a:fld>
            <a:endParaRPr lang="ar-SA"/>
          </a:p>
        </p:txBody>
      </p:sp>
    </p:spTree>
    <p:extLst>
      <p:ext uri="{BB962C8B-B14F-4D97-AF65-F5344CB8AC3E}">
        <p14:creationId xmlns:p14="http://schemas.microsoft.com/office/powerpoint/2010/main" val="253443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D22DFA5-F4D0-42D2-B853-46D65366F15A}" type="datetimeFigureOut">
              <a:rPr lang="ar-SA" smtClean="0"/>
              <a:t>27/02/1440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3FA6FFF6-1F72-4A42-9174-3E4F4DAFB6E9}" type="slidenum">
              <a:rPr lang="ar-SA" smtClean="0"/>
              <a:t>‹#›</a:t>
            </a:fld>
            <a:endParaRPr lang="ar-SA"/>
          </a:p>
        </p:txBody>
      </p:sp>
    </p:spTree>
    <p:extLst>
      <p:ext uri="{BB962C8B-B14F-4D97-AF65-F5344CB8AC3E}">
        <p14:creationId xmlns:p14="http://schemas.microsoft.com/office/powerpoint/2010/main" val="822546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DD22DFA5-F4D0-42D2-B853-46D65366F15A}" type="datetimeFigureOut">
              <a:rPr lang="ar-SA" smtClean="0"/>
              <a:t>27/02/1440</a:t>
            </a:fld>
            <a:endParaRPr lang="ar-SA"/>
          </a:p>
        </p:txBody>
      </p:sp>
      <p:sp>
        <p:nvSpPr>
          <p:cNvPr id="5" name="Footer Placeholder 3"/>
          <p:cNvSpPr>
            <a:spLocks noGrp="1"/>
          </p:cNvSpPr>
          <p:nvPr>
            <p:ph type="ftr" sz="quarter" idx="11"/>
          </p:nvPr>
        </p:nvSpPr>
        <p:spPr/>
        <p:txBody>
          <a:bodyPr/>
          <a:lstStyle/>
          <a:p>
            <a:endParaRPr lang="ar-SA"/>
          </a:p>
        </p:txBody>
      </p:sp>
      <p:sp>
        <p:nvSpPr>
          <p:cNvPr id="6" name="Slide Number Placeholder 4"/>
          <p:cNvSpPr>
            <a:spLocks noGrp="1"/>
          </p:cNvSpPr>
          <p:nvPr>
            <p:ph type="sldNum" sz="quarter" idx="12"/>
          </p:nvPr>
        </p:nvSpPr>
        <p:spPr/>
        <p:txBody>
          <a:bodyPr/>
          <a:lstStyle/>
          <a:p>
            <a:fld id="{3FA6FFF6-1F72-4A42-9174-3E4F4DAFB6E9}" type="slidenum">
              <a:rPr lang="ar-SA" smtClean="0"/>
              <a:t>‹#›</a:t>
            </a:fld>
            <a:endParaRPr lang="ar-SA"/>
          </a:p>
        </p:txBody>
      </p:sp>
    </p:spTree>
    <p:extLst>
      <p:ext uri="{BB962C8B-B14F-4D97-AF65-F5344CB8AC3E}">
        <p14:creationId xmlns:p14="http://schemas.microsoft.com/office/powerpoint/2010/main" val="1558286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D22DFA5-F4D0-42D2-B853-46D65366F15A}" type="datetimeFigureOut">
              <a:rPr lang="ar-SA" smtClean="0"/>
              <a:t>27/02/1440</a:t>
            </a:fld>
            <a:endParaRPr lang="ar-SA"/>
          </a:p>
        </p:txBody>
      </p:sp>
      <p:sp>
        <p:nvSpPr>
          <p:cNvPr id="5" name="Footer Placeholder 2"/>
          <p:cNvSpPr>
            <a:spLocks noGrp="1"/>
          </p:cNvSpPr>
          <p:nvPr>
            <p:ph type="ftr" sz="quarter" idx="11"/>
          </p:nvPr>
        </p:nvSpPr>
        <p:spPr/>
        <p:txBody>
          <a:bodyPr/>
          <a:lstStyle/>
          <a:p>
            <a:endParaRPr lang="ar-SA"/>
          </a:p>
        </p:txBody>
      </p:sp>
      <p:sp>
        <p:nvSpPr>
          <p:cNvPr id="6" name="Slide Number Placeholder 3"/>
          <p:cNvSpPr>
            <a:spLocks noGrp="1"/>
          </p:cNvSpPr>
          <p:nvPr>
            <p:ph type="sldNum" sz="quarter" idx="12"/>
          </p:nvPr>
        </p:nvSpPr>
        <p:spPr/>
        <p:txBody>
          <a:bodyPr/>
          <a:lstStyle/>
          <a:p>
            <a:fld id="{3FA6FFF6-1F72-4A42-9174-3E4F4DAFB6E9}" type="slidenum">
              <a:rPr lang="ar-SA" smtClean="0"/>
              <a:t>‹#›</a:t>
            </a:fld>
            <a:endParaRPr lang="ar-SA"/>
          </a:p>
        </p:txBody>
      </p:sp>
    </p:spTree>
    <p:extLst>
      <p:ext uri="{BB962C8B-B14F-4D97-AF65-F5344CB8AC3E}">
        <p14:creationId xmlns:p14="http://schemas.microsoft.com/office/powerpoint/2010/main" val="3789477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DD22DFA5-F4D0-42D2-B853-46D65366F15A}" type="datetimeFigureOut">
              <a:rPr lang="ar-SA" smtClean="0"/>
              <a:t>27/02/1440</a:t>
            </a:fld>
            <a:endParaRPr lang="ar-SA"/>
          </a:p>
        </p:txBody>
      </p:sp>
      <p:sp>
        <p:nvSpPr>
          <p:cNvPr id="5" name="Footer Placeholder 5"/>
          <p:cNvSpPr>
            <a:spLocks noGrp="1"/>
          </p:cNvSpPr>
          <p:nvPr>
            <p:ph type="ftr" sz="quarter" idx="11"/>
          </p:nvPr>
        </p:nvSpPr>
        <p:spPr/>
        <p:txBody>
          <a:bodyPr/>
          <a:lstStyle/>
          <a:p>
            <a:endParaRPr lang="ar-SA"/>
          </a:p>
        </p:txBody>
      </p:sp>
      <p:sp>
        <p:nvSpPr>
          <p:cNvPr id="6" name="Slide Number Placeholder 6"/>
          <p:cNvSpPr>
            <a:spLocks noGrp="1"/>
          </p:cNvSpPr>
          <p:nvPr>
            <p:ph type="sldNum" sz="quarter" idx="12"/>
          </p:nvPr>
        </p:nvSpPr>
        <p:spPr/>
        <p:txBody>
          <a:bodyPr/>
          <a:lstStyle/>
          <a:p>
            <a:fld id="{3FA6FFF6-1F72-4A42-9174-3E4F4DAFB6E9}" type="slidenum">
              <a:rPr lang="ar-SA" smtClean="0"/>
              <a:t>‹#›</a:t>
            </a:fld>
            <a:endParaRPr lang="ar-SA"/>
          </a:p>
        </p:txBody>
      </p:sp>
    </p:spTree>
    <p:extLst>
      <p:ext uri="{BB962C8B-B14F-4D97-AF65-F5344CB8AC3E}">
        <p14:creationId xmlns:p14="http://schemas.microsoft.com/office/powerpoint/2010/main" val="452892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22DFA5-F4D0-42D2-B853-46D65366F15A}" type="datetimeFigureOut">
              <a:rPr lang="ar-SA" smtClean="0"/>
              <a:t>27/02/1440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FA6FFF6-1F72-4A42-9174-3E4F4DAFB6E9}" type="slidenum">
              <a:rPr lang="ar-SA" smtClean="0"/>
              <a:t>‹#›</a:t>
            </a:fld>
            <a:endParaRPr lang="ar-SA"/>
          </a:p>
        </p:txBody>
      </p:sp>
    </p:spTree>
    <p:extLst>
      <p:ext uri="{BB962C8B-B14F-4D97-AF65-F5344CB8AC3E}">
        <p14:creationId xmlns:p14="http://schemas.microsoft.com/office/powerpoint/2010/main" val="924359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DD22DFA5-F4D0-42D2-B853-46D65366F15A}" type="datetimeFigureOut">
              <a:rPr lang="ar-SA" smtClean="0"/>
              <a:t>27/02/1440</a:t>
            </a:fld>
            <a:endParaRPr lang="ar-SA"/>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ar-SA"/>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FA6FFF6-1F72-4A42-9174-3E4F4DAFB6E9}" type="slidenum">
              <a:rPr lang="ar-SA" smtClean="0"/>
              <a:t>‹#›</a:t>
            </a:fld>
            <a:endParaRPr lang="ar-SA"/>
          </a:p>
        </p:txBody>
      </p:sp>
    </p:spTree>
    <p:extLst>
      <p:ext uri="{BB962C8B-B14F-4D97-AF65-F5344CB8AC3E}">
        <p14:creationId xmlns:p14="http://schemas.microsoft.com/office/powerpoint/2010/main" val="291301500"/>
      </p:ext>
    </p:extLst>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 id="2147483748" r:id="rId17"/>
  </p:sldLayoutIdLst>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physiotherapyboard.gov.au/registration-standar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rtl="0"/>
            <a:r>
              <a:rPr lang="en-US" sz="4400" b="1" dirty="0"/>
              <a:t>Continuous Professional Development</a:t>
            </a:r>
            <a:r>
              <a:rPr lang="en-US" sz="4400" dirty="0"/>
              <a:t/>
            </a:r>
            <a:br>
              <a:rPr lang="en-US" sz="4400" dirty="0"/>
            </a:br>
            <a:r>
              <a:rPr lang="en-US" sz="4400" b="1" dirty="0"/>
              <a:t>(CPD)</a:t>
            </a:r>
            <a:r>
              <a:rPr lang="en-US" dirty="0"/>
              <a:t/>
            </a:r>
            <a:br>
              <a:rPr lang="en-US" dirty="0"/>
            </a:br>
            <a:r>
              <a:rPr lang="en-US" sz="4400" dirty="0" smtClean="0"/>
              <a:t>lifelong learning and Reflection</a:t>
            </a:r>
            <a:endParaRPr lang="ar-SA" sz="4400" dirty="0"/>
          </a:p>
        </p:txBody>
      </p:sp>
      <p:sp>
        <p:nvSpPr>
          <p:cNvPr id="3" name="Subtitle 2"/>
          <p:cNvSpPr>
            <a:spLocks noGrp="1"/>
          </p:cNvSpPr>
          <p:nvPr>
            <p:ph type="subTitle" idx="1"/>
          </p:nvPr>
        </p:nvSpPr>
        <p:spPr/>
        <p:txBody>
          <a:bodyPr/>
          <a:lstStyle/>
          <a:p>
            <a:endParaRPr lang="ar-SA" dirty="0"/>
          </a:p>
        </p:txBody>
      </p:sp>
    </p:spTree>
    <p:extLst>
      <p:ext uri="{BB962C8B-B14F-4D97-AF65-F5344CB8AC3E}">
        <p14:creationId xmlns:p14="http://schemas.microsoft.com/office/powerpoint/2010/main" val="2863690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319406"/>
            <a:ext cx="10515600" cy="45719"/>
          </a:xfrm>
        </p:spPr>
        <p:txBody>
          <a:bodyPr>
            <a:normAutofit fontScale="90000"/>
          </a:bodyPr>
          <a:lstStyle/>
          <a:p>
            <a:pPr algn="ctr"/>
            <a:endParaRPr lang="ar-SA" dirty="0"/>
          </a:p>
        </p:txBody>
      </p:sp>
      <p:sp>
        <p:nvSpPr>
          <p:cNvPr id="3" name="Content Placeholder 2"/>
          <p:cNvSpPr>
            <a:spLocks noGrp="1"/>
          </p:cNvSpPr>
          <p:nvPr>
            <p:ph idx="1"/>
          </p:nvPr>
        </p:nvSpPr>
        <p:spPr>
          <a:xfrm>
            <a:off x="821872" y="506185"/>
            <a:ext cx="10515600" cy="6106885"/>
          </a:xfrm>
        </p:spPr>
        <p:txBody>
          <a:bodyPr>
            <a:normAutofit fontScale="25000" lnSpcReduction="20000"/>
          </a:bodyPr>
          <a:lstStyle/>
          <a:p>
            <a:pPr marL="0" lvl="0" indent="0" algn="l">
              <a:buNone/>
            </a:pPr>
            <a:r>
              <a:rPr lang="en-US" sz="11200" dirty="0"/>
              <a:t>It is the process by which health professionals keep updated to meet the need of patients, health service and their own professional </a:t>
            </a:r>
            <a:r>
              <a:rPr lang="en-US" sz="11200" dirty="0" smtClean="0"/>
              <a:t>development.</a:t>
            </a:r>
            <a:endParaRPr lang="en-US" sz="11200" dirty="0"/>
          </a:p>
          <a:p>
            <a:pPr marL="0" lvl="0" indent="0" algn="l">
              <a:buNone/>
            </a:pPr>
            <a:r>
              <a:rPr lang="en-US" sz="11200" dirty="0"/>
              <a:t>It includes the new acquisition of new knowledge; skills and Attitude in the multidisciplinary context of patients care to enable competent practice.   </a:t>
            </a:r>
          </a:p>
          <a:p>
            <a:pPr marL="0" lvl="0" indent="0" algn="l">
              <a:buNone/>
            </a:pPr>
            <a:r>
              <a:rPr lang="en-US" sz="11200" dirty="0"/>
              <a:t>Effective CPD is fundamental to sustaining positive learning and continuous improvement of teaching students</a:t>
            </a:r>
            <a:r>
              <a:rPr lang="en-US" sz="11200" dirty="0" smtClean="0"/>
              <a:t>.</a:t>
            </a:r>
            <a:endParaRPr lang="ar-SA" sz="11200" dirty="0" smtClean="0"/>
          </a:p>
          <a:p>
            <a:pPr marL="0" indent="0" algn="l">
              <a:buNone/>
            </a:pPr>
            <a:r>
              <a:rPr lang="en-US" sz="11200" dirty="0" smtClean="0"/>
              <a:t>Provide motivation and direction for learning; judge the adequacy of the training </a:t>
            </a:r>
            <a:r>
              <a:rPr lang="en-US" sz="11200" dirty="0" err="1" smtClean="0"/>
              <a:t>programme</a:t>
            </a:r>
            <a:r>
              <a:rPr lang="en-US" sz="11200" dirty="0" smtClean="0"/>
              <a:t>. </a:t>
            </a:r>
          </a:p>
          <a:p>
            <a:pPr marL="0" indent="0" algn="l">
              <a:buNone/>
            </a:pPr>
            <a:r>
              <a:rPr lang="en-US" sz="11200" dirty="0" smtClean="0"/>
              <a:t>An analogy: </a:t>
            </a:r>
            <a:r>
              <a:rPr lang="en-US" sz="11200" b="1" i="1" dirty="0" smtClean="0"/>
              <a:t>pilots are fully competent</a:t>
            </a:r>
            <a:r>
              <a:rPr lang="en-US" sz="11200" dirty="0" smtClean="0"/>
              <a:t>; undergo rigorous and continuous training and testing. </a:t>
            </a:r>
          </a:p>
          <a:p>
            <a:pPr marL="0" indent="0" algn="l">
              <a:buNone/>
            </a:pPr>
            <a:endParaRPr lang="en-US" sz="11200" dirty="0"/>
          </a:p>
          <a:p>
            <a:pPr marL="0" indent="0" algn="l">
              <a:buNone/>
            </a:pPr>
            <a:r>
              <a:rPr lang="en-US" sz="11200" b="1" i="1" dirty="0" smtClean="0"/>
              <a:t>You would </a:t>
            </a:r>
            <a:r>
              <a:rPr lang="en-US" sz="11200" b="1" i="1" dirty="0" smtClean="0"/>
              <a:t>ever </a:t>
            </a:r>
            <a:r>
              <a:rPr lang="en-US" sz="11200" b="1" i="1" dirty="0" smtClean="0"/>
              <a:t>dare to fly with incompetent </a:t>
            </a:r>
            <a:r>
              <a:rPr lang="en-US" sz="11200" b="1" i="1" dirty="0" smtClean="0"/>
              <a:t>pilot, </a:t>
            </a:r>
            <a:r>
              <a:rPr lang="en-US" sz="11200" b="1" i="1" dirty="0" smtClean="0"/>
              <a:t>would you?  </a:t>
            </a:r>
          </a:p>
          <a:p>
            <a:endParaRPr lang="ar-SA" sz="11200" dirty="0" smtClean="0"/>
          </a:p>
          <a:p>
            <a:pPr marL="0" lvl="0" indent="0" algn="l">
              <a:buNone/>
            </a:pPr>
            <a:endParaRPr lang="en-US" sz="8600" dirty="0"/>
          </a:p>
          <a:p>
            <a:pPr rtl="0"/>
            <a:r>
              <a:rPr lang="en-US" dirty="0"/>
              <a:t> </a:t>
            </a:r>
          </a:p>
          <a:p>
            <a:endParaRPr lang="ar-SA" dirty="0"/>
          </a:p>
        </p:txBody>
      </p:sp>
    </p:spTree>
    <p:extLst>
      <p:ext uri="{BB962C8B-B14F-4D97-AF65-F5344CB8AC3E}">
        <p14:creationId xmlns:p14="http://schemas.microsoft.com/office/powerpoint/2010/main" val="1477396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CPD</a:t>
            </a:r>
            <a:endParaRPr lang="ar-SA" dirty="0"/>
          </a:p>
        </p:txBody>
      </p:sp>
      <p:sp>
        <p:nvSpPr>
          <p:cNvPr id="3" name="Content Placeholder 2"/>
          <p:cNvSpPr>
            <a:spLocks noGrp="1"/>
          </p:cNvSpPr>
          <p:nvPr>
            <p:ph idx="1"/>
          </p:nvPr>
        </p:nvSpPr>
        <p:spPr>
          <a:xfrm>
            <a:off x="1103312" y="947058"/>
            <a:ext cx="8946541" cy="5910942"/>
          </a:xfrm>
        </p:spPr>
        <p:txBody>
          <a:bodyPr>
            <a:normAutofit/>
          </a:bodyPr>
          <a:lstStyle/>
          <a:p>
            <a:pPr marL="0" indent="0" algn="l">
              <a:buNone/>
            </a:pPr>
            <a:r>
              <a:rPr lang="en-US" sz="2800" dirty="0">
                <a:cs typeface="+mn-cs"/>
              </a:rPr>
              <a:t>It is mandatory and a requirement to maintain professional regulation. It is required from health </a:t>
            </a:r>
            <a:r>
              <a:rPr lang="en-US" sz="2800" dirty="0" smtClean="0">
                <a:cs typeface="+mn-cs"/>
              </a:rPr>
              <a:t>professionals; </a:t>
            </a:r>
            <a:r>
              <a:rPr lang="en-US" sz="2800" dirty="0">
                <a:cs typeface="+mn-cs"/>
              </a:rPr>
              <a:t>Doctors, Nurses, and Pharmacists among others, </a:t>
            </a:r>
            <a:r>
              <a:rPr lang="en-US" sz="2800" dirty="0" smtClean="0">
                <a:cs typeface="+mn-cs"/>
              </a:rPr>
              <a:t>all must </a:t>
            </a:r>
            <a:r>
              <a:rPr lang="en-US" sz="2800" dirty="0">
                <a:cs typeface="+mn-cs"/>
              </a:rPr>
              <a:t>complete certain </a:t>
            </a:r>
            <a:r>
              <a:rPr lang="en-US" sz="2800" dirty="0" smtClean="0">
                <a:cs typeface="+mn-cs"/>
              </a:rPr>
              <a:t>credits every </a:t>
            </a:r>
            <a:r>
              <a:rPr lang="en-US" sz="2800" dirty="0">
                <a:cs typeface="+mn-cs"/>
              </a:rPr>
              <a:t>year to achieve a certificate of competence and to have their License renewed.</a:t>
            </a:r>
          </a:p>
          <a:p>
            <a:pPr marL="0" indent="0" algn="l">
              <a:buNone/>
            </a:pPr>
            <a:r>
              <a:rPr lang="en-US" sz="2800" dirty="0">
                <a:cs typeface="+mn-cs"/>
              </a:rPr>
              <a:t>Doctors, will be increasingly required by patients, society, </a:t>
            </a:r>
            <a:r>
              <a:rPr lang="en-US" sz="2800" dirty="0" smtClean="0">
                <a:cs typeface="+mn-cs"/>
              </a:rPr>
              <a:t>employer's </a:t>
            </a:r>
            <a:r>
              <a:rPr lang="en-US" sz="2800" dirty="0">
                <a:cs typeface="+mn-cs"/>
              </a:rPr>
              <a:t>and regulatory bodies to demonstrate their competences and skills</a:t>
            </a:r>
            <a:r>
              <a:rPr lang="en-US" sz="2800" dirty="0" smtClean="0">
                <a:cs typeface="+mn-cs"/>
              </a:rPr>
              <a:t>.</a:t>
            </a:r>
          </a:p>
          <a:p>
            <a:pPr marL="0" indent="0" algn="l">
              <a:buNone/>
            </a:pPr>
            <a:r>
              <a:rPr lang="en-US" sz="2800" dirty="0" smtClean="0">
                <a:cs typeface="+mn-cs"/>
              </a:rPr>
              <a:t>Licensing bodies conduct assessments to certify the competence of future practitioners, discriminate among candidates for advanced training.</a:t>
            </a:r>
            <a:endParaRPr lang="ar-SA" sz="2800" dirty="0" smtClean="0">
              <a:cs typeface="+mn-cs"/>
            </a:endParaRPr>
          </a:p>
          <a:p>
            <a:pPr marL="0" indent="0" algn="l">
              <a:buNone/>
            </a:pPr>
            <a:endParaRPr lang="ar-SA" sz="2800" dirty="0" smtClean="0">
              <a:cs typeface="+mn-cs"/>
            </a:endParaRPr>
          </a:p>
          <a:p>
            <a:pPr marL="0" indent="0" algn="l">
              <a:buNone/>
            </a:pPr>
            <a:endParaRPr lang="en-US" dirty="0"/>
          </a:p>
          <a:p>
            <a:endParaRPr lang="ar-SA" dirty="0"/>
          </a:p>
        </p:txBody>
      </p:sp>
    </p:spTree>
    <p:extLst>
      <p:ext uri="{BB962C8B-B14F-4D97-AF65-F5344CB8AC3E}">
        <p14:creationId xmlns:p14="http://schemas.microsoft.com/office/powerpoint/2010/main" val="1523259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52306"/>
          </a:xfrm>
        </p:spPr>
        <p:txBody>
          <a:bodyPr>
            <a:normAutofit fontScale="90000"/>
          </a:bodyPr>
          <a:lstStyle/>
          <a:p>
            <a:pPr algn="ctr"/>
            <a:r>
              <a:rPr lang="en-US" b="1" dirty="0"/>
              <a:t>CPD Activities</a:t>
            </a:r>
            <a:r>
              <a:rPr lang="en-US" dirty="0"/>
              <a:t/>
            </a:r>
            <a:br>
              <a:rPr lang="en-US" dirty="0"/>
            </a:br>
            <a:endParaRPr lang="ar-SA" dirty="0"/>
          </a:p>
        </p:txBody>
      </p:sp>
      <p:sp>
        <p:nvSpPr>
          <p:cNvPr id="3" name="Content Placeholder 2"/>
          <p:cNvSpPr>
            <a:spLocks noGrp="1"/>
          </p:cNvSpPr>
          <p:nvPr>
            <p:ph idx="1"/>
          </p:nvPr>
        </p:nvSpPr>
        <p:spPr>
          <a:xfrm>
            <a:off x="1103312" y="881744"/>
            <a:ext cx="8946541" cy="5366656"/>
          </a:xfrm>
        </p:spPr>
        <p:txBody>
          <a:bodyPr>
            <a:noAutofit/>
          </a:bodyPr>
          <a:lstStyle/>
          <a:p>
            <a:pPr marL="0" indent="0" algn="l">
              <a:buNone/>
            </a:pPr>
            <a:r>
              <a:rPr lang="en-US" sz="3200" dirty="0">
                <a:latin typeface="Arial" panose="020B0604020202020204" pitchFamily="34" charset="0"/>
                <a:cs typeface="Arial" panose="020B0604020202020204" pitchFamily="34" charset="0"/>
              </a:rPr>
              <a:t>It refers to any activities at enhancing the knowledge and skills of health professionals by means of gaining further qualifications in </a:t>
            </a:r>
            <a:r>
              <a:rPr lang="en-US" sz="3200" dirty="0" smtClean="0">
                <a:latin typeface="Arial" panose="020B0604020202020204" pitchFamily="34" charset="0"/>
                <a:cs typeface="Arial" panose="020B0604020202020204" pitchFamily="34" charset="0"/>
              </a:rPr>
              <a:t>the subject matter and specialized training</a:t>
            </a:r>
            <a:r>
              <a:rPr lang="en-US" sz="3200" dirty="0">
                <a:latin typeface="Arial" panose="020B0604020202020204" pitchFamily="34" charset="0"/>
                <a:cs typeface="Arial" panose="020B0604020202020204" pitchFamily="34" charset="0"/>
              </a:rPr>
              <a:t>. </a:t>
            </a:r>
            <a:endParaRPr lang="en-US" sz="3200" dirty="0" smtClean="0">
              <a:latin typeface="Arial" panose="020B0604020202020204" pitchFamily="34" charset="0"/>
              <a:cs typeface="Arial" panose="020B0604020202020204" pitchFamily="34" charset="0"/>
            </a:endParaRPr>
          </a:p>
          <a:p>
            <a:pPr marL="0" indent="0" algn="l">
              <a:buNone/>
            </a:pPr>
            <a:r>
              <a:rPr lang="en-US" sz="3200" dirty="0" smtClean="0">
                <a:latin typeface="Arial" panose="020B0604020202020204" pitchFamily="34" charset="0"/>
                <a:cs typeface="Arial" panose="020B0604020202020204" pitchFamily="34" charset="0"/>
              </a:rPr>
              <a:t>The </a:t>
            </a:r>
            <a:r>
              <a:rPr lang="en-US" sz="3200" dirty="0">
                <a:latin typeface="Arial" panose="020B0604020202020204" pitchFamily="34" charset="0"/>
                <a:cs typeface="Arial" panose="020B0604020202020204" pitchFamily="34" charset="0"/>
              </a:rPr>
              <a:t>development is very likely to affect Attitude and approaches and may contribute to the improvement of the quality of the leaning and teaching. </a:t>
            </a:r>
          </a:p>
          <a:p>
            <a:pPr marL="0" indent="0" algn="l">
              <a:buNone/>
            </a:pPr>
            <a:r>
              <a:rPr lang="en-US" sz="3200" dirty="0">
                <a:latin typeface="Arial" panose="020B0604020202020204" pitchFamily="34" charset="0"/>
                <a:cs typeface="Arial" panose="020B0604020202020204" pitchFamily="34" charset="0"/>
              </a:rPr>
              <a:t>There are a number of activities that can be undertaken, which all count towards the yearly </a:t>
            </a:r>
            <a:r>
              <a:rPr lang="en-US" sz="3200" dirty="0" smtClean="0">
                <a:latin typeface="Arial" panose="020B0604020202020204" pitchFamily="34" charset="0"/>
                <a:cs typeface="Arial" panose="020B0604020202020204" pitchFamily="34" charset="0"/>
              </a:rPr>
              <a:t>CPD.</a:t>
            </a:r>
            <a:endParaRPr lang="en-US" sz="3200" dirty="0">
              <a:latin typeface="Arial" panose="020B0604020202020204" pitchFamily="34" charset="0"/>
              <a:cs typeface="Arial" panose="020B0604020202020204" pitchFamily="34" charset="0"/>
            </a:endParaRPr>
          </a:p>
          <a:p>
            <a:endParaRPr lang="ar-SA"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126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CPD activities include participation in:</a:t>
            </a:r>
            <a:br>
              <a:rPr lang="en-US" dirty="0"/>
            </a:br>
            <a:endParaRPr lang="ar-SA" dirty="0"/>
          </a:p>
        </p:txBody>
      </p:sp>
      <p:sp>
        <p:nvSpPr>
          <p:cNvPr id="3" name="Content Placeholder 2"/>
          <p:cNvSpPr>
            <a:spLocks noGrp="1"/>
          </p:cNvSpPr>
          <p:nvPr>
            <p:ph idx="1"/>
          </p:nvPr>
        </p:nvSpPr>
        <p:spPr>
          <a:xfrm>
            <a:off x="838200" y="1796143"/>
            <a:ext cx="10515600" cy="4380820"/>
          </a:xfrm>
        </p:spPr>
        <p:txBody>
          <a:bodyPr>
            <a:noAutofit/>
          </a:bodyPr>
          <a:lstStyle/>
          <a:p>
            <a:pPr marL="0" lvl="0" indent="0" algn="l">
              <a:buNone/>
            </a:pPr>
            <a:r>
              <a:rPr lang="en-US" sz="2800" dirty="0">
                <a:latin typeface="Arial" panose="020B0604020202020204" pitchFamily="34" charset="0"/>
                <a:cs typeface="Arial" panose="020B0604020202020204" pitchFamily="34" charset="0"/>
              </a:rPr>
              <a:t>Formal learning methods such as: attendance at accredited courses, seminars, conferences discussion group and workshops.</a:t>
            </a:r>
          </a:p>
          <a:p>
            <a:pPr marL="0" lvl="0" indent="0" algn="l">
              <a:buNone/>
            </a:pPr>
            <a:r>
              <a:rPr lang="en-US" sz="2800" dirty="0">
                <a:latin typeface="Arial" panose="020B0604020202020204" pitchFamily="34" charset="0"/>
                <a:cs typeface="Arial" panose="020B0604020202020204" pitchFamily="34" charset="0"/>
              </a:rPr>
              <a:t>Web-based seminars or video link seminars.</a:t>
            </a:r>
          </a:p>
          <a:p>
            <a:pPr marL="0" lvl="0" indent="0" algn="l">
              <a:buNone/>
            </a:pPr>
            <a:r>
              <a:rPr lang="en-US" sz="2800" dirty="0">
                <a:latin typeface="Arial" panose="020B0604020202020204" pitchFamily="34" charset="0"/>
                <a:cs typeface="Arial" panose="020B0604020202020204" pitchFamily="34" charset="0"/>
              </a:rPr>
              <a:t>Online learning, including engagement on forum discussion</a:t>
            </a:r>
          </a:p>
          <a:p>
            <a:pPr marL="0" lvl="0" indent="0" algn="l">
              <a:buNone/>
            </a:pPr>
            <a:r>
              <a:rPr lang="en-US" sz="2800" dirty="0">
                <a:latin typeface="Arial" panose="020B0604020202020204" pitchFamily="34" charset="0"/>
                <a:cs typeface="Arial" panose="020B0604020202020204" pitchFamily="34" charset="0"/>
              </a:rPr>
              <a:t>Research; either individual or in a group</a:t>
            </a:r>
          </a:p>
          <a:p>
            <a:pPr marL="0" lvl="0" indent="0" algn="l">
              <a:buNone/>
            </a:pPr>
            <a:r>
              <a:rPr lang="en-US" sz="2800" dirty="0">
                <a:latin typeface="Arial" panose="020B0604020202020204" pitchFamily="34" charset="0"/>
                <a:cs typeface="Arial" panose="020B0604020202020204" pitchFamily="34" charset="0"/>
              </a:rPr>
              <a:t>Teaching or mentoring </a:t>
            </a:r>
            <a:r>
              <a:rPr lang="en-US" sz="2800" dirty="0" smtClean="0">
                <a:latin typeface="Arial" panose="020B0604020202020204" pitchFamily="34" charset="0"/>
                <a:cs typeface="Arial" panose="020B0604020202020204" pitchFamily="34" charset="0"/>
              </a:rPr>
              <a:t>others</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50145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18782"/>
          </a:xfrm>
        </p:spPr>
        <p:txBody>
          <a:bodyPr/>
          <a:lstStyle/>
          <a:p>
            <a:endParaRPr lang="en-US"/>
          </a:p>
        </p:txBody>
      </p:sp>
      <p:sp>
        <p:nvSpPr>
          <p:cNvPr id="3" name="Content Placeholder 2"/>
          <p:cNvSpPr>
            <a:spLocks noGrp="1"/>
          </p:cNvSpPr>
          <p:nvPr>
            <p:ph idx="1"/>
          </p:nvPr>
        </p:nvSpPr>
        <p:spPr>
          <a:xfrm>
            <a:off x="1103312" y="898072"/>
            <a:ext cx="8946541" cy="5350328"/>
          </a:xfrm>
        </p:spPr>
        <p:txBody>
          <a:bodyPr>
            <a:noAutofit/>
          </a:bodyPr>
          <a:lstStyle/>
          <a:p>
            <a:pPr marL="0" lvl="0" indent="0" algn="l">
              <a:buNone/>
            </a:pPr>
            <a:r>
              <a:rPr lang="en-US" sz="3200" dirty="0">
                <a:latin typeface="Arial" panose="020B0604020202020204" pitchFamily="34" charset="0"/>
                <a:cs typeface="Arial" panose="020B0604020202020204" pitchFamily="34" charset="0"/>
              </a:rPr>
              <a:t>Non-formal learning gained through experience, interaction reflective practice and portfolio keeping </a:t>
            </a:r>
          </a:p>
          <a:p>
            <a:pPr marL="0" lvl="0" indent="0" algn="l">
              <a:buNone/>
            </a:pPr>
            <a:r>
              <a:rPr lang="en-US" sz="3200" dirty="0" smtClean="0">
                <a:latin typeface="Arial" panose="020B0604020202020204" pitchFamily="34" charset="0"/>
                <a:cs typeface="Arial" panose="020B0604020202020204" pitchFamily="34" charset="0"/>
              </a:rPr>
              <a:t>Personal </a:t>
            </a:r>
            <a:r>
              <a:rPr lang="en-US" sz="3200" dirty="0">
                <a:latin typeface="Arial" panose="020B0604020202020204" pitchFamily="34" charset="0"/>
                <a:cs typeface="Arial" panose="020B0604020202020204" pitchFamily="34" charset="0"/>
              </a:rPr>
              <a:t>CPD</a:t>
            </a:r>
          </a:p>
          <a:p>
            <a:pPr marL="0" lvl="0" indent="0" algn="l">
              <a:buNone/>
            </a:pPr>
            <a:r>
              <a:rPr lang="en-US" sz="3200" dirty="0">
                <a:latin typeface="Arial" panose="020B0604020202020204" pitchFamily="34" charset="0"/>
                <a:cs typeface="Arial" panose="020B0604020202020204" pitchFamily="34" charset="0"/>
              </a:rPr>
              <a:t>Encourage others to develop and follow an appropriate personal CPD program and in so doing take responsibility for maintaining Owen's competencies and professionalism throughout working live.</a:t>
            </a:r>
          </a:p>
          <a:p>
            <a:endParaRPr lang="ar-SA" sz="3200" dirty="0">
              <a:latin typeface="Arial" panose="020B0604020202020204" pitchFamily="34" charset="0"/>
              <a:cs typeface="Arial" panose="020B0604020202020204" pitchFamily="34" charset="0"/>
            </a:endParaRPr>
          </a:p>
          <a:p>
            <a:pPr algn="l" rtl="0"/>
            <a:endParaRPr lang="en-US" sz="3200" dirty="0"/>
          </a:p>
        </p:txBody>
      </p:sp>
    </p:spTree>
    <p:extLst>
      <p:ext uri="{BB962C8B-B14F-4D97-AF65-F5344CB8AC3E}">
        <p14:creationId xmlns:p14="http://schemas.microsoft.com/office/powerpoint/2010/main" val="2638923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CPD Activities</a:t>
            </a:r>
            <a:endParaRPr lang="ar-SA" dirty="0"/>
          </a:p>
        </p:txBody>
      </p:sp>
      <p:sp>
        <p:nvSpPr>
          <p:cNvPr id="3" name="Content Placeholder 2"/>
          <p:cNvSpPr>
            <a:spLocks noGrp="1"/>
          </p:cNvSpPr>
          <p:nvPr>
            <p:ph idx="1"/>
          </p:nvPr>
        </p:nvSpPr>
        <p:spPr>
          <a:xfrm>
            <a:off x="1103312" y="1143000"/>
            <a:ext cx="8946541" cy="5105399"/>
          </a:xfrm>
        </p:spPr>
        <p:txBody>
          <a:bodyPr>
            <a:normAutofit/>
          </a:bodyPr>
          <a:lstStyle/>
          <a:p>
            <a:pPr marL="0" lvl="0" indent="0" algn="l">
              <a:buNone/>
            </a:pPr>
            <a:r>
              <a:rPr lang="en-US" sz="2800" dirty="0">
                <a:latin typeface="Arial" panose="020B0604020202020204" pitchFamily="34" charset="0"/>
                <a:cs typeface="Arial" panose="020B0604020202020204" pitchFamily="34" charset="0"/>
              </a:rPr>
              <a:t>Provide support and guidance to others on how to plan and achieve CPD.</a:t>
            </a:r>
          </a:p>
          <a:p>
            <a:pPr marL="0" lvl="0" indent="0" algn="l">
              <a:buNone/>
            </a:pPr>
            <a:r>
              <a:rPr lang="en-US" sz="2800" dirty="0">
                <a:latin typeface="Arial" panose="020B0604020202020204" pitchFamily="34" charset="0"/>
                <a:cs typeface="Arial" panose="020B0604020202020204" pitchFamily="34" charset="0"/>
              </a:rPr>
              <a:t>Peer coaching shadowing and mentoring others</a:t>
            </a:r>
          </a:p>
          <a:p>
            <a:pPr marL="0" lvl="0" indent="0" algn="l">
              <a:buNone/>
            </a:pPr>
            <a:r>
              <a:rPr lang="en-US" sz="2800" dirty="0">
                <a:latin typeface="Arial" panose="020B0604020202020204" pitchFamily="34" charset="0"/>
                <a:cs typeface="Arial" panose="020B0604020202020204" pitchFamily="34" charset="0"/>
              </a:rPr>
              <a:t>Reading and reviewing books or Journal articles: to be reflected upon</a:t>
            </a:r>
          </a:p>
          <a:p>
            <a:pPr marL="0" lvl="0" indent="0" algn="l">
              <a:buNone/>
            </a:pPr>
            <a:r>
              <a:rPr lang="en-US" sz="2800" dirty="0">
                <a:latin typeface="Arial" panose="020B0604020202020204" pitchFamily="34" charset="0"/>
                <a:cs typeface="Arial" panose="020B0604020202020204" pitchFamily="34" charset="0"/>
              </a:rPr>
              <a:t>Being active member in a committee related to teaching or subject area.</a:t>
            </a:r>
          </a:p>
          <a:p>
            <a:pPr marL="0" indent="0" algn="l">
              <a:buNone/>
            </a:pPr>
            <a:r>
              <a:rPr lang="en-US" sz="2800" dirty="0">
                <a:latin typeface="Arial" panose="020B0604020202020204" pitchFamily="34" charset="0"/>
                <a:cs typeface="Arial" panose="020B0604020202020204" pitchFamily="34" charset="0"/>
              </a:rPr>
              <a:t>There are wide ranges of other CPD activities, which you can engage in to further your professional development  </a:t>
            </a:r>
          </a:p>
          <a:p>
            <a:endParaRPr lang="ar-SA"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42680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CPD Approaches</a:t>
            </a:r>
            <a:endParaRPr lang="ar-SA" dirty="0"/>
          </a:p>
        </p:txBody>
      </p:sp>
      <p:sp>
        <p:nvSpPr>
          <p:cNvPr id="3" name="Content Placeholder 2"/>
          <p:cNvSpPr>
            <a:spLocks noGrp="1"/>
          </p:cNvSpPr>
          <p:nvPr>
            <p:ph idx="1"/>
          </p:nvPr>
        </p:nvSpPr>
        <p:spPr/>
        <p:txBody>
          <a:bodyPr/>
          <a:lstStyle/>
          <a:p>
            <a:pPr marL="0" indent="0" algn="l">
              <a:buNone/>
            </a:pPr>
            <a:r>
              <a:rPr lang="en-US" b="1" dirty="0" smtClean="0"/>
              <a:t>:</a:t>
            </a:r>
            <a:endParaRPr lang="en-US" dirty="0"/>
          </a:p>
          <a:p>
            <a:pPr marL="0" lvl="0" indent="0" algn="l">
              <a:buNone/>
            </a:pPr>
            <a:r>
              <a:rPr lang="en-US" sz="3200" dirty="0">
                <a:latin typeface="Arial" panose="020B0604020202020204" pitchFamily="34" charset="0"/>
                <a:cs typeface="Arial" panose="020B0604020202020204" pitchFamily="34" charset="0"/>
              </a:rPr>
              <a:t>Organizing training programs</a:t>
            </a:r>
          </a:p>
          <a:p>
            <a:pPr marL="0" lvl="0" indent="0" algn="l">
              <a:buNone/>
            </a:pPr>
            <a:r>
              <a:rPr lang="en-US" sz="3200" dirty="0">
                <a:latin typeface="Arial" panose="020B0604020202020204" pitchFamily="34" charset="0"/>
                <a:cs typeface="Arial" panose="020B0604020202020204" pitchFamily="34" charset="0"/>
              </a:rPr>
              <a:t>Introducing Personal Development Plan (Davis </a:t>
            </a:r>
            <a:r>
              <a:rPr lang="en-US" sz="3200" dirty="0" smtClean="0">
                <a:latin typeface="Arial" panose="020B0604020202020204" pitchFamily="34" charset="0"/>
                <a:cs typeface="Arial" panose="020B0604020202020204" pitchFamily="34" charset="0"/>
              </a:rPr>
              <a:t>2009).</a:t>
            </a:r>
            <a:endParaRPr lang="en-US" sz="3200" dirty="0">
              <a:latin typeface="Arial" panose="020B0604020202020204" pitchFamily="34" charset="0"/>
              <a:cs typeface="Arial" panose="020B0604020202020204" pitchFamily="34" charset="0"/>
            </a:endParaRPr>
          </a:p>
          <a:p>
            <a:pPr rtl="0"/>
            <a:r>
              <a:rPr lang="en-US" dirty="0"/>
              <a:t> </a:t>
            </a:r>
          </a:p>
          <a:p>
            <a:endParaRPr lang="ar-SA" dirty="0"/>
          </a:p>
        </p:txBody>
      </p:sp>
    </p:spTree>
    <p:extLst>
      <p:ext uri="{BB962C8B-B14F-4D97-AF65-F5344CB8AC3E}">
        <p14:creationId xmlns:p14="http://schemas.microsoft.com/office/powerpoint/2010/main" val="4059159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Reflective Practice</a:t>
            </a:r>
            <a:r>
              <a:rPr lang="en-US" dirty="0" smtClean="0"/>
              <a:t/>
            </a:r>
            <a:br>
              <a:rPr lang="en-US" dirty="0" smtClean="0"/>
            </a:br>
            <a:endParaRPr lang="ar-SA" dirty="0"/>
          </a:p>
        </p:txBody>
      </p:sp>
      <p:sp>
        <p:nvSpPr>
          <p:cNvPr id="3" name="Content Placeholder 2"/>
          <p:cNvSpPr>
            <a:spLocks noGrp="1"/>
          </p:cNvSpPr>
          <p:nvPr>
            <p:ph idx="1"/>
          </p:nvPr>
        </p:nvSpPr>
        <p:spPr/>
        <p:txBody>
          <a:bodyPr>
            <a:normAutofit/>
          </a:bodyPr>
          <a:lstStyle/>
          <a:p>
            <a:pPr marL="0" indent="0" algn="ctr" rtl="0">
              <a:buNone/>
            </a:pPr>
            <a:r>
              <a:rPr lang="en-US" sz="2800" dirty="0" smtClean="0">
                <a:latin typeface="Arial" panose="020B0604020202020204" pitchFamily="34" charset="0"/>
                <a:cs typeface="Arial" panose="020B0604020202020204" pitchFamily="34" charset="0"/>
              </a:rPr>
              <a:t>Modern </a:t>
            </a:r>
            <a:r>
              <a:rPr lang="en-US" sz="2800" dirty="0">
                <a:latin typeface="Arial" panose="020B0604020202020204" pitchFamily="34" charset="0"/>
                <a:cs typeface="Arial" panose="020B0604020202020204" pitchFamily="34" charset="0"/>
              </a:rPr>
              <a:t>medical education and health profession needs innovative methods to improve learning among students. </a:t>
            </a:r>
            <a:endParaRPr lang="en-US" sz="2800" dirty="0" smtClean="0">
              <a:latin typeface="Arial" panose="020B0604020202020204" pitchFamily="34" charset="0"/>
              <a:cs typeface="Arial" panose="020B0604020202020204" pitchFamily="34" charset="0"/>
            </a:endParaRPr>
          </a:p>
          <a:p>
            <a:pPr marL="0" indent="0" algn="ctr" rtl="0">
              <a:buNone/>
            </a:pPr>
            <a:r>
              <a:rPr lang="en-US" sz="2800" dirty="0" smtClean="0">
                <a:latin typeface="Arial" panose="020B0604020202020204" pitchFamily="34" charset="0"/>
                <a:cs typeface="Arial" panose="020B0604020202020204" pitchFamily="34" charset="0"/>
              </a:rPr>
              <a:t>Reflective </a:t>
            </a:r>
            <a:r>
              <a:rPr lang="en-US" sz="2800" dirty="0">
                <a:latin typeface="Arial" panose="020B0604020202020204" pitchFamily="34" charset="0"/>
                <a:cs typeface="Arial" panose="020B0604020202020204" pitchFamily="34" charset="0"/>
              </a:rPr>
              <a:t>practice is used widely in a variety of different contexts, from physics to education. </a:t>
            </a:r>
            <a:endParaRPr lang="en-US" sz="2800" dirty="0" smtClean="0">
              <a:latin typeface="Arial" panose="020B0604020202020204" pitchFamily="34" charset="0"/>
              <a:cs typeface="Arial" panose="020B0604020202020204" pitchFamily="34" charset="0"/>
            </a:endParaRPr>
          </a:p>
          <a:p>
            <a:pPr marL="0" indent="0" algn="ctr" rtl="0">
              <a:buNone/>
            </a:pPr>
            <a:r>
              <a:rPr lang="en-US" sz="2800" dirty="0" smtClean="0">
                <a:latin typeface="Arial" panose="020B0604020202020204" pitchFamily="34" charset="0"/>
                <a:cs typeface="Arial" panose="020B0604020202020204" pitchFamily="34" charset="0"/>
              </a:rPr>
              <a:t>In </a:t>
            </a:r>
            <a:r>
              <a:rPr lang="en-US" sz="2800" dirty="0">
                <a:latin typeface="Arial" panose="020B0604020202020204" pitchFamily="34" charset="0"/>
                <a:cs typeface="Arial" panose="020B0604020202020204" pitchFamily="34" charset="0"/>
              </a:rPr>
              <a:t>Latin, reflection means to bend or turn back. </a:t>
            </a:r>
            <a:endParaRPr lang="en-US" sz="2800" dirty="0" smtClean="0">
              <a:latin typeface="Arial" panose="020B0604020202020204" pitchFamily="34" charset="0"/>
              <a:cs typeface="Arial" panose="020B0604020202020204" pitchFamily="34" charset="0"/>
            </a:endParaRPr>
          </a:p>
          <a:p>
            <a:pPr marL="0" indent="0" algn="ctr" rtl="0">
              <a:buNone/>
            </a:pPr>
            <a:r>
              <a:rPr lang="en-US" sz="2800" b="1" dirty="0" smtClean="0">
                <a:latin typeface="Arial" panose="020B0604020202020204" pitchFamily="34" charset="0"/>
                <a:cs typeface="Arial" panose="020B0604020202020204" pitchFamily="34" charset="0"/>
              </a:rPr>
              <a:t>In </a:t>
            </a:r>
            <a:r>
              <a:rPr lang="en-US" sz="2800" b="1" dirty="0">
                <a:latin typeface="Arial" panose="020B0604020202020204" pitchFamily="34" charset="0"/>
                <a:cs typeface="Arial" panose="020B0604020202020204" pitchFamily="34" charset="0"/>
              </a:rPr>
              <a:t>educational context</a:t>
            </a:r>
            <a:r>
              <a:rPr lang="en-US" sz="2800" dirty="0">
                <a:latin typeface="Arial" panose="020B0604020202020204" pitchFamily="34" charset="0"/>
                <a:cs typeface="Arial" panose="020B0604020202020204" pitchFamily="34" charset="0"/>
              </a:rPr>
              <a:t>?</a:t>
            </a:r>
          </a:p>
          <a:p>
            <a:pPr marL="0" indent="0" algn="ctr" rtl="0">
              <a:buNone/>
            </a:pPr>
            <a:r>
              <a:rPr lang="en-US" sz="2800" dirty="0">
                <a:latin typeface="Arial" panose="020B0604020202020204" pitchFamily="34" charset="0"/>
                <a:cs typeface="Arial" panose="020B0604020202020204" pitchFamily="34" charset="0"/>
              </a:rPr>
              <a:t> </a:t>
            </a:r>
          </a:p>
          <a:p>
            <a:endParaRPr lang="ar-SA"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94426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Reflective practice</a:t>
            </a:r>
            <a:endParaRPr lang="ar-SA" b="1" dirty="0"/>
          </a:p>
        </p:txBody>
      </p:sp>
      <p:sp>
        <p:nvSpPr>
          <p:cNvPr id="3" name="Content Placeholder 2"/>
          <p:cNvSpPr>
            <a:spLocks noGrp="1"/>
          </p:cNvSpPr>
          <p:nvPr>
            <p:ph idx="1"/>
          </p:nvPr>
        </p:nvSpPr>
        <p:spPr>
          <a:xfrm>
            <a:off x="1103312" y="1273630"/>
            <a:ext cx="8946541" cy="4974770"/>
          </a:xfrm>
        </p:spPr>
        <p:txBody>
          <a:bodyPr/>
          <a:lstStyle/>
          <a:p>
            <a:pPr marL="0" indent="0" algn="l">
              <a:buNone/>
            </a:pPr>
            <a:r>
              <a:rPr lang="en-US" sz="2800" dirty="0">
                <a:latin typeface="Arial" panose="020B0604020202020204" pitchFamily="34" charset="0"/>
                <a:cs typeface="Arial" panose="020B0604020202020204" pitchFamily="34" charset="0"/>
              </a:rPr>
              <a:t>Reflective practice concept is </a:t>
            </a:r>
            <a:r>
              <a:rPr lang="en-US" sz="2800" dirty="0" smtClean="0">
                <a:latin typeface="Arial" panose="020B0604020202020204" pitchFamily="34" charset="0"/>
                <a:cs typeface="Arial" panose="020B0604020202020204" pitchFamily="34" charset="0"/>
              </a:rPr>
              <a:t>a practice-based </a:t>
            </a:r>
            <a:r>
              <a:rPr lang="en-US" sz="2800" dirty="0">
                <a:latin typeface="Arial" panose="020B0604020202020204" pitchFamily="34" charset="0"/>
                <a:cs typeface="Arial" panose="020B0604020202020204" pitchFamily="34" charset="0"/>
              </a:rPr>
              <a:t>professional learning in which </a:t>
            </a:r>
            <a:r>
              <a:rPr lang="en-US" sz="2800" dirty="0" smtClean="0">
                <a:latin typeface="Arial" panose="020B0604020202020204" pitchFamily="34" charset="0"/>
                <a:cs typeface="Arial" panose="020B0604020202020204" pitchFamily="34" charset="0"/>
              </a:rPr>
              <a:t>students, trainees, </a:t>
            </a:r>
            <a:r>
              <a:rPr lang="en-US" sz="2800" dirty="0">
                <a:latin typeface="Arial" panose="020B0604020202020204" pitchFamily="34" charset="0"/>
                <a:cs typeface="Arial" panose="020B0604020202020204" pitchFamily="34" charset="0"/>
              </a:rPr>
              <a:t>and </a:t>
            </a:r>
            <a:r>
              <a:rPr lang="en-US" sz="2800" dirty="0" smtClean="0">
                <a:latin typeface="Arial" panose="020B0604020202020204" pitchFamily="34" charset="0"/>
                <a:cs typeface="Arial" panose="020B0604020202020204" pitchFamily="34" charset="0"/>
              </a:rPr>
              <a:t>doctors </a:t>
            </a:r>
            <a:r>
              <a:rPr lang="en-US" sz="2800" dirty="0">
                <a:latin typeface="Arial" panose="020B0604020202020204" pitchFamily="34" charset="0"/>
                <a:cs typeface="Arial" panose="020B0604020202020204" pitchFamily="34" charset="0"/>
              </a:rPr>
              <a:t>learn from their own professional experience rather than just knowledge transfer. </a:t>
            </a:r>
            <a:endParaRPr lang="en-US" sz="2800" dirty="0" smtClean="0">
              <a:latin typeface="Arial" panose="020B0604020202020204" pitchFamily="34" charset="0"/>
              <a:cs typeface="Arial" panose="020B0604020202020204" pitchFamily="34" charset="0"/>
            </a:endParaRPr>
          </a:p>
          <a:p>
            <a:pPr marL="0" indent="0" algn="l">
              <a:buNone/>
            </a:pPr>
            <a:r>
              <a:rPr lang="en-US" sz="2800" dirty="0" smtClean="0">
                <a:latin typeface="Arial" panose="020B0604020202020204" pitchFamily="34" charset="0"/>
                <a:cs typeface="Arial" panose="020B0604020202020204" pitchFamily="34" charset="0"/>
              </a:rPr>
              <a:t>Reflection </a:t>
            </a:r>
            <a:r>
              <a:rPr lang="en-US" sz="2800" dirty="0">
                <a:latin typeface="Arial" panose="020B0604020202020204" pitchFamily="34" charset="0"/>
                <a:cs typeface="Arial" panose="020B0604020202020204" pitchFamily="34" charset="0"/>
              </a:rPr>
              <a:t>is a </a:t>
            </a:r>
            <a:r>
              <a:rPr lang="en-US" sz="2800" b="1" i="1" dirty="0">
                <a:latin typeface="Arial" panose="020B0604020202020204" pitchFamily="34" charset="0"/>
                <a:cs typeface="Arial" panose="020B0604020202020204" pitchFamily="34" charset="0"/>
              </a:rPr>
              <a:t>metacognitive</a:t>
            </a:r>
            <a:r>
              <a:rPr lang="en-US" sz="2800" dirty="0">
                <a:latin typeface="Arial" panose="020B0604020202020204" pitchFamily="34" charset="0"/>
                <a:cs typeface="Arial" panose="020B0604020202020204" pitchFamily="34" charset="0"/>
              </a:rPr>
              <a:t> process that </a:t>
            </a:r>
            <a:r>
              <a:rPr lang="en-US" sz="2800" dirty="0" smtClean="0">
                <a:latin typeface="Arial" panose="020B0604020202020204" pitchFamily="34" charset="0"/>
                <a:cs typeface="Arial" panose="020B0604020202020204" pitchFamily="34" charset="0"/>
              </a:rPr>
              <a:t>creates </a:t>
            </a:r>
            <a:r>
              <a:rPr lang="en-US" sz="2800" dirty="0">
                <a:latin typeface="Arial" panose="020B0604020202020204" pitchFamily="34" charset="0"/>
                <a:cs typeface="Arial" panose="020B0604020202020204" pitchFamily="34" charset="0"/>
              </a:rPr>
              <a:t>greater understanding of both the self and the situation so that future actions can be informed by this </a:t>
            </a:r>
            <a:r>
              <a:rPr lang="en-US" sz="2800" dirty="0" smtClean="0">
                <a:latin typeface="Arial" panose="020B0604020202020204" pitchFamily="34" charset="0"/>
                <a:cs typeface="Arial" panose="020B0604020202020204" pitchFamily="34" charset="0"/>
              </a:rPr>
              <a:t>understanding.</a:t>
            </a:r>
          </a:p>
          <a:p>
            <a:pPr marL="0" indent="0" algn="l">
              <a:buNone/>
            </a:pPr>
            <a:r>
              <a:rPr lang="en-US" sz="2800" dirty="0" smtClean="0">
                <a:latin typeface="Arial" panose="020B0604020202020204" pitchFamily="34" charset="0"/>
                <a:cs typeface="Arial" panose="020B0604020202020204" pitchFamily="34" charset="0"/>
              </a:rPr>
              <a:t>Donald </a:t>
            </a:r>
            <a:r>
              <a:rPr lang="en-US" sz="2800" dirty="0" err="1">
                <a:latin typeface="Arial" panose="020B0604020202020204" pitchFamily="34" charset="0"/>
                <a:cs typeface="Arial" panose="020B0604020202020204" pitchFamily="34" charset="0"/>
              </a:rPr>
              <a:t>Schon</a:t>
            </a:r>
            <a:r>
              <a:rPr lang="en-US" sz="2800" dirty="0">
                <a:latin typeface="Arial" panose="020B0604020202020204" pitchFamily="34" charset="0"/>
                <a:cs typeface="Arial" panose="020B0604020202020204" pitchFamily="34" charset="0"/>
              </a:rPr>
              <a:t> pioneered reflective practice, and others have written more on the practice</a:t>
            </a:r>
            <a:r>
              <a:rPr lang="en-US" dirty="0"/>
              <a:t>. </a:t>
            </a:r>
            <a:endParaRPr lang="ar-SA" dirty="0"/>
          </a:p>
        </p:txBody>
      </p:sp>
    </p:spTree>
    <p:extLst>
      <p:ext uri="{BB962C8B-B14F-4D97-AF65-F5344CB8AC3E}">
        <p14:creationId xmlns:p14="http://schemas.microsoft.com/office/powerpoint/2010/main" val="1132915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What is Metacognition?</a:t>
            </a:r>
            <a:r>
              <a:rPr lang="en-US" dirty="0" smtClean="0"/>
              <a:t/>
            </a:r>
            <a:br>
              <a:rPr lang="en-US" dirty="0" smtClean="0"/>
            </a:br>
            <a:endParaRPr lang="ar-SA" dirty="0"/>
          </a:p>
        </p:txBody>
      </p:sp>
      <p:sp>
        <p:nvSpPr>
          <p:cNvPr id="3" name="Content Placeholder 2"/>
          <p:cNvSpPr>
            <a:spLocks noGrp="1"/>
          </p:cNvSpPr>
          <p:nvPr>
            <p:ph idx="1"/>
          </p:nvPr>
        </p:nvSpPr>
        <p:spPr>
          <a:xfrm>
            <a:off x="838200" y="1313645"/>
            <a:ext cx="10515600" cy="4863318"/>
          </a:xfrm>
        </p:spPr>
        <p:txBody>
          <a:bodyPr>
            <a:normAutofit/>
          </a:bodyPr>
          <a:lstStyle/>
          <a:p>
            <a:pPr marL="0" lvl="0" indent="0" algn="l">
              <a:buNone/>
            </a:pPr>
            <a:r>
              <a:rPr lang="en-US" sz="2800" dirty="0" smtClean="0">
                <a:latin typeface="Arial" panose="020B0604020202020204" pitchFamily="34" charset="0"/>
                <a:cs typeface="Arial" panose="020B0604020202020204" pitchFamily="34" charset="0"/>
              </a:rPr>
              <a:t>Cognition </a:t>
            </a:r>
            <a:r>
              <a:rPr lang="en-US" sz="2800" dirty="0">
                <a:latin typeface="Arial" panose="020B0604020202020204" pitchFamily="34" charset="0"/>
                <a:cs typeface="Arial" panose="020B0604020202020204" pitchFamily="34" charset="0"/>
              </a:rPr>
              <a:t>about cognition</a:t>
            </a:r>
          </a:p>
          <a:p>
            <a:pPr marL="0" lvl="0" indent="0" algn="l">
              <a:buNone/>
            </a:pPr>
            <a:r>
              <a:rPr lang="en-US" sz="2800" dirty="0">
                <a:latin typeface="Arial" panose="020B0604020202020204" pitchFamily="34" charset="0"/>
                <a:cs typeface="Arial" panose="020B0604020202020204" pitchFamily="34" charset="0"/>
              </a:rPr>
              <a:t>Thinking about thinking</a:t>
            </a:r>
          </a:p>
          <a:p>
            <a:pPr marL="0" lvl="0" indent="0" algn="l">
              <a:buNone/>
            </a:pPr>
            <a:r>
              <a:rPr lang="en-US" sz="2800" dirty="0">
                <a:latin typeface="Arial" panose="020B0604020202020204" pitchFamily="34" charset="0"/>
                <a:cs typeface="Arial" panose="020B0604020202020204" pitchFamily="34" charset="0"/>
              </a:rPr>
              <a:t>Knowing about knowing</a:t>
            </a:r>
          </a:p>
          <a:p>
            <a:pPr marL="0" indent="0" algn="l">
              <a:buNone/>
            </a:pPr>
            <a:r>
              <a:rPr lang="en-US" sz="2800" dirty="0">
                <a:latin typeface="Arial" panose="020B0604020202020204" pitchFamily="34" charset="0"/>
                <a:cs typeface="Arial" panose="020B0604020202020204" pitchFamily="34" charset="0"/>
              </a:rPr>
              <a:t>It is an awareness and understanding of one's own thought process. To be aware of what they are thinking about and choosing a helpful thought process. </a:t>
            </a:r>
            <a:endParaRPr lang="en-US" sz="2800" dirty="0" smtClean="0">
              <a:latin typeface="Arial" panose="020B0604020202020204" pitchFamily="34" charset="0"/>
              <a:cs typeface="Arial" panose="020B0604020202020204" pitchFamily="34" charset="0"/>
            </a:endParaRPr>
          </a:p>
          <a:p>
            <a:pPr marL="0" indent="0" algn="l">
              <a:buNone/>
            </a:pPr>
            <a:r>
              <a:rPr lang="en-US" sz="2800" dirty="0" smtClean="0">
                <a:latin typeface="Arial" panose="020B0604020202020204" pitchFamily="34" charset="0"/>
                <a:cs typeface="Arial" panose="020B0604020202020204" pitchFamily="34" charset="0"/>
              </a:rPr>
              <a:t>It </a:t>
            </a:r>
            <a:r>
              <a:rPr lang="en-US" sz="2800" dirty="0">
                <a:latin typeface="Arial" panose="020B0604020202020204" pitchFamily="34" charset="0"/>
                <a:cs typeface="Arial" panose="020B0604020202020204" pitchFamily="34" charset="0"/>
              </a:rPr>
              <a:t>captures students' ability to analyze how they think, have high self </a:t>
            </a:r>
          </a:p>
          <a:p>
            <a:pPr marL="0" indent="0" rtl="0">
              <a:buNone/>
            </a:pPr>
            <a:r>
              <a:rPr lang="en-US" sz="2800" dirty="0">
                <a:latin typeface="Arial" panose="020B0604020202020204" pitchFamily="34" charset="0"/>
                <a:cs typeface="Arial" panose="020B0604020202020204" pitchFamily="34" charset="0"/>
              </a:rPr>
              <a:t> </a:t>
            </a:r>
          </a:p>
          <a:p>
            <a:endParaRPr lang="ar-SA"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8297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dirty="0"/>
          </a:p>
        </p:txBody>
      </p:sp>
      <p:sp>
        <p:nvSpPr>
          <p:cNvPr id="3" name="Content Placeholder 2"/>
          <p:cNvSpPr>
            <a:spLocks noGrp="1"/>
          </p:cNvSpPr>
          <p:nvPr>
            <p:ph idx="1"/>
          </p:nvPr>
        </p:nvSpPr>
        <p:spPr>
          <a:xfrm>
            <a:off x="838200" y="711200"/>
            <a:ext cx="10515600" cy="6146800"/>
          </a:xfrm>
        </p:spPr>
        <p:txBody>
          <a:bodyPr>
            <a:noAutofit/>
          </a:bodyPr>
          <a:lstStyle/>
          <a:p>
            <a:pPr algn="l" rtl="0">
              <a:lnSpc>
                <a:spcPct val="100000"/>
              </a:lnSpc>
            </a:pPr>
            <a:r>
              <a:rPr lang="en-US" sz="3200" dirty="0"/>
              <a:t>Health system cannot deliver high quality patients' care without a well-trained health workforce of sufficient capacity and competencies/ capabilities</a:t>
            </a:r>
          </a:p>
          <a:p>
            <a:pPr marL="0" indent="0" algn="l" rtl="0">
              <a:lnSpc>
                <a:spcPct val="100000"/>
              </a:lnSpc>
              <a:buNone/>
            </a:pPr>
            <a:r>
              <a:rPr lang="en-US" sz="3200" dirty="0"/>
              <a:t>(Peoples' health and safety very much depends on this).</a:t>
            </a:r>
          </a:p>
          <a:p>
            <a:pPr algn="l" rtl="0">
              <a:lnSpc>
                <a:spcPct val="100000"/>
              </a:lnSpc>
            </a:pPr>
            <a:r>
              <a:rPr lang="en-US" sz="3200" dirty="0"/>
              <a:t>Therefore, health professionals need to be well equipped with the right knowledge, skills, Attitude and competencies throughout their career so as to stay-up-to date with technical advances and new clinical approaches. This is to ensure safe and effective </a:t>
            </a:r>
            <a:r>
              <a:rPr lang="en-US" sz="3200" dirty="0" smtClean="0"/>
              <a:t>practice.</a:t>
            </a:r>
            <a:endParaRPr lang="ar-SA" sz="3200" dirty="0"/>
          </a:p>
        </p:txBody>
      </p:sp>
    </p:spTree>
    <p:extLst>
      <p:ext uri="{BB962C8B-B14F-4D97-AF65-F5344CB8AC3E}">
        <p14:creationId xmlns:p14="http://schemas.microsoft.com/office/powerpoint/2010/main" val="7464861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models on Reflection</a:t>
            </a:r>
            <a:endParaRPr lang="ar-SA" dirty="0"/>
          </a:p>
        </p:txBody>
      </p:sp>
      <p:sp>
        <p:nvSpPr>
          <p:cNvPr id="3" name="Content Placeholder 2"/>
          <p:cNvSpPr>
            <a:spLocks noGrp="1"/>
          </p:cNvSpPr>
          <p:nvPr>
            <p:ph idx="1"/>
          </p:nvPr>
        </p:nvSpPr>
        <p:spPr/>
        <p:txBody>
          <a:bodyPr/>
          <a:lstStyle/>
          <a:p>
            <a:pPr marL="0" indent="0" algn="l">
              <a:buNone/>
            </a:pPr>
            <a:r>
              <a:rPr lang="en-US" sz="3200" b="1" dirty="0"/>
              <a:t>There are various models on Reflection: </a:t>
            </a:r>
          </a:p>
          <a:p>
            <a:pPr marL="0" lvl="0" indent="0" algn="l">
              <a:buNone/>
            </a:pPr>
            <a:r>
              <a:rPr lang="en-US" sz="3200" dirty="0">
                <a:cs typeface="+mn-cs"/>
              </a:rPr>
              <a:t>Kolb's experiential learning model</a:t>
            </a:r>
          </a:p>
          <a:p>
            <a:pPr marL="0" lvl="0" indent="0" algn="l">
              <a:buNone/>
            </a:pPr>
            <a:r>
              <a:rPr lang="en-US" sz="3200" dirty="0">
                <a:cs typeface="+mn-cs"/>
              </a:rPr>
              <a:t>Gibb's reflective model/cycle</a:t>
            </a:r>
            <a:r>
              <a:rPr lang="en-US" sz="3200" dirty="0" smtClean="0">
                <a:cs typeface="+mn-cs"/>
              </a:rPr>
              <a:t>.</a:t>
            </a:r>
            <a:endParaRPr lang="ar-SA" sz="3200" dirty="0" smtClean="0">
              <a:cs typeface="+mn-cs"/>
            </a:endParaRPr>
          </a:p>
          <a:p>
            <a:pPr marL="0" lvl="0" indent="0" algn="l">
              <a:buNone/>
            </a:pPr>
            <a:r>
              <a:rPr lang="en-US" sz="3200" dirty="0" smtClean="0">
                <a:cs typeface="+mn-cs"/>
              </a:rPr>
              <a:t>others</a:t>
            </a:r>
            <a:endParaRPr lang="en-US" sz="3200" dirty="0">
              <a:cs typeface="+mn-cs"/>
            </a:endParaRPr>
          </a:p>
          <a:p>
            <a:pPr marL="0" indent="0" algn="l">
              <a:buNone/>
            </a:pPr>
            <a:r>
              <a:rPr lang="en-US" dirty="0"/>
              <a:t>   </a:t>
            </a:r>
          </a:p>
          <a:p>
            <a:endParaRPr lang="ar-SA" dirty="0"/>
          </a:p>
        </p:txBody>
      </p:sp>
    </p:spTree>
    <p:extLst>
      <p:ext uri="{BB962C8B-B14F-4D97-AF65-F5344CB8AC3E}">
        <p14:creationId xmlns:p14="http://schemas.microsoft.com/office/powerpoint/2010/main" val="1700272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Reflective practice</a:t>
            </a:r>
            <a:endParaRPr lang="ar-SA" b="1" dirty="0"/>
          </a:p>
        </p:txBody>
      </p:sp>
      <p:sp>
        <p:nvSpPr>
          <p:cNvPr id="3" name="Content Placeholder 2"/>
          <p:cNvSpPr>
            <a:spLocks noGrp="1"/>
          </p:cNvSpPr>
          <p:nvPr>
            <p:ph idx="1"/>
          </p:nvPr>
        </p:nvSpPr>
        <p:spPr>
          <a:xfrm>
            <a:off x="1103312" y="1191986"/>
            <a:ext cx="8946541" cy="5056413"/>
          </a:xfrm>
        </p:spPr>
        <p:txBody>
          <a:bodyPr>
            <a:normAutofit lnSpcReduction="10000"/>
          </a:bodyPr>
          <a:lstStyle/>
          <a:p>
            <a:pPr marL="0" indent="0" algn="l">
              <a:buNone/>
            </a:pPr>
            <a:r>
              <a:rPr lang="en-US" sz="2800" dirty="0">
                <a:latin typeface="Arial" panose="020B0604020202020204" pitchFamily="34" charset="0"/>
                <a:cs typeface="Arial" panose="020B0604020202020204" pitchFamily="34" charset="0"/>
              </a:rPr>
              <a:t>Reflective practice is one of the time-tested tool to improve students' learning following a teaching </a:t>
            </a:r>
            <a:endParaRPr lang="en-US" sz="2800" dirty="0" smtClean="0">
              <a:latin typeface="Arial" panose="020B0604020202020204" pitchFamily="34" charset="0"/>
              <a:cs typeface="Arial" panose="020B0604020202020204" pitchFamily="34" charset="0"/>
            </a:endParaRPr>
          </a:p>
          <a:p>
            <a:pPr marL="0" indent="0" algn="l">
              <a:buNone/>
            </a:pPr>
            <a:r>
              <a:rPr lang="en-US" sz="2800" dirty="0" smtClean="0">
                <a:latin typeface="Arial" panose="020B0604020202020204" pitchFamily="34" charset="0"/>
                <a:cs typeface="Arial" panose="020B0604020202020204" pitchFamily="34" charset="0"/>
              </a:rPr>
              <a:t>encounter</a:t>
            </a:r>
            <a:r>
              <a:rPr lang="en-US" sz="2800" dirty="0" smtClean="0">
                <a:latin typeface="Arial" panose="020B0604020202020204" pitchFamily="34" charset="0"/>
                <a:cs typeface="Arial" panose="020B0604020202020204" pitchFamily="34" charset="0"/>
              </a:rPr>
              <a:t>.</a:t>
            </a:r>
          </a:p>
          <a:p>
            <a:pPr marL="0" indent="0" algn="l">
              <a:buNone/>
            </a:pP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Reflective practice is an analytical practice in which an individual adds a personal reflection about the action, </a:t>
            </a:r>
            <a:endParaRPr lang="en-US" sz="2800" dirty="0" smtClean="0">
              <a:latin typeface="Arial" panose="020B0604020202020204" pitchFamily="34" charset="0"/>
              <a:cs typeface="Arial" panose="020B0604020202020204" pitchFamily="34" charset="0"/>
            </a:endParaRPr>
          </a:p>
          <a:p>
            <a:pPr marL="0" indent="0" algn="l">
              <a:buNone/>
            </a:pPr>
            <a:r>
              <a:rPr lang="en-US" sz="2800" dirty="0" smtClean="0">
                <a:latin typeface="Arial" panose="020B0604020202020204" pitchFamily="34" charset="0"/>
                <a:cs typeface="Arial" panose="020B0604020202020204" pitchFamily="34" charset="0"/>
              </a:rPr>
              <a:t>incident</a:t>
            </a:r>
            <a:r>
              <a:rPr lang="en-US" sz="2800" dirty="0">
                <a:latin typeface="Arial" panose="020B0604020202020204" pitchFamily="34" charset="0"/>
                <a:cs typeface="Arial" panose="020B0604020202020204" pitchFamily="34" charset="0"/>
              </a:rPr>
              <a:t>, situation or thought.</a:t>
            </a:r>
          </a:p>
          <a:p>
            <a:pPr marL="0" indent="0" algn="l">
              <a:buNone/>
            </a:pPr>
            <a:r>
              <a:rPr lang="en-US" sz="2800" dirty="0">
                <a:latin typeface="Arial" panose="020B0604020202020204" pitchFamily="34" charset="0"/>
                <a:cs typeface="Arial" panose="020B0604020202020204" pitchFamily="34" charset="0"/>
              </a:rPr>
              <a:t>Reflective practitioner, one who uses reflection as a tool or instrument for revisiting an experience both to learn from it and.</a:t>
            </a:r>
          </a:p>
          <a:p>
            <a:pPr marL="0" indent="0" algn="l">
              <a:buNone/>
            </a:pPr>
            <a:r>
              <a:rPr lang="en-US" sz="2800" dirty="0">
                <a:latin typeface="Arial" panose="020B0604020202020204" pitchFamily="34" charset="0"/>
                <a:cs typeface="Arial" panose="020B0604020202020204" pitchFamily="34" charset="0"/>
              </a:rPr>
              <a:t> </a:t>
            </a:r>
          </a:p>
          <a:p>
            <a:pPr marL="0" indent="0" algn="l">
              <a:buNone/>
            </a:pPr>
            <a:r>
              <a:rPr lang="en-US" dirty="0"/>
              <a:t> </a:t>
            </a:r>
          </a:p>
          <a:p>
            <a:endParaRPr lang="ar-SA" dirty="0"/>
          </a:p>
        </p:txBody>
      </p:sp>
    </p:spTree>
    <p:extLst>
      <p:ext uri="{BB962C8B-B14F-4D97-AF65-F5344CB8AC3E}">
        <p14:creationId xmlns:p14="http://schemas.microsoft.com/office/powerpoint/2010/main" val="25241069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b="1" dirty="0"/>
              <a:t>Long Life Learning (LLL)</a:t>
            </a:r>
            <a:endParaRPr lang="en-US" dirty="0"/>
          </a:p>
        </p:txBody>
      </p:sp>
      <p:sp>
        <p:nvSpPr>
          <p:cNvPr id="3" name="Content Placeholder 2"/>
          <p:cNvSpPr>
            <a:spLocks noGrp="1"/>
          </p:cNvSpPr>
          <p:nvPr>
            <p:ph idx="1"/>
          </p:nvPr>
        </p:nvSpPr>
        <p:spPr>
          <a:xfrm>
            <a:off x="838200" y="1378039"/>
            <a:ext cx="10515600" cy="4798924"/>
          </a:xfrm>
        </p:spPr>
        <p:txBody>
          <a:bodyPr>
            <a:normAutofit lnSpcReduction="10000"/>
          </a:bodyPr>
          <a:lstStyle/>
          <a:p>
            <a:pPr marL="0" indent="0" algn="l">
              <a:buNone/>
            </a:pPr>
            <a:r>
              <a:rPr lang="en-US" sz="3200" dirty="0"/>
              <a:t>Medical students need to be effective lifelong learners in order to continue to develop personally and practice professionally. </a:t>
            </a:r>
            <a:endParaRPr lang="en-US" sz="3200" dirty="0" smtClean="0"/>
          </a:p>
          <a:p>
            <a:pPr marL="0" indent="0" algn="l">
              <a:buNone/>
            </a:pPr>
            <a:r>
              <a:rPr lang="en-US" sz="3200" dirty="0" smtClean="0"/>
              <a:t>This </a:t>
            </a:r>
            <a:r>
              <a:rPr lang="en-US" sz="3200" dirty="0"/>
              <a:t>demands </a:t>
            </a:r>
            <a:r>
              <a:rPr lang="en-US" sz="3200" dirty="0" smtClean="0"/>
              <a:t>an encouragement </a:t>
            </a:r>
            <a:r>
              <a:rPr lang="en-US" sz="3200" dirty="0"/>
              <a:t>of diverse learning styles. </a:t>
            </a:r>
            <a:endParaRPr lang="en-US" sz="3200" dirty="0" smtClean="0"/>
          </a:p>
          <a:p>
            <a:pPr marL="0" indent="0" algn="l">
              <a:buNone/>
            </a:pPr>
            <a:r>
              <a:rPr lang="en-US" sz="3200" dirty="0" smtClean="0"/>
              <a:t>It </a:t>
            </a:r>
            <a:r>
              <a:rPr lang="en-US" sz="3200" dirty="0"/>
              <a:t>means applying adult learning principles, student autonomy, self-learning, experiential learning reflective learning, computer assisted learning, distance learning, e learning, use of skill learning laboratories.</a:t>
            </a:r>
          </a:p>
          <a:p>
            <a:pPr marL="0" indent="0" algn="l">
              <a:buNone/>
            </a:pPr>
            <a:endParaRPr lang="ar-SA" sz="3200" dirty="0"/>
          </a:p>
        </p:txBody>
      </p:sp>
    </p:spTree>
    <p:extLst>
      <p:ext uri="{BB962C8B-B14F-4D97-AF65-F5344CB8AC3E}">
        <p14:creationId xmlns:p14="http://schemas.microsoft.com/office/powerpoint/2010/main" val="35205420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097" y="452718"/>
            <a:ext cx="9404723" cy="45719"/>
          </a:xfrm>
        </p:spPr>
        <p:txBody>
          <a:bodyPr/>
          <a:lstStyle/>
          <a:p>
            <a:endParaRPr lang="ar-SA" dirty="0"/>
          </a:p>
        </p:txBody>
      </p:sp>
      <p:sp>
        <p:nvSpPr>
          <p:cNvPr id="3" name="Content Placeholder 2"/>
          <p:cNvSpPr>
            <a:spLocks noGrp="1"/>
          </p:cNvSpPr>
          <p:nvPr>
            <p:ph idx="1"/>
          </p:nvPr>
        </p:nvSpPr>
        <p:spPr>
          <a:xfrm>
            <a:off x="838200" y="832757"/>
            <a:ext cx="10515600" cy="5344206"/>
          </a:xfrm>
        </p:spPr>
        <p:txBody>
          <a:bodyPr>
            <a:noAutofit/>
          </a:bodyPr>
          <a:lstStyle/>
          <a:p>
            <a:pPr marL="0" indent="0" algn="l">
              <a:buNone/>
            </a:pPr>
            <a:r>
              <a:rPr lang="en-US" sz="2800" dirty="0">
                <a:cs typeface="+mn-cs"/>
              </a:rPr>
              <a:t>Regulatory Bodies, recommend that undergraduate's curriculum should foster the knowledge and understanding, attitude and skills that will promote effective LLL and support professional development</a:t>
            </a:r>
            <a:r>
              <a:rPr lang="en-US" sz="2800" dirty="0" smtClean="0">
                <a:cs typeface="+mn-cs"/>
              </a:rPr>
              <a:t>.</a:t>
            </a:r>
          </a:p>
          <a:p>
            <a:pPr marL="0" indent="0" algn="l">
              <a:buNone/>
            </a:pPr>
            <a:r>
              <a:rPr lang="en-US" sz="2800" dirty="0" smtClean="0">
                <a:cs typeface="+mn-cs"/>
              </a:rPr>
              <a:t> </a:t>
            </a:r>
            <a:endParaRPr lang="en-US" sz="2800" dirty="0">
              <a:cs typeface="+mn-cs"/>
            </a:endParaRPr>
          </a:p>
          <a:p>
            <a:pPr marL="0" indent="0" algn="l">
              <a:buNone/>
            </a:pPr>
            <a:r>
              <a:rPr lang="en-US" sz="2800" dirty="0">
                <a:cs typeface="+mn-cs"/>
              </a:rPr>
              <a:t>The path to better patients' outcomes requires a long-term approach with formal course-based learning. However, professional growth and learning continued practice and </a:t>
            </a:r>
            <a:r>
              <a:rPr lang="en-US" sz="2800" dirty="0" smtClean="0">
                <a:cs typeface="+mn-cs"/>
              </a:rPr>
              <a:t>self-Reflection, the responsibility </a:t>
            </a:r>
            <a:r>
              <a:rPr lang="en-US" sz="2800" dirty="0">
                <a:cs typeface="+mn-cs"/>
              </a:rPr>
              <a:t>rests with the </a:t>
            </a:r>
            <a:r>
              <a:rPr lang="en-US" sz="2800" dirty="0" smtClean="0">
                <a:cs typeface="+mn-cs"/>
              </a:rPr>
              <a:t>Doctors.</a:t>
            </a:r>
            <a:endParaRPr lang="ar-SA" sz="2800" dirty="0" smtClean="0">
              <a:cs typeface="+mn-cs"/>
            </a:endParaRPr>
          </a:p>
          <a:p>
            <a:pPr marL="0" indent="0" algn="l">
              <a:buNone/>
            </a:pPr>
            <a:r>
              <a:rPr lang="en-US" sz="2800" dirty="0">
                <a:cs typeface="+mn-cs"/>
              </a:rPr>
              <a:t>Responsibility for life-long learning being self-directed. </a:t>
            </a:r>
          </a:p>
          <a:p>
            <a:pPr marL="0" indent="0" algn="l" rtl="0">
              <a:buNone/>
            </a:pPr>
            <a:r>
              <a:rPr lang="en-US" sz="2800" dirty="0">
                <a:cs typeface="+mn-cs"/>
              </a:rPr>
              <a:t>LLL takes personal responsibility for developing their learning goals and apply the best available evidence to address </a:t>
            </a:r>
            <a:r>
              <a:rPr lang="en-US" sz="2800" dirty="0" smtClean="0">
                <a:cs typeface="+mn-cs"/>
              </a:rPr>
              <a:t>any arising question.</a:t>
            </a:r>
            <a:endParaRPr lang="en-US" sz="2800" dirty="0">
              <a:cs typeface="+mn-cs"/>
            </a:endParaRPr>
          </a:p>
          <a:p>
            <a:pPr algn="r"/>
            <a:endParaRPr lang="ar-SA" sz="2800" dirty="0">
              <a:cs typeface="+mn-cs"/>
            </a:endParaRPr>
          </a:p>
        </p:txBody>
      </p:sp>
    </p:spTree>
    <p:extLst>
      <p:ext uri="{BB962C8B-B14F-4D97-AF65-F5344CB8AC3E}">
        <p14:creationId xmlns:p14="http://schemas.microsoft.com/office/powerpoint/2010/main" val="36279272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Motivation for Long-life Learning</a:t>
            </a:r>
            <a:br>
              <a:rPr lang="en-US" b="1" dirty="0" smtClean="0"/>
            </a:br>
            <a:endParaRPr lang="ar-SA" b="1" dirty="0"/>
          </a:p>
        </p:txBody>
      </p:sp>
      <p:sp>
        <p:nvSpPr>
          <p:cNvPr id="3" name="Content Placeholder 2"/>
          <p:cNvSpPr>
            <a:spLocks noGrp="1"/>
          </p:cNvSpPr>
          <p:nvPr>
            <p:ph idx="1"/>
          </p:nvPr>
        </p:nvSpPr>
        <p:spPr>
          <a:xfrm>
            <a:off x="838200" y="1017431"/>
            <a:ext cx="10515600" cy="5422006"/>
          </a:xfrm>
        </p:spPr>
        <p:txBody>
          <a:bodyPr>
            <a:normAutofit fontScale="40000" lnSpcReduction="20000"/>
          </a:bodyPr>
          <a:lstStyle/>
          <a:p>
            <a:pPr marL="0" indent="0" algn="l">
              <a:buNone/>
            </a:pPr>
            <a:r>
              <a:rPr lang="en-US" sz="9600" b="1" i="1" dirty="0" smtClean="0"/>
              <a:t>LLL </a:t>
            </a:r>
            <a:r>
              <a:rPr lang="en-US" sz="9600" b="1" i="1" dirty="0"/>
              <a:t>is driven from the following needs:</a:t>
            </a:r>
          </a:p>
          <a:p>
            <a:pPr marL="0" lvl="0" indent="0" algn="l">
              <a:buNone/>
            </a:pPr>
            <a:r>
              <a:rPr lang="en-US" sz="8600" dirty="0"/>
              <a:t>To promote the best care for the patients</a:t>
            </a:r>
          </a:p>
          <a:p>
            <a:pPr marL="0" lvl="0" indent="0" algn="l">
              <a:buNone/>
            </a:pPr>
            <a:r>
              <a:rPr lang="en-US" sz="8600" dirty="0"/>
              <a:t>To honor the demand for employers and society</a:t>
            </a:r>
          </a:p>
          <a:p>
            <a:pPr marL="0" lvl="0" indent="0" algn="l">
              <a:buNone/>
            </a:pPr>
            <a:r>
              <a:rPr lang="en-US" sz="8600" dirty="0"/>
              <a:t>To attain and maintain job satisfaction</a:t>
            </a:r>
          </a:p>
          <a:p>
            <a:pPr marL="0" indent="0" algn="l">
              <a:buNone/>
            </a:pPr>
            <a:r>
              <a:rPr lang="en-US" sz="8600" dirty="0"/>
              <a:t>LLL consists of continuous training over the course of professional career. This occurs over the continuum of competencies required for medical education.</a:t>
            </a:r>
          </a:p>
          <a:p>
            <a:pPr marL="0" indent="0" algn="l">
              <a:lnSpc>
                <a:spcPct val="220000"/>
              </a:lnSpc>
              <a:buNone/>
            </a:pPr>
            <a:r>
              <a:rPr lang="en-US" sz="8600" dirty="0"/>
              <a:t> </a:t>
            </a:r>
          </a:p>
          <a:p>
            <a:pPr marL="0" indent="0" rtl="0">
              <a:buNone/>
            </a:pPr>
            <a:r>
              <a:rPr lang="en-US" dirty="0"/>
              <a:t> </a:t>
            </a:r>
          </a:p>
          <a:p>
            <a:endParaRPr lang="ar-SA" dirty="0"/>
          </a:p>
        </p:txBody>
      </p:sp>
    </p:spTree>
    <p:extLst>
      <p:ext uri="{BB962C8B-B14F-4D97-AF65-F5344CB8AC3E}">
        <p14:creationId xmlns:p14="http://schemas.microsoft.com/office/powerpoint/2010/main" val="15969456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35111"/>
          </a:xfrm>
        </p:spPr>
        <p:txBody>
          <a:bodyPr/>
          <a:lstStyle/>
          <a:p>
            <a:endParaRPr lang="en-US"/>
          </a:p>
        </p:txBody>
      </p:sp>
      <p:sp>
        <p:nvSpPr>
          <p:cNvPr id="3" name="Content Placeholder 2"/>
          <p:cNvSpPr>
            <a:spLocks noGrp="1"/>
          </p:cNvSpPr>
          <p:nvPr>
            <p:ph idx="1"/>
          </p:nvPr>
        </p:nvSpPr>
        <p:spPr>
          <a:xfrm>
            <a:off x="1103312" y="1240970"/>
            <a:ext cx="8946541" cy="5007429"/>
          </a:xfrm>
        </p:spPr>
        <p:txBody>
          <a:bodyPr>
            <a:noAutofit/>
          </a:bodyPr>
          <a:lstStyle/>
          <a:p>
            <a:pPr marL="0" indent="0" algn="l">
              <a:buNone/>
            </a:pPr>
            <a:r>
              <a:rPr lang="en-US" sz="2800" dirty="0"/>
              <a:t>LLL  is an interacting modes of emphasis rather than as discrete entities. </a:t>
            </a:r>
          </a:p>
          <a:p>
            <a:pPr marL="0" indent="0" algn="l">
              <a:buNone/>
            </a:pPr>
            <a:r>
              <a:rPr lang="en-US" sz="2800" dirty="0"/>
              <a:t>Hence, all individuals are engaged in learning experience at all times; </a:t>
            </a:r>
          </a:p>
          <a:p>
            <a:pPr marL="0" indent="0" algn="l">
              <a:buNone/>
            </a:pPr>
            <a:r>
              <a:rPr lang="en-US" sz="2800" dirty="0"/>
              <a:t>from planned, compulsory and intentional </a:t>
            </a:r>
            <a:r>
              <a:rPr lang="en-US" sz="2800" b="1" i="1" dirty="0"/>
              <a:t>to </a:t>
            </a:r>
          </a:p>
          <a:p>
            <a:pPr marL="0" indent="0" algn="l">
              <a:buNone/>
            </a:pPr>
            <a:r>
              <a:rPr lang="en-US" sz="2800" dirty="0"/>
              <a:t>unplanned, voluntary and incidental learning. </a:t>
            </a:r>
          </a:p>
          <a:p>
            <a:pPr marL="0" indent="0" algn="l">
              <a:buNone/>
            </a:pPr>
            <a:r>
              <a:rPr lang="en-US" sz="2800" dirty="0"/>
              <a:t>LLL is related to the concept of formal, non-formal and informal education. </a:t>
            </a:r>
          </a:p>
          <a:p>
            <a:endParaRPr lang="en-US" sz="2800" dirty="0"/>
          </a:p>
        </p:txBody>
      </p:sp>
    </p:spTree>
    <p:extLst>
      <p:ext uri="{BB962C8B-B14F-4D97-AF65-F5344CB8AC3E}">
        <p14:creationId xmlns:p14="http://schemas.microsoft.com/office/powerpoint/2010/main" val="5288258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3718"/>
            <a:ext cx="10515600" cy="1325563"/>
          </a:xfrm>
        </p:spPr>
        <p:txBody>
          <a:bodyPr>
            <a:normAutofit fontScale="90000"/>
          </a:bodyPr>
          <a:lstStyle/>
          <a:p>
            <a:pPr algn="ctr"/>
            <a:r>
              <a:rPr lang="en-US" b="1" dirty="0" smtClean="0"/>
              <a:t>Principles of Adult learning</a:t>
            </a:r>
            <a:r>
              <a:rPr lang="en-US" dirty="0" smtClean="0"/>
              <a:t/>
            </a:r>
            <a:br>
              <a:rPr lang="en-US" dirty="0" smtClean="0"/>
            </a:br>
            <a:endParaRPr lang="ar-SA" dirty="0"/>
          </a:p>
        </p:txBody>
      </p:sp>
      <p:sp>
        <p:nvSpPr>
          <p:cNvPr id="3" name="Content Placeholder 2"/>
          <p:cNvSpPr>
            <a:spLocks noGrp="1"/>
          </p:cNvSpPr>
          <p:nvPr>
            <p:ph idx="1"/>
          </p:nvPr>
        </p:nvSpPr>
        <p:spPr>
          <a:xfrm>
            <a:off x="1103312" y="604158"/>
            <a:ext cx="8946541" cy="5693228"/>
          </a:xfrm>
        </p:spPr>
        <p:txBody>
          <a:bodyPr>
            <a:normAutofit/>
          </a:bodyPr>
          <a:lstStyle/>
          <a:p>
            <a:pPr marL="0" lvl="0" indent="0" algn="l">
              <a:buNone/>
            </a:pPr>
            <a:r>
              <a:rPr lang="en-US" sz="2800" dirty="0" smtClean="0">
                <a:latin typeface="Arial" panose="020B0604020202020204" pitchFamily="34" charset="0"/>
                <a:cs typeface="Arial" panose="020B0604020202020204" pitchFamily="34" charset="0"/>
              </a:rPr>
              <a:t>Need </a:t>
            </a:r>
            <a:r>
              <a:rPr lang="en-US" sz="2800" dirty="0">
                <a:latin typeface="Arial" panose="020B0604020202020204" pitchFamily="34" charset="0"/>
                <a:cs typeface="Arial" panose="020B0604020202020204" pitchFamily="34" charset="0"/>
              </a:rPr>
              <a:t>to know why they need to learn before undertaking the learning</a:t>
            </a:r>
          </a:p>
          <a:p>
            <a:pPr marL="0" lvl="0" indent="0" algn="l">
              <a:buNone/>
            </a:pPr>
            <a:r>
              <a:rPr lang="en-US" sz="2800" dirty="0">
                <a:latin typeface="Arial" panose="020B0604020202020204" pitchFamily="34" charset="0"/>
                <a:cs typeface="Arial" panose="020B0604020202020204" pitchFamily="34" charset="0"/>
              </a:rPr>
              <a:t>A self-concept of being responsible for their own decisions</a:t>
            </a:r>
          </a:p>
          <a:p>
            <a:pPr marL="0" lvl="0" indent="0" algn="l">
              <a:buNone/>
            </a:pPr>
            <a:r>
              <a:rPr lang="en-US" sz="2800" dirty="0">
                <a:latin typeface="Arial" panose="020B0604020202020204" pitchFamily="34" charset="0"/>
                <a:cs typeface="Arial" panose="020B0604020202020204" pitchFamily="34" charset="0"/>
              </a:rPr>
              <a:t>Using own experience as an important source for learning</a:t>
            </a:r>
          </a:p>
          <a:p>
            <a:pPr marL="0" lvl="0" indent="0" algn="l">
              <a:buNone/>
            </a:pPr>
            <a:r>
              <a:rPr lang="en-US" sz="2800" dirty="0">
                <a:latin typeface="Arial" panose="020B0604020202020204" pitchFamily="34" charset="0"/>
                <a:cs typeface="Arial" panose="020B0604020202020204" pitchFamily="34" charset="0"/>
              </a:rPr>
              <a:t>Willingness to learn is developed in order to cope with real life situations</a:t>
            </a:r>
          </a:p>
          <a:p>
            <a:pPr marL="0" lvl="0" indent="0" algn="l">
              <a:buNone/>
            </a:pPr>
            <a:r>
              <a:rPr lang="en-US" sz="2800" dirty="0">
                <a:latin typeface="Arial" panose="020B0604020202020204" pitchFamily="34" charset="0"/>
                <a:cs typeface="Arial" panose="020B0604020202020204" pitchFamily="34" charset="0"/>
              </a:rPr>
              <a:t>Internal motivators are better reinforce to learn  </a:t>
            </a:r>
          </a:p>
          <a:p>
            <a:endParaRPr lang="ar-SA"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58006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are the advantages/reasons of CPD</a:t>
            </a:r>
            <a:r>
              <a:rPr lang="en-US" dirty="0"/>
              <a:t/>
            </a:r>
            <a:br>
              <a:rPr lang="en-US" dirty="0"/>
            </a:br>
            <a:endParaRPr lang="ar-SA" dirty="0"/>
          </a:p>
        </p:txBody>
      </p:sp>
      <p:sp>
        <p:nvSpPr>
          <p:cNvPr id="3" name="Content Placeholder 2"/>
          <p:cNvSpPr>
            <a:spLocks noGrp="1"/>
          </p:cNvSpPr>
          <p:nvPr>
            <p:ph idx="1"/>
          </p:nvPr>
        </p:nvSpPr>
        <p:spPr>
          <a:xfrm>
            <a:off x="1103312" y="1485900"/>
            <a:ext cx="8946541" cy="4762499"/>
          </a:xfrm>
        </p:spPr>
        <p:txBody>
          <a:bodyPr>
            <a:noAutofit/>
          </a:bodyPr>
          <a:lstStyle/>
          <a:p>
            <a:pPr marL="0" indent="0" algn="l">
              <a:buNone/>
            </a:pPr>
            <a:r>
              <a:rPr lang="en-US" sz="2800" b="1" i="1" dirty="0"/>
              <a:t>CPD is essential to continue the process of development after qualification. Hence, CPD is crucial to:</a:t>
            </a:r>
          </a:p>
          <a:p>
            <a:pPr marL="0" lvl="0" indent="0" algn="l">
              <a:buNone/>
            </a:pPr>
            <a:r>
              <a:rPr lang="en-US" sz="2800" dirty="0"/>
              <a:t>gain knowledge and experience from the start of the career</a:t>
            </a:r>
          </a:p>
          <a:p>
            <a:pPr marL="0" lvl="0" indent="0" algn="l">
              <a:buNone/>
            </a:pPr>
            <a:r>
              <a:rPr lang="en-US" sz="2800" dirty="0"/>
              <a:t>keep up –to-date with the new emergence of medical approaches and technology</a:t>
            </a:r>
          </a:p>
          <a:p>
            <a:pPr marL="0" lvl="0" indent="0" algn="l">
              <a:buNone/>
            </a:pPr>
            <a:r>
              <a:rPr lang="en-US" sz="2800" dirty="0"/>
              <a:t>stay abreast with the relevant development in </a:t>
            </a:r>
            <a:r>
              <a:rPr lang="en-US" sz="2800" dirty="0" smtClean="0"/>
              <a:t>medicine to </a:t>
            </a:r>
            <a:r>
              <a:rPr lang="en-US" sz="2800" dirty="0"/>
              <a:t>be aware of current methodologies and factors which may affect the suitability of models and assumptions</a:t>
            </a:r>
            <a:endParaRPr lang="ar-SA" sz="2800" dirty="0"/>
          </a:p>
        </p:txBody>
      </p:sp>
    </p:spTree>
    <p:extLst>
      <p:ext uri="{BB962C8B-B14F-4D97-AF65-F5344CB8AC3E}">
        <p14:creationId xmlns:p14="http://schemas.microsoft.com/office/powerpoint/2010/main" val="33542767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973"/>
            <a:ext cx="10515600" cy="1325563"/>
          </a:xfrm>
        </p:spPr>
        <p:txBody>
          <a:bodyPr/>
          <a:lstStyle/>
          <a:p>
            <a:r>
              <a:rPr lang="en-US" b="1" dirty="0" smtClean="0"/>
              <a:t>What are the </a:t>
            </a:r>
            <a:r>
              <a:rPr lang="en-US" b="1" dirty="0" smtClean="0"/>
              <a:t>reasons </a:t>
            </a:r>
            <a:r>
              <a:rPr lang="en-US" b="1" dirty="0" smtClean="0"/>
              <a:t>of CPD</a:t>
            </a:r>
            <a:endParaRPr lang="ar-SA" dirty="0"/>
          </a:p>
        </p:txBody>
      </p:sp>
      <p:sp>
        <p:nvSpPr>
          <p:cNvPr id="3" name="Content Placeholder 2"/>
          <p:cNvSpPr>
            <a:spLocks noGrp="1"/>
          </p:cNvSpPr>
          <p:nvPr>
            <p:ph idx="1"/>
          </p:nvPr>
        </p:nvSpPr>
        <p:spPr>
          <a:xfrm>
            <a:off x="1103312" y="1126672"/>
            <a:ext cx="8946541" cy="5121728"/>
          </a:xfrm>
        </p:spPr>
        <p:txBody>
          <a:bodyPr>
            <a:noAutofit/>
          </a:bodyPr>
          <a:lstStyle/>
          <a:p>
            <a:pPr marL="0" lvl="0" indent="0" algn="l">
              <a:buNone/>
            </a:pPr>
            <a:r>
              <a:rPr lang="en-US" sz="2800" dirty="0">
                <a:latin typeface="Arial" panose="020B0604020202020204" pitchFamily="34" charset="0"/>
                <a:cs typeface="Arial" panose="020B0604020202020204" pitchFamily="34" charset="0"/>
              </a:rPr>
              <a:t>A</a:t>
            </a:r>
            <a:r>
              <a:rPr lang="en-US" sz="2800" dirty="0" smtClean="0">
                <a:latin typeface="Arial" panose="020B0604020202020204" pitchFamily="34" charset="0"/>
                <a:cs typeface="Arial" panose="020B0604020202020204" pitchFamily="34" charset="0"/>
              </a:rPr>
              <a:t>ddress </a:t>
            </a:r>
            <a:r>
              <a:rPr lang="en-US" sz="2800" dirty="0">
                <a:latin typeface="Arial" panose="020B0604020202020204" pitchFamily="34" charset="0"/>
                <a:cs typeface="Arial" panose="020B0604020202020204" pitchFamily="34" charset="0"/>
              </a:rPr>
              <a:t>skills and knowledge needs in order to function in a new areas of practice arising from the expansion of the profession</a:t>
            </a:r>
          </a:p>
          <a:p>
            <a:pPr marL="0" lvl="0" indent="0" algn="l">
              <a:buNone/>
            </a:pPr>
            <a:r>
              <a:rPr lang="en-US" sz="2800" dirty="0">
                <a:latin typeface="Arial" panose="020B0604020202020204" pitchFamily="34" charset="0"/>
                <a:cs typeface="Arial" panose="020B0604020202020204" pitchFamily="34" charset="0"/>
              </a:rPr>
              <a:t>To be competent in the areas in which they practice in order to safe guard the public interest </a:t>
            </a:r>
          </a:p>
          <a:p>
            <a:pPr marL="0" lvl="0" indent="0" algn="l">
              <a:buNone/>
            </a:pPr>
            <a:r>
              <a:rPr lang="en-US" sz="2800" dirty="0">
                <a:latin typeface="Arial" panose="020B0604020202020204" pitchFamily="34" charset="0"/>
                <a:cs typeface="Arial" panose="020B0604020202020204" pitchFamily="34" charset="0"/>
              </a:rPr>
              <a:t>Be knowledgeable as qualified doctor in order to meet the expectation of employers and society</a:t>
            </a:r>
          </a:p>
          <a:p>
            <a:pPr marL="0" lvl="0" indent="0" algn="l">
              <a:buNone/>
            </a:pPr>
            <a:r>
              <a:rPr lang="en-US" sz="2800" dirty="0">
                <a:latin typeface="Arial" panose="020B0604020202020204" pitchFamily="34" charset="0"/>
                <a:cs typeface="Arial" panose="020B0604020202020204" pitchFamily="34" charset="0"/>
              </a:rPr>
              <a:t>To be regularly challenged about keeping up professionalism in order to develop and apply the values of the profession</a:t>
            </a:r>
          </a:p>
          <a:p>
            <a:pPr marL="0" lvl="0" indent="0" algn="l">
              <a:buNone/>
            </a:pPr>
            <a:r>
              <a:rPr lang="en-US" sz="2800" dirty="0">
                <a:latin typeface="Arial" panose="020B0604020202020204" pitchFamily="34" charset="0"/>
                <a:cs typeface="Arial" panose="020B0604020202020204" pitchFamily="34" charset="0"/>
              </a:rPr>
              <a:t>To be aware of the national and international accreditation standards</a:t>
            </a:r>
          </a:p>
          <a:p>
            <a:pPr marL="0" indent="0" algn="l">
              <a:buNone/>
            </a:pPr>
            <a:r>
              <a:rPr lang="en-US" sz="2800" i="1" dirty="0">
                <a:latin typeface="Arial" panose="020B0604020202020204" pitchFamily="34" charset="0"/>
                <a:cs typeface="Arial" panose="020B0604020202020204" pitchFamily="34" charset="0"/>
              </a:rPr>
              <a:t>The list goes on and on</a:t>
            </a:r>
            <a:endParaRPr lang="en-US" sz="2800" dirty="0">
              <a:latin typeface="Arial" panose="020B0604020202020204" pitchFamily="34" charset="0"/>
              <a:cs typeface="Arial" panose="020B0604020202020204" pitchFamily="34" charset="0"/>
            </a:endParaRPr>
          </a:p>
          <a:p>
            <a:pPr rtl="0"/>
            <a:r>
              <a:rPr lang="en-US" sz="2800" i="1" dirty="0"/>
              <a:t> </a:t>
            </a:r>
            <a:endParaRPr lang="en-US" sz="2800" dirty="0"/>
          </a:p>
          <a:p>
            <a:endParaRPr lang="ar-SA" sz="2800" dirty="0"/>
          </a:p>
        </p:txBody>
      </p:sp>
    </p:spTree>
    <p:extLst>
      <p:ext uri="{BB962C8B-B14F-4D97-AF65-F5344CB8AC3E}">
        <p14:creationId xmlns:p14="http://schemas.microsoft.com/office/powerpoint/2010/main" val="2863157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Faculty Development</a:t>
            </a:r>
            <a:r>
              <a:rPr lang="en-US" dirty="0" smtClean="0"/>
              <a:t/>
            </a:r>
            <a:br>
              <a:rPr lang="en-US" dirty="0" smtClean="0"/>
            </a:br>
            <a:endParaRPr lang="ar-SA" dirty="0"/>
          </a:p>
        </p:txBody>
      </p:sp>
      <p:sp>
        <p:nvSpPr>
          <p:cNvPr id="3" name="Content Placeholder 2"/>
          <p:cNvSpPr>
            <a:spLocks noGrp="1"/>
          </p:cNvSpPr>
          <p:nvPr>
            <p:ph idx="1"/>
          </p:nvPr>
        </p:nvSpPr>
        <p:spPr>
          <a:xfrm>
            <a:off x="838200" y="1262130"/>
            <a:ext cx="10515600" cy="4914833"/>
          </a:xfrm>
        </p:spPr>
        <p:txBody>
          <a:bodyPr>
            <a:normAutofit/>
          </a:bodyPr>
          <a:lstStyle/>
          <a:p>
            <a:pPr marL="0" indent="0" algn="l">
              <a:buNone/>
            </a:pPr>
            <a:r>
              <a:rPr lang="en-US" sz="2800" dirty="0" smtClean="0"/>
              <a:t>Teaching </a:t>
            </a:r>
            <a:r>
              <a:rPr lang="en-US" sz="2800" dirty="0"/>
              <a:t>is a demanding and complex task. </a:t>
            </a:r>
            <a:endParaRPr lang="en-US" sz="2800" dirty="0" smtClean="0"/>
          </a:p>
          <a:p>
            <a:pPr marL="0" indent="0" algn="l">
              <a:buNone/>
            </a:pPr>
            <a:r>
              <a:rPr lang="en-US" sz="2800" dirty="0" smtClean="0"/>
              <a:t>In </a:t>
            </a:r>
            <a:r>
              <a:rPr lang="en-US" sz="2800" dirty="0"/>
              <a:t>medical education, faculty development deals with the sensitization and training of teachers in carrying out their professional tasks. Which lead to improvement in the quality of teaching and learning that contribute to the competence of health professionals and capacity building </a:t>
            </a:r>
          </a:p>
          <a:p>
            <a:pPr marL="0" indent="0" algn="l">
              <a:buNone/>
            </a:pPr>
            <a:r>
              <a:rPr lang="en-US" sz="2800" dirty="0"/>
              <a:t>Is a planned program:</a:t>
            </a:r>
          </a:p>
          <a:p>
            <a:pPr marL="0" lvl="0" indent="0" algn="l">
              <a:buNone/>
            </a:pPr>
            <a:r>
              <a:rPr lang="en-US" sz="2800" dirty="0"/>
              <a:t>Improve faculty's knowledge and skills in teaching, educational research and educational administration</a:t>
            </a:r>
          </a:p>
          <a:p>
            <a:pPr marL="0" lvl="0" indent="0" algn="l">
              <a:buNone/>
            </a:pPr>
            <a:r>
              <a:rPr lang="en-US" sz="2800" dirty="0"/>
              <a:t>Prepare institutions and faculty members for their roles </a:t>
            </a:r>
          </a:p>
          <a:p>
            <a:pPr lvl="0" algn="l"/>
            <a:endParaRPr lang="en-US" sz="2800" dirty="0"/>
          </a:p>
          <a:p>
            <a:endParaRPr lang="ar-SA" sz="2800" dirty="0"/>
          </a:p>
        </p:txBody>
      </p:sp>
    </p:spTree>
    <p:extLst>
      <p:ext uri="{BB962C8B-B14F-4D97-AF65-F5344CB8AC3E}">
        <p14:creationId xmlns:p14="http://schemas.microsoft.com/office/powerpoint/2010/main" val="1591099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fontScale="77500" lnSpcReduction="20000"/>
          </a:bodyPr>
          <a:lstStyle/>
          <a:p>
            <a:pPr algn="l" rtl="0">
              <a:lnSpc>
                <a:spcPct val="200000"/>
              </a:lnSpc>
            </a:pPr>
            <a:r>
              <a:rPr lang="en-US" sz="3200" dirty="0"/>
              <a:t>With increasing Mobility of health professionals and globalization, CPD is becoming more important. Therefore, the professional development of doctors is a lifelong commitment, which is fundamental to providing quality care to the patients.</a:t>
            </a:r>
            <a:endParaRPr lang="ar-SA" sz="3200" dirty="0"/>
          </a:p>
        </p:txBody>
      </p:sp>
    </p:spTree>
    <p:extLst>
      <p:ext uri="{BB962C8B-B14F-4D97-AF65-F5344CB8AC3E}">
        <p14:creationId xmlns:p14="http://schemas.microsoft.com/office/powerpoint/2010/main" val="29904969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7912"/>
          </a:xfrm>
        </p:spPr>
        <p:txBody>
          <a:bodyPr>
            <a:normAutofit fontScale="90000"/>
          </a:bodyPr>
          <a:lstStyle/>
          <a:p>
            <a:pPr algn="ctr"/>
            <a:r>
              <a:rPr lang="en-US" b="1" dirty="0" smtClean="0"/>
              <a:t>Conclusion</a:t>
            </a:r>
            <a:r>
              <a:rPr lang="en-US" dirty="0" smtClean="0"/>
              <a:t/>
            </a:r>
            <a:br>
              <a:rPr lang="en-US" dirty="0" smtClean="0"/>
            </a:br>
            <a:endParaRPr lang="ar-SA" dirty="0"/>
          </a:p>
        </p:txBody>
      </p:sp>
      <p:sp>
        <p:nvSpPr>
          <p:cNvPr id="3" name="Content Placeholder 2"/>
          <p:cNvSpPr>
            <a:spLocks noGrp="1"/>
          </p:cNvSpPr>
          <p:nvPr>
            <p:ph idx="1"/>
          </p:nvPr>
        </p:nvSpPr>
        <p:spPr>
          <a:xfrm>
            <a:off x="838200" y="953038"/>
            <a:ext cx="10515600" cy="6014432"/>
          </a:xfrm>
        </p:spPr>
        <p:txBody>
          <a:bodyPr>
            <a:normAutofit fontScale="25000" lnSpcReduction="20000"/>
          </a:bodyPr>
          <a:lstStyle/>
          <a:p>
            <a:pPr marL="0" lvl="0" indent="0" algn="l">
              <a:buNone/>
            </a:pPr>
            <a:r>
              <a:rPr lang="en-US" sz="12800" dirty="0" smtClean="0">
                <a:cs typeface="+mj-cs"/>
              </a:rPr>
              <a:t>Institutions </a:t>
            </a:r>
            <a:r>
              <a:rPr lang="en-US" sz="12800" dirty="0">
                <a:cs typeface="+mj-cs"/>
              </a:rPr>
              <a:t>and health care systems need to nurture a culture whereby health professionals feel encouraged to further their learning</a:t>
            </a:r>
            <a:r>
              <a:rPr lang="en-US" sz="12800" dirty="0" smtClean="0">
                <a:cs typeface="+mj-cs"/>
              </a:rPr>
              <a:t>.</a:t>
            </a:r>
            <a:endParaRPr lang="ar-SA" sz="12800" dirty="0" smtClean="0">
              <a:cs typeface="+mj-cs"/>
            </a:endParaRPr>
          </a:p>
          <a:p>
            <a:pPr marL="0" lvl="0" indent="0" algn="l">
              <a:buNone/>
            </a:pPr>
            <a:endParaRPr lang="en-US" sz="12800" dirty="0">
              <a:cs typeface="+mj-cs"/>
            </a:endParaRPr>
          </a:p>
          <a:p>
            <a:pPr marL="0" lvl="0" indent="0" algn="l">
              <a:buNone/>
            </a:pPr>
            <a:r>
              <a:rPr lang="en-US" sz="12800" dirty="0">
                <a:cs typeface="+mj-cs"/>
              </a:rPr>
              <a:t>Good practice of CPD emphasizes that LLL is a duty and an ethical obligation of the medical profession</a:t>
            </a:r>
            <a:r>
              <a:rPr lang="en-US" sz="12800" dirty="0" smtClean="0">
                <a:cs typeface="+mj-cs"/>
              </a:rPr>
              <a:t>.</a:t>
            </a:r>
            <a:endParaRPr lang="ar-SA" sz="12800" dirty="0" smtClean="0">
              <a:cs typeface="+mj-cs"/>
            </a:endParaRPr>
          </a:p>
          <a:p>
            <a:pPr marL="0" lvl="0" indent="0" algn="l">
              <a:buNone/>
            </a:pPr>
            <a:endParaRPr lang="en-US" sz="12800" dirty="0">
              <a:cs typeface="+mj-cs"/>
            </a:endParaRPr>
          </a:p>
          <a:p>
            <a:pPr marL="0" lvl="0" indent="0" algn="l">
              <a:buNone/>
            </a:pPr>
            <a:r>
              <a:rPr lang="en-US" sz="12800" dirty="0">
                <a:cs typeface="+mj-cs"/>
              </a:rPr>
              <a:t>CPD is a process of Life Long Learning in practice</a:t>
            </a:r>
            <a:r>
              <a:rPr lang="en-US" sz="12800" dirty="0" smtClean="0">
                <a:cs typeface="+mj-cs"/>
              </a:rPr>
              <a:t>.</a:t>
            </a:r>
            <a:endParaRPr lang="ar-SA" sz="12800" dirty="0" smtClean="0">
              <a:cs typeface="+mj-cs"/>
            </a:endParaRPr>
          </a:p>
          <a:p>
            <a:pPr marL="0" lvl="0" indent="0" algn="l">
              <a:buNone/>
            </a:pPr>
            <a:endParaRPr lang="en-US" sz="12800" dirty="0">
              <a:cs typeface="+mj-cs"/>
            </a:endParaRPr>
          </a:p>
          <a:p>
            <a:pPr marL="0" indent="0" algn="l">
              <a:buNone/>
            </a:pPr>
            <a:r>
              <a:rPr lang="en-US" sz="12800" dirty="0">
                <a:cs typeface="+mj-cs"/>
              </a:rPr>
              <a:t> </a:t>
            </a:r>
          </a:p>
          <a:p>
            <a:pPr marL="0" indent="0" rtl="0">
              <a:buNone/>
            </a:pPr>
            <a:r>
              <a:rPr lang="en-US" dirty="0"/>
              <a:t> </a:t>
            </a:r>
          </a:p>
          <a:p>
            <a:pPr marL="0" indent="0" rtl="0">
              <a:buNone/>
            </a:pPr>
            <a:r>
              <a:rPr lang="en-US" dirty="0"/>
              <a:t> </a:t>
            </a:r>
          </a:p>
          <a:p>
            <a:pPr marL="0" indent="0" rtl="0">
              <a:buNone/>
            </a:pPr>
            <a:r>
              <a:rPr lang="en-US" dirty="0"/>
              <a:t> </a:t>
            </a:r>
          </a:p>
          <a:p>
            <a:endParaRPr lang="ar-SA" dirty="0"/>
          </a:p>
        </p:txBody>
      </p:sp>
    </p:spTree>
    <p:extLst>
      <p:ext uri="{BB962C8B-B14F-4D97-AF65-F5344CB8AC3E}">
        <p14:creationId xmlns:p14="http://schemas.microsoft.com/office/powerpoint/2010/main" val="20397275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85376"/>
            <a:ext cx="9404723" cy="45719"/>
          </a:xfrm>
        </p:spPr>
        <p:txBody>
          <a:bodyPr/>
          <a:lstStyle/>
          <a:p>
            <a:endParaRPr lang="en-US" dirty="0"/>
          </a:p>
        </p:txBody>
      </p:sp>
      <p:sp>
        <p:nvSpPr>
          <p:cNvPr id="3" name="Content Placeholder 2"/>
          <p:cNvSpPr>
            <a:spLocks noGrp="1"/>
          </p:cNvSpPr>
          <p:nvPr>
            <p:ph idx="1"/>
          </p:nvPr>
        </p:nvSpPr>
        <p:spPr/>
        <p:txBody>
          <a:bodyPr>
            <a:normAutofit fontScale="32500" lnSpcReduction="20000"/>
          </a:bodyPr>
          <a:lstStyle/>
          <a:p>
            <a:pPr marL="0" lvl="0" indent="0" algn="l">
              <a:buNone/>
            </a:pPr>
            <a:r>
              <a:rPr lang="en-US" sz="9600" dirty="0"/>
              <a:t>CPD is a means of updating, developing and enhancing how doctors apply their knowledge, skills and attitude required in their working lives.</a:t>
            </a:r>
            <a:endParaRPr lang="ar-SA" sz="9600" dirty="0"/>
          </a:p>
          <a:p>
            <a:pPr marL="0" lvl="0" indent="0" algn="l">
              <a:buNone/>
            </a:pPr>
            <a:endParaRPr lang="en-US" sz="9600" dirty="0"/>
          </a:p>
          <a:p>
            <a:pPr marL="0" lvl="0" indent="0" algn="l">
              <a:buNone/>
            </a:pPr>
            <a:r>
              <a:rPr lang="en-US" sz="9600" dirty="0"/>
              <a:t>CPD covers the continuum of LLL (UEMS, Basel Declaration 2001).</a:t>
            </a:r>
          </a:p>
          <a:p>
            <a:pPr marL="0" lvl="0" indent="0" algn="l">
              <a:buNone/>
            </a:pPr>
            <a:r>
              <a:rPr lang="en-US" sz="9600" dirty="0"/>
              <a:t>CPD is important component of the maintenance of medical </a:t>
            </a:r>
            <a:r>
              <a:rPr lang="en-US" sz="9600" dirty="0" err="1"/>
              <a:t>etcc</a:t>
            </a:r>
            <a:endParaRPr lang="en-US" sz="9600" dirty="0"/>
          </a:p>
        </p:txBody>
      </p:sp>
    </p:spTree>
    <p:extLst>
      <p:ext uri="{BB962C8B-B14F-4D97-AF65-F5344CB8AC3E}">
        <p14:creationId xmlns:p14="http://schemas.microsoft.com/office/powerpoint/2010/main" val="33889263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References</a:t>
            </a:r>
            <a:r>
              <a:rPr lang="en-US" dirty="0" smtClean="0"/>
              <a:t/>
            </a:r>
            <a:br>
              <a:rPr lang="en-US" dirty="0" smtClean="0"/>
            </a:br>
            <a:endParaRPr lang="ar-SA" dirty="0"/>
          </a:p>
        </p:txBody>
      </p:sp>
      <p:sp>
        <p:nvSpPr>
          <p:cNvPr id="3" name="Content Placeholder 2"/>
          <p:cNvSpPr>
            <a:spLocks noGrp="1"/>
          </p:cNvSpPr>
          <p:nvPr>
            <p:ph idx="1"/>
          </p:nvPr>
        </p:nvSpPr>
        <p:spPr>
          <a:xfrm>
            <a:off x="1103312" y="1012372"/>
            <a:ext cx="8946541" cy="5236028"/>
          </a:xfrm>
        </p:spPr>
        <p:txBody>
          <a:bodyPr>
            <a:noAutofit/>
          </a:bodyPr>
          <a:lstStyle/>
          <a:p>
            <a:pPr marL="0" lvl="0" indent="0" algn="l">
              <a:buNone/>
            </a:pPr>
            <a:r>
              <a:rPr lang="en-US" dirty="0" err="1" smtClean="0"/>
              <a:t>Pba</a:t>
            </a:r>
            <a:r>
              <a:rPr lang="en-US" dirty="0"/>
              <a:t>. Continuing professional development registration standard. Physiotherapy board of Australia. </a:t>
            </a:r>
            <a:r>
              <a:rPr lang="en-US" u="sng" dirty="0">
                <a:hlinkClick r:id="rId2"/>
              </a:rPr>
              <a:t>http://www.physiotherapyboard.gov.au/registration-standard</a:t>
            </a:r>
            <a:endParaRPr lang="en-US" dirty="0"/>
          </a:p>
          <a:p>
            <a:pPr marL="0" indent="0" algn="l">
              <a:buNone/>
            </a:pPr>
            <a:r>
              <a:rPr lang="en-US" dirty="0"/>
              <a:t> </a:t>
            </a:r>
          </a:p>
          <a:p>
            <a:pPr marL="0" lvl="0" indent="0" algn="l">
              <a:buNone/>
            </a:pPr>
            <a:r>
              <a:rPr lang="en-US" dirty="0"/>
              <a:t>Davis D, Galbraith R.  continuing medical education effect on practice performance: effectiveness of continuing medical education: American College of chest physicians Evidence-based educational guidelines. Chest 2009;135 (3Suppl): 42S </a:t>
            </a:r>
          </a:p>
          <a:p>
            <a:pPr marL="0" indent="0" algn="l">
              <a:buNone/>
            </a:pPr>
            <a:r>
              <a:rPr lang="en-US" dirty="0"/>
              <a:t> </a:t>
            </a:r>
          </a:p>
          <a:p>
            <a:pPr marL="0" lvl="0" indent="0" algn="l">
              <a:buNone/>
            </a:pPr>
            <a:r>
              <a:rPr lang="en-US" dirty="0"/>
              <a:t>Kolb, Alice Y, David A. Learning Styles and learning spaces: enhancing experiential learning in higher education. </a:t>
            </a:r>
            <a:r>
              <a:rPr lang="en-US" dirty="0" err="1"/>
              <a:t>Acad</a:t>
            </a:r>
            <a:r>
              <a:rPr lang="en-US" dirty="0"/>
              <a:t> </a:t>
            </a:r>
            <a:r>
              <a:rPr lang="en-US" dirty="0" err="1"/>
              <a:t>Manag</a:t>
            </a:r>
            <a:r>
              <a:rPr lang="en-US" dirty="0"/>
              <a:t>  Lear Edu.2005; 4(2): 193-212</a:t>
            </a:r>
            <a:r>
              <a:rPr lang="en-US" dirty="0" smtClean="0"/>
              <a:t>.</a:t>
            </a:r>
          </a:p>
          <a:p>
            <a:pPr marL="0" lvl="0" indent="0" algn="l">
              <a:buNone/>
            </a:pPr>
            <a:endParaRPr lang="en-US" dirty="0"/>
          </a:p>
          <a:p>
            <a:pPr marL="0" lvl="0" indent="0" algn="l">
              <a:buNone/>
            </a:pPr>
            <a:r>
              <a:rPr lang="en-US" dirty="0"/>
              <a:t>Gibbs, Graham, Great Britain. Further Education Unit. Learning by  Doing: a guide to  Teaching&amp; Learning methods  Fur Edu Unit. London 1988.</a:t>
            </a:r>
          </a:p>
          <a:p>
            <a:pPr marL="0" indent="0" algn="l">
              <a:buNone/>
            </a:pPr>
            <a:r>
              <a:rPr lang="en-US" dirty="0"/>
              <a:t> </a:t>
            </a:r>
          </a:p>
          <a:p>
            <a:endParaRPr lang="ar-SA" dirty="0"/>
          </a:p>
        </p:txBody>
      </p:sp>
    </p:spTree>
    <p:extLst>
      <p:ext uri="{BB962C8B-B14F-4D97-AF65-F5344CB8AC3E}">
        <p14:creationId xmlns:p14="http://schemas.microsoft.com/office/powerpoint/2010/main" val="3733698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dirty="0"/>
          </a:p>
        </p:txBody>
      </p:sp>
      <p:sp>
        <p:nvSpPr>
          <p:cNvPr id="3" name="Content Placeholder 2"/>
          <p:cNvSpPr>
            <a:spLocks noGrp="1"/>
          </p:cNvSpPr>
          <p:nvPr>
            <p:ph idx="1"/>
          </p:nvPr>
        </p:nvSpPr>
        <p:spPr>
          <a:xfrm>
            <a:off x="838200" y="1133341"/>
            <a:ext cx="10515600" cy="5043622"/>
          </a:xfrm>
        </p:spPr>
        <p:txBody>
          <a:bodyPr>
            <a:normAutofit fontScale="92500"/>
          </a:bodyPr>
          <a:lstStyle/>
          <a:p>
            <a:pPr algn="l" rtl="0"/>
            <a:r>
              <a:rPr lang="en-US" sz="3200" dirty="0"/>
              <a:t>People learn continuously throughout their lives. From birth until death, humans encounter new experiences and acquire new skills and knowledge. </a:t>
            </a:r>
            <a:endParaRPr lang="en-US" sz="3200" dirty="0" smtClean="0"/>
          </a:p>
          <a:p>
            <a:pPr algn="l" rtl="0"/>
            <a:r>
              <a:rPr lang="en-US" sz="3200" dirty="0" smtClean="0"/>
              <a:t>This </a:t>
            </a:r>
            <a:r>
              <a:rPr lang="en-US" sz="3200" dirty="0"/>
              <a:t>learning can be </a:t>
            </a:r>
            <a:r>
              <a:rPr lang="en-US" sz="3200" dirty="0" smtClean="0"/>
              <a:t>simple or complex, people are </a:t>
            </a:r>
            <a:r>
              <a:rPr lang="en-US" sz="3200" dirty="0"/>
              <a:t>inherently lifelong learners. Lifetime employment with one employer is no longer guaranteed. </a:t>
            </a:r>
            <a:endParaRPr lang="en-US" sz="3200" dirty="0" smtClean="0"/>
          </a:p>
          <a:p>
            <a:pPr algn="l" rtl="0"/>
            <a:r>
              <a:rPr lang="en-US" sz="3200" dirty="0" smtClean="0"/>
              <a:t>Doctors </a:t>
            </a:r>
            <a:r>
              <a:rPr lang="en-US" sz="3200" dirty="0"/>
              <a:t>need to develop continuously to remain informed and maintain their values on the medical profession </a:t>
            </a:r>
            <a:r>
              <a:rPr lang="en-US" sz="3200" dirty="0" smtClean="0"/>
              <a:t>arena.   </a:t>
            </a:r>
            <a:endParaRPr lang="en-US" sz="3200" dirty="0"/>
          </a:p>
          <a:p>
            <a:endParaRPr lang="ar-SA" sz="3200" dirty="0"/>
          </a:p>
        </p:txBody>
      </p:sp>
    </p:spTree>
    <p:extLst>
      <p:ext uri="{BB962C8B-B14F-4D97-AF65-F5344CB8AC3E}">
        <p14:creationId xmlns:p14="http://schemas.microsoft.com/office/powerpoint/2010/main" val="2527451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67461"/>
          </a:xfrm>
        </p:spPr>
        <p:txBody>
          <a:bodyPr>
            <a:normAutofit fontScale="90000"/>
          </a:bodyPr>
          <a:lstStyle/>
          <a:p>
            <a:pPr algn="ctr"/>
            <a:r>
              <a:rPr lang="en-US" b="1" dirty="0" smtClean="0"/>
              <a:t>Continuous Professional Development</a:t>
            </a:r>
            <a:r>
              <a:rPr lang="en-US" dirty="0" smtClean="0"/>
              <a:t/>
            </a:r>
            <a:br>
              <a:rPr lang="en-US" dirty="0" smtClean="0"/>
            </a:br>
            <a:r>
              <a:rPr lang="en-US" b="1" dirty="0" smtClean="0"/>
              <a:t>(CPD)</a:t>
            </a:r>
            <a:r>
              <a:rPr lang="en-US" dirty="0" smtClean="0"/>
              <a:t/>
            </a:r>
            <a:br>
              <a:rPr lang="en-US" dirty="0" smtClean="0"/>
            </a:br>
            <a:endParaRPr lang="ar-SA" dirty="0"/>
          </a:p>
        </p:txBody>
      </p:sp>
      <p:sp>
        <p:nvSpPr>
          <p:cNvPr id="3" name="Content Placeholder 2"/>
          <p:cNvSpPr>
            <a:spLocks noGrp="1"/>
          </p:cNvSpPr>
          <p:nvPr>
            <p:ph idx="1"/>
          </p:nvPr>
        </p:nvSpPr>
        <p:spPr/>
        <p:txBody>
          <a:bodyPr>
            <a:normAutofit fontScale="85000" lnSpcReduction="20000"/>
          </a:bodyPr>
          <a:lstStyle/>
          <a:p>
            <a:pPr marL="0" indent="0" algn="l">
              <a:buNone/>
            </a:pPr>
            <a:r>
              <a:rPr lang="en-US" sz="2800" b="1" dirty="0"/>
              <a:t>CPD</a:t>
            </a:r>
            <a:endParaRPr lang="en-US" sz="2800" dirty="0"/>
          </a:p>
          <a:p>
            <a:pPr marL="0" indent="0" algn="l">
              <a:buNone/>
            </a:pPr>
            <a:r>
              <a:rPr lang="en-US" sz="3200" dirty="0"/>
              <a:t>Is an ethical obligation for all health professional to ensure the professional practice is up to-date and can contribute to improving outcomes and quality of care.</a:t>
            </a:r>
          </a:p>
          <a:p>
            <a:pPr marL="0" indent="0" algn="l">
              <a:buNone/>
            </a:pPr>
            <a:r>
              <a:rPr lang="en-US" sz="3200" b="1" dirty="0"/>
              <a:t>CPD</a:t>
            </a:r>
            <a:endParaRPr lang="en-US" sz="3200" dirty="0"/>
          </a:p>
          <a:p>
            <a:pPr marL="0" indent="0" algn="l">
              <a:buNone/>
            </a:pPr>
            <a:r>
              <a:rPr lang="en-US" sz="3200" dirty="0"/>
              <a:t>Is the longest phase of professional education (undergraduate, postgraduate and </a:t>
            </a:r>
            <a:r>
              <a:rPr lang="en-US" sz="3200" dirty="0" smtClean="0"/>
              <a:t>onwards), </a:t>
            </a:r>
            <a:r>
              <a:rPr lang="en-US" sz="3200" dirty="0"/>
              <a:t>it is essential to the provision of evidence-based health care in the contemporary healthcare setting. (Davis 2009).</a:t>
            </a:r>
          </a:p>
          <a:p>
            <a:pPr algn="l"/>
            <a:endParaRPr lang="en-US" dirty="0"/>
          </a:p>
          <a:p>
            <a:pPr algn="l" rtl="0"/>
            <a:endParaRPr lang="ar-SA" dirty="0"/>
          </a:p>
        </p:txBody>
      </p:sp>
    </p:spTree>
    <p:extLst>
      <p:ext uri="{BB962C8B-B14F-4D97-AF65-F5344CB8AC3E}">
        <p14:creationId xmlns:p14="http://schemas.microsoft.com/office/powerpoint/2010/main" val="2615954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What is CPD?</a:t>
            </a:r>
            <a:r>
              <a:rPr lang="en-US" dirty="0" smtClean="0"/>
              <a:t/>
            </a:r>
            <a:br>
              <a:rPr lang="en-US" dirty="0" smtClean="0"/>
            </a:br>
            <a:endParaRPr lang="ar-SA" dirty="0"/>
          </a:p>
        </p:txBody>
      </p:sp>
      <p:sp>
        <p:nvSpPr>
          <p:cNvPr id="3" name="Content Placeholder 2"/>
          <p:cNvSpPr>
            <a:spLocks noGrp="1"/>
          </p:cNvSpPr>
          <p:nvPr>
            <p:ph idx="1"/>
          </p:nvPr>
        </p:nvSpPr>
        <p:spPr>
          <a:xfrm>
            <a:off x="1103312" y="1224643"/>
            <a:ext cx="8946541" cy="5421085"/>
          </a:xfrm>
        </p:spPr>
        <p:txBody>
          <a:bodyPr>
            <a:noAutofit/>
          </a:bodyPr>
          <a:lstStyle/>
          <a:p>
            <a:pPr marL="0" indent="0" algn="l">
              <a:buNone/>
            </a:pPr>
            <a:r>
              <a:rPr lang="en-US" sz="2400" dirty="0" smtClean="0"/>
              <a:t>Continuous </a:t>
            </a:r>
            <a:r>
              <a:rPr lang="en-US" sz="2400" dirty="0"/>
              <a:t>Professional Development (CPD) also refers to Continuous Medical Education (CME). These are closely associated and used interchangeably. CPD/CME is mandatory for the health professionals.</a:t>
            </a:r>
          </a:p>
          <a:p>
            <a:pPr marL="0" indent="0" algn="l">
              <a:buNone/>
            </a:pPr>
            <a:r>
              <a:rPr lang="en-US" sz="2400" dirty="0"/>
              <a:t> </a:t>
            </a:r>
          </a:p>
          <a:p>
            <a:pPr marL="0" indent="0" algn="l">
              <a:buNone/>
            </a:pPr>
            <a:r>
              <a:rPr lang="en-US" sz="2400" dirty="0"/>
              <a:t>Continuous learning plays </a:t>
            </a:r>
            <a:r>
              <a:rPr lang="en-US" sz="2400" dirty="0" smtClean="0"/>
              <a:t>an important role </a:t>
            </a:r>
            <a:r>
              <a:rPr lang="en-US" sz="2400" dirty="0"/>
              <a:t>in improving patients' quality of care and job satisfaction (</a:t>
            </a:r>
            <a:r>
              <a:rPr lang="en-US" sz="2400" dirty="0" err="1"/>
              <a:t>skar</a:t>
            </a:r>
            <a:r>
              <a:rPr lang="en-US" sz="2400" dirty="0"/>
              <a:t> 2010).</a:t>
            </a:r>
          </a:p>
          <a:p>
            <a:pPr marL="0" indent="0" algn="l">
              <a:buNone/>
            </a:pPr>
            <a:r>
              <a:rPr lang="en-US" sz="2400" dirty="0"/>
              <a:t>The provision of patients' care is rooted in Life-Long Learning (LLL) and CPD.  </a:t>
            </a:r>
          </a:p>
          <a:p>
            <a:pPr marL="0" indent="0" algn="l">
              <a:buNone/>
            </a:pPr>
            <a:r>
              <a:rPr lang="en-US" sz="2400" dirty="0"/>
              <a:t> </a:t>
            </a:r>
          </a:p>
          <a:p>
            <a:pPr marL="0" indent="0" algn="l">
              <a:buNone/>
            </a:pPr>
            <a:r>
              <a:rPr lang="en-US" sz="2400" dirty="0"/>
              <a:t>CPD/CME is rapidly evolving into competency-based continuing CPD education. </a:t>
            </a:r>
          </a:p>
          <a:p>
            <a:pPr algn="r"/>
            <a:endParaRPr lang="ar-SA" sz="2400" dirty="0"/>
          </a:p>
        </p:txBody>
      </p:sp>
    </p:spTree>
    <p:extLst>
      <p:ext uri="{BB962C8B-B14F-4D97-AF65-F5344CB8AC3E}">
        <p14:creationId xmlns:p14="http://schemas.microsoft.com/office/powerpoint/2010/main" val="2263218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989" y="500063"/>
            <a:ext cx="10515600" cy="736310"/>
          </a:xfrm>
        </p:spPr>
        <p:txBody>
          <a:bodyPr>
            <a:normAutofit fontScale="90000"/>
          </a:bodyPr>
          <a:lstStyle/>
          <a:p>
            <a:pPr algn="ctr"/>
            <a:r>
              <a:rPr lang="en-US" sz="3600" b="1" dirty="0" smtClean="0"/>
              <a:t>The driving force for this are the followings:</a:t>
            </a:r>
            <a:br>
              <a:rPr lang="en-US" sz="3600" b="1" dirty="0" smtClean="0"/>
            </a:br>
            <a:endParaRPr lang="ar-SA" sz="3600" b="1" dirty="0"/>
          </a:p>
        </p:txBody>
      </p:sp>
      <p:sp>
        <p:nvSpPr>
          <p:cNvPr id="3" name="Content Placeholder 2"/>
          <p:cNvSpPr>
            <a:spLocks noGrp="1"/>
          </p:cNvSpPr>
          <p:nvPr>
            <p:ph idx="1"/>
          </p:nvPr>
        </p:nvSpPr>
        <p:spPr>
          <a:xfrm>
            <a:off x="424543" y="1236372"/>
            <a:ext cx="10929257" cy="5621627"/>
          </a:xfrm>
        </p:spPr>
        <p:txBody>
          <a:bodyPr>
            <a:normAutofit fontScale="25000" lnSpcReduction="20000"/>
          </a:bodyPr>
          <a:lstStyle/>
          <a:p>
            <a:pPr algn="l"/>
            <a:r>
              <a:rPr lang="en-US" sz="12800" dirty="0" smtClean="0">
                <a:latin typeface="Arial" panose="020B0604020202020204" pitchFamily="34" charset="0"/>
                <a:cs typeface="Arial" panose="020B0604020202020204" pitchFamily="34" charset="0"/>
              </a:rPr>
              <a:t>The </a:t>
            </a:r>
            <a:r>
              <a:rPr lang="en-US" sz="12800" dirty="0">
                <a:latin typeface="Arial" panose="020B0604020202020204" pitchFamily="34" charset="0"/>
                <a:cs typeface="Arial" panose="020B0604020202020204" pitchFamily="34" charset="0"/>
              </a:rPr>
              <a:t>overriding need for CPD arises because the </a:t>
            </a:r>
            <a:r>
              <a:rPr lang="en-US" sz="12800" dirty="0" smtClean="0">
                <a:latin typeface="Arial" panose="020B0604020202020204" pitchFamily="34" charset="0"/>
                <a:cs typeface="Arial" panose="020B0604020202020204" pitchFamily="34" charset="0"/>
              </a:rPr>
              <a:t>doctor's knowledge </a:t>
            </a:r>
            <a:r>
              <a:rPr lang="en-US" sz="12800" dirty="0">
                <a:latin typeface="Arial" panose="020B0604020202020204" pitchFamily="34" charset="0"/>
                <a:cs typeface="Arial" panose="020B0604020202020204" pitchFamily="34" charset="0"/>
              </a:rPr>
              <a:t>and the environment in which the health professional work are constantly changing and developing. The doctor can only remain current and competent in his/her areas of </a:t>
            </a:r>
            <a:r>
              <a:rPr lang="en-US" sz="12800" dirty="0" smtClean="0">
                <a:latin typeface="Arial" panose="020B0604020202020204" pitchFamily="34" charset="0"/>
                <a:cs typeface="Arial" panose="020B0604020202020204" pitchFamily="34" charset="0"/>
              </a:rPr>
              <a:t>practice, </a:t>
            </a:r>
            <a:r>
              <a:rPr lang="en-US" sz="12800" dirty="0">
                <a:latin typeface="Arial" panose="020B0604020202020204" pitchFamily="34" charset="0"/>
                <a:cs typeface="Arial" panose="020B0604020202020204" pitchFamily="34" charset="0"/>
              </a:rPr>
              <a:t>is by continuing study and keeping up-to-date so he or she can be able </a:t>
            </a:r>
            <a:endParaRPr lang="en-US" sz="12800" dirty="0" smtClean="0">
              <a:latin typeface="Arial" panose="020B0604020202020204" pitchFamily="34" charset="0"/>
              <a:cs typeface="Arial" panose="020B0604020202020204" pitchFamily="34" charset="0"/>
            </a:endParaRPr>
          </a:p>
          <a:p>
            <a:pPr algn="l"/>
            <a:r>
              <a:rPr lang="en-US" sz="12800" dirty="0" smtClean="0">
                <a:latin typeface="Arial" panose="020B0604020202020204" pitchFamily="34" charset="0"/>
                <a:cs typeface="Arial" panose="020B0604020202020204" pitchFamily="34" charset="0"/>
              </a:rPr>
              <a:t>to </a:t>
            </a:r>
            <a:r>
              <a:rPr lang="en-US" sz="12800" dirty="0">
                <a:latin typeface="Arial" panose="020B0604020202020204" pitchFamily="34" charset="0"/>
                <a:cs typeface="Arial" panose="020B0604020202020204" pitchFamily="34" charset="0"/>
              </a:rPr>
              <a:t>provide a high quality </a:t>
            </a:r>
            <a:r>
              <a:rPr lang="en-US" sz="12800" dirty="0" smtClean="0">
                <a:latin typeface="Arial" panose="020B0604020202020204" pitchFamily="34" charset="0"/>
                <a:cs typeface="Arial" panose="020B0604020202020204" pitchFamily="34" charset="0"/>
              </a:rPr>
              <a:t>service. </a:t>
            </a:r>
            <a:r>
              <a:rPr lang="en-US" sz="12800" dirty="0" smtClean="0">
                <a:latin typeface="Arial" panose="020B0604020202020204" pitchFamily="34" charset="0"/>
                <a:cs typeface="Arial" panose="020B0604020202020204" pitchFamily="34" charset="0"/>
              </a:rPr>
              <a:t> </a:t>
            </a:r>
            <a:endParaRPr lang="en-US" sz="12800" dirty="0">
              <a:latin typeface="Arial" panose="020B0604020202020204" pitchFamily="34" charset="0"/>
              <a:cs typeface="Arial" panose="020B0604020202020204" pitchFamily="34" charset="0"/>
            </a:endParaRPr>
          </a:p>
          <a:p>
            <a:pPr marL="0" lvl="0" indent="0" algn="l">
              <a:buNone/>
            </a:pPr>
            <a:r>
              <a:rPr lang="en-US" sz="11200" dirty="0">
                <a:latin typeface="Arial" panose="020B0604020202020204" pitchFamily="34" charset="0"/>
                <a:cs typeface="Arial" panose="020B0604020202020204" pitchFamily="34" charset="0"/>
              </a:rPr>
              <a:t>Rapid change in medical </a:t>
            </a:r>
            <a:r>
              <a:rPr lang="en-US" sz="11200" dirty="0" smtClean="0">
                <a:latin typeface="Arial" panose="020B0604020202020204" pitchFamily="34" charset="0"/>
                <a:cs typeface="Arial" panose="020B0604020202020204" pitchFamily="34" charset="0"/>
              </a:rPr>
              <a:t>knowledge</a:t>
            </a:r>
            <a:endParaRPr lang="en-US" sz="11200" dirty="0">
              <a:latin typeface="Arial" panose="020B0604020202020204" pitchFamily="34" charset="0"/>
              <a:cs typeface="Arial" panose="020B0604020202020204" pitchFamily="34" charset="0"/>
            </a:endParaRPr>
          </a:p>
          <a:p>
            <a:pPr marL="0" lvl="0" indent="0" algn="l">
              <a:buNone/>
            </a:pPr>
            <a:r>
              <a:rPr lang="en-US" sz="11200" dirty="0" smtClean="0">
                <a:latin typeface="Arial" panose="020B0604020202020204" pitchFamily="34" charset="0"/>
                <a:cs typeface="Arial" panose="020B0604020202020204" pitchFamily="34" charset="0"/>
              </a:rPr>
              <a:t>Competitive of </a:t>
            </a:r>
            <a:r>
              <a:rPr lang="en-US" sz="11200" dirty="0">
                <a:latin typeface="Arial" panose="020B0604020202020204" pitchFamily="34" charset="0"/>
                <a:cs typeface="Arial" panose="020B0604020202020204" pitchFamily="34" charset="0"/>
              </a:rPr>
              <a:t>the medical practice</a:t>
            </a:r>
          </a:p>
          <a:p>
            <a:pPr marL="0" lvl="0" indent="0" algn="l">
              <a:buNone/>
            </a:pPr>
            <a:r>
              <a:rPr lang="en-US" sz="11200" dirty="0">
                <a:latin typeface="Arial" panose="020B0604020202020204" pitchFamily="34" charset="0"/>
                <a:cs typeface="Arial" panose="020B0604020202020204" pitchFamily="34" charset="0"/>
              </a:rPr>
              <a:t>Changes in </a:t>
            </a:r>
            <a:r>
              <a:rPr lang="en-US" sz="11200" dirty="0" smtClean="0">
                <a:latin typeface="Arial" panose="020B0604020202020204" pitchFamily="34" charset="0"/>
                <a:cs typeface="Arial" panose="020B0604020202020204" pitchFamily="34" charset="0"/>
              </a:rPr>
              <a:t>patients’ </a:t>
            </a:r>
            <a:r>
              <a:rPr lang="en-US" sz="11200" dirty="0">
                <a:latin typeface="Arial" panose="020B0604020202020204" pitchFamily="34" charset="0"/>
                <a:cs typeface="Arial" panose="020B0604020202020204" pitchFamily="34" charset="0"/>
              </a:rPr>
              <a:t>and society expectations</a:t>
            </a:r>
          </a:p>
          <a:p>
            <a:pPr marL="0" lvl="0" indent="0" algn="l">
              <a:buNone/>
            </a:pPr>
            <a:r>
              <a:rPr lang="en-US" sz="11200" dirty="0">
                <a:latin typeface="Arial" panose="020B0604020202020204" pitchFamily="34" charset="0"/>
                <a:cs typeface="Arial" panose="020B0604020202020204" pitchFamily="34" charset="0"/>
              </a:rPr>
              <a:t>Changes in the Health Care Systems</a:t>
            </a:r>
          </a:p>
          <a:p>
            <a:pPr marL="0" lvl="0" indent="0" algn="l">
              <a:buNone/>
            </a:pPr>
            <a:r>
              <a:rPr lang="en-US" sz="11200" dirty="0">
                <a:latin typeface="Arial" panose="020B0604020202020204" pitchFamily="34" charset="0"/>
                <a:cs typeface="Arial" panose="020B0604020202020204" pitchFamily="34" charset="0"/>
              </a:rPr>
              <a:t>Regulatory Bodies</a:t>
            </a:r>
          </a:p>
          <a:p>
            <a:pPr marL="0" indent="0" algn="r" rtl="0">
              <a:buNone/>
            </a:pPr>
            <a:r>
              <a:rPr lang="en-US" sz="8000" dirty="0"/>
              <a:t> </a:t>
            </a:r>
          </a:p>
          <a:p>
            <a:pPr marL="0" indent="0" algn="l">
              <a:buNone/>
            </a:pPr>
            <a:endParaRPr lang="en-US" sz="8000" dirty="0"/>
          </a:p>
          <a:p>
            <a:endParaRPr lang="ar-SA" dirty="0"/>
          </a:p>
        </p:txBody>
      </p:sp>
    </p:spTree>
    <p:extLst>
      <p:ext uri="{BB962C8B-B14F-4D97-AF65-F5344CB8AC3E}">
        <p14:creationId xmlns:p14="http://schemas.microsoft.com/office/powerpoint/2010/main" val="1873049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What is CPD?</a:t>
            </a:r>
            <a:r>
              <a:rPr lang="en-US" dirty="0" smtClean="0"/>
              <a:t/>
            </a:r>
            <a:br>
              <a:rPr lang="en-US" dirty="0" smtClean="0"/>
            </a:br>
            <a:endParaRPr lang="ar-SA" dirty="0"/>
          </a:p>
        </p:txBody>
      </p:sp>
      <p:sp>
        <p:nvSpPr>
          <p:cNvPr id="3" name="Content Placeholder 2"/>
          <p:cNvSpPr>
            <a:spLocks noGrp="1"/>
          </p:cNvSpPr>
          <p:nvPr>
            <p:ph idx="1"/>
          </p:nvPr>
        </p:nvSpPr>
        <p:spPr>
          <a:xfrm>
            <a:off x="1103312" y="1094014"/>
            <a:ext cx="8946541" cy="5154385"/>
          </a:xfrm>
        </p:spPr>
        <p:txBody>
          <a:bodyPr>
            <a:noAutofit/>
          </a:bodyPr>
          <a:lstStyle/>
          <a:p>
            <a:pPr marL="0" lvl="0" indent="0" algn="l">
              <a:buNone/>
            </a:pPr>
            <a:r>
              <a:rPr lang="en-US" sz="2800" dirty="0" smtClean="0">
                <a:latin typeface="Arial" panose="020B0604020202020204" pitchFamily="34" charset="0"/>
                <a:cs typeface="Arial" panose="020B0604020202020204" pitchFamily="34" charset="0"/>
              </a:rPr>
              <a:t>May </a:t>
            </a:r>
            <a:r>
              <a:rPr lang="en-US" sz="2800" dirty="0">
                <a:latin typeface="Arial" panose="020B0604020202020204" pitchFamily="34" charset="0"/>
                <a:cs typeface="Arial" panose="020B0604020202020204" pitchFamily="34" charset="0"/>
              </a:rPr>
              <a:t>be defined as "The development of knowledge and of technical, personal, professional, management, communication skills and competencies throughout a person's working life.</a:t>
            </a:r>
          </a:p>
          <a:p>
            <a:pPr algn="l"/>
            <a:endParaRPr lang="en-US" sz="2800" dirty="0">
              <a:latin typeface="Arial" panose="020B0604020202020204" pitchFamily="34" charset="0"/>
              <a:cs typeface="Arial" panose="020B0604020202020204" pitchFamily="34" charset="0"/>
            </a:endParaRPr>
          </a:p>
          <a:p>
            <a:pPr marL="0" lvl="0" indent="0" algn="l">
              <a:buNone/>
            </a:pPr>
            <a:r>
              <a:rPr lang="en-US" sz="2800" dirty="0">
                <a:latin typeface="Arial" panose="020B0604020202020204" pitchFamily="34" charset="0"/>
                <a:cs typeface="Arial" panose="020B0604020202020204" pitchFamily="34" charset="0"/>
              </a:rPr>
              <a:t>It can also be described as the learning and training activities which professionals engage in to develop and enhance their competencies/capabilities/ abilities.</a:t>
            </a:r>
          </a:p>
          <a:p>
            <a:pPr marL="0" indent="0" algn="l">
              <a:buNone/>
            </a:pPr>
            <a:r>
              <a:rPr lang="en-US" sz="2800" i="1" dirty="0">
                <a:latin typeface="Arial" panose="020B0604020202020204" pitchFamily="34" charset="0"/>
                <a:cs typeface="Arial" panose="020B0604020202020204" pitchFamily="34" charset="0"/>
              </a:rPr>
              <a:t>What is the difference between competencies/capabilities/ abilities?</a:t>
            </a:r>
            <a:endParaRPr lang="en-US" sz="2800" dirty="0">
              <a:latin typeface="Arial" panose="020B0604020202020204" pitchFamily="34" charset="0"/>
              <a:cs typeface="Arial" panose="020B0604020202020204" pitchFamily="34" charset="0"/>
            </a:endParaRPr>
          </a:p>
          <a:p>
            <a:endParaRPr lang="ar-SA"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436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What is CPD?</a:t>
            </a:r>
            <a:endParaRPr lang="ar-SA" b="1" dirty="0"/>
          </a:p>
        </p:txBody>
      </p:sp>
      <p:sp>
        <p:nvSpPr>
          <p:cNvPr id="3" name="Content Placeholder 2"/>
          <p:cNvSpPr>
            <a:spLocks noGrp="1"/>
          </p:cNvSpPr>
          <p:nvPr>
            <p:ph idx="1"/>
          </p:nvPr>
        </p:nvSpPr>
        <p:spPr>
          <a:xfrm>
            <a:off x="1103312" y="1061358"/>
            <a:ext cx="8946541" cy="5187042"/>
          </a:xfrm>
        </p:spPr>
        <p:txBody>
          <a:bodyPr>
            <a:normAutofit lnSpcReduction="10000"/>
          </a:bodyPr>
          <a:lstStyle/>
          <a:p>
            <a:pPr marL="0" lvl="0" indent="0" algn="l">
              <a:buNone/>
            </a:pPr>
            <a:r>
              <a:rPr lang="en-US" sz="3200" dirty="0">
                <a:cs typeface="+mn-cs"/>
              </a:rPr>
              <a:t>It highlights the qualities of growth and progression that </a:t>
            </a:r>
            <a:r>
              <a:rPr lang="en-US" sz="3200" dirty="0" smtClean="0">
                <a:cs typeface="+mn-cs"/>
              </a:rPr>
              <a:t>are at </a:t>
            </a:r>
            <a:r>
              <a:rPr lang="en-US" sz="3200" dirty="0">
                <a:cs typeface="+mn-cs"/>
              </a:rPr>
              <a:t>the heart of education and </a:t>
            </a:r>
            <a:r>
              <a:rPr lang="en-US" sz="3200" dirty="0" smtClean="0">
                <a:cs typeface="+mn-cs"/>
              </a:rPr>
              <a:t>development.</a:t>
            </a:r>
            <a:endParaRPr lang="ar-SA" sz="3200" dirty="0" smtClean="0">
              <a:cs typeface="+mn-cs"/>
            </a:endParaRPr>
          </a:p>
          <a:p>
            <a:pPr marL="0" lvl="0" indent="0" algn="l">
              <a:buNone/>
            </a:pPr>
            <a:endParaRPr lang="en-US" sz="3200" dirty="0" smtClean="0">
              <a:cs typeface="+mn-cs"/>
            </a:endParaRPr>
          </a:p>
          <a:p>
            <a:pPr marL="0" lvl="0" indent="0" algn="l">
              <a:buNone/>
            </a:pPr>
            <a:r>
              <a:rPr lang="en-US" sz="3200" dirty="0" smtClean="0">
                <a:cs typeface="+mn-cs"/>
              </a:rPr>
              <a:t>It </a:t>
            </a:r>
            <a:r>
              <a:rPr lang="en-US" sz="3200" dirty="0">
                <a:cs typeface="+mn-cs"/>
              </a:rPr>
              <a:t>is the maintenance, enhancement and extension of knowledge, experiences and competencies of health professionals, it follows from entry level to postgraduate, and it goes on and on while still in the profession (Pba2011</a:t>
            </a:r>
            <a:r>
              <a:rPr lang="en-US" sz="3200" dirty="0"/>
              <a:t>).</a:t>
            </a:r>
          </a:p>
          <a:p>
            <a:endParaRPr lang="ar-SA" sz="3200" dirty="0"/>
          </a:p>
        </p:txBody>
      </p:sp>
    </p:spTree>
    <p:extLst>
      <p:ext uri="{BB962C8B-B14F-4D97-AF65-F5344CB8AC3E}">
        <p14:creationId xmlns:p14="http://schemas.microsoft.com/office/powerpoint/2010/main" val="16936338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4511</TotalTime>
  <Words>1902</Words>
  <Application>Microsoft Office PowerPoint</Application>
  <PresentationFormat>Custom</PresentationFormat>
  <Paragraphs>179</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Ion</vt:lpstr>
      <vt:lpstr>Continuous Professional Development (CPD) lifelong learning and Reflection</vt:lpstr>
      <vt:lpstr>PowerPoint Presentation</vt:lpstr>
      <vt:lpstr>PowerPoint Presentation</vt:lpstr>
      <vt:lpstr>PowerPoint Presentation</vt:lpstr>
      <vt:lpstr>Continuous Professional Development (CPD) </vt:lpstr>
      <vt:lpstr>What is CPD? </vt:lpstr>
      <vt:lpstr>The driving force for this are the followings: </vt:lpstr>
      <vt:lpstr>What is CPD? </vt:lpstr>
      <vt:lpstr>What is CPD?</vt:lpstr>
      <vt:lpstr>PowerPoint Presentation</vt:lpstr>
      <vt:lpstr>CPD</vt:lpstr>
      <vt:lpstr>CPD Activities </vt:lpstr>
      <vt:lpstr>CPD activities include participation in: </vt:lpstr>
      <vt:lpstr>PowerPoint Presentation</vt:lpstr>
      <vt:lpstr>CPD Activities</vt:lpstr>
      <vt:lpstr>CPD Approaches</vt:lpstr>
      <vt:lpstr>Reflective Practice </vt:lpstr>
      <vt:lpstr>Reflective practice</vt:lpstr>
      <vt:lpstr>What is Metacognition? </vt:lpstr>
      <vt:lpstr>models on Reflection</vt:lpstr>
      <vt:lpstr>Reflective practice</vt:lpstr>
      <vt:lpstr>Long Life Learning (LLL)</vt:lpstr>
      <vt:lpstr>PowerPoint Presentation</vt:lpstr>
      <vt:lpstr>Motivation for Long-life Learning </vt:lpstr>
      <vt:lpstr>PowerPoint Presentation</vt:lpstr>
      <vt:lpstr>Principles of Adult learning </vt:lpstr>
      <vt:lpstr>What are the advantages/reasons of CPD </vt:lpstr>
      <vt:lpstr>What are the reasons of CPD</vt:lpstr>
      <vt:lpstr>Faculty Development </vt:lpstr>
      <vt:lpstr>Conclusion </vt:lpstr>
      <vt:lpstr>PowerPoint Presentation</vt:lpstr>
      <vt:lpstr>References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Continuous Professional Development (CPD) lifelong learning and Refelection</dc:title>
  <dc:creator>Manal ALNuaim</dc:creator>
  <cp:lastModifiedBy>LULU AL-Nuaim</cp:lastModifiedBy>
  <cp:revision>17</cp:revision>
  <dcterms:created xsi:type="dcterms:W3CDTF">2018-11-03T18:50:40Z</dcterms:created>
  <dcterms:modified xsi:type="dcterms:W3CDTF">2018-11-08T08:38:05Z</dcterms:modified>
</cp:coreProperties>
</file>