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  <p:sldId r:id="rId24" id="275"/>
    <p:sldId r:id="rId25" id="276"/>
    <p:sldId r:id="rId26" id="277"/>
    <p:sldId r:id="rId27" id="278"/>
    <p:sldId r:id="rId28" id="279"/>
    <p:sldId r:id="rId29" id="280"/>
    <p:sldId r:id="rId30" id="281"/>
    <p:sldId r:id="rId31" id="282"/>
    <p:sldId r:id="rId32" id="283"/>
  </p:sldIdLst>
  <p:sldSz cx="12192000" cy="6858000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ar-SA">
        <a:uFillTx/>
      </a:defRPr>
    </a:defPPr>
    <a:lvl1pPr algn="r" defTabSz="914400" eaLnBrk="1" hangingPunct="1" latinLnBrk="0" marL="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r" defTabSz="914400" eaLnBrk="1" hangingPunct="1" latinLnBrk="0" marL="4572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r" defTabSz="914400" eaLnBrk="1" hangingPunct="1" latinLnBrk="0" marL="9144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r" defTabSz="914400" eaLnBrk="1" hangingPunct="1" latinLnBrk="0" marL="13716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r" defTabSz="914400" eaLnBrk="1" hangingPunct="1" latinLnBrk="0" marL="18288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r" defTabSz="914400" eaLnBrk="1" hangingPunct="1" latinLnBrk="0" marL="22860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r" defTabSz="914400" eaLnBrk="1" hangingPunct="1" latinLnBrk="0" marL="27432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r" defTabSz="914400" eaLnBrk="1" hangingPunct="1" latinLnBrk="0" marL="32004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r" defTabSz="914400" eaLnBrk="1" hangingPunct="1" latinLnBrk="0" marL="36576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 horzBarState="maximized">
    <p:restoredLeft sz="15607"/>
    <p:restoredTop sz="94694"/>
  </p:normalViewPr>
  <p:slideViewPr>
    <p:cSldViewPr snapToGrid="0" snapToObjects="1">
      <p:cViewPr>
        <p:scale xmlns:c="http://schemas.openxmlformats.org/drawingml/2006/chart" xmlns:pic="http://schemas.openxmlformats.org/drawingml/2006/picture" xmlns:dgm="http://schemas.openxmlformats.org/drawingml/2006/diagram">
          <a:sx d="100" n="69"/>
          <a:sy d="100" n="69"/>
        </p:scale>
        <p:origin xmlns:c="http://schemas.openxmlformats.org/drawingml/2006/chart" xmlns:pic="http://schemas.openxmlformats.org/drawingml/2006/picture" xmlns:dgm="http://schemas.openxmlformats.org/drawingml/2006/diagram" x="-120" y="752"/>
      </p:cViewPr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" n="1"/>
        <a:sy d="1" n="1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slides/slide18.xml" Type="http://schemas.openxmlformats.org/officeDocument/2006/relationships/slide"></Relationship><Relationship Id="rId23" Target="slides/slide19.xml" Type="http://schemas.openxmlformats.org/officeDocument/2006/relationships/slide"></Relationship><Relationship Id="rId24" Target="slides/slide20.xml" Type="http://schemas.openxmlformats.org/officeDocument/2006/relationships/slide"></Relationship><Relationship Id="rId25" Target="slides/slide21.xml" Type="http://schemas.openxmlformats.org/officeDocument/2006/relationships/slide"></Relationship><Relationship Id="rId26" Target="slides/slide22.xml" Type="http://schemas.openxmlformats.org/officeDocument/2006/relationships/slide"></Relationship><Relationship Id="rId27" Target="slides/slide23.xml" Type="http://schemas.openxmlformats.org/officeDocument/2006/relationships/slide"></Relationship><Relationship Id="rId28" Target="slides/slide24.xml" Type="http://schemas.openxmlformats.org/officeDocument/2006/relationships/slide"></Relationship><Relationship Id="rId29" Target="slides/slide25.xml" Type="http://schemas.openxmlformats.org/officeDocument/2006/relationships/slide"></Relationship><Relationship Id="rId30" Target="slides/slide26.xml" Type="http://schemas.openxmlformats.org/officeDocument/2006/relationships/slide"></Relationship><Relationship Id="rId31" Target="slides/slide27.xml" Type="http://schemas.openxmlformats.org/officeDocument/2006/relationships/slide"></Relationship><Relationship Id="rId32" Target="slides/slide28.xml" Type="http://schemas.openxmlformats.org/officeDocument/2006/relationships/slide"></Relationship><Relationship Id="rId33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شريحة عنوان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2514600"/>
            <a:ext cx="8915399" cy="226278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>
              <a:defRPr sz="54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4777379"/>
            <a:ext cx="8915399" cy="112628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 indent="0" mar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 smtClean="0">
                <a:uFillTx/>
              </a:rPr>
              <a:t>انقر لتحرير نمط العنوان الثانوي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Freeform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4323810"/>
            <a:ext cx="1744652" cy="778589"/>
          </a:xfrm>
          <a:custGeom>
            <a:avLst/>
            <a:gdLst/>
            <a:ahLst/>
            <a:cxnLst/>
            <a:rect b="b" l="0" r="r" t="0"/>
            <a:pathLst>
              <a:path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4529540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العنوان والتسمية التوضيحية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609600"/>
            <a:ext cx="8915399" cy="311704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l">
              <a:defRPr b="0" cap="none" sz="48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4354046"/>
            <a:ext cx="8915399" cy="1555864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3244139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اقتباس مع تسمية توضيحية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9949" y="609600"/>
            <a:ext cx="8393926" cy="2895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l">
              <a:defRPr b="0" cap="none" sz="48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 Placeholder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75012" y="3505200"/>
            <a:ext cx="7536554" cy="381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indent="0" marL="457200">
              <a:buFontTx/>
              <a:buNone/>
              <a:defRPr>
                <a:uFillTx/>
              </a:defRPr>
            </a:lvl2pPr>
            <a:lvl3pPr indent="0" marL="914400">
              <a:buFontTx/>
              <a:buNone/>
              <a:defRPr>
                <a:uFillTx/>
              </a:defRPr>
            </a:lvl3pPr>
            <a:lvl4pPr indent="0" marL="1371600">
              <a:buFontTx/>
              <a:buNone/>
              <a:defRPr>
                <a:uFillTx/>
              </a:defRPr>
            </a:lvl4pPr>
            <a:lvl5pPr indent="0" marL="1828800">
              <a:buFontTx/>
              <a:buNone/>
              <a:defRPr>
                <a:uFillTx/>
              </a:defRPr>
            </a:lvl5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4354046"/>
            <a:ext cx="8915399" cy="1555864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3244139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467652" y="648005"/>
            <a:ext cx="609600" cy="584776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Autofit/>
          </a:bodyPr>
          <a:lstStyle/>
          <a:p>
            <a:pPr lvl="0"/>
            <a:r>
              <a:rPr baseline="0" dirty="0" lang="en-US" sz="8000">
                <a:ln cmpd="sng" w="3175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TextBox 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114852" y="2905306"/>
            <a:ext cx="609600" cy="584776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Autofit/>
          </a:bodyPr>
          <a:lstStyle/>
          <a:p>
            <a:pPr lvl="0"/>
            <a:r>
              <a:rPr baseline="0" dirty="0" lang="en-US" sz="8000">
                <a:ln cmpd="sng" w="3175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”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بطاقة اسم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2438400"/>
            <a:ext cx="8915400" cy="272484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>
              <a:defRPr b="0" sz="48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5181600"/>
            <a:ext cx="8915400" cy="729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pPr indent="0" lvl="0" marL="0">
              <a:buNone/>
            </a:pPr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4983087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بطاقة اسم ذات اقتباس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9949" y="609600"/>
            <a:ext cx="8393926" cy="2895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l">
              <a:defRPr b="0" cap="none" sz="48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Text Placeholder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4343400"/>
            <a:ext cx="8915400" cy="838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  <a:uFillTx/>
              </a:defRPr>
            </a:lvl1pPr>
            <a:lvl2pPr indent="0" marL="457200">
              <a:buFontTx/>
              <a:buNone/>
              <a:defRPr>
                <a:uFillTx/>
              </a:defRPr>
            </a:lvl2pPr>
            <a:lvl3pPr indent="0" marL="914400">
              <a:buFontTx/>
              <a:buNone/>
              <a:defRPr>
                <a:uFillTx/>
              </a:defRPr>
            </a:lvl3pPr>
            <a:lvl4pPr indent="0" marL="1371600">
              <a:buFontTx/>
              <a:buNone/>
              <a:defRPr>
                <a:uFillTx/>
              </a:defRPr>
            </a:lvl4pPr>
            <a:lvl5pPr indent="0" marL="1828800">
              <a:buFontTx/>
              <a:buNone/>
              <a:defRPr>
                <a:uFillTx/>
              </a:defRPr>
            </a:lvl5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5181600"/>
            <a:ext cx="8915400" cy="729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pPr indent="0" lvl="0" marL="0">
              <a:buNone/>
            </a:pPr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4983087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TextBox 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467652" y="648005"/>
            <a:ext cx="609600" cy="584776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Autofit/>
          </a:bodyPr>
          <a:lstStyle/>
          <a:p>
            <a:pPr lvl="0"/>
            <a:r>
              <a:rPr baseline="0" dirty="0" lang="en-US" sz="8000">
                <a:ln cmpd="sng" w="3175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TextBox 1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114852" y="2905306"/>
            <a:ext cx="609600" cy="584776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Autofit/>
          </a:bodyPr>
          <a:lstStyle/>
          <a:p>
            <a:pPr lvl="0"/>
            <a:r>
              <a:rPr baseline="0" dirty="0" lang="en-US" sz="8000">
                <a:ln cmpd="sng" w="3175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”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صواب أو خطأ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627407"/>
            <a:ext cx="8915399" cy="288002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l">
              <a:defRPr b="0" sz="48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Text Placeholder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4343400"/>
            <a:ext cx="8915400" cy="838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  <a:uFillTx/>
              </a:defRPr>
            </a:lvl1pPr>
            <a:lvl2pPr indent="0" marL="457200">
              <a:buFontTx/>
              <a:buNone/>
              <a:defRPr>
                <a:uFillTx/>
              </a:defRPr>
            </a:lvl2pPr>
            <a:lvl3pPr indent="0" marL="914400">
              <a:buFontTx/>
              <a:buNone/>
              <a:defRPr>
                <a:uFillTx/>
              </a:defRPr>
            </a:lvl3pPr>
            <a:lvl4pPr indent="0" marL="1371600">
              <a:buFontTx/>
              <a:buNone/>
              <a:defRPr>
                <a:uFillTx/>
              </a:defRPr>
            </a:lvl4pPr>
            <a:lvl5pPr indent="0" marL="1828800">
              <a:buFontTx/>
              <a:buNone/>
              <a:defRPr>
                <a:uFillTx/>
              </a:defRPr>
            </a:lvl5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5181600"/>
            <a:ext cx="8915400" cy="729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pPr indent="0" lvl="0" marL="0">
              <a:buNone/>
            </a:pPr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4983087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عنوان ونص عمودي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anchor="t" vert="eaVert"/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عنوان ونص عموديان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294812" y="627405"/>
            <a:ext cx="2207601" cy="528381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 vert="eaVert"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627405"/>
            <a:ext cx="6477000" cy="528381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عنوان ومحتوى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92925" y="624110"/>
            <a:ext cx="8911687" cy="12808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8915400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عنوان المقطع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058750"/>
            <a:ext cx="8915399" cy="1468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0" cap="none" sz="40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3530129"/>
            <a:ext cx="8915399" cy="860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 indent="0" marL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3244139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محتويان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" name="Titl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4313864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190747" y="2126222"/>
            <a:ext cx="4313864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787782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المقارنة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" name="Title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39373" y="1972703"/>
            <a:ext cx="3992732" cy="5762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Autofit/>
          </a:bodyPr>
          <a:lstStyle>
            <a:lvl1pPr indent="0" marL="0">
              <a:buNone/>
              <a:defRPr b="0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548966"/>
            <a:ext cx="4342893" cy="335406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506629" y="1969475"/>
            <a:ext cx="3999001" cy="5762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Autofit/>
          </a:bodyPr>
          <a:lstStyle>
            <a:lvl1pPr indent="0" marL="0">
              <a:buNone/>
              <a:defRPr b="0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166957" y="2545738"/>
            <a:ext cx="4338674" cy="335406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787782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عنوان فقط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فارغ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محتوى ذو تسمية توضيحية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446088"/>
            <a:ext cx="3505199" cy="9763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0" sz="20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23012" y="446088"/>
            <a:ext cx="5181600" cy="5414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1598613"/>
            <a:ext cx="3505199" cy="4262436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صورة مع تسمية توضيحية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4800600"/>
            <a:ext cx="8915400" cy="5667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>
              <a:defRPr b="0" sz="24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634965"/>
            <a:ext cx="8915400" cy="385497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6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r>
              <a:rPr lang="ar-SA" smtClean="0">
                <a:uFillTx/>
              </a:rPr>
              <a:t>اسحب الصورة إلى العنصر النائب أو انقر فوق الأيقونة لإضافة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3" y="5367338"/>
            <a:ext cx="8915400" cy="4937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>
            <a:lvl1pPr indent="0" marL="0">
              <a:buNone/>
              <a:defRPr sz="12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reeform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b="b" l="l" r="r" t="t"/>
            <a:pathLst>
              <a:path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812" y="4983087"/>
            <a:ext cx="779767" cy="3651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slideLayouts/slideLayout13.xml" Type="http://schemas.openxmlformats.org/officeDocument/2006/relationships/slideLayout"></Relationship><Relationship Id="rId14" Target="../slideLayouts/slideLayout14.xml" Type="http://schemas.openxmlformats.org/officeDocument/2006/relationships/slideLayout"></Relationship><Relationship Id="rId15" Target="../slideLayouts/slideLayout15.xml" Type="http://schemas.openxmlformats.org/officeDocument/2006/relationships/slideLayout"></Relationship><Relationship Id="rId16" Target="../slideLayouts/slideLayout16.xml" Type="http://schemas.openxmlformats.org/officeDocument/2006/relationships/slideLayout"></Relationship><Relationship Id="rId17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3">
        <a:schemeClr val="bg2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pic="http://schemas.openxmlformats.org/drawingml/2006/picture" xmlns:dgm="http://schemas.openxmlformats.org/drawingml/2006/diagram" id="23" name="Group 22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24" name="Freeform 11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b="b" l="0" r="r" t="0"/>
              <a:pathLst>
                <a:path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5" name="Freeform 12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b="b" l="0" r="r" t="0"/>
              <a:pathLst>
                <a:path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6" name="Freeform 13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b="b" l="0" r="r" t="0"/>
              <a:pathLst>
                <a:path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7" name="Freeform 14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b="b" l="0" r="r" t="0"/>
              <a:pathLst>
                <a:path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8" name="Freeform 15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b="b" l="0" r="r" t="0"/>
              <a:pathLst>
                <a:path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9" name="Freeform 16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b="b" l="0" r="r" t="0"/>
              <a:pathLst>
                <a:path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30" name="Freeform 17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b="b" l="0" r="r" t="0"/>
              <a:pathLst>
                <a:path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31" name="Freeform 18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b="b" l="0" r="r" t="0"/>
              <a:pathLst>
                <a:path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32" name="Freeform 19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b="b" l="0" r="r" t="0"/>
              <a:pathLst>
                <a:path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33" name="Freeform 20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b="b" l="0" r="r" t="0"/>
              <a:pathLst>
                <a:path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34" name="Freeform 21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b="b" l="0" r="r" t="0"/>
              <a:pathLst>
                <a:path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35" name="Freeform 22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b="b" l="0" r="r" t="0"/>
              <a:pathLst>
                <a:path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xmlns:c="http://schemas.openxmlformats.org/drawingml/2006/chart" xmlns:pic="http://schemas.openxmlformats.org/drawingml/2006/picture" xmlns:dgm="http://schemas.openxmlformats.org/drawingml/2006/diagram" id="10" name="Group 9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11" name="Freeform 27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b="b" l="0" r="r" t="0"/>
              <a:pathLst>
                <a:path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2" name="Freeform 28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b="b" l="0" r="r" t="0"/>
              <a:pathLst>
                <a:path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3" name="Freeform 29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b="b" l="0" r="r" t="0"/>
              <a:pathLst>
                <a:path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4" name="Freeform 30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b="b" l="0" r="r" t="0"/>
              <a:pathLst>
                <a:path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5" name="Freeform 31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b="b" l="0" r="r" t="0"/>
              <a:pathLst>
                <a:path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6" name="Freeform 32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b="b" l="0" r="r" t="0"/>
              <a:pathLst>
                <a:path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7" name="Freeform 33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b="b" l="0" r="r" t="0"/>
              <a:pathLst>
                <a:path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8" name="Freeform 34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b="b" l="0" r="r" t="0"/>
              <a:pathLst>
                <a:path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9" name="Freeform 35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b="b" l="0" r="r" t="0"/>
              <a:pathLst>
                <a:path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0" name="Freeform 36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b="b" l="0" r="r" t="0"/>
              <a:pathLst>
                <a:path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1" name="Freeform 37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b="b" l="0" r="r" t="0"/>
              <a:pathLst>
                <a:path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2" name="Freeform 38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b="b" l="0" r="r" t="0"/>
              <a:pathLst>
                <a:path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xmlns:c="http://schemas.openxmlformats.org/drawingml/2006/chart" xmlns:pic="http://schemas.openxmlformats.org/drawingml/2006/picture" xmlns:dgm="http://schemas.openxmlformats.org/drawingml/2006/diagram" id="7" name="Rectangle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Titl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92924" y="624110"/>
            <a:ext cx="8911687" cy="128089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bIns="45720" lIns="91440" rIns="91440" rtlCol="0" tIns="45720" vert="horz">
            <a:normAutofit/>
          </a:bodyPr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8915400" cy="3886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361612" y="6130437"/>
            <a:ext cx="1146283" cy="370396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61ED410-EAD4-4D43-AF35-E4E4CA4FA92A}" type="datetimeFigureOut">
              <a:rPr lang="ar-SA" smtClean="0">
                <a:uFillTx/>
              </a:rPr>
              <a:t>1 محرم، 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6135808"/>
            <a:ext cx="7619999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gray">
          <a:xfrm>
            <a:off x="531812" y="787782"/>
            <a:ext cx="779767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r">
              <a:defRPr sz="2000">
                <a:solidFill>
                  <a:srgbClr val="FEFFFF"/>
                </a:solidFill>
                <a:uFillTx/>
              </a:defRPr>
            </a:lvl1pPr>
          </a:lstStyle>
          <a:p>
            <a:fld id="{6A595BB1-FF7B-F147-9BE5-21CD11642DCF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  <p:sldLayoutId r:id="rId13" id="2147483673"/>
    <p:sldLayoutId r:id="rId14" id="2147483674"/>
    <p:sldLayoutId r:id="rId15" id="2147483675"/>
    <p:sldLayoutId r:id="rId16" id="2147483676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l" defTabSz="457200" eaLnBrk="1" hangingPunct="1" latinLnBrk="0" rtl="1">
        <a:spcBef>
          <a:spcPct val="0"/>
        </a:spcBef>
        <a:buNone/>
        <a:defRPr kern="1200" sz="360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  <a:lvl2pPr eaLnBrk="1" hangingPunct="1" rtl="1">
        <a:defRPr>
          <a:solidFill>
            <a:schemeClr val="tx2"/>
          </a:solidFill>
          <a:uFillTx/>
        </a:defRPr>
      </a:lvl2pPr>
      <a:lvl3pPr eaLnBrk="1" hangingPunct="1" rtl="1">
        <a:defRPr>
          <a:solidFill>
            <a:schemeClr val="tx2"/>
          </a:solidFill>
          <a:uFillTx/>
        </a:defRPr>
      </a:lvl3pPr>
      <a:lvl4pPr eaLnBrk="1" hangingPunct="1" rtl="1">
        <a:defRPr>
          <a:solidFill>
            <a:schemeClr val="tx2"/>
          </a:solidFill>
          <a:uFillTx/>
        </a:defRPr>
      </a:lvl4pPr>
      <a:lvl5pPr eaLnBrk="1" hangingPunct="1" rtl="1">
        <a:defRPr>
          <a:solidFill>
            <a:schemeClr val="tx2"/>
          </a:solidFill>
          <a:uFillTx/>
        </a:defRPr>
      </a:lvl5pPr>
      <a:lvl6pPr eaLnBrk="1" hangingPunct="1" rtl="1">
        <a:defRPr>
          <a:solidFill>
            <a:schemeClr val="tx2"/>
          </a:solidFill>
          <a:uFillTx/>
        </a:defRPr>
      </a:lvl6pPr>
      <a:lvl7pPr eaLnBrk="1" hangingPunct="1" rtl="1">
        <a:defRPr>
          <a:solidFill>
            <a:schemeClr val="tx2"/>
          </a:solidFill>
          <a:uFillTx/>
        </a:defRPr>
      </a:lvl7pPr>
      <a:lvl8pPr eaLnBrk="1" hangingPunct="1" rtl="1">
        <a:defRPr>
          <a:solidFill>
            <a:schemeClr val="tx2"/>
          </a:solidFill>
          <a:uFillTx/>
        </a:defRPr>
      </a:lvl8pPr>
      <a:lvl9pPr eaLnBrk="1" hangingPunct="1" rtl="1">
        <a:defRPr>
          <a:solidFill>
            <a:schemeClr val="tx2"/>
          </a:solidFill>
          <a:uFillTx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r" defTabSz="457200" eaLnBrk="1" hangingPunct="1" indent="-342900" latinLnBrk="0" marL="3429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8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1pPr>
      <a:lvl2pPr algn="r" defTabSz="457200" eaLnBrk="1" hangingPunct="1" indent="-285750" latinLnBrk="0" marL="74295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6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2pPr>
      <a:lvl3pPr algn="r" defTabSz="457200" eaLnBrk="1" hangingPunct="1" indent="-228600" latinLnBrk="0" marL="11430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3pPr>
      <a:lvl4pPr algn="r" defTabSz="457200" eaLnBrk="1" hangingPunct="1" indent="-228600" latinLnBrk="0" marL="16002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4pPr>
      <a:lvl5pPr algn="r" defTabSz="457200" eaLnBrk="1" hangingPunct="1" indent="-228600" latinLnBrk="0" marL="20574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5pPr>
      <a:lvl6pPr algn="r" defTabSz="457200" eaLnBrk="1" hangingPunct="1" indent="-228600" latinLnBrk="0" marL="25146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6pPr>
      <a:lvl7pPr algn="r" defTabSz="457200" eaLnBrk="1" hangingPunct="1" indent="-228600" latinLnBrk="0" marL="29718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7pPr>
      <a:lvl8pPr algn="r" defTabSz="457200" eaLnBrk="1" hangingPunct="1" indent="-228600" latinLnBrk="0" marL="34290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8pPr>
      <a:lvl9pPr algn="r" defTabSz="457200" eaLnBrk="1" hangingPunct="1" indent="-228600" latinLnBrk="0" marL="3886200" rtl="1">
        <a:spcBef>
          <a:spcPts val="1000"/>
        </a:spcBef>
        <a:spcAft>
          <a:spcPts val="0"/>
        </a:spcAft>
        <a:buClr>
          <a:schemeClr val="accent1"/>
        </a:buClr>
        <a:buFont charset="2" typeface="Wingdings 3"/>
        <a:buChar char=""/>
        <a:defRPr kern="1200" sz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r" defTabSz="457200" eaLnBrk="1" hangingPunct="1" latinLnBrk="0" marL="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r" defTabSz="457200" eaLnBrk="1" hangingPunct="1" latinLnBrk="0" marL="4572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r" defTabSz="457200" eaLnBrk="1" hangingPunct="1" latinLnBrk="0" marL="9144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r" defTabSz="457200" eaLnBrk="1" hangingPunct="1" latinLnBrk="0" marL="13716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r" defTabSz="457200" eaLnBrk="1" hangingPunct="1" latinLnBrk="0" marL="18288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r" defTabSz="457200" eaLnBrk="1" hangingPunct="1" latinLnBrk="0" marL="22860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r" defTabSz="457200" eaLnBrk="1" hangingPunct="1" latinLnBrk="0" marL="27432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r" defTabSz="457200" eaLnBrk="1" hangingPunct="1" latinLnBrk="0" marL="32004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r" defTabSz="457200" eaLnBrk="1" hangingPunct="1" latinLnBrk="0" marL="36576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tiff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png" Type="http://schemas.openxmlformats.org/officeDocument/2006/relationships/image"></Relationship><Relationship Id="rId3" Target="../media/image7.jpeg" Type="http://schemas.openxmlformats.org/officeDocument/2006/relationships/image"></Relationship><Relationship Id="rId4" Target="../media/image8.png" Type="http://schemas.openxmlformats.org/officeDocument/2006/relationships/image"></Relationship><Relationship Id="rId5" Target="../media/image9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1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2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4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4.jpe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5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6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7.jpe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8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9.jpe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0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1.pn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2.jpe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3.jpe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903413" y="640080"/>
            <a:ext cx="8915399" cy="226278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dirty="0" lang="en-US">
                <a:solidFill>
                  <a:srgbClr val="000000"/>
                </a:solidFill>
                <a:uFillTx/>
              </a:rPr>
              <a:t>Organization of The</a:t>
            </a:r>
            <a:br>
              <a:rPr dirty="0" lang="en-US">
                <a:solidFill>
                  <a:srgbClr val="000000"/>
                </a:solidFill>
                <a:uFillTx/>
              </a:rPr>
            </a:br>
            <a:r>
              <a:rPr dirty="0" lang="en-US">
                <a:solidFill>
                  <a:srgbClr val="000000"/>
                </a:solidFill>
                <a:uFillTx/>
              </a:rPr>
              <a:t> Nervous System</a:t>
            </a:r>
            <a:endParaRPr dirty="0" lang="ar-SA">
              <a:solidFill>
                <a:srgbClr val="000000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5" name="صورة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115300" y="3223260"/>
            <a:ext cx="3147670" cy="2843823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92925" y="624110"/>
            <a:ext cx="3076355" cy="7474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0000"/>
          </a:bodyPr>
          <a:lstStyle/>
          <a:p>
            <a:r>
              <a:rPr dirty="0" i="1" lang="en-US">
                <a:solidFill>
                  <a:schemeClr val="tx1"/>
                </a:solidFill>
                <a:uFillTx/>
                <a:latin charset="0" pitchFamily="82" typeface="Bauhaus 93"/>
              </a:rPr>
              <a:t>Remember…</a:t>
            </a:r>
            <a:br>
              <a:rPr dirty="0" i="1" lang="en-US">
                <a:solidFill>
                  <a:schemeClr val="tx1"/>
                </a:solidFill>
                <a:uFillTx/>
                <a:latin charset="0" pitchFamily="82" typeface="Bauhaus 93"/>
              </a:rPr>
            </a:b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مربع نص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41513" y="1783080"/>
            <a:ext cx="3246120" cy="92333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l" rtl="0"/>
            <a:r>
              <a:rPr b="1" dirty="0" lang="en-US" smtClean="0">
                <a:solidFill>
                  <a:srgbClr val="FF00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  <a:ea typeface="+mn-ea"/>
              </a:rPr>
              <a:t>Ganglion= 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A group of neurons </a:t>
            </a:r>
            <a:r>
              <a:rPr b="1" dirty="0" lang="en-US" smtClean="0">
                <a:solidFill>
                  <a:srgbClr val="FF0000"/>
                </a:solidFill>
                <a:uFillTx/>
                <a:latin charset="0" pitchFamily="18" typeface="Garamond"/>
                <a:ea typeface="+mn-ea"/>
              </a:rPr>
              <a:t>outside 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the CNS</a:t>
            </a:r>
            <a:endParaRPr b="1" dirty="0" lang="en-US" smtClean="0">
              <a:solidFill>
                <a:srgbClr val="FF00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18" typeface="Garamond"/>
              <a:ea typeface="+mn-ea"/>
            </a:endParaRPr>
          </a:p>
          <a:p>
            <a:pPr algn="l"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www.humanneurophysiology.com/images/fig-1.gif" id="5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32953" y="2706410"/>
            <a:ext cx="2665413" cy="27844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مربع نص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18644" y="1783080"/>
            <a:ext cx="3268980" cy="92333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r>
              <a:rPr b="1" lang="en-US" smtClean="0">
                <a:solidFill>
                  <a:srgbClr val="FF33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  <a:ea typeface="+mn-ea"/>
              </a:rPr>
              <a:t>Nerve =</a:t>
            </a:r>
            <a:r>
              <a:rPr b="1" lang="en-US" smtClean="0">
                <a:uFillTx/>
                <a:latin charset="0" pitchFamily="18" typeface="Garamond"/>
                <a:ea typeface="+mn-ea"/>
              </a:rPr>
              <a:t>A group of nerve fibers (axons) </a:t>
            </a:r>
            <a:r>
              <a:rPr b="1" lang="en-US" smtClean="0">
                <a:solidFill>
                  <a:srgbClr val="FF0000"/>
                </a:solidFill>
                <a:uFillTx/>
                <a:latin charset="0" pitchFamily="18" typeface="Garamond"/>
                <a:ea typeface="+mn-ea"/>
              </a:rPr>
              <a:t>outside</a:t>
            </a:r>
            <a:r>
              <a:rPr b="1" lang="en-US" smtClean="0">
                <a:uFillTx/>
                <a:latin charset="0" pitchFamily="18" typeface="Garamond"/>
                <a:ea typeface="+mn-ea"/>
              </a:rPr>
              <a:t> the CNS</a:t>
            </a:r>
            <a:endParaRPr b="1" lang="en-US" smtClean="0">
              <a:solidFill>
                <a:srgbClr val="FF33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18" typeface="Garamond"/>
              <a:ea typeface="+mn-ea"/>
            </a:endParaRPr>
          </a:p>
          <a:p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www.health.com/health/static/hw/media/medical/hw/hwkb17_032_001.jpg" id="7" name="Picture 10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6761" l="8217" r="139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651042" y="2706410"/>
            <a:ext cx="2089150" cy="2232025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8" name="مربع نص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41495" y="1783080"/>
            <a:ext cx="2628900" cy="544893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ctr">
              <a:lnSpc>
                <a:spcPct val="80000"/>
              </a:lnSpc>
              <a:defRPr>
                <a:uFillTx/>
              </a:defRPr>
            </a:pPr>
            <a:r>
              <a:rPr b="1" lang="en-US">
                <a:solidFill>
                  <a:srgbClr val="FF33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Nucleus= </a:t>
            </a:r>
            <a:r>
              <a:rPr lang="en-US">
                <a:uFillTx/>
                <a:latin charset="0" pitchFamily="18" typeface="Garamond"/>
              </a:rPr>
              <a:t>A </a:t>
            </a:r>
            <a:r>
              <a:rPr b="1" lang="en-US">
                <a:uFillTx/>
                <a:latin charset="0" pitchFamily="18" typeface="Garamond"/>
              </a:rPr>
              <a:t>group of neurons </a:t>
            </a:r>
            <a:r>
              <a:rPr b="1" lang="en-US">
                <a:solidFill>
                  <a:srgbClr val="FF0000"/>
                </a:solidFill>
                <a:uFillTx/>
                <a:latin charset="0" pitchFamily="18" typeface="Garamond"/>
              </a:rPr>
              <a:t>within</a:t>
            </a:r>
            <a:r>
              <a:rPr lang="en-US">
                <a:uFillTx/>
                <a:latin charset="0" pitchFamily="18" typeface="Garamond"/>
              </a:rPr>
              <a:t> the CNS</a:t>
            </a:r>
            <a:endParaRPr b="1" dirty="0" lang="en-US">
              <a:solidFill>
                <a:srgbClr val="FF33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18" typeface="Garamond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upload.wikimedia.org/wikipedia/commons/thumb/c/c0/Medulla_spinalis_-_Substantia_grisea_-_English.svg/400px-Medulla_spinalis_-_Substantia_grisea_-_English.svg.png" id="9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684754" y="2655609"/>
            <a:ext cx="2194139" cy="2333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0" name="مربع نص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299580" y="1727808"/>
            <a:ext cx="2823840" cy="1200329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r>
              <a:rPr b="1" dirty="0" lang="en-US" smtClean="0">
                <a:solidFill>
                  <a:srgbClr val="FF33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  <a:ea typeface="+mn-ea"/>
              </a:rPr>
              <a:t>Tract =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A group of nerve fibers (axons) </a:t>
            </a:r>
            <a:r>
              <a:rPr b="1" dirty="0" lang="en-US" smtClean="0">
                <a:solidFill>
                  <a:srgbClr val="FF0000"/>
                </a:solidFill>
                <a:uFillTx/>
                <a:latin charset="0" pitchFamily="18" typeface="Garamond"/>
                <a:ea typeface="+mn-ea"/>
              </a:rPr>
              <a:t>within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 the CNS</a:t>
            </a:r>
            <a:endParaRPr b="1" dirty="0" lang="en-US" smtClean="0">
              <a:solidFill>
                <a:srgbClr val="FF33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18" typeface="Garamond"/>
              <a:ea typeface="+mn-ea"/>
            </a:endParaRPr>
          </a:p>
          <a:p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img.tfd.com/MosbyMD/thumb/optic_nerve.jpg" id="11" name="Picture 1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0018080" y="2741149"/>
            <a:ext cx="1524000" cy="216254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b="1" dirty="0" lang="en-US">
                <a:uFillTx/>
              </a:rPr>
              <a:t>Nervous tissue is organized as:</a:t>
            </a:r>
            <a:br>
              <a:rPr altLang="en-US" b="1" dirty="0" lang="en-US">
                <a:uFillTx/>
              </a:rPr>
            </a:b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مربع نص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34540" y="1905000"/>
            <a:ext cx="3360420" cy="150195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b="1" dirty="0" lang="en-US" sz="2000" u="sng">
                <a:solidFill>
                  <a:srgbClr val="FF66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Grey matter</a:t>
            </a:r>
            <a:r>
              <a:rPr dirty="0" lang="en-US" sz="2000">
                <a:solidFill>
                  <a:srgbClr val="FF6600"/>
                </a:solidFill>
                <a:uFillTx/>
                <a:latin charset="0" pitchFamily="34" typeface="Arial"/>
                <a:cs charset="0" pitchFamily="34" typeface="Arial"/>
              </a:rPr>
              <a:t>,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Which contains 1- </a:t>
            </a:r>
            <a:r>
              <a:rPr b="1" dirty="0" lang="en-US">
                <a:uFillTx/>
                <a:latin charset="0" pitchFamily="34" typeface="Arial"/>
                <a:cs charset="0" pitchFamily="34" typeface="Arial"/>
              </a:rPr>
              <a:t>C</a:t>
            </a:r>
            <a:r>
              <a:rPr b="1" dirty="0" lang="en-US" u="sng">
                <a:uFillTx/>
                <a:latin charset="0" pitchFamily="34" typeface="Arial"/>
                <a:cs charset="0" pitchFamily="34" typeface="Arial"/>
              </a:rPr>
              <a:t>ell bodies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&amp; 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2- P</a:t>
            </a:r>
            <a:r>
              <a:rPr dirty="0" lang="en-US" u="sng">
                <a:uFillTx/>
                <a:latin charset="0" pitchFamily="34" typeface="Arial"/>
                <a:cs charset="0" pitchFamily="34" typeface="Arial"/>
              </a:rPr>
              <a:t>rocesses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of the neurons,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3- N</a:t>
            </a:r>
            <a:r>
              <a:rPr dirty="0" lang="en-US" u="sng">
                <a:uFillTx/>
                <a:latin charset="0" pitchFamily="34" typeface="Arial"/>
                <a:cs charset="0" pitchFamily="34" typeface="Arial"/>
              </a:rPr>
              <a:t>euroglia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and 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4- B</a:t>
            </a:r>
            <a:r>
              <a:rPr dirty="0" lang="en-US" u="sng">
                <a:uFillTx/>
                <a:latin charset="0" pitchFamily="34" typeface="Arial"/>
                <a:cs charset="0" pitchFamily="34" typeface="Arial"/>
              </a:rPr>
              <a:t>lood vessels.</a:t>
            </a:r>
          </a:p>
          <a:p>
            <a:pPr algn="l" rtl="0"/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مربع نص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315200" y="1905000"/>
            <a:ext cx="4189412" cy="150195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b="1" dirty="0" lang="en-US" sz="2000" u="sng">
                <a:solidFill>
                  <a:srgbClr val="FF66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White matter,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Which contains: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1- P</a:t>
            </a:r>
            <a:r>
              <a:rPr dirty="0" lang="en-US" u="sng">
                <a:uFillTx/>
                <a:latin charset="0" pitchFamily="34" typeface="Arial"/>
                <a:cs charset="0" pitchFamily="34" typeface="Arial"/>
              </a:rPr>
              <a:t>rocesses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of the neurons 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b="1" dirty="0" lang="en-US">
                <a:uFillTx/>
                <a:latin charset="0" pitchFamily="34" typeface="Arial"/>
                <a:cs charset="0" pitchFamily="34" typeface="Arial"/>
              </a:rPr>
              <a:t>2-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 N</a:t>
            </a:r>
            <a:r>
              <a:rPr dirty="0" lang="en-US" u="sng">
                <a:uFillTx/>
                <a:latin charset="0" pitchFamily="34" typeface="Arial"/>
                <a:cs charset="0" pitchFamily="34" typeface="Arial"/>
              </a:rPr>
              <a:t>euroglia </a:t>
            </a: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and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dirty="0" lang="en-US">
                <a:uFillTx/>
                <a:latin charset="0" pitchFamily="34" typeface="Arial"/>
                <a:cs charset="0" pitchFamily="34" typeface="Arial"/>
              </a:rPr>
              <a:t>3-  B</a:t>
            </a:r>
            <a:r>
              <a:rPr dirty="0" lang="en-US" u="sng">
                <a:uFillTx/>
                <a:latin charset="0" pitchFamily="34" typeface="Arial"/>
                <a:cs charset="0" pitchFamily="34" typeface="Arial"/>
              </a:rPr>
              <a:t>lood vessels</a:t>
            </a:r>
          </a:p>
          <a:p>
            <a:pPr algn="l" rtl="0">
              <a:lnSpc>
                <a:spcPct val="80000"/>
              </a:lnSpc>
              <a:defRPr>
                <a:uFillTx/>
              </a:defRPr>
            </a:pPr>
            <a:r>
              <a:rPr b="1" dirty="0" i="1" lang="en-US" u="sng">
                <a:uFillTx/>
                <a:latin charset="0" pitchFamily="34" typeface="Arial"/>
                <a:cs charset="0" pitchFamily="34" typeface="Arial"/>
              </a:rPr>
              <a:t>NO cell bodies </a:t>
            </a:r>
            <a:r>
              <a:rPr b="1" dirty="0" lang="en-US" u="sng">
                <a:uFillTx/>
                <a:latin charset="0" pitchFamily="34" typeface="Arial"/>
                <a:cs charset="0" pitchFamily="34" typeface="Arial"/>
              </a:rPr>
              <a:t>in the white matter</a:t>
            </a:r>
            <a:r>
              <a:rPr b="1" dirty="0" lang="en-US" u="sng">
                <a:solidFill>
                  <a:srgbClr val="FFFF00"/>
                </a:solidFill>
                <a:uFillTx/>
                <a:latin charset="0" pitchFamily="34" typeface="Arial"/>
                <a:cs charset="0" pitchFamily="34" typeface="Arial"/>
              </a:rPr>
              <a:t>.</a:t>
            </a:r>
            <a:endParaRPr dirty="0" lang="en-US" u="sng">
              <a:uFillTx/>
              <a:latin charset="0" pitchFamily="34" typeface="Arial"/>
              <a:cs charset="0" pitchFamily="34" typeface="Arial"/>
            </a:endParaRPr>
          </a:p>
          <a:p>
            <a:pPr algn="l"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6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4294967295" sz="half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12453" l="1543" t="102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049331" y="3185890"/>
            <a:ext cx="6360575" cy="3368109"/>
          </a:xfr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b="1" dirty="0" lang="en-US">
                <a:solidFill>
                  <a:schemeClr val="tx1"/>
                </a:solidFill>
                <a:uFillTx/>
              </a:rPr>
              <a:t>Neuroglia or glia or glial cells </a:t>
            </a:r>
            <a:r>
              <a:rPr altLang="en-US" b="1" dirty="0" lang="en-US" sz="4000">
                <a:solidFill>
                  <a:schemeClr val="tx1"/>
                </a:solidFill>
                <a:uFillTx/>
              </a:rPr>
              <a:t> </a:t>
            </a:r>
            <a:br>
              <a:rPr altLang="en-US" b="1" dirty="0" lang="en-US" sz="4000">
                <a:solidFill>
                  <a:schemeClr val="tx1"/>
                </a:solidFill>
                <a:uFillTx/>
              </a:rPr>
            </a:b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/>
            <a:r>
              <a:rPr altLang="en-US" b="1" dirty="0" lang="en-US">
                <a:solidFill>
                  <a:srgbClr val="000000"/>
                </a:solidFill>
                <a:uFillTx/>
              </a:rPr>
              <a:t>Neuroglia, or </a:t>
            </a:r>
            <a:r>
              <a:rPr altLang="en-US" b="1" dirty="0" lang="en-US">
                <a:solidFill>
                  <a:srgbClr val="FF0000"/>
                </a:solidFill>
                <a:uFillTx/>
              </a:rPr>
              <a:t>glial</a:t>
            </a:r>
            <a:r>
              <a:rPr altLang="en-US" b="1" dirty="0" lang="en-US">
                <a:solidFill>
                  <a:schemeClr val="folHlink"/>
                </a:solidFill>
                <a:uFillTx/>
              </a:rPr>
              <a:t> </a:t>
            </a:r>
            <a:r>
              <a:rPr altLang="en-US" b="1" dirty="0" lang="en-US">
                <a:solidFill>
                  <a:srgbClr val="000000"/>
                </a:solidFill>
                <a:uFillTx/>
              </a:rPr>
              <a:t>cells constitute the other major cellular component of the nervous tissue. </a:t>
            </a:r>
          </a:p>
          <a:p>
            <a:pPr algn="l" rtl="0"/>
            <a:r>
              <a:rPr altLang="en-US" b="1" dirty="0" lang="en-US">
                <a:solidFill>
                  <a:srgbClr val="000000"/>
                </a:solidFill>
                <a:uFillTx/>
              </a:rPr>
              <a:t>It is a </a:t>
            </a:r>
            <a:r>
              <a:rPr altLang="en-US" b="1" dirty="0" lang="en-US" u="sng">
                <a:solidFill>
                  <a:srgbClr val="0000FF"/>
                </a:solidFill>
                <a:uFillTx/>
              </a:rPr>
              <a:t>specialized connective tissue supporting framework </a:t>
            </a:r>
            <a:r>
              <a:rPr altLang="en-US" b="1" dirty="0" lang="en-US">
                <a:solidFill>
                  <a:srgbClr val="000000"/>
                </a:solidFill>
                <a:uFillTx/>
              </a:rPr>
              <a:t>for the nervous system.</a:t>
            </a:r>
          </a:p>
          <a:p>
            <a:pPr algn="l" rtl="0"/>
            <a:r>
              <a:rPr altLang="en-US" b="1" dirty="0" lang="en-US">
                <a:solidFill>
                  <a:srgbClr val="000000"/>
                </a:solidFill>
                <a:uFillTx/>
              </a:rPr>
              <a:t>Unlike </a:t>
            </a:r>
            <a:r>
              <a:rPr altLang="en-US" b="1" dirty="0" err="1" lang="en-US">
                <a:solidFill>
                  <a:srgbClr val="000000"/>
                </a:solidFill>
                <a:uFillTx/>
              </a:rPr>
              <a:t>neurones</a:t>
            </a:r>
            <a:r>
              <a:rPr altLang="en-US" b="1" dirty="0" lang="en-US">
                <a:solidFill>
                  <a:srgbClr val="000000"/>
                </a:solidFill>
                <a:uFillTx/>
              </a:rPr>
              <a:t>, </a:t>
            </a:r>
            <a:r>
              <a:rPr altLang="en-US" b="1" dirty="0" i="1" lang="en-US">
                <a:solidFill>
                  <a:srgbClr val="000000"/>
                </a:solidFill>
                <a:uFillTx/>
              </a:rPr>
              <a:t>neuroglia </a:t>
            </a:r>
            <a:r>
              <a:rPr altLang="en-US" b="1" dirty="0" i="1" lang="en-US" u="sng">
                <a:solidFill>
                  <a:srgbClr val="000000"/>
                </a:solidFill>
                <a:uFillTx/>
              </a:rPr>
              <a:t>do not have a direct role </a:t>
            </a:r>
            <a:r>
              <a:rPr altLang="en-US" b="1" dirty="0" i="1" lang="en-US">
                <a:solidFill>
                  <a:srgbClr val="000000"/>
                </a:solidFill>
                <a:uFillTx/>
              </a:rPr>
              <a:t>in information processing</a:t>
            </a:r>
            <a:r>
              <a:rPr altLang="en-US" b="1" dirty="0" lang="en-US">
                <a:solidFill>
                  <a:srgbClr val="000000"/>
                </a:solidFill>
                <a:uFillTx/>
              </a:rPr>
              <a:t>  but </a:t>
            </a:r>
            <a:r>
              <a:rPr altLang="en-US" b="1" dirty="0" lang="en-US">
                <a:solidFill>
                  <a:srgbClr val="0000FF"/>
                </a:solidFill>
                <a:uFillTx/>
              </a:rPr>
              <a:t>they are </a:t>
            </a:r>
            <a:r>
              <a:rPr altLang="en-US" b="1" dirty="0" lang="en-US" u="sng">
                <a:solidFill>
                  <a:srgbClr val="0000FF"/>
                </a:solidFill>
                <a:uFillTx/>
              </a:rPr>
              <a:t>essential for </a:t>
            </a:r>
            <a:r>
              <a:rPr altLang="en-US" b="1" dirty="0" lang="en-US">
                <a:solidFill>
                  <a:srgbClr val="0000FF"/>
                </a:solidFill>
                <a:uFillTx/>
              </a:rPr>
              <a:t>the normal functioning of the neurons, they act as </a:t>
            </a:r>
            <a:r>
              <a:rPr altLang="en-US" b="1" dirty="0" lang="en-US" u="sng">
                <a:solidFill>
                  <a:srgbClr val="0000FF"/>
                </a:solidFill>
                <a:uFillTx/>
              </a:rPr>
              <a:t>supporting and nutrition for neurons.</a:t>
            </a: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b="100000" l="50000" r="100000" t="50000"/>
          </a:path>
        </a:gra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 useBgFill="1">
        <p:nvSpPr>
          <p:cNvPr xmlns:c="http://schemas.openxmlformats.org/drawingml/2006/chart" xmlns:pic="http://schemas.openxmlformats.org/drawingml/2006/picture" xmlns:dgm="http://schemas.openxmlformats.org/drawingml/2006/diagram" id="9" name="Rectangle 8"/>
          <p:cNvSpPr xmlns:c="http://schemas.openxmlformats.org/drawingml/2006/chart" xmlns:pic="http://schemas.openxmlformats.org/drawingml/2006/picture" xmlns:dgm="http://schemas.openxmlformats.org/drawingml/2006/diagram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Rectangle 10"/>
          <p:cNvSpPr xmlns:c="http://schemas.openxmlformats.org/drawingml/2006/chart" xmlns:pic="http://schemas.openxmlformats.org/drawingml/2006/picture" xmlns:dgm="http://schemas.openxmlformats.org/drawingml/2006/diagram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49225" y="2133600"/>
            <a:ext cx="3650278" cy="375925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indent="0" marL="0" rtl="0">
              <a:spcBef>
                <a:spcPct val="0"/>
              </a:spcBef>
              <a:buNone/>
              <a:defRPr>
                <a:uFillTx/>
              </a:defRPr>
            </a:pPr>
            <a:r>
              <a:rPr b="1" dirty="0" lang="en-US">
                <a:uFillTx/>
              </a:rPr>
              <a:t>Most of the </a:t>
            </a:r>
            <a:r>
              <a:rPr b="1" dirty="0" lang="en-US" u="sng">
                <a:uFillTx/>
              </a:rPr>
              <a:t>processes of the cell body </a:t>
            </a:r>
            <a:r>
              <a:rPr b="1" dirty="0" lang="en-US">
                <a:uFillTx/>
              </a:rPr>
              <a:t>are short </a:t>
            </a:r>
            <a:r>
              <a:rPr dirty="0" lang="en-US">
                <a:uFillTx/>
              </a:rPr>
              <a:t>with variable numbers and are </a:t>
            </a:r>
            <a:r>
              <a:rPr b="1" dirty="0" lang="en-US" u="sng">
                <a:uFillTx/>
              </a:rPr>
              <a:t>receptive</a:t>
            </a:r>
            <a:r>
              <a:rPr dirty="0" lang="en-US" u="sng">
                <a:uFillTx/>
              </a:rPr>
              <a:t> in function.</a:t>
            </a:r>
          </a:p>
          <a:p>
            <a:pPr indent="0" marL="0" rtl="0">
              <a:spcBef>
                <a:spcPct val="0"/>
              </a:spcBef>
              <a:buNone/>
              <a:defRPr>
                <a:uFillTx/>
              </a:defRPr>
            </a:pPr>
            <a:endParaRPr dirty="0" lang="en-US">
              <a:uFillTx/>
            </a:endParaRPr>
          </a:p>
          <a:p>
            <a:pPr indent="0" marL="0" rtl="0">
              <a:spcBef>
                <a:spcPct val="0"/>
              </a:spcBef>
              <a:buNone/>
              <a:defRPr>
                <a:uFillTx/>
              </a:defRPr>
            </a:pPr>
            <a:r>
              <a:rPr dirty="0" lang="en-US">
                <a:uFillTx/>
              </a:rPr>
              <a:t>They </a:t>
            </a:r>
            <a:r>
              <a:rPr b="1" dirty="0" lang="en-US">
                <a:uFillTx/>
              </a:rPr>
              <a:t>are known as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Dendrites</a:t>
            </a:r>
            <a:r>
              <a:rPr b="1" dirty="0" lang="en-US">
                <a:uFillTx/>
              </a:rPr>
              <a:t>. </a:t>
            </a:r>
          </a:p>
          <a:p>
            <a:pPr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neuron" id="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131712" y="640080"/>
            <a:ext cx="3929239" cy="525277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3" name="Freeform 11"/>
          <p:cNvSpPr xmlns:c="http://schemas.openxmlformats.org/drawingml/2006/chart" xmlns:pic="http://schemas.openxmlformats.org/drawingml/2006/picture" xmlns:dgm="http://schemas.openxmlformats.org/drawingml/2006/diagram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-1" y="6061223"/>
            <a:ext cx="1038036" cy="506277"/>
          </a:xfrm>
          <a:custGeom>
            <a:avLst/>
            <a:gdLst>
              <a:gd fmla="*/ 0 w 1038036" name="connsiteX0"/>
              <a:gd fmla="*/ 0 h 506277" name="connsiteY0"/>
              <a:gd fmla="*/ 182880 w 1038036" name="connsiteX1"/>
              <a:gd fmla="*/ 0 h 506277" name="connsiteY1"/>
              <a:gd fmla="*/ 291705 w 1038036" name="connsiteX2"/>
              <a:gd fmla="*/ 0 h 506277" name="connsiteY2"/>
              <a:gd fmla="*/ 291705 w 1038036" name="connsiteX3"/>
              <a:gd fmla="*/ 151 h 506277" name="connsiteY3"/>
              <a:gd fmla="*/ 692049 w 1038036" name="connsiteX4"/>
              <a:gd fmla="*/ 705 h 506277" name="connsiteY4"/>
              <a:gd fmla="*/ 782744 w 1038036" name="connsiteX5"/>
              <a:gd fmla="*/ 705 h 506277" name="connsiteY5"/>
              <a:gd fmla="*/ 797001 w 1038036" name="connsiteX6"/>
              <a:gd fmla="*/ 5473 h 506277" name="connsiteY6"/>
              <a:gd fmla="*/ 801982 w 1038036" name="connsiteX7"/>
              <a:gd fmla="*/ 10242 h 506277" name="connsiteY7"/>
              <a:gd fmla="*/ 1030951 w 1038036" name="connsiteX8"/>
              <a:gd fmla="*/ 239185 h 506277" name="connsiteY8"/>
              <a:gd fmla="*/ 1030951 w 1038036" name="connsiteX9"/>
              <a:gd fmla="*/ 267797 h 506277" name="connsiteY9"/>
              <a:gd fmla="*/ 801982 w 1038036" name="connsiteX10"/>
              <a:gd fmla="*/ 496740 h 506277" name="connsiteY10"/>
              <a:gd fmla="*/ 797001 w 1038036" name="connsiteX11"/>
              <a:gd fmla="*/ 501508 h 506277" name="connsiteY11"/>
              <a:gd fmla="*/ 782744 w 1038036" name="connsiteX12"/>
              <a:gd fmla="*/ 506277 h 506277" name="connsiteY12"/>
              <a:gd fmla="*/ 692049 w 1038036" name="connsiteX13"/>
              <a:gd fmla="*/ 506277 h 506277" name="connsiteY13"/>
              <a:gd fmla="*/ 291705 w 1038036" name="connsiteX14"/>
              <a:gd fmla="*/ 505140 h 506277" name="connsiteY14"/>
              <a:gd fmla="*/ 291705 w 1038036" name="connsiteX15"/>
              <a:gd fmla="*/ 506277 h 506277" name="connsiteY15"/>
              <a:gd fmla="*/ 0 w 1038036" name="connsiteX16"/>
              <a:gd fmla="*/ 506277 h 506277" name="connsiteY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506277" w="1038036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35405" y="1280160"/>
            <a:ext cx="6459855" cy="51689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b="1" dirty="0" lang="en-US">
                <a:solidFill>
                  <a:srgbClr val="FF9900"/>
                </a:solidFill>
                <a:uFillTx/>
              </a:rPr>
              <a:t>One</a:t>
            </a:r>
            <a:r>
              <a:rPr dirty="0" lang="en-US">
                <a:uFillTx/>
              </a:rPr>
              <a:t> of these processes leaving the cell body is called the </a:t>
            </a:r>
            <a:r>
              <a:rPr b="1" dirty="0" lang="en-US">
                <a:solidFill>
                  <a:schemeClr val="folHlink"/>
                </a:solidFill>
                <a:uFillTx/>
              </a:rPr>
              <a:t>axon</a:t>
            </a:r>
            <a:r>
              <a:rPr dirty="0" lang="en-US">
                <a:solidFill>
                  <a:schemeClr val="folHlink"/>
                </a:solidFill>
                <a:uFillTx/>
              </a:rPr>
              <a:t> </a:t>
            </a:r>
            <a:r>
              <a:rPr dirty="0" lang="en-US">
                <a:solidFill>
                  <a:srgbClr val="FFC000"/>
                </a:solidFill>
                <a:uFillTx/>
              </a:rPr>
              <a:t>which </a:t>
            </a:r>
            <a:r>
              <a:rPr b="1" dirty="0" lang="en-US">
                <a:solidFill>
                  <a:srgbClr val="FFC000"/>
                </a:solidFill>
                <a:uFillTx/>
              </a:rPr>
              <a:t>carries information away from the cell body. 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rgbClr val="F40CCD"/>
                </a:solidFill>
                <a:uFillTx/>
              </a:rPr>
              <a:t>Axons</a:t>
            </a:r>
            <a:r>
              <a:rPr dirty="0" lang="en-US">
                <a:uFillTx/>
              </a:rPr>
              <a:t> are highly variable in length and may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divide into </a:t>
            </a:r>
            <a:r>
              <a:rPr dirty="0" lang="en-US">
                <a:uFillTx/>
              </a:rPr>
              <a:t>several branches or </a:t>
            </a:r>
            <a:r>
              <a:rPr b="1" dirty="0" lang="en-US" smtClean="0">
                <a:solidFill>
                  <a:schemeClr val="accent1">
                    <a:lumMod val="75000"/>
                  </a:schemeClr>
                </a:solidFill>
                <a:uFillTx/>
              </a:rPr>
              <a:t>collaterals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dirty="0" lang="en-US">
                <a:uFillTx/>
              </a:rPr>
              <a:t>through which information can be distributed to a number of </a:t>
            </a:r>
            <a:r>
              <a:rPr dirty="0" lang="en-US" smtClean="0">
                <a:uFillTx/>
              </a:rPr>
              <a:t>different destinations</a:t>
            </a:r>
            <a:r>
              <a:rPr dirty="0" lang="en-US">
                <a:uFillTx/>
              </a:rPr>
              <a:t>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rgbClr val="F40CCD"/>
                </a:solidFill>
                <a:uFillTx/>
              </a:rPr>
              <a:t>At the end </a:t>
            </a:r>
            <a:r>
              <a:rPr dirty="0" lang="en-US">
                <a:uFillTx/>
              </a:rPr>
              <a:t>of the axon, specializations called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terminal buttons</a:t>
            </a:r>
            <a:r>
              <a:rPr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dirty="0" lang="en-US">
                <a:uFillTx/>
              </a:rPr>
              <a:t>occur.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Here information is transferred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to the dendrites of other </a:t>
            </a:r>
            <a:r>
              <a:rPr b="1" dirty="0" err="1" lang="en-US">
                <a:solidFill>
                  <a:schemeClr val="accent1">
                    <a:lumMod val="75000"/>
                  </a:schemeClr>
                </a:solidFill>
                <a:uFillTx/>
              </a:rPr>
              <a:t>neurones</a:t>
            </a:r>
            <a:r>
              <a:rPr b="1" dirty="0" lang="en-US">
                <a:solidFill>
                  <a:srgbClr val="99FF33"/>
                </a:solidFill>
                <a:uFillTx/>
              </a:rPr>
              <a:t>. 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structure_du_neurone001" id="5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393113" y="214948"/>
            <a:ext cx="3798887" cy="6234112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chemeClr val="tx1"/>
                </a:solidFill>
                <a:uFillTx/>
                <a:latin charset="0" pitchFamily="34" typeface="Arial Narrow"/>
              </a:rPr>
              <a:t> </a:t>
            </a:r>
            <a:r>
              <a:rPr b="1" dirty="0" i="1" lang="en-US">
                <a:solidFill>
                  <a:schemeClr val="tx1"/>
                </a:solidFill>
                <a:uFillTx/>
                <a:latin charset="0" pitchFamily="34" typeface="Arial Narrow"/>
              </a:rPr>
              <a:t>Peripheral NS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4680268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/>
                </a:solidFill>
                <a:uFillTx/>
              </a:rPr>
              <a:t>Spinal nerves </a:t>
            </a:r>
            <a:r>
              <a:rPr dirty="0" lang="en-US">
                <a:uFillTx/>
              </a:rPr>
              <a:t>supplying the upper or lower limbs form</a:t>
            </a:r>
            <a:r>
              <a:rPr b="1" dirty="0" lang="en-US">
                <a:solidFill>
                  <a:schemeClr val="folHlink"/>
                </a:solidFill>
                <a:uFillTx/>
              </a:rPr>
              <a:t> plexuses</a:t>
            </a:r>
            <a:r>
              <a:rPr dirty="0" lang="en-US">
                <a:solidFill>
                  <a:schemeClr val="folHlink"/>
                </a:solidFill>
                <a:uFillTx/>
              </a:rPr>
              <a:t> e.g. </a:t>
            </a:r>
            <a:r>
              <a:rPr dirty="0" lang="en-US">
                <a:uFillTx/>
              </a:rPr>
              <a:t> </a:t>
            </a:r>
            <a:r>
              <a:rPr b="1" dirty="0" lang="en-US">
                <a:solidFill>
                  <a:schemeClr val="folHlink"/>
                </a:solidFill>
                <a:uFillTx/>
              </a:rPr>
              <a:t>brachial</a:t>
            </a:r>
            <a:r>
              <a:rPr dirty="0" lang="en-US">
                <a:solidFill>
                  <a:schemeClr val="folHlink"/>
                </a:solidFill>
                <a:uFillTx/>
              </a:rPr>
              <a:t> </a:t>
            </a:r>
            <a:r>
              <a:rPr dirty="0" lang="en-US">
                <a:uFillTx/>
              </a:rPr>
              <a:t>or </a:t>
            </a:r>
            <a:r>
              <a:rPr b="1" dirty="0" lang="en-US">
                <a:solidFill>
                  <a:schemeClr val="folHlink"/>
                </a:solidFill>
                <a:uFillTx/>
              </a:rPr>
              <a:t>lumbar plexus</a:t>
            </a:r>
            <a:r>
              <a:rPr dirty="0" lang="en-US">
                <a:solidFill>
                  <a:schemeClr val="folHlink"/>
                </a:solidFill>
                <a:uFillTx/>
              </a:rPr>
              <a:t>.</a:t>
            </a:r>
          </a:p>
          <a:p>
            <a:pPr algn="l" rtl="0">
              <a:defRPr>
                <a:uFillTx/>
              </a:defRPr>
            </a:pPr>
            <a:endParaRPr dirty="0" lang="en-US">
              <a:uFillTx/>
            </a:endParaRP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 </a:t>
            </a:r>
            <a:r>
              <a:rPr b="1" dirty="0" lang="en-US">
                <a:solidFill>
                  <a:schemeClr val="tx1"/>
                </a:solidFill>
                <a:uFillTx/>
              </a:rPr>
              <a:t>Nerve cell bodies </a:t>
            </a:r>
            <a:r>
              <a:rPr dirty="0" lang="en-US">
                <a:uFillTx/>
              </a:rPr>
              <a:t>that are aggregated outside  the CNS are  called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GANGLIA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Untitled-5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691437" y="0"/>
            <a:ext cx="4500563" cy="682148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b="1" dirty="0" lang="en-US">
                <a:solidFill>
                  <a:srgbClr val="000000"/>
                </a:solidFill>
                <a:uFillTx/>
                <a:latin charset="0" typeface="Eras Medium ITC"/>
              </a:rPr>
              <a:t>Autonomic Nervous System</a:t>
            </a:r>
            <a:br>
              <a:rPr altLang="en-US" b="1" dirty="0" lang="en-US">
                <a:solidFill>
                  <a:srgbClr val="000000"/>
                </a:solidFill>
                <a:uFillTx/>
                <a:latin charset="0" typeface="Eras Medium ITC"/>
              </a:rPr>
            </a:br>
            <a:endParaRPr dirty="0" lang="ar-SA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3765868" cy="410718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dirty="0" err="1" lang="en-US" u="sng">
                <a:uFillTx/>
              </a:rPr>
              <a:t>Neurones</a:t>
            </a:r>
            <a:r>
              <a:rPr dirty="0" lang="en-US">
                <a:uFillTx/>
              </a:rPr>
              <a:t> that detect changes and </a:t>
            </a:r>
            <a:r>
              <a:rPr b="1" dirty="0" lang="en-US" u="sng">
                <a:solidFill>
                  <a:srgbClr val="000000"/>
                </a:solidFill>
                <a:uFillTx/>
              </a:rPr>
              <a:t>control the activity of the viscera </a:t>
            </a:r>
            <a:r>
              <a:rPr dirty="0" lang="en-US">
                <a:uFillTx/>
              </a:rPr>
              <a:t>are collectively referred to as the </a:t>
            </a:r>
            <a:r>
              <a:rPr b="1" dirty="0" lang="en-US">
                <a:solidFill>
                  <a:schemeClr val="folHlink"/>
                </a:solidFill>
                <a:uFillTx/>
              </a:rPr>
              <a:t>autonomic nervous system. </a:t>
            </a: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Its components are </a:t>
            </a:r>
            <a:r>
              <a:rPr b="1" dirty="0" lang="en-US">
                <a:solidFill>
                  <a:srgbClr val="000000"/>
                </a:solidFill>
                <a:uFillTx/>
              </a:rPr>
              <a:t>present in both the </a:t>
            </a:r>
            <a:r>
              <a:rPr b="1" dirty="0" lang="en-US" u="sng">
                <a:solidFill>
                  <a:srgbClr val="000000"/>
                </a:solidFill>
                <a:uFillTx/>
              </a:rPr>
              <a:t>central</a:t>
            </a:r>
            <a:r>
              <a:rPr b="1" dirty="0" lang="en-US">
                <a:solidFill>
                  <a:srgbClr val="000000"/>
                </a:solidFill>
                <a:uFillTx/>
              </a:rPr>
              <a:t> </a:t>
            </a:r>
            <a:r>
              <a:rPr b="1" dirty="0" lang="en-US">
                <a:uFillTx/>
              </a:rPr>
              <a:t>and </a:t>
            </a:r>
            <a:r>
              <a:rPr b="1" dirty="0" lang="en-US" u="sng">
                <a:solidFill>
                  <a:srgbClr val="000000"/>
                </a:solidFill>
                <a:uFillTx/>
              </a:rPr>
              <a:t>peripheral nervous systems. 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biol_03_img0336a" id="4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437755" y="1264555"/>
            <a:ext cx="4557713" cy="52705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rgbClr val="000000"/>
                </a:solidFill>
                <a:uFillTx/>
              </a:rPr>
              <a:t>SYMPATHETIC &amp; PARASYMPATHETIC SYSTEMS</a:t>
            </a:r>
            <a:endParaRPr dirty="0" lang="ar-SA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The autonomic nervous system is divided into two anatomically and functionally distinct parts:</a:t>
            </a:r>
          </a:p>
          <a:p>
            <a:pPr algn="l" rtl="0">
              <a:defRPr>
                <a:uFillTx/>
              </a:defRPr>
            </a:pPr>
            <a:r>
              <a:rPr b="1" dirty="0" lang="en-US" u="sng">
                <a:solidFill>
                  <a:srgbClr val="000000"/>
                </a:solidFill>
                <a:uFillTx/>
              </a:rPr>
              <a:t>Sympathetic:</a:t>
            </a:r>
            <a:r>
              <a:rPr dirty="0" lang="en-US">
                <a:solidFill>
                  <a:srgbClr val="000000"/>
                </a:solidFill>
                <a:uFillTx/>
              </a:rPr>
              <a:t> Or </a:t>
            </a:r>
            <a:r>
              <a:rPr b="1" dirty="0" lang="en-US" smtClean="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Thoracolumbar </a:t>
            </a:r>
            <a:r>
              <a:rPr b="1" dirty="0" lang="en-US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outflow</a:t>
            </a:r>
          </a:p>
          <a:p>
            <a:pPr algn="l" rtl="0">
              <a:defRPr>
                <a:uFillTx/>
              </a:defRPr>
            </a:pPr>
            <a:r>
              <a:rPr b="1" dirty="0" lang="en-US" u="sng">
                <a:solidFill>
                  <a:srgbClr val="000000"/>
                </a:solidFill>
                <a:uFillTx/>
              </a:rPr>
              <a:t>Parasympathetic</a:t>
            </a:r>
            <a:r>
              <a:rPr dirty="0" lang="en-US">
                <a:solidFill>
                  <a:srgbClr val="FE02EC"/>
                </a:solidFill>
                <a:uFillTx/>
              </a:rPr>
              <a:t>: </a:t>
            </a:r>
            <a:r>
              <a:rPr dirty="0" lang="en-US" smtClean="0">
                <a:solidFill>
                  <a:srgbClr val="000000"/>
                </a:solidFill>
                <a:uFillTx/>
              </a:rPr>
              <a:t>Or</a:t>
            </a:r>
            <a:r>
              <a:rPr dirty="0" lang="ar-SA" smtClean="0">
                <a:solidFill>
                  <a:srgbClr val="000000"/>
                </a:solidFill>
                <a:uFillTx/>
              </a:rPr>
              <a:t> </a:t>
            </a:r>
            <a:r>
              <a:rPr b="1" dirty="0" lang="en-US" smtClean="0">
                <a:solidFill>
                  <a:srgbClr val="000000"/>
                </a:solidFill>
                <a:uFillTx/>
              </a:rPr>
              <a:t>Craniosacral </a:t>
            </a:r>
            <a:r>
              <a:rPr b="1" dirty="0" lang="en-US">
                <a:solidFill>
                  <a:srgbClr val="000000"/>
                </a:solidFill>
                <a:uFillTx/>
              </a:rPr>
              <a:t>outflow</a:t>
            </a:r>
            <a:r>
              <a:rPr b="1" dirty="0" lang="en-US">
                <a:uFillTx/>
              </a:rPr>
              <a:t>.</a:t>
            </a:r>
          </a:p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b="1" dirty="0" lang="en-US" sz="1600">
                <a:solidFill>
                  <a:srgbClr val="000000"/>
                </a:solidFill>
                <a:uFillTx/>
              </a:rPr>
              <a:t>Sympathetic</a:t>
            </a:r>
            <a:r>
              <a:rPr dirty="0" lang="en-US" sz="1600">
                <a:solidFill>
                  <a:srgbClr val="000000"/>
                </a:solidFill>
                <a:uFillTx/>
              </a:rPr>
              <a:t> and </a:t>
            </a:r>
            <a:r>
              <a:rPr b="1" dirty="0" lang="en-US" sz="1600">
                <a:solidFill>
                  <a:srgbClr val="000000"/>
                </a:solidFill>
                <a:uFillTx/>
              </a:rPr>
              <a:t>parasympathetic</a:t>
            </a:r>
            <a:r>
              <a:rPr dirty="0" lang="en-US" sz="1600">
                <a:solidFill>
                  <a:srgbClr val="000000"/>
                </a:solidFill>
                <a:uFillTx/>
              </a:rPr>
              <a:t> </a:t>
            </a:r>
            <a:r>
              <a:rPr dirty="0" lang="en-US" sz="1600">
                <a:solidFill>
                  <a:schemeClr val="bg1">
                    <a:lumMod val="60000"/>
                    <a:lumOff val="40000"/>
                  </a:schemeClr>
                </a:solidFill>
                <a:uFillTx/>
              </a:rPr>
              <a:t>, </a:t>
            </a:r>
            <a:r>
              <a:rPr dirty="0" lang="en-US" sz="1600">
                <a:uFillTx/>
              </a:rPr>
              <a:t>divisions are generally have </a:t>
            </a:r>
            <a:r>
              <a:rPr b="1" dirty="0" lang="en-US" sz="1600" u="sng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antagonistic </a:t>
            </a:r>
            <a:r>
              <a:rPr dirty="0" lang="en-US" sz="1600">
                <a:uFillTx/>
              </a:rPr>
              <a:t>effects on the structures that they innervate.</a:t>
            </a:r>
          </a:p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dirty="0" lang="en-US" sz="1600">
                <a:uFillTx/>
              </a:rPr>
              <a:t>E.g. Sympathetic </a:t>
            </a:r>
            <a:r>
              <a:rPr dirty="0" lang="en-US" sz="1600">
                <a:solidFill>
                  <a:srgbClr val="000000"/>
                </a:solidFill>
                <a:uFillTx/>
              </a:rPr>
              <a:t>increases </a:t>
            </a:r>
            <a:r>
              <a:rPr dirty="0" lang="en-US" sz="1600">
                <a:uFillTx/>
              </a:rPr>
              <a:t>the heart rate, while the parasympathetic </a:t>
            </a:r>
            <a:r>
              <a:rPr dirty="0" lang="en-US" sz="1600">
                <a:solidFill>
                  <a:srgbClr val="000000"/>
                </a:solidFill>
                <a:uFillTx/>
              </a:rPr>
              <a:t>decreases </a:t>
            </a:r>
            <a:r>
              <a:rPr dirty="0" lang="en-US" sz="1600">
                <a:uFillTx/>
              </a:rPr>
              <a:t>the heart rate. </a:t>
            </a:r>
          </a:p>
          <a:p>
            <a:pPr algn="l" rtl="0">
              <a:defRPr>
                <a:uFillTx/>
              </a:defRPr>
            </a:pPr>
            <a:endParaRPr dirty="0" lang="en-US">
              <a:uFillTx/>
            </a:endParaRP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06132" y="1493520"/>
            <a:ext cx="5526088" cy="4267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b="1" dirty="0" lang="en-US" u="sng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autonomic nervous system </a:t>
            </a:r>
            <a:r>
              <a:rPr b="1" dirty="0" lang="en-US" u="sng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innervates:</a:t>
            </a:r>
          </a:p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b="1" dirty="0" lang="en-US">
                <a:solidFill>
                  <a:srgbClr val="000000"/>
                </a:solidFill>
                <a:uFillTx/>
              </a:rPr>
              <a:t>Smooth muscles, </a:t>
            </a:r>
          </a:p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b="1" dirty="0" lang="en-US">
                <a:solidFill>
                  <a:srgbClr val="000000"/>
                </a:solidFill>
                <a:uFillTx/>
              </a:rPr>
              <a:t>Cardiac muscle,</a:t>
            </a:r>
          </a:p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b="1" dirty="0" lang="en-US">
                <a:solidFill>
                  <a:srgbClr val="000000"/>
                </a:solidFill>
                <a:uFillTx/>
              </a:rPr>
              <a:t>Secretory glands. </a:t>
            </a:r>
          </a:p>
          <a:p>
            <a:pPr algn="l" rtl="0">
              <a:lnSpc>
                <a:spcPct val="90000"/>
              </a:lnSpc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It is an important part of </a:t>
            </a:r>
            <a:r>
              <a:rPr b="1" dirty="0" lang="en-US">
                <a:solidFill>
                  <a:srgbClr val="000000"/>
                </a:solidFill>
                <a:uFillTx/>
              </a:rPr>
              <a:t>the homeostatic mechanisms </a:t>
            </a:r>
            <a:r>
              <a:rPr dirty="0" lang="en-US">
                <a:solidFill>
                  <a:srgbClr val="000000"/>
                </a:solidFill>
                <a:uFillTx/>
              </a:rPr>
              <a:t>that control the internal environment of the body </a:t>
            </a:r>
            <a:r>
              <a:rPr b="1" dirty="0" lang="en-US">
                <a:solidFill>
                  <a:srgbClr val="000000"/>
                </a:solidFill>
                <a:uFillTx/>
              </a:rPr>
              <a:t>with the endocrine system.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biol_03_img0336a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3818" l="4185" r="4817" t="2679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332220" y="320678"/>
            <a:ext cx="5581650" cy="6169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rgbClr val="000000"/>
                </a:solidFill>
                <a:uFillTx/>
              </a:rPr>
              <a:t>PARTS OF THE BRAIN</a:t>
            </a:r>
            <a:endParaRPr dirty="0" lang="ar-SA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48840" y="2133600"/>
            <a:ext cx="3771900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b="1" dirty="0" lang="en-US" u="sng">
                <a:solidFill>
                  <a:schemeClr val="accent1">
                    <a:lumMod val="75000"/>
                  </a:schemeClr>
                </a:solidFill>
                <a:uFillTx/>
              </a:rPr>
              <a:t>The brain composed of 4 parts: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>
                    <a:lumMod val="95000"/>
                  </a:schemeClr>
                </a:solidFill>
                <a:uFillTx/>
              </a:rPr>
              <a:t>Cerebral hemispheres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>
                    <a:lumMod val="95000"/>
                  </a:schemeClr>
                </a:solidFill>
                <a:uFillTx/>
              </a:rPr>
              <a:t>Diencephalon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>
                    <a:lumMod val="95000"/>
                  </a:schemeClr>
                </a:solidFill>
                <a:uFillTx/>
              </a:rPr>
              <a:t>Cerebellum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>
                    <a:lumMod val="95000"/>
                  </a:schemeClr>
                </a:solidFill>
                <a:uFillTx/>
              </a:rPr>
              <a:t>Brain stem</a:t>
            </a:r>
          </a:p>
          <a:p>
            <a:pPr algn="l"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16" id="4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13774" l="2515" r="2454" t="763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230938" y="1420185"/>
            <a:ext cx="5786437" cy="44910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dirty="0" lang="en-US">
                <a:uFillTx/>
              </a:rPr>
              <a:t>Objectives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buFont charset="2" pitchFamily="2" typeface="Wingdings"/>
              <a:buNone/>
              <a:defRPr>
                <a:uFillTx/>
              </a:defRPr>
            </a:pPr>
            <a:r>
              <a:rPr b="1" dirty="0" i="1" lang="en-US">
                <a:solidFill>
                  <a:srgbClr val="000000"/>
                </a:solidFill>
                <a:uFillTx/>
              </a:rPr>
              <a:t>At the end of the lecture, the students should be able to:</a:t>
            </a:r>
          </a:p>
          <a:p>
            <a:pPr algn="l" rtl="0"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List the</a:t>
            </a:r>
            <a:r>
              <a:rPr b="1" dirty="0" lang="en-US">
                <a:solidFill>
                  <a:srgbClr val="000000"/>
                </a:solidFill>
                <a:uFillTx/>
              </a:rPr>
              <a:t> parts </a:t>
            </a:r>
            <a:r>
              <a:rPr dirty="0" lang="en-US">
                <a:solidFill>
                  <a:srgbClr val="000000"/>
                </a:solidFill>
                <a:uFillTx/>
              </a:rPr>
              <a:t>of the nervous system.</a:t>
            </a:r>
          </a:p>
          <a:p>
            <a:pPr algn="l" rtl="0"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List  the </a:t>
            </a:r>
            <a:r>
              <a:rPr b="1" dirty="0" lang="en-US">
                <a:solidFill>
                  <a:srgbClr val="000000"/>
                </a:solidFill>
                <a:uFillTx/>
              </a:rPr>
              <a:t>function</a:t>
            </a:r>
            <a:r>
              <a:rPr dirty="0" lang="en-US">
                <a:solidFill>
                  <a:srgbClr val="000000"/>
                </a:solidFill>
                <a:uFillTx/>
              </a:rPr>
              <a:t> of the nervous system.</a:t>
            </a:r>
          </a:p>
          <a:p>
            <a:pPr algn="l" rtl="0"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Describe the </a:t>
            </a:r>
            <a:r>
              <a:rPr b="1" dirty="0" lang="en-US">
                <a:solidFill>
                  <a:srgbClr val="000000"/>
                </a:solidFill>
                <a:uFillTx/>
              </a:rPr>
              <a:t>Structural &amp; Functional Organizations.  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rgbClr val="000000"/>
                </a:solidFill>
                <a:uFillTx/>
              </a:rPr>
              <a:t>Define the terms</a:t>
            </a:r>
            <a:r>
              <a:rPr dirty="0" lang="en-US">
                <a:solidFill>
                  <a:srgbClr val="000000"/>
                </a:solidFill>
                <a:uFillTx/>
              </a:rPr>
              <a:t>:</a:t>
            </a:r>
          </a:p>
          <a:p>
            <a:pPr algn="l" rtl="0">
              <a:buFontTx/>
              <a:buNone/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    Nervous tissue, grey matter, white matter, nucleus, ganglion, tract, nerve.</a:t>
            </a:r>
          </a:p>
          <a:p>
            <a:pPr algn="l" rtl="0"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List the </a:t>
            </a:r>
            <a:r>
              <a:rPr b="1" dirty="0" lang="en-US">
                <a:solidFill>
                  <a:srgbClr val="000000"/>
                </a:solidFill>
                <a:uFillTx/>
              </a:rPr>
              <a:t>parts</a:t>
            </a:r>
            <a:r>
              <a:rPr dirty="0" lang="en-US">
                <a:solidFill>
                  <a:srgbClr val="000000"/>
                </a:solidFill>
                <a:uFillTx/>
              </a:rPr>
              <a:t> of the </a:t>
            </a:r>
            <a:r>
              <a:rPr b="1" dirty="0" lang="en-US">
                <a:solidFill>
                  <a:srgbClr val="000000"/>
                </a:solidFill>
                <a:uFillTx/>
              </a:rPr>
              <a:t>brain.</a:t>
            </a:r>
          </a:p>
          <a:p>
            <a:pPr algn="l" rtl="0">
              <a:defRPr>
                <a:uFillTx/>
              </a:defRPr>
            </a:pPr>
            <a:r>
              <a:rPr dirty="0" lang="en-US">
                <a:solidFill>
                  <a:srgbClr val="000000"/>
                </a:solidFill>
                <a:uFillTx/>
              </a:rPr>
              <a:t>List the </a:t>
            </a:r>
            <a:r>
              <a:rPr b="1" dirty="0" lang="en-US">
                <a:solidFill>
                  <a:srgbClr val="000000"/>
                </a:solidFill>
                <a:uFillTx/>
              </a:rPr>
              <a:t>structures protecting </a:t>
            </a:r>
            <a:r>
              <a:rPr dirty="0" lang="en-US">
                <a:solidFill>
                  <a:srgbClr val="000000"/>
                </a:solidFill>
                <a:uFillTx/>
              </a:rPr>
              <a:t>the central nervous system.</a:t>
            </a: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uFillTx/>
              </a:rPr>
              <a:t>CEREBRAL HEMISPHERES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0412" y="1630680"/>
            <a:ext cx="5091748" cy="447294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The largest part of the brain.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They have </a:t>
            </a:r>
            <a:r>
              <a:rPr b="1" dirty="0" lang="en-US" u="sng">
                <a:uFillTx/>
              </a:rPr>
              <a:t>elevations, </a:t>
            </a:r>
            <a:r>
              <a:rPr b="1" dirty="0" lang="en-US">
                <a:uFillTx/>
              </a:rPr>
              <a:t>called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gyri</a:t>
            </a:r>
            <a:r>
              <a:rPr b="1" dirty="0" lang="en-US">
                <a:solidFill>
                  <a:srgbClr val="FFFF00"/>
                </a:solidFill>
                <a:uFillTx/>
              </a:rPr>
              <a:t>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Gyri are separated by </a:t>
            </a:r>
            <a:r>
              <a:rPr b="1" dirty="0" lang="en-US" u="sng">
                <a:uFillTx/>
              </a:rPr>
              <a:t>depressions </a:t>
            </a:r>
            <a:r>
              <a:rPr b="1" dirty="0" lang="en-US">
                <a:uFillTx/>
              </a:rPr>
              <a:t>called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sulci</a:t>
            </a:r>
            <a:r>
              <a:rPr b="1" dirty="0" lang="en-US">
                <a:solidFill>
                  <a:srgbClr val="FFFF00"/>
                </a:solidFill>
                <a:uFillTx/>
              </a:rPr>
              <a:t>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Each hemisphere is divided into</a:t>
            </a:r>
            <a:r>
              <a:rPr b="1" dirty="0" lang="en-US">
                <a:solidFill>
                  <a:srgbClr val="99FF33"/>
                </a:solidFill>
                <a:uFillTx/>
              </a:rPr>
              <a:t> </a:t>
            </a:r>
            <a:r>
              <a:rPr b="1" dirty="0" lang="en-US" sz="2400">
                <a:solidFill>
                  <a:schemeClr val="accent1">
                    <a:lumMod val="75000"/>
                  </a:schemeClr>
                </a:solidFill>
                <a:uFillTx/>
              </a:rPr>
              <a:t>4 </a:t>
            </a:r>
            <a:r>
              <a:rPr b="1" dirty="0" lang="en-US" sz="2000">
                <a:solidFill>
                  <a:schemeClr val="accent1">
                    <a:lumMod val="75000"/>
                  </a:schemeClr>
                </a:solidFill>
                <a:uFillTx/>
              </a:rPr>
              <a:t>lobes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named according to the bone above</a:t>
            </a:r>
            <a:r>
              <a:rPr b="1" dirty="0" lang="en-US">
                <a:solidFill>
                  <a:srgbClr val="FFFF00"/>
                </a:solidFill>
                <a:uFillTx/>
              </a:rPr>
              <a:t>. 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Lobes are separated by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deeper </a:t>
            </a:r>
            <a:r>
              <a:rPr b="1" dirty="0" lang="en-US">
                <a:uFillTx/>
              </a:rPr>
              <a:t>grooves called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fissures or sulci. </a:t>
            </a:r>
          </a:p>
          <a:p>
            <a:pPr algn="l" rtl="0">
              <a:defRPr>
                <a:uFillTx/>
              </a:defRPr>
            </a:pPr>
            <a:endParaRPr dirty="0" lang="en-US" sz="160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algn="l"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18" id="4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246081" y="1264555"/>
            <a:ext cx="5903912" cy="5021263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chemeClr val="tx1"/>
                </a:solidFill>
                <a:uFillTx/>
                <a:latin charset="0" pitchFamily="34" typeface="BankGothic Lt BT"/>
              </a:rPr>
              <a:t>TISSUE OF THE CEREBRAL HEMISPHERES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31520" y="2133600"/>
            <a:ext cx="6012180" cy="430303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The outer layer </a:t>
            </a:r>
            <a:r>
              <a:rPr dirty="0" lang="en-US">
                <a:uFillTx/>
              </a:rPr>
              <a:t>is the  </a:t>
            </a:r>
            <a:r>
              <a:rPr b="1" dirty="0" lang="en-US">
                <a:solidFill>
                  <a:schemeClr val="tx1"/>
                </a:solidFill>
                <a:uFillTx/>
              </a:rPr>
              <a:t>gray matter</a:t>
            </a:r>
            <a:r>
              <a:rPr dirty="0" lang="en-US">
                <a:solidFill>
                  <a:schemeClr val="tx1"/>
                </a:solidFill>
                <a:uFillTx/>
              </a:rPr>
              <a:t> or </a:t>
            </a:r>
            <a:r>
              <a:rPr b="1" dirty="0" lang="en-US" u="sng">
                <a:solidFill>
                  <a:schemeClr val="tx1"/>
                </a:solidFill>
                <a:uFillTx/>
              </a:rPr>
              <a:t>cortex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Deeper </a:t>
            </a:r>
            <a:r>
              <a:rPr dirty="0" lang="en-US">
                <a:uFillTx/>
              </a:rPr>
              <a:t>is located the </a:t>
            </a:r>
            <a:r>
              <a:rPr b="1" dirty="0" lang="en-US">
                <a:solidFill>
                  <a:schemeClr val="tx1"/>
                </a:solidFill>
                <a:uFillTx/>
              </a:rPr>
              <a:t>white matter, or </a:t>
            </a:r>
            <a:r>
              <a:rPr b="1" dirty="0" lang="en-US" u="sng">
                <a:solidFill>
                  <a:schemeClr val="tx1"/>
                </a:solidFill>
                <a:uFillTx/>
              </a:rPr>
              <a:t>medulla</a:t>
            </a:r>
            <a:r>
              <a:rPr b="1" dirty="0" lang="en-US" u="sng">
                <a:uFillTx/>
              </a:rPr>
              <a:t>, </a:t>
            </a:r>
            <a:r>
              <a:rPr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composed of bundles of nerve fibers</a:t>
            </a:r>
            <a:r>
              <a:rPr dirty="0" lang="en-US">
                <a:solidFill>
                  <a:srgbClr val="FFFF00"/>
                </a:solidFill>
                <a:uFillTx/>
              </a:rPr>
              <a:t>, </a:t>
            </a:r>
            <a:r>
              <a:rPr dirty="0" lang="en-US">
                <a:uFillTx/>
              </a:rPr>
              <a:t>carrying impulses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to and from </a:t>
            </a:r>
            <a:r>
              <a:rPr dirty="0" lang="en-US">
                <a:uFillTx/>
              </a:rPr>
              <a:t>the cortex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Basal nuclei </a:t>
            </a:r>
            <a:r>
              <a:rPr dirty="0" lang="en-US">
                <a:uFillTx/>
              </a:rPr>
              <a:t>are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gray matter </a:t>
            </a:r>
            <a:r>
              <a:rPr dirty="0" lang="en-US">
                <a:uFillTx/>
              </a:rPr>
              <a:t>that  are located deep </a:t>
            </a:r>
            <a:r>
              <a:rPr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within </a:t>
            </a:r>
            <a:r>
              <a:rPr dirty="0" lang="en-US">
                <a:uFillTx/>
              </a:rPr>
              <a:t>the </a:t>
            </a:r>
            <a:r>
              <a:rPr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white matter</a:t>
            </a: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They help the motor cortex in regulation of </a:t>
            </a:r>
            <a:r>
              <a:rPr b="1" dirty="0" i="1" lang="en-US" sz="2000">
                <a:solidFill>
                  <a:srgbClr val="FFC000"/>
                </a:solidFill>
                <a:uFillTx/>
              </a:rPr>
              <a:t>voluntary motor activities</a:t>
            </a:r>
            <a:r>
              <a:rPr b="1" dirty="0" lang="en-US" sz="2000">
                <a:solidFill>
                  <a:srgbClr val="FFC000"/>
                </a:solidFill>
                <a:uFillTx/>
              </a:rPr>
              <a:t>.</a:t>
            </a:r>
            <a:endParaRPr b="1" dirty="0" lang="en-US">
              <a:solidFill>
                <a:srgbClr val="FFC000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25a" id="4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15883" r="2110" t="1548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492240" y="1264555"/>
            <a:ext cx="5676900" cy="517207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chemeClr val="tx1"/>
                </a:solidFill>
                <a:uFillTx/>
                <a:latin charset="0" pitchFamily="34" typeface="BankGothic Lt BT"/>
              </a:rPr>
              <a:t>DIENCEPHALON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26" id="5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8386" r="1833" t="2309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686676" y="1824439"/>
            <a:ext cx="6102753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مربع نص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048768" y="365760"/>
            <a:ext cx="4724132" cy="1200329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r>
              <a:rPr b="1" dirty="0" lang="en-US" smtClean="0">
                <a:solidFill>
                  <a:schemeClr val="tx1"/>
                </a:solidFill>
                <a:uFillTx/>
                <a:latin charset="0" pitchFamily="18" typeface="Garamond"/>
              </a:rPr>
              <a:t>The diencephalon is located between the 2  cerebral hemispheres and is linked to them and to the brainstem.</a:t>
            </a:r>
          </a:p>
          <a:p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مربع نص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048768" y="4864025"/>
            <a:ext cx="3726180" cy="1477328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r>
              <a:rPr dirty="0" lang="en-US" smtClean="0">
                <a:uFillTx/>
                <a:latin charset="0" pitchFamily="18" typeface="Garamond"/>
                <a:ea typeface="+mn-ea"/>
              </a:rPr>
              <a:t>The major structures of the diencephalon are the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 Thalamus</a:t>
            </a:r>
            <a:r>
              <a:rPr dirty="0" lang="en-US" smtClean="0">
                <a:uFillTx/>
                <a:latin charset="0" pitchFamily="18" typeface="Garamond"/>
                <a:ea typeface="+mn-ea"/>
              </a:rPr>
              <a:t>, 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Hypothalamus</a:t>
            </a:r>
            <a:r>
              <a:rPr dirty="0" lang="en-US" smtClean="0">
                <a:uFillTx/>
                <a:latin charset="0" pitchFamily="18" typeface="Garamond"/>
                <a:ea typeface="+mn-ea"/>
              </a:rPr>
              <a:t>, 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Subthalamus </a:t>
            </a:r>
            <a:r>
              <a:rPr dirty="0" lang="en-US" smtClean="0">
                <a:uFillTx/>
                <a:latin charset="0" pitchFamily="18" typeface="Garamond"/>
                <a:ea typeface="+mn-ea"/>
              </a:rPr>
              <a:t>and </a:t>
            </a:r>
            <a:r>
              <a:rPr b="1" dirty="0" err="1" lang="en-US" smtClean="0">
                <a:uFillTx/>
                <a:latin charset="0" pitchFamily="18" typeface="Garamond"/>
                <a:ea typeface="+mn-ea"/>
              </a:rPr>
              <a:t>Epithalamus</a:t>
            </a:r>
            <a:r>
              <a:rPr dirty="0" lang="en-US" smtClean="0">
                <a:uFillTx/>
                <a:latin charset="0" pitchFamily="18" typeface="Garamond"/>
                <a:ea typeface="+mn-ea"/>
              </a:rPr>
              <a:t>.</a:t>
            </a:r>
          </a:p>
          <a:p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chemeClr val="tx1"/>
                </a:solidFill>
                <a:uFillTx/>
                <a:latin charset="0" pitchFamily="34" typeface="BankGothic Lt BT"/>
              </a:rPr>
              <a:t>BRAIN STEM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26" id="4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270359" y="1433195"/>
            <a:ext cx="5553107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مستطيل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07119" y="5426170"/>
            <a:ext cx="3909060" cy="1188720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1"/>
          <a:lstStyle/>
          <a:p>
            <a:pPr algn="l" rtl="0">
              <a:defRPr>
                <a:uFillTx/>
              </a:defRPr>
            </a:pPr>
            <a:r>
              <a:rPr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It is connected to the</a:t>
            </a:r>
            <a:r>
              <a:rPr dirty="0" lang="en-US" u="sng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 cerebellum </a:t>
            </a:r>
            <a:r>
              <a:rPr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with </a:t>
            </a:r>
          </a:p>
          <a:p>
            <a:pPr algn="l" rtl="0">
              <a:defRPr>
                <a:uFillTx/>
              </a:defRPr>
            </a:pPr>
            <a:r>
              <a:rPr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3 paired </a:t>
            </a:r>
            <a:r>
              <a:rPr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peduncles 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18" typeface="Garamond"/>
              </a:rPr>
              <a:t>Superior, middle and inferior</a:t>
            </a:r>
          </a:p>
          <a:p>
            <a:pPr algn="ctr" rtl="0"/>
            <a:endParaRPr dirty="0" lang="ar-SA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مستطيل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046912" y="5211445"/>
            <a:ext cx="4457700" cy="1303655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1"/>
          <a:lstStyle/>
          <a:p>
            <a:pPr algn="ctr" rtl="0"/>
            <a:r>
              <a:rPr b="1" dirty="0" lang="en-US" smtClean="0">
                <a:uFillTx/>
                <a:latin charset="0" pitchFamily="18" typeface="Garamond"/>
                <a:ea typeface="+mn-ea"/>
              </a:rPr>
              <a:t>The brainstem has three parts: </a:t>
            </a:r>
            <a:r>
              <a:rPr b="1" dirty="0" lang="en-US" smtClean="0">
                <a:solidFill>
                  <a:srgbClr val="FFFF00"/>
                </a:solidFill>
                <a:uFillTx/>
                <a:latin charset="0" pitchFamily="18" typeface="Garamond"/>
                <a:ea typeface="+mn-ea"/>
              </a:rPr>
              <a:t>midbrain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, </a:t>
            </a:r>
            <a:r>
              <a:rPr b="1" dirty="0" lang="en-US" smtClean="0">
                <a:solidFill>
                  <a:srgbClr val="FFFF00"/>
                </a:solidFill>
                <a:uFillTx/>
                <a:latin charset="0" pitchFamily="18" typeface="Garamond"/>
                <a:ea typeface="+mn-ea"/>
              </a:rPr>
              <a:t>Pons</a:t>
            </a:r>
            <a:r>
              <a:rPr b="1" dirty="0" lang="en-US" smtClean="0">
                <a:uFillTx/>
                <a:latin charset="0" pitchFamily="18" typeface="Garamond"/>
                <a:ea typeface="+mn-ea"/>
              </a:rPr>
              <a:t> and </a:t>
            </a:r>
            <a:r>
              <a:rPr b="1" dirty="0" lang="en-US" smtClean="0">
                <a:solidFill>
                  <a:srgbClr val="FFFF00"/>
                </a:solidFill>
                <a:uFillTx/>
                <a:latin charset="0" pitchFamily="18" typeface="Garamond"/>
                <a:ea typeface="+mn-ea"/>
              </a:rPr>
              <a:t>medulla oblongata.</a:t>
            </a:r>
          </a:p>
          <a:p>
            <a:pPr algn="ctr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chemeClr val="tx1"/>
                </a:solidFill>
                <a:uFillTx/>
                <a:latin charset="0" pitchFamily="34" typeface="BankGothic Lt BT"/>
              </a:rPr>
              <a:t>CEREBELLUM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26" id="4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270989" y="1676400"/>
            <a:ext cx="5555557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مستطيل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31820" y="5257800"/>
            <a:ext cx="7886700" cy="1371600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1"/>
          <a:lstStyle/>
          <a:p>
            <a:pPr algn="l" rtl="0">
              <a:defRPr>
                <a:uFillTx/>
              </a:defRPr>
            </a:pPr>
            <a:r>
              <a:rPr b="1" dirty="0" lang="en-US">
                <a:solidFill>
                  <a:srgbClr val="FFFF00"/>
                </a:solidFill>
                <a:uFillTx/>
                <a:latin charset="0" pitchFamily="18" typeface="Garamond"/>
              </a:rPr>
              <a:t>Cerebellum</a:t>
            </a:r>
            <a:r>
              <a:rPr b="1" dirty="0" lang="en-US">
                <a:solidFill>
                  <a:srgbClr val="F40CCD"/>
                </a:solidFill>
                <a:uFillTx/>
                <a:latin charset="0" pitchFamily="18" typeface="Garamond"/>
              </a:rPr>
              <a:t> </a:t>
            </a:r>
            <a:r>
              <a:rPr dirty="0" lang="en-US">
                <a:uFillTx/>
                <a:latin charset="0" pitchFamily="18" typeface="Garamond"/>
              </a:rPr>
              <a:t>has 2 cerebellar hemispheres with convoluted surface. </a:t>
            </a: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  <a:latin charset="0" pitchFamily="18" typeface="Garamond"/>
              </a:rPr>
              <a:t>It has an </a:t>
            </a:r>
            <a:r>
              <a:rPr b="1" dirty="0" lang="en-US">
                <a:solidFill>
                  <a:srgbClr val="FFFF00"/>
                </a:solidFill>
                <a:uFillTx/>
                <a:latin charset="0" pitchFamily="18" typeface="Garamond"/>
              </a:rPr>
              <a:t>outer cortex of gray matter </a:t>
            </a:r>
            <a:r>
              <a:rPr dirty="0" lang="en-US">
                <a:uFillTx/>
                <a:latin charset="0" pitchFamily="18" typeface="Garamond"/>
              </a:rPr>
              <a:t>and an </a:t>
            </a:r>
            <a:r>
              <a:rPr b="1" dirty="0" lang="en-US">
                <a:solidFill>
                  <a:srgbClr val="FFFF00"/>
                </a:solidFill>
                <a:uFillTx/>
                <a:latin charset="0" pitchFamily="18" typeface="Garamond"/>
              </a:rPr>
              <a:t>inner region of white matter</a:t>
            </a:r>
            <a:r>
              <a:rPr b="1" dirty="0" lang="en-US">
                <a:solidFill>
                  <a:srgbClr val="0000FF"/>
                </a:solidFill>
                <a:uFillTx/>
                <a:latin charset="0" pitchFamily="18" typeface="Garamond"/>
              </a:rPr>
              <a:t>. </a:t>
            </a: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  <a:latin charset="0" pitchFamily="18" typeface="Garamond"/>
              </a:rPr>
              <a:t>It provides precise </a:t>
            </a:r>
            <a:r>
              <a:rPr dirty="0" lang="en-US" u="sng">
                <a:uFillTx/>
                <a:latin charset="0" pitchFamily="18" typeface="Garamond"/>
              </a:rPr>
              <a:t>coordination for body movements </a:t>
            </a:r>
            <a:r>
              <a:rPr dirty="0" lang="en-US">
                <a:uFillTx/>
                <a:latin charset="0" pitchFamily="18" typeface="Garamond"/>
              </a:rPr>
              <a:t>and helps </a:t>
            </a:r>
            <a:r>
              <a:rPr dirty="0" lang="en-US" u="sng">
                <a:uFillTx/>
                <a:latin charset="0" pitchFamily="18" typeface="Garamond"/>
              </a:rPr>
              <a:t>maintain equilibrium.</a:t>
            </a:r>
          </a:p>
          <a:p>
            <a:pPr algn="ctr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>
                <a:solidFill>
                  <a:schemeClr val="tx1"/>
                </a:solidFill>
                <a:uFillTx/>
              </a:rPr>
              <a:t>MENINGES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4085908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There are</a:t>
            </a:r>
            <a:r>
              <a:rPr b="1" dirty="0" lang="en-US">
                <a:solidFill>
                  <a:srgbClr val="99FF33"/>
                </a:solidFill>
                <a:uFillTx/>
              </a:rPr>
              <a:t> </a:t>
            </a:r>
            <a:r>
              <a:rPr b="1" dirty="0" lang="en-US">
                <a:solidFill>
                  <a:schemeClr val="tx1"/>
                </a:solidFill>
                <a:uFillTx/>
              </a:rPr>
              <a:t>three</a:t>
            </a:r>
            <a:r>
              <a:rPr b="1" dirty="0" lang="en-US">
                <a:solidFill>
                  <a:srgbClr val="99FF33"/>
                </a:solidFill>
                <a:uFillTx/>
              </a:rPr>
              <a:t> </a:t>
            </a:r>
            <a:r>
              <a:rPr dirty="0" lang="en-US">
                <a:uFillTx/>
              </a:rPr>
              <a:t>connective tissue </a:t>
            </a:r>
            <a:r>
              <a:rPr dirty="0" lang="en-US">
                <a:solidFill>
                  <a:schemeClr val="tx1"/>
                </a:solidFill>
                <a:uFillTx/>
              </a:rPr>
              <a:t>membranes</a:t>
            </a:r>
            <a:r>
              <a:rPr dirty="0" lang="en-US">
                <a:solidFill>
                  <a:srgbClr val="99FF33"/>
                </a:solidFill>
                <a:uFillTx/>
              </a:rPr>
              <a:t> </a:t>
            </a:r>
            <a:r>
              <a:rPr dirty="0" lang="en-US">
                <a:uFillTx/>
              </a:rPr>
              <a:t>invest the </a:t>
            </a:r>
            <a:r>
              <a:rPr dirty="0" lang="en-US">
                <a:solidFill>
                  <a:srgbClr val="FE02EC"/>
                </a:solidFill>
                <a:uFillTx/>
              </a:rPr>
              <a:t>brain </a:t>
            </a:r>
            <a:r>
              <a:rPr dirty="0" lang="en-US">
                <a:uFillTx/>
              </a:rPr>
              <a:t>and the </a:t>
            </a:r>
            <a:r>
              <a:rPr dirty="0" lang="en-US">
                <a:solidFill>
                  <a:srgbClr val="FE02EC"/>
                </a:solidFill>
                <a:uFillTx/>
              </a:rPr>
              <a:t>spinal cord.</a:t>
            </a: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These are from outward to inward are: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1-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Dura mater.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2- Arachnoid mater.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3- Pia mater.</a:t>
            </a:r>
          </a:p>
          <a:p>
            <a:pPr algn="l"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96B" id="4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t="1238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727825" y="1264555"/>
            <a:ext cx="4776787" cy="4967287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i="1" lang="en-US">
                <a:solidFill>
                  <a:schemeClr val="tx1"/>
                </a:solidFill>
                <a:uFillTx/>
                <a:latin charset="0" pitchFamily="34" typeface="BankGothic Lt BT"/>
              </a:rPr>
              <a:t>BRAIN VENTRICLES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0392" y="1531620"/>
            <a:ext cx="5891848" cy="518922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2500" lnSpcReduction="10000"/>
          </a:bodyPr>
          <a:lstStyle/>
          <a:p>
            <a:pPr algn="l" rtl="0">
              <a:defRPr>
                <a:uFillTx/>
              </a:defRPr>
            </a:pPr>
            <a:r>
              <a:rPr b="1" dirty="0" lang="en-US" sz="2200">
                <a:uFillTx/>
              </a:rPr>
              <a:t>Brain is bathed by the cerebrospinal fluid (CSF).</a:t>
            </a:r>
          </a:p>
          <a:p>
            <a:pPr algn="l" rtl="0">
              <a:defRPr>
                <a:uFillTx/>
              </a:defRPr>
            </a:pPr>
            <a:r>
              <a:rPr b="1" dirty="0" lang="en-US" sz="2200">
                <a:uFillTx/>
              </a:rPr>
              <a:t>Inside the brain, there are </a:t>
            </a:r>
            <a:r>
              <a:rPr b="1" dirty="0" lang="en-US" sz="2400">
                <a:solidFill>
                  <a:schemeClr val="accent1">
                    <a:lumMod val="75000"/>
                  </a:schemeClr>
                </a:solidFill>
                <a:uFillTx/>
              </a:rPr>
              <a:t>4 </a:t>
            </a: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ventricles </a:t>
            </a:r>
            <a:r>
              <a:rPr b="1" dirty="0" lang="en-US" sz="2200">
                <a:uFillTx/>
              </a:rPr>
              <a:t>filled with CSF.</a:t>
            </a:r>
          </a:p>
          <a:p>
            <a:pPr algn="l" rtl="0">
              <a:defRPr>
                <a:uFillTx/>
              </a:defRPr>
            </a:pPr>
            <a:r>
              <a:rPr b="1" dirty="0" lang="en-US" sz="2200" u="sng">
                <a:uFillTx/>
              </a:rPr>
              <a:t>The 4 ventricles are:</a:t>
            </a:r>
          </a:p>
          <a:p>
            <a:pPr algn="l" lvl="1" rtl="0">
              <a:buFont charset="2" pitchFamily="2" typeface="Wingdings"/>
              <a:buChar char="Ø"/>
              <a:defRPr>
                <a:uFillTx/>
              </a:defRPr>
            </a:pP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2 lateral ventricles</a:t>
            </a:r>
            <a:r>
              <a:rPr b="1" dirty="0" lang="en-US" sz="2200">
                <a:solidFill>
                  <a:srgbClr val="FFFF00"/>
                </a:solidFill>
                <a:uFillTx/>
              </a:rPr>
              <a:t>:</a:t>
            </a:r>
          </a:p>
          <a:p>
            <a:pPr algn="l" lvl="1" rtl="0">
              <a:buNone/>
              <a:defRPr>
                <a:uFillTx/>
              </a:defRPr>
            </a:pPr>
            <a:r>
              <a:rPr b="1" dirty="0" lang="en-US" sz="2200">
                <a:solidFill>
                  <a:srgbClr val="FFFF00"/>
                </a:solidFill>
                <a:uFillTx/>
              </a:rPr>
              <a:t>    </a:t>
            </a:r>
            <a:r>
              <a:rPr b="1" dirty="0" lang="en-US" sz="2200">
                <a:uFillTx/>
              </a:rPr>
              <a:t>One in each hemispheres. </a:t>
            </a:r>
          </a:p>
          <a:p>
            <a:pPr algn="l" lvl="1" rtl="0">
              <a:buFont charset="2" pitchFamily="2" typeface="Wingdings"/>
              <a:buChar char="Ø"/>
              <a:defRPr>
                <a:uFillTx/>
              </a:defRPr>
            </a:pP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 3</a:t>
            </a:r>
            <a:r>
              <a:rPr b="1" baseline="30000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rd</a:t>
            </a: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 ventricle:</a:t>
            </a:r>
          </a:p>
          <a:p>
            <a:pPr algn="l" lvl="1" rtl="0">
              <a:buNone/>
              <a:defRPr>
                <a:uFillTx/>
              </a:defRPr>
            </a:pPr>
            <a:r>
              <a:rPr b="1" dirty="0" lang="en-US" sz="2200">
                <a:solidFill>
                  <a:srgbClr val="FFFF00"/>
                </a:solidFill>
                <a:uFillTx/>
              </a:rPr>
              <a:t>     </a:t>
            </a:r>
            <a:r>
              <a:rPr b="1" dirty="0" lang="en-US" sz="2200">
                <a:uFillTx/>
              </a:rPr>
              <a:t>in the Diencephalon. </a:t>
            </a:r>
          </a:p>
          <a:p>
            <a:pPr algn="l" lvl="1" rtl="0">
              <a:buFont charset="2" pitchFamily="2" typeface="Wingdings"/>
              <a:buChar char="Ø"/>
              <a:defRPr>
                <a:uFillTx/>
              </a:defRPr>
            </a:pPr>
            <a:r>
              <a:rPr b="1" dirty="0" lang="en-US" sz="2200">
                <a:uFillTx/>
              </a:rPr>
              <a:t> </a:t>
            </a: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4</a:t>
            </a:r>
            <a:r>
              <a:rPr b="1" baseline="30000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th</a:t>
            </a: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 ventricle:</a:t>
            </a:r>
          </a:p>
          <a:p>
            <a:pPr algn="l" lvl="1" rtl="0">
              <a:buNone/>
              <a:defRPr>
                <a:uFillTx/>
              </a:defRPr>
            </a:pPr>
            <a:r>
              <a:rPr b="1" dirty="0" lang="en-US" sz="2200">
                <a:solidFill>
                  <a:srgbClr val="FFFF00"/>
                </a:solidFill>
                <a:uFillTx/>
              </a:rPr>
              <a:t>     </a:t>
            </a:r>
            <a:r>
              <a:rPr b="1" dirty="0" lang="en-US" sz="2200">
                <a:uFillTx/>
              </a:rPr>
              <a:t>between Pons, Medulla oblongata &amp; Cerebellum.</a:t>
            </a:r>
          </a:p>
          <a:p>
            <a:pPr algn="l" lvl="1" rtl="0">
              <a:buNone/>
              <a:defRPr>
                <a:uFillTx/>
              </a:defRPr>
            </a:pPr>
            <a:r>
              <a:rPr b="1" dirty="0" lang="en-US" sz="2200">
                <a:solidFill>
                  <a:schemeClr val="accent1">
                    <a:lumMod val="75000"/>
                  </a:schemeClr>
                </a:solidFill>
                <a:uFillTx/>
              </a:rPr>
              <a:t>N.B. Cerebral aqueduct</a:t>
            </a:r>
            <a:r>
              <a:rPr b="1" dirty="0" lang="en-US" sz="2200">
                <a:solidFill>
                  <a:srgbClr val="FFFF00"/>
                </a:solidFill>
                <a:uFillTx/>
              </a:rPr>
              <a:t>:  </a:t>
            </a:r>
            <a:r>
              <a:rPr b="1" dirty="0" lang="en-US" sz="2200">
                <a:uFillTx/>
              </a:rPr>
              <a:t>connects the 3</a:t>
            </a:r>
            <a:r>
              <a:rPr b="1" baseline="30000" dirty="0" lang="en-US" sz="2200">
                <a:uFillTx/>
              </a:rPr>
              <a:t>rd</a:t>
            </a:r>
            <a:r>
              <a:rPr b="1" dirty="0" lang="en-US" sz="2200">
                <a:uFillTx/>
              </a:rPr>
              <a:t> to the 4</a:t>
            </a:r>
            <a:r>
              <a:rPr b="1" baseline="30000" dirty="0" lang="en-US" sz="2200">
                <a:uFillTx/>
              </a:rPr>
              <a:t>th</a:t>
            </a:r>
            <a:r>
              <a:rPr b="1" dirty="0" lang="en-US" sz="2200">
                <a:uFillTx/>
              </a:rPr>
              <a:t> ventricle.</a:t>
            </a:r>
          </a:p>
          <a:p>
            <a:pPr algn="l" rtl="0"/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31" id="4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888480" y="1905000"/>
            <a:ext cx="4927600" cy="3538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55665" y="464090"/>
            <a:ext cx="8911687" cy="12808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solidFill>
                  <a:srgbClr val="000000"/>
                </a:solidFill>
                <a:uFillTx/>
                <a:latin charset="0" typeface="Franklin Gothic Book"/>
              </a:rPr>
              <a:t>CEREBROSPINAL FLUID</a:t>
            </a: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32" id="4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655666" y="1394459"/>
            <a:ext cx="8911686" cy="5256799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Text Box 9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46442" y="1145539"/>
            <a:ext cx="3725863" cy="6461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algn="ctr" blurRad="63500" dir="1514402" dist="29783" rotWithShape="0">
              <a:schemeClr val="bg2">
                <a:alpha val="74998"/>
              </a:schemeClr>
            </a:outerShdw>
          </a:effectLst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5pPr>
            <a:lvl6pPr algn="l" eaLnBrk="0" fontAlgn="base" hangingPunct="0" indent="-228600" marL="25146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6pPr>
            <a:lvl7pPr algn="l" eaLnBrk="0" fontAlgn="base" hangingPunct="0" indent="-228600" marL="29718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7pPr>
            <a:lvl8pPr algn="l" eaLnBrk="0" fontAlgn="base" hangingPunct="0" indent="-228600" marL="34290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8pPr>
            <a:lvl9pPr algn="l" eaLnBrk="0" fontAlgn="base" hangingPunct="0" indent="-228600" marL="38862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en-US" sz="1600">
                <a:solidFill>
                  <a:srgbClr val="F40CCD"/>
                </a:solidFill>
                <a:uFillTx/>
                <a:latin charset="0" typeface="Arial Unicode MS"/>
                <a:ea charset="0" typeface="Arial Unicode MS"/>
              </a:rPr>
              <a:t>CSF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Arial Unicode MS"/>
                <a:ea charset="0" typeface="Arial Unicode MS"/>
              </a:rPr>
              <a:t> is constantly </a:t>
            </a:r>
            <a:r>
              <a:rPr altLang="en-US" b="1" lang="en-US" sz="1600">
                <a:solidFill>
                  <a:srgbClr val="F40CCD"/>
                </a:solidFill>
                <a:uFillTx/>
                <a:latin charset="0" typeface="Arial Unicode MS"/>
                <a:ea charset="0" typeface="Arial Unicode MS"/>
              </a:rPr>
              <a:t>produced by 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Arial Unicode MS"/>
                <a:ea charset="0" typeface="Arial Unicode MS"/>
              </a:rPr>
              <a:t>the </a:t>
            </a:r>
            <a:r>
              <a:rPr altLang="en-US" b="1" lang="en-US" sz="1600">
                <a:solidFill>
                  <a:srgbClr val="F40CCD"/>
                </a:solidFill>
                <a:uFillTx/>
                <a:latin charset="0" typeface="Arial Unicode MS"/>
                <a:ea charset="0" typeface="Arial Unicode MS"/>
              </a:rPr>
              <a:t>choroid plexuses 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Arial Unicode MS"/>
                <a:ea charset="0" typeface="Arial Unicode MS"/>
              </a:rPr>
              <a:t>inside the  ventricle</a:t>
            </a:r>
            <a:r>
              <a:rPr altLang="en-US" lang="en-US" sz="2000">
                <a:solidFill>
                  <a:srgbClr val="000000"/>
                </a:solidFill>
                <a:uFillTx/>
                <a:latin charset="0" typeface="Arial Unicode MS"/>
                <a:ea charset="0" typeface="Arial Unicode MS"/>
              </a:rPr>
              <a:t>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Text Box 1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008785" y="4876800"/>
            <a:ext cx="30607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algn="ctr" blurRad="63500" dir="3885598" dist="29783" rotWithShape="0">
              <a:schemeClr val="bg2">
                <a:alpha val="74998"/>
              </a:schemeClr>
            </a:outerShdw>
          </a:effectLst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5pPr>
            <a:lvl6pPr algn="l" eaLnBrk="0" fontAlgn="base" hangingPunct="0" indent="-228600" marL="25146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6pPr>
            <a:lvl7pPr algn="l" eaLnBrk="0" fontAlgn="base" hangingPunct="0" indent="-228600" marL="29718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7pPr>
            <a:lvl8pPr algn="l" eaLnBrk="0" fontAlgn="base" hangingPunct="0" indent="-228600" marL="34290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8pPr>
            <a:lvl9pPr algn="l" eaLnBrk="0" fontAlgn="base" hangingPunct="0" indent="-228600" marL="38862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en-US" sz="1600">
                <a:solidFill>
                  <a:srgbClr val="000000"/>
                </a:solidFill>
                <a:uFillTx/>
                <a:latin charset="0" typeface="DejaVu Serif Condensed"/>
              </a:rPr>
              <a:t>Inside the brain, CSF flows from the lateral ventricles to the 3</a:t>
            </a:r>
            <a:r>
              <a:rPr altLang="en-US" b="1" baseline="30000" lang="en-US" sz="1600">
                <a:solidFill>
                  <a:srgbClr val="000000"/>
                </a:solidFill>
                <a:uFillTx/>
                <a:latin charset="0" typeface="DejaVu Serif Condensed"/>
              </a:rPr>
              <a:t>rd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DejaVu Serif Condensed"/>
              </a:rPr>
              <a:t> and 4</a:t>
            </a:r>
            <a:r>
              <a:rPr altLang="en-US" b="1" baseline="30000" lang="en-US" sz="1600">
                <a:solidFill>
                  <a:srgbClr val="000000"/>
                </a:solidFill>
                <a:uFillTx/>
                <a:latin charset="0" typeface="DejaVu Serif Condensed"/>
              </a:rPr>
              <a:t>th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DejaVu Serif Condensed"/>
              </a:rPr>
              <a:t> ventricles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 Box 1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932585" y="5820995"/>
            <a:ext cx="32131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5pPr>
            <a:lvl6pPr algn="l" eaLnBrk="0" fontAlgn="base" hangingPunct="0" indent="-228600" marL="25146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6pPr>
            <a:lvl7pPr algn="l" eaLnBrk="0" fontAlgn="base" hangingPunct="0" indent="-228600" marL="29718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7pPr>
            <a:lvl8pPr algn="l" eaLnBrk="0" fontAlgn="base" hangingPunct="0" indent="-228600" marL="34290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8pPr>
            <a:lvl9pPr algn="l" eaLnBrk="0" fontAlgn="base" hangingPunct="0" indent="-228600" marL="38862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en-US" sz="1600">
                <a:solidFill>
                  <a:srgbClr val="000000"/>
                </a:solidFill>
                <a:uFillTx/>
                <a:latin charset="0" typeface="Eras Medium ITC"/>
              </a:rPr>
              <a:t>From the 4</a:t>
            </a:r>
            <a:r>
              <a:rPr altLang="en-US" b="1" baseline="30000" lang="en-US" sz="1600">
                <a:solidFill>
                  <a:srgbClr val="000000"/>
                </a:solidFill>
                <a:uFillTx/>
                <a:latin charset="0" typeface="Eras Medium ITC"/>
              </a:rPr>
              <a:t>th 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Eras Medium ITC"/>
              </a:rPr>
              <a:t>ventricle, part of the CSF flows down in the central canal of the spinal cord.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 Box 1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8504813" y="5035976"/>
            <a:ext cx="267176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5pPr>
            <a:lvl6pPr algn="l" eaLnBrk="0" fontAlgn="base" hangingPunct="0" indent="-228600" marL="25146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6pPr>
            <a:lvl7pPr algn="l" eaLnBrk="0" fontAlgn="base" hangingPunct="0" indent="-228600" marL="29718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7pPr>
            <a:lvl8pPr algn="l" eaLnBrk="0" fontAlgn="base" hangingPunct="0" indent="-228600" marL="34290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8pPr>
            <a:lvl9pPr algn="l" eaLnBrk="0" fontAlgn="base" hangingPunct="0" indent="-228600" marL="3886200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uFillTx/>
                <a:latin charset="0" typeface="Garamond"/>
                <a:ea charset="0" typeface="Arial"/>
                <a:cs charset="0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en-US" sz="1600">
                <a:solidFill>
                  <a:srgbClr val="F40CCD"/>
                </a:solidFill>
                <a:uFillTx/>
                <a:latin charset="0" typeface="Franklin Gothic Book"/>
              </a:rPr>
              <a:t>Most of the CSF 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Franklin Gothic Book"/>
              </a:rPr>
              <a:t>drains from the 4</a:t>
            </a:r>
            <a:r>
              <a:rPr altLang="en-US" b="1" baseline="30000" lang="en-US" sz="1600">
                <a:solidFill>
                  <a:srgbClr val="000000"/>
                </a:solidFill>
                <a:uFillTx/>
                <a:latin charset="0" typeface="Franklin Gothic Book"/>
              </a:rPr>
              <a:t>th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Franklin Gothic Book"/>
              </a:rPr>
              <a:t> ventricle  to </a:t>
            </a:r>
            <a:r>
              <a:rPr altLang="en-US" b="1" lang="en-US" sz="1600">
                <a:solidFill>
                  <a:srgbClr val="F40CCD"/>
                </a:solidFill>
                <a:uFillTx/>
                <a:latin charset="0" typeface="Franklin Gothic Book"/>
              </a:rPr>
              <a:t>distribute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Franklin Gothic Book"/>
              </a:rPr>
              <a:t> in the </a:t>
            </a:r>
            <a:r>
              <a:rPr altLang="en-US" b="1" lang="en-US" sz="1600">
                <a:solidFill>
                  <a:srgbClr val="F40CCD"/>
                </a:solidFill>
                <a:uFillTx/>
                <a:latin charset="0" typeface="Franklin Gothic Book"/>
              </a:rPr>
              <a:t>subarachnoid space 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Franklin Gothic Book"/>
              </a:rPr>
              <a:t>around the brain and returns to the </a:t>
            </a:r>
            <a:r>
              <a:rPr altLang="en-US" b="1" lang="en-US" sz="1600">
                <a:solidFill>
                  <a:srgbClr val="FF0000"/>
                </a:solidFill>
                <a:uFillTx/>
                <a:latin charset="0" typeface="Franklin Gothic Book"/>
              </a:rPr>
              <a:t>dural  venous sinuses </a:t>
            </a:r>
            <a:r>
              <a:rPr altLang="en-US" b="1" lang="en-US" sz="1600">
                <a:solidFill>
                  <a:srgbClr val="000000"/>
                </a:solidFill>
                <a:uFillTx/>
                <a:latin charset="0" typeface="Franklin Gothic Book"/>
              </a:rPr>
              <a:t>through the </a:t>
            </a:r>
            <a:r>
              <a:rPr altLang="en-US" b="1" lang="en-US" sz="1600">
                <a:solidFill>
                  <a:srgbClr val="0070C0"/>
                </a:solidFill>
                <a:uFillTx/>
                <a:latin charset="0" typeface="Franklin Gothic Book"/>
              </a:rPr>
              <a:t>arachnoids villi.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04484" y="2415587"/>
            <a:ext cx="8911687" cy="12808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dirty="0" i="1" lang="en-US">
                <a:solidFill>
                  <a:schemeClr val="accent1">
                    <a:lumMod val="75000"/>
                  </a:schemeClr>
                </a:solidFill>
                <a:uFillTx/>
                <a:latin charset="0" typeface="Engravers MT"/>
              </a:rPr>
              <a:t>GOOD LUCK</a:t>
            </a:r>
            <a:br>
              <a:rPr altLang="en-US" dirty="0" i="1" lang="en-US">
                <a:solidFill>
                  <a:schemeClr val="accent1">
                    <a:lumMod val="75000"/>
                  </a:schemeClr>
                </a:solidFill>
                <a:uFillTx/>
                <a:latin charset="0" typeface="Engravers MT"/>
              </a:rPr>
            </a:br>
            <a:endParaRPr dirty="0" lang="ar-SA">
              <a:solidFill>
                <a:schemeClr val="accent1">
                  <a:lumMod val="75000"/>
                </a:schemeClr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24245" y="486950"/>
            <a:ext cx="8911687" cy="12808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altLang="en-US" lang="en-US">
                <a:solidFill>
                  <a:srgbClr val="000000"/>
                </a:solidFill>
                <a:uFillTx/>
              </a:rPr>
              <a:t>How does the nervous system work ?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33033" y="1920394"/>
            <a:ext cx="8915400" cy="461756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algn="l" rtl="0">
              <a:defRPr>
                <a:uFillTx/>
              </a:defRPr>
            </a:pPr>
            <a:r>
              <a:rPr b="1" dirty="0" lang="en-US" sz="2800" u="sng">
                <a:solidFill>
                  <a:schemeClr val="tx1"/>
                </a:solidFill>
                <a:uFillTx/>
                <a:latin charset="0" pitchFamily="18" typeface="Garamond"/>
              </a:rPr>
              <a:t>The nervous system has three functions: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 u="sng">
                <a:solidFill>
                  <a:schemeClr val="accent1">
                    <a:lumMod val="75000"/>
                  </a:schemeClr>
                </a:solidFill>
                <a:uFillTx/>
                <a:latin charset="0" pitchFamily="18" typeface="Garamond"/>
              </a:rPr>
              <a:t>Collection of sensory input: </a:t>
            </a:r>
          </a:p>
          <a:p>
            <a:pPr algn="l" lvl="1" rtl="0">
              <a:buClr>
                <a:schemeClr val="tx1"/>
              </a:buClr>
              <a:defRPr>
                <a:uFillTx/>
              </a:defRPr>
            </a:pPr>
            <a:r>
              <a:rPr b="1" dirty="0" lang="en-US" sz="2400">
                <a:solidFill>
                  <a:schemeClr val="tx1"/>
                </a:solidFill>
                <a:uFillTx/>
                <a:latin charset="0" pitchFamily="18" typeface="Garamond"/>
              </a:rPr>
              <a:t>Identifies changes occurring inside </a:t>
            </a:r>
            <a:r>
              <a:rPr b="1" dirty="0" lang="en-US" sz="2400" u="sng">
                <a:solidFill>
                  <a:schemeClr val="tx1"/>
                </a:solidFill>
                <a:uFillTx/>
                <a:latin charset="0" pitchFamily="18" typeface="Garamond"/>
              </a:rPr>
              <a:t>or</a:t>
            </a:r>
            <a:r>
              <a:rPr b="1" dirty="0" lang="en-US" sz="2400">
                <a:solidFill>
                  <a:schemeClr val="tx1"/>
                </a:solidFill>
                <a:uFillTx/>
                <a:latin charset="0" pitchFamily="18" typeface="Garamond"/>
              </a:rPr>
              <a:t> outside the body </a:t>
            </a:r>
            <a:r>
              <a:rPr b="1" dirty="0" lang="en-US" sz="2400">
                <a:solidFill>
                  <a:srgbClr val="FF0000"/>
                </a:solidFill>
                <a:uFillTx/>
                <a:latin charset="0" pitchFamily="18" typeface="Garamond"/>
              </a:rPr>
              <a:t>by using sensory receptors</a:t>
            </a:r>
            <a:r>
              <a:rPr b="1" dirty="0" lang="en-US" sz="2400">
                <a:solidFill>
                  <a:srgbClr val="92D050"/>
                </a:solidFill>
                <a:uFillTx/>
                <a:latin charset="0" pitchFamily="18" typeface="Garamond"/>
              </a:rPr>
              <a:t>. </a:t>
            </a:r>
            <a:r>
              <a:rPr b="1" dirty="0" lang="en-US" sz="2400">
                <a:solidFill>
                  <a:schemeClr val="tx1"/>
                </a:solidFill>
                <a:uFillTx/>
                <a:latin charset="0" pitchFamily="18" typeface="Garamond"/>
              </a:rPr>
              <a:t>These changes are </a:t>
            </a:r>
            <a:r>
              <a:rPr b="1" dirty="0" lang="en-US" sz="2400" u="sng">
                <a:solidFill>
                  <a:schemeClr val="tx1"/>
                </a:solidFill>
                <a:uFillTx/>
                <a:latin charset="0" pitchFamily="18" typeface="Garamond"/>
              </a:rPr>
              <a:t>called stimuli.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 u="sng">
                <a:solidFill>
                  <a:schemeClr val="accent1">
                    <a:lumMod val="75000"/>
                  </a:schemeClr>
                </a:solidFill>
                <a:uFillTx/>
                <a:latin charset="0" pitchFamily="18" typeface="Garamond"/>
              </a:rPr>
              <a:t>Integration</a:t>
            </a:r>
            <a:r>
              <a:rPr b="1" dirty="0" lang="en-US" sz="2400" u="sng">
                <a:solidFill>
                  <a:schemeClr val="bg2">
                    <a:lumMod val="60000"/>
                    <a:lumOff val="40000"/>
                  </a:schemeClr>
                </a:solidFill>
                <a:uFillTx/>
                <a:latin charset="0" pitchFamily="18" typeface="Garamond"/>
              </a:rPr>
              <a:t>:</a:t>
            </a:r>
            <a:r>
              <a:rPr b="1" dirty="0" lang="en-US" sz="2400">
                <a:solidFill>
                  <a:schemeClr val="bg2">
                    <a:lumMod val="60000"/>
                    <a:lumOff val="40000"/>
                  </a:schemeClr>
                </a:solidFill>
                <a:uFillTx/>
                <a:latin charset="0" pitchFamily="18" typeface="Garamond"/>
              </a:rPr>
              <a:t> </a:t>
            </a:r>
          </a:p>
          <a:p>
            <a:pPr algn="l" lvl="1" rtl="0">
              <a:buClr>
                <a:schemeClr val="tx1"/>
              </a:buClr>
              <a:defRPr>
                <a:uFillTx/>
              </a:defRPr>
            </a:pPr>
            <a:r>
              <a:rPr b="1" dirty="0" lang="en-US" sz="2400">
                <a:solidFill>
                  <a:schemeClr val="tx1"/>
                </a:solidFill>
                <a:uFillTx/>
                <a:latin charset="0" pitchFamily="18" typeface="Garamond"/>
              </a:rPr>
              <a:t>Processes, analyzes , and interprets these changes and </a:t>
            </a:r>
            <a:r>
              <a:rPr b="1" dirty="0" lang="en-US" sz="2400" u="sng">
                <a:solidFill>
                  <a:schemeClr val="tx1"/>
                </a:solidFill>
                <a:uFillTx/>
                <a:latin charset="0" pitchFamily="18" typeface="Garamond"/>
              </a:rPr>
              <a:t>makes decisions.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>
                <a:solidFill>
                  <a:schemeClr val="bg2">
                    <a:lumMod val="60000"/>
                    <a:lumOff val="40000"/>
                  </a:schemeClr>
                </a:solidFill>
                <a:uFillTx/>
                <a:latin charset="0" pitchFamily="18" typeface="Garamond"/>
              </a:rPr>
              <a:t> </a:t>
            </a:r>
            <a:r>
              <a:rPr b="1" dirty="0" lang="en-US" sz="2400" u="sng">
                <a:solidFill>
                  <a:schemeClr val="accent1">
                    <a:lumMod val="75000"/>
                  </a:schemeClr>
                </a:solidFill>
                <a:uFillTx/>
                <a:latin charset="0" pitchFamily="18" typeface="Garamond"/>
              </a:rPr>
              <a:t>Motor output</a:t>
            </a:r>
            <a:r>
              <a:rPr b="1" dirty="0" lang="en-US" sz="2400">
                <a:solidFill>
                  <a:schemeClr val="bg2">
                    <a:lumMod val="60000"/>
                    <a:lumOff val="40000"/>
                  </a:schemeClr>
                </a:solidFill>
                <a:uFillTx/>
                <a:latin charset="0" pitchFamily="18" typeface="Garamond"/>
              </a:rPr>
              <a:t>, </a:t>
            </a:r>
            <a:r>
              <a:rPr b="1" dirty="0" lang="en-US" sz="2400">
                <a:solidFill>
                  <a:schemeClr val="tx1"/>
                </a:solidFill>
                <a:uFillTx/>
                <a:latin charset="0" pitchFamily="18" typeface="Garamond"/>
              </a:rPr>
              <a:t>or response </a:t>
            </a:r>
            <a:r>
              <a:rPr b="1" dirty="0" lang="en-US" sz="2400">
                <a:solidFill>
                  <a:srgbClr val="FF0000"/>
                </a:solidFill>
                <a:uFillTx/>
                <a:latin charset="0" pitchFamily="18" typeface="Garamond"/>
              </a:rPr>
              <a:t>by activating muscles or glands </a:t>
            </a:r>
            <a:r>
              <a:rPr b="1" dirty="0" lang="en-US" sz="2400">
                <a:solidFill>
                  <a:schemeClr val="tx1"/>
                </a:solidFill>
                <a:uFillTx/>
                <a:latin charset="0" pitchFamily="18" typeface="Garamond"/>
              </a:rPr>
              <a:t>(effectors).</a:t>
            </a:r>
            <a:endParaRPr b="1" dirty="0" lang="en-US" sz="2400">
              <a:solidFill>
                <a:schemeClr val="bg2">
                  <a:lumMod val="20000"/>
                  <a:lumOff val="8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18" typeface="Garamond"/>
            </a:endParaRP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14" id="4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4445" l="1675" t="532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00038" y="2194560"/>
            <a:ext cx="2832995" cy="365601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47105" y="608140"/>
            <a:ext cx="8911687" cy="12808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CLASSIFICATION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le0515" id="4" name="Picture 1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4073" l="12393" r="12228" t="134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707725" y="418370"/>
            <a:ext cx="5145088" cy="627856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مربع نص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4125" y="1327010"/>
            <a:ext cx="2948940" cy="2246769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l" rtl="0">
              <a:defRPr>
                <a:uFillTx/>
              </a:defRPr>
            </a:pPr>
            <a:r>
              <a:rPr b="1" dirty="0" lang="en-US" sz="2800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 </a:t>
            </a:r>
            <a:r>
              <a:rPr b="1" dirty="0" lang="en-US" sz="2800" u="sng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I- Anatomical </a:t>
            </a:r>
            <a:r>
              <a:rPr dirty="0" lang="en-US" sz="2800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or </a:t>
            </a:r>
            <a:r>
              <a:rPr dirty="0" lang="en-US" sz="2800">
                <a:solidFill>
                  <a:srgbClr val="C00000"/>
                </a:solidFill>
                <a:uFillTx/>
                <a:latin charset="0" pitchFamily="34" typeface="Arial Narrow"/>
              </a:rPr>
              <a:t>Structural classification:</a:t>
            </a:r>
          </a:p>
          <a:p>
            <a:pPr algn="l" rtl="0">
              <a:defRPr>
                <a:uFillTx/>
              </a:defRPr>
            </a:pPr>
            <a:r>
              <a:rPr dirty="0" lang="en-US" sz="2800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    1- Central NS</a:t>
            </a:r>
          </a:p>
          <a:p>
            <a:pPr algn="l" rtl="0">
              <a:defRPr>
                <a:uFillTx/>
              </a:defRPr>
            </a:pPr>
            <a:r>
              <a:rPr dirty="0" lang="en-US" sz="2800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2- Peripheral NS</a:t>
            </a:r>
            <a:endParaRPr dirty="0" lang="ar-SA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مربع نص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03020" y="3794225"/>
            <a:ext cx="4274820" cy="2831544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l" rtl="0">
              <a:defRPr>
                <a:uFillTx/>
              </a:defRPr>
            </a:pPr>
            <a:r>
              <a:rPr b="1" dirty="0" lang="en-US" sz="2800" u="sng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Physiological </a:t>
            </a:r>
            <a:r>
              <a:rPr dirty="0" lang="en-US" sz="2800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or </a:t>
            </a:r>
            <a:r>
              <a:rPr dirty="0" lang="en-US" sz="2600">
                <a:solidFill>
                  <a:srgbClr val="C00000"/>
                </a:solidFill>
                <a:uFillTx/>
                <a:latin charset="0" pitchFamily="34" typeface="Arial Narrow"/>
              </a:rPr>
              <a:t>Functional classification</a:t>
            </a:r>
            <a:r>
              <a:rPr dirty="0" lang="en-US" sz="2800">
                <a:solidFill>
                  <a:schemeClr val="accent4">
                    <a:lumMod val="10000"/>
                  </a:schemeClr>
                </a:solidFill>
                <a:uFillTx/>
                <a:latin charset="0" pitchFamily="34" typeface="Arial Narrow"/>
              </a:rPr>
              <a:t>:</a:t>
            </a:r>
            <a:endParaRPr b="1" dirty="0" lang="en-US" sz="2800" u="sng">
              <a:solidFill>
                <a:schemeClr val="accent4">
                  <a:lumMod val="10000"/>
                </a:schemeClr>
              </a:solidFill>
              <a:uFillTx/>
              <a:latin charset="0" pitchFamily="34" typeface="Arial Narrow"/>
            </a:endParaRPr>
          </a:p>
          <a:p>
            <a:pPr algn="l" rtl="0">
              <a:defRPr>
                <a:uFillTx/>
              </a:defRPr>
            </a:pPr>
            <a:r>
              <a:rPr b="1" dirty="0" lang="en-US" sz="2800">
                <a:uFillTx/>
                <a:latin charset="0" pitchFamily="34" typeface="Arial Narrow"/>
              </a:rPr>
              <a:t>1-Sensory division (Afferent)</a:t>
            </a:r>
          </a:p>
          <a:p>
            <a:pPr algn="l" rtl="0">
              <a:defRPr>
                <a:uFillTx/>
              </a:defRPr>
            </a:pPr>
            <a:r>
              <a:rPr b="1" dirty="0" lang="en-US" sz="2800">
                <a:uFillTx/>
                <a:latin charset="0" pitchFamily="34" typeface="Arial Narrow"/>
              </a:rPr>
              <a:t>2-Motor division (Efferent)</a:t>
            </a:r>
          </a:p>
          <a:p>
            <a:pPr algn="l" lvl="1" rtl="0">
              <a:defRPr>
                <a:uFillTx/>
              </a:defRPr>
            </a:pPr>
            <a:r>
              <a:rPr b="1" dirty="0" lang="en-US" smtClean="0" sz="2400">
                <a:solidFill>
                  <a:srgbClr val="FF0000"/>
                </a:solidFill>
                <a:uFillTx/>
                <a:latin charset="0" pitchFamily="34" typeface="Arial Narrow"/>
              </a:rPr>
              <a:t>- Autonomic</a:t>
            </a:r>
          </a:p>
          <a:p>
            <a:pPr algn="l" lvl="1" rtl="0">
              <a:defRPr>
                <a:uFillTx/>
              </a:defRPr>
            </a:pPr>
            <a:r>
              <a:rPr b="1" dirty="0" lang="en-US" smtClean="0" sz="2400">
                <a:solidFill>
                  <a:srgbClr val="FF0000"/>
                </a:solidFill>
                <a:uFillTx/>
                <a:latin charset="0" pitchFamily="34" typeface="Arial Narrow"/>
              </a:rPr>
              <a:t>- Somatic</a:t>
            </a:r>
          </a:p>
          <a:p>
            <a:pPr algn="l" defTabSz="914400" eaLnBrk="1" hangingPunct="1" latinLnBrk="0" marL="0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dirty="0" lang="en-US">
                <a:solidFill>
                  <a:schemeClr val="tx1"/>
                </a:solidFill>
                <a:uFillTx/>
              </a:rPr>
              <a:t>Structural Organization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61304" y="1653540"/>
            <a:ext cx="8911687" cy="472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algn="l" rtl="0">
              <a:buNone/>
              <a:defRPr>
                <a:uFillTx/>
              </a:defRPr>
            </a:pPr>
            <a:r>
              <a:rPr b="1" dirty="0" lang="en-US" sz="2400">
                <a:uFillTx/>
              </a:rPr>
              <a:t>Two subdivisions:</a:t>
            </a:r>
          </a:p>
          <a:p>
            <a:pPr algn="l" rtl="0">
              <a:defRPr>
                <a:uFillTx/>
              </a:defRPr>
            </a:pPr>
            <a:r>
              <a:rPr b="1" dirty="0" lang="en-US" sz="2400">
                <a:solidFill>
                  <a:schemeClr val="tx1"/>
                </a:solidFill>
                <a:uFillTx/>
              </a:rPr>
              <a:t>Central Nervous System (CNS)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dirty="0" lang="en-US" sz="2400">
                <a:uFillTx/>
              </a:rPr>
              <a:t>Consists of </a:t>
            </a:r>
            <a:r>
              <a:rPr b="1" dirty="0" lang="en-US" sz="2400">
                <a:solidFill>
                  <a:srgbClr val="FF6600"/>
                </a:solidFill>
                <a:uFillTx/>
              </a:rPr>
              <a:t>Brain &amp; Spinal cord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dirty="0" lang="en-US" sz="2400">
                <a:uFillTx/>
              </a:rPr>
              <a:t>Occupies the </a:t>
            </a:r>
            <a:r>
              <a:rPr b="1" dirty="0" lang="en-US" sz="2400" u="sng">
                <a:uFillTx/>
              </a:rPr>
              <a:t>dorsal body cavity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dirty="0" lang="en-US" sz="2400">
                <a:uFillTx/>
              </a:rPr>
              <a:t>Acts as the integrating and command centers.</a:t>
            </a:r>
          </a:p>
          <a:p>
            <a:pPr algn="l" rtl="0">
              <a:defRPr>
                <a:uFillTx/>
              </a:defRPr>
            </a:pPr>
            <a:r>
              <a:rPr b="1" dirty="0" lang="en-US" sz="2400">
                <a:solidFill>
                  <a:schemeClr val="tx1"/>
                </a:solidFill>
                <a:uFillTx/>
              </a:rPr>
              <a:t>Peripheral Nervous System (PNS)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dirty="0" lang="en-US" sz="2400">
                <a:uFillTx/>
              </a:rPr>
              <a:t>Consists of </a:t>
            </a:r>
            <a:r>
              <a:rPr b="1" dirty="0" lang="en-US" sz="2400">
                <a:solidFill>
                  <a:srgbClr val="FF6600"/>
                </a:solidFill>
                <a:uFillTx/>
              </a:rPr>
              <a:t>nerves, ganglia, receptors.</a:t>
            </a:r>
          </a:p>
          <a:p>
            <a:pPr algn="l" lvl="1" rtl="0">
              <a:buClr>
                <a:schemeClr val="tx1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>
                <a:solidFill>
                  <a:srgbClr val="FF6600"/>
                </a:solidFill>
                <a:uFillTx/>
              </a:rPr>
              <a:t> It is the </a:t>
            </a:r>
            <a:r>
              <a:rPr dirty="0" lang="en-US" sz="2400">
                <a:uFillTx/>
              </a:rPr>
              <a:t>part of the nervous system </a:t>
            </a:r>
            <a:r>
              <a:rPr b="1" dirty="0" lang="en-US" sz="2400" u="sng">
                <a:uFillTx/>
              </a:rPr>
              <a:t>outside the CNS.</a:t>
            </a:r>
            <a:endParaRPr b="1" dirty="0" lang="en-US" sz="2400" u="sng">
              <a:solidFill>
                <a:srgbClr val="FF6600"/>
              </a:solidFill>
              <a:uFillTx/>
            </a:endParaRP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258241" id="4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b="4478" l="11920" r="9602" t="383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9578341" y="1056639"/>
            <a:ext cx="2120354" cy="363581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dirty="0" lang="en-US">
                <a:solidFill>
                  <a:schemeClr val="tx1"/>
                </a:solidFill>
                <a:uFillTx/>
              </a:rPr>
              <a:t>Functional Organization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14450" y="49549"/>
            <a:ext cx="8915400" cy="377762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85000" lnSpcReduction="20000"/>
          </a:bodyPr>
          <a:lstStyle/>
          <a:p>
            <a:pPr algn="l" rtl="0">
              <a:defRPr>
                <a:uFillTx/>
              </a:defRPr>
            </a:pPr>
            <a:r>
              <a:rPr b="1" dirty="0" lang="en-US" sz="2800">
                <a:uFillTx/>
              </a:rPr>
              <a:t>Two subdivisions:</a:t>
            </a:r>
          </a:p>
          <a:p>
            <a:pPr algn="l" lvl="1" rtl="0">
              <a:buClr>
                <a:schemeClr val="hlink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 u="sng">
                <a:solidFill>
                  <a:schemeClr val="bg2">
                    <a:lumMod val="25000"/>
                  </a:schemeClr>
                </a:solidFill>
                <a:uFillTx/>
              </a:rPr>
              <a:t>Sensory or Afferent </a:t>
            </a:r>
            <a:r>
              <a:rPr dirty="0" lang="en-US" sz="2400" u="sng">
                <a:uFillTx/>
              </a:rPr>
              <a:t>division</a:t>
            </a:r>
            <a:r>
              <a:rPr dirty="0" lang="en-US" sz="2400">
                <a:uFillTx/>
              </a:rPr>
              <a:t>:</a:t>
            </a:r>
          </a:p>
          <a:p>
            <a:pPr algn="l" lvl="1" rtl="0">
              <a:buClr>
                <a:schemeClr val="hlink"/>
              </a:buClr>
              <a:buNone/>
              <a:defRPr>
                <a:uFillTx/>
              </a:defRPr>
            </a:pPr>
            <a:r>
              <a:rPr dirty="0" lang="en-US" sz="2400">
                <a:uFillTx/>
              </a:rPr>
              <a:t>  Consists of </a:t>
            </a:r>
            <a:r>
              <a:rPr b="1" dirty="0" lang="en-US" sz="2400" u="sng">
                <a:uFillTx/>
              </a:rPr>
              <a:t>nerve fibers </a:t>
            </a:r>
            <a:r>
              <a:rPr dirty="0" lang="en-US" sz="2400">
                <a:uFillTx/>
              </a:rPr>
              <a:t>that </a:t>
            </a:r>
            <a:r>
              <a:rPr dirty="0" lang="en-US" sz="2400">
                <a:solidFill>
                  <a:schemeClr val="bg2">
                    <a:lumMod val="60000"/>
                    <a:lumOff val="40000"/>
                  </a:schemeClr>
                </a:solidFill>
                <a:uFillTx/>
              </a:rPr>
              <a:t>convey impulses </a:t>
            </a:r>
            <a:r>
              <a:rPr b="1" dirty="0" lang="en-US" sz="2400" u="sng">
                <a:uFillTx/>
              </a:rPr>
              <a:t>from receptors </a:t>
            </a:r>
            <a:r>
              <a:rPr dirty="0" lang="en-US" sz="2400">
                <a:uFillTx/>
              </a:rPr>
              <a:t>located </a:t>
            </a:r>
            <a:r>
              <a:rPr b="1" dirty="0" lang="en-US" sz="2400">
                <a:uFillTx/>
              </a:rPr>
              <a:t>in various parts of the body</a:t>
            </a:r>
            <a:r>
              <a:rPr dirty="0" lang="en-US" sz="2400">
                <a:uFillTx/>
              </a:rPr>
              <a:t>, </a:t>
            </a:r>
            <a:r>
              <a:rPr b="1" dirty="0" lang="en-US" sz="2400" u="sng">
                <a:uFillTx/>
              </a:rPr>
              <a:t>to the CNS.</a:t>
            </a:r>
          </a:p>
          <a:p>
            <a:pPr algn="l" lvl="1" rtl="0">
              <a:buClr>
                <a:schemeClr val="hlink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 u="sng">
                <a:solidFill>
                  <a:schemeClr val="bg2">
                    <a:lumMod val="25000"/>
                  </a:schemeClr>
                </a:solidFill>
                <a:uFillTx/>
              </a:rPr>
              <a:t>Motor or Efferent </a:t>
            </a:r>
            <a:r>
              <a:rPr dirty="0" lang="en-US" sz="2400" u="sng">
                <a:uFillTx/>
              </a:rPr>
              <a:t>division</a:t>
            </a:r>
            <a:r>
              <a:rPr dirty="0" lang="en-US" sz="2400">
                <a:uFillTx/>
              </a:rPr>
              <a:t>: </a:t>
            </a:r>
          </a:p>
          <a:p>
            <a:pPr algn="l" lvl="1" rtl="0">
              <a:buClr>
                <a:schemeClr val="hlink"/>
              </a:buClr>
              <a:buNone/>
              <a:defRPr>
                <a:uFillTx/>
              </a:defRPr>
            </a:pPr>
            <a:r>
              <a:rPr dirty="0" lang="en-US" sz="2400">
                <a:uFillTx/>
              </a:rPr>
              <a:t> Consists of </a:t>
            </a:r>
            <a:r>
              <a:rPr b="1" dirty="0" lang="en-US" sz="2400" u="sng">
                <a:uFillTx/>
              </a:rPr>
              <a:t>nerve fibers </a:t>
            </a:r>
            <a:r>
              <a:rPr dirty="0" lang="en-US" sz="2400">
                <a:uFillTx/>
              </a:rPr>
              <a:t>that </a:t>
            </a:r>
            <a:r>
              <a:rPr dirty="0" lang="en-US" sz="2400">
                <a:solidFill>
                  <a:srgbClr val="C00000"/>
                </a:solidFill>
                <a:uFillTx/>
              </a:rPr>
              <a:t>convey impulses </a:t>
            </a:r>
            <a:r>
              <a:rPr b="1" dirty="0" lang="en-US" sz="2400" u="sng">
                <a:uFillTx/>
              </a:rPr>
              <a:t>from the CNS to the effector  muscles, organs, and glands.</a:t>
            </a:r>
          </a:p>
          <a:p>
            <a:pPr algn="l" rtl="0">
              <a:defRPr>
                <a:uFillTx/>
              </a:defRPr>
            </a:pPr>
            <a:r>
              <a:rPr b="1" dirty="0" lang="en-US" sz="2800">
                <a:solidFill>
                  <a:schemeClr val="tx1"/>
                </a:solidFill>
                <a:uFillTx/>
              </a:rPr>
              <a:t>The sensory and </a:t>
            </a:r>
            <a:r>
              <a:rPr b="1" dirty="0" lang="en-US" sz="2800" u="sng">
                <a:solidFill>
                  <a:schemeClr val="tx1"/>
                </a:solidFill>
                <a:uFillTx/>
              </a:rPr>
              <a:t>motor division are </a:t>
            </a:r>
            <a:r>
              <a:rPr b="1" dirty="0" lang="en-US" sz="2800">
                <a:solidFill>
                  <a:schemeClr val="tx1"/>
                </a:solidFill>
                <a:uFillTx/>
              </a:rPr>
              <a:t>subdivided into : </a:t>
            </a:r>
          </a:p>
          <a:p>
            <a:pPr algn="l" lvl="1" rtl="0">
              <a:buClr>
                <a:schemeClr val="hlink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 u="sng">
                <a:solidFill>
                  <a:schemeClr val="tx1"/>
                </a:solidFill>
                <a:uFillTx/>
              </a:rPr>
              <a:t>Somatic</a:t>
            </a:r>
            <a:r>
              <a:rPr dirty="0" lang="en-US" sz="2400">
                <a:solidFill>
                  <a:schemeClr val="tx1"/>
                </a:solidFill>
                <a:uFillTx/>
              </a:rPr>
              <a:t> </a:t>
            </a:r>
            <a:r>
              <a:rPr dirty="0" lang="en-US" sz="2400">
                <a:uFillTx/>
              </a:rPr>
              <a:t>division: concerned with </a:t>
            </a:r>
            <a:r>
              <a:rPr b="1" dirty="0" lang="en-US" sz="2400">
                <a:solidFill>
                  <a:srgbClr val="C00000"/>
                </a:solidFill>
                <a:uFillTx/>
              </a:rPr>
              <a:t>skin, skeletal muscles </a:t>
            </a:r>
            <a:r>
              <a:rPr dirty="0" lang="en-US" sz="2400">
                <a:uFillTx/>
              </a:rPr>
              <a:t>and </a:t>
            </a:r>
            <a:r>
              <a:rPr b="1" dirty="0" lang="en-US" sz="2400">
                <a:solidFill>
                  <a:srgbClr val="C00000"/>
                </a:solidFill>
                <a:uFillTx/>
              </a:rPr>
              <a:t>joints</a:t>
            </a:r>
            <a:r>
              <a:rPr b="1" dirty="0" lang="en-US" sz="2400">
                <a:solidFill>
                  <a:schemeClr val="bg2">
                    <a:lumMod val="60000"/>
                    <a:lumOff val="40000"/>
                  </a:schemeClr>
                </a:solidFill>
                <a:uFillTx/>
              </a:rPr>
              <a:t>.</a:t>
            </a:r>
          </a:p>
          <a:p>
            <a:pPr algn="l" lvl="1" rtl="0">
              <a:buClr>
                <a:schemeClr val="hlink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b="1" dirty="0" lang="en-US" sz="2400" u="sng">
                <a:solidFill>
                  <a:srgbClr val="000000"/>
                </a:solidFill>
                <a:uFillTx/>
              </a:rPr>
              <a:t>Autonomic </a:t>
            </a:r>
            <a:r>
              <a:rPr dirty="0" lang="en-US" sz="2400">
                <a:uFillTx/>
              </a:rPr>
              <a:t>division: concerned with the </a:t>
            </a:r>
            <a:r>
              <a:rPr b="1" dirty="0" lang="en-US" sz="2400">
                <a:solidFill>
                  <a:srgbClr val="C00000"/>
                </a:solidFill>
                <a:uFillTx/>
              </a:rPr>
              <a:t>visceral organs. </a:t>
            </a: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12865" y="189770"/>
            <a:ext cx="8911687" cy="128089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0000"/>
          </a:bodyPr>
          <a:lstStyle/>
          <a:p>
            <a:pPr rtl="0"/>
            <a:r>
              <a:rPr dirty="0" lang="en-US">
                <a:solidFill>
                  <a:schemeClr val="bg2">
                    <a:lumMod val="25000"/>
                  </a:schemeClr>
                </a:solidFill>
                <a:uFillTx/>
              </a:rPr>
              <a:t/>
            </a:r>
            <a:br>
              <a:rPr dirty="0" lang="en-US">
                <a:solidFill>
                  <a:schemeClr val="bg2">
                    <a:lumMod val="25000"/>
                  </a:schemeClr>
                </a:solidFill>
                <a:uFillTx/>
              </a:rPr>
            </a:br>
            <a:r>
              <a:rPr dirty="0" lang="en-US">
                <a:solidFill>
                  <a:schemeClr val="bg2">
                    <a:lumMod val="25000"/>
                  </a:schemeClr>
                </a:solidFill>
                <a:uFillTx/>
                <a:latin charset="0" pitchFamily="34" typeface="Arial Rounded MT Bold"/>
              </a:rPr>
              <a:t>The Nervous System</a:t>
            </a:r>
            <a:r>
              <a:rPr dirty="0" lang="en-US">
                <a:solidFill>
                  <a:schemeClr val="bg2">
                    <a:lumMod val="25000"/>
                  </a:schemeClr>
                </a:solidFill>
                <a:uFillTx/>
              </a:rPr>
              <a:t/>
            </a:r>
            <a:br>
              <a:rPr dirty="0" lang="en-US">
                <a:solidFill>
                  <a:schemeClr val="bg2">
                    <a:lumMod val="25000"/>
                  </a:schemeClr>
                </a:solidFill>
                <a:uFillTx/>
              </a:rPr>
            </a:br>
            <a:endParaRPr dirty="0" lang="ar-SA">
              <a:solidFill>
                <a:schemeClr val="bg2">
                  <a:lumMod val="25000"/>
                </a:schemeClr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31912" y="1905000"/>
            <a:ext cx="8915400" cy="467868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/>
                </a:solidFill>
                <a:uFillTx/>
              </a:rPr>
              <a:t> It is the major </a:t>
            </a:r>
            <a:r>
              <a:rPr dirty="0" lang="en-US">
                <a:solidFill>
                  <a:srgbClr val="FFC000"/>
                </a:solidFill>
                <a:uFillTx/>
              </a:rPr>
              <a:t>controlling</a:t>
            </a:r>
            <a:r>
              <a:rPr dirty="0" lang="en-US">
                <a:uFillTx/>
              </a:rPr>
              <a:t>, regulatory &amp; </a:t>
            </a:r>
            <a:r>
              <a:rPr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communicating </a:t>
            </a:r>
            <a:r>
              <a:rPr b="1" dirty="0" lang="en-US">
                <a:solidFill>
                  <a:schemeClr val="tx1"/>
                </a:solidFill>
                <a:uFillTx/>
              </a:rPr>
              <a:t>system in the body.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/>
                </a:solidFill>
                <a:uFillTx/>
              </a:rPr>
              <a:t>It is the</a:t>
            </a:r>
            <a:r>
              <a:rPr b="1" dirty="0" lang="en-US" u="sng">
                <a:solidFill>
                  <a:schemeClr val="tx1"/>
                </a:solidFill>
                <a:uFillTx/>
              </a:rPr>
              <a:t> center of all mental activity</a:t>
            </a:r>
            <a:r>
              <a:rPr b="1" dirty="0" lang="en-US">
                <a:solidFill>
                  <a:schemeClr val="tx1"/>
                </a:solidFill>
                <a:uFillTx/>
              </a:rPr>
              <a:t> </a:t>
            </a:r>
            <a:r>
              <a:rPr dirty="0" lang="en-US">
                <a:uFillTx/>
              </a:rPr>
              <a:t>including :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Thought, 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Learning,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Behavior and 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uFillTx/>
              </a:rPr>
              <a:t>Memory</a:t>
            </a:r>
            <a:r>
              <a:rPr dirty="0" lang="en-US">
                <a:uFillTx/>
              </a:rPr>
              <a:t>.</a:t>
            </a:r>
          </a:p>
          <a:p>
            <a:pPr algn="l" rtl="0">
              <a:defRPr>
                <a:uFillTx/>
              </a:defRPr>
            </a:pPr>
            <a:r>
              <a:rPr b="1" dirty="0" lang="en-US">
                <a:solidFill>
                  <a:schemeClr val="tx1"/>
                </a:solidFill>
                <a:uFillTx/>
              </a:rPr>
              <a:t>Together with the endocrine system</a:t>
            </a:r>
            <a:r>
              <a:rPr dirty="0" lang="en-US">
                <a:uFillTx/>
              </a:rPr>
              <a:t>, the nervous system is responsible for </a:t>
            </a:r>
            <a:r>
              <a:rPr b="1" dirty="0" lang="en-US">
                <a:uFillTx/>
              </a:rPr>
              <a:t>regulating</a:t>
            </a:r>
            <a:r>
              <a:rPr dirty="0" lang="en-US">
                <a:uFillTx/>
              </a:rPr>
              <a:t> and </a:t>
            </a:r>
            <a:r>
              <a:rPr b="1" dirty="0" lang="en-US">
                <a:uFillTx/>
              </a:rPr>
              <a:t>maintaining</a:t>
            </a:r>
            <a:r>
              <a:rPr dirty="0" lang="en-US">
                <a:uFillTx/>
              </a:rPr>
              <a:t> </a:t>
            </a:r>
            <a:r>
              <a:rPr b="1" dirty="0" lang="en-US">
                <a:solidFill>
                  <a:schemeClr val="accent1">
                    <a:lumMod val="75000"/>
                  </a:schemeClr>
                </a:solidFill>
                <a:uFillTx/>
              </a:rPr>
              <a:t>homeostasis</a:t>
            </a:r>
            <a:r>
              <a:rPr b="1" dirty="0" lang="en-US">
                <a:solidFill>
                  <a:srgbClr val="FFFF00"/>
                </a:solidFill>
                <a:uFillTx/>
              </a:rPr>
              <a:t>.</a:t>
            </a: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b="100000" l="50000" r="100000" t="50000"/>
          </a:path>
        </a:gra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 useBgFill="1">
        <p:nvSpPr>
          <p:cNvPr xmlns:c="http://schemas.openxmlformats.org/drawingml/2006/chart" xmlns:pic="http://schemas.openxmlformats.org/drawingml/2006/picture" xmlns:dgm="http://schemas.openxmlformats.org/drawingml/2006/diagram" id="9" name="Rectangle 8"/>
          <p:cNvSpPr xmlns:c="http://schemas.openxmlformats.org/drawingml/2006/chart" xmlns:pic="http://schemas.openxmlformats.org/drawingml/2006/picture" xmlns:dgm="http://schemas.openxmlformats.org/drawingml/2006/diagram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49224" y="645106"/>
            <a:ext cx="5122652" cy="1259894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rtl="0"/>
            <a:r>
              <a:rPr altLang="en-US" dirty="0" lang="en-US">
                <a:uFillTx/>
              </a:rPr>
              <a:t>Nervous Tissue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Rectangle 10"/>
          <p:cNvSpPr xmlns:c="http://schemas.openxmlformats.org/drawingml/2006/chart" xmlns:pic="http://schemas.openxmlformats.org/drawingml/2006/picture" xmlns:dgm="http://schemas.openxmlformats.org/drawingml/2006/diagram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49224" y="1546606"/>
            <a:ext cx="5122652" cy="375925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Nervous system is </a:t>
            </a:r>
            <a:r>
              <a:rPr b="1" dirty="0" lang="en-US">
                <a:uFillTx/>
              </a:rPr>
              <a:t>composed of nervous tissue</a:t>
            </a:r>
            <a:r>
              <a:rPr dirty="0" lang="en-US">
                <a:uFillTx/>
              </a:rPr>
              <a:t>, which </a:t>
            </a:r>
            <a:r>
              <a:rPr dirty="0" lang="en-US" u="sng">
                <a:uFillTx/>
              </a:rPr>
              <a:t>contains two </a:t>
            </a:r>
            <a:r>
              <a:rPr b="1" dirty="0" lang="en-US" u="sng">
                <a:uFillTx/>
              </a:rPr>
              <a:t>types of cells:</a:t>
            </a:r>
          </a:p>
          <a:p>
            <a:pPr algn="l" lvl="1" rtl="0">
              <a:buClr>
                <a:schemeClr val="hlink"/>
              </a:buClr>
              <a:buNone/>
              <a:defRPr>
                <a:uFillTx/>
              </a:defRPr>
            </a:pPr>
            <a:r>
              <a:rPr dirty="0" lang="en-US">
                <a:uFillTx/>
              </a:rPr>
              <a:t>1- Nerve cells or </a:t>
            </a:r>
            <a:r>
              <a:rPr b="1" dirty="0" lang="en-US">
                <a:uFillTx/>
              </a:rPr>
              <a:t>neurons</a:t>
            </a:r>
          </a:p>
          <a:p>
            <a:pPr algn="l" lvl="1" rtl="0">
              <a:buClr>
                <a:schemeClr val="hlink"/>
              </a:buClr>
              <a:buNone/>
              <a:defRPr>
                <a:uFillTx/>
              </a:defRPr>
            </a:pPr>
            <a:r>
              <a:rPr dirty="0" lang="en-US">
                <a:uFillTx/>
              </a:rPr>
              <a:t>2- Supporting cells or </a:t>
            </a:r>
            <a:r>
              <a:rPr b="1" dirty="0" lang="en-US">
                <a:uFillTx/>
              </a:rPr>
              <a:t>neuroglia (glia).</a:t>
            </a:r>
          </a:p>
          <a:p>
            <a:pPr algn="l" rtl="0">
              <a:defRPr>
                <a:uFillTx/>
              </a:defRPr>
            </a:pPr>
            <a:r>
              <a:rPr dirty="0" lang="en-US">
                <a:uFillTx/>
              </a:rPr>
              <a:t> Nervous system contains millions of </a:t>
            </a:r>
            <a:r>
              <a:rPr b="1" dirty="0" lang="en-US">
                <a:uFillTx/>
              </a:rPr>
              <a:t>neurons</a:t>
            </a:r>
            <a:r>
              <a:rPr dirty="0" lang="en-US">
                <a:uFillTx/>
              </a:rPr>
              <a:t> that vary in their shape, size, and number of processes. </a:t>
            </a:r>
          </a:p>
          <a:p>
            <a:pPr algn="l" rtl="0">
              <a:buNone/>
              <a:defRPr>
                <a:uFillTx/>
              </a:defRPr>
            </a:pPr>
            <a:endParaRPr dirty="0" lang="en-US">
              <a:uFillTx/>
            </a:endParaRP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shp.by.ru/spravka/neurosci/synapse.gif" id="4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389535" y="645106"/>
            <a:ext cx="4856389" cy="5247747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3" name="Freeform 12"/>
          <p:cNvSpPr xmlns:c="http://schemas.openxmlformats.org/drawingml/2006/chart" xmlns:pic="http://schemas.openxmlformats.org/drawingml/2006/picture" xmlns:dgm="http://schemas.openxmlformats.org/drawingml/2006/diagram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-1" y="6061223"/>
            <a:ext cx="1038036" cy="506277"/>
          </a:xfrm>
          <a:custGeom>
            <a:avLst/>
            <a:gdLst>
              <a:gd fmla="*/ 0 w 1038036" name="connsiteX0"/>
              <a:gd fmla="*/ 0 h 506277" name="connsiteY0"/>
              <a:gd fmla="*/ 182880 w 1038036" name="connsiteX1"/>
              <a:gd fmla="*/ 0 h 506277" name="connsiteY1"/>
              <a:gd fmla="*/ 291705 w 1038036" name="connsiteX2"/>
              <a:gd fmla="*/ 0 h 506277" name="connsiteY2"/>
              <a:gd fmla="*/ 291705 w 1038036" name="connsiteX3"/>
              <a:gd fmla="*/ 151 h 506277" name="connsiteY3"/>
              <a:gd fmla="*/ 692049 w 1038036" name="connsiteX4"/>
              <a:gd fmla="*/ 705 h 506277" name="connsiteY4"/>
              <a:gd fmla="*/ 782744 w 1038036" name="connsiteX5"/>
              <a:gd fmla="*/ 705 h 506277" name="connsiteY5"/>
              <a:gd fmla="*/ 797001 w 1038036" name="connsiteX6"/>
              <a:gd fmla="*/ 5473 h 506277" name="connsiteY6"/>
              <a:gd fmla="*/ 801982 w 1038036" name="connsiteX7"/>
              <a:gd fmla="*/ 10242 h 506277" name="connsiteY7"/>
              <a:gd fmla="*/ 1030951 w 1038036" name="connsiteX8"/>
              <a:gd fmla="*/ 239185 h 506277" name="connsiteY8"/>
              <a:gd fmla="*/ 1030951 w 1038036" name="connsiteX9"/>
              <a:gd fmla="*/ 267797 h 506277" name="connsiteY9"/>
              <a:gd fmla="*/ 801982 w 1038036" name="connsiteX10"/>
              <a:gd fmla="*/ 496740 h 506277" name="connsiteY10"/>
              <a:gd fmla="*/ 797001 w 1038036" name="connsiteX11"/>
              <a:gd fmla="*/ 501508 h 506277" name="connsiteY11"/>
              <a:gd fmla="*/ 782744 w 1038036" name="connsiteX12"/>
              <a:gd fmla="*/ 506277 h 506277" name="connsiteY12"/>
              <a:gd fmla="*/ 692049 w 1038036" name="connsiteX13"/>
              <a:gd fmla="*/ 506277 h 506277" name="connsiteY13"/>
              <a:gd fmla="*/ 291705 w 1038036" name="connsiteX14"/>
              <a:gd fmla="*/ 505140 h 506277" name="connsiteY14"/>
              <a:gd fmla="*/ 291705 w 1038036" name="connsiteX15"/>
              <a:gd fmla="*/ 506277 h 506277" name="connsiteY15"/>
              <a:gd fmla="*/ 0 w 1038036" name="connsiteX16"/>
              <a:gd fmla="*/ 506277 h 506277" name="connsiteY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506277" w="1038036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مربع نص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34439" y="4411980"/>
            <a:ext cx="4209019" cy="2031325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1" wrap="square">
            <a:spAutoFit/>
          </a:bodyPr>
          <a:lstStyle/>
          <a:p>
            <a:pPr algn="l" rtl="0">
              <a:spcBef>
                <a:spcPct val="0"/>
              </a:spcBef>
            </a:pPr>
            <a:r>
              <a:rPr altLang="en-US" b="1" dirty="0" lang="en-US" smtClean="0" u="sng">
                <a:solidFill>
                  <a:srgbClr val="000000"/>
                </a:solidFill>
                <a:uFillTx/>
              </a:rPr>
              <a:t>The junction site </a:t>
            </a:r>
            <a:r>
              <a:rPr altLang="en-US" b="1" dirty="0" lang="en-US" smtClean="0">
                <a:solidFill>
                  <a:srgbClr val="000000"/>
                </a:solidFill>
                <a:uFillTx/>
              </a:rPr>
              <a:t>of </a:t>
            </a:r>
            <a:r>
              <a:rPr altLang="en-US" b="1" dirty="0" lang="en-US" smtClean="0" u="sng">
                <a:solidFill>
                  <a:srgbClr val="000000"/>
                </a:solidFill>
                <a:uFillTx/>
              </a:rPr>
              <a:t>two neurons </a:t>
            </a:r>
            <a:r>
              <a:rPr altLang="en-US" dirty="0" lang="en-US" smtClean="0">
                <a:solidFill>
                  <a:srgbClr val="000000"/>
                </a:solidFill>
                <a:uFillTx/>
              </a:rPr>
              <a:t>is called a</a:t>
            </a:r>
            <a:r>
              <a:rPr altLang="en-US" b="1" dirty="0" lang="en-US" smtClean="0">
                <a:solidFill>
                  <a:srgbClr val="FF0000"/>
                </a:solidFill>
                <a:uFillTx/>
              </a:rPr>
              <a:t> “synapse or relay”.</a:t>
            </a:r>
          </a:p>
          <a:p>
            <a:pPr algn="l" rtl="0">
              <a:spcBef>
                <a:spcPct val="0"/>
              </a:spcBef>
            </a:pPr>
            <a:r>
              <a:rPr altLang="en-US" b="1" dirty="0" lang="en-US" smtClean="0">
                <a:solidFill>
                  <a:srgbClr val="000000"/>
                </a:solidFill>
                <a:uFillTx/>
              </a:rPr>
              <a:t>In the synapses</a:t>
            </a:r>
            <a:r>
              <a:rPr altLang="en-US" dirty="0" lang="en-US" smtClean="0">
                <a:solidFill>
                  <a:srgbClr val="000000"/>
                </a:solidFill>
                <a:uFillTx/>
              </a:rPr>
              <a:t> the membranes of adjacent cells are </a:t>
            </a:r>
            <a:r>
              <a:rPr altLang="en-US" dirty="0" lang="en-US" smtClean="0" u="sng">
                <a:solidFill>
                  <a:srgbClr val="000000"/>
                </a:solidFill>
                <a:uFillTx/>
              </a:rPr>
              <a:t>in close </a:t>
            </a:r>
            <a:r>
              <a:rPr altLang="en-US" b="1" dirty="0" lang="en-US" smtClean="0" u="sng">
                <a:solidFill>
                  <a:srgbClr val="000000"/>
                </a:solidFill>
                <a:uFillTx/>
              </a:rPr>
              <a:t>apposition</a:t>
            </a:r>
            <a:r>
              <a:rPr altLang="en-US" dirty="0" lang="en-US" smtClean="0" u="sng">
                <a:solidFill>
                  <a:srgbClr val="000000"/>
                </a:solidFill>
                <a:uFillTx/>
              </a:rPr>
              <a:t> </a:t>
            </a:r>
            <a:r>
              <a:rPr altLang="en-US" dirty="0" lang="en-US" smtClean="0">
                <a:solidFill>
                  <a:srgbClr val="000000"/>
                </a:solidFill>
                <a:uFillTx/>
              </a:rPr>
              <a:t>(</a:t>
            </a:r>
            <a:r>
              <a:rPr altLang="en-US" b="1" dirty="0" lang="en-US" smtClean="0">
                <a:solidFill>
                  <a:srgbClr val="000000"/>
                </a:solidFill>
                <a:uFillTx/>
              </a:rPr>
              <a:t>contiguity</a:t>
            </a:r>
            <a:r>
              <a:rPr altLang="en-US" dirty="0" lang="en-US" smtClean="0" sz="1200">
                <a:solidFill>
                  <a:srgbClr val="000000"/>
                </a:solidFill>
                <a:uFillTx/>
              </a:rPr>
              <a:t>=contact,</a:t>
            </a:r>
            <a:r>
              <a:rPr altLang="en-US" dirty="0" lang="en-US" smtClean="0">
                <a:solidFill>
                  <a:srgbClr val="000000"/>
                </a:solidFill>
                <a:uFillTx/>
              </a:rPr>
              <a:t> not </a:t>
            </a:r>
            <a:r>
              <a:rPr altLang="en-US" b="1" dirty="0" lang="en-US" smtClean="0">
                <a:solidFill>
                  <a:srgbClr val="FF0000"/>
                </a:solidFill>
                <a:uFillTx/>
              </a:rPr>
              <a:t>continuity</a:t>
            </a:r>
            <a:r>
              <a:rPr altLang="en-US" dirty="0" lang="en-US" smtClean="0">
                <a:solidFill>
                  <a:srgbClr val="000000"/>
                </a:solidFill>
                <a:uFillTx/>
              </a:rPr>
              <a:t>).</a:t>
            </a:r>
          </a:p>
          <a:p>
            <a:pPr algn="l" defTabSz="914400" eaLnBrk="1" hangingPunct="1" latinLnBrk="0" marL="0" rtl="0"/>
            <a:endParaRPr dirty="0" lang="ar-SA">
              <a:uFillTx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8" name="رابط كسهم مستقيم 7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 flipV="1">
            <a:off x="5487514" y="4849902"/>
            <a:ext cx="2671842" cy="809923"/>
          </a:xfrm>
          <a:prstGeom prst="straightConnector1">
            <a:avLst/>
          </a:prstGeom>
          <a:ln>
            <a:tailEnd type="triangle"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العنوان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0000"/>
          </a:bodyPr>
          <a:lstStyle/>
          <a:p>
            <a:pPr rtl="0"/>
            <a:r>
              <a:rPr altLang="en-US" b="1" dirty="0" i="1" lang="en-US">
                <a:solidFill>
                  <a:schemeClr val="tx1"/>
                </a:solidFill>
                <a:uFillTx/>
              </a:rPr>
              <a:t>Neurons</a:t>
            </a:r>
            <a:br>
              <a:rPr altLang="en-US" b="1" dirty="0" i="1" lang="en-US">
                <a:solidFill>
                  <a:schemeClr val="tx1"/>
                </a:solidFill>
                <a:uFillTx/>
              </a:rPr>
            </a:br>
            <a:r>
              <a:rPr altLang="en-US" dirty="0" lang="en-US">
                <a:uFillTx/>
              </a:rPr>
              <a:t>What is </a:t>
            </a:r>
            <a:r>
              <a:rPr altLang="en-US" dirty="0" err="1" lang="en-US">
                <a:uFillTx/>
              </a:rPr>
              <a:t>neurone</a:t>
            </a:r>
            <a:r>
              <a:rPr altLang="en-US" dirty="0" lang="en-US">
                <a:uFillTx/>
              </a:rPr>
              <a:t>?</a:t>
            </a:r>
            <a:br>
              <a:rPr altLang="en-US" dirty="0" lang="en-US">
                <a:uFillTx/>
              </a:rPr>
            </a:b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عنصر نائب للمحتوى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89212" y="2133600"/>
            <a:ext cx="8915400" cy="170688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indent="0" marL="0" rtl="0">
              <a:buNone/>
              <a:defRPr>
                <a:uFillTx/>
              </a:defRPr>
            </a:pPr>
            <a:r>
              <a:rPr dirty="0" lang="en-US">
                <a:uFillTx/>
              </a:rPr>
              <a:t>It is the</a:t>
            </a:r>
            <a:r>
              <a:rPr b="1" dirty="0" lang="en-US">
                <a:solidFill>
                  <a:srgbClr val="FFFF00"/>
                </a:solidFill>
                <a:uFillTx/>
              </a:rPr>
              <a:t> </a:t>
            </a:r>
            <a:r>
              <a:rPr b="1" dirty="0" lang="en-US">
                <a:solidFill>
                  <a:schemeClr val="tx1"/>
                </a:solidFill>
                <a:uFillTx/>
              </a:rPr>
              <a:t>basic structural  (anatomical), functional and embryological unit </a:t>
            </a:r>
            <a:r>
              <a:rPr dirty="0" lang="en-US">
                <a:uFillTx/>
              </a:rPr>
              <a:t>of the nervous system.</a:t>
            </a:r>
            <a:endParaRPr dirty="0" lang="en-US">
              <a:solidFill>
                <a:schemeClr val="folHlink"/>
              </a:solidFill>
              <a:uFillTx/>
            </a:endParaRPr>
          </a:p>
          <a:p>
            <a:pPr algn="l" indent="0" marL="0" rtl="0">
              <a:buNone/>
              <a:defRPr>
                <a:uFillTx/>
              </a:defRPr>
            </a:pPr>
            <a:r>
              <a:rPr dirty="0" lang="en-US">
                <a:uFillTx/>
              </a:rPr>
              <a:t>The human nervous system is estimated to contain about 10</a:t>
            </a:r>
            <a:r>
              <a:rPr baseline="30000" dirty="0" lang="en-US">
                <a:uFillTx/>
              </a:rPr>
              <a:t>10</a:t>
            </a:r>
            <a:r>
              <a:rPr dirty="0" lang="en-US">
                <a:uFillTx/>
              </a:rPr>
              <a:t>. </a:t>
            </a:r>
          </a:p>
          <a:p>
            <a: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Char char=""/>
            </a:pPr>
            <a:endParaRPr dirty="0" lang="ar-SA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ربطة">
  <a:themeElements>
    <a:clrScheme name="ربطة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panose="020B0502020202020204"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panose="020B0502020202020204"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algn="ctr" cap="rnd" cmpd="sng" w="9525">
          <a:solidFill>
            <a:schemeClr val="phClr">
              <a:shade val="90000"/>
            </a:schemeClr>
          </a:solidFill>
          <a:prstDash val="solid"/>
        </a:ln>
        <a:ln algn="ctr" cap="rnd" cmpd="sng" w="15875">
          <a:solidFill>
            <a:schemeClr val="phClr"/>
          </a:solidFill>
          <a:prstDash val="solid"/>
        </a:ln>
        <a:ln algn="ctr" cap="rnd" cmpd="sng" w="22225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b="100000" l="50000" r="10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1343</Words>
  <Application>Microsoft Macintosh PowerPoint</Application>
  <PresentationFormat>ملء الشاشة</PresentationFormat>
  <Paragraphs>158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4" baseType="lpstr">
      <vt:lpstr>Arial Narrow</vt:lpstr>
      <vt:lpstr>Arial Rounded MT Bold</vt:lpstr>
      <vt:lpstr>Arial Unicode MS</vt:lpstr>
      <vt:lpstr>BankGothic Lt BT</vt:lpstr>
      <vt:lpstr>Bauhaus 93</vt:lpstr>
      <vt:lpstr>Century Gothic</vt:lpstr>
      <vt:lpstr>DejaVu Serif Condensed</vt:lpstr>
      <vt:lpstr>Engravers MT</vt:lpstr>
      <vt:lpstr>Eras Medium ITC</vt:lpstr>
      <vt:lpstr>Franklin Gothic Book</vt:lpstr>
      <vt:lpstr>Garamond</vt:lpstr>
      <vt:lpstr>Tahoma</vt:lpstr>
      <vt:lpstr>Wingdings</vt:lpstr>
      <vt:lpstr>Wingdings 3</vt:lpstr>
      <vt:lpstr>Arial</vt:lpstr>
      <vt:lpstr>ربطة</vt:lpstr>
      <vt:lpstr>Organization of The  Nervous System</vt:lpstr>
      <vt:lpstr>Objectives</vt:lpstr>
      <vt:lpstr>How does the nervous system work ?</vt:lpstr>
      <vt:lpstr>CLASSIFICATION</vt:lpstr>
      <vt:lpstr>Structural Organization</vt:lpstr>
      <vt:lpstr>Functional Organization</vt:lpstr>
      <vt:lpstr> The Nervous System </vt:lpstr>
      <vt:lpstr>Nervous Tissue</vt:lpstr>
      <vt:lpstr>Neurons What is neurone? </vt:lpstr>
      <vt:lpstr>Remember… </vt:lpstr>
      <vt:lpstr>Nervous tissue is organized as: </vt:lpstr>
      <vt:lpstr>Neuroglia or glia or glial cells   </vt:lpstr>
      <vt:lpstr>عرض تقديمي في PowerPoint</vt:lpstr>
      <vt:lpstr>عرض تقديمي في PowerPoint</vt:lpstr>
      <vt:lpstr> Peripheral NS</vt:lpstr>
      <vt:lpstr>Autonomic Nervous System </vt:lpstr>
      <vt:lpstr>SYMPATHETIC &amp; PARASYMPATHETIC SYSTEMS</vt:lpstr>
      <vt:lpstr>عرض تقديمي في PowerPoint</vt:lpstr>
      <vt:lpstr>PARTS OF THE BRAIN</vt:lpstr>
      <vt:lpstr>CEREBRAL HEMISPHERES</vt:lpstr>
      <vt:lpstr>TISSUE OF THE CEREBRAL HEMISPHERES</vt:lpstr>
      <vt:lpstr>DIENCEPHALON</vt:lpstr>
      <vt:lpstr>BRAIN STEM</vt:lpstr>
      <vt:lpstr>CEREBELLUM</vt:lpstr>
      <vt:lpstr>MENINGES</vt:lpstr>
      <vt:lpstr>BRAIN VENTRICLES</vt:lpstr>
      <vt:lpstr>CEREBROSPINAL FLUID</vt:lpstr>
      <vt:lpstr>GOOD LUCK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The  Nervous System</dc:title>
  <dc:creator>مستخدم Microsoft Office</dc:creator>
  <cp:lastModifiedBy>مستخدم Microsoft Office</cp:lastModifiedBy>
  <cp:revision>7</cp:revision>
  <dcterms:created xsi:type="dcterms:W3CDTF">2019-08-30T13:31:19Z</dcterms:created>
  <dcterms:modified xsi:type="dcterms:W3CDTF">2019-08-30T15:34:42Z</dcterms:modified>
</cp:coreProperties>
</file>