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60" r:id="rId5"/>
    <p:sldId id="262" r:id="rId6"/>
    <p:sldId id="265" r:id="rId7"/>
    <p:sldId id="258" r:id="rId8"/>
    <p:sldId id="266" r:id="rId9"/>
    <p:sldId id="267" r:id="rId10"/>
    <p:sldId id="263" r:id="rId11"/>
    <p:sldId id="264" r:id="rId12"/>
    <p:sldId id="259" r:id="rId13"/>
    <p:sldId id="261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56E0"/>
    <a:srgbClr val="B50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AD1A07-90C1-41F3-ACDC-256451B125D0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47800"/>
            <a:ext cx="7620000" cy="1828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BASAL GANGLIA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5052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Showcard Gothic" pitchFamily="82" charset="0"/>
              </a:rPr>
              <a:t>Dr</a:t>
            </a:r>
            <a:r>
              <a:rPr lang="en-US" sz="4000" b="1" dirty="0" smtClean="0">
                <a:solidFill>
                  <a:srgbClr val="FF0000"/>
                </a:solidFill>
                <a:latin typeface="Showcard Gothic" pitchFamily="82" charset="0"/>
              </a:rPr>
              <a:t> JAMILA EL MEDANY</a:t>
            </a:r>
            <a:endParaRPr lang="en-US" sz="4000" b="1" dirty="0">
              <a:solidFill>
                <a:srgbClr val="FF0000"/>
              </a:solidFill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876800" cy="533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SHAPE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: </a:t>
            </a:r>
            <a:r>
              <a:rPr lang="en-US" sz="20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C-shaped mass of grey matter</a:t>
            </a:r>
          </a:p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COMPONENTS: </a:t>
            </a:r>
            <a:r>
              <a:rPr lang="en-US" sz="2000" b="1" i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head, body &amp; tail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	</a:t>
            </a:r>
            <a:r>
              <a:rPr lang="en-US" sz="2000" b="1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Head</a:t>
            </a:r>
            <a:r>
              <a:rPr lang="en-US" sz="20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: 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-Rounded in shape 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	-Lies anterior to thalamus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(in </a:t>
            </a:r>
            <a:r>
              <a:rPr lang="en-US" sz="2000" b="1" dirty="0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frontal lobe)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	-Completely separated from the </a:t>
            </a:r>
            <a:r>
              <a:rPr lang="en-US" sz="20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putamen</a:t>
            </a:r>
            <a:r>
              <a:rPr lang="en-US" sz="20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by the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internal capsule </a:t>
            </a:r>
            <a:r>
              <a:rPr lang="en-US" sz="20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except </a:t>
            </a:r>
            <a:r>
              <a:rPr lang="en-US" sz="20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rostrally</a:t>
            </a:r>
            <a:r>
              <a:rPr lang="en-US" sz="20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where it is continuous with the </a:t>
            </a:r>
            <a:r>
              <a:rPr lang="en-US" sz="20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putamen</a:t>
            </a:r>
            <a:r>
              <a:rPr lang="en-US" sz="20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000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2" descr="C:\Documents and Settings\user1\My Documents\My Pictures\basal1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52600"/>
            <a:ext cx="3768590" cy="28545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57800" y="2362200"/>
            <a:ext cx="838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72400" y="2286000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C:\Documents and Settings\Free User\My Documents\My Pictures\Picture2[p0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495800"/>
            <a:ext cx="2753829" cy="218721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381000"/>
            <a:ext cx="52578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haroni" pitchFamily="2" charset="-79"/>
              </a:rPr>
              <a:t>CAUDATE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CAUDATE NUCLEUS</a:t>
            </a:r>
            <a:endParaRPr lang="en-US" dirty="0">
              <a:solidFill>
                <a:srgbClr val="C00000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4191000" cy="51160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-Long &amp; narrow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	-Extends above thalamus (in parietal lobe)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Tail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-Long &amp; tapering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-Descends into temporal lobe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-Continuous with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Amygdaloid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Nucleus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1\My Documents\My Pictures\basal1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362200"/>
            <a:ext cx="3886200" cy="29435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1\My Documents\My Pictures\basal7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4008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CORPUS STRIATUM </a:t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</a:b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(Important relations)</a:t>
            </a:r>
            <a:endParaRPr lang="en-US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724400" cy="496363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Head of Caudate Nucleus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lies: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Anterior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thalamus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Medial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separated from it by </a:t>
            </a:r>
            <a:r>
              <a:rPr lang="en-US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anterior limb of internal capsule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(A)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Nucleus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Lateral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thalamus &amp; separated from it by </a:t>
            </a:r>
            <a:r>
              <a:rPr lang="en-US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posterior limb of internal capsule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(P)</a:t>
            </a:r>
          </a:p>
          <a:p>
            <a:pPr>
              <a:buNone/>
            </a:pP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user1\My Documents\My Pictures\basal1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254" y="1600201"/>
            <a:ext cx="3415145" cy="22097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Documents and Settings\user1\My Documents\My Pictures\basal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8750"/>
            <a:ext cx="3697287" cy="2619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705600" y="4953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5334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001000" y="1981200"/>
            <a:ext cx="6096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17032" y="228600"/>
            <a:ext cx="71593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STRIATUM (CAUDATE &amp; PUTAMEN)</a:t>
            </a:r>
          </a:p>
          <a:p>
            <a:pPr algn="ct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“The input portion of Corpus striatum”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xplosion 2 10"/>
          <p:cNvSpPr/>
          <p:nvPr/>
        </p:nvSpPr>
        <p:spPr>
          <a:xfrm>
            <a:off x="3657600" y="1371600"/>
            <a:ext cx="2590800" cy="990600"/>
          </a:xfrm>
          <a:prstGeom prst="irregularSeal2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Cerebral Cortex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6324600" y="3200400"/>
            <a:ext cx="1981200" cy="10668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Thalamus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Intralaminar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nuclei)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hord 14"/>
          <p:cNvSpPr/>
          <p:nvPr/>
        </p:nvSpPr>
        <p:spPr>
          <a:xfrm>
            <a:off x="1219200" y="2971800"/>
            <a:ext cx="1676400" cy="1295400"/>
          </a:xfrm>
          <a:prstGeom prst="chord">
            <a:avLst>
              <a:gd name="adj1" fmla="val 3141835"/>
              <a:gd name="adj2" fmla="val 188867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Striatum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rapezoid 16"/>
          <p:cNvSpPr/>
          <p:nvPr/>
        </p:nvSpPr>
        <p:spPr>
          <a:xfrm>
            <a:off x="2895600" y="3124200"/>
            <a:ext cx="1371600" cy="1143000"/>
          </a:xfrm>
          <a:prstGeom prst="trapezoi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4419600" y="3124200"/>
            <a:ext cx="1447800" cy="1143000"/>
          </a:xfrm>
          <a:prstGeom prst="trapezoid">
            <a:avLst>
              <a:gd name="adj" fmla="val 2807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2438400" y="4953000"/>
            <a:ext cx="1295400" cy="4572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compacta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2438400" y="5715000"/>
            <a:ext cx="1295400" cy="4541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reticulata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2057400" y="1981200"/>
            <a:ext cx="15240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6896100" y="2705100"/>
            <a:ext cx="533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 flipV="1">
            <a:off x="3048000" y="2438400"/>
            <a:ext cx="4114800" cy="7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2438400" y="2514600"/>
            <a:ext cx="6096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9" idx="0"/>
          </p:cNvCxnSpPr>
          <p:nvPr/>
        </p:nvCxnSpPr>
        <p:spPr>
          <a:xfrm rot="16200000" flipV="1">
            <a:off x="2419350" y="4286250"/>
            <a:ext cx="609600" cy="7239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5" idx="1"/>
          </p:cNvCxnSpPr>
          <p:nvPr/>
        </p:nvCxnSpPr>
        <p:spPr>
          <a:xfrm rot="16200000" flipH="1">
            <a:off x="3522282" y="2150682"/>
            <a:ext cx="171083" cy="208075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5" idx="2"/>
            <a:endCxn id="17" idx="1"/>
          </p:cNvCxnSpPr>
          <p:nvPr/>
        </p:nvCxnSpPr>
        <p:spPr>
          <a:xfrm>
            <a:off x="2526951" y="3640715"/>
            <a:ext cx="511524" cy="5498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209800" y="53340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Substantia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Nigra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16200000" flipH="1">
            <a:off x="990600" y="5029200"/>
            <a:ext cx="1600200" cy="76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21" idx="1"/>
          </p:cNvCxnSpPr>
          <p:nvPr/>
        </p:nvCxnSpPr>
        <p:spPr>
          <a:xfrm>
            <a:off x="1828800" y="5867400"/>
            <a:ext cx="609600" cy="7467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34200" y="55626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Afferents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010400" y="59436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Efferents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324600" y="6172200"/>
            <a:ext cx="5334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75" idx="1"/>
          </p:cNvCxnSpPr>
          <p:nvPr/>
        </p:nvCxnSpPr>
        <p:spPr>
          <a:xfrm flipH="1">
            <a:off x="6248400" y="5747266"/>
            <a:ext cx="685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0056" y="228600"/>
            <a:ext cx="85332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PALEOSTRIATUM (GLOBUS PALLIDUS)</a:t>
            </a:r>
          </a:p>
          <a:p>
            <a:pPr algn="ct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“The output portion of corpus striatum: </a:t>
            </a:r>
          </a:p>
          <a:p>
            <a:pPr algn="ct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medial segment of G.P. + Pars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Reticulata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S.N.”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6324600" y="2590800"/>
            <a:ext cx="2438400" cy="16764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Thalamus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(Ventral lateral, Ventral anterior,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centromedian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hord 14"/>
          <p:cNvSpPr/>
          <p:nvPr/>
        </p:nvSpPr>
        <p:spPr>
          <a:xfrm>
            <a:off x="1219200" y="2971800"/>
            <a:ext cx="1676400" cy="1295400"/>
          </a:xfrm>
          <a:prstGeom prst="chord">
            <a:avLst>
              <a:gd name="adj1" fmla="val 3141835"/>
              <a:gd name="adj2" fmla="val 188867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Striatum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rapezoid 16"/>
          <p:cNvSpPr/>
          <p:nvPr/>
        </p:nvSpPr>
        <p:spPr>
          <a:xfrm>
            <a:off x="2895600" y="3124200"/>
            <a:ext cx="1371600" cy="1143000"/>
          </a:xfrm>
          <a:prstGeom prst="trapezoi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4419600" y="3124200"/>
            <a:ext cx="1447800" cy="1143000"/>
          </a:xfrm>
          <a:prstGeom prst="trapezoid">
            <a:avLst>
              <a:gd name="adj" fmla="val 2807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7010400" y="5638800"/>
            <a:ext cx="1295400" cy="4541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reticulata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5" name="Straight Arrow Connector 64"/>
          <p:cNvCxnSpPr>
            <a:stCxn id="15" idx="1"/>
          </p:cNvCxnSpPr>
          <p:nvPr/>
        </p:nvCxnSpPr>
        <p:spPr>
          <a:xfrm rot="16200000" flipH="1">
            <a:off x="3522282" y="2150682"/>
            <a:ext cx="171083" cy="20807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5" idx="2"/>
            <a:endCxn id="17" idx="1"/>
          </p:cNvCxnSpPr>
          <p:nvPr/>
        </p:nvCxnSpPr>
        <p:spPr>
          <a:xfrm>
            <a:off x="2526951" y="3640715"/>
            <a:ext cx="511524" cy="5498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629400" y="60960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Substantia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Nigra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43000" y="55626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Afferents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Straight Arrow Connector 78"/>
          <p:cNvCxnSpPr>
            <a:endCxn id="75" idx="1"/>
          </p:cNvCxnSpPr>
          <p:nvPr/>
        </p:nvCxnSpPr>
        <p:spPr>
          <a:xfrm flipV="1">
            <a:off x="533400" y="5747266"/>
            <a:ext cx="609600" cy="4393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219200" y="60198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Efferents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505200" y="4953000"/>
            <a:ext cx="1981200" cy="685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Subthalamic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Straight Arrow Connector 37"/>
          <p:cNvCxnSpPr>
            <a:stCxn id="24" idx="1"/>
          </p:cNvCxnSpPr>
          <p:nvPr/>
        </p:nvCxnSpPr>
        <p:spPr>
          <a:xfrm rot="16200000" flipV="1">
            <a:off x="3104754" y="4362847"/>
            <a:ext cx="786233" cy="5949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7" idx="2"/>
          </p:cNvCxnSpPr>
          <p:nvPr/>
        </p:nvCxnSpPr>
        <p:spPr>
          <a:xfrm rot="16200000" flipH="1">
            <a:off x="3467100" y="4381500"/>
            <a:ext cx="685800" cy="4572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8" idx="2"/>
          </p:cNvCxnSpPr>
          <p:nvPr/>
        </p:nvCxnSpPr>
        <p:spPr>
          <a:xfrm rot="5400000" flipH="1" flipV="1">
            <a:off x="4667250" y="4476750"/>
            <a:ext cx="685800" cy="266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" idx="3"/>
          </p:cNvCxnSpPr>
          <p:nvPr/>
        </p:nvCxnSpPr>
        <p:spPr>
          <a:xfrm flipV="1">
            <a:off x="5706940" y="3657600"/>
            <a:ext cx="617660" cy="381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791200" y="4038600"/>
            <a:ext cx="5334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1" idx="0"/>
          </p:cNvCxnSpPr>
          <p:nvPr/>
        </p:nvCxnSpPr>
        <p:spPr>
          <a:xfrm rot="5400000" flipH="1" flipV="1">
            <a:off x="7029450" y="4972050"/>
            <a:ext cx="1295400" cy="381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3304540" y="4472940"/>
            <a:ext cx="759460" cy="248920"/>
          </a:xfrm>
          <a:custGeom>
            <a:avLst/>
            <a:gdLst>
              <a:gd name="connsiteX0" fmla="*/ 642620 w 759460"/>
              <a:gd name="connsiteY0" fmla="*/ 7620 h 248920"/>
              <a:gd name="connsiteX1" fmla="*/ 2540 w 759460"/>
              <a:gd name="connsiteY1" fmla="*/ 220980 h 248920"/>
              <a:gd name="connsiteX2" fmla="*/ 657860 w 759460"/>
              <a:gd name="connsiteY2" fmla="*/ 175260 h 248920"/>
              <a:gd name="connsiteX3" fmla="*/ 642620 w 759460"/>
              <a:gd name="connsiteY3" fmla="*/ 7620 h 24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460" h="248920">
                <a:moveTo>
                  <a:pt x="642620" y="7620"/>
                </a:moveTo>
                <a:cubicBezTo>
                  <a:pt x="533400" y="15240"/>
                  <a:pt x="0" y="193040"/>
                  <a:pt x="2540" y="220980"/>
                </a:cubicBezTo>
                <a:cubicBezTo>
                  <a:pt x="5080" y="248920"/>
                  <a:pt x="556260" y="208280"/>
                  <a:pt x="657860" y="175260"/>
                </a:cubicBezTo>
                <a:cubicBezTo>
                  <a:pt x="759460" y="142240"/>
                  <a:pt x="751840" y="0"/>
                  <a:pt x="642620" y="762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2362200" y="4724400"/>
            <a:ext cx="838200" cy="1588"/>
          </a:xfrm>
          <a:prstGeom prst="straightConnector1">
            <a:avLst/>
          </a:prstGeom>
          <a:ln>
            <a:solidFill>
              <a:srgbClr val="0070C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8600" y="4495800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Subthalamic</a:t>
            </a:r>
            <a:r>
              <a:rPr lang="en-US" dirty="0" smtClean="0"/>
              <a:t> fasciculus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562600" y="3352800"/>
            <a:ext cx="6858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6744494" y="4991100"/>
            <a:ext cx="1294606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eeform 63"/>
          <p:cNvSpPr/>
          <p:nvPr/>
        </p:nvSpPr>
        <p:spPr>
          <a:xfrm>
            <a:off x="5867400" y="3048000"/>
            <a:ext cx="109220" cy="1104900"/>
          </a:xfrm>
          <a:custGeom>
            <a:avLst/>
            <a:gdLst>
              <a:gd name="connsiteX0" fmla="*/ 12700 w 91440"/>
              <a:gd name="connsiteY0" fmla="*/ 144780 h 1066800"/>
              <a:gd name="connsiteX1" fmla="*/ 12700 w 91440"/>
              <a:gd name="connsiteY1" fmla="*/ 1059180 h 1066800"/>
              <a:gd name="connsiteX2" fmla="*/ 88900 w 91440"/>
              <a:gd name="connsiteY2" fmla="*/ 190500 h 1066800"/>
              <a:gd name="connsiteX3" fmla="*/ 12700 w 91440"/>
              <a:gd name="connsiteY3" fmla="*/ 14478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" h="1066800">
                <a:moveTo>
                  <a:pt x="12700" y="144780"/>
                </a:moveTo>
                <a:cubicBezTo>
                  <a:pt x="0" y="289560"/>
                  <a:pt x="0" y="1051560"/>
                  <a:pt x="12700" y="1059180"/>
                </a:cubicBezTo>
                <a:cubicBezTo>
                  <a:pt x="25400" y="1066800"/>
                  <a:pt x="91440" y="337820"/>
                  <a:pt x="88900" y="190500"/>
                </a:cubicBezTo>
                <a:cubicBezTo>
                  <a:pt x="86360" y="43180"/>
                  <a:pt x="25400" y="0"/>
                  <a:pt x="12700" y="1447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rot="16200000" flipV="1">
            <a:off x="5334000" y="2514600"/>
            <a:ext cx="685800" cy="38100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105400" y="2057400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Thalamic fasciculus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33400" y="6204466"/>
            <a:ext cx="6096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1" grpId="0" animBg="1"/>
      <p:bldP spid="70" grpId="0"/>
      <p:bldP spid="24" grpId="0" animBg="1"/>
      <p:bldP spid="51" grpId="0" animBg="1"/>
      <p:bldP spid="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CORPUS STRIATUM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Function</a:t>
            </a:r>
            <a:endParaRPr lang="en-US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8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 corpus striatum assists in regulation of voluntary movement and learning of motor </a:t>
            </a:r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skills as they: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Facilitate 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behavior and movement that are required and 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appropriate.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nhibit 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unwanted or inappropriate movement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en-US" sz="2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Dysfunction</a:t>
            </a:r>
            <a:endParaRPr lang="en-US" dirty="0">
              <a:solidFill>
                <a:srgbClr val="FF0000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7"/>
            <a:ext cx="4343399" cy="4572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dysfunction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does NOT cause: 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paralysis, sensory loss or ataxia</a:t>
            </a:r>
          </a:p>
          <a:p>
            <a:r>
              <a:rPr lang="en-US" sz="2600" b="1" dirty="0" smtClean="0">
                <a:solidFill>
                  <a:srgbClr val="7456E0"/>
                </a:solidFill>
                <a:latin typeface="Arial" pitchFamily="34" charset="0"/>
                <a:cs typeface="Arial" pitchFamily="34" charset="0"/>
              </a:rPr>
              <a:t>It leads </a:t>
            </a:r>
            <a:r>
              <a:rPr lang="en-US" sz="2600" b="1" dirty="0">
                <a:solidFill>
                  <a:srgbClr val="7456E0"/>
                </a:solidFill>
                <a:latin typeface="Arial" pitchFamily="34" charset="0"/>
                <a:cs typeface="Arial" pitchFamily="34" charset="0"/>
              </a:rPr>
              <a:t>to:</a:t>
            </a:r>
          </a:p>
          <a:p>
            <a:pPr marL="971550" lvl="1" indent="-514350">
              <a:buFont typeface="Calibri" pitchFamily="34" charset="0"/>
              <a:buAutoNum type="romanUcPeriod"/>
            </a:pPr>
            <a:r>
              <a:rPr lang="en-US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Abnormal motor control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emergence of abnormal, involuntary movements (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dyskinesias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971550" lvl="1" indent="-514350">
              <a:buFont typeface="Calibri" pitchFamily="34" charset="0"/>
              <a:buAutoNum type="romanUcPeriod"/>
            </a:pPr>
            <a:r>
              <a:rPr lang="en-US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Alteration in muscle tone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hypertonia/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hypotonia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C:\Users\galmadani\Desktop\3186953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1600200"/>
            <a:ext cx="4528457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86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OBJECTIVES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At the end of the lecture, the student should be able to: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Define “basal ganglia” and enumerate its components.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Enumerate parts of “Corpus Striatum” and their important relations.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Describe the structure of Caudate and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Putamen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Globus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Pallidus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nuclei.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Differentiate between striatum &amp;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paleostriatum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 term of connections.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State briefly functions &amp; dysfunctions of Corpus Striatum.</a:t>
            </a:r>
          </a:p>
          <a:p>
            <a:pPr>
              <a:buFont typeface="Wingdings" pitchFamily="2" charset="2"/>
              <a:buChar char="q"/>
            </a:pP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BASAL GANGLIA (NUCLEI)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589567"/>
            <a:ext cx="4038600" cy="50398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3300" b="1" i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Group of nerve cells deeply situated in cerebral hemispheres</a:t>
            </a:r>
          </a:p>
          <a:p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Components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Caudate Nucleus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Lentiform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Nucleus: </a:t>
            </a:r>
            <a:r>
              <a:rPr lang="en-US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divided into </a:t>
            </a:r>
            <a:r>
              <a:rPr lang="en-US" b="1" i="1" dirty="0" err="1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Putamen</a:t>
            </a:r>
            <a:r>
              <a:rPr lang="en-US" b="1" i="1" dirty="0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&amp; </a:t>
            </a:r>
            <a:r>
              <a:rPr lang="en-US" b="1" i="1" dirty="0" err="1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Globus</a:t>
            </a:r>
            <a:r>
              <a:rPr lang="en-US" b="1" i="1" dirty="0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b="1" i="1" dirty="0" err="1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Pallidus</a:t>
            </a:r>
            <a:endParaRPr lang="en-US" b="1" i="1" dirty="0" smtClean="0">
              <a:solidFill>
                <a:srgbClr val="7456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Amygdaloid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Nucleus</a:t>
            </a:r>
          </a:p>
          <a:p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Documents and Settings\user1\My Documents\My Pictures\BASAL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514600"/>
            <a:ext cx="4531336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019800" y="3733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477000" y="3886200"/>
            <a:ext cx="304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4648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AN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419600" cy="49636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Caudate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nuclei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are functionally related to each other &amp; called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Corpus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Striatum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”: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Part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 of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extrapyramidal motor system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, principally involved in the control of posture and movements (primarily by inhibiting motor functions)</a:t>
            </a:r>
          </a:p>
          <a:p>
            <a:endParaRPr lang="en-US" b="1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1\My Documents\My Pictures\BASAL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3886200" cy="2744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876800" y="4800600"/>
            <a:ext cx="403027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Amygdaloid</a:t>
            </a:r>
            <a:r>
              <a:rPr lang="en-US" sz="2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Nucleus </a:t>
            </a:r>
            <a:r>
              <a:rPr lang="en-US" sz="24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(part</a:t>
            </a:r>
          </a:p>
          <a:p>
            <a:r>
              <a:rPr lang="en-US" sz="24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en-US" sz="24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 limbic system) is only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</a:t>
            </a:r>
            <a:r>
              <a:rPr lang="en-US" sz="24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mbryologically</a:t>
            </a:r>
            <a:r>
              <a:rPr lang="en-US" sz="24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related to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Corpus Striatum</a:t>
            </a:r>
            <a:endParaRPr lang="en-US" sz="2400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CORPUS STRIATUM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</a:b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(Nomenclature)</a:t>
            </a:r>
            <a:endParaRPr lang="en-US" sz="4000" dirty="0">
              <a:solidFill>
                <a:srgbClr val="C00000"/>
              </a:solidFill>
              <a:latin typeface="Showcard Gothic" pitchFamily="8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88743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Bands of grey matter pass from </a:t>
            </a:r>
            <a:r>
              <a:rPr lang="en-US" sz="32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lentiform</a:t>
            </a:r>
            <a:r>
              <a:rPr lang="en-US" sz="3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nucleus across the internal capsule to the caudate nucleus, giving the striated appearance hence, the name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corpus striatum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  </a:t>
            </a:r>
          </a:p>
          <a:p>
            <a:endParaRPr lang="en-US" dirty="0"/>
          </a:p>
        </p:txBody>
      </p:sp>
      <p:pic>
        <p:nvPicPr>
          <p:cNvPr id="5" name="Picture 3" descr="C:\Documents and Settings\user1\My Documents\My Pictures\basal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3937" y="2057400"/>
            <a:ext cx="4500597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>
            <a:off x="4800600" y="2743200"/>
            <a:ext cx="91440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Showcard Gothic" pitchFamily="82" charset="0"/>
              </a:rPr>
              <a:t>PARTS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4495800" cy="52684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LENTIFORM NUCLEUS</a:t>
            </a:r>
            <a:endParaRPr lang="en-US" b="1" dirty="0" smtClean="0">
              <a:solidFill>
                <a:srgbClr val="7456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SHAPE</a:t>
            </a:r>
            <a:r>
              <a:rPr lang="en-US" b="1" dirty="0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three sided, wedge-shaped mass of grey matter, with a convex outer surface and an apex which lies against the genu of the internal capsule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(G)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DIVISION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divided into </a:t>
            </a:r>
          </a:p>
          <a:p>
            <a:pPr marL="880110" lvl="1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Larger darker lateral portion called </a:t>
            </a:r>
            <a:r>
              <a:rPr lang="en-US" sz="2900" b="1" dirty="0" err="1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Putamen</a:t>
            </a:r>
            <a:r>
              <a:rPr lang="en-US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(P)</a:t>
            </a:r>
          </a:p>
          <a:p>
            <a:pPr marL="880110" lvl="1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Smaller, lighter medial portion called </a:t>
            </a:r>
            <a:r>
              <a:rPr lang="en-US" sz="29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Globus</a:t>
            </a:r>
            <a:r>
              <a:rPr lang="en-US" sz="29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Pallidus</a:t>
            </a:r>
            <a:r>
              <a:rPr lang="en-US" sz="29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(g)</a:t>
            </a:r>
          </a:p>
          <a:p>
            <a:endParaRPr lang="en-US" dirty="0"/>
          </a:p>
        </p:txBody>
      </p:sp>
      <p:pic>
        <p:nvPicPr>
          <p:cNvPr id="5" name="Content Placeholder 4" descr="C:\Documents and Settings\user1\My Documents\My Pictures\basal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62500" y="2514844"/>
            <a:ext cx="3886200" cy="27534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C:\Documents and Settings\user1\My Documents\My Pictures\basal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850" y="4641715"/>
            <a:ext cx="2925993" cy="22162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 flipV="1">
            <a:off x="6324600" y="3722132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572000" cy="473503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Putamen</a:t>
            </a:r>
            <a:r>
              <a:rPr lang="en-US" sz="3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is more closely related to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Caudate nucleus</a:t>
            </a:r>
            <a:r>
              <a:rPr lang="en-US" sz="3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(regarding development, function &amp; connections) and together constitute the </a:t>
            </a:r>
            <a:r>
              <a:rPr lang="en-US" sz="3200" b="1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</a:t>
            </a:r>
            <a:r>
              <a:rPr lang="en-US" sz="3200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eostriatum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Striatum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defRPr/>
            </a:pPr>
            <a:r>
              <a:rPr lang="en-US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Globus </a:t>
            </a:r>
            <a:r>
              <a:rPr lang="en-US" sz="32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</a:t>
            </a:r>
            <a:r>
              <a:rPr lang="en-US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allidus</a:t>
            </a:r>
            <a:r>
              <a:rPr lang="en-US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is the oldest part of corpus striatum and is called </a:t>
            </a:r>
            <a:r>
              <a:rPr lang="en-US" sz="3200" b="1" dirty="0" err="1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US" sz="32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aleostriatum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  </a:t>
            </a:r>
            <a:r>
              <a:rPr lang="en-US" sz="3200" b="1" dirty="0" err="1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US" sz="32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allidum</a:t>
            </a:r>
            <a:endParaRPr lang="en-US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 descr="C:\Documents and Settings\user1\My Documents\My Pictures\BASAL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45050" y="2502712"/>
            <a:ext cx="3886200" cy="2744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4953000" y="3886200"/>
            <a:ext cx="6858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019800" y="3124200"/>
            <a:ext cx="3810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495800" y="3810000"/>
            <a:ext cx="1905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705600" y="3467100"/>
            <a:ext cx="609600" cy="4191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PUTAMEN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343400" cy="52684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Separated from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globus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pallidus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by a thin sheath of nerve fibers,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ateral 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edullary 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amina</a:t>
            </a:r>
            <a:endParaRPr lang="en-US" sz="20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white matter lateral to putamen is divided, by a sheath of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grey matter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u="sng" dirty="0" err="1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u="sng" dirty="0" err="1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laustrum</a:t>
            </a:r>
            <a:r>
              <a:rPr lang="en-US" sz="2000" b="1" u="sng" dirty="0" smtClean="0">
                <a:solidFill>
                  <a:srgbClr val="7456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into two layers: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xternal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capsule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(1)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between the putamen and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claustrum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xtreme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capsule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(2)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between the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claustrum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the insula</a:t>
            </a:r>
          </a:p>
          <a:p>
            <a:endParaRPr lang="en-US" dirty="0"/>
          </a:p>
        </p:txBody>
      </p:sp>
      <p:pic>
        <p:nvPicPr>
          <p:cNvPr id="5" name="Content Placeholder 4" descr="C:\Documents and Settings\user1\My Documents\My Pictures\basal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0"/>
            <a:ext cx="4397594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4038600" y="2438400"/>
            <a:ext cx="1524000" cy="14478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14800" y="3429000"/>
            <a:ext cx="1143000" cy="5334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81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4572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3810000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Insula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9372600" y="-2286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2"/>
          </p:cNvCxnSpPr>
          <p:nvPr/>
        </p:nvCxnSpPr>
        <p:spPr>
          <a:xfrm rot="16200000" flipH="1">
            <a:off x="4944275" y="3953674"/>
            <a:ext cx="104001" cy="3706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Arial" pitchFamily="34" charset="0"/>
              </a:rPr>
              <a:t>GLOBUS PALLIDUS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419600" cy="496363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Consists of two divisions,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the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Lateral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&amp; the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Medial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segments</a:t>
            </a:r>
            <a:r>
              <a:rPr lang="en-US" sz="3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, separated by a thin sheath of nerve fibers,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the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edial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edullary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lamina</a:t>
            </a:r>
            <a:r>
              <a:rPr lang="en-US" sz="32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 medial segment is similar, in terms of cytology and connections with the  </a:t>
            </a:r>
            <a:r>
              <a:rPr lang="en-US" sz="3200" b="1" dirty="0" smtClean="0">
                <a:solidFill>
                  <a:srgbClr val="B50B9D"/>
                </a:solidFill>
                <a:latin typeface="Aharoni" pitchFamily="2" charset="-79"/>
                <a:cs typeface="Aharoni" pitchFamily="2" charset="-79"/>
              </a:rPr>
              <a:t>pars </a:t>
            </a:r>
            <a:r>
              <a:rPr lang="en-US" sz="3200" b="1" dirty="0" err="1" smtClean="0">
                <a:solidFill>
                  <a:srgbClr val="B50B9D"/>
                </a:solidFill>
                <a:latin typeface="Aharoni" pitchFamily="2" charset="-79"/>
                <a:cs typeface="Aharoni" pitchFamily="2" charset="-79"/>
              </a:rPr>
              <a:t>reticulata</a:t>
            </a:r>
            <a:r>
              <a:rPr lang="en-US" sz="3200" b="1" dirty="0" smtClean="0">
                <a:solidFill>
                  <a:srgbClr val="B50B9D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en-US" sz="3200" b="1" dirty="0" err="1" smtClean="0">
                <a:solidFill>
                  <a:srgbClr val="B50B9D"/>
                </a:solidFill>
                <a:latin typeface="Aharoni" pitchFamily="2" charset="-79"/>
                <a:cs typeface="Aharoni" pitchFamily="2" charset="-79"/>
              </a:rPr>
              <a:t>substantia</a:t>
            </a:r>
            <a:r>
              <a:rPr lang="en-US" sz="3200" b="1" dirty="0" smtClean="0">
                <a:solidFill>
                  <a:srgbClr val="B50B9D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rgbClr val="B50B9D"/>
                </a:solidFill>
                <a:latin typeface="Aharoni" pitchFamily="2" charset="-79"/>
                <a:cs typeface="Aharoni" pitchFamily="2" charset="-79"/>
              </a:rPr>
              <a:t>nigra</a:t>
            </a:r>
            <a:endParaRPr lang="en-US" sz="3200" b="1" dirty="0" smtClean="0">
              <a:solidFill>
                <a:srgbClr val="B50B9D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C:\Documents and Settings\user1\My Documents\My Pictures\BASAL4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8733" y="2138533"/>
            <a:ext cx="4513431" cy="40336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561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BASAL GANGLIA</vt:lpstr>
      <vt:lpstr>OBJECTIVES</vt:lpstr>
      <vt:lpstr>BASAL GANGLIA (NUCLEI)</vt:lpstr>
      <vt:lpstr>PowerPoint Presentation</vt:lpstr>
      <vt:lpstr>CORPUS STRIATUM  (Nomenclature)</vt:lpstr>
      <vt:lpstr>PARTS</vt:lpstr>
      <vt:lpstr>PowerPoint Presentation</vt:lpstr>
      <vt:lpstr>PUTAMEN</vt:lpstr>
      <vt:lpstr>GLOBUS PALLIDUS</vt:lpstr>
      <vt:lpstr>PowerPoint Presentation</vt:lpstr>
      <vt:lpstr>CAUDATE NUCLEUS</vt:lpstr>
      <vt:lpstr>PowerPoint Presentation</vt:lpstr>
      <vt:lpstr>CORPUS STRIATUM  (Important relations)</vt:lpstr>
      <vt:lpstr>PowerPoint Presentation</vt:lpstr>
      <vt:lpstr>PowerPoint Presentation</vt:lpstr>
      <vt:lpstr>CORPUS STRIATUM Function</vt:lpstr>
      <vt:lpstr>Dysfunction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BASAL GANGLIA</dc:title>
  <dc:creator>user1</dc:creator>
  <cp:lastModifiedBy>Gamilah H. Al-Madani</cp:lastModifiedBy>
  <cp:revision>80</cp:revision>
  <dcterms:created xsi:type="dcterms:W3CDTF">2011-10-05T07:46:08Z</dcterms:created>
  <dcterms:modified xsi:type="dcterms:W3CDTF">2016-10-19T08:45:48Z</dcterms:modified>
</cp:coreProperties>
</file>