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9144000"/>
  <p:notesSz cx="6669075" cy="9926625"/>
  <p:embeddedFontLst>
    <p:embeddedFont>
      <p:font typeface="Constantia"/>
      <p:regular r:id="rId30"/>
      <p:bold r:id="rId31"/>
      <p:italic r:id="rId32"/>
      <p:boldItalic r:id="rId33"/>
    </p:embeddedFont>
    <p:embeddedFont>
      <p:font typeface="Century Gothic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2141712-2BC8-427D-AE4E-E129FD987BEF}">
  <a:tblStyle styleId="{F2141712-2BC8-427D-AE4E-E129FD987BE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F70926B9-9722-46AD-B2CD-203216EA5F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4E8E8"/>
          </a:solidFill>
        </a:fill>
      </a:tcStyle>
    </a:wholeTbl>
    <a:band1H>
      <a:tcTxStyle/>
      <a:tcStyle>
        <a:fill>
          <a:solidFill>
            <a:srgbClr val="E8CFCF"/>
          </a:solidFill>
        </a:fill>
      </a:tcStyle>
    </a:band1H>
    <a:band2H>
      <a:tcTxStyle/>
    </a:band2H>
    <a:band1V>
      <a:tcTxStyle/>
      <a:tcStyle>
        <a:fill>
          <a:solidFill>
            <a:srgbClr val="E8CFC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nstantia-bold.fntdata"/><Relationship Id="rId30" Type="http://schemas.openxmlformats.org/officeDocument/2006/relationships/font" Target="fonts/Constantia-regular.fntdata"/><Relationship Id="rId11" Type="http://schemas.openxmlformats.org/officeDocument/2006/relationships/slide" Target="slides/slide5.xml"/><Relationship Id="rId33" Type="http://schemas.openxmlformats.org/officeDocument/2006/relationships/font" Target="fonts/Constantia-boldItalic.fntdata"/><Relationship Id="rId10" Type="http://schemas.openxmlformats.org/officeDocument/2006/relationships/slide" Target="slides/slide4.xml"/><Relationship Id="rId32" Type="http://schemas.openxmlformats.org/officeDocument/2006/relationships/font" Target="fonts/Constantia-italic.fntdata"/><Relationship Id="rId13" Type="http://schemas.openxmlformats.org/officeDocument/2006/relationships/slide" Target="slides/slide7.xml"/><Relationship Id="rId35" Type="http://schemas.openxmlformats.org/officeDocument/2006/relationships/font" Target="fonts/CenturyGothic-bold.fntdata"/><Relationship Id="rId12" Type="http://schemas.openxmlformats.org/officeDocument/2006/relationships/slide" Target="slides/slide6.xml"/><Relationship Id="rId34" Type="http://schemas.openxmlformats.org/officeDocument/2006/relationships/font" Target="fonts/CenturyGothic-regular.fntdata"/><Relationship Id="rId15" Type="http://schemas.openxmlformats.org/officeDocument/2006/relationships/slide" Target="slides/slide9.xml"/><Relationship Id="rId37" Type="http://schemas.openxmlformats.org/officeDocument/2006/relationships/font" Target="fonts/CenturyGothic-boldItalic.fntdata"/><Relationship Id="rId14" Type="http://schemas.openxmlformats.org/officeDocument/2006/relationships/slide" Target="slides/slide8.xml"/><Relationship Id="rId36" Type="http://schemas.openxmlformats.org/officeDocument/2006/relationships/font" Target="fonts/CenturyGothic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779150" y="0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44" y="0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779150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44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1544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0:notes"/>
          <p:cNvSpPr txBox="1"/>
          <p:nvPr/>
        </p:nvSpPr>
        <p:spPr>
          <a:xfrm>
            <a:off x="1544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 txBox="1"/>
          <p:nvPr/>
        </p:nvSpPr>
        <p:spPr>
          <a:xfrm>
            <a:off x="1544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2:notes"/>
          <p:cNvSpPr txBox="1"/>
          <p:nvPr/>
        </p:nvSpPr>
        <p:spPr>
          <a:xfrm>
            <a:off x="1544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Google Shape;180;p13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3:notes"/>
          <p:cNvSpPr txBox="1"/>
          <p:nvPr/>
        </p:nvSpPr>
        <p:spPr>
          <a:xfrm>
            <a:off x="1544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Google Shape;189;p14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4:notes"/>
          <p:cNvSpPr txBox="1"/>
          <p:nvPr/>
        </p:nvSpPr>
        <p:spPr>
          <a:xfrm>
            <a:off x="1544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p15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5:notes"/>
          <p:cNvSpPr txBox="1"/>
          <p:nvPr/>
        </p:nvSpPr>
        <p:spPr>
          <a:xfrm>
            <a:off x="1544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6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6:notes"/>
          <p:cNvSpPr txBox="1"/>
          <p:nvPr/>
        </p:nvSpPr>
        <p:spPr>
          <a:xfrm>
            <a:off x="1544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p17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7:notes"/>
          <p:cNvSpPr txBox="1"/>
          <p:nvPr/>
        </p:nvSpPr>
        <p:spPr>
          <a:xfrm>
            <a:off x="1544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p18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140 ML</a:t>
            </a:r>
            <a:endParaRPr/>
          </a:p>
        </p:txBody>
      </p:sp>
      <p:sp>
        <p:nvSpPr>
          <p:cNvPr id="220" name="Google Shape;220;p18:notes"/>
          <p:cNvSpPr txBox="1"/>
          <p:nvPr/>
        </p:nvSpPr>
        <p:spPr>
          <a:xfrm>
            <a:off x="1544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Google Shape;226;p19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9:notes"/>
          <p:cNvSpPr txBox="1"/>
          <p:nvPr/>
        </p:nvSpPr>
        <p:spPr>
          <a:xfrm>
            <a:off x="1544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 txBox="1"/>
          <p:nvPr/>
        </p:nvSpPr>
        <p:spPr>
          <a:xfrm>
            <a:off x="1544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Google Shape;233;p20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0:notes"/>
          <p:cNvSpPr txBox="1"/>
          <p:nvPr/>
        </p:nvSpPr>
        <p:spPr>
          <a:xfrm>
            <a:off x="1544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p21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1:notes"/>
          <p:cNvSpPr txBox="1"/>
          <p:nvPr/>
        </p:nvSpPr>
        <p:spPr>
          <a:xfrm>
            <a:off x="1544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Google Shape;252;p22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2:notes"/>
          <p:cNvSpPr txBox="1"/>
          <p:nvPr/>
        </p:nvSpPr>
        <p:spPr>
          <a:xfrm>
            <a:off x="1544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9" name="Google Shape;259;p23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3:notes"/>
          <p:cNvSpPr txBox="1"/>
          <p:nvPr>
            <p:ph idx="12" type="sldNum"/>
          </p:nvPr>
        </p:nvSpPr>
        <p:spPr>
          <a:xfrm>
            <a:off x="1544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 txBox="1"/>
          <p:nvPr/>
        </p:nvSpPr>
        <p:spPr>
          <a:xfrm>
            <a:off x="1544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 txBox="1"/>
          <p:nvPr/>
        </p:nvSpPr>
        <p:spPr>
          <a:xfrm>
            <a:off x="1544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 txBox="1"/>
          <p:nvPr/>
        </p:nvSpPr>
        <p:spPr>
          <a:xfrm>
            <a:off x="1544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 txBox="1"/>
          <p:nvPr/>
        </p:nvSpPr>
        <p:spPr>
          <a:xfrm>
            <a:off x="1544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 txBox="1"/>
          <p:nvPr/>
        </p:nvSpPr>
        <p:spPr>
          <a:xfrm>
            <a:off x="1544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 txBox="1"/>
          <p:nvPr/>
        </p:nvSpPr>
        <p:spPr>
          <a:xfrm>
            <a:off x="1544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/>
          <p:nvPr>
            <p:ph idx="2" type="sldImg"/>
          </p:nvPr>
        </p:nvSpPr>
        <p:spPr>
          <a:xfrm>
            <a:off x="854075" y="744538"/>
            <a:ext cx="4960938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:notes"/>
          <p:cNvSpPr txBox="1"/>
          <p:nvPr/>
        </p:nvSpPr>
        <p:spPr>
          <a:xfrm>
            <a:off x="1544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5" Type="http://schemas.openxmlformats.org/officeDocument/2006/relationships/image" Target="../media/image12.jpg"/><Relationship Id="rId6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1066800" y="3657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None/>
            </a:pPr>
            <a:r>
              <a:rPr b="1" lang="en-US">
                <a:solidFill>
                  <a:srgbClr val="BFBFBF"/>
                </a:solidFill>
              </a:rPr>
              <a:t>Lecturer name: 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BFBFBF"/>
              </a:buClr>
              <a:buSzPts val="3200"/>
              <a:buNone/>
            </a:pPr>
            <a:r>
              <a:rPr b="1" lang="en-US">
                <a:solidFill>
                  <a:srgbClr val="BFBFBF"/>
                </a:solidFill>
              </a:rPr>
              <a:t>Dr. Ahmed M. Albarrag</a:t>
            </a:r>
            <a:endParaRPr b="1">
              <a:solidFill>
                <a:srgbClr val="BFBFBF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BFBFBF"/>
              </a:buClr>
              <a:buSzPts val="3200"/>
              <a:buNone/>
            </a:pPr>
            <a:r>
              <a:rPr b="1" lang="en-US">
                <a:solidFill>
                  <a:srgbClr val="BFBFBF"/>
                </a:solidFill>
              </a:rPr>
              <a:t>Lecture Date: Oct-2019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>
              <a:solidFill>
                <a:srgbClr val="D9D9D9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>
              <a:solidFill>
                <a:srgbClr val="D9D9D9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>
              <a:solidFill>
                <a:srgbClr val="898989"/>
              </a:solidFill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152400" y="-304800"/>
            <a:ext cx="9296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DCE6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Lecture Title: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sng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Fungal Infections of Central Nervous System</a:t>
            </a:r>
            <a:endParaRPr b="1" i="0" sz="2800" u="none" cap="none" strike="noStrike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4724400" y="1981200"/>
            <a:ext cx="41148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(CNS Block, Microbiology)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idx="4294967295" type="subTitle"/>
          </p:nvPr>
        </p:nvSpPr>
        <p:spPr>
          <a:xfrm>
            <a:off x="228600" y="1600200"/>
            <a:ext cx="86106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2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700"/>
              <a:buFont typeface="Arial"/>
              <a:buNone/>
            </a:pPr>
            <a:r>
              <a:t/>
            </a:r>
            <a:endParaRPr b="0" i="1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5143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Etiology:</a:t>
            </a:r>
            <a:endParaRPr/>
          </a:p>
          <a:p>
            <a:pPr indent="0" lvl="2" marL="9144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FFFF00"/>
              </a:buClr>
              <a:buSzPts val="1700"/>
              <a:buFont typeface="Arial"/>
              <a:buNone/>
            </a:pPr>
            <a:r>
              <a:rPr b="0" i="1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Candida albicans</a:t>
            </a:r>
            <a:r>
              <a:rPr b="0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and other species including </a:t>
            </a:r>
            <a:r>
              <a:rPr b="0" i="1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 glabrata, C. tropicalis  C. parapsilosis, and C. krusei.</a:t>
            </a:r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930275" y="619125"/>
            <a:ext cx="227965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Candidiasis</a:t>
            </a:r>
            <a:endParaRPr sz="1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igetal Cam 047.JPG" id="160" name="Google Shape;160;p22"/>
          <p:cNvPicPr preferRelativeResize="0"/>
          <p:nvPr/>
        </p:nvPicPr>
        <p:blipFill rotWithShape="1">
          <a:blip r:embed="rId3">
            <a:alphaModFix/>
          </a:blip>
          <a:srcRect b="12715" l="10685" r="5157" t="0"/>
          <a:stretch/>
        </p:blipFill>
        <p:spPr>
          <a:xfrm>
            <a:off x="266700" y="2828926"/>
            <a:ext cx="2943225" cy="2290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6063" y="2895600"/>
            <a:ext cx="2395537" cy="306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52799" y="2856023"/>
            <a:ext cx="3090863" cy="2263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idx="4294967295" type="subTitle"/>
          </p:nvPr>
        </p:nvSpPr>
        <p:spPr>
          <a:xfrm>
            <a:off x="457200" y="762000"/>
            <a:ext cx="785495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900"/>
              <a:buFont typeface="Arial"/>
              <a:buNone/>
            </a:pPr>
            <a:r>
              <a:rPr b="0" i="0" lang="en-US" sz="39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CNS Aspergillosis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Usually brain abscesses (single or multiple)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severe complication of hematological malignancies and cancer chemotherapy, transplantation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Spread Hematogenously 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may also occur via direct spread from the anatomically adjacent sinuses, 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Angiotropism (infraction and hemorrhagic  necrosis)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Mortality rate is high 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idx="4294967295" type="subTitle"/>
          </p:nvPr>
        </p:nvSpPr>
        <p:spPr>
          <a:xfrm>
            <a:off x="457200" y="762000"/>
            <a:ext cx="785495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900"/>
              <a:buFont typeface="Arial"/>
              <a:buNone/>
            </a:pPr>
            <a:r>
              <a:rPr b="0" i="0" lang="en-US" sz="39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CNS Aspergillosis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Etiology: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Aspergillus  fumigatus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but  also</a:t>
            </a:r>
            <a:r>
              <a:rPr b="0" i="1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A. flavus</a:t>
            </a:r>
            <a:r>
              <a:rPr b="0" i="1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0" i="1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A. terrus</a:t>
            </a:r>
            <a:endParaRPr b="0" i="1" sz="20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75" name="Google Shape;17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3402" y="2438400"/>
            <a:ext cx="3413110" cy="1892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8557" y="4648200"/>
            <a:ext cx="2554243" cy="204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4"/>
          <p:cNvPicPr preferRelativeResize="0"/>
          <p:nvPr/>
        </p:nvPicPr>
        <p:blipFill rotWithShape="1">
          <a:blip r:embed="rId5">
            <a:alphaModFix/>
          </a:blip>
          <a:srcRect b="23441" l="8339" r="15666" t="7595"/>
          <a:stretch/>
        </p:blipFill>
        <p:spPr>
          <a:xfrm>
            <a:off x="1981200" y="4596747"/>
            <a:ext cx="2398757" cy="2176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idx="4294967295" type="ctrTitle"/>
          </p:nvPr>
        </p:nvSpPr>
        <p:spPr>
          <a:xfrm>
            <a:off x="347662" y="152400"/>
            <a:ext cx="7851649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CNS Zygomycosis (mucoromycosis)</a:t>
            </a:r>
            <a:endParaRPr b="1" i="0" sz="40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5"/>
          <p:cNvSpPr txBox="1"/>
          <p:nvPr>
            <p:ph idx="4294967295" type="subTitle"/>
          </p:nvPr>
        </p:nvSpPr>
        <p:spPr>
          <a:xfrm>
            <a:off x="533400" y="1676400"/>
            <a:ext cx="785495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572"/>
              <a:buFont typeface="Arial"/>
              <a:buNone/>
            </a:pPr>
            <a:r>
              <a:rPr b="0" i="0" lang="en-US" sz="1572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rhinocerebral form is the most frequent presenting clinical syndrome in CNS zygomycosis.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572"/>
              <a:buFont typeface="Arial"/>
              <a:buNone/>
            </a:pPr>
            <a:r>
              <a:t/>
            </a:r>
            <a:endParaRPr b="0" i="0" sz="1572" u="sng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572"/>
              <a:buFont typeface="Arial"/>
              <a:buNone/>
            </a:pPr>
            <a:r>
              <a:rPr b="0" i="0" lang="en-US" sz="1572" u="sng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Diabetics with ketoacidosis</a:t>
            </a:r>
            <a:r>
              <a:rPr b="0" i="0" lang="en-US" sz="1572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1572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addition to other  risk factors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572"/>
              <a:buFont typeface="Arial"/>
              <a:buNone/>
            </a:pPr>
            <a:r>
              <a:t/>
            </a:r>
            <a:endParaRPr b="0" i="0" sz="1572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572"/>
              <a:buFont typeface="Arial"/>
              <a:buNone/>
            </a:pPr>
            <a:r>
              <a:rPr b="0" i="0" lang="en-US" sz="1572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clinical manifestations of the rhinocerebral form start as sinusitis, rapidly progress and involve the orbit, eye and optic nerve and extend to the brain</a:t>
            </a:r>
            <a:endParaRPr/>
          </a:p>
          <a:p>
            <a:pPr indent="0" lvl="2" marL="8572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387"/>
              <a:buFont typeface="Arial"/>
              <a:buNone/>
            </a:pPr>
            <a:r>
              <a:t/>
            </a:r>
            <a:endParaRPr b="0" i="0" sz="1387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8572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387"/>
              <a:buFont typeface="Arial"/>
              <a:buNone/>
            </a:pPr>
            <a:r>
              <a:rPr b="0" i="0" lang="en-US" sz="138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Facial edema, pain, necrosis, loss of vision, black discharge</a:t>
            </a:r>
            <a:endParaRPr/>
          </a:p>
          <a:p>
            <a:pPr indent="0" lvl="2" marL="8572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387"/>
              <a:buFont typeface="Arial"/>
              <a:buNone/>
            </a:pPr>
            <a:r>
              <a:rPr b="0" i="0" lang="en-US" sz="138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Angiotropism; As angio-invasion is very frequent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Clr>
                <a:srgbClr val="FFFF00"/>
              </a:buClr>
              <a:buSzPts val="1480"/>
              <a:buFont typeface="Arial"/>
              <a:buNone/>
            </a:pPr>
            <a:r>
              <a:t/>
            </a:r>
            <a:endParaRPr b="0" i="0" sz="148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Clr>
                <a:srgbClr val="FFFF00"/>
              </a:buClr>
              <a:buSzPts val="1480"/>
              <a:buFont typeface="Arial"/>
              <a:buNone/>
            </a:pPr>
            <a:r>
              <a:rPr b="0" i="0" lang="en-US" sz="148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Etiology:</a:t>
            </a:r>
            <a:r>
              <a:rPr b="0" i="0" lang="en-US" sz="14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48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Zygomycetes e.g. </a:t>
            </a:r>
            <a:r>
              <a:rPr b="0" i="1" lang="en-US" sz="148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Rhizopus, Absidia, Mucor</a:t>
            </a:r>
            <a:endParaRPr b="0" i="1" sz="148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Clr>
                <a:srgbClr val="FFFF00"/>
              </a:buClr>
              <a:buSzPts val="1480"/>
              <a:buFont typeface="Arial"/>
              <a:buNone/>
            </a:pPr>
            <a:r>
              <a:rPr b="0" i="0" lang="en-US" sz="148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Fast growing fungi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572"/>
              <a:buFont typeface="Arial"/>
              <a:buNone/>
            </a:pPr>
            <a:r>
              <a:t/>
            </a:r>
            <a:endParaRPr b="0" i="0" sz="1572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572"/>
              <a:buFont typeface="Arial"/>
              <a:buNone/>
            </a:pPr>
            <a:r>
              <a:rPr b="0" i="0" lang="en-US" sz="1572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Mortality is high (80- 100%)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572"/>
              <a:buFont typeface="Arial"/>
              <a:buNone/>
            </a:pPr>
            <a:r>
              <a:rPr b="0" i="0" lang="en-US" sz="1572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Progression is rapid, 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572"/>
              <a:buFont typeface="Arial"/>
              <a:buNone/>
            </a:pPr>
            <a:r>
              <a:t/>
            </a:r>
            <a:endParaRPr b="0" i="0" sz="1572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572"/>
              <a:buFont typeface="Arial"/>
              <a:buNone/>
            </a:pPr>
            <a:r>
              <a:rPr b="0" i="0" lang="en-US" sz="1572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To improve the outcome:</a:t>
            </a:r>
            <a:endParaRPr/>
          </a:p>
          <a:p>
            <a:pPr indent="0" lvl="2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572"/>
              <a:buFont typeface="Arial"/>
              <a:buNone/>
            </a:pPr>
            <a:r>
              <a:rPr b="0" i="0" lang="en-US" sz="1572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Rapid diagnosis</a:t>
            </a:r>
            <a:endParaRPr/>
          </a:p>
          <a:p>
            <a:pPr indent="0" lvl="2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572"/>
              <a:buFont typeface="Arial"/>
              <a:buNone/>
            </a:pPr>
            <a:r>
              <a:rPr b="0" i="0" lang="en-US" sz="1572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Control the underlying disease</a:t>
            </a:r>
            <a:endParaRPr/>
          </a:p>
          <a:p>
            <a:pPr indent="0" lvl="2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572"/>
              <a:buFont typeface="Arial"/>
              <a:buNone/>
            </a:pPr>
            <a:r>
              <a:rPr b="0" i="0" lang="en-US" sz="1572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Early surgical debridement </a:t>
            </a:r>
            <a:endParaRPr/>
          </a:p>
          <a:p>
            <a:pPr indent="0" lvl="2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572"/>
              <a:buFont typeface="Arial"/>
              <a:buNone/>
            </a:pPr>
            <a:r>
              <a:rPr b="0" i="0" lang="en-US" sz="1572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Appropriate antifungal therapy</a:t>
            </a:r>
            <a:endParaRPr/>
          </a:p>
        </p:txBody>
      </p:sp>
      <p:pic>
        <p:nvPicPr>
          <p:cNvPr descr="Mucormycosis.jpg" id="185" name="Google Shape;18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799" y="3429000"/>
            <a:ext cx="3322512" cy="3202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ygomycosis.jpg" id="186" name="Google Shape;18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799" y="1066800"/>
            <a:ext cx="3322511" cy="290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>
            <p:ph idx="4294967295" type="ctrTitle"/>
          </p:nvPr>
        </p:nvSpPr>
        <p:spPr>
          <a:xfrm>
            <a:off x="347662" y="152400"/>
            <a:ext cx="7851649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CNS Zygomycosis (mucoromycosis)</a:t>
            </a:r>
            <a:endParaRPr b="1" i="0" sz="40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6"/>
          <p:cNvSpPr txBox="1"/>
          <p:nvPr>
            <p:ph idx="4294967295" type="subTitle"/>
          </p:nvPr>
        </p:nvSpPr>
        <p:spPr>
          <a:xfrm>
            <a:off x="533400" y="1676400"/>
            <a:ext cx="785495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Etiology: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Zygomycetes e.g. </a:t>
            </a:r>
            <a:r>
              <a:rPr b="0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Rhizopus, Absidia, Mucor</a:t>
            </a:r>
            <a:endParaRPr b="0" i="1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Fast growing fungi</a:t>
            </a:r>
            <a:endParaRPr/>
          </a:p>
          <a:p>
            <a:pPr indent="0" lvl="1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izopus" id="194" name="Google Shape;194;p26"/>
          <p:cNvPicPr preferRelativeResize="0"/>
          <p:nvPr/>
        </p:nvPicPr>
        <p:blipFill rotWithShape="1">
          <a:blip r:embed="rId3">
            <a:alphaModFix/>
          </a:blip>
          <a:srcRect b="2102" l="11886" r="9869" t="0"/>
          <a:stretch/>
        </p:blipFill>
        <p:spPr>
          <a:xfrm>
            <a:off x="5874562" y="2483749"/>
            <a:ext cx="2324749" cy="2186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8689" y="2483749"/>
            <a:ext cx="2331821" cy="214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 rotWithShape="1">
          <a:blip r:embed="rId5">
            <a:alphaModFix/>
          </a:blip>
          <a:srcRect b="6835" l="16238" r="19026" t="7630"/>
          <a:stretch/>
        </p:blipFill>
        <p:spPr>
          <a:xfrm>
            <a:off x="838200" y="2514600"/>
            <a:ext cx="2250489" cy="2133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n-sept fung hyph.jpg" id="197" name="Google Shape;19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90800" y="2483749"/>
            <a:ext cx="3616911" cy="3556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idx="4294967295" type="subTitle"/>
          </p:nvPr>
        </p:nvSpPr>
        <p:spPr>
          <a:xfrm>
            <a:off x="533400" y="685800"/>
            <a:ext cx="785495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Pheohyphomycosis</a:t>
            </a:r>
            <a:endParaRPr b="0" i="0" sz="40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FFFF00"/>
              </a:buClr>
              <a:buSzPts val="2100"/>
              <a:buFont typeface="Arial"/>
              <a:buNone/>
            </a:pPr>
            <a:br>
              <a:rPr b="0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Fungal infections caused by dematiaceous fungi</a:t>
            </a:r>
            <a:endParaRPr/>
          </a:p>
          <a:p>
            <a:pPr indent="0" lvl="2" marL="8572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Neurotropic fungi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CNS infections: Usually brain abscess, and chronic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Reported in immunocompetent hosts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Etiology: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b="0" i="1" lang="en-US" sz="2000" u="sng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Rhinocladiella mackenziei 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 Mainly reported from Middle East)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Cladophialophora, Exophiala , Curvularia, Fonsecaea ,  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FFFF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idx="4294967295" type="subTitle"/>
          </p:nvPr>
        </p:nvSpPr>
        <p:spPr>
          <a:xfrm>
            <a:off x="533400" y="685800"/>
            <a:ext cx="785495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Other Infections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Histoplasmosis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Blastomycosis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Coccidiodomycosis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Paracoccidiodomycosis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Caused by primary pathogens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 acute or chronic Meningitis (common), and brain abscess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Following a primary infection, mainly respiratory 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>
            <p:ph idx="4294967295" type="ctrTitle"/>
          </p:nvPr>
        </p:nvSpPr>
        <p:spPr>
          <a:xfrm>
            <a:off x="917575" y="387350"/>
            <a:ext cx="7851648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Diagnosis </a:t>
            </a:r>
            <a:endParaRPr b="1" i="0" sz="44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9"/>
          <p:cNvSpPr txBox="1"/>
          <p:nvPr>
            <p:ph idx="4294967295" type="subTitle"/>
          </p:nvPr>
        </p:nvSpPr>
        <p:spPr>
          <a:xfrm>
            <a:off x="533400" y="1725613"/>
            <a:ext cx="7854950" cy="3694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Clinical features 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(history, risk factors, etc)</a:t>
            </a:r>
            <a:endParaRPr/>
          </a:p>
          <a:p>
            <a:pPr indent="0" lvl="2" marL="914400" marR="0" rtl="0" algn="l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 Specific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Neuro-imaging</a:t>
            </a:r>
            <a:endParaRPr/>
          </a:p>
          <a:p>
            <a:pPr indent="0" lvl="2" marL="914400" marR="0" rtl="0" algn="l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Good value in diagnosis and therapy monitoring</a:t>
            </a:r>
            <a:endParaRPr/>
          </a:p>
          <a:p>
            <a:pPr indent="0" lvl="2" marL="914400" marR="0" rtl="0" algn="l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Lab Investigations</a:t>
            </a:r>
            <a:endParaRPr/>
          </a:p>
          <a:p>
            <a:pPr indent="0" lvl="2" marL="914400" marR="0" rtl="0" algn="l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CSF examination (cell count, chemistry)</a:t>
            </a:r>
            <a:endParaRPr/>
          </a:p>
          <a:p>
            <a:pPr indent="0" lvl="2" marL="914400" marR="0" rtl="0" algn="l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Histopathology</a:t>
            </a:r>
            <a:endParaRPr/>
          </a:p>
          <a:p>
            <a:pPr indent="0" lvl="2" marL="914400" marR="0" rtl="0" algn="l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Microbiology</a:t>
            </a:r>
            <a:endParaRPr/>
          </a:p>
          <a:p>
            <a:pPr indent="0" lvl="2" marL="9144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/>
          <p:nvPr>
            <p:ph idx="4294967295" type="ctrTitle"/>
          </p:nvPr>
        </p:nvSpPr>
        <p:spPr>
          <a:xfrm>
            <a:off x="917575" y="384175"/>
            <a:ext cx="7851648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Lab Diagnosis 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0"/>
          <p:cNvSpPr txBox="1"/>
          <p:nvPr>
            <p:ph idx="4294967295" type="subTitle"/>
          </p:nvPr>
        </p:nvSpPr>
        <p:spPr>
          <a:xfrm>
            <a:off x="533400" y="1524000"/>
            <a:ext cx="785495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Clinical Samples</a:t>
            </a:r>
            <a:endParaRPr/>
          </a:p>
          <a:p>
            <a:pPr indent="0" lvl="2" marL="914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CSF</a:t>
            </a:r>
            <a:endParaRPr/>
          </a:p>
          <a:p>
            <a:pPr indent="0" lvl="2" marL="914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Biopsy</a:t>
            </a:r>
            <a:endParaRPr/>
          </a:p>
          <a:p>
            <a:pPr indent="0" lvl="2" marL="914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Pus, aspirate</a:t>
            </a:r>
            <a:endParaRPr/>
          </a:p>
          <a:p>
            <a:pPr indent="0" lvl="2" marL="914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Blood (for serology)</a:t>
            </a:r>
            <a:endParaRPr/>
          </a:p>
          <a:p>
            <a:pPr indent="0" lvl="2" marL="914400" marR="0" rtl="0" algn="l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FFFF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1. CSF abnormalities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Cell count 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Glucose level (low)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Protein level (high)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</a:t>
            </a:r>
            <a:r>
              <a:rPr b="0" i="0" lang="en-US" sz="2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Not specific for Fungal infections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/>
          <p:nvPr>
            <p:ph idx="4294967295" type="ctrTitle"/>
          </p:nvPr>
        </p:nvSpPr>
        <p:spPr>
          <a:xfrm>
            <a:off x="990600" y="381000"/>
            <a:ext cx="7851648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Lab Diagnosis 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1"/>
          <p:cNvSpPr txBox="1"/>
          <p:nvPr>
            <p:ph idx="4294967295" type="subTitle"/>
          </p:nvPr>
        </p:nvSpPr>
        <p:spPr>
          <a:xfrm>
            <a:off x="533400" y="1676400"/>
            <a:ext cx="785495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2. Direct Microscopy</a:t>
            </a:r>
            <a:endParaRPr/>
          </a:p>
          <a:p>
            <a:pPr indent="0" lvl="1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71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Fungal stains: Giemsa, GMS, PAS, India ink (</a:t>
            </a:r>
            <a:r>
              <a:rPr b="0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Cryptococcus neoformans</a:t>
            </a: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0" lvl="1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71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2850"/>
              <a:buFont typeface="Arial"/>
              <a:buNone/>
            </a:pPr>
            <a:r>
              <a:rPr b="0" i="0" lang="en-US" sz="3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3. Culture</a:t>
            </a:r>
            <a:endParaRPr/>
          </a:p>
          <a:p>
            <a:pPr indent="0" lvl="1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71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Fungal media: SDA, BHI, other media if needed.</a:t>
            </a:r>
            <a:endParaRPr/>
          </a:p>
          <a:p>
            <a:pPr indent="0" lvl="1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71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660"/>
              <a:buFont typeface="Arial"/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4. Serology</a:t>
            </a:r>
            <a:endParaRPr/>
          </a:p>
          <a:p>
            <a:pPr indent="0" lvl="2" marL="457200" marR="0" rtl="0" algn="l">
              <a:lnSpc>
                <a:spcPct val="70000"/>
              </a:lnSpc>
              <a:spcBef>
                <a:spcPts val="340"/>
              </a:spcBef>
              <a:spcAft>
                <a:spcPts val="0"/>
              </a:spcAft>
              <a:buClr>
                <a:srgbClr val="FFFF00"/>
              </a:buClr>
              <a:buSzPts val="1615"/>
              <a:buFont typeface="Arial"/>
              <a:buNone/>
            </a:pPr>
            <a:r>
              <a:rPr b="0" i="1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Candida </a:t>
            </a:r>
            <a:endParaRPr/>
          </a:p>
          <a:p>
            <a:pPr indent="0" lvl="2" marL="457200" marR="0" rtl="0" algn="l">
              <a:lnSpc>
                <a:spcPct val="70000"/>
              </a:lnSpc>
              <a:spcBef>
                <a:spcPts val="340"/>
              </a:spcBef>
              <a:spcAft>
                <a:spcPts val="0"/>
              </a:spcAft>
              <a:buClr>
                <a:srgbClr val="FFFF00"/>
              </a:buClr>
              <a:buSzPts val="1615"/>
              <a:buFont typeface="Arial"/>
              <a:buNone/>
            </a:pPr>
            <a:r>
              <a:rPr b="0" i="1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Aspergillus</a:t>
            </a:r>
            <a:endParaRPr/>
          </a:p>
          <a:p>
            <a:pPr indent="0" lvl="2" marL="457200" marR="0" rtl="0" algn="l">
              <a:lnSpc>
                <a:spcPct val="70000"/>
              </a:lnSpc>
              <a:spcBef>
                <a:spcPts val="340"/>
              </a:spcBef>
              <a:spcAft>
                <a:spcPts val="0"/>
              </a:spcAft>
              <a:buClr>
                <a:srgbClr val="FFFF00"/>
              </a:buClr>
              <a:buSzPts val="1615"/>
              <a:buFont typeface="Arial"/>
              <a:buNone/>
            </a:pPr>
            <a:r>
              <a:rPr b="0" i="1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Cryptococcus </a:t>
            </a:r>
            <a:endParaRPr/>
          </a:p>
          <a:p>
            <a:pPr indent="0" lvl="2" marL="457200" marR="0" rtl="0" algn="l">
              <a:lnSpc>
                <a:spcPct val="70000"/>
              </a:lnSpc>
              <a:spcBef>
                <a:spcPts val="340"/>
              </a:spcBef>
              <a:spcAft>
                <a:spcPts val="0"/>
              </a:spcAft>
              <a:buClr>
                <a:srgbClr val="FFFF00"/>
              </a:buClr>
              <a:buSzPts val="1615"/>
              <a:buFont typeface="Arial"/>
              <a:buNone/>
            </a:pPr>
            <a:r>
              <a:t/>
            </a:r>
            <a:endParaRPr b="0" i="1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457200" marR="0" rtl="0" algn="l">
              <a:lnSpc>
                <a:spcPct val="70000"/>
              </a:lnSpc>
              <a:spcBef>
                <a:spcPts val="340"/>
              </a:spcBef>
              <a:spcAft>
                <a:spcPts val="0"/>
              </a:spcAft>
              <a:buClr>
                <a:srgbClr val="FFFF00"/>
              </a:buClr>
              <a:buSzPts val="1615"/>
              <a:buFont typeface="Arial"/>
              <a:buNone/>
            </a:pPr>
            <a:r>
              <a:rPr b="0" i="1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Histoplasma</a:t>
            </a:r>
            <a:endParaRPr/>
          </a:p>
          <a:p>
            <a:pPr indent="0" lvl="2" marL="457200" marR="0" rtl="0" algn="l">
              <a:lnSpc>
                <a:spcPct val="70000"/>
              </a:lnSpc>
              <a:spcBef>
                <a:spcPts val="340"/>
              </a:spcBef>
              <a:spcAft>
                <a:spcPts val="0"/>
              </a:spcAft>
              <a:buClr>
                <a:srgbClr val="FFFF00"/>
              </a:buClr>
              <a:buSzPts val="1615"/>
              <a:buFont typeface="Arial"/>
              <a:buNone/>
            </a:pPr>
            <a:r>
              <a:rPr b="0" i="1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Blastomyces</a:t>
            </a:r>
            <a:endParaRPr/>
          </a:p>
          <a:p>
            <a:pPr indent="0" lvl="2" marL="457200" marR="0" rtl="0" algn="l">
              <a:lnSpc>
                <a:spcPct val="70000"/>
              </a:lnSpc>
              <a:spcBef>
                <a:spcPts val="340"/>
              </a:spcBef>
              <a:spcAft>
                <a:spcPts val="0"/>
              </a:spcAft>
              <a:buClr>
                <a:srgbClr val="FFFF00"/>
              </a:buClr>
              <a:buSzPts val="1615"/>
              <a:buFont typeface="Arial"/>
              <a:buNone/>
            </a:pPr>
            <a:r>
              <a:rPr b="0" i="1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Coccidioides</a:t>
            </a:r>
            <a:endParaRPr/>
          </a:p>
          <a:p>
            <a:pPr indent="0" lvl="2" marL="457200" marR="0" rtl="0" algn="l">
              <a:lnSpc>
                <a:spcPct val="70000"/>
              </a:lnSpc>
              <a:spcBef>
                <a:spcPts val="340"/>
              </a:spcBef>
              <a:spcAft>
                <a:spcPts val="0"/>
              </a:spcAft>
              <a:buClr>
                <a:srgbClr val="FFFF00"/>
              </a:buClr>
              <a:buSzPts val="1615"/>
              <a:buFont typeface="Arial"/>
              <a:buNone/>
            </a:pPr>
            <a:r>
              <a:rPr b="0" i="1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Paracoccidioides</a:t>
            </a:r>
            <a:endParaRPr/>
          </a:p>
          <a:p>
            <a:pPr indent="0" lvl="1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71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660"/>
              <a:buFont typeface="Arial"/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5. PCR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457200" marR="0" rtl="0" algn="l">
              <a:lnSpc>
                <a:spcPct val="70000"/>
              </a:lnSpc>
              <a:spcBef>
                <a:spcPts val="340"/>
              </a:spcBef>
              <a:spcAft>
                <a:spcPts val="0"/>
              </a:spcAft>
              <a:buClr>
                <a:srgbClr val="FFFF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idx="4294967295" type="subTitle"/>
          </p:nvPr>
        </p:nvSpPr>
        <p:spPr>
          <a:xfrm>
            <a:off x="762000" y="2119313"/>
            <a:ext cx="7854950" cy="3443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know the main fungi that affect the central nervous system and the clinical settings of such infections.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To acquire the basic knowledge about fungal meningitis and brain abscess: clinical features, etiology, diagnosis, and treatment.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Lecture Objectives..</a:t>
            </a:r>
            <a:endParaRPr b="0" i="0" sz="48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>
            <p:ph idx="4294967295" type="ctrTitle"/>
          </p:nvPr>
        </p:nvSpPr>
        <p:spPr>
          <a:xfrm>
            <a:off x="609600" y="404812"/>
            <a:ext cx="7851648" cy="9144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Lab. Diagnosis</a:t>
            </a:r>
            <a:endParaRPr b="1" i="0" sz="5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7" name="Google Shape;237;p32"/>
          <p:cNvGraphicFramePr/>
          <p:nvPr/>
        </p:nvGraphicFramePr>
        <p:xfrm>
          <a:off x="457200" y="1828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{F2141712-2BC8-427D-AE4E-E129FD987BEF}</a:tableStyleId>
              </a:tblPr>
              <a:tblGrid>
                <a:gridCol w="2287100"/>
                <a:gridCol w="1646400"/>
                <a:gridCol w="2045550"/>
                <a:gridCol w="2250575"/>
              </a:tblGrid>
              <a:tr h="579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Serology*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Culture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Direct microscopy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CNS infection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84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Cryptococcal Ag</a:t>
                      </a:r>
                      <a:r>
                        <a:rPr lang="en-US" sz="1800"/>
                        <a:t> (capsule)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Latex agglutination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Yeast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Yeast</a:t>
                      </a:r>
                      <a:r>
                        <a:rPr lang="en-US" sz="1800"/>
                        <a:t> cells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Capsulated (india ink)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Cryptococcal meningitis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579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Manann</a:t>
                      </a:r>
                      <a:r>
                        <a:rPr lang="en-US" sz="1800"/>
                        <a:t> Ag (cell wall)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Yeast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Yeast cells</a:t>
                      </a:r>
                      <a:r>
                        <a:rPr lang="en-US" sz="1800"/>
                        <a:t> and pseudohyphae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Candidiasis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579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Galactomannan</a:t>
                      </a:r>
                      <a:r>
                        <a:rPr lang="en-US" sz="1800"/>
                        <a:t> Ag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Hyaline</a:t>
                      </a:r>
                      <a:r>
                        <a:rPr lang="en-US" sz="1800"/>
                        <a:t> mould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Septate</a:t>
                      </a:r>
                      <a:r>
                        <a:rPr lang="en-US" sz="1800"/>
                        <a:t> branching hyphae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Aspergillosis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579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No serology available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Hyaline mould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Fast growing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Broad non-septate hyphae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Zygomycosis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84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Dematiaceous </a:t>
                      </a:r>
                      <a:r>
                        <a:rPr lang="en-US" sz="1800"/>
                        <a:t> mould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Brown septate</a:t>
                      </a:r>
                      <a:r>
                        <a:rPr lang="en-US" sz="1800"/>
                        <a:t> hyphae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Pheohyphomycosis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38" name="Google Shape;238;p32"/>
          <p:cNvSpPr/>
          <p:nvPr/>
        </p:nvSpPr>
        <p:spPr>
          <a:xfrm>
            <a:off x="609600" y="6096000"/>
            <a:ext cx="67233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*Serology: β-D- Glucan </a:t>
            </a:r>
            <a:endParaRPr/>
          </a:p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diagnosis of invasive fungal infections except cryptococcosis and zygomycosis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on-sept fung hyph.jpg" id="239" name="Google Shape;23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5870" y="3429000"/>
            <a:ext cx="1994089" cy="1960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pt fungal hyphae.jpg" id="240" name="Google Shape;24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5445" y="3429000"/>
            <a:ext cx="2170425" cy="1960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seudohyphae yeast.jpg" id="241" name="Google Shape;241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5711" y="1579382"/>
            <a:ext cx="1984248" cy="1887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ypto.jpg" id="242" name="Google Shape;242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65445" y="1579382"/>
            <a:ext cx="2170425" cy="1887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/>
          <p:nvPr>
            <p:ph idx="4294967295" type="ctrTitle"/>
          </p:nvPr>
        </p:nvSpPr>
        <p:spPr>
          <a:xfrm>
            <a:off x="609600" y="407987"/>
            <a:ext cx="7851648" cy="9144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b="1" i="0" sz="5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3"/>
          <p:cNvSpPr txBox="1"/>
          <p:nvPr>
            <p:ph idx="4294967295" type="subTitle"/>
          </p:nvPr>
        </p:nvSpPr>
        <p:spPr>
          <a:xfrm>
            <a:off x="533400" y="2133600"/>
            <a:ext cx="785495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Control of the underlying disease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Reduce immunosuppresion, restore immunity if possible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Start antifungal therapy promptly</a:t>
            </a:r>
            <a:endParaRPr/>
          </a:p>
          <a:p>
            <a:pPr indent="0" lvl="1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Polyenes</a:t>
            </a:r>
            <a:endParaRPr/>
          </a:p>
          <a:p>
            <a:pPr indent="0" lvl="1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Azoles</a:t>
            </a:r>
            <a:endParaRPr/>
          </a:p>
          <a:p>
            <a:pPr indent="0" lvl="1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Echinocandins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Consider surgery in certain situations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/>
          <p:nvPr>
            <p:ph idx="4294967295" type="ctrTitle"/>
          </p:nvPr>
        </p:nvSpPr>
        <p:spPr>
          <a:xfrm>
            <a:off x="609600" y="404812"/>
            <a:ext cx="7851648" cy="9144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Antifungal therapy</a:t>
            </a:r>
            <a:endParaRPr b="1" i="0" sz="5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6" name="Google Shape;256;p34"/>
          <p:cNvGraphicFramePr/>
          <p:nvPr/>
        </p:nvGraphicFramePr>
        <p:xfrm>
          <a:off x="533527" y="1905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{F70926B9-9722-46AD-B2CD-203216EA5F0C}</a:tableStyleId>
              </a:tblPr>
              <a:tblGrid>
                <a:gridCol w="5187275"/>
                <a:gridCol w="27405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Treatment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CNS fungal infection</a:t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cap="none" strike="noStrike"/>
                        <a:t>Amphotericin B (combination with Flucytosine)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/>
                        <a:t>Cryptoccocal meningitis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cap="none" strike="noStrike"/>
                        <a:t>Amphotericin B, Caspofungin, Fluconazole, Voriconazole,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/>
                        <a:t>CNS Candidiasis</a:t>
                      </a:r>
                      <a:endParaRPr sz="20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Voriconazole, Amphotericin B</a:t>
                      </a:r>
                      <a:endParaRPr/>
                    </a:p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(Combination of Voriconazole and Caspofungin)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/>
                        <a:t>CNS Aspergillosis</a:t>
                      </a:r>
                      <a:endParaRPr sz="20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cap="none" strike="noStrike"/>
                        <a:t>Amphotericin B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/>
                        <a:t>CNS Zygomycosis</a:t>
                      </a:r>
                      <a:endParaRPr sz="20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/>
          <p:nvPr>
            <p:ph idx="4294967295" type="subTitle"/>
          </p:nvPr>
        </p:nvSpPr>
        <p:spPr>
          <a:xfrm>
            <a:off x="3657600" y="3962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Dr. Ahmed M. Albarrag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BFBFBF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Oct-2019</a:t>
            </a:r>
            <a:endParaRPr b="1" i="0" sz="3200" u="none" cap="none" strike="noStrik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5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D0D0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(CNS Block, Microbiology) </a:t>
            </a:r>
            <a:endParaRPr/>
          </a:p>
        </p:txBody>
      </p:sp>
      <p:sp>
        <p:nvSpPr>
          <p:cNvPr id="264" name="Google Shape;264;p35"/>
          <p:cNvSpPr txBox="1"/>
          <p:nvPr>
            <p:ph idx="4294967295" type="ctrTitle"/>
          </p:nvPr>
        </p:nvSpPr>
        <p:spPr>
          <a:xfrm>
            <a:off x="-990600" y="762000"/>
            <a:ext cx="92964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500" u="sng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b="1" i="0" lang="en-US" sz="66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hank You ☺</a:t>
            </a:r>
            <a:br>
              <a:rPr b="1" i="0" lang="en-US" sz="66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1" i="0" sz="6600" u="none" cap="none" strike="noStrik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idx="4294967295" type="ctrTitle"/>
          </p:nvPr>
        </p:nvSpPr>
        <p:spPr>
          <a:xfrm>
            <a:off x="-60325" y="762000"/>
            <a:ext cx="7851648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8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Fungal infections of central nervous system (CNS)</a:t>
            </a:r>
            <a:endParaRPr b="1" i="0" sz="288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 txBox="1"/>
          <p:nvPr>
            <p:ph idx="4294967295" type="subTitle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⮚"/>
            </a:pPr>
            <a:r>
              <a:rPr b="0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CNS infections are both diagnostic challenge and medical      emergency</a:t>
            </a:r>
            <a:endParaRPr/>
          </a:p>
          <a:p>
            <a:pPr indent="0" lvl="0" marL="0" marR="0" rtl="0" algn="just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0" marR="0" rtl="0" algn="just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⮚"/>
            </a:pPr>
            <a:r>
              <a:rPr b="0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Delay in diagnosis and initiation of appropriate therapy will lead to high mortality rate or in permanent, severe neurological damage</a:t>
            </a:r>
            <a:endParaRPr/>
          </a:p>
          <a:p>
            <a:pPr indent="0" lvl="0" marL="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⮚"/>
            </a:pPr>
            <a:r>
              <a:rPr b="0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Fungal infections of the CNS  are not common</a:t>
            </a:r>
            <a:endParaRPr/>
          </a:p>
          <a:p>
            <a:pPr indent="0" lvl="0" marL="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However, they are being increasingly diagnosed</a:t>
            </a:r>
            <a:endParaRPr/>
          </a:p>
          <a:p>
            <a:pPr indent="0" lvl="0" marL="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Why?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idx="4294967295" type="ctrTitle"/>
          </p:nvPr>
        </p:nvSpPr>
        <p:spPr>
          <a:xfrm>
            <a:off x="457200" y="785812"/>
            <a:ext cx="7851648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Risk factors</a:t>
            </a:r>
            <a:endParaRPr b="1" i="0" sz="40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 txBox="1"/>
          <p:nvPr>
            <p:ph idx="4294967295" type="subTitle"/>
          </p:nvPr>
        </p:nvSpPr>
        <p:spPr>
          <a:xfrm>
            <a:off x="457200" y="1905000"/>
            <a:ext cx="785495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HIV/AIDS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Hematopoietic stem cell transplant (HSCT)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Solid organs transplantation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Malignancies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Neutropenia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Hereditary immune defects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Immunosuppressive medications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Diabetes mellitus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Surgery or trauma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Indwelling catheters (e.g. candidemia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CNS seeding)</a:t>
            </a: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5219700" y="5257800"/>
            <a:ext cx="685800" cy="22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idx="4294967295" type="subTitle"/>
          </p:nvPr>
        </p:nvSpPr>
        <p:spPr>
          <a:xfrm>
            <a:off x="533400" y="1524000"/>
            <a:ext cx="785495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r>
              <a:t/>
            </a:r>
            <a:endParaRPr b="0" i="0" sz="27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544"/>
              </a:spcBef>
              <a:spcAft>
                <a:spcPts val="0"/>
              </a:spcAft>
              <a:buClr>
                <a:schemeClr val="lt1"/>
              </a:buClr>
              <a:buSzPts val="2720"/>
              <a:buFont typeface="Arial"/>
              <a:buNone/>
            </a:pPr>
            <a:r>
              <a:rPr b="0" i="0" lang="en-US" sz="272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Fungi reach the central nervous system by different mechanisms: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r>
              <a:t/>
            </a:r>
            <a:endParaRPr b="0" i="0" sz="272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1925" lvl="0" marL="0" marR="0" rtl="0" algn="l">
              <a:lnSpc>
                <a:spcPct val="70000"/>
              </a:lnSpc>
              <a:spcBef>
                <a:spcPts val="510"/>
              </a:spcBef>
              <a:spcAft>
                <a:spcPts val="0"/>
              </a:spcAft>
              <a:buClr>
                <a:schemeClr val="lt1"/>
              </a:buClr>
              <a:buSzPts val="2550"/>
              <a:buFont typeface="Noto Sans Symbols"/>
              <a:buChar char="⮚"/>
            </a:pPr>
            <a:r>
              <a:rPr b="0" i="0" lang="en-US" sz="25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Hematogenous spread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510"/>
              </a:spcBef>
              <a:spcAft>
                <a:spcPts val="0"/>
              </a:spcAft>
              <a:buClr>
                <a:schemeClr val="lt1"/>
              </a:buClr>
              <a:buSzPts val="2550"/>
              <a:buFont typeface="Noto Sans Symbols"/>
              <a:buNone/>
            </a:pPr>
            <a:r>
              <a:t/>
            </a:r>
            <a:endParaRPr b="0" i="0" sz="25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1925" lvl="0" marL="0" marR="0" rtl="0" algn="l">
              <a:lnSpc>
                <a:spcPct val="70000"/>
              </a:lnSpc>
              <a:spcBef>
                <a:spcPts val="510"/>
              </a:spcBef>
              <a:spcAft>
                <a:spcPts val="0"/>
              </a:spcAft>
              <a:buClr>
                <a:schemeClr val="lt1"/>
              </a:buClr>
              <a:buSzPts val="2550"/>
              <a:buFont typeface="Noto Sans Symbols"/>
              <a:buChar char="⮚"/>
            </a:pPr>
            <a:r>
              <a:rPr b="0" i="0" lang="en-US" sz="25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Local extension from the paranasal sinuses, the ear, or the orbits. 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510"/>
              </a:spcBef>
              <a:spcAft>
                <a:spcPts val="0"/>
              </a:spcAft>
              <a:buClr>
                <a:schemeClr val="lt1"/>
              </a:buClr>
              <a:buSzPts val="2550"/>
              <a:buFont typeface="Noto Sans Symbols"/>
              <a:buNone/>
            </a:pPr>
            <a:r>
              <a:t/>
            </a:r>
            <a:endParaRPr b="0" i="0" sz="25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1925" lvl="0" marL="0" marR="0" rtl="0" algn="l">
              <a:lnSpc>
                <a:spcPct val="70000"/>
              </a:lnSpc>
              <a:spcBef>
                <a:spcPts val="510"/>
              </a:spcBef>
              <a:spcAft>
                <a:spcPts val="0"/>
              </a:spcAft>
              <a:buClr>
                <a:schemeClr val="lt1"/>
              </a:buClr>
              <a:buSzPts val="2550"/>
              <a:buFont typeface="Noto Sans Symbols"/>
              <a:buChar char="⮚"/>
            </a:pPr>
            <a:r>
              <a:rPr b="0" i="0" lang="en-US" sz="25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Traumatic introduction </a:t>
            </a:r>
            <a:endParaRPr/>
          </a:p>
          <a:p>
            <a:pPr indent="0" lvl="2" marL="857250" marR="0" rtl="0" algn="l">
              <a:lnSpc>
                <a:spcPct val="70000"/>
              </a:lnSpc>
              <a:spcBef>
                <a:spcPts val="374"/>
              </a:spcBef>
              <a:spcAft>
                <a:spcPts val="0"/>
              </a:spcAft>
              <a:buClr>
                <a:schemeClr val="lt1"/>
              </a:buClr>
              <a:buSzPts val="1870"/>
              <a:buFont typeface="Arial"/>
              <a:buNone/>
            </a:pPr>
            <a:r>
              <a:rPr b="0" i="0" lang="en-US" sz="187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Surgical procedures</a:t>
            </a:r>
            <a:endParaRPr/>
          </a:p>
          <a:p>
            <a:pPr indent="0" lvl="2" marL="857250" marR="0" rtl="0" algn="l">
              <a:lnSpc>
                <a:spcPct val="70000"/>
              </a:lnSpc>
              <a:spcBef>
                <a:spcPts val="374"/>
              </a:spcBef>
              <a:spcAft>
                <a:spcPts val="0"/>
              </a:spcAft>
              <a:buClr>
                <a:schemeClr val="lt1"/>
              </a:buClr>
              <a:buSzPts val="1870"/>
              <a:buFont typeface="Arial"/>
              <a:buNone/>
            </a:pPr>
            <a:r>
              <a:rPr b="0" i="0" lang="en-US" sz="187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Head trauma</a:t>
            </a:r>
            <a:endParaRPr/>
          </a:p>
          <a:p>
            <a:pPr indent="0" lvl="2" marL="857250" marR="0" rtl="0" algn="l">
              <a:lnSpc>
                <a:spcPct val="70000"/>
              </a:lnSpc>
              <a:spcBef>
                <a:spcPts val="374"/>
              </a:spcBef>
              <a:spcAft>
                <a:spcPts val="0"/>
              </a:spcAft>
              <a:buClr>
                <a:schemeClr val="lt1"/>
              </a:buClr>
              <a:buSzPts val="1870"/>
              <a:buFont typeface="Arial"/>
              <a:buNone/>
            </a:pPr>
            <a:r>
              <a:rPr b="0" i="0" lang="en-US" sz="187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Injections </a:t>
            </a:r>
            <a:endParaRPr/>
          </a:p>
          <a:p>
            <a:pPr indent="0" lvl="2" marL="857250" marR="0" rtl="0" algn="l">
              <a:lnSpc>
                <a:spcPct val="70000"/>
              </a:lnSpc>
              <a:spcBef>
                <a:spcPts val="374"/>
              </a:spcBef>
              <a:spcAft>
                <a:spcPts val="0"/>
              </a:spcAft>
              <a:buClr>
                <a:schemeClr val="lt1"/>
              </a:buClr>
              <a:buSzPts val="1870"/>
              <a:buFont typeface="Arial"/>
              <a:buNone/>
            </a:pPr>
            <a:r>
              <a:rPr b="0" i="0" lang="en-US" sz="187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lumbar punctures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ts val="2210"/>
              <a:buFont typeface="Arial"/>
              <a:buNone/>
            </a:pPr>
            <a:r>
              <a:t/>
            </a:r>
            <a:endParaRPr b="0" i="0" sz="221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228600" y="38735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How fungi reach the central nervous system</a:t>
            </a:r>
            <a:endParaRPr b="1" i="0" sz="36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idx="4294967295" type="ctrTitle"/>
          </p:nvPr>
        </p:nvSpPr>
        <p:spPr>
          <a:xfrm>
            <a:off x="917575" y="463550"/>
            <a:ext cx="7851648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Clinical syndromes</a:t>
            </a:r>
            <a:endParaRPr b="1" i="0" sz="44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8"/>
          <p:cNvSpPr txBox="1"/>
          <p:nvPr>
            <p:ph idx="4294967295" type="subTitle"/>
          </p:nvPr>
        </p:nvSpPr>
        <p:spPr>
          <a:xfrm>
            <a:off x="533400" y="1725613"/>
            <a:ext cx="7854950" cy="3694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-22860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⮚"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0" i="0" lang="en-US" sz="3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Meningitis</a:t>
            </a:r>
            <a:endParaRPr/>
          </a:p>
          <a:p>
            <a:pPr indent="0" lvl="2" marL="9144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 acute</a:t>
            </a:r>
            <a:endParaRPr/>
          </a:p>
          <a:p>
            <a:pPr indent="0" lvl="2" marL="9144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Chronic</a:t>
            </a:r>
            <a:endParaRPr/>
          </a:p>
          <a:p>
            <a:pPr indent="-190500" lvl="0" marL="0" marR="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Char char="⮚"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0" i="0" lang="en-US" sz="3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Brain abscess</a:t>
            </a:r>
            <a:endParaRPr/>
          </a:p>
          <a:p>
            <a:pPr indent="0" lvl="2" marL="9144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With or without vascular invasion</a:t>
            </a:r>
            <a:endParaRPr/>
          </a:p>
          <a:p>
            <a:pPr indent="0" lvl="2" marL="9144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⮚"/>
            </a:pP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These clinical syndromes can occur either alone or in combination.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⮚"/>
            </a:pP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Certain clinical syndromes are specific for certain fungi </a:t>
            </a:r>
            <a:endParaRPr/>
          </a:p>
          <a:p>
            <a:pPr indent="0" lvl="1" marL="457200" marR="0" rtl="0" algn="l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rgbClr val="FFFF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idx="4294967295" type="ctrTitle"/>
          </p:nvPr>
        </p:nvSpPr>
        <p:spPr>
          <a:xfrm>
            <a:off x="377952" y="228600"/>
            <a:ext cx="7851648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Etiology</a:t>
            </a:r>
            <a:endParaRPr b="1" i="0" sz="44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9"/>
          <p:cNvSpPr txBox="1"/>
          <p:nvPr>
            <p:ph idx="4294967295" type="subTitle"/>
          </p:nvPr>
        </p:nvSpPr>
        <p:spPr>
          <a:xfrm>
            <a:off x="533400" y="1730375"/>
            <a:ext cx="7854950" cy="474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-20574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Noto Sans Symbols"/>
              <a:buChar char="⮚"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Several fungal agents can cause CNS infections.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Yeast</a:t>
            </a:r>
            <a:r>
              <a:rPr b="0" i="0" lang="en-US" sz="2000" u="none" cap="none" strike="noStrik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Candida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spp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Cryptococcus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spp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Dimorphic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Histoplasma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spp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Blastomyces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spp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Coccidioides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spp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Paracoccidioides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spp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Penicillium marneffei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4953000" y="2644775"/>
            <a:ext cx="3276600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Mould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Aspergillus spp</a:t>
            </a:r>
            <a:endParaRPr b="0" i="1" sz="20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Zygomycetes</a:t>
            </a:r>
            <a:endParaRPr b="0" i="1" sz="20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Fusarium spp</a:t>
            </a:r>
            <a:endParaRPr b="0" i="1" sz="20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1" sz="20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Exophiala spp</a:t>
            </a:r>
            <a:endParaRPr b="0" i="1" sz="20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Cladophialophora bantiana</a:t>
            </a:r>
            <a:endParaRPr b="0" i="1" sz="20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Curvularia, Bipolaris</a:t>
            </a:r>
            <a:endParaRPr b="0" i="1" sz="20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1" lang="en-US" sz="2000" u="sng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Rhinocladiella mackinziei</a:t>
            </a:r>
            <a:endParaRPr b="0" i="1" sz="2000" u="sng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and Others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idx="4294967295" type="subTitle"/>
          </p:nvPr>
        </p:nvSpPr>
        <p:spPr>
          <a:xfrm>
            <a:off x="533400" y="1371600"/>
            <a:ext cx="785495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AIDS is the leading predisposing factor 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Etiology:</a:t>
            </a:r>
            <a:endParaRPr/>
          </a:p>
          <a:p>
            <a:pPr indent="0" lvl="1" marL="400050" marR="0" rtl="0" algn="l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00050" marR="0" rtl="0" algn="l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Cryptococcus neoformans </a:t>
            </a: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the most common etiology</a:t>
            </a:r>
            <a:endParaRPr/>
          </a:p>
          <a:p>
            <a:pPr indent="0" lvl="1" marL="400050" marR="0" rtl="0" algn="l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Cryptococcus gattii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685800" marR="0" rtl="0" algn="l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Capsulated yeast cells</a:t>
            </a:r>
            <a:endParaRPr/>
          </a:p>
          <a:p>
            <a:pPr indent="-285750" lvl="1" marL="685800" marR="0" rtl="0" algn="l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Naturally  in birds droppings (Pigeon), tree hollows, Soil </a:t>
            </a:r>
            <a:endParaRPr/>
          </a:p>
          <a:p>
            <a:pPr indent="0" lvl="1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Acquired by inhalation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Mainly meningitis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533400" y="646113"/>
            <a:ext cx="606742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Cryptococcal meningitis</a:t>
            </a:r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 rotWithShape="1">
          <a:blip r:embed="rId3">
            <a:alphaModFix/>
          </a:blip>
          <a:srcRect b="11467" l="0" r="4663" t="0"/>
          <a:stretch/>
        </p:blipFill>
        <p:spPr>
          <a:xfrm>
            <a:off x="5867400" y="1676400"/>
            <a:ext cx="3116491" cy="242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8502" y="4282682"/>
            <a:ext cx="3123098" cy="20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>
            <a:off x="5862930" y="6329405"/>
            <a:ext cx="261692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INDIA INK PREPARATION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idx="4294967295" type="subTitle"/>
          </p:nvPr>
        </p:nvSpPr>
        <p:spPr>
          <a:xfrm>
            <a:off x="228600" y="1600200"/>
            <a:ext cx="86106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Candida species are the fourth most common cause of hospital acquired blood stream infections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Candida can reach the CNS</a:t>
            </a:r>
            <a:endParaRPr/>
          </a:p>
          <a:p>
            <a:pPr indent="0" lvl="2" marL="85725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FFFF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Hematogenously, </a:t>
            </a:r>
            <a:endParaRPr/>
          </a:p>
          <a:p>
            <a:pPr indent="0" lvl="2" marL="85725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FFFF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Surgery, Catheters</a:t>
            </a:r>
            <a:endParaRPr/>
          </a:p>
          <a:p>
            <a:pPr indent="0" lvl="2" marL="8572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Indwelling catheter and fever unresponsive to antibacterial agents</a:t>
            </a:r>
            <a:endParaRPr/>
          </a:p>
          <a:p>
            <a:pPr indent="0" lvl="2" marL="8572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Clinical syndromes</a:t>
            </a:r>
            <a:endParaRPr/>
          </a:p>
          <a:p>
            <a:pPr indent="0" lvl="2" marL="9144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FFFF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Cerebral microabscesses</a:t>
            </a:r>
            <a:endParaRPr b="0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9144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FFFF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Cerebral abscesses</a:t>
            </a:r>
            <a:endParaRPr/>
          </a:p>
          <a:p>
            <a:pPr indent="0" lvl="2" marL="9144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FFFF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Meningitis</a:t>
            </a:r>
            <a:endParaRPr/>
          </a:p>
          <a:p>
            <a:pPr indent="0" lvl="2" marL="9144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FFFF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Vascular complications  ( infarcts, hemorrhage)</a:t>
            </a:r>
            <a:endParaRPr/>
          </a:p>
          <a:p>
            <a:pPr indent="0" lvl="2" marL="9144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FFFF00"/>
              </a:buClr>
              <a:buSzPts val="1700"/>
              <a:buFont typeface="Arial"/>
              <a:buNone/>
            </a:pPr>
            <a:r>
              <a:t/>
            </a:r>
            <a:endParaRPr b="0" i="1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1"/>
          <p:cNvSpPr/>
          <p:nvPr/>
        </p:nvSpPr>
        <p:spPr>
          <a:xfrm>
            <a:off x="930275" y="619125"/>
            <a:ext cx="227965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Candidiasis</a:t>
            </a:r>
            <a:endParaRPr sz="1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