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notesMasterIdLst>
    <p:notesMasterId r:id="rId39"/>
  </p:notesMasterIdLst>
  <p:handoutMasterIdLst>
    <p:handoutMasterId r:id="rId40"/>
  </p:handoutMasterIdLst>
  <p:sldIdLst>
    <p:sldId id="309" r:id="rId2"/>
    <p:sldId id="306" r:id="rId3"/>
    <p:sldId id="312" r:id="rId4"/>
    <p:sldId id="258" r:id="rId5"/>
    <p:sldId id="259" r:id="rId6"/>
    <p:sldId id="262" r:id="rId7"/>
    <p:sldId id="307" r:id="rId8"/>
    <p:sldId id="263" r:id="rId9"/>
    <p:sldId id="264" r:id="rId10"/>
    <p:sldId id="265" r:id="rId11"/>
    <p:sldId id="304" r:id="rId12"/>
    <p:sldId id="270" r:id="rId13"/>
    <p:sldId id="272" r:id="rId14"/>
    <p:sldId id="273" r:id="rId15"/>
    <p:sldId id="275" r:id="rId16"/>
    <p:sldId id="276" r:id="rId17"/>
    <p:sldId id="277" r:id="rId18"/>
    <p:sldId id="278" r:id="rId19"/>
    <p:sldId id="331" r:id="rId20"/>
    <p:sldId id="329" r:id="rId21"/>
    <p:sldId id="332" r:id="rId22"/>
    <p:sldId id="308" r:id="rId23"/>
    <p:sldId id="297" r:id="rId24"/>
    <p:sldId id="321" r:id="rId25"/>
    <p:sldId id="285" r:id="rId26"/>
    <p:sldId id="314" r:id="rId27"/>
    <p:sldId id="286" r:id="rId28"/>
    <p:sldId id="287" r:id="rId29"/>
    <p:sldId id="288" r:id="rId30"/>
    <p:sldId id="323" r:id="rId31"/>
    <p:sldId id="315" r:id="rId32"/>
    <p:sldId id="292" r:id="rId33"/>
    <p:sldId id="295" r:id="rId34"/>
    <p:sldId id="293" r:id="rId35"/>
    <p:sldId id="299" r:id="rId36"/>
    <p:sldId id="300" r:id="rId37"/>
    <p:sldId id="327" r:id="rId3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8A2CA4"/>
    <a:srgbClr val="000066"/>
    <a:srgbClr val="A50021"/>
    <a:srgbClr val="FF66CC"/>
    <a:srgbClr val="FF99FF"/>
    <a:srgbClr val="FF99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3" autoAdjust="0"/>
    <p:restoredTop sz="98997" autoAdjust="0"/>
  </p:normalViewPr>
  <p:slideViewPr>
    <p:cSldViewPr>
      <p:cViewPr varScale="1">
        <p:scale>
          <a:sx n="92" d="100"/>
          <a:sy n="92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notesViewPr>
    <p:cSldViewPr>
      <p:cViewPr varScale="1">
        <p:scale>
          <a:sx n="39" d="100"/>
          <a:sy n="39" d="100"/>
        </p:scale>
        <p:origin x="-1566" y="-10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7218-8EC4-43C5-9468-B21B29C51F18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F8A-8D92-45DA-BD02-0D5910B8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6D81A-668A-40B6-BEB2-DF319F1134DA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0EE5F-B48F-4261-A09B-4E27CB280F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0EE5F-B48F-4261-A09B-4E27CB280F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63D5-D3AA-49ED-A128-97C0650205CF}" type="slidenum">
              <a:rPr lang="x-none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A951-3FC8-4325-A7B4-F54C7FC247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0EF9-A7CD-40D8-99D9-D52617A14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86BB18-AFE4-4B10-B8B0-4DA6CEA847CF}" type="datetimeFigureOut">
              <a:rPr lang="en-US" smtClean="0"/>
              <a:pPr/>
              <a:t>10/24/2019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CA017F-4020-439C-9371-E17A70E66C5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-files.gather.com/images/d209/d946/d743/d224/d96/f3/full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0" i="0">
              <a:latin typeface="Tahoma" pitchFamily="34" charset="0"/>
              <a:cs typeface="Arial" charset="0"/>
            </a:endParaRPr>
          </a:p>
        </p:txBody>
      </p:sp>
      <p:sp>
        <p:nvSpPr>
          <p:cNvPr id="339973" name="Text Box 5"/>
          <p:cNvSpPr txBox="1">
            <a:spLocks noChangeArrowheads="1"/>
          </p:cNvSpPr>
          <p:nvPr/>
        </p:nvSpPr>
        <p:spPr bwMode="auto">
          <a:xfrm>
            <a:off x="4648200" y="4495800"/>
            <a:ext cx="350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By:  Dr.Malak 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M. El-Hazmi</a:t>
            </a:r>
          </a:p>
        </p:txBody>
      </p:sp>
      <p:sp>
        <p:nvSpPr>
          <p:cNvPr id="4101" name="WordArt 6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8234363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Viral infections of CNS</a:t>
            </a:r>
            <a:endParaRPr lang="en-US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216" y="3886200"/>
            <a:ext cx="368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(CNS Block ,  Microbiology : 2019)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4938117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Associate professor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Consultant Virologist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ar-SA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College of Medicine &amp; </a:t>
            </a:r>
          </a:p>
          <a:p>
            <a:pPr lv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68AE"/>
              </a:buClr>
              <a:buSzPct val="80000"/>
              <a:defRPr/>
            </a:pPr>
            <a:r>
              <a:rPr lang="en-US" sz="2000" i="1" dirty="0">
                <a:solidFill>
                  <a:srgbClr val="DADADA">
                    <a:lumMod val="1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King Saud University Medical City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85875"/>
            <a:ext cx="8229600" cy="4530725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r>
              <a:rPr lang="en-US" sz="20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b="1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Documents and Settings\G\سطح المكتب\1 images\Fig-50.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08050"/>
            <a:ext cx="8072437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4643438" y="4818063"/>
            <a:ext cx="1081087" cy="28733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2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Echo,cox</a:t>
            </a:r>
            <a:endParaRPr lang="x-none" sz="12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 bwMode="auto">
          <a:xfrm>
            <a:off x="1333500" y="4876800"/>
            <a:ext cx="6477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r>
              <a:rPr lang="en-US" sz="1400" b="0" dirty="0">
                <a:solidFill>
                  <a:schemeClr val="accent4">
                    <a:lumMod val="25000"/>
                  </a:schemeClr>
                </a:solidFill>
                <a:cs typeface="Arial" pitchFamily="34" charset="0"/>
              </a:rPr>
              <a:t>HFM</a:t>
            </a:r>
            <a:endParaRPr lang="x-none" sz="1400" b="0" dirty="0">
              <a:solidFill>
                <a:schemeClr val="accent4">
                  <a:lumMod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380" y="1066800"/>
            <a:ext cx="3956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Enteroviral</a:t>
            </a:r>
            <a:r>
              <a:rPr lang="en-US" sz="4800" b="1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infections</a:t>
            </a:r>
            <a:endParaRPr lang="en-US" sz="4800" u="sng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4267200"/>
            <a:ext cx="8686800" cy="2667000"/>
          </a:xfrm>
        </p:spPr>
        <p:txBody>
          <a:bodyPr>
            <a:normAutofit/>
          </a:bodyPr>
          <a:lstStyle/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NON-Neurologic Diseases ;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 and mucosa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Respiratory tract infections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Cardiac infections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Acute hemorrhagic conjunctivitis</a:t>
            </a:r>
          </a:p>
          <a:p>
            <a:pPr marL="800100" lvl="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Others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84945"/>
              </p:ext>
            </p:extLst>
          </p:nvPr>
        </p:nvGraphicFramePr>
        <p:xfrm>
          <a:off x="438150" y="2987040"/>
          <a:ext cx="8401050" cy="1584960"/>
        </p:xfrm>
        <a:graphic>
          <a:graphicData uri="http://schemas.openxmlformats.org/drawingml/2006/table">
            <a:tbl>
              <a:tblPr/>
              <a:tblGrid>
                <a:gridCol w="2514600"/>
                <a:gridCol w="990600"/>
                <a:gridCol w="1066800"/>
                <a:gridCol w="1085850"/>
                <a:gridCol w="1676400"/>
                <a:gridCol w="1066800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Neurologic </a:t>
                      </a:r>
                      <a:r>
                        <a:rPr lang="en-US" sz="2000" b="1" i="1" u="none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Diseases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Poliovirus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1-3 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A 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1-22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GP B COX.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1-6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Echovirus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Types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1-28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Enterovirus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Types 68-71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Aseptic meningitis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Paralysis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Encephalitis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2,5-7,9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1-5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2,4,6,9,11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2,6,9,19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70,71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1836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GB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191000" y="1162050"/>
            <a:ext cx="4519613" cy="23431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Pathway to CNS by: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Blood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Peripheral nerves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Causing destruction of</a:t>
            </a:r>
          </a:p>
          <a:p>
            <a:pPr lvl="1">
              <a:buNone/>
            </a:pPr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motor neurons of AHCs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Rarely affect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brain stem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bulber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poliomyelitis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sz="25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71438"/>
            <a:ext cx="568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</a:t>
            </a:r>
            <a:r>
              <a:rPr lang="x-non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polio: </a:t>
            </a:r>
          </a:p>
        </p:txBody>
      </p:sp>
      <p:pic>
        <p:nvPicPr>
          <p:cNvPr id="15364" name="Picture 6" descr="C:\Users\malak\Desktop\1 images\Fig-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32004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652838"/>
            <a:ext cx="3871594" cy="1943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5707559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IgA &amp; IgG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10CF9B">
                    <a:lumMod val="75000"/>
                  </a:srgbClr>
                </a:solidFill>
              </a:rPr>
              <a:t>Lifelong type-specific immunity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5715000"/>
            <a:ext cx="464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Immunity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>
                <a:solidFill>
                  <a:prstClr val="black"/>
                </a:solidFill>
              </a:rPr>
              <a:t>IgA &amp; IgG 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10CF9B">
                    <a:lumMod val="75000"/>
                  </a:srgbClr>
                </a:solidFill>
              </a:rPr>
              <a:t>Lifelong type-specific immunity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5000" y="625475"/>
            <a:ext cx="4752975" cy="669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Infections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84525" y="563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x-none" b="0" dirty="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133725" y="299720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3851275" y="1268413"/>
            <a:ext cx="215900" cy="1728787"/>
          </a:xfrm>
          <a:prstGeom prst="downArrow">
            <a:avLst>
              <a:gd name="adj1" fmla="val 50000"/>
              <a:gd name="adj2" fmla="val 20018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5218113" y="1700213"/>
            <a:ext cx="3241675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illness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971550" y="4438650"/>
            <a:ext cx="2806700" cy="7905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Major Illness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6" name="AutoShape 11"/>
          <p:cNvSpPr>
            <a:spLocks noChangeArrowheads="1"/>
          </p:cNvSpPr>
          <p:nvPr/>
        </p:nvSpPr>
        <p:spPr bwMode="auto">
          <a:xfrm>
            <a:off x="2124075" y="1268413"/>
            <a:ext cx="215900" cy="3097212"/>
          </a:xfrm>
          <a:prstGeom prst="downArrow">
            <a:avLst>
              <a:gd name="adj1" fmla="val 50000"/>
              <a:gd name="adj2" fmla="val 3586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971550" y="541972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Nonparalytic poliomyelitis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(Aseptic meningitis) 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971550" y="5984875"/>
            <a:ext cx="597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Paralytic poliomyelitis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(Flaccid paralysis) </a:t>
            </a:r>
          </a:p>
        </p:txBody>
      </p:sp>
      <p:sp>
        <p:nvSpPr>
          <p:cNvPr id="17419" name="AutoShape 14"/>
          <p:cNvSpPr>
            <a:spLocks noChangeArrowheads="1"/>
          </p:cNvSpPr>
          <p:nvPr/>
        </p:nvSpPr>
        <p:spPr bwMode="auto">
          <a:xfrm>
            <a:off x="5940425" y="1268413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x-none" b="0" dirty="0"/>
          </a:p>
        </p:txBody>
      </p:sp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2914650" y="3860800"/>
            <a:ext cx="6049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Abortive poliomyelitis (No CNS involvement)</a:t>
            </a:r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6516688" y="1341438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90-95%</a:t>
            </a:r>
          </a:p>
        </p:txBody>
      </p:sp>
      <p:sp>
        <p:nvSpPr>
          <p:cNvPr id="17422" name="Text Box 17"/>
          <p:cNvSpPr txBox="1">
            <a:spLocks noChangeArrowheads="1"/>
          </p:cNvSpPr>
          <p:nvPr/>
        </p:nvSpPr>
        <p:spPr bwMode="auto">
          <a:xfrm>
            <a:off x="6084888" y="220503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Asymptomatic </a:t>
            </a:r>
          </a:p>
        </p:txBody>
      </p:sp>
      <p:sp>
        <p:nvSpPr>
          <p:cNvPr id="17423" name="Text Box 18"/>
          <p:cNvSpPr txBox="1">
            <a:spLocks noChangeArrowheads="1"/>
          </p:cNvSpPr>
          <p:nvPr/>
        </p:nvSpPr>
        <p:spPr bwMode="auto">
          <a:xfrm>
            <a:off x="2987675" y="24923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4-8%</a:t>
            </a:r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1331913" y="392588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1-2%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Fig-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125538"/>
            <a:ext cx="583247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0100"/>
            <a:ext cx="8229600" cy="647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Lab Diagnosis of Enteroviruses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76375"/>
            <a:ext cx="8229600" cy="5991225"/>
          </a:xfrm>
        </p:spPr>
        <p:txBody>
          <a:bodyPr>
            <a:normAutofit/>
          </a:bodyPr>
          <a:lstStyle/>
          <a:p>
            <a:pPr marL="609600" indent="-609600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 eaLnBrk="1" hangingPunct="1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Virus isolation*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Samples: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Stool (best) .Rectal, throat swabs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CSF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Inoculate in cell cultures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All EVs  grown except some strains of Cox A viruses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Observe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for CPE</a:t>
            </a:r>
          </a:p>
          <a:p>
            <a:pPr marL="990600" lvl="1" indent="-533400" eaLnBrk="1" hangingPunct="1"/>
            <a:r>
              <a:rPr lang="en-US" sz="2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Identify</a:t>
            </a:r>
            <a:r>
              <a:rPr lang="en-US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the type </a:t>
            </a:r>
          </a:p>
          <a:p>
            <a:pPr marL="457200" lvl="1" indent="0" eaLnBrk="1" hangingPunct="1">
              <a:buNone/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CSF in aseptic meningitis;      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lymphocytosis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Glucose level N 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slightly       ,   Protein level N or slightly </a:t>
            </a:r>
          </a:p>
          <a:p>
            <a:pPr marL="990600" lvl="1" indent="-533400" eaLnBrk="1" hangingPunct="1">
              <a:buFontTx/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Isolation rate is variable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EV RNA 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detected in CSF by </a:t>
            </a:r>
            <a:r>
              <a:rPr lang="en-US" sz="2400" i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RT-PCR*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66CC"/>
                </a:solidFill>
                <a:effectLst/>
                <a:latin typeface="Times New Roman" pitchFamily="18" charset="0"/>
                <a:cs typeface="Times New Roman" pitchFamily="18" charset="0"/>
              </a:rPr>
              <a:t>Serology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(limited value)</a:t>
            </a:r>
            <a:endParaRPr lang="en-US" sz="2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None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0484" name="AutoShape 7"/>
          <p:cNvSpPr>
            <a:spLocks noChangeArrowheads="1"/>
          </p:cNvSpPr>
          <p:nvPr/>
        </p:nvSpPr>
        <p:spPr bwMode="auto">
          <a:xfrm>
            <a:off x="4114800" y="46482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20485" name="AutoShape 8"/>
          <p:cNvSpPr>
            <a:spLocks noChangeArrowheads="1"/>
          </p:cNvSpPr>
          <p:nvPr/>
        </p:nvSpPr>
        <p:spPr bwMode="auto">
          <a:xfrm>
            <a:off x="7315200" y="4572000"/>
            <a:ext cx="119062" cy="292100"/>
          </a:xfrm>
          <a:prstGeom prst="upArrow">
            <a:avLst>
              <a:gd name="adj1" fmla="val 50000"/>
              <a:gd name="adj2" fmla="val 61334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368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51075"/>
            <a:ext cx="8229600" cy="4530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Rx: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1" eaLnBrk="1" hangingPunct="1">
              <a:buClr>
                <a:srgbClr val="FFFF66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No antiviral Rx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99FF"/>
                </a:solidFill>
                <a:effectLst/>
                <a:latin typeface="Times New Roman" pitchFamily="18" charset="0"/>
                <a:cs typeface="Times New Roman" pitchFamily="18" charset="0"/>
              </a:rPr>
              <a:t>Prevention: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Sanitation &amp; Hygienic measures </a:t>
            </a:r>
          </a:p>
          <a:p>
            <a:pPr lvl="1" eaLnBrk="1" hangingPunct="1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Poliovirus vaccines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	a-  Inactivated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(IPV)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(Salk, Killed) (S/C or IM)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b-  Live-attenuated polio vaccine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(OPV)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		   </a:t>
            </a:r>
            <a:r>
              <a:rPr lang="en-US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(Sabin, oral)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>
              <a:solidFill>
                <a:srgbClr val="FFFF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2" descr="http://www.clinicsrising.com/storage/Pol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3214688"/>
            <a:ext cx="3143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755650" y="1101566"/>
            <a:ext cx="79200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types	(trivalent)	                    Yes			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Prevents disease			      Yes			Yes</a:t>
            </a:r>
          </a:p>
          <a:p>
            <a:pPr lvl="0"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Induces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humoral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IgG                              Yes                               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200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99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685800" y="2495490"/>
            <a:ext cx="7920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Route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administration </a:t>
            </a:r>
            <a:r>
              <a:rPr lang="en-US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Injection	              Oral  </a:t>
            </a:r>
            <a:r>
              <a:rPr lang="en-US" sz="2000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685800" y="3016984"/>
            <a:ext cx="746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Transmission to others 		       No			Yes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Affords 2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protection by                         No                                Yes      spread to others	</a:t>
            </a:r>
          </a:p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755650" y="5241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Causes disease in the 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immun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   ed	     </a:t>
            </a: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No			Yes 	</a:t>
            </a: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762000" y="4479925"/>
            <a:ext cx="7920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Reverts 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0" dirty="0" err="1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virulance</a:t>
            </a:r>
            <a:r>
              <a:rPr lang="en-US" sz="2000" b="0" dirty="0">
                <a:solidFill>
                  <a:srgbClr val="FF66CC"/>
                </a:solidFill>
                <a:latin typeface="Times New Roman" pitchFamily="18" charset="0"/>
                <a:cs typeface="Times New Roman" pitchFamily="18" charset="0"/>
              </a:rPr>
              <a:t> 		      No		        Yes (rarely)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427538" y="3500438"/>
            <a:ext cx="4032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				   </a:t>
            </a: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755650" y="4940300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755650" y="476250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755650" y="9810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AutoShape 29"/>
          <p:cNvSpPr>
            <a:spLocks noChangeArrowheads="1"/>
          </p:cNvSpPr>
          <p:nvPr/>
        </p:nvSpPr>
        <p:spPr bwMode="auto">
          <a:xfrm>
            <a:off x="3933032" y="5294312"/>
            <a:ext cx="125412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0"/>
            <a:ext cx="7543800" cy="457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Important Features of Polio Vaccines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62000" y="533400"/>
            <a:ext cx="7772400" cy="457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Attribute			     Killed (IPV)		Live (OPV)</a:t>
            </a:r>
            <a:endParaRPr lang="en-US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2662" y="452437"/>
            <a:ext cx="5113338" cy="9191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Poliovirus Vaccine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31887" y="1565275"/>
            <a:ext cx="9155113" cy="4530725"/>
          </a:xfrm>
          <a:noFill/>
        </p:spPr>
        <p:txBody>
          <a:bodyPr>
            <a:normAutofit/>
          </a:bodyPr>
          <a:lstStyle/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Adverse reactions ;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local reactions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(IPV)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Vaccine -Associated Paralytic Poliomyelitis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(OPV) </a:t>
            </a:r>
          </a:p>
          <a:p>
            <a:pPr lvl="1" algn="just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adult ,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4 doses of PV; 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2, 4 , 6-18 ms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&amp; 4 - 6 yrs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SzTx/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vaccine ;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IPV, DTaP ,</a:t>
            </a:r>
            <a:r>
              <a:rPr lang="en-US" dirty="0" err="1" smtClean="0">
                <a:effectLst/>
                <a:latin typeface="Times New Roman" pitchFamily="18" charset="0"/>
                <a:cs typeface="Times New Roman" pitchFamily="18" charset="0"/>
              </a:rPr>
              <a:t>Hib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&amp; HB vaccines</a:t>
            </a:r>
          </a:p>
          <a:p>
            <a:pPr algn="just" eaLnBrk="1" hangingPunct="1">
              <a:buSzTx/>
              <a:buFont typeface="Wingdings" pitchFamily="2" charset="2"/>
              <a:buNone/>
            </a:pP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191000" y="2971800"/>
            <a:ext cx="125413" cy="292100"/>
          </a:xfrm>
          <a:prstGeom prst="downArrow">
            <a:avLst>
              <a:gd name="adj1" fmla="val 50000"/>
              <a:gd name="adj2" fmla="val 5822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8373" y="4796135"/>
            <a:ext cx="364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Polio Vaccination of Adults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54102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Travelers to polio-endemic countries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HCW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613" y="5329535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Indications: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1420" y="5953780"/>
            <a:ext cx="1133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IPV </a:t>
            </a:r>
            <a:endParaRPr lang="x-none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3866"/>
            <a:ext cx="8763000" cy="6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Virus neurological diseases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 neurological diseases</a:t>
            </a: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en-US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200" i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600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diseases precipitated by viral infections.</a:t>
            </a:r>
          </a:p>
          <a:p>
            <a:pPr algn="just">
              <a:buNone/>
            </a:pPr>
            <a:r>
              <a:rPr lang="en-US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</a:pPr>
            <a:endParaRPr lang="en-US" sz="3600" b="1" i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None/>
            </a:pPr>
            <a:endParaRPr lang="en-US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6705453" cy="376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154669"/>
            <a:ext cx="67978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Aseptic meningitis , Paralysis &amp;Encephalitis </a:t>
            </a: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rgbClr val="0F6FC6">
                  <a:lumMod val="75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4617B">
                  <a:lumMod val="75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nteroviruses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polioviruses</a:t>
            </a:r>
            <a:r>
              <a:rPr lang="en-US" sz="2400" b="1" dirty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4617B">
                  <a:lumMod val="75000"/>
                </a:srgb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erpes simplex virus 1.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Rabies virus.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Low" eaLnBrk="0" fontAlgn="base" hangingPunct="0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Arboviruses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lang="en-US" sz="2400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dirty="0" smtClean="0">
              <a:solidFill>
                <a:srgbClr val="04617B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189274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rgbClr val="10CF9B">
                    <a:lumMod val="50000"/>
                  </a:srgb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rgbClr val="10CF9B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4267200"/>
            <a:ext cx="533400" cy="15240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i="1" u="sng" dirty="0" smtClean="0">
                <a:solidFill>
                  <a:srgbClr val="FF0000"/>
                </a:solidFill>
                <a:latin typeface="+mn-lt"/>
              </a:rPr>
              <a:t>Viral Encephalitis</a:t>
            </a:r>
            <a:endParaRPr lang="en-US" sz="5400" b="1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Enteroviruses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Herpes viruses.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Rabies virus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Arboviruses.</a:t>
            </a:r>
          </a:p>
          <a:p>
            <a:pPr lvl="1"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Others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95401"/>
            <a:ext cx="2362200" cy="1219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5562"/>
            <a:ext cx="7543799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  <a:latin typeface="+mn-lt"/>
              </a:rPr>
              <a:t>Herpes Simplex Encephalitis</a:t>
            </a:r>
            <a:endParaRPr lang="en-US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280"/>
            <a:ext cx="82296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Caused by;</a:t>
            </a:r>
          </a:p>
          <a:p>
            <a:pPr lvl="1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Herpes simplex virus -1(HSV-1)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GB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DNA , Enveloped , Icosahedral Virus </a:t>
            </a:r>
          </a:p>
          <a:p>
            <a:pPr lvl="1"/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3300"/>
                </a:solidFill>
              </a:rPr>
              <a:t>C/F;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F,H,V ,Seizures &amp; altered mental status.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High mortality rate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Dx;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MRI(temporal lesion)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CSF---Lymph, glucose-N &amp;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Protain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         ---detection of HSV-1 DNA by PCR.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3300"/>
                </a:solidFill>
              </a:rPr>
              <a:t>Rx;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Acyclovir.</a:t>
            </a:r>
          </a:p>
          <a:p>
            <a:pPr>
              <a:buNone/>
            </a:pPr>
            <a:endParaRPr lang="en-US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181600" y="4876800"/>
            <a:ext cx="76200" cy="304800"/>
          </a:xfrm>
          <a:prstGeom prst="up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http://virology-online.com/viruses/hs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14475"/>
            <a:ext cx="2895600" cy="206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1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0400" y="2026384"/>
            <a:ext cx="4267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Rabies 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virus ; </a:t>
            </a:r>
          </a:p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Rhabdoviridae.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810000" y="3746718"/>
            <a:ext cx="3929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s.s (-)RNA genome,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Helical 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nucleocapsid,</a:t>
            </a:r>
          </a:p>
          <a:p>
            <a:pPr>
              <a:spcBef>
                <a:spcPct val="500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Enveloped virus.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76200" y="6044625"/>
            <a:ext cx="3929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Bullet shaped virus  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9_15"/>
          <p:cNvPicPr>
            <a:picLocks noChangeAspect="1" noChangeArrowheads="1"/>
          </p:cNvPicPr>
          <p:nvPr/>
        </p:nvPicPr>
        <p:blipFill>
          <a:blip r:embed="rId2" cstate="print"/>
          <a:srcRect l="63120" t="10802" r="17519" b="3510"/>
          <a:stretch>
            <a:fillRect/>
          </a:stretch>
        </p:blipFill>
        <p:spPr bwMode="auto">
          <a:xfrm>
            <a:off x="7239000" y="1524000"/>
            <a:ext cx="1600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153400" cy="1143000"/>
          </a:xfrm>
          <a:prstGeom prst="rect">
            <a:avLst/>
          </a:prstGeom>
          <a:ln w="3175">
            <a:noFill/>
          </a:ln>
        </p:spPr>
        <p:txBody>
          <a:bodyPr vert="horz">
            <a:norm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sz="5400" b="1" i="1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Rabies encephalitis</a:t>
            </a:r>
            <a:endParaRPr kumimoji="0" lang="en-US" sz="54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238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Malak\Desktop\MALAK (E)\virology picture folders\ZOONSES\rabi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29000" y="1066800"/>
            <a:ext cx="5715000" cy="576834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914400"/>
            <a:ext cx="3962400" cy="706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Epidemiology;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Reservoir;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Major;</a:t>
            </a:r>
          </a:p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Raccoons , Foxes,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Wolves &amp; bats.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Imp ; 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cats &amp; dogs</a:t>
            </a:r>
          </a:p>
          <a:p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i="1" u="sng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4000" i="1" u="sng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953000" y="457200"/>
            <a:ext cx="29718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962400"/>
            <a:ext cx="5181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Bite of a rabid animal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Uncommon route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Inhalation 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in a bat infested cave.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Corneal transplant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Rabies;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fatal acute encephalitis </a:t>
            </a:r>
            <a:endParaRPr lang="en-US" sz="3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zoonotic disease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1-The incubation period: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1-3 m &gt; longer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2-The prodromal phase:</a:t>
            </a:r>
          </a:p>
          <a:p>
            <a:pPr lvl="3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F, H , M , A, N &amp;V.</a:t>
            </a:r>
          </a:p>
          <a:p>
            <a:pPr lvl="3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Abnormal sensation around the wound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3-Neurological phase ;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1-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encephalitis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Nervous , Lacrimation , salivation,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Hydrophobia ,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Convulsion  ,coma &amp; death 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2-Paralytic illness ;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Ascending , Death , Bat.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Recovery; Extremely rare  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  <a:latin typeface="+mn-lt"/>
              </a:rPr>
              <a:t>Laboratory Diagnosis</a:t>
            </a:r>
            <a:endParaRPr lang="en-US" b="1" i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PCR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  </a:t>
            </a:r>
            <a:r>
              <a:rPr lang="en-US" dirty="0" smtClean="0">
                <a:solidFill>
                  <a:srgbClr val="0070C0"/>
                </a:solidFill>
              </a:rPr>
              <a:t>R. RNA in saliva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Rapid virus antigen detection </a:t>
            </a:r>
            <a:r>
              <a:rPr lang="en-US" dirty="0" smtClean="0"/>
              <a:t>( IF 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Neck skin biopsy 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Corneal impressions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    Brain tissue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Histopathology  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Virus cultivation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7030A0"/>
                </a:solidFill>
              </a:rPr>
              <a:t>serology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positive dFA"/>
          <p:cNvPicPr>
            <a:picLocks noChangeAspect="1" noChangeArrowheads="1"/>
          </p:cNvPicPr>
          <p:nvPr/>
        </p:nvPicPr>
        <p:blipFill>
          <a:blip r:embed="rId2" cstate="print"/>
          <a:srcRect l="1070" t="42760"/>
          <a:stretch>
            <a:fillRect/>
          </a:stretch>
        </p:blipFill>
        <p:spPr bwMode="auto">
          <a:xfrm>
            <a:off x="6248400" y="1600200"/>
            <a:ext cx="25908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Dr.Malak\Desktop\MALAK (E)\virology picture folders\ZOONSES\IN r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3048000" cy="18907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3200400"/>
            <a:ext cx="70866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endParaRPr lang="en-US" dirty="0" smtClean="0"/>
          </a:p>
          <a:p>
            <a:pPr marL="342900" indent="-342900">
              <a:spcBef>
                <a:spcPct val="20000"/>
              </a:spcBef>
            </a:pPr>
            <a:endParaRPr lang="en-US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neuronal brain cells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intracytoplasmic inclusions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0070C0"/>
                </a:solidFill>
              </a:rPr>
              <a:t>    (Negri bodies)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8115" y="5574268"/>
            <a:ext cx="403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Negri bodies are diagnostic of rabies.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935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Rabid brain stained with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Fluorescent rabies antibody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+mn-lt"/>
              </a:rPr>
              <a:t>Prevention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Pre-exposure prophylaxis </a:t>
            </a:r>
            <a:r>
              <a:rPr lang="en-US" dirty="0" smtClean="0">
                <a:solidFill>
                  <a:srgbClr val="FF66CC"/>
                </a:solidFill>
              </a:rPr>
              <a:t>(Vaccine)</a:t>
            </a:r>
          </a:p>
          <a:p>
            <a:pPr lvl="1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Persons at increased risk of  rabies 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  e.g. vets, animal handlers 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Post-exposure prophylaxis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Wound treatment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Passive immunization</a:t>
            </a:r>
            <a:r>
              <a:rPr lang="en-US" sz="2000" dirty="0" smtClean="0">
                <a:solidFill>
                  <a:srgbClr val="FFFF00"/>
                </a:solidFill>
              </a:rPr>
              <a:t>;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human  anti-rabies immunoglobulin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around the wound &amp; I M.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66CC"/>
                </a:solidFill>
              </a:rPr>
              <a:t>Active immunization;</a:t>
            </a:r>
          </a:p>
          <a:p>
            <a:pPr marL="640080" lvl="2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    </a:t>
            </a:r>
            <a:r>
              <a:rPr lang="en-US" sz="2000" dirty="0" smtClean="0">
                <a:solidFill>
                  <a:srgbClr val="0070C0"/>
                </a:solidFill>
              </a:rPr>
              <a:t>Human Diploid Cell Vaccine (HDCV)**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    5 - 6  doses </a:t>
            </a:r>
          </a:p>
          <a:p>
            <a:endParaRPr lang="en-US" sz="20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14271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i="1" dirty="0" smtClean="0">
                <a:solidFill>
                  <a:srgbClr val="7030A0"/>
                </a:solidFill>
              </a:rPr>
              <a:t>Control measures 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against canine rabies include;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Stray animals control.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 Vaccination of domestic animals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448" y="1739900"/>
            <a:ext cx="2300118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4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OBJECTIVES;</a:t>
            </a:r>
            <a:endParaRPr lang="en-US" sz="44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5995" y="1154669"/>
            <a:ext cx="67978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viral infections of the CNS.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septic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meningitis , Paralysis &amp;Encephalitis </a:t>
            </a: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Low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nteroviruses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&amp; polioviruses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erpes simplex virus 1. 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abies virus.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ü"/>
              <a:tabLst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rboviruses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GB" sz="2400" b="1" dirty="0" smtClean="0">
                <a:solidFill>
                  <a:srgbClr val="C00000"/>
                </a:solidFill>
                <a:latin typeface="Times New Roman" pitchFamily="18" charset="0"/>
              </a:rPr>
              <a:t>West Nile virus)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4189274"/>
            <a:ext cx="342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structure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Epidemiology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Pathogenesis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clinical presentations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Lab diagnosis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533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69875" algn="r"/>
                <a:tab pos="1260475" algn="r"/>
              </a:tabLst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Treatment &amp; prevention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5105400" y="4267200"/>
            <a:ext cx="533400" cy="1524000"/>
          </a:xfrm>
          <a:prstGeom prst="righ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67098"/>
            <a:ext cx="8382000" cy="44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43668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thropod –</a:t>
            </a:r>
            <a:r>
              <a:rPr lang="en-US" sz="4800" i="1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bo</a:t>
            </a:r>
            <a:r>
              <a:rPr lang="en-US" sz="4800" i="1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rne Viruses</a:t>
            </a:r>
            <a:r>
              <a:rPr lang="en-US" sz="36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viruses &gt; 500 Vs </a:t>
            </a:r>
            <a: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99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Epidemiology: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Wild birds </a:t>
            </a:r>
            <a:r>
              <a:rPr lang="x-none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Mammals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Vector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Mosquito, ticks&amp; Sandfly 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dirty="0" smtClean="0">
              <a:solidFill>
                <a:srgbClr val="FF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None/>
            </a:pPr>
            <a:r>
              <a:rPr lang="en-US" dirty="0" smtClean="0">
                <a:solidFill>
                  <a:srgbClr val="FF6600"/>
                </a:solidFill>
                <a:effectLst/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 bite of infected vector</a:t>
            </a:r>
          </a:p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 typeface="Wingdings" pitchFamily="2" charset="2"/>
              <a:buChar char="v"/>
            </a:pPr>
            <a:r>
              <a:rPr lang="en-US" sz="39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Infections</a:t>
            </a:r>
          </a:p>
          <a:p>
            <a:pPr marL="975360" lvl="1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Asymptomatic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marL="975360" lvl="1" indent="-609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Fever, Rash &amp; arthralgia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Hemorrhagic fever  ± hepatitis </a:t>
            </a:r>
          </a:p>
          <a:p>
            <a:pPr marL="990600" lvl="1" indent="-533400">
              <a:buClr>
                <a:srgbClr val="FF0000"/>
              </a:buClr>
              <a:buFont typeface="Wingdings" pitchFamily="2" charset="2"/>
              <a:buAutoNum type="arabicParenR"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CNS disease </a:t>
            </a:r>
          </a:p>
          <a:p>
            <a:pPr marL="990600" lvl="1" indent="-533400">
              <a:buClr>
                <a:srgbClr val="FF0000"/>
              </a:buClr>
              <a:buNone/>
            </a:pP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(meningitis &amp; encephalitis)</a:t>
            </a:r>
          </a:p>
          <a:p>
            <a:pPr marL="609600" lvl="1" indent="-6096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Tx/>
              <a:buNone/>
            </a:pPr>
            <a:r>
              <a:rPr lang="en-US" sz="26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 descr="http://www.interhomeopathy.org/images/gallery/235-nm_ticks_070614_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2019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4950" y="2667000"/>
            <a:ext cx="22542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6553200" cy="51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ArboVs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associated with CNS disease: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</p:nvPr>
        </p:nvGraphicFramePr>
        <p:xfrm>
          <a:off x="7937" y="685800"/>
          <a:ext cx="9136063" cy="6316358"/>
        </p:xfrm>
        <a:graphic>
          <a:graphicData uri="http://schemas.openxmlformats.org/drawingml/2006/table">
            <a:tbl>
              <a:tblPr/>
              <a:tblGrid>
                <a:gridCol w="4087885"/>
                <a:gridCol w="1364710"/>
                <a:gridCol w="1701984"/>
                <a:gridCol w="1981484"/>
              </a:tblGrid>
              <a:tr h="536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Virus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Vector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Reservoir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Distribution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Eastern equine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Western equine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encephalitis  WEEV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Venezuelan equine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VEEV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0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Japanese encephalitis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Pigs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64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Murray Valley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encephalitis 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Australia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West  Nile  V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Mosquito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Birds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Europe, Africa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Middle East Asia, America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9906000" cy="1143000"/>
          </a:xfrm>
        </p:spPr>
        <p:txBody>
          <a:bodyPr>
            <a:normAutofit/>
          </a:bodyPr>
          <a:lstStyle/>
          <a:p>
            <a:pPr algn="l" eaLnBrk="1" hangingPunct="1"/>
            <a:endParaRPr lang="en-US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 descr="19_12"/>
          <p:cNvPicPr>
            <a:picLocks noChangeAspect="1" noChangeArrowheads="1"/>
          </p:cNvPicPr>
          <p:nvPr/>
        </p:nvPicPr>
        <p:blipFill>
          <a:blip r:embed="rId2" cstate="print"/>
          <a:srcRect l="323" t="8354" b="21843"/>
          <a:stretch>
            <a:fillRect/>
          </a:stretch>
        </p:blipFill>
        <p:spPr bwMode="auto">
          <a:xfrm>
            <a:off x="838200" y="1143000"/>
            <a:ext cx="73390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19_12"/>
          <p:cNvPicPr>
            <a:picLocks noChangeAspect="1" noChangeArrowheads="1"/>
          </p:cNvPicPr>
          <p:nvPr/>
        </p:nvPicPr>
        <p:blipFill>
          <a:blip r:embed="rId2" cstate="print"/>
          <a:srcRect l="15547" t="80000" r="22269" b="8888"/>
          <a:stretch>
            <a:fillRect/>
          </a:stretch>
        </p:blipFill>
        <p:spPr bwMode="auto">
          <a:xfrm>
            <a:off x="381000" y="5449887"/>
            <a:ext cx="81534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ttp://www.mosquito.org/images/v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36838"/>
            <a:ext cx="48006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1066800" y="471487"/>
            <a:ext cx="4324350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GB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West Nile virus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19201"/>
            <a:ext cx="9144000" cy="1142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Flaviviridae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Febrile illness               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meningitis</a:t>
            </a:r>
            <a:r>
              <a:rPr lang="en-US" sz="3200" dirty="0" smtClean="0">
                <a:solidFill>
                  <a:srgbClr val="002060"/>
                </a:solidFill>
              </a:rPr>
              <a:t> ,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encephalitis 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3048000" y="2057400"/>
            <a:ext cx="1223962" cy="142875"/>
          </a:xfrm>
          <a:prstGeom prst="rightArrow">
            <a:avLst>
              <a:gd name="adj1" fmla="val 50000"/>
              <a:gd name="adj2" fmla="val 214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962150"/>
            <a:ext cx="6477000" cy="2609850"/>
          </a:xfrm>
        </p:spPr>
        <p:txBody>
          <a:bodyPr>
            <a:normAutofit/>
          </a:bodyPr>
          <a:lstStyle/>
          <a:p>
            <a:pPr marL="990600" lvl="1" indent="-533400">
              <a:buFont typeface="Wingdings" pitchFamily="2" charset="2"/>
              <a:buAutoNum type="alphaUcPeriod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Isolation</a:t>
            </a:r>
            <a:r>
              <a:rPr lang="en-US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(Gold standard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                  (Reference Lab)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 -	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IgM -AB</a:t>
            </a:r>
            <a:r>
              <a:rPr lang="en-US" sz="2800" baseline="300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ELISA, IF: (most used) 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 - </a:t>
            </a: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Arbovirus RNA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by RT-PCR 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Laboratory Diagnosis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337" y="68262"/>
            <a:ext cx="3268663" cy="769938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435975" cy="6453187"/>
          </a:xfrm>
          <a:noFill/>
        </p:spPr>
        <p:txBody>
          <a:bodyPr>
            <a:normAutofit/>
          </a:bodyPr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endParaRPr lang="en-US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Vector Control:</a:t>
            </a:r>
            <a:r>
              <a:rPr lang="en-US" dirty="0" smtClean="0">
                <a:solidFill>
                  <a:srgbClr val="8A2CA4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Elimination of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vector breading sites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using insecticides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Avoidance contact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with vectors </a:t>
            </a: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 repellants , net )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en-US" sz="3200" b="1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Vaccines: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Tick-borne encephalitis vaccine</a:t>
            </a:r>
          </a:p>
          <a:p>
            <a:pPr marL="990600" lvl="1" indent="-533400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Japanese encephalitis vaccine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endParaRPr lang="en-US" sz="36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9" descr="mos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950" y="4000500"/>
            <a:ext cx="4210050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مياه داخل المنازل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932363" y="549275"/>
            <a:ext cx="4211637" cy="3024188"/>
          </a:xfrm>
          <a:prstGeom prst="rect">
            <a:avLst/>
          </a:prstGeom>
          <a:noFill/>
          <a:ln w="222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spc="-100" dirty="0">
                <a:ln w="3200">
                  <a:solidFill>
                    <a:srgbClr val="DBF5F9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n-ea"/>
                <a:cs typeface="Century Gothic"/>
              </a:rPr>
              <a:t>Reference books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753" y="2105992"/>
            <a:ext cx="3477047" cy="449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05992"/>
            <a:ext cx="3200400" cy="468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9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35013"/>
            <a:ext cx="8229600" cy="712787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6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itis</a:t>
            </a:r>
            <a:endParaRPr lang="en-US" sz="6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41910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</a:rPr>
              <a:t>    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Caused by: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 smtClean="0">
              <a:solidFill>
                <a:schemeClr val="bg2">
                  <a:lumMod val="40000"/>
                  <a:lumOff val="60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nfectious </a:t>
            </a:r>
            <a:r>
              <a:rPr lang="en-US" sz="3200" dirty="0" smtClean="0">
                <a:solidFill>
                  <a:srgbClr val="FF0000"/>
                </a:solidFill>
              </a:rPr>
              <a:t>agents ;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bacteria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viruses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 fungi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protozoa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dirty="0" smtClean="0"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on-infectious agents.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3200" dirty="0">
              <a:effectLst/>
            </a:endParaRPr>
          </a:p>
        </p:txBody>
      </p:sp>
      <p:pic>
        <p:nvPicPr>
          <p:cNvPr id="18437" name="Picture 5" descr="meninges_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124200" cy="4495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00626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876800" y="3581400"/>
            <a:ext cx="4038600" cy="310189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057400" y="-685800"/>
            <a:ext cx="5295900" cy="874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Lucida Sans"/>
              </a:rPr>
              <a:t> </a:t>
            </a:r>
            <a:endParaRPr lang="en-US" sz="44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Lucida San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28600" y="3581400"/>
            <a:ext cx="4114800" cy="3124200"/>
            <a:chOff x="144" y="1104"/>
            <a:chExt cx="2544" cy="1920"/>
          </a:xfrm>
        </p:grpSpPr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144" y="1104"/>
              <a:ext cx="2544" cy="192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1"/>
            </a:grad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584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1314"/>
              <a:ext cx="1710" cy="2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FFFF"/>
                  </a:solidFill>
                  <a:latin typeface="Bookman Old Style"/>
                </a:rPr>
                <a:t>Viral Meningitis</a:t>
              </a:r>
            </a:p>
          </p:txBody>
        </p:sp>
      </p:grpSp>
      <p:sp>
        <p:nvSpPr>
          <p:cNvPr id="35846" name="WordArt 6"/>
          <p:cNvSpPr>
            <a:spLocks noChangeArrowheads="1" noChangeShapeType="1" noTextEdit="1"/>
          </p:cNvSpPr>
          <p:nvPr/>
        </p:nvSpPr>
        <p:spPr bwMode="auto">
          <a:xfrm>
            <a:off x="5257800" y="3914775"/>
            <a:ext cx="34290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Bookman Old Style"/>
              </a:rPr>
              <a:t>Bacterial Meningitis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304800" y="4501277"/>
            <a:ext cx="403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Aseptic meningitis </a:t>
            </a:r>
          </a:p>
          <a:p>
            <a:pPr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  Caused </a:t>
            </a: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by virus.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Less severe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Resolves without specific 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treatment within a week or two</a:t>
            </a:r>
          </a:p>
          <a:p>
            <a:pPr algn="l"/>
            <a:endParaRPr lang="en-US" b="1" i="1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  <a:latin typeface="Garamond" pitchFamily="18" charset="0"/>
              </a:rPr>
              <a:t>    </a:t>
            </a:r>
            <a:endParaRPr lang="en-US" dirty="0">
              <a:solidFill>
                <a:schemeClr val="tx1"/>
              </a:solidFill>
              <a:latin typeface="Garamond" pitchFamily="18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charset="0"/>
              </a:rPr>
              <a:t>  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181600" y="4281487"/>
            <a:ext cx="35052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Caused by bacteria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Quite severe and may result in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a) brain damage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b) hearing loss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   c) learning disability</a:t>
            </a:r>
          </a:p>
          <a:p>
            <a:pPr algn="l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Garamond" pitchFamily="18" charset="0"/>
              </a:rPr>
              <a:t> It would also causes death!</a:t>
            </a:r>
          </a:p>
          <a:p>
            <a:pPr algn="l"/>
            <a:endParaRPr lang="en-US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24" descr="mening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"/>
            <a:ext cx="9144000" cy="312419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  <p:bldP spid="35846" grpId="0" animBg="1"/>
      <p:bldP spid="35848" grpId="0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GB" sz="4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fluid (CSF) analysis ;</a:t>
            </a:r>
            <a:endParaRPr lang="en-GB" sz="48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52400" y="1600200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sz="2800" dirty="0"/>
          </a:p>
        </p:txBody>
      </p:sp>
      <p:pic>
        <p:nvPicPr>
          <p:cNvPr id="37897" name="Picture 9" descr="CSF lumbar pun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3886200" cy="4343400"/>
          </a:xfrm>
          <a:prstGeom prst="rect">
            <a:avLst/>
          </a:prstGeom>
          <a:noFill/>
        </p:spPr>
      </p:pic>
      <p:graphicFrame>
        <p:nvGraphicFramePr>
          <p:cNvPr id="5" name="Group 67"/>
          <p:cNvGraphicFramePr>
            <a:graphicFrameLocks/>
          </p:cNvGraphicFramePr>
          <p:nvPr/>
        </p:nvGraphicFramePr>
        <p:xfrm>
          <a:off x="3962400" y="1356994"/>
          <a:ext cx="5029200" cy="5127308"/>
        </p:xfrm>
        <a:graphic>
          <a:graphicData uri="http://schemas.openxmlformats.org/drawingml/2006/table">
            <a:tbl>
              <a:tblPr/>
              <a:tblGrid>
                <a:gridCol w="1257300"/>
                <a:gridCol w="1181100"/>
                <a:gridCol w="1333500"/>
                <a:gridCol w="12573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Septic meningitis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Colour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Cloudy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Cells/mm</a:t>
                      </a:r>
                      <a:r>
                        <a:rPr kumimoji="0" lang="en-GB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&lt;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increase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100-1000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Lymphocytes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High/v. 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200-20,000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Neutrophils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Glucose mg/dl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45-85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Low&lt;45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Protein   mg/dl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Normal/high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High&gt;100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Causes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Viruses* 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Bacteria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i="1" u="sng" dirty="0" smtClean="0">
                <a:solidFill>
                  <a:srgbClr val="FF3300"/>
                </a:solidFill>
                <a:latin typeface="Times New Roman" pitchFamily="18" charset="0"/>
              </a:rPr>
              <a:t>Viral Meningitis (Aseptic meningitis)</a:t>
            </a:r>
            <a:endParaRPr lang="en-US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609600" y="2247138"/>
            <a:ext cx="701040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Etiological Agents: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Enteroviruses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.**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Other 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Mumps virus 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Arboviruses.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Herpes viruses.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Human Immunodeficiency Virus.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….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>
                <a:latin typeface="Garamond" pitchFamily="18" charset="0"/>
              </a:rPr>
              <a:t/>
            </a:r>
            <a:br>
              <a:rPr lang="en-US" b="1" i="1" dirty="0" smtClean="0">
                <a:latin typeface="Garamond" pitchFamily="18" charset="0"/>
              </a:rPr>
            </a:br>
            <a:r>
              <a:rPr lang="en-US" sz="8000" b="1" i="1" u="sng" dirty="0" smtClean="0">
                <a:solidFill>
                  <a:srgbClr val="FF0000"/>
                </a:solidFill>
                <a:latin typeface="Garamond" pitchFamily="18" charset="0"/>
              </a:rPr>
              <a:t>Enteroviruses</a:t>
            </a:r>
            <a:r>
              <a:rPr lang="en-US" b="1" i="1" u="sng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US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900113" y="1844675"/>
            <a:ext cx="741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x-none" b="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52600" y="5819775"/>
            <a:ext cx="6337300" cy="428625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0" dirty="0">
                <a:latin typeface="Times New Roman" pitchFamily="18" charset="0"/>
                <a:cs typeface="Times New Roman" pitchFamily="18" charset="0"/>
              </a:rPr>
              <a:t>Nonenveloped , icosahedral , ss (+) RNA</a:t>
            </a:r>
            <a:endParaRPr lang="x-none" sz="2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6" descr="picorn 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73212"/>
            <a:ext cx="41910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718370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b="1" i="1" dirty="0" smtClean="0">
                <a:latin typeface="Garamond" pitchFamily="18" charset="0"/>
              </a:rPr>
              <a:t>- </a:t>
            </a:r>
            <a:r>
              <a:rPr lang="en-US" sz="32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Picornaviridae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Include ;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Poliovirus(1, 2&amp;3 types)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Coxsackieviruses (A&amp;B)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Echoviruses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Enteroviruses (68-71)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0" y="4419600"/>
            <a:ext cx="3810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90675"/>
            <a:ext cx="6096000" cy="51149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Human </a:t>
            </a:r>
          </a:p>
          <a:p>
            <a:pPr eaLnBrk="1" hangingPunct="1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en-US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Spread </a:t>
            </a:r>
            <a:r>
              <a:rPr lang="en-US" sz="2800" dirty="0" smtClean="0">
                <a:solidFill>
                  <a:srgbClr val="FFFF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Fecal - oral route (mainly)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Inhalation of Infectious aerosols</a:t>
            </a:r>
          </a:p>
          <a:p>
            <a:pPr lvl="1" eaLnBrk="1" hangingPunct="1">
              <a:buFontTx/>
              <a:buNone/>
            </a:pP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(Crowded, Poor hygiene &amp; Sanitation)</a:t>
            </a:r>
          </a:p>
          <a:p>
            <a:pPr lvl="1" eaLnBrk="1" hangingPunct="1">
              <a:buFontTx/>
              <a:buNone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children &gt; adults</a:t>
            </a:r>
          </a:p>
          <a:p>
            <a:pPr eaLnBrk="1" hangingPunct="1">
              <a:buSzTx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Seasonal distribution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buSzTx/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summer &amp; fall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2471738" y="547688"/>
            <a:ext cx="58864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Epidemiology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11437</TotalTime>
  <Words>1211</Words>
  <Application>Microsoft Office PowerPoint</Application>
  <PresentationFormat>On-screen Show (4:3)</PresentationFormat>
  <Paragraphs>462</Paragraphs>
  <Slides>37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Bookman Old Style</vt:lpstr>
      <vt:lpstr>Calibri</vt:lpstr>
      <vt:lpstr>Century Gothic</vt:lpstr>
      <vt:lpstr>Constantia</vt:lpstr>
      <vt:lpstr>Garamond</vt:lpstr>
      <vt:lpstr>Lucida Sans</vt:lpstr>
      <vt:lpstr>Tahoma</vt:lpstr>
      <vt:lpstr>Times New Roman</vt:lpstr>
      <vt:lpstr>Wingdings</vt:lpstr>
      <vt:lpstr>Wingdings 2</vt:lpstr>
      <vt:lpstr>Flow</vt:lpstr>
      <vt:lpstr>PowerPoint Presentation</vt:lpstr>
      <vt:lpstr>Virus neurological diseases:</vt:lpstr>
      <vt:lpstr>OBJECTIVES;</vt:lpstr>
      <vt:lpstr>Meningitis</vt:lpstr>
      <vt:lpstr>PowerPoint Presentation</vt:lpstr>
      <vt:lpstr>Cerebrospinal fluid (CSF) analysis ;</vt:lpstr>
      <vt:lpstr>Viral Meningitis (Aseptic meningitis)</vt:lpstr>
      <vt:lpstr> Enteroviruses </vt:lpstr>
      <vt:lpstr>PowerPoint Presentation</vt:lpstr>
      <vt:lpstr>PowerPoint Presentation</vt:lpstr>
      <vt:lpstr>Enteroviral infections</vt:lpstr>
      <vt:lpstr>PowerPoint Presentation</vt:lpstr>
      <vt:lpstr>PowerPoint Presentation</vt:lpstr>
      <vt:lpstr>PowerPoint Presentation</vt:lpstr>
      <vt:lpstr>Lab Diagnosis of Enteroviruses</vt:lpstr>
      <vt:lpstr>Management</vt:lpstr>
      <vt:lpstr>PowerPoint Presentation</vt:lpstr>
      <vt:lpstr>Poliovirus Vaccine </vt:lpstr>
      <vt:lpstr>PowerPoint Presentation</vt:lpstr>
      <vt:lpstr>PowerPoint Presentation</vt:lpstr>
      <vt:lpstr>OBJECTIVES;</vt:lpstr>
      <vt:lpstr>Viral Encephalitis</vt:lpstr>
      <vt:lpstr>Herpes Simplex Encephalitis</vt:lpstr>
      <vt:lpstr>Herpes Simplex Encephalitis</vt:lpstr>
      <vt:lpstr>PowerPoint Presentation</vt:lpstr>
      <vt:lpstr>PowerPoint Presentation</vt:lpstr>
      <vt:lpstr>Rabies; A fatal acute encephalitis </vt:lpstr>
      <vt:lpstr>Laboratory Diagnosis</vt:lpstr>
      <vt:lpstr>Prevention </vt:lpstr>
      <vt:lpstr>PowerPoint Presentation</vt:lpstr>
      <vt:lpstr>Arthropod –borne Viruses   Arboviruses &gt; 500 Vs  </vt:lpstr>
      <vt:lpstr>ArboVs associated with CNS disease:</vt:lpstr>
      <vt:lpstr>PowerPoint Presentation</vt:lpstr>
      <vt:lpstr>PowerPoint Presentation</vt:lpstr>
      <vt:lpstr>Laboratory Diagnosis</vt:lpstr>
      <vt:lpstr>Prevention  </vt:lpstr>
      <vt:lpstr>Reference books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Dr.Malak</dc:creator>
  <cp:lastModifiedBy>Malak Mohsen El-Hazmi</cp:lastModifiedBy>
  <cp:revision>127</cp:revision>
  <cp:lastPrinted>2018-10-18T08:29:10Z</cp:lastPrinted>
  <dcterms:created xsi:type="dcterms:W3CDTF">2011-07-01T21:56:14Z</dcterms:created>
  <dcterms:modified xsi:type="dcterms:W3CDTF">2019-10-24T07:49:39Z</dcterms:modified>
</cp:coreProperties>
</file>