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56" r:id="rId2"/>
    <p:sldId id="287" r:id="rId3"/>
    <p:sldId id="288" r:id="rId4"/>
    <p:sldId id="257" r:id="rId5"/>
    <p:sldId id="300" r:id="rId6"/>
    <p:sldId id="303" r:id="rId7"/>
    <p:sldId id="302" r:id="rId8"/>
    <p:sldId id="304" r:id="rId9"/>
    <p:sldId id="305" r:id="rId10"/>
    <p:sldId id="312" r:id="rId11"/>
    <p:sldId id="307" r:id="rId12"/>
    <p:sldId id="308" r:id="rId13"/>
    <p:sldId id="306" r:id="rId14"/>
    <p:sldId id="309" r:id="rId15"/>
    <p:sldId id="310" r:id="rId16"/>
    <p:sldId id="311" r:id="rId17"/>
    <p:sldId id="294" r:id="rId18"/>
    <p:sldId id="260" r:id="rId19"/>
    <p:sldId id="313" r:id="rId20"/>
    <p:sldId id="298" r:id="rId21"/>
    <p:sldId id="271" r:id="rId22"/>
    <p:sldId id="281" r:id="rId23"/>
    <p:sldId id="297" r:id="rId24"/>
    <p:sldId id="265" r:id="rId25"/>
    <p:sldId id="286" r:id="rId26"/>
    <p:sldId id="299" r:id="rId27"/>
    <p:sldId id="292" r:id="rId28"/>
    <p:sldId id="274" r:id="rId29"/>
    <p:sldId id="268" r:id="rId30"/>
    <p:sldId id="266" r:id="rId31"/>
    <p:sldId id="293" r:id="rId32"/>
    <p:sldId id="267" r:id="rId33"/>
    <p:sldId id="283" r:id="rId34"/>
    <p:sldId id="276" r:id="rId35"/>
    <p:sldId id="314" r:id="rId36"/>
    <p:sldId id="284" r:id="rId37"/>
    <p:sldId id="279" r:id="rId38"/>
    <p:sldId id="275" r:id="rId39"/>
    <p:sldId id="277" r:id="rId40"/>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932" autoAdjust="0"/>
  </p:normalViewPr>
  <p:slideViewPr>
    <p:cSldViewPr>
      <p:cViewPr varScale="1">
        <p:scale>
          <a:sx n="55" d="100"/>
          <a:sy n="55" d="100"/>
        </p:scale>
        <p:origin x="-80" y="-25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572"/>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F2291944-6221-4C27-8087-A1A52B75A199}" type="datetimeFigureOut">
              <a:rPr lang="en-US"/>
              <a:pPr>
                <a:defRPr/>
              </a:pPr>
              <a:t>10/5/2019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itchFamily="34" charset="0"/>
              </a:defRPr>
            </a:lvl1pPr>
          </a:lstStyle>
          <a:p>
            <a:fld id="{3709CB2A-636E-4E63-BC62-BB3AD9A2DEBF}"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p:spPr>
      </p:sp>
      <p:sp>
        <p:nvSpPr>
          <p:cNvPr id="40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4100" name="Slide Number Placeholder 3"/>
          <p:cNvSpPr>
            <a:spLocks noGrp="1"/>
          </p:cNvSpPr>
          <p:nvPr>
            <p:ph type="sldNum" sz="quarter" idx="5"/>
          </p:nvPr>
        </p:nvSpPr>
        <p:spPr bwMode="auto">
          <a:noFill/>
          <a:ln>
            <a:miter lim="800000"/>
            <a:headEnd/>
            <a:tailEnd/>
          </a:ln>
        </p:spPr>
        <p:txBody>
          <a:bodyPr/>
          <a:lstStyle/>
          <a:p>
            <a:fld id="{B01E0080-D36C-4F5D-AB8C-0B03A7993710}" type="slidenum">
              <a:rPr lang="en-US" altLang="en-US"/>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43012" name="Slide Number Placeholder 3"/>
          <p:cNvSpPr>
            <a:spLocks noGrp="1"/>
          </p:cNvSpPr>
          <p:nvPr>
            <p:ph type="sldNum" sz="quarter" idx="5"/>
          </p:nvPr>
        </p:nvSpPr>
        <p:spPr bwMode="auto">
          <a:noFill/>
          <a:ln>
            <a:miter lim="800000"/>
            <a:headEnd/>
            <a:tailEnd/>
          </a:ln>
        </p:spPr>
        <p:txBody>
          <a:bodyPr/>
          <a:lstStyle/>
          <a:p>
            <a:fld id="{47E56BE9-0004-4AD4-A51D-DA8FD5AA5B07}" type="slidenum">
              <a:rPr lang="en-US" altLang="en-US"/>
              <a:pPr/>
              <a:t>15</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45060" name="Slide Number Placeholder 3"/>
          <p:cNvSpPr>
            <a:spLocks noGrp="1"/>
          </p:cNvSpPr>
          <p:nvPr>
            <p:ph type="sldNum" sz="quarter" idx="5"/>
          </p:nvPr>
        </p:nvSpPr>
        <p:spPr bwMode="auto">
          <a:noFill/>
          <a:ln>
            <a:miter lim="800000"/>
            <a:headEnd/>
            <a:tailEnd/>
          </a:ln>
        </p:spPr>
        <p:txBody>
          <a:bodyPr/>
          <a:lstStyle/>
          <a:p>
            <a:fld id="{B5E94B5A-6E1E-48DE-B852-CFF359FFA9FE}" type="slidenum">
              <a:rPr lang="en-US" altLang="en-US"/>
              <a:pPr/>
              <a:t>16</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p:spPr>
      </p:sp>
      <p:sp>
        <p:nvSpPr>
          <p:cNvPr id="194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9460" name="Slide Number Placeholder 3"/>
          <p:cNvSpPr>
            <a:spLocks noGrp="1"/>
          </p:cNvSpPr>
          <p:nvPr>
            <p:ph type="sldNum" sz="quarter" idx="5"/>
          </p:nvPr>
        </p:nvSpPr>
        <p:spPr bwMode="auto">
          <a:noFill/>
          <a:ln>
            <a:miter lim="800000"/>
            <a:headEnd/>
            <a:tailEnd/>
          </a:ln>
        </p:spPr>
        <p:txBody>
          <a:bodyPr/>
          <a:lstStyle/>
          <a:p>
            <a:fld id="{EA2B687D-C40E-4ADE-9E3A-B3CBE5674159}" type="slidenum">
              <a:rPr lang="en-US" altLang="en-US"/>
              <a:pPr/>
              <a:t>18</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p:spPr>
      </p:sp>
      <p:sp>
        <p:nvSpPr>
          <p:cNvPr id="194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9460" name="Slide Number Placeholder 3"/>
          <p:cNvSpPr>
            <a:spLocks noGrp="1"/>
          </p:cNvSpPr>
          <p:nvPr>
            <p:ph type="sldNum" sz="quarter" idx="5"/>
          </p:nvPr>
        </p:nvSpPr>
        <p:spPr bwMode="auto">
          <a:noFill/>
          <a:ln>
            <a:miter lim="800000"/>
            <a:headEnd/>
            <a:tailEnd/>
          </a:ln>
        </p:spPr>
        <p:txBody>
          <a:bodyPr/>
          <a:lstStyle/>
          <a:p>
            <a:fld id="{EA2B687D-C40E-4ADE-9E3A-B3CBE5674159}" type="slidenum">
              <a:rPr lang="en-US" altLang="en-US"/>
              <a:pPr/>
              <a:t>19</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smtClean="0"/>
          </a:p>
        </p:txBody>
      </p:sp>
      <p:sp>
        <p:nvSpPr>
          <p:cNvPr id="22532" name="Slide Number Placeholder 3"/>
          <p:cNvSpPr>
            <a:spLocks noGrp="1"/>
          </p:cNvSpPr>
          <p:nvPr>
            <p:ph type="sldNum" sz="quarter" idx="5"/>
          </p:nvPr>
        </p:nvSpPr>
        <p:spPr bwMode="auto">
          <a:noFill/>
          <a:ln>
            <a:miter lim="800000"/>
            <a:headEnd/>
            <a:tailEnd/>
          </a:ln>
        </p:spPr>
        <p:txBody>
          <a:bodyPr/>
          <a:lstStyle/>
          <a:p>
            <a:fld id="{FB858282-14F8-41C1-B1E0-09CAF95FBDCA}" type="slidenum">
              <a:rPr lang="en-US" altLang="en-US"/>
              <a:pPr/>
              <a:t>21</a:t>
            </a:fld>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smtClean="0"/>
          </a:p>
        </p:txBody>
      </p:sp>
      <p:sp>
        <p:nvSpPr>
          <p:cNvPr id="24580" name="Slide Number Placeholder 3"/>
          <p:cNvSpPr>
            <a:spLocks noGrp="1"/>
          </p:cNvSpPr>
          <p:nvPr>
            <p:ph type="sldNum" sz="quarter" idx="5"/>
          </p:nvPr>
        </p:nvSpPr>
        <p:spPr bwMode="auto">
          <a:noFill/>
          <a:ln>
            <a:miter lim="800000"/>
            <a:headEnd/>
            <a:tailEnd/>
          </a:ln>
        </p:spPr>
        <p:txBody>
          <a:bodyPr/>
          <a:lstStyle/>
          <a:p>
            <a:fld id="{D35C88E8-779C-4304-AC8D-FDEA66F7C57E}" type="slidenum">
              <a:rPr lang="en-US" altLang="en-US"/>
              <a:pPr/>
              <a:t>22</a:t>
            </a:fld>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en-US" smtClean="0"/>
              <a:t>In the </a:t>
            </a:r>
            <a:r>
              <a:rPr lang="en-US" altLang="en-US" i="1" smtClean="0"/>
              <a:t>Chiari I malformation,</a:t>
            </a:r>
            <a:r>
              <a:rPr lang="en-US" altLang="en-US" smtClean="0"/>
              <a:t> low-lying cerebellar tonsils extend through the foramen magnum at the base of the skull. This can lead to obstruction of CSF flow and compression of the medulla, resulting in symptoms of headache or cranial nerve deficits. Increasing the space for the tissue through neurosurgery can alleviate the symptoms</a:t>
            </a:r>
          </a:p>
        </p:txBody>
      </p:sp>
      <p:sp>
        <p:nvSpPr>
          <p:cNvPr id="48132" name="Slide Number Placeholder 3"/>
          <p:cNvSpPr>
            <a:spLocks noGrp="1"/>
          </p:cNvSpPr>
          <p:nvPr>
            <p:ph type="sldNum" sz="quarter" idx="5"/>
          </p:nvPr>
        </p:nvSpPr>
        <p:spPr bwMode="auto">
          <a:noFill/>
          <a:ln>
            <a:miter lim="800000"/>
            <a:headEnd/>
            <a:tailEnd/>
          </a:ln>
        </p:spPr>
        <p:txBody>
          <a:bodyPr/>
          <a:lstStyle/>
          <a:p>
            <a:fld id="{2EB7094E-27E8-47ED-948E-2BE1594A40A5}" type="slidenum">
              <a:rPr lang="en-US" altLang="en-US"/>
              <a:pPr/>
              <a:t>24</a:t>
            </a:fld>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smtClean="0"/>
          </a:p>
        </p:txBody>
      </p:sp>
      <p:sp>
        <p:nvSpPr>
          <p:cNvPr id="50180" name="Slide Number Placeholder 3"/>
          <p:cNvSpPr>
            <a:spLocks noGrp="1"/>
          </p:cNvSpPr>
          <p:nvPr>
            <p:ph type="sldNum" sz="quarter" idx="5"/>
          </p:nvPr>
        </p:nvSpPr>
        <p:spPr bwMode="auto">
          <a:noFill/>
          <a:ln>
            <a:miter lim="800000"/>
            <a:headEnd/>
            <a:tailEnd/>
          </a:ln>
        </p:spPr>
        <p:txBody>
          <a:bodyPr/>
          <a:lstStyle/>
          <a:p>
            <a:fld id="{C52ED450-DACE-4640-A4CF-F6B2011F374A}" type="slidenum">
              <a:rPr lang="en-US" altLang="en-US"/>
              <a:pPr/>
              <a:t>25</a:t>
            </a:fld>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smtClean="0"/>
          </a:p>
        </p:txBody>
      </p:sp>
      <p:sp>
        <p:nvSpPr>
          <p:cNvPr id="61444" name="Slide Number Placeholder 3"/>
          <p:cNvSpPr>
            <a:spLocks noGrp="1"/>
          </p:cNvSpPr>
          <p:nvPr>
            <p:ph type="sldNum" sz="quarter" idx="5"/>
          </p:nvPr>
        </p:nvSpPr>
        <p:spPr bwMode="auto">
          <a:noFill/>
          <a:ln>
            <a:miter lim="800000"/>
            <a:headEnd/>
            <a:tailEnd/>
          </a:ln>
        </p:spPr>
        <p:txBody>
          <a:bodyPr/>
          <a:lstStyle/>
          <a:p>
            <a:fld id="{8FFAA802-35DF-4E38-8B81-AB39EBC17A99}" type="slidenum">
              <a:rPr lang="en-US" altLang="en-US"/>
              <a:pPr/>
              <a:t>28</a:t>
            </a:fld>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smtClean="0"/>
          </a:p>
        </p:txBody>
      </p:sp>
      <p:sp>
        <p:nvSpPr>
          <p:cNvPr id="54276" name="Slide Number Placeholder 3"/>
          <p:cNvSpPr>
            <a:spLocks noGrp="1"/>
          </p:cNvSpPr>
          <p:nvPr>
            <p:ph type="sldNum" sz="quarter" idx="5"/>
          </p:nvPr>
        </p:nvSpPr>
        <p:spPr bwMode="auto">
          <a:noFill/>
          <a:ln>
            <a:miter lim="800000"/>
            <a:headEnd/>
            <a:tailEnd/>
          </a:ln>
        </p:spPr>
        <p:txBody>
          <a:bodyPr/>
          <a:lstStyle/>
          <a:p>
            <a:fld id="{68393386-9BC1-4D21-8E42-69B92A31B317}" type="slidenum">
              <a:rPr lang="en-US" altLang="en-US"/>
              <a:pPr/>
              <a:t>29</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p:spPr>
      </p:sp>
      <p:sp>
        <p:nvSpPr>
          <p:cNvPr id="717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smtClean="0"/>
          </a:p>
        </p:txBody>
      </p:sp>
      <p:sp>
        <p:nvSpPr>
          <p:cNvPr id="7172" name="Slide Number Placeholder 3"/>
          <p:cNvSpPr>
            <a:spLocks noGrp="1"/>
          </p:cNvSpPr>
          <p:nvPr>
            <p:ph type="sldNum" sz="quarter" idx="5"/>
          </p:nvPr>
        </p:nvSpPr>
        <p:spPr bwMode="auto">
          <a:noFill/>
          <a:ln>
            <a:miter lim="800000"/>
            <a:headEnd/>
            <a:tailEnd/>
          </a:ln>
        </p:spPr>
        <p:txBody>
          <a:bodyPr/>
          <a:lstStyle/>
          <a:p>
            <a:fld id="{C5355253-ABF5-4BD7-8AA9-2E507696F4CE}" type="slidenum">
              <a:rPr lang="en-US" altLang="en-US"/>
              <a:pPr/>
              <a:t>3</a:t>
            </a:fld>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56324" name="Slide Number Placeholder 3"/>
          <p:cNvSpPr>
            <a:spLocks noGrp="1"/>
          </p:cNvSpPr>
          <p:nvPr>
            <p:ph type="sldNum" sz="quarter" idx="5"/>
          </p:nvPr>
        </p:nvSpPr>
        <p:spPr bwMode="auto">
          <a:noFill/>
          <a:ln>
            <a:miter lim="800000"/>
            <a:headEnd/>
            <a:tailEnd/>
          </a:ln>
        </p:spPr>
        <p:txBody>
          <a:bodyPr/>
          <a:lstStyle/>
          <a:p>
            <a:fld id="{17279228-013B-4E98-8230-DB0A53BAB65A}" type="slidenum">
              <a:rPr lang="en-US" altLang="en-US"/>
              <a:pPr/>
              <a:t>30</a:t>
            </a:fld>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59396" name="Slide Number Placeholder 3"/>
          <p:cNvSpPr>
            <a:spLocks noGrp="1"/>
          </p:cNvSpPr>
          <p:nvPr>
            <p:ph type="sldNum" sz="quarter" idx="5"/>
          </p:nvPr>
        </p:nvSpPr>
        <p:spPr bwMode="auto">
          <a:noFill/>
          <a:ln>
            <a:miter lim="800000"/>
            <a:headEnd/>
            <a:tailEnd/>
          </a:ln>
        </p:spPr>
        <p:txBody>
          <a:bodyPr/>
          <a:lstStyle/>
          <a:p>
            <a:fld id="{E039E515-64AA-4679-A922-B9B3AAF05669}" type="slidenum">
              <a:rPr lang="en-US" altLang="en-US"/>
              <a:pPr/>
              <a:t>32</a:t>
            </a:fld>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smtClean="0"/>
          </a:p>
        </p:txBody>
      </p:sp>
      <p:sp>
        <p:nvSpPr>
          <p:cNvPr id="63492" name="Slide Number Placeholder 3"/>
          <p:cNvSpPr>
            <a:spLocks noGrp="1"/>
          </p:cNvSpPr>
          <p:nvPr>
            <p:ph type="sldNum" sz="quarter" idx="5"/>
          </p:nvPr>
        </p:nvSpPr>
        <p:spPr bwMode="auto">
          <a:noFill/>
          <a:ln>
            <a:miter lim="800000"/>
            <a:headEnd/>
            <a:tailEnd/>
          </a:ln>
        </p:spPr>
        <p:txBody>
          <a:bodyPr/>
          <a:lstStyle/>
          <a:p>
            <a:fld id="{7AF7190D-FDE5-4A91-BD5A-F99F5F173203}" type="slidenum">
              <a:rPr lang="en-US" altLang="en-US"/>
              <a:pPr/>
              <a:t>33</a:t>
            </a:fld>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ltLang="en-US" smtClean="0"/>
              <a:t>ventricles are enlarged - severe dementia, inability to walk, and incontinence - despite very low intracranial pressure. </a:t>
            </a:r>
          </a:p>
          <a:p>
            <a:r>
              <a:rPr lang="en-US" altLang="en-US" smtClean="0"/>
              <a:t>trauma, tumour, haemorrhage, meningitis, whole brain radiation, as well as other brain pathology that affects the compliance of the brain parenchyma. </a:t>
            </a:r>
          </a:p>
        </p:txBody>
      </p:sp>
      <p:sp>
        <p:nvSpPr>
          <p:cNvPr id="65540" name="Slide Number Placeholder 3"/>
          <p:cNvSpPr>
            <a:spLocks noGrp="1"/>
          </p:cNvSpPr>
          <p:nvPr>
            <p:ph type="sldNum" sz="quarter" idx="5"/>
          </p:nvPr>
        </p:nvSpPr>
        <p:spPr bwMode="auto">
          <a:noFill/>
          <a:ln>
            <a:miter lim="800000"/>
            <a:headEnd/>
            <a:tailEnd/>
          </a:ln>
        </p:spPr>
        <p:txBody>
          <a:bodyPr/>
          <a:lstStyle/>
          <a:p>
            <a:fld id="{A0491090-B1DB-4095-9E7A-5A840BC3AB12}" type="slidenum">
              <a:rPr lang="en-US" altLang="en-US"/>
              <a:pPr/>
              <a:t>34</a:t>
            </a:fld>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p:spPr>
      </p:sp>
      <p:sp>
        <p:nvSpPr>
          <p:cNvPr id="6758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smtClean="0"/>
          </a:p>
        </p:txBody>
      </p:sp>
      <p:sp>
        <p:nvSpPr>
          <p:cNvPr id="67588" name="Slide Number Placeholder 3"/>
          <p:cNvSpPr>
            <a:spLocks noGrp="1"/>
          </p:cNvSpPr>
          <p:nvPr>
            <p:ph type="sldNum" sz="quarter" idx="5"/>
          </p:nvPr>
        </p:nvSpPr>
        <p:spPr bwMode="auto">
          <a:noFill/>
          <a:ln>
            <a:miter lim="800000"/>
            <a:headEnd/>
            <a:tailEnd/>
          </a:ln>
        </p:spPr>
        <p:txBody>
          <a:bodyPr/>
          <a:lstStyle/>
          <a:p>
            <a:fld id="{5952130D-19DC-4D79-8CAE-6A6BA4CA9C86}" type="slidenum">
              <a:rPr lang="en-US" altLang="en-US"/>
              <a:pPr/>
              <a:t>36</a:t>
            </a:fld>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696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smtClean="0"/>
          </a:p>
        </p:txBody>
      </p:sp>
      <p:sp>
        <p:nvSpPr>
          <p:cNvPr id="69636" name="Slide Number Placeholder 3"/>
          <p:cNvSpPr>
            <a:spLocks noGrp="1"/>
          </p:cNvSpPr>
          <p:nvPr>
            <p:ph type="sldNum" sz="quarter" idx="5"/>
          </p:nvPr>
        </p:nvSpPr>
        <p:spPr bwMode="auto">
          <a:noFill/>
          <a:ln>
            <a:miter lim="800000"/>
            <a:headEnd/>
            <a:tailEnd/>
          </a:ln>
        </p:spPr>
        <p:txBody>
          <a:bodyPr/>
          <a:lstStyle/>
          <a:p>
            <a:fld id="{B60C15C8-7409-446C-85B3-B5528D86AD9E}" type="slidenum">
              <a:rPr lang="en-US" altLang="en-US"/>
              <a:pPr/>
              <a:t>37</a:t>
            </a:fld>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p:spPr>
      </p:sp>
      <p:sp>
        <p:nvSpPr>
          <p:cNvPr id="7168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smtClean="0"/>
          </a:p>
        </p:txBody>
      </p:sp>
      <p:sp>
        <p:nvSpPr>
          <p:cNvPr id="71684" name="Slide Number Placeholder 3"/>
          <p:cNvSpPr>
            <a:spLocks noGrp="1"/>
          </p:cNvSpPr>
          <p:nvPr>
            <p:ph type="sldNum" sz="quarter" idx="5"/>
          </p:nvPr>
        </p:nvSpPr>
        <p:spPr bwMode="auto">
          <a:noFill/>
          <a:ln>
            <a:miter lim="800000"/>
            <a:headEnd/>
            <a:tailEnd/>
          </a:ln>
        </p:spPr>
        <p:txBody>
          <a:bodyPr/>
          <a:lstStyle/>
          <a:p>
            <a:fld id="{FD3DB216-9893-4B65-9EF3-A40BAD71FAF6}" type="slidenum">
              <a:rPr lang="en-US" altLang="en-US"/>
              <a:pPr/>
              <a:t>38</a:t>
            </a:fld>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smtClean="0"/>
          </a:p>
        </p:txBody>
      </p:sp>
      <p:sp>
        <p:nvSpPr>
          <p:cNvPr id="73732" name="Slide Number Placeholder 3"/>
          <p:cNvSpPr>
            <a:spLocks noGrp="1"/>
          </p:cNvSpPr>
          <p:nvPr>
            <p:ph type="sldNum" sz="quarter" idx="5"/>
          </p:nvPr>
        </p:nvSpPr>
        <p:spPr bwMode="auto">
          <a:noFill/>
          <a:ln>
            <a:miter lim="800000"/>
            <a:headEnd/>
            <a:tailEnd/>
          </a:ln>
        </p:spPr>
        <p:txBody>
          <a:bodyPr/>
          <a:lstStyle/>
          <a:p>
            <a:fld id="{852C8825-D188-4EFD-9586-14988110180B}" type="slidenum">
              <a:rPr lang="en-US" altLang="en-US"/>
              <a:pPr/>
              <a:t>39</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p:spPr>
      </p:sp>
      <p:sp>
        <p:nvSpPr>
          <p:cNvPr id="122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12292" name="Slide Number Placeholder 3"/>
          <p:cNvSpPr>
            <a:spLocks noGrp="1"/>
          </p:cNvSpPr>
          <p:nvPr>
            <p:ph type="sldNum" sz="quarter" idx="5"/>
          </p:nvPr>
        </p:nvSpPr>
        <p:spPr bwMode="auto">
          <a:noFill/>
          <a:ln>
            <a:miter lim="800000"/>
            <a:headEnd/>
            <a:tailEnd/>
          </a:ln>
        </p:spPr>
        <p:txBody>
          <a:bodyPr/>
          <a:lstStyle/>
          <a:p>
            <a:fld id="{29868BAE-4C6D-495C-AC95-4AA300E8D081}" type="slidenum">
              <a:rPr lang="en-US" altLang="en-US"/>
              <a:pPr/>
              <a:t>4</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0724" name="Slide Number Placeholder 3"/>
          <p:cNvSpPr>
            <a:spLocks noGrp="1"/>
          </p:cNvSpPr>
          <p:nvPr>
            <p:ph type="sldNum" sz="quarter" idx="5"/>
          </p:nvPr>
        </p:nvSpPr>
        <p:spPr bwMode="auto">
          <a:noFill/>
          <a:ln>
            <a:miter lim="800000"/>
            <a:headEnd/>
            <a:tailEnd/>
          </a:ln>
        </p:spPr>
        <p:txBody>
          <a:bodyPr/>
          <a:lstStyle/>
          <a:p>
            <a:fld id="{F492DF2F-1858-45D1-8C20-8C8831A71390}" type="slidenum">
              <a:rPr lang="en-US" altLang="en-US"/>
              <a:pPr/>
              <a:t>6</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smtClean="0"/>
          </a:p>
        </p:txBody>
      </p:sp>
      <p:sp>
        <p:nvSpPr>
          <p:cNvPr id="28676" name="Slide Number Placeholder 3"/>
          <p:cNvSpPr>
            <a:spLocks noGrp="1"/>
          </p:cNvSpPr>
          <p:nvPr>
            <p:ph type="sldNum" sz="quarter" idx="5"/>
          </p:nvPr>
        </p:nvSpPr>
        <p:spPr bwMode="auto">
          <a:noFill/>
          <a:ln>
            <a:miter lim="800000"/>
            <a:headEnd/>
            <a:tailEnd/>
          </a:ln>
        </p:spPr>
        <p:txBody>
          <a:bodyPr/>
          <a:lstStyle/>
          <a:p>
            <a:fld id="{99253DAB-403F-4D11-A0EC-68E859522FFA}" type="slidenum">
              <a:rPr lang="en-US" altLang="en-US"/>
              <a:pPr/>
              <a:t>7</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2772" name="Slide Number Placeholder 3"/>
          <p:cNvSpPr>
            <a:spLocks noGrp="1"/>
          </p:cNvSpPr>
          <p:nvPr>
            <p:ph type="sldNum" sz="quarter" idx="5"/>
          </p:nvPr>
        </p:nvSpPr>
        <p:spPr bwMode="auto">
          <a:noFill/>
          <a:ln>
            <a:miter lim="800000"/>
            <a:headEnd/>
            <a:tailEnd/>
          </a:ln>
        </p:spPr>
        <p:txBody>
          <a:bodyPr/>
          <a:lstStyle/>
          <a:p>
            <a:fld id="{06D6B894-ADFF-4DDC-BA58-A2A50E0A6542}" type="slidenum">
              <a:rPr lang="en-US" altLang="en-US"/>
              <a:pPr/>
              <a:t>8</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4820" name="Slide Number Placeholder 3"/>
          <p:cNvSpPr>
            <a:spLocks noGrp="1"/>
          </p:cNvSpPr>
          <p:nvPr>
            <p:ph type="sldNum" sz="quarter" idx="5"/>
          </p:nvPr>
        </p:nvSpPr>
        <p:spPr bwMode="auto">
          <a:noFill/>
          <a:ln>
            <a:miter lim="800000"/>
            <a:headEnd/>
            <a:tailEnd/>
          </a:ln>
        </p:spPr>
        <p:txBody>
          <a:bodyPr/>
          <a:lstStyle/>
          <a:p>
            <a:fld id="{C9781929-F2C9-4ED1-BA20-96926A4415C3}" type="slidenum">
              <a:rPr lang="en-US" altLang="en-US"/>
              <a:pPr/>
              <a:t>9</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6868" name="Slide Number Placeholder 3"/>
          <p:cNvSpPr>
            <a:spLocks noGrp="1"/>
          </p:cNvSpPr>
          <p:nvPr>
            <p:ph type="sldNum" sz="quarter" idx="5"/>
          </p:nvPr>
        </p:nvSpPr>
        <p:spPr bwMode="auto">
          <a:noFill/>
          <a:ln>
            <a:miter lim="800000"/>
            <a:headEnd/>
            <a:tailEnd/>
          </a:ln>
        </p:spPr>
        <p:txBody>
          <a:bodyPr/>
          <a:lstStyle/>
          <a:p>
            <a:fld id="{FC989A9B-2AEA-4206-9227-AB5A4E5DF95E}" type="slidenum">
              <a:rPr lang="en-US" altLang="en-US"/>
              <a:pPr/>
              <a:t>13</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smtClean="0"/>
          </a:p>
        </p:txBody>
      </p:sp>
      <p:sp>
        <p:nvSpPr>
          <p:cNvPr id="40964" name="Slide Number Placeholder 3"/>
          <p:cNvSpPr>
            <a:spLocks noGrp="1"/>
          </p:cNvSpPr>
          <p:nvPr>
            <p:ph type="sldNum" sz="quarter" idx="5"/>
          </p:nvPr>
        </p:nvSpPr>
        <p:spPr bwMode="auto">
          <a:noFill/>
          <a:ln>
            <a:miter lim="800000"/>
            <a:headEnd/>
            <a:tailEnd/>
          </a:ln>
        </p:spPr>
        <p:txBody>
          <a:bodyPr/>
          <a:lstStyle/>
          <a:p>
            <a:fld id="{636ECDA2-E373-4659-8836-0997F9FC9A4B}" type="slidenum">
              <a:rPr lang="en-US" altLang="en-US"/>
              <a:pPr/>
              <a:t>14</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2D2D7310-3B0E-4178-AE68-FB64D2D6B306}" type="datetimeFigureOut">
              <a:rPr lang="en-US"/>
              <a:pPr>
                <a:defRPr/>
              </a:pPr>
              <a:t>10/5/2019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64B8E1A3-4E04-433D-AAC0-50DE9B5C5CFA}"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F288094-9EF6-4C27-A19F-656F951E69F2}" type="datetimeFigureOut">
              <a:rPr lang="en-US"/>
              <a:pPr>
                <a:defRPr/>
              </a:pPr>
              <a:t>10/5/2019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C33FB8DC-2795-45F0-AF45-143CA87AB334}" type="slidenum">
              <a:rPr lang="en-US" altLang="en-US"/>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4839C5C-CF97-422A-B875-5F43846E225A}" type="datetimeFigureOut">
              <a:rPr lang="en-US"/>
              <a:pPr>
                <a:defRPr/>
              </a:pPr>
              <a:t>10/5/2019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05D919D1-37DE-4746-B0D0-F139A976F7C9}" type="slidenum">
              <a:rPr lang="en-US" altLang="en-US"/>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0CC2BFC-F08F-4F5A-BDAB-1ABC0953649E}" type="datetimeFigureOut">
              <a:rPr lang="en-US"/>
              <a:pPr>
                <a:defRPr/>
              </a:pPr>
              <a:t>10/5/2019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2C7EBAA8-6983-4D3F-912E-D5BF53D84974}" type="slidenum">
              <a:rPr lang="en-US" altLang="en-US"/>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2EC4F50-302C-460F-BEDE-9A08E61BC76E}" type="datetimeFigureOut">
              <a:rPr lang="en-US"/>
              <a:pPr>
                <a:defRPr/>
              </a:pPr>
              <a:t>10/5/2019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AF33C095-4588-49CA-85F8-76981251A3DE}" type="slidenum">
              <a:rPr lang="en-US" altLang="en-US"/>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954054D0-5E8A-46E6-B5BE-214F41B3C86B}" type="datetimeFigureOut">
              <a:rPr lang="en-US"/>
              <a:pPr>
                <a:defRPr/>
              </a:pPr>
              <a:t>10/5/2019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B6FF96A1-B0A4-4167-B022-71AED33AFE06}" type="slidenum">
              <a:rPr lang="en-US" altLang="en-US"/>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2E0258B-8D7F-43CA-9F6B-BB8A30C533FA}" type="datetimeFigureOut">
              <a:rPr lang="en-US"/>
              <a:pPr>
                <a:defRPr/>
              </a:pPr>
              <a:t>10/5/2019</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AF3DA010-CF12-4B95-B15D-B2E70A9ACC1C}" type="slidenum">
              <a:rPr lang="en-US" altLang="en-US"/>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23ADECB5-678A-4493-A3FB-C25F84E0CEB7}" type="datetimeFigureOut">
              <a:rPr lang="en-US"/>
              <a:pPr>
                <a:defRPr/>
              </a:pPr>
              <a:t>10/5/2019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513F8AB7-0EA4-43A6-96A5-1E0D3188917E}" type="slidenum">
              <a:rPr lang="en-US" altLang="en-US"/>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4A6EA7F-AE04-461E-A4C9-06F478350692}" type="datetimeFigureOut">
              <a:rPr lang="en-US"/>
              <a:pPr>
                <a:defRPr/>
              </a:pPr>
              <a:t>10/5/2019</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46987C47-00EA-4575-A54C-EB4F9206FADA}" type="slidenum">
              <a:rPr lang="en-US" altLang="en-US"/>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B15DFB1-FF88-485C-BAA2-8CCE6BE7332E}" type="datetimeFigureOut">
              <a:rPr lang="en-US"/>
              <a:pPr>
                <a:defRPr/>
              </a:pPr>
              <a:t>10/5/2019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B9E2EC3E-E9FD-43CB-8573-4DDCB0C5015F}" type="slidenum">
              <a:rPr lang="en-US" altLang="en-US"/>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65FD67E-F320-4034-8703-16F1DF8243DA}" type="datetimeFigureOut">
              <a:rPr lang="en-US"/>
              <a:pPr>
                <a:defRPr/>
              </a:pPr>
              <a:t>10/5/2019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DCE8550A-034F-448A-8D17-0EDAE75B8FC3}" type="slidenum">
              <a:rPr lang="en-US" altLang="en-US"/>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EE8C7A4F-6A3E-47A3-90FC-27E84924F435}" type="datetimeFigureOut">
              <a:rPr lang="en-US"/>
              <a:pPr>
                <a:defRPr/>
              </a:pPr>
              <a:t>10/5/2019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FFFFFF"/>
                </a:solidFill>
                <a:latin typeface="Calibri" pitchFamily="34" charset="0"/>
              </a:defRPr>
            </a:lvl1pPr>
          </a:lstStyle>
          <a:p>
            <a:fld id="{4CFA4A5B-6471-481A-8444-1116FD9F2FA0}" type="slidenum">
              <a:rPr lang="en-US" altLang="en-US"/>
              <a:pPr/>
              <a:t>‹#›</a:t>
            </a:fld>
            <a:endParaRPr lang="en-US" alt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a:xfrm>
            <a:off x="838200" y="762000"/>
            <a:ext cx="7772400" cy="1470025"/>
          </a:xfrm>
        </p:spPr>
        <p:txBody>
          <a:bodyPr/>
          <a:lstStyle/>
          <a:p>
            <a:pPr eaLnBrk="1" hangingPunct="1"/>
            <a:r>
              <a:rPr lang="en-US" altLang="en-US" dirty="0" smtClean="0"/>
              <a:t>Congenital malformations and hydrocephalus</a:t>
            </a:r>
          </a:p>
        </p:txBody>
      </p:sp>
      <p:sp>
        <p:nvSpPr>
          <p:cNvPr id="3" name="Subtitle 2"/>
          <p:cNvSpPr>
            <a:spLocks noGrp="1"/>
          </p:cNvSpPr>
          <p:nvPr>
            <p:ph type="subTitle" idx="1"/>
          </p:nvPr>
        </p:nvSpPr>
        <p:spPr>
          <a:xfrm>
            <a:off x="304800" y="4495800"/>
            <a:ext cx="4419600" cy="1752600"/>
          </a:xfrm>
        </p:spPr>
        <p:txBody>
          <a:bodyPr rtlCol="0">
            <a:normAutofit/>
          </a:bodyPr>
          <a:lstStyle/>
          <a:p>
            <a:pPr algn="l" eaLnBrk="1" fontAlgn="auto" hangingPunct="1">
              <a:spcAft>
                <a:spcPts val="0"/>
              </a:spcAft>
              <a:defRPr/>
            </a:pPr>
            <a:r>
              <a:rPr lang="en-US" dirty="0" err="1" smtClean="0"/>
              <a:t>Maha</a:t>
            </a:r>
            <a:r>
              <a:rPr lang="en-US" dirty="0" smtClean="0"/>
              <a:t> </a:t>
            </a:r>
            <a:r>
              <a:rPr lang="en-US" dirty="0" err="1" smtClean="0"/>
              <a:t>Arafah</a:t>
            </a:r>
            <a:endParaRPr lang="en-US" dirty="0" smtClean="0"/>
          </a:p>
        </p:txBody>
      </p:sp>
      <p:sp>
        <p:nvSpPr>
          <p:cNvPr id="4" name="Rectangle 3"/>
          <p:cNvSpPr/>
          <p:nvPr/>
        </p:nvSpPr>
        <p:spPr>
          <a:xfrm>
            <a:off x="533400" y="152400"/>
            <a:ext cx="2438400" cy="646331"/>
          </a:xfrm>
          <a:prstGeom prst="rect">
            <a:avLst/>
          </a:prstGeom>
        </p:spPr>
        <p:txBody>
          <a:bodyPr wrap="square">
            <a:spAutoFit/>
          </a:bodyPr>
          <a:lstStyle/>
          <a:p>
            <a:pPr eaLnBrk="1" fontAlgn="auto" hangingPunct="1">
              <a:spcAft>
                <a:spcPts val="0"/>
              </a:spcAft>
              <a:defRPr/>
            </a:pPr>
            <a:r>
              <a:rPr lang="en-US" dirty="0"/>
              <a:t>CNS  2019</a:t>
            </a:r>
          </a:p>
          <a:p>
            <a:pPr eaLnBrk="1" fontAlgn="auto" hangingPunct="1">
              <a:spcAft>
                <a:spcPts val="0"/>
              </a:spcAft>
              <a:defRPr/>
            </a:pPr>
            <a:r>
              <a:rPr lang="en-US" dirty="0"/>
              <a:t>Pathology</a:t>
            </a:r>
          </a:p>
        </p:txBody>
      </p:sp>
      <p:pic>
        <p:nvPicPr>
          <p:cNvPr id="5" name="Picture 2"/>
          <p:cNvPicPr>
            <a:picLocks noChangeAspect="1" noChangeArrowheads="1"/>
          </p:cNvPicPr>
          <p:nvPr/>
        </p:nvPicPr>
        <p:blipFill>
          <a:blip r:embed="rId3" cstate="print"/>
          <a:srcRect/>
          <a:stretch>
            <a:fillRect/>
          </a:stretch>
        </p:blipFill>
        <p:spPr bwMode="auto">
          <a:xfrm>
            <a:off x="4797765" y="2286000"/>
            <a:ext cx="4063660" cy="4572000"/>
          </a:xfrm>
          <a:prstGeom prst="rect">
            <a:avLst/>
          </a:prstGeom>
          <a:noFill/>
          <a:ln w="9525">
            <a:noFill/>
            <a:miter lim="800000"/>
            <a:headEnd/>
            <a:tailEnd/>
          </a:ln>
        </p:spPr>
      </p:pic>
      <p:sp>
        <p:nvSpPr>
          <p:cNvPr id="6" name="Rectangle 5"/>
          <p:cNvSpPr/>
          <p:nvPr/>
        </p:nvSpPr>
        <p:spPr>
          <a:xfrm>
            <a:off x="2667000" y="5257800"/>
            <a:ext cx="2895600" cy="1200329"/>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en-US" altLang="en-US" dirty="0"/>
              <a:t>C</a:t>
            </a:r>
            <a:r>
              <a:rPr lang="en-US" altLang="en-US" dirty="0" smtClean="0"/>
              <a:t>ongenital </a:t>
            </a:r>
            <a:r>
              <a:rPr lang="en-US" altLang="en-US" dirty="0" err="1" smtClean="0"/>
              <a:t>malfomation</a:t>
            </a:r>
            <a:endParaRPr lang="en-US" altLang="en-US" dirty="0" smtClean="0"/>
          </a:p>
          <a:p>
            <a:r>
              <a:rPr lang="en-US" altLang="en-US" dirty="0" smtClean="0"/>
              <a:t>	Page: 860 to 862</a:t>
            </a:r>
          </a:p>
          <a:p>
            <a:r>
              <a:rPr lang="en-US" altLang="en-US" dirty="0" smtClean="0"/>
              <a:t>Hydrocephalus</a:t>
            </a:r>
          </a:p>
          <a:p>
            <a:pPr lvl="1"/>
            <a:r>
              <a:rPr lang="en-US" altLang="en-US" dirty="0" smtClean="0"/>
              <a:t>	Page: 851 </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Neural tube defect</a:t>
            </a:r>
            <a:endParaRPr lang="en-US" dirty="0"/>
          </a:p>
        </p:txBody>
      </p:sp>
      <p:sp>
        <p:nvSpPr>
          <p:cNvPr id="3" name="Content Placeholder 2"/>
          <p:cNvSpPr>
            <a:spLocks noGrp="1"/>
          </p:cNvSpPr>
          <p:nvPr>
            <p:ph idx="1"/>
          </p:nvPr>
        </p:nvSpPr>
        <p:spPr>
          <a:xfrm>
            <a:off x="457200" y="1219200"/>
            <a:ext cx="8229600" cy="4525963"/>
          </a:xfrm>
        </p:spPr>
        <p:txBody>
          <a:bodyPr/>
          <a:lstStyle/>
          <a:p>
            <a:r>
              <a:rPr lang="en-US" sz="2800" dirty="0" smtClean="0"/>
              <a:t>The most common defects involve the posterior end of the neural tube, from which the spinal cord forms. </a:t>
            </a:r>
          </a:p>
          <a:p>
            <a:r>
              <a:rPr lang="en-US" sz="2800" dirty="0" smtClean="0"/>
              <a:t>These can range from asymptomatic bony defects </a:t>
            </a:r>
            <a:r>
              <a:rPr lang="en-US" sz="2800" i="1" dirty="0" smtClean="0"/>
              <a:t>(</a:t>
            </a:r>
            <a:r>
              <a:rPr lang="en-US" sz="2800" i="1" dirty="0" err="1" smtClean="0"/>
              <a:t>spina</a:t>
            </a:r>
            <a:r>
              <a:rPr lang="en-US" sz="2800" i="1" dirty="0" smtClean="0"/>
              <a:t> bifida </a:t>
            </a:r>
            <a:r>
              <a:rPr lang="en-US" sz="2800" i="1" dirty="0" err="1" smtClean="0"/>
              <a:t>occulta</a:t>
            </a:r>
            <a:r>
              <a:rPr lang="en-US" sz="2800" i="1" dirty="0" smtClean="0"/>
              <a:t>)</a:t>
            </a:r>
            <a:r>
              <a:rPr lang="en-US" sz="2800" dirty="0" smtClean="0"/>
              <a:t> to </a:t>
            </a:r>
            <a:r>
              <a:rPr lang="en-US" sz="2800" i="1" dirty="0" err="1" smtClean="0"/>
              <a:t>spina</a:t>
            </a:r>
            <a:r>
              <a:rPr lang="en-US" sz="2800" i="1" dirty="0" smtClean="0"/>
              <a:t> bifida</a:t>
            </a:r>
            <a:r>
              <a:rPr lang="en-US" sz="2800" dirty="0" smtClean="0"/>
              <a:t>, a severe malformation consisting of a flat, disorganized segment of spinal cord associated with an overlying </a:t>
            </a:r>
            <a:r>
              <a:rPr lang="en-US" sz="2800" dirty="0" err="1" smtClean="0"/>
              <a:t>meningeal</a:t>
            </a:r>
            <a:r>
              <a:rPr lang="en-US" sz="2800" dirty="0" smtClean="0"/>
              <a:t> </a:t>
            </a:r>
            <a:r>
              <a:rPr lang="en-US" sz="2800" dirty="0" err="1" smtClean="0"/>
              <a:t>outpouching</a:t>
            </a:r>
            <a:r>
              <a:rPr lang="en-US" sz="2800" dirty="0" smtClean="0"/>
              <a:t>.</a:t>
            </a:r>
          </a:p>
          <a:p>
            <a:endParaRPr lang="en-US" sz="2800" dirty="0"/>
          </a:p>
        </p:txBody>
      </p:sp>
      <p:sp>
        <p:nvSpPr>
          <p:cNvPr id="4" name="TextBox 3"/>
          <p:cNvSpPr txBox="1"/>
          <p:nvPr/>
        </p:nvSpPr>
        <p:spPr>
          <a:xfrm>
            <a:off x="15875" y="0"/>
            <a:ext cx="3443288" cy="369888"/>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defRPr/>
            </a:pPr>
            <a:r>
              <a:rPr lang="en-US" altLang="en-US" dirty="0"/>
              <a:t>1. CNS congenital malformation</a:t>
            </a:r>
            <a:endParaRPr lang="en-US" dirty="0"/>
          </a:p>
        </p:txBody>
      </p:sp>
      <p:pic>
        <p:nvPicPr>
          <p:cNvPr id="5" name="Picture 4"/>
          <p:cNvPicPr>
            <a:picLocks noChangeAspect="1" noChangeArrowheads="1"/>
          </p:cNvPicPr>
          <p:nvPr/>
        </p:nvPicPr>
        <p:blipFill>
          <a:blip r:embed="rId2" cstate="print"/>
          <a:srcRect/>
          <a:stretch>
            <a:fillRect/>
          </a:stretch>
        </p:blipFill>
        <p:spPr bwMode="auto">
          <a:xfrm>
            <a:off x="838200" y="4495800"/>
            <a:ext cx="7467600" cy="2128838"/>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457200" y="515938"/>
            <a:ext cx="8229600" cy="1143000"/>
          </a:xfrm>
        </p:spPr>
        <p:txBody>
          <a:bodyPr/>
          <a:lstStyle/>
          <a:p>
            <a:r>
              <a:rPr lang="en-US" altLang="en-US" dirty="0" smtClean="0"/>
              <a:t>Neural tube defect</a:t>
            </a:r>
            <a:br>
              <a:rPr lang="en-US" altLang="en-US" dirty="0" smtClean="0"/>
            </a:br>
            <a:r>
              <a:rPr lang="en-US" altLang="en-US" dirty="0" smtClean="0"/>
              <a:t>1. </a:t>
            </a:r>
            <a:r>
              <a:rPr lang="en-US" altLang="en-US" dirty="0" err="1" smtClean="0"/>
              <a:t>Spina</a:t>
            </a:r>
            <a:r>
              <a:rPr lang="en-US" altLang="en-US" dirty="0" smtClean="0"/>
              <a:t> bifida </a:t>
            </a:r>
            <a:r>
              <a:rPr lang="en-US" altLang="en-US" dirty="0" err="1" smtClean="0"/>
              <a:t>occulta</a:t>
            </a:r>
            <a:endParaRPr lang="en-US" altLang="en-US" dirty="0" smtClean="0"/>
          </a:p>
        </p:txBody>
      </p:sp>
      <p:sp>
        <p:nvSpPr>
          <p:cNvPr id="37891" name="Content Placeholder 2"/>
          <p:cNvSpPr>
            <a:spLocks noGrp="1"/>
          </p:cNvSpPr>
          <p:nvPr>
            <p:ph idx="1"/>
          </p:nvPr>
        </p:nvSpPr>
        <p:spPr>
          <a:xfrm>
            <a:off x="609600" y="2332037"/>
            <a:ext cx="3429000" cy="4525963"/>
          </a:xfrm>
        </p:spPr>
        <p:txBody>
          <a:bodyPr/>
          <a:lstStyle/>
          <a:p>
            <a:r>
              <a:rPr lang="en-US" dirty="0" smtClean="0"/>
              <a:t>Asymptomatic bony defects </a:t>
            </a:r>
            <a:endParaRPr lang="en-US" altLang="en-US" dirty="0" smtClean="0"/>
          </a:p>
        </p:txBody>
      </p:sp>
      <p:pic>
        <p:nvPicPr>
          <p:cNvPr id="37892" name="Picture 2"/>
          <p:cNvPicPr>
            <a:picLocks noChangeAspect="1" noChangeArrowheads="1"/>
          </p:cNvPicPr>
          <p:nvPr/>
        </p:nvPicPr>
        <p:blipFill>
          <a:blip r:embed="rId2" cstate="print"/>
          <a:srcRect l="4167" t="-2309" b="5931"/>
          <a:stretch>
            <a:fillRect/>
          </a:stretch>
        </p:blipFill>
        <p:spPr bwMode="auto">
          <a:xfrm>
            <a:off x="3657600" y="1981200"/>
            <a:ext cx="5257800" cy="4572000"/>
          </a:xfrm>
          <a:prstGeom prst="rect">
            <a:avLst/>
          </a:prstGeom>
          <a:noFill/>
          <a:ln w="9525">
            <a:noFill/>
            <a:miter lim="800000"/>
            <a:headEnd/>
            <a:tailEnd/>
          </a:ln>
        </p:spPr>
      </p:pic>
      <p:sp>
        <p:nvSpPr>
          <p:cNvPr id="5" name="TextBox 4"/>
          <p:cNvSpPr txBox="1"/>
          <p:nvPr/>
        </p:nvSpPr>
        <p:spPr>
          <a:xfrm>
            <a:off x="15875" y="0"/>
            <a:ext cx="3443288" cy="369888"/>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defRPr/>
            </a:pPr>
            <a:r>
              <a:rPr lang="en-US" altLang="en-US" dirty="0"/>
              <a:t>1. CNS congenital malformation</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304800" y="295275"/>
            <a:ext cx="8382000" cy="1219200"/>
          </a:xfrm>
        </p:spPr>
        <p:txBody>
          <a:bodyPr/>
          <a:lstStyle/>
          <a:p>
            <a:r>
              <a:rPr lang="en-US" altLang="en-US" sz="3600" smtClean="0"/>
              <a:t>Neural tube defect</a:t>
            </a:r>
            <a:br>
              <a:rPr lang="en-US" altLang="en-US" sz="3600" smtClean="0"/>
            </a:br>
            <a:r>
              <a:rPr lang="en-US" altLang="en-US" sz="3600" smtClean="0"/>
              <a:t>Spina bifida</a:t>
            </a:r>
          </a:p>
        </p:txBody>
      </p:sp>
      <p:sp>
        <p:nvSpPr>
          <p:cNvPr id="38915" name="Content Placeholder 2"/>
          <p:cNvSpPr>
            <a:spLocks noGrp="1"/>
          </p:cNvSpPr>
          <p:nvPr>
            <p:ph idx="1"/>
          </p:nvPr>
        </p:nvSpPr>
        <p:spPr>
          <a:xfrm>
            <a:off x="762000" y="1600200"/>
            <a:ext cx="7924800" cy="4525963"/>
          </a:xfrm>
        </p:spPr>
        <p:txBody>
          <a:bodyPr/>
          <a:lstStyle/>
          <a:p>
            <a:endParaRPr lang="en-US" altLang="en-US" dirty="0" smtClean="0"/>
          </a:p>
        </p:txBody>
      </p:sp>
      <p:pic>
        <p:nvPicPr>
          <p:cNvPr id="38916" name="Picture 2"/>
          <p:cNvPicPr>
            <a:picLocks noChangeAspect="1" noChangeArrowheads="1"/>
          </p:cNvPicPr>
          <p:nvPr/>
        </p:nvPicPr>
        <p:blipFill>
          <a:blip r:embed="rId2" cstate="print"/>
          <a:srcRect/>
          <a:stretch>
            <a:fillRect/>
          </a:stretch>
        </p:blipFill>
        <p:spPr bwMode="auto">
          <a:xfrm>
            <a:off x="2190750" y="1447800"/>
            <a:ext cx="4895850" cy="5219700"/>
          </a:xfrm>
          <a:prstGeom prst="rect">
            <a:avLst/>
          </a:prstGeom>
          <a:noFill/>
          <a:ln w="9525">
            <a:noFill/>
            <a:miter lim="800000"/>
            <a:headEnd/>
            <a:tailEnd/>
          </a:ln>
        </p:spPr>
      </p:pic>
      <p:sp>
        <p:nvSpPr>
          <p:cNvPr id="5" name="TextBox 4"/>
          <p:cNvSpPr txBox="1"/>
          <p:nvPr/>
        </p:nvSpPr>
        <p:spPr>
          <a:xfrm>
            <a:off x="15875" y="0"/>
            <a:ext cx="3443288" cy="369888"/>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defRPr/>
            </a:pPr>
            <a:r>
              <a:rPr lang="en-US" altLang="en-US" dirty="0"/>
              <a:t>1. CNS congenital malformation</a:t>
            </a:r>
            <a:endParaRPr lang="en-US" dirty="0"/>
          </a:p>
        </p:txBody>
      </p:sp>
      <p:sp>
        <p:nvSpPr>
          <p:cNvPr id="6" name="TextBox 5"/>
          <p:cNvSpPr txBox="1"/>
          <p:nvPr/>
        </p:nvSpPr>
        <p:spPr>
          <a:xfrm>
            <a:off x="4648200" y="1600200"/>
            <a:ext cx="2036135" cy="2308324"/>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r>
              <a:rPr lang="en-US" dirty="0" smtClean="0"/>
              <a:t>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447675" y="133350"/>
            <a:ext cx="8229600" cy="1143000"/>
          </a:xfrm>
        </p:spPr>
        <p:txBody>
          <a:bodyPr/>
          <a:lstStyle/>
          <a:p>
            <a:pPr eaLnBrk="1" hangingPunct="1"/>
            <a:r>
              <a:rPr lang="en-US" altLang="en-US" sz="2800" dirty="0" smtClean="0"/>
              <a:t>Neural tube defect:</a:t>
            </a:r>
            <a:br>
              <a:rPr lang="en-US" altLang="en-US" sz="2800" dirty="0" smtClean="0"/>
            </a:br>
            <a:r>
              <a:rPr lang="en-US" sz="2800" dirty="0" smtClean="0"/>
              <a:t> 2. </a:t>
            </a:r>
            <a:r>
              <a:rPr lang="en-US" sz="2800" dirty="0" err="1" smtClean="0"/>
              <a:t>Meningomyelocele</a:t>
            </a:r>
            <a:endParaRPr lang="en-US" altLang="en-US" sz="2800" dirty="0" smtClean="0"/>
          </a:p>
        </p:txBody>
      </p:sp>
      <p:sp>
        <p:nvSpPr>
          <p:cNvPr id="35843" name="Content Placeholder 2"/>
          <p:cNvSpPr>
            <a:spLocks noGrp="1"/>
          </p:cNvSpPr>
          <p:nvPr>
            <p:ph idx="1"/>
          </p:nvPr>
        </p:nvSpPr>
        <p:spPr>
          <a:xfrm>
            <a:off x="447675" y="1524000"/>
            <a:ext cx="8229600" cy="3581400"/>
          </a:xfrm>
        </p:spPr>
        <p:txBody>
          <a:bodyPr/>
          <a:lstStyle/>
          <a:p>
            <a:pPr eaLnBrk="1" hangingPunct="1"/>
            <a:r>
              <a:rPr lang="en-US" sz="2400" i="1" dirty="0" err="1" smtClean="0"/>
              <a:t>Myelomeningocele</a:t>
            </a:r>
            <a:r>
              <a:rPr lang="en-US" sz="2400" dirty="0" smtClean="0"/>
              <a:t> is an extension of CNS tissue through a defect in the vertebral column</a:t>
            </a:r>
          </a:p>
          <a:p>
            <a:pPr eaLnBrk="1" hangingPunct="1"/>
            <a:r>
              <a:rPr lang="en-US" sz="2400" dirty="0" smtClean="0"/>
              <a:t>Occur most commonly in the </a:t>
            </a:r>
            <a:r>
              <a:rPr lang="en-US" sz="2400" dirty="0" err="1" smtClean="0"/>
              <a:t>lumbosacral</a:t>
            </a:r>
            <a:r>
              <a:rPr lang="en-US" sz="2400" dirty="0" smtClean="0"/>
              <a:t> region</a:t>
            </a:r>
          </a:p>
          <a:p>
            <a:pPr eaLnBrk="1" hangingPunct="1"/>
            <a:r>
              <a:rPr lang="en-US" sz="2400" dirty="0" smtClean="0"/>
              <a:t>Patients have motor and sensory deficits in the lower extremities and problems with bowel and bladder control</a:t>
            </a:r>
          </a:p>
          <a:p>
            <a:pPr lvl="1" eaLnBrk="1" hangingPunct="1">
              <a:buFont typeface="Arial" pitchFamily="34" charset="0"/>
              <a:buChar char="•"/>
            </a:pPr>
            <a:r>
              <a:rPr lang="en-US" sz="2000" dirty="0" smtClean="0"/>
              <a:t>The symptoms derive from the abnormal spinal cord in this region, often compounded by infections extending from thin or ulcerated overlying skin</a:t>
            </a:r>
          </a:p>
        </p:txBody>
      </p:sp>
      <p:sp>
        <p:nvSpPr>
          <p:cNvPr id="5" name="TextBox 4"/>
          <p:cNvSpPr txBox="1"/>
          <p:nvPr/>
        </p:nvSpPr>
        <p:spPr>
          <a:xfrm>
            <a:off x="15875" y="0"/>
            <a:ext cx="3443288" cy="369888"/>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defRPr/>
            </a:pPr>
            <a:r>
              <a:rPr lang="en-US" altLang="en-US" dirty="0"/>
              <a:t>1. CNS congenital malformation</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3" cstate="print"/>
          <a:srcRect/>
          <a:stretch>
            <a:fillRect/>
          </a:stretch>
        </p:blipFill>
        <p:spPr bwMode="auto">
          <a:xfrm>
            <a:off x="533400" y="569913"/>
            <a:ext cx="3657600" cy="5754687"/>
          </a:xfrm>
          <a:prstGeom prst="rect">
            <a:avLst/>
          </a:prstGeom>
          <a:noFill/>
          <a:ln w="9525">
            <a:noFill/>
            <a:miter lim="800000"/>
            <a:headEnd/>
            <a:tailEnd/>
          </a:ln>
        </p:spPr>
      </p:pic>
      <p:pic>
        <p:nvPicPr>
          <p:cNvPr id="16389" name="Picture 5"/>
          <p:cNvPicPr>
            <a:picLocks noChangeAspect="1" noChangeArrowheads="1"/>
          </p:cNvPicPr>
          <p:nvPr/>
        </p:nvPicPr>
        <p:blipFill>
          <a:blip r:embed="rId4" cstate="print"/>
          <a:srcRect/>
          <a:stretch>
            <a:fillRect/>
          </a:stretch>
        </p:blipFill>
        <p:spPr bwMode="auto">
          <a:xfrm>
            <a:off x="4724400" y="533400"/>
            <a:ext cx="4152900" cy="5791200"/>
          </a:xfrm>
          <a:prstGeom prst="rect">
            <a:avLst/>
          </a:prstGeom>
          <a:noFill/>
          <a:ln w="9525">
            <a:noFill/>
            <a:miter lim="800000"/>
            <a:headEnd/>
            <a:tailEnd/>
          </a:ln>
        </p:spPr>
      </p:pic>
      <p:sp>
        <p:nvSpPr>
          <p:cNvPr id="4" name="TextBox 3"/>
          <p:cNvSpPr txBox="1"/>
          <p:nvPr/>
        </p:nvSpPr>
        <p:spPr>
          <a:xfrm>
            <a:off x="15875" y="0"/>
            <a:ext cx="3443288" cy="369888"/>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defRPr/>
            </a:pPr>
            <a:r>
              <a:rPr lang="en-US" altLang="en-US" dirty="0"/>
              <a:t>1. CNS congenital malformation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6389"/>
                                        </p:tgtEl>
                                        <p:attrNameLst>
                                          <p:attrName>style.visibility</p:attrName>
                                        </p:attrNameLst>
                                      </p:cBhvr>
                                      <p:to>
                                        <p:strVal val="visible"/>
                                      </p:to>
                                    </p:set>
                                    <p:animEffect transition="in" filter="blinds(horizontal)">
                                      <p:cBhvr>
                                        <p:cTn id="7" dur="500"/>
                                        <p:tgtEl>
                                          <p:spTgt spid="163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381000" y="533400"/>
            <a:ext cx="8153400" cy="838200"/>
          </a:xfrm>
        </p:spPr>
        <p:txBody>
          <a:bodyPr/>
          <a:lstStyle/>
          <a:p>
            <a:pPr eaLnBrk="1" hangingPunct="1"/>
            <a:r>
              <a:rPr lang="en-US" altLang="en-US" sz="3600" dirty="0" smtClean="0"/>
              <a:t>Neural tube defect:</a:t>
            </a:r>
            <a:br>
              <a:rPr lang="en-US" altLang="en-US" sz="3600" dirty="0" smtClean="0"/>
            </a:br>
            <a:r>
              <a:rPr lang="en-US" sz="3600" dirty="0" smtClean="0"/>
              <a:t> 3. Anencephaly and </a:t>
            </a:r>
            <a:r>
              <a:rPr lang="en-US" sz="3600" dirty="0" err="1" smtClean="0"/>
              <a:t>encephalocele</a:t>
            </a:r>
            <a:endParaRPr lang="en-US" altLang="en-US" sz="3600" dirty="0" smtClean="0"/>
          </a:p>
        </p:txBody>
      </p:sp>
      <p:sp>
        <p:nvSpPr>
          <p:cNvPr id="41987" name="Content Placeholder 2"/>
          <p:cNvSpPr>
            <a:spLocks noGrp="1"/>
          </p:cNvSpPr>
          <p:nvPr>
            <p:ph idx="1"/>
          </p:nvPr>
        </p:nvSpPr>
        <p:spPr>
          <a:xfrm>
            <a:off x="457200" y="1676400"/>
            <a:ext cx="8305800" cy="3962400"/>
          </a:xfrm>
        </p:spPr>
        <p:txBody>
          <a:bodyPr/>
          <a:lstStyle/>
          <a:p>
            <a:pPr eaLnBrk="1" hangingPunct="1"/>
            <a:r>
              <a:rPr lang="en-US" altLang="en-US" sz="2800" dirty="0" smtClean="0"/>
              <a:t>is a malformation of the anterior end of the neural tube, with absence of the brain and top of skull</a:t>
            </a:r>
          </a:p>
        </p:txBody>
      </p:sp>
      <p:pic>
        <p:nvPicPr>
          <p:cNvPr id="7" name="Picture 24" descr="http://neuropathology.neoucom.edu/chapter11/images11/11-2bl.jpg"/>
          <p:cNvPicPr>
            <a:picLocks noChangeAspect="1" noChangeArrowheads="1"/>
          </p:cNvPicPr>
          <p:nvPr/>
        </p:nvPicPr>
        <p:blipFill>
          <a:blip r:embed="rId3" cstate="print"/>
          <a:srcRect/>
          <a:stretch>
            <a:fillRect/>
          </a:stretch>
        </p:blipFill>
        <p:spPr bwMode="auto">
          <a:xfrm>
            <a:off x="1576388" y="2819400"/>
            <a:ext cx="2843212" cy="4038600"/>
          </a:xfrm>
          <a:prstGeom prst="rect">
            <a:avLst/>
          </a:prstGeom>
          <a:noFill/>
          <a:ln w="9525">
            <a:noFill/>
            <a:miter lim="800000"/>
            <a:headEnd/>
            <a:tailEnd/>
          </a:ln>
        </p:spPr>
      </p:pic>
      <p:pic>
        <p:nvPicPr>
          <p:cNvPr id="8" name="Picture 5"/>
          <p:cNvPicPr>
            <a:picLocks noChangeAspect="1" noChangeArrowheads="1"/>
          </p:cNvPicPr>
          <p:nvPr/>
        </p:nvPicPr>
        <p:blipFill>
          <a:blip r:embed="rId4" cstate="print"/>
          <a:srcRect t="12637"/>
          <a:stretch>
            <a:fillRect/>
          </a:stretch>
        </p:blipFill>
        <p:spPr bwMode="auto">
          <a:xfrm>
            <a:off x="4994275" y="2743200"/>
            <a:ext cx="3159125" cy="4114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Box 5"/>
          <p:cNvSpPr txBox="1"/>
          <p:nvPr/>
        </p:nvSpPr>
        <p:spPr>
          <a:xfrm>
            <a:off x="15875" y="0"/>
            <a:ext cx="3443288" cy="369888"/>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defRPr/>
            </a:pPr>
            <a:r>
              <a:rPr lang="en-US" altLang="en-US" dirty="0"/>
              <a:t>1. CNS congenital malformation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linds(horizontal)">
                                      <p:cBhvr>
                                        <p:cTn id="10" dur="500"/>
                                        <p:tgtEl>
                                          <p:spTgt spid="8"/>
                                        </p:tgtEl>
                                      </p:cBhvr>
                                    </p:animEffect>
                                  </p:childTnLst>
                                </p:cTn>
                              </p:par>
                              <p:par>
                                <p:cTn id="11" presetID="3" presetClass="entr" presetSubtype="1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linds(horizontal)">
                                      <p:cBhvr>
                                        <p:cTn id="13" dur="500"/>
                                        <p:tgtEl>
                                          <p:spTgt spid="7"/>
                                        </p:tgtEl>
                                      </p:cBhvr>
                                    </p:animEffect>
                                  </p:childTnLst>
                                </p:cTn>
                              </p:par>
                              <p:par>
                                <p:cTn id="14" presetID="3" presetClass="entr" presetSubtype="1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linds(horizontal)">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Content Placeholder 2"/>
          <p:cNvSpPr>
            <a:spLocks noGrp="1"/>
          </p:cNvSpPr>
          <p:nvPr>
            <p:ph idx="1"/>
          </p:nvPr>
        </p:nvSpPr>
        <p:spPr>
          <a:xfrm>
            <a:off x="533400" y="1524000"/>
            <a:ext cx="5181600" cy="3962400"/>
          </a:xfrm>
        </p:spPr>
        <p:txBody>
          <a:bodyPr/>
          <a:lstStyle/>
          <a:p>
            <a:pPr eaLnBrk="1" hangingPunct="1"/>
            <a:r>
              <a:rPr lang="en-US" altLang="en-US" dirty="0" smtClean="0"/>
              <a:t>An </a:t>
            </a:r>
            <a:r>
              <a:rPr lang="en-US" altLang="en-US" i="1" dirty="0" err="1" smtClean="0"/>
              <a:t>encephalocele</a:t>
            </a:r>
            <a:r>
              <a:rPr lang="en-US" altLang="en-US" dirty="0" smtClean="0"/>
              <a:t> is a </a:t>
            </a:r>
            <a:r>
              <a:rPr lang="en-US" altLang="en-US" dirty="0" err="1" smtClean="0"/>
              <a:t>diverticulum</a:t>
            </a:r>
            <a:r>
              <a:rPr lang="en-US" altLang="en-US" dirty="0" smtClean="0"/>
              <a:t> of malformed CNS tissue extending through a defect in the cranium</a:t>
            </a:r>
          </a:p>
          <a:p>
            <a:pPr eaLnBrk="1" hangingPunct="1"/>
            <a:r>
              <a:rPr lang="en-US" altLang="en-US" dirty="0" smtClean="0"/>
              <a:t> It most often involves the occipital region or the posterior </a:t>
            </a:r>
            <a:r>
              <a:rPr lang="en-US" altLang="en-US" dirty="0" err="1" smtClean="0"/>
              <a:t>fossa</a:t>
            </a:r>
            <a:endParaRPr lang="en-US" altLang="en-US" dirty="0" smtClean="0"/>
          </a:p>
        </p:txBody>
      </p:sp>
      <p:pic>
        <p:nvPicPr>
          <p:cNvPr id="20484" name="Picture 4"/>
          <p:cNvPicPr>
            <a:picLocks noChangeAspect="1" noChangeArrowheads="1"/>
          </p:cNvPicPr>
          <p:nvPr/>
        </p:nvPicPr>
        <p:blipFill>
          <a:blip r:embed="rId3" cstate="print"/>
          <a:srcRect/>
          <a:stretch>
            <a:fillRect/>
          </a:stretch>
        </p:blipFill>
        <p:spPr bwMode="auto">
          <a:xfrm>
            <a:off x="5410200" y="1524000"/>
            <a:ext cx="3525838" cy="3502025"/>
          </a:xfrm>
          <a:prstGeom prst="rect">
            <a:avLst/>
          </a:prstGeom>
          <a:noFill/>
          <a:ln w="9525">
            <a:noFill/>
            <a:miter lim="800000"/>
            <a:headEnd/>
            <a:tailEnd/>
          </a:ln>
        </p:spPr>
      </p:pic>
      <p:sp>
        <p:nvSpPr>
          <p:cNvPr id="6" name="Rectangle 5"/>
          <p:cNvSpPr/>
          <p:nvPr/>
        </p:nvSpPr>
        <p:spPr>
          <a:xfrm>
            <a:off x="5943600" y="4800600"/>
            <a:ext cx="2551661" cy="584775"/>
          </a:xfrm>
          <a:prstGeom prst="rect">
            <a:avLst/>
          </a:prstGeom>
        </p:spPr>
        <p:style>
          <a:lnRef idx="0">
            <a:schemeClr val="accent1"/>
          </a:lnRef>
          <a:fillRef idx="3">
            <a:schemeClr val="accent1"/>
          </a:fillRef>
          <a:effectRef idx="3">
            <a:schemeClr val="accent1"/>
          </a:effectRef>
          <a:fontRef idx="minor">
            <a:schemeClr val="lt1"/>
          </a:fontRef>
        </p:style>
        <p:txBody>
          <a:bodyPr wrap="none">
            <a:spAutoFit/>
          </a:bodyPr>
          <a:lstStyle/>
          <a:p>
            <a:pPr>
              <a:defRPr/>
            </a:pPr>
            <a:r>
              <a:rPr lang="en-US" altLang="en-US" sz="3200" i="1" dirty="0" err="1"/>
              <a:t>E</a:t>
            </a:r>
            <a:r>
              <a:rPr lang="en-US" altLang="en-US" sz="3200" i="1" dirty="0" err="1" smtClean="0"/>
              <a:t>ncephalocele</a:t>
            </a:r>
            <a:endParaRPr lang="en-US" sz="3200" dirty="0"/>
          </a:p>
        </p:txBody>
      </p:sp>
      <p:sp>
        <p:nvSpPr>
          <p:cNvPr id="7" name="TextBox 6"/>
          <p:cNvSpPr txBox="1"/>
          <p:nvPr/>
        </p:nvSpPr>
        <p:spPr>
          <a:xfrm>
            <a:off x="15875" y="0"/>
            <a:ext cx="3443288" cy="369888"/>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defRPr/>
            </a:pPr>
            <a:r>
              <a:rPr lang="en-US" altLang="en-US" dirty="0"/>
              <a:t>1. CNS congenital malformation</a:t>
            </a:r>
            <a:endParaRPr lang="en-US" dirty="0"/>
          </a:p>
        </p:txBody>
      </p:sp>
      <p:sp>
        <p:nvSpPr>
          <p:cNvPr id="8" name="Title 1"/>
          <p:cNvSpPr>
            <a:spLocks noGrp="1"/>
          </p:cNvSpPr>
          <p:nvPr>
            <p:ph type="title"/>
          </p:nvPr>
        </p:nvSpPr>
        <p:spPr>
          <a:xfrm>
            <a:off x="381000" y="152400"/>
            <a:ext cx="8229600" cy="1143000"/>
          </a:xfrm>
        </p:spPr>
        <p:txBody>
          <a:bodyPr/>
          <a:lstStyle/>
          <a:p>
            <a:pPr eaLnBrk="1" hangingPunct="1"/>
            <a:r>
              <a:rPr lang="en-US" altLang="en-US" sz="3600" dirty="0" smtClean="0"/>
              <a:t>Neural tube defect:</a:t>
            </a:r>
            <a:br>
              <a:rPr lang="en-US" altLang="en-US" sz="3600" dirty="0" smtClean="0"/>
            </a:br>
            <a:r>
              <a:rPr lang="en-US" sz="3600" dirty="0" smtClean="0"/>
              <a:t> 3. Anencephaly and </a:t>
            </a:r>
            <a:r>
              <a:rPr lang="en-US" sz="3600" dirty="0" err="1" smtClean="0"/>
              <a:t>encephalocele</a:t>
            </a:r>
            <a:endParaRPr lang="en-US" altLang="en-US" sz="3600"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0484"/>
                                        </p:tgtEl>
                                        <p:attrNameLst>
                                          <p:attrName>style.visibility</p:attrName>
                                        </p:attrNameLst>
                                      </p:cBhvr>
                                      <p:to>
                                        <p:strVal val="visible"/>
                                      </p:to>
                                    </p:set>
                                    <p:animEffect transition="in" filter="blinds(horizontal)">
                                      <p:cBhvr>
                                        <p:cTn id="7" dur="500"/>
                                        <p:tgtEl>
                                          <p:spTgt spid="204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
          <p:cNvSpPr>
            <a:spLocks noChangeArrowheads="1"/>
          </p:cNvSpPr>
          <p:nvPr/>
        </p:nvSpPr>
        <p:spPr bwMode="auto">
          <a:xfrm>
            <a:off x="2286000" y="3105150"/>
            <a:ext cx="5562600" cy="369888"/>
          </a:xfrm>
          <a:prstGeom prst="rect">
            <a:avLst/>
          </a:prstGeom>
          <a:noFill/>
          <a:ln w="9525">
            <a:noFill/>
            <a:miter lim="800000"/>
            <a:headEnd/>
            <a:tailEnd/>
          </a:ln>
        </p:spPr>
        <p:txBody>
          <a:bodyPr>
            <a:spAutoFit/>
          </a:bodyPr>
          <a:lstStyle/>
          <a:p>
            <a:endParaRPr lang="en-US" altLang="en-US"/>
          </a:p>
        </p:txBody>
      </p:sp>
      <p:sp>
        <p:nvSpPr>
          <p:cNvPr id="4" name="Subtitle 3"/>
          <p:cNvSpPr>
            <a:spLocks noGrp="1"/>
          </p:cNvSpPr>
          <p:nvPr>
            <p:ph type="subTitle" idx="1"/>
          </p:nvPr>
        </p:nvSpPr>
        <p:spPr>
          <a:xfrm>
            <a:off x="1219200" y="2209800"/>
            <a:ext cx="4800600" cy="2971800"/>
          </a:xfrm>
          <a:solidFill>
            <a:schemeClr val="accent5">
              <a:lumMod val="75000"/>
            </a:schemeClr>
          </a:solidFill>
        </p:spPr>
        <p:txBody>
          <a:bodyPr/>
          <a:lstStyle/>
          <a:p>
            <a:pPr marL="1200150" lvl="1" indent="-742950" algn="l">
              <a:buFont typeface="+mj-lt"/>
              <a:buAutoNum type="arabicPeriod"/>
              <a:defRPr/>
            </a:pPr>
            <a:r>
              <a:rPr lang="en-US" b="1" dirty="0" err="1" smtClean="0"/>
              <a:t>Megalencephaly</a:t>
            </a:r>
            <a:endParaRPr lang="en-US" b="1" dirty="0" smtClean="0"/>
          </a:p>
          <a:p>
            <a:pPr marL="1200150" lvl="1" indent="-742950" algn="l">
              <a:buFont typeface="+mj-lt"/>
              <a:buAutoNum type="arabicPeriod"/>
              <a:defRPr/>
            </a:pPr>
            <a:r>
              <a:rPr lang="en-US" b="1" dirty="0" err="1" smtClean="0"/>
              <a:t>Microcephaly</a:t>
            </a:r>
            <a:endParaRPr lang="en-US" b="1" dirty="0" smtClean="0"/>
          </a:p>
          <a:p>
            <a:pPr marL="1200150" lvl="1" indent="-742950" algn="l">
              <a:buFont typeface="+mj-lt"/>
              <a:buAutoNum type="arabicPeriod"/>
              <a:defRPr/>
            </a:pPr>
            <a:r>
              <a:rPr lang="en-US" altLang="en-US" b="1" dirty="0" err="1" smtClean="0"/>
              <a:t>Lissencephaly</a:t>
            </a:r>
            <a:endParaRPr lang="en-US" b="1" dirty="0" smtClean="0"/>
          </a:p>
          <a:p>
            <a:pPr>
              <a:buFont typeface="Arial" charset="0"/>
              <a:buNone/>
              <a:defRPr/>
            </a:pPr>
            <a:r>
              <a:rPr lang="en-US" altLang="en-US" sz="3600" b="1" dirty="0" smtClean="0"/>
              <a:t> </a:t>
            </a:r>
            <a:endParaRPr lang="en-US" sz="3600" b="1" dirty="0"/>
          </a:p>
        </p:txBody>
      </p:sp>
      <p:sp>
        <p:nvSpPr>
          <p:cNvPr id="17412" name="Title 1"/>
          <p:cNvSpPr>
            <a:spLocks noGrp="1"/>
          </p:cNvSpPr>
          <p:nvPr>
            <p:ph type="ctrTitle"/>
          </p:nvPr>
        </p:nvSpPr>
        <p:spPr>
          <a:xfrm>
            <a:off x="228600" y="1066800"/>
            <a:ext cx="7772400" cy="1470025"/>
          </a:xfrm>
        </p:spPr>
        <p:txBody>
          <a:bodyPr/>
          <a:lstStyle/>
          <a:p>
            <a:r>
              <a:rPr lang="en-US" altLang="en-US" b="1" dirty="0" smtClean="0"/>
              <a:t>II. Forebrain Malformations:</a:t>
            </a:r>
            <a:br>
              <a:rPr lang="en-US" altLang="en-US" b="1" dirty="0" smtClean="0"/>
            </a:br>
            <a:endParaRPr lang="en-US" dirty="0" smtClean="0"/>
          </a:p>
        </p:txBody>
      </p:sp>
      <p:sp>
        <p:nvSpPr>
          <p:cNvPr id="6" name="TextBox 5"/>
          <p:cNvSpPr txBox="1"/>
          <p:nvPr/>
        </p:nvSpPr>
        <p:spPr>
          <a:xfrm>
            <a:off x="15875" y="0"/>
            <a:ext cx="3443288" cy="369888"/>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defRPr/>
            </a:pPr>
            <a:r>
              <a:rPr lang="en-US" altLang="en-US" dirty="0"/>
              <a:t>1. CNS congenital malformation</a:t>
            </a:r>
            <a:endParaRPr lang="en-US" dirty="0"/>
          </a:p>
        </p:txBody>
      </p:sp>
      <p:pic>
        <p:nvPicPr>
          <p:cNvPr id="7" name="Picture 7"/>
          <p:cNvPicPr>
            <a:picLocks noChangeAspect="1" noChangeArrowheads="1"/>
          </p:cNvPicPr>
          <p:nvPr/>
        </p:nvPicPr>
        <p:blipFill>
          <a:blip r:embed="rId2" cstate="print"/>
          <a:srcRect l="4918" t="12099" r="8197" b="-1323"/>
          <a:stretch>
            <a:fillRect/>
          </a:stretch>
        </p:blipFill>
        <p:spPr bwMode="auto">
          <a:xfrm>
            <a:off x="6138863" y="2209800"/>
            <a:ext cx="2852737" cy="3175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228600" y="685800"/>
            <a:ext cx="8229600" cy="990600"/>
          </a:xfrm>
        </p:spPr>
        <p:txBody>
          <a:bodyPr/>
          <a:lstStyle/>
          <a:p>
            <a:pPr marL="342900" indent="-342900"/>
            <a:r>
              <a:rPr lang="en-US" altLang="en-US" sz="2800" b="1" dirty="0" smtClean="0"/>
              <a:t>II. Forebrain Malformations </a:t>
            </a:r>
            <a:br>
              <a:rPr lang="en-US" altLang="en-US" sz="2800" b="1" dirty="0" smtClean="0"/>
            </a:br>
            <a:r>
              <a:rPr lang="en-US" altLang="en-US" sz="2800" b="1" dirty="0" err="1" smtClean="0"/>
              <a:t>Megalencephaly</a:t>
            </a:r>
            <a:r>
              <a:rPr lang="en-US" altLang="en-US" sz="2800" b="1" dirty="0" smtClean="0"/>
              <a:t> and </a:t>
            </a:r>
            <a:r>
              <a:rPr lang="en-US" altLang="en-US" sz="2800" b="1" dirty="0" err="1" smtClean="0"/>
              <a:t>Microcephaly</a:t>
            </a:r>
            <a:r>
              <a:rPr lang="en-US" altLang="en-US" b="1" dirty="0" smtClean="0"/>
              <a:t/>
            </a:r>
            <a:br>
              <a:rPr lang="en-US" altLang="en-US" b="1" dirty="0" smtClean="0"/>
            </a:br>
            <a:r>
              <a:rPr lang="en-US" altLang="en-US" sz="3600" dirty="0" smtClean="0"/>
              <a:t> </a:t>
            </a:r>
          </a:p>
        </p:txBody>
      </p:sp>
      <p:sp>
        <p:nvSpPr>
          <p:cNvPr id="18435" name="Content Placeholder 2"/>
          <p:cNvSpPr>
            <a:spLocks noGrp="1"/>
          </p:cNvSpPr>
          <p:nvPr>
            <p:ph idx="1"/>
          </p:nvPr>
        </p:nvSpPr>
        <p:spPr>
          <a:xfrm>
            <a:off x="685800" y="1600200"/>
            <a:ext cx="8458200" cy="5257800"/>
          </a:xfrm>
        </p:spPr>
        <p:txBody>
          <a:bodyPr/>
          <a:lstStyle/>
          <a:p>
            <a:pPr eaLnBrk="1" hangingPunct="1"/>
            <a:r>
              <a:rPr lang="en-US" dirty="0" smtClean="0"/>
              <a:t>The volume of brain may be abnormally large (</a:t>
            </a:r>
            <a:r>
              <a:rPr lang="en-US" i="1" dirty="0" err="1" smtClean="0"/>
              <a:t>megalencephaly</a:t>
            </a:r>
            <a:r>
              <a:rPr lang="en-US" dirty="0" smtClean="0"/>
              <a:t>: rare genetic disorders) or small (</a:t>
            </a:r>
            <a:r>
              <a:rPr lang="en-US" i="1" dirty="0" err="1" smtClean="0"/>
              <a:t>microencephaly</a:t>
            </a:r>
            <a:r>
              <a:rPr lang="en-US" i="1" dirty="0" smtClean="0"/>
              <a:t>, more common</a:t>
            </a:r>
            <a:r>
              <a:rPr lang="en-US" dirty="0" smtClean="0"/>
              <a:t>). </a:t>
            </a:r>
            <a:r>
              <a:rPr lang="en-US" dirty="0" err="1" smtClean="0"/>
              <a:t>Microencephaly</a:t>
            </a:r>
            <a:r>
              <a:rPr lang="en-US" dirty="0" smtClean="0"/>
              <a:t>, is usually associated with a small head</a:t>
            </a:r>
          </a:p>
          <a:p>
            <a:pPr eaLnBrk="1" hangingPunct="1"/>
            <a:endParaRPr lang="en-US" dirty="0" smtClean="0"/>
          </a:p>
          <a:p>
            <a:pPr eaLnBrk="1" hangingPunct="1"/>
            <a:endParaRPr lang="en-US" sz="2400" dirty="0" smtClean="0"/>
          </a:p>
        </p:txBody>
      </p:sp>
      <p:sp>
        <p:nvSpPr>
          <p:cNvPr id="6" name="TextBox 5"/>
          <p:cNvSpPr txBox="1"/>
          <p:nvPr/>
        </p:nvSpPr>
        <p:spPr>
          <a:xfrm>
            <a:off x="15875" y="0"/>
            <a:ext cx="3443288" cy="369888"/>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defRPr/>
            </a:pPr>
            <a:r>
              <a:rPr lang="en-US" altLang="en-US" dirty="0"/>
              <a:t>1. CNS congenital malformation</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228600" y="342900"/>
            <a:ext cx="8229600" cy="990600"/>
          </a:xfrm>
        </p:spPr>
        <p:txBody>
          <a:bodyPr/>
          <a:lstStyle/>
          <a:p>
            <a:pPr marL="342900" indent="-342900"/>
            <a:r>
              <a:rPr lang="en-US" altLang="en-US" sz="2800" b="1" dirty="0" smtClean="0"/>
              <a:t/>
            </a:r>
            <a:br>
              <a:rPr lang="en-US" altLang="en-US" sz="2800" b="1" dirty="0" smtClean="0"/>
            </a:br>
            <a:r>
              <a:rPr lang="en-US" altLang="en-US" sz="2800" b="1" dirty="0" smtClean="0"/>
              <a:t>II. Forebrain Malformations </a:t>
            </a:r>
            <a:br>
              <a:rPr lang="en-US" altLang="en-US" sz="2800" b="1" dirty="0" smtClean="0"/>
            </a:br>
            <a:r>
              <a:rPr lang="en-US" altLang="en-US" sz="2800" b="1" dirty="0" err="1" smtClean="0"/>
              <a:t>Microcephaly</a:t>
            </a:r>
            <a:r>
              <a:rPr lang="en-US" altLang="en-US" b="1" dirty="0" smtClean="0"/>
              <a:t/>
            </a:r>
            <a:br>
              <a:rPr lang="en-US" altLang="en-US" b="1" dirty="0" smtClean="0"/>
            </a:br>
            <a:r>
              <a:rPr lang="en-US" altLang="en-US" sz="3600" dirty="0" smtClean="0"/>
              <a:t> </a:t>
            </a:r>
          </a:p>
        </p:txBody>
      </p:sp>
      <p:sp>
        <p:nvSpPr>
          <p:cNvPr id="18435" name="Content Placeholder 2"/>
          <p:cNvSpPr>
            <a:spLocks noGrp="1"/>
          </p:cNvSpPr>
          <p:nvPr>
            <p:ph idx="1"/>
          </p:nvPr>
        </p:nvSpPr>
        <p:spPr>
          <a:xfrm>
            <a:off x="457200" y="990600"/>
            <a:ext cx="8458200" cy="5257800"/>
          </a:xfrm>
        </p:spPr>
        <p:txBody>
          <a:bodyPr/>
          <a:lstStyle/>
          <a:p>
            <a:pPr eaLnBrk="1" hangingPunct="1"/>
            <a:endParaRPr lang="en-US" sz="2000" dirty="0" smtClean="0"/>
          </a:p>
          <a:p>
            <a:pPr eaLnBrk="1" hangingPunct="1"/>
            <a:r>
              <a:rPr lang="en-US" sz="2400" dirty="0" err="1" smtClean="0"/>
              <a:t>Microencephaly</a:t>
            </a:r>
            <a:r>
              <a:rPr lang="en-US" sz="2400" dirty="0" smtClean="0"/>
              <a:t>  occurs in a wide range of clinical settings, e.g.:   </a:t>
            </a:r>
          </a:p>
          <a:p>
            <a:pPr eaLnBrk="1" hangingPunct="1">
              <a:buNone/>
            </a:pPr>
            <a:r>
              <a:rPr lang="en-US" sz="2400" dirty="0" smtClean="0"/>
              <a:t>	  -  chromosome abnormalities</a:t>
            </a:r>
          </a:p>
          <a:p>
            <a:pPr lvl="1" eaLnBrk="1" hangingPunct="1">
              <a:buFont typeface="Arial" pitchFamily="34" charset="0"/>
              <a:buNone/>
            </a:pPr>
            <a:r>
              <a:rPr lang="en-US" sz="2000" dirty="0" smtClean="0"/>
              <a:t>-  </a:t>
            </a:r>
            <a:r>
              <a:rPr lang="en-US" sz="2400" dirty="0" smtClean="0"/>
              <a:t>fetal alcohol syndrome</a:t>
            </a:r>
          </a:p>
          <a:p>
            <a:pPr lvl="1" eaLnBrk="1" hangingPunct="1">
              <a:buNone/>
            </a:pPr>
            <a:r>
              <a:rPr lang="en-US" sz="2000" dirty="0" smtClean="0"/>
              <a:t>-</a:t>
            </a:r>
            <a:r>
              <a:rPr lang="en-US" sz="2400" dirty="0" smtClean="0"/>
              <a:t>  human immunodeficiency virus 1 (HIV-1) and </a:t>
            </a:r>
            <a:r>
              <a:rPr lang="en-US" sz="2400" dirty="0" err="1" smtClean="0"/>
              <a:t>Zika</a:t>
            </a:r>
            <a:r>
              <a:rPr lang="en-US" sz="2400" dirty="0" smtClean="0"/>
              <a:t> virus infection acquired in </a:t>
            </a:r>
            <a:r>
              <a:rPr lang="en-US" sz="2400" dirty="0" err="1" smtClean="0"/>
              <a:t>utero</a:t>
            </a:r>
            <a:endParaRPr lang="en-US" sz="2400" dirty="0" smtClean="0"/>
          </a:p>
          <a:p>
            <a:pPr eaLnBrk="1" hangingPunct="1"/>
            <a:r>
              <a:rPr lang="en-US" sz="2400" dirty="0" smtClean="0"/>
              <a:t>All causes are associated with a decreased number of neurons destined for the cerebral cortex.</a:t>
            </a:r>
          </a:p>
          <a:p>
            <a:pPr eaLnBrk="1" hangingPunct="1"/>
            <a:r>
              <a:rPr lang="en-US" sz="2400" dirty="0" smtClean="0"/>
              <a:t> Disruption of normal neuronal migration and differentiation during development can lead to a disruption of the normal gyration and</a:t>
            </a:r>
          </a:p>
          <a:p>
            <a:pPr eaLnBrk="1" hangingPunct="1">
              <a:buNone/>
            </a:pPr>
            <a:r>
              <a:rPr lang="en-US" sz="2400" dirty="0" smtClean="0"/>
              <a:t>the six-layered neocortical architecture</a:t>
            </a:r>
          </a:p>
          <a:p>
            <a:pPr eaLnBrk="1" hangingPunct="1"/>
            <a:r>
              <a:rPr lang="en-US" sz="2800" dirty="0" smtClean="0"/>
              <a:t> </a:t>
            </a:r>
            <a:endParaRPr lang="en-US" sz="2400" dirty="0" smtClean="0"/>
          </a:p>
        </p:txBody>
      </p:sp>
      <p:pic>
        <p:nvPicPr>
          <p:cNvPr id="18436" name="Picture 5"/>
          <p:cNvPicPr>
            <a:picLocks noChangeAspect="1" noChangeArrowheads="1"/>
          </p:cNvPicPr>
          <p:nvPr/>
        </p:nvPicPr>
        <p:blipFill>
          <a:blip r:embed="rId3" cstate="print"/>
          <a:srcRect/>
          <a:stretch>
            <a:fillRect/>
          </a:stretch>
        </p:blipFill>
        <p:spPr bwMode="auto">
          <a:xfrm>
            <a:off x="5410200" y="5105400"/>
            <a:ext cx="2822980" cy="1752600"/>
          </a:xfrm>
          <a:prstGeom prst="rect">
            <a:avLst/>
          </a:prstGeom>
          <a:noFill/>
          <a:ln w="9525">
            <a:noFill/>
            <a:miter lim="800000"/>
            <a:headEnd/>
            <a:tailEnd/>
          </a:ln>
        </p:spPr>
      </p:pic>
      <p:sp>
        <p:nvSpPr>
          <p:cNvPr id="6" name="TextBox 5"/>
          <p:cNvSpPr txBox="1"/>
          <p:nvPr/>
        </p:nvSpPr>
        <p:spPr>
          <a:xfrm>
            <a:off x="15875" y="0"/>
            <a:ext cx="3443288" cy="369888"/>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defRPr/>
            </a:pPr>
            <a:r>
              <a:rPr lang="en-US" altLang="en-US" dirty="0"/>
              <a:t>1. CNS congenital malformation</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76200"/>
            <a:ext cx="8229600" cy="1143000"/>
          </a:xfrm>
        </p:spPr>
        <p:txBody>
          <a:bodyPr/>
          <a:lstStyle/>
          <a:p>
            <a:pPr algn="l"/>
            <a:r>
              <a:rPr lang="en-US" altLang="en-US" b="1" dirty="0" smtClean="0"/>
              <a:t>Objectives:</a:t>
            </a:r>
            <a:r>
              <a:rPr lang="en-US" altLang="en-US" dirty="0" smtClean="0"/>
              <a:t/>
            </a:r>
            <a:br>
              <a:rPr lang="en-US" altLang="en-US" dirty="0" smtClean="0"/>
            </a:br>
            <a:endParaRPr lang="en-US" altLang="en-US" dirty="0" smtClean="0"/>
          </a:p>
        </p:txBody>
      </p:sp>
      <p:sp>
        <p:nvSpPr>
          <p:cNvPr id="5123" name="Content Placeholder 2"/>
          <p:cNvSpPr>
            <a:spLocks noGrp="1"/>
          </p:cNvSpPr>
          <p:nvPr>
            <p:ph idx="1"/>
          </p:nvPr>
        </p:nvSpPr>
        <p:spPr>
          <a:xfrm>
            <a:off x="381000" y="685801"/>
            <a:ext cx="8534400" cy="4191000"/>
          </a:xfrm>
        </p:spPr>
        <p:style>
          <a:lnRef idx="1">
            <a:schemeClr val="accent1"/>
          </a:lnRef>
          <a:fillRef idx="2">
            <a:schemeClr val="accent1"/>
          </a:fillRef>
          <a:effectRef idx="1">
            <a:schemeClr val="accent1"/>
          </a:effectRef>
          <a:fontRef idx="minor">
            <a:schemeClr val="dk1"/>
          </a:fontRef>
        </p:style>
        <p:txBody>
          <a:bodyPr/>
          <a:lstStyle/>
          <a:p>
            <a:pPr algn="ctr">
              <a:buNone/>
            </a:pPr>
            <a:r>
              <a:rPr lang="en-US" altLang="en-US" sz="2800" dirty="0" smtClean="0"/>
              <a:t>1. CNS congenital malformation</a:t>
            </a:r>
            <a:endParaRPr lang="en-US" sz="2800" dirty="0" smtClean="0"/>
          </a:p>
          <a:p>
            <a:pPr>
              <a:buFont typeface="Arial" pitchFamily="34" charset="0"/>
              <a:buNone/>
            </a:pPr>
            <a:r>
              <a:rPr lang="en-US" altLang="en-US" sz="2800" dirty="0" smtClean="0"/>
              <a:t>- Know the common types of congenital malformations of the CNS</a:t>
            </a:r>
          </a:p>
          <a:p>
            <a:pPr>
              <a:buFont typeface="Arial" pitchFamily="34" charset="0"/>
              <a:buNone/>
            </a:pPr>
            <a:r>
              <a:rPr lang="en-US" altLang="en-US" sz="2800" dirty="0" smtClean="0"/>
              <a:t>- Correlate CNS normal development with the classification of congenital CNS malformations.</a:t>
            </a:r>
          </a:p>
          <a:p>
            <a:pPr>
              <a:buFontTx/>
              <a:buChar char="-"/>
            </a:pPr>
            <a:r>
              <a:rPr lang="en-US" altLang="en-US" sz="2800" dirty="0" smtClean="0"/>
              <a:t>Appreciate the role of </a:t>
            </a:r>
            <a:r>
              <a:rPr lang="en-US" altLang="en-US" sz="2800" dirty="0" err="1" smtClean="0"/>
              <a:t>folate</a:t>
            </a:r>
            <a:r>
              <a:rPr lang="en-US" altLang="en-US" sz="2800" dirty="0" smtClean="0"/>
              <a:t> deficiency as an etiological factor in neural tube defects and understand the role of Alpha </a:t>
            </a:r>
            <a:r>
              <a:rPr lang="en-US" altLang="en-US" sz="2800" dirty="0" err="1" smtClean="0"/>
              <a:t>feto</a:t>
            </a:r>
            <a:r>
              <a:rPr lang="en-US" altLang="en-US" sz="2800" dirty="0" smtClean="0"/>
              <a:t>-protein measurement and ultrasound in antenatal diagnosis of neural tube defects.</a:t>
            </a:r>
          </a:p>
        </p:txBody>
      </p:sp>
      <p:sp>
        <p:nvSpPr>
          <p:cNvPr id="5" name="TextBox 4"/>
          <p:cNvSpPr txBox="1"/>
          <p:nvPr/>
        </p:nvSpPr>
        <p:spPr>
          <a:xfrm>
            <a:off x="381000" y="4953000"/>
            <a:ext cx="8534400" cy="181588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defRPr/>
            </a:pPr>
            <a:r>
              <a:rPr lang="en-US" altLang="en-US" sz="2800" dirty="0" smtClean="0"/>
              <a:t>2. Hydrocephalus</a:t>
            </a:r>
          </a:p>
          <a:p>
            <a:pPr algn="ctr">
              <a:defRPr/>
            </a:pPr>
            <a:r>
              <a:rPr lang="en-US" altLang="en-US" sz="2800" dirty="0" smtClean="0"/>
              <a:t>- Understand the various mechanisms that lead to the development of hydrocephalus.</a:t>
            </a:r>
          </a:p>
          <a:p>
            <a:pPr>
              <a:buFont typeface="Arial" pitchFamily="34" charset="0"/>
              <a:buNone/>
            </a:pPr>
            <a:r>
              <a:rPr lang="en-US" altLang="en-US" sz="2800" dirty="0" smtClean="0"/>
              <a:t>- List and classify the main causes of hydrocephalus</a:t>
            </a:r>
            <a:endParaRPr lang="en-US" sz="28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57200" y="0"/>
            <a:ext cx="8229600" cy="1143000"/>
          </a:xfrm>
        </p:spPr>
        <p:txBody>
          <a:bodyPr/>
          <a:lstStyle/>
          <a:p>
            <a:r>
              <a:rPr lang="en-US" altLang="en-US" smtClean="0"/>
              <a:t>Six-layered neocortical architecture</a:t>
            </a:r>
          </a:p>
        </p:txBody>
      </p:sp>
      <p:pic>
        <p:nvPicPr>
          <p:cNvPr id="20483" name="Picture 4"/>
          <p:cNvPicPr>
            <a:picLocks noGrp="1" noChangeAspect="1" noChangeArrowheads="1"/>
          </p:cNvPicPr>
          <p:nvPr>
            <p:ph idx="1"/>
          </p:nvPr>
        </p:nvPicPr>
        <p:blipFill>
          <a:blip r:embed="rId2" cstate="print">
            <a:lum contrast="30000"/>
          </a:blip>
          <a:srcRect/>
          <a:stretch>
            <a:fillRect/>
          </a:stretch>
        </p:blipFill>
        <p:spPr>
          <a:xfrm>
            <a:off x="2514600" y="977900"/>
            <a:ext cx="4192588" cy="5880100"/>
          </a:xfr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57200" y="381000"/>
            <a:ext cx="8229600" cy="1143000"/>
          </a:xfrm>
        </p:spPr>
        <p:txBody>
          <a:bodyPr/>
          <a:lstStyle/>
          <a:p>
            <a:r>
              <a:rPr lang="en-US" altLang="en-US" sz="4000" dirty="0" smtClean="0"/>
              <a:t>II.  Forebrain Malformations</a:t>
            </a:r>
            <a:br>
              <a:rPr lang="en-US" altLang="en-US" sz="4000" dirty="0" smtClean="0"/>
            </a:br>
            <a:r>
              <a:rPr lang="en-US" altLang="en-US" sz="4000" i="1" dirty="0" smtClean="0"/>
              <a:t> </a:t>
            </a:r>
            <a:r>
              <a:rPr lang="en-US" altLang="en-US" sz="4000" i="1" dirty="0" err="1" smtClean="0"/>
              <a:t>Lissencephaly</a:t>
            </a:r>
            <a:r>
              <a:rPr lang="en-US" altLang="en-US" sz="4000" dirty="0" smtClean="0"/>
              <a:t> </a:t>
            </a:r>
          </a:p>
        </p:txBody>
      </p:sp>
      <p:sp>
        <p:nvSpPr>
          <p:cNvPr id="21507" name="Content Placeholder 2"/>
          <p:cNvSpPr>
            <a:spLocks noGrp="1"/>
          </p:cNvSpPr>
          <p:nvPr>
            <p:ph idx="1"/>
          </p:nvPr>
        </p:nvSpPr>
        <p:spPr>
          <a:xfrm>
            <a:off x="457200" y="1524000"/>
            <a:ext cx="8229600" cy="4525963"/>
          </a:xfrm>
        </p:spPr>
        <p:txBody>
          <a:bodyPr/>
          <a:lstStyle/>
          <a:p>
            <a:pPr eaLnBrk="1" hangingPunct="1"/>
            <a:r>
              <a:rPr lang="en-US" altLang="en-US" sz="2800" i="1" smtClean="0"/>
              <a:t>Lissencephaly</a:t>
            </a:r>
            <a:r>
              <a:rPr lang="en-US" altLang="en-US" sz="2800" smtClean="0"/>
              <a:t> (</a:t>
            </a:r>
            <a:r>
              <a:rPr lang="en-US" altLang="en-US" sz="2800" i="1" smtClean="0"/>
              <a:t>agyria</a:t>
            </a:r>
            <a:r>
              <a:rPr lang="en-US" altLang="en-US" sz="2800" smtClean="0"/>
              <a:t>) or, in case of more patchy involvement, </a:t>
            </a:r>
            <a:r>
              <a:rPr lang="en-US" altLang="en-US" sz="2800" i="1" smtClean="0"/>
              <a:t>pachygyria</a:t>
            </a:r>
            <a:r>
              <a:rPr lang="en-US" altLang="en-US" sz="2800" smtClean="0"/>
              <a:t> is characterized by an absence of normal gyration and a smooth-surfaced brain</a:t>
            </a:r>
          </a:p>
          <a:p>
            <a:endParaRPr lang="en-US" altLang="en-US" smtClean="0"/>
          </a:p>
        </p:txBody>
      </p:sp>
      <p:sp>
        <p:nvSpPr>
          <p:cNvPr id="5" name="Rectangle 4"/>
          <p:cNvSpPr/>
          <p:nvPr/>
        </p:nvSpPr>
        <p:spPr>
          <a:xfrm>
            <a:off x="1066800" y="3459163"/>
            <a:ext cx="6705600" cy="1570037"/>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lvl="1" eaLnBrk="1" hangingPunct="1">
              <a:defRPr/>
            </a:pPr>
            <a:r>
              <a:rPr lang="en-US" altLang="en-US" sz="2400" dirty="0"/>
              <a:t> The cortex is abnormally thickened and is usually only four-layered</a:t>
            </a:r>
          </a:p>
          <a:p>
            <a:pPr lvl="1" eaLnBrk="1" hangingPunct="1">
              <a:defRPr/>
            </a:pPr>
            <a:r>
              <a:rPr lang="en-US" altLang="en-US" sz="2400" dirty="0"/>
              <a:t>Single-gene defects have been identified in some cases of </a:t>
            </a:r>
            <a:r>
              <a:rPr lang="en-US" altLang="en-US" sz="2400" dirty="0" err="1"/>
              <a:t>lissencephaly</a:t>
            </a:r>
            <a:r>
              <a:rPr lang="en-US" altLang="en-US" sz="2400" dirty="0"/>
              <a:t> </a:t>
            </a:r>
          </a:p>
        </p:txBody>
      </p:sp>
      <p:sp>
        <p:nvSpPr>
          <p:cNvPr id="6" name="TextBox 5"/>
          <p:cNvSpPr txBox="1"/>
          <p:nvPr/>
        </p:nvSpPr>
        <p:spPr>
          <a:xfrm>
            <a:off x="15875" y="0"/>
            <a:ext cx="3443288" cy="369888"/>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defRPr/>
            </a:pPr>
            <a:r>
              <a:rPr lang="en-US" altLang="en-US" dirty="0"/>
              <a:t>1. CNS congenital malformation</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346075" y="131763"/>
            <a:ext cx="8229600" cy="868362"/>
          </a:xfrm>
        </p:spPr>
        <p:txBody>
          <a:bodyPr/>
          <a:lstStyle/>
          <a:p>
            <a:r>
              <a:rPr lang="en-US" altLang="en-US" sz="3600" smtClean="0"/>
              <a:t> Forebrain Malformations:</a:t>
            </a:r>
            <a:r>
              <a:rPr lang="en-US" altLang="en-US" sz="3600" i="1" smtClean="0"/>
              <a:t> Lissencephaly</a:t>
            </a:r>
            <a:r>
              <a:rPr lang="en-US" altLang="en-US" sz="3600" smtClean="0"/>
              <a:t> </a:t>
            </a:r>
          </a:p>
        </p:txBody>
      </p:sp>
      <p:pic>
        <p:nvPicPr>
          <p:cNvPr id="23555" name="Picture 2" descr="http://www.neuropathologyweb.org/chapter11/images11/11-7al.jpg"/>
          <p:cNvPicPr>
            <a:picLocks noChangeAspect="1" noChangeArrowheads="1"/>
          </p:cNvPicPr>
          <p:nvPr/>
        </p:nvPicPr>
        <p:blipFill>
          <a:blip r:embed="rId3" cstate="print"/>
          <a:srcRect/>
          <a:stretch>
            <a:fillRect/>
          </a:stretch>
        </p:blipFill>
        <p:spPr bwMode="auto">
          <a:xfrm>
            <a:off x="381000" y="762000"/>
            <a:ext cx="3124200" cy="3963988"/>
          </a:xfrm>
          <a:prstGeom prst="rect">
            <a:avLst/>
          </a:prstGeom>
          <a:noFill/>
          <a:ln w="9525">
            <a:noFill/>
            <a:miter lim="800000"/>
            <a:headEnd/>
            <a:tailEnd/>
          </a:ln>
        </p:spPr>
      </p:pic>
      <p:sp>
        <p:nvSpPr>
          <p:cNvPr id="23556" name="Rectangle 4"/>
          <p:cNvSpPr>
            <a:spLocks noChangeArrowheads="1"/>
          </p:cNvSpPr>
          <p:nvPr/>
        </p:nvSpPr>
        <p:spPr bwMode="auto">
          <a:xfrm>
            <a:off x="3871913" y="1044575"/>
            <a:ext cx="4953000" cy="5632450"/>
          </a:xfrm>
          <a:prstGeom prst="rect">
            <a:avLst/>
          </a:prstGeom>
          <a:noFill/>
          <a:ln w="9525">
            <a:noFill/>
            <a:miter lim="800000"/>
            <a:headEnd/>
            <a:tailEnd/>
          </a:ln>
        </p:spPr>
        <p:txBody>
          <a:bodyPr>
            <a:spAutoFit/>
          </a:bodyPr>
          <a:lstStyle/>
          <a:p>
            <a:pPr eaLnBrk="1" hangingPunct="1"/>
            <a:r>
              <a:rPr lang="en-US" altLang="en-US"/>
              <a:t>- </a:t>
            </a:r>
            <a:r>
              <a:rPr lang="en-US" altLang="en-US" sz="2400"/>
              <a:t>Cortical sulci are absent except for the Sylvian fissure</a:t>
            </a:r>
          </a:p>
          <a:p>
            <a:pPr eaLnBrk="1" hangingPunct="1"/>
            <a:r>
              <a:rPr lang="en-US" altLang="en-US" sz="2400"/>
              <a:t>- The cortex is thick and consists of the molecular and three neuronal layers</a:t>
            </a:r>
          </a:p>
          <a:p>
            <a:pPr eaLnBrk="1" hangingPunct="1"/>
            <a:r>
              <a:rPr lang="en-US" altLang="en-US" sz="2400"/>
              <a:t>- The deepest of these layers is also the thickest and most cellular, presumably comprised of neurons that migrated a certain distance from the ventricles but failed to reach their normal destinations</a:t>
            </a:r>
          </a:p>
          <a:p>
            <a:pPr eaLnBrk="1" hangingPunct="1"/>
            <a:r>
              <a:rPr lang="en-US" altLang="en-US" sz="2400"/>
              <a:t>- There is a small amount of myelinated white matter between the abnormal cortex and the ventricles</a:t>
            </a:r>
          </a:p>
        </p:txBody>
      </p:sp>
      <p:pic>
        <p:nvPicPr>
          <p:cNvPr id="23557" name="Picture 5"/>
          <p:cNvPicPr>
            <a:picLocks noChangeAspect="1" noChangeArrowheads="1"/>
          </p:cNvPicPr>
          <p:nvPr/>
        </p:nvPicPr>
        <p:blipFill>
          <a:blip r:embed="rId4" cstate="print"/>
          <a:srcRect/>
          <a:stretch>
            <a:fillRect/>
          </a:stretch>
        </p:blipFill>
        <p:spPr bwMode="auto">
          <a:xfrm>
            <a:off x="304800" y="4610100"/>
            <a:ext cx="3490913" cy="2247900"/>
          </a:xfrm>
          <a:prstGeom prst="rect">
            <a:avLst/>
          </a:prstGeom>
          <a:noFill/>
          <a:ln w="9525">
            <a:noFill/>
            <a:miter lim="800000"/>
            <a:headEnd/>
            <a:tailEnd/>
          </a:ln>
        </p:spPr>
      </p:pic>
      <p:sp>
        <p:nvSpPr>
          <p:cNvPr id="6" name="TextBox 5"/>
          <p:cNvSpPr txBox="1"/>
          <p:nvPr/>
        </p:nvSpPr>
        <p:spPr>
          <a:xfrm>
            <a:off x="15875" y="0"/>
            <a:ext cx="3443288" cy="369888"/>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defRPr/>
            </a:pPr>
            <a:r>
              <a:rPr lang="en-US" altLang="en-US" dirty="0"/>
              <a:t>1. CNS congenital malformation</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1371600" y="2882900"/>
            <a:ext cx="6400800" cy="1752600"/>
          </a:xfrm>
          <a:solidFill>
            <a:schemeClr val="accent5">
              <a:lumMod val="75000"/>
            </a:schemeClr>
          </a:solidFill>
        </p:spPr>
        <p:txBody>
          <a:bodyPr/>
          <a:lstStyle/>
          <a:p>
            <a:pPr>
              <a:buFont typeface="Arial" charset="0"/>
              <a:buNone/>
              <a:defRPr/>
            </a:pPr>
            <a:r>
              <a:rPr lang="en-US" i="1" dirty="0" smtClean="0"/>
              <a:t>Arnold-Chiari malformation</a:t>
            </a:r>
            <a:r>
              <a:rPr lang="en-US" altLang="en-US" dirty="0" smtClean="0"/>
              <a:t> </a:t>
            </a:r>
            <a:endParaRPr lang="en-US" dirty="0"/>
          </a:p>
        </p:txBody>
      </p:sp>
      <p:sp>
        <p:nvSpPr>
          <p:cNvPr id="2" name="TextBox 1"/>
          <p:cNvSpPr txBox="1"/>
          <p:nvPr/>
        </p:nvSpPr>
        <p:spPr>
          <a:xfrm>
            <a:off x="15875" y="0"/>
            <a:ext cx="3443288" cy="369888"/>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defRPr/>
            </a:pPr>
            <a:r>
              <a:rPr lang="en-US" altLang="en-US" dirty="0"/>
              <a:t>1. CNS congenital malformation</a:t>
            </a:r>
            <a:endParaRPr lang="en-US" dirty="0"/>
          </a:p>
        </p:txBody>
      </p:sp>
      <p:sp>
        <p:nvSpPr>
          <p:cNvPr id="46084" name="Title 2"/>
          <p:cNvSpPr>
            <a:spLocks noGrp="1"/>
          </p:cNvSpPr>
          <p:nvPr>
            <p:ph type="ctrTitle"/>
          </p:nvPr>
        </p:nvSpPr>
        <p:spPr>
          <a:xfrm>
            <a:off x="685800" y="1412875"/>
            <a:ext cx="7772400" cy="1470025"/>
          </a:xfrm>
        </p:spPr>
        <p:txBody>
          <a:bodyPr/>
          <a:lstStyle/>
          <a:p>
            <a:r>
              <a:rPr lang="en-US" altLang="en-US" dirty="0" smtClean="0"/>
              <a:t>III. Posterior </a:t>
            </a:r>
            <a:r>
              <a:rPr lang="en-US" altLang="en-US" dirty="0" err="1" smtClean="0"/>
              <a:t>Fossa</a:t>
            </a:r>
            <a:r>
              <a:rPr lang="en-US" altLang="en-US" dirty="0" smtClean="0"/>
              <a:t> Anomalies:</a:t>
            </a:r>
            <a:br>
              <a:rPr lang="en-US" altLang="en-US" dirty="0" smtClean="0"/>
            </a:br>
            <a:endParaRPr lang="en-US" dirty="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457200" y="152400"/>
            <a:ext cx="8229600" cy="1143000"/>
          </a:xfrm>
        </p:spPr>
        <p:txBody>
          <a:bodyPr/>
          <a:lstStyle/>
          <a:p>
            <a:pPr eaLnBrk="1" hangingPunct="1"/>
            <a:r>
              <a:rPr lang="en-US" altLang="en-US" dirty="0" smtClean="0"/>
              <a:t>III. Posterior </a:t>
            </a:r>
            <a:r>
              <a:rPr lang="en-US" altLang="en-US" dirty="0" err="1" smtClean="0"/>
              <a:t>Fossa</a:t>
            </a:r>
            <a:r>
              <a:rPr lang="en-US" altLang="en-US" dirty="0" smtClean="0"/>
              <a:t> Anomalies </a:t>
            </a:r>
          </a:p>
        </p:txBody>
      </p:sp>
      <p:sp>
        <p:nvSpPr>
          <p:cNvPr id="3" name="Content Placeholder 2"/>
          <p:cNvSpPr>
            <a:spLocks noGrp="1"/>
          </p:cNvSpPr>
          <p:nvPr>
            <p:ph idx="1"/>
          </p:nvPr>
        </p:nvSpPr>
        <p:spPr>
          <a:xfrm>
            <a:off x="457200" y="1066800"/>
            <a:ext cx="8229600" cy="2590800"/>
          </a:xfrm>
        </p:spPr>
        <p:txBody>
          <a:bodyPr rtlCol="0">
            <a:normAutofit fontScale="85000" lnSpcReduction="10000"/>
          </a:bodyPr>
          <a:lstStyle/>
          <a:p>
            <a:pPr eaLnBrk="1" fontAlgn="auto" hangingPunct="1">
              <a:spcAft>
                <a:spcPts val="0"/>
              </a:spcAft>
              <a:defRPr/>
            </a:pPr>
            <a:r>
              <a:rPr lang="en-US" dirty="0" smtClean="0"/>
              <a:t>The most common malformations in this region of the brain result in either misplaced or absent cerebellum</a:t>
            </a:r>
          </a:p>
          <a:p>
            <a:pPr eaLnBrk="1" fontAlgn="auto" hangingPunct="1">
              <a:spcAft>
                <a:spcPts val="0"/>
              </a:spcAft>
              <a:defRPr/>
            </a:pPr>
            <a:r>
              <a:rPr lang="en-US" dirty="0" smtClean="0"/>
              <a:t>Typically, these are associated with hydrocephalus </a:t>
            </a:r>
          </a:p>
          <a:p>
            <a:pPr eaLnBrk="1" fontAlgn="auto" hangingPunct="1">
              <a:spcAft>
                <a:spcPts val="0"/>
              </a:spcAft>
              <a:defRPr/>
            </a:pPr>
            <a:r>
              <a:rPr lang="en-US" dirty="0" smtClean="0"/>
              <a:t>The </a:t>
            </a:r>
            <a:r>
              <a:rPr lang="en-US" i="1" dirty="0" smtClean="0"/>
              <a:t>Arnold-</a:t>
            </a:r>
            <a:r>
              <a:rPr lang="en-US" i="1" dirty="0" err="1" smtClean="0"/>
              <a:t>Chiari</a:t>
            </a:r>
            <a:r>
              <a:rPr lang="en-US" i="1" dirty="0" smtClean="0"/>
              <a:t> malformation</a:t>
            </a:r>
            <a:r>
              <a:rPr lang="en-US" dirty="0" smtClean="0"/>
              <a:t> (</a:t>
            </a:r>
            <a:r>
              <a:rPr lang="en-US" dirty="0" err="1" smtClean="0"/>
              <a:t>Chiari</a:t>
            </a:r>
            <a:r>
              <a:rPr lang="en-US" dirty="0" smtClean="0"/>
              <a:t> type II malformation) consists of:</a:t>
            </a:r>
          </a:p>
        </p:txBody>
      </p:sp>
      <p:pic>
        <p:nvPicPr>
          <p:cNvPr id="47108" name="Picture 7"/>
          <p:cNvPicPr>
            <a:picLocks noChangeAspect="1" noChangeArrowheads="1"/>
          </p:cNvPicPr>
          <p:nvPr/>
        </p:nvPicPr>
        <p:blipFill>
          <a:blip r:embed="rId3" cstate="print"/>
          <a:srcRect/>
          <a:stretch>
            <a:fillRect/>
          </a:stretch>
        </p:blipFill>
        <p:spPr bwMode="auto">
          <a:xfrm>
            <a:off x="5257800" y="2792413"/>
            <a:ext cx="3467100" cy="4065587"/>
          </a:xfrm>
          <a:prstGeom prst="rect">
            <a:avLst/>
          </a:prstGeom>
          <a:noFill/>
          <a:ln w="9525">
            <a:noFill/>
            <a:miter lim="800000"/>
            <a:headEnd/>
            <a:tailEnd/>
          </a:ln>
        </p:spPr>
      </p:pic>
      <p:sp>
        <p:nvSpPr>
          <p:cNvPr id="8" name="Rectangle 7"/>
          <p:cNvSpPr/>
          <p:nvPr/>
        </p:nvSpPr>
        <p:spPr>
          <a:xfrm>
            <a:off x="533400" y="3429000"/>
            <a:ext cx="4572000" cy="3046413"/>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lvl="1" eaLnBrk="1" fontAlgn="auto" hangingPunct="1">
              <a:spcAft>
                <a:spcPts val="0"/>
              </a:spcAft>
              <a:buFont typeface="Arial" panose="020B0604020202020204" pitchFamily="34" charset="0"/>
              <a:buChar char="•"/>
              <a:defRPr/>
            </a:pPr>
            <a:r>
              <a:rPr lang="en-US" sz="2400" b="1" dirty="0"/>
              <a:t>A small posterior </a:t>
            </a:r>
            <a:r>
              <a:rPr lang="en-US" sz="2400" b="1" dirty="0" err="1"/>
              <a:t>fossa</a:t>
            </a:r>
            <a:endParaRPr lang="en-US" sz="2400" b="1" dirty="0"/>
          </a:p>
          <a:p>
            <a:pPr lvl="1" eaLnBrk="1" fontAlgn="auto" hangingPunct="1">
              <a:spcAft>
                <a:spcPts val="0"/>
              </a:spcAft>
              <a:buFont typeface="Arial" panose="020B0604020202020204" pitchFamily="34" charset="0"/>
              <a:buChar char="•"/>
              <a:defRPr/>
            </a:pPr>
            <a:r>
              <a:rPr lang="en-US" sz="2400" b="1" dirty="0"/>
              <a:t>A misshapen midline cerebellum</a:t>
            </a:r>
          </a:p>
          <a:p>
            <a:pPr lvl="1" eaLnBrk="1" fontAlgn="auto" hangingPunct="1">
              <a:spcAft>
                <a:spcPts val="0"/>
              </a:spcAft>
              <a:buFont typeface="Arial" panose="020B0604020202020204" pitchFamily="34" charset="0"/>
              <a:buChar char="•"/>
              <a:defRPr/>
            </a:pPr>
            <a:r>
              <a:rPr lang="en-US" sz="2400" b="1" dirty="0"/>
              <a:t>Downward extension of </a:t>
            </a:r>
            <a:r>
              <a:rPr lang="en-US" sz="2400" b="1" i="1" dirty="0" err="1"/>
              <a:t>vermis</a:t>
            </a:r>
            <a:r>
              <a:rPr lang="en-US" sz="2400" b="1" dirty="0"/>
              <a:t> through the foramen magnum</a:t>
            </a:r>
          </a:p>
          <a:p>
            <a:pPr lvl="1" eaLnBrk="1" fontAlgn="auto" hangingPunct="1">
              <a:spcAft>
                <a:spcPts val="0"/>
              </a:spcAft>
              <a:buFont typeface="Arial" panose="020B0604020202020204" pitchFamily="34" charset="0"/>
              <a:buChar char="•"/>
              <a:defRPr/>
            </a:pPr>
            <a:r>
              <a:rPr lang="en-US" sz="2400" b="1" dirty="0"/>
              <a:t>Hydrocephalus</a:t>
            </a:r>
          </a:p>
          <a:p>
            <a:pPr lvl="1" eaLnBrk="1" fontAlgn="auto" hangingPunct="1">
              <a:spcAft>
                <a:spcPts val="0"/>
              </a:spcAft>
              <a:buFont typeface="Arial" panose="020B0604020202020204" pitchFamily="34" charset="0"/>
              <a:buChar char="•"/>
              <a:defRPr/>
            </a:pPr>
            <a:r>
              <a:rPr lang="en-US" sz="2400" b="1" dirty="0"/>
              <a:t>A lumbar </a:t>
            </a:r>
            <a:r>
              <a:rPr lang="en-US" sz="2400" b="1" dirty="0" err="1"/>
              <a:t>myelomeningocele</a:t>
            </a:r>
            <a:endParaRPr lang="en-US" sz="2000" b="1" dirty="0"/>
          </a:p>
        </p:txBody>
      </p:sp>
      <p:sp>
        <p:nvSpPr>
          <p:cNvPr id="6" name="TextBox 5"/>
          <p:cNvSpPr txBox="1"/>
          <p:nvPr/>
        </p:nvSpPr>
        <p:spPr>
          <a:xfrm>
            <a:off x="15875" y="0"/>
            <a:ext cx="3443288" cy="369888"/>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defRPr/>
            </a:pPr>
            <a:r>
              <a:rPr lang="en-US" altLang="en-US" dirty="0"/>
              <a:t>1. CNS congenital malformation</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457200" y="190500"/>
            <a:ext cx="8229600" cy="1143000"/>
          </a:xfrm>
        </p:spPr>
        <p:txBody>
          <a:bodyPr/>
          <a:lstStyle/>
          <a:p>
            <a:r>
              <a:rPr lang="en-US" altLang="en-US" smtClean="0"/>
              <a:t>The </a:t>
            </a:r>
            <a:r>
              <a:rPr lang="en-US" altLang="en-US" i="1" smtClean="0"/>
              <a:t>Arnold-Chiari malformation</a:t>
            </a:r>
            <a:endParaRPr lang="en-US" altLang="en-US" smtClean="0"/>
          </a:p>
        </p:txBody>
      </p:sp>
      <p:sp>
        <p:nvSpPr>
          <p:cNvPr id="49155" name="Content Placeholder 2"/>
          <p:cNvSpPr>
            <a:spLocks noGrp="1"/>
          </p:cNvSpPr>
          <p:nvPr>
            <p:ph idx="1"/>
          </p:nvPr>
        </p:nvSpPr>
        <p:spPr/>
        <p:txBody>
          <a:bodyPr/>
          <a:lstStyle/>
          <a:p>
            <a:endParaRPr lang="en-US" altLang="en-US" smtClean="0"/>
          </a:p>
        </p:txBody>
      </p:sp>
      <p:pic>
        <p:nvPicPr>
          <p:cNvPr id="49156" name="Picture 4"/>
          <p:cNvPicPr>
            <a:picLocks noChangeAspect="1" noChangeArrowheads="1"/>
          </p:cNvPicPr>
          <p:nvPr/>
        </p:nvPicPr>
        <p:blipFill>
          <a:blip r:embed="rId3" cstate="print"/>
          <a:srcRect/>
          <a:stretch>
            <a:fillRect/>
          </a:stretch>
        </p:blipFill>
        <p:spPr bwMode="auto">
          <a:xfrm>
            <a:off x="228600" y="1066800"/>
            <a:ext cx="8820150" cy="5619750"/>
          </a:xfrm>
          <a:prstGeom prst="rect">
            <a:avLst/>
          </a:prstGeom>
          <a:noFill/>
          <a:ln w="9525">
            <a:noFill/>
            <a:miter lim="800000"/>
            <a:headEnd/>
            <a:tailEnd/>
          </a:ln>
        </p:spPr>
      </p:pic>
      <p:sp>
        <p:nvSpPr>
          <p:cNvPr id="5" name="TextBox 4"/>
          <p:cNvSpPr txBox="1"/>
          <p:nvPr/>
        </p:nvSpPr>
        <p:spPr>
          <a:xfrm>
            <a:off x="15875" y="0"/>
            <a:ext cx="3443288" cy="369888"/>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defRPr/>
            </a:pPr>
            <a:r>
              <a:rPr lang="en-US" altLang="en-US" dirty="0"/>
              <a:t>1. CNS congenital malformation</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47800" y="2362200"/>
            <a:ext cx="6477000" cy="3048000"/>
          </a:xfrm>
        </p:spPr>
        <p:style>
          <a:lnRef idx="1">
            <a:schemeClr val="accent1"/>
          </a:lnRef>
          <a:fillRef idx="3">
            <a:schemeClr val="accent1"/>
          </a:fillRef>
          <a:effectRef idx="2">
            <a:schemeClr val="accent1"/>
          </a:effectRef>
          <a:fontRef idx="minor">
            <a:schemeClr val="lt1"/>
          </a:fontRef>
        </p:style>
        <p:txBody>
          <a:bodyPr/>
          <a:lstStyle/>
          <a:p>
            <a:pPr lvl="1" algn="l"/>
            <a:r>
              <a:rPr lang="en-US" altLang="en-US" sz="3200" b="1" dirty="0" smtClean="0"/>
              <a:t>- Definitions of normal pressure</a:t>
            </a:r>
          </a:p>
          <a:p>
            <a:pPr lvl="1" algn="l">
              <a:buFontTx/>
              <a:buChar char="-"/>
            </a:pPr>
            <a:r>
              <a:rPr lang="en-US" altLang="en-US" sz="3200" b="1" dirty="0" smtClean="0"/>
              <a:t> Hydrocephalus:</a:t>
            </a:r>
          </a:p>
          <a:p>
            <a:pPr algn="l"/>
            <a:r>
              <a:rPr lang="en-US" altLang="en-US" b="1" dirty="0" smtClean="0"/>
              <a:t>	</a:t>
            </a:r>
            <a:r>
              <a:rPr lang="en-US" altLang="en-US" b="1" dirty="0" err="1" smtClean="0"/>
              <a:t>noncommunicating</a:t>
            </a:r>
            <a:r>
              <a:rPr lang="en-US" altLang="en-US" b="1" dirty="0" smtClean="0"/>
              <a:t>  vs.	communicating hydrocephalus </a:t>
            </a:r>
          </a:p>
          <a:p>
            <a:pPr algn="l"/>
            <a:r>
              <a:rPr lang="en-US" altLang="en-US" b="1" dirty="0" smtClean="0"/>
              <a:t>       - </a:t>
            </a:r>
            <a:r>
              <a:rPr lang="en-US" altLang="en-US" b="1" dirty="0" err="1" smtClean="0"/>
              <a:t>Pathophysiology</a:t>
            </a:r>
            <a:r>
              <a:rPr lang="en-US" altLang="en-US" b="1" dirty="0" smtClean="0"/>
              <a:t> and etiology.</a:t>
            </a:r>
          </a:p>
          <a:p>
            <a:r>
              <a:rPr lang="en-US" altLang="en-US" b="1" dirty="0" smtClean="0"/>
              <a:t> </a:t>
            </a:r>
          </a:p>
          <a:p>
            <a:pPr>
              <a:defRPr/>
            </a:pPr>
            <a:endParaRPr lang="en-US" dirty="0"/>
          </a:p>
        </p:txBody>
      </p:sp>
      <p:sp>
        <p:nvSpPr>
          <p:cNvPr id="6" name="Title 5"/>
          <p:cNvSpPr txBox="1">
            <a:spLocks noGrp="1"/>
          </p:cNvSpPr>
          <p:nvPr>
            <p:ph type="ctrTitle"/>
          </p:nvPr>
        </p:nvSpPr>
        <p:spPr>
          <a:xfrm>
            <a:off x="2514600" y="1219200"/>
            <a:ext cx="4152900" cy="768350"/>
          </a:xfrm>
        </p:spPr>
        <p:style>
          <a:lnRef idx="1">
            <a:schemeClr val="accent1"/>
          </a:lnRef>
          <a:fillRef idx="2">
            <a:schemeClr val="accent1"/>
          </a:fillRef>
          <a:effectRef idx="1">
            <a:schemeClr val="accent1"/>
          </a:effectRef>
          <a:fontRef idx="minor">
            <a:schemeClr val="dk1"/>
          </a:fontRef>
        </p:style>
        <p:txBody>
          <a:bodyPr wrap="none" rtlCol="0">
            <a:spAutoFit/>
          </a:bodyPr>
          <a:lstStyle/>
          <a:p>
            <a:pPr>
              <a:defRPr/>
            </a:pPr>
            <a:r>
              <a:rPr lang="en-US" altLang="en-US" dirty="0"/>
              <a:t>2. Hydrocephalus</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pPr>
              <a:buFont typeface="Arial" charset="0"/>
              <a:buNone/>
              <a:defRPr/>
            </a:pPr>
            <a:endParaRPr lang="en-US" dirty="0"/>
          </a:p>
        </p:txBody>
      </p:sp>
      <p:pic>
        <p:nvPicPr>
          <p:cNvPr id="52227" name="Picture 2"/>
          <p:cNvPicPr>
            <a:picLocks noChangeAspect="1" noChangeArrowheads="1"/>
          </p:cNvPicPr>
          <p:nvPr/>
        </p:nvPicPr>
        <p:blipFill>
          <a:blip r:embed="rId2" cstate="print"/>
          <a:srcRect/>
          <a:stretch>
            <a:fillRect/>
          </a:stretch>
        </p:blipFill>
        <p:spPr bwMode="auto">
          <a:xfrm>
            <a:off x="685800" y="2133600"/>
            <a:ext cx="7372350" cy="4192588"/>
          </a:xfrm>
          <a:prstGeom prst="rect">
            <a:avLst/>
          </a:prstGeom>
          <a:noFill/>
          <a:ln w="9525">
            <a:noFill/>
            <a:miter lim="800000"/>
            <a:headEnd/>
            <a:tailEnd/>
          </a:ln>
        </p:spPr>
      </p:pic>
      <p:sp>
        <p:nvSpPr>
          <p:cNvPr id="6" name="TextBox 5"/>
          <p:cNvSpPr txBox="1"/>
          <p:nvPr/>
        </p:nvSpPr>
        <p:spPr>
          <a:xfrm>
            <a:off x="0" y="14288"/>
            <a:ext cx="2000250" cy="400050"/>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pPr>
              <a:defRPr/>
            </a:pPr>
            <a:r>
              <a:rPr lang="en-US" altLang="en-US" dirty="0"/>
              <a:t>2. </a:t>
            </a:r>
            <a:r>
              <a:rPr lang="en-US" altLang="en-US" sz="2000" dirty="0"/>
              <a:t>Hydrocephalus</a:t>
            </a:r>
            <a:endParaRPr lang="en-US" sz="2000" dirty="0"/>
          </a:p>
        </p:txBody>
      </p:sp>
      <p:sp>
        <p:nvSpPr>
          <p:cNvPr id="7" name="Rectangle 6"/>
          <p:cNvSpPr/>
          <p:nvPr/>
        </p:nvSpPr>
        <p:spPr>
          <a:xfrm>
            <a:off x="1295400" y="762000"/>
            <a:ext cx="6324600" cy="1200329"/>
          </a:xfrm>
          <a:prstGeom prst="rect">
            <a:avLst/>
          </a:prstGeom>
        </p:spPr>
        <p:txBody>
          <a:bodyPr wrap="square">
            <a:spAutoFit/>
          </a:bodyPr>
          <a:lstStyle/>
          <a:p>
            <a:r>
              <a:rPr lang="en-US" sz="2400" b="1" dirty="0"/>
              <a:t>Hydrocephalus refers to an increase in the volume of the CSF within the ventricular system.</a:t>
            </a:r>
            <a:r>
              <a:rPr lang="en-US" sz="2400" dirty="0"/>
              <a:t> </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Content Placeholder 2"/>
          <p:cNvSpPr>
            <a:spLocks noGrp="1"/>
          </p:cNvSpPr>
          <p:nvPr>
            <p:ph idx="4294967295"/>
          </p:nvPr>
        </p:nvSpPr>
        <p:spPr>
          <a:xfrm>
            <a:off x="609600" y="1676400"/>
            <a:ext cx="8229600" cy="4525963"/>
          </a:xfrm>
        </p:spPr>
        <p:txBody>
          <a:bodyPr/>
          <a:lstStyle/>
          <a:p>
            <a:pPr eaLnBrk="1" hangingPunct="1"/>
            <a:r>
              <a:rPr lang="en-US" altLang="en-US" smtClean="0"/>
              <a:t>When hydrocephalus develops in infancy before closure of the cranial sutures </a:t>
            </a:r>
            <a:r>
              <a:rPr lang="en-US" altLang="en-US" smtClean="0">
                <a:sym typeface="Wingdings" pitchFamily="2" charset="2"/>
              </a:rPr>
              <a:t> </a:t>
            </a:r>
            <a:r>
              <a:rPr lang="en-US" altLang="en-US" smtClean="0"/>
              <a:t>enlargement of the head</a:t>
            </a:r>
          </a:p>
          <a:p>
            <a:pPr eaLnBrk="1" hangingPunct="1"/>
            <a:r>
              <a:rPr lang="en-US" altLang="en-US" smtClean="0"/>
              <a:t>Hydrocephalus developing after fusion of the sutures </a:t>
            </a:r>
            <a:r>
              <a:rPr lang="en-US" altLang="en-US" smtClean="0">
                <a:sym typeface="Wingdings" pitchFamily="2" charset="2"/>
              </a:rPr>
              <a:t></a:t>
            </a:r>
            <a:r>
              <a:rPr lang="en-US" altLang="en-US" smtClean="0"/>
              <a:t>expansion of the ventricles and increased intracranial pressure, without a change in head circumference </a:t>
            </a:r>
          </a:p>
        </p:txBody>
      </p:sp>
      <p:sp>
        <p:nvSpPr>
          <p:cNvPr id="5" name="TextBox 4"/>
          <p:cNvSpPr txBox="1"/>
          <p:nvPr/>
        </p:nvSpPr>
        <p:spPr>
          <a:xfrm>
            <a:off x="152400" y="152400"/>
            <a:ext cx="1784350" cy="369888"/>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pPr>
              <a:defRPr/>
            </a:pPr>
            <a:r>
              <a:rPr lang="en-US" altLang="en-US" sz="1600" dirty="0"/>
              <a:t>2. </a:t>
            </a:r>
            <a:r>
              <a:rPr lang="en-US" altLang="en-US" dirty="0"/>
              <a:t>Hydrocephalus</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endParaRPr lang="en-US" altLang="en-US" smtClean="0"/>
          </a:p>
        </p:txBody>
      </p:sp>
      <p:sp>
        <p:nvSpPr>
          <p:cNvPr id="53251" name="Content Placeholder 2"/>
          <p:cNvSpPr>
            <a:spLocks noGrp="1"/>
          </p:cNvSpPr>
          <p:nvPr>
            <p:ph idx="1"/>
          </p:nvPr>
        </p:nvSpPr>
        <p:spPr/>
        <p:txBody>
          <a:bodyPr/>
          <a:lstStyle/>
          <a:p>
            <a:endParaRPr lang="en-US" altLang="en-US" smtClean="0"/>
          </a:p>
        </p:txBody>
      </p:sp>
      <p:pic>
        <p:nvPicPr>
          <p:cNvPr id="53252" name="Picture 4"/>
          <p:cNvPicPr>
            <a:picLocks noChangeAspect="1" noChangeArrowheads="1"/>
          </p:cNvPicPr>
          <p:nvPr/>
        </p:nvPicPr>
        <p:blipFill>
          <a:blip r:embed="rId3" cstate="print"/>
          <a:srcRect/>
          <a:stretch>
            <a:fillRect/>
          </a:stretch>
        </p:blipFill>
        <p:spPr bwMode="auto">
          <a:xfrm>
            <a:off x="809625" y="371475"/>
            <a:ext cx="7524750" cy="6181725"/>
          </a:xfrm>
          <a:prstGeom prst="rect">
            <a:avLst/>
          </a:prstGeom>
          <a:noFill/>
          <a:ln w="9525">
            <a:noFill/>
            <a:miter lim="800000"/>
            <a:headEnd/>
            <a:tailEnd/>
          </a:ln>
        </p:spPr>
      </p:pic>
      <p:sp>
        <p:nvSpPr>
          <p:cNvPr id="5" name="TextBox 4"/>
          <p:cNvSpPr txBox="1"/>
          <p:nvPr/>
        </p:nvSpPr>
        <p:spPr>
          <a:xfrm>
            <a:off x="30163" y="-17463"/>
            <a:ext cx="1785937" cy="369888"/>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pPr>
              <a:defRPr/>
            </a:pPr>
            <a:r>
              <a:rPr lang="en-US" altLang="en-US" sz="1600" dirty="0"/>
              <a:t>2. </a:t>
            </a:r>
            <a:r>
              <a:rPr lang="en-US" altLang="en-US" dirty="0"/>
              <a:t>Hydrocephalus</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57200" y="228600"/>
            <a:ext cx="8229600" cy="639763"/>
          </a:xfrm>
        </p:spPr>
        <p:txBody>
          <a:bodyPr/>
          <a:lstStyle/>
          <a:p>
            <a:r>
              <a:rPr lang="en-US" altLang="en-US" sz="4000" b="1" smtClean="0"/>
              <a:t>Key principles to be discussed:</a:t>
            </a:r>
            <a:r>
              <a:rPr lang="en-US" altLang="en-US" sz="4000" smtClean="0"/>
              <a:t/>
            </a:r>
            <a:br>
              <a:rPr lang="en-US" altLang="en-US" sz="4000" smtClean="0"/>
            </a:br>
            <a:endParaRPr lang="en-US" altLang="en-US" sz="4000" smtClean="0"/>
          </a:p>
        </p:txBody>
      </p:sp>
      <p:sp>
        <p:nvSpPr>
          <p:cNvPr id="4099" name="Content Placeholder 2"/>
          <p:cNvSpPr>
            <a:spLocks noGrp="1"/>
          </p:cNvSpPr>
          <p:nvPr>
            <p:ph idx="1"/>
          </p:nvPr>
        </p:nvSpPr>
        <p:spPr>
          <a:xfrm>
            <a:off x="0" y="457200"/>
            <a:ext cx="9144000" cy="6248400"/>
          </a:xfrm>
        </p:spPr>
        <p:txBody>
          <a:bodyPr/>
          <a:lstStyle/>
          <a:p>
            <a:pPr marL="514350" indent="-514350">
              <a:buFont typeface="Arial" charset="0"/>
              <a:buNone/>
              <a:defRPr/>
            </a:pPr>
            <a:endParaRPr lang="en-US" sz="2400" dirty="0" smtClean="0"/>
          </a:p>
          <a:p>
            <a:pPr marL="514350" indent="-514350">
              <a:buFont typeface="Arial" charset="0"/>
              <a:buNone/>
              <a:defRPr/>
            </a:pPr>
            <a:r>
              <a:rPr lang="en-US" sz="2400" dirty="0" smtClean="0"/>
              <a:t>Incidence and introduction to the basic concepts behind the pathogenesis. These include genetic and environmental factors and the role of the stage of gestation development.</a:t>
            </a:r>
          </a:p>
          <a:p>
            <a:pPr marL="514350" indent="-514350">
              <a:buFont typeface="+mj-lt"/>
              <a:buAutoNum type="romanUcPeriod"/>
              <a:defRPr/>
            </a:pPr>
            <a:r>
              <a:rPr lang="en-US" sz="2400" dirty="0" smtClean="0"/>
              <a:t>Definition and pathological changes in </a:t>
            </a:r>
            <a:r>
              <a:rPr lang="en-US" sz="2400" b="1" u="sng" dirty="0" smtClean="0"/>
              <a:t>neural tube defects:</a:t>
            </a:r>
          </a:p>
          <a:p>
            <a:pPr marL="914400" lvl="1" indent="-514350">
              <a:buFont typeface="+mj-lt"/>
              <a:buAutoNum type="alphaLcPeriod"/>
              <a:defRPr/>
            </a:pPr>
            <a:r>
              <a:rPr lang="en-US" sz="2000" dirty="0" err="1" smtClean="0"/>
              <a:t>Meningomyelocele</a:t>
            </a:r>
            <a:endParaRPr lang="en-US" sz="2000" dirty="0" smtClean="0"/>
          </a:p>
          <a:p>
            <a:pPr marL="914400" lvl="1" indent="-514350">
              <a:buFont typeface="+mj-lt"/>
              <a:buAutoNum type="alphaLcPeriod"/>
              <a:defRPr/>
            </a:pPr>
            <a:r>
              <a:rPr lang="en-US" sz="2000" dirty="0" err="1" smtClean="0"/>
              <a:t>Spina</a:t>
            </a:r>
            <a:r>
              <a:rPr lang="en-US" sz="2000" dirty="0" smtClean="0"/>
              <a:t> bifida</a:t>
            </a:r>
          </a:p>
          <a:p>
            <a:pPr marL="914400" lvl="1" indent="-514350">
              <a:buFont typeface="+mj-lt"/>
              <a:buAutoNum type="alphaLcPeriod"/>
              <a:defRPr/>
            </a:pPr>
            <a:r>
              <a:rPr lang="en-US" sz="2000" dirty="0" smtClean="0"/>
              <a:t>Anencephaly and </a:t>
            </a:r>
            <a:r>
              <a:rPr lang="en-US" sz="2000" dirty="0" err="1" smtClean="0"/>
              <a:t>encephalocele</a:t>
            </a:r>
            <a:endParaRPr lang="en-US" sz="2000" dirty="0" smtClean="0"/>
          </a:p>
          <a:p>
            <a:pPr marL="914400" lvl="1" indent="-514350">
              <a:buFont typeface="Arial" charset="0"/>
              <a:buNone/>
              <a:defRPr/>
            </a:pPr>
            <a:r>
              <a:rPr lang="en-US" sz="2400" dirty="0" smtClean="0"/>
              <a:t>Pathogenesis of neural tube defect with special emphasis on the </a:t>
            </a:r>
          </a:p>
          <a:p>
            <a:pPr marL="914400" lvl="1" indent="-514350">
              <a:buFont typeface="Arial" charset="0"/>
              <a:buNone/>
              <a:defRPr/>
            </a:pPr>
            <a:r>
              <a:rPr lang="en-US" sz="2400" dirty="0" smtClean="0"/>
              <a:t>role of </a:t>
            </a:r>
            <a:r>
              <a:rPr lang="en-US" sz="2400" dirty="0" err="1" smtClean="0"/>
              <a:t>folate</a:t>
            </a:r>
            <a:r>
              <a:rPr lang="en-US" sz="2400" dirty="0" smtClean="0"/>
              <a:t> and alpha fetoproteins and their clinical significance. </a:t>
            </a:r>
          </a:p>
          <a:p>
            <a:pPr marL="514350" indent="-514350">
              <a:buFont typeface="+mj-lt"/>
              <a:buAutoNum type="romanUcPeriod"/>
              <a:defRPr/>
            </a:pPr>
            <a:r>
              <a:rPr lang="en-US" sz="2400" dirty="0" smtClean="0"/>
              <a:t>Definition and pathological changes in </a:t>
            </a:r>
            <a:r>
              <a:rPr lang="en-US" sz="2400" b="1" u="sng" dirty="0" smtClean="0"/>
              <a:t>forebrain anomalies: </a:t>
            </a:r>
          </a:p>
          <a:p>
            <a:pPr marL="971550" lvl="1" indent="-514350">
              <a:buFont typeface="+mj-lt"/>
              <a:buAutoNum type="alphaLcPeriod"/>
              <a:defRPr/>
            </a:pPr>
            <a:r>
              <a:rPr lang="en-US" sz="2000" dirty="0" err="1" smtClean="0"/>
              <a:t>Megalencephaly</a:t>
            </a:r>
            <a:r>
              <a:rPr lang="en-US" sz="2000" dirty="0" smtClean="0"/>
              <a:t>.</a:t>
            </a:r>
          </a:p>
          <a:p>
            <a:pPr marL="971550" lvl="1" indent="-514350">
              <a:buFont typeface="+mj-lt"/>
              <a:buAutoNum type="alphaLcPeriod"/>
              <a:defRPr/>
            </a:pPr>
            <a:r>
              <a:rPr lang="en-US" sz="2000" dirty="0" err="1" smtClean="0"/>
              <a:t>Microencphaly</a:t>
            </a:r>
            <a:r>
              <a:rPr lang="en-US" sz="2000" dirty="0" smtClean="0"/>
              <a:t>  and its causes.</a:t>
            </a:r>
          </a:p>
          <a:p>
            <a:pPr marL="971550" lvl="1" indent="-514350">
              <a:buFont typeface="+mj-lt"/>
              <a:buAutoNum type="alphaLcPeriod"/>
              <a:defRPr/>
            </a:pPr>
            <a:r>
              <a:rPr lang="en-US" sz="2000" dirty="0" err="1" smtClean="0"/>
              <a:t>Lissencephaly</a:t>
            </a:r>
            <a:endParaRPr lang="en-US" sz="2000" dirty="0" smtClean="0"/>
          </a:p>
          <a:p>
            <a:pPr marL="514350" indent="-514350">
              <a:buFont typeface="+mj-lt"/>
              <a:buAutoNum type="romanUcPeriod"/>
              <a:defRPr/>
            </a:pPr>
            <a:r>
              <a:rPr lang="en-US" sz="2400" dirty="0" smtClean="0"/>
              <a:t>Definition and pathological changes in </a:t>
            </a:r>
            <a:r>
              <a:rPr lang="en-US" sz="2400" b="1" u="sng" dirty="0" smtClean="0"/>
              <a:t>posterior </a:t>
            </a:r>
            <a:r>
              <a:rPr lang="en-US" sz="2400" b="1" u="sng" dirty="0" err="1" smtClean="0"/>
              <a:t>fossa</a:t>
            </a:r>
            <a:r>
              <a:rPr lang="en-US" sz="2400" b="1" u="sng" dirty="0" smtClean="0"/>
              <a:t> anomalies</a:t>
            </a:r>
            <a:r>
              <a:rPr lang="en-US" sz="2400" u="sng" dirty="0" smtClean="0"/>
              <a:t>:</a:t>
            </a:r>
          </a:p>
          <a:p>
            <a:pPr marL="914400" lvl="1" indent="-514350">
              <a:buFont typeface="+mj-lt"/>
              <a:buAutoNum type="alphaLcPeriod"/>
              <a:defRPr/>
            </a:pPr>
            <a:r>
              <a:rPr lang="en-US" sz="2000" dirty="0" smtClean="0"/>
              <a:t>Arnold </a:t>
            </a:r>
            <a:r>
              <a:rPr lang="en-US" sz="2000" dirty="0" err="1" smtClean="0"/>
              <a:t>Chiari</a:t>
            </a:r>
            <a:r>
              <a:rPr lang="en-US" sz="2000" dirty="0" smtClean="0"/>
              <a:t> malformation. </a:t>
            </a:r>
          </a:p>
        </p:txBody>
      </p:sp>
      <p:sp>
        <p:nvSpPr>
          <p:cNvPr id="4" name="TextBox 3"/>
          <p:cNvSpPr txBox="1"/>
          <p:nvPr/>
        </p:nvSpPr>
        <p:spPr>
          <a:xfrm>
            <a:off x="2362200" y="533400"/>
            <a:ext cx="3441700" cy="369888"/>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defRPr/>
            </a:pPr>
            <a:r>
              <a:rPr lang="en-US" altLang="en-US" dirty="0"/>
              <a:t>1. CNS congenital malformation</a:t>
            </a:r>
            <a:endParaRPr lang="en-US" dirty="0"/>
          </a:p>
        </p:txBody>
      </p:sp>
      <p:pic>
        <p:nvPicPr>
          <p:cNvPr id="6150" name="Picture 6"/>
          <p:cNvPicPr>
            <a:picLocks noChangeAspect="1" noChangeArrowheads="1"/>
          </p:cNvPicPr>
          <p:nvPr/>
        </p:nvPicPr>
        <p:blipFill>
          <a:blip r:embed="rId3" cstate="print"/>
          <a:srcRect/>
          <a:stretch>
            <a:fillRect/>
          </a:stretch>
        </p:blipFill>
        <p:spPr bwMode="auto">
          <a:xfrm>
            <a:off x="8534400" y="1828800"/>
            <a:ext cx="609600" cy="3524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457200" y="274638"/>
            <a:ext cx="8229600" cy="715962"/>
          </a:xfrm>
        </p:spPr>
        <p:txBody>
          <a:bodyPr/>
          <a:lstStyle/>
          <a:p>
            <a:pPr eaLnBrk="1" hangingPunct="1"/>
            <a:r>
              <a:rPr lang="en-US" altLang="en-US" smtClean="0"/>
              <a:t> Cerebrospinal fluid (CSF) </a:t>
            </a:r>
          </a:p>
        </p:txBody>
      </p:sp>
      <p:sp>
        <p:nvSpPr>
          <p:cNvPr id="3" name="Content Placeholder 2"/>
          <p:cNvSpPr>
            <a:spLocks noGrp="1"/>
          </p:cNvSpPr>
          <p:nvPr>
            <p:ph idx="1"/>
          </p:nvPr>
        </p:nvSpPr>
        <p:spPr>
          <a:xfrm>
            <a:off x="457200" y="1282700"/>
            <a:ext cx="8229600" cy="4525963"/>
          </a:xfrm>
        </p:spPr>
        <p:txBody>
          <a:bodyPr rtlCol="0">
            <a:normAutofit lnSpcReduction="10000"/>
          </a:bodyPr>
          <a:lstStyle/>
          <a:p>
            <a:pPr eaLnBrk="1" fontAlgn="auto" hangingPunct="1">
              <a:spcAft>
                <a:spcPts val="0"/>
              </a:spcAft>
              <a:defRPr/>
            </a:pPr>
            <a:r>
              <a:rPr lang="en-US" dirty="0" smtClean="0"/>
              <a:t>CSF is produced by the choroid plexus within the ventricles, it circulates through the ventricular system and exits through the foramina of </a:t>
            </a:r>
            <a:r>
              <a:rPr lang="en-US" dirty="0" err="1" smtClean="0"/>
              <a:t>Luschka</a:t>
            </a:r>
            <a:r>
              <a:rPr lang="en-US" dirty="0" smtClean="0"/>
              <a:t> and </a:t>
            </a:r>
            <a:r>
              <a:rPr lang="en-US" dirty="0" err="1" smtClean="0"/>
              <a:t>Magendie</a:t>
            </a:r>
            <a:endParaRPr lang="en-US" dirty="0" smtClean="0"/>
          </a:p>
          <a:p>
            <a:pPr eaLnBrk="1" fontAlgn="auto" hangingPunct="1">
              <a:spcAft>
                <a:spcPts val="0"/>
              </a:spcAft>
              <a:defRPr/>
            </a:pPr>
            <a:endParaRPr lang="en-US" dirty="0" smtClean="0"/>
          </a:p>
          <a:p>
            <a:pPr eaLnBrk="1" fontAlgn="auto" hangingPunct="1">
              <a:spcAft>
                <a:spcPts val="0"/>
              </a:spcAft>
              <a:defRPr/>
            </a:pPr>
            <a:r>
              <a:rPr lang="en-US" dirty="0" smtClean="0"/>
              <a:t>CSF fills the subarachnoid space around the brain and spinal cord, contributing to the cushioning of the nervous system within its bony confines</a:t>
            </a:r>
          </a:p>
          <a:p>
            <a:pPr eaLnBrk="1" fontAlgn="auto" hangingPunct="1">
              <a:spcAft>
                <a:spcPts val="0"/>
              </a:spcAft>
              <a:defRPr/>
            </a:pPr>
            <a:endParaRPr lang="en-US" dirty="0" smtClean="0"/>
          </a:p>
          <a:p>
            <a:pPr eaLnBrk="1" fontAlgn="auto" hangingPunct="1">
              <a:spcAft>
                <a:spcPts val="0"/>
              </a:spcAft>
              <a:defRPr/>
            </a:pPr>
            <a:endParaRPr lang="en-US" dirty="0" smtClean="0"/>
          </a:p>
        </p:txBody>
      </p:sp>
      <p:sp>
        <p:nvSpPr>
          <p:cNvPr id="4" name="TextBox 3"/>
          <p:cNvSpPr txBox="1"/>
          <p:nvPr/>
        </p:nvSpPr>
        <p:spPr>
          <a:xfrm>
            <a:off x="30163" y="-17463"/>
            <a:ext cx="1785937" cy="369888"/>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pPr>
              <a:defRPr/>
            </a:pPr>
            <a:r>
              <a:rPr lang="en-US" altLang="en-US" sz="1600" dirty="0"/>
              <a:t>2. </a:t>
            </a:r>
            <a:r>
              <a:rPr lang="en-US" altLang="en-US" dirty="0"/>
              <a:t>Hydrocephalus</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457200" y="0"/>
            <a:ext cx="8229600" cy="838200"/>
          </a:xfrm>
        </p:spPr>
        <p:txBody>
          <a:bodyPr/>
          <a:lstStyle/>
          <a:p>
            <a:r>
              <a:rPr lang="en-US" altLang="en-US" smtClean="0"/>
              <a:t>Cerebrospinal fluid (CSF)</a:t>
            </a:r>
          </a:p>
        </p:txBody>
      </p:sp>
      <p:sp>
        <p:nvSpPr>
          <p:cNvPr id="57347" name="Content Placeholder 2"/>
          <p:cNvSpPr>
            <a:spLocks noGrp="1"/>
          </p:cNvSpPr>
          <p:nvPr>
            <p:ph idx="1"/>
          </p:nvPr>
        </p:nvSpPr>
        <p:spPr/>
        <p:txBody>
          <a:bodyPr/>
          <a:lstStyle/>
          <a:p>
            <a:endParaRPr lang="en-US" altLang="en-US" smtClean="0"/>
          </a:p>
        </p:txBody>
      </p:sp>
      <p:pic>
        <p:nvPicPr>
          <p:cNvPr id="57348" name="Picture 2"/>
          <p:cNvPicPr>
            <a:picLocks noChangeAspect="1" noChangeArrowheads="1"/>
          </p:cNvPicPr>
          <p:nvPr/>
        </p:nvPicPr>
        <p:blipFill>
          <a:blip r:embed="rId2" cstate="print"/>
          <a:srcRect/>
          <a:stretch>
            <a:fillRect/>
          </a:stretch>
        </p:blipFill>
        <p:spPr bwMode="auto">
          <a:xfrm>
            <a:off x="1371600" y="762000"/>
            <a:ext cx="6629400" cy="5795963"/>
          </a:xfrm>
          <a:prstGeom prst="rect">
            <a:avLst/>
          </a:prstGeom>
          <a:noFill/>
          <a:ln w="9525">
            <a:noFill/>
            <a:miter lim="800000"/>
            <a:headEnd/>
            <a:tailEnd/>
          </a:ln>
        </p:spPr>
      </p:pic>
      <p:sp>
        <p:nvSpPr>
          <p:cNvPr id="5" name="Rectangle 4"/>
          <p:cNvSpPr/>
          <p:nvPr/>
        </p:nvSpPr>
        <p:spPr>
          <a:xfrm>
            <a:off x="28575" y="2519363"/>
            <a:ext cx="2838450" cy="368300"/>
          </a:xfrm>
          <a:prstGeom prst="rect">
            <a:avLst/>
          </a:prstGeom>
        </p:spPr>
        <p:style>
          <a:lnRef idx="3">
            <a:schemeClr val="lt1"/>
          </a:lnRef>
          <a:fillRef idx="1">
            <a:schemeClr val="accent2"/>
          </a:fillRef>
          <a:effectRef idx="1">
            <a:schemeClr val="accent2"/>
          </a:effectRef>
          <a:fontRef idx="minor">
            <a:schemeClr val="lt1"/>
          </a:fontRef>
        </p:style>
        <p:txBody>
          <a:bodyPr wrap="none">
            <a:spAutoFit/>
          </a:bodyPr>
          <a:lstStyle/>
          <a:p>
            <a:pPr>
              <a:defRPr/>
            </a:pPr>
            <a:r>
              <a:rPr lang="en-US" dirty="0"/>
              <a:t>Choroid plexus </a:t>
            </a:r>
            <a:r>
              <a:rPr lang="en-US" dirty="0" err="1"/>
              <a:t>preduce</a:t>
            </a:r>
            <a:r>
              <a:rPr lang="en-US" dirty="0"/>
              <a:t> CSF </a:t>
            </a:r>
          </a:p>
        </p:txBody>
      </p:sp>
      <p:cxnSp>
        <p:nvCxnSpPr>
          <p:cNvPr id="7" name="Straight Arrow Connector 6"/>
          <p:cNvCxnSpPr/>
          <p:nvPr/>
        </p:nvCxnSpPr>
        <p:spPr>
          <a:xfrm>
            <a:off x="2133600" y="2819400"/>
            <a:ext cx="2590800" cy="15240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5" idx="3"/>
          </p:cNvCxnSpPr>
          <p:nvPr/>
        </p:nvCxnSpPr>
        <p:spPr>
          <a:xfrm>
            <a:off x="2867025" y="2703513"/>
            <a:ext cx="1063625" cy="39370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2133600" y="2819400"/>
            <a:ext cx="2971800" cy="205740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657600" y="1828800"/>
            <a:ext cx="4038600" cy="646113"/>
          </a:xfrm>
          <a:prstGeom prst="rect">
            <a:avLst/>
          </a:prstGeom>
        </p:spPr>
        <p:style>
          <a:lnRef idx="3">
            <a:schemeClr val="lt1"/>
          </a:lnRef>
          <a:fillRef idx="1">
            <a:schemeClr val="dk1"/>
          </a:fillRef>
          <a:effectRef idx="1">
            <a:schemeClr val="dk1"/>
          </a:effectRef>
          <a:fontRef idx="minor">
            <a:schemeClr val="lt1"/>
          </a:fontRef>
        </p:style>
        <p:txBody>
          <a:bodyPr>
            <a:spAutoFit/>
          </a:bodyPr>
          <a:lstStyle/>
          <a:p>
            <a:pPr>
              <a:defRPr/>
            </a:pPr>
            <a:r>
              <a:rPr lang="en-US" b="1" dirty="0"/>
              <a:t>Arachnoid granulations:</a:t>
            </a:r>
            <a:r>
              <a:rPr lang="en-US" dirty="0"/>
              <a:t> responsible for the resorption of CSF</a:t>
            </a:r>
          </a:p>
        </p:txBody>
      </p:sp>
      <p:cxnSp>
        <p:nvCxnSpPr>
          <p:cNvPr id="14" name="Straight Arrow Connector 13"/>
          <p:cNvCxnSpPr/>
          <p:nvPr/>
        </p:nvCxnSpPr>
        <p:spPr>
          <a:xfrm flipH="1" flipV="1">
            <a:off x="4800600" y="1371600"/>
            <a:ext cx="533400" cy="457200"/>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5257800" y="6096000"/>
            <a:ext cx="3787775" cy="369888"/>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pPr>
              <a:defRPr/>
            </a:pPr>
            <a:r>
              <a:rPr lang="en-US" dirty="0"/>
              <a:t>foramina of </a:t>
            </a:r>
            <a:r>
              <a:rPr lang="en-US" dirty="0" err="1"/>
              <a:t>Luschka</a:t>
            </a:r>
            <a:r>
              <a:rPr lang="en-US" dirty="0"/>
              <a:t> and </a:t>
            </a:r>
            <a:r>
              <a:rPr lang="en-US" dirty="0" err="1"/>
              <a:t>Magendie</a:t>
            </a:r>
            <a:endParaRPr lang="en-US" dirty="0"/>
          </a:p>
        </p:txBody>
      </p:sp>
      <p:sp>
        <p:nvSpPr>
          <p:cNvPr id="2" name="Rectangle 1"/>
          <p:cNvSpPr/>
          <p:nvPr/>
        </p:nvSpPr>
        <p:spPr>
          <a:xfrm>
            <a:off x="6858000" y="3448884"/>
            <a:ext cx="2286000" cy="1754326"/>
          </a:xfrm>
          <a:prstGeom prst="rect">
            <a:avLst/>
          </a:prstGeom>
        </p:spPr>
        <p:style>
          <a:lnRef idx="0">
            <a:schemeClr val="accent2"/>
          </a:lnRef>
          <a:fillRef idx="3">
            <a:schemeClr val="accent2"/>
          </a:fillRef>
          <a:effectRef idx="3">
            <a:schemeClr val="accent2"/>
          </a:effectRef>
          <a:fontRef idx="minor">
            <a:schemeClr val="lt1"/>
          </a:fontRef>
        </p:style>
        <p:txBody>
          <a:bodyPr>
            <a:spAutoFit/>
          </a:bodyPr>
          <a:lstStyle/>
          <a:p>
            <a:pPr eaLnBrk="1" fontAlgn="auto" hangingPunct="1">
              <a:spcAft>
                <a:spcPts val="0"/>
              </a:spcAft>
              <a:defRPr/>
            </a:pPr>
            <a:r>
              <a:rPr lang="en-US" dirty="0"/>
              <a:t>The balance between CSF generation and resorption keeps the volume of this fluid stable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linds(horizontal)">
                                      <p:cBhvr>
                                        <p:cTn id="10" dur="500"/>
                                        <p:tgtEl>
                                          <p:spTgt spid="7"/>
                                        </p:tgtEl>
                                      </p:cBhvr>
                                    </p:animEffect>
                                  </p:childTnLst>
                                </p:cTn>
                              </p:par>
                              <p:par>
                                <p:cTn id="11" presetID="3" presetClass="entr" presetSubtype="1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linds(horizontal)">
                                      <p:cBhvr>
                                        <p:cTn id="13" dur="500"/>
                                        <p:tgtEl>
                                          <p:spTgt spid="8"/>
                                        </p:tgtEl>
                                      </p:cBhvr>
                                    </p:animEffect>
                                  </p:childTnLst>
                                </p:cTn>
                              </p:par>
                              <p:par>
                                <p:cTn id="14" presetID="3" presetClass="entr" presetSubtype="1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linds(horizontal)">
                                      <p:cBhvr>
                                        <p:cTn id="16" dur="500"/>
                                        <p:tgtEl>
                                          <p:spTgt spid="9"/>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blinds(horizontal)">
                                      <p:cBhvr>
                                        <p:cTn id="21" dur="500"/>
                                        <p:tgtEl>
                                          <p:spTgt spid="17"/>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3" presetClass="entr" presetSubtype="10" fill="hold"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blinds(horizontal)">
                                      <p:cBhvr>
                                        <p:cTn id="26" dur="500"/>
                                        <p:tgtEl>
                                          <p:spTgt spid="14"/>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blinds(horizontal)">
                                      <p:cBhvr>
                                        <p:cTn id="29" dur="25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2" grpId="0" animBg="1"/>
      <p:bldP spid="1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Content Placeholder 2"/>
          <p:cNvSpPr>
            <a:spLocks noGrp="1"/>
          </p:cNvSpPr>
          <p:nvPr>
            <p:ph idx="1"/>
          </p:nvPr>
        </p:nvSpPr>
        <p:spPr>
          <a:xfrm>
            <a:off x="485775" y="1219200"/>
            <a:ext cx="8229600" cy="4525963"/>
          </a:xfrm>
        </p:spPr>
        <p:txBody>
          <a:bodyPr/>
          <a:lstStyle/>
          <a:p>
            <a:pPr eaLnBrk="1" hangingPunct="1">
              <a:buNone/>
            </a:pPr>
            <a:r>
              <a:rPr lang="en-US" altLang="en-US" dirty="0" smtClean="0"/>
              <a:t>Causes:</a:t>
            </a:r>
          </a:p>
          <a:p>
            <a:pPr eaLnBrk="1" hangingPunct="1"/>
            <a:r>
              <a:rPr lang="en-US" altLang="en-US" dirty="0" smtClean="0"/>
              <a:t>Most cases occur as a consequence of impaired flow or impaired </a:t>
            </a:r>
            <a:r>
              <a:rPr lang="en-US" altLang="en-US" dirty="0" err="1" smtClean="0"/>
              <a:t>resorption</a:t>
            </a:r>
            <a:r>
              <a:rPr lang="en-US" altLang="en-US" dirty="0" smtClean="0"/>
              <a:t> of CSF</a:t>
            </a:r>
          </a:p>
          <a:p>
            <a:pPr eaLnBrk="1" hangingPunct="1"/>
            <a:r>
              <a:rPr lang="en-US" altLang="en-US" dirty="0" smtClean="0"/>
              <a:t>In rare instances (e.g., tumors of the choroid plexus), overproduction of CSF may be responsible</a:t>
            </a:r>
          </a:p>
        </p:txBody>
      </p:sp>
      <p:sp>
        <p:nvSpPr>
          <p:cNvPr id="4" name="TextBox 3"/>
          <p:cNvSpPr txBox="1"/>
          <p:nvPr/>
        </p:nvSpPr>
        <p:spPr>
          <a:xfrm>
            <a:off x="30163" y="-17463"/>
            <a:ext cx="1785937" cy="369888"/>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pPr>
              <a:defRPr/>
            </a:pPr>
            <a:r>
              <a:rPr lang="en-US" altLang="en-US" sz="1600" dirty="0"/>
              <a:t>2. </a:t>
            </a:r>
            <a:r>
              <a:rPr lang="en-US" altLang="en-US" dirty="0"/>
              <a:t>Hydrocephalus</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Content Placeholder 2"/>
          <p:cNvSpPr>
            <a:spLocks noGrp="1"/>
          </p:cNvSpPr>
          <p:nvPr>
            <p:ph idx="1"/>
          </p:nvPr>
        </p:nvSpPr>
        <p:spPr>
          <a:xfrm>
            <a:off x="228600" y="457200"/>
            <a:ext cx="8229600" cy="4525963"/>
          </a:xfrm>
        </p:spPr>
        <p:txBody>
          <a:bodyPr/>
          <a:lstStyle/>
          <a:p>
            <a:pPr eaLnBrk="1" hangingPunct="1">
              <a:buNone/>
            </a:pPr>
            <a:r>
              <a:rPr lang="en-US" altLang="en-US" dirty="0" smtClean="0"/>
              <a:t>Two types:</a:t>
            </a:r>
          </a:p>
          <a:p>
            <a:pPr eaLnBrk="1" hangingPunct="1">
              <a:buNone/>
            </a:pPr>
            <a:r>
              <a:rPr lang="en-US" altLang="en-US" dirty="0" smtClean="0"/>
              <a:t> </a:t>
            </a:r>
            <a:r>
              <a:rPr lang="en-US" altLang="en-US" i="1" dirty="0" smtClean="0"/>
              <a:t>communicating  and non communicating </a:t>
            </a:r>
          </a:p>
          <a:p>
            <a:pPr eaLnBrk="1" hangingPunct="1"/>
            <a:r>
              <a:rPr lang="en-US" altLang="en-US" dirty="0" smtClean="0"/>
              <a:t>If there is an obstacle to the flow of CSF within the ventricular system, then a portion of the ventricles enlarges while the remainder does not </a:t>
            </a:r>
            <a:r>
              <a:rPr lang="en-US" altLang="en-US" dirty="0" smtClean="0">
                <a:sym typeface="Wingdings" pitchFamily="2" charset="2"/>
              </a:rPr>
              <a:t> </a:t>
            </a:r>
            <a:r>
              <a:rPr lang="en-US" altLang="en-US" i="1" dirty="0" err="1" smtClean="0"/>
              <a:t>noncommunicating</a:t>
            </a:r>
            <a:r>
              <a:rPr lang="en-US" altLang="en-US" i="1" dirty="0" smtClean="0"/>
              <a:t> hydrocephalus</a:t>
            </a:r>
          </a:p>
          <a:p>
            <a:pPr lvl="1" eaLnBrk="1" hangingPunct="1"/>
            <a:r>
              <a:rPr lang="en-US" altLang="en-US" dirty="0" smtClean="0"/>
              <a:t>most commonly seen with masses at the </a:t>
            </a:r>
            <a:r>
              <a:rPr lang="en-US" altLang="en-US" dirty="0" err="1" smtClean="0"/>
              <a:t>formamen</a:t>
            </a:r>
            <a:r>
              <a:rPr lang="en-US" altLang="en-US" dirty="0" smtClean="0"/>
              <a:t> of </a:t>
            </a:r>
            <a:r>
              <a:rPr lang="en-US" altLang="en-US" dirty="0" err="1" smtClean="0"/>
              <a:t>Monro</a:t>
            </a:r>
            <a:r>
              <a:rPr lang="en-US" altLang="en-US" dirty="0" smtClean="0"/>
              <a:t> or aqueduct of </a:t>
            </a:r>
            <a:r>
              <a:rPr lang="en-US" altLang="en-US" dirty="0" err="1" smtClean="0"/>
              <a:t>Sylvius</a:t>
            </a:r>
            <a:endParaRPr lang="en-US" altLang="en-US" dirty="0" smtClean="0"/>
          </a:p>
          <a:p>
            <a:pPr lvl="1" eaLnBrk="1" hangingPunct="1"/>
            <a:endParaRPr lang="en-US" altLang="en-US" dirty="0" smtClean="0"/>
          </a:p>
          <a:p>
            <a:pPr eaLnBrk="1" hangingPunct="1"/>
            <a:r>
              <a:rPr lang="en-US" altLang="en-US" dirty="0" smtClean="0"/>
              <a:t>In </a:t>
            </a:r>
            <a:r>
              <a:rPr lang="en-US" altLang="en-US" i="1" dirty="0" smtClean="0"/>
              <a:t>communicating hydrocephalus</a:t>
            </a:r>
            <a:r>
              <a:rPr lang="en-US" altLang="en-US" dirty="0" smtClean="0"/>
              <a:t> all of the ventricular system is enlarged; here the cause is most often reduced </a:t>
            </a:r>
            <a:r>
              <a:rPr lang="en-US" altLang="en-US" dirty="0" err="1" smtClean="0"/>
              <a:t>resorption</a:t>
            </a:r>
            <a:r>
              <a:rPr lang="en-US" altLang="en-US" dirty="0" smtClean="0"/>
              <a:t> of CSF</a:t>
            </a:r>
          </a:p>
          <a:p>
            <a:endParaRPr lang="en-US" altLang="en-US" dirty="0" smtClean="0"/>
          </a:p>
          <a:p>
            <a:endParaRPr lang="en-US" altLang="en-US" dirty="0" smtClean="0"/>
          </a:p>
        </p:txBody>
      </p:sp>
      <p:sp>
        <p:nvSpPr>
          <p:cNvPr id="5" name="TextBox 4"/>
          <p:cNvSpPr txBox="1"/>
          <p:nvPr/>
        </p:nvSpPr>
        <p:spPr>
          <a:xfrm>
            <a:off x="30163" y="-17463"/>
            <a:ext cx="1785937" cy="369888"/>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pPr>
              <a:defRPr/>
            </a:pPr>
            <a:r>
              <a:rPr lang="en-US" altLang="en-US" sz="1600" dirty="0"/>
              <a:t>2. </a:t>
            </a:r>
            <a:r>
              <a:rPr lang="en-US" altLang="en-US" dirty="0"/>
              <a:t>Hydrocephalus</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381000" y="0"/>
            <a:ext cx="8229600" cy="990600"/>
          </a:xfrm>
        </p:spPr>
        <p:txBody>
          <a:bodyPr/>
          <a:lstStyle/>
          <a:p>
            <a:pPr>
              <a:defRPr/>
            </a:pPr>
            <a:r>
              <a:rPr lang="en-US" altLang="en-US" sz="4000" dirty="0" smtClean="0"/>
              <a:t> </a:t>
            </a:r>
            <a:r>
              <a:rPr lang="en-US" altLang="en-US" sz="3600" dirty="0" smtClean="0">
                <a:solidFill>
                  <a:schemeClr val="accent2">
                    <a:lumMod val="40000"/>
                    <a:lumOff val="60000"/>
                  </a:schemeClr>
                </a:solidFill>
              </a:rPr>
              <a:t>What can cause hydrocephalus?</a:t>
            </a:r>
          </a:p>
        </p:txBody>
      </p:sp>
      <p:sp>
        <p:nvSpPr>
          <p:cNvPr id="3" name="Content Placeholder 2"/>
          <p:cNvSpPr>
            <a:spLocks noGrp="1"/>
          </p:cNvSpPr>
          <p:nvPr>
            <p:ph idx="1"/>
          </p:nvPr>
        </p:nvSpPr>
        <p:spPr>
          <a:xfrm>
            <a:off x="-152400" y="1219200"/>
            <a:ext cx="6248400" cy="5638800"/>
          </a:xfrm>
        </p:spPr>
        <p:txBody>
          <a:bodyPr/>
          <a:lstStyle/>
          <a:p>
            <a:r>
              <a:rPr lang="en-US" altLang="en-US" sz="2400" b="1" dirty="0" smtClean="0"/>
              <a:t>2</a:t>
            </a:r>
            <a:r>
              <a:rPr lang="en-US" altLang="en-US" sz="2800" b="1" dirty="0" smtClean="0"/>
              <a:t>. Obstructive hydrocephalus</a:t>
            </a:r>
            <a:endParaRPr lang="en-US" altLang="en-US" sz="2800" dirty="0" smtClean="0"/>
          </a:p>
          <a:p>
            <a:r>
              <a:rPr lang="en-US" altLang="en-US" sz="2800" b="1" dirty="0" smtClean="0"/>
              <a:t>3. Defective filtration of CSF: 	postulated for low-pressure 	hydrocephalus</a:t>
            </a:r>
          </a:p>
          <a:p>
            <a:endParaRPr lang="en-US" altLang="en-US" sz="2000" dirty="0" smtClean="0"/>
          </a:p>
        </p:txBody>
      </p:sp>
      <p:pic>
        <p:nvPicPr>
          <p:cNvPr id="64516" name="Picture 5"/>
          <p:cNvPicPr>
            <a:picLocks noChangeAspect="1" noChangeArrowheads="1"/>
          </p:cNvPicPr>
          <p:nvPr/>
        </p:nvPicPr>
        <p:blipFill>
          <a:blip r:embed="rId3" cstate="print"/>
          <a:srcRect/>
          <a:stretch>
            <a:fillRect/>
          </a:stretch>
        </p:blipFill>
        <p:spPr bwMode="auto">
          <a:xfrm>
            <a:off x="5867400" y="2362200"/>
            <a:ext cx="3276600" cy="3048000"/>
          </a:xfrm>
          <a:prstGeom prst="rect">
            <a:avLst/>
          </a:prstGeom>
          <a:noFill/>
          <a:ln w="9525">
            <a:noFill/>
            <a:miter lim="800000"/>
            <a:headEnd/>
            <a:tailEnd/>
          </a:ln>
        </p:spPr>
      </p:pic>
      <p:sp>
        <p:nvSpPr>
          <p:cNvPr id="64517" name="Rectangle 5"/>
          <p:cNvSpPr>
            <a:spLocks noChangeArrowheads="1"/>
          </p:cNvSpPr>
          <p:nvPr/>
        </p:nvSpPr>
        <p:spPr bwMode="auto">
          <a:xfrm>
            <a:off x="111125" y="808038"/>
            <a:ext cx="8305800" cy="461962"/>
          </a:xfrm>
          <a:prstGeom prst="rect">
            <a:avLst/>
          </a:prstGeom>
          <a:noFill/>
          <a:ln w="9525">
            <a:noFill/>
            <a:miter lim="800000"/>
            <a:headEnd/>
            <a:tailEnd/>
          </a:ln>
        </p:spPr>
        <p:txBody>
          <a:bodyPr>
            <a:spAutoFit/>
          </a:bodyPr>
          <a:lstStyle/>
          <a:p>
            <a:r>
              <a:rPr lang="en-US" altLang="en-US" sz="2400" b="1"/>
              <a:t>1. Hypersecretion of CSF</a:t>
            </a:r>
            <a:r>
              <a:rPr lang="en-US" altLang="en-US" sz="2400"/>
              <a:t>: e.g. choroid plexus tumor</a:t>
            </a:r>
          </a:p>
        </p:txBody>
      </p:sp>
      <p:sp>
        <p:nvSpPr>
          <p:cNvPr id="8" name="TextBox 7"/>
          <p:cNvSpPr txBox="1"/>
          <p:nvPr/>
        </p:nvSpPr>
        <p:spPr>
          <a:xfrm>
            <a:off x="30163" y="-17463"/>
            <a:ext cx="1785937" cy="369888"/>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pPr>
              <a:defRPr/>
            </a:pPr>
            <a:r>
              <a:rPr lang="en-US" altLang="en-US" sz="1600" dirty="0"/>
              <a:t>2. </a:t>
            </a:r>
            <a:r>
              <a:rPr lang="en-US" altLang="en-US" dirty="0"/>
              <a:t>Hydrocephalus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8229600" cy="1143000"/>
          </a:xfrm>
        </p:spPr>
        <p:txBody>
          <a:bodyPr/>
          <a:lstStyle/>
          <a:p>
            <a:pPr algn="l"/>
            <a:r>
              <a:rPr lang="en-US" sz="4000" dirty="0" smtClean="0"/>
              <a:t>Causes of </a:t>
            </a:r>
            <a:r>
              <a:rPr lang="en-US" altLang="en-US" sz="4000" dirty="0" smtClean="0"/>
              <a:t>Obstructive hydrocephalus</a:t>
            </a:r>
            <a:r>
              <a:rPr lang="en-US" altLang="en-US" dirty="0" smtClean="0"/>
              <a:t/>
            </a:r>
            <a:br>
              <a:rPr lang="en-US" altLang="en-US" dirty="0" smtClean="0"/>
            </a:br>
            <a:endParaRPr lang="en-US" dirty="0"/>
          </a:p>
        </p:txBody>
      </p:sp>
      <p:sp>
        <p:nvSpPr>
          <p:cNvPr id="3" name="Content Placeholder 2"/>
          <p:cNvSpPr>
            <a:spLocks noGrp="1"/>
          </p:cNvSpPr>
          <p:nvPr>
            <p:ph idx="1"/>
          </p:nvPr>
        </p:nvSpPr>
        <p:spPr>
          <a:xfrm>
            <a:off x="228600" y="1600200"/>
            <a:ext cx="8458200" cy="4525963"/>
          </a:xfrm>
        </p:spPr>
        <p:txBody>
          <a:bodyPr/>
          <a:lstStyle/>
          <a:p>
            <a:pPr lvl="1"/>
            <a:r>
              <a:rPr lang="en-US" altLang="en-US" sz="2400" dirty="0" smtClean="0"/>
              <a:t>Obstruction of the foramina of </a:t>
            </a:r>
            <a:r>
              <a:rPr lang="en-US" altLang="en-US" sz="2400" dirty="0" err="1" smtClean="0"/>
              <a:t>Monro</a:t>
            </a:r>
            <a:r>
              <a:rPr lang="en-US" altLang="en-US" sz="2400" dirty="0" smtClean="0"/>
              <a:t> e.g. colloid cyst</a:t>
            </a:r>
          </a:p>
          <a:p>
            <a:pPr lvl="1"/>
            <a:r>
              <a:rPr lang="en-US" altLang="en-US" sz="2400" dirty="0" smtClean="0"/>
              <a:t>Obstruction of the third ventricle e.g. </a:t>
            </a:r>
            <a:r>
              <a:rPr lang="en-US" altLang="en-US" sz="2400" dirty="0" err="1" smtClean="0"/>
              <a:t>pilocytic</a:t>
            </a:r>
            <a:r>
              <a:rPr lang="en-US" altLang="en-US" sz="2400" dirty="0" smtClean="0"/>
              <a:t> </a:t>
            </a:r>
            <a:r>
              <a:rPr lang="en-US" altLang="en-US" sz="2400" dirty="0" err="1" smtClean="0"/>
              <a:t>astrocytoma</a:t>
            </a:r>
            <a:r>
              <a:rPr lang="en-US" altLang="en-US" sz="2400" dirty="0" smtClean="0"/>
              <a:t> </a:t>
            </a:r>
          </a:p>
          <a:p>
            <a:pPr lvl="1"/>
            <a:r>
              <a:rPr lang="en-US" altLang="en-US" sz="2400" dirty="0" smtClean="0"/>
              <a:t>Obstruction of the aqueduct e.g. </a:t>
            </a:r>
            <a:r>
              <a:rPr lang="en-US" altLang="en-US" sz="2400" dirty="0" err="1" smtClean="0"/>
              <a:t>aqueductal</a:t>
            </a:r>
            <a:r>
              <a:rPr lang="en-US" altLang="en-US" sz="2400" dirty="0" smtClean="0"/>
              <a:t> </a:t>
            </a:r>
            <a:r>
              <a:rPr lang="en-US" altLang="en-US" sz="2400" dirty="0" err="1" smtClean="0"/>
              <a:t>stenosis</a:t>
            </a:r>
            <a:r>
              <a:rPr lang="en-US" altLang="en-US" sz="2400" dirty="0" smtClean="0"/>
              <a:t> or </a:t>
            </a:r>
            <a:r>
              <a:rPr lang="en-US" altLang="en-US" sz="2400" dirty="0" err="1" smtClean="0"/>
              <a:t>atresia</a:t>
            </a:r>
            <a:r>
              <a:rPr lang="en-US" altLang="en-US" sz="2400" dirty="0" smtClean="0"/>
              <a:t> and posterior </a:t>
            </a:r>
            <a:r>
              <a:rPr lang="en-US" altLang="en-US" sz="2400" dirty="0" err="1" smtClean="0"/>
              <a:t>fossa</a:t>
            </a:r>
            <a:r>
              <a:rPr lang="en-US" altLang="en-US" sz="2400" dirty="0" smtClean="0"/>
              <a:t> tumors</a:t>
            </a:r>
          </a:p>
          <a:p>
            <a:pPr lvl="1"/>
            <a:r>
              <a:rPr lang="en-US" altLang="en-US" sz="2400" dirty="0" smtClean="0"/>
              <a:t>Obstruction of the foramina of </a:t>
            </a:r>
            <a:r>
              <a:rPr lang="en-US" altLang="en-US" sz="2400" dirty="0" err="1" smtClean="0"/>
              <a:t>Luschka</a:t>
            </a:r>
            <a:r>
              <a:rPr lang="en-US" altLang="en-US" sz="2400" dirty="0" smtClean="0"/>
              <a:t> or impairment of flow from the fourth ventricle (</a:t>
            </a:r>
            <a:r>
              <a:rPr lang="en-US" altLang="en-US" sz="2400" dirty="0" err="1" smtClean="0"/>
              <a:t>Chiari</a:t>
            </a:r>
            <a:r>
              <a:rPr lang="en-US" altLang="en-US" sz="2400" dirty="0" smtClean="0"/>
              <a:t> malformation, meningitis, subarachnoid hemorrhage, posterior </a:t>
            </a:r>
            <a:r>
              <a:rPr lang="en-US" altLang="en-US" sz="2400" dirty="0" err="1" smtClean="0"/>
              <a:t>fossa</a:t>
            </a:r>
            <a:r>
              <a:rPr lang="en-US" altLang="en-US" sz="2400" dirty="0" smtClean="0"/>
              <a:t> tumors)</a:t>
            </a:r>
          </a:p>
          <a:p>
            <a:pPr lvl="1"/>
            <a:r>
              <a:rPr lang="en-US" altLang="en-US" sz="2400" dirty="0" smtClean="0"/>
              <a:t>Fibrosis of the subarachnoid space e.g. meningitis, subarachnoid hemorrhage, </a:t>
            </a:r>
            <a:r>
              <a:rPr lang="en-US" altLang="en-US" sz="2400" dirty="0" err="1" smtClean="0"/>
              <a:t>meningeal</a:t>
            </a:r>
            <a:r>
              <a:rPr lang="en-US" altLang="en-US" sz="2400" dirty="0" smtClean="0"/>
              <a:t> dissemination of tumors</a:t>
            </a:r>
          </a:p>
          <a:p>
            <a:endParaRPr lang="en-US" dirty="0"/>
          </a:p>
        </p:txBody>
      </p:sp>
      <p:sp>
        <p:nvSpPr>
          <p:cNvPr id="4" name="TextBox 3"/>
          <p:cNvSpPr txBox="1"/>
          <p:nvPr/>
        </p:nvSpPr>
        <p:spPr>
          <a:xfrm>
            <a:off x="30163" y="-17463"/>
            <a:ext cx="1785937" cy="369888"/>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pPr>
              <a:defRPr/>
            </a:pPr>
            <a:r>
              <a:rPr lang="en-US" altLang="en-US" sz="1600" dirty="0"/>
              <a:t>2. </a:t>
            </a:r>
            <a:r>
              <a:rPr lang="en-US" altLang="en-US" dirty="0"/>
              <a:t>Hydrocephalus</a:t>
            </a:r>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endParaRPr lang="en-US" altLang="en-US" smtClean="0"/>
          </a:p>
        </p:txBody>
      </p:sp>
      <p:sp>
        <p:nvSpPr>
          <p:cNvPr id="66563" name="Content Placeholder 2"/>
          <p:cNvSpPr>
            <a:spLocks noGrp="1"/>
          </p:cNvSpPr>
          <p:nvPr>
            <p:ph idx="1"/>
          </p:nvPr>
        </p:nvSpPr>
        <p:spPr/>
        <p:txBody>
          <a:bodyPr/>
          <a:lstStyle/>
          <a:p>
            <a:endParaRPr lang="en-US" altLang="en-US" smtClean="0"/>
          </a:p>
        </p:txBody>
      </p:sp>
      <p:pic>
        <p:nvPicPr>
          <p:cNvPr id="66564" name="Picture 2" descr="Ventricular anatomy"/>
          <p:cNvPicPr>
            <a:picLocks noChangeAspect="1" noChangeArrowheads="1"/>
          </p:cNvPicPr>
          <p:nvPr/>
        </p:nvPicPr>
        <p:blipFill>
          <a:blip r:embed="rId3" cstate="print"/>
          <a:srcRect/>
          <a:stretch>
            <a:fillRect/>
          </a:stretch>
        </p:blipFill>
        <p:spPr bwMode="auto">
          <a:xfrm>
            <a:off x="314325" y="303213"/>
            <a:ext cx="8372475" cy="609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a:xfrm>
            <a:off x="457200" y="274638"/>
            <a:ext cx="8229600" cy="792162"/>
          </a:xfrm>
        </p:spPr>
        <p:txBody>
          <a:bodyPr/>
          <a:lstStyle/>
          <a:p>
            <a:r>
              <a:rPr lang="en-US" altLang="en-US" b="1" smtClean="0"/>
              <a:t>Take home messages:</a:t>
            </a:r>
            <a:r>
              <a:rPr lang="en-US" altLang="en-US" smtClean="0"/>
              <a:t/>
            </a:r>
            <a:br>
              <a:rPr lang="en-US" altLang="en-US" smtClean="0"/>
            </a:br>
            <a:endParaRPr lang="en-US" altLang="en-US" smtClean="0"/>
          </a:p>
        </p:txBody>
      </p:sp>
      <p:sp>
        <p:nvSpPr>
          <p:cNvPr id="68611" name="Content Placeholder 2"/>
          <p:cNvSpPr>
            <a:spLocks noGrp="1"/>
          </p:cNvSpPr>
          <p:nvPr>
            <p:ph idx="1"/>
          </p:nvPr>
        </p:nvSpPr>
        <p:spPr>
          <a:xfrm>
            <a:off x="381000" y="685800"/>
            <a:ext cx="8229600" cy="4525963"/>
          </a:xfrm>
        </p:spPr>
        <p:txBody>
          <a:bodyPr/>
          <a:lstStyle/>
          <a:p>
            <a:pPr>
              <a:buFont typeface="Arial" pitchFamily="34" charset="0"/>
              <a:buNone/>
            </a:pPr>
            <a:r>
              <a:rPr lang="en-US" altLang="en-US" sz="2800" smtClean="0"/>
              <a:t>- Malformations of the brain can occur because of genetic factors or external insults.</a:t>
            </a:r>
          </a:p>
          <a:p>
            <a:pPr>
              <a:buFont typeface="Arial" pitchFamily="34" charset="0"/>
              <a:buNone/>
            </a:pPr>
            <a:r>
              <a:rPr lang="en-US" altLang="en-US" sz="2800" smtClean="0"/>
              <a:t>- The timing of the injury will determine the pattern of the injury, based on the type of developmental processes occurring at the point of injury.</a:t>
            </a:r>
          </a:p>
          <a:p>
            <a:pPr>
              <a:buFont typeface="Arial" pitchFamily="34" charset="0"/>
              <a:buNone/>
            </a:pPr>
            <a:r>
              <a:rPr lang="en-US" altLang="en-US" sz="2800" smtClean="0"/>
              <a:t>- Patterns of malformation include alterations in the closure of the neural tube, proper formation of the separate portions of the neural tissue, and migration of neurons to the appropriate locations.</a:t>
            </a:r>
          </a:p>
          <a:p>
            <a:pPr>
              <a:buFont typeface="Arial" pitchFamily="34" charset="0"/>
              <a:buNone/>
            </a:pPr>
            <a:r>
              <a:rPr lang="en-US" altLang="en-US" sz="2800" smtClean="0"/>
              <a:t>- Hydrocephalus is an increase in CSF volume within all or part of the ventricular system.</a:t>
            </a:r>
          </a:p>
          <a:p>
            <a:pPr>
              <a:buFont typeface="Arial" pitchFamily="34" charset="0"/>
              <a:buNone/>
            </a:pPr>
            <a:endParaRPr lang="en-US" altLang="en-US" sz="2800"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p:txBody>
          <a:bodyPr/>
          <a:lstStyle/>
          <a:p>
            <a:r>
              <a:rPr lang="en-US" altLang="en-US" dirty="0" smtClean="0"/>
              <a:t>HOMEWORK</a:t>
            </a:r>
          </a:p>
        </p:txBody>
      </p:sp>
      <p:sp>
        <p:nvSpPr>
          <p:cNvPr id="70659" name="Content Placeholder 2"/>
          <p:cNvSpPr>
            <a:spLocks noGrp="1"/>
          </p:cNvSpPr>
          <p:nvPr>
            <p:ph idx="1"/>
          </p:nvPr>
        </p:nvSpPr>
        <p:spPr/>
        <p:txBody>
          <a:bodyPr/>
          <a:lstStyle/>
          <a:p>
            <a:r>
              <a:rPr lang="en-US" altLang="en-US" dirty="0" smtClean="0"/>
              <a:t>Define: </a:t>
            </a:r>
            <a:r>
              <a:rPr lang="en-US" altLang="en-US" dirty="0" err="1" smtClean="0"/>
              <a:t>meningocele</a:t>
            </a:r>
            <a:r>
              <a:rPr lang="en-US" altLang="en-US" dirty="0" smtClean="0"/>
              <a:t>.</a:t>
            </a:r>
          </a:p>
          <a:p>
            <a:r>
              <a:rPr lang="en-US" altLang="en-US" dirty="0" smtClean="0"/>
              <a:t>Define: </a:t>
            </a:r>
            <a:r>
              <a:rPr lang="en-US" altLang="en-US" dirty="0" err="1" smtClean="0"/>
              <a:t>polymicrogyria</a:t>
            </a:r>
            <a:r>
              <a:rPr lang="en-US" altLang="en-US" dirty="0" smtClean="0"/>
              <a:t>.</a:t>
            </a:r>
          </a:p>
          <a:p>
            <a:r>
              <a:rPr lang="en-US" altLang="en-US" dirty="0" smtClean="0"/>
              <a:t>What is the difference between </a:t>
            </a:r>
            <a:r>
              <a:rPr lang="en-US" altLang="en-US" dirty="0" err="1" smtClean="0"/>
              <a:t>microcephaly</a:t>
            </a:r>
            <a:r>
              <a:rPr lang="en-US" altLang="en-US" dirty="0" smtClean="0"/>
              <a:t> and </a:t>
            </a:r>
            <a:r>
              <a:rPr lang="en-US" altLang="en-US" dirty="0" err="1" smtClean="0"/>
              <a:t>microencephaly</a:t>
            </a:r>
            <a:r>
              <a:rPr lang="en-US" altLang="en-US" dirty="0" smtClean="0"/>
              <a:t>?</a:t>
            </a:r>
          </a:p>
          <a:p>
            <a:r>
              <a:rPr lang="en-US" altLang="en-US" dirty="0" smtClean="0"/>
              <a:t>Define: hydrocephalus ex </a:t>
            </a:r>
            <a:r>
              <a:rPr lang="en-US" altLang="en-US" dirty="0" err="1" smtClean="0"/>
              <a:t>vacuo</a:t>
            </a:r>
            <a:r>
              <a:rPr lang="en-US" altLang="en-US" dirty="0" smtClean="0"/>
              <a:t>.</a:t>
            </a:r>
          </a:p>
          <a:p>
            <a:endParaRPr lang="en-US" altLang="en-US" dirty="0" smtClean="0"/>
          </a:p>
        </p:txBody>
      </p:sp>
      <p:sp>
        <p:nvSpPr>
          <p:cNvPr id="4" name="TextBox 3"/>
          <p:cNvSpPr txBox="1"/>
          <p:nvPr/>
        </p:nvSpPr>
        <p:spPr>
          <a:xfrm>
            <a:off x="457200" y="4724400"/>
            <a:ext cx="8305800" cy="923330"/>
          </a:xfrm>
          <a:prstGeom prst="rect">
            <a:avLst/>
          </a:prstGeom>
          <a:noFill/>
        </p:spPr>
        <p:txBody>
          <a:bodyPr wrap="square" rtlCol="0">
            <a:spAutoFit/>
          </a:bodyPr>
          <a:lstStyle/>
          <a:p>
            <a:r>
              <a:rPr lang="en-US" smtClean="0"/>
              <a:t>A </a:t>
            </a:r>
            <a:r>
              <a:rPr lang="en-US" dirty="0"/>
              <a:t>compensatory increase in CSF volume </a:t>
            </a:r>
            <a:r>
              <a:rPr lang="en-US" i="1" dirty="0"/>
              <a:t>(hydrocephalus ex </a:t>
            </a:r>
            <a:r>
              <a:rPr lang="en-US" i="1" dirty="0" err="1"/>
              <a:t>vacuo</a:t>
            </a:r>
            <a:r>
              <a:rPr lang="en-US" i="1" dirty="0"/>
              <a:t>)</a:t>
            </a:r>
            <a:r>
              <a:rPr lang="en-US" dirty="0"/>
              <a:t> may occur secondary to a loss of brain volume from any underlying cause (e.g., infarction, neurodegenerative disease)</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p:txBody>
          <a:bodyPr/>
          <a:lstStyle/>
          <a:p>
            <a:endParaRPr lang="en-US" altLang="en-US" smtClean="0"/>
          </a:p>
        </p:txBody>
      </p:sp>
      <p:sp>
        <p:nvSpPr>
          <p:cNvPr id="72707" name="Content Placeholder 2"/>
          <p:cNvSpPr>
            <a:spLocks noGrp="1"/>
          </p:cNvSpPr>
          <p:nvPr>
            <p:ph idx="1"/>
          </p:nvPr>
        </p:nvSpPr>
        <p:spPr/>
        <p:txBody>
          <a:bodyPr/>
          <a:lstStyle/>
          <a:p>
            <a:endParaRPr lang="en-US" altLang="en-US"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2"/>
          <p:cNvSpPr>
            <a:spLocks noGrp="1"/>
          </p:cNvSpPr>
          <p:nvPr>
            <p:ph idx="1"/>
          </p:nvPr>
        </p:nvSpPr>
        <p:spPr>
          <a:xfrm>
            <a:off x="304800" y="381000"/>
            <a:ext cx="8534400" cy="3459163"/>
          </a:xfrm>
        </p:spPr>
        <p:txBody>
          <a:bodyPr/>
          <a:lstStyle/>
          <a:p>
            <a:pPr eaLnBrk="1" hangingPunct="1"/>
            <a:r>
              <a:rPr lang="en-US" altLang="en-US" sz="2800" dirty="0" smtClean="0"/>
              <a:t>The incidence of CNS malformations is estimated at 1% to 2%</a:t>
            </a:r>
          </a:p>
          <a:p>
            <a:pPr eaLnBrk="1" hangingPunct="1"/>
            <a:r>
              <a:rPr lang="en-US" altLang="en-US" sz="2800" dirty="0" smtClean="0"/>
              <a:t>Malformations of the brain are more common in the setting of </a:t>
            </a:r>
            <a:r>
              <a:rPr lang="en-US" altLang="en-US" sz="2800" b="1" dirty="0" smtClean="0"/>
              <a:t>multiple </a:t>
            </a:r>
            <a:r>
              <a:rPr lang="en-US" altLang="en-US" sz="2800" dirty="0" smtClean="0"/>
              <a:t>birth defects</a:t>
            </a:r>
          </a:p>
          <a:p>
            <a:pPr eaLnBrk="1" hangingPunct="1"/>
            <a:r>
              <a:rPr lang="en-US" altLang="en-US" sz="2800" dirty="0" smtClean="0"/>
              <a:t>Causes:</a:t>
            </a:r>
          </a:p>
          <a:p>
            <a:pPr eaLnBrk="1" hangingPunct="1">
              <a:buNone/>
            </a:pPr>
            <a:r>
              <a:rPr lang="en-US" sz="2800" dirty="0" smtClean="0"/>
              <a:t>	  1.  Prenatal or </a:t>
            </a:r>
            <a:r>
              <a:rPr lang="en-US" sz="2800" dirty="0" err="1" smtClean="0"/>
              <a:t>perinatal</a:t>
            </a:r>
            <a:r>
              <a:rPr lang="en-US" sz="2800" dirty="0" smtClean="0"/>
              <a:t> insults </a:t>
            </a:r>
            <a:r>
              <a:rPr lang="en-US" altLang="en-US" sz="2800" dirty="0" smtClean="0"/>
              <a:t>give rise to mental retardation, cerebral palsy  or neural tube defects</a:t>
            </a:r>
          </a:p>
          <a:p>
            <a:pPr marL="971550" lvl="1" indent="-571500" eaLnBrk="1" hangingPunct="1">
              <a:buFont typeface="+mj-lt"/>
              <a:buAutoNum type="romanLcPeriod"/>
            </a:pPr>
            <a:r>
              <a:rPr lang="en-US" sz="2400" dirty="0" smtClean="0"/>
              <a:t>Various chemicals and infectious agents </a:t>
            </a:r>
          </a:p>
          <a:p>
            <a:pPr marL="971550" lvl="1" indent="-571500" eaLnBrk="1" hangingPunct="1">
              <a:buFont typeface="+mj-lt"/>
              <a:buAutoNum type="romanLcPeriod"/>
            </a:pPr>
            <a:r>
              <a:rPr lang="en-US" altLang="en-US" sz="2400" dirty="0" smtClean="0"/>
              <a:t>Timing is important</a:t>
            </a:r>
          </a:p>
          <a:p>
            <a:pPr marL="971550" lvl="1" indent="-571500" eaLnBrk="1" hangingPunct="1">
              <a:buFont typeface="+mj-lt"/>
              <a:buAutoNum type="romanLcPeriod"/>
            </a:pPr>
            <a:r>
              <a:rPr lang="en-US" altLang="en-US" sz="2400" dirty="0" smtClean="0"/>
              <a:t>May lead to failure of normal CNS development or tissue destruction</a:t>
            </a:r>
          </a:p>
          <a:p>
            <a:pPr eaLnBrk="1" hangingPunct="1">
              <a:buNone/>
            </a:pPr>
            <a:r>
              <a:rPr lang="en-US" altLang="en-US" sz="2800" dirty="0" smtClean="0"/>
              <a:t>	2.  </a:t>
            </a:r>
            <a:r>
              <a:rPr lang="en-US" sz="2800" dirty="0" smtClean="0"/>
              <a:t>Mutations affecting genes that regulate the differentiation, maturation, or intercellular communication of neurons or </a:t>
            </a:r>
            <a:r>
              <a:rPr lang="en-US" sz="2800" dirty="0" err="1" smtClean="0"/>
              <a:t>glial</a:t>
            </a:r>
            <a:r>
              <a:rPr lang="en-US" sz="2800" dirty="0" smtClean="0"/>
              <a:t> cells </a:t>
            </a:r>
            <a:endParaRPr lang="en-US" altLang="en-US" sz="2800" dirty="0" smtClean="0"/>
          </a:p>
          <a:p>
            <a:pPr eaLnBrk="1" hangingPunct="1"/>
            <a:endParaRPr lang="en-US" altLang="en-US" sz="2800" dirty="0" smtClean="0"/>
          </a:p>
        </p:txBody>
      </p:sp>
      <p:sp>
        <p:nvSpPr>
          <p:cNvPr id="4" name="TextBox 3"/>
          <p:cNvSpPr txBox="1"/>
          <p:nvPr/>
        </p:nvSpPr>
        <p:spPr>
          <a:xfrm>
            <a:off x="15875" y="87312"/>
            <a:ext cx="3443288" cy="369888"/>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defRPr/>
            </a:pPr>
            <a:r>
              <a:rPr lang="en-US" altLang="en-US" dirty="0"/>
              <a:t>1. CNS congenital malformation</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762000" y="1676400"/>
            <a:ext cx="7772400" cy="1470025"/>
          </a:xfrm>
        </p:spPr>
        <p:txBody>
          <a:bodyPr/>
          <a:lstStyle/>
          <a:p>
            <a:pPr marL="514350" indent="-514350">
              <a:defRPr/>
            </a:pPr>
            <a:r>
              <a:rPr lang="en-US" sz="3600" dirty="0" smtClean="0"/>
              <a:t>Definition and pathological changes in </a:t>
            </a:r>
            <a:r>
              <a:rPr lang="en-US" dirty="0" smtClean="0"/>
              <a:t/>
            </a:r>
            <a:br>
              <a:rPr lang="en-US" dirty="0" smtClean="0"/>
            </a:br>
            <a:r>
              <a:rPr lang="en-US" b="1" u="sng" dirty="0" smtClean="0"/>
              <a:t>neural tube defects:</a:t>
            </a:r>
            <a:br>
              <a:rPr lang="en-US" b="1" u="sng" dirty="0" smtClean="0"/>
            </a:br>
            <a:endParaRPr lang="en-US" dirty="0"/>
          </a:p>
        </p:txBody>
      </p:sp>
      <p:sp>
        <p:nvSpPr>
          <p:cNvPr id="6" name="Subtitle 5"/>
          <p:cNvSpPr>
            <a:spLocks noGrp="1"/>
          </p:cNvSpPr>
          <p:nvPr>
            <p:ph type="subTitle" idx="1"/>
          </p:nvPr>
        </p:nvSpPr>
        <p:spPr>
          <a:xfrm>
            <a:off x="1524000" y="3276600"/>
            <a:ext cx="6400800" cy="1752600"/>
          </a:xfrm>
        </p:spPr>
        <p:style>
          <a:lnRef idx="1">
            <a:schemeClr val="dk1"/>
          </a:lnRef>
          <a:fillRef idx="3">
            <a:schemeClr val="dk1"/>
          </a:fillRef>
          <a:effectRef idx="2">
            <a:schemeClr val="dk1"/>
          </a:effectRef>
          <a:fontRef idx="minor">
            <a:schemeClr val="lt1"/>
          </a:fontRef>
        </p:style>
        <p:txBody>
          <a:bodyPr/>
          <a:lstStyle/>
          <a:p>
            <a:r>
              <a:rPr lang="en-US" dirty="0" smtClean="0"/>
              <a:t>1. </a:t>
            </a:r>
            <a:r>
              <a:rPr lang="en-US" dirty="0" err="1" smtClean="0"/>
              <a:t>Spina</a:t>
            </a:r>
            <a:r>
              <a:rPr lang="en-US" dirty="0" smtClean="0"/>
              <a:t> bifida </a:t>
            </a:r>
          </a:p>
          <a:p>
            <a:r>
              <a:rPr lang="en-US" dirty="0" smtClean="0"/>
              <a:t>2. </a:t>
            </a:r>
            <a:r>
              <a:rPr lang="en-US" dirty="0" err="1" smtClean="0"/>
              <a:t>Meningomyelocele</a:t>
            </a:r>
            <a:r>
              <a:rPr lang="en-US" dirty="0" smtClean="0"/>
              <a:t/>
            </a:r>
            <a:br>
              <a:rPr lang="en-US" dirty="0" smtClean="0"/>
            </a:br>
            <a:r>
              <a:rPr lang="en-US" dirty="0" smtClean="0"/>
              <a:t>3. Anencephaly and </a:t>
            </a:r>
            <a:r>
              <a:rPr lang="en-US" dirty="0" err="1" smtClean="0"/>
              <a:t>encephalocele</a:t>
            </a:r>
            <a:endParaRPr lang="en-US" dirty="0"/>
          </a:p>
        </p:txBody>
      </p:sp>
      <p:sp>
        <p:nvSpPr>
          <p:cNvPr id="4" name="TextBox 3"/>
          <p:cNvSpPr txBox="1"/>
          <p:nvPr/>
        </p:nvSpPr>
        <p:spPr>
          <a:xfrm>
            <a:off x="15875" y="87312"/>
            <a:ext cx="3443288" cy="369888"/>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defRPr/>
            </a:pPr>
            <a:r>
              <a:rPr lang="en-US" altLang="en-US" dirty="0"/>
              <a:t>1. CNS congenital malformation</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eaLnBrk="1" hangingPunct="1"/>
            <a:endParaRPr lang="en-US" altLang="en-US" smtClean="0"/>
          </a:p>
        </p:txBody>
      </p:sp>
      <p:pic>
        <p:nvPicPr>
          <p:cNvPr id="29699" name="Picture 4"/>
          <p:cNvPicPr>
            <a:picLocks noChangeAspect="1" noChangeArrowheads="1"/>
          </p:cNvPicPr>
          <p:nvPr/>
        </p:nvPicPr>
        <p:blipFill>
          <a:blip r:embed="rId3" cstate="print"/>
          <a:srcRect l="3242" r="7599"/>
          <a:stretch>
            <a:fillRect/>
          </a:stretch>
        </p:blipFill>
        <p:spPr bwMode="auto">
          <a:xfrm>
            <a:off x="76200" y="592138"/>
            <a:ext cx="4191000" cy="6019800"/>
          </a:xfrm>
          <a:prstGeom prst="rect">
            <a:avLst/>
          </a:prstGeom>
          <a:noFill/>
          <a:ln w="9525">
            <a:noFill/>
            <a:miter lim="800000"/>
            <a:headEnd/>
            <a:tailEnd/>
          </a:ln>
        </p:spPr>
      </p:pic>
      <p:pic>
        <p:nvPicPr>
          <p:cNvPr id="29700" name="Picture 10"/>
          <p:cNvPicPr>
            <a:picLocks noGrp="1" noChangeAspect="1" noChangeArrowheads="1"/>
          </p:cNvPicPr>
          <p:nvPr>
            <p:ph idx="1"/>
          </p:nvPr>
        </p:nvPicPr>
        <p:blipFill>
          <a:blip r:embed="rId4" cstate="print"/>
          <a:srcRect r="772" b="697"/>
          <a:stretch>
            <a:fillRect/>
          </a:stretch>
        </p:blipFill>
        <p:spPr>
          <a:xfrm>
            <a:off x="4495800" y="762000"/>
            <a:ext cx="4419600" cy="5105400"/>
          </a:xfrm>
          <a:noFill/>
        </p:spPr>
      </p:pic>
      <p:sp>
        <p:nvSpPr>
          <p:cNvPr id="5" name="TextBox 4"/>
          <p:cNvSpPr txBox="1"/>
          <p:nvPr/>
        </p:nvSpPr>
        <p:spPr>
          <a:xfrm>
            <a:off x="15875" y="0"/>
            <a:ext cx="3443288" cy="369888"/>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defRPr/>
            </a:pPr>
            <a:r>
              <a:rPr lang="en-US" altLang="en-US" dirty="0"/>
              <a:t>1. CNS congenital malformation</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Content Placeholder 2"/>
          <p:cNvSpPr>
            <a:spLocks noGrp="1"/>
          </p:cNvSpPr>
          <p:nvPr>
            <p:ph idx="1"/>
          </p:nvPr>
        </p:nvSpPr>
        <p:spPr>
          <a:xfrm>
            <a:off x="533400" y="609600"/>
            <a:ext cx="4191000" cy="4525963"/>
          </a:xfrm>
        </p:spPr>
        <p:txBody>
          <a:bodyPr/>
          <a:lstStyle/>
          <a:p>
            <a:r>
              <a:rPr lang="en-US" dirty="0" smtClean="0"/>
              <a:t>Among the earliest stages in brain development is the formation of the neural tube</a:t>
            </a:r>
          </a:p>
          <a:p>
            <a:r>
              <a:rPr lang="en-US" dirty="0" smtClean="0"/>
              <a:t>The inside of which will become the ventricular system and the wall of which will become the brain and spinal cord</a:t>
            </a:r>
          </a:p>
          <a:p>
            <a:endParaRPr lang="en-US" altLang="en-US" dirty="0" smtClean="0"/>
          </a:p>
        </p:txBody>
      </p:sp>
      <p:pic>
        <p:nvPicPr>
          <p:cNvPr id="27652" name="Picture 2" descr="http://scienceblogs.com/retrospectacle/upload/2007/05/neural_crest_and_notocord.gif"/>
          <p:cNvPicPr>
            <a:picLocks noChangeAspect="1" noChangeArrowheads="1"/>
          </p:cNvPicPr>
          <p:nvPr/>
        </p:nvPicPr>
        <p:blipFill>
          <a:blip r:embed="rId3" cstate="print"/>
          <a:srcRect/>
          <a:stretch>
            <a:fillRect/>
          </a:stretch>
        </p:blipFill>
        <p:spPr bwMode="auto">
          <a:xfrm>
            <a:off x="4953000" y="381000"/>
            <a:ext cx="3571875" cy="5676900"/>
          </a:xfrm>
          <a:prstGeom prst="rect">
            <a:avLst/>
          </a:prstGeom>
          <a:noFill/>
          <a:ln w="9525">
            <a:noFill/>
            <a:miter lim="800000"/>
            <a:headEnd/>
            <a:tailEnd/>
          </a:ln>
        </p:spPr>
      </p:pic>
      <p:sp>
        <p:nvSpPr>
          <p:cNvPr id="5" name="TextBox 4"/>
          <p:cNvSpPr txBox="1"/>
          <p:nvPr/>
        </p:nvSpPr>
        <p:spPr>
          <a:xfrm>
            <a:off x="15875" y="0"/>
            <a:ext cx="3443288" cy="369888"/>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defRPr/>
            </a:pPr>
            <a:r>
              <a:rPr lang="en-US" altLang="en-US" dirty="0"/>
              <a:t>1. CNS congenital malformation</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eaLnBrk="1" hangingPunct="1"/>
            <a:r>
              <a:rPr lang="en-US" altLang="en-US" dirty="0" smtClean="0"/>
              <a:t>I. Neural tube defect</a:t>
            </a:r>
          </a:p>
        </p:txBody>
      </p:sp>
      <p:sp>
        <p:nvSpPr>
          <p:cNvPr id="3" name="Content Placeholder 2"/>
          <p:cNvSpPr>
            <a:spLocks noGrp="1"/>
          </p:cNvSpPr>
          <p:nvPr>
            <p:ph idx="1"/>
          </p:nvPr>
        </p:nvSpPr>
        <p:spPr>
          <a:xfrm>
            <a:off x="457200" y="1295400"/>
            <a:ext cx="8229600" cy="5257800"/>
          </a:xfrm>
        </p:spPr>
        <p:txBody>
          <a:bodyPr rtlCol="0">
            <a:normAutofit/>
          </a:bodyPr>
          <a:lstStyle/>
          <a:p>
            <a:pPr eaLnBrk="1" fontAlgn="auto" hangingPunct="1">
              <a:spcAft>
                <a:spcPts val="0"/>
              </a:spcAft>
              <a:defRPr/>
            </a:pPr>
            <a:r>
              <a:rPr lang="en-US" dirty="0" smtClean="0"/>
              <a:t>The most frequent CNS malformations </a:t>
            </a:r>
          </a:p>
          <a:p>
            <a:pPr eaLnBrk="1" fontAlgn="auto" hangingPunct="1">
              <a:spcAft>
                <a:spcPts val="0"/>
              </a:spcAft>
              <a:defRPr/>
            </a:pPr>
            <a:r>
              <a:rPr lang="en-US" dirty="0" smtClean="0"/>
              <a:t>Failure of a portion of the neural tube to close, or reopening after successful closure, may lead to one of several malformations. </a:t>
            </a:r>
          </a:p>
          <a:p>
            <a:pPr eaLnBrk="1" fontAlgn="auto" hangingPunct="1">
              <a:spcAft>
                <a:spcPts val="0"/>
              </a:spcAft>
              <a:defRPr/>
            </a:pPr>
            <a:r>
              <a:rPr lang="en-US" dirty="0" smtClean="0"/>
              <a:t>All are characterized by abnormalities involving some combination of neural tissue, meninges, and overlying bone or soft tissues</a:t>
            </a:r>
          </a:p>
        </p:txBody>
      </p:sp>
      <p:sp>
        <p:nvSpPr>
          <p:cNvPr id="4" name="TextBox 3"/>
          <p:cNvSpPr txBox="1"/>
          <p:nvPr/>
        </p:nvSpPr>
        <p:spPr>
          <a:xfrm>
            <a:off x="15875" y="0"/>
            <a:ext cx="3443288" cy="369888"/>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defRPr/>
            </a:pPr>
            <a:r>
              <a:rPr lang="en-US" altLang="en-US" dirty="0"/>
              <a:t>1. CNS congenital malformation</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457200" y="274638"/>
            <a:ext cx="8229600" cy="792162"/>
          </a:xfrm>
        </p:spPr>
        <p:txBody>
          <a:bodyPr/>
          <a:lstStyle/>
          <a:p>
            <a:pPr eaLnBrk="1" hangingPunct="1"/>
            <a:r>
              <a:rPr lang="en-US" altLang="en-US" dirty="0" smtClean="0"/>
              <a:t>Neural tube defect</a:t>
            </a:r>
          </a:p>
        </p:txBody>
      </p:sp>
      <p:sp>
        <p:nvSpPr>
          <p:cNvPr id="33795" name="Content Placeholder 2"/>
          <p:cNvSpPr>
            <a:spLocks noGrp="1"/>
          </p:cNvSpPr>
          <p:nvPr>
            <p:ph idx="1"/>
          </p:nvPr>
        </p:nvSpPr>
        <p:spPr>
          <a:xfrm>
            <a:off x="457200" y="1143000"/>
            <a:ext cx="8229600" cy="4525963"/>
          </a:xfrm>
        </p:spPr>
        <p:txBody>
          <a:bodyPr/>
          <a:lstStyle/>
          <a:p>
            <a:pPr eaLnBrk="1" hangingPunct="1"/>
            <a:r>
              <a:rPr lang="en-US" altLang="en-US" sz="2800" dirty="0" err="1" smtClean="0"/>
              <a:t>Folate</a:t>
            </a:r>
            <a:r>
              <a:rPr lang="en-US" altLang="en-US" sz="2800" dirty="0" smtClean="0"/>
              <a:t> deficiency during the initial weeks of gestation is a risk factor; </a:t>
            </a:r>
          </a:p>
          <a:p>
            <a:pPr lvl="1" eaLnBrk="1" hangingPunct="1"/>
            <a:r>
              <a:rPr lang="en-US" altLang="en-US" sz="2400" dirty="0" smtClean="0"/>
              <a:t>prenatal vitamins are aimed as </a:t>
            </a:r>
            <a:r>
              <a:rPr lang="en-US" sz="2400" dirty="0" smtClean="0"/>
              <a:t>administration of </a:t>
            </a:r>
            <a:r>
              <a:rPr lang="en-US" sz="2400" dirty="0" err="1" smtClean="0"/>
              <a:t>folate</a:t>
            </a:r>
            <a:r>
              <a:rPr lang="en-US" sz="2400" dirty="0" smtClean="0"/>
              <a:t> to women of child-bearing age reduces the incidence of neural tube defects by up to 70%</a:t>
            </a:r>
            <a:endParaRPr lang="en-US" altLang="en-US" sz="2400" dirty="0" smtClean="0"/>
          </a:p>
          <a:p>
            <a:pPr eaLnBrk="1" hangingPunct="1"/>
            <a:r>
              <a:rPr lang="en-US" altLang="en-US" sz="2800" dirty="0" smtClean="0"/>
              <a:t>The combination of ultrasound and maternal screening for elevated α-fetoprotein has increased the early detection of neural tube defects</a:t>
            </a:r>
          </a:p>
          <a:p>
            <a:pPr eaLnBrk="1" hangingPunct="1"/>
            <a:r>
              <a:rPr lang="en-US" altLang="en-US" sz="2800" dirty="0" smtClean="0"/>
              <a:t>The overall recurrence risk in subsequent pregnancies is 4% to 5%</a:t>
            </a:r>
          </a:p>
        </p:txBody>
      </p:sp>
      <p:sp>
        <p:nvSpPr>
          <p:cNvPr id="33796"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r>
              <a:rPr lang="en-US" altLang="en-US" sz="1400">
                <a:solidFill>
                  <a:srgbClr val="000000"/>
                </a:solidFill>
                <a:latin typeface="Meta Serif Office Pro"/>
              </a:rPr>
              <a:t>Increased maternal</a:t>
            </a:r>
            <a:r>
              <a:rPr lang="en-US" altLang="en-US" sz="1400">
                <a:solidFill>
                  <a:srgbClr val="000000"/>
                </a:solidFill>
              </a:rPr>
              <a:t> </a:t>
            </a:r>
            <a:r>
              <a:rPr lang="en-US" altLang="en-US" sz="1400">
                <a:solidFill>
                  <a:srgbClr val="000000"/>
                </a:solidFill>
                <a:latin typeface="Times New Roman" pitchFamily="18" charset="0"/>
              </a:rPr>
              <a:t>α</a:t>
            </a:r>
            <a:r>
              <a:rPr lang="en-US" altLang="en-US" sz="1400">
                <a:solidFill>
                  <a:srgbClr val="000000"/>
                </a:solidFill>
                <a:latin typeface="Meta Serif Office Pro"/>
              </a:rPr>
              <a:t>-fetoprotein (AFP) in serum and/or amniotic fluid in anencephaly, meningocele, or myelomeningocele but not spina bifida occulta</a:t>
            </a:r>
            <a:r>
              <a:rPr lang="en-US" altLang="en-US" sz="600"/>
              <a:t> </a:t>
            </a:r>
            <a:endParaRPr lang="en-US" altLang="en-US"/>
          </a:p>
        </p:txBody>
      </p:sp>
      <p:sp>
        <p:nvSpPr>
          <p:cNvPr id="6" name="Rectangle 5"/>
          <p:cNvSpPr/>
          <p:nvPr/>
        </p:nvSpPr>
        <p:spPr>
          <a:xfrm>
            <a:off x="1066800" y="5629275"/>
            <a:ext cx="6781800" cy="923925"/>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defRPr/>
            </a:pPr>
            <a:r>
              <a:rPr lang="en-US" dirty="0"/>
              <a:t>Increased maternal </a:t>
            </a:r>
            <a:r>
              <a:rPr lang="el-GR" dirty="0"/>
              <a:t>α-</a:t>
            </a:r>
            <a:r>
              <a:rPr lang="en-US" dirty="0"/>
              <a:t>fetoprotein (AFP) in serum and/or amniotic fluid in anencephaly, </a:t>
            </a:r>
            <a:r>
              <a:rPr lang="en-US" dirty="0" err="1"/>
              <a:t>meningocele</a:t>
            </a:r>
            <a:r>
              <a:rPr lang="en-US" dirty="0"/>
              <a:t>, or </a:t>
            </a:r>
            <a:r>
              <a:rPr lang="en-US" dirty="0" err="1"/>
              <a:t>myelomeningocele</a:t>
            </a:r>
            <a:r>
              <a:rPr lang="en-US" dirty="0"/>
              <a:t> but not </a:t>
            </a:r>
            <a:r>
              <a:rPr lang="en-US" dirty="0" err="1"/>
              <a:t>spina</a:t>
            </a:r>
            <a:r>
              <a:rPr lang="en-US" dirty="0"/>
              <a:t> bifida </a:t>
            </a:r>
            <a:r>
              <a:rPr lang="en-US" dirty="0" err="1"/>
              <a:t>occulta</a:t>
            </a:r>
            <a:endParaRPr lang="en-US" dirty="0"/>
          </a:p>
        </p:txBody>
      </p:sp>
      <p:sp>
        <p:nvSpPr>
          <p:cNvPr id="7" name="TextBox 6"/>
          <p:cNvSpPr txBox="1"/>
          <p:nvPr/>
        </p:nvSpPr>
        <p:spPr>
          <a:xfrm>
            <a:off x="15875" y="0"/>
            <a:ext cx="3443288" cy="369888"/>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defRPr/>
            </a:pPr>
            <a:r>
              <a:rPr lang="en-US" altLang="en-US" dirty="0"/>
              <a:t>1. CNS congenital malformation</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1445</TotalTime>
  <Words>1597</Words>
  <Application>Microsoft Office PowerPoint</Application>
  <PresentationFormat>On-screen Show (4:3)</PresentationFormat>
  <Paragraphs>227</Paragraphs>
  <Slides>39</Slides>
  <Notes>27</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Office Theme</vt:lpstr>
      <vt:lpstr>Congenital malformations and hydrocephalus</vt:lpstr>
      <vt:lpstr>Objectives: </vt:lpstr>
      <vt:lpstr>Key principles to be discussed: </vt:lpstr>
      <vt:lpstr>Slide 4</vt:lpstr>
      <vt:lpstr>Definition and pathological changes in  neural tube defects: </vt:lpstr>
      <vt:lpstr>Slide 6</vt:lpstr>
      <vt:lpstr>Slide 7</vt:lpstr>
      <vt:lpstr>I. Neural tube defect</vt:lpstr>
      <vt:lpstr>Neural tube defect</vt:lpstr>
      <vt:lpstr>Neural tube defect</vt:lpstr>
      <vt:lpstr>Neural tube defect 1. Spina bifida occulta</vt:lpstr>
      <vt:lpstr>Neural tube defect Spina bifida</vt:lpstr>
      <vt:lpstr>Neural tube defect:  2. Meningomyelocele</vt:lpstr>
      <vt:lpstr>Slide 14</vt:lpstr>
      <vt:lpstr>Neural tube defect:  3. Anencephaly and encephalocele</vt:lpstr>
      <vt:lpstr>Neural tube defect:  3. Anencephaly and encephalocele</vt:lpstr>
      <vt:lpstr>II. Forebrain Malformations: </vt:lpstr>
      <vt:lpstr>II. Forebrain Malformations  Megalencephaly and Microcephaly  </vt:lpstr>
      <vt:lpstr> II. Forebrain Malformations  Microcephaly  </vt:lpstr>
      <vt:lpstr>Six-layered neocortical architecture</vt:lpstr>
      <vt:lpstr>II.  Forebrain Malformations  Lissencephaly </vt:lpstr>
      <vt:lpstr> Forebrain Malformations: Lissencephaly </vt:lpstr>
      <vt:lpstr>III. Posterior Fossa Anomalies: </vt:lpstr>
      <vt:lpstr>III. Posterior Fossa Anomalies </vt:lpstr>
      <vt:lpstr>The Arnold-Chiari malformation</vt:lpstr>
      <vt:lpstr>2. Hydrocephalus</vt:lpstr>
      <vt:lpstr>Slide 27</vt:lpstr>
      <vt:lpstr>Slide 28</vt:lpstr>
      <vt:lpstr>Slide 29</vt:lpstr>
      <vt:lpstr> Cerebrospinal fluid (CSF) </vt:lpstr>
      <vt:lpstr>Cerebrospinal fluid (CSF)</vt:lpstr>
      <vt:lpstr>Slide 32</vt:lpstr>
      <vt:lpstr>Slide 33</vt:lpstr>
      <vt:lpstr> What can cause hydrocephalus?</vt:lpstr>
      <vt:lpstr>Causes of Obstructive hydrocephalus </vt:lpstr>
      <vt:lpstr>Slide 36</vt:lpstr>
      <vt:lpstr>Take home messages: </vt:lpstr>
      <vt:lpstr>HOMEWORK</vt:lpstr>
      <vt:lpstr>Slide 39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Congenital malformations and hydrocephalus</dc:title>
  <dc:creator>User</dc:creator>
  <cp:lastModifiedBy>Maha Arafah</cp:lastModifiedBy>
  <cp:revision>86</cp:revision>
  <dcterms:created xsi:type="dcterms:W3CDTF">2010-09-20T15:36:57Z</dcterms:created>
  <dcterms:modified xsi:type="dcterms:W3CDTF">2019-10-05T18:47:50Z</dcterms:modified>
</cp:coreProperties>
</file>