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0" r:id="rId1"/>
  </p:sldMasterIdLst>
  <p:notesMasterIdLst>
    <p:notesMasterId r:id="rId44"/>
  </p:notesMasterIdLst>
  <p:sldIdLst>
    <p:sldId id="256" r:id="rId2"/>
    <p:sldId id="559" r:id="rId3"/>
    <p:sldId id="560" r:id="rId4"/>
    <p:sldId id="483" r:id="rId5"/>
    <p:sldId id="478" r:id="rId6"/>
    <p:sldId id="541" r:id="rId7"/>
    <p:sldId id="549" r:id="rId8"/>
    <p:sldId id="542" r:id="rId9"/>
    <p:sldId id="479" r:id="rId10"/>
    <p:sldId id="360" r:id="rId11"/>
    <p:sldId id="400" r:id="rId12"/>
    <p:sldId id="496" r:id="rId13"/>
    <p:sldId id="544" r:id="rId14"/>
    <p:sldId id="545" r:id="rId15"/>
    <p:sldId id="546" r:id="rId16"/>
    <p:sldId id="361" r:id="rId17"/>
    <p:sldId id="547" r:id="rId18"/>
    <p:sldId id="488" r:id="rId19"/>
    <p:sldId id="485" r:id="rId20"/>
    <p:sldId id="548" r:id="rId21"/>
    <p:sldId id="517" r:id="rId22"/>
    <p:sldId id="550" r:id="rId23"/>
    <p:sldId id="518" r:id="rId24"/>
    <p:sldId id="497" r:id="rId25"/>
    <p:sldId id="370" r:id="rId26"/>
    <p:sldId id="412" r:id="rId27"/>
    <p:sldId id="422" r:id="rId28"/>
    <p:sldId id="272" r:id="rId29"/>
    <p:sldId id="557" r:id="rId30"/>
    <p:sldId id="552" r:id="rId31"/>
    <p:sldId id="425" r:id="rId32"/>
    <p:sldId id="452" r:id="rId33"/>
    <p:sldId id="444" r:id="rId34"/>
    <p:sldId id="539" r:id="rId35"/>
    <p:sldId id="445" r:id="rId36"/>
    <p:sldId id="553" r:id="rId37"/>
    <p:sldId id="447" r:id="rId38"/>
    <p:sldId id="554" r:id="rId39"/>
    <p:sldId id="555" r:id="rId40"/>
    <p:sldId id="448" r:id="rId41"/>
    <p:sldId id="449" r:id="rId42"/>
    <p:sldId id="556"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00FF"/>
    <a:srgbClr val="CC3300"/>
    <a:srgbClr val="66FF33"/>
    <a:srgbClr val="9A2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019" autoAdjust="0"/>
    <p:restoredTop sz="89242" autoAdjust="0"/>
  </p:normalViewPr>
  <p:slideViewPr>
    <p:cSldViewPr>
      <p:cViewPr varScale="1">
        <p:scale>
          <a:sx n="71" d="100"/>
          <a:sy n="71" d="100"/>
        </p:scale>
        <p:origin x="78" y="22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3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62CCF7-C4FC-46A6-9BD9-3115A0B719D8}" type="datetimeFigureOut">
              <a:rPr lang="en-US" smtClean="0"/>
              <a:pPr/>
              <a:t>10/22/2019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03B7FA-5726-430D-96E3-BF842E64FAAC}" type="slidenum">
              <a:rPr lang="en-US" smtClean="0"/>
              <a:pPr/>
              <a:t>‹#›</a:t>
            </a:fld>
            <a:endParaRPr lang="en-US"/>
          </a:p>
        </p:txBody>
      </p:sp>
    </p:spTree>
    <p:extLst>
      <p:ext uri="{BB962C8B-B14F-4D97-AF65-F5344CB8AC3E}">
        <p14:creationId xmlns:p14="http://schemas.microsoft.com/office/powerpoint/2010/main" val="518982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03B7FA-5726-430D-96E3-BF842E64FAAC}" type="slidenum">
              <a:rPr lang="en-US" smtClean="0"/>
              <a:pPr/>
              <a:t>22</a:t>
            </a:fld>
            <a:endParaRPr lang="en-US"/>
          </a:p>
        </p:txBody>
      </p:sp>
    </p:spTree>
    <p:extLst>
      <p:ext uri="{BB962C8B-B14F-4D97-AF65-F5344CB8AC3E}">
        <p14:creationId xmlns:p14="http://schemas.microsoft.com/office/powerpoint/2010/main" val="4230400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4" name="Slide Image Placeholder 1"/>
          <p:cNvSpPr>
            <a:spLocks noGrp="1" noRot="1" noChangeAspect="1" noTextEdit="1"/>
          </p:cNvSpPr>
          <p:nvPr>
            <p:ph type="sldImg"/>
          </p:nvPr>
        </p:nvSpPr>
        <p:spPr bwMode="auto">
          <a:noFill/>
          <a:ln>
            <a:solidFill>
              <a:srgbClr val="000000"/>
            </a:solidFill>
            <a:miter lim="800000"/>
            <a:headEnd/>
            <a:tailEnd/>
          </a:ln>
        </p:spPr>
      </p:sp>
      <p:sp>
        <p:nvSpPr>
          <p:cNvPr id="5969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969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DFAF7C9-CABB-4F8C-B4B0-2629AFC1FBD8}" type="slidenum">
              <a:rPr lang="en-US"/>
              <a:pPr fontAlgn="base">
                <a:spcBef>
                  <a:spcPct val="0"/>
                </a:spcBef>
                <a:spcAft>
                  <a:spcPct val="0"/>
                </a:spcAft>
              </a:pPr>
              <a:t>28</a:t>
            </a:fld>
            <a:endParaRPr lang="en-US"/>
          </a:p>
        </p:txBody>
      </p:sp>
    </p:spTree>
    <p:extLst>
      <p:ext uri="{BB962C8B-B14F-4D97-AF65-F5344CB8AC3E}">
        <p14:creationId xmlns:p14="http://schemas.microsoft.com/office/powerpoint/2010/main" val="4236851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B02F5A-1104-474A-A4EA-66113EB58223}" type="slidenum">
              <a:rPr lang="en-US"/>
              <a:pPr/>
              <a:t>35</a:t>
            </a:fld>
            <a:endParaRPr lang="en-US"/>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4044864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D1BCD3-7F9B-4802-A2D9-58EDA3FB4C41}" type="slidenum">
              <a:rPr lang="en-US"/>
              <a:pPr/>
              <a:t>37</a:t>
            </a:fld>
            <a:endParaRPr lang="en-US"/>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3433902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9B958A3C-D1C1-4E9C-9A5E-3EFC012A8914}" type="datetimeFigureOut">
              <a:rPr lang="en-US" smtClean="0"/>
              <a:pPr/>
              <a:t>10/22/2019</a:t>
            </a:fld>
            <a:endParaRPr lang="en-US"/>
          </a:p>
        </p:txBody>
      </p:sp>
      <p:sp>
        <p:nvSpPr>
          <p:cNvPr id="5" name="Footer Placeholder 4"/>
          <p:cNvSpPr>
            <a:spLocks noGrp="1"/>
          </p:cNvSpPr>
          <p:nvPr>
            <p:ph type="ftr" sz="quarter" idx="11"/>
          </p:nvPr>
        </p:nvSpPr>
        <p:spPr>
          <a:xfrm>
            <a:off x="3623733" y="6117336"/>
            <a:ext cx="3609438" cy="365125"/>
          </a:xfrm>
        </p:spPr>
        <p:txBody>
          <a:bodyPr/>
          <a:lstStyle/>
          <a:p>
            <a:endParaRPr lang="en-US"/>
          </a:p>
        </p:txBody>
      </p:sp>
      <p:sp>
        <p:nvSpPr>
          <p:cNvPr id="6" name="Slide Number Placeholder 5"/>
          <p:cNvSpPr>
            <a:spLocks noGrp="1"/>
          </p:cNvSpPr>
          <p:nvPr>
            <p:ph type="sldNum" sz="quarter" idx="12"/>
          </p:nvPr>
        </p:nvSpPr>
        <p:spPr>
          <a:xfrm>
            <a:off x="8275320" y="6117336"/>
            <a:ext cx="411480" cy="365125"/>
          </a:xfrm>
        </p:spPr>
        <p:txBody>
          <a:bodyPr/>
          <a:lstStyle/>
          <a:p>
            <a:fld id="{4C956F4E-4AEA-4A98-95C2-596473DBB59D}" type="slidenum">
              <a:rPr lang="en-US" smtClean="0"/>
              <a:pPr/>
              <a:t>‹#›</a:t>
            </a:fld>
            <a:endParaRPr lang="en-US"/>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Tree>
    <p:extLst>
      <p:ext uri="{BB962C8B-B14F-4D97-AF65-F5344CB8AC3E}">
        <p14:creationId xmlns:p14="http://schemas.microsoft.com/office/powerpoint/2010/main" val="3584503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958A3C-D1C1-4E9C-9A5E-3EFC012A8914}" type="datetimeFigureOut">
              <a:rPr lang="en-US" smtClean="0"/>
              <a:pPr/>
              <a:t>10/22/2019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956F4E-4AEA-4A98-95C2-596473DBB59D}" type="slidenum">
              <a:rPr lang="en-US" smtClean="0"/>
              <a:pPr/>
              <a:t>‹#›</a:t>
            </a:fld>
            <a:endParaRPr lang="en-US"/>
          </a:p>
        </p:txBody>
      </p:sp>
    </p:spTree>
    <p:extLst>
      <p:ext uri="{BB962C8B-B14F-4D97-AF65-F5344CB8AC3E}">
        <p14:creationId xmlns:p14="http://schemas.microsoft.com/office/powerpoint/2010/main" val="1796967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958A3C-D1C1-4E9C-9A5E-3EFC012A8914}" type="datetimeFigureOut">
              <a:rPr lang="en-US" smtClean="0"/>
              <a:pPr/>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956F4E-4AEA-4A98-95C2-596473DBB59D}" type="slidenum">
              <a:rPr lang="en-US" smtClean="0"/>
              <a:pPr/>
              <a:t>‹#›</a:t>
            </a:fld>
            <a:endParaRPr lang="en-US"/>
          </a:p>
        </p:txBody>
      </p:sp>
    </p:spTree>
    <p:extLst>
      <p:ext uri="{BB962C8B-B14F-4D97-AF65-F5344CB8AC3E}">
        <p14:creationId xmlns:p14="http://schemas.microsoft.com/office/powerpoint/2010/main" val="1060601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958A3C-D1C1-4E9C-9A5E-3EFC012A8914}" type="datetimeFigureOut">
              <a:rPr lang="en-US" smtClean="0"/>
              <a:pPr/>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956F4E-4AEA-4A98-95C2-596473DBB59D}" type="slidenum">
              <a:rPr lang="en-US" smtClean="0"/>
              <a:pPr/>
              <a:t>‹#›</a:t>
            </a:fld>
            <a:endParaRPr lang="en-US"/>
          </a:p>
        </p:txBody>
      </p:sp>
    </p:spTree>
    <p:extLst>
      <p:ext uri="{BB962C8B-B14F-4D97-AF65-F5344CB8AC3E}">
        <p14:creationId xmlns:p14="http://schemas.microsoft.com/office/powerpoint/2010/main" val="7665704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958A3C-D1C1-4E9C-9A5E-3EFC012A8914}" type="datetimeFigureOut">
              <a:rPr lang="en-US" smtClean="0"/>
              <a:pPr/>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956F4E-4AEA-4A98-95C2-596473DBB59D}" type="slidenum">
              <a:rPr lang="en-US" smtClean="0"/>
              <a:pPr/>
              <a:t>‹#›</a:t>
            </a:fld>
            <a:endParaRPr lang="en-US"/>
          </a:p>
        </p:txBody>
      </p:sp>
    </p:spTree>
    <p:extLst>
      <p:ext uri="{BB962C8B-B14F-4D97-AF65-F5344CB8AC3E}">
        <p14:creationId xmlns:p14="http://schemas.microsoft.com/office/powerpoint/2010/main" val="12606290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958A3C-D1C1-4E9C-9A5E-3EFC012A8914}" type="datetimeFigureOut">
              <a:rPr lang="en-US" smtClean="0"/>
              <a:pPr/>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956F4E-4AEA-4A98-95C2-596473DBB59D}" type="slidenum">
              <a:rPr lang="en-US" smtClean="0"/>
              <a:pPr/>
              <a:t>‹#›</a:t>
            </a:fld>
            <a:endParaRPr lang="en-US"/>
          </a:p>
        </p:txBody>
      </p:sp>
    </p:spTree>
    <p:extLst>
      <p:ext uri="{BB962C8B-B14F-4D97-AF65-F5344CB8AC3E}">
        <p14:creationId xmlns:p14="http://schemas.microsoft.com/office/powerpoint/2010/main" val="18216396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958A3C-D1C1-4E9C-9A5E-3EFC012A8914}" type="datetimeFigureOut">
              <a:rPr lang="en-US" smtClean="0"/>
              <a:pPr/>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956F4E-4AEA-4A98-95C2-596473DBB59D}" type="slidenum">
              <a:rPr lang="en-US" smtClean="0"/>
              <a:pPr/>
              <a:t>‹#›</a:t>
            </a:fld>
            <a:endParaRPr lang="en-US"/>
          </a:p>
        </p:txBody>
      </p:sp>
    </p:spTree>
    <p:extLst>
      <p:ext uri="{BB962C8B-B14F-4D97-AF65-F5344CB8AC3E}">
        <p14:creationId xmlns:p14="http://schemas.microsoft.com/office/powerpoint/2010/main" val="31598218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958A3C-D1C1-4E9C-9A5E-3EFC012A8914}" type="datetimeFigureOut">
              <a:rPr lang="en-US" smtClean="0"/>
              <a:pPr/>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956F4E-4AEA-4A98-95C2-596473DBB59D}" type="slidenum">
              <a:rPr lang="en-US" smtClean="0"/>
              <a:pPr/>
              <a:t>‹#›</a:t>
            </a:fld>
            <a:endParaRPr lang="en-US"/>
          </a:p>
        </p:txBody>
      </p:sp>
    </p:spTree>
    <p:extLst>
      <p:ext uri="{BB962C8B-B14F-4D97-AF65-F5344CB8AC3E}">
        <p14:creationId xmlns:p14="http://schemas.microsoft.com/office/powerpoint/2010/main" val="37114115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958A3C-D1C1-4E9C-9A5E-3EFC012A8914}" type="datetimeFigureOut">
              <a:rPr lang="en-US" smtClean="0"/>
              <a:pPr/>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956F4E-4AEA-4A98-95C2-596473DBB59D}" type="slidenum">
              <a:rPr lang="en-US" smtClean="0"/>
              <a:pPr/>
              <a:t>‹#›</a:t>
            </a:fld>
            <a:endParaRPr lang="en-US"/>
          </a:p>
        </p:txBody>
      </p:sp>
    </p:spTree>
    <p:extLst>
      <p:ext uri="{BB962C8B-B14F-4D97-AF65-F5344CB8AC3E}">
        <p14:creationId xmlns:p14="http://schemas.microsoft.com/office/powerpoint/2010/main" val="3916559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467600" cy="8382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828800"/>
            <a:ext cx="3810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828800"/>
            <a:ext cx="3810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400800"/>
            <a:ext cx="1905000" cy="457200"/>
          </a:xfrm>
        </p:spPr>
        <p:txBody>
          <a:bodyPr/>
          <a:lstStyle>
            <a:lvl1pPr>
              <a:defRPr/>
            </a:lvl1pPr>
          </a:lstStyle>
          <a:p>
            <a:fld id="{9B958A3C-D1C1-4E9C-9A5E-3EFC012A8914}" type="datetimeFigureOut">
              <a:rPr lang="en-US" smtClean="0"/>
              <a:pPr/>
              <a:t>10/22/2019</a:t>
            </a:fld>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400800"/>
            <a:ext cx="1905000" cy="457200"/>
          </a:xfrm>
        </p:spPr>
        <p:txBody>
          <a:bodyPr/>
          <a:lstStyle>
            <a:lvl1pPr>
              <a:defRPr/>
            </a:lvl1pPr>
          </a:lstStyle>
          <a:p>
            <a:fld id="{4C956F4E-4AEA-4A98-95C2-596473DBB59D}" type="slidenum">
              <a:rPr lang="en-US" smtClean="0"/>
              <a:pPr/>
              <a:t>‹#›</a:t>
            </a:fld>
            <a:endParaRPr lang="en-US"/>
          </a:p>
        </p:txBody>
      </p:sp>
    </p:spTree>
    <p:extLst>
      <p:ext uri="{BB962C8B-B14F-4D97-AF65-F5344CB8AC3E}">
        <p14:creationId xmlns:p14="http://schemas.microsoft.com/office/powerpoint/2010/main" val="2869806926"/>
      </p:ext>
    </p:extLst>
  </p:cSld>
  <p:clrMapOvr>
    <a:masterClrMapping/>
  </p:clrMapOvr>
  <p:transition spd="med">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467600" cy="8382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828800"/>
            <a:ext cx="38100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85800" y="4152900"/>
            <a:ext cx="38100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828800"/>
            <a:ext cx="3810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400800"/>
            <a:ext cx="1905000" cy="457200"/>
          </a:xfrm>
        </p:spPr>
        <p:txBody>
          <a:bodyPr/>
          <a:lstStyle>
            <a:lvl1pPr>
              <a:defRPr/>
            </a:lvl1pPr>
          </a:lstStyle>
          <a:p>
            <a:fld id="{9B958A3C-D1C1-4E9C-9A5E-3EFC012A8914}" type="datetimeFigureOut">
              <a:rPr lang="en-US" smtClean="0"/>
              <a:pPr/>
              <a:t>10/22/2019</a:t>
            </a:fld>
            <a:endParaRPr lang="en-US"/>
          </a:p>
        </p:txBody>
      </p:sp>
      <p:sp>
        <p:nvSpPr>
          <p:cNvPr id="7" name="Footer Placeholder 6"/>
          <p:cNvSpPr>
            <a:spLocks noGrp="1"/>
          </p:cNvSpPr>
          <p:nvPr>
            <p:ph type="ftr" sz="quarter" idx="11"/>
          </p:nvPr>
        </p:nvSpPr>
        <p:spPr>
          <a:xfrm>
            <a:off x="3124200" y="64008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400800"/>
            <a:ext cx="1905000" cy="457200"/>
          </a:xfrm>
        </p:spPr>
        <p:txBody>
          <a:bodyPr/>
          <a:lstStyle>
            <a:lvl1pPr>
              <a:defRPr/>
            </a:lvl1pPr>
          </a:lstStyle>
          <a:p>
            <a:fld id="{4C956F4E-4AEA-4A98-95C2-596473DBB59D}" type="slidenum">
              <a:rPr lang="en-US" smtClean="0"/>
              <a:pPr/>
              <a:t>‹#›</a:t>
            </a:fld>
            <a:endParaRPr lang="en-US"/>
          </a:p>
        </p:txBody>
      </p:sp>
    </p:spTree>
    <p:extLst>
      <p:ext uri="{BB962C8B-B14F-4D97-AF65-F5344CB8AC3E}">
        <p14:creationId xmlns:p14="http://schemas.microsoft.com/office/powerpoint/2010/main" val="2192182754"/>
      </p:ext>
    </p:extLst>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9B958A3C-D1C1-4E9C-9A5E-3EFC012A8914}" type="datetimeFigureOut">
              <a:rPr lang="en-US" smtClean="0"/>
              <a:pPr/>
              <a:t>10/22/2019</a:t>
            </a:fld>
            <a:endParaRPr lang="en-US"/>
          </a:p>
        </p:txBody>
      </p:sp>
      <p:sp>
        <p:nvSpPr>
          <p:cNvPr id="5" name="Footer Placeholder 4"/>
          <p:cNvSpPr>
            <a:spLocks noGrp="1"/>
          </p:cNvSpPr>
          <p:nvPr>
            <p:ph type="ftr" sz="quarter" idx="11"/>
          </p:nvPr>
        </p:nvSpPr>
        <p:spPr>
          <a:xfrm>
            <a:off x="1972647" y="6108173"/>
            <a:ext cx="5314517" cy="365125"/>
          </a:xfrm>
        </p:spPr>
        <p:txBody>
          <a:bodyPr/>
          <a:lstStyle/>
          <a:p>
            <a:endParaRPr lang="en-US"/>
          </a:p>
        </p:txBody>
      </p:sp>
      <p:sp>
        <p:nvSpPr>
          <p:cNvPr id="6" name="Slide Number Placeholder 5"/>
          <p:cNvSpPr>
            <a:spLocks noGrp="1"/>
          </p:cNvSpPr>
          <p:nvPr>
            <p:ph type="sldNum" sz="quarter" idx="12"/>
          </p:nvPr>
        </p:nvSpPr>
        <p:spPr>
          <a:xfrm>
            <a:off x="8258967" y="6108173"/>
            <a:ext cx="427833" cy="365125"/>
          </a:xfrm>
        </p:spPr>
        <p:txBody>
          <a:bodyPr/>
          <a:lstStyle/>
          <a:p>
            <a:fld id="{4C956F4E-4AEA-4A98-95C2-596473DBB59D}" type="slidenum">
              <a:rPr lang="en-US" smtClean="0"/>
              <a:pPr/>
              <a:t>‹#›</a:t>
            </a:fld>
            <a:endParaRPr lang="en-US"/>
          </a:p>
        </p:txBody>
      </p:sp>
    </p:spTree>
    <p:extLst>
      <p:ext uri="{BB962C8B-B14F-4D97-AF65-F5344CB8AC3E}">
        <p14:creationId xmlns:p14="http://schemas.microsoft.com/office/powerpoint/2010/main" val="2405958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958A3C-D1C1-4E9C-9A5E-3EFC012A8914}" type="datetimeFigureOut">
              <a:rPr lang="en-US" smtClean="0"/>
              <a:pPr/>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273317" y="6116070"/>
            <a:ext cx="413483" cy="365125"/>
          </a:xfrm>
        </p:spPr>
        <p:txBody>
          <a:bodyPr/>
          <a:lstStyle/>
          <a:p>
            <a:fld id="{4C956F4E-4AEA-4A98-95C2-596473DBB59D}" type="slidenum">
              <a:rPr lang="en-US" smtClean="0"/>
              <a:pPr/>
              <a:t>‹#›</a:t>
            </a:fld>
            <a:endParaRPr lang="en-US"/>
          </a:p>
        </p:txBody>
      </p:sp>
    </p:spTree>
    <p:extLst>
      <p:ext uri="{BB962C8B-B14F-4D97-AF65-F5344CB8AC3E}">
        <p14:creationId xmlns:p14="http://schemas.microsoft.com/office/powerpoint/2010/main" val="3508968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B958A3C-D1C1-4E9C-9A5E-3EFC012A8914}" type="datetimeFigureOut">
              <a:rPr lang="en-US" smtClean="0"/>
              <a:pPr/>
              <a:t>10/22/2019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956F4E-4AEA-4A98-95C2-596473DBB59D}" type="slidenum">
              <a:rPr lang="en-US" smtClean="0"/>
              <a:pPr/>
              <a:t>‹#›</a:t>
            </a:fld>
            <a:endParaRPr lang="en-US"/>
          </a:p>
        </p:txBody>
      </p:sp>
    </p:spTree>
    <p:extLst>
      <p:ext uri="{BB962C8B-B14F-4D97-AF65-F5344CB8AC3E}">
        <p14:creationId xmlns:p14="http://schemas.microsoft.com/office/powerpoint/2010/main" val="1750153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958A3C-D1C1-4E9C-9A5E-3EFC012A8914}" type="datetimeFigureOut">
              <a:rPr lang="en-US" smtClean="0"/>
              <a:pPr/>
              <a:t>10/22/2019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956F4E-4AEA-4A98-95C2-596473DBB59D}" type="slidenum">
              <a:rPr lang="en-US" smtClean="0"/>
              <a:pPr/>
              <a:t>‹#›</a:t>
            </a:fld>
            <a:endParaRPr lang="en-US"/>
          </a:p>
        </p:txBody>
      </p:sp>
    </p:spTree>
    <p:extLst>
      <p:ext uri="{BB962C8B-B14F-4D97-AF65-F5344CB8AC3E}">
        <p14:creationId xmlns:p14="http://schemas.microsoft.com/office/powerpoint/2010/main" val="2982942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B958A3C-D1C1-4E9C-9A5E-3EFC012A8914}" type="datetimeFigureOut">
              <a:rPr lang="en-US" smtClean="0"/>
              <a:pPr/>
              <a:t>10/22/2019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956F4E-4AEA-4A98-95C2-596473DBB59D}" type="slidenum">
              <a:rPr lang="en-US" smtClean="0"/>
              <a:pPr/>
              <a:t>‹#›</a:t>
            </a:fld>
            <a:endParaRPr lang="en-US"/>
          </a:p>
        </p:txBody>
      </p:sp>
    </p:spTree>
    <p:extLst>
      <p:ext uri="{BB962C8B-B14F-4D97-AF65-F5344CB8AC3E}">
        <p14:creationId xmlns:p14="http://schemas.microsoft.com/office/powerpoint/2010/main" val="741958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958A3C-D1C1-4E9C-9A5E-3EFC012A8914}" type="datetimeFigureOut">
              <a:rPr lang="en-US" smtClean="0"/>
              <a:pPr/>
              <a:t>10/22/2019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956F4E-4AEA-4A98-95C2-596473DBB59D}" type="slidenum">
              <a:rPr lang="en-US" smtClean="0"/>
              <a:pPr/>
              <a:t>‹#›</a:t>
            </a:fld>
            <a:endParaRPr lang="en-US"/>
          </a:p>
        </p:txBody>
      </p:sp>
    </p:spTree>
    <p:extLst>
      <p:ext uri="{BB962C8B-B14F-4D97-AF65-F5344CB8AC3E}">
        <p14:creationId xmlns:p14="http://schemas.microsoft.com/office/powerpoint/2010/main" val="2413166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958A3C-D1C1-4E9C-9A5E-3EFC012A8914}" type="datetimeFigureOut">
              <a:rPr lang="en-US" smtClean="0"/>
              <a:pPr/>
              <a:t>10/22/2019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956F4E-4AEA-4A98-95C2-596473DBB59D}" type="slidenum">
              <a:rPr lang="en-US" smtClean="0"/>
              <a:pPr/>
              <a:t>‹#›</a:t>
            </a:fld>
            <a:endParaRPr lang="en-US"/>
          </a:p>
        </p:txBody>
      </p:sp>
    </p:spTree>
    <p:extLst>
      <p:ext uri="{BB962C8B-B14F-4D97-AF65-F5344CB8AC3E}">
        <p14:creationId xmlns:p14="http://schemas.microsoft.com/office/powerpoint/2010/main" val="4016990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958A3C-D1C1-4E9C-9A5E-3EFC012A8914}" type="datetimeFigureOut">
              <a:rPr lang="en-US" smtClean="0"/>
              <a:pPr/>
              <a:t>10/22/2019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956F4E-4AEA-4A98-95C2-596473DBB59D}" type="slidenum">
              <a:rPr lang="en-US" smtClean="0"/>
              <a:pPr/>
              <a:t>‹#›</a:t>
            </a:fld>
            <a:endParaRPr lang="en-US"/>
          </a:p>
        </p:txBody>
      </p:sp>
    </p:spTree>
    <p:extLst>
      <p:ext uri="{BB962C8B-B14F-4D97-AF65-F5344CB8AC3E}">
        <p14:creationId xmlns:p14="http://schemas.microsoft.com/office/powerpoint/2010/main" val="2400624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B958A3C-D1C1-4E9C-9A5E-3EFC012A8914}" type="datetimeFigureOut">
              <a:rPr lang="en-US" smtClean="0"/>
              <a:pPr/>
              <a:t>10/22/2019</a:t>
            </a:fld>
            <a:endParaRPr lang="en-US"/>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C956F4E-4AEA-4A98-95C2-596473DBB59D}" type="slidenum">
              <a:rPr lang="en-US" smtClean="0"/>
              <a:pPr/>
              <a:t>‹#›</a:t>
            </a:fld>
            <a:endParaRPr lang="en-US"/>
          </a:p>
        </p:txBody>
      </p:sp>
    </p:spTree>
    <p:extLst>
      <p:ext uri="{BB962C8B-B14F-4D97-AF65-F5344CB8AC3E}">
        <p14:creationId xmlns:p14="http://schemas.microsoft.com/office/powerpoint/2010/main" val="1418522273"/>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 id="2147484032" r:id="rId12"/>
    <p:sldLayoutId id="2147484033" r:id="rId13"/>
    <p:sldLayoutId id="2147484034" r:id="rId14"/>
    <p:sldLayoutId id="2147484035" r:id="rId15"/>
    <p:sldLayoutId id="2147484036" r:id="rId16"/>
    <p:sldLayoutId id="2147484037" r:id="rId17"/>
    <p:sldLayoutId id="2147484038" r:id="rId18"/>
    <p:sldLayoutId id="2147484039" r:id="rId19"/>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alz.org/braintour/images/alzheimer_brain.jpg"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jpeg"/><Relationship Id="rId2" Type="http://schemas.openxmlformats.org/officeDocument/2006/relationships/hyperlink" Target="http://www.google.com.sa/url?sa=i&amp;rct=j&amp;q=hydrocephalus&amp;source=images&amp;cd=&amp;cad=rja&amp;docid=89-p0Zigoc1iYM&amp;tbnid=oaQl-fOfoW7XrM:&amp;ved=0CAUQjRw&amp;url=http://www.schrf.org/images/hydrocephalus/pages/hydrocephalus1_JPG.htm&amp;ei=y3lCUYH3FMWxO6DHgKAG&amp;psig=AFQjCNHClCQ_BHq_S2QK8XvjLQkcLI3aGw&amp;ust=1363397343084435" TargetMode="External"/><Relationship Id="rId1" Type="http://schemas.openxmlformats.org/officeDocument/2006/relationships/slideLayout" Target="../slideLayouts/slideLayout2.xml"/><Relationship Id="rId6" Type="http://schemas.openxmlformats.org/officeDocument/2006/relationships/hyperlink" Target="http://www.google.com.sa/url?sa=i&amp;rct=j&amp;q=hydrocephalus&amp;source=images&amp;cd=&amp;cad=rja&amp;docid=0f4J_Af1ma5HWM&amp;tbnid=aN13RN8qI3DiwM:&amp;ved=0CAUQjRw&amp;url=http://www.j24worldchampionship2009.com/category/child-care&amp;ei=bnpCUaSZNsfxOv7pgNAO&amp;psig=AFQjCNHClCQ_BHq_S2QK8XvjLQkcLI3aGw&amp;ust=1363397343084435" TargetMode="External"/><Relationship Id="rId5" Type="http://schemas.openxmlformats.org/officeDocument/2006/relationships/image" Target="../media/image3.jpeg"/><Relationship Id="rId4" Type="http://schemas.openxmlformats.org/officeDocument/2006/relationships/hyperlink" Target="http://www.google.com.sa/url?sa=i&amp;rct=j&amp;q=hydrocephalus&amp;source=images&amp;cd=&amp;cad=rja&amp;docid=0f4J_Af1ma5HWM&amp;tbnid=aN13RN8qI3DiwM:&amp;ved=0CAUQjRw&amp;url=http://www.grahamstowne.com/2010_06_01_archive.html&amp;ei=L3pCUdTvMYO1PMmHgZgB&amp;psig=AFQjCNHClCQ_BHq_S2QK8XvjLQkcLI3aGw&amp;ust=1363397343084435"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1066800"/>
            <a:ext cx="6120680" cy="2500330"/>
          </a:xfrm>
        </p:spPr>
        <p:txBody>
          <a:bodyPr>
            <a:noAutofit/>
          </a:bodyPr>
          <a:lstStyle/>
          <a:p>
            <a:pPr algn="ctr"/>
            <a:r>
              <a:rPr lang="en-US" sz="6000" dirty="0" smtClean="0">
                <a:solidFill>
                  <a:schemeClr val="accent1">
                    <a:lumMod val="75000"/>
                  </a:schemeClr>
                </a:solidFill>
                <a:effectLst>
                  <a:outerShdw blurRad="38100" dist="38100" dir="2700000" algn="tl">
                    <a:srgbClr val="000000">
                      <a:alpha val="43137"/>
                    </a:srgbClr>
                  </a:outerShdw>
                </a:effectLst>
                <a:latin typeface="Aharoni" pitchFamily="2" charset="-79"/>
                <a:cs typeface="Aharoni" pitchFamily="2" charset="-79"/>
              </a:rPr>
              <a:t>Central Nervous System</a:t>
            </a:r>
            <a:r>
              <a:rPr lang="en-US" sz="3600" dirty="0" smtClean="0">
                <a:solidFill>
                  <a:schemeClr val="accent1">
                    <a:lumMod val="75000"/>
                  </a:schemeClr>
                </a:solidFill>
                <a:effectLst>
                  <a:outerShdw blurRad="38100" dist="38100" dir="2700000" algn="tl">
                    <a:srgbClr val="000000">
                      <a:alpha val="43137"/>
                    </a:srgbClr>
                  </a:outerShdw>
                </a:effectLst>
                <a:latin typeface="Aharoni" pitchFamily="2" charset="-79"/>
                <a:cs typeface="Aharoni" pitchFamily="2" charset="-79"/>
              </a:rPr>
              <a:t/>
            </a:r>
            <a:br>
              <a:rPr lang="en-US" sz="3600" dirty="0" smtClean="0">
                <a:solidFill>
                  <a:schemeClr val="accent1">
                    <a:lumMod val="75000"/>
                  </a:schemeClr>
                </a:solidFill>
                <a:effectLst>
                  <a:outerShdw blurRad="38100" dist="38100" dir="2700000" algn="tl">
                    <a:srgbClr val="000000">
                      <a:alpha val="43137"/>
                    </a:srgbClr>
                  </a:outerShdw>
                </a:effectLst>
                <a:latin typeface="Aharoni" pitchFamily="2" charset="-79"/>
                <a:cs typeface="Aharoni" pitchFamily="2" charset="-79"/>
              </a:rPr>
            </a:br>
            <a:endParaRPr lang="en-US" sz="3600" dirty="0">
              <a:solidFill>
                <a:schemeClr val="accent1">
                  <a:lumMod val="75000"/>
                </a:schemeClr>
              </a:solidFill>
              <a:effectLst>
                <a:outerShdw blurRad="38100" dist="38100" dir="2700000" algn="tl">
                  <a:srgbClr val="000000">
                    <a:alpha val="43137"/>
                  </a:srgbClr>
                </a:outerShdw>
              </a:effectLst>
              <a:latin typeface="Aharoni" pitchFamily="2" charset="-79"/>
              <a:cs typeface="Aharoni" pitchFamily="2" charset="-79"/>
            </a:endParaRPr>
          </a:p>
        </p:txBody>
      </p:sp>
      <p:sp>
        <p:nvSpPr>
          <p:cNvPr id="3" name="Rectangle 2"/>
          <p:cNvSpPr/>
          <p:nvPr/>
        </p:nvSpPr>
        <p:spPr>
          <a:xfrm>
            <a:off x="2514600" y="3810000"/>
            <a:ext cx="5825559" cy="830997"/>
          </a:xfrm>
          <a:prstGeom prst="rect">
            <a:avLst/>
          </a:prstGeom>
        </p:spPr>
        <p:txBody>
          <a:bodyPr wrap="square">
            <a:spAutoFit/>
          </a:bodyPr>
          <a:lstStyle/>
          <a:p>
            <a:pPr algn="ctr"/>
            <a:r>
              <a:rPr lang="en-US" sz="4800" b="1" i="1" dirty="0" smtClean="0">
                <a:solidFill>
                  <a:schemeClr val="accent6">
                    <a:lumMod val="75000"/>
                  </a:schemeClr>
                </a:solidFill>
                <a:effectLst>
                  <a:outerShdw blurRad="38100" dist="38100" dir="2700000" algn="tl">
                    <a:srgbClr val="000000">
                      <a:alpha val="43137"/>
                    </a:srgbClr>
                  </a:outerShdw>
                </a:effectLst>
                <a:ea typeface="+mj-ea"/>
                <a:cs typeface="+mj-cs"/>
              </a:rPr>
              <a:t>Pathology Practicals</a:t>
            </a:r>
            <a:endParaRPr lang="en-US" sz="2000" dirty="0">
              <a:solidFill>
                <a:schemeClr val="accent6">
                  <a:lumMod val="75000"/>
                </a:schemeClr>
              </a:solidFill>
            </a:endParaRPr>
          </a:p>
        </p:txBody>
      </p:sp>
      <p:sp>
        <p:nvSpPr>
          <p:cNvPr id="6" name="TextBox 7"/>
          <p:cNvSpPr txBox="1"/>
          <p:nvPr/>
        </p:nvSpPr>
        <p:spPr>
          <a:xfrm>
            <a:off x="3886200" y="5726668"/>
            <a:ext cx="1588713"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600" dirty="0" smtClean="0"/>
              <a:t>Prepared by:</a:t>
            </a:r>
            <a:endParaRPr lang="en-US" sz="1600" dirty="0"/>
          </a:p>
        </p:txBody>
      </p:sp>
      <p:sp>
        <p:nvSpPr>
          <p:cNvPr id="7" name="TextBox 8"/>
          <p:cNvSpPr txBox="1"/>
          <p:nvPr/>
        </p:nvSpPr>
        <p:spPr>
          <a:xfrm>
            <a:off x="5638800" y="5486400"/>
            <a:ext cx="1755946" cy="57708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en-US" sz="1050" b="1" i="1" dirty="0" smtClean="0"/>
              <a:t>Prof.  Ammar Al Rikabi</a:t>
            </a:r>
          </a:p>
          <a:p>
            <a:pPr marL="171450" indent="-171450">
              <a:buFont typeface="Arial" panose="020B0604020202020204" pitchFamily="34" charset="0"/>
              <a:buChar char="•"/>
            </a:pPr>
            <a:r>
              <a:rPr lang="en-US" sz="1050" b="1" i="1" dirty="0" smtClean="0"/>
              <a:t>Dr. Sayed Al Esawy</a:t>
            </a:r>
          </a:p>
          <a:p>
            <a:pPr marL="171450" indent="-171450">
              <a:buFont typeface="Arial" panose="020B0604020202020204" pitchFamily="34" charset="0"/>
              <a:buChar char="•"/>
            </a:pPr>
            <a:r>
              <a:rPr lang="en-US" sz="1050" b="1" i="1" dirty="0" smtClean="0"/>
              <a:t>Dr. Abdullah Basabein</a:t>
            </a:r>
          </a:p>
        </p:txBody>
      </p:sp>
      <p:sp>
        <p:nvSpPr>
          <p:cNvPr id="8" name="Rectangle 7"/>
          <p:cNvSpPr/>
          <p:nvPr/>
        </p:nvSpPr>
        <p:spPr>
          <a:xfrm>
            <a:off x="4114800" y="6421650"/>
            <a:ext cx="482719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i="1" dirty="0"/>
              <a:t>Head of Pathology </a:t>
            </a:r>
            <a:r>
              <a:rPr lang="en-US" sz="1400" b="1" i="1" dirty="0" smtClean="0"/>
              <a:t>Department  Dr</a:t>
            </a:r>
            <a:r>
              <a:rPr lang="en-US" sz="1400" b="1" i="1" dirty="0"/>
              <a:t>. Hisham Al Khalidi</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2819400"/>
            <a:ext cx="7139880" cy="1876436"/>
          </a:xfrm>
        </p:spPr>
        <p:txBody>
          <a:bodyPr>
            <a:noAutofit/>
          </a:bodyPr>
          <a:lstStyle/>
          <a:p>
            <a:pPr algn="ctr"/>
            <a:r>
              <a:rPr lang="en-US" b="1" i="1" dirty="0" smtClean="0">
                <a:solidFill>
                  <a:schemeClr val="accent6">
                    <a:lumMod val="75000"/>
                  </a:schemeClr>
                </a:solidFill>
                <a:effectLst>
                  <a:outerShdw blurRad="38100" dist="38100" dir="2700000" algn="tl">
                    <a:srgbClr val="000000">
                      <a:alpha val="43137"/>
                    </a:srgbClr>
                  </a:outerShdw>
                </a:effectLst>
                <a:latin typeface="Aharoni" pitchFamily="2" charset="-79"/>
                <a:cs typeface="Aharoni" pitchFamily="2" charset="-79"/>
              </a:rPr>
              <a:t>Pyogenic (Bacterial ) Meningitis</a:t>
            </a:r>
            <a:endParaRPr lang="en-US" b="1" i="1" dirty="0">
              <a:solidFill>
                <a:schemeClr val="accent6">
                  <a:lumMod val="75000"/>
                </a:schemeClr>
              </a:solidFill>
              <a:effectLst>
                <a:outerShdw blurRad="38100" dist="38100" dir="2700000" algn="tl">
                  <a:srgbClr val="000000">
                    <a:alpha val="43137"/>
                  </a:srgbClr>
                </a:outerShdw>
              </a:effectLst>
              <a:latin typeface="Aharoni" pitchFamily="2" charset="-79"/>
              <a:cs typeface="Aharoni" pitchFamily="2" charset="-79"/>
            </a:endParaRPr>
          </a:p>
        </p:txBody>
      </p:sp>
      <p:sp>
        <p:nvSpPr>
          <p:cNvPr id="3" name="TextBox 2"/>
          <p:cNvSpPr txBox="1"/>
          <p:nvPr/>
        </p:nvSpPr>
        <p:spPr>
          <a:xfrm>
            <a:off x="8143900" y="6572272"/>
            <a:ext cx="1000100" cy="285728"/>
          </a:xfrm>
          <a:prstGeom prst="rect">
            <a:avLst/>
          </a:prstGeom>
          <a:noFill/>
        </p:spPr>
        <p:txBody>
          <a:bodyPr wrap="square" rtlCol="0">
            <a:spAutoFit/>
          </a:bodyPr>
          <a:lstStyle/>
          <a:p>
            <a:r>
              <a:rPr lang="en-US" sz="1200" b="1" i="1" dirty="0" smtClean="0">
                <a:latin typeface="Goudy Old Style" pitchFamily="18" charset="0"/>
              </a:rPr>
              <a:t>CNS  Block</a:t>
            </a:r>
            <a:endParaRPr lang="en-US" sz="1200" b="1" i="1" dirty="0">
              <a:latin typeface="Goudy Old Style" pitchFamily="18" charset="0"/>
            </a:endParaRPr>
          </a:p>
        </p:txBody>
      </p:sp>
      <p:sp>
        <p:nvSpPr>
          <p:cNvPr id="4" name="TextBox 3"/>
          <p:cNvSpPr txBox="1"/>
          <p:nvPr/>
        </p:nvSpPr>
        <p:spPr>
          <a:xfrm>
            <a:off x="0" y="6581001"/>
            <a:ext cx="1571604" cy="276999"/>
          </a:xfrm>
          <a:prstGeom prst="rect">
            <a:avLst/>
          </a:prstGeom>
          <a:noFill/>
        </p:spPr>
        <p:txBody>
          <a:bodyPr wrap="square" rtlCol="0">
            <a:spAutoFit/>
          </a:bodyPr>
          <a:lstStyle/>
          <a:p>
            <a:r>
              <a:rPr lang="en-US" sz="1200" b="1" i="1" dirty="0" smtClean="0">
                <a:latin typeface="Goudy Old Style" pitchFamily="18" charset="0"/>
              </a:rPr>
              <a:t>Pathology Dept, KSU</a:t>
            </a:r>
            <a:endParaRPr lang="en-US" sz="1200" b="1" i="1" dirty="0">
              <a:latin typeface="Goudy Old Style" pitchFamily="18"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3956" y="812772"/>
            <a:ext cx="8103844" cy="5616624"/>
          </a:xfrm>
        </p:spPr>
        <p:txBody>
          <a:bodyPr>
            <a:normAutofit/>
          </a:bodyPr>
          <a:lstStyle/>
          <a:p>
            <a:pPr>
              <a:buNone/>
            </a:pPr>
            <a:r>
              <a:rPr lang="en-US" sz="2800" b="1" i="1" u="sng" dirty="0" smtClean="0">
                <a:solidFill>
                  <a:schemeClr val="accent6">
                    <a:lumMod val="75000"/>
                  </a:schemeClr>
                </a:solidFill>
                <a:effectLst>
                  <a:outerShdw blurRad="38100" dist="38100" dir="2700000" algn="tl">
                    <a:srgbClr val="000000">
                      <a:alpha val="43137"/>
                    </a:srgbClr>
                  </a:outerShdw>
                </a:effectLst>
              </a:rPr>
              <a:t>CASE  2 :</a:t>
            </a:r>
          </a:p>
          <a:p>
            <a:pPr>
              <a:lnSpc>
                <a:spcPct val="150000"/>
              </a:lnSpc>
            </a:pPr>
            <a:r>
              <a:rPr lang="en-US" sz="2600" b="1" i="1" dirty="0" smtClean="0"/>
              <a:t>4 years old child who was treated from otitis media and suddenly complained from headache, vomiting, fever and stiff neck. CSF was found to be clouded with abnormal increase of neutrophils, increased protein and absence of sugar. Gram stain of the CSF fluid showed meningococci .                                                              </a:t>
            </a:r>
            <a:r>
              <a:rPr lang="en-US" sz="3200" b="1" i="1" dirty="0" smtClean="0">
                <a:solidFill>
                  <a:srgbClr val="0000FF"/>
                </a:solidFill>
              </a:rPr>
              <a:t>What is your diagnosis ?    </a:t>
            </a:r>
            <a:endParaRPr lang="en-US" sz="4000" b="1" i="1" dirty="0">
              <a:solidFill>
                <a:srgbClr val="0000FF"/>
              </a:solidFill>
            </a:endParaRPr>
          </a:p>
        </p:txBody>
      </p:sp>
      <p:sp>
        <p:nvSpPr>
          <p:cNvPr id="4" name="TextBox 3"/>
          <p:cNvSpPr txBox="1"/>
          <p:nvPr/>
        </p:nvSpPr>
        <p:spPr>
          <a:xfrm>
            <a:off x="8143900" y="6572272"/>
            <a:ext cx="1000100" cy="285728"/>
          </a:xfrm>
          <a:prstGeom prst="rect">
            <a:avLst/>
          </a:prstGeom>
          <a:noFill/>
        </p:spPr>
        <p:txBody>
          <a:bodyPr wrap="square" rtlCol="0">
            <a:spAutoFit/>
          </a:bodyPr>
          <a:lstStyle/>
          <a:p>
            <a:r>
              <a:rPr lang="en-US" sz="1200" b="1" i="1" dirty="0" smtClean="0">
                <a:solidFill>
                  <a:srgbClr val="0000FF"/>
                </a:solidFill>
                <a:latin typeface="Goudy Old Style" pitchFamily="18" charset="0"/>
              </a:rPr>
              <a:t>CNS  Block</a:t>
            </a:r>
            <a:endParaRPr lang="en-US" sz="1200" b="1" i="1" dirty="0">
              <a:solidFill>
                <a:srgbClr val="0000FF"/>
              </a:solidFill>
              <a:latin typeface="Goudy Old Style" pitchFamily="18" charset="0"/>
            </a:endParaRPr>
          </a:p>
        </p:txBody>
      </p:sp>
      <p:sp>
        <p:nvSpPr>
          <p:cNvPr id="5" name="TextBox 4"/>
          <p:cNvSpPr txBox="1"/>
          <p:nvPr/>
        </p:nvSpPr>
        <p:spPr>
          <a:xfrm>
            <a:off x="0" y="6581001"/>
            <a:ext cx="1571604" cy="276999"/>
          </a:xfrm>
          <a:prstGeom prst="rect">
            <a:avLst/>
          </a:prstGeom>
          <a:noFill/>
        </p:spPr>
        <p:txBody>
          <a:bodyPr wrap="square" rtlCol="0">
            <a:spAutoFit/>
          </a:bodyPr>
          <a:lstStyle/>
          <a:p>
            <a:r>
              <a:rPr lang="en-US" sz="1200" b="1" i="1" dirty="0" smtClean="0">
                <a:solidFill>
                  <a:srgbClr val="0000FF"/>
                </a:solidFill>
                <a:latin typeface="Goudy Old Style" pitchFamily="18" charset="0"/>
              </a:rPr>
              <a:t>Pathology Dept, KSU</a:t>
            </a:r>
            <a:endParaRPr lang="en-US" sz="1200" b="1" i="1" dirty="0">
              <a:solidFill>
                <a:srgbClr val="0000FF"/>
              </a:solidFill>
              <a:latin typeface="Goudy Old Style" pitchFamily="18"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2770" name="Picture 2" descr="http://neuropathology-web.org/chapter5/images5/5-4l.jpg"/>
          <p:cNvPicPr>
            <a:picLocks noChangeAspect="1" noChangeArrowheads="1"/>
          </p:cNvPicPr>
          <p:nvPr/>
        </p:nvPicPr>
        <p:blipFill>
          <a:blip r:embed="rId2" cstate="print"/>
          <a:srcRect/>
          <a:stretch>
            <a:fillRect/>
          </a:stretch>
        </p:blipFill>
        <p:spPr bwMode="auto">
          <a:xfrm>
            <a:off x="1403649" y="1196752"/>
            <a:ext cx="6264696" cy="4248472"/>
          </a:xfrm>
          <a:prstGeom prst="rect">
            <a:avLst/>
          </a:prstGeom>
          <a:noFill/>
          <a:ln w="12700">
            <a:solidFill>
              <a:schemeClr val="tx1"/>
            </a:solidFill>
          </a:ln>
        </p:spPr>
      </p:pic>
      <p:sp>
        <p:nvSpPr>
          <p:cNvPr id="5" name="Rounded Rectangle 4"/>
          <p:cNvSpPr/>
          <p:nvPr/>
        </p:nvSpPr>
        <p:spPr>
          <a:xfrm>
            <a:off x="1835696" y="404664"/>
            <a:ext cx="5328592" cy="576064"/>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effectLst>
                  <a:outerShdw blurRad="38100" dist="38100" dir="2700000" algn="tl">
                    <a:srgbClr val="000000">
                      <a:alpha val="43137"/>
                    </a:srgbClr>
                  </a:outerShdw>
                </a:effectLst>
              </a:rPr>
              <a:t>Bacterial Meningitis – Gross</a:t>
            </a:r>
            <a:endParaRPr lang="en-US" sz="2400" b="1" i="1" dirty="0">
              <a:effectLst>
                <a:outerShdw blurRad="38100" dist="38100" dir="2700000" algn="tl">
                  <a:srgbClr val="000000">
                    <a:alpha val="43137"/>
                  </a:srgbClr>
                </a:outerShdw>
              </a:effectLst>
            </a:endParaRPr>
          </a:p>
        </p:txBody>
      </p:sp>
      <p:sp>
        <p:nvSpPr>
          <p:cNvPr id="6" name="Rectangle 5"/>
          <p:cNvSpPr/>
          <p:nvPr/>
        </p:nvSpPr>
        <p:spPr>
          <a:xfrm>
            <a:off x="1331640" y="5517232"/>
            <a:ext cx="6408712" cy="1200329"/>
          </a:xfrm>
          <a:prstGeom prst="rect">
            <a:avLst/>
          </a:prstGeom>
        </p:spPr>
        <p:txBody>
          <a:bodyPr wrap="square">
            <a:spAutoFit/>
          </a:bodyPr>
          <a:lstStyle/>
          <a:p>
            <a:pPr algn="ctr"/>
            <a:r>
              <a:rPr lang="en-US" b="1" i="1" dirty="0" smtClean="0"/>
              <a:t>Bacterial meningitis is the infection of the arachnoid membrane, subarachnoid space, and cerebrospinal fluid by bacteria. A creamy purulent exudate covers the cerebral hemispheres</a:t>
            </a:r>
            <a:endParaRPr lang="en-US" b="1" i="1" dirty="0"/>
          </a:p>
        </p:txBody>
      </p:sp>
      <p:sp>
        <p:nvSpPr>
          <p:cNvPr id="7" name="TextBox 6"/>
          <p:cNvSpPr txBox="1"/>
          <p:nvPr/>
        </p:nvSpPr>
        <p:spPr>
          <a:xfrm>
            <a:off x="8143900" y="6572272"/>
            <a:ext cx="1000100" cy="285728"/>
          </a:xfrm>
          <a:prstGeom prst="rect">
            <a:avLst/>
          </a:prstGeom>
          <a:noFill/>
        </p:spPr>
        <p:txBody>
          <a:bodyPr wrap="square" rtlCol="0">
            <a:spAutoFit/>
          </a:bodyPr>
          <a:lstStyle/>
          <a:p>
            <a:r>
              <a:rPr lang="en-US" sz="1200" b="1" i="1" dirty="0" smtClean="0">
                <a:solidFill>
                  <a:srgbClr val="0000FF"/>
                </a:solidFill>
                <a:latin typeface="Goudy Old Style" pitchFamily="18" charset="0"/>
              </a:rPr>
              <a:t>CNS  Block</a:t>
            </a:r>
            <a:endParaRPr lang="en-US" sz="1200" b="1" i="1" dirty="0">
              <a:solidFill>
                <a:srgbClr val="0000FF"/>
              </a:solidFill>
              <a:latin typeface="Goudy Old Style" pitchFamily="18" charset="0"/>
            </a:endParaRPr>
          </a:p>
        </p:txBody>
      </p:sp>
      <p:sp>
        <p:nvSpPr>
          <p:cNvPr id="8" name="TextBox 7"/>
          <p:cNvSpPr txBox="1"/>
          <p:nvPr/>
        </p:nvSpPr>
        <p:spPr>
          <a:xfrm>
            <a:off x="0" y="6581001"/>
            <a:ext cx="1571604" cy="276999"/>
          </a:xfrm>
          <a:prstGeom prst="rect">
            <a:avLst/>
          </a:prstGeom>
          <a:noFill/>
        </p:spPr>
        <p:txBody>
          <a:bodyPr wrap="square" rtlCol="0">
            <a:spAutoFit/>
          </a:bodyPr>
          <a:lstStyle/>
          <a:p>
            <a:r>
              <a:rPr lang="en-US" sz="1200" b="1" i="1" dirty="0" smtClean="0">
                <a:solidFill>
                  <a:srgbClr val="0000FF"/>
                </a:solidFill>
                <a:latin typeface="Goudy Old Style" pitchFamily="18" charset="0"/>
              </a:rPr>
              <a:t>Pathology Dept, KSU</a:t>
            </a:r>
            <a:endParaRPr lang="en-US" sz="1200" b="1" i="1" dirty="0">
              <a:solidFill>
                <a:srgbClr val="0000FF"/>
              </a:solidFill>
              <a:latin typeface="Goudy Old Style" pitchFamily="18"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15714" name="Picture 2" descr="http://neuropathology-web.org/chapter5/images5/5-5l.jpg"/>
          <p:cNvPicPr>
            <a:picLocks noChangeAspect="1" noChangeArrowheads="1"/>
          </p:cNvPicPr>
          <p:nvPr/>
        </p:nvPicPr>
        <p:blipFill>
          <a:blip r:embed="rId2" cstate="print"/>
          <a:srcRect/>
          <a:stretch>
            <a:fillRect/>
          </a:stretch>
        </p:blipFill>
        <p:spPr bwMode="auto">
          <a:xfrm>
            <a:off x="1403648" y="1268760"/>
            <a:ext cx="6344526" cy="4250833"/>
          </a:xfrm>
          <a:prstGeom prst="rect">
            <a:avLst/>
          </a:prstGeom>
          <a:noFill/>
          <a:ln w="12700">
            <a:solidFill>
              <a:schemeClr val="tx1"/>
            </a:solidFill>
          </a:ln>
        </p:spPr>
      </p:pic>
      <p:sp>
        <p:nvSpPr>
          <p:cNvPr id="5" name="Rounded Rectangle 4"/>
          <p:cNvSpPr/>
          <p:nvPr/>
        </p:nvSpPr>
        <p:spPr>
          <a:xfrm>
            <a:off x="1835696" y="404664"/>
            <a:ext cx="5328592" cy="576064"/>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effectLst>
                  <a:outerShdw blurRad="38100" dist="38100" dir="2700000" algn="tl">
                    <a:srgbClr val="000000">
                      <a:alpha val="43137"/>
                    </a:srgbClr>
                  </a:outerShdw>
                </a:effectLst>
              </a:rPr>
              <a:t>Bacterial Meningitis – Gross</a:t>
            </a:r>
            <a:endParaRPr lang="en-US" sz="2400" b="1" i="1" dirty="0">
              <a:effectLst>
                <a:outerShdw blurRad="38100" dist="38100" dir="2700000" algn="tl">
                  <a:srgbClr val="000000">
                    <a:alpha val="43137"/>
                  </a:srgbClr>
                </a:outerShdw>
              </a:effectLst>
            </a:endParaRPr>
          </a:p>
        </p:txBody>
      </p:sp>
      <p:sp>
        <p:nvSpPr>
          <p:cNvPr id="6" name="Rectangle 5"/>
          <p:cNvSpPr/>
          <p:nvPr/>
        </p:nvSpPr>
        <p:spPr>
          <a:xfrm>
            <a:off x="827584" y="5661248"/>
            <a:ext cx="7200800" cy="923330"/>
          </a:xfrm>
          <a:prstGeom prst="rect">
            <a:avLst/>
          </a:prstGeom>
        </p:spPr>
        <p:txBody>
          <a:bodyPr wrap="square">
            <a:spAutoFit/>
          </a:bodyPr>
          <a:lstStyle/>
          <a:p>
            <a:pPr algn="ctr"/>
            <a:r>
              <a:rPr lang="en-US" b="1" i="1" dirty="0" smtClean="0"/>
              <a:t>A creamy purulent exudate covers the cerebral hemispheres and settles along the base of the brain, around cranial nerves and the openings of the fourth ventricle</a:t>
            </a:r>
            <a:endParaRPr lang="en-US" b="1" i="1" dirty="0"/>
          </a:p>
        </p:txBody>
      </p:sp>
      <p:sp>
        <p:nvSpPr>
          <p:cNvPr id="7" name="TextBox 6"/>
          <p:cNvSpPr txBox="1"/>
          <p:nvPr/>
        </p:nvSpPr>
        <p:spPr>
          <a:xfrm>
            <a:off x="8143900" y="6572272"/>
            <a:ext cx="1000100" cy="285728"/>
          </a:xfrm>
          <a:prstGeom prst="rect">
            <a:avLst/>
          </a:prstGeom>
          <a:noFill/>
        </p:spPr>
        <p:txBody>
          <a:bodyPr wrap="square" rtlCol="0">
            <a:spAutoFit/>
          </a:bodyPr>
          <a:lstStyle/>
          <a:p>
            <a:r>
              <a:rPr lang="en-US" sz="1200" b="1" i="1" dirty="0" smtClean="0">
                <a:solidFill>
                  <a:srgbClr val="0000FF"/>
                </a:solidFill>
                <a:latin typeface="Goudy Old Style" pitchFamily="18" charset="0"/>
              </a:rPr>
              <a:t>CNS  Block</a:t>
            </a:r>
            <a:endParaRPr lang="en-US" sz="1200" b="1" i="1" dirty="0">
              <a:solidFill>
                <a:srgbClr val="0000FF"/>
              </a:solidFill>
              <a:latin typeface="Goudy Old Style" pitchFamily="18" charset="0"/>
            </a:endParaRPr>
          </a:p>
        </p:txBody>
      </p:sp>
      <p:sp>
        <p:nvSpPr>
          <p:cNvPr id="8" name="TextBox 7"/>
          <p:cNvSpPr txBox="1"/>
          <p:nvPr/>
        </p:nvSpPr>
        <p:spPr>
          <a:xfrm>
            <a:off x="0" y="6581001"/>
            <a:ext cx="1571604" cy="276999"/>
          </a:xfrm>
          <a:prstGeom prst="rect">
            <a:avLst/>
          </a:prstGeom>
          <a:noFill/>
        </p:spPr>
        <p:txBody>
          <a:bodyPr wrap="square" rtlCol="0">
            <a:spAutoFit/>
          </a:bodyPr>
          <a:lstStyle/>
          <a:p>
            <a:r>
              <a:rPr lang="en-US" sz="1200" b="1" i="1" dirty="0" smtClean="0">
                <a:solidFill>
                  <a:srgbClr val="0000FF"/>
                </a:solidFill>
                <a:latin typeface="Goudy Old Style" pitchFamily="18" charset="0"/>
              </a:rPr>
              <a:t>Pathology Dept, KSU</a:t>
            </a:r>
            <a:endParaRPr lang="en-US" sz="1200" b="1" i="1" dirty="0">
              <a:solidFill>
                <a:srgbClr val="0000FF"/>
              </a:solidFill>
              <a:latin typeface="Goudy Old Style" pitchFamily="18"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16738" name="Picture 2" descr="http://library.med.utah.edu/WebPath/jpeg5/CNS064.jpg"/>
          <p:cNvPicPr>
            <a:picLocks noChangeAspect="1" noChangeArrowheads="1"/>
          </p:cNvPicPr>
          <p:nvPr/>
        </p:nvPicPr>
        <p:blipFill>
          <a:blip r:embed="rId2" cstate="print"/>
          <a:srcRect/>
          <a:stretch>
            <a:fillRect/>
          </a:stretch>
        </p:blipFill>
        <p:spPr bwMode="auto">
          <a:xfrm>
            <a:off x="1331640" y="1124744"/>
            <a:ext cx="6552728" cy="4176464"/>
          </a:xfrm>
          <a:prstGeom prst="rect">
            <a:avLst/>
          </a:prstGeom>
          <a:noFill/>
          <a:ln w="12700">
            <a:solidFill>
              <a:schemeClr val="tx1"/>
            </a:solidFill>
          </a:ln>
        </p:spPr>
      </p:pic>
      <p:sp>
        <p:nvSpPr>
          <p:cNvPr id="3" name="Rounded Rectangle 2"/>
          <p:cNvSpPr/>
          <p:nvPr/>
        </p:nvSpPr>
        <p:spPr>
          <a:xfrm>
            <a:off x="1547664" y="404664"/>
            <a:ext cx="6192688" cy="576064"/>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effectLst>
                  <a:outerShdw blurRad="38100" dist="38100" dir="2700000" algn="tl">
                    <a:srgbClr val="000000">
                      <a:alpha val="43137"/>
                    </a:srgbClr>
                  </a:outerShdw>
                </a:effectLst>
              </a:rPr>
              <a:t>Acute Bacterial Meningitis – Gross</a:t>
            </a:r>
            <a:endParaRPr lang="en-US" sz="2400" b="1" i="1" dirty="0">
              <a:effectLst>
                <a:outerShdw blurRad="38100" dist="38100" dir="2700000" algn="tl">
                  <a:srgbClr val="000000">
                    <a:alpha val="43137"/>
                  </a:srgbClr>
                </a:outerShdw>
              </a:effectLst>
            </a:endParaRPr>
          </a:p>
        </p:txBody>
      </p:sp>
      <p:sp>
        <p:nvSpPr>
          <p:cNvPr id="4" name="Rectangle 3"/>
          <p:cNvSpPr/>
          <p:nvPr/>
        </p:nvSpPr>
        <p:spPr>
          <a:xfrm>
            <a:off x="1331640" y="5336048"/>
            <a:ext cx="6552728" cy="1477328"/>
          </a:xfrm>
          <a:prstGeom prst="rect">
            <a:avLst/>
          </a:prstGeom>
        </p:spPr>
        <p:txBody>
          <a:bodyPr wrap="square">
            <a:spAutoFit/>
          </a:bodyPr>
          <a:lstStyle/>
          <a:p>
            <a:pPr algn="ctr"/>
            <a:r>
              <a:rPr lang="en-US" b="1" i="1" dirty="0" smtClean="0"/>
              <a:t>Here is another example of an acute meningitis from bacterial infection. The cerebrospinal fluid (CSF) in such cases typically has a low glucose, high protein, and many PMN's. A gram stain should be done to identify organisms.</a:t>
            </a:r>
            <a:endParaRPr lang="en-US" b="1" i="1" dirty="0"/>
          </a:p>
        </p:txBody>
      </p:sp>
      <p:sp>
        <p:nvSpPr>
          <p:cNvPr id="5" name="TextBox 4"/>
          <p:cNvSpPr txBox="1"/>
          <p:nvPr/>
        </p:nvSpPr>
        <p:spPr>
          <a:xfrm>
            <a:off x="8143900" y="6572272"/>
            <a:ext cx="1000100" cy="285728"/>
          </a:xfrm>
          <a:prstGeom prst="rect">
            <a:avLst/>
          </a:prstGeom>
          <a:noFill/>
        </p:spPr>
        <p:txBody>
          <a:bodyPr wrap="square" rtlCol="0">
            <a:spAutoFit/>
          </a:bodyPr>
          <a:lstStyle/>
          <a:p>
            <a:r>
              <a:rPr lang="en-US" sz="1200" b="1" i="1" dirty="0" smtClean="0">
                <a:solidFill>
                  <a:srgbClr val="0000FF"/>
                </a:solidFill>
                <a:latin typeface="Goudy Old Style" pitchFamily="18" charset="0"/>
              </a:rPr>
              <a:t>CNS  Block</a:t>
            </a:r>
            <a:endParaRPr lang="en-US" sz="1200" b="1" i="1" dirty="0">
              <a:solidFill>
                <a:srgbClr val="0000FF"/>
              </a:solidFill>
              <a:latin typeface="Goudy Old Style" pitchFamily="18" charset="0"/>
            </a:endParaRPr>
          </a:p>
        </p:txBody>
      </p:sp>
      <p:sp>
        <p:nvSpPr>
          <p:cNvPr id="6" name="TextBox 5"/>
          <p:cNvSpPr txBox="1"/>
          <p:nvPr/>
        </p:nvSpPr>
        <p:spPr>
          <a:xfrm>
            <a:off x="0" y="6581001"/>
            <a:ext cx="1571604" cy="276999"/>
          </a:xfrm>
          <a:prstGeom prst="rect">
            <a:avLst/>
          </a:prstGeom>
          <a:noFill/>
        </p:spPr>
        <p:txBody>
          <a:bodyPr wrap="square" rtlCol="0">
            <a:spAutoFit/>
          </a:bodyPr>
          <a:lstStyle/>
          <a:p>
            <a:r>
              <a:rPr lang="en-US" sz="1200" b="1" i="1" dirty="0" smtClean="0">
                <a:solidFill>
                  <a:srgbClr val="0000FF"/>
                </a:solidFill>
                <a:latin typeface="Goudy Old Style" pitchFamily="18" charset="0"/>
              </a:rPr>
              <a:t>Pathology Dept, KSU</a:t>
            </a:r>
            <a:endParaRPr lang="en-US" sz="1200" b="1" i="1" dirty="0">
              <a:solidFill>
                <a:srgbClr val="0000FF"/>
              </a:solidFill>
              <a:latin typeface="Goudy Old Style" pitchFamily="18"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17762" name="Picture 2" descr="http://library.med.utah.edu/WebPath/jpeg5/CNS190.jpg"/>
          <p:cNvPicPr>
            <a:picLocks noChangeAspect="1" noChangeArrowheads="1"/>
          </p:cNvPicPr>
          <p:nvPr/>
        </p:nvPicPr>
        <p:blipFill>
          <a:blip r:embed="rId2" cstate="print"/>
          <a:srcRect/>
          <a:stretch>
            <a:fillRect/>
          </a:stretch>
        </p:blipFill>
        <p:spPr bwMode="auto">
          <a:xfrm>
            <a:off x="1331640" y="1194701"/>
            <a:ext cx="6552728" cy="3962491"/>
          </a:xfrm>
          <a:prstGeom prst="rect">
            <a:avLst/>
          </a:prstGeom>
          <a:noFill/>
          <a:ln w="12700">
            <a:solidFill>
              <a:schemeClr val="tx1"/>
            </a:solidFill>
          </a:ln>
        </p:spPr>
      </p:pic>
      <p:sp>
        <p:nvSpPr>
          <p:cNvPr id="3" name="Rounded Rectangle 2"/>
          <p:cNvSpPr/>
          <p:nvPr/>
        </p:nvSpPr>
        <p:spPr>
          <a:xfrm>
            <a:off x="1331640" y="404664"/>
            <a:ext cx="6480720" cy="648072"/>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effectLst>
                  <a:outerShdw blurRad="38100" dist="38100" dir="2700000" algn="tl">
                    <a:srgbClr val="000000">
                      <a:alpha val="43137"/>
                    </a:srgbClr>
                  </a:outerShdw>
                </a:effectLst>
              </a:rPr>
              <a:t>Bacterial Meningitis – LPF  Microscopy</a:t>
            </a:r>
            <a:endParaRPr lang="en-US" sz="2400" b="1" i="1" dirty="0">
              <a:effectLst>
                <a:outerShdw blurRad="38100" dist="38100" dir="2700000" algn="tl">
                  <a:srgbClr val="000000">
                    <a:alpha val="43137"/>
                  </a:srgbClr>
                </a:outerShdw>
              </a:effectLst>
            </a:endParaRPr>
          </a:p>
        </p:txBody>
      </p:sp>
      <p:sp>
        <p:nvSpPr>
          <p:cNvPr id="4" name="Rectangle 3"/>
          <p:cNvSpPr/>
          <p:nvPr/>
        </p:nvSpPr>
        <p:spPr>
          <a:xfrm>
            <a:off x="1187624" y="5229200"/>
            <a:ext cx="6768752" cy="1477328"/>
          </a:xfrm>
          <a:prstGeom prst="rect">
            <a:avLst/>
          </a:prstGeom>
        </p:spPr>
        <p:txBody>
          <a:bodyPr wrap="square">
            <a:spAutoFit/>
          </a:bodyPr>
          <a:lstStyle/>
          <a:p>
            <a:pPr algn="ctr"/>
            <a:r>
              <a:rPr lang="en-US" b="1" i="1" dirty="0" smtClean="0"/>
              <a:t>A neutrophilic exudate is seen involving the meningees at the left, with prominent dilated vessels. There is edema and focal inflammation (extending down via the Virchow-Robin space) in the cortex to the right. This acute meningitis is typical for bacterial infection</a:t>
            </a:r>
            <a:endParaRPr lang="en-US" b="1" i="1" dirty="0"/>
          </a:p>
        </p:txBody>
      </p:sp>
      <p:sp>
        <p:nvSpPr>
          <p:cNvPr id="5" name="TextBox 4"/>
          <p:cNvSpPr txBox="1"/>
          <p:nvPr/>
        </p:nvSpPr>
        <p:spPr>
          <a:xfrm>
            <a:off x="8143900" y="6572272"/>
            <a:ext cx="1000100" cy="285728"/>
          </a:xfrm>
          <a:prstGeom prst="rect">
            <a:avLst/>
          </a:prstGeom>
          <a:noFill/>
        </p:spPr>
        <p:txBody>
          <a:bodyPr wrap="square" rtlCol="0">
            <a:spAutoFit/>
          </a:bodyPr>
          <a:lstStyle/>
          <a:p>
            <a:r>
              <a:rPr lang="en-US" sz="1200" b="1" i="1" dirty="0" smtClean="0">
                <a:solidFill>
                  <a:srgbClr val="0000FF"/>
                </a:solidFill>
                <a:latin typeface="Goudy Old Style" pitchFamily="18" charset="0"/>
              </a:rPr>
              <a:t>CNS  Block</a:t>
            </a:r>
            <a:endParaRPr lang="en-US" sz="1200" b="1" i="1" dirty="0">
              <a:solidFill>
                <a:srgbClr val="0000FF"/>
              </a:solidFill>
              <a:latin typeface="Goudy Old Style" pitchFamily="18" charset="0"/>
            </a:endParaRPr>
          </a:p>
        </p:txBody>
      </p:sp>
      <p:sp>
        <p:nvSpPr>
          <p:cNvPr id="6" name="TextBox 5"/>
          <p:cNvSpPr txBox="1"/>
          <p:nvPr/>
        </p:nvSpPr>
        <p:spPr>
          <a:xfrm>
            <a:off x="0" y="6581001"/>
            <a:ext cx="1571604" cy="276999"/>
          </a:xfrm>
          <a:prstGeom prst="rect">
            <a:avLst/>
          </a:prstGeom>
          <a:noFill/>
        </p:spPr>
        <p:txBody>
          <a:bodyPr wrap="square" rtlCol="0">
            <a:spAutoFit/>
          </a:bodyPr>
          <a:lstStyle/>
          <a:p>
            <a:r>
              <a:rPr lang="en-US" sz="1200" b="1" i="1" dirty="0" smtClean="0">
                <a:solidFill>
                  <a:srgbClr val="0000FF"/>
                </a:solidFill>
                <a:latin typeface="Goudy Old Style" pitchFamily="18" charset="0"/>
              </a:rPr>
              <a:t>Pathology Dept, KSU</a:t>
            </a:r>
            <a:endParaRPr lang="en-US" sz="1200" b="1" i="1" dirty="0">
              <a:solidFill>
                <a:srgbClr val="0000FF"/>
              </a:solidFill>
              <a:latin typeface="Goudy Old Style" pitchFamily="18"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5842" name="Picture 2" descr="http://neuropathology-web.org/chapter5/images5/5-3l.jpg"/>
          <p:cNvPicPr>
            <a:picLocks noChangeAspect="1" noChangeArrowheads="1"/>
          </p:cNvPicPr>
          <p:nvPr/>
        </p:nvPicPr>
        <p:blipFill>
          <a:blip r:embed="rId2" cstate="print"/>
          <a:srcRect/>
          <a:stretch>
            <a:fillRect/>
          </a:stretch>
        </p:blipFill>
        <p:spPr bwMode="auto">
          <a:xfrm>
            <a:off x="1349363" y="1196752"/>
            <a:ext cx="6535005" cy="4247753"/>
          </a:xfrm>
          <a:prstGeom prst="rect">
            <a:avLst/>
          </a:prstGeom>
          <a:noFill/>
          <a:ln w="12700">
            <a:solidFill>
              <a:schemeClr val="tx1"/>
            </a:solidFill>
          </a:ln>
        </p:spPr>
      </p:pic>
      <p:sp>
        <p:nvSpPr>
          <p:cNvPr id="4" name="Rounded Rectangle 3"/>
          <p:cNvSpPr/>
          <p:nvPr/>
        </p:nvSpPr>
        <p:spPr>
          <a:xfrm>
            <a:off x="1331640" y="404664"/>
            <a:ext cx="6480720" cy="648072"/>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effectLst>
                  <a:outerShdw blurRad="38100" dist="38100" dir="2700000" algn="tl">
                    <a:srgbClr val="000000">
                      <a:alpha val="43137"/>
                    </a:srgbClr>
                  </a:outerShdw>
                </a:effectLst>
              </a:rPr>
              <a:t>Bacterial Meningitis – LPF  Microscopy</a:t>
            </a:r>
            <a:endParaRPr lang="en-US" sz="2400" b="1" i="1" dirty="0">
              <a:effectLst>
                <a:outerShdw blurRad="38100" dist="38100" dir="2700000" algn="tl">
                  <a:srgbClr val="000000">
                    <a:alpha val="43137"/>
                  </a:srgbClr>
                </a:outerShdw>
              </a:effectLst>
            </a:endParaRPr>
          </a:p>
        </p:txBody>
      </p:sp>
      <p:sp>
        <p:nvSpPr>
          <p:cNvPr id="5" name="Rectangle 4"/>
          <p:cNvSpPr/>
          <p:nvPr/>
        </p:nvSpPr>
        <p:spPr>
          <a:xfrm>
            <a:off x="1115616" y="5517232"/>
            <a:ext cx="6984776" cy="1200329"/>
          </a:xfrm>
          <a:prstGeom prst="rect">
            <a:avLst/>
          </a:prstGeom>
        </p:spPr>
        <p:txBody>
          <a:bodyPr wrap="square">
            <a:spAutoFit/>
          </a:bodyPr>
          <a:lstStyle/>
          <a:p>
            <a:pPr algn="ctr"/>
            <a:r>
              <a:rPr lang="en-US" b="1" i="1" dirty="0" smtClean="0"/>
              <a:t>Neutrophils in the subarachnoid space infiltrate and damage cranial nerves resulting in cranial nerve deficits, and invade </a:t>
            </a:r>
            <a:r>
              <a:rPr lang="en-US" b="1" i="1" dirty="0" err="1" smtClean="0"/>
              <a:t>leptomeningeal</a:t>
            </a:r>
            <a:r>
              <a:rPr lang="en-US" b="1" i="1" dirty="0" smtClean="0"/>
              <a:t> vessels causing phlebitis and arteritis with thrombosis and ischemic infarction</a:t>
            </a:r>
            <a:endParaRPr lang="en-US" b="1" i="1" dirty="0"/>
          </a:p>
        </p:txBody>
      </p:sp>
      <p:sp>
        <p:nvSpPr>
          <p:cNvPr id="6" name="TextBox 5"/>
          <p:cNvSpPr txBox="1"/>
          <p:nvPr/>
        </p:nvSpPr>
        <p:spPr>
          <a:xfrm>
            <a:off x="8143900" y="6572272"/>
            <a:ext cx="1000100" cy="285728"/>
          </a:xfrm>
          <a:prstGeom prst="rect">
            <a:avLst/>
          </a:prstGeom>
          <a:noFill/>
        </p:spPr>
        <p:txBody>
          <a:bodyPr wrap="square" rtlCol="0">
            <a:spAutoFit/>
          </a:bodyPr>
          <a:lstStyle/>
          <a:p>
            <a:r>
              <a:rPr lang="en-US" sz="1200" b="1" i="1" dirty="0" smtClean="0">
                <a:solidFill>
                  <a:srgbClr val="0000FF"/>
                </a:solidFill>
                <a:latin typeface="Goudy Old Style" pitchFamily="18" charset="0"/>
              </a:rPr>
              <a:t>CNS  Block</a:t>
            </a:r>
            <a:endParaRPr lang="en-US" sz="1200" b="1" i="1" dirty="0">
              <a:solidFill>
                <a:srgbClr val="0000FF"/>
              </a:solidFill>
              <a:latin typeface="Goudy Old Style" pitchFamily="18" charset="0"/>
            </a:endParaRPr>
          </a:p>
        </p:txBody>
      </p:sp>
      <p:sp>
        <p:nvSpPr>
          <p:cNvPr id="7" name="TextBox 6"/>
          <p:cNvSpPr txBox="1"/>
          <p:nvPr/>
        </p:nvSpPr>
        <p:spPr>
          <a:xfrm>
            <a:off x="0" y="6581001"/>
            <a:ext cx="1571604" cy="276999"/>
          </a:xfrm>
          <a:prstGeom prst="rect">
            <a:avLst/>
          </a:prstGeom>
          <a:noFill/>
        </p:spPr>
        <p:txBody>
          <a:bodyPr wrap="square" rtlCol="0">
            <a:spAutoFit/>
          </a:bodyPr>
          <a:lstStyle/>
          <a:p>
            <a:r>
              <a:rPr lang="en-US" sz="1200" b="1" i="1" dirty="0" smtClean="0">
                <a:solidFill>
                  <a:srgbClr val="0000FF"/>
                </a:solidFill>
                <a:latin typeface="Goudy Old Style" pitchFamily="18" charset="0"/>
              </a:rPr>
              <a:t>Pathology Dept, KSU</a:t>
            </a:r>
            <a:endParaRPr lang="en-US" sz="1200" b="1" i="1" dirty="0">
              <a:solidFill>
                <a:srgbClr val="0000FF"/>
              </a:solidFill>
              <a:latin typeface="Goudy Old Style" pitchFamily="18"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18786" name="Picture 2" descr="http://library.med.utah.edu/WebPath/jpeg5/CNS191.jpg"/>
          <p:cNvPicPr>
            <a:picLocks noChangeAspect="1" noChangeArrowheads="1"/>
          </p:cNvPicPr>
          <p:nvPr/>
        </p:nvPicPr>
        <p:blipFill>
          <a:blip r:embed="rId2" cstate="print"/>
          <a:srcRect/>
          <a:stretch>
            <a:fillRect/>
          </a:stretch>
        </p:blipFill>
        <p:spPr bwMode="auto">
          <a:xfrm>
            <a:off x="1259632" y="1124744"/>
            <a:ext cx="6480720" cy="4110977"/>
          </a:xfrm>
          <a:prstGeom prst="rect">
            <a:avLst/>
          </a:prstGeom>
          <a:noFill/>
          <a:ln w="12700">
            <a:solidFill>
              <a:schemeClr val="tx1"/>
            </a:solidFill>
          </a:ln>
        </p:spPr>
      </p:pic>
      <p:sp>
        <p:nvSpPr>
          <p:cNvPr id="5" name="Rounded Rectangle 4"/>
          <p:cNvSpPr/>
          <p:nvPr/>
        </p:nvSpPr>
        <p:spPr>
          <a:xfrm>
            <a:off x="1187624" y="404664"/>
            <a:ext cx="6624736" cy="576064"/>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effectLst>
                  <a:outerShdw blurRad="38100" dist="38100" dir="2700000" algn="tl">
                    <a:srgbClr val="000000">
                      <a:alpha val="43137"/>
                    </a:srgbClr>
                  </a:outerShdw>
                </a:effectLst>
              </a:rPr>
              <a:t>Bacterial Meningitis – CSF  Gram stain</a:t>
            </a:r>
            <a:endParaRPr lang="en-US" sz="2400" b="1" i="1" dirty="0">
              <a:effectLst>
                <a:outerShdw blurRad="38100" dist="38100" dir="2700000" algn="tl">
                  <a:srgbClr val="000000">
                    <a:alpha val="43137"/>
                  </a:srgbClr>
                </a:outerShdw>
              </a:effectLst>
            </a:endParaRPr>
          </a:p>
        </p:txBody>
      </p:sp>
      <p:sp>
        <p:nvSpPr>
          <p:cNvPr id="6" name="Rectangle 5"/>
          <p:cNvSpPr/>
          <p:nvPr/>
        </p:nvSpPr>
        <p:spPr>
          <a:xfrm>
            <a:off x="1259632" y="5457998"/>
            <a:ext cx="6480720" cy="923330"/>
          </a:xfrm>
          <a:prstGeom prst="rect">
            <a:avLst/>
          </a:prstGeom>
        </p:spPr>
        <p:txBody>
          <a:bodyPr wrap="square">
            <a:spAutoFit/>
          </a:bodyPr>
          <a:lstStyle/>
          <a:p>
            <a:pPr algn="ctr"/>
            <a:r>
              <a:rPr lang="en-US" b="1" i="1" dirty="0" smtClean="0"/>
              <a:t>Microscopically, a gram stain of CSF sample reveals gram negative diplococci within a neutrophil, typical for Neisseria meningitidis</a:t>
            </a:r>
            <a:endParaRPr lang="en-US" b="1" i="1" dirty="0"/>
          </a:p>
        </p:txBody>
      </p:sp>
      <p:sp>
        <p:nvSpPr>
          <p:cNvPr id="7" name="TextBox 6"/>
          <p:cNvSpPr txBox="1"/>
          <p:nvPr/>
        </p:nvSpPr>
        <p:spPr>
          <a:xfrm>
            <a:off x="8143900" y="6572272"/>
            <a:ext cx="1000100" cy="285728"/>
          </a:xfrm>
          <a:prstGeom prst="rect">
            <a:avLst/>
          </a:prstGeom>
          <a:noFill/>
        </p:spPr>
        <p:txBody>
          <a:bodyPr wrap="square" rtlCol="0">
            <a:spAutoFit/>
          </a:bodyPr>
          <a:lstStyle/>
          <a:p>
            <a:r>
              <a:rPr lang="en-US" sz="1200" b="1" i="1" dirty="0" smtClean="0">
                <a:solidFill>
                  <a:srgbClr val="0000FF"/>
                </a:solidFill>
                <a:latin typeface="Goudy Old Style" pitchFamily="18" charset="0"/>
              </a:rPr>
              <a:t>CNS  Block</a:t>
            </a:r>
            <a:endParaRPr lang="en-US" sz="1200" b="1" i="1" dirty="0">
              <a:solidFill>
                <a:srgbClr val="0000FF"/>
              </a:solidFill>
              <a:latin typeface="Goudy Old Style" pitchFamily="18" charset="0"/>
            </a:endParaRPr>
          </a:p>
        </p:txBody>
      </p:sp>
      <p:sp>
        <p:nvSpPr>
          <p:cNvPr id="8" name="TextBox 7"/>
          <p:cNvSpPr txBox="1"/>
          <p:nvPr/>
        </p:nvSpPr>
        <p:spPr>
          <a:xfrm>
            <a:off x="0" y="6581001"/>
            <a:ext cx="1571604" cy="276999"/>
          </a:xfrm>
          <a:prstGeom prst="rect">
            <a:avLst/>
          </a:prstGeom>
          <a:noFill/>
        </p:spPr>
        <p:txBody>
          <a:bodyPr wrap="square" rtlCol="0">
            <a:spAutoFit/>
          </a:bodyPr>
          <a:lstStyle/>
          <a:p>
            <a:r>
              <a:rPr lang="en-US" sz="1200" b="1" i="1" dirty="0" smtClean="0">
                <a:solidFill>
                  <a:srgbClr val="0000FF"/>
                </a:solidFill>
                <a:latin typeface="Goudy Old Style" pitchFamily="18" charset="0"/>
              </a:rPr>
              <a:t>Pathology Dept, KSU</a:t>
            </a:r>
            <a:endParaRPr lang="en-US" sz="1200" b="1" i="1" dirty="0">
              <a:solidFill>
                <a:srgbClr val="0000FF"/>
              </a:solidFill>
              <a:latin typeface="Goudy Old Style" pitchFamily="18"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3352800"/>
            <a:ext cx="6048672" cy="720080"/>
          </a:xfrm>
        </p:spPr>
        <p:txBody>
          <a:bodyPr>
            <a:noAutofit/>
          </a:bodyPr>
          <a:lstStyle/>
          <a:p>
            <a:pPr algn="ctr"/>
            <a:r>
              <a:rPr lang="en-US" i="1" dirty="0" smtClean="0">
                <a:solidFill>
                  <a:schemeClr val="accent6">
                    <a:lumMod val="75000"/>
                  </a:schemeClr>
                </a:solidFill>
                <a:effectLst>
                  <a:outerShdw blurRad="38100" dist="38100" dir="2700000" algn="tl">
                    <a:srgbClr val="000000">
                      <a:alpha val="43137"/>
                    </a:srgbClr>
                  </a:outerShdw>
                </a:effectLst>
                <a:latin typeface="Aharoni" pitchFamily="2" charset="-79"/>
                <a:cs typeface="Aharoni" pitchFamily="2" charset="-79"/>
              </a:rPr>
              <a:t> Cerebral Abscess</a:t>
            </a:r>
            <a:endParaRPr lang="en-US" i="1" dirty="0">
              <a:solidFill>
                <a:schemeClr val="accent6">
                  <a:lumMod val="75000"/>
                </a:schemeClr>
              </a:solidFill>
              <a:effectLst>
                <a:outerShdw blurRad="38100" dist="38100" dir="2700000" algn="tl">
                  <a:srgbClr val="000000">
                    <a:alpha val="43137"/>
                  </a:srgbClr>
                </a:outerShdw>
              </a:effectLst>
              <a:latin typeface="Aharoni" pitchFamily="2" charset="-79"/>
              <a:cs typeface="Aharoni" pitchFamily="2" charset="-79"/>
            </a:endParaRPr>
          </a:p>
        </p:txBody>
      </p:sp>
      <p:sp>
        <p:nvSpPr>
          <p:cNvPr id="3" name="TextBox 2"/>
          <p:cNvSpPr txBox="1"/>
          <p:nvPr/>
        </p:nvSpPr>
        <p:spPr>
          <a:xfrm>
            <a:off x="8143900" y="6572272"/>
            <a:ext cx="1000100" cy="285728"/>
          </a:xfrm>
          <a:prstGeom prst="rect">
            <a:avLst/>
          </a:prstGeom>
          <a:noFill/>
        </p:spPr>
        <p:txBody>
          <a:bodyPr wrap="square" rtlCol="0">
            <a:spAutoFit/>
          </a:bodyPr>
          <a:lstStyle/>
          <a:p>
            <a:r>
              <a:rPr lang="en-US" sz="1200" b="1" i="1" dirty="0" smtClean="0">
                <a:latin typeface="Goudy Old Style" pitchFamily="18" charset="0"/>
              </a:rPr>
              <a:t>CNS  Block</a:t>
            </a:r>
            <a:endParaRPr lang="en-US" sz="1200" b="1" i="1" dirty="0">
              <a:latin typeface="Goudy Old Style" pitchFamily="18" charset="0"/>
            </a:endParaRPr>
          </a:p>
        </p:txBody>
      </p:sp>
      <p:sp>
        <p:nvSpPr>
          <p:cNvPr id="4" name="TextBox 3"/>
          <p:cNvSpPr txBox="1"/>
          <p:nvPr/>
        </p:nvSpPr>
        <p:spPr>
          <a:xfrm>
            <a:off x="0" y="6581001"/>
            <a:ext cx="1571604" cy="276999"/>
          </a:xfrm>
          <a:prstGeom prst="rect">
            <a:avLst/>
          </a:prstGeom>
          <a:noFill/>
        </p:spPr>
        <p:txBody>
          <a:bodyPr wrap="square" rtlCol="0">
            <a:spAutoFit/>
          </a:bodyPr>
          <a:lstStyle/>
          <a:p>
            <a:r>
              <a:rPr lang="en-US" sz="1200" b="1" i="1" dirty="0" smtClean="0">
                <a:latin typeface="Goudy Old Style" pitchFamily="18" charset="0"/>
              </a:rPr>
              <a:t>Pathology Dept, KSU</a:t>
            </a:r>
            <a:endParaRPr lang="en-US" sz="1200" b="1" i="1" dirty="0">
              <a:latin typeface="Goudy Old Style" pitchFamily="18"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1034" y="907580"/>
            <a:ext cx="8186766" cy="5378940"/>
          </a:xfrm>
        </p:spPr>
        <p:txBody>
          <a:bodyPr>
            <a:normAutofit/>
          </a:bodyPr>
          <a:lstStyle/>
          <a:p>
            <a:pPr>
              <a:buNone/>
            </a:pPr>
            <a:r>
              <a:rPr lang="en-US" sz="2800" b="1" i="1" u="sng" dirty="0" smtClean="0">
                <a:solidFill>
                  <a:schemeClr val="accent6">
                    <a:lumMod val="75000"/>
                  </a:schemeClr>
                </a:solidFill>
                <a:effectLst>
                  <a:outerShdw blurRad="38100" dist="38100" dir="2700000" algn="tl">
                    <a:srgbClr val="000000">
                      <a:alpha val="43137"/>
                    </a:srgbClr>
                  </a:outerShdw>
                </a:effectLst>
              </a:rPr>
              <a:t>CASE  3:</a:t>
            </a:r>
          </a:p>
          <a:p>
            <a:pPr>
              <a:lnSpc>
                <a:spcPct val="150000"/>
              </a:lnSpc>
            </a:pPr>
            <a:r>
              <a:rPr lang="en-US" b="1" i="1" dirty="0" smtClean="0"/>
              <a:t>A 35 years old lady complains from otitis media . Suddenly she suffers from headache and convulsions. Brain MRI reveals 5 cm. fluid filled cavity in the temporal lobe. Examination of the CSF shows increased pressure with lymphocytes and increased protein but there is no change of sugar content.                          </a:t>
            </a:r>
          </a:p>
          <a:p>
            <a:pPr>
              <a:lnSpc>
                <a:spcPct val="150000"/>
              </a:lnSpc>
            </a:pPr>
            <a:r>
              <a:rPr lang="en-US" sz="3200" b="1" i="1" dirty="0" smtClean="0">
                <a:solidFill>
                  <a:srgbClr val="000099"/>
                </a:solidFill>
              </a:rPr>
              <a:t>What is your diagnosis ? </a:t>
            </a:r>
            <a:endParaRPr lang="en-US" sz="3200" b="1" i="1" dirty="0">
              <a:solidFill>
                <a:srgbClr val="000099"/>
              </a:solidFill>
            </a:endParaRPr>
          </a:p>
        </p:txBody>
      </p:sp>
      <p:sp>
        <p:nvSpPr>
          <p:cNvPr id="4" name="TextBox 3"/>
          <p:cNvSpPr txBox="1"/>
          <p:nvPr/>
        </p:nvSpPr>
        <p:spPr>
          <a:xfrm>
            <a:off x="8143900" y="6572272"/>
            <a:ext cx="1000100" cy="285728"/>
          </a:xfrm>
          <a:prstGeom prst="rect">
            <a:avLst/>
          </a:prstGeom>
          <a:noFill/>
        </p:spPr>
        <p:txBody>
          <a:bodyPr wrap="square" rtlCol="0">
            <a:spAutoFit/>
          </a:bodyPr>
          <a:lstStyle/>
          <a:p>
            <a:r>
              <a:rPr lang="en-US" sz="1200" b="1" i="1" dirty="0" smtClean="0">
                <a:solidFill>
                  <a:srgbClr val="0000FF"/>
                </a:solidFill>
                <a:latin typeface="Goudy Old Style" pitchFamily="18" charset="0"/>
              </a:rPr>
              <a:t>CNS  Block</a:t>
            </a:r>
            <a:endParaRPr lang="en-US" sz="1200" b="1" i="1" dirty="0">
              <a:solidFill>
                <a:srgbClr val="0000FF"/>
              </a:solidFill>
              <a:latin typeface="Goudy Old Style" pitchFamily="18" charset="0"/>
            </a:endParaRPr>
          </a:p>
        </p:txBody>
      </p:sp>
      <p:sp>
        <p:nvSpPr>
          <p:cNvPr id="5" name="TextBox 4"/>
          <p:cNvSpPr txBox="1"/>
          <p:nvPr/>
        </p:nvSpPr>
        <p:spPr>
          <a:xfrm>
            <a:off x="0" y="6581001"/>
            <a:ext cx="1571604" cy="276999"/>
          </a:xfrm>
          <a:prstGeom prst="rect">
            <a:avLst/>
          </a:prstGeom>
          <a:noFill/>
        </p:spPr>
        <p:txBody>
          <a:bodyPr wrap="square" rtlCol="0">
            <a:spAutoFit/>
          </a:bodyPr>
          <a:lstStyle/>
          <a:p>
            <a:r>
              <a:rPr lang="en-US" sz="1200" b="1" i="1" dirty="0" smtClean="0">
                <a:solidFill>
                  <a:srgbClr val="0000FF"/>
                </a:solidFill>
                <a:latin typeface="Goudy Old Style" pitchFamily="18" charset="0"/>
              </a:rPr>
              <a:t>Pathology Dept, KSU</a:t>
            </a:r>
            <a:endParaRPr lang="en-US" sz="1200" b="1" i="1" dirty="0">
              <a:solidFill>
                <a:srgbClr val="0000FF"/>
              </a:solidFill>
              <a:latin typeface="Goudy Old Style" pitchFamily="18"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799" y="0"/>
            <a:ext cx="7696201" cy="6857999"/>
          </a:xfrm>
        </p:spPr>
        <p:txBody>
          <a:bodyPr>
            <a:normAutofit fontScale="90000"/>
          </a:bodyPr>
          <a:lstStyle/>
          <a:p>
            <a:pPr algn="l"/>
            <a:r>
              <a:rPr lang="en-US" b="1" u="sng" dirty="0" smtClean="0"/>
              <a:t/>
            </a:r>
            <a:br>
              <a:rPr lang="en-US" b="1" u="sng" dirty="0" smtClean="0"/>
            </a:br>
            <a:r>
              <a:rPr lang="en-US" b="1" u="sng" dirty="0" smtClean="0">
                <a:solidFill>
                  <a:srgbClr val="000099"/>
                </a:solidFill>
              </a:rPr>
              <a:t>OBJECTIVES</a:t>
            </a:r>
            <a:r>
              <a:rPr lang="en-US" b="1" dirty="0">
                <a:solidFill>
                  <a:srgbClr val="000099"/>
                </a:solidFill>
              </a:rPr>
              <a:t>:</a:t>
            </a:r>
            <a:r>
              <a:rPr lang="en-US" dirty="0"/>
              <a:t/>
            </a:r>
            <a:br>
              <a:rPr lang="en-US" dirty="0"/>
            </a:br>
            <a:r>
              <a:rPr lang="en-US" b="1" dirty="0"/>
              <a:t> </a:t>
            </a:r>
            <a:r>
              <a:rPr lang="en-US" dirty="0"/>
              <a:t/>
            </a:r>
            <a:br>
              <a:rPr lang="en-US" dirty="0"/>
            </a:br>
            <a:r>
              <a:rPr lang="en-US" dirty="0"/>
              <a:t>At the end of this practical sessions, the students will be able </a:t>
            </a:r>
            <a:r>
              <a:rPr lang="en-US" dirty="0" smtClean="0"/>
              <a:t>to:</a:t>
            </a:r>
            <a:r>
              <a:rPr lang="en-US" b="1" dirty="0" smtClean="0"/>
              <a:t/>
            </a:r>
            <a:br>
              <a:rPr lang="en-US" b="1" dirty="0" smtClean="0"/>
            </a:br>
            <a:r>
              <a:rPr lang="en-US" sz="3600" dirty="0" smtClean="0"/>
              <a:t>-  Recognize</a:t>
            </a:r>
            <a:r>
              <a:rPr lang="en-US" sz="3600" dirty="0"/>
              <a:t>, describe and understand the morphological appearance (both macroscopic and microscopic) of some of the common diseases and disorders of the CNS. </a:t>
            </a: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13065262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ounded Rectangle 3"/>
          <p:cNvSpPr/>
          <p:nvPr/>
        </p:nvSpPr>
        <p:spPr>
          <a:xfrm>
            <a:off x="2195736" y="332656"/>
            <a:ext cx="4608512" cy="576064"/>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t>Cerebral Abscess - Gross</a:t>
            </a:r>
            <a:endParaRPr lang="en-US" sz="2400" b="1" i="1" dirty="0"/>
          </a:p>
        </p:txBody>
      </p:sp>
      <p:pic>
        <p:nvPicPr>
          <p:cNvPr id="119810" name="Picture 2" descr="http://library.med.utah.edu/WebPath/jpeg5/CNS070.jpg"/>
          <p:cNvPicPr>
            <a:picLocks noChangeAspect="1" noChangeArrowheads="1"/>
          </p:cNvPicPr>
          <p:nvPr/>
        </p:nvPicPr>
        <p:blipFill>
          <a:blip r:embed="rId2" cstate="print"/>
          <a:srcRect/>
          <a:stretch>
            <a:fillRect/>
          </a:stretch>
        </p:blipFill>
        <p:spPr bwMode="auto">
          <a:xfrm>
            <a:off x="1295636" y="908720"/>
            <a:ext cx="6552728" cy="4176464"/>
          </a:xfrm>
          <a:prstGeom prst="rect">
            <a:avLst/>
          </a:prstGeom>
          <a:noFill/>
          <a:ln w="12700">
            <a:solidFill>
              <a:schemeClr val="tx1"/>
            </a:solidFill>
          </a:ln>
        </p:spPr>
      </p:pic>
      <p:sp>
        <p:nvSpPr>
          <p:cNvPr id="6" name="Rectangle 5"/>
          <p:cNvSpPr/>
          <p:nvPr/>
        </p:nvSpPr>
        <p:spPr>
          <a:xfrm>
            <a:off x="1187624" y="5237808"/>
            <a:ext cx="6768752" cy="1477328"/>
          </a:xfrm>
          <a:prstGeom prst="rect">
            <a:avLst/>
          </a:prstGeom>
        </p:spPr>
        <p:txBody>
          <a:bodyPr wrap="square">
            <a:spAutoFit/>
          </a:bodyPr>
          <a:lstStyle/>
          <a:p>
            <a:pPr algn="ctr"/>
            <a:r>
              <a:rPr lang="en-US" b="1" i="1" dirty="0" smtClean="0"/>
              <a:t>This is a cerebral abscess. There is a liquefactive center with yellow pus surrounded by a thin wall  associated with </a:t>
            </a:r>
            <a:r>
              <a:rPr lang="en-US" b="1" i="1" dirty="0"/>
              <a:t>cavity formation and purulent/pus </a:t>
            </a:r>
            <a:r>
              <a:rPr lang="en-US" b="1" i="1" dirty="0" smtClean="0"/>
              <a:t>material.  Abscesses usually result from hematogenous spread of bacterial infection, but may also occur from direct penetrating trauma or extension from adjacent infection in sinuses.</a:t>
            </a:r>
            <a:endParaRPr lang="en-US" b="1" i="1" dirty="0"/>
          </a:p>
        </p:txBody>
      </p:sp>
      <p:sp>
        <p:nvSpPr>
          <p:cNvPr id="5" name="TextBox 4"/>
          <p:cNvSpPr txBox="1"/>
          <p:nvPr/>
        </p:nvSpPr>
        <p:spPr>
          <a:xfrm>
            <a:off x="8143900" y="6572272"/>
            <a:ext cx="1000100" cy="285728"/>
          </a:xfrm>
          <a:prstGeom prst="rect">
            <a:avLst/>
          </a:prstGeom>
          <a:noFill/>
        </p:spPr>
        <p:txBody>
          <a:bodyPr wrap="square" rtlCol="0">
            <a:spAutoFit/>
          </a:bodyPr>
          <a:lstStyle/>
          <a:p>
            <a:r>
              <a:rPr lang="en-US" sz="1200" b="1" i="1" dirty="0" smtClean="0">
                <a:solidFill>
                  <a:srgbClr val="0000FF"/>
                </a:solidFill>
                <a:latin typeface="Goudy Old Style" pitchFamily="18" charset="0"/>
              </a:rPr>
              <a:t>CNS  Block</a:t>
            </a:r>
            <a:endParaRPr lang="en-US" sz="1200" b="1" i="1" dirty="0">
              <a:solidFill>
                <a:srgbClr val="0000FF"/>
              </a:solidFill>
              <a:latin typeface="Goudy Old Style" pitchFamily="18" charset="0"/>
            </a:endParaRPr>
          </a:p>
        </p:txBody>
      </p:sp>
      <p:sp>
        <p:nvSpPr>
          <p:cNvPr id="7" name="TextBox 6"/>
          <p:cNvSpPr txBox="1"/>
          <p:nvPr/>
        </p:nvSpPr>
        <p:spPr>
          <a:xfrm>
            <a:off x="0" y="6581001"/>
            <a:ext cx="1571604" cy="276999"/>
          </a:xfrm>
          <a:prstGeom prst="rect">
            <a:avLst/>
          </a:prstGeom>
          <a:noFill/>
        </p:spPr>
        <p:txBody>
          <a:bodyPr wrap="square" rtlCol="0">
            <a:spAutoFit/>
          </a:bodyPr>
          <a:lstStyle/>
          <a:p>
            <a:r>
              <a:rPr lang="en-US" sz="1200" b="1" i="1" dirty="0" smtClean="0">
                <a:solidFill>
                  <a:srgbClr val="0000FF"/>
                </a:solidFill>
                <a:latin typeface="Goudy Old Style" pitchFamily="18" charset="0"/>
              </a:rPr>
              <a:t>Pathology Dept, KSU</a:t>
            </a:r>
            <a:endParaRPr lang="en-US" sz="1200" b="1" i="1" dirty="0">
              <a:solidFill>
                <a:srgbClr val="0000FF"/>
              </a:solidFill>
              <a:latin typeface="Goudy Old Style" pitchFamily="18"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17762" name="Picture 2" descr="C:\Documents and Settings\Mr. Amer Shafie\My Documents\My Pictures\5-abscess2.jpg"/>
          <p:cNvPicPr>
            <a:picLocks noGrp="1" noChangeAspect="1" noChangeArrowheads="1"/>
          </p:cNvPicPr>
          <p:nvPr>
            <p:ph idx="4294967295"/>
          </p:nvPr>
        </p:nvPicPr>
        <p:blipFill>
          <a:blip r:embed="rId2" cstate="print"/>
          <a:srcRect/>
          <a:stretch>
            <a:fillRect/>
          </a:stretch>
        </p:blipFill>
        <p:spPr bwMode="auto">
          <a:xfrm>
            <a:off x="0" y="1341438"/>
            <a:ext cx="4032250" cy="3743325"/>
          </a:xfrm>
          <a:prstGeom prst="rect">
            <a:avLst/>
          </a:prstGeom>
          <a:noFill/>
        </p:spPr>
      </p:pic>
      <p:pic>
        <p:nvPicPr>
          <p:cNvPr id="3" name="Picture 2" descr="C:\Documents and Settings\Mr. Amer Shafie\My Documents\My Pictures\5-abscess.jpg"/>
          <p:cNvPicPr>
            <a:picLocks noChangeAspect="1" noChangeArrowheads="1"/>
          </p:cNvPicPr>
          <p:nvPr/>
        </p:nvPicPr>
        <p:blipFill>
          <a:blip r:embed="rId3" cstate="print"/>
          <a:srcRect/>
          <a:stretch>
            <a:fillRect/>
          </a:stretch>
        </p:blipFill>
        <p:spPr bwMode="auto">
          <a:xfrm>
            <a:off x="4572000" y="1340768"/>
            <a:ext cx="3960440" cy="3744416"/>
          </a:xfrm>
          <a:prstGeom prst="rect">
            <a:avLst/>
          </a:prstGeom>
          <a:noFill/>
        </p:spPr>
      </p:pic>
      <p:sp>
        <p:nvSpPr>
          <p:cNvPr id="4" name="Rounded Rectangle 3"/>
          <p:cNvSpPr/>
          <p:nvPr/>
        </p:nvSpPr>
        <p:spPr>
          <a:xfrm>
            <a:off x="2195736" y="332656"/>
            <a:ext cx="4608512" cy="576064"/>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t>Cerebral Abscess - Gross</a:t>
            </a:r>
            <a:endParaRPr lang="en-US" sz="2400" b="1" i="1" dirty="0"/>
          </a:p>
        </p:txBody>
      </p:sp>
      <p:sp>
        <p:nvSpPr>
          <p:cNvPr id="5" name="TextBox 4"/>
          <p:cNvSpPr txBox="1"/>
          <p:nvPr/>
        </p:nvSpPr>
        <p:spPr>
          <a:xfrm>
            <a:off x="8143900" y="6572272"/>
            <a:ext cx="1000100" cy="285728"/>
          </a:xfrm>
          <a:prstGeom prst="rect">
            <a:avLst/>
          </a:prstGeom>
          <a:noFill/>
        </p:spPr>
        <p:txBody>
          <a:bodyPr wrap="square" rtlCol="0">
            <a:spAutoFit/>
          </a:bodyPr>
          <a:lstStyle/>
          <a:p>
            <a:r>
              <a:rPr lang="en-US" sz="1200" b="1" i="1" dirty="0" smtClean="0">
                <a:solidFill>
                  <a:srgbClr val="0000FF"/>
                </a:solidFill>
                <a:latin typeface="Goudy Old Style" pitchFamily="18" charset="0"/>
              </a:rPr>
              <a:t>CNS  Block</a:t>
            </a:r>
            <a:endParaRPr lang="en-US" sz="1200" b="1" i="1" dirty="0">
              <a:solidFill>
                <a:srgbClr val="0000FF"/>
              </a:solidFill>
              <a:latin typeface="Goudy Old Style" pitchFamily="18" charset="0"/>
            </a:endParaRPr>
          </a:p>
        </p:txBody>
      </p:sp>
      <p:sp>
        <p:nvSpPr>
          <p:cNvPr id="6" name="TextBox 5"/>
          <p:cNvSpPr txBox="1"/>
          <p:nvPr/>
        </p:nvSpPr>
        <p:spPr>
          <a:xfrm>
            <a:off x="0" y="6581001"/>
            <a:ext cx="1571604" cy="276999"/>
          </a:xfrm>
          <a:prstGeom prst="rect">
            <a:avLst/>
          </a:prstGeom>
          <a:noFill/>
        </p:spPr>
        <p:txBody>
          <a:bodyPr wrap="square" rtlCol="0">
            <a:spAutoFit/>
          </a:bodyPr>
          <a:lstStyle/>
          <a:p>
            <a:r>
              <a:rPr lang="en-US" sz="1200" b="1" i="1" dirty="0" smtClean="0">
                <a:solidFill>
                  <a:srgbClr val="0000FF"/>
                </a:solidFill>
                <a:latin typeface="Goudy Old Style" pitchFamily="18" charset="0"/>
              </a:rPr>
              <a:t>Pathology Dept, KSU</a:t>
            </a:r>
            <a:endParaRPr lang="en-US" sz="1200" b="1" i="1" dirty="0">
              <a:solidFill>
                <a:srgbClr val="0000FF"/>
              </a:solidFill>
              <a:latin typeface="Goudy Old Style" pitchFamily="18"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21858" name="Picture 2" descr="http://library.med.utah.edu/WebPath/jpeg5/CNS319.jpg"/>
          <p:cNvPicPr>
            <a:picLocks noChangeAspect="1" noChangeArrowheads="1"/>
          </p:cNvPicPr>
          <p:nvPr/>
        </p:nvPicPr>
        <p:blipFill>
          <a:blip r:embed="rId3" cstate="print"/>
          <a:srcRect/>
          <a:stretch>
            <a:fillRect/>
          </a:stretch>
        </p:blipFill>
        <p:spPr bwMode="auto">
          <a:xfrm>
            <a:off x="1691680" y="843099"/>
            <a:ext cx="5832648" cy="4464496"/>
          </a:xfrm>
          <a:prstGeom prst="rect">
            <a:avLst/>
          </a:prstGeom>
          <a:noFill/>
        </p:spPr>
      </p:pic>
      <p:sp>
        <p:nvSpPr>
          <p:cNvPr id="3" name="Rounded Rectangle 2"/>
          <p:cNvSpPr/>
          <p:nvPr/>
        </p:nvSpPr>
        <p:spPr>
          <a:xfrm>
            <a:off x="2195736" y="332656"/>
            <a:ext cx="4968552" cy="576064"/>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t>Cerebral Abscess – CT scan</a:t>
            </a:r>
            <a:endParaRPr lang="en-US" sz="2400" b="1" i="1" dirty="0"/>
          </a:p>
        </p:txBody>
      </p:sp>
      <p:sp>
        <p:nvSpPr>
          <p:cNvPr id="4" name="Rectangle 3"/>
          <p:cNvSpPr/>
          <p:nvPr/>
        </p:nvSpPr>
        <p:spPr>
          <a:xfrm>
            <a:off x="1403648" y="5307595"/>
            <a:ext cx="6673552" cy="1754326"/>
          </a:xfrm>
          <a:prstGeom prst="rect">
            <a:avLst/>
          </a:prstGeom>
        </p:spPr>
        <p:txBody>
          <a:bodyPr wrap="square">
            <a:spAutoFit/>
          </a:bodyPr>
          <a:lstStyle/>
          <a:p>
            <a:r>
              <a:rPr lang="en-US" b="1" i="1" dirty="0" smtClean="0"/>
              <a:t>This CT scan of the head in transverse view demonstrates an </a:t>
            </a:r>
            <a:r>
              <a:rPr lang="en-US" b="1" i="1" dirty="0"/>
              <a:t>abscess in the </a:t>
            </a:r>
            <a:r>
              <a:rPr lang="en-US" b="1" i="1" dirty="0" smtClean="0"/>
              <a:t>brain consist of cavity </a:t>
            </a:r>
            <a:r>
              <a:rPr lang="en-US" b="1" i="1" smtClean="0"/>
              <a:t>with enhanced </a:t>
            </a:r>
            <a:r>
              <a:rPr lang="en-US" b="1" i="1" dirty="0" smtClean="0"/>
              <a:t>periphery </a:t>
            </a:r>
            <a:r>
              <a:rPr lang="en-US" b="1" i="1" dirty="0"/>
              <a:t>(red arrow) in a patient who had septicemia. Predisposing conditions include: bacterial endocarditis, cyanotic congenital heart diseases and chronic pulmonary infections, e.g. bronchiectasis.</a:t>
            </a:r>
          </a:p>
          <a:p>
            <a:pPr algn="ctr"/>
            <a:endParaRPr lang="en-US" b="1" i="1" dirty="0"/>
          </a:p>
        </p:txBody>
      </p:sp>
      <p:cxnSp>
        <p:nvCxnSpPr>
          <p:cNvPr id="6" name="Straight Arrow Connector 5"/>
          <p:cNvCxnSpPr/>
          <p:nvPr/>
        </p:nvCxnSpPr>
        <p:spPr>
          <a:xfrm flipV="1">
            <a:off x="5004048" y="4509120"/>
            <a:ext cx="72008" cy="36004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143900" y="6572272"/>
            <a:ext cx="1000100" cy="285728"/>
          </a:xfrm>
          <a:prstGeom prst="rect">
            <a:avLst/>
          </a:prstGeom>
          <a:noFill/>
        </p:spPr>
        <p:txBody>
          <a:bodyPr wrap="square" rtlCol="0">
            <a:spAutoFit/>
          </a:bodyPr>
          <a:lstStyle/>
          <a:p>
            <a:r>
              <a:rPr lang="en-US" sz="1200" b="1" i="1" dirty="0" smtClean="0">
                <a:solidFill>
                  <a:srgbClr val="0000FF"/>
                </a:solidFill>
                <a:latin typeface="Goudy Old Style" pitchFamily="18" charset="0"/>
              </a:rPr>
              <a:t>CNS  Block</a:t>
            </a:r>
            <a:endParaRPr lang="en-US" sz="1200" b="1" i="1" dirty="0">
              <a:solidFill>
                <a:srgbClr val="0000FF"/>
              </a:solidFill>
              <a:latin typeface="Goudy Old Style" pitchFamily="18" charset="0"/>
            </a:endParaRPr>
          </a:p>
        </p:txBody>
      </p:sp>
      <p:sp>
        <p:nvSpPr>
          <p:cNvPr id="8" name="TextBox 7"/>
          <p:cNvSpPr txBox="1"/>
          <p:nvPr/>
        </p:nvSpPr>
        <p:spPr>
          <a:xfrm>
            <a:off x="0" y="6581001"/>
            <a:ext cx="1571604" cy="276999"/>
          </a:xfrm>
          <a:prstGeom prst="rect">
            <a:avLst/>
          </a:prstGeom>
          <a:noFill/>
        </p:spPr>
        <p:txBody>
          <a:bodyPr wrap="square" rtlCol="0">
            <a:spAutoFit/>
          </a:bodyPr>
          <a:lstStyle/>
          <a:p>
            <a:r>
              <a:rPr lang="en-US" sz="1200" b="1" i="1" dirty="0" smtClean="0">
                <a:solidFill>
                  <a:srgbClr val="0000FF"/>
                </a:solidFill>
                <a:latin typeface="Goudy Old Style" pitchFamily="18" charset="0"/>
              </a:rPr>
              <a:t>Pathology Dept, KSU</a:t>
            </a:r>
            <a:endParaRPr lang="en-US" sz="1200" b="1" i="1" dirty="0">
              <a:solidFill>
                <a:srgbClr val="0000FF"/>
              </a:solidFill>
              <a:latin typeface="Goudy Old Style" pitchFamily="18"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8674" name="Picture 2" descr="http://library.med.utah.edu/WebPath/jpeg5/CNS323.jpg"/>
          <p:cNvPicPr>
            <a:picLocks noChangeAspect="1" noChangeArrowheads="1"/>
          </p:cNvPicPr>
          <p:nvPr/>
        </p:nvPicPr>
        <p:blipFill>
          <a:blip r:embed="rId2" cstate="print"/>
          <a:srcRect/>
          <a:stretch>
            <a:fillRect/>
          </a:stretch>
        </p:blipFill>
        <p:spPr bwMode="auto">
          <a:xfrm>
            <a:off x="2051720" y="1144890"/>
            <a:ext cx="5196054" cy="4300334"/>
          </a:xfrm>
          <a:prstGeom prst="rect">
            <a:avLst/>
          </a:prstGeom>
          <a:noFill/>
        </p:spPr>
      </p:pic>
      <p:sp>
        <p:nvSpPr>
          <p:cNvPr id="4" name="Rounded Rectangle 3"/>
          <p:cNvSpPr/>
          <p:nvPr/>
        </p:nvSpPr>
        <p:spPr>
          <a:xfrm>
            <a:off x="2195736" y="332656"/>
            <a:ext cx="4968552" cy="576064"/>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t>Cerebral Abscess – MRI scan</a:t>
            </a:r>
            <a:endParaRPr lang="en-US" sz="2400" b="1" i="1" dirty="0"/>
          </a:p>
        </p:txBody>
      </p:sp>
      <p:sp>
        <p:nvSpPr>
          <p:cNvPr id="5" name="Rectangle 4"/>
          <p:cNvSpPr/>
          <p:nvPr/>
        </p:nvSpPr>
        <p:spPr>
          <a:xfrm>
            <a:off x="2195736" y="5541039"/>
            <a:ext cx="5256584" cy="1200329"/>
          </a:xfrm>
          <a:prstGeom prst="rect">
            <a:avLst/>
          </a:prstGeom>
        </p:spPr>
        <p:txBody>
          <a:bodyPr wrap="square">
            <a:spAutoFit/>
          </a:bodyPr>
          <a:lstStyle/>
          <a:p>
            <a:pPr algn="ctr"/>
            <a:r>
              <a:rPr lang="en-US" b="1" i="1" dirty="0" smtClean="0"/>
              <a:t>This  MRI scan of the head in transverse (axial) view demonstrates a small abscess in the brain (Red arrow) in a patient who had septicemia</a:t>
            </a:r>
            <a:endParaRPr lang="en-US" b="1" i="1" dirty="0"/>
          </a:p>
        </p:txBody>
      </p:sp>
      <p:cxnSp>
        <p:nvCxnSpPr>
          <p:cNvPr id="7" name="Straight Arrow Connector 6"/>
          <p:cNvCxnSpPr/>
          <p:nvPr/>
        </p:nvCxnSpPr>
        <p:spPr>
          <a:xfrm flipH="1" flipV="1">
            <a:off x="4067944" y="4509120"/>
            <a:ext cx="72008" cy="28803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8143900" y="6572272"/>
            <a:ext cx="1000100" cy="285728"/>
          </a:xfrm>
          <a:prstGeom prst="rect">
            <a:avLst/>
          </a:prstGeom>
          <a:noFill/>
        </p:spPr>
        <p:txBody>
          <a:bodyPr wrap="square" rtlCol="0">
            <a:spAutoFit/>
          </a:bodyPr>
          <a:lstStyle/>
          <a:p>
            <a:r>
              <a:rPr lang="en-US" sz="1200" b="1" i="1" dirty="0" smtClean="0">
                <a:solidFill>
                  <a:srgbClr val="0000FF"/>
                </a:solidFill>
                <a:latin typeface="Goudy Old Style" pitchFamily="18" charset="0"/>
              </a:rPr>
              <a:t>CNS  Block</a:t>
            </a:r>
            <a:endParaRPr lang="en-US" sz="1200" b="1" i="1" dirty="0">
              <a:solidFill>
                <a:srgbClr val="0000FF"/>
              </a:solidFill>
              <a:latin typeface="Goudy Old Style" pitchFamily="18" charset="0"/>
            </a:endParaRPr>
          </a:p>
        </p:txBody>
      </p:sp>
      <p:sp>
        <p:nvSpPr>
          <p:cNvPr id="8" name="TextBox 7"/>
          <p:cNvSpPr txBox="1"/>
          <p:nvPr/>
        </p:nvSpPr>
        <p:spPr>
          <a:xfrm>
            <a:off x="0" y="6581001"/>
            <a:ext cx="1571604" cy="276999"/>
          </a:xfrm>
          <a:prstGeom prst="rect">
            <a:avLst/>
          </a:prstGeom>
          <a:noFill/>
        </p:spPr>
        <p:txBody>
          <a:bodyPr wrap="square" rtlCol="0">
            <a:spAutoFit/>
          </a:bodyPr>
          <a:lstStyle/>
          <a:p>
            <a:r>
              <a:rPr lang="en-US" sz="1200" b="1" i="1" dirty="0" smtClean="0">
                <a:solidFill>
                  <a:srgbClr val="0000FF"/>
                </a:solidFill>
                <a:latin typeface="Goudy Old Style" pitchFamily="18" charset="0"/>
              </a:rPr>
              <a:t>Pathology Dept, KSU</a:t>
            </a:r>
            <a:endParaRPr lang="en-US" sz="1200" b="1" i="1" dirty="0">
              <a:solidFill>
                <a:srgbClr val="0000FF"/>
              </a:solidFill>
              <a:latin typeface="Goudy Old Style" pitchFamily="18" charset="0"/>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6626" name="Picture 2" descr="http://library.med.utah.edu/WebPath/jpeg5/CNS071.jpg"/>
          <p:cNvPicPr>
            <a:picLocks noChangeAspect="1" noChangeArrowheads="1"/>
          </p:cNvPicPr>
          <p:nvPr/>
        </p:nvPicPr>
        <p:blipFill>
          <a:blip r:embed="rId2" cstate="print"/>
          <a:srcRect/>
          <a:stretch>
            <a:fillRect/>
          </a:stretch>
        </p:blipFill>
        <p:spPr bwMode="auto">
          <a:xfrm>
            <a:off x="1187624" y="1124744"/>
            <a:ext cx="6528792" cy="4359766"/>
          </a:xfrm>
          <a:prstGeom prst="rect">
            <a:avLst/>
          </a:prstGeom>
          <a:noFill/>
          <a:ln w="12700">
            <a:solidFill>
              <a:schemeClr val="tx1"/>
            </a:solidFill>
          </a:ln>
        </p:spPr>
      </p:pic>
      <p:sp>
        <p:nvSpPr>
          <p:cNvPr id="5" name="Rounded Rectangle 4"/>
          <p:cNvSpPr/>
          <p:nvPr/>
        </p:nvSpPr>
        <p:spPr>
          <a:xfrm>
            <a:off x="1475656" y="332656"/>
            <a:ext cx="6048672" cy="576064"/>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t>Cerebral Abscess –Microscopic view</a:t>
            </a:r>
            <a:endParaRPr lang="en-US" sz="2400" b="1" i="1" dirty="0"/>
          </a:p>
        </p:txBody>
      </p:sp>
      <p:sp>
        <p:nvSpPr>
          <p:cNvPr id="6" name="Rectangle 5"/>
          <p:cNvSpPr/>
          <p:nvPr/>
        </p:nvSpPr>
        <p:spPr>
          <a:xfrm>
            <a:off x="1187624" y="5541039"/>
            <a:ext cx="6552728" cy="1200329"/>
          </a:xfrm>
          <a:prstGeom prst="rect">
            <a:avLst/>
          </a:prstGeom>
        </p:spPr>
        <p:txBody>
          <a:bodyPr wrap="square">
            <a:spAutoFit/>
          </a:bodyPr>
          <a:lstStyle/>
          <a:p>
            <a:pPr algn="ctr"/>
            <a:r>
              <a:rPr lang="en-US" b="1" i="1" dirty="0" smtClean="0"/>
              <a:t>This trichrome stain demonstrates the light blue connective tissue in the wall of an organizing cerebral abscess. Normal brain is at the right and the center of the abscess at the left.</a:t>
            </a:r>
            <a:endParaRPr lang="en-US" b="1" i="1" dirty="0"/>
          </a:p>
        </p:txBody>
      </p:sp>
      <p:sp>
        <p:nvSpPr>
          <p:cNvPr id="7" name="TextBox 6"/>
          <p:cNvSpPr txBox="1"/>
          <p:nvPr/>
        </p:nvSpPr>
        <p:spPr>
          <a:xfrm>
            <a:off x="8143900" y="6572272"/>
            <a:ext cx="1000100" cy="285728"/>
          </a:xfrm>
          <a:prstGeom prst="rect">
            <a:avLst/>
          </a:prstGeom>
          <a:noFill/>
        </p:spPr>
        <p:txBody>
          <a:bodyPr wrap="square" rtlCol="0">
            <a:spAutoFit/>
          </a:bodyPr>
          <a:lstStyle/>
          <a:p>
            <a:r>
              <a:rPr lang="en-US" sz="1200" b="1" i="1" dirty="0" smtClean="0">
                <a:solidFill>
                  <a:srgbClr val="0000FF"/>
                </a:solidFill>
                <a:latin typeface="Goudy Old Style" pitchFamily="18" charset="0"/>
              </a:rPr>
              <a:t>CNS  Block</a:t>
            </a:r>
            <a:endParaRPr lang="en-US" sz="1200" b="1" i="1" dirty="0">
              <a:solidFill>
                <a:srgbClr val="0000FF"/>
              </a:solidFill>
              <a:latin typeface="Goudy Old Style" pitchFamily="18" charset="0"/>
            </a:endParaRPr>
          </a:p>
        </p:txBody>
      </p:sp>
      <p:sp>
        <p:nvSpPr>
          <p:cNvPr id="8" name="TextBox 7"/>
          <p:cNvSpPr txBox="1"/>
          <p:nvPr/>
        </p:nvSpPr>
        <p:spPr>
          <a:xfrm>
            <a:off x="0" y="6581001"/>
            <a:ext cx="1571604" cy="276999"/>
          </a:xfrm>
          <a:prstGeom prst="rect">
            <a:avLst/>
          </a:prstGeom>
          <a:noFill/>
        </p:spPr>
        <p:txBody>
          <a:bodyPr wrap="square" rtlCol="0">
            <a:spAutoFit/>
          </a:bodyPr>
          <a:lstStyle/>
          <a:p>
            <a:r>
              <a:rPr lang="en-US" sz="1200" b="1" i="1" dirty="0" smtClean="0">
                <a:solidFill>
                  <a:srgbClr val="0000FF"/>
                </a:solidFill>
                <a:latin typeface="Goudy Old Style" pitchFamily="18" charset="0"/>
              </a:rPr>
              <a:t>Pathology Dept, KSU</a:t>
            </a:r>
            <a:endParaRPr lang="en-US" sz="1200" b="1" i="1" dirty="0">
              <a:solidFill>
                <a:srgbClr val="0000FF"/>
              </a:solidFill>
              <a:latin typeface="Goudy Old Style" pitchFamily="18"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7224" y="2428868"/>
            <a:ext cx="8286776" cy="2597674"/>
          </a:xfrm>
        </p:spPr>
        <p:txBody>
          <a:bodyPr>
            <a:noAutofit/>
          </a:bodyPr>
          <a:lstStyle/>
          <a:p>
            <a:pPr algn="ctr"/>
            <a:r>
              <a:rPr lang="en-US" sz="4800" i="1" dirty="0" smtClean="0">
                <a:solidFill>
                  <a:schemeClr val="accent6">
                    <a:lumMod val="75000"/>
                  </a:schemeClr>
                </a:solidFill>
                <a:effectLst>
                  <a:outerShdw blurRad="38100" dist="38100" dir="2700000" algn="tl">
                    <a:srgbClr val="000000">
                      <a:alpha val="43137"/>
                    </a:srgbClr>
                  </a:outerShdw>
                </a:effectLst>
                <a:latin typeface="Aharoni" pitchFamily="2" charset="-79"/>
                <a:cs typeface="Aharoni" pitchFamily="2" charset="-79"/>
              </a:rPr>
              <a:t>Ruptured Berry Aneurysm causing subarachnoid hemorrhage</a:t>
            </a:r>
            <a:endParaRPr lang="en-US" sz="4800" i="1" dirty="0">
              <a:solidFill>
                <a:schemeClr val="accent6">
                  <a:lumMod val="75000"/>
                </a:schemeClr>
              </a:solidFill>
              <a:effectLst>
                <a:outerShdw blurRad="38100" dist="38100" dir="2700000" algn="tl">
                  <a:srgbClr val="000000">
                    <a:alpha val="43137"/>
                  </a:srgbClr>
                </a:outerShdw>
              </a:effectLst>
              <a:latin typeface="Aharoni" pitchFamily="2" charset="-79"/>
              <a:cs typeface="Aharoni" pitchFamily="2" charset="-79"/>
            </a:endParaRPr>
          </a:p>
        </p:txBody>
      </p:sp>
      <p:sp>
        <p:nvSpPr>
          <p:cNvPr id="3" name="TextBox 2"/>
          <p:cNvSpPr txBox="1"/>
          <p:nvPr/>
        </p:nvSpPr>
        <p:spPr>
          <a:xfrm>
            <a:off x="8143900" y="6572272"/>
            <a:ext cx="1000100" cy="285728"/>
          </a:xfrm>
          <a:prstGeom prst="rect">
            <a:avLst/>
          </a:prstGeom>
          <a:noFill/>
        </p:spPr>
        <p:txBody>
          <a:bodyPr wrap="square" rtlCol="0">
            <a:spAutoFit/>
          </a:bodyPr>
          <a:lstStyle/>
          <a:p>
            <a:r>
              <a:rPr lang="en-US" sz="1200" b="1" i="1" dirty="0" smtClean="0">
                <a:latin typeface="Goudy Old Style" pitchFamily="18" charset="0"/>
              </a:rPr>
              <a:t>CNS  Block</a:t>
            </a:r>
            <a:endParaRPr lang="en-US" sz="1200" b="1" i="1" dirty="0">
              <a:latin typeface="Goudy Old Style" pitchFamily="18" charset="0"/>
            </a:endParaRPr>
          </a:p>
        </p:txBody>
      </p:sp>
      <p:sp>
        <p:nvSpPr>
          <p:cNvPr id="4" name="TextBox 3"/>
          <p:cNvSpPr txBox="1"/>
          <p:nvPr/>
        </p:nvSpPr>
        <p:spPr>
          <a:xfrm>
            <a:off x="0" y="6581001"/>
            <a:ext cx="1571604" cy="276999"/>
          </a:xfrm>
          <a:prstGeom prst="rect">
            <a:avLst/>
          </a:prstGeom>
          <a:noFill/>
        </p:spPr>
        <p:txBody>
          <a:bodyPr wrap="square" rtlCol="0">
            <a:spAutoFit/>
          </a:bodyPr>
          <a:lstStyle/>
          <a:p>
            <a:r>
              <a:rPr lang="en-US" sz="1200" b="1" i="1" dirty="0" smtClean="0">
                <a:latin typeface="Goudy Old Style" pitchFamily="18" charset="0"/>
              </a:rPr>
              <a:t>Pathology Dept, KSU</a:t>
            </a:r>
            <a:endParaRPr lang="en-US" sz="1200" b="1" i="1" dirty="0">
              <a:latin typeface="Goudy Old Style" pitchFamily="18"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4132" y="685800"/>
            <a:ext cx="8167468" cy="5525236"/>
          </a:xfrm>
        </p:spPr>
        <p:txBody>
          <a:bodyPr>
            <a:normAutofit fontScale="85000" lnSpcReduction="10000"/>
          </a:bodyPr>
          <a:lstStyle/>
          <a:p>
            <a:pPr>
              <a:buNone/>
            </a:pPr>
            <a:endParaRPr lang="en-US" sz="3200" b="1" i="1" dirty="0" smtClean="0">
              <a:solidFill>
                <a:srgbClr val="FF0000"/>
              </a:solidFill>
              <a:effectLst>
                <a:outerShdw blurRad="38100" dist="38100" dir="2700000" algn="tl">
                  <a:srgbClr val="000000">
                    <a:alpha val="43137"/>
                  </a:srgbClr>
                </a:outerShdw>
              </a:effectLst>
            </a:endParaRPr>
          </a:p>
          <a:p>
            <a:pPr>
              <a:lnSpc>
                <a:spcPct val="150000"/>
              </a:lnSpc>
            </a:pPr>
            <a:r>
              <a:rPr lang="en-US" sz="2800" b="1" i="1" dirty="0" smtClean="0"/>
              <a:t>A previously healthy 31-year-old woman experiences a severe headache and loses consciousness within an hour.    An emergent head CT scan reveals extensive subarachnoid hemorrhage at the base of the brain. She is a febrile. A lumbar puncture yields cerebrospinal fluid with many red blood cells, but no white blood cells. The CSF protein is slightly increased, but the glucose is normal</a:t>
            </a:r>
            <a:r>
              <a:rPr lang="en-US" sz="2800" dirty="0" smtClean="0"/>
              <a:t>. </a:t>
            </a:r>
          </a:p>
          <a:p>
            <a:pPr>
              <a:lnSpc>
                <a:spcPct val="150000"/>
              </a:lnSpc>
              <a:buNone/>
            </a:pPr>
            <a:endParaRPr lang="en-US" sz="1200" b="1" i="1" dirty="0" smtClean="0">
              <a:solidFill>
                <a:srgbClr val="000099"/>
              </a:solidFill>
            </a:endParaRPr>
          </a:p>
          <a:p>
            <a:pPr>
              <a:lnSpc>
                <a:spcPct val="150000"/>
              </a:lnSpc>
              <a:buNone/>
            </a:pPr>
            <a:r>
              <a:rPr lang="en-US" sz="3500" b="1" i="1" dirty="0" smtClean="0">
                <a:solidFill>
                  <a:srgbClr val="000099"/>
                </a:solidFill>
              </a:rPr>
              <a:t>    What is your provisional diagnosis ?</a:t>
            </a:r>
            <a:endParaRPr lang="en-US" sz="3000" b="1" i="1" dirty="0">
              <a:solidFill>
                <a:srgbClr val="000099"/>
              </a:solidFill>
            </a:endParaRPr>
          </a:p>
        </p:txBody>
      </p:sp>
      <p:sp>
        <p:nvSpPr>
          <p:cNvPr id="4" name="Rectangle 3"/>
          <p:cNvSpPr/>
          <p:nvPr/>
        </p:nvSpPr>
        <p:spPr>
          <a:xfrm>
            <a:off x="929230" y="714356"/>
            <a:ext cx="1585370" cy="523220"/>
          </a:xfrm>
          <a:prstGeom prst="rect">
            <a:avLst/>
          </a:prstGeom>
        </p:spPr>
        <p:txBody>
          <a:bodyPr wrap="none">
            <a:spAutoFit/>
          </a:bodyPr>
          <a:lstStyle/>
          <a:p>
            <a:pPr marL="438912" lvl="0" indent="-320040">
              <a:buClr>
                <a:srgbClr val="F0AD00"/>
              </a:buClr>
              <a:buSzPct val="80000"/>
            </a:pPr>
            <a:r>
              <a:rPr lang="en-US" sz="2800" b="1" i="1" u="sng" dirty="0" smtClean="0">
                <a:solidFill>
                  <a:schemeClr val="accent6">
                    <a:lumMod val="75000"/>
                  </a:schemeClr>
                </a:solidFill>
                <a:effectLst>
                  <a:outerShdw blurRad="38100" dist="38100" dir="2700000" algn="tl">
                    <a:srgbClr val="000000">
                      <a:alpha val="43137"/>
                    </a:srgbClr>
                  </a:outerShdw>
                </a:effectLst>
              </a:rPr>
              <a:t>CASE  4:</a:t>
            </a:r>
          </a:p>
        </p:txBody>
      </p:sp>
      <p:sp>
        <p:nvSpPr>
          <p:cNvPr id="5" name="TextBox 4"/>
          <p:cNvSpPr txBox="1"/>
          <p:nvPr/>
        </p:nvSpPr>
        <p:spPr>
          <a:xfrm>
            <a:off x="8143900" y="6572272"/>
            <a:ext cx="1000100" cy="285728"/>
          </a:xfrm>
          <a:prstGeom prst="rect">
            <a:avLst/>
          </a:prstGeom>
          <a:noFill/>
        </p:spPr>
        <p:txBody>
          <a:bodyPr wrap="square" rtlCol="0">
            <a:spAutoFit/>
          </a:bodyPr>
          <a:lstStyle/>
          <a:p>
            <a:r>
              <a:rPr lang="en-US" sz="1200" b="1" i="1" dirty="0" smtClean="0">
                <a:solidFill>
                  <a:srgbClr val="0000FF"/>
                </a:solidFill>
                <a:latin typeface="Goudy Old Style" pitchFamily="18" charset="0"/>
              </a:rPr>
              <a:t>CNS  Block</a:t>
            </a:r>
            <a:endParaRPr lang="en-US" sz="1200" b="1" i="1" dirty="0">
              <a:solidFill>
                <a:srgbClr val="0000FF"/>
              </a:solidFill>
              <a:latin typeface="Goudy Old Style" pitchFamily="18" charset="0"/>
            </a:endParaRPr>
          </a:p>
        </p:txBody>
      </p:sp>
      <p:sp>
        <p:nvSpPr>
          <p:cNvPr id="6" name="TextBox 5"/>
          <p:cNvSpPr txBox="1"/>
          <p:nvPr/>
        </p:nvSpPr>
        <p:spPr>
          <a:xfrm>
            <a:off x="0" y="6581001"/>
            <a:ext cx="1571604" cy="276999"/>
          </a:xfrm>
          <a:prstGeom prst="rect">
            <a:avLst/>
          </a:prstGeom>
          <a:noFill/>
        </p:spPr>
        <p:txBody>
          <a:bodyPr wrap="square" rtlCol="0">
            <a:spAutoFit/>
          </a:bodyPr>
          <a:lstStyle/>
          <a:p>
            <a:r>
              <a:rPr lang="en-US" sz="1200" b="1" i="1" dirty="0" smtClean="0">
                <a:solidFill>
                  <a:srgbClr val="0000FF"/>
                </a:solidFill>
                <a:latin typeface="Goudy Old Style" pitchFamily="18" charset="0"/>
              </a:rPr>
              <a:t>Pathology Dept, KSU</a:t>
            </a:r>
            <a:endParaRPr lang="en-US" sz="1200" b="1" i="1" dirty="0">
              <a:solidFill>
                <a:srgbClr val="0000FF"/>
              </a:solidFill>
              <a:latin typeface="Goudy Old Style" pitchFamily="18"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2339752" y="5877272"/>
            <a:ext cx="4572000" cy="369332"/>
          </a:xfrm>
          <a:prstGeom prst="rect">
            <a:avLst/>
          </a:prstGeom>
        </p:spPr>
        <p:txBody>
          <a:bodyPr>
            <a:spAutoFit/>
          </a:bodyPr>
          <a:lstStyle/>
          <a:p>
            <a:pPr algn="ctr"/>
            <a:r>
              <a:rPr lang="en-US" b="1" i="1" dirty="0" smtClean="0">
                <a:ea typeface="LM Typewriter Proportional 10pt" charset="0"/>
                <a:cs typeface="LM Typewriter Proportional 10pt" charset="0"/>
                <a:sym typeface="LM Typewriter Proportional 10pt" charset="0"/>
              </a:rPr>
              <a:t> </a:t>
            </a:r>
            <a:endParaRPr lang="en-US" b="1" i="1" dirty="0">
              <a:ea typeface="LM Typewriter Proportional 10pt" charset="0"/>
              <a:cs typeface="LM Typewriter Proportional 10pt" charset="0"/>
              <a:sym typeface="LM Typewriter Proportional 10pt" charset="0"/>
            </a:endParaRPr>
          </a:p>
        </p:txBody>
      </p:sp>
      <p:pic>
        <p:nvPicPr>
          <p:cNvPr id="20483" name="Picture 3" descr="http://www.aafp.org/afp/2002/0815/afp20020815p601-f1.jpg"/>
          <p:cNvPicPr>
            <a:picLocks noChangeAspect="1" noChangeArrowheads="1"/>
          </p:cNvPicPr>
          <p:nvPr/>
        </p:nvPicPr>
        <p:blipFill>
          <a:blip r:embed="rId2" cstate="print"/>
          <a:srcRect/>
          <a:stretch>
            <a:fillRect/>
          </a:stretch>
        </p:blipFill>
        <p:spPr bwMode="auto">
          <a:xfrm>
            <a:off x="1835696" y="1196752"/>
            <a:ext cx="5440982" cy="4392488"/>
          </a:xfrm>
          <a:prstGeom prst="rect">
            <a:avLst/>
          </a:prstGeom>
          <a:noFill/>
        </p:spPr>
      </p:pic>
      <p:sp>
        <p:nvSpPr>
          <p:cNvPr id="7" name="Rounded Rectangle 6"/>
          <p:cNvSpPr/>
          <p:nvPr/>
        </p:nvSpPr>
        <p:spPr>
          <a:xfrm>
            <a:off x="1763688" y="260648"/>
            <a:ext cx="5328592" cy="792088"/>
          </a:xfrm>
          <a:prstGeom prst="roundRect">
            <a:avLst/>
          </a:prstGeom>
          <a:solidFill>
            <a:srgbClr val="9A25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t>Common locations of intracranial aneurysms</a:t>
            </a:r>
            <a:endParaRPr lang="en-US" sz="2400" b="1" i="1" dirty="0"/>
          </a:p>
        </p:txBody>
      </p:sp>
      <p:sp>
        <p:nvSpPr>
          <p:cNvPr id="8" name="Rectangle 7"/>
          <p:cNvSpPr/>
          <p:nvPr/>
        </p:nvSpPr>
        <p:spPr>
          <a:xfrm>
            <a:off x="1547664" y="5589240"/>
            <a:ext cx="5832648" cy="1200329"/>
          </a:xfrm>
          <a:prstGeom prst="rect">
            <a:avLst/>
          </a:prstGeom>
        </p:spPr>
        <p:txBody>
          <a:bodyPr wrap="square">
            <a:spAutoFit/>
          </a:bodyPr>
          <a:lstStyle/>
          <a:p>
            <a:pPr algn="ctr"/>
            <a:r>
              <a:rPr lang="en-US" b="1" i="1" dirty="0" smtClean="0"/>
              <a:t>Saccular aneurysms most frequently form in first- and second-order arteries originating from the cerebral arterial circle (circle of Willis) at the base of the brain</a:t>
            </a:r>
            <a:endParaRPr lang="en-US" b="1" i="1" dirty="0"/>
          </a:p>
        </p:txBody>
      </p:sp>
      <p:sp>
        <p:nvSpPr>
          <p:cNvPr id="6" name="TextBox 5"/>
          <p:cNvSpPr txBox="1"/>
          <p:nvPr/>
        </p:nvSpPr>
        <p:spPr>
          <a:xfrm>
            <a:off x="8143900" y="6572272"/>
            <a:ext cx="1000100" cy="285728"/>
          </a:xfrm>
          <a:prstGeom prst="rect">
            <a:avLst/>
          </a:prstGeom>
          <a:noFill/>
        </p:spPr>
        <p:txBody>
          <a:bodyPr wrap="square" rtlCol="0">
            <a:spAutoFit/>
          </a:bodyPr>
          <a:lstStyle/>
          <a:p>
            <a:r>
              <a:rPr lang="en-US" sz="1200" b="1" i="1" dirty="0" smtClean="0">
                <a:solidFill>
                  <a:srgbClr val="0000FF"/>
                </a:solidFill>
                <a:latin typeface="Goudy Old Style" pitchFamily="18" charset="0"/>
              </a:rPr>
              <a:t>CNS  Block</a:t>
            </a:r>
            <a:endParaRPr lang="en-US" sz="1200" b="1" i="1" dirty="0">
              <a:solidFill>
                <a:srgbClr val="0000FF"/>
              </a:solidFill>
              <a:latin typeface="Goudy Old Style" pitchFamily="18" charset="0"/>
            </a:endParaRPr>
          </a:p>
        </p:txBody>
      </p:sp>
      <p:sp>
        <p:nvSpPr>
          <p:cNvPr id="9" name="TextBox 8"/>
          <p:cNvSpPr txBox="1"/>
          <p:nvPr/>
        </p:nvSpPr>
        <p:spPr>
          <a:xfrm>
            <a:off x="0" y="6581001"/>
            <a:ext cx="1571604" cy="276999"/>
          </a:xfrm>
          <a:prstGeom prst="rect">
            <a:avLst/>
          </a:prstGeom>
          <a:noFill/>
        </p:spPr>
        <p:txBody>
          <a:bodyPr wrap="square" rtlCol="0">
            <a:spAutoFit/>
          </a:bodyPr>
          <a:lstStyle/>
          <a:p>
            <a:r>
              <a:rPr lang="en-US" sz="1200" b="1" i="1" dirty="0" smtClean="0">
                <a:solidFill>
                  <a:srgbClr val="0000FF"/>
                </a:solidFill>
                <a:latin typeface="Goudy Old Style" pitchFamily="18" charset="0"/>
              </a:rPr>
              <a:t>Pathology Dept, KSU</a:t>
            </a:r>
            <a:endParaRPr lang="en-US" sz="1200" b="1" i="1" dirty="0">
              <a:solidFill>
                <a:srgbClr val="0000FF"/>
              </a:solidFill>
              <a:latin typeface="Goudy Old Style" pitchFamily="18" charset="0"/>
            </a:endParaRPr>
          </a:p>
        </p:txBody>
      </p:sp>
    </p:spTree>
  </p:cSld>
  <p:clrMapOvr>
    <a:masterClrMapping/>
  </p:clrMapOvr>
  <p:transition spd="med">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3554" name="Picture 2" descr="http://library.med.utah.edu/WebPath/jpeg5/CNS144.jpg"/>
          <p:cNvPicPr>
            <a:picLocks noChangeAspect="1" noChangeArrowheads="1"/>
          </p:cNvPicPr>
          <p:nvPr/>
        </p:nvPicPr>
        <p:blipFill>
          <a:blip r:embed="rId3" cstate="print"/>
          <a:srcRect/>
          <a:stretch>
            <a:fillRect/>
          </a:stretch>
        </p:blipFill>
        <p:spPr bwMode="auto">
          <a:xfrm>
            <a:off x="2051720" y="908720"/>
            <a:ext cx="5112568" cy="4824536"/>
          </a:xfrm>
          <a:prstGeom prst="rect">
            <a:avLst/>
          </a:prstGeom>
          <a:noFill/>
        </p:spPr>
      </p:pic>
      <p:sp>
        <p:nvSpPr>
          <p:cNvPr id="4" name="Rectangle 3"/>
          <p:cNvSpPr/>
          <p:nvPr/>
        </p:nvSpPr>
        <p:spPr>
          <a:xfrm>
            <a:off x="1403648" y="5890046"/>
            <a:ext cx="6336704" cy="923330"/>
          </a:xfrm>
          <a:prstGeom prst="rect">
            <a:avLst/>
          </a:prstGeom>
        </p:spPr>
        <p:txBody>
          <a:bodyPr wrap="square">
            <a:spAutoFit/>
          </a:bodyPr>
          <a:lstStyle/>
          <a:p>
            <a:pPr algn="ctr"/>
            <a:r>
              <a:rPr lang="en-US" b="1" i="1" dirty="0" smtClean="0"/>
              <a:t>The circle of Willis has been dissected, and three berry aneurysms are seen. Multiple aneurysms are seen in about 20-30% of cases of berry aneurysm. </a:t>
            </a:r>
            <a:endParaRPr lang="en-US" b="1" i="1" dirty="0"/>
          </a:p>
        </p:txBody>
      </p:sp>
      <p:sp>
        <p:nvSpPr>
          <p:cNvPr id="5" name="Rounded Rectangle 4"/>
          <p:cNvSpPr/>
          <p:nvPr/>
        </p:nvSpPr>
        <p:spPr>
          <a:xfrm>
            <a:off x="1691680" y="260648"/>
            <a:ext cx="5616624" cy="504056"/>
          </a:xfrm>
          <a:prstGeom prst="roundRect">
            <a:avLst/>
          </a:prstGeom>
          <a:solidFill>
            <a:srgbClr val="9A25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ea typeface="LM Typewriter Proportional 10pt" charset="0"/>
                <a:cs typeface="LM Typewriter Proportional 10pt" charset="0"/>
                <a:sym typeface="LM Typewriter Proportional 10pt" charset="0"/>
              </a:rPr>
              <a:t>Circle of Willis – Berry aneurysms </a:t>
            </a:r>
            <a:endParaRPr lang="en-US" sz="2400" dirty="0"/>
          </a:p>
        </p:txBody>
      </p:sp>
      <p:sp>
        <p:nvSpPr>
          <p:cNvPr id="6" name="TextBox 5"/>
          <p:cNvSpPr txBox="1"/>
          <p:nvPr/>
        </p:nvSpPr>
        <p:spPr>
          <a:xfrm>
            <a:off x="8143900" y="6572272"/>
            <a:ext cx="1000100" cy="285728"/>
          </a:xfrm>
          <a:prstGeom prst="rect">
            <a:avLst/>
          </a:prstGeom>
          <a:noFill/>
        </p:spPr>
        <p:txBody>
          <a:bodyPr wrap="square" rtlCol="0">
            <a:spAutoFit/>
          </a:bodyPr>
          <a:lstStyle/>
          <a:p>
            <a:r>
              <a:rPr lang="en-US" sz="1200" b="1" i="1" dirty="0" smtClean="0">
                <a:solidFill>
                  <a:srgbClr val="0000FF"/>
                </a:solidFill>
                <a:latin typeface="Goudy Old Style" pitchFamily="18" charset="0"/>
              </a:rPr>
              <a:t>CNS  Block</a:t>
            </a:r>
            <a:endParaRPr lang="en-US" sz="1200" b="1" i="1" dirty="0">
              <a:solidFill>
                <a:srgbClr val="0000FF"/>
              </a:solidFill>
              <a:latin typeface="Goudy Old Style" pitchFamily="18" charset="0"/>
            </a:endParaRPr>
          </a:p>
        </p:txBody>
      </p:sp>
      <p:sp>
        <p:nvSpPr>
          <p:cNvPr id="7" name="TextBox 6"/>
          <p:cNvSpPr txBox="1"/>
          <p:nvPr/>
        </p:nvSpPr>
        <p:spPr>
          <a:xfrm>
            <a:off x="0" y="6581001"/>
            <a:ext cx="1571604" cy="276999"/>
          </a:xfrm>
          <a:prstGeom prst="rect">
            <a:avLst/>
          </a:prstGeom>
          <a:noFill/>
        </p:spPr>
        <p:txBody>
          <a:bodyPr wrap="square" rtlCol="0">
            <a:spAutoFit/>
          </a:bodyPr>
          <a:lstStyle/>
          <a:p>
            <a:r>
              <a:rPr lang="en-US" sz="1200" b="1" i="1" dirty="0" smtClean="0">
                <a:solidFill>
                  <a:srgbClr val="0000FF"/>
                </a:solidFill>
                <a:latin typeface="Goudy Old Style" pitchFamily="18" charset="0"/>
              </a:rPr>
              <a:t>Pathology Dept, KSU</a:t>
            </a:r>
            <a:endParaRPr lang="en-US" sz="1200" b="1" i="1" dirty="0">
              <a:solidFill>
                <a:srgbClr val="0000FF"/>
              </a:solidFill>
              <a:latin typeface="Goudy Old Style" pitchFamily="18"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683568" y="5336048"/>
            <a:ext cx="7344816" cy="1477328"/>
          </a:xfrm>
          <a:prstGeom prst="rect">
            <a:avLst/>
          </a:prstGeom>
        </p:spPr>
        <p:txBody>
          <a:bodyPr wrap="square">
            <a:spAutoFit/>
          </a:bodyPr>
          <a:lstStyle/>
          <a:p>
            <a:pPr algn="ctr"/>
            <a:r>
              <a:rPr lang="en-US" b="1" i="1" dirty="0" smtClean="0"/>
              <a:t>Circle of Willis: Berry Aneurysm Ruptured- Gross natural color close-up view of base of brain showing subarachnoid hemorrhage over anterior surface of </a:t>
            </a:r>
            <a:r>
              <a:rPr lang="en-US" b="1" i="1" dirty="0" err="1" smtClean="0"/>
              <a:t>pons</a:t>
            </a:r>
            <a:r>
              <a:rPr lang="en-US" b="1" i="1" dirty="0" smtClean="0"/>
              <a:t> and a large aneurysm at top of photo which is located in the right internal carotid artery</a:t>
            </a:r>
            <a:endParaRPr lang="en-US" b="1" i="1" dirty="0"/>
          </a:p>
        </p:txBody>
      </p:sp>
      <p:pic>
        <p:nvPicPr>
          <p:cNvPr id="5" name="Picture 2" descr="https://www.meducation.net/media_files/26627/high_quality.jpg"/>
          <p:cNvPicPr>
            <a:picLocks noChangeAspect="1" noChangeArrowheads="1"/>
          </p:cNvPicPr>
          <p:nvPr/>
        </p:nvPicPr>
        <p:blipFill>
          <a:blip r:embed="rId2" cstate="print"/>
          <a:srcRect/>
          <a:stretch>
            <a:fillRect/>
          </a:stretch>
        </p:blipFill>
        <p:spPr bwMode="auto">
          <a:xfrm>
            <a:off x="755576" y="928464"/>
            <a:ext cx="7488832" cy="4372744"/>
          </a:xfrm>
          <a:prstGeom prst="rect">
            <a:avLst/>
          </a:prstGeom>
          <a:noFill/>
          <a:ln w="12700">
            <a:solidFill>
              <a:schemeClr val="accent1"/>
            </a:solidFill>
          </a:ln>
        </p:spPr>
      </p:pic>
      <p:sp>
        <p:nvSpPr>
          <p:cNvPr id="6" name="Rounded Rectangle 5"/>
          <p:cNvSpPr/>
          <p:nvPr/>
        </p:nvSpPr>
        <p:spPr>
          <a:xfrm>
            <a:off x="785786" y="260648"/>
            <a:ext cx="7429552" cy="504056"/>
          </a:xfrm>
          <a:prstGeom prst="roundRect">
            <a:avLst/>
          </a:prstGeom>
          <a:solidFill>
            <a:srgbClr val="9A25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t>Circle of Willis: Ruptured Berry Aneurysm - Gross </a:t>
            </a:r>
            <a:endParaRPr lang="en-US" sz="2400" dirty="0"/>
          </a:p>
        </p:txBody>
      </p:sp>
      <p:sp>
        <p:nvSpPr>
          <p:cNvPr id="7" name="TextBox 6"/>
          <p:cNvSpPr txBox="1"/>
          <p:nvPr/>
        </p:nvSpPr>
        <p:spPr>
          <a:xfrm>
            <a:off x="8143900" y="6572272"/>
            <a:ext cx="1000100" cy="285728"/>
          </a:xfrm>
          <a:prstGeom prst="rect">
            <a:avLst/>
          </a:prstGeom>
          <a:noFill/>
        </p:spPr>
        <p:txBody>
          <a:bodyPr wrap="square" rtlCol="0">
            <a:spAutoFit/>
          </a:bodyPr>
          <a:lstStyle/>
          <a:p>
            <a:r>
              <a:rPr lang="en-US" sz="1200" b="1" i="1" dirty="0" smtClean="0">
                <a:solidFill>
                  <a:srgbClr val="0000FF"/>
                </a:solidFill>
                <a:latin typeface="Goudy Old Style" pitchFamily="18" charset="0"/>
              </a:rPr>
              <a:t>CNS  Block</a:t>
            </a:r>
            <a:endParaRPr lang="en-US" sz="1200" b="1" i="1" dirty="0">
              <a:solidFill>
                <a:srgbClr val="0000FF"/>
              </a:solidFill>
              <a:latin typeface="Goudy Old Style" pitchFamily="18" charset="0"/>
            </a:endParaRPr>
          </a:p>
        </p:txBody>
      </p:sp>
      <p:sp>
        <p:nvSpPr>
          <p:cNvPr id="8" name="TextBox 7"/>
          <p:cNvSpPr txBox="1"/>
          <p:nvPr/>
        </p:nvSpPr>
        <p:spPr>
          <a:xfrm>
            <a:off x="0" y="6581001"/>
            <a:ext cx="1571604" cy="276999"/>
          </a:xfrm>
          <a:prstGeom prst="rect">
            <a:avLst/>
          </a:prstGeom>
          <a:noFill/>
        </p:spPr>
        <p:txBody>
          <a:bodyPr wrap="square" rtlCol="0">
            <a:spAutoFit/>
          </a:bodyPr>
          <a:lstStyle/>
          <a:p>
            <a:r>
              <a:rPr lang="en-US" sz="1200" b="1" i="1" dirty="0" smtClean="0">
                <a:solidFill>
                  <a:srgbClr val="0000FF"/>
                </a:solidFill>
                <a:latin typeface="Goudy Old Style" pitchFamily="18" charset="0"/>
              </a:rPr>
              <a:t>Pathology Dept, KSU</a:t>
            </a:r>
            <a:endParaRPr lang="en-US" sz="1200" b="1" i="1" dirty="0">
              <a:solidFill>
                <a:srgbClr val="0000FF"/>
              </a:solidFill>
              <a:latin typeface="Goudy Old Style" pitchFamily="18"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2133" y="304800"/>
            <a:ext cx="7704667" cy="5181600"/>
          </a:xfrm>
        </p:spPr>
        <p:txBody>
          <a:bodyPr>
            <a:normAutofit lnSpcReduction="10000"/>
          </a:bodyPr>
          <a:lstStyle/>
          <a:p>
            <a:r>
              <a:rPr lang="en-US" sz="3200" b="1" u="sng" dirty="0">
                <a:solidFill>
                  <a:srgbClr val="000099"/>
                </a:solidFill>
                <a:effectLst>
                  <a:outerShdw blurRad="38100" dist="38100" dir="2700000" algn="tl">
                    <a:srgbClr val="000000">
                      <a:alpha val="43137"/>
                    </a:srgbClr>
                  </a:outerShdw>
                </a:effectLst>
              </a:rPr>
              <a:t>CONTENTS:</a:t>
            </a:r>
            <a:endParaRPr lang="en-US" sz="3200" b="1" dirty="0">
              <a:solidFill>
                <a:srgbClr val="000099"/>
              </a:solidFill>
              <a:effectLst>
                <a:outerShdw blurRad="38100" dist="38100" dir="2700000" algn="tl">
                  <a:srgbClr val="000000">
                    <a:alpha val="43137"/>
                  </a:srgbClr>
                </a:outerShdw>
              </a:effectLst>
            </a:endParaRPr>
          </a:p>
          <a:p>
            <a:pPr marL="0" indent="0">
              <a:buNone/>
            </a:pPr>
            <a:r>
              <a:rPr lang="en-US" dirty="0"/>
              <a:t> </a:t>
            </a:r>
          </a:p>
          <a:p>
            <a:pPr marL="0" indent="0">
              <a:buNone/>
            </a:pPr>
            <a:r>
              <a:rPr lang="en-US" sz="2800" dirty="0"/>
              <a:t>Study of the macroscopic and microscopic features through case studies of the following CNS diseases:</a:t>
            </a:r>
          </a:p>
          <a:p>
            <a:pPr marL="0" indent="0">
              <a:buNone/>
            </a:pPr>
            <a:r>
              <a:rPr lang="en-US" dirty="0"/>
              <a:t> </a:t>
            </a:r>
          </a:p>
          <a:p>
            <a:pPr marL="0" indent="0">
              <a:buNone/>
            </a:pPr>
            <a:r>
              <a:rPr lang="en-US" dirty="0" smtClean="0"/>
              <a:t>- Hydrocephalus.</a:t>
            </a:r>
          </a:p>
          <a:p>
            <a:pPr marL="0" lvl="0" indent="0">
              <a:buNone/>
            </a:pPr>
            <a:r>
              <a:rPr lang="en-US" dirty="0" smtClean="0"/>
              <a:t>- Meningitis</a:t>
            </a:r>
            <a:r>
              <a:rPr lang="en-US" dirty="0"/>
              <a:t>.</a:t>
            </a:r>
          </a:p>
          <a:p>
            <a:pPr marL="0" lvl="0" indent="0">
              <a:buFontTx/>
              <a:buChar char="-"/>
            </a:pPr>
            <a:r>
              <a:rPr lang="en-US" dirty="0" smtClean="0"/>
              <a:t>Brain abscess</a:t>
            </a:r>
          </a:p>
          <a:p>
            <a:pPr marL="0" lvl="0" indent="0">
              <a:buFontTx/>
              <a:buChar char="-"/>
            </a:pPr>
            <a:r>
              <a:rPr lang="en-US" dirty="0" smtClean="0"/>
              <a:t>Brain </a:t>
            </a:r>
            <a:r>
              <a:rPr lang="en-US" dirty="0"/>
              <a:t>hemorrhage</a:t>
            </a:r>
            <a:r>
              <a:rPr lang="en-US" dirty="0" smtClean="0"/>
              <a:t>.</a:t>
            </a:r>
            <a:endParaRPr lang="en-US" smtClean="0"/>
          </a:p>
          <a:p>
            <a:pPr marL="0" lvl="0" indent="0">
              <a:buFontTx/>
              <a:buChar char="-"/>
            </a:pPr>
            <a:r>
              <a:rPr lang="en-US" smtClean="0"/>
              <a:t> </a:t>
            </a:r>
            <a:r>
              <a:rPr lang="en-US" dirty="0" smtClean="0"/>
              <a:t>Alzheimer's </a:t>
            </a:r>
            <a:r>
              <a:rPr lang="en-US" dirty="0"/>
              <a:t>disease.</a:t>
            </a:r>
          </a:p>
          <a:p>
            <a:endParaRPr lang="en-US" dirty="0"/>
          </a:p>
        </p:txBody>
      </p:sp>
      <p:sp>
        <p:nvSpPr>
          <p:cNvPr id="4" name="TextBox 3"/>
          <p:cNvSpPr txBox="1"/>
          <p:nvPr/>
        </p:nvSpPr>
        <p:spPr>
          <a:xfrm>
            <a:off x="1143000" y="5638800"/>
            <a:ext cx="7620000" cy="646331"/>
          </a:xfrm>
          <a:prstGeom prst="rect">
            <a:avLst/>
          </a:prstGeom>
          <a:noFill/>
        </p:spPr>
        <p:txBody>
          <a:bodyPr wrap="square" rtlCol="0">
            <a:spAutoFit/>
          </a:bodyPr>
          <a:lstStyle/>
          <a:p>
            <a:r>
              <a:rPr lang="en-US" b="1" u="sng" dirty="0">
                <a:solidFill>
                  <a:srgbClr val="000099"/>
                </a:solidFill>
              </a:rPr>
              <a:t>REFERENCE</a:t>
            </a:r>
            <a:r>
              <a:rPr lang="en-US" b="1" dirty="0">
                <a:solidFill>
                  <a:srgbClr val="0000FF"/>
                </a:solidFill>
              </a:rPr>
              <a:t>:   Robbin's Basic Pathology, 9</a:t>
            </a:r>
            <a:r>
              <a:rPr lang="en-US" b="1" baseline="30000" dirty="0">
                <a:solidFill>
                  <a:srgbClr val="0000FF"/>
                </a:solidFill>
              </a:rPr>
              <a:t>th</a:t>
            </a:r>
            <a:r>
              <a:rPr lang="en-US" b="1" dirty="0">
                <a:solidFill>
                  <a:srgbClr val="0000FF"/>
                </a:solidFill>
              </a:rPr>
              <a:t> edition by Vinay Kumar, et al. </a:t>
            </a:r>
            <a:endParaRPr lang="en-US" dirty="0">
              <a:solidFill>
                <a:srgbClr val="0000FF"/>
              </a:solidFill>
            </a:endParaRPr>
          </a:p>
          <a:p>
            <a:r>
              <a:rPr lang="en-US" b="1" dirty="0">
                <a:solidFill>
                  <a:srgbClr val="0000FF"/>
                </a:solidFill>
              </a:rPr>
              <a:t> </a:t>
            </a:r>
            <a:endParaRPr lang="en-US" dirty="0">
              <a:solidFill>
                <a:srgbClr val="0000FF"/>
              </a:solidFill>
            </a:endParaRPr>
          </a:p>
        </p:txBody>
      </p:sp>
    </p:spTree>
    <p:extLst>
      <p:ext uri="{BB962C8B-B14F-4D97-AF65-F5344CB8AC3E}">
        <p14:creationId xmlns:p14="http://schemas.microsoft.com/office/powerpoint/2010/main" val="20536916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23906" name="Picture 2" descr="http://library.med.utah.edu/WebPath/jpeg5/CNS025.jpg"/>
          <p:cNvPicPr>
            <a:picLocks noChangeAspect="1" noChangeArrowheads="1"/>
          </p:cNvPicPr>
          <p:nvPr/>
        </p:nvPicPr>
        <p:blipFill>
          <a:blip r:embed="rId2" cstate="print"/>
          <a:srcRect/>
          <a:stretch>
            <a:fillRect/>
          </a:stretch>
        </p:blipFill>
        <p:spPr bwMode="auto">
          <a:xfrm>
            <a:off x="971600" y="980728"/>
            <a:ext cx="7128792" cy="4608512"/>
          </a:xfrm>
          <a:prstGeom prst="rect">
            <a:avLst/>
          </a:prstGeom>
          <a:noFill/>
          <a:ln w="12700">
            <a:solidFill>
              <a:schemeClr val="tx1"/>
            </a:solidFill>
          </a:ln>
        </p:spPr>
      </p:pic>
      <p:sp>
        <p:nvSpPr>
          <p:cNvPr id="5" name="Rectangle 4"/>
          <p:cNvSpPr/>
          <p:nvPr/>
        </p:nvSpPr>
        <p:spPr>
          <a:xfrm>
            <a:off x="1259632" y="5746030"/>
            <a:ext cx="6552728" cy="923330"/>
          </a:xfrm>
          <a:prstGeom prst="rect">
            <a:avLst/>
          </a:prstGeom>
        </p:spPr>
        <p:txBody>
          <a:bodyPr wrap="square">
            <a:spAutoFit/>
          </a:bodyPr>
          <a:lstStyle/>
          <a:p>
            <a:pPr algn="ctr"/>
            <a:r>
              <a:rPr lang="en-US" b="1" i="1" dirty="0" smtClean="0"/>
              <a:t>The subarachnoid hemorrhage from a ruptured aneurysm is more of an irritant producing vasospasm than a mass lesion.</a:t>
            </a:r>
            <a:endParaRPr lang="en-US" b="1" i="1" dirty="0"/>
          </a:p>
        </p:txBody>
      </p:sp>
      <p:sp>
        <p:nvSpPr>
          <p:cNvPr id="7" name="Rounded Rectangle 6"/>
          <p:cNvSpPr/>
          <p:nvPr/>
        </p:nvSpPr>
        <p:spPr>
          <a:xfrm>
            <a:off x="1000100" y="260648"/>
            <a:ext cx="7143800" cy="504056"/>
          </a:xfrm>
          <a:prstGeom prst="roundRect">
            <a:avLst/>
          </a:prstGeom>
          <a:solidFill>
            <a:srgbClr val="9A25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t>Circle of Willis: Ruptured Berry Aneurysm - Gross </a:t>
            </a:r>
            <a:endParaRPr lang="en-US" sz="2400" dirty="0"/>
          </a:p>
        </p:txBody>
      </p:sp>
      <p:sp>
        <p:nvSpPr>
          <p:cNvPr id="6" name="TextBox 5"/>
          <p:cNvSpPr txBox="1"/>
          <p:nvPr/>
        </p:nvSpPr>
        <p:spPr>
          <a:xfrm>
            <a:off x="8143900" y="6572272"/>
            <a:ext cx="1000100" cy="285728"/>
          </a:xfrm>
          <a:prstGeom prst="rect">
            <a:avLst/>
          </a:prstGeom>
          <a:noFill/>
        </p:spPr>
        <p:txBody>
          <a:bodyPr wrap="square" rtlCol="0">
            <a:spAutoFit/>
          </a:bodyPr>
          <a:lstStyle/>
          <a:p>
            <a:r>
              <a:rPr lang="en-US" sz="1200" b="1" i="1" dirty="0" smtClean="0">
                <a:solidFill>
                  <a:srgbClr val="0000FF"/>
                </a:solidFill>
                <a:latin typeface="Goudy Old Style" pitchFamily="18" charset="0"/>
              </a:rPr>
              <a:t>CNS  Block</a:t>
            </a:r>
            <a:endParaRPr lang="en-US" sz="1200" b="1" i="1" dirty="0">
              <a:solidFill>
                <a:srgbClr val="0000FF"/>
              </a:solidFill>
              <a:latin typeface="Goudy Old Style" pitchFamily="18" charset="0"/>
            </a:endParaRPr>
          </a:p>
        </p:txBody>
      </p:sp>
      <p:sp>
        <p:nvSpPr>
          <p:cNvPr id="8" name="TextBox 7"/>
          <p:cNvSpPr txBox="1"/>
          <p:nvPr/>
        </p:nvSpPr>
        <p:spPr>
          <a:xfrm>
            <a:off x="0" y="6581001"/>
            <a:ext cx="1571604" cy="276999"/>
          </a:xfrm>
          <a:prstGeom prst="rect">
            <a:avLst/>
          </a:prstGeom>
          <a:noFill/>
        </p:spPr>
        <p:txBody>
          <a:bodyPr wrap="square" rtlCol="0">
            <a:spAutoFit/>
          </a:bodyPr>
          <a:lstStyle/>
          <a:p>
            <a:r>
              <a:rPr lang="en-US" sz="1200" b="1" i="1" dirty="0" smtClean="0">
                <a:solidFill>
                  <a:srgbClr val="0000FF"/>
                </a:solidFill>
                <a:latin typeface="Goudy Old Style" pitchFamily="18" charset="0"/>
              </a:rPr>
              <a:t>Pathology Dept, KSU</a:t>
            </a:r>
            <a:endParaRPr lang="en-US" sz="1200" b="1" i="1" dirty="0">
              <a:solidFill>
                <a:srgbClr val="0000FF"/>
              </a:solidFill>
              <a:latin typeface="Goudy Old Style" pitchFamily="18"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Rounded Rectangle 5"/>
          <p:cNvSpPr/>
          <p:nvPr/>
        </p:nvSpPr>
        <p:spPr>
          <a:xfrm>
            <a:off x="2267744" y="332656"/>
            <a:ext cx="4680520" cy="504056"/>
          </a:xfrm>
          <a:prstGeom prst="roundRect">
            <a:avLst/>
          </a:prstGeom>
          <a:solidFill>
            <a:srgbClr val="9A25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t>Berry Aneurysm </a:t>
            </a:r>
            <a:r>
              <a:rPr lang="en-US" sz="2400" b="1" i="1" dirty="0" smtClean="0">
                <a:ea typeface="LM Typewriter Proportional 10pt" charset="0"/>
                <a:cs typeface="LM Typewriter Proportional 10pt" charset="0"/>
                <a:sym typeface="LM Typewriter Proportional 10pt" charset="0"/>
              </a:rPr>
              <a:t>- LPF </a:t>
            </a:r>
            <a:endParaRPr lang="en-US" sz="2400" dirty="0"/>
          </a:p>
        </p:txBody>
      </p:sp>
      <p:sp>
        <p:nvSpPr>
          <p:cNvPr id="16386" name="AutoShape 2" descr="Brain: Berry Aneurysm: Micro Low Mag H&amp;E Section Of Basilar Artery And Adjacent ..."/>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6388" name="Picture 4" descr="Brain: Berry Aneurysm: Micro Low Mag H&amp;E Section Of Basilar Artery And Adjacent ..."/>
          <p:cNvPicPr>
            <a:picLocks noChangeAspect="1" noChangeArrowheads="1"/>
          </p:cNvPicPr>
          <p:nvPr/>
        </p:nvPicPr>
        <p:blipFill>
          <a:blip r:embed="rId2" cstate="print"/>
          <a:srcRect/>
          <a:stretch>
            <a:fillRect/>
          </a:stretch>
        </p:blipFill>
        <p:spPr bwMode="auto">
          <a:xfrm>
            <a:off x="1115616" y="1124744"/>
            <a:ext cx="6840760" cy="4320480"/>
          </a:xfrm>
          <a:prstGeom prst="rect">
            <a:avLst/>
          </a:prstGeom>
          <a:noFill/>
          <a:ln w="12700">
            <a:solidFill>
              <a:schemeClr val="tx1"/>
            </a:solidFill>
          </a:ln>
        </p:spPr>
      </p:pic>
      <p:sp>
        <p:nvSpPr>
          <p:cNvPr id="7" name="Rectangle 6"/>
          <p:cNvSpPr/>
          <p:nvPr/>
        </p:nvSpPr>
        <p:spPr>
          <a:xfrm>
            <a:off x="971600" y="5541039"/>
            <a:ext cx="7056784" cy="1200329"/>
          </a:xfrm>
          <a:prstGeom prst="rect">
            <a:avLst/>
          </a:prstGeom>
        </p:spPr>
        <p:txBody>
          <a:bodyPr wrap="square">
            <a:spAutoFit/>
          </a:bodyPr>
          <a:lstStyle/>
          <a:p>
            <a:pPr algn="ctr"/>
            <a:r>
              <a:rPr lang="en-US" b="1" i="1" dirty="0" smtClean="0"/>
              <a:t>Berry Aneurysm: Micro low mag H&amp;E section of basilar artery and adjacent a portion of the aneurysm which was at the posterior inferior </a:t>
            </a:r>
            <a:r>
              <a:rPr lang="en-US" b="1" i="1" dirty="0" err="1" smtClean="0"/>
              <a:t>cerebellar</a:t>
            </a:r>
            <a:r>
              <a:rPr lang="en-US" b="1" i="1" dirty="0" smtClean="0"/>
              <a:t> artery good photo to show lack of medial structures in wall of aneurysm</a:t>
            </a:r>
            <a:endParaRPr lang="en-US" b="1" i="1" dirty="0"/>
          </a:p>
        </p:txBody>
      </p:sp>
      <p:sp>
        <p:nvSpPr>
          <p:cNvPr id="8" name="TextBox 7"/>
          <p:cNvSpPr txBox="1"/>
          <p:nvPr/>
        </p:nvSpPr>
        <p:spPr>
          <a:xfrm>
            <a:off x="8143900" y="6572272"/>
            <a:ext cx="1000100" cy="285728"/>
          </a:xfrm>
          <a:prstGeom prst="rect">
            <a:avLst/>
          </a:prstGeom>
          <a:noFill/>
        </p:spPr>
        <p:txBody>
          <a:bodyPr wrap="square" rtlCol="0">
            <a:spAutoFit/>
          </a:bodyPr>
          <a:lstStyle/>
          <a:p>
            <a:r>
              <a:rPr lang="en-US" sz="1200" b="1" i="1" dirty="0" smtClean="0">
                <a:solidFill>
                  <a:srgbClr val="0000FF"/>
                </a:solidFill>
                <a:latin typeface="Goudy Old Style" pitchFamily="18" charset="0"/>
              </a:rPr>
              <a:t>CNS  Block</a:t>
            </a:r>
            <a:endParaRPr lang="en-US" sz="1200" b="1" i="1" dirty="0">
              <a:solidFill>
                <a:srgbClr val="0000FF"/>
              </a:solidFill>
              <a:latin typeface="Goudy Old Style" pitchFamily="18" charset="0"/>
            </a:endParaRPr>
          </a:p>
        </p:txBody>
      </p:sp>
      <p:sp>
        <p:nvSpPr>
          <p:cNvPr id="9" name="TextBox 8"/>
          <p:cNvSpPr txBox="1"/>
          <p:nvPr/>
        </p:nvSpPr>
        <p:spPr>
          <a:xfrm>
            <a:off x="0" y="6581001"/>
            <a:ext cx="1571604" cy="276999"/>
          </a:xfrm>
          <a:prstGeom prst="rect">
            <a:avLst/>
          </a:prstGeom>
          <a:noFill/>
        </p:spPr>
        <p:txBody>
          <a:bodyPr wrap="square" rtlCol="0">
            <a:spAutoFit/>
          </a:bodyPr>
          <a:lstStyle/>
          <a:p>
            <a:r>
              <a:rPr lang="en-US" sz="1200" b="1" i="1" dirty="0" smtClean="0">
                <a:solidFill>
                  <a:srgbClr val="0000FF"/>
                </a:solidFill>
                <a:latin typeface="Goudy Old Style" pitchFamily="18" charset="0"/>
              </a:rPr>
              <a:t>Pathology Dept, KSU</a:t>
            </a:r>
            <a:endParaRPr lang="en-US" sz="1200" b="1" i="1" dirty="0">
              <a:solidFill>
                <a:srgbClr val="0000FF"/>
              </a:solidFill>
              <a:latin typeface="Goudy Old Style" pitchFamily="18" charset="0"/>
            </a:endParaRPr>
          </a:p>
        </p:txBody>
      </p:sp>
    </p:spTree>
  </p:cSld>
  <p:clrMapOvr>
    <a:masterClrMapping/>
  </p:clrMapOvr>
  <p:transition spd="med">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057400" y="3048000"/>
            <a:ext cx="6172200" cy="990600"/>
          </a:xfrm>
        </p:spPr>
        <p:txBody>
          <a:bodyPr>
            <a:normAutofit fontScale="90000"/>
          </a:bodyPr>
          <a:lstStyle/>
          <a:p>
            <a:pPr algn="ctr"/>
            <a:r>
              <a:rPr lang="en-US" b="1" i="1" dirty="0" smtClean="0">
                <a:solidFill>
                  <a:schemeClr val="accent6">
                    <a:lumMod val="75000"/>
                  </a:schemeClr>
                </a:solidFill>
                <a:effectLst>
                  <a:outerShdw blurRad="38100" dist="38100" dir="2700000" algn="tl">
                    <a:srgbClr val="000000">
                      <a:alpha val="43137"/>
                    </a:srgbClr>
                  </a:outerShdw>
                </a:effectLst>
                <a:latin typeface="Aharoni" pitchFamily="2" charset="-79"/>
                <a:cs typeface="Aharoni" pitchFamily="2" charset="-79"/>
              </a:rPr>
              <a:t> Alzheimer disease</a:t>
            </a:r>
            <a:endParaRPr lang="en-US" b="1" i="1" dirty="0">
              <a:solidFill>
                <a:schemeClr val="accent6">
                  <a:lumMod val="75000"/>
                </a:schemeClr>
              </a:solidFill>
              <a:effectLst>
                <a:outerShdw blurRad="38100" dist="38100" dir="2700000" algn="tl">
                  <a:srgbClr val="000000">
                    <a:alpha val="43137"/>
                  </a:srgbClr>
                </a:outerShdw>
              </a:effectLst>
              <a:latin typeface="Aharoni" pitchFamily="2" charset="-79"/>
              <a:cs typeface="Aharoni" pitchFamily="2" charset="-79"/>
            </a:endParaRPr>
          </a:p>
        </p:txBody>
      </p:sp>
      <p:sp>
        <p:nvSpPr>
          <p:cNvPr id="3" name="TextBox 2"/>
          <p:cNvSpPr txBox="1"/>
          <p:nvPr/>
        </p:nvSpPr>
        <p:spPr>
          <a:xfrm>
            <a:off x="8143900" y="6572272"/>
            <a:ext cx="1000100" cy="285728"/>
          </a:xfrm>
          <a:prstGeom prst="rect">
            <a:avLst/>
          </a:prstGeom>
          <a:noFill/>
        </p:spPr>
        <p:txBody>
          <a:bodyPr wrap="square" rtlCol="0">
            <a:spAutoFit/>
          </a:bodyPr>
          <a:lstStyle/>
          <a:p>
            <a:r>
              <a:rPr lang="en-US" sz="1200" b="1" i="1" dirty="0" smtClean="0">
                <a:latin typeface="Goudy Old Style" pitchFamily="18" charset="0"/>
              </a:rPr>
              <a:t>CNS  Block</a:t>
            </a:r>
            <a:endParaRPr lang="en-US" sz="1200" b="1" i="1" dirty="0">
              <a:latin typeface="Goudy Old Style" pitchFamily="18" charset="0"/>
            </a:endParaRPr>
          </a:p>
        </p:txBody>
      </p:sp>
      <p:sp>
        <p:nvSpPr>
          <p:cNvPr id="5" name="TextBox 4"/>
          <p:cNvSpPr txBox="1"/>
          <p:nvPr/>
        </p:nvSpPr>
        <p:spPr>
          <a:xfrm>
            <a:off x="0" y="6581001"/>
            <a:ext cx="1571604" cy="276999"/>
          </a:xfrm>
          <a:prstGeom prst="rect">
            <a:avLst/>
          </a:prstGeom>
          <a:noFill/>
        </p:spPr>
        <p:txBody>
          <a:bodyPr wrap="square" rtlCol="0">
            <a:spAutoFit/>
          </a:bodyPr>
          <a:lstStyle/>
          <a:p>
            <a:r>
              <a:rPr lang="en-US" sz="1200" b="1" i="1" dirty="0" smtClean="0">
                <a:latin typeface="Goudy Old Style" pitchFamily="18" charset="0"/>
              </a:rPr>
              <a:t>Pathology Dept, KSU</a:t>
            </a:r>
            <a:endParaRPr lang="en-US" sz="1200" b="1" i="1" dirty="0">
              <a:latin typeface="Goudy Old Style" pitchFamily="18" charset="0"/>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1948" y="762000"/>
            <a:ext cx="8175852" cy="5544616"/>
          </a:xfrm>
        </p:spPr>
        <p:txBody>
          <a:bodyPr>
            <a:normAutofit/>
          </a:bodyPr>
          <a:lstStyle/>
          <a:p>
            <a:pPr>
              <a:lnSpc>
                <a:spcPct val="150000"/>
              </a:lnSpc>
            </a:pPr>
            <a:r>
              <a:rPr lang="en-US" b="1" i="1" dirty="0" smtClean="0"/>
              <a:t>A 85 years old man complains of progressive loss of memory, disorientation and alterations in mood and behavior since 20 years. He was admitted to hospital because he was disabled and immobile and he died in hospital after one week of admission. Autopsy was done and the brain cortex  was found to be atrophied. </a:t>
            </a:r>
          </a:p>
          <a:p>
            <a:pPr>
              <a:lnSpc>
                <a:spcPct val="150000"/>
              </a:lnSpc>
            </a:pPr>
            <a:endParaRPr lang="en-US" sz="100" b="1" i="1" dirty="0" smtClean="0"/>
          </a:p>
          <a:p>
            <a:pPr>
              <a:lnSpc>
                <a:spcPct val="150000"/>
              </a:lnSpc>
            </a:pPr>
            <a:r>
              <a:rPr lang="en-US" sz="3500" b="1" i="1" dirty="0" smtClean="0">
                <a:solidFill>
                  <a:srgbClr val="000099"/>
                </a:solidFill>
              </a:rPr>
              <a:t>    </a:t>
            </a:r>
            <a:r>
              <a:rPr lang="en-US" sz="3200" b="1" i="1" dirty="0" smtClean="0">
                <a:solidFill>
                  <a:srgbClr val="000099"/>
                </a:solidFill>
              </a:rPr>
              <a:t>What is your diagnosis ? </a:t>
            </a:r>
            <a:endParaRPr lang="en-US" sz="3500" b="1" i="1" dirty="0">
              <a:solidFill>
                <a:srgbClr val="000099"/>
              </a:solidFill>
            </a:endParaRPr>
          </a:p>
        </p:txBody>
      </p:sp>
      <p:sp>
        <p:nvSpPr>
          <p:cNvPr id="4" name="Rectangle 3"/>
          <p:cNvSpPr/>
          <p:nvPr/>
        </p:nvSpPr>
        <p:spPr>
          <a:xfrm>
            <a:off x="939016" y="701085"/>
            <a:ext cx="1721625" cy="523220"/>
          </a:xfrm>
          <a:prstGeom prst="rect">
            <a:avLst/>
          </a:prstGeom>
        </p:spPr>
        <p:txBody>
          <a:bodyPr wrap="none">
            <a:spAutoFit/>
          </a:bodyPr>
          <a:lstStyle/>
          <a:p>
            <a:pPr marL="438912" lvl="0" indent="-320040">
              <a:buClr>
                <a:srgbClr val="F0AD00"/>
              </a:buClr>
              <a:buSzPct val="80000"/>
            </a:pPr>
            <a:r>
              <a:rPr lang="en-US" sz="2800" b="1" i="1" u="sng" dirty="0" smtClean="0">
                <a:solidFill>
                  <a:schemeClr val="accent6">
                    <a:lumMod val="75000"/>
                  </a:schemeClr>
                </a:solidFill>
                <a:effectLst>
                  <a:outerShdw blurRad="38100" dist="38100" dir="2700000" algn="tl">
                    <a:srgbClr val="000000">
                      <a:alpha val="43137"/>
                    </a:srgbClr>
                  </a:outerShdw>
                </a:effectLst>
              </a:rPr>
              <a:t>CASE   5 :</a:t>
            </a:r>
          </a:p>
        </p:txBody>
      </p:sp>
      <p:sp>
        <p:nvSpPr>
          <p:cNvPr id="5" name="TextBox 4"/>
          <p:cNvSpPr txBox="1"/>
          <p:nvPr/>
        </p:nvSpPr>
        <p:spPr>
          <a:xfrm>
            <a:off x="8143900" y="6572272"/>
            <a:ext cx="1000100" cy="285728"/>
          </a:xfrm>
          <a:prstGeom prst="rect">
            <a:avLst/>
          </a:prstGeom>
          <a:noFill/>
        </p:spPr>
        <p:txBody>
          <a:bodyPr wrap="square" rtlCol="0">
            <a:spAutoFit/>
          </a:bodyPr>
          <a:lstStyle/>
          <a:p>
            <a:r>
              <a:rPr lang="en-US" sz="1200" b="1" i="1" dirty="0" smtClean="0">
                <a:solidFill>
                  <a:srgbClr val="0000FF"/>
                </a:solidFill>
                <a:latin typeface="Goudy Old Style" pitchFamily="18" charset="0"/>
              </a:rPr>
              <a:t>CNS  Block</a:t>
            </a:r>
            <a:endParaRPr lang="en-US" sz="1200" b="1" i="1" dirty="0">
              <a:solidFill>
                <a:srgbClr val="0000FF"/>
              </a:solidFill>
              <a:latin typeface="Goudy Old Style" pitchFamily="18" charset="0"/>
            </a:endParaRPr>
          </a:p>
        </p:txBody>
      </p:sp>
      <p:sp>
        <p:nvSpPr>
          <p:cNvPr id="6" name="TextBox 5"/>
          <p:cNvSpPr txBox="1"/>
          <p:nvPr/>
        </p:nvSpPr>
        <p:spPr>
          <a:xfrm>
            <a:off x="0" y="6581001"/>
            <a:ext cx="1571604" cy="276999"/>
          </a:xfrm>
          <a:prstGeom prst="rect">
            <a:avLst/>
          </a:prstGeom>
          <a:noFill/>
        </p:spPr>
        <p:txBody>
          <a:bodyPr wrap="square" rtlCol="0">
            <a:spAutoFit/>
          </a:bodyPr>
          <a:lstStyle/>
          <a:p>
            <a:r>
              <a:rPr lang="en-US" sz="1200" b="1" i="1" dirty="0" smtClean="0">
                <a:solidFill>
                  <a:srgbClr val="0000FF"/>
                </a:solidFill>
                <a:latin typeface="Goudy Old Style" pitchFamily="18" charset="0"/>
              </a:rPr>
              <a:t>Pathology Dept, KSU</a:t>
            </a:r>
            <a:endParaRPr lang="en-US" sz="1200" b="1" i="1" dirty="0">
              <a:solidFill>
                <a:srgbClr val="0000FF"/>
              </a:solidFill>
              <a:latin typeface="Goudy Old Style" pitchFamily="18"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21858" name="Picture 2" descr="In an article written on July 24, 2012, a new class of drugs was developed to solve issues concerning Alzheimer&amp;#8217;s disease, Parkinson&amp;#8217;s disease, multiple sclerosis, and traumatic brain injury by reducing the inflamation caused by these problems in the brain. This neuroinflammation is highly believed to be a major factor of many degenerative brain conditions. Studies show that this new class of drugs, referred to as MW151 and MW189, can prevent the full-blown development of Alzheimer&amp;#8217;s disease in a mouse that was genetically engineered to develop this disease if taken early enough. Results showed that cytokine levels returned to normal and brain synapses were functioning properly in laboratory mice when the drugs were taken before Alzheimer&amp;#8217;s memory changes are at a late stage. &#10;MW151 and MW189 works by preventing the overproduction of proinflammatory cytokines, a type of brain protein. The overproduction of cytokine can cause the synapses of the brain to misfire, thus damaging the cortex and hippocampus responsible for memory storage and decision-making. &#10;In previous studies, the same drug reduced the damage caused by traumatic brain injury and prevented the development of multiple sclerosis. Multiple sclerosis is caused by the damage of protective covering of nerve cells called the myelin sheath when the body&amp;#8217;s own immune cells attack the nervous system, which then leads to the inflammation of anywhere on the brain, optic nerve, or spinal cord. In the case with multiple sclerosis, MW151 successfully inhibited the development of the disease in laboratory mice when taken orally. Now there are ongoing studies using lab mice to determine if MW151 can also prevent multiple sclerosis from reoccurring. &#10;With traumatic brain injury, the glial cells in the brain become hyperactive over time and release a continuous stream of proinflammatory cytokines that eventually lead to epilepsy and cognitive impairment. However, researchers found that if MW151 is given three to six hours after the injury, it inhibits glial activation, preventing the uncontrollable release of proinflammatory cytokines. This in turn minimizes the risk of epileptic seizures. &#10;This new class of drugs have shown promising results and a possible solution for preventing brain-related diseases and injuries in humans from developing or becoming worse. This may bring us closer to finding a permanent solution - a cure for these neurological problems. ">
            <a:hlinkClick r:id="rId2"/>
          </p:cNvPr>
          <p:cNvPicPr>
            <a:picLocks noChangeAspect="1" noChangeArrowheads="1"/>
          </p:cNvPicPr>
          <p:nvPr/>
        </p:nvPicPr>
        <p:blipFill>
          <a:blip r:embed="rId3" cstate="print"/>
          <a:srcRect/>
          <a:stretch>
            <a:fillRect/>
          </a:stretch>
        </p:blipFill>
        <p:spPr bwMode="auto">
          <a:xfrm>
            <a:off x="1691680" y="1124744"/>
            <a:ext cx="5400600" cy="5302411"/>
          </a:xfrm>
          <a:prstGeom prst="rect">
            <a:avLst/>
          </a:prstGeom>
          <a:noFill/>
        </p:spPr>
      </p:pic>
      <p:sp>
        <p:nvSpPr>
          <p:cNvPr id="3" name="Rounded Rectangle 2"/>
          <p:cNvSpPr/>
          <p:nvPr/>
        </p:nvSpPr>
        <p:spPr>
          <a:xfrm>
            <a:off x="1331640" y="260648"/>
            <a:ext cx="5904656" cy="504056"/>
          </a:xfrm>
          <a:prstGeom prst="roundRect">
            <a:avLst/>
          </a:prstGeom>
          <a:solidFill>
            <a:srgbClr val="CC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effectLst>
                  <a:outerShdw blurRad="38100" dist="38100" dir="2700000" algn="tl">
                    <a:srgbClr val="000000">
                      <a:alpha val="43137"/>
                    </a:srgbClr>
                  </a:outerShdw>
                </a:effectLst>
              </a:rPr>
              <a:t>Healthy Brain </a:t>
            </a:r>
            <a:r>
              <a:rPr lang="en-US" sz="2400" b="1" i="1" dirty="0" err="1" smtClean="0">
                <a:effectLst>
                  <a:outerShdw blurRad="38100" dist="38100" dir="2700000" algn="tl">
                    <a:srgbClr val="000000">
                      <a:alpha val="43137"/>
                    </a:srgbClr>
                  </a:outerShdw>
                </a:effectLst>
              </a:rPr>
              <a:t>vs</a:t>
            </a:r>
            <a:r>
              <a:rPr lang="en-US" sz="2400" b="1" i="1" dirty="0" smtClean="0">
                <a:effectLst>
                  <a:outerShdw blurRad="38100" dist="38100" dir="2700000" algn="tl">
                    <a:srgbClr val="000000">
                      <a:alpha val="43137"/>
                    </a:srgbClr>
                  </a:outerShdw>
                </a:effectLst>
              </a:rPr>
              <a:t> Alzheimer’s Brain</a:t>
            </a:r>
            <a:endParaRPr lang="en-US" sz="2400" b="1" i="1" dirty="0">
              <a:effectLst>
                <a:outerShdw blurRad="38100" dist="38100" dir="2700000" algn="tl">
                  <a:srgbClr val="000000">
                    <a:alpha val="43137"/>
                  </a:srgbClr>
                </a:outerShdw>
              </a:effectLst>
            </a:endParaRPr>
          </a:p>
        </p:txBody>
      </p:sp>
      <p:sp>
        <p:nvSpPr>
          <p:cNvPr id="4" name="TextBox 3"/>
          <p:cNvSpPr txBox="1"/>
          <p:nvPr/>
        </p:nvSpPr>
        <p:spPr>
          <a:xfrm>
            <a:off x="8143900" y="6572272"/>
            <a:ext cx="1000100" cy="285728"/>
          </a:xfrm>
          <a:prstGeom prst="rect">
            <a:avLst/>
          </a:prstGeom>
          <a:noFill/>
        </p:spPr>
        <p:txBody>
          <a:bodyPr wrap="square" rtlCol="0">
            <a:spAutoFit/>
          </a:bodyPr>
          <a:lstStyle/>
          <a:p>
            <a:r>
              <a:rPr lang="en-US" sz="1200" b="1" i="1" dirty="0" smtClean="0">
                <a:solidFill>
                  <a:srgbClr val="0000FF"/>
                </a:solidFill>
                <a:latin typeface="Goudy Old Style" pitchFamily="18" charset="0"/>
              </a:rPr>
              <a:t>CNS  Block</a:t>
            </a:r>
            <a:endParaRPr lang="en-US" sz="1200" b="1" i="1" dirty="0">
              <a:solidFill>
                <a:srgbClr val="0000FF"/>
              </a:solidFill>
              <a:latin typeface="Goudy Old Style" pitchFamily="18" charset="0"/>
            </a:endParaRPr>
          </a:p>
        </p:txBody>
      </p:sp>
      <p:sp>
        <p:nvSpPr>
          <p:cNvPr id="5" name="TextBox 4"/>
          <p:cNvSpPr txBox="1"/>
          <p:nvPr/>
        </p:nvSpPr>
        <p:spPr>
          <a:xfrm>
            <a:off x="0" y="6581001"/>
            <a:ext cx="1571604" cy="276999"/>
          </a:xfrm>
          <a:prstGeom prst="rect">
            <a:avLst/>
          </a:prstGeom>
          <a:noFill/>
        </p:spPr>
        <p:txBody>
          <a:bodyPr wrap="square" rtlCol="0">
            <a:spAutoFit/>
          </a:bodyPr>
          <a:lstStyle/>
          <a:p>
            <a:r>
              <a:rPr lang="en-US" sz="1200" b="1" i="1" dirty="0" smtClean="0">
                <a:solidFill>
                  <a:srgbClr val="0000FF"/>
                </a:solidFill>
                <a:latin typeface="Goudy Old Style" pitchFamily="18" charset="0"/>
              </a:rPr>
              <a:t>Pathology Dept, KSU</a:t>
            </a:r>
            <a:endParaRPr lang="en-US" sz="1200" b="1" i="1" dirty="0">
              <a:solidFill>
                <a:srgbClr val="0000FF"/>
              </a:solidFill>
              <a:latin typeface="Goudy Old Style" pitchFamily="18" charset="0"/>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2289" name="Picture 1"/>
          <p:cNvPicPr>
            <a:picLocks noChangeAspect="1" noChangeArrowheads="1"/>
          </p:cNvPicPr>
          <p:nvPr/>
        </p:nvPicPr>
        <p:blipFill>
          <a:blip r:embed="rId3" cstate="print"/>
          <a:srcRect/>
          <a:stretch>
            <a:fillRect/>
          </a:stretch>
        </p:blipFill>
        <p:spPr bwMode="auto">
          <a:xfrm>
            <a:off x="611560" y="980728"/>
            <a:ext cx="7704856" cy="4594076"/>
          </a:xfrm>
          <a:prstGeom prst="rect">
            <a:avLst/>
          </a:prstGeom>
          <a:noFill/>
          <a:ln w="9525">
            <a:noFill/>
            <a:miter lim="800000"/>
            <a:headEnd/>
            <a:tailEnd/>
          </a:ln>
        </p:spPr>
      </p:pic>
      <p:sp>
        <p:nvSpPr>
          <p:cNvPr id="4" name="TextBox 3"/>
          <p:cNvSpPr txBox="1"/>
          <p:nvPr/>
        </p:nvSpPr>
        <p:spPr>
          <a:xfrm>
            <a:off x="755576" y="5746030"/>
            <a:ext cx="7200800" cy="923330"/>
          </a:xfrm>
          <a:prstGeom prst="rect">
            <a:avLst/>
          </a:prstGeom>
          <a:noFill/>
        </p:spPr>
        <p:txBody>
          <a:bodyPr wrap="square" rtlCol="0">
            <a:spAutoFit/>
          </a:bodyPr>
          <a:lstStyle/>
          <a:p>
            <a:pPr algn="ctr"/>
            <a:r>
              <a:rPr lang="en-US" b="1" i="1" dirty="0" smtClean="0"/>
              <a:t>Alzheimer disease: A. Normal Brain – B. The brain of a patient with Alzheimer shows cortical atrophy with thin </a:t>
            </a:r>
            <a:r>
              <a:rPr lang="en-US" b="1" i="1" dirty="0" err="1" smtClean="0"/>
              <a:t>gyri</a:t>
            </a:r>
            <a:r>
              <a:rPr lang="en-US" b="1" i="1" dirty="0" smtClean="0"/>
              <a:t> and prominent </a:t>
            </a:r>
            <a:r>
              <a:rPr lang="en-US" b="1" i="1" dirty="0" err="1" smtClean="0"/>
              <a:t>sulci</a:t>
            </a:r>
            <a:r>
              <a:rPr lang="en-US" b="1" i="1" dirty="0" smtClean="0"/>
              <a:t> </a:t>
            </a:r>
            <a:endParaRPr lang="en-US" b="1" i="1" dirty="0"/>
          </a:p>
        </p:txBody>
      </p:sp>
      <p:sp>
        <p:nvSpPr>
          <p:cNvPr id="5" name="Rounded Rectangle 4"/>
          <p:cNvSpPr/>
          <p:nvPr/>
        </p:nvSpPr>
        <p:spPr>
          <a:xfrm>
            <a:off x="1043608" y="260648"/>
            <a:ext cx="6984776" cy="504056"/>
          </a:xfrm>
          <a:prstGeom prst="roundRect">
            <a:avLst/>
          </a:prstGeom>
          <a:solidFill>
            <a:srgbClr val="CC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effectLst>
                  <a:outerShdw blurRad="38100" dist="38100" dir="2700000" algn="tl">
                    <a:srgbClr val="000000">
                      <a:alpha val="43137"/>
                    </a:srgbClr>
                  </a:outerShdw>
                </a:effectLst>
              </a:rPr>
              <a:t>Healthy Brain </a:t>
            </a:r>
            <a:r>
              <a:rPr lang="en-US" sz="2400" b="1" i="1" dirty="0" err="1" smtClean="0">
                <a:effectLst>
                  <a:outerShdw blurRad="38100" dist="38100" dir="2700000" algn="tl">
                    <a:srgbClr val="000000">
                      <a:alpha val="43137"/>
                    </a:srgbClr>
                  </a:outerShdw>
                </a:effectLst>
              </a:rPr>
              <a:t>vs</a:t>
            </a:r>
            <a:r>
              <a:rPr lang="en-US" sz="2400" b="1" i="1" dirty="0" smtClean="0">
                <a:effectLst>
                  <a:outerShdw blurRad="38100" dist="38100" dir="2700000" algn="tl">
                    <a:srgbClr val="000000">
                      <a:alpha val="43137"/>
                    </a:srgbClr>
                  </a:outerShdw>
                </a:effectLst>
              </a:rPr>
              <a:t> Alzheimer’s Brain - Gross</a:t>
            </a:r>
            <a:endParaRPr lang="en-US" sz="2400" b="1" i="1" dirty="0">
              <a:effectLst>
                <a:outerShdw blurRad="38100" dist="38100" dir="2700000" algn="tl">
                  <a:srgbClr val="000000">
                    <a:alpha val="43137"/>
                  </a:srgbClr>
                </a:outerShdw>
              </a:effectLst>
            </a:endParaRPr>
          </a:p>
        </p:txBody>
      </p:sp>
      <p:sp>
        <p:nvSpPr>
          <p:cNvPr id="6" name="TextBox 5"/>
          <p:cNvSpPr txBox="1"/>
          <p:nvPr/>
        </p:nvSpPr>
        <p:spPr>
          <a:xfrm>
            <a:off x="8143900" y="6572272"/>
            <a:ext cx="1000100" cy="285728"/>
          </a:xfrm>
          <a:prstGeom prst="rect">
            <a:avLst/>
          </a:prstGeom>
          <a:noFill/>
        </p:spPr>
        <p:txBody>
          <a:bodyPr wrap="square" rtlCol="0">
            <a:spAutoFit/>
          </a:bodyPr>
          <a:lstStyle/>
          <a:p>
            <a:r>
              <a:rPr lang="en-US" sz="1200" b="1" i="1" dirty="0" smtClean="0">
                <a:solidFill>
                  <a:srgbClr val="0000FF"/>
                </a:solidFill>
                <a:latin typeface="Goudy Old Style" pitchFamily="18" charset="0"/>
              </a:rPr>
              <a:t>CNS  Block</a:t>
            </a:r>
            <a:endParaRPr lang="en-US" sz="1200" b="1" i="1" dirty="0">
              <a:solidFill>
                <a:srgbClr val="0000FF"/>
              </a:solidFill>
              <a:latin typeface="Goudy Old Style" pitchFamily="18" charset="0"/>
            </a:endParaRPr>
          </a:p>
        </p:txBody>
      </p:sp>
      <p:sp>
        <p:nvSpPr>
          <p:cNvPr id="7" name="TextBox 6"/>
          <p:cNvSpPr txBox="1"/>
          <p:nvPr/>
        </p:nvSpPr>
        <p:spPr>
          <a:xfrm>
            <a:off x="0" y="6581001"/>
            <a:ext cx="1571604" cy="276999"/>
          </a:xfrm>
          <a:prstGeom prst="rect">
            <a:avLst/>
          </a:prstGeom>
          <a:noFill/>
        </p:spPr>
        <p:txBody>
          <a:bodyPr wrap="square" rtlCol="0">
            <a:spAutoFit/>
          </a:bodyPr>
          <a:lstStyle/>
          <a:p>
            <a:r>
              <a:rPr lang="en-US" sz="1200" b="1" i="1" dirty="0" smtClean="0">
                <a:solidFill>
                  <a:srgbClr val="0000FF"/>
                </a:solidFill>
                <a:latin typeface="Goudy Old Style" pitchFamily="18" charset="0"/>
              </a:rPr>
              <a:t>Pathology Dept, KSU</a:t>
            </a:r>
            <a:endParaRPr lang="en-US" sz="1200" b="1" i="1" dirty="0">
              <a:solidFill>
                <a:srgbClr val="0000FF"/>
              </a:solidFill>
              <a:latin typeface="Goudy Old Style" pitchFamily="18" charset="0"/>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24930" name="Picture 2" descr="http://library.med.utah.edu/WebPath/jpeg5/CNS088.jpg"/>
          <p:cNvPicPr>
            <a:picLocks noChangeAspect="1" noChangeArrowheads="1"/>
          </p:cNvPicPr>
          <p:nvPr/>
        </p:nvPicPr>
        <p:blipFill>
          <a:blip r:embed="rId2" cstate="print"/>
          <a:srcRect/>
          <a:stretch>
            <a:fillRect/>
          </a:stretch>
        </p:blipFill>
        <p:spPr bwMode="auto">
          <a:xfrm>
            <a:off x="1475656" y="980728"/>
            <a:ext cx="6096744" cy="4176464"/>
          </a:xfrm>
          <a:prstGeom prst="rect">
            <a:avLst/>
          </a:prstGeom>
          <a:noFill/>
        </p:spPr>
      </p:pic>
      <p:sp>
        <p:nvSpPr>
          <p:cNvPr id="5" name="Rounded Rectangle 4"/>
          <p:cNvSpPr/>
          <p:nvPr/>
        </p:nvSpPr>
        <p:spPr>
          <a:xfrm>
            <a:off x="2339752" y="260648"/>
            <a:ext cx="4536504" cy="504056"/>
          </a:xfrm>
          <a:prstGeom prst="roundRect">
            <a:avLst/>
          </a:prstGeom>
          <a:solidFill>
            <a:srgbClr val="CC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effectLst>
                  <a:outerShdw blurRad="38100" dist="38100" dir="2700000" algn="tl">
                    <a:srgbClr val="000000">
                      <a:alpha val="43137"/>
                    </a:srgbClr>
                  </a:outerShdw>
                </a:effectLst>
              </a:rPr>
              <a:t>Alzheimer’s Brain - Gross</a:t>
            </a:r>
            <a:endParaRPr lang="en-US" sz="2400" b="1" i="1" dirty="0">
              <a:effectLst>
                <a:outerShdw blurRad="38100" dist="38100" dir="2700000" algn="tl">
                  <a:srgbClr val="000000">
                    <a:alpha val="43137"/>
                  </a:srgbClr>
                </a:outerShdw>
              </a:effectLst>
            </a:endParaRPr>
          </a:p>
        </p:txBody>
      </p:sp>
      <p:sp>
        <p:nvSpPr>
          <p:cNvPr id="6" name="Rectangle 5"/>
          <p:cNvSpPr/>
          <p:nvPr/>
        </p:nvSpPr>
        <p:spPr>
          <a:xfrm>
            <a:off x="1475656" y="5264040"/>
            <a:ext cx="6192688" cy="1477328"/>
          </a:xfrm>
          <a:prstGeom prst="rect">
            <a:avLst/>
          </a:prstGeom>
        </p:spPr>
        <p:txBody>
          <a:bodyPr wrap="square">
            <a:spAutoFit/>
          </a:bodyPr>
          <a:lstStyle/>
          <a:p>
            <a:pPr algn="ctr"/>
            <a:r>
              <a:rPr lang="en-US" b="1" i="1" dirty="0" smtClean="0"/>
              <a:t>The cerebral atrophy seen here mainly in the frontal and parietal regions is characterized by narrowed </a:t>
            </a:r>
            <a:r>
              <a:rPr lang="en-US" b="1" i="1" dirty="0" err="1" smtClean="0"/>
              <a:t>gyri</a:t>
            </a:r>
            <a:r>
              <a:rPr lang="en-US" b="1" i="1" dirty="0" smtClean="0"/>
              <a:t> and widened </a:t>
            </a:r>
            <a:r>
              <a:rPr lang="en-US" b="1" i="1" dirty="0" err="1" smtClean="0"/>
              <a:t>sulci</a:t>
            </a:r>
            <a:r>
              <a:rPr lang="en-US" b="1" i="1" dirty="0" smtClean="0"/>
              <a:t>. The atrophy seen here was due to senile dementia of the Alzheimer's type (Alzheimer's disease).</a:t>
            </a:r>
            <a:endParaRPr lang="en-US" b="1" i="1" dirty="0"/>
          </a:p>
        </p:txBody>
      </p:sp>
      <p:sp>
        <p:nvSpPr>
          <p:cNvPr id="7" name="TextBox 6"/>
          <p:cNvSpPr txBox="1"/>
          <p:nvPr/>
        </p:nvSpPr>
        <p:spPr>
          <a:xfrm>
            <a:off x="8143900" y="6572272"/>
            <a:ext cx="1000100" cy="285728"/>
          </a:xfrm>
          <a:prstGeom prst="rect">
            <a:avLst/>
          </a:prstGeom>
          <a:noFill/>
        </p:spPr>
        <p:txBody>
          <a:bodyPr wrap="square" rtlCol="0">
            <a:spAutoFit/>
          </a:bodyPr>
          <a:lstStyle/>
          <a:p>
            <a:r>
              <a:rPr lang="en-US" sz="1200" b="1" i="1" dirty="0" smtClean="0">
                <a:solidFill>
                  <a:srgbClr val="0000FF"/>
                </a:solidFill>
                <a:latin typeface="Goudy Old Style" pitchFamily="18" charset="0"/>
              </a:rPr>
              <a:t>CNS  Block</a:t>
            </a:r>
            <a:endParaRPr lang="en-US" sz="1200" b="1" i="1" dirty="0">
              <a:solidFill>
                <a:srgbClr val="0000FF"/>
              </a:solidFill>
              <a:latin typeface="Goudy Old Style" pitchFamily="18" charset="0"/>
            </a:endParaRPr>
          </a:p>
        </p:txBody>
      </p:sp>
      <p:sp>
        <p:nvSpPr>
          <p:cNvPr id="8" name="TextBox 7"/>
          <p:cNvSpPr txBox="1"/>
          <p:nvPr/>
        </p:nvSpPr>
        <p:spPr>
          <a:xfrm>
            <a:off x="0" y="6581001"/>
            <a:ext cx="1571604" cy="276999"/>
          </a:xfrm>
          <a:prstGeom prst="rect">
            <a:avLst/>
          </a:prstGeom>
          <a:noFill/>
        </p:spPr>
        <p:txBody>
          <a:bodyPr wrap="square" rtlCol="0">
            <a:spAutoFit/>
          </a:bodyPr>
          <a:lstStyle/>
          <a:p>
            <a:r>
              <a:rPr lang="en-US" sz="1200" b="1" i="1" dirty="0" smtClean="0">
                <a:solidFill>
                  <a:srgbClr val="0000FF"/>
                </a:solidFill>
                <a:latin typeface="Goudy Old Style" pitchFamily="18" charset="0"/>
              </a:rPr>
              <a:t>Pathology Dept, KSU</a:t>
            </a:r>
            <a:endParaRPr lang="en-US" sz="1200" b="1" i="1" dirty="0">
              <a:solidFill>
                <a:srgbClr val="0000FF"/>
              </a:solidFill>
              <a:latin typeface="Goudy Old Style" pitchFamily="18" charset="0"/>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srcRect/>
          <a:stretch>
            <a:fillRect/>
          </a:stretch>
        </p:blipFill>
        <p:spPr bwMode="auto">
          <a:xfrm>
            <a:off x="381000" y="964904"/>
            <a:ext cx="8153400" cy="5435932"/>
          </a:xfrm>
          <a:prstGeom prst="rect">
            <a:avLst/>
          </a:prstGeom>
          <a:noFill/>
          <a:ln w="12700">
            <a:solidFill>
              <a:schemeClr val="tx1"/>
            </a:solidFill>
            <a:miter lim="800000"/>
            <a:headEnd/>
            <a:tailEnd/>
          </a:ln>
        </p:spPr>
      </p:pic>
      <p:sp>
        <p:nvSpPr>
          <p:cNvPr id="5" name="TextBox 4"/>
          <p:cNvSpPr txBox="1"/>
          <p:nvPr/>
        </p:nvSpPr>
        <p:spPr>
          <a:xfrm>
            <a:off x="1403648" y="6488668"/>
            <a:ext cx="6192688" cy="369332"/>
          </a:xfrm>
          <a:prstGeom prst="rect">
            <a:avLst/>
          </a:prstGeom>
          <a:noFill/>
        </p:spPr>
        <p:txBody>
          <a:bodyPr wrap="square" rtlCol="0">
            <a:spAutoFit/>
          </a:bodyPr>
          <a:lstStyle/>
          <a:p>
            <a:pPr algn="ctr"/>
            <a:r>
              <a:rPr lang="en-US" b="1" i="1" dirty="0" smtClean="0"/>
              <a:t>Microscopic lesions of Alzheimer disease</a:t>
            </a:r>
            <a:endParaRPr lang="en-US" b="1" i="1" dirty="0"/>
          </a:p>
        </p:txBody>
      </p:sp>
      <p:sp>
        <p:nvSpPr>
          <p:cNvPr id="6" name="Rounded Rectangle 5"/>
          <p:cNvSpPr/>
          <p:nvPr/>
        </p:nvSpPr>
        <p:spPr>
          <a:xfrm>
            <a:off x="1691680" y="332656"/>
            <a:ext cx="5616624" cy="504056"/>
          </a:xfrm>
          <a:prstGeom prst="roundRect">
            <a:avLst/>
          </a:prstGeom>
          <a:solidFill>
            <a:srgbClr val="CC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t>Alzheimer's disease  - Illustration</a:t>
            </a:r>
            <a:endParaRPr lang="en-US" sz="2400" dirty="0"/>
          </a:p>
        </p:txBody>
      </p:sp>
      <p:sp>
        <p:nvSpPr>
          <p:cNvPr id="7" name="TextBox 6"/>
          <p:cNvSpPr txBox="1"/>
          <p:nvPr/>
        </p:nvSpPr>
        <p:spPr>
          <a:xfrm>
            <a:off x="8143900" y="6572272"/>
            <a:ext cx="1000100" cy="285728"/>
          </a:xfrm>
          <a:prstGeom prst="rect">
            <a:avLst/>
          </a:prstGeom>
          <a:noFill/>
        </p:spPr>
        <p:txBody>
          <a:bodyPr wrap="square" rtlCol="0">
            <a:spAutoFit/>
          </a:bodyPr>
          <a:lstStyle/>
          <a:p>
            <a:r>
              <a:rPr lang="en-US" sz="1200" b="1" i="1" dirty="0" smtClean="0">
                <a:solidFill>
                  <a:srgbClr val="0000FF"/>
                </a:solidFill>
                <a:latin typeface="Goudy Old Style" pitchFamily="18" charset="0"/>
              </a:rPr>
              <a:t>CNS  Block</a:t>
            </a:r>
            <a:endParaRPr lang="en-US" sz="1200" b="1" i="1" dirty="0">
              <a:solidFill>
                <a:srgbClr val="0000FF"/>
              </a:solidFill>
              <a:latin typeface="Goudy Old Style" pitchFamily="18" charset="0"/>
            </a:endParaRPr>
          </a:p>
        </p:txBody>
      </p:sp>
      <p:sp>
        <p:nvSpPr>
          <p:cNvPr id="8" name="TextBox 7"/>
          <p:cNvSpPr txBox="1"/>
          <p:nvPr/>
        </p:nvSpPr>
        <p:spPr>
          <a:xfrm>
            <a:off x="0" y="6581001"/>
            <a:ext cx="1571604" cy="276999"/>
          </a:xfrm>
          <a:prstGeom prst="rect">
            <a:avLst/>
          </a:prstGeom>
          <a:noFill/>
        </p:spPr>
        <p:txBody>
          <a:bodyPr wrap="square" rtlCol="0">
            <a:spAutoFit/>
          </a:bodyPr>
          <a:lstStyle/>
          <a:p>
            <a:r>
              <a:rPr lang="en-US" sz="1200" b="1" i="1" dirty="0" smtClean="0">
                <a:solidFill>
                  <a:srgbClr val="0000FF"/>
                </a:solidFill>
                <a:latin typeface="Goudy Old Style" pitchFamily="18" charset="0"/>
              </a:rPr>
              <a:t>Pathology Dept, KSU</a:t>
            </a:r>
            <a:endParaRPr lang="en-US" sz="1200" b="1" i="1" dirty="0">
              <a:solidFill>
                <a:srgbClr val="0000FF"/>
              </a:solidFill>
              <a:latin typeface="Goudy Old Style" pitchFamily="18" charset="0"/>
            </a:endParaRPr>
          </a:p>
        </p:txBody>
      </p:sp>
      <p:sp>
        <p:nvSpPr>
          <p:cNvPr id="9" name="TextBox 8"/>
          <p:cNvSpPr txBox="1"/>
          <p:nvPr/>
        </p:nvSpPr>
        <p:spPr>
          <a:xfrm>
            <a:off x="1227450" y="3124200"/>
            <a:ext cx="1253869" cy="923330"/>
          </a:xfrm>
          <a:prstGeom prst="rect">
            <a:avLst/>
          </a:prstGeom>
          <a:noFill/>
          <a:ln w="38100">
            <a:solidFill>
              <a:srgbClr val="FF0000"/>
            </a:solidFill>
          </a:ln>
        </p:spPr>
        <p:txBody>
          <a:bodyPr wrap="none" rtlCol="0">
            <a:spAutoFit/>
          </a:bodyPr>
          <a:lstStyle/>
          <a:p>
            <a:r>
              <a:rPr lang="en-US" dirty="0" smtClean="0"/>
              <a:t>                       </a:t>
            </a:r>
          </a:p>
          <a:p>
            <a:endParaRPr lang="en-US" dirty="0" smtClean="0"/>
          </a:p>
          <a:p>
            <a:r>
              <a:rPr lang="en-US" dirty="0" smtClean="0"/>
              <a:t>                </a:t>
            </a:r>
            <a:endParaRPr lang="en-US" dirty="0"/>
          </a:p>
        </p:txBody>
      </p:sp>
      <p:sp>
        <p:nvSpPr>
          <p:cNvPr id="10" name="TextBox 9"/>
          <p:cNvSpPr txBox="1"/>
          <p:nvPr/>
        </p:nvSpPr>
        <p:spPr>
          <a:xfrm>
            <a:off x="2057400" y="4135362"/>
            <a:ext cx="1718740" cy="646331"/>
          </a:xfrm>
          <a:prstGeom prst="rect">
            <a:avLst/>
          </a:prstGeom>
          <a:noFill/>
          <a:ln w="38100">
            <a:solidFill>
              <a:srgbClr val="FF0000"/>
            </a:solidFill>
          </a:ln>
        </p:spPr>
        <p:txBody>
          <a:bodyPr wrap="none" rtlCol="0">
            <a:spAutoFit/>
          </a:bodyPr>
          <a:lstStyle/>
          <a:p>
            <a:r>
              <a:rPr lang="en-US" dirty="0" smtClean="0"/>
              <a:t>                          </a:t>
            </a:r>
          </a:p>
          <a:p>
            <a:r>
              <a:rPr lang="en-US" dirty="0" smtClean="0"/>
              <a:t>                                 </a:t>
            </a:r>
            <a:endParaRPr lang="en-US" dirty="0"/>
          </a:p>
        </p:txBody>
      </p:sp>
      <p:sp>
        <p:nvSpPr>
          <p:cNvPr id="11" name="TextBox 10"/>
          <p:cNvSpPr txBox="1"/>
          <p:nvPr/>
        </p:nvSpPr>
        <p:spPr>
          <a:xfrm>
            <a:off x="907195" y="4869525"/>
            <a:ext cx="1579278" cy="1200329"/>
          </a:xfrm>
          <a:prstGeom prst="rect">
            <a:avLst/>
          </a:prstGeom>
          <a:noFill/>
          <a:ln w="38100">
            <a:solidFill>
              <a:srgbClr val="FF0000"/>
            </a:solidFill>
          </a:ln>
        </p:spPr>
        <p:txBody>
          <a:bodyPr wrap="none" rtlCol="0">
            <a:spAutoFit/>
          </a:bodyPr>
          <a:lstStyle/>
          <a:p>
            <a:r>
              <a:rPr lang="en-US" dirty="0" smtClean="0"/>
              <a:t>                </a:t>
            </a:r>
          </a:p>
          <a:p>
            <a:endParaRPr lang="en-US" dirty="0"/>
          </a:p>
          <a:p>
            <a:endParaRPr lang="en-US" dirty="0" smtClean="0"/>
          </a:p>
          <a:p>
            <a:r>
              <a:rPr lang="en-US" dirty="0"/>
              <a:t> </a:t>
            </a:r>
            <a:r>
              <a:rPr lang="en-US" dirty="0" smtClean="0"/>
              <a:t>                             </a:t>
            </a:r>
            <a:endParaRPr lang="en-US" dirty="0"/>
          </a:p>
        </p:txBody>
      </p:sp>
      <p:sp>
        <p:nvSpPr>
          <p:cNvPr id="12" name="TextBox 11"/>
          <p:cNvSpPr txBox="1"/>
          <p:nvPr/>
        </p:nvSpPr>
        <p:spPr>
          <a:xfrm>
            <a:off x="2667000" y="5700522"/>
            <a:ext cx="1612942" cy="369332"/>
          </a:xfrm>
          <a:prstGeom prst="rect">
            <a:avLst/>
          </a:prstGeom>
          <a:noFill/>
          <a:ln w="38100">
            <a:solidFill>
              <a:srgbClr val="FF0000"/>
            </a:solidFill>
          </a:ln>
        </p:spPr>
        <p:txBody>
          <a:bodyPr wrap="none" rtlCol="0">
            <a:spAutoFit/>
          </a:bodyPr>
          <a:lstStyle/>
          <a:p>
            <a:r>
              <a:rPr lang="en-US" dirty="0" smtClean="0"/>
              <a:t>                           </a:t>
            </a:r>
            <a:endParaRPr lang="en-US" dirty="0"/>
          </a:p>
        </p:txBody>
      </p:sp>
      <p:sp>
        <p:nvSpPr>
          <p:cNvPr id="13" name="TextBox 12"/>
          <p:cNvSpPr txBox="1"/>
          <p:nvPr/>
        </p:nvSpPr>
        <p:spPr>
          <a:xfrm>
            <a:off x="3962400" y="4412361"/>
            <a:ext cx="1612942" cy="369332"/>
          </a:xfrm>
          <a:prstGeom prst="rect">
            <a:avLst/>
          </a:prstGeom>
          <a:noFill/>
          <a:ln w="38100">
            <a:solidFill>
              <a:srgbClr val="FF0000"/>
            </a:solidFill>
          </a:ln>
        </p:spPr>
        <p:txBody>
          <a:bodyPr wrap="none" rtlCol="0">
            <a:spAutoFit/>
          </a:bodyPr>
          <a:lstStyle/>
          <a:p>
            <a:r>
              <a:rPr lang="en-US" dirty="0" smtClean="0"/>
              <a:t>                           </a:t>
            </a:r>
            <a:endParaRPr lang="en-US" dirty="0"/>
          </a:p>
        </p:txBody>
      </p:sp>
      <p:sp>
        <p:nvSpPr>
          <p:cNvPr id="14" name="TextBox 13"/>
          <p:cNvSpPr txBox="1"/>
          <p:nvPr/>
        </p:nvSpPr>
        <p:spPr>
          <a:xfrm>
            <a:off x="6208117" y="4149827"/>
            <a:ext cx="1612942" cy="369332"/>
          </a:xfrm>
          <a:prstGeom prst="rect">
            <a:avLst/>
          </a:prstGeom>
          <a:noFill/>
          <a:ln w="38100">
            <a:solidFill>
              <a:srgbClr val="FF0000"/>
            </a:solidFill>
          </a:ln>
        </p:spPr>
        <p:txBody>
          <a:bodyPr wrap="none" rtlCol="0">
            <a:spAutoFit/>
          </a:bodyPr>
          <a:lstStyle/>
          <a:p>
            <a:r>
              <a:rPr lang="en-US" dirty="0" smtClean="0"/>
              <a:t>                           </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25954" name="Picture 2" descr="http://library.med.utah.edu/WebPath/jpeg5/CNS090.jpg"/>
          <p:cNvPicPr>
            <a:picLocks noChangeAspect="1" noChangeArrowheads="1"/>
          </p:cNvPicPr>
          <p:nvPr/>
        </p:nvPicPr>
        <p:blipFill>
          <a:blip r:embed="rId2" cstate="print"/>
          <a:srcRect/>
          <a:stretch>
            <a:fillRect/>
          </a:stretch>
        </p:blipFill>
        <p:spPr bwMode="auto">
          <a:xfrm>
            <a:off x="1331640" y="1124744"/>
            <a:ext cx="6408712" cy="3888432"/>
          </a:xfrm>
          <a:prstGeom prst="rect">
            <a:avLst/>
          </a:prstGeom>
          <a:noFill/>
          <a:ln w="12700">
            <a:solidFill>
              <a:schemeClr val="tx1"/>
            </a:solidFill>
          </a:ln>
        </p:spPr>
      </p:pic>
      <p:sp>
        <p:nvSpPr>
          <p:cNvPr id="3" name="Rectangle 2"/>
          <p:cNvSpPr/>
          <p:nvPr/>
        </p:nvSpPr>
        <p:spPr>
          <a:xfrm>
            <a:off x="1331640" y="5059050"/>
            <a:ext cx="6480720" cy="1754326"/>
          </a:xfrm>
          <a:prstGeom prst="rect">
            <a:avLst/>
          </a:prstGeom>
        </p:spPr>
        <p:txBody>
          <a:bodyPr wrap="square">
            <a:spAutoFit/>
          </a:bodyPr>
          <a:lstStyle/>
          <a:p>
            <a:pPr algn="ctr"/>
            <a:r>
              <a:rPr lang="en-US" b="1" i="1" dirty="0" smtClean="0"/>
              <a:t>The characteristic microscopic findings of Alzheimer's disease include "senile plaques" which are collections of degenerative presynaptic endings along with astrocytes and microglia. These plaques are best seen with a silver stain, as seen here in </a:t>
            </a:r>
          </a:p>
          <a:p>
            <a:pPr algn="ctr"/>
            <a:r>
              <a:rPr lang="en-US" b="1" i="1" dirty="0" smtClean="0"/>
              <a:t>a case with many plaques of varying size.</a:t>
            </a:r>
            <a:endParaRPr lang="en-US" b="1" i="1" dirty="0"/>
          </a:p>
        </p:txBody>
      </p:sp>
      <p:sp>
        <p:nvSpPr>
          <p:cNvPr id="5" name="Rounded Rectangle 4"/>
          <p:cNvSpPr/>
          <p:nvPr/>
        </p:nvSpPr>
        <p:spPr>
          <a:xfrm>
            <a:off x="2195736" y="188640"/>
            <a:ext cx="4752528" cy="792088"/>
          </a:xfrm>
          <a:prstGeom prst="roundRect">
            <a:avLst/>
          </a:prstGeom>
          <a:solidFill>
            <a:srgbClr val="CC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t>Alzheimer's disease </a:t>
            </a:r>
          </a:p>
          <a:p>
            <a:pPr algn="ctr"/>
            <a:r>
              <a:rPr lang="en-US" sz="2400" b="1" i="1" dirty="0" smtClean="0"/>
              <a:t>Neuritic plaques - LPF</a:t>
            </a:r>
            <a:endParaRPr lang="en-US" sz="2400" dirty="0"/>
          </a:p>
        </p:txBody>
      </p:sp>
      <p:sp>
        <p:nvSpPr>
          <p:cNvPr id="6" name="TextBox 5"/>
          <p:cNvSpPr txBox="1"/>
          <p:nvPr/>
        </p:nvSpPr>
        <p:spPr>
          <a:xfrm>
            <a:off x="8143900" y="6572272"/>
            <a:ext cx="1000100" cy="285728"/>
          </a:xfrm>
          <a:prstGeom prst="rect">
            <a:avLst/>
          </a:prstGeom>
          <a:noFill/>
        </p:spPr>
        <p:txBody>
          <a:bodyPr wrap="square" rtlCol="0">
            <a:spAutoFit/>
          </a:bodyPr>
          <a:lstStyle/>
          <a:p>
            <a:r>
              <a:rPr lang="en-US" sz="1200" b="1" i="1" dirty="0" smtClean="0">
                <a:solidFill>
                  <a:srgbClr val="0000FF"/>
                </a:solidFill>
                <a:latin typeface="Goudy Old Style" pitchFamily="18" charset="0"/>
              </a:rPr>
              <a:t>CNS  Block</a:t>
            </a:r>
            <a:endParaRPr lang="en-US" sz="1200" b="1" i="1" dirty="0">
              <a:solidFill>
                <a:srgbClr val="0000FF"/>
              </a:solidFill>
              <a:latin typeface="Goudy Old Style" pitchFamily="18" charset="0"/>
            </a:endParaRPr>
          </a:p>
        </p:txBody>
      </p:sp>
      <p:sp>
        <p:nvSpPr>
          <p:cNvPr id="7" name="TextBox 6"/>
          <p:cNvSpPr txBox="1"/>
          <p:nvPr/>
        </p:nvSpPr>
        <p:spPr>
          <a:xfrm>
            <a:off x="0" y="6581001"/>
            <a:ext cx="1571604" cy="276999"/>
          </a:xfrm>
          <a:prstGeom prst="rect">
            <a:avLst/>
          </a:prstGeom>
          <a:noFill/>
        </p:spPr>
        <p:txBody>
          <a:bodyPr wrap="square" rtlCol="0">
            <a:spAutoFit/>
          </a:bodyPr>
          <a:lstStyle/>
          <a:p>
            <a:r>
              <a:rPr lang="en-US" sz="1200" b="1" i="1" dirty="0" smtClean="0">
                <a:solidFill>
                  <a:srgbClr val="0000FF"/>
                </a:solidFill>
                <a:latin typeface="Goudy Old Style" pitchFamily="18" charset="0"/>
              </a:rPr>
              <a:t>Pathology Dept, KSU</a:t>
            </a:r>
            <a:endParaRPr lang="en-US" sz="1200" b="1" i="1" dirty="0">
              <a:solidFill>
                <a:srgbClr val="0000FF"/>
              </a:solidFill>
              <a:latin typeface="Goudy Old Style" pitchFamily="18" charset="0"/>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26978" name="Picture 2" descr="http://library.med.utah.edu/WebPath/jpeg5/CNS091.jpg"/>
          <p:cNvPicPr>
            <a:picLocks noChangeAspect="1" noChangeArrowheads="1"/>
          </p:cNvPicPr>
          <p:nvPr/>
        </p:nvPicPr>
        <p:blipFill>
          <a:blip r:embed="rId2" cstate="print"/>
          <a:srcRect/>
          <a:stretch>
            <a:fillRect/>
          </a:stretch>
        </p:blipFill>
        <p:spPr bwMode="auto">
          <a:xfrm>
            <a:off x="1331640" y="1196752"/>
            <a:ext cx="6408712" cy="3863330"/>
          </a:xfrm>
          <a:prstGeom prst="rect">
            <a:avLst/>
          </a:prstGeom>
          <a:noFill/>
          <a:ln w="12700">
            <a:solidFill>
              <a:schemeClr val="tx1"/>
            </a:solidFill>
          </a:ln>
        </p:spPr>
      </p:pic>
      <p:sp>
        <p:nvSpPr>
          <p:cNvPr id="3" name="Rectangle 2"/>
          <p:cNvSpPr/>
          <p:nvPr/>
        </p:nvSpPr>
        <p:spPr>
          <a:xfrm>
            <a:off x="1475656" y="5157192"/>
            <a:ext cx="6264696" cy="1477328"/>
          </a:xfrm>
          <a:prstGeom prst="rect">
            <a:avLst/>
          </a:prstGeom>
        </p:spPr>
        <p:txBody>
          <a:bodyPr wrap="square">
            <a:spAutoFit/>
          </a:bodyPr>
          <a:lstStyle/>
          <a:p>
            <a:pPr algn="ctr"/>
            <a:r>
              <a:rPr lang="en-US" b="1" i="1" dirty="0" smtClean="0"/>
              <a:t>The plaques of Alzheimer's disease are seen here with a silver stain. Such </a:t>
            </a:r>
            <a:r>
              <a:rPr lang="en-US" b="1" i="1" dirty="0" smtClean="0">
                <a:ea typeface="Optima" charset="0"/>
                <a:cs typeface="Optima" charset="0"/>
                <a:sym typeface="Optima" charset="0"/>
              </a:rPr>
              <a:t>neuritic (senile) </a:t>
            </a:r>
            <a:r>
              <a:rPr lang="en-US" b="1" i="1" dirty="0" smtClean="0"/>
              <a:t>plaques are most numerous in the cerebral cortex and hippocampus. This dementia is marked mainly by progressive memory loss.</a:t>
            </a:r>
            <a:endParaRPr lang="en-US" b="1" i="1" dirty="0"/>
          </a:p>
        </p:txBody>
      </p:sp>
      <p:sp>
        <p:nvSpPr>
          <p:cNvPr id="6" name="Rounded Rectangle 5"/>
          <p:cNvSpPr/>
          <p:nvPr/>
        </p:nvSpPr>
        <p:spPr>
          <a:xfrm>
            <a:off x="2195736" y="188640"/>
            <a:ext cx="4752528" cy="792088"/>
          </a:xfrm>
          <a:prstGeom prst="roundRect">
            <a:avLst/>
          </a:prstGeom>
          <a:solidFill>
            <a:srgbClr val="CC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t>Alzheimer's disease </a:t>
            </a:r>
          </a:p>
          <a:p>
            <a:pPr algn="ctr"/>
            <a:r>
              <a:rPr lang="en-US" sz="2400" b="1" i="1" dirty="0" smtClean="0"/>
              <a:t>Neuritic plaques - LPF</a:t>
            </a:r>
            <a:endParaRPr lang="en-US" sz="2400" dirty="0"/>
          </a:p>
        </p:txBody>
      </p:sp>
      <p:sp>
        <p:nvSpPr>
          <p:cNvPr id="5" name="TextBox 4"/>
          <p:cNvSpPr txBox="1"/>
          <p:nvPr/>
        </p:nvSpPr>
        <p:spPr>
          <a:xfrm>
            <a:off x="8143900" y="6572272"/>
            <a:ext cx="1000100" cy="285728"/>
          </a:xfrm>
          <a:prstGeom prst="rect">
            <a:avLst/>
          </a:prstGeom>
          <a:noFill/>
        </p:spPr>
        <p:txBody>
          <a:bodyPr wrap="square" rtlCol="0">
            <a:spAutoFit/>
          </a:bodyPr>
          <a:lstStyle/>
          <a:p>
            <a:r>
              <a:rPr lang="en-US" sz="1200" b="1" i="1" dirty="0" smtClean="0">
                <a:solidFill>
                  <a:srgbClr val="0000FF"/>
                </a:solidFill>
                <a:latin typeface="Goudy Old Style" pitchFamily="18" charset="0"/>
              </a:rPr>
              <a:t>CNS  Block</a:t>
            </a:r>
            <a:endParaRPr lang="en-US" sz="1200" b="1" i="1" dirty="0">
              <a:solidFill>
                <a:srgbClr val="0000FF"/>
              </a:solidFill>
              <a:latin typeface="Goudy Old Style" pitchFamily="18" charset="0"/>
            </a:endParaRPr>
          </a:p>
        </p:txBody>
      </p:sp>
      <p:sp>
        <p:nvSpPr>
          <p:cNvPr id="7" name="TextBox 6"/>
          <p:cNvSpPr txBox="1"/>
          <p:nvPr/>
        </p:nvSpPr>
        <p:spPr>
          <a:xfrm>
            <a:off x="0" y="6581001"/>
            <a:ext cx="1571604" cy="276999"/>
          </a:xfrm>
          <a:prstGeom prst="rect">
            <a:avLst/>
          </a:prstGeom>
          <a:noFill/>
        </p:spPr>
        <p:txBody>
          <a:bodyPr wrap="square" rtlCol="0">
            <a:spAutoFit/>
          </a:bodyPr>
          <a:lstStyle/>
          <a:p>
            <a:r>
              <a:rPr lang="en-US" sz="1200" b="1" i="1" dirty="0" smtClean="0">
                <a:solidFill>
                  <a:srgbClr val="0000FF"/>
                </a:solidFill>
                <a:latin typeface="Goudy Old Style" pitchFamily="18" charset="0"/>
              </a:rPr>
              <a:t>Pathology Dept, KSU</a:t>
            </a:r>
            <a:endParaRPr lang="en-US" sz="1200" b="1" i="1" dirty="0">
              <a:solidFill>
                <a:srgbClr val="0000FF"/>
              </a:solidFill>
              <a:latin typeface="Goudy Old Style" pitchFamily="18"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981200" y="3124200"/>
            <a:ext cx="6096000" cy="864096"/>
          </a:xfrm>
        </p:spPr>
        <p:txBody>
          <a:bodyPr>
            <a:noAutofit/>
          </a:bodyPr>
          <a:lstStyle/>
          <a:p>
            <a:pPr algn="ctr"/>
            <a:r>
              <a:rPr lang="en-US" b="1" i="1" dirty="0" smtClean="0">
                <a:solidFill>
                  <a:schemeClr val="accent6">
                    <a:lumMod val="75000"/>
                  </a:schemeClr>
                </a:solidFill>
                <a:effectLst>
                  <a:outerShdw blurRad="38100" dist="38100" dir="2700000" algn="tl">
                    <a:srgbClr val="000000">
                      <a:alpha val="43137"/>
                    </a:srgbClr>
                  </a:outerShdw>
                </a:effectLst>
                <a:latin typeface="Aharoni" pitchFamily="2" charset="-79"/>
                <a:cs typeface="Aharoni" pitchFamily="2" charset="-79"/>
              </a:rPr>
              <a:t> Hydrocephalus</a:t>
            </a:r>
            <a:endParaRPr lang="en-US" b="1" i="1" dirty="0">
              <a:solidFill>
                <a:schemeClr val="accent6">
                  <a:lumMod val="75000"/>
                </a:schemeClr>
              </a:solidFill>
              <a:effectLst>
                <a:outerShdw blurRad="38100" dist="38100" dir="2700000" algn="tl">
                  <a:srgbClr val="000000">
                    <a:alpha val="43137"/>
                  </a:srgbClr>
                </a:outerShdw>
              </a:effectLst>
              <a:latin typeface="Aharoni" pitchFamily="2" charset="-79"/>
              <a:cs typeface="Aharoni" pitchFamily="2" charset="-79"/>
            </a:endParaRPr>
          </a:p>
        </p:txBody>
      </p:sp>
      <p:sp>
        <p:nvSpPr>
          <p:cNvPr id="3" name="TextBox 2"/>
          <p:cNvSpPr txBox="1"/>
          <p:nvPr/>
        </p:nvSpPr>
        <p:spPr>
          <a:xfrm>
            <a:off x="8143900" y="6572272"/>
            <a:ext cx="1000100" cy="285728"/>
          </a:xfrm>
          <a:prstGeom prst="rect">
            <a:avLst/>
          </a:prstGeom>
          <a:noFill/>
        </p:spPr>
        <p:txBody>
          <a:bodyPr wrap="square" rtlCol="0">
            <a:spAutoFit/>
          </a:bodyPr>
          <a:lstStyle/>
          <a:p>
            <a:r>
              <a:rPr lang="en-US" sz="1200" b="1" i="1" dirty="0" smtClean="0">
                <a:latin typeface="Goudy Old Style" pitchFamily="18" charset="0"/>
              </a:rPr>
              <a:t>CNS  Block</a:t>
            </a:r>
            <a:endParaRPr lang="en-US" sz="1200" b="1" i="1" dirty="0">
              <a:latin typeface="Goudy Old Style" pitchFamily="18" charset="0"/>
            </a:endParaRPr>
          </a:p>
        </p:txBody>
      </p:sp>
      <p:sp>
        <p:nvSpPr>
          <p:cNvPr id="5" name="TextBox 4"/>
          <p:cNvSpPr txBox="1"/>
          <p:nvPr/>
        </p:nvSpPr>
        <p:spPr>
          <a:xfrm>
            <a:off x="0" y="6581001"/>
            <a:ext cx="1571604" cy="276999"/>
          </a:xfrm>
          <a:prstGeom prst="rect">
            <a:avLst/>
          </a:prstGeom>
          <a:noFill/>
        </p:spPr>
        <p:txBody>
          <a:bodyPr wrap="square" rtlCol="0">
            <a:spAutoFit/>
          </a:bodyPr>
          <a:lstStyle/>
          <a:p>
            <a:r>
              <a:rPr lang="en-US" sz="1200" b="1" i="1" dirty="0" smtClean="0">
                <a:latin typeface="Goudy Old Style" pitchFamily="18" charset="0"/>
              </a:rPr>
              <a:t>Pathology Dept, KSU</a:t>
            </a:r>
            <a:endParaRPr lang="en-US" sz="1200" b="1" i="1" dirty="0">
              <a:latin typeface="Goudy Old Style" pitchFamily="18" charset="0"/>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691680" y="5661248"/>
            <a:ext cx="6120680" cy="923330"/>
          </a:xfrm>
          <a:prstGeom prst="rect">
            <a:avLst/>
          </a:prstGeom>
        </p:spPr>
        <p:txBody>
          <a:bodyPr wrap="square">
            <a:spAutoFit/>
          </a:bodyPr>
          <a:lstStyle/>
          <a:p>
            <a:pPr algn="ctr"/>
            <a:r>
              <a:rPr lang="en-US" b="1" i="1" dirty="0" smtClean="0">
                <a:ea typeface="LM Typewriter Proportional 10pt" charset="0"/>
                <a:cs typeface="LM Typewriter Proportional 10pt" charset="0"/>
                <a:sym typeface="LM Typewriter Proportional 10pt" charset="0"/>
              </a:rPr>
              <a:t>Alzheimer disease.  A neuritic (senile)  plaque with a rim of dystrophic neurites surrounding an amyloid core.</a:t>
            </a:r>
            <a:endParaRPr lang="en-US" b="1" i="1" dirty="0">
              <a:ea typeface="LM Typewriter Proportional 10pt" charset="0"/>
              <a:cs typeface="LM Typewriter Proportional 10pt" charset="0"/>
              <a:sym typeface="LM Typewriter Proportional 10pt" charset="0"/>
            </a:endParaRPr>
          </a:p>
        </p:txBody>
      </p:sp>
      <p:pic>
        <p:nvPicPr>
          <p:cNvPr id="6145" name="Picture 1"/>
          <p:cNvPicPr>
            <a:picLocks noChangeAspect="1" noChangeArrowheads="1"/>
          </p:cNvPicPr>
          <p:nvPr/>
        </p:nvPicPr>
        <p:blipFill>
          <a:blip r:embed="rId2" cstate="print"/>
          <a:srcRect/>
          <a:stretch>
            <a:fillRect/>
          </a:stretch>
        </p:blipFill>
        <p:spPr bwMode="auto">
          <a:xfrm>
            <a:off x="1451997" y="1340768"/>
            <a:ext cx="6144339" cy="4104457"/>
          </a:xfrm>
          <a:prstGeom prst="rect">
            <a:avLst/>
          </a:prstGeom>
          <a:noFill/>
          <a:ln w="12700">
            <a:solidFill>
              <a:schemeClr val="tx1"/>
            </a:solidFill>
            <a:miter lim="800000"/>
            <a:headEnd/>
            <a:tailEnd/>
          </a:ln>
        </p:spPr>
      </p:pic>
      <p:sp>
        <p:nvSpPr>
          <p:cNvPr id="8" name="Rounded Rectangle 7"/>
          <p:cNvSpPr/>
          <p:nvPr/>
        </p:nvSpPr>
        <p:spPr>
          <a:xfrm>
            <a:off x="2195736" y="332656"/>
            <a:ext cx="4752528" cy="792088"/>
          </a:xfrm>
          <a:prstGeom prst="roundRect">
            <a:avLst/>
          </a:prstGeom>
          <a:solidFill>
            <a:srgbClr val="CC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t>Alzheimer's disease </a:t>
            </a:r>
          </a:p>
          <a:p>
            <a:pPr algn="ctr"/>
            <a:r>
              <a:rPr lang="en-US" sz="2400" b="1" i="1" dirty="0" smtClean="0"/>
              <a:t>Neuritic plaques - LPF</a:t>
            </a:r>
            <a:endParaRPr lang="en-US" sz="2400" dirty="0"/>
          </a:p>
        </p:txBody>
      </p:sp>
      <p:sp>
        <p:nvSpPr>
          <p:cNvPr id="5" name="TextBox 4"/>
          <p:cNvSpPr txBox="1"/>
          <p:nvPr/>
        </p:nvSpPr>
        <p:spPr>
          <a:xfrm>
            <a:off x="8143900" y="6572272"/>
            <a:ext cx="1000100" cy="285728"/>
          </a:xfrm>
          <a:prstGeom prst="rect">
            <a:avLst/>
          </a:prstGeom>
          <a:noFill/>
        </p:spPr>
        <p:txBody>
          <a:bodyPr wrap="square" rtlCol="0">
            <a:spAutoFit/>
          </a:bodyPr>
          <a:lstStyle/>
          <a:p>
            <a:r>
              <a:rPr lang="en-US" sz="1200" b="1" i="1" dirty="0" smtClean="0">
                <a:solidFill>
                  <a:srgbClr val="0000FF"/>
                </a:solidFill>
                <a:latin typeface="Goudy Old Style" pitchFamily="18" charset="0"/>
              </a:rPr>
              <a:t>CNS  Block</a:t>
            </a:r>
            <a:endParaRPr lang="en-US" sz="1200" b="1" i="1" dirty="0">
              <a:solidFill>
                <a:srgbClr val="0000FF"/>
              </a:solidFill>
              <a:latin typeface="Goudy Old Style" pitchFamily="18" charset="0"/>
            </a:endParaRPr>
          </a:p>
        </p:txBody>
      </p:sp>
      <p:sp>
        <p:nvSpPr>
          <p:cNvPr id="6" name="TextBox 5"/>
          <p:cNvSpPr txBox="1"/>
          <p:nvPr/>
        </p:nvSpPr>
        <p:spPr>
          <a:xfrm>
            <a:off x="0" y="6581001"/>
            <a:ext cx="1571604" cy="276999"/>
          </a:xfrm>
          <a:prstGeom prst="rect">
            <a:avLst/>
          </a:prstGeom>
          <a:noFill/>
        </p:spPr>
        <p:txBody>
          <a:bodyPr wrap="square" rtlCol="0">
            <a:spAutoFit/>
          </a:bodyPr>
          <a:lstStyle/>
          <a:p>
            <a:r>
              <a:rPr lang="en-US" sz="1200" b="1" i="1" dirty="0" smtClean="0">
                <a:solidFill>
                  <a:srgbClr val="0000FF"/>
                </a:solidFill>
                <a:latin typeface="Goudy Old Style" pitchFamily="18" charset="0"/>
              </a:rPr>
              <a:t>Pathology Dept, KSU</a:t>
            </a:r>
            <a:endParaRPr lang="en-US" sz="1200" b="1" i="1" dirty="0">
              <a:solidFill>
                <a:srgbClr val="0000FF"/>
              </a:solidFill>
              <a:latin typeface="Goudy Old Style" pitchFamily="18" charset="0"/>
            </a:endParaRPr>
          </a:p>
        </p:txBody>
      </p:sp>
    </p:spTree>
  </p:cSld>
  <p:clrMapOvr>
    <a:masterClrMapping/>
  </p:clrMapOvr>
  <p:transition spd="med">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109192" y="5373216"/>
            <a:ext cx="7272808" cy="923330"/>
          </a:xfrm>
          <a:prstGeom prst="rect">
            <a:avLst/>
          </a:prstGeom>
        </p:spPr>
        <p:txBody>
          <a:bodyPr wrap="square">
            <a:spAutoFit/>
          </a:bodyPr>
          <a:lstStyle/>
          <a:p>
            <a:pPr algn="ctr"/>
            <a:r>
              <a:rPr lang="en-US" b="1" i="1" dirty="0" smtClean="0">
                <a:ea typeface="LM Typewriter Proportional 10pt" charset="0"/>
                <a:cs typeface="LM Typewriter Proportional 10pt" charset="0"/>
                <a:sym typeface="LM Typewriter Proportional 10pt" charset="0"/>
              </a:rPr>
              <a:t>Alzheimer Disease. Neurofibrillary tangles (arrows) are present within the neurons.</a:t>
            </a:r>
            <a:r>
              <a:rPr lang="en-US" dirty="0" smtClean="0"/>
              <a:t> </a:t>
            </a:r>
            <a:r>
              <a:rPr lang="en-US" b="1" i="1" dirty="0" smtClean="0"/>
              <a:t>They are composed of cytoskeletal intermediate filaments.</a:t>
            </a:r>
            <a:endParaRPr lang="en-US" b="1" i="1" dirty="0">
              <a:ea typeface="LM Typewriter Proportional 10pt" charset="0"/>
              <a:cs typeface="LM Typewriter Proportional 10pt" charset="0"/>
              <a:sym typeface="LM Typewriter Proportional 10pt" charset="0"/>
            </a:endParaRPr>
          </a:p>
        </p:txBody>
      </p:sp>
      <p:pic>
        <p:nvPicPr>
          <p:cNvPr id="5121" name="Picture 1"/>
          <p:cNvPicPr>
            <a:picLocks noChangeAspect="1" noChangeArrowheads="1"/>
          </p:cNvPicPr>
          <p:nvPr/>
        </p:nvPicPr>
        <p:blipFill>
          <a:blip r:embed="rId2" cstate="print"/>
          <a:srcRect/>
          <a:stretch>
            <a:fillRect/>
          </a:stretch>
        </p:blipFill>
        <p:spPr bwMode="auto">
          <a:xfrm>
            <a:off x="4716016" y="1124744"/>
            <a:ext cx="3888432" cy="3960439"/>
          </a:xfrm>
          <a:prstGeom prst="rect">
            <a:avLst/>
          </a:prstGeom>
          <a:noFill/>
          <a:ln w="12700">
            <a:solidFill>
              <a:schemeClr val="tx1"/>
            </a:solidFill>
            <a:miter lim="800000"/>
            <a:headEnd/>
            <a:tailEnd/>
          </a:ln>
        </p:spPr>
      </p:pic>
      <p:sp>
        <p:nvSpPr>
          <p:cNvPr id="6" name="Rounded Rectangle 5"/>
          <p:cNvSpPr/>
          <p:nvPr/>
        </p:nvSpPr>
        <p:spPr>
          <a:xfrm>
            <a:off x="1979712" y="188640"/>
            <a:ext cx="5112568" cy="792088"/>
          </a:xfrm>
          <a:prstGeom prst="roundRect">
            <a:avLst/>
          </a:prstGeom>
          <a:solidFill>
            <a:srgbClr val="CC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t>Alzheimer's disease </a:t>
            </a:r>
          </a:p>
          <a:p>
            <a:pPr algn="ctr"/>
            <a:r>
              <a:rPr lang="en-US" sz="2400" b="1" i="1" dirty="0" smtClean="0">
                <a:ea typeface="LM Typewriter Proportional 10pt" charset="0"/>
                <a:cs typeface="LM Typewriter Proportional 10pt" charset="0"/>
                <a:sym typeface="LM Typewriter Proportional 10pt" charset="0"/>
              </a:rPr>
              <a:t>Neurofibrillary tangles</a:t>
            </a:r>
            <a:r>
              <a:rPr lang="en-US" sz="2400" b="1" i="1" dirty="0" smtClean="0"/>
              <a:t> - HPF</a:t>
            </a:r>
            <a:endParaRPr lang="en-US" sz="2400" dirty="0"/>
          </a:p>
        </p:txBody>
      </p:sp>
      <p:pic>
        <p:nvPicPr>
          <p:cNvPr id="5123" name="Picture 3" descr="http://library.med.utah.edu/WebPath/jpeg5/CNS094.jpg"/>
          <p:cNvPicPr>
            <a:picLocks noChangeAspect="1" noChangeArrowheads="1"/>
          </p:cNvPicPr>
          <p:nvPr/>
        </p:nvPicPr>
        <p:blipFill>
          <a:blip r:embed="rId3" cstate="print"/>
          <a:srcRect/>
          <a:stretch>
            <a:fillRect/>
          </a:stretch>
        </p:blipFill>
        <p:spPr bwMode="auto">
          <a:xfrm>
            <a:off x="571472" y="1124744"/>
            <a:ext cx="4000528" cy="3935338"/>
          </a:xfrm>
          <a:prstGeom prst="rect">
            <a:avLst/>
          </a:prstGeom>
          <a:noFill/>
          <a:ln w="12700">
            <a:solidFill>
              <a:schemeClr val="tx1"/>
            </a:solidFill>
          </a:ln>
        </p:spPr>
      </p:pic>
      <p:sp>
        <p:nvSpPr>
          <p:cNvPr id="7" name="TextBox 6"/>
          <p:cNvSpPr txBox="1"/>
          <p:nvPr/>
        </p:nvSpPr>
        <p:spPr>
          <a:xfrm>
            <a:off x="8143900" y="6572272"/>
            <a:ext cx="1000100" cy="285728"/>
          </a:xfrm>
          <a:prstGeom prst="rect">
            <a:avLst/>
          </a:prstGeom>
          <a:noFill/>
        </p:spPr>
        <p:txBody>
          <a:bodyPr wrap="square" rtlCol="0">
            <a:spAutoFit/>
          </a:bodyPr>
          <a:lstStyle/>
          <a:p>
            <a:r>
              <a:rPr lang="en-US" sz="1200" b="1" i="1" dirty="0" smtClean="0">
                <a:solidFill>
                  <a:srgbClr val="0000FF"/>
                </a:solidFill>
                <a:latin typeface="Goudy Old Style" pitchFamily="18" charset="0"/>
              </a:rPr>
              <a:t>CNS  Block</a:t>
            </a:r>
            <a:endParaRPr lang="en-US" sz="1200" b="1" i="1" dirty="0">
              <a:solidFill>
                <a:srgbClr val="0000FF"/>
              </a:solidFill>
              <a:latin typeface="Goudy Old Style" pitchFamily="18" charset="0"/>
            </a:endParaRPr>
          </a:p>
        </p:txBody>
      </p:sp>
      <p:sp>
        <p:nvSpPr>
          <p:cNvPr id="8" name="TextBox 7"/>
          <p:cNvSpPr txBox="1"/>
          <p:nvPr/>
        </p:nvSpPr>
        <p:spPr>
          <a:xfrm>
            <a:off x="0" y="6581001"/>
            <a:ext cx="1571604" cy="276999"/>
          </a:xfrm>
          <a:prstGeom prst="rect">
            <a:avLst/>
          </a:prstGeom>
          <a:noFill/>
        </p:spPr>
        <p:txBody>
          <a:bodyPr wrap="square" rtlCol="0">
            <a:spAutoFit/>
          </a:bodyPr>
          <a:lstStyle/>
          <a:p>
            <a:r>
              <a:rPr lang="en-US" sz="1200" b="1" i="1" dirty="0" smtClean="0">
                <a:solidFill>
                  <a:srgbClr val="0000FF"/>
                </a:solidFill>
                <a:latin typeface="Goudy Old Style" pitchFamily="18" charset="0"/>
              </a:rPr>
              <a:t>Pathology Dept, KSU</a:t>
            </a:r>
            <a:endParaRPr lang="en-US" sz="1200" b="1" i="1" dirty="0">
              <a:solidFill>
                <a:srgbClr val="0000FF"/>
              </a:solidFill>
              <a:latin typeface="Goudy Old Style" pitchFamily="18" charset="0"/>
            </a:endParaRPr>
          </a:p>
        </p:txBody>
      </p:sp>
    </p:spTree>
  </p:cSld>
  <p:clrMapOvr>
    <a:masterClrMapping/>
  </p:clrMapOvr>
  <p:transition spd="med">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55776" y="2708920"/>
            <a:ext cx="3816424" cy="1143000"/>
          </a:xfrm>
        </p:spPr>
        <p:txBody>
          <a:bodyPr>
            <a:normAutofit/>
          </a:bodyPr>
          <a:lstStyle/>
          <a:p>
            <a:pPr algn="ctr"/>
            <a:r>
              <a:rPr lang="en-US" sz="4800" b="1" i="1" dirty="0" smtClean="0">
                <a:solidFill>
                  <a:srgbClr val="000099"/>
                </a:solidFill>
                <a:effectLst>
                  <a:outerShdw blurRad="38100" dist="38100" dir="2700000" algn="tl">
                    <a:srgbClr val="000000">
                      <a:alpha val="43137"/>
                    </a:srgbClr>
                  </a:outerShdw>
                </a:effectLst>
              </a:rPr>
              <a:t>THE END</a:t>
            </a:r>
            <a:endParaRPr lang="en-US" sz="4800" b="1" i="1" dirty="0">
              <a:solidFill>
                <a:srgbClr val="000099"/>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764704"/>
            <a:ext cx="7467600" cy="4873752"/>
          </a:xfrm>
        </p:spPr>
        <p:txBody>
          <a:bodyPr>
            <a:normAutofit/>
          </a:bodyPr>
          <a:lstStyle/>
          <a:p>
            <a:pPr>
              <a:buNone/>
            </a:pPr>
            <a:r>
              <a:rPr lang="en-US" sz="2800" b="1" i="1" u="sng" dirty="0" smtClean="0">
                <a:solidFill>
                  <a:schemeClr val="accent6">
                    <a:lumMod val="75000"/>
                  </a:schemeClr>
                </a:solidFill>
                <a:effectLst>
                  <a:outerShdw blurRad="38100" dist="38100" dir="2700000" algn="tl">
                    <a:srgbClr val="000000">
                      <a:alpha val="43137"/>
                    </a:srgbClr>
                  </a:outerShdw>
                </a:effectLst>
              </a:rPr>
              <a:t>CASE 1:</a:t>
            </a:r>
          </a:p>
          <a:p>
            <a:pPr>
              <a:buNone/>
            </a:pPr>
            <a:endParaRPr lang="en-US" b="1" i="1" u="sng" dirty="0" smtClean="0">
              <a:solidFill>
                <a:srgbClr val="C00000"/>
              </a:solidFill>
            </a:endParaRPr>
          </a:p>
          <a:p>
            <a:pPr>
              <a:lnSpc>
                <a:spcPct val="150000"/>
              </a:lnSpc>
            </a:pPr>
            <a:r>
              <a:rPr lang="en-US" b="1" i="1" dirty="0" smtClean="0"/>
              <a:t>A 9 months infant was suffering from enlarged head size and admitted to hospital with convulsions, went into coma and died. Autopsy was done and the brain was large  with dilated ventricles </a:t>
            </a:r>
            <a:r>
              <a:rPr lang="en-US" dirty="0" smtClean="0"/>
              <a:t>.                                           </a:t>
            </a:r>
          </a:p>
          <a:p>
            <a:endParaRPr lang="en-US" dirty="0" smtClean="0"/>
          </a:p>
          <a:p>
            <a:r>
              <a:rPr lang="en-US" sz="2800" b="1" i="1" dirty="0" smtClean="0">
                <a:solidFill>
                  <a:srgbClr val="000099"/>
                </a:solidFill>
              </a:rPr>
              <a:t>What is your provisional diagnosis?</a:t>
            </a:r>
            <a:endParaRPr lang="en-US" sz="2800" b="1" i="1" dirty="0">
              <a:solidFill>
                <a:srgbClr val="000099"/>
              </a:solidFill>
            </a:endParaRPr>
          </a:p>
        </p:txBody>
      </p:sp>
      <p:sp>
        <p:nvSpPr>
          <p:cNvPr id="4" name="TextBox 3"/>
          <p:cNvSpPr txBox="1"/>
          <p:nvPr/>
        </p:nvSpPr>
        <p:spPr>
          <a:xfrm>
            <a:off x="8143900" y="6572272"/>
            <a:ext cx="1000100" cy="285728"/>
          </a:xfrm>
          <a:prstGeom prst="rect">
            <a:avLst/>
          </a:prstGeom>
          <a:noFill/>
        </p:spPr>
        <p:txBody>
          <a:bodyPr wrap="square" rtlCol="0">
            <a:spAutoFit/>
          </a:bodyPr>
          <a:lstStyle/>
          <a:p>
            <a:r>
              <a:rPr lang="en-US" sz="1200" b="1" i="1" dirty="0" smtClean="0">
                <a:solidFill>
                  <a:srgbClr val="0000FF"/>
                </a:solidFill>
                <a:latin typeface="Goudy Old Style" pitchFamily="18" charset="0"/>
              </a:rPr>
              <a:t>CNS  Block</a:t>
            </a:r>
            <a:endParaRPr lang="en-US" sz="1200" b="1" i="1" dirty="0">
              <a:solidFill>
                <a:srgbClr val="0000FF"/>
              </a:solidFill>
              <a:latin typeface="Goudy Old Style" pitchFamily="18" charset="0"/>
            </a:endParaRPr>
          </a:p>
        </p:txBody>
      </p:sp>
      <p:sp>
        <p:nvSpPr>
          <p:cNvPr id="5" name="TextBox 4"/>
          <p:cNvSpPr txBox="1"/>
          <p:nvPr/>
        </p:nvSpPr>
        <p:spPr>
          <a:xfrm>
            <a:off x="0" y="6581001"/>
            <a:ext cx="1571604" cy="276999"/>
          </a:xfrm>
          <a:prstGeom prst="rect">
            <a:avLst/>
          </a:prstGeom>
          <a:noFill/>
        </p:spPr>
        <p:txBody>
          <a:bodyPr wrap="square" rtlCol="0">
            <a:spAutoFit/>
          </a:bodyPr>
          <a:lstStyle/>
          <a:p>
            <a:r>
              <a:rPr lang="en-US" sz="1200" b="1" i="1" dirty="0" smtClean="0">
                <a:solidFill>
                  <a:srgbClr val="0000FF"/>
                </a:solidFill>
                <a:latin typeface="Goudy Old Style" pitchFamily="18" charset="0"/>
              </a:rPr>
              <a:t>Pathology Dept, KSU</a:t>
            </a:r>
            <a:endParaRPr lang="en-US" sz="1200" b="1" i="1" dirty="0">
              <a:solidFill>
                <a:srgbClr val="0000FF"/>
              </a:solidFill>
              <a:latin typeface="Goudy Old Style" pitchFamily="18"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23906" name="Picture 2" descr="http://www.schrf.org/images/hydrocephalus/images/hydrocephalus1_JPG.jpg">
            <a:hlinkClick r:id="rId2"/>
          </p:cNvPr>
          <p:cNvPicPr>
            <a:picLocks noChangeAspect="1" noChangeArrowheads="1"/>
          </p:cNvPicPr>
          <p:nvPr/>
        </p:nvPicPr>
        <p:blipFill>
          <a:blip r:embed="rId3" cstate="print"/>
          <a:srcRect/>
          <a:stretch>
            <a:fillRect/>
          </a:stretch>
        </p:blipFill>
        <p:spPr bwMode="auto">
          <a:xfrm>
            <a:off x="3275856" y="1556792"/>
            <a:ext cx="2720772" cy="2952328"/>
          </a:xfrm>
          <a:prstGeom prst="rect">
            <a:avLst/>
          </a:prstGeom>
          <a:noFill/>
        </p:spPr>
      </p:pic>
      <p:pic>
        <p:nvPicPr>
          <p:cNvPr id="123908" name="Picture 4" descr="http://3.bp.blogspot.com/_fcysetNa1YU/TCjd4eq_dHI/AAAAAAAAAEw/ztC_Kmu_W_w/s1600/DSC_0373.JPG">
            <a:hlinkClick r:id="rId4"/>
          </p:cNvPr>
          <p:cNvPicPr>
            <a:picLocks noChangeAspect="1" noChangeArrowheads="1"/>
          </p:cNvPicPr>
          <p:nvPr/>
        </p:nvPicPr>
        <p:blipFill>
          <a:blip r:embed="rId5" cstate="print"/>
          <a:srcRect/>
          <a:stretch>
            <a:fillRect/>
          </a:stretch>
        </p:blipFill>
        <p:spPr bwMode="auto">
          <a:xfrm>
            <a:off x="179512" y="1556792"/>
            <a:ext cx="2952328" cy="2960229"/>
          </a:xfrm>
          <a:prstGeom prst="rect">
            <a:avLst/>
          </a:prstGeom>
          <a:noFill/>
        </p:spPr>
      </p:pic>
      <p:pic>
        <p:nvPicPr>
          <p:cNvPr id="123910" name="Picture 6" descr="http://byebyedoctor.com/wp-content/uploads/2011/08/hydrocephalus-pictures.jpg">
            <a:hlinkClick r:id="rId6"/>
          </p:cNvPr>
          <p:cNvPicPr>
            <a:picLocks noChangeAspect="1" noChangeArrowheads="1"/>
          </p:cNvPicPr>
          <p:nvPr/>
        </p:nvPicPr>
        <p:blipFill>
          <a:blip r:embed="rId7" cstate="print"/>
          <a:srcRect/>
          <a:stretch>
            <a:fillRect/>
          </a:stretch>
        </p:blipFill>
        <p:spPr bwMode="auto">
          <a:xfrm>
            <a:off x="6156176" y="1556792"/>
            <a:ext cx="2455234" cy="2952327"/>
          </a:xfrm>
          <a:prstGeom prst="rect">
            <a:avLst/>
          </a:prstGeom>
          <a:noFill/>
        </p:spPr>
      </p:pic>
      <p:sp>
        <p:nvSpPr>
          <p:cNvPr id="7" name="Rounded Rectangle 6"/>
          <p:cNvSpPr/>
          <p:nvPr/>
        </p:nvSpPr>
        <p:spPr>
          <a:xfrm>
            <a:off x="2843808" y="548680"/>
            <a:ext cx="3456384" cy="504056"/>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ea typeface="LM Typewriter Proportional 10pt" charset="0"/>
                <a:cs typeface="LM Typewriter Proportional 10pt" charset="0"/>
                <a:sym typeface="LM Typewriter Proportional 10pt" charset="0"/>
              </a:rPr>
              <a:t>Hydrocephalus </a:t>
            </a:r>
            <a:endParaRPr lang="en-US" sz="2400" dirty="0"/>
          </a:p>
        </p:txBody>
      </p:sp>
      <p:sp>
        <p:nvSpPr>
          <p:cNvPr id="6" name="TextBox 5"/>
          <p:cNvSpPr txBox="1"/>
          <p:nvPr/>
        </p:nvSpPr>
        <p:spPr>
          <a:xfrm>
            <a:off x="8143900" y="6572272"/>
            <a:ext cx="1000100" cy="285728"/>
          </a:xfrm>
          <a:prstGeom prst="rect">
            <a:avLst/>
          </a:prstGeom>
          <a:noFill/>
        </p:spPr>
        <p:txBody>
          <a:bodyPr wrap="square" rtlCol="0">
            <a:spAutoFit/>
          </a:bodyPr>
          <a:lstStyle/>
          <a:p>
            <a:r>
              <a:rPr lang="en-US" sz="1200" b="1" i="1" dirty="0" smtClean="0">
                <a:solidFill>
                  <a:srgbClr val="0000FF"/>
                </a:solidFill>
                <a:latin typeface="Goudy Old Style" pitchFamily="18" charset="0"/>
              </a:rPr>
              <a:t>CNS  Block</a:t>
            </a:r>
            <a:endParaRPr lang="en-US" sz="1200" b="1" i="1" dirty="0">
              <a:solidFill>
                <a:srgbClr val="0000FF"/>
              </a:solidFill>
              <a:latin typeface="Goudy Old Style" pitchFamily="18" charset="0"/>
            </a:endParaRPr>
          </a:p>
        </p:txBody>
      </p:sp>
      <p:sp>
        <p:nvSpPr>
          <p:cNvPr id="8" name="TextBox 7"/>
          <p:cNvSpPr txBox="1"/>
          <p:nvPr/>
        </p:nvSpPr>
        <p:spPr>
          <a:xfrm>
            <a:off x="0" y="6581001"/>
            <a:ext cx="1571604" cy="276999"/>
          </a:xfrm>
          <a:prstGeom prst="rect">
            <a:avLst/>
          </a:prstGeom>
          <a:noFill/>
        </p:spPr>
        <p:txBody>
          <a:bodyPr wrap="square" rtlCol="0">
            <a:spAutoFit/>
          </a:bodyPr>
          <a:lstStyle/>
          <a:p>
            <a:r>
              <a:rPr lang="en-US" sz="1200" b="1" i="1" dirty="0" smtClean="0">
                <a:solidFill>
                  <a:srgbClr val="0000FF"/>
                </a:solidFill>
                <a:latin typeface="Goudy Old Style" pitchFamily="18" charset="0"/>
              </a:rPr>
              <a:t>Pathology Dept, KSU</a:t>
            </a:r>
            <a:endParaRPr lang="en-US" sz="1200" b="1" i="1" dirty="0">
              <a:solidFill>
                <a:srgbClr val="0000FF"/>
              </a:solidFill>
              <a:latin typeface="Goudy Old Style" pitchFamily="18"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ounded Rectangle 3"/>
          <p:cNvSpPr/>
          <p:nvPr/>
        </p:nvSpPr>
        <p:spPr>
          <a:xfrm>
            <a:off x="2267744" y="332656"/>
            <a:ext cx="4464496" cy="504056"/>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ea typeface="LM Typewriter Proportional 10pt" charset="0"/>
                <a:cs typeface="LM Typewriter Proportional 10pt" charset="0"/>
                <a:sym typeface="LM Typewriter Proportional 10pt" charset="0"/>
              </a:rPr>
              <a:t>Hydrocephalus – Gross</a:t>
            </a:r>
            <a:endParaRPr lang="en-US" sz="2400" dirty="0"/>
          </a:p>
        </p:txBody>
      </p:sp>
      <p:pic>
        <p:nvPicPr>
          <p:cNvPr id="120834" name="Picture 2" descr="http://library.med.utah.edu/WebPath/jpeg5/CNS072.jpg"/>
          <p:cNvPicPr>
            <a:picLocks noChangeAspect="1" noChangeArrowheads="1"/>
          </p:cNvPicPr>
          <p:nvPr/>
        </p:nvPicPr>
        <p:blipFill>
          <a:blip r:embed="rId2" cstate="print"/>
          <a:srcRect/>
          <a:stretch>
            <a:fillRect/>
          </a:stretch>
        </p:blipFill>
        <p:spPr bwMode="auto">
          <a:xfrm>
            <a:off x="1447792" y="1124744"/>
            <a:ext cx="6268624" cy="4248472"/>
          </a:xfrm>
          <a:prstGeom prst="rect">
            <a:avLst/>
          </a:prstGeom>
          <a:noFill/>
        </p:spPr>
      </p:pic>
      <p:sp>
        <p:nvSpPr>
          <p:cNvPr id="6" name="Rectangle 5"/>
          <p:cNvSpPr/>
          <p:nvPr/>
        </p:nvSpPr>
        <p:spPr>
          <a:xfrm>
            <a:off x="1475656" y="5541039"/>
            <a:ext cx="6264696" cy="1200329"/>
          </a:xfrm>
          <a:prstGeom prst="rect">
            <a:avLst/>
          </a:prstGeom>
        </p:spPr>
        <p:txBody>
          <a:bodyPr wrap="square">
            <a:spAutoFit/>
          </a:bodyPr>
          <a:lstStyle/>
          <a:p>
            <a:pPr algn="ctr"/>
            <a:r>
              <a:rPr lang="en-US" b="1" i="1" dirty="0" smtClean="0"/>
              <a:t>This is hydrocephalus. Note the marked dilation of the cerebral ventricles. Hydrocephalus can be due to lack of absorption of CSF or due to an obstruction to flow of CSF.</a:t>
            </a:r>
            <a:endParaRPr lang="en-US" b="1" i="1" dirty="0"/>
          </a:p>
        </p:txBody>
      </p:sp>
      <p:sp>
        <p:nvSpPr>
          <p:cNvPr id="5" name="TextBox 4"/>
          <p:cNvSpPr txBox="1"/>
          <p:nvPr/>
        </p:nvSpPr>
        <p:spPr>
          <a:xfrm>
            <a:off x="8143900" y="6572272"/>
            <a:ext cx="1000100" cy="285728"/>
          </a:xfrm>
          <a:prstGeom prst="rect">
            <a:avLst/>
          </a:prstGeom>
          <a:noFill/>
        </p:spPr>
        <p:txBody>
          <a:bodyPr wrap="square" rtlCol="0">
            <a:spAutoFit/>
          </a:bodyPr>
          <a:lstStyle/>
          <a:p>
            <a:r>
              <a:rPr lang="en-US" sz="1200" b="1" i="1" dirty="0" smtClean="0">
                <a:solidFill>
                  <a:srgbClr val="0000FF"/>
                </a:solidFill>
                <a:latin typeface="Goudy Old Style" pitchFamily="18" charset="0"/>
              </a:rPr>
              <a:t>CNS  Block</a:t>
            </a:r>
            <a:endParaRPr lang="en-US" sz="1200" b="1" i="1" dirty="0">
              <a:solidFill>
                <a:srgbClr val="0000FF"/>
              </a:solidFill>
              <a:latin typeface="Goudy Old Style" pitchFamily="18" charset="0"/>
            </a:endParaRPr>
          </a:p>
        </p:txBody>
      </p:sp>
      <p:sp>
        <p:nvSpPr>
          <p:cNvPr id="7" name="TextBox 6"/>
          <p:cNvSpPr txBox="1"/>
          <p:nvPr/>
        </p:nvSpPr>
        <p:spPr>
          <a:xfrm>
            <a:off x="0" y="6581001"/>
            <a:ext cx="1571604" cy="276999"/>
          </a:xfrm>
          <a:prstGeom prst="rect">
            <a:avLst/>
          </a:prstGeom>
          <a:noFill/>
        </p:spPr>
        <p:txBody>
          <a:bodyPr wrap="square" rtlCol="0">
            <a:spAutoFit/>
          </a:bodyPr>
          <a:lstStyle/>
          <a:p>
            <a:r>
              <a:rPr lang="en-US" sz="1200" b="1" i="1" dirty="0" smtClean="0">
                <a:solidFill>
                  <a:srgbClr val="0000FF"/>
                </a:solidFill>
                <a:latin typeface="Goudy Old Style" pitchFamily="18" charset="0"/>
              </a:rPr>
              <a:t>Pathology Dept, KSU</a:t>
            </a:r>
            <a:endParaRPr lang="en-US" sz="1200" b="1" i="1" dirty="0">
              <a:solidFill>
                <a:srgbClr val="0000FF"/>
              </a:solidFill>
              <a:latin typeface="Goudy Old Style" pitchFamily="18"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24934" name="Picture 6" descr="Hydrocephalus normal, non-normal MRI scans"/>
          <p:cNvPicPr>
            <a:picLocks noChangeAspect="1" noChangeArrowheads="1"/>
          </p:cNvPicPr>
          <p:nvPr/>
        </p:nvPicPr>
        <p:blipFill>
          <a:blip r:embed="rId2" cstate="print"/>
          <a:srcRect/>
          <a:stretch>
            <a:fillRect/>
          </a:stretch>
        </p:blipFill>
        <p:spPr bwMode="auto">
          <a:xfrm>
            <a:off x="1166287" y="1124744"/>
            <a:ext cx="6718081" cy="4453754"/>
          </a:xfrm>
          <a:prstGeom prst="rect">
            <a:avLst/>
          </a:prstGeom>
          <a:noFill/>
        </p:spPr>
      </p:pic>
      <p:sp>
        <p:nvSpPr>
          <p:cNvPr id="8" name="Rectangle 7"/>
          <p:cNvSpPr/>
          <p:nvPr/>
        </p:nvSpPr>
        <p:spPr>
          <a:xfrm>
            <a:off x="1115616" y="5674022"/>
            <a:ext cx="6768752" cy="923330"/>
          </a:xfrm>
          <a:prstGeom prst="rect">
            <a:avLst/>
          </a:prstGeom>
        </p:spPr>
        <p:txBody>
          <a:bodyPr wrap="square">
            <a:spAutoFit/>
          </a:bodyPr>
          <a:lstStyle/>
          <a:p>
            <a:pPr algn="ctr"/>
            <a:r>
              <a:rPr lang="en-US" b="1" i="1" dirty="0" smtClean="0"/>
              <a:t>An MRI scan of a brain with hydrocephalus (left) and </a:t>
            </a:r>
          </a:p>
          <a:p>
            <a:pPr algn="ctr"/>
            <a:r>
              <a:rPr lang="en-US" b="1" i="1" dirty="0" smtClean="0"/>
              <a:t>a normal MRI scan (right). The large dark area on the left is the ventricles, made bigger by a build-up of CSF</a:t>
            </a:r>
            <a:endParaRPr lang="en-US" b="1" i="1" dirty="0"/>
          </a:p>
        </p:txBody>
      </p:sp>
      <p:sp>
        <p:nvSpPr>
          <p:cNvPr id="9" name="Rounded Rectangle 8"/>
          <p:cNvSpPr/>
          <p:nvPr/>
        </p:nvSpPr>
        <p:spPr>
          <a:xfrm>
            <a:off x="1187624" y="332656"/>
            <a:ext cx="6624736" cy="504056"/>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ea typeface="LM Typewriter Proportional 10pt" charset="0"/>
                <a:cs typeface="LM Typewriter Proportional 10pt" charset="0"/>
                <a:sym typeface="LM Typewriter Proportional 10pt" charset="0"/>
              </a:rPr>
              <a:t>Hydrocephalus </a:t>
            </a:r>
            <a:r>
              <a:rPr lang="en-US" sz="2400" b="1" i="1" dirty="0" err="1" smtClean="0">
                <a:ea typeface="LM Typewriter Proportional 10pt" charset="0"/>
                <a:cs typeface="LM Typewriter Proportional 10pt" charset="0"/>
                <a:sym typeface="LM Typewriter Proportional 10pt" charset="0"/>
              </a:rPr>
              <a:t>vs</a:t>
            </a:r>
            <a:r>
              <a:rPr lang="en-US" sz="2400" b="1" i="1" dirty="0" smtClean="0">
                <a:ea typeface="LM Typewriter Proportional 10pt" charset="0"/>
                <a:cs typeface="LM Typewriter Proportional 10pt" charset="0"/>
                <a:sym typeface="LM Typewriter Proportional 10pt" charset="0"/>
              </a:rPr>
              <a:t> Normal  – MRI view</a:t>
            </a:r>
            <a:endParaRPr lang="en-US" sz="2400" dirty="0"/>
          </a:p>
        </p:txBody>
      </p:sp>
      <p:sp>
        <p:nvSpPr>
          <p:cNvPr id="5" name="TextBox 4"/>
          <p:cNvSpPr txBox="1"/>
          <p:nvPr/>
        </p:nvSpPr>
        <p:spPr>
          <a:xfrm>
            <a:off x="8143900" y="6572272"/>
            <a:ext cx="1000100" cy="285728"/>
          </a:xfrm>
          <a:prstGeom prst="rect">
            <a:avLst/>
          </a:prstGeom>
          <a:noFill/>
        </p:spPr>
        <p:txBody>
          <a:bodyPr wrap="square" rtlCol="0">
            <a:spAutoFit/>
          </a:bodyPr>
          <a:lstStyle/>
          <a:p>
            <a:r>
              <a:rPr lang="en-US" sz="1200" b="1" i="1" dirty="0" smtClean="0">
                <a:solidFill>
                  <a:srgbClr val="0000FF"/>
                </a:solidFill>
                <a:latin typeface="Goudy Old Style" pitchFamily="18" charset="0"/>
              </a:rPr>
              <a:t>CNS  Block</a:t>
            </a:r>
            <a:endParaRPr lang="en-US" sz="1200" b="1" i="1" dirty="0">
              <a:solidFill>
                <a:srgbClr val="0000FF"/>
              </a:solidFill>
              <a:latin typeface="Goudy Old Style" pitchFamily="18" charset="0"/>
            </a:endParaRPr>
          </a:p>
        </p:txBody>
      </p:sp>
      <p:sp>
        <p:nvSpPr>
          <p:cNvPr id="6" name="TextBox 5"/>
          <p:cNvSpPr txBox="1"/>
          <p:nvPr/>
        </p:nvSpPr>
        <p:spPr>
          <a:xfrm>
            <a:off x="0" y="6581001"/>
            <a:ext cx="1571604" cy="276999"/>
          </a:xfrm>
          <a:prstGeom prst="rect">
            <a:avLst/>
          </a:prstGeom>
          <a:noFill/>
        </p:spPr>
        <p:txBody>
          <a:bodyPr wrap="square" rtlCol="0">
            <a:spAutoFit/>
          </a:bodyPr>
          <a:lstStyle/>
          <a:p>
            <a:r>
              <a:rPr lang="en-US" sz="1200" b="1" i="1" dirty="0" smtClean="0">
                <a:solidFill>
                  <a:srgbClr val="0000FF"/>
                </a:solidFill>
                <a:latin typeface="Goudy Old Style" pitchFamily="18" charset="0"/>
              </a:rPr>
              <a:t>Pathology Dept, KSU</a:t>
            </a:r>
            <a:endParaRPr lang="en-US" sz="1200" b="1" i="1" dirty="0">
              <a:solidFill>
                <a:srgbClr val="0000FF"/>
              </a:solidFill>
              <a:latin typeface="Goudy Old Style" pitchFamily="18"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3009" name="Picture 1"/>
          <p:cNvPicPr>
            <a:picLocks noChangeAspect="1" noChangeArrowheads="1"/>
          </p:cNvPicPr>
          <p:nvPr/>
        </p:nvPicPr>
        <p:blipFill>
          <a:blip r:embed="rId2" cstate="print"/>
          <a:srcRect/>
          <a:stretch>
            <a:fillRect/>
          </a:stretch>
        </p:blipFill>
        <p:spPr bwMode="auto">
          <a:xfrm>
            <a:off x="2411760" y="1124744"/>
            <a:ext cx="4248472" cy="4464496"/>
          </a:xfrm>
          <a:prstGeom prst="rect">
            <a:avLst/>
          </a:prstGeom>
          <a:noFill/>
          <a:ln w="9525">
            <a:noFill/>
            <a:miter lim="800000"/>
            <a:headEnd/>
            <a:tailEnd/>
          </a:ln>
        </p:spPr>
      </p:pic>
      <p:sp>
        <p:nvSpPr>
          <p:cNvPr id="5" name="Rectangle 4"/>
          <p:cNvSpPr/>
          <p:nvPr/>
        </p:nvSpPr>
        <p:spPr>
          <a:xfrm>
            <a:off x="2411760" y="5674022"/>
            <a:ext cx="4248472" cy="923330"/>
          </a:xfrm>
          <a:prstGeom prst="rect">
            <a:avLst/>
          </a:prstGeom>
        </p:spPr>
        <p:txBody>
          <a:bodyPr wrap="square">
            <a:spAutoFit/>
          </a:bodyPr>
          <a:lstStyle/>
          <a:p>
            <a:pPr algn="ctr"/>
            <a:r>
              <a:rPr lang="en-US" b="1" i="1" dirty="0" smtClean="0">
                <a:ea typeface="LM Typewriter Proportional 10pt" charset="0"/>
                <a:cs typeface="LM Typewriter Proportional 10pt" charset="0"/>
                <a:sym typeface="LM Typewriter Proportional 10pt" charset="0"/>
              </a:rPr>
              <a:t>Mid Sagittal MRI of a child with communicating hydrocephalus,</a:t>
            </a:r>
          </a:p>
          <a:p>
            <a:pPr algn="ctr"/>
            <a:r>
              <a:rPr lang="en-US" b="1" i="1" dirty="0" smtClean="0">
                <a:ea typeface="LM Typewriter Proportional 10pt" charset="0"/>
                <a:cs typeface="LM Typewriter Proportional 10pt" charset="0"/>
                <a:sym typeface="LM Typewriter Proportional 10pt" charset="0"/>
              </a:rPr>
              <a:t> involving all ventricles</a:t>
            </a:r>
            <a:r>
              <a:rPr lang="en-US" b="1" i="1" dirty="0" smtClean="0">
                <a:solidFill>
                  <a:srgbClr val="FFCF49"/>
                </a:solidFill>
                <a:ea typeface="LM Typewriter Proportional 10pt" charset="0"/>
                <a:cs typeface="LM Typewriter Proportional 10pt" charset="0"/>
                <a:sym typeface="LM Typewriter Proportional 10pt" charset="0"/>
              </a:rPr>
              <a:t>.</a:t>
            </a:r>
            <a:endParaRPr lang="en-US" b="1" i="1" dirty="0">
              <a:solidFill>
                <a:srgbClr val="FFCF49"/>
              </a:solidFill>
              <a:ea typeface="LM Typewriter Proportional 10pt" charset="0"/>
              <a:cs typeface="LM Typewriter Proportional 10pt" charset="0"/>
              <a:sym typeface="LM Typewriter Proportional 10pt" charset="0"/>
            </a:endParaRPr>
          </a:p>
        </p:txBody>
      </p:sp>
      <p:sp>
        <p:nvSpPr>
          <p:cNvPr id="6" name="Rounded Rectangle 5"/>
          <p:cNvSpPr/>
          <p:nvPr/>
        </p:nvSpPr>
        <p:spPr>
          <a:xfrm>
            <a:off x="2267744" y="332656"/>
            <a:ext cx="4464496" cy="504056"/>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ea typeface="LM Typewriter Proportional 10pt" charset="0"/>
                <a:cs typeface="LM Typewriter Proportional 10pt" charset="0"/>
                <a:sym typeface="LM Typewriter Proportional 10pt" charset="0"/>
              </a:rPr>
              <a:t>Hydrocephalus – MRI view</a:t>
            </a:r>
            <a:endParaRPr lang="en-US" sz="2400" dirty="0"/>
          </a:p>
        </p:txBody>
      </p:sp>
      <p:sp>
        <p:nvSpPr>
          <p:cNvPr id="7" name="TextBox 6"/>
          <p:cNvSpPr txBox="1"/>
          <p:nvPr/>
        </p:nvSpPr>
        <p:spPr>
          <a:xfrm>
            <a:off x="8143900" y="6572272"/>
            <a:ext cx="1000100" cy="285728"/>
          </a:xfrm>
          <a:prstGeom prst="rect">
            <a:avLst/>
          </a:prstGeom>
          <a:noFill/>
        </p:spPr>
        <p:txBody>
          <a:bodyPr wrap="square" rtlCol="0">
            <a:spAutoFit/>
          </a:bodyPr>
          <a:lstStyle/>
          <a:p>
            <a:r>
              <a:rPr lang="en-US" sz="1200" b="1" i="1" dirty="0" smtClean="0">
                <a:solidFill>
                  <a:srgbClr val="0000FF"/>
                </a:solidFill>
                <a:latin typeface="Goudy Old Style" pitchFamily="18" charset="0"/>
              </a:rPr>
              <a:t>CNS  Block</a:t>
            </a:r>
            <a:endParaRPr lang="en-US" sz="1200" b="1" i="1" dirty="0">
              <a:solidFill>
                <a:srgbClr val="0000FF"/>
              </a:solidFill>
              <a:latin typeface="Goudy Old Style" pitchFamily="18" charset="0"/>
            </a:endParaRPr>
          </a:p>
        </p:txBody>
      </p:sp>
      <p:sp>
        <p:nvSpPr>
          <p:cNvPr id="8" name="TextBox 7"/>
          <p:cNvSpPr txBox="1"/>
          <p:nvPr/>
        </p:nvSpPr>
        <p:spPr>
          <a:xfrm>
            <a:off x="0" y="6581001"/>
            <a:ext cx="1571604" cy="276999"/>
          </a:xfrm>
          <a:prstGeom prst="rect">
            <a:avLst/>
          </a:prstGeom>
          <a:noFill/>
        </p:spPr>
        <p:txBody>
          <a:bodyPr wrap="square" rtlCol="0">
            <a:spAutoFit/>
          </a:bodyPr>
          <a:lstStyle/>
          <a:p>
            <a:r>
              <a:rPr lang="en-US" sz="1200" b="1" i="1" dirty="0" smtClean="0">
                <a:solidFill>
                  <a:srgbClr val="0000FF"/>
                </a:solidFill>
                <a:latin typeface="Goudy Old Style" pitchFamily="18" charset="0"/>
              </a:rPr>
              <a:t>Pathology Dept, KSU</a:t>
            </a:r>
            <a:endParaRPr lang="en-US" sz="1200" b="1" i="1" dirty="0">
              <a:solidFill>
                <a:srgbClr val="0000FF"/>
              </a:solidFill>
              <a:latin typeface="Goudy Old Style" pitchFamily="18" charset="0"/>
            </a:endParaRPr>
          </a:p>
        </p:txBody>
      </p:sp>
    </p:spTree>
  </p:cSld>
  <p:clrMapOvr>
    <a:masterClrMapping/>
  </p:clrMapOvr>
  <p:transition spd="med">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2">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EBEC8F79-A447-43FC-8E81-85E8468AF3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Theme2</Template>
  <TotalTime>2089</TotalTime>
  <Words>1553</Words>
  <Application>Microsoft Office PowerPoint</Application>
  <PresentationFormat>On-screen Show (4:3)</PresentationFormat>
  <Paragraphs>197</Paragraphs>
  <Slides>42</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Aharoni</vt:lpstr>
      <vt:lpstr>Arial</vt:lpstr>
      <vt:lpstr>Calibri</vt:lpstr>
      <vt:lpstr>Corbel</vt:lpstr>
      <vt:lpstr>Goudy Old Style</vt:lpstr>
      <vt:lpstr>LM Typewriter Proportional 10pt</vt:lpstr>
      <vt:lpstr>Optima</vt:lpstr>
      <vt:lpstr>Theme2</vt:lpstr>
      <vt:lpstr>Central Nervous System </vt:lpstr>
      <vt:lpstr> OBJECTIVES:   At the end of this practical sessions, the students will be able to: -  Recognize, describe and understand the morphological appearance (both macroscopic and microscopic) of some of the common diseases and disorders of the CNS.   </vt:lpstr>
      <vt:lpstr>PowerPoint Presentation</vt:lpstr>
      <vt:lpstr> Hydrocephalus</vt:lpstr>
      <vt:lpstr>PowerPoint Presentation</vt:lpstr>
      <vt:lpstr>PowerPoint Presentation</vt:lpstr>
      <vt:lpstr>PowerPoint Presentation</vt:lpstr>
      <vt:lpstr>PowerPoint Presentation</vt:lpstr>
      <vt:lpstr>PowerPoint Presentation</vt:lpstr>
      <vt:lpstr>Pyogenic (Bacterial ) Meningitis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Cerebral Abscess</vt:lpstr>
      <vt:lpstr>PowerPoint Presentation</vt:lpstr>
      <vt:lpstr>PowerPoint Presentation</vt:lpstr>
      <vt:lpstr>PowerPoint Presentation</vt:lpstr>
      <vt:lpstr>PowerPoint Presentation</vt:lpstr>
      <vt:lpstr>PowerPoint Presentation</vt:lpstr>
      <vt:lpstr>PowerPoint Presentation</vt:lpstr>
      <vt:lpstr>Ruptured Berry Aneurysm causing subarachnoid hemorrhage</vt:lpstr>
      <vt:lpstr>PowerPoint Presentation</vt:lpstr>
      <vt:lpstr>PowerPoint Presentation</vt:lpstr>
      <vt:lpstr>PowerPoint Presentation</vt:lpstr>
      <vt:lpstr>PowerPoint Presentation</vt:lpstr>
      <vt:lpstr>PowerPoint Presentation</vt:lpstr>
      <vt:lpstr>PowerPoint Presentation</vt:lpstr>
      <vt:lpstr> Alzheimer disease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END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Central nervous system          practical block</dc:title>
  <dc:creator>Dr. Sayed Esawy</dc:creator>
  <cp:lastModifiedBy>Maha Mohammead Arfah</cp:lastModifiedBy>
  <cp:revision>210</cp:revision>
  <dcterms:created xsi:type="dcterms:W3CDTF">2010-06-22T08:46:56Z</dcterms:created>
  <dcterms:modified xsi:type="dcterms:W3CDTF">2019-10-22T13:13:49Z</dcterms:modified>
</cp:coreProperties>
</file>