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  <p:modifyVerifier cryptProviderType="rsaAES" cryptAlgorithmClass="hash" cryptAlgorithmType="typeAny" cryptAlgorithmSid="14" spinCount="100000" saltData="NEu2Kqxm5MAvmQHZdMFMPg==" hashData="Ez/KCHUEXdnl3setJs6tzBjYcYtjVh8E8qltdV6SnNPT6Lh5elec7C3KrcyixSZ4tqOkmVQYATzjLcdyZcaA4w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1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17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140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5" name="Line"/>
          <p:cNvSpPr/>
          <p:nvPr/>
        </p:nvSpPr>
        <p:spPr>
          <a:xfrm>
            <a:off x="1277937" y="4140200"/>
            <a:ext cx="660717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155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“"/>
          <p:cNvSpPr txBox="1"/>
          <p:nvPr/>
        </p:nvSpPr>
        <p:spPr>
          <a:xfrm>
            <a:off x="895032" y="637698"/>
            <a:ext cx="365761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7200"/>
            </a:lvl1pPr>
          </a:lstStyle>
          <a:p>
            <a:r>
              <a:t>“</a:t>
            </a:r>
          </a:p>
        </p:txBody>
      </p:sp>
      <p:sp>
        <p:nvSpPr>
          <p:cNvPr id="161" name="”"/>
          <p:cNvSpPr txBox="1"/>
          <p:nvPr/>
        </p:nvSpPr>
        <p:spPr>
          <a:xfrm>
            <a:off x="7680007" y="2560161"/>
            <a:ext cx="365761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7200"/>
            </a:lvl1pPr>
          </a:lstStyle>
          <a:p>
            <a:r>
              <a:t>”</a:t>
            </a:r>
          </a:p>
        </p:txBody>
      </p:sp>
      <p:sp>
        <p:nvSpPr>
          <p:cNvPr id="162" name="Line"/>
          <p:cNvSpPr/>
          <p:nvPr/>
        </p:nvSpPr>
        <p:spPr>
          <a:xfrm>
            <a:off x="1277937" y="4140200"/>
            <a:ext cx="6596064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172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" name="“"/>
          <p:cNvSpPr txBox="1"/>
          <p:nvPr/>
        </p:nvSpPr>
        <p:spPr>
          <a:xfrm>
            <a:off x="923607" y="571817"/>
            <a:ext cx="36576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/>
            </a:lvl1pPr>
          </a:lstStyle>
          <a:p>
            <a:r>
              <a:t>“</a:t>
            </a:r>
          </a:p>
        </p:txBody>
      </p:sp>
      <p:sp>
        <p:nvSpPr>
          <p:cNvPr id="178" name="”"/>
          <p:cNvSpPr txBox="1"/>
          <p:nvPr/>
        </p:nvSpPr>
        <p:spPr>
          <a:xfrm>
            <a:off x="7695882" y="2283142"/>
            <a:ext cx="36576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/>
            </a:lvl1pPr>
          </a:lstStyle>
          <a:p>
            <a:r>
              <a:t>”</a:t>
            </a:r>
          </a:p>
        </p:txBody>
      </p:sp>
      <p:sp>
        <p:nvSpPr>
          <p:cNvPr id="179" name="Line"/>
          <p:cNvSpPr/>
          <p:nvPr/>
        </p:nvSpPr>
        <p:spPr>
          <a:xfrm>
            <a:off x="1277937" y="3429000"/>
            <a:ext cx="6596064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189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" name="Line"/>
          <p:cNvSpPr/>
          <p:nvPr/>
        </p:nvSpPr>
        <p:spPr>
          <a:xfrm>
            <a:off x="1277937" y="3429000"/>
            <a:ext cx="6607176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204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9" name="Line"/>
          <p:cNvSpPr/>
          <p:nvPr/>
        </p:nvSpPr>
        <p:spPr>
          <a:xfrm>
            <a:off x="1277937" y="2354262"/>
            <a:ext cx="6607176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219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4" name="Line"/>
          <p:cNvSpPr/>
          <p:nvPr/>
        </p:nvSpPr>
        <p:spPr>
          <a:xfrm flipH="1">
            <a:off x="6245225" y="906462"/>
            <a:ext cx="1" cy="4968876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38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" name="Line"/>
          <p:cNvSpPr/>
          <p:nvPr/>
        </p:nvSpPr>
        <p:spPr>
          <a:xfrm>
            <a:off x="1277937" y="2355850"/>
            <a:ext cx="6596064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51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" name="Line"/>
          <p:cNvSpPr/>
          <p:nvPr/>
        </p:nvSpPr>
        <p:spPr>
          <a:xfrm>
            <a:off x="1277937" y="3598862"/>
            <a:ext cx="6596064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66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" name="Line"/>
          <p:cNvSpPr/>
          <p:nvPr/>
        </p:nvSpPr>
        <p:spPr>
          <a:xfrm>
            <a:off x="1277937" y="2355850"/>
            <a:ext cx="6596064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81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" name="Line"/>
          <p:cNvSpPr/>
          <p:nvPr/>
        </p:nvSpPr>
        <p:spPr>
          <a:xfrm>
            <a:off x="1277937" y="2354262"/>
            <a:ext cx="6596064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96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1" name="Line"/>
          <p:cNvSpPr/>
          <p:nvPr/>
        </p:nvSpPr>
        <p:spPr>
          <a:xfrm>
            <a:off x="1277937" y="2354262"/>
            <a:ext cx="6596064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111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6" name="Line"/>
          <p:cNvSpPr/>
          <p:nvPr/>
        </p:nvSpPr>
        <p:spPr>
          <a:xfrm>
            <a:off x="1277937" y="2913062"/>
            <a:ext cx="2333626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"/>
          <p:cNvGrpSpPr/>
          <p:nvPr/>
        </p:nvGrpSpPr>
        <p:grpSpPr>
          <a:xfrm>
            <a:off x="-1" y="0"/>
            <a:ext cx="9151939" cy="6858000"/>
            <a:chOff x="0" y="0"/>
            <a:chExt cx="9151937" cy="6858000"/>
          </a:xfrm>
        </p:grpSpPr>
        <p:pic>
          <p:nvPicPr>
            <p:cNvPr id="126" name="SD-PanelContent.png" descr="SD-PanelConten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9143473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33399"/>
              <a:ext cx="8064500" cy="5778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-1" y="3128434"/>
              <a:ext cx="685762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HDRibbonContent-UniformTrim.png" descr="HDRibbonContent-UniformTrim.png"/>
            <p:cNvPicPr>
              <a:picLocks noChangeAspect="1"/>
            </p:cNvPicPr>
            <p:nvPr/>
          </p:nvPicPr>
          <p:blipFill>
            <a:blip r:embed="rId4"/>
            <a:srcRect l="1" r="14239"/>
            <a:stretch>
              <a:fillRect/>
            </a:stretch>
          </p:blipFill>
          <p:spPr>
            <a:xfrm>
              <a:off x="8466177" y="3128434"/>
              <a:ext cx="68576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"/>
          <p:cNvGrpSpPr/>
          <p:nvPr/>
        </p:nvGrpSpPr>
        <p:grpSpPr>
          <a:xfrm>
            <a:off x="0" y="0"/>
            <a:ext cx="9144001" cy="6858000"/>
            <a:chOff x="0" y="0"/>
            <a:chExt cx="9144000" cy="6858000"/>
          </a:xfrm>
        </p:grpSpPr>
        <p:pic>
          <p:nvPicPr>
            <p:cNvPr id="2" name="SD-PanelTitle-R1.png" descr="SD-PanelTitle-R1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1" y="0"/>
              <a:ext cx="914332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" name="image.png" descr="image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498600" y="1524000"/>
              <a:ext cx="6146800" cy="382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HDRibbonTitle-UniformTrim.png" descr="HDRibbonTitle-UniformTrim.png"/>
            <p:cNvPicPr>
              <a:picLocks noChangeAspect="1"/>
            </p:cNvPicPr>
            <p:nvPr/>
          </p:nvPicPr>
          <p:blipFill>
            <a:blip r:embed="rId20"/>
            <a:srcRect r="47958"/>
            <a:stretch>
              <a:fillRect/>
            </a:stretch>
          </p:blipFill>
          <p:spPr>
            <a:xfrm>
              <a:off x="48" y="3128433"/>
              <a:ext cx="1664037" cy="612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HDRibbonTitle-UniformTrim.png" descr="HDRibbonTitle-UniformTrim.png"/>
            <p:cNvPicPr>
              <a:picLocks noChangeAspect="1"/>
            </p:cNvPicPr>
            <p:nvPr/>
          </p:nvPicPr>
          <p:blipFill>
            <a:blip r:embed="rId20"/>
            <a:srcRect r="47958"/>
            <a:stretch>
              <a:fillRect/>
            </a:stretch>
          </p:blipFill>
          <p:spPr>
            <a:xfrm>
              <a:off x="7479964" y="3128433"/>
              <a:ext cx="1664037" cy="612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Line"/>
          <p:cNvSpPr/>
          <p:nvPr/>
        </p:nvSpPr>
        <p:spPr>
          <a:xfrm>
            <a:off x="2019300" y="3471862"/>
            <a:ext cx="5113338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7859" y="5072379"/>
            <a:ext cx="223204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8001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1628775" marR="0" indent="-2571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21227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25799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0371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4943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39515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"/>
        <a:tabLst/>
        <a:defRPr sz="2400" b="0" i="0" u="none" strike="noStrike" cap="none" spc="0" baseline="0"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athogenesis and risk factors of cerebrovascular accidents – Part 1"/>
          <p:cNvSpPr txBox="1">
            <a:spLocks noGrp="1"/>
          </p:cNvSpPr>
          <p:nvPr>
            <p:ph type="title" idx="4294967295"/>
          </p:nvPr>
        </p:nvSpPr>
        <p:spPr>
          <a:xfrm>
            <a:off x="1922462" y="1811337"/>
            <a:ext cx="5308601" cy="1516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10895">
              <a:defRPr sz="2924"/>
            </a:pPr>
            <a:br/>
            <a:br/>
            <a:r>
              <a:rPr sz="2040"/>
              <a:t>Pathogenesis and risk factors of cerebrovascular accidents – Part 1</a:t>
            </a:r>
          </a:p>
        </p:txBody>
      </p:sp>
      <p:sp>
        <p:nvSpPr>
          <p:cNvPr id="237" name="Dr. Maria A. Arafah…"/>
          <p:cNvSpPr txBox="1">
            <a:spLocks noGrp="1"/>
          </p:cNvSpPr>
          <p:nvPr>
            <p:ph type="body" sz="quarter" idx="4294967295"/>
          </p:nvPr>
        </p:nvSpPr>
        <p:spPr>
          <a:xfrm>
            <a:off x="1922462" y="3598862"/>
            <a:ext cx="5308601" cy="137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None/>
              <a:defRPr sz="2000">
                <a:solidFill>
                  <a:srgbClr val="000000"/>
                </a:solidFill>
              </a:defRPr>
            </a:pPr>
            <a:r>
              <a:t>Dr. Maria A. Arafah</a:t>
            </a:r>
          </a:p>
          <a:p>
            <a:pPr marL="0" indent="0" algn="ctr">
              <a:buSzTx/>
              <a:buNone/>
              <a:defRPr sz="2000">
                <a:solidFill>
                  <a:srgbClr val="000000"/>
                </a:solidFill>
              </a:defRPr>
            </a:pPr>
            <a:r>
              <a:t>Assistant Professor – Department of Pathology</a:t>
            </a:r>
          </a:p>
          <a:p>
            <a:pPr marL="0" indent="0" algn="ctr">
              <a:buSzTx/>
              <a:buNone/>
              <a:defRPr sz="1400">
                <a:solidFill>
                  <a:srgbClr val="000000"/>
                </a:solidFill>
              </a:defRPr>
            </a:pPr>
            <a:r>
              <a:t>http://fac.ksu.edu.sa/mariaarafah/courses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hrombotic &amp; Embolic Stroke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Thrombotic &amp; Embolic Stroke</a:t>
            </a:r>
          </a:p>
        </p:txBody>
      </p:sp>
      <p:sp>
        <p:nvSpPr>
          <p:cNvPr id="288" name="Overall, embolic infarctions are more common than thrombotic infarctions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 sz="2200"/>
            </a:pPr>
            <a:r>
              <a:t>Overall, embolic infarctions are more common than thrombotic infarctions.</a:t>
            </a:r>
          </a:p>
          <a:p>
            <a:pPr>
              <a:lnSpc>
                <a:spcPct val="80000"/>
              </a:lnSpc>
              <a:defRPr sz="2200"/>
            </a:pPr>
            <a:endParaRPr/>
          </a:p>
          <a:p>
            <a:pPr>
              <a:lnSpc>
                <a:spcPct val="80000"/>
              </a:lnSpc>
              <a:defRPr sz="2200"/>
            </a:pPr>
            <a:r>
              <a:t>The territory of distribution of the middle cerebral arteries (branches from the internal carotid arteries) are most frequently affected by embolic infarctions.</a:t>
            </a:r>
          </a:p>
          <a:p>
            <a:pPr>
              <a:lnSpc>
                <a:spcPct val="80000"/>
              </a:lnSpc>
              <a:defRPr sz="2200"/>
            </a:pPr>
            <a:endParaRPr/>
          </a:p>
          <a:p>
            <a:pPr>
              <a:lnSpc>
                <a:spcPct val="80000"/>
              </a:lnSpc>
              <a:defRPr sz="2200"/>
            </a:pPr>
            <a:r>
              <a:t>Emboli tend to ledge where vessels branch or at stenotic areas caused by atherosclerosis.</a:t>
            </a:r>
          </a:p>
        </p:txBody>
      </p:sp>
      <p:sp>
        <p:nvSpPr>
          <p:cNvPr id="289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290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hrombotic &amp; Embolic Stroke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Thrombotic &amp; Embolic Stroke</a:t>
            </a:r>
          </a:p>
        </p:txBody>
      </p:sp>
      <p:sp>
        <p:nvSpPr>
          <p:cNvPr id="294" name="Sources of emboli include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 sz="2200"/>
            </a:pPr>
            <a:r>
              <a:t>Sources of emboli include: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900"/>
            </a:pPr>
            <a:r>
              <a:t>Cardiac mural thrombi (frequent)</a:t>
            </a:r>
          </a:p>
          <a:p>
            <a:pPr marL="1200150" lvl="2" indent="-285750">
              <a:lnSpc>
                <a:spcPct val="90000"/>
              </a:lnSpc>
              <a:spcBef>
                <a:spcPts val="0"/>
              </a:spcBef>
              <a:buChar char="–"/>
              <a:defRPr sz="1700"/>
            </a:pPr>
            <a:r>
              <a:t>myocardial infarct</a:t>
            </a:r>
          </a:p>
          <a:p>
            <a:pPr marL="1200150" lvl="2" indent="-285750">
              <a:lnSpc>
                <a:spcPct val="90000"/>
              </a:lnSpc>
              <a:spcBef>
                <a:spcPts val="0"/>
              </a:spcBef>
              <a:buChar char="–"/>
              <a:defRPr sz="1700"/>
            </a:pPr>
            <a:r>
              <a:t>valvular disease</a:t>
            </a:r>
          </a:p>
          <a:p>
            <a:pPr marL="1200150" lvl="2" indent="-285750">
              <a:lnSpc>
                <a:spcPct val="90000"/>
              </a:lnSpc>
              <a:spcBef>
                <a:spcPts val="0"/>
              </a:spcBef>
              <a:buChar char="–"/>
              <a:defRPr sz="1700"/>
            </a:pPr>
            <a:r>
              <a:t>atrial fibrillation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900"/>
            </a:pPr>
            <a:r>
              <a:t>Arteries; (often atheromatous plaques within the carotid arteries or the aortic arch).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900"/>
            </a:pPr>
            <a:r>
              <a:t>Paradoxical emboli, particularly in children with cardiac anomalies (e.g. patent foramen ovale).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900"/>
            </a:pPr>
            <a:r>
              <a:t>Emboli associated with cardiac surgeries.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900"/>
            </a:pPr>
            <a:r>
              <a:t>Emboli of other material (tumor, fat, or air).</a:t>
            </a:r>
          </a:p>
        </p:txBody>
      </p:sp>
      <p:sp>
        <p:nvSpPr>
          <p:cNvPr id="295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296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hrombotic &amp; Embolic Stroke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Thrombotic &amp; Embolic Stroke</a:t>
            </a:r>
          </a:p>
        </p:txBody>
      </p:sp>
      <p:sp>
        <p:nvSpPr>
          <p:cNvPr id="300" name="The majority of thrombotic occlusions causing cerebral infarctions are due to atherosclerosis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majority of thrombotic occlusions causing cerebral infarctions are due to atherosclerosis</a:t>
            </a:r>
            <a:r>
              <a:rPr i="1"/>
              <a:t>.</a:t>
            </a:r>
          </a:p>
          <a:p>
            <a:endParaRPr i="1"/>
          </a:p>
          <a:p>
            <a:r>
              <a:t>Thrombotic occlusions are usually superimposed on atherosclerotic plaques, accompanied by anterograde extension, fragmentation, and distal embolization.</a:t>
            </a:r>
          </a:p>
        </p:txBody>
      </p:sp>
      <p:sp>
        <p:nvSpPr>
          <p:cNvPr id="301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02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hrombotic &amp; Embolic Stroke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Thrombotic &amp; Embolic Stroke</a:t>
            </a:r>
          </a:p>
        </p:txBody>
      </p:sp>
      <p:sp>
        <p:nvSpPr>
          <p:cNvPr id="306" name="Thrombotic occlusions causing small infarcts of only a few millimeters, so-called “lacunar infarcts”, occurs when small penetrating arteries are occluded.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Thrombotic occlusions causing small infarcts of only a few millimeters, so-called “lacunar infarcts”, occurs when small penetrating arteries are occluded.</a:t>
            </a:r>
          </a:p>
        </p:txBody>
      </p:sp>
      <p:sp>
        <p:nvSpPr>
          <p:cNvPr id="307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08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310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3905250"/>
            <a:ext cx="3937000" cy="2201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hrombotic &amp; Embolic Stroke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Thrombotic &amp; Embolic Stroke</a:t>
            </a:r>
          </a:p>
        </p:txBody>
      </p:sp>
      <p:sp>
        <p:nvSpPr>
          <p:cNvPr id="313" name="The most common sites of primary thrombosis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/>
            </a:pPr>
            <a:r>
              <a:t>The most common sites of primary thrombosis:</a:t>
            </a:r>
          </a:p>
          <a:p>
            <a:pPr>
              <a:defRPr sz="2800"/>
            </a:pPr>
            <a:endParaRPr/>
          </a:p>
          <a:p>
            <a:pPr marL="742950" lvl="1" indent="-285750">
              <a:spcBef>
                <a:spcPts val="0"/>
              </a:spcBef>
            </a:pPr>
            <a:r>
              <a:t>The bifurcation of the carotid artery</a:t>
            </a:r>
          </a:p>
          <a:p>
            <a:pPr marL="742950" lvl="1" indent="-285750">
              <a:spcBef>
                <a:spcPts val="0"/>
              </a:spcBef>
            </a:pPr>
            <a:r>
              <a:t>The origin of the middle cerebral artery</a:t>
            </a:r>
          </a:p>
          <a:p>
            <a:pPr marL="742950" lvl="1" indent="-285750">
              <a:spcBef>
                <a:spcPts val="0"/>
              </a:spcBef>
            </a:pPr>
            <a:r>
              <a:t>Either end of the basilar artery</a:t>
            </a:r>
          </a:p>
        </p:txBody>
      </p:sp>
      <p:sp>
        <p:nvSpPr>
          <p:cNvPr id="314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15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linical Presentation of Stroke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Clinical Presentation of Stroke</a:t>
            </a:r>
          </a:p>
        </p:txBody>
      </p:sp>
      <p:sp>
        <p:nvSpPr>
          <p:cNvPr id="319" name="Strokes can be asymptomatic or painless, however they may also present with symptoms depending on which part of the brain is injured, and how severely it is injured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Strokes can be asymptomatic or painless, however they may also present with symptoms depending on which part of the brain is injured, and how severely it is injured.</a:t>
            </a:r>
          </a:p>
          <a:p>
            <a:endParaRPr/>
          </a:p>
          <a:p>
            <a:r>
              <a:t>It is very important to recognize the warning signs of a stroke and to get immediate medical attention if they occur.</a:t>
            </a:r>
          </a:p>
        </p:txBody>
      </p:sp>
      <p:sp>
        <p:nvSpPr>
          <p:cNvPr id="320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21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linical Presentation of Stroke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Clinical Presentation of Stroke</a:t>
            </a:r>
          </a:p>
        </p:txBody>
      </p:sp>
      <p:sp>
        <p:nvSpPr>
          <p:cNvPr id="325" name="The most common is weakness or paralysis of one side of the body with partial or complete loss of voluntary movement or sensation in a leg or arm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700"/>
            </a:pPr>
            <a:r>
              <a:t>The most common is weakness or paralysis of one side of the body with partial or complete loss of voluntary movement or sensation in a leg or arm.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700"/>
            </a:pPr>
            <a:r>
              <a:t>Headache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700"/>
            </a:pPr>
            <a:r>
              <a:t>Speech problems and weak facial muscles, causing drooling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700"/>
            </a:pPr>
            <a:r>
              <a:t>Numbness or tingling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700"/>
            </a:pPr>
            <a:r>
              <a:t>A stroke involving the base of the brain can affect balance, vision, swallowing, breathing and even lead to unconsciousness.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defRPr sz="1700"/>
            </a:pPr>
            <a:r>
              <a:t>In cases of severe brain damage there may be deep coma, paralysis of one side of the body, and loss of speech, followed by death or permanent neurological disturbances after recovery.</a:t>
            </a:r>
          </a:p>
        </p:txBody>
      </p:sp>
      <p:sp>
        <p:nvSpPr>
          <p:cNvPr id="326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27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linical Presentation of Stroke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Clinical Presentation of Stroke</a:t>
            </a:r>
          </a:p>
        </p:txBody>
      </p:sp>
      <p:pic>
        <p:nvPicPr>
          <p:cNvPr id="331" name="image.jpeg" descr="image.jpeg"/>
          <p:cNvPicPr>
            <a:picLocks noChangeAspect="1"/>
          </p:cNvPicPr>
          <p:nvPr/>
        </p:nvPicPr>
        <p:blipFill>
          <a:blip r:embed="rId2"/>
          <a:srcRect r="3758"/>
          <a:stretch>
            <a:fillRect/>
          </a:stretch>
        </p:blipFill>
        <p:spPr>
          <a:xfrm>
            <a:off x="2273299" y="2490787"/>
            <a:ext cx="4432302" cy="34448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32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33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linical Presentation of Stroke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Clinical Presentation of Stroke</a:t>
            </a:r>
          </a:p>
        </p:txBody>
      </p:sp>
      <p:sp>
        <p:nvSpPr>
          <p:cNvPr id="337" name="If the brain damage sustained is slight, there is usually complete recovery, but most survivors of stroke require extensive rehabilitation.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If the brain damage sustained is slight, there is usually complete recovery, but most survivors of stroke require extensive rehabilitation.</a:t>
            </a:r>
          </a:p>
        </p:txBody>
      </p:sp>
      <p:sp>
        <p:nvSpPr>
          <p:cNvPr id="338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39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lobal Cerebral Ischemia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Global Cerebral Ischemia</a:t>
            </a:r>
          </a:p>
        </p:txBody>
      </p:sp>
      <p:sp>
        <p:nvSpPr>
          <p:cNvPr id="343" name="Widespread ischemic/hypoxic injury occurs when there is a generalized reduction of cerebral perfusion, usually below systolic pressures of 50mmHg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defRPr sz="2200"/>
            </a:pPr>
            <a:r>
              <a:t>Widespread ischemic/hypoxic injury occurs when there is a generalized reduction of cerebral perfusion, usually below systolic pressures of 50mmHg.</a:t>
            </a:r>
          </a:p>
          <a:p>
            <a:pPr>
              <a:spcBef>
                <a:spcPts val="500"/>
              </a:spcBef>
              <a:buSzTx/>
              <a:buNone/>
              <a:defRPr sz="2200"/>
            </a:pPr>
            <a:endParaRPr/>
          </a:p>
          <a:p>
            <a:pPr>
              <a:spcBef>
                <a:spcPts val="500"/>
              </a:spcBef>
              <a:defRPr sz="2200"/>
            </a:pPr>
            <a:r>
              <a:t>Causes include:</a:t>
            </a:r>
          </a:p>
          <a:p>
            <a:pPr marL="742950" lvl="1" indent="-285750">
              <a:spcBef>
                <a:spcPts val="0"/>
              </a:spcBef>
              <a:defRPr sz="1900"/>
            </a:pPr>
            <a:r>
              <a:t>cardiac arrest</a:t>
            </a:r>
          </a:p>
          <a:p>
            <a:pPr marL="742950" lvl="1" indent="-285750">
              <a:spcBef>
                <a:spcPts val="0"/>
              </a:spcBef>
              <a:defRPr sz="1900"/>
            </a:pPr>
            <a:r>
              <a:t>severe hypotension or shock </a:t>
            </a:r>
          </a:p>
          <a:p>
            <a:pPr marL="742950" lvl="1" indent="-285750">
              <a:spcBef>
                <a:spcPts val="0"/>
              </a:spcBef>
              <a:defRPr sz="1900"/>
            </a:pPr>
            <a:endParaRPr/>
          </a:p>
          <a:p>
            <a:pPr>
              <a:spcBef>
                <a:spcPts val="500"/>
              </a:spcBef>
              <a:defRPr sz="2200"/>
            </a:pPr>
            <a:r>
              <a:t>The clinical outcome varies with the severity of the insult. </a:t>
            </a:r>
          </a:p>
        </p:txBody>
      </p:sp>
      <p:sp>
        <p:nvSpPr>
          <p:cNvPr id="344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45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Objective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Objectives</a:t>
            </a:r>
          </a:p>
        </p:txBody>
      </p:sp>
      <p:sp>
        <p:nvSpPr>
          <p:cNvPr id="240" name="Explain the concepts of brain “hypoxia”, “ischemia” and “infarction”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/>
            </a:pPr>
            <a:r>
              <a:t>Explain the concepts of brain “hypoxia”, “ischemia” and “infarction”.</a:t>
            </a:r>
          </a:p>
          <a:p>
            <a:pPr>
              <a:defRPr sz="2200"/>
            </a:pPr>
            <a:r>
              <a:t>Understand the pathogenesis of thrombotic and embolic strokes and be able to identify the clinical risk factors.</a:t>
            </a:r>
          </a:p>
          <a:p>
            <a:pPr>
              <a:defRPr sz="2200"/>
            </a:pPr>
            <a:r>
              <a:t>Identify the causes and consequences of subarachnoid and intracerebral hemorrhage.</a:t>
            </a:r>
          </a:p>
          <a:p>
            <a:pPr>
              <a:defRPr sz="2200"/>
            </a:pPr>
            <a:r>
              <a:t>Build a list of the different causes that can lead to a cerebrovascular accident.</a:t>
            </a:r>
          </a:p>
        </p:txBody>
      </p:sp>
      <p:sp>
        <p:nvSpPr>
          <p:cNvPr id="241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242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1928" y="5978842"/>
            <a:ext cx="1636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lobal Cerebral Ischemia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Global Cerebral Ischemia</a:t>
            </a:r>
          </a:p>
        </p:txBody>
      </p:sp>
      <p:sp>
        <p:nvSpPr>
          <p:cNvPr id="349" name="When the insult is mild, there may be only a transient postischemic confusional state, with eventual complete recovery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When the insult is mild, there may be only a transient postischemic confusional state, with eventual complete recovery.</a:t>
            </a:r>
          </a:p>
          <a:p>
            <a:endParaRPr/>
          </a:p>
          <a:p>
            <a:pPr marL="342900" lvl="1">
              <a:spcBef>
                <a:spcPts val="0"/>
              </a:spcBef>
            </a:pPr>
            <a:r>
              <a:t>In severe global cerebral ischemia, widespread neuronal death, and patients who survive often remain severely impaired neurologically &amp; in a persistent vegetative state.</a:t>
            </a:r>
          </a:p>
        </p:txBody>
      </p:sp>
      <p:sp>
        <p:nvSpPr>
          <p:cNvPr id="350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51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lobal Cerebral Ischemia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Global Cerebral Ischemia</a:t>
            </a:r>
          </a:p>
        </p:txBody>
      </p:sp>
      <p:sp>
        <p:nvSpPr>
          <p:cNvPr id="355" name="Other patients meet the clinical criteria for &quot;brain death,&quot; including evidence of diffuse cortical injury (isoelectric, or &quot;flat,&quot; electroencephalogram) and brain stem damage, including absent reflexes and respiratory drive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200"/>
            </a:pPr>
            <a:r>
              <a:t>Other patients meet the clinical criteria for "brain death," including evidence of diffuse cortical injury (isoelectric, or "flat," electroencephalogram) and brain stem damage, including absent reflexes and respiratory drive.</a:t>
            </a:r>
          </a:p>
          <a:p>
            <a:pPr>
              <a:defRPr sz="2200"/>
            </a:pPr>
            <a:endParaRPr/>
          </a:p>
          <a:p>
            <a:pPr>
              <a:defRPr sz="2200"/>
            </a:pPr>
            <a:r>
              <a:t>When patients with this irreversible form of injury are maintained on mechanical ventilation, the brain gradually undergoes autolysis, results in the so-called “respirator brain”.</a:t>
            </a:r>
          </a:p>
        </p:txBody>
      </p:sp>
      <p:sp>
        <p:nvSpPr>
          <p:cNvPr id="356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57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Histopathological Feature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</a:t>
            </a:r>
          </a:p>
        </p:txBody>
      </p:sp>
      <p:sp>
        <p:nvSpPr>
          <p:cNvPr id="361" name="Neurons are more susceptible to hypoxic injury than other glial cells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Neurons are more susceptible to hypoxic injury than other glial cells.</a:t>
            </a:r>
          </a:p>
          <a:p>
            <a:endParaRPr/>
          </a:p>
          <a:p>
            <a:r>
              <a:t>The most susceptible neurons are: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Pyramidal cells of the hippocampus and neocortex.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Purkinje cells of the cerebellum.</a:t>
            </a:r>
          </a:p>
        </p:txBody>
      </p:sp>
      <p:sp>
        <p:nvSpPr>
          <p:cNvPr id="362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63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Histopathological Feature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</a:t>
            </a:r>
          </a:p>
        </p:txBody>
      </p:sp>
      <p:sp>
        <p:nvSpPr>
          <p:cNvPr id="367" name="Macroscopically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Macroscopically:</a:t>
            </a:r>
          </a:p>
          <a:p>
            <a:pPr>
              <a:defRPr>
                <a:solidFill>
                  <a:srgbClr val="FF0000"/>
                </a:solidFill>
              </a:defRPr>
            </a:pPr>
            <a:endParaRPr/>
          </a:p>
          <a:p>
            <a:pPr marL="742950" lvl="1" indent="-285750">
              <a:spcBef>
                <a:spcPts val="0"/>
              </a:spcBef>
              <a:defRPr sz="2000"/>
            </a:pPr>
            <a:r>
              <a:t>The brain is swollen, with wide gyri and narrowed sulci.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The cut surface shows poor demarcation between gray and white matter.</a:t>
            </a:r>
          </a:p>
        </p:txBody>
      </p:sp>
      <p:sp>
        <p:nvSpPr>
          <p:cNvPr id="368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69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Histopathological Feature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</a:t>
            </a:r>
          </a:p>
        </p:txBody>
      </p:sp>
      <p:sp>
        <p:nvSpPr>
          <p:cNvPr id="373" name="Microscopically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Microscopically:</a:t>
            </a:r>
          </a:p>
          <a:p>
            <a:endParaRPr/>
          </a:p>
          <a:p>
            <a:pPr marL="742950" lvl="1" indent="-285750">
              <a:spcBef>
                <a:spcPts val="0"/>
              </a:spcBef>
              <a:defRPr sz="2000"/>
            </a:pPr>
            <a:r>
              <a:t>Early changes (12 – 24 hours):</a:t>
            </a:r>
          </a:p>
          <a:p>
            <a:pPr marL="1200150" lvl="2" indent="-285750">
              <a:spcBef>
                <a:spcPts val="0"/>
              </a:spcBef>
              <a:defRPr sz="1800"/>
            </a:pPr>
            <a:r>
              <a:t>Red neurons; characterized initially by microvacuolization, cytoplasmic eosinophilia, and later nuclear pyknosis and karyorrhexis.</a:t>
            </a:r>
          </a:p>
          <a:p>
            <a:pPr marL="1200150" lvl="2" indent="-285750">
              <a:spcBef>
                <a:spcPts val="0"/>
              </a:spcBef>
              <a:defRPr sz="1800"/>
            </a:pPr>
            <a:r>
              <a:t>Similar changes occur later in glial cells.</a:t>
            </a:r>
          </a:p>
        </p:txBody>
      </p:sp>
      <p:sp>
        <p:nvSpPr>
          <p:cNvPr id="374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75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1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d Neuron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Red Neurons</a:t>
            </a:r>
          </a:p>
        </p:txBody>
      </p:sp>
      <p:pic>
        <p:nvPicPr>
          <p:cNvPr id="379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2" y="2490787"/>
            <a:ext cx="5167313" cy="34448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80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81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Histopathological Feature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</a:t>
            </a:r>
          </a:p>
        </p:txBody>
      </p:sp>
      <p:sp>
        <p:nvSpPr>
          <p:cNvPr id="385" name="Microscopically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Microscopically:</a:t>
            </a:r>
          </a:p>
          <a:p>
            <a:pPr marL="742950" lvl="1" indent="-285750">
              <a:spcBef>
                <a:spcPts val="0"/>
              </a:spcBef>
              <a:defRPr sz="2000"/>
            </a:pPr>
            <a:endParaRPr/>
          </a:p>
          <a:p>
            <a:pPr marL="742950" lvl="1" indent="-285750">
              <a:spcBef>
                <a:spcPts val="0"/>
              </a:spcBef>
              <a:defRPr sz="2000"/>
            </a:pPr>
            <a:r>
              <a:t>Subacute changes (24 hours – 2 weeks):</a:t>
            </a:r>
          </a:p>
          <a:p>
            <a:pPr marL="1200150" lvl="2" indent="-285750">
              <a:spcBef>
                <a:spcPts val="0"/>
              </a:spcBef>
              <a:defRPr sz="1800"/>
            </a:pPr>
            <a:r>
              <a:t>The reaction to tissue damage begins with the infiltration by neutrophils.</a:t>
            </a:r>
          </a:p>
          <a:p>
            <a:pPr marL="1200150" lvl="2" indent="-285750">
              <a:spcBef>
                <a:spcPts val="0"/>
              </a:spcBef>
              <a:defRPr sz="1800"/>
            </a:pPr>
            <a:r>
              <a:t>Necrosis of tissue, influx of macrophages, vascular proliferation and reactive gliosis.</a:t>
            </a:r>
          </a:p>
        </p:txBody>
      </p:sp>
      <p:sp>
        <p:nvSpPr>
          <p:cNvPr id="386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87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1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Infiltration of a cerebral infarction by neutrophils begins at the edges of the lesion where the vascular supply is intact.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Infiltration of a cerebral infarction by neutrophils begins at the edges of the lesion where the vascular supply is intact.</a:t>
            </a:r>
          </a:p>
        </p:txBody>
      </p:sp>
      <p:sp>
        <p:nvSpPr>
          <p:cNvPr id="391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92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394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62" y="2490787"/>
            <a:ext cx="4748213" cy="3444876"/>
          </a:xfrm>
          <a:prstGeom prst="rect">
            <a:avLst/>
          </a:prstGeom>
          <a:ln>
            <a:solidFill>
              <a:schemeClr val="accent1"/>
            </a:solidFill>
            <a:miter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By day 10, an area of infarction shows the presence of macrophages and surrounding reactive gliosis.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By day 10, an area of infarction shows the presence of macrophages and surrounding reactive gliosis.</a:t>
            </a:r>
            <a:br/>
            <a:endParaRPr/>
          </a:p>
        </p:txBody>
      </p:sp>
      <p:sp>
        <p:nvSpPr>
          <p:cNvPr id="397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398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400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162" y="2490787"/>
            <a:ext cx="4773613" cy="34448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Histopathological Feature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</a:t>
            </a:r>
          </a:p>
        </p:txBody>
      </p:sp>
      <p:sp>
        <p:nvSpPr>
          <p:cNvPr id="403" name="Microscopically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Microscopically:</a:t>
            </a:r>
          </a:p>
          <a:p>
            <a:endParaRPr/>
          </a:p>
          <a:p>
            <a:pPr marL="742950" lvl="1" indent="-285750">
              <a:spcBef>
                <a:spcPts val="0"/>
              </a:spcBef>
              <a:defRPr sz="2000"/>
            </a:pPr>
            <a:r>
              <a:t>Repair (after 2 weeks):</a:t>
            </a:r>
          </a:p>
          <a:p>
            <a:pPr marL="1200150" lvl="2" indent="-285750">
              <a:spcBef>
                <a:spcPts val="0"/>
              </a:spcBef>
              <a:defRPr sz="1800"/>
            </a:pPr>
            <a:r>
              <a:t>Removal of all necrotic tissue</a:t>
            </a:r>
          </a:p>
          <a:p>
            <a:pPr marL="1200150" lvl="2" indent="-285750">
              <a:spcBef>
                <a:spcPts val="0"/>
              </a:spcBef>
              <a:defRPr sz="1800"/>
            </a:pPr>
            <a:r>
              <a:t>Loss of the organized CNS structure</a:t>
            </a:r>
          </a:p>
          <a:p>
            <a:pPr marL="1200150" lvl="2" indent="-285750">
              <a:spcBef>
                <a:spcPts val="0"/>
              </a:spcBef>
              <a:defRPr sz="1800"/>
            </a:pPr>
            <a:r>
              <a:t>Gliosis</a:t>
            </a:r>
          </a:p>
        </p:txBody>
      </p:sp>
      <p:sp>
        <p:nvSpPr>
          <p:cNvPr id="404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05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Introduction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Introduction</a:t>
            </a:r>
          </a:p>
        </p:txBody>
      </p:sp>
      <p:sp>
        <p:nvSpPr>
          <p:cNvPr id="246" name="Cerebrovascular diseases are brain disorders caused by pathologic processes involving blood vessels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Cerebrovascular diseases are brain disorders caused by pathologic processes involving blood vessels:</a:t>
            </a:r>
          </a:p>
          <a:p>
            <a:pPr marL="742950" lvl="1" indent="-285750">
              <a:spcBef>
                <a:spcPts val="0"/>
              </a:spcBef>
              <a:defRPr sz="2000"/>
            </a:pPr>
            <a:endParaRPr/>
          </a:p>
          <a:p>
            <a:pPr marL="742950" lvl="1" indent="-285750">
              <a:spcBef>
                <a:spcPts val="0"/>
              </a:spcBef>
              <a:defRPr sz="2000"/>
            </a:pPr>
            <a:r>
              <a:t>Thrombotic occlusion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Embolic occlusion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Vascular rupture</a:t>
            </a:r>
          </a:p>
        </p:txBody>
      </p:sp>
      <p:sp>
        <p:nvSpPr>
          <p:cNvPr id="247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248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1928" y="5978842"/>
            <a:ext cx="1636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1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Old intracortical infarcts are seen as areas of tissue loss with a modest amount of residual gliosis.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Old intracortical infarcts are seen as areas of tissue loss with a modest amount of residual gliosis.</a:t>
            </a:r>
          </a:p>
        </p:txBody>
      </p:sp>
      <p:sp>
        <p:nvSpPr>
          <p:cNvPr id="409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10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pic>
        <p:nvPicPr>
          <p:cNvPr id="412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2490787"/>
            <a:ext cx="4779963" cy="34448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Focal Cerebral Ischemia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Focal Cerebral Ischemia</a:t>
            </a:r>
          </a:p>
        </p:txBody>
      </p:sp>
      <p:sp>
        <p:nvSpPr>
          <p:cNvPr id="415" name="Cerebral arterial occlusion leads first to focal ischemia then an infarction in the distribution of the compromised vessels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Cerebral arterial occlusion leads first to focal ischemia then an infarction in the distribution of the compromised vessels.</a:t>
            </a:r>
          </a:p>
          <a:p>
            <a:endParaRPr/>
          </a:p>
          <a:p>
            <a:r>
              <a:t>The size, location and shape of the infarct and the extend of tissue damage may be modified by collateral blood flow.</a:t>
            </a:r>
          </a:p>
        </p:txBody>
      </p:sp>
      <p:sp>
        <p:nvSpPr>
          <p:cNvPr id="416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17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Focal Cerebral Ischemia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Focal Cerebral Ischemia</a:t>
            </a:r>
          </a:p>
        </p:txBody>
      </p:sp>
      <p:sp>
        <p:nvSpPr>
          <p:cNvPr id="421" name="The major source of collateral blood flow is the circle of Willis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700"/>
            </a:pPr>
            <a:r>
              <a:t>The major source of collateral blood flow is the circle of Willis.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Partial collateralization is also provided over the surface of the brain through cortical-leptomeningeal anastomoses.</a:t>
            </a:r>
          </a:p>
          <a:p>
            <a:pPr>
              <a:defRPr sz="1700"/>
            </a:pPr>
            <a:endParaRPr/>
          </a:p>
          <a:p>
            <a:pPr>
              <a:defRPr sz="1700"/>
            </a:pPr>
            <a:r>
              <a:t>In contrast, there is little if any collateral flow for the deep penetrating vessels supplying structures such as:</a:t>
            </a:r>
          </a:p>
          <a:p>
            <a:pPr marL="742950" lvl="1" indent="-285750">
              <a:spcBef>
                <a:spcPts val="0"/>
              </a:spcBef>
              <a:defRPr sz="1600"/>
            </a:pPr>
            <a:r>
              <a:t>Thalamus</a:t>
            </a:r>
          </a:p>
          <a:p>
            <a:pPr marL="742950" lvl="1" indent="-285750">
              <a:spcBef>
                <a:spcPts val="0"/>
              </a:spcBef>
              <a:defRPr sz="1600"/>
            </a:pPr>
            <a:r>
              <a:t>Basal Ganglia</a:t>
            </a:r>
          </a:p>
          <a:p>
            <a:pPr marL="742950" lvl="1" indent="-285750">
              <a:spcBef>
                <a:spcPts val="0"/>
              </a:spcBef>
              <a:defRPr sz="1600"/>
            </a:pPr>
            <a:r>
              <a:t>Deep white matter</a:t>
            </a:r>
          </a:p>
        </p:txBody>
      </p:sp>
      <p:sp>
        <p:nvSpPr>
          <p:cNvPr id="422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23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1" build="p" bldLvl="5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Focal Cerebral Ischemia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Focal Cerebral Ischemia</a:t>
            </a:r>
          </a:p>
        </p:txBody>
      </p:sp>
      <p:sp>
        <p:nvSpPr>
          <p:cNvPr id="427" name="Infarcts can be divided into two broad groups based on their macroscopic and corresponding radiologic appearance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Infarcts can be divided into two broad groups based on their macroscopic and corresponding radiologic appearance: 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FF0000"/>
                </a:solidFill>
              </a:defRPr>
            </a:pPr>
            <a:r>
              <a:t>Non hemorrhagic infarcts; </a:t>
            </a:r>
            <a:r>
              <a:rPr>
                <a:solidFill>
                  <a:srgbClr val="262626"/>
                </a:solidFill>
              </a:rPr>
              <a:t>which result from acute vascular occlusions.</a:t>
            </a:r>
          </a:p>
          <a:p>
            <a:pPr marL="742950" lvl="1" indent="-285750">
              <a:spcBef>
                <a:spcPts val="0"/>
              </a:spcBef>
              <a:defRPr sz="2000">
                <a:solidFill>
                  <a:srgbClr val="FF0000"/>
                </a:solidFill>
              </a:defRPr>
            </a:pPr>
            <a:r>
              <a:t>Hemorrhagic infarcts; </a:t>
            </a:r>
            <a:r>
              <a:rPr>
                <a:solidFill>
                  <a:srgbClr val="262626"/>
                </a:solidFill>
              </a:rPr>
              <a:t>which result from reperfusion of ischemic tissue, either through collaterals or after dissolution of emboli, and often produce multiple, sometimes confluent petechial hemorrhages.</a:t>
            </a:r>
          </a:p>
        </p:txBody>
      </p:sp>
      <p:sp>
        <p:nvSpPr>
          <p:cNvPr id="428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29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1" build="p" bldLvl="5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Histopathological Features of Non-Hemorrhagic Infarct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 of Non-Hemorrhagic Infarcts</a:t>
            </a:r>
          </a:p>
        </p:txBody>
      </p:sp>
      <p:sp>
        <p:nvSpPr>
          <p:cNvPr id="433" name="Macroscopically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Macroscopically:</a:t>
            </a:r>
          </a:p>
          <a:p>
            <a:endParaRPr/>
          </a:p>
          <a:p>
            <a:pPr marL="742950" lvl="1" indent="-285750">
              <a:spcBef>
                <a:spcPts val="0"/>
              </a:spcBef>
              <a:defRPr sz="2000"/>
            </a:pPr>
            <a:r>
              <a:t>During the first 6 hours, the tissue is unchanged in appearance.</a:t>
            </a:r>
          </a:p>
          <a:p>
            <a:pPr marL="742950" lvl="1" indent="-285750">
              <a:spcBef>
                <a:spcPts val="0"/>
              </a:spcBef>
              <a:defRPr sz="2000"/>
            </a:pPr>
            <a:endParaRPr/>
          </a:p>
          <a:p>
            <a:pPr marL="742950" lvl="1" indent="-285750">
              <a:spcBef>
                <a:spcPts val="0"/>
              </a:spcBef>
              <a:defRPr sz="2000"/>
            </a:pPr>
            <a:r>
              <a:t>By 48 hours, the tissue becomes pales, soft and swollen.</a:t>
            </a:r>
          </a:p>
        </p:txBody>
      </p:sp>
      <p:sp>
        <p:nvSpPr>
          <p:cNvPr id="434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35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1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Histopathological Features of Non-Hemorrhagic Infarct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 of Non-Hemorrhagic Infarcts</a:t>
            </a:r>
          </a:p>
        </p:txBody>
      </p:sp>
      <p:sp>
        <p:nvSpPr>
          <p:cNvPr id="439" name="Macroscopically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Macroscopically:</a:t>
            </a:r>
          </a:p>
          <a:p>
            <a:endParaRPr/>
          </a:p>
          <a:p>
            <a:pPr marL="742950" lvl="1" indent="-285750">
              <a:spcBef>
                <a:spcPts val="0"/>
              </a:spcBef>
              <a:defRPr sz="2000"/>
            </a:pPr>
            <a:r>
              <a:t>From days 2 to 10, the tissue becomes gelatinous, friable and the boundary between normal and abnormal tissue becomes more distinct as edema resolves in the adjacent viable tissue.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From day 10 to week 3, the tissue liquifies leaving a fluid-filled cavity which gradually expands as dead tissue is resorbed.</a:t>
            </a:r>
          </a:p>
        </p:txBody>
      </p:sp>
      <p:sp>
        <p:nvSpPr>
          <p:cNvPr id="440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41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1" build="p" bldLvl="5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Old cystic infarct shows destruction of cortex and surrounding gliosi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Old cystic infarct shows destruction of cortex and surrounding gliosis</a:t>
            </a:r>
          </a:p>
        </p:txBody>
      </p:sp>
      <p:sp>
        <p:nvSpPr>
          <p:cNvPr id="445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46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grpSp>
        <p:nvGrpSpPr>
          <p:cNvPr id="450" name="Group"/>
          <p:cNvGrpSpPr/>
          <p:nvPr/>
        </p:nvGrpSpPr>
        <p:grpSpPr>
          <a:xfrm>
            <a:off x="1976437" y="2486025"/>
            <a:ext cx="5186363" cy="3479800"/>
            <a:chOff x="0" y="0"/>
            <a:chExt cx="5186362" cy="3479800"/>
          </a:xfrm>
        </p:grpSpPr>
        <p:pic>
          <p:nvPicPr>
            <p:cNvPr id="448" name="image.tif" descr="image.tif"/>
            <p:cNvPicPr>
              <a:picLocks noChangeAspect="1"/>
            </p:cNvPicPr>
            <p:nvPr/>
          </p:nvPicPr>
          <p:blipFill>
            <a:blip r:embed="rId2"/>
            <a:srcRect b="6405"/>
            <a:stretch>
              <a:fillRect/>
            </a:stretch>
          </p:blipFill>
          <p:spPr>
            <a:xfrm>
              <a:off x="4762" y="4762"/>
              <a:ext cx="5113405" cy="3470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9" name="Rectangle"/>
            <p:cNvSpPr/>
            <p:nvPr/>
          </p:nvSpPr>
          <p:spPr>
            <a:xfrm>
              <a:off x="0" y="0"/>
              <a:ext cx="5186363" cy="3479800"/>
            </a:xfrm>
            <a:prstGeom prst="rect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Histopathological Features of Non-Hemorrhagic Infarct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 of Non-Hemorrhagic Infarcts</a:t>
            </a:r>
          </a:p>
        </p:txBody>
      </p:sp>
      <p:sp>
        <p:nvSpPr>
          <p:cNvPr id="453" name="Microscopically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Microscopically: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After the first 12 hours:</a:t>
            </a:r>
          </a:p>
          <a:p>
            <a:pPr marL="1200150" lvl="2" indent="-285750">
              <a:spcBef>
                <a:spcPts val="0"/>
              </a:spcBef>
              <a:defRPr sz="1800"/>
            </a:pPr>
            <a:r>
              <a:t>Ischemic neuronal change (red neurons) and edema.</a:t>
            </a:r>
          </a:p>
          <a:p>
            <a:pPr marL="1200150" lvl="2" indent="-285750">
              <a:spcBef>
                <a:spcPts val="0"/>
              </a:spcBef>
              <a:defRPr sz="1800"/>
            </a:pPr>
            <a:r>
              <a:t>Endothelial &amp; glial cells swell &amp; myelinated fibers begin to disintegrate.</a:t>
            </a:r>
          </a:p>
          <a:p>
            <a:pPr marL="1200150" lvl="2" indent="-285750">
              <a:spcBef>
                <a:spcPts val="0"/>
              </a:spcBef>
              <a:defRPr sz="1800"/>
            </a:pPr>
            <a:r>
              <a:t>Loss of the usual characteristics of white and gray matter structures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During the first several days neutrophils infiltrate the area of injury.</a:t>
            </a:r>
          </a:p>
        </p:txBody>
      </p:sp>
      <p:sp>
        <p:nvSpPr>
          <p:cNvPr id="454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55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1" build="p" bldLvl="5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Histopathological Features of Non-Hemorrhagic Infarct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 of Non-Hemorrhagic Infarcts</a:t>
            </a:r>
          </a:p>
        </p:txBody>
      </p:sp>
      <p:sp>
        <p:nvSpPr>
          <p:cNvPr id="459" name="Microscopically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Microscopically:</a:t>
            </a:r>
            <a:endParaRPr sz="1800"/>
          </a:p>
          <a:p>
            <a:pPr marL="800100" lvl="4" indent="-342900">
              <a:spcBef>
                <a:spcPts val="0"/>
              </a:spcBef>
              <a:defRPr sz="2000"/>
            </a:pPr>
            <a:r>
              <a:t>Until 48 hours, there is some neutrophilic emigration followed by mononuclear phagocytic cells in the ensuing 2 to 3 weeks.</a:t>
            </a:r>
          </a:p>
          <a:p>
            <a:pPr marL="800100" lvl="4" indent="-342900">
              <a:spcBef>
                <a:spcPts val="0"/>
              </a:spcBef>
              <a:defRPr sz="2000"/>
            </a:pPr>
            <a:r>
              <a:t>Macrophages containing myelin breakdown products or blood may persist in the lesion for months to years.</a:t>
            </a:r>
          </a:p>
          <a:p>
            <a:pPr marL="800100" lvl="4" indent="-342900">
              <a:spcBef>
                <a:spcPts val="0"/>
              </a:spcBef>
              <a:defRPr sz="2000"/>
            </a:pPr>
            <a:r>
              <a:t>As the process of phagocytosis and liquefaction proceeds, astrocytes at the edges of the lesion progressively enlarge, divide, and develop a prominent network of protoplasmic extensions.</a:t>
            </a:r>
          </a:p>
        </p:txBody>
      </p:sp>
      <p:sp>
        <p:nvSpPr>
          <p:cNvPr id="460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61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1" build="p" bldLvl="5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Histopathological Features of Non-Hemorrhagic Infarct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 of Non-Hemorrhagic Infarcts</a:t>
            </a:r>
          </a:p>
        </p:txBody>
      </p:sp>
      <p:sp>
        <p:nvSpPr>
          <p:cNvPr id="465" name="Microscopically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Microscopically:</a:t>
            </a:r>
            <a:endParaRPr sz="1800"/>
          </a:p>
          <a:p>
            <a:pPr marL="800100" lvl="4" indent="-342900">
              <a:spcBef>
                <a:spcPts val="0"/>
              </a:spcBef>
              <a:defRPr sz="1800"/>
            </a:pPr>
            <a:r>
              <a:t>After several months the striking astrocytic nuclear and cytoplasmic enlargement recedes.</a:t>
            </a:r>
          </a:p>
          <a:p>
            <a:pPr marL="800100" lvl="4" indent="-342900">
              <a:spcBef>
                <a:spcPts val="0"/>
              </a:spcBef>
              <a:defRPr sz="1800"/>
            </a:pPr>
            <a:r>
              <a:t>In the wall of the cavity, astrocyte processes form a dense feltwork of glial fibers admixed with new capillaries and a few perivascular connective tissue fibers.</a:t>
            </a:r>
          </a:p>
          <a:p>
            <a:pPr marL="800100" lvl="4" indent="-342900">
              <a:spcBef>
                <a:spcPts val="0"/>
              </a:spcBef>
              <a:defRPr sz="1800"/>
            </a:pPr>
            <a:r>
              <a:t>In the cerebral cortex the cavity is delimited from the meninges and subarachnoid space by a gliotic layer of tissue, derived from the molecular layer of the cortex.</a:t>
            </a:r>
          </a:p>
          <a:p>
            <a:pPr marL="800100" lvl="4" indent="-342900">
              <a:spcBef>
                <a:spcPts val="0"/>
              </a:spcBef>
              <a:defRPr sz="1800"/>
            </a:pPr>
            <a:r>
              <a:t>The pia and arachnoid are not affected and do not contribute to the healing process.</a:t>
            </a:r>
          </a:p>
        </p:txBody>
      </p:sp>
      <p:sp>
        <p:nvSpPr>
          <p:cNvPr id="466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67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Introduction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Introduction</a:t>
            </a:r>
          </a:p>
        </p:txBody>
      </p:sp>
      <p:sp>
        <p:nvSpPr>
          <p:cNvPr id="252" name="They are a major cause of death in the developed world and are the most prevalent cause of neurologic morbidity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They are a major cause of death in the developed world and are the most prevalent cause of neurologic morbidity.</a:t>
            </a:r>
          </a:p>
          <a:p>
            <a:endParaRPr/>
          </a:p>
          <a:p>
            <a:r>
              <a:t>Stroke is the clinical designation applied to all of these conditions when symptoms begin acutely.</a:t>
            </a:r>
          </a:p>
        </p:txBody>
      </p:sp>
      <p:sp>
        <p:nvSpPr>
          <p:cNvPr id="253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254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1928" y="5978842"/>
            <a:ext cx="1636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Histopathological Features of Hemorrhagic Infarct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 of Hemorrhagic Infarcts</a:t>
            </a:r>
          </a:p>
        </p:txBody>
      </p:sp>
      <p:sp>
        <p:nvSpPr>
          <p:cNvPr id="471" name="Hemorrhagic infarcts usually manifest as multiple, sometimes confluent petechial hemorrhages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Hemorrhagic infarcts usually manifest as multiple, sometimes confluent petechial hemorrhages.</a:t>
            </a:r>
          </a:p>
          <a:p>
            <a:endParaRPr/>
          </a:p>
          <a:p>
            <a:r>
              <a:t>The microscopic picture and evolution of hemorrhagic infarction parallel those of ischemic infarction, with the addition of blood extravasation &amp; resorption.</a:t>
            </a:r>
          </a:p>
        </p:txBody>
      </p:sp>
      <p:sp>
        <p:nvSpPr>
          <p:cNvPr id="472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73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1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Histopathological Features of Hemorrhagic Infarct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Histopathological Features of Hemorrhagic Infarcts</a:t>
            </a:r>
          </a:p>
        </p:txBody>
      </p:sp>
      <p:sp>
        <p:nvSpPr>
          <p:cNvPr id="477" name="In individuals with coagulopathies or receiving anti-coagulants, hemorrhagic infarcts may be associated with extensive intracerebral hematomas.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 individuals with coagulopathies or receiving anti-coagulants, hemorrhagic infarcts may be associated with extensive intracerebral hematomas.</a:t>
            </a:r>
          </a:p>
        </p:txBody>
      </p:sp>
      <p:sp>
        <p:nvSpPr>
          <p:cNvPr id="478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79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A section of the brain showing a large discolored focally hemorrhagic region in the left middle cerebral artery distribution (hemorrhagic or red infarction).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A section of the brain showing a large discolored focally hemorrhagic region in the left middle cerebral artery distribution (hemorrhagic or red infarction).</a:t>
            </a:r>
          </a:p>
        </p:txBody>
      </p:sp>
      <p:sp>
        <p:nvSpPr>
          <p:cNvPr id="483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84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grpSp>
        <p:nvGrpSpPr>
          <p:cNvPr id="488" name="Group"/>
          <p:cNvGrpSpPr/>
          <p:nvPr/>
        </p:nvGrpSpPr>
        <p:grpSpPr>
          <a:xfrm>
            <a:off x="1290637" y="2486025"/>
            <a:ext cx="6492876" cy="3460750"/>
            <a:chOff x="0" y="0"/>
            <a:chExt cx="6492875" cy="3460750"/>
          </a:xfrm>
        </p:grpSpPr>
        <p:pic>
          <p:nvPicPr>
            <p:cNvPr id="486" name="image.tif" descr="image.tif"/>
            <p:cNvPicPr>
              <a:picLocks noChangeAspect="1"/>
            </p:cNvPicPr>
            <p:nvPr/>
          </p:nvPicPr>
          <p:blipFill>
            <a:blip r:embed="rId2"/>
            <a:srcRect l="1" b="8616"/>
            <a:stretch>
              <a:fillRect/>
            </a:stretch>
          </p:blipFill>
          <p:spPr>
            <a:xfrm>
              <a:off x="4762" y="4762"/>
              <a:ext cx="6379772" cy="3451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7" name="Rectangle"/>
            <p:cNvSpPr/>
            <p:nvPr/>
          </p:nvSpPr>
          <p:spPr>
            <a:xfrm>
              <a:off x="0" y="0"/>
              <a:ext cx="6492875" cy="3460750"/>
            </a:xfrm>
            <a:prstGeom prst="rect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An infarct with punctate hemorrhages, consistent with ischemia-reperfusion injury, is present in the temporal lobe.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An infarct with punctate hemorrhages, consistent with ischemia-reperfusion injury, is present in the temporal lobe.</a:t>
            </a:r>
          </a:p>
        </p:txBody>
      </p:sp>
      <p:sp>
        <p:nvSpPr>
          <p:cNvPr id="491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492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4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grpSp>
        <p:nvGrpSpPr>
          <p:cNvPr id="496" name="Group"/>
          <p:cNvGrpSpPr/>
          <p:nvPr/>
        </p:nvGrpSpPr>
        <p:grpSpPr>
          <a:xfrm>
            <a:off x="1747837" y="2486025"/>
            <a:ext cx="5684838" cy="3460750"/>
            <a:chOff x="0" y="0"/>
            <a:chExt cx="5684837" cy="3460750"/>
          </a:xfrm>
        </p:grpSpPr>
        <p:pic>
          <p:nvPicPr>
            <p:cNvPr id="494" name="image.tif" descr="image.tif"/>
            <p:cNvPicPr>
              <a:picLocks noChangeAspect="1"/>
            </p:cNvPicPr>
            <p:nvPr/>
          </p:nvPicPr>
          <p:blipFill>
            <a:blip r:embed="rId2"/>
            <a:srcRect b="6405"/>
            <a:stretch>
              <a:fillRect/>
            </a:stretch>
          </p:blipFill>
          <p:spPr>
            <a:xfrm>
              <a:off x="4762" y="4762"/>
              <a:ext cx="5649023" cy="3451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5" name="Rectangle"/>
            <p:cNvSpPr/>
            <p:nvPr/>
          </p:nvSpPr>
          <p:spPr>
            <a:xfrm>
              <a:off x="0" y="0"/>
              <a:ext cx="5684838" cy="3460750"/>
            </a:xfrm>
            <a:prstGeom prst="rect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Border Zone (Watershed) Infarct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Border Zone (Watershed) Infarcts</a:t>
            </a:r>
          </a:p>
        </p:txBody>
      </p:sp>
      <p:sp>
        <p:nvSpPr>
          <p:cNvPr id="499" name="Wedge-shaped areas of infarction that occur in those regions of the brain &amp; spinal cord that lie at the most distal fields of arterial perfusion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t>Wedge-shaped areas of infarction that occur in those regions of the brain &amp; spinal cord that lie at the most distal fields of arterial perfusion.</a:t>
            </a:r>
          </a:p>
          <a:p>
            <a:pPr>
              <a:spcBef>
                <a:spcPts val="500"/>
              </a:spcBef>
            </a:pPr>
            <a:endParaRPr/>
          </a:p>
          <a:p>
            <a:pPr>
              <a:spcBef>
                <a:spcPts val="500"/>
              </a:spcBef>
            </a:pPr>
            <a:r>
              <a:t>In the cerebral hemispheres, the border zone between the anterior and the middle cerebral artery distributions is at greatest risk.</a:t>
            </a:r>
          </a:p>
        </p:txBody>
      </p:sp>
      <p:sp>
        <p:nvSpPr>
          <p:cNvPr id="500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501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5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Border Zone (Watershed) Infarct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Border Zone (Watershed) Infarcts</a:t>
            </a:r>
          </a:p>
        </p:txBody>
      </p:sp>
      <p:sp>
        <p:nvSpPr>
          <p:cNvPr id="505" name="Damage to this region produces a wedge-shaped band of necrosis over the cerebral convexity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t>Damage to this region produces a wedge-shaped band of necrosis over the cerebral convexity.</a:t>
            </a:r>
          </a:p>
          <a:p>
            <a:pPr>
              <a:spcBef>
                <a:spcPts val="500"/>
              </a:spcBef>
            </a:pPr>
            <a:endParaRPr/>
          </a:p>
          <a:p>
            <a:pPr>
              <a:spcBef>
                <a:spcPts val="500"/>
              </a:spcBef>
            </a:pPr>
            <a:r>
              <a:t>Border zone infarcts are usually seen after hypotensive episodes.</a:t>
            </a:r>
          </a:p>
        </p:txBody>
      </p:sp>
      <p:sp>
        <p:nvSpPr>
          <p:cNvPr id="506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507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5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Border Zone (Watershed) Infarcts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Border Zone (Watershed) Infarcts</a:t>
            </a:r>
          </a:p>
        </p:txBody>
      </p:sp>
      <p:pic>
        <p:nvPicPr>
          <p:cNvPr id="51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87" y="2436812"/>
            <a:ext cx="4873626" cy="3524251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513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5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Reference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Reference</a:t>
            </a:r>
          </a:p>
        </p:txBody>
      </p:sp>
      <p:sp>
        <p:nvSpPr>
          <p:cNvPr id="517" name="Kumar V, Abbas AK, Aster JC. Robbins Basic Pathology. 10th ed. Elsevier; 2018. Philadelphia, PA.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Kumar V, Abbas AK, Aster JC. Robbins Basic Pathology. 10</a:t>
            </a:r>
            <a:r>
              <a:rPr baseline="30000"/>
              <a:t>th</a:t>
            </a:r>
            <a:r>
              <a:t> ed. Elsevier; 2018. Philadelphia, PA.</a:t>
            </a:r>
          </a:p>
        </p:txBody>
      </p:sp>
      <p:sp>
        <p:nvSpPr>
          <p:cNvPr id="518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519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52397" y="5978842"/>
            <a:ext cx="22320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hank You"/>
          <p:cNvSpPr txBox="1">
            <a:spLocks noGrp="1"/>
          </p:cNvSpPr>
          <p:nvPr>
            <p:ph type="title" idx="4294967295"/>
          </p:nvPr>
        </p:nvSpPr>
        <p:spPr>
          <a:xfrm>
            <a:off x="1922462" y="1811337"/>
            <a:ext cx="5308601" cy="15160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t>Thank You</a:t>
            </a:r>
          </a:p>
        </p:txBody>
      </p:sp>
      <p:sp>
        <p:nvSpPr>
          <p:cNvPr id="523" name="End of Lecture"/>
          <p:cNvSpPr txBox="1">
            <a:spLocks noGrp="1"/>
          </p:cNvSpPr>
          <p:nvPr>
            <p:ph type="body" sz="quarter" idx="4294967295"/>
          </p:nvPr>
        </p:nvSpPr>
        <p:spPr>
          <a:xfrm>
            <a:off x="1922462" y="3598862"/>
            <a:ext cx="5308601" cy="137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t>End of Lecture</a:t>
            </a:r>
          </a:p>
        </p:txBody>
      </p:sp>
      <p:sp>
        <p:nvSpPr>
          <p:cNvPr id="524" name="10/6/19"/>
          <p:cNvSpPr txBox="1"/>
          <p:nvPr/>
        </p:nvSpPr>
        <p:spPr>
          <a:xfrm>
            <a:off x="6111557" y="5072380"/>
            <a:ext cx="581661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525" name="CNS Block"/>
          <p:cNvSpPr txBox="1"/>
          <p:nvPr/>
        </p:nvSpPr>
        <p:spPr>
          <a:xfrm>
            <a:off x="1968182" y="5072380"/>
            <a:ext cx="3972561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5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7860" y="5072380"/>
            <a:ext cx="223203" cy="2438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Introduction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Introduction</a:t>
            </a:r>
          </a:p>
        </p:txBody>
      </p:sp>
      <p:sp>
        <p:nvSpPr>
          <p:cNvPr id="258" name="Thrombosis &amp; embolism have similar consequences for the brain: loss of oxygen &amp; metabolic substrates, resulting in infarction or ischemic injury of regions supplied by the affected vessel.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Thrombosis &amp; embolism have similar consequences for the brain: loss of oxygen &amp; metabolic substrates, resulting in infarction or ischemic injury of regions supplied by the affected vessel.</a:t>
            </a:r>
          </a:p>
          <a:p>
            <a:endParaRPr/>
          </a:p>
          <a:p>
            <a:r>
              <a:t>Hemorrhage accompanies rupture of vessels and leads to direct tissue damage as well as secondary ischemic injury.</a:t>
            </a:r>
          </a:p>
        </p:txBody>
      </p:sp>
      <p:sp>
        <p:nvSpPr>
          <p:cNvPr id="259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260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1928" y="5978842"/>
            <a:ext cx="1636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Introduction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Introduction</a:t>
            </a:r>
          </a:p>
        </p:txBody>
      </p:sp>
      <p:pic>
        <p:nvPicPr>
          <p:cNvPr id="264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14600"/>
            <a:ext cx="6405563" cy="3132138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266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1928" y="5978842"/>
            <a:ext cx="1636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Hypoxia, Ischemia, Infarction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Hypoxia, Ischemia, Infarction</a:t>
            </a:r>
          </a:p>
        </p:txBody>
      </p:sp>
      <p:sp>
        <p:nvSpPr>
          <p:cNvPr id="270" name="The brain may be deprived of oxygen by two general mechanisms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brain may be deprived of oxygen by two general mechanisms:</a:t>
            </a:r>
          </a:p>
          <a:p>
            <a:endParaRPr/>
          </a:p>
          <a:p>
            <a:pPr marL="742950" lvl="1" indent="-285750">
              <a:spcBef>
                <a:spcPts val="0"/>
              </a:spcBef>
              <a:defRPr sz="2000"/>
            </a:pPr>
            <a:r>
              <a:t>Functional hypoxia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Ischemia (transient or permanent), due to tissue hypoperfusion, which can be caused by hypotension, vascular obstruction, or both.</a:t>
            </a:r>
          </a:p>
        </p:txBody>
      </p:sp>
      <p:sp>
        <p:nvSpPr>
          <p:cNvPr id="271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272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1928" y="5978842"/>
            <a:ext cx="1636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Hypoxia, Ischemia, Infarction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Hypoxia, Ischemia, Infarction</a:t>
            </a:r>
          </a:p>
        </p:txBody>
      </p:sp>
      <p:sp>
        <p:nvSpPr>
          <p:cNvPr id="276" name="Functional hypoxia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Functional hypoxia:</a:t>
            </a:r>
          </a:p>
          <a:p>
            <a:endParaRPr/>
          </a:p>
          <a:p>
            <a:pPr marL="742950" lvl="1" indent="-285750">
              <a:spcBef>
                <a:spcPts val="0"/>
              </a:spcBef>
              <a:defRPr sz="2000"/>
            </a:pPr>
            <a:r>
              <a:t>Low partial pressure of oxygen (e.g. high altitude)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Impaired oxygen-carrying capacity (e.g. severe anemia, carbon monoxide poisoning)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Toxins that interfere with oxygen use (e.g. cyanide poisoning).</a:t>
            </a:r>
          </a:p>
        </p:txBody>
      </p:sp>
      <p:sp>
        <p:nvSpPr>
          <p:cNvPr id="277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278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1928" y="5978842"/>
            <a:ext cx="1636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Hypoxia, Ischemia, Infarction"/>
          <p:cNvSpPr txBox="1">
            <a:spLocks noGrp="1"/>
          </p:cNvSpPr>
          <p:nvPr>
            <p:ph type="title" idx="4294967295"/>
          </p:nvPr>
        </p:nvSpPr>
        <p:spPr>
          <a:xfrm>
            <a:off x="1176337" y="915987"/>
            <a:ext cx="6799263" cy="1303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Hypoxia, Ischemia, Infarction</a:t>
            </a:r>
          </a:p>
        </p:txBody>
      </p:sp>
      <p:sp>
        <p:nvSpPr>
          <p:cNvPr id="282" name="Ischemia (transient or permanent), due to tissue hypoperfusion, which can be caused by:…"/>
          <p:cNvSpPr txBox="1">
            <a:spLocks noGrp="1"/>
          </p:cNvSpPr>
          <p:nvPr>
            <p:ph type="body" sz="half" idx="4294967295"/>
          </p:nvPr>
        </p:nvSpPr>
        <p:spPr>
          <a:xfrm>
            <a:off x="1176337" y="2490787"/>
            <a:ext cx="6799263" cy="344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Ischemia (transient or permanent), due to tissue hypoperfusion, which can be caused by:</a:t>
            </a:r>
          </a:p>
          <a:p>
            <a:pPr marL="742950" lvl="1" indent="-285750">
              <a:spcBef>
                <a:spcPts val="0"/>
              </a:spcBef>
              <a:defRPr sz="2000"/>
            </a:pPr>
            <a:endParaRPr/>
          </a:p>
          <a:p>
            <a:pPr marL="742950" lvl="1" indent="-285750">
              <a:spcBef>
                <a:spcPts val="0"/>
              </a:spcBef>
              <a:defRPr sz="2000"/>
            </a:pPr>
            <a:r>
              <a:t>Hypotension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Vascular obstruction</a:t>
            </a:r>
          </a:p>
          <a:p>
            <a:pPr marL="742950" lvl="1" indent="-285750">
              <a:spcBef>
                <a:spcPts val="0"/>
              </a:spcBef>
              <a:defRPr sz="2000"/>
            </a:pPr>
            <a:r>
              <a:t>Both</a:t>
            </a:r>
          </a:p>
        </p:txBody>
      </p:sp>
      <p:sp>
        <p:nvSpPr>
          <p:cNvPr id="283" name="10/6/19"/>
          <p:cNvSpPr txBox="1"/>
          <p:nvPr/>
        </p:nvSpPr>
        <p:spPr>
          <a:xfrm>
            <a:off x="6402069" y="5978842"/>
            <a:ext cx="105791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r>
              <a:t>10/6/19</a:t>
            </a:r>
          </a:p>
        </p:txBody>
      </p:sp>
      <p:sp>
        <p:nvSpPr>
          <p:cNvPr id="284" name="CNS Block"/>
          <p:cNvSpPr txBox="1"/>
          <p:nvPr/>
        </p:nvSpPr>
        <p:spPr>
          <a:xfrm>
            <a:off x="1222057" y="5978842"/>
            <a:ext cx="501396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/>
            </a:lvl1pPr>
          </a:lstStyle>
          <a:p>
            <a:r>
              <a:t>CNS Block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1928" y="5978842"/>
            <a:ext cx="163673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1" build="p" bldLvl="5" animBg="1" advAuto="0"/>
    </p:bldLst>
  </p:timing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rganic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rganic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2023</Words>
  <Application>Microsoft Macintosh PowerPoint</Application>
  <PresentationFormat>On-screen Show (4:3)</PresentationFormat>
  <Paragraphs>342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Garamond</vt:lpstr>
      <vt:lpstr>Source Sans Pro</vt:lpstr>
      <vt:lpstr>Organic</vt:lpstr>
      <vt:lpstr>  Pathogenesis and risk factors of cerebrovascular accidents – Part 1</vt:lpstr>
      <vt:lpstr>Objectives</vt:lpstr>
      <vt:lpstr>Introduction</vt:lpstr>
      <vt:lpstr>Introduction</vt:lpstr>
      <vt:lpstr>Introduction</vt:lpstr>
      <vt:lpstr>Introduction</vt:lpstr>
      <vt:lpstr>Hypoxia, Ischemia, Infarction</vt:lpstr>
      <vt:lpstr>Hypoxia, Ischemia, Infarction</vt:lpstr>
      <vt:lpstr>Hypoxia, Ischemia, Infarction</vt:lpstr>
      <vt:lpstr>Thrombotic &amp; Embolic Stroke</vt:lpstr>
      <vt:lpstr>Thrombotic &amp; Embolic Stroke</vt:lpstr>
      <vt:lpstr>Thrombotic &amp; Embolic Stroke</vt:lpstr>
      <vt:lpstr>Thrombotic &amp; Embolic Stroke</vt:lpstr>
      <vt:lpstr>Thrombotic &amp; Embolic Stroke</vt:lpstr>
      <vt:lpstr>Clinical Presentation of Stroke</vt:lpstr>
      <vt:lpstr>Clinical Presentation of Stroke</vt:lpstr>
      <vt:lpstr>Clinical Presentation of Stroke</vt:lpstr>
      <vt:lpstr>Clinical Presentation of Stroke</vt:lpstr>
      <vt:lpstr>Global Cerebral Ischemia</vt:lpstr>
      <vt:lpstr>Global Cerebral Ischemia</vt:lpstr>
      <vt:lpstr>Global Cerebral Ischemia</vt:lpstr>
      <vt:lpstr>Histopathological Features</vt:lpstr>
      <vt:lpstr>Histopathological Features</vt:lpstr>
      <vt:lpstr>Histopathological Features</vt:lpstr>
      <vt:lpstr>Red Neurons</vt:lpstr>
      <vt:lpstr>Histopathological Features</vt:lpstr>
      <vt:lpstr>Infiltration of a cerebral infarction by neutrophils begins at the edges of the lesion where the vascular supply is intact.</vt:lpstr>
      <vt:lpstr>By day 10, an area of infarction shows the presence of macrophages and surrounding reactive gliosis. </vt:lpstr>
      <vt:lpstr>Histopathological Features</vt:lpstr>
      <vt:lpstr>Old intracortical infarcts are seen as areas of tissue loss with a modest amount of residual gliosis.</vt:lpstr>
      <vt:lpstr>Focal Cerebral Ischemia</vt:lpstr>
      <vt:lpstr>Focal Cerebral Ischemia</vt:lpstr>
      <vt:lpstr>Focal Cerebral Ischemia</vt:lpstr>
      <vt:lpstr>Histopathological Features of Non-Hemorrhagic Infarcts</vt:lpstr>
      <vt:lpstr>Histopathological Features of Non-Hemorrhagic Infarcts</vt:lpstr>
      <vt:lpstr>Old cystic infarct shows destruction of cortex and surrounding gliosis</vt:lpstr>
      <vt:lpstr>Histopathological Features of Non-Hemorrhagic Infarcts</vt:lpstr>
      <vt:lpstr>Histopathological Features of Non-Hemorrhagic Infarcts</vt:lpstr>
      <vt:lpstr>Histopathological Features of Non-Hemorrhagic Infarcts</vt:lpstr>
      <vt:lpstr>Histopathological Features of Hemorrhagic Infarcts</vt:lpstr>
      <vt:lpstr>Histopathological Features of Hemorrhagic Infarcts</vt:lpstr>
      <vt:lpstr>A section of the brain showing a large discolored focally hemorrhagic region in the left middle cerebral artery distribution (hemorrhagic or red infarction).</vt:lpstr>
      <vt:lpstr>An infarct with punctate hemorrhages, consistent with ischemia-reperfusion injury, is present in the temporal lobe.</vt:lpstr>
      <vt:lpstr>Border Zone (Watershed) Infarcts</vt:lpstr>
      <vt:lpstr>Border Zone (Watershed) Infarcts</vt:lpstr>
      <vt:lpstr>Border Zone (Watershed) Infarcts</vt:lpstr>
      <vt:lpstr>Reference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Pathogenesis and risk factors of cerebrovascular accidents – Part 1</dc:title>
  <cp:lastModifiedBy>Maria Arafah</cp:lastModifiedBy>
  <cp:revision>1</cp:revision>
  <dcterms:modified xsi:type="dcterms:W3CDTF">2019-10-04T09:27:35Z</dcterms:modified>
</cp:coreProperties>
</file>