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86" r:id="rId3"/>
    <p:sldId id="297" r:id="rId4"/>
    <p:sldId id="287" r:id="rId5"/>
    <p:sldId id="295" r:id="rId6"/>
    <p:sldId id="257" r:id="rId7"/>
    <p:sldId id="259" r:id="rId8"/>
    <p:sldId id="281" r:id="rId9"/>
    <p:sldId id="260" r:id="rId10"/>
    <p:sldId id="296" r:id="rId11"/>
    <p:sldId id="261" r:id="rId12"/>
    <p:sldId id="288" r:id="rId13"/>
    <p:sldId id="262" r:id="rId14"/>
    <p:sldId id="263" r:id="rId15"/>
    <p:sldId id="300" r:id="rId16"/>
    <p:sldId id="264" r:id="rId17"/>
    <p:sldId id="265" r:id="rId18"/>
    <p:sldId id="294" r:id="rId19"/>
    <p:sldId id="266" r:id="rId20"/>
    <p:sldId id="282" r:id="rId21"/>
    <p:sldId id="280" r:id="rId22"/>
    <p:sldId id="277" r:id="rId23"/>
    <p:sldId id="279" r:id="rId24"/>
    <p:sldId id="285" r:id="rId25"/>
    <p:sldId id="267" r:id="rId26"/>
    <p:sldId id="268" r:id="rId27"/>
    <p:sldId id="278" r:id="rId28"/>
    <p:sldId id="291" r:id="rId29"/>
    <p:sldId id="269" r:id="rId30"/>
    <p:sldId id="302" r:id="rId31"/>
    <p:sldId id="270" r:id="rId32"/>
    <p:sldId id="301" r:id="rId33"/>
    <p:sldId id="273" r:id="rId34"/>
    <p:sldId id="290" r:id="rId35"/>
    <p:sldId id="283" r:id="rId36"/>
    <p:sldId id="292" r:id="rId37"/>
    <p:sldId id="293" r:id="rId38"/>
    <p:sldId id="298" r:id="rId39"/>
    <p:sldId id="299" r:id="rId40"/>
    <p:sldId id="275" r:id="rId41"/>
    <p:sldId id="284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137" autoAdjust="0"/>
    <p:restoredTop sz="94660"/>
  </p:normalViewPr>
  <p:slideViewPr>
    <p:cSldViewPr>
      <p:cViewPr varScale="1">
        <p:scale>
          <a:sx n="81" d="100"/>
          <a:sy n="81" d="100"/>
        </p:scale>
        <p:origin x="108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0869BA-ABD4-487A-981A-6D276969BAE7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9E5A-A94A-4FFC-BB48-B609613125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431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19E5A-A94A-4FFC-BB48-B609613125E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336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5E0A5E8-0F1A-40A2-A7EE-770B2050C1D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0355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7D6F9A7-E2E8-46E5-8CA7-9D114C6F4C6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1347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19E5A-A94A-4FFC-BB48-B609613125E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6568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19E5A-A94A-4FFC-BB48-B609613125E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7080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19E5A-A94A-4FFC-BB48-B609613125E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4434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19E5A-A94A-4FFC-BB48-B609613125E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668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19E5A-A94A-4FFC-BB48-B609613125E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937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466410A-E709-49A7-8A4A-6ED5046CB6A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9315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B19D4A3-1423-4340-A674-DB1A903AB8B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1583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19E5A-A94A-4FFC-BB48-B609613125E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384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05463B9-CAE9-4B61-B720-6AD8AC6DC78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356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19E5A-A94A-4FFC-BB48-B609613125E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858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46F4D94-3ACC-4937-8B19-CE647A83581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6537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6C4497D-E38E-4A8C-B51C-31748CD5EAD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6172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304EAD5-46E9-4FA0-B9A4-DE63DE570FF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2061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19E5A-A94A-4FFC-BB48-B609613125E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469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8C889DF-7A7F-4FEB-B843-F59DD3A5F07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3021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19E5A-A94A-4FFC-BB48-B609613125EB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342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7CB59BB-6DA4-4B18-AF49-629DBA586CD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205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19E5A-A94A-4FFC-BB48-B609613125E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913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04CA3C7-9C25-4F77-8240-BFDC27AA1E2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9788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09523AD-5224-4550-BCDE-A6B73CDF15F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1715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D3775F0-34C6-4974-9A5B-06C51249CEC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6916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49BCA98-4B9B-43CA-A9B1-2C4AAF1A8A3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945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2D0667D-ACB5-4281-A9EC-B2B6370A313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723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9246-BBBD-431B-9541-63B9DBCE24BC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E0A5-1A0D-4711-8B3E-0D505F0532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9246-BBBD-431B-9541-63B9DBCE24BC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E0A5-1A0D-4711-8B3E-0D505F0532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9246-BBBD-431B-9541-63B9DBCE24BC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E0A5-1A0D-4711-8B3E-0D505F0532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9246-BBBD-431B-9541-63B9DBCE24BC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E0A5-1A0D-4711-8B3E-0D505F0532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9246-BBBD-431B-9541-63B9DBCE24BC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E0A5-1A0D-4711-8B3E-0D505F0532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9246-BBBD-431B-9541-63B9DBCE24BC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E0A5-1A0D-4711-8B3E-0D505F0532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9246-BBBD-431B-9541-63B9DBCE24BC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E0A5-1A0D-4711-8B3E-0D505F0532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9246-BBBD-431B-9541-63B9DBCE24BC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E0A5-1A0D-4711-8B3E-0D505F0532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9246-BBBD-431B-9541-63B9DBCE24BC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E0A5-1A0D-4711-8B3E-0D505F0532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9246-BBBD-431B-9541-63B9DBCE24BC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E0A5-1A0D-4711-8B3E-0D505F0532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9246-BBBD-431B-9541-63B9DBCE24BC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E0A5-1A0D-4711-8B3E-0D505F0532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39246-BBBD-431B-9541-63B9DBCE24BC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4E0A5-1A0D-4711-8B3E-0D505F0532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Meningitis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64164"/>
            <a:ext cx="6400800" cy="931636"/>
          </a:xfrm>
        </p:spPr>
        <p:txBody>
          <a:bodyPr/>
          <a:lstStyle/>
          <a:p>
            <a:r>
              <a:rPr lang="en-US" dirty="0" smtClean="0"/>
              <a:t>Pathology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CNS Infections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Pyogenic</a:t>
            </a:r>
            <a:r>
              <a:rPr lang="en-US" dirty="0" smtClean="0"/>
              <a:t> meningitis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3276600"/>
            <a:ext cx="4131099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09600" y="1676400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CSF Gram stain - </a:t>
            </a:r>
            <a:r>
              <a:rPr lang="en-US" sz="3200" b="1" dirty="0" smtClean="0"/>
              <a:t>	 </a:t>
            </a:r>
          </a:p>
          <a:p>
            <a:r>
              <a:rPr lang="en-US" sz="3200" b="1" dirty="0" smtClean="0"/>
              <a:t>e.g. </a:t>
            </a:r>
            <a:r>
              <a:rPr lang="en-US" sz="3200" b="1" dirty="0"/>
              <a:t>t</a:t>
            </a:r>
            <a:r>
              <a:rPr lang="en-US" sz="3200" b="1" dirty="0" smtClean="0"/>
              <a:t>his gram stain shows multiple gram-positive diplococci, is characteristic of Streptococcus pneumoniae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Pyogenic </a:t>
            </a:r>
            <a:r>
              <a:rPr lang="en-US" dirty="0" smtClean="0"/>
              <a:t>meningitis:  </a:t>
            </a:r>
            <a:r>
              <a:rPr lang="en-US" dirty="0"/>
              <a:t>Acute </a:t>
            </a:r>
            <a:r>
              <a:rPr lang="en-US" dirty="0" smtClean="0"/>
              <a:t>meningitis</a:t>
            </a: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403350"/>
            <a:ext cx="3864528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13508" r="12946"/>
          <a:stretch>
            <a:fillRect/>
          </a:stretch>
        </p:blipFill>
        <p:spPr bwMode="auto">
          <a:xfrm>
            <a:off x="247650" y="1686456"/>
            <a:ext cx="4114800" cy="398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257300" y="5753100"/>
            <a:ext cx="6248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purulent gray-white </a:t>
            </a:r>
            <a:r>
              <a:rPr lang="en-US" sz="2800" dirty="0" err="1" smtClean="0"/>
              <a:t>exudate</a:t>
            </a:r>
            <a:r>
              <a:rPr lang="en-US" sz="2800" dirty="0" smtClean="0"/>
              <a:t> over the </a:t>
            </a:r>
            <a:r>
              <a:rPr lang="en-US" sz="2800" dirty="0" err="1" smtClean="0"/>
              <a:t>meningeal</a:t>
            </a:r>
            <a:r>
              <a:rPr lang="en-US" sz="2800" dirty="0" smtClean="0"/>
              <a:t> surface of the brain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228600" y="39469"/>
            <a:ext cx="83058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Describe the clinical presentation and pathology of acute bacterial meningitis, and its sequelae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447800"/>
            <a:ext cx="7848600" cy="5281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dirty="0"/>
              <a:t>Pyogenic </a:t>
            </a:r>
            <a:r>
              <a:rPr lang="en-US" dirty="0" smtClean="0"/>
              <a:t>meningitis: Acute meningitis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38400" y="914400"/>
            <a:ext cx="623889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err="1" smtClean="0"/>
              <a:t>Pia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381000" y="990600"/>
            <a:ext cx="1528111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dirty="0" err="1" smtClean="0"/>
              <a:t>Arachnoid</a:t>
            </a:r>
            <a:r>
              <a:rPr lang="en-US" sz="2400" dirty="0" smtClean="0"/>
              <a:t> 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381000" y="5638800"/>
            <a:ext cx="845820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 smtClean="0"/>
              <a:t>The </a:t>
            </a:r>
            <a:r>
              <a:rPr lang="en-US" sz="2000" b="1" dirty="0" err="1" smtClean="0"/>
              <a:t>exudate</a:t>
            </a:r>
            <a:r>
              <a:rPr lang="en-US" sz="2000" b="1" dirty="0" smtClean="0"/>
              <a:t> expands the </a:t>
            </a:r>
            <a:r>
              <a:rPr lang="en-US" sz="2000" b="1" dirty="0" err="1" smtClean="0"/>
              <a:t>meningeal</a:t>
            </a:r>
            <a:r>
              <a:rPr lang="en-US" sz="2000" b="1" dirty="0" smtClean="0"/>
              <a:t> space between the </a:t>
            </a:r>
            <a:r>
              <a:rPr lang="en-US" sz="2000" b="1" dirty="0" err="1" smtClean="0"/>
              <a:t>pia</a:t>
            </a:r>
            <a:r>
              <a:rPr lang="en-US" sz="2000" b="1" dirty="0" smtClean="0"/>
              <a:t> and </a:t>
            </a:r>
            <a:r>
              <a:rPr lang="en-US" sz="2000" b="1" dirty="0" err="1" smtClean="0"/>
              <a:t>arachnoid</a:t>
            </a:r>
            <a:r>
              <a:rPr lang="en-US" sz="2000" b="1" dirty="0" smtClean="0"/>
              <a:t> and may extend into the </a:t>
            </a:r>
            <a:r>
              <a:rPr lang="en-US" sz="2000" b="1" dirty="0" err="1" smtClean="0"/>
              <a:t>perivascular</a:t>
            </a:r>
            <a:r>
              <a:rPr lang="en-US" sz="2000" b="1" dirty="0" smtClean="0"/>
              <a:t> Virchow-Robin spaces. However, direct extension into the brain is rare 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Pyogenic Meningitis: outcome 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r>
              <a:rPr lang="en-US" dirty="0" smtClean="0"/>
              <a:t>Untreated, </a:t>
            </a:r>
            <a:r>
              <a:rPr lang="en-US" dirty="0" err="1" smtClean="0"/>
              <a:t>pyogenic</a:t>
            </a:r>
            <a:r>
              <a:rPr lang="en-US" dirty="0" smtClean="0"/>
              <a:t> meningitis can be fatal</a:t>
            </a:r>
          </a:p>
          <a:p>
            <a:r>
              <a:rPr lang="en-US" dirty="0" smtClean="0"/>
              <a:t>Effective antimicrobial agents markedly reduce mortality associated with meningitis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0"/>
            <a:ext cx="83058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Describe the clinical presentation and pathology of acute bacterial meningitis, and its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sequelae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 </a:t>
            </a:r>
            <a:r>
              <a:rPr lang="en-US" dirty="0"/>
              <a:t>Pyogenic </a:t>
            </a:r>
            <a:r>
              <a:rPr lang="en-US" dirty="0" smtClean="0"/>
              <a:t>meningitis</a:t>
            </a:r>
            <a:r>
              <a:rPr lang="en-US" b="1" dirty="0" smtClean="0"/>
              <a:t>: Complications 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325608"/>
            <a:ext cx="8229600" cy="5031258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Phlebitis may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venous occlusion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hemorrhagic infarction of the underlying brain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Leptomeningeal</a:t>
            </a:r>
            <a:r>
              <a:rPr lang="en-US" dirty="0" smtClean="0"/>
              <a:t> fibrosis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hydrocephalus</a:t>
            </a:r>
          </a:p>
          <a:p>
            <a:pPr>
              <a:defRPr/>
            </a:pPr>
            <a:r>
              <a:rPr lang="en-US" dirty="0" smtClean="0"/>
              <a:t>Septicemia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hemorrhagic infarction of the adrenal glands and cutaneous </a:t>
            </a:r>
            <a:r>
              <a:rPr lang="en-US" dirty="0" err="1" smtClean="0"/>
              <a:t>petechiae</a:t>
            </a:r>
            <a:r>
              <a:rPr lang="en-US" dirty="0" smtClean="0"/>
              <a:t> </a:t>
            </a:r>
            <a:r>
              <a:rPr lang="en-US" sz="3000" dirty="0" smtClean="0"/>
              <a:t>(known as Waterhouse-</a:t>
            </a:r>
            <a:r>
              <a:rPr lang="en-US" sz="3000" dirty="0" err="1" smtClean="0"/>
              <a:t>Friderichsen</a:t>
            </a:r>
            <a:r>
              <a:rPr lang="en-US" sz="3000" dirty="0" smtClean="0"/>
              <a:t> syndrome, particularly common with </a:t>
            </a:r>
            <a:r>
              <a:rPr lang="en-US" sz="3000" i="1" dirty="0"/>
              <a:t>Neisseria </a:t>
            </a:r>
            <a:r>
              <a:rPr lang="en-US" sz="3000" i="1" dirty="0" err="1"/>
              <a:t>meningitidis</a:t>
            </a:r>
            <a:r>
              <a:rPr lang="en-US" sz="3000" dirty="0" smtClean="0"/>
              <a:t> and pneumococcal meningitis)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Focal </a:t>
            </a:r>
            <a:r>
              <a:rPr lang="en-US" dirty="0" err="1" smtClean="0"/>
              <a:t>cerebritis</a:t>
            </a:r>
            <a:r>
              <a:rPr lang="en-US" dirty="0" smtClean="0"/>
              <a:t> &amp; seizures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Cerebral abscess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Cognitive deficit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Deafness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81200" y="6336268"/>
            <a:ext cx="28956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What is this complication </a:t>
            </a:r>
            <a:r>
              <a:rPr lang="en-US" dirty="0" smtClean="0">
                <a:sym typeface="Wingdings" pitchFamily="2" charset="2"/>
              </a:rPr>
              <a:t>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8600" y="39469"/>
            <a:ext cx="83058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Describe the clinical presentation and pathology of acute bacterial meningitis, and its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sequelae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4274233"/>
            <a:ext cx="3790950" cy="2431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Brain abscess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3429000"/>
            <a:ext cx="3638550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608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 Brain abscess</a:t>
            </a:r>
            <a:endParaRPr lang="ar-SA" dirty="0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Brain abscesses are most often caused by bacterial infections.</a:t>
            </a:r>
          </a:p>
          <a:p>
            <a:r>
              <a:rPr lang="en-US" dirty="0" smtClean="0"/>
              <a:t>These can arise by:</a:t>
            </a:r>
          </a:p>
          <a:p>
            <a:pPr lvl="1"/>
            <a:r>
              <a:rPr lang="en-US" dirty="0" smtClean="0"/>
              <a:t>direct implantation of organisms</a:t>
            </a:r>
          </a:p>
          <a:p>
            <a:pPr lvl="1"/>
            <a:r>
              <a:rPr lang="en-US" dirty="0" smtClean="0"/>
              <a:t> local extension from adjacent foci (</a:t>
            </a:r>
            <a:r>
              <a:rPr lang="en-US" dirty="0" err="1" smtClean="0"/>
              <a:t>mastoiditis</a:t>
            </a:r>
            <a:r>
              <a:rPr lang="en-US" dirty="0" smtClean="0"/>
              <a:t>, </a:t>
            </a:r>
            <a:r>
              <a:rPr lang="en-US" dirty="0" err="1" smtClean="0"/>
              <a:t>paranasal</a:t>
            </a:r>
            <a:r>
              <a:rPr lang="en-US" dirty="0" smtClean="0"/>
              <a:t> sinusitis)</a:t>
            </a:r>
          </a:p>
          <a:p>
            <a:pPr lvl="1"/>
            <a:r>
              <a:rPr lang="en-US" dirty="0" err="1" smtClean="0"/>
              <a:t>hematogenous</a:t>
            </a:r>
            <a:r>
              <a:rPr lang="en-US" dirty="0" smtClean="0"/>
              <a:t> spread (usually from a primary site in the heart, lungs, or distal bones, or after tooth extraction)</a:t>
            </a:r>
            <a:endParaRPr lang="ar-SA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28600" y="0"/>
            <a:ext cx="81534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Define the conditions that predispose to the development of a brain abscess, and describe the clinical and pathologic features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CNS Infections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Brain abscess</a:t>
            </a:r>
            <a:endParaRPr lang="en-US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458200" cy="5486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Predisposing conditions: </a:t>
            </a:r>
          </a:p>
          <a:p>
            <a:pPr lvl="2"/>
            <a:r>
              <a:rPr lang="en-US" sz="2000" b="1" i="1" dirty="0"/>
              <a:t>Acute bacterial endocarditis: </a:t>
            </a:r>
            <a:r>
              <a:rPr lang="en-US" sz="2000" dirty="0" smtClean="0"/>
              <a:t>usually </a:t>
            </a:r>
            <a:r>
              <a:rPr lang="en-US" sz="2000" dirty="0" smtClean="0"/>
              <a:t>give multiple </a:t>
            </a:r>
            <a:r>
              <a:rPr lang="en-US" sz="2000" dirty="0" err="1" smtClean="0"/>
              <a:t>microabscesses</a:t>
            </a:r>
            <a:endParaRPr lang="en-US" sz="2000" dirty="0" smtClean="0"/>
          </a:p>
          <a:p>
            <a:pPr lvl="2"/>
            <a:r>
              <a:rPr lang="en-US" sz="2000" b="1" i="1" dirty="0" smtClean="0"/>
              <a:t>Cyanotic congenital heart </a:t>
            </a:r>
            <a:r>
              <a:rPr lang="en-US" sz="2000" b="1" i="1" dirty="0" smtClean="0"/>
              <a:t>disease</a:t>
            </a:r>
            <a:r>
              <a:rPr lang="en-US" sz="2000" dirty="0" smtClean="0"/>
              <a:t>: There </a:t>
            </a:r>
            <a:r>
              <a:rPr lang="en-US" sz="2000" dirty="0" smtClean="0"/>
              <a:t>is a right-to-left </a:t>
            </a:r>
            <a:r>
              <a:rPr lang="en-US" sz="2000" dirty="0"/>
              <a:t>shunt and Loss of pulmonary filtration of organisms </a:t>
            </a:r>
            <a:endParaRPr lang="en-US" sz="2000" dirty="0" smtClean="0"/>
          </a:p>
          <a:p>
            <a:pPr lvl="2"/>
            <a:r>
              <a:rPr lang="en-US" sz="2000" b="1" i="1" dirty="0"/>
              <a:t>Chronic </a:t>
            </a:r>
            <a:r>
              <a:rPr lang="en-US" sz="2000" b="1" i="1" dirty="0"/>
              <a:t>pulmonary </a:t>
            </a:r>
            <a:r>
              <a:rPr lang="en-US" sz="2000" b="1" i="1" dirty="0"/>
              <a:t>infections: </a:t>
            </a:r>
            <a:r>
              <a:rPr lang="en-US" sz="2000" dirty="0" smtClean="0"/>
              <a:t> </a:t>
            </a:r>
            <a:r>
              <a:rPr lang="en-US" sz="2000" dirty="0" err="1" smtClean="0"/>
              <a:t>e.g</a:t>
            </a:r>
            <a:r>
              <a:rPr lang="en-US" sz="2000" dirty="0" smtClean="0"/>
              <a:t>, </a:t>
            </a:r>
            <a:r>
              <a:rPr lang="en-US" sz="2000" dirty="0" smtClean="0"/>
              <a:t>bronchiectasis</a:t>
            </a:r>
            <a:endParaRPr lang="en-US" sz="2000" dirty="0" smtClean="0"/>
          </a:p>
          <a:p>
            <a:pPr lvl="1">
              <a:buNone/>
            </a:pPr>
            <a:endParaRPr lang="en-US" sz="2400" dirty="0" smtClean="0"/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Causative agent:</a:t>
            </a:r>
          </a:p>
          <a:p>
            <a:pPr lvl="1">
              <a:buNone/>
            </a:pPr>
            <a:r>
              <a:rPr lang="en-US" sz="2400" i="1" dirty="0" smtClean="0"/>
              <a:t>Streptococci </a:t>
            </a:r>
            <a:r>
              <a:rPr lang="en-US" sz="2400" dirty="0" smtClean="0"/>
              <a:t>and </a:t>
            </a:r>
            <a:r>
              <a:rPr lang="en-US" sz="2400" i="1" dirty="0" smtClean="0"/>
              <a:t>Staphylococci</a:t>
            </a:r>
            <a:r>
              <a:rPr lang="en-US" sz="2400" dirty="0" smtClean="0"/>
              <a:t> are the most common organisms identified in non-</a:t>
            </a:r>
            <a:r>
              <a:rPr lang="en-US" sz="2400" dirty="0" err="1" smtClean="0"/>
              <a:t>immunosuppressed</a:t>
            </a:r>
            <a:r>
              <a:rPr lang="en-US" sz="2400" dirty="0" smtClean="0"/>
              <a:t> populations</a:t>
            </a:r>
          </a:p>
          <a:p>
            <a:pPr lvl="1">
              <a:buNone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CNS Infections: </a:t>
            </a:r>
            <a:r>
              <a:rPr lang="en-US" dirty="0" smtClean="0"/>
              <a:t>Brain abscess</a:t>
            </a:r>
            <a:br>
              <a:rPr lang="en-US" dirty="0" smtClean="0"/>
            </a:br>
            <a:r>
              <a:rPr lang="en-US" dirty="0" smtClean="0"/>
              <a:t>Morphology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Most common on cerebral hemispheres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US" sz="2200" dirty="0" smtClean="0"/>
              <a:t>An area of necrosis within a brain abscess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09800"/>
            <a:ext cx="4045946" cy="2874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204254"/>
            <a:ext cx="4082274" cy="2901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304800" y="5257800"/>
            <a:ext cx="838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CA" sz="2400" dirty="0" err="1" smtClean="0"/>
              <a:t>Liquefactive</a:t>
            </a:r>
            <a:r>
              <a:rPr lang="en-CA" sz="2400" dirty="0" smtClean="0"/>
              <a:t> necrosis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CA" sz="2400" dirty="0" smtClean="0"/>
              <a:t>The surrounding brain is edematous , congested &amp; contains reactive </a:t>
            </a:r>
            <a:r>
              <a:rPr lang="en-CA" sz="2400" dirty="0" err="1" smtClean="0"/>
              <a:t>astrocytes</a:t>
            </a:r>
            <a:r>
              <a:rPr lang="en-CA" sz="2400" dirty="0" smtClean="0"/>
              <a:t> &amp; </a:t>
            </a:r>
            <a:r>
              <a:rPr lang="en-CA" sz="2400" dirty="0" err="1" smtClean="0"/>
              <a:t>perivascular</a:t>
            </a:r>
            <a:r>
              <a:rPr lang="en-CA" sz="2400" dirty="0" smtClean="0"/>
              <a:t> inflammatory cells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CNS Infections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Brain abscess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sz="3400" dirty="0" smtClean="0"/>
              <a:t>Present clinically with progressive focal neurologic deficits in addition to the general signs of raised intracranial pressure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sz="3400" dirty="0" smtClean="0"/>
              <a:t>The CSF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CA" sz="3400" dirty="0" smtClean="0"/>
              <a:t>Contains only scanty cells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CA" sz="3400" dirty="0" smtClean="0"/>
              <a:t>↑ protein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CA" sz="3400" dirty="0" smtClean="0"/>
              <a:t>Normal level of glucose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sz="3400" dirty="0" smtClean="0"/>
              <a:t>Complications of Brain abscess:	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CA" sz="3400" dirty="0" err="1" smtClean="0"/>
              <a:t>Herniation</a:t>
            </a:r>
            <a:r>
              <a:rPr lang="en-CA" sz="3400" dirty="0" smtClean="0"/>
              <a:t>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CA" sz="3400" dirty="0" smtClean="0"/>
              <a:t>Rupture of abscess into subarachnoid space or ventricle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914400"/>
            <a:ext cx="8915400" cy="5943600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en-US" sz="1800" b="1" dirty="0">
                <a:latin typeface="Arial" pitchFamily="34" charset="0"/>
                <a:cs typeface="Arial" pitchFamily="34" charset="0"/>
              </a:rPr>
              <a:t>Define meningitis, and describe  its location and character</a:t>
            </a:r>
          </a:p>
          <a:p>
            <a:pPr>
              <a:buFont typeface="+mj-lt"/>
              <a:buAutoNum type="arabicPeriod"/>
            </a:pPr>
            <a:r>
              <a:rPr lang="en-US" sz="1800" b="1" dirty="0">
                <a:latin typeface="Arial" pitchFamily="34" charset="0"/>
                <a:cs typeface="Arial" pitchFamily="34" charset="0"/>
              </a:rPr>
              <a:t>List possible routes of access of infectious organisms into the CNS</a:t>
            </a:r>
          </a:p>
          <a:p>
            <a:pPr>
              <a:buFont typeface="+mj-lt"/>
              <a:buAutoNum type="arabicPeriod"/>
            </a:pPr>
            <a:r>
              <a:rPr lang="en-US" sz="1800" b="1" dirty="0">
                <a:latin typeface="Arial" pitchFamily="34" charset="0"/>
                <a:cs typeface="Arial" pitchFamily="34" charset="0"/>
              </a:rPr>
              <a:t>Describe the clinical presentation and pathology of acute bacterial meningitis, and its sequelae </a:t>
            </a:r>
          </a:p>
          <a:p>
            <a:pPr>
              <a:buFont typeface="+mj-lt"/>
              <a:buAutoNum type="arabicPeriod"/>
            </a:pPr>
            <a:r>
              <a:rPr lang="en-US" sz="1800" b="1" dirty="0">
                <a:latin typeface="Arial" pitchFamily="34" charset="0"/>
                <a:cs typeface="Arial" pitchFamily="34" charset="0"/>
              </a:rPr>
              <a:t>Define the relationship between patient age and the most common etiologic organisms for bacterial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meningitis.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  <a:p>
            <a:pPr>
              <a:buFont typeface="+mj-lt"/>
              <a:buAutoNum type="arabicPeriod"/>
            </a:pPr>
            <a:r>
              <a:rPr lang="en-US" sz="1800" b="1" dirty="0">
                <a:latin typeface="Arial" pitchFamily="34" charset="0"/>
                <a:cs typeface="Arial" pitchFamily="34" charset="0"/>
              </a:rPr>
              <a:t>Describe the CSF findings in various causes of meningitis.</a:t>
            </a:r>
          </a:p>
          <a:p>
            <a:pPr>
              <a:buFont typeface="+mj-lt"/>
              <a:buAutoNum type="arabicPeriod"/>
            </a:pPr>
            <a:r>
              <a:rPr lang="en-US" sz="1800" b="1" dirty="0">
                <a:latin typeface="Arial" pitchFamily="34" charset="0"/>
                <a:cs typeface="Arial" pitchFamily="34" charset="0"/>
              </a:rPr>
              <a:t>Define the conditions that predispose to the development of a brain abscess, and describe the clinical and pathologic features.</a:t>
            </a:r>
          </a:p>
          <a:p>
            <a:pPr>
              <a:buFont typeface="+mj-lt"/>
              <a:buAutoNum type="arabicPeriod"/>
            </a:pPr>
            <a:r>
              <a:rPr lang="en-US" sz="1800" b="1" dirty="0">
                <a:latin typeface="Arial" pitchFamily="34" charset="0"/>
                <a:cs typeface="Arial" pitchFamily="34" charset="0"/>
              </a:rPr>
              <a:t>Describe the clinical and pathologic findings in tuberculosis of the central nervous system.</a:t>
            </a:r>
          </a:p>
          <a:p>
            <a:pPr>
              <a:buFont typeface="+mj-lt"/>
              <a:buAutoNum type="arabicPeriod"/>
            </a:pPr>
            <a:r>
              <a:rPr lang="en-US" sz="1800" b="1" dirty="0">
                <a:latin typeface="Arial" pitchFamily="34" charset="0"/>
                <a:cs typeface="Arial" pitchFamily="34" charset="0"/>
              </a:rPr>
              <a:t>List the common causes of viral encephalitis, and describe the pathologic changes in encephalitis due to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herpes 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simplex virus.</a:t>
            </a:r>
          </a:p>
          <a:p>
            <a:pPr>
              <a:buFont typeface="+mj-lt"/>
              <a:buAutoNum type="arabicPeriod"/>
            </a:pPr>
            <a:r>
              <a:rPr lang="en-US" sz="1800" b="1" dirty="0">
                <a:latin typeface="Arial" pitchFamily="34" charset="0"/>
                <a:cs typeface="Arial" pitchFamily="34" charset="0"/>
              </a:rPr>
              <a:t>Recognize the importance of  lumbar puncture and its role in the diagnostic process of some CNS infections.</a:t>
            </a:r>
          </a:p>
          <a:p>
            <a:pPr>
              <a:buFont typeface="+mj-lt"/>
              <a:buAutoNum type="arabicPeriod"/>
            </a:pPr>
            <a:r>
              <a:rPr lang="en-US" sz="1800" b="1" dirty="0">
                <a:latin typeface="Arial" pitchFamily="34" charset="0"/>
                <a:cs typeface="Arial" pitchFamily="34" charset="0"/>
              </a:rPr>
              <a:t>Contrast the CSF findings characteristic of bacterial meningitis, aseptic (viral) meningitis, and chronic meningoencephalitis (tuberculous meningitis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). 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990600"/>
            <a:ext cx="7772400" cy="1470025"/>
          </a:xfrm>
        </p:spPr>
        <p:txBody>
          <a:bodyPr/>
          <a:lstStyle/>
          <a:p>
            <a:r>
              <a:rPr lang="en-US" dirty="0" smtClean="0"/>
              <a:t>Epidural and Subdural Infections </a:t>
            </a:r>
            <a:endParaRPr lang="en-US" dirty="0"/>
          </a:p>
        </p:txBody>
      </p:sp>
      <p:pic>
        <p:nvPicPr>
          <p:cNvPr id="6" name="Picture 6" descr="http://www.neuropathologyweb.org/chapter5/images5/5-1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209800"/>
            <a:ext cx="6172200" cy="4394606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343400" y="2224108"/>
            <a:ext cx="1612942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           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57900" y="2357170"/>
            <a:ext cx="1612942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            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56342" y="5410200"/>
            <a:ext cx="978153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</a:t>
            </a:r>
          </a:p>
          <a:p>
            <a:r>
              <a:rPr lang="en-US" dirty="0" smtClean="0"/>
              <a:t>               </a:t>
            </a:r>
            <a:endParaRPr lang="en-US" dirty="0"/>
          </a:p>
          <a:p>
            <a:r>
              <a:rPr lang="en-US" dirty="0" smtClean="0"/>
              <a:t>       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www.neuropathologyweb.org/chapter5/images5/5-subdural-absce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2325" y="1417638"/>
            <a:ext cx="3850945" cy="4689767"/>
          </a:xfrm>
          <a:prstGeom prst="rect">
            <a:avLst/>
          </a:prstGeom>
          <a:noFill/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3810000"/>
            <a:ext cx="25241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Epidural and Subdural Infections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These spaces can be involved with bacterial or fungal infections, usually as a consequence of direct local spread</a:t>
            </a:r>
          </a:p>
          <a:p>
            <a:r>
              <a:rPr lang="en-US" dirty="0" smtClean="0"/>
              <a:t>Epidural abscess, commonly associated with: 	osteomyelitis, arises from an adjacent focus 	of infection, such as sinusitis or a surgical 	procedure</a:t>
            </a:r>
          </a:p>
          <a:p>
            <a:r>
              <a:rPr lang="en-US" dirty="0" smtClean="0"/>
              <a:t>When the process occurs in the spinal epidural space, it may cause spinal cord compression and constitute a neurosurgical emergency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Empyema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Infections of the skull or air sinuses may also spread to the subdural space, producing subdural </a:t>
            </a:r>
            <a:r>
              <a:rPr lang="en-US" dirty="0" err="1" smtClean="0"/>
              <a:t>empyema</a:t>
            </a:r>
            <a:endParaRPr lang="en-US" dirty="0" smtClean="0"/>
          </a:p>
          <a:p>
            <a:pPr lvl="1"/>
            <a:r>
              <a:rPr lang="en-US" dirty="0" smtClean="0"/>
              <a:t>The underlying </a:t>
            </a:r>
            <a:r>
              <a:rPr lang="en-US" dirty="0" err="1" smtClean="0"/>
              <a:t>arachnoid</a:t>
            </a:r>
            <a:r>
              <a:rPr lang="en-US" dirty="0" smtClean="0"/>
              <a:t> and subarachnoid spaces are usually unaffected, but a large subdural </a:t>
            </a:r>
            <a:r>
              <a:rPr lang="en-US" dirty="0" err="1" smtClean="0"/>
              <a:t>empyema</a:t>
            </a:r>
            <a:r>
              <a:rPr lang="en-US" dirty="0" smtClean="0"/>
              <a:t> may produce a mass effect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hrombophlebitis </a:t>
            </a:r>
            <a:r>
              <a:rPr lang="en-US" dirty="0" smtClean="0"/>
              <a:t>may develop in the bridging veins that cross the subdural space, resulting in venous occlusion and infarction of the brain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Empyema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554" y="1417638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Symptoms: </a:t>
            </a:r>
          </a:p>
          <a:p>
            <a:pPr lvl="1"/>
            <a:r>
              <a:rPr lang="en-US" dirty="0" smtClean="0"/>
              <a:t>most patients are febrile, with headache and neck stiffness, and if untreated may develop focal neurologic signs, lethargy, and coma</a:t>
            </a:r>
          </a:p>
          <a:p>
            <a:r>
              <a:rPr lang="en-US" dirty="0" smtClean="0"/>
              <a:t>Prognosis:</a:t>
            </a:r>
          </a:p>
          <a:p>
            <a:pPr lvl="1"/>
            <a:r>
              <a:rPr lang="en-US" dirty="0" smtClean="0"/>
              <a:t>With treatment, including surgical drainage, resolution of the empyema occurs from the </a:t>
            </a:r>
            <a:r>
              <a:rPr lang="en-US" dirty="0" err="1" smtClean="0"/>
              <a:t>dural</a:t>
            </a:r>
            <a:r>
              <a:rPr lang="en-US" dirty="0" smtClean="0"/>
              <a:t> side and resolution is complete, a thickened dura may be the only residual finding. </a:t>
            </a:r>
          </a:p>
          <a:p>
            <a:pPr lvl="1"/>
            <a:r>
              <a:rPr lang="en-US" dirty="0" smtClean="0"/>
              <a:t>With prompt treatment, complete recovery is usual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CNS Infections </a:t>
            </a:r>
            <a:br>
              <a:rPr lang="en-US" b="1" dirty="0"/>
            </a:br>
            <a:r>
              <a:rPr lang="en-US" b="1" dirty="0"/>
              <a:t>Tuberculous meningitis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CNS Infections </a:t>
            </a:r>
            <a:br>
              <a:rPr lang="en-US" b="1" dirty="0" smtClean="0"/>
            </a:br>
            <a:r>
              <a:rPr lang="en-US" b="1" dirty="0" smtClean="0"/>
              <a:t>Tuberculous meningitis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 smtClean="0"/>
              <a:t>usually </a:t>
            </a:r>
            <a:r>
              <a:rPr lang="en-US" dirty="0"/>
              <a:t>manifests with generalized signs and symptoms of headache, malaise, mental confusion, and vomiting</a:t>
            </a:r>
            <a:r>
              <a:rPr lang="en-US" dirty="0" smtClean="0"/>
              <a:t>.</a:t>
            </a:r>
          </a:p>
          <a:p>
            <a:pPr>
              <a:defRPr/>
            </a:pPr>
            <a:r>
              <a:rPr lang="en-CA" dirty="0" smtClean="0"/>
              <a:t>Morphology:</a:t>
            </a:r>
          </a:p>
          <a:p>
            <a:pPr lvl="1">
              <a:defRPr/>
            </a:pPr>
            <a:r>
              <a:rPr lang="en-CA" dirty="0" smtClean="0"/>
              <a:t>The </a:t>
            </a:r>
            <a:r>
              <a:rPr lang="en-CA" dirty="0" smtClean="0"/>
              <a:t>subarachnoid space contains a fibrinous exudate, most often at the </a:t>
            </a:r>
            <a:r>
              <a:rPr lang="en-CA" b="1" u="sng" dirty="0" smtClean="0"/>
              <a:t>base</a:t>
            </a:r>
            <a:r>
              <a:rPr lang="en-CA" dirty="0" smtClean="0"/>
              <a:t> of the brain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On microscopic examination, there is usually a central core of </a:t>
            </a:r>
            <a:r>
              <a:rPr lang="en-US" dirty="0" err="1" smtClean="0"/>
              <a:t>caseous</a:t>
            </a:r>
            <a:r>
              <a:rPr lang="en-US" dirty="0" smtClean="0"/>
              <a:t> necrosis surrounded by a typical </a:t>
            </a:r>
            <a:r>
              <a:rPr lang="en-US" dirty="0" err="1" smtClean="0"/>
              <a:t>tuberculous</a:t>
            </a:r>
            <a:r>
              <a:rPr lang="en-US" dirty="0" smtClean="0"/>
              <a:t> </a:t>
            </a:r>
            <a:r>
              <a:rPr lang="en-US" dirty="0" err="1" smtClean="0"/>
              <a:t>granulomatous</a:t>
            </a:r>
            <a:r>
              <a:rPr lang="en-US" dirty="0" smtClean="0"/>
              <a:t> reaction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257800"/>
            <a:ext cx="4114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TB meningitis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2200" dirty="0" err="1" smtClean="0"/>
              <a:t>Exudate</a:t>
            </a:r>
            <a:r>
              <a:rPr lang="en-US" sz="2200" dirty="0" smtClean="0"/>
              <a:t> at the base of the brain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http://www.neuropathologyweb.org/chapter5/images5/5-11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52400"/>
            <a:ext cx="3219450" cy="4805149"/>
          </a:xfrm>
          <a:prstGeom prst="rect">
            <a:avLst/>
          </a:prstGeom>
          <a:noFill/>
        </p:spPr>
      </p:pic>
      <p:pic>
        <p:nvPicPr>
          <p:cNvPr id="2052" name="Picture 4" descr="http://pathology.class.kmu.edu.tw/ch16/161-12.jpg"/>
          <p:cNvPicPr>
            <a:picLocks noChangeAspect="1" noChangeArrowheads="1"/>
          </p:cNvPicPr>
          <p:nvPr/>
        </p:nvPicPr>
        <p:blipFill>
          <a:blip r:embed="rId4" cstate="print"/>
          <a:srcRect r="5882" b="5882"/>
          <a:stretch>
            <a:fillRect/>
          </a:stretch>
        </p:blipFill>
        <p:spPr bwMode="auto">
          <a:xfrm>
            <a:off x="4876800" y="3581400"/>
            <a:ext cx="3657600" cy="2743200"/>
          </a:xfrm>
          <a:prstGeom prst="rect">
            <a:avLst/>
          </a:prstGeom>
          <a:noFill/>
        </p:spPr>
      </p:pic>
      <p:pic>
        <p:nvPicPr>
          <p:cNvPr id="2054" name="Picture 6" descr="http://pathology.class.kmu.edu.tw/ch16/161-8.jpg"/>
          <p:cNvPicPr>
            <a:picLocks noChangeAspect="1" noChangeArrowheads="1"/>
          </p:cNvPicPr>
          <p:nvPr/>
        </p:nvPicPr>
        <p:blipFill>
          <a:blip r:embed="rId5" cstate="print"/>
          <a:srcRect r="3497" b="4895"/>
          <a:stretch>
            <a:fillRect/>
          </a:stretch>
        </p:blipFill>
        <p:spPr bwMode="auto">
          <a:xfrm>
            <a:off x="4876800" y="609600"/>
            <a:ext cx="35052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0"/>
            <a:ext cx="8458200" cy="3581400"/>
          </a:xfrm>
        </p:spPr>
        <p:txBody>
          <a:bodyPr>
            <a:normAutofit lnSpcReduction="10000"/>
          </a:bodyPr>
          <a:lstStyle/>
          <a:p>
            <a:pPr algn="ctr">
              <a:buNone/>
              <a:defRPr/>
            </a:pPr>
            <a:r>
              <a:rPr lang="en-US" sz="3000" b="1" dirty="0" err="1" smtClean="0"/>
              <a:t>Tuberculoma</a:t>
            </a:r>
            <a:r>
              <a:rPr lang="en-US" sz="3000" dirty="0" smtClean="0"/>
              <a:t> </a:t>
            </a:r>
          </a:p>
          <a:p>
            <a:pPr lvl="1">
              <a:defRPr/>
            </a:pPr>
            <a:r>
              <a:rPr lang="en-US" sz="2600" dirty="0" smtClean="0"/>
              <a:t>is well-circumscribed </a:t>
            </a:r>
            <a:r>
              <a:rPr lang="en-US" sz="2600" dirty="0" err="1" smtClean="0"/>
              <a:t>intraparenchymal</a:t>
            </a:r>
            <a:r>
              <a:rPr lang="en-US" sz="2600" dirty="0" smtClean="0"/>
              <a:t> mass </a:t>
            </a:r>
          </a:p>
          <a:p>
            <a:pPr lvl="1">
              <a:defRPr/>
            </a:pPr>
            <a:r>
              <a:rPr lang="en-US" sz="2600" dirty="0" smtClean="0"/>
              <a:t>Rupture of </a:t>
            </a:r>
            <a:r>
              <a:rPr lang="en-US" sz="2600" dirty="0" err="1" smtClean="0"/>
              <a:t>tuberculoma</a:t>
            </a:r>
            <a:r>
              <a:rPr lang="en-US" sz="2600" dirty="0" smtClean="0"/>
              <a:t> into subarachnoid space results in </a:t>
            </a:r>
            <a:r>
              <a:rPr lang="en-US" sz="2600" dirty="0" err="1" smtClean="0"/>
              <a:t>tuberculus</a:t>
            </a:r>
            <a:r>
              <a:rPr lang="en-US" sz="2600" dirty="0" smtClean="0"/>
              <a:t> meningitis</a:t>
            </a:r>
          </a:p>
          <a:p>
            <a:pPr lvl="1">
              <a:defRPr/>
            </a:pPr>
            <a:r>
              <a:rPr lang="en-US" sz="2600" dirty="0" smtClean="0"/>
              <a:t>A </a:t>
            </a:r>
            <a:r>
              <a:rPr lang="en-US" sz="2600" dirty="0" err="1" smtClean="0"/>
              <a:t>tuberculoma</a:t>
            </a:r>
            <a:r>
              <a:rPr lang="en-US" sz="2600" dirty="0" smtClean="0"/>
              <a:t> may be up to several centimeters in diameter, causing significant mass effect</a:t>
            </a:r>
          </a:p>
          <a:p>
            <a:pPr lvl="1">
              <a:defRPr/>
            </a:pPr>
            <a:r>
              <a:rPr lang="en-US" sz="2600" dirty="0" smtClean="0"/>
              <a:t>Always occurs after </a:t>
            </a:r>
            <a:r>
              <a:rPr lang="en-US" sz="2600" dirty="0" err="1" smtClean="0"/>
              <a:t>hematogenous</a:t>
            </a:r>
            <a:r>
              <a:rPr lang="en-US" sz="2600" dirty="0" smtClean="0"/>
              <a:t> dissemination of organism from primary pulmonary infection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248025"/>
            <a:ext cx="5457825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791200" y="3581400"/>
            <a:ext cx="3200400" cy="25853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A </a:t>
            </a:r>
            <a:r>
              <a:rPr lang="en-US" dirty="0" err="1" smtClean="0"/>
              <a:t>tuberculoma</a:t>
            </a:r>
            <a:r>
              <a:rPr lang="en-US" dirty="0" smtClean="0"/>
              <a:t> is shown in the temporal lobe. It is seen as a well-circumscribed </a:t>
            </a:r>
            <a:r>
              <a:rPr lang="en-US" dirty="0" err="1" smtClean="0"/>
              <a:t>intraparenchymal</a:t>
            </a:r>
            <a:r>
              <a:rPr lang="en-US" dirty="0" smtClean="0"/>
              <a:t> mass that may have effects similar to those caused by any other intracranial mass, and may therefore mimic a tumor. </a:t>
            </a:r>
          </a:p>
          <a:p>
            <a:r>
              <a:rPr lang="en-US" dirty="0" smtClean="0"/>
              <a:t>It is a destructive lesion.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572000" y="4343400"/>
            <a:ext cx="1219200" cy="1752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CNS Infections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CSF in TB</a:t>
            </a:r>
            <a:endParaRPr lang="en-US" dirty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There is only a moderate increase in cellularity of the CSF (</a:t>
            </a:r>
            <a:r>
              <a:rPr lang="en-US" sz="2800" dirty="0" err="1" smtClean="0"/>
              <a:t>pleiocytosis</a:t>
            </a:r>
            <a:r>
              <a:rPr lang="en-US" sz="2800" dirty="0" smtClean="0"/>
              <a:t>) made up of mononuclear cells, or a mixture of </a:t>
            </a:r>
            <a:r>
              <a:rPr lang="en-US" sz="2800" dirty="0" err="1" smtClean="0"/>
              <a:t>polymorphonuclear</a:t>
            </a:r>
            <a:r>
              <a:rPr lang="en-US" sz="2800" dirty="0" smtClean="0"/>
              <a:t> and mononuclear cells</a:t>
            </a:r>
          </a:p>
          <a:p>
            <a:r>
              <a:rPr lang="en-US" sz="2800" dirty="0" smtClean="0"/>
              <a:t>The protein level is </a:t>
            </a:r>
            <a:r>
              <a:rPr lang="en-US" sz="2800" dirty="0" smtClean="0"/>
              <a:t>markedly elevated</a:t>
            </a:r>
          </a:p>
          <a:p>
            <a:r>
              <a:rPr lang="en-US" sz="2800" dirty="0" smtClean="0"/>
              <a:t>The </a:t>
            </a:r>
            <a:r>
              <a:rPr lang="en-US" sz="2800" dirty="0" smtClean="0"/>
              <a:t>glucose content typically is moderately reduced or normal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525963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en-US" dirty="0" smtClean="0"/>
              <a:t>Ref:</a:t>
            </a:r>
          </a:p>
          <a:p>
            <a:r>
              <a:rPr lang="en-US" dirty="0" smtClean="0"/>
              <a:t>Meningitis</a:t>
            </a:r>
          </a:p>
          <a:p>
            <a:r>
              <a:rPr lang="en-US" dirty="0" smtClean="0"/>
              <a:t>Page : 862- 866  </a:t>
            </a:r>
            <a:r>
              <a:rPr lang="en-US" b="1" dirty="0" smtClean="0"/>
              <a:t>	</a:t>
            </a:r>
            <a:endParaRPr lang="en-US" dirty="0" smtClean="0"/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371600"/>
            <a:ext cx="4213225" cy="47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CNS viral infections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705600" cy="1752600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Viral (aseptic) Meningitis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Encephalitis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Brain stem and spinal cord syndromes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38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55245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CNS viral infections</a:t>
            </a:r>
            <a:endParaRPr lang="ar-SA" dirty="0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800100" y="1371600"/>
            <a:ext cx="7734300" cy="497205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The nervous system is particularly susceptible to certain viruses such as rabies virus and poliovirus.</a:t>
            </a:r>
          </a:p>
          <a:p>
            <a:endParaRPr lang="en-US" dirty="0" smtClean="0"/>
          </a:p>
          <a:p>
            <a:r>
              <a:rPr lang="en-US" dirty="0" smtClean="0"/>
              <a:t>Other viral infections could affect CNS such as HSV, Enteroviruses, Measles or Influenza virus </a:t>
            </a:r>
          </a:p>
          <a:p>
            <a:endParaRPr lang="en-US" dirty="0" smtClean="0"/>
          </a:p>
          <a:p>
            <a:r>
              <a:rPr lang="en-US" dirty="0" smtClean="0"/>
              <a:t>Intrauterine viral infection following </a:t>
            </a:r>
            <a:r>
              <a:rPr lang="en-US" dirty="0" err="1" smtClean="0"/>
              <a:t>transplacental</a:t>
            </a:r>
            <a:r>
              <a:rPr lang="en-US" dirty="0" smtClean="0"/>
              <a:t> spread of rubella and CMV may cause destructive lesions, and </a:t>
            </a:r>
            <a:r>
              <a:rPr lang="en-US" dirty="0" err="1" smtClean="0"/>
              <a:t>Zika</a:t>
            </a:r>
            <a:r>
              <a:rPr lang="en-US" dirty="0" smtClean="0"/>
              <a:t> virus causes developmental abnormalities of the brain.</a:t>
            </a:r>
          </a:p>
          <a:p>
            <a:endParaRPr lang="en-US" dirty="0" smtClean="0"/>
          </a:p>
          <a:p>
            <a:r>
              <a:rPr lang="en-US" dirty="0" smtClean="0"/>
              <a:t>CNS  can be injured by immune mechanisms after systemic viral infections.</a:t>
            </a:r>
          </a:p>
          <a:p>
            <a:endParaRPr lang="en-US" dirty="0"/>
          </a:p>
          <a:p>
            <a:r>
              <a:rPr lang="en-US" dirty="0"/>
              <a:t>CNS viral infections could lead to meningitis, encephalitis or brain stem and spinal cord syndromes</a:t>
            </a:r>
          </a:p>
          <a:p>
            <a:endParaRPr lang="ar-SA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55512"/>
            <a:ext cx="8382000" cy="63262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71216" y="27542"/>
            <a:ext cx="304916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b="1" dirty="0"/>
              <a:t>CNS viral infections</a:t>
            </a:r>
          </a:p>
        </p:txBody>
      </p:sp>
    </p:spTree>
    <p:extLst>
      <p:ext uri="{BB962C8B-B14F-4D97-AF65-F5344CB8AC3E}">
        <p14:creationId xmlns:p14="http://schemas.microsoft.com/office/powerpoint/2010/main" val="275598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Aseptic Meningitis (Viral Meningitis)</a:t>
            </a:r>
            <a:endParaRPr lang="ar-SA" dirty="0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Aseptic meningitis is a misnomer</a:t>
            </a:r>
          </a:p>
          <a:p>
            <a:r>
              <a:rPr lang="en-US" dirty="0" smtClean="0"/>
              <a:t>It is a clinical term for an illness comprising:</a:t>
            </a:r>
          </a:p>
          <a:p>
            <a:pPr lvl="1"/>
            <a:r>
              <a:rPr lang="en-US" dirty="0" smtClean="0"/>
              <a:t> meningeal irritation</a:t>
            </a:r>
          </a:p>
          <a:p>
            <a:pPr lvl="1"/>
            <a:r>
              <a:rPr lang="en-US" dirty="0" smtClean="0"/>
              <a:t> fever</a:t>
            </a:r>
          </a:p>
          <a:p>
            <a:pPr lvl="1"/>
            <a:r>
              <a:rPr lang="en-US" dirty="0" smtClean="0"/>
              <a:t> alterations of consciousness </a:t>
            </a:r>
          </a:p>
          <a:p>
            <a:pPr lvl="1"/>
            <a:r>
              <a:rPr lang="en-US" dirty="0" smtClean="0"/>
              <a:t>These are relatively acute onset without recognizable organisms</a:t>
            </a:r>
          </a:p>
          <a:p>
            <a:r>
              <a:rPr lang="en-US" dirty="0" smtClean="0"/>
              <a:t>The clinical course is less fulminant than in pyogenic meningitis (is usually self-limiting)</a:t>
            </a:r>
          </a:p>
          <a:p>
            <a:r>
              <a:rPr lang="en-US" dirty="0" smtClean="0"/>
              <a:t>It is most often treated symptomatically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Aseptic Meningitis (Viral Meningitis)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667000"/>
            <a:ext cx="5226784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85800" y="1600200"/>
            <a:ext cx="777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In viral meningitis, clusters of lymphocytes surround cerebral blood vessels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Aseptic Meningitis (Viral Meningitis)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534400" cy="5410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CSF:</a:t>
            </a:r>
          </a:p>
          <a:p>
            <a:pPr lvl="1"/>
            <a:r>
              <a:rPr lang="en-US" dirty="0" smtClean="0"/>
              <a:t>increased number of lymphocytes (</a:t>
            </a:r>
            <a:r>
              <a:rPr lang="en-US" dirty="0" err="1" smtClean="0"/>
              <a:t>pleiocytosis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protein elevation is only moderate</a:t>
            </a:r>
          </a:p>
          <a:p>
            <a:pPr lvl="1"/>
            <a:r>
              <a:rPr lang="en-US" dirty="0" smtClean="0"/>
              <a:t>glucose content is nearly always normal</a:t>
            </a:r>
          </a:p>
          <a:p>
            <a:r>
              <a:rPr lang="en-US" dirty="0" smtClean="0"/>
              <a:t>In approximately 70% of cases, a pathogen can eventually be identified, most commonly an </a:t>
            </a:r>
            <a:r>
              <a:rPr lang="en-US" dirty="0" err="1" smtClean="0"/>
              <a:t>enterovirus</a:t>
            </a:r>
            <a:endParaRPr lang="en-US" dirty="0" smtClean="0"/>
          </a:p>
          <a:p>
            <a:r>
              <a:rPr lang="en-US" dirty="0" smtClean="0"/>
              <a:t>There are no distinctive macroscopic characteristics except for brain swelling, seen in only some instances</a:t>
            </a:r>
          </a:p>
          <a:p>
            <a:r>
              <a:rPr lang="en-US" dirty="0" smtClean="0"/>
              <a:t>On microscopic examination, there is either no recognizable abnormality or a mild to moderate infiltration of the </a:t>
            </a:r>
            <a:r>
              <a:rPr lang="en-US" dirty="0" err="1" smtClean="0"/>
              <a:t>leptomeninges</a:t>
            </a:r>
            <a:r>
              <a:rPr lang="en-US" dirty="0" smtClean="0"/>
              <a:t> with lymphocytes. </a:t>
            </a:r>
            <a:endParaRPr lang="ar-SA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Herpes simplex virus  (HSV)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371600"/>
            <a:ext cx="4419600" cy="5181600"/>
          </a:xfrm>
        </p:spPr>
        <p:txBody>
          <a:bodyPr>
            <a:normAutofit fontScale="85000" lnSpcReduction="20000"/>
          </a:bodyPr>
          <a:lstStyle/>
          <a:p>
            <a:r>
              <a:rPr lang="en-US" sz="3100" dirty="0" smtClean="0"/>
              <a:t>HSV produces a hemorrhagic </a:t>
            </a:r>
            <a:r>
              <a:rPr lang="en-US" sz="3100" dirty="0" err="1" smtClean="0"/>
              <a:t>meningoencephalitis</a:t>
            </a:r>
            <a:r>
              <a:rPr lang="en-US" sz="3100" dirty="0" smtClean="0"/>
              <a:t> with inflammation in both the </a:t>
            </a:r>
            <a:r>
              <a:rPr lang="en-US" sz="3100" dirty="0" err="1" smtClean="0"/>
              <a:t>meninges</a:t>
            </a:r>
            <a:r>
              <a:rPr lang="en-US" sz="3100" dirty="0" smtClean="0"/>
              <a:t> and the brain parenchyma. </a:t>
            </a:r>
          </a:p>
          <a:p>
            <a:r>
              <a:rPr lang="en-US" sz="3100" dirty="0" smtClean="0"/>
              <a:t>The hemorrhage surrounding the </a:t>
            </a:r>
            <a:r>
              <a:rPr lang="en-US" sz="3100" dirty="0" err="1" smtClean="0"/>
              <a:t>perivascular</a:t>
            </a:r>
            <a:r>
              <a:rPr lang="en-US" sz="3100" dirty="0" smtClean="0"/>
              <a:t> lymphocytic infiltrate. </a:t>
            </a:r>
          </a:p>
          <a:p>
            <a:r>
              <a:rPr lang="en-US" sz="3100" dirty="0" smtClean="0"/>
              <a:t>The virus directly infects cells in the cerebral cortex, causing necrosis and a </a:t>
            </a:r>
            <a:r>
              <a:rPr lang="en-US" sz="3100" dirty="0" err="1" smtClean="0"/>
              <a:t>glial</a:t>
            </a:r>
            <a:r>
              <a:rPr lang="en-US" sz="3100" dirty="0" smtClean="0"/>
              <a:t> reaction. </a:t>
            </a:r>
          </a:p>
          <a:p>
            <a:r>
              <a:rPr lang="en-US" sz="3100" dirty="0" smtClean="0"/>
              <a:t>This reaction produces a </a:t>
            </a:r>
            <a:r>
              <a:rPr lang="en-US" dirty="0" smtClean="0"/>
              <a:t>microglia</a:t>
            </a:r>
            <a:r>
              <a:rPr lang="en-US" sz="3100" dirty="0" smtClean="0"/>
              <a:t>l nodule</a:t>
            </a:r>
            <a:r>
              <a:rPr lang="en-US" sz="3100" dirty="0" smtClean="0"/>
              <a:t>.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1981200"/>
            <a:ext cx="4126717" cy="3007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9050"/>
            <a:ext cx="8229600" cy="857250"/>
          </a:xfrm>
        </p:spPr>
        <p:txBody>
          <a:bodyPr/>
          <a:lstStyle/>
          <a:p>
            <a:r>
              <a:rPr lang="en-US" dirty="0" smtClean="0"/>
              <a:t>Herpes simplex virus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81229"/>
            <a:ext cx="4038600" cy="572197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Virus may be identified by H&amp;E stain as viral inclusion, culture or polymerase chain reaction amplification.</a:t>
            </a:r>
          </a:p>
          <a:p>
            <a:endParaRPr lang="en-US" dirty="0" smtClean="0"/>
          </a:p>
          <a:p>
            <a:r>
              <a:rPr lang="en-US" dirty="0" smtClean="0"/>
              <a:t>Microglia</a:t>
            </a:r>
            <a:r>
              <a:rPr lang="en-US" sz="3100" dirty="0" smtClean="0"/>
              <a:t>l nodule: </a:t>
            </a:r>
            <a:r>
              <a:rPr lang="en-US" dirty="0"/>
              <a:t>Activated microglial cells </a:t>
            </a:r>
            <a:r>
              <a:rPr lang="en-US" dirty="0" smtClean="0"/>
              <a:t>encircle </a:t>
            </a:r>
            <a:r>
              <a:rPr lang="en-US" dirty="0"/>
              <a:t>degenerating neurons (</a:t>
            </a:r>
            <a:r>
              <a:rPr lang="en-US" dirty="0" err="1"/>
              <a:t>neuronophagia</a:t>
            </a:r>
            <a:r>
              <a:rPr lang="en-US" dirty="0"/>
              <a:t>) and form clusters around small foci of necrotic brain </a:t>
            </a:r>
            <a:r>
              <a:rPr lang="en-US" dirty="0" smtClean="0"/>
              <a:t>tissue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Such </a:t>
            </a:r>
            <a:r>
              <a:rPr lang="en-US" dirty="0"/>
              <a:t>nodules can be </a:t>
            </a:r>
            <a:r>
              <a:rPr lang="en-US"/>
              <a:t>seen </a:t>
            </a:r>
            <a:r>
              <a:rPr lang="en-US" smtClean="0"/>
              <a:t>also in </a:t>
            </a:r>
            <a:r>
              <a:rPr lang="en-US" dirty="0"/>
              <a:t>HIV encephalitis.</a:t>
            </a:r>
          </a:p>
          <a:p>
            <a:endParaRPr lang="en-US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819150"/>
            <a:ext cx="4267200" cy="2835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neuropathology-web.org/chapter1/images1/1-microglialnodu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10000"/>
            <a:ext cx="2800350" cy="279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Varicella-zoster virus (VZV) </a:t>
            </a:r>
            <a:r>
              <a:rPr lang="en-US" dirty="0" smtClean="0"/>
              <a:t>Meningitis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Varicella-zoster virus (VZV) causes chickenpox during primary infection, usually without any evidence of neurologic involvement. </a:t>
            </a:r>
          </a:p>
          <a:p>
            <a:r>
              <a:rPr lang="en-US" dirty="0" smtClean="0"/>
              <a:t>The virus establishes latent infection in neurons of dorsal root ganglia. </a:t>
            </a:r>
          </a:p>
          <a:p>
            <a:r>
              <a:rPr lang="en-US" dirty="0" smtClean="0"/>
              <a:t>Reactivation in adults manifests as a painful, vesicular skin eruption in the distribution of one or a few dermatomes </a:t>
            </a:r>
            <a:r>
              <a:rPr lang="en-US" i="1" dirty="0" smtClean="0"/>
              <a:t>(shingles).</a:t>
            </a:r>
            <a:r>
              <a:rPr lang="en-US" dirty="0" smtClean="0"/>
              <a:t> </a:t>
            </a:r>
          </a:p>
          <a:p>
            <a:r>
              <a:rPr lang="en-US" dirty="0" smtClean="0"/>
              <a:t>This usually is a self-limited process, but there may be a persistent pain syndrome in the affected region </a:t>
            </a:r>
            <a:r>
              <a:rPr lang="en-US" i="1" dirty="0" smtClean="0"/>
              <a:t>(</a:t>
            </a:r>
            <a:r>
              <a:rPr lang="en-US" i="1" dirty="0" err="1" smtClean="0"/>
              <a:t>postherpetic</a:t>
            </a:r>
            <a:r>
              <a:rPr lang="en-US" i="1" dirty="0" smtClean="0"/>
              <a:t> neuralgia)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Rabies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Rabies is a fatal encephalitic infection transmitted to humans from rabid animals, usually by a bite. </a:t>
            </a:r>
          </a:p>
          <a:p>
            <a:r>
              <a:rPr lang="en-US" dirty="0" smtClean="0"/>
              <a:t>The virus enters the CNS by ascending along the peripheral nerves</a:t>
            </a:r>
          </a:p>
          <a:p>
            <a:r>
              <a:rPr lang="en-US" dirty="0" smtClean="0"/>
              <a:t>Contracture of the pharyngeal musculature may create an aversion to swallowing even water </a:t>
            </a:r>
            <a:r>
              <a:rPr lang="en-US" i="1" dirty="0" smtClean="0"/>
              <a:t>(hydrophobia)</a:t>
            </a:r>
          </a:p>
          <a:p>
            <a:r>
              <a:rPr lang="en-US" dirty="0" smtClean="0"/>
              <a:t>It progress to coma and eventually death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79216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800" b="1" dirty="0" smtClean="0">
                <a:latin typeface="Arial" pitchFamily="34" charset="0"/>
                <a:cs typeface="Arial" pitchFamily="34" charset="0"/>
              </a:rPr>
            </a:b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Define meningitis, and describe its location and character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800" b="1" dirty="0" smtClean="0">
                <a:latin typeface="Arial" pitchFamily="34" charset="0"/>
                <a:cs typeface="Arial" pitchFamily="34" charset="0"/>
              </a:rPr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4525963"/>
          </a:xfrm>
        </p:spPr>
        <p:txBody>
          <a:bodyPr/>
          <a:lstStyle/>
          <a:p>
            <a:r>
              <a:rPr lang="en-US" b="1" dirty="0" smtClean="0"/>
              <a:t>Meningitis is an inflammatory process involving the </a:t>
            </a:r>
            <a:r>
              <a:rPr lang="en-US" b="1" dirty="0" err="1" smtClean="0"/>
              <a:t>leptomeninges</a:t>
            </a:r>
            <a:r>
              <a:rPr lang="en-US" b="1" dirty="0" smtClean="0"/>
              <a:t> and CSF within the subarachnoid space</a:t>
            </a:r>
          </a:p>
          <a:p>
            <a:r>
              <a:rPr lang="en-US" b="1" dirty="0" err="1" smtClean="0"/>
              <a:t>Meningoencephalitis</a:t>
            </a:r>
            <a:r>
              <a:rPr lang="en-US" b="1" dirty="0" smtClean="0"/>
              <a:t> is infection spreads into the underlying brain</a:t>
            </a:r>
            <a:endParaRPr lang="en-US" b="1" dirty="0"/>
          </a:p>
        </p:txBody>
      </p:sp>
      <p:pic>
        <p:nvPicPr>
          <p:cNvPr id="4" name="Picture 6" descr="http://www.neuropathologyweb.org/chapter5/images5/5-1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3962400"/>
            <a:ext cx="4762500" cy="2667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914400" y="4114800"/>
            <a:ext cx="19812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/>
              <a:t>Epidural space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914400" y="4572000"/>
            <a:ext cx="19812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/>
              <a:t>Subdural space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914400" y="5029200"/>
            <a:ext cx="22098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/>
              <a:t>Subarachnoid space</a:t>
            </a:r>
            <a:endParaRPr lang="en-US" dirty="0"/>
          </a:p>
        </p:txBody>
      </p:sp>
      <p:cxnSp>
        <p:nvCxnSpPr>
          <p:cNvPr id="9" name="Straight Arrow Connector 8"/>
          <p:cNvCxnSpPr>
            <a:stCxn id="5" idx="3"/>
          </p:cNvCxnSpPr>
          <p:nvPr/>
        </p:nvCxnSpPr>
        <p:spPr>
          <a:xfrm>
            <a:off x="2895600" y="4299466"/>
            <a:ext cx="3733800" cy="34873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819400" y="4768334"/>
            <a:ext cx="3048000" cy="3226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3"/>
          </p:cNvCxnSpPr>
          <p:nvPr/>
        </p:nvCxnSpPr>
        <p:spPr>
          <a:xfrm flipV="1">
            <a:off x="3124200" y="5029200"/>
            <a:ext cx="2590800" cy="18466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81000" y="5486400"/>
            <a:ext cx="3471463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i="1" dirty="0" smtClean="0"/>
              <a:t>chemical meningitis</a:t>
            </a:r>
            <a:endParaRPr lang="en-US" sz="2400" b="1" dirty="0" smtClean="0"/>
          </a:p>
          <a:p>
            <a:r>
              <a:rPr lang="en-US" sz="2400" b="1" i="1" dirty="0" err="1" smtClean="0"/>
              <a:t>carcinomatous</a:t>
            </a:r>
            <a:r>
              <a:rPr lang="en-US" sz="2400" b="1" i="1" dirty="0" smtClean="0"/>
              <a:t> meningitis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2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	</a:t>
            </a:r>
            <a:endParaRPr lang="ar-SA" dirty="0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 table of CSF findings in Meningitis, aseptic meningitis, TB meningitis, Brain abscess and multiple sclerosis!</a:t>
            </a:r>
            <a:endParaRPr lang="ar-S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Infectious meningitis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" y="1441587"/>
            <a:ext cx="8229600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b="1" dirty="0" smtClean="0"/>
              <a:t>Could be:</a:t>
            </a:r>
          </a:p>
          <a:p>
            <a:r>
              <a:rPr lang="en-US" b="1" dirty="0" smtClean="0"/>
              <a:t>Acute </a:t>
            </a:r>
            <a:r>
              <a:rPr lang="en-US" b="1" dirty="0" err="1" smtClean="0"/>
              <a:t>pyogenic</a:t>
            </a:r>
            <a:endParaRPr lang="en-US" b="1" dirty="0" smtClean="0"/>
          </a:p>
          <a:p>
            <a:r>
              <a:rPr lang="en-US" b="1" dirty="0" smtClean="0"/>
              <a:t>Aseptic (usually viral)</a:t>
            </a:r>
          </a:p>
          <a:p>
            <a:r>
              <a:rPr lang="en-US" b="1" dirty="0" smtClean="0"/>
              <a:t>Chronic (usually tuberculous, spirochetal, or fungal) subtypes</a:t>
            </a:r>
          </a:p>
          <a:p>
            <a:pPr marL="0" indent="0">
              <a:buNone/>
            </a:pPr>
            <a:r>
              <a:rPr lang="en-US" b="1" dirty="0" smtClean="0"/>
              <a:t>Pattern of infection:</a:t>
            </a:r>
          </a:p>
          <a:p>
            <a:r>
              <a:rPr lang="en-US" dirty="0" smtClean="0"/>
              <a:t>Bacterial </a:t>
            </a:r>
            <a:r>
              <a:rPr lang="en-US" dirty="0"/>
              <a:t>infections may cause meningitis, cerebral abscesses or a chronic meningoencephalitis. </a:t>
            </a:r>
            <a:endParaRPr lang="en-US" dirty="0" smtClean="0"/>
          </a:p>
          <a:p>
            <a:r>
              <a:rPr lang="en-US" dirty="0" smtClean="0"/>
              <a:t>Viral </a:t>
            </a:r>
            <a:r>
              <a:rPr lang="en-US" dirty="0"/>
              <a:t>infections can cause meningitis or meningoencephalitis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/>
          <a:lstStyle/>
          <a:p>
            <a:r>
              <a:rPr lang="en-US" sz="4000" b="1" u="sng" dirty="0" smtClean="0"/>
              <a:t>CNS Infections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10600" cy="5257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Portals of entry of infection into the </a:t>
            </a:r>
            <a:r>
              <a:rPr lang="en-US" dirty="0" smtClean="0"/>
              <a:t>CNS: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i="1" dirty="0" err="1" smtClean="0"/>
              <a:t>Hematogenous</a:t>
            </a:r>
            <a:r>
              <a:rPr lang="en-US" b="1" i="1" dirty="0" smtClean="0"/>
              <a:t> spread</a:t>
            </a:r>
            <a:r>
              <a:rPr lang="en-US" b="1" dirty="0" smtClean="0"/>
              <a:t> 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most common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i="1" dirty="0" smtClean="0"/>
              <a:t>Direct implantation</a:t>
            </a:r>
            <a:r>
              <a:rPr lang="en-US" b="1" dirty="0" smtClean="0"/>
              <a:t> 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traumatic or in congenital CNS malformation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i="1" dirty="0" smtClean="0"/>
              <a:t>Local extension</a:t>
            </a:r>
            <a:endParaRPr lang="en-US" b="1" dirty="0" smtClean="0"/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occurs secondary to an established infection in a near by organ (air sinus, an infected tooth or middle ear)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 </a:t>
            </a:r>
            <a:r>
              <a:rPr lang="en-US" b="1" i="1" dirty="0" smtClean="0"/>
              <a:t>Through the peripheral nervous system into the CNS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certain viruses, such as rabies and herpes zoster.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228600"/>
            <a:ext cx="79248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List possible routes of access of infectious organisms into the CNS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CNS Infection: </a:t>
            </a:r>
            <a:r>
              <a:rPr lang="en-US" dirty="0" err="1" smtClean="0"/>
              <a:t>Pyogenic</a:t>
            </a:r>
            <a:r>
              <a:rPr lang="en-US" dirty="0" smtClean="0"/>
              <a:t> meningitis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1447800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900" dirty="0" smtClean="0"/>
              <a:t>Medical emergency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900" dirty="0" smtClean="0"/>
              <a:t>The causative microorganisms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3400" dirty="0" smtClean="0"/>
              <a:t>(10</a:t>
            </a:r>
            <a:r>
              <a:rPr lang="en-US" sz="3400" baseline="30000" dirty="0" smtClean="0"/>
              <a:t>th</a:t>
            </a:r>
            <a:r>
              <a:rPr lang="en-US" sz="3400" dirty="0" smtClean="0"/>
              <a:t> edition, Robbins):</a:t>
            </a:r>
            <a:endParaRPr lang="en-US" sz="46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44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152400"/>
            <a:ext cx="6858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Define the relationship between patient age and the most common etiologic organisms for bacterial meningitis.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3124200"/>
            <a:ext cx="8534400" cy="32932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200" b="1" dirty="0" smtClean="0">
                <a:solidFill>
                  <a:schemeClr val="accent3"/>
                </a:solidFill>
              </a:rPr>
              <a:t>Neonates </a:t>
            </a:r>
            <a:r>
              <a:rPr lang="en-US" sz="3200" dirty="0" smtClean="0">
                <a:solidFill>
                  <a:schemeClr val="accent3"/>
                </a:solidFill>
              </a:rPr>
              <a:t>: </a:t>
            </a:r>
          </a:p>
          <a:p>
            <a:pPr lvl="2">
              <a:defRPr/>
            </a:pPr>
            <a:r>
              <a:rPr lang="en-US" sz="2800" i="1" dirty="0" smtClean="0"/>
              <a:t>Escherichia coli </a:t>
            </a:r>
            <a:r>
              <a:rPr lang="en-US" sz="2800" dirty="0" smtClean="0">
                <a:solidFill>
                  <a:schemeClr val="accent3"/>
                </a:solidFill>
              </a:rPr>
              <a:t>and </a:t>
            </a:r>
            <a:r>
              <a:rPr lang="en-US" sz="2800" i="1" dirty="0" smtClean="0"/>
              <a:t>group B streptococci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200" b="1" dirty="0" smtClean="0">
                <a:solidFill>
                  <a:schemeClr val="accent3"/>
                </a:solidFill>
              </a:rPr>
              <a:t>Adolescents and young adults: </a:t>
            </a:r>
          </a:p>
          <a:p>
            <a:pPr marL="1428750" lvl="2" indent="-514350">
              <a:defRPr/>
            </a:pPr>
            <a:r>
              <a:rPr lang="en-US" sz="2800" i="1" dirty="0" err="1" smtClean="0"/>
              <a:t>Neisseria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meningitidis</a:t>
            </a:r>
            <a:r>
              <a:rPr lang="en-US" sz="2800" i="1" dirty="0" smtClean="0"/>
              <a:t> </a:t>
            </a:r>
            <a:r>
              <a:rPr lang="en-US" sz="2800" dirty="0" smtClean="0">
                <a:solidFill>
                  <a:schemeClr val="accent3"/>
                </a:solidFill>
              </a:rPr>
              <a:t>(Meningococcal meningitis)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200" b="1" dirty="0" smtClean="0">
                <a:solidFill>
                  <a:schemeClr val="accent3"/>
                </a:solidFill>
              </a:rPr>
              <a:t>Elderly </a:t>
            </a:r>
            <a:r>
              <a:rPr lang="en-US" sz="3200" b="1" dirty="0">
                <a:solidFill>
                  <a:schemeClr val="accent3"/>
                </a:solidFill>
              </a:rPr>
              <a:t>and </a:t>
            </a:r>
            <a:r>
              <a:rPr lang="en-US" sz="3200" b="1" dirty="0">
                <a:solidFill>
                  <a:schemeClr val="accent3"/>
                </a:solidFill>
              </a:rPr>
              <a:t>older adults</a:t>
            </a:r>
            <a:r>
              <a:rPr lang="en-US" sz="3200" b="1" dirty="0" smtClean="0">
                <a:solidFill>
                  <a:schemeClr val="accent3"/>
                </a:solidFill>
              </a:rPr>
              <a:t>: </a:t>
            </a:r>
            <a:endParaRPr lang="en-US" sz="3200" b="1" dirty="0" smtClean="0">
              <a:solidFill>
                <a:schemeClr val="accent3"/>
              </a:solidFill>
            </a:endParaRPr>
          </a:p>
          <a:p>
            <a:pPr lvl="2">
              <a:defRPr/>
            </a:pPr>
            <a:r>
              <a:rPr lang="en-US" sz="2800" i="1" dirty="0" smtClean="0"/>
              <a:t>Listeria </a:t>
            </a:r>
            <a:r>
              <a:rPr lang="en-US" sz="2800" i="1" dirty="0" smtClean="0"/>
              <a:t>monocytogenes</a:t>
            </a:r>
            <a:r>
              <a:rPr lang="en-US" sz="2800" dirty="0" smtClean="0">
                <a:solidFill>
                  <a:schemeClr val="accent3"/>
                </a:solidFill>
              </a:rPr>
              <a:t> </a:t>
            </a:r>
            <a:r>
              <a:rPr lang="en-US" sz="2800" dirty="0" smtClean="0">
                <a:solidFill>
                  <a:schemeClr val="accent3"/>
                </a:solidFill>
              </a:rPr>
              <a:t>and </a:t>
            </a:r>
            <a:r>
              <a:rPr lang="en-US" sz="2800" i="1" dirty="0" smtClean="0"/>
              <a:t>Streptococcus pneumoniae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646331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                  Pyogenic meningitis</a:t>
            </a:r>
            <a:br>
              <a:rPr lang="en-US" dirty="0" smtClean="0"/>
            </a:br>
            <a:r>
              <a:rPr lang="en-US" dirty="0" smtClean="0">
                <a:solidFill>
                  <a:srgbClr val="FFFF00"/>
                </a:solidFill>
              </a:rPr>
              <a:t>Clinical features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Systemic signs of infection along with  </a:t>
            </a:r>
            <a:r>
              <a:rPr lang="en-US" dirty="0" err="1" smtClean="0"/>
              <a:t>meningeal</a:t>
            </a:r>
            <a:r>
              <a:rPr lang="en-US" dirty="0" smtClean="0"/>
              <a:t> irritation and neurologic impairment, including: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  Headache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 Photophobia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 Irritability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 Clouding of consciousness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 Neck stiffness.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 Lumbar puncture reveals an increased pressure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0"/>
            <a:ext cx="83058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Describe the clinical presentation and pathology of acute bacterial meningitis, and its sequelae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CNS Infections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Pyogenic</a:t>
            </a:r>
            <a:r>
              <a:rPr lang="en-US" dirty="0" smtClean="0"/>
              <a:t> meningitis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5600" b="1" dirty="0" smtClean="0">
                <a:solidFill>
                  <a:srgbClr val="FFFF00"/>
                </a:solidFill>
              </a:rPr>
              <a:t>CSF  Findings in spinal tap: </a:t>
            </a:r>
            <a:endParaRPr lang="en-US" sz="4400" dirty="0" smtClean="0">
              <a:solidFill>
                <a:srgbClr val="FFFF00"/>
              </a:solidFill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5200" dirty="0" smtClean="0"/>
              <a:t>cloudy or frankly </a:t>
            </a:r>
            <a:r>
              <a:rPr lang="en-US" sz="5200" u="sng" dirty="0" smtClean="0"/>
              <a:t>purulent</a:t>
            </a:r>
            <a:r>
              <a:rPr lang="en-US" sz="5200" dirty="0" smtClean="0"/>
              <a:t> CSF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5200" dirty="0" smtClean="0"/>
              <a:t>as many as 90,000 </a:t>
            </a:r>
            <a:r>
              <a:rPr lang="en-US" sz="5200" u="sng" dirty="0" smtClean="0"/>
              <a:t>neutrophils</a:t>
            </a:r>
            <a:r>
              <a:rPr lang="en-US" sz="5200" dirty="0" smtClean="0"/>
              <a:t> /mm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5200" u="sng" dirty="0" smtClean="0"/>
              <a:t>raised</a:t>
            </a:r>
            <a:r>
              <a:rPr lang="en-US" sz="5200" dirty="0" smtClean="0"/>
              <a:t> protein level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5200" u="sng" dirty="0" smtClean="0"/>
              <a:t>markedly </a:t>
            </a:r>
            <a:r>
              <a:rPr lang="en-US" sz="5200" dirty="0" smtClean="0"/>
              <a:t>reduced glucose content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5200" dirty="0" smtClean="0"/>
              <a:t>bacteria may be seen on a Gram stained smear or can be cultured, sometimes a few hours before the neutrophils appear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1841</TotalTime>
  <Words>1647</Words>
  <Application>Microsoft Office PowerPoint</Application>
  <PresentationFormat>On-screen Show (4:3)</PresentationFormat>
  <Paragraphs>246</Paragraphs>
  <Slides>41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Calibri</vt:lpstr>
      <vt:lpstr>Times New Roman</vt:lpstr>
      <vt:lpstr>Wingdings</vt:lpstr>
      <vt:lpstr>Office Theme</vt:lpstr>
      <vt:lpstr>Meningitis</vt:lpstr>
      <vt:lpstr>Objectives</vt:lpstr>
      <vt:lpstr>PowerPoint Presentation</vt:lpstr>
      <vt:lpstr> Define meningitis, and describe its location and character </vt:lpstr>
      <vt:lpstr>Infectious meningitis</vt:lpstr>
      <vt:lpstr>CNS Infections</vt:lpstr>
      <vt:lpstr>CNS Infection: Pyogenic meningitis</vt:lpstr>
      <vt:lpstr>                  Pyogenic meningitis Clinical features</vt:lpstr>
      <vt:lpstr>CNS Infections  Pyogenic meningitis</vt:lpstr>
      <vt:lpstr>CNS Infections  Pyogenic meningitis</vt:lpstr>
      <vt:lpstr>Pyogenic meningitis:  Acute meningitis</vt:lpstr>
      <vt:lpstr>Pyogenic meningitis: Acute meningitis</vt:lpstr>
      <vt:lpstr> Pyogenic Meningitis: outcome  </vt:lpstr>
      <vt:lpstr>  Pyogenic meningitis: Complications  </vt:lpstr>
      <vt:lpstr>Brain abscess</vt:lpstr>
      <vt:lpstr> Brain abscess</vt:lpstr>
      <vt:lpstr>CNS Infections  Brain abscess</vt:lpstr>
      <vt:lpstr>CNS Infections: Brain abscess Morphology</vt:lpstr>
      <vt:lpstr>CNS Infections  Brain abscess</vt:lpstr>
      <vt:lpstr>Epidural and Subdural Infections </vt:lpstr>
      <vt:lpstr>PowerPoint Presentation</vt:lpstr>
      <vt:lpstr>Epidural and Subdural Infections </vt:lpstr>
      <vt:lpstr>Empyema</vt:lpstr>
      <vt:lpstr>Empyema</vt:lpstr>
      <vt:lpstr>CNS Infections  Tuberculous meningitis</vt:lpstr>
      <vt:lpstr>CNS Infections  Tuberculous meningitis</vt:lpstr>
      <vt:lpstr>TB meningitis  Exudate at the base of the brain</vt:lpstr>
      <vt:lpstr>PowerPoint Presentation</vt:lpstr>
      <vt:lpstr>CNS Infections  CSF in TB</vt:lpstr>
      <vt:lpstr>CNS viral infections</vt:lpstr>
      <vt:lpstr>CNS viral infections</vt:lpstr>
      <vt:lpstr>PowerPoint Presentation</vt:lpstr>
      <vt:lpstr>Aseptic Meningitis (Viral Meningitis)</vt:lpstr>
      <vt:lpstr>Aseptic Meningitis (Viral Meningitis)</vt:lpstr>
      <vt:lpstr>Aseptic Meningitis (Viral Meningitis)</vt:lpstr>
      <vt:lpstr>Herpes simplex virus  (HSV) </vt:lpstr>
      <vt:lpstr>Herpes simplex virus </vt:lpstr>
      <vt:lpstr>Varicella-zoster virus (VZV) Meningitis </vt:lpstr>
      <vt:lpstr>Rabies</vt:lpstr>
      <vt:lpstr>Homework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Maha Mohammead Arfah</cp:lastModifiedBy>
  <cp:revision>64</cp:revision>
  <dcterms:created xsi:type="dcterms:W3CDTF">2010-09-20T15:32:55Z</dcterms:created>
  <dcterms:modified xsi:type="dcterms:W3CDTF">2019-10-22T13:03:23Z</dcterms:modified>
</cp:coreProperties>
</file>