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71" r:id="rId2"/>
    <p:sldId id="286" r:id="rId3"/>
    <p:sldId id="282" r:id="rId4"/>
    <p:sldId id="284" r:id="rId5"/>
    <p:sldId id="259" r:id="rId6"/>
    <p:sldId id="260" r:id="rId7"/>
    <p:sldId id="258" r:id="rId8"/>
    <p:sldId id="257" r:id="rId9"/>
    <p:sldId id="273" r:id="rId10"/>
    <p:sldId id="280" r:id="rId11"/>
    <p:sldId id="287" r:id="rId12"/>
    <p:sldId id="281" r:id="rId13"/>
    <p:sldId id="277" r:id="rId14"/>
    <p:sldId id="278" r:id="rId15"/>
    <p:sldId id="279" r:id="rId16"/>
    <p:sldId id="274" r:id="rId17"/>
    <p:sldId id="275" r:id="rId18"/>
    <p:sldId id="276" r:id="rId19"/>
    <p:sldId id="268" r:id="rId20"/>
    <p:sldId id="262" r:id="rId21"/>
    <p:sldId id="266" r:id="rId22"/>
    <p:sldId id="288" r:id="rId23"/>
    <p:sldId id="285" r:id="rId24"/>
    <p:sldId id="289" r:id="rId25"/>
    <p:sldId id="264" r:id="rId26"/>
    <p:sldId id="290" r:id="rId27"/>
    <p:sldId id="265" r:id="rId28"/>
    <p:sldId id="267"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6" autoAdjust="0"/>
    <p:restoredTop sz="77649" autoAdjust="0"/>
  </p:normalViewPr>
  <p:slideViewPr>
    <p:cSldViewPr>
      <p:cViewPr>
        <p:scale>
          <a:sx n="60" d="100"/>
          <a:sy n="60" d="100"/>
        </p:scale>
        <p:origin x="1740" y="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2E295F56-0644-4FC6-8C5C-77C47FE507C7}" type="datetimeFigureOut">
              <a:rPr lang="en-US" smtClean="0"/>
              <a:t>10/24/2019</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21169149-3BCB-4B64-884D-6DC233180F92}" type="slidenum">
              <a:rPr lang="en-US" smtClean="0"/>
              <a:t>‹#›</a:t>
            </a:fld>
            <a:endParaRPr lang="en-US"/>
          </a:p>
        </p:txBody>
      </p:sp>
    </p:spTree>
    <p:extLst>
      <p:ext uri="{BB962C8B-B14F-4D97-AF65-F5344CB8AC3E}">
        <p14:creationId xmlns:p14="http://schemas.microsoft.com/office/powerpoint/2010/main" val="102194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79C030E-B4B7-4841-BB5B-5AAAF8399039}" type="datetimeFigureOut">
              <a:rPr lang="en-US" smtClean="0"/>
              <a:pPr/>
              <a:t>10/24/2019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677F151-DDC5-427E-BC4B-00EF92C4C8E9}" type="slidenum">
              <a:rPr lang="en-US" smtClean="0"/>
              <a:pPr/>
              <a:t>‹#›</a:t>
            </a:fld>
            <a:endParaRPr lang="en-US"/>
          </a:p>
        </p:txBody>
      </p:sp>
    </p:spTree>
    <p:extLst>
      <p:ext uri="{BB962C8B-B14F-4D97-AF65-F5344CB8AC3E}">
        <p14:creationId xmlns:p14="http://schemas.microsoft.com/office/powerpoint/2010/main" val="87740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en.wikipedia.org/wiki/Fentanyl" TargetMode="External"/><Relationship Id="rId3" Type="http://schemas.openxmlformats.org/officeDocument/2006/relationships/hyperlink" Target="https://en.wikipedia.org/wiki/Tranquilizer" TargetMode="External"/><Relationship Id="rId7" Type="http://schemas.openxmlformats.org/officeDocument/2006/relationships/hyperlink" Target="https://en.wikipedia.org/wiki/Droperidol"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n.wikipedia.org/wiki/Antagonist" TargetMode="External"/><Relationship Id="rId5" Type="http://schemas.openxmlformats.org/officeDocument/2006/relationships/hyperlink" Target="https://en.wikipedia.org/wiki/D2_receptor" TargetMode="External"/><Relationship Id="rId4" Type="http://schemas.openxmlformats.org/officeDocument/2006/relationships/hyperlink" Target="https://en.wikipedia.org/wiki/Antipsychotic"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Spinal_cord" TargetMode="External"/><Relationship Id="rId13" Type="http://schemas.openxmlformats.org/officeDocument/2006/relationships/hyperlink" Target="https://en.wikipedia.org/wiki/Signal_transduction" TargetMode="External"/><Relationship Id="rId3" Type="http://schemas.openxmlformats.org/officeDocument/2006/relationships/hyperlink" Target="https://en.wikipedia.org/wiki/Peptide" TargetMode="External"/><Relationship Id="rId7" Type="http://schemas.openxmlformats.org/officeDocument/2006/relationships/hyperlink" Target="https://en.wikipedia.org/wiki/Posterior_horn_of_spinal_cord" TargetMode="External"/><Relationship Id="rId12" Type="http://schemas.openxmlformats.org/officeDocument/2006/relationships/hyperlink" Target="https://en.wikipedia.org/wiki/Cell_(biology)"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Central_nervous_system" TargetMode="External"/><Relationship Id="rId11" Type="http://schemas.openxmlformats.org/officeDocument/2006/relationships/hyperlink" Target="https://en.wikipedia.org/wiki/Molecule" TargetMode="External"/><Relationship Id="rId5" Type="http://schemas.openxmlformats.org/officeDocument/2006/relationships/hyperlink" Target="https://en.wikipedia.org/wiki/Codeine" TargetMode="External"/><Relationship Id="rId10" Type="http://schemas.openxmlformats.org/officeDocument/2006/relationships/hyperlink" Target="https://en.wikipedia.org/wiki/Membrane_receptor" TargetMode="External"/><Relationship Id="rId4" Type="http://schemas.openxmlformats.org/officeDocument/2006/relationships/hyperlink" Target="https://en.wikipedia.org/wiki/Morphine" TargetMode="External"/><Relationship Id="rId9" Type="http://schemas.openxmlformats.org/officeDocument/2006/relationships/hyperlink" Target="https://en.wikipedia.org/wiki/Protei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a:solidFill>
                  <a:srgbClr val="FF0000"/>
                </a:solidFill>
              </a:rPr>
              <a:t>Agony: </a:t>
            </a:r>
            <a:r>
              <a:rPr lang="en-US" sz="1200" b="0" kern="1200" dirty="0">
                <a:solidFill>
                  <a:schemeClr val="tx1"/>
                </a:solidFill>
                <a:effectLst/>
                <a:latin typeface="+mn-lt"/>
                <a:ea typeface="+mn-ea"/>
                <a:cs typeface="+mn-cs"/>
              </a:rPr>
              <a:t>extreme physical or mental pain or suffering, or a period of such suffering</a:t>
            </a:r>
          </a:p>
          <a:p>
            <a:pPr rtl="0"/>
            <a:r>
              <a:rPr lang="en-US" sz="1200" b="0" kern="1200" dirty="0">
                <a:solidFill>
                  <a:schemeClr val="tx1"/>
                </a:solidFill>
                <a:effectLst/>
                <a:latin typeface="+mn-lt"/>
                <a:ea typeface="+mn-ea"/>
                <a:cs typeface="+mn-cs"/>
              </a:rPr>
              <a:t>A famous neurologist</a:t>
            </a:r>
          </a:p>
          <a:p>
            <a:pPr rtl="0"/>
            <a:r>
              <a:rPr lang="en-US" sz="1200" b="0" kern="1200" dirty="0">
                <a:solidFill>
                  <a:schemeClr val="tx1"/>
                </a:solidFill>
                <a:effectLst/>
                <a:latin typeface="+mn-lt"/>
                <a:ea typeface="+mn-ea"/>
                <a:cs typeface="+mn-cs"/>
              </a:rPr>
              <a:t>He became a Cocaine addict to forget his pain</a:t>
            </a:r>
          </a:p>
          <a:p>
            <a:pPr rtl="0"/>
            <a:r>
              <a:rPr lang="en-US" sz="1200" b="0" kern="1200" dirty="0">
                <a:solidFill>
                  <a:schemeClr val="tx1"/>
                </a:solidFill>
                <a:effectLst/>
                <a:latin typeface="+mn-lt"/>
                <a:ea typeface="+mn-ea"/>
                <a:cs typeface="+mn-cs"/>
              </a:rPr>
              <a:t>Then</a:t>
            </a:r>
            <a:r>
              <a:rPr lang="en-US" sz="1200" b="0" kern="1200" baseline="0" dirty="0">
                <a:solidFill>
                  <a:schemeClr val="tx1"/>
                </a:solidFill>
                <a:effectLst/>
                <a:latin typeface="+mn-lt"/>
                <a:ea typeface="+mn-ea"/>
                <a:cs typeface="+mn-cs"/>
              </a:rPr>
              <a:t> he ended his life by euthanasia: intentionally ending a life to relieve pain &amp; suffering</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2</a:t>
            </a:fld>
            <a:endParaRPr lang="en-US"/>
          </a:p>
        </p:txBody>
      </p:sp>
    </p:spTree>
    <p:extLst>
      <p:ext uri="{BB962C8B-B14F-4D97-AF65-F5344CB8AC3E}">
        <p14:creationId xmlns:p14="http://schemas.microsoft.com/office/powerpoint/2010/main" val="4247768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Opioid agonists produce analgesia by binding to </a:t>
            </a:r>
            <a:r>
              <a:rPr lang="en-US" sz="1200" b="1" i="0" u="none" strike="noStrike" kern="1200" baseline="0" dirty="0">
                <a:solidFill>
                  <a:schemeClr val="tx1"/>
                </a:solidFill>
                <a:latin typeface="+mn-lt"/>
                <a:ea typeface="+mn-ea"/>
                <a:cs typeface="+mn-cs"/>
              </a:rPr>
              <a:t>specific</a:t>
            </a:r>
            <a:r>
              <a:rPr lang="en-US" sz="1200" b="0" i="0" u="none" strike="noStrike" kern="1200" baseline="0" dirty="0">
                <a:solidFill>
                  <a:schemeClr val="tx1"/>
                </a:solidFill>
                <a:latin typeface="+mn-lt"/>
                <a:ea typeface="+mn-ea"/>
                <a:cs typeface="+mn-cs"/>
              </a:rPr>
              <a:t> G protein-coupled receptors that are located in brain and spinal cord regions involved in the transmission and modulation of pain. Some effects may be mediated by opioid receptors on peripheral sensory nerve endings.</a:t>
            </a:r>
          </a:p>
          <a:p>
            <a:r>
              <a:rPr lang="en-US" sz="1200" b="0" i="0" u="none" strike="noStrike" kern="1200" baseline="0" dirty="0">
                <a:solidFill>
                  <a:schemeClr val="tx1"/>
                </a:solidFill>
                <a:latin typeface="+mn-lt"/>
                <a:ea typeface="+mn-ea"/>
                <a:cs typeface="+mn-cs"/>
              </a:rPr>
              <a:t>The primary afferent neuron (like here in the hand) originates in the periphery and carries pain signals to the dorsal horn of the spinal cord. </a:t>
            </a:r>
          </a:p>
          <a:p>
            <a:r>
              <a:rPr lang="en-US" sz="1200" b="0" i="0" u="none" strike="noStrike" kern="1200" baseline="0" dirty="0">
                <a:solidFill>
                  <a:schemeClr val="tx1"/>
                </a:solidFill>
                <a:latin typeface="+mn-lt"/>
                <a:ea typeface="+mn-ea"/>
                <a:cs typeface="+mn-cs"/>
              </a:rPr>
              <a:t>The opioids have two well-established direct </a:t>
            </a:r>
            <a:r>
              <a:rPr lang="en-US" sz="1200" b="0" i="0" u="none" strike="noStrike" kern="1200" baseline="0" dirty="0" err="1">
                <a:solidFill>
                  <a:schemeClr val="tx1"/>
                </a:solidFill>
                <a:latin typeface="+mn-lt"/>
                <a:ea typeface="+mn-ea"/>
                <a:cs typeface="+mn-cs"/>
              </a:rPr>
              <a:t>Gi</a:t>
            </a:r>
            <a:r>
              <a:rPr lang="en-US" sz="1200" b="0" i="0" u="none" strike="noStrike" kern="1200" baseline="0" dirty="0">
                <a:solidFill>
                  <a:schemeClr val="tx1"/>
                </a:solidFill>
                <a:latin typeface="+mn-lt"/>
                <a:ea typeface="+mn-ea"/>
                <a:cs typeface="+mn-cs"/>
              </a:rPr>
              <a:t>/0 protein-coupled actions on neurons: (1) they close voltage-gated Ca2+ channels on presynaptic nerve terminals and thereby reduce transmitter release, and (2) they open K+ channels and hyperpolarize and thus inhibit postsynaptic neurons.</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12</a:t>
            </a:fld>
            <a:endParaRPr lang="en-US"/>
          </a:p>
        </p:txBody>
      </p:sp>
    </p:spTree>
    <p:extLst>
      <p:ext uri="{BB962C8B-B14F-4D97-AF65-F5344CB8AC3E}">
        <p14:creationId xmlns:p14="http://schemas.microsoft.com/office/powerpoint/2010/main" val="136833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Pain consists of both sensory and affective (emotional) components, In contrast, </a:t>
            </a:r>
            <a:r>
              <a:rPr lang="en-US" sz="1200" b="0" i="0" u="none" strike="noStrike" kern="1200" baseline="0" dirty="0" err="1">
                <a:solidFill>
                  <a:schemeClr val="tx1"/>
                </a:solidFill>
                <a:latin typeface="+mn-lt"/>
                <a:ea typeface="+mn-ea"/>
                <a:cs typeface="+mn-cs"/>
              </a:rPr>
              <a:t>nonsteroidal</a:t>
            </a:r>
            <a:r>
              <a:rPr lang="en-US" sz="1200" b="0" i="0" u="none" strike="noStrike" kern="1200" baseline="0" dirty="0">
                <a:solidFill>
                  <a:schemeClr val="tx1"/>
                </a:solidFill>
                <a:latin typeface="+mn-lt"/>
                <a:ea typeface="+mn-ea"/>
                <a:cs typeface="+mn-cs"/>
              </a:rPr>
              <a:t> anti-inflammatory analgesic drugs, </a:t>
            </a:r>
            <a:r>
              <a:rPr lang="en-US" sz="1200" b="0" i="0" u="none" strike="noStrike" kern="1200" baseline="0" dirty="0" err="1">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ibuprofen, have no significant effect</a:t>
            </a:r>
          </a:p>
          <a:p>
            <a:r>
              <a:rPr lang="en-US" sz="1200" b="0" i="0" u="none" strike="noStrike" kern="1200" baseline="0" dirty="0">
                <a:solidFill>
                  <a:schemeClr val="tx1"/>
                </a:solidFill>
                <a:latin typeface="+mn-lt"/>
                <a:ea typeface="+mn-ea"/>
                <a:cs typeface="+mn-cs"/>
              </a:rPr>
              <a:t>on the emotional aspects of pain.</a:t>
            </a:r>
          </a:p>
          <a:p>
            <a:r>
              <a:rPr lang="en-US" sz="1200" b="0" i="0" u="none" strike="noStrike" kern="1200" baseline="0" dirty="0">
                <a:solidFill>
                  <a:schemeClr val="tx1"/>
                </a:solidFill>
                <a:latin typeface="+mn-lt"/>
                <a:ea typeface="+mn-ea"/>
                <a:cs typeface="+mn-cs"/>
              </a:rPr>
              <a:t>Euphoria: intravenous morphine experience a pleasant floating sensation with lessened anxiety and distress.</a:t>
            </a:r>
          </a:p>
          <a:p>
            <a:r>
              <a:rPr lang="en-US" sz="1200" b="0" i="0" u="none" strike="noStrike" kern="1200" baseline="0" dirty="0" err="1">
                <a:solidFill>
                  <a:schemeClr val="tx1"/>
                </a:solidFill>
                <a:latin typeface="+mn-lt"/>
                <a:ea typeface="+mn-ea"/>
                <a:cs typeface="+mn-cs"/>
              </a:rPr>
              <a:t>Miosis</a:t>
            </a:r>
            <a:r>
              <a:rPr lang="en-US" sz="1200" b="0" i="0" u="none" strike="noStrike" kern="1200" baseline="0" dirty="0">
                <a:solidFill>
                  <a:schemeClr val="tx1"/>
                </a:solidFill>
                <a:latin typeface="+mn-lt"/>
                <a:ea typeface="+mn-ea"/>
                <a:cs typeface="+mn-cs"/>
              </a:rPr>
              <a:t> is due to stimulation of </a:t>
            </a:r>
            <a:r>
              <a:rPr lang="en-US" sz="1200" b="0" i="0" u="none" strike="noStrike" kern="1200" baseline="0" dirty="0" err="1">
                <a:solidFill>
                  <a:schemeClr val="tx1"/>
                </a:solidFill>
                <a:latin typeface="+mn-lt"/>
                <a:ea typeface="+mn-ea"/>
                <a:cs typeface="+mn-cs"/>
              </a:rPr>
              <a:t>oculomotor</a:t>
            </a:r>
            <a:r>
              <a:rPr lang="en-US" sz="1200" b="0" i="0" u="none" strike="noStrike" kern="1200" baseline="0" dirty="0">
                <a:solidFill>
                  <a:schemeClr val="tx1"/>
                </a:solidFill>
                <a:latin typeface="+mn-lt"/>
                <a:ea typeface="+mn-ea"/>
                <a:cs typeface="+mn-cs"/>
              </a:rPr>
              <a:t> center in the CNS</a:t>
            </a:r>
          </a:p>
          <a:p>
            <a:r>
              <a:rPr lang="en-US" sz="1200" b="0" i="0" u="none" strike="noStrike" kern="1200" baseline="0" dirty="0">
                <a:solidFill>
                  <a:schemeClr val="tx1"/>
                </a:solidFill>
                <a:latin typeface="+mn-lt"/>
                <a:ea typeface="+mn-ea"/>
                <a:cs typeface="+mn-cs"/>
              </a:rPr>
              <a:t>No tolerance to pin point &amp; constipation</a:t>
            </a:r>
          </a:p>
          <a:p>
            <a:r>
              <a:rPr lang="en-US" sz="1200" b="0" i="0" u="none" strike="noStrike" kern="1200" baseline="0" dirty="0">
                <a:solidFill>
                  <a:schemeClr val="tx1"/>
                </a:solidFill>
                <a:latin typeface="+mn-lt"/>
                <a:ea typeface="+mn-ea"/>
                <a:cs typeface="+mn-cs"/>
              </a:rPr>
              <a:t>Histamine: flushing and warming of the skin.</a:t>
            </a:r>
          </a:p>
          <a:p>
            <a:r>
              <a:rPr lang="en-US" sz="1200" b="0" i="0" u="none" strike="noStrike" kern="1200" baseline="0" dirty="0">
                <a:solidFill>
                  <a:schemeClr val="tx1"/>
                </a:solidFill>
                <a:latin typeface="+mn-lt"/>
                <a:ea typeface="+mn-ea"/>
                <a:cs typeface="+mn-cs"/>
              </a:rPr>
              <a:t>Opioids have also other functions on neurotransmitters and other organs but these are the most important. </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13</a:t>
            </a:fld>
            <a:endParaRPr lang="en-US"/>
          </a:p>
        </p:txBody>
      </p:sp>
    </p:spTree>
    <p:extLst>
      <p:ext uri="{BB962C8B-B14F-4D97-AF65-F5344CB8AC3E}">
        <p14:creationId xmlns:p14="http://schemas.microsoft.com/office/powerpoint/2010/main" val="193597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 frequently repeated therapeutic doses of morphine or its surrogates, there is a gradual loss in effectiveness; this loss of effectiveness is termed </a:t>
            </a:r>
            <a:r>
              <a:rPr lang="en-US" sz="1200" b="1" i="0" u="none" strike="noStrike" kern="1200" baseline="0" dirty="0">
                <a:solidFill>
                  <a:srgbClr val="FF0000"/>
                </a:solidFill>
                <a:latin typeface="+mn-lt"/>
                <a:ea typeface="+mn-ea"/>
                <a:cs typeface="+mn-cs"/>
              </a:rPr>
              <a:t>tolerance</a:t>
            </a:r>
            <a:r>
              <a:rPr lang="en-US" sz="1200" b="0" i="0" u="none" strike="noStrike" kern="1200" baseline="0" dirty="0">
                <a:solidFill>
                  <a:schemeClr val="tx1"/>
                </a:solidFill>
                <a:latin typeface="+mn-lt"/>
                <a:ea typeface="+mn-ea"/>
                <a:cs typeface="+mn-cs"/>
              </a:rPr>
              <a:t>. To reproduce the original response, a larger dose must be administered.</a:t>
            </a:r>
          </a:p>
          <a:p>
            <a:r>
              <a:rPr lang="en-US" sz="1200" b="0" i="0" u="none" strike="noStrike" kern="1200" baseline="0" dirty="0">
                <a:solidFill>
                  <a:schemeClr val="tx1"/>
                </a:solidFill>
                <a:latin typeface="+mn-lt"/>
                <a:ea typeface="+mn-ea"/>
                <a:cs typeface="+mn-cs"/>
              </a:rPr>
              <a:t>Along with tolerance, </a:t>
            </a:r>
            <a:r>
              <a:rPr lang="en-US" sz="1200" b="1" i="0" u="none" strike="noStrike" kern="1200" baseline="0" dirty="0">
                <a:solidFill>
                  <a:schemeClr val="tx1"/>
                </a:solidFill>
                <a:latin typeface="+mn-lt"/>
                <a:ea typeface="+mn-ea"/>
                <a:cs typeface="+mn-cs"/>
              </a:rPr>
              <a:t>physical dependence </a:t>
            </a:r>
            <a:r>
              <a:rPr lang="en-US" sz="1200" b="0" i="0" u="none" strike="noStrike" kern="1200" baseline="0" dirty="0">
                <a:solidFill>
                  <a:schemeClr val="tx1"/>
                </a:solidFill>
                <a:latin typeface="+mn-lt"/>
                <a:ea typeface="+mn-ea"/>
                <a:cs typeface="+mn-cs"/>
              </a:rPr>
              <a:t>develops. Physical dependence is defined as a characteristic </a:t>
            </a:r>
            <a:r>
              <a:rPr lang="en-US" sz="1200" b="1" i="0" u="none" strike="noStrike" kern="1200" baseline="0" dirty="0">
                <a:solidFill>
                  <a:schemeClr val="tx1"/>
                </a:solidFill>
                <a:latin typeface="+mn-lt"/>
                <a:ea typeface="+mn-ea"/>
                <a:cs typeface="+mn-cs"/>
              </a:rPr>
              <a:t>withdrawal </a:t>
            </a:r>
            <a:r>
              <a:rPr lang="en-US" sz="1200" b="0" i="0" u="none" strike="noStrike" kern="1200" baseline="0" dirty="0">
                <a:solidFill>
                  <a:schemeClr val="tx1"/>
                </a:solidFill>
                <a:latin typeface="+mn-lt"/>
                <a:ea typeface="+mn-ea"/>
                <a:cs typeface="+mn-cs"/>
              </a:rPr>
              <a:t>or </a:t>
            </a:r>
            <a:r>
              <a:rPr lang="en-US" sz="1200" b="1" i="0" u="none" strike="noStrike" kern="1200" baseline="0" dirty="0">
                <a:solidFill>
                  <a:schemeClr val="tx1"/>
                </a:solidFill>
                <a:latin typeface="+mn-lt"/>
                <a:ea typeface="+mn-ea"/>
                <a:cs typeface="+mn-cs"/>
              </a:rPr>
              <a:t>abstinence</a:t>
            </a:r>
          </a:p>
          <a:p>
            <a:r>
              <a:rPr lang="en-US" sz="1200" b="1" i="0" u="none" strike="noStrike" kern="1200" baseline="0" dirty="0">
                <a:solidFill>
                  <a:schemeClr val="tx1"/>
                </a:solidFill>
                <a:latin typeface="+mn-lt"/>
                <a:ea typeface="+mn-ea"/>
                <a:cs typeface="+mn-cs"/>
              </a:rPr>
              <a:t>syndrome </a:t>
            </a:r>
            <a:r>
              <a:rPr lang="en-US" sz="1200" b="0" i="0" u="none" strike="noStrike" kern="1200" baseline="0" dirty="0">
                <a:solidFill>
                  <a:schemeClr val="tx1"/>
                </a:solidFill>
                <a:latin typeface="+mn-lt"/>
                <a:ea typeface="+mn-ea"/>
                <a:cs typeface="+mn-cs"/>
              </a:rPr>
              <a:t>when a drug is stopped or an antagonist is administered</a:t>
            </a:r>
          </a:p>
          <a:p>
            <a:r>
              <a:rPr lang="en-US" dirty="0"/>
              <a:t>Gooseflesh</a:t>
            </a:r>
            <a:r>
              <a:rPr lang="en-US" baseline="0" dirty="0"/>
              <a:t> is contraction of the muscle underneath the skin (bumpy skin) like what happen in cold or fear.</a:t>
            </a:r>
          </a:p>
          <a:p>
            <a:r>
              <a:rPr lang="en-US" sz="1200" b="1" dirty="0">
                <a:solidFill>
                  <a:srgbClr val="FF0000"/>
                </a:solidFill>
              </a:rPr>
              <a:t>Lacrimation: </a:t>
            </a:r>
            <a:r>
              <a:rPr lang="en-US" sz="1200" b="0" kern="1200" dirty="0">
                <a:solidFill>
                  <a:schemeClr val="tx1"/>
                </a:solidFill>
                <a:effectLst/>
                <a:latin typeface="+mn-lt"/>
                <a:ea typeface="+mn-ea"/>
                <a:cs typeface="+mn-cs"/>
              </a:rPr>
              <a:t>the secretion of tears</a:t>
            </a:r>
          </a:p>
          <a:p>
            <a:r>
              <a:rPr lang="en-US" sz="1200" b="0" i="0" u="none" strike="noStrike" kern="1200" baseline="0" dirty="0">
                <a:solidFill>
                  <a:schemeClr val="tx1"/>
                </a:solidFill>
                <a:latin typeface="+mn-lt"/>
                <a:ea typeface="+mn-ea"/>
                <a:cs typeface="+mn-cs"/>
              </a:rPr>
              <a:t>However, despite the loss of physical dependence on the opioid, craving (strong feeling to consume ..) for it may persist</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14</a:t>
            </a:fld>
            <a:endParaRPr lang="en-US"/>
          </a:p>
        </p:txBody>
      </p:sp>
    </p:spTree>
    <p:extLst>
      <p:ext uri="{BB962C8B-B14F-4D97-AF65-F5344CB8AC3E}">
        <p14:creationId xmlns:p14="http://schemas.microsoft.com/office/powerpoint/2010/main" val="3091856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absorbed by injection. </a:t>
            </a:r>
            <a:r>
              <a:rPr lang="en-US" sz="1200" b="0" i="0" u="none" strike="noStrike" kern="1200" baseline="0" dirty="0">
                <a:solidFill>
                  <a:schemeClr val="tx1"/>
                </a:solidFill>
                <a:latin typeface="+mn-lt"/>
                <a:ea typeface="+mn-ea"/>
                <a:cs typeface="+mn-cs"/>
              </a:rPr>
              <a:t>However, because of the first pass effect, the oral dose of the opioid (</a:t>
            </a:r>
            <a:r>
              <a:rPr lang="en-US" sz="1200" b="0" i="0" u="none" strike="noStrike" kern="1200" baseline="0" dirty="0" err="1">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morphine) to elicit a therapeutic effect may need to be much higher than the parenteral dose.</a:t>
            </a:r>
          </a:p>
          <a:p>
            <a:r>
              <a:rPr lang="en-US" sz="1200" b="0" i="0" u="none" strike="noStrike" kern="1200" baseline="0" dirty="0">
                <a:solidFill>
                  <a:schemeClr val="tx1"/>
                </a:solidFill>
                <a:latin typeface="+mn-lt"/>
                <a:ea typeface="+mn-ea"/>
                <a:cs typeface="+mn-cs"/>
              </a:rPr>
              <a:t>We have to give morphine frequently (every 4 h) to </a:t>
            </a:r>
            <a:r>
              <a:rPr lang="en-US" sz="1200" b="0" i="0" u="none" strike="noStrike" kern="1200" baseline="0" dirty="0" err="1">
                <a:solidFill>
                  <a:schemeClr val="tx1"/>
                </a:solidFill>
                <a:latin typeface="+mn-lt"/>
                <a:ea typeface="+mn-ea"/>
                <a:cs typeface="+mn-cs"/>
              </a:rPr>
              <a:t>mainintain</a:t>
            </a:r>
            <a:r>
              <a:rPr lang="en-US" sz="1200" b="0" i="0" u="none" strike="noStrike" kern="1200" baseline="0" dirty="0">
                <a:solidFill>
                  <a:schemeClr val="tx1"/>
                </a:solidFill>
                <a:latin typeface="+mn-lt"/>
                <a:ea typeface="+mn-ea"/>
                <a:cs typeface="+mn-cs"/>
              </a:rPr>
              <a:t> therapeutic efficacy.</a:t>
            </a:r>
            <a:endParaRPr lang="en-US" dirty="0"/>
          </a:p>
          <a:p>
            <a:r>
              <a:rPr lang="en-US" b="1" dirty="0"/>
              <a:t>First pass metabolism </a:t>
            </a:r>
            <a:r>
              <a:rPr lang="en-US" dirty="0"/>
              <a:t>is what occurs when a drug is absorbed from the GI tract. When a drug is taken orally it is absorbed into the portal circulation (the blood vessels of the liver). Many of these drugs are very efficiently metabolized (altered for elimination) as they pass through the portal circulation during this </a:t>
            </a:r>
            <a:r>
              <a:rPr lang="en-US" u="sng" strike="noStrike" dirty="0">
                <a:effectLst/>
              </a:rPr>
              <a:t>first time</a:t>
            </a:r>
            <a:r>
              <a:rPr lang="en-US" dirty="0"/>
              <a:t>. It </a:t>
            </a:r>
            <a:r>
              <a:rPr lang="en-US" b="1" dirty="0"/>
              <a:t>reduces</a:t>
            </a:r>
            <a:r>
              <a:rPr lang="en-US" dirty="0"/>
              <a:t> the amount of active drug that gets into the general circulation.</a:t>
            </a:r>
            <a:br>
              <a:rPr lang="en-US" dirty="0"/>
            </a:br>
            <a:r>
              <a:rPr lang="en-US" b="1" dirty="0" err="1"/>
              <a:t>Enterohepatic</a:t>
            </a:r>
            <a:r>
              <a:rPr lang="en-US" b="1" dirty="0"/>
              <a:t> cycling </a:t>
            </a:r>
            <a:r>
              <a:rPr lang="en-US" dirty="0"/>
              <a:t>is where: </a:t>
            </a:r>
            <a:r>
              <a:rPr lang="en-US" dirty="0" err="1"/>
              <a:t>Unmetabolized</a:t>
            </a:r>
            <a:r>
              <a:rPr lang="en-US" dirty="0"/>
              <a:t> drugs as well as drug metabolites go through the liver and biliary tract for excretion and proceed to make their way out of the body through the intestinal tract. In other words, this is the body's way of putting them in the trash and getting rid of them.</a:t>
            </a:r>
          </a:p>
          <a:p>
            <a:r>
              <a:rPr lang="en-US" dirty="0"/>
              <a:t>Here's the catch. . .on the way out through the intestines (the </a:t>
            </a:r>
            <a:r>
              <a:rPr lang="en-US" b="1" dirty="0" err="1"/>
              <a:t>entero</a:t>
            </a:r>
            <a:r>
              <a:rPr lang="en-US" dirty="0"/>
              <a:t> part of the word </a:t>
            </a:r>
            <a:r>
              <a:rPr lang="en-US" dirty="0" err="1"/>
              <a:t>enterohepatic</a:t>
            </a:r>
            <a:r>
              <a:rPr lang="en-US" dirty="0"/>
              <a:t>) some of the discarded active drug </a:t>
            </a:r>
            <a:r>
              <a:rPr lang="en-US" u="sng" strike="noStrike" dirty="0">
                <a:effectLst/>
              </a:rPr>
              <a:t>gets reabsorbed back into the blood stream</a:t>
            </a:r>
            <a:r>
              <a:rPr lang="en-US" dirty="0"/>
              <a:t> where it is again available to the body for use. In other words, it's being </a:t>
            </a:r>
            <a:r>
              <a:rPr lang="en-US" b="1" dirty="0"/>
              <a:t>recycled</a:t>
            </a:r>
            <a:r>
              <a:rPr lang="en-US" dirty="0"/>
              <a:t>.</a:t>
            </a:r>
          </a:p>
          <a:p>
            <a:r>
              <a:rPr lang="en-US" dirty="0"/>
              <a:t>RESULT: The half life and duration of action of a drug is </a:t>
            </a:r>
            <a:r>
              <a:rPr lang="en-US" b="1" dirty="0"/>
              <a:t>increased</a:t>
            </a:r>
            <a:r>
              <a:rPr lang="en-US" dirty="0"/>
              <a:t>.</a:t>
            </a:r>
          </a:p>
          <a:p>
            <a:r>
              <a:rPr lang="en-US" sz="1200" b="0" i="0" u="none" strike="noStrike" kern="1200" baseline="0" dirty="0">
                <a:solidFill>
                  <a:schemeClr val="tx1"/>
                </a:solidFill>
                <a:latin typeface="+mn-lt"/>
                <a:ea typeface="+mn-ea"/>
                <a:cs typeface="+mn-cs"/>
              </a:rPr>
              <a:t>The </a:t>
            </a:r>
            <a:r>
              <a:rPr lang="en-US" sz="1200" b="0" i="0" u="none" strike="noStrike" kern="1200" baseline="0" dirty="0" err="1">
                <a:solidFill>
                  <a:schemeClr val="tx1"/>
                </a:solidFill>
                <a:latin typeface="+mn-lt"/>
                <a:ea typeface="+mn-ea"/>
                <a:cs typeface="+mn-cs"/>
              </a:rPr>
              <a:t>glucoronides</a:t>
            </a:r>
            <a:r>
              <a:rPr lang="en-US" sz="1200" b="0" i="0" u="none" strike="noStrike" kern="1200" baseline="0" dirty="0">
                <a:solidFill>
                  <a:schemeClr val="tx1"/>
                </a:solidFill>
                <a:latin typeface="+mn-lt"/>
                <a:ea typeface="+mn-ea"/>
                <a:cs typeface="+mn-cs"/>
              </a:rPr>
              <a:t> metabolites are usually inactive, but this is exception (6) part of it can be active and go again to the brain.</a:t>
            </a:r>
          </a:p>
          <a:p>
            <a:r>
              <a:rPr lang="en-US" sz="1200" b="0" i="0" u="none" strike="noStrike" kern="1200" baseline="0" dirty="0">
                <a:solidFill>
                  <a:schemeClr val="tx1"/>
                </a:solidFill>
                <a:latin typeface="+mn-lt"/>
                <a:ea typeface="+mn-ea"/>
                <a:cs typeface="+mn-cs"/>
              </a:rPr>
              <a:t>The opioids are converted in large part to </a:t>
            </a:r>
            <a:r>
              <a:rPr lang="en-US" sz="1200" b="1" i="0" u="none" strike="noStrike" kern="1200" baseline="0" dirty="0">
                <a:solidFill>
                  <a:schemeClr val="tx1"/>
                </a:solidFill>
                <a:latin typeface="+mn-lt"/>
                <a:ea typeface="+mn-ea"/>
                <a:cs typeface="+mn-cs"/>
              </a:rPr>
              <a:t>polar metabolites (mostly </a:t>
            </a:r>
            <a:r>
              <a:rPr lang="en-US" sz="1200" b="1" i="0" u="none" strike="noStrike" kern="1200" baseline="0" dirty="0" err="1">
                <a:solidFill>
                  <a:schemeClr val="tx1"/>
                </a:solidFill>
                <a:latin typeface="+mn-lt"/>
                <a:ea typeface="+mn-ea"/>
                <a:cs typeface="+mn-cs"/>
              </a:rPr>
              <a:t>glucuronides</a:t>
            </a:r>
            <a:r>
              <a:rPr lang="en-US" sz="1200" b="0" i="0" u="none" strike="noStrike" kern="1200" baseline="0" dirty="0">
                <a:solidFill>
                  <a:schemeClr val="tx1"/>
                </a:solidFill>
                <a:latin typeface="+mn-lt"/>
                <a:ea typeface="+mn-ea"/>
                <a:cs typeface="+mn-cs"/>
              </a:rPr>
              <a:t>), which are then readily excreted by the kidneys</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15</a:t>
            </a:fld>
            <a:endParaRPr lang="en-US"/>
          </a:p>
        </p:txBody>
      </p:sp>
    </p:spTree>
    <p:extLst>
      <p:ext uri="{BB962C8B-B14F-4D97-AF65-F5344CB8AC3E}">
        <p14:creationId xmlns:p14="http://schemas.microsoft.com/office/powerpoint/2010/main" val="1828694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Visceral pain</a:t>
            </a:r>
            <a:r>
              <a:rPr lang="en-US" sz="1200" b="0" kern="1200" dirty="0">
                <a:solidFill>
                  <a:schemeClr val="tx1"/>
                </a:solidFill>
                <a:effectLst/>
                <a:latin typeface="+mn-lt"/>
                <a:ea typeface="+mn-ea"/>
                <a:cs typeface="+mn-cs"/>
              </a:rPr>
              <a:t> is </a:t>
            </a:r>
            <a:r>
              <a:rPr lang="en-US" sz="1200" b="1" kern="1200" dirty="0">
                <a:solidFill>
                  <a:schemeClr val="tx1"/>
                </a:solidFill>
                <a:effectLst/>
                <a:latin typeface="+mn-lt"/>
                <a:ea typeface="+mn-ea"/>
                <a:cs typeface="+mn-cs"/>
              </a:rPr>
              <a:t>pain</a:t>
            </a:r>
            <a:r>
              <a:rPr lang="en-US" sz="1200" b="0" kern="1200" dirty="0">
                <a:solidFill>
                  <a:schemeClr val="tx1"/>
                </a:solidFill>
                <a:effectLst/>
                <a:latin typeface="+mn-lt"/>
                <a:ea typeface="+mn-ea"/>
                <a:cs typeface="+mn-cs"/>
              </a:rPr>
              <a:t> that results from the activation of </a:t>
            </a:r>
            <a:r>
              <a:rPr lang="en-US" sz="1200" b="0" kern="1200" dirty="0" err="1">
                <a:solidFill>
                  <a:schemeClr val="tx1"/>
                </a:solidFill>
                <a:effectLst/>
                <a:latin typeface="+mn-lt"/>
                <a:ea typeface="+mn-ea"/>
                <a:cs typeface="+mn-cs"/>
              </a:rPr>
              <a:t>nociceptors</a:t>
            </a:r>
            <a:r>
              <a:rPr lang="en-US" sz="1200" b="0" kern="1200" dirty="0">
                <a:solidFill>
                  <a:schemeClr val="tx1"/>
                </a:solidFill>
                <a:effectLst/>
                <a:latin typeface="+mn-lt"/>
                <a:ea typeface="+mn-ea"/>
                <a:cs typeface="+mn-cs"/>
              </a:rPr>
              <a:t> of the thoracic, pelvic, or abdominal </a:t>
            </a:r>
            <a:r>
              <a:rPr lang="en-US" sz="1200" b="1" kern="1200" dirty="0">
                <a:solidFill>
                  <a:schemeClr val="tx1"/>
                </a:solidFill>
                <a:effectLst/>
                <a:latin typeface="+mn-lt"/>
                <a:ea typeface="+mn-ea"/>
                <a:cs typeface="+mn-cs"/>
              </a:rPr>
              <a:t>viscera</a:t>
            </a:r>
            <a:r>
              <a:rPr lang="en-US" sz="1200" b="0" kern="1200" dirty="0">
                <a:solidFill>
                  <a:schemeClr val="tx1"/>
                </a:solidFill>
                <a:effectLst/>
                <a:latin typeface="+mn-lt"/>
                <a:ea typeface="+mn-ea"/>
                <a:cs typeface="+mn-cs"/>
              </a:rPr>
              <a:t> (organs).</a:t>
            </a:r>
          </a:p>
          <a:p>
            <a:r>
              <a:rPr lang="en-US" sz="1200" b="0" kern="1200" dirty="0">
                <a:solidFill>
                  <a:schemeClr val="tx1"/>
                </a:solidFill>
                <a:effectLst/>
                <a:latin typeface="+mn-lt"/>
                <a:ea typeface="+mn-ea"/>
                <a:cs typeface="+mn-cs"/>
              </a:rPr>
              <a:t>Sphincter of </a:t>
            </a:r>
            <a:r>
              <a:rPr lang="en-US" sz="1200" b="0" kern="1200" dirty="0" err="1">
                <a:solidFill>
                  <a:schemeClr val="tx1"/>
                </a:solidFill>
                <a:effectLst/>
                <a:latin typeface="+mn-lt"/>
                <a:ea typeface="+mn-ea"/>
                <a:cs typeface="+mn-cs"/>
              </a:rPr>
              <a:t>oddy</a:t>
            </a:r>
            <a:r>
              <a:rPr lang="en-US" sz="1200" b="0" kern="1200" dirty="0">
                <a:solidFill>
                  <a:schemeClr val="tx1"/>
                </a:solidFill>
                <a:effectLst/>
                <a:latin typeface="+mn-lt"/>
                <a:ea typeface="+mn-ea"/>
                <a:cs typeface="+mn-cs"/>
              </a:rPr>
              <a:t> is sharing</a:t>
            </a:r>
            <a:r>
              <a:rPr lang="en-US" sz="1200" b="0" kern="1200" baseline="0" dirty="0">
                <a:solidFill>
                  <a:schemeClr val="tx1"/>
                </a:solidFill>
                <a:effectLst/>
                <a:latin typeface="+mn-lt"/>
                <a:ea typeface="+mn-ea"/>
                <a:cs typeface="+mn-cs"/>
              </a:rPr>
              <a:t> between biliary and pancreas</a:t>
            </a:r>
          </a:p>
          <a:p>
            <a:r>
              <a:rPr lang="en-US" sz="1200" b="0" kern="1200" baseline="0" dirty="0">
                <a:solidFill>
                  <a:schemeClr val="tx1"/>
                </a:solidFill>
                <a:effectLst/>
                <a:latin typeface="+mn-lt"/>
                <a:ea typeface="+mn-ea"/>
                <a:cs typeface="+mn-cs"/>
              </a:rPr>
              <a:t>PE: Morphine dilates the vein &amp; reduce edema</a:t>
            </a:r>
          </a:p>
          <a:p>
            <a:r>
              <a:rPr lang="en-US" sz="1200" b="0" kern="1200" baseline="0" dirty="0">
                <a:solidFill>
                  <a:schemeClr val="tx1"/>
                </a:solidFill>
                <a:effectLst/>
                <a:latin typeface="+mn-lt"/>
                <a:ea typeface="+mn-ea"/>
                <a:cs typeface="+mn-cs"/>
              </a:rPr>
              <a:t>MI: morphine reduce stress &amp; pain &amp; decrease preload</a:t>
            </a:r>
            <a:endParaRPr lang="en-US" sz="1200" b="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The relief produced by intravenous morphine in patients with dyspnea from pulmonary edema associated with left ventricular heart failure is remarkable. Proposed mechanisms include </a:t>
            </a:r>
            <a:r>
              <a:rPr lang="en-US" sz="1200" b="1" i="0" u="none" strike="noStrike" kern="1200" baseline="0" dirty="0">
                <a:solidFill>
                  <a:schemeClr val="tx1"/>
                </a:solidFill>
                <a:latin typeface="+mn-lt"/>
                <a:ea typeface="+mn-ea"/>
                <a:cs typeface="+mn-cs"/>
              </a:rPr>
              <a:t>reduced anxiety </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perception </a:t>
            </a:r>
            <a:r>
              <a:rPr lang="en-US" sz="1200" b="0" i="0" u="none" strike="noStrike" kern="1200" baseline="0" dirty="0">
                <a:solidFill>
                  <a:schemeClr val="tx1"/>
                </a:solidFill>
                <a:latin typeface="+mn-lt"/>
                <a:ea typeface="+mn-ea"/>
                <a:cs typeface="+mn-cs"/>
              </a:rPr>
              <a:t>of shortness of breath) and reduced cardiac preload (reduced venous tone) and afterload (decreased peripheral resistance). However, if respiratory depression is a problem, furosemide may be preferred for the treatment of pulmonary edema. On the other hand, morphine can be particularly useful when treating painful myocardial ischemia with pulmonary edema.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Arial Narrow" pitchFamily="34" charset="0"/>
              </a:rPr>
              <a:t>Distress: </a:t>
            </a:r>
            <a:r>
              <a:rPr lang="en-US" sz="1200" b="0" kern="1200" dirty="0">
                <a:solidFill>
                  <a:schemeClr val="tx1"/>
                </a:solidFill>
                <a:effectLst/>
                <a:latin typeface="+mn-lt"/>
                <a:ea typeface="+mn-ea"/>
                <a:cs typeface="+mn-cs"/>
              </a:rPr>
              <a:t>extreme anxiety, sorrow, or pain.</a:t>
            </a:r>
          </a:p>
          <a:p>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16</a:t>
            </a:fld>
            <a:endParaRPr lang="en-US"/>
          </a:p>
        </p:txBody>
      </p:sp>
    </p:spTree>
    <p:extLst>
      <p:ext uri="{BB962C8B-B14F-4D97-AF65-F5344CB8AC3E}">
        <p14:creationId xmlns:p14="http://schemas.microsoft.com/office/powerpoint/2010/main" val="2283925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Carbon dioxide retention caused by respiratory depression results in cerebral vasodilation </a:t>
            </a:r>
            <a:r>
              <a:rPr lang="en-US" dirty="0"/>
              <a:t>and intracranial pressure &amp; this will increase bleeding</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Biliary colic:  the drug-induced increase in smooth muscle tone may cause a paradoxical </a:t>
            </a:r>
            <a:r>
              <a:rPr lang="en-US" sz="1200" b="0" i="1" u="none" strike="noStrike" kern="1200" baseline="0" dirty="0">
                <a:solidFill>
                  <a:schemeClr val="tx1"/>
                </a:solidFill>
                <a:latin typeface="+mn-lt"/>
                <a:ea typeface="+mn-ea"/>
                <a:cs typeface="+mn-cs"/>
              </a:rPr>
              <a:t>increase </a:t>
            </a:r>
            <a:r>
              <a:rPr lang="en-US" sz="1200" b="0" i="0" u="none" strike="noStrike" kern="1200" baseline="0" dirty="0">
                <a:solidFill>
                  <a:schemeClr val="tx1"/>
                </a:solidFill>
                <a:latin typeface="+mn-lt"/>
                <a:ea typeface="+mn-ea"/>
                <a:cs typeface="+mn-cs"/>
              </a:rPr>
              <a:t>in pain secondary to increased spasm.</a:t>
            </a:r>
          </a:p>
          <a:p>
            <a:r>
              <a:rPr lang="en-US" dirty="0"/>
              <a:t>due to CYP450 enzyme inhibition by the MAOI.</a:t>
            </a:r>
          </a:p>
          <a:p>
            <a:r>
              <a:rPr lang="en-US" dirty="0"/>
              <a:t>In general, the rate of drug elimination by biotransformation in neonates and infants is much slower than in adults. phase II reactions involve conjugation pathways (e.g., acetylation, </a:t>
            </a:r>
            <a:r>
              <a:rPr lang="en-US" dirty="0" err="1"/>
              <a:t>glucuronidation</a:t>
            </a:r>
            <a:r>
              <a:rPr lang="en-US" dirty="0"/>
              <a:t>, </a:t>
            </a:r>
            <a:r>
              <a:rPr lang="en-US" dirty="0" err="1"/>
              <a:t>sulfation</a:t>
            </a:r>
            <a:r>
              <a:rPr lang="en-US" dirty="0"/>
              <a:t>, and methylation).</a:t>
            </a:r>
          </a:p>
        </p:txBody>
      </p:sp>
      <p:sp>
        <p:nvSpPr>
          <p:cNvPr id="4" name="Slide Number Placeholder 3"/>
          <p:cNvSpPr>
            <a:spLocks noGrp="1"/>
          </p:cNvSpPr>
          <p:nvPr>
            <p:ph type="sldNum" sz="quarter" idx="10"/>
          </p:nvPr>
        </p:nvSpPr>
        <p:spPr/>
        <p:txBody>
          <a:bodyPr/>
          <a:lstStyle/>
          <a:p>
            <a:fld id="{A677F151-DDC5-427E-BC4B-00EF92C4C8E9}" type="slidenum">
              <a:rPr lang="en-US" smtClean="0"/>
              <a:pPr/>
              <a:t>18</a:t>
            </a:fld>
            <a:endParaRPr lang="en-US"/>
          </a:p>
        </p:txBody>
      </p:sp>
    </p:spTree>
    <p:extLst>
      <p:ext uri="{BB962C8B-B14F-4D97-AF65-F5344CB8AC3E}">
        <p14:creationId xmlns:p14="http://schemas.microsoft.com/office/powerpoint/2010/main" val="4258469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20</a:t>
            </a:fld>
            <a:endParaRPr lang="en-US"/>
          </a:p>
        </p:txBody>
      </p:sp>
    </p:spTree>
    <p:extLst>
      <p:ext uri="{BB962C8B-B14F-4D97-AF65-F5344CB8AC3E}">
        <p14:creationId xmlns:p14="http://schemas.microsoft.com/office/powerpoint/2010/main" val="49698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Pethidine</a:t>
            </a:r>
            <a:r>
              <a:rPr lang="en-US" baseline="0" dirty="0"/>
              <a:t> is metabolized by alkylation so no respiratory depression in newborn</a:t>
            </a:r>
            <a:endParaRPr lang="en-US" dirty="0"/>
          </a:p>
          <a:p>
            <a:r>
              <a:rPr lang="en-US" dirty="0"/>
              <a:t>Atropine:</a:t>
            </a:r>
            <a:r>
              <a:rPr lang="en-US" baseline="0" dirty="0"/>
              <a:t> urinary retention.</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21</a:t>
            </a:fld>
            <a:endParaRPr lang="en-US"/>
          </a:p>
        </p:txBody>
      </p:sp>
    </p:spTree>
    <p:extLst>
      <p:ext uri="{BB962C8B-B14F-4D97-AF65-F5344CB8AC3E}">
        <p14:creationId xmlns:p14="http://schemas.microsoft.com/office/powerpoint/2010/main" val="835928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100 times stronger than morphine</a:t>
            </a:r>
          </a:p>
          <a:p>
            <a:r>
              <a:rPr lang="en-US" sz="1200" b="0" kern="1200" dirty="0">
                <a:solidFill>
                  <a:schemeClr val="tx1"/>
                </a:solidFill>
                <a:effectLst/>
                <a:latin typeface="+mn-lt"/>
                <a:ea typeface="+mn-ea"/>
                <a:cs typeface="+mn-cs"/>
              </a:rPr>
              <a:t>Very strong drug, small dose</a:t>
            </a:r>
            <a:r>
              <a:rPr lang="en-US" sz="1200" b="0" kern="1200" baseline="0" dirty="0">
                <a:solidFill>
                  <a:schemeClr val="tx1"/>
                </a:solidFill>
                <a:effectLst/>
                <a:latin typeface="+mn-lt"/>
                <a:ea typeface="+mn-ea"/>
                <a:cs typeface="+mn-cs"/>
              </a:rPr>
              <a:t> c</a:t>
            </a:r>
            <a:r>
              <a:rPr lang="en-US" sz="1200" b="0" kern="1200" dirty="0">
                <a:solidFill>
                  <a:schemeClr val="tx1"/>
                </a:solidFill>
                <a:effectLst/>
                <a:latin typeface="+mn-lt"/>
                <a:ea typeface="+mn-ea"/>
                <a:cs typeface="+mn-cs"/>
              </a:rPr>
              <a:t>an be</a:t>
            </a:r>
            <a:r>
              <a:rPr lang="en-US" sz="1200" b="0" kern="1200" baseline="0" dirty="0">
                <a:solidFill>
                  <a:schemeClr val="tx1"/>
                </a:solidFill>
                <a:effectLst/>
                <a:latin typeface="+mn-lt"/>
                <a:ea typeface="+mn-ea"/>
                <a:cs typeface="+mn-cs"/>
              </a:rPr>
              <a:t> given encapsulated in an arrow to sedate the animals in hunting.</a:t>
            </a:r>
          </a:p>
          <a:p>
            <a:r>
              <a:rPr lang="en-US" sz="1200" b="0" kern="1200" dirty="0">
                <a:solidFill>
                  <a:schemeClr val="tx1"/>
                </a:solidFill>
                <a:effectLst/>
                <a:latin typeface="+mn-lt"/>
                <a:ea typeface="+mn-ea"/>
                <a:cs typeface="+mn-cs"/>
              </a:rPr>
              <a:t>spinal anesthesia into CSF</a:t>
            </a:r>
          </a:p>
          <a:p>
            <a:r>
              <a:rPr lang="en-US" sz="1200" b="0" i="0" u="none" strike="noStrike" kern="1200" baseline="0" dirty="0">
                <a:solidFill>
                  <a:schemeClr val="tx1"/>
                </a:solidFill>
                <a:latin typeface="+mn-lt"/>
                <a:ea typeface="+mn-ea"/>
                <a:cs typeface="+mn-cs"/>
              </a:rPr>
              <a:t>fentanyl can induce chest wall (and laryngeal) rigidity, thereby acutely impairing mechanical ventilation.</a:t>
            </a:r>
          </a:p>
          <a:p>
            <a:r>
              <a:rPr lang="en-US" sz="1200" b="0" i="0" u="none" strike="noStrike" kern="1200" baseline="0" dirty="0">
                <a:solidFill>
                  <a:schemeClr val="tx1"/>
                </a:solidFill>
                <a:latin typeface="+mn-lt"/>
                <a:ea typeface="+mn-ea"/>
                <a:cs typeface="+mn-cs"/>
              </a:rPr>
              <a:t>Available as Transdermal patches</a:t>
            </a:r>
          </a:p>
          <a:p>
            <a:r>
              <a:rPr lang="en-US" sz="1200" b="0" i="0" u="none" strike="noStrike" kern="1200" baseline="0" dirty="0">
                <a:solidFill>
                  <a:schemeClr val="tx1"/>
                </a:solidFill>
                <a:latin typeface="+mn-lt"/>
                <a:ea typeface="+mn-ea"/>
                <a:cs typeface="+mn-cs"/>
              </a:rPr>
              <a:t>It doesn’t harm the heart</a:t>
            </a:r>
          </a:p>
          <a:p>
            <a:r>
              <a:rPr lang="en-US" dirty="0"/>
              <a:t>The word neuroleptic originates from the Greek word </a:t>
            </a:r>
            <a:r>
              <a:rPr lang="en-US" dirty="0" err="1"/>
              <a:t>lepsis</a:t>
            </a:r>
            <a:r>
              <a:rPr lang="en-US" dirty="0"/>
              <a:t> ("seizure" or "fit"). Antipsychotics (neuroleptics or tranquilizers). </a:t>
            </a:r>
            <a:r>
              <a:rPr lang="en-US" b="1" dirty="0" err="1"/>
              <a:t>neuroleptanalgesia</a:t>
            </a:r>
            <a:r>
              <a:rPr lang="en-US" dirty="0"/>
              <a:t>, an anesthetic process that involves combining a major neuroleptic </a:t>
            </a:r>
            <a:r>
              <a:rPr lang="en-US" dirty="0">
                <a:hlinkClick r:id="rId3" tooltip="Tranquilizer"/>
              </a:rPr>
              <a:t>tranquilizer</a:t>
            </a:r>
            <a:r>
              <a:rPr lang="en-US" dirty="0"/>
              <a:t>/</a:t>
            </a:r>
            <a:r>
              <a:rPr lang="en-US" dirty="0">
                <a:hlinkClick r:id="rId4" tooltip="Antipsychotic"/>
              </a:rPr>
              <a:t>antipsychotic</a:t>
            </a:r>
            <a:r>
              <a:rPr lang="en-US" dirty="0"/>
              <a:t> (typically the potent </a:t>
            </a:r>
            <a:r>
              <a:rPr lang="en-US" dirty="0">
                <a:hlinkClick r:id="rId5" tooltip="D2 receptor"/>
              </a:rPr>
              <a:t>D2 receptor</a:t>
            </a:r>
            <a:r>
              <a:rPr lang="en-US" dirty="0"/>
              <a:t> </a:t>
            </a:r>
            <a:r>
              <a:rPr lang="en-US" dirty="0">
                <a:hlinkClick r:id="rId6" tooltip="Antagonist"/>
              </a:rPr>
              <a:t>antagonist</a:t>
            </a:r>
            <a:r>
              <a:rPr lang="en-US" dirty="0"/>
              <a:t> </a:t>
            </a:r>
            <a:r>
              <a:rPr lang="en-US" dirty="0" err="1">
                <a:hlinkClick r:id="rId7" tooltip="Droperidol"/>
              </a:rPr>
              <a:t>droperidol</a:t>
            </a:r>
            <a:r>
              <a:rPr lang="en-US" dirty="0"/>
              <a:t>) and the potent opioid analgesic </a:t>
            </a:r>
            <a:r>
              <a:rPr lang="en-US" dirty="0">
                <a:hlinkClick r:id="rId8" tooltip="Fentanyl"/>
              </a:rPr>
              <a:t>fentanyl</a:t>
            </a:r>
            <a:r>
              <a:rPr lang="en-US" dirty="0"/>
              <a:t> to produce a detached, pain-free state.  </a:t>
            </a:r>
          </a:p>
          <a:p>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23</a:t>
            </a:fld>
            <a:endParaRPr lang="en-US"/>
          </a:p>
        </p:txBody>
      </p:sp>
    </p:spTree>
    <p:extLst>
      <p:ext uri="{BB962C8B-B14F-4D97-AF65-F5344CB8AC3E}">
        <p14:creationId xmlns:p14="http://schemas.microsoft.com/office/powerpoint/2010/main" val="3672070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2</a:t>
            </a:r>
            <a:r>
              <a:rPr lang="en-US" baseline="0" dirty="0"/>
              <a:t> lines are single doses</a:t>
            </a:r>
          </a:p>
          <a:p>
            <a:r>
              <a:rPr lang="en-US" baseline="0" dirty="0"/>
              <a:t>The response id not proportional with the dose</a:t>
            </a:r>
          </a:p>
          <a:p>
            <a:r>
              <a:rPr lang="en-US" dirty="0"/>
              <a:t>55 h: long acting opioid, given </a:t>
            </a:r>
            <a:r>
              <a:rPr lang="en-US" dirty="0" err="1"/>
              <a:t>po</a:t>
            </a:r>
            <a:r>
              <a:rPr lang="en-US" dirty="0"/>
              <a:t> OD</a:t>
            </a:r>
          </a:p>
          <a:p>
            <a:r>
              <a:rPr lang="en-US" dirty="0"/>
              <a:t>Weak opioid effect, duration is</a:t>
            </a:r>
            <a:r>
              <a:rPr lang="en-US" baseline="0" dirty="0"/>
              <a:t> longer &amp; prevent bind of opioids so reduce craving</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25</a:t>
            </a:fld>
            <a:endParaRPr lang="en-US"/>
          </a:p>
        </p:txBody>
      </p:sp>
    </p:spTree>
    <p:extLst>
      <p:ext uri="{BB962C8B-B14F-4D97-AF65-F5344CB8AC3E}">
        <p14:creationId xmlns:p14="http://schemas.microsoft.com/office/powerpoint/2010/main" val="24190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3</a:t>
            </a:fld>
            <a:endParaRPr lang="en-US"/>
          </a:p>
        </p:txBody>
      </p:sp>
    </p:spTree>
    <p:extLst>
      <p:ext uri="{BB962C8B-B14F-4D97-AF65-F5344CB8AC3E}">
        <p14:creationId xmlns:p14="http://schemas.microsoft.com/office/powerpoint/2010/main" val="582766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77F151-DDC5-427E-BC4B-00EF92C4C8E9}" type="slidenum">
              <a:rPr lang="en-US" smtClean="0"/>
              <a:pPr/>
              <a:t>27</a:t>
            </a:fld>
            <a:endParaRPr lang="en-US"/>
          </a:p>
        </p:txBody>
      </p:sp>
    </p:spTree>
    <p:extLst>
      <p:ext uri="{BB962C8B-B14F-4D97-AF65-F5344CB8AC3E}">
        <p14:creationId xmlns:p14="http://schemas.microsoft.com/office/powerpoint/2010/main" val="1886759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in diagnosis &amp; to </a:t>
            </a:r>
            <a:r>
              <a:rPr lang="en-US" dirty="0" err="1"/>
              <a:t>tr</a:t>
            </a:r>
            <a:r>
              <a:rPr lang="en-US" dirty="0"/>
              <a:t> overdose (antidote)</a:t>
            </a:r>
          </a:p>
          <a:p>
            <a:r>
              <a:rPr lang="en-US" dirty="0" err="1"/>
              <a:t>Ppt</a:t>
            </a:r>
            <a:r>
              <a:rPr lang="en-US" baseline="0" dirty="0"/>
              <a:t> withdrawal syndrome because it </a:t>
            </a:r>
            <a:r>
              <a:rPr lang="en-US" dirty="0"/>
              <a:t>displaces agonist opioids from the mu receptors</a:t>
            </a:r>
          </a:p>
        </p:txBody>
      </p:sp>
      <p:sp>
        <p:nvSpPr>
          <p:cNvPr id="4" name="Slide Number Placeholder 3"/>
          <p:cNvSpPr>
            <a:spLocks noGrp="1"/>
          </p:cNvSpPr>
          <p:nvPr>
            <p:ph type="sldNum" sz="quarter" idx="10"/>
          </p:nvPr>
        </p:nvSpPr>
        <p:spPr/>
        <p:txBody>
          <a:bodyPr/>
          <a:lstStyle/>
          <a:p>
            <a:fld id="{A677F151-DDC5-427E-BC4B-00EF92C4C8E9}" type="slidenum">
              <a:rPr lang="en-US" smtClean="0"/>
              <a:pPr/>
              <a:t>28</a:t>
            </a:fld>
            <a:endParaRPr lang="en-US"/>
          </a:p>
        </p:txBody>
      </p:sp>
    </p:spTree>
    <p:extLst>
      <p:ext uri="{BB962C8B-B14F-4D97-AF65-F5344CB8AC3E}">
        <p14:creationId xmlns:p14="http://schemas.microsoft.com/office/powerpoint/2010/main" val="68405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Damage: neuropathic</a:t>
            </a:r>
            <a:r>
              <a:rPr lang="en-US" baseline="0" dirty="0"/>
              <a:t> pain</a:t>
            </a:r>
          </a:p>
          <a:p>
            <a:r>
              <a:rPr lang="en-US" baseline="0" dirty="0"/>
              <a:t>Like asking the site of pain, type of pain and its severity</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4</a:t>
            </a:fld>
            <a:endParaRPr lang="en-US"/>
          </a:p>
        </p:txBody>
      </p:sp>
    </p:spTree>
    <p:extLst>
      <p:ext uri="{BB962C8B-B14F-4D97-AF65-F5344CB8AC3E}">
        <p14:creationId xmlns:p14="http://schemas.microsoft.com/office/powerpoint/2010/main" val="2053535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Acetaminophen =</a:t>
            </a:r>
            <a:r>
              <a:rPr lang="en-US" baseline="0" dirty="0"/>
              <a:t> </a:t>
            </a:r>
            <a:r>
              <a:rPr lang="en-US" baseline="0" dirty="0" err="1"/>
              <a:t>Paracetamol</a:t>
            </a:r>
            <a:endParaRPr lang="en-US" baseline="0" dirty="0"/>
          </a:p>
          <a:p>
            <a:r>
              <a:rPr lang="en-US" baseline="0" dirty="0"/>
              <a:t>We usually use a combination of pain medication. The harder we push down for analgesia the greater the degree of side effects.</a:t>
            </a:r>
          </a:p>
          <a:p>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5</a:t>
            </a:fld>
            <a:endParaRPr lang="en-US"/>
          </a:p>
        </p:txBody>
      </p:sp>
    </p:spTree>
    <p:extLst>
      <p:ext uri="{BB962C8B-B14F-4D97-AF65-F5344CB8AC3E}">
        <p14:creationId xmlns:p14="http://schemas.microsoft.com/office/powerpoint/2010/main" val="283546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Cyclooxygenase inhibitors (AA to PG)</a:t>
            </a:r>
          </a:p>
          <a:p>
            <a:r>
              <a:rPr lang="en-US" dirty="0"/>
              <a:t>EX. Aspirin,</a:t>
            </a:r>
            <a:r>
              <a:rPr lang="en-US" baseline="0" dirty="0"/>
              <a:t> </a:t>
            </a:r>
            <a:r>
              <a:rPr lang="en-US" baseline="0" dirty="0" err="1"/>
              <a:t>diclofenac</a:t>
            </a:r>
            <a:r>
              <a:rPr lang="en-US" baseline="0" dirty="0"/>
              <a:t>, ibuprofen, indomethacin.</a:t>
            </a:r>
          </a:p>
          <a:p>
            <a:r>
              <a:rPr lang="en-US" dirty="0"/>
              <a:t>Nociceptive mediators: </a:t>
            </a:r>
            <a:r>
              <a:rPr lang="en-US" sz="1200" b="0" kern="1200" dirty="0">
                <a:solidFill>
                  <a:schemeClr val="tx1"/>
                </a:solidFill>
                <a:effectLst/>
                <a:latin typeface="+mn-lt"/>
                <a:ea typeface="+mn-ea"/>
                <a:cs typeface="+mn-cs"/>
              </a:rPr>
              <a:t>histamine, </a:t>
            </a:r>
            <a:r>
              <a:rPr lang="en-US" sz="1200" b="0" kern="1200" dirty="0" err="1">
                <a:solidFill>
                  <a:schemeClr val="tx1"/>
                </a:solidFill>
                <a:effectLst/>
                <a:latin typeface="+mn-lt"/>
                <a:ea typeface="+mn-ea"/>
                <a:cs typeface="+mn-cs"/>
              </a:rPr>
              <a:t>bradykinin</a:t>
            </a:r>
            <a:r>
              <a:rPr lang="en-US" sz="1200" b="0" kern="1200" dirty="0">
                <a:solidFill>
                  <a:schemeClr val="tx1"/>
                </a:solidFill>
                <a:effectLst/>
                <a:latin typeface="+mn-lt"/>
                <a:ea typeface="+mn-ea"/>
                <a:cs typeface="+mn-cs"/>
              </a:rPr>
              <a:t>, and prostaglandins in the damaged</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area </a:t>
            </a:r>
          </a:p>
          <a:p>
            <a:r>
              <a:rPr lang="en-US" dirty="0"/>
              <a:t>Ceiling effect: maximum effect, which have no further effect on pain above a particular dosage level . </a:t>
            </a:r>
            <a:r>
              <a:rPr lang="en-US" sz="1200" b="0" kern="1200" dirty="0">
                <a:solidFill>
                  <a:schemeClr val="tx1"/>
                </a:solidFill>
                <a:effectLst/>
                <a:latin typeface="+mn-lt"/>
                <a:ea typeface="+mn-ea"/>
                <a:cs typeface="+mn-cs"/>
              </a:rPr>
              <a:t>The drug reaches a maximum </a:t>
            </a:r>
            <a:r>
              <a:rPr lang="en-US" sz="1200" b="1" kern="1200" dirty="0">
                <a:solidFill>
                  <a:schemeClr val="tx1"/>
                </a:solidFill>
                <a:effectLst/>
                <a:latin typeface="+mn-lt"/>
                <a:ea typeface="+mn-ea"/>
                <a:cs typeface="+mn-cs"/>
              </a:rPr>
              <a:t>effect</a:t>
            </a:r>
            <a:r>
              <a:rPr lang="en-US" sz="1200" b="0" kern="1200" dirty="0">
                <a:solidFill>
                  <a:schemeClr val="tx1"/>
                </a:solidFill>
                <a:effectLst/>
                <a:latin typeface="+mn-lt"/>
                <a:ea typeface="+mn-ea"/>
                <a:cs typeface="+mn-cs"/>
              </a:rPr>
              <a:t>, so that increasing the drug dosage does not increase its effectiveness.“ Has limit effect so not effective in severe cases</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6</a:t>
            </a:fld>
            <a:endParaRPr lang="en-US"/>
          </a:p>
        </p:txBody>
      </p:sp>
    </p:spTree>
    <p:extLst>
      <p:ext uri="{BB962C8B-B14F-4D97-AF65-F5344CB8AC3E}">
        <p14:creationId xmlns:p14="http://schemas.microsoft.com/office/powerpoint/2010/main" val="594279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An </a:t>
            </a:r>
            <a:r>
              <a:rPr lang="en-US" sz="1200" b="1" kern="1200" dirty="0">
                <a:solidFill>
                  <a:schemeClr val="tx1"/>
                </a:solidFill>
                <a:effectLst/>
                <a:latin typeface="+mn-lt"/>
                <a:ea typeface="+mn-ea"/>
                <a:cs typeface="+mn-cs"/>
              </a:rPr>
              <a:t>adjuvant analgesic</a:t>
            </a:r>
            <a:r>
              <a:rPr lang="en-US" sz="1200" b="0" kern="1200" dirty="0">
                <a:solidFill>
                  <a:schemeClr val="tx1"/>
                </a:solidFill>
                <a:effectLst/>
                <a:latin typeface="+mn-lt"/>
                <a:ea typeface="+mn-ea"/>
                <a:cs typeface="+mn-cs"/>
              </a:rPr>
              <a:t> is a </a:t>
            </a:r>
            <a:r>
              <a:rPr lang="en-US" sz="1200" b="1" kern="1200" dirty="0">
                <a:solidFill>
                  <a:schemeClr val="tx1"/>
                </a:solidFill>
                <a:effectLst/>
                <a:latin typeface="+mn-lt"/>
                <a:ea typeface="+mn-ea"/>
                <a:cs typeface="+mn-cs"/>
              </a:rPr>
              <a:t>medication</a:t>
            </a:r>
            <a:r>
              <a:rPr lang="en-US" sz="1200" b="0" kern="1200" dirty="0">
                <a:solidFill>
                  <a:schemeClr val="tx1"/>
                </a:solidFill>
                <a:effectLst/>
                <a:latin typeface="+mn-lt"/>
                <a:ea typeface="+mn-ea"/>
                <a:cs typeface="+mn-cs"/>
              </a:rPr>
              <a:t> that is not primarily designed to control pain </a:t>
            </a:r>
          </a:p>
          <a:p>
            <a:r>
              <a:rPr lang="en-US" sz="1200" dirty="0">
                <a:solidFill>
                  <a:srgbClr val="FF0000"/>
                </a:solidFill>
                <a:latin typeface="Arial Narrow" pitchFamily="34" charset="0"/>
                <a:cs typeface="Times New Roman" pitchFamily="18" charset="0"/>
              </a:rPr>
              <a:t>Anxiolytics: </a:t>
            </a:r>
            <a:r>
              <a:rPr lang="en-US" sz="1200" b="0" kern="1200" dirty="0" err="1">
                <a:solidFill>
                  <a:schemeClr val="tx1"/>
                </a:solidFill>
                <a:effectLst/>
                <a:latin typeface="+mn-lt"/>
                <a:ea typeface="+mn-ea"/>
                <a:cs typeface="+mn-cs"/>
              </a:rPr>
              <a:t>antipanic</a:t>
            </a:r>
            <a:r>
              <a:rPr lang="en-US" sz="1200" b="0" kern="1200" dirty="0">
                <a:solidFill>
                  <a:schemeClr val="tx1"/>
                </a:solidFill>
                <a:effectLst/>
                <a:latin typeface="+mn-lt"/>
                <a:ea typeface="+mn-ea"/>
                <a:cs typeface="+mn-cs"/>
              </a:rPr>
              <a:t> or antianxiety, work on the CNS to relieve anxiety, aid sleep, or have a calming effect (BDZ &amp; Barbiturates)</a:t>
            </a:r>
          </a:p>
          <a:p>
            <a:r>
              <a:rPr lang="en-US" sz="1200" dirty="0">
                <a:solidFill>
                  <a:srgbClr val="FF0000"/>
                </a:solidFill>
                <a:latin typeface="Arial Narrow" pitchFamily="34" charset="0"/>
                <a:cs typeface="Times New Roman" pitchFamily="18" charset="0"/>
              </a:rPr>
              <a:t>Neuroleptics= antipsychotics</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7</a:t>
            </a:fld>
            <a:endParaRPr lang="en-US"/>
          </a:p>
        </p:txBody>
      </p:sp>
    </p:spTree>
    <p:extLst>
      <p:ext uri="{BB962C8B-B14F-4D97-AF65-F5344CB8AC3E}">
        <p14:creationId xmlns:p14="http://schemas.microsoft.com/office/powerpoint/2010/main" val="3846674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term </a:t>
            </a:r>
            <a:r>
              <a:rPr lang="en-US" sz="1200" b="1" i="0" u="none" strike="noStrike" kern="1200" baseline="0" dirty="0">
                <a:solidFill>
                  <a:schemeClr val="tx1"/>
                </a:solidFill>
                <a:latin typeface="+mn-lt"/>
                <a:ea typeface="+mn-ea"/>
                <a:cs typeface="+mn-cs"/>
              </a:rPr>
              <a:t>opioid </a:t>
            </a:r>
            <a:r>
              <a:rPr lang="en-US" sz="1200" b="0" i="0" u="none" strike="noStrike" kern="1200" baseline="0" dirty="0">
                <a:solidFill>
                  <a:schemeClr val="tx1"/>
                </a:solidFill>
                <a:latin typeface="+mn-lt"/>
                <a:ea typeface="+mn-ea"/>
                <a:cs typeface="+mn-cs"/>
              </a:rPr>
              <a:t>describes all compounds that work at opioid receptors. </a:t>
            </a:r>
          </a:p>
        </p:txBody>
      </p:sp>
      <p:sp>
        <p:nvSpPr>
          <p:cNvPr id="4" name="Slide Number Placeholder 3"/>
          <p:cNvSpPr>
            <a:spLocks noGrp="1"/>
          </p:cNvSpPr>
          <p:nvPr>
            <p:ph type="sldNum" sz="quarter" idx="10"/>
          </p:nvPr>
        </p:nvSpPr>
        <p:spPr/>
        <p:txBody>
          <a:bodyPr/>
          <a:lstStyle/>
          <a:p>
            <a:fld id="{A677F151-DDC5-427E-BC4B-00EF92C4C8E9}" type="slidenum">
              <a:rPr lang="en-US" smtClean="0"/>
              <a:pPr/>
              <a:t>8</a:t>
            </a:fld>
            <a:endParaRPr lang="en-US"/>
          </a:p>
        </p:txBody>
      </p:sp>
    </p:spTree>
    <p:extLst>
      <p:ext uri="{BB962C8B-B14F-4D97-AF65-F5344CB8AC3E}">
        <p14:creationId xmlns:p14="http://schemas.microsoft.com/office/powerpoint/2010/main" val="3960717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mn-lt"/>
                <a:ea typeface="+mn-ea"/>
                <a:cs typeface="+mn-cs"/>
              </a:rPr>
              <a:t>three major classes of opioid receptors (μ, δ, and κ) have been identified in various nervous system sites and in other tissues, All are members of the G protein-coupled family of receptors</a:t>
            </a:r>
          </a:p>
          <a:p>
            <a:r>
              <a:rPr lang="en-US" sz="1200" b="1" i="0" u="none" strike="noStrike" kern="1200" baseline="0" dirty="0">
                <a:solidFill>
                  <a:schemeClr val="tx1"/>
                </a:solidFill>
                <a:latin typeface="+mn-lt"/>
                <a:ea typeface="+mn-ea"/>
                <a:cs typeface="+mn-cs"/>
              </a:rPr>
              <a:t>(mu)</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opioid receptor, </a:t>
            </a: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major</a:t>
            </a:r>
            <a:r>
              <a:rPr lang="en-US" sz="1200" b="0" i="0" u="none" strike="noStrike" kern="1200" baseline="0" dirty="0">
                <a:solidFill>
                  <a:schemeClr val="tx1"/>
                </a:solidFill>
                <a:latin typeface="+mn-lt"/>
                <a:ea typeface="+mn-ea"/>
                <a:cs typeface="+mn-cs"/>
              </a:rPr>
              <a:t> analgesic opioid receptor</a:t>
            </a:r>
          </a:p>
          <a:p>
            <a:r>
              <a:rPr lang="sv-SE" sz="1200" b="1" i="0" u="none" strike="noStrike" kern="1200" baseline="0" dirty="0">
                <a:solidFill>
                  <a:schemeClr val="tx1"/>
                </a:solidFill>
                <a:latin typeface="+mn-lt"/>
                <a:ea typeface="+mn-ea"/>
                <a:cs typeface="+mn-cs"/>
              </a:rPr>
              <a:t>delta) </a:t>
            </a:r>
            <a:r>
              <a:rPr lang="sv-SE" sz="1200" b="0" i="0" u="none" strike="noStrike" kern="1200" baseline="0" dirty="0">
                <a:solidFill>
                  <a:schemeClr val="tx1"/>
                </a:solidFill>
                <a:latin typeface="+mn-lt"/>
                <a:ea typeface="+mn-ea"/>
                <a:cs typeface="+mn-cs"/>
              </a:rPr>
              <a:t>and </a:t>
            </a:r>
            <a:r>
              <a:rPr lang="sv-SE" sz="1200" b="1" i="0" u="none" strike="noStrike" kern="1200" baseline="0" dirty="0">
                <a:solidFill>
                  <a:schemeClr val="tx1"/>
                </a:solidFill>
                <a:latin typeface="+mn-lt"/>
                <a:ea typeface="+mn-ea"/>
                <a:cs typeface="+mn-cs"/>
              </a:rPr>
              <a:t>j (kappa) </a:t>
            </a:r>
            <a:r>
              <a:rPr lang="sv-SE" sz="1200" b="0" i="0" u="none" strike="noStrike" kern="1200" baseline="0" dirty="0">
                <a:solidFill>
                  <a:schemeClr val="tx1"/>
                </a:solidFill>
                <a:latin typeface="+mn-lt"/>
                <a:ea typeface="+mn-ea"/>
                <a:cs typeface="+mn-cs"/>
              </a:rPr>
              <a:t>receptors </a:t>
            </a:r>
          </a:p>
          <a:p>
            <a:endParaRPr lang="sv-SE" sz="1200" b="1"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O</a:t>
            </a:r>
            <a:r>
              <a:rPr lang="en-US" sz="1200" b="1" i="0" u="none" strike="noStrike" kern="1200" baseline="0" dirty="0" err="1">
                <a:solidFill>
                  <a:schemeClr val="tx1"/>
                </a:solidFill>
                <a:latin typeface="+mn-lt"/>
                <a:ea typeface="+mn-ea"/>
                <a:cs typeface="+mn-cs"/>
              </a:rPr>
              <a:t>rphanin</a:t>
            </a:r>
            <a:r>
              <a:rPr lang="en-US" sz="1200" b="1" i="0" u="none" strike="noStrike" kern="1200" baseline="0" dirty="0">
                <a:solidFill>
                  <a:schemeClr val="tx1"/>
                </a:solidFill>
                <a:latin typeface="+mn-lt"/>
                <a:ea typeface="+mn-ea"/>
                <a:cs typeface="+mn-cs"/>
              </a:rPr>
              <a:t>: opioid-receptor-like subtype 1 (ORL1). </a:t>
            </a:r>
            <a:r>
              <a:rPr lang="en-US" dirty="0"/>
              <a:t>the fourth and most recently discovered member of the opioid receptor superfamily. </a:t>
            </a:r>
            <a:r>
              <a:rPr lang="en-US" sz="1200" b="0" i="0" u="none" strike="noStrike" kern="1200" baseline="0" dirty="0">
                <a:solidFill>
                  <a:schemeClr val="tx1"/>
                </a:solidFill>
                <a:latin typeface="+mn-lt"/>
                <a:ea typeface="+mn-ea"/>
                <a:cs typeface="+mn-cs"/>
              </a:rPr>
              <a:t>Its endogenous ligand has been termed </a:t>
            </a:r>
            <a:r>
              <a:rPr lang="en-US" sz="1200" b="1" i="0" u="none" strike="noStrike" kern="1200" baseline="0" dirty="0" err="1">
                <a:solidFill>
                  <a:schemeClr val="tx1"/>
                </a:solidFill>
                <a:latin typeface="+mn-lt"/>
                <a:ea typeface="+mn-ea"/>
                <a:cs typeface="+mn-cs"/>
              </a:rPr>
              <a:t>nociceptin</a:t>
            </a:r>
            <a:r>
              <a:rPr lang="en-US" sz="1200" b="1"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Nociceptin</a:t>
            </a:r>
            <a:r>
              <a:rPr lang="en-US" sz="1200" b="0" i="0" u="none" strike="noStrike" kern="1200" baseline="0" dirty="0">
                <a:solidFill>
                  <a:schemeClr val="tx1"/>
                </a:solidFill>
                <a:latin typeface="+mn-lt"/>
                <a:ea typeface="+mn-ea"/>
                <a:cs typeface="+mn-cs"/>
              </a:rPr>
              <a:t> is structurally similar to </a:t>
            </a:r>
            <a:r>
              <a:rPr lang="en-US" sz="1200" b="0" i="0" u="none" strike="noStrike" kern="1200" baseline="0" dirty="0" err="1">
                <a:solidFill>
                  <a:schemeClr val="tx1"/>
                </a:solidFill>
                <a:latin typeface="+mn-lt"/>
                <a:ea typeface="+mn-ea"/>
                <a:cs typeface="+mn-cs"/>
              </a:rPr>
              <a:t>dynorphin</a:t>
            </a:r>
            <a:r>
              <a:rPr lang="en-US" sz="1200" b="0" i="0" u="none" strike="noStrike" kern="1200" baseline="0" dirty="0">
                <a:solidFill>
                  <a:schemeClr val="tx1"/>
                </a:solidFill>
                <a:latin typeface="+mn-lt"/>
                <a:ea typeface="+mn-ea"/>
                <a:cs typeface="+mn-cs"/>
              </a:rPr>
              <a:t> except for the absence of an N-terminal tyrosine; it acts only at the ORL1 receptor.</a:t>
            </a:r>
          </a:p>
          <a:p>
            <a:r>
              <a:rPr lang="en-US" dirty="0" err="1"/>
              <a:t>Nociceptin</a:t>
            </a:r>
            <a:r>
              <a:rPr lang="en-US" dirty="0"/>
              <a:t> is a </a:t>
            </a:r>
            <a:r>
              <a:rPr lang="en-US" dirty="0">
                <a:hlinkClick r:id="rId3" tooltip="Peptide"/>
              </a:rPr>
              <a:t>peptide</a:t>
            </a:r>
            <a:r>
              <a:rPr lang="en-US" dirty="0"/>
              <a:t> related to the opioid class of compounds (ex. </a:t>
            </a:r>
            <a:r>
              <a:rPr lang="en-US" dirty="0">
                <a:hlinkClick r:id="rId4" tooltip="Morphine"/>
              </a:rPr>
              <a:t>morphine</a:t>
            </a:r>
            <a:r>
              <a:rPr lang="en-US" dirty="0"/>
              <a:t> and </a:t>
            </a:r>
            <a:r>
              <a:rPr lang="en-US" dirty="0">
                <a:hlinkClick r:id="rId5" tooltip="Codeine"/>
              </a:rPr>
              <a:t>codeine</a:t>
            </a:r>
            <a:r>
              <a:rPr lang="en-US" dirty="0"/>
              <a:t>), but it does not act at the classic opioid receptors (namely, mu, kappa, and delta opioid receptors) which typically act as pain relievers. </a:t>
            </a:r>
            <a:r>
              <a:rPr lang="en-US" dirty="0" err="1"/>
              <a:t>Nociceptin</a:t>
            </a:r>
            <a:r>
              <a:rPr lang="en-US" dirty="0"/>
              <a:t> is widely distributed in the </a:t>
            </a:r>
            <a:r>
              <a:rPr lang="en-US" dirty="0">
                <a:hlinkClick r:id="rId6" tooltip="Central nervous system"/>
              </a:rPr>
              <a:t>CNS</a:t>
            </a:r>
            <a:r>
              <a:rPr lang="en-US" dirty="0"/>
              <a:t> and </a:t>
            </a:r>
            <a:r>
              <a:rPr lang="en-US" dirty="0">
                <a:hlinkClick r:id="rId7" tooltip="Posterior horn of spinal cord"/>
              </a:rPr>
              <a:t>dorsal horns</a:t>
            </a:r>
            <a:r>
              <a:rPr lang="en-US" dirty="0"/>
              <a:t> of the </a:t>
            </a:r>
            <a:r>
              <a:rPr lang="en-US" dirty="0">
                <a:hlinkClick r:id="rId8" tooltip="Spinal cord"/>
              </a:rPr>
              <a:t>spinal cord</a:t>
            </a:r>
            <a:r>
              <a:rPr lang="en-US" dirty="0"/>
              <a:t>. This receptor-ligand system modulates a variety of biological functions and </a:t>
            </a:r>
            <a:r>
              <a:rPr lang="en-US" dirty="0" err="1"/>
              <a:t>neurobehavior</a:t>
            </a:r>
            <a:r>
              <a:rPr lang="en-US" dirty="0"/>
              <a:t>, including stress responses and anxiety behavior, learning and memory, </a:t>
            </a:r>
            <a:r>
              <a:rPr lang="en-US" dirty="0" err="1"/>
              <a:t>locomotor</a:t>
            </a:r>
            <a:r>
              <a:rPr lang="en-US" dirty="0"/>
              <a:t> activity, and inflammatory and immune responses</a:t>
            </a:r>
            <a:endParaRPr lang="en-US" sz="1200" b="0" i="0" u="none" strike="noStrike" kern="1200" baseline="0" dirty="0">
              <a:solidFill>
                <a:schemeClr val="tx1"/>
              </a:solidFill>
              <a:latin typeface="+mn-lt"/>
              <a:ea typeface="+mn-ea"/>
              <a:cs typeface="+mn-cs"/>
            </a:endParaRPr>
          </a:p>
          <a:p>
            <a:r>
              <a:rPr lang="en-US" b="1" dirty="0"/>
              <a:t>G protein–coupled receptors</a:t>
            </a:r>
            <a:r>
              <a:rPr lang="en-US" dirty="0"/>
              <a:t> (</a:t>
            </a:r>
            <a:r>
              <a:rPr lang="en-US" b="1" dirty="0"/>
              <a:t>GPCRs</a:t>
            </a:r>
            <a:r>
              <a:rPr lang="en-US" dirty="0"/>
              <a:t>) which are also known as </a:t>
            </a:r>
            <a:r>
              <a:rPr lang="en-US" b="1" dirty="0"/>
              <a:t>seven-</a:t>
            </a:r>
            <a:r>
              <a:rPr lang="en-US" b="1" dirty="0" err="1"/>
              <a:t>transmembrane</a:t>
            </a:r>
            <a:r>
              <a:rPr lang="en-US" b="1" dirty="0"/>
              <a:t> domain receptors</a:t>
            </a:r>
            <a:r>
              <a:rPr lang="en-US" dirty="0"/>
              <a:t>, </a:t>
            </a:r>
            <a:r>
              <a:rPr lang="en-US" b="1" dirty="0"/>
              <a:t>7TM receptors (</a:t>
            </a:r>
            <a:r>
              <a:rPr lang="en-US" dirty="0"/>
              <a:t>because they pass through the cell membrane seven times), </a:t>
            </a:r>
            <a:r>
              <a:rPr lang="en-US" b="1" dirty="0" err="1"/>
              <a:t>heptahelical</a:t>
            </a:r>
            <a:r>
              <a:rPr lang="en-US" b="1" dirty="0"/>
              <a:t> receptors</a:t>
            </a:r>
            <a:r>
              <a:rPr lang="en-US" dirty="0"/>
              <a:t>, and </a:t>
            </a:r>
            <a:r>
              <a:rPr lang="en-US" b="1" dirty="0"/>
              <a:t>G protein–linked receptors</a:t>
            </a:r>
            <a:r>
              <a:rPr lang="en-US" dirty="0"/>
              <a:t> (</a:t>
            </a:r>
            <a:r>
              <a:rPr lang="en-US" b="1" dirty="0"/>
              <a:t>GPLR</a:t>
            </a:r>
            <a:r>
              <a:rPr lang="en-US" dirty="0"/>
              <a:t>), constitute a large </a:t>
            </a:r>
            <a:r>
              <a:rPr lang="en-US" dirty="0">
                <a:hlinkClick r:id="rId9" tooltip="Protein"/>
              </a:rPr>
              <a:t>protein</a:t>
            </a:r>
            <a:r>
              <a:rPr lang="en-US" dirty="0"/>
              <a:t> family of </a:t>
            </a:r>
            <a:r>
              <a:rPr lang="en-US" dirty="0">
                <a:hlinkClick r:id="rId10" tooltip="Membrane receptor"/>
              </a:rPr>
              <a:t>receptors</a:t>
            </a:r>
            <a:r>
              <a:rPr lang="en-US" dirty="0"/>
              <a:t>, that detect </a:t>
            </a:r>
            <a:r>
              <a:rPr lang="en-US" dirty="0">
                <a:hlinkClick r:id="rId11" tooltip="Molecule"/>
              </a:rPr>
              <a:t>molecules</a:t>
            </a:r>
            <a:r>
              <a:rPr lang="en-US" dirty="0"/>
              <a:t> outside the </a:t>
            </a:r>
            <a:r>
              <a:rPr lang="en-US" dirty="0">
                <a:hlinkClick r:id="rId12" tooltip="Cell (biology)"/>
              </a:rPr>
              <a:t>cell</a:t>
            </a:r>
            <a:r>
              <a:rPr lang="en-US" dirty="0"/>
              <a:t> and activate internal </a:t>
            </a:r>
            <a:r>
              <a:rPr lang="en-US" dirty="0">
                <a:hlinkClick r:id="rId13" tooltip="Signal transduction"/>
              </a:rPr>
              <a:t>signal transduction</a:t>
            </a:r>
            <a:r>
              <a:rPr lang="en-US" dirty="0"/>
              <a:t> pathways and, ultimately, cellular responses.</a:t>
            </a:r>
          </a:p>
          <a:p>
            <a:r>
              <a:rPr lang="en-US" sz="1200" b="0" i="0" u="none" strike="noStrike" kern="1200" baseline="0" dirty="0">
                <a:solidFill>
                  <a:schemeClr val="tx1"/>
                </a:solidFill>
                <a:latin typeface="+mn-lt"/>
                <a:ea typeface="+mn-ea"/>
                <a:cs typeface="+mn-cs"/>
              </a:rPr>
              <a:t>The majority of currently available opioid analgesics act primarily at the μ-opioid receptor. Analgesia and the </a:t>
            </a:r>
            <a:r>
              <a:rPr lang="en-US" sz="1200" b="0" i="0" u="none" strike="noStrike" kern="1200" baseline="0" dirty="0" err="1">
                <a:solidFill>
                  <a:schemeClr val="tx1"/>
                </a:solidFill>
                <a:latin typeface="+mn-lt"/>
                <a:ea typeface="+mn-ea"/>
                <a:cs typeface="+mn-cs"/>
              </a:rPr>
              <a:t>euphoriant</a:t>
            </a:r>
            <a:r>
              <a:rPr lang="en-US" sz="1200" b="0" i="0" u="none" strike="noStrike" kern="1200" baseline="0" dirty="0">
                <a:solidFill>
                  <a:schemeClr val="tx1"/>
                </a:solidFill>
                <a:latin typeface="+mn-lt"/>
                <a:ea typeface="+mn-ea"/>
                <a:cs typeface="+mn-cs"/>
              </a:rPr>
              <a:t>, respiratory depressant, and physical dependence properties of morphine result principally from actions at μ receptors. In fact, the μ receptor was originally defined using the relative potencies for clinical analgesia of a</a:t>
            </a:r>
          </a:p>
          <a:p>
            <a:r>
              <a:rPr lang="en-US" sz="1200" b="0" i="0" u="none" strike="noStrike" kern="1200" baseline="0" dirty="0">
                <a:solidFill>
                  <a:schemeClr val="tx1"/>
                </a:solidFill>
                <a:latin typeface="+mn-lt"/>
                <a:ea typeface="+mn-ea"/>
                <a:cs typeface="+mn-cs"/>
              </a:rPr>
              <a:t>series of opioid alkaloids.</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9</a:t>
            </a:fld>
            <a:endParaRPr lang="en-US"/>
          </a:p>
        </p:txBody>
      </p:sp>
    </p:spTree>
    <p:extLst>
      <p:ext uri="{BB962C8B-B14F-4D97-AF65-F5344CB8AC3E}">
        <p14:creationId xmlns:p14="http://schemas.microsoft.com/office/powerpoint/2010/main" val="676043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t>
            </a:r>
            <a:r>
              <a:rPr lang="en-US" baseline="0" dirty="0"/>
              <a:t> they all the same?</a:t>
            </a:r>
          </a:p>
          <a:p>
            <a:r>
              <a:rPr lang="en-US" baseline="0" dirty="0"/>
              <a:t>Good choice of </a:t>
            </a:r>
            <a:r>
              <a:rPr lang="en-US" baseline="0" dirty="0" err="1"/>
              <a:t>Opiods</a:t>
            </a:r>
            <a:r>
              <a:rPr lang="en-US" baseline="0" dirty="0"/>
              <a:t> depend on </a:t>
            </a:r>
          </a:p>
          <a:p>
            <a:r>
              <a:rPr lang="en-US" baseline="0" dirty="0"/>
              <a:t>Analgesic efficacy</a:t>
            </a:r>
          </a:p>
          <a:p>
            <a:r>
              <a:rPr lang="en-US" baseline="0" dirty="0"/>
              <a:t>&amp; Side effects profile</a:t>
            </a:r>
            <a:endParaRPr lang="en-US" dirty="0"/>
          </a:p>
        </p:txBody>
      </p:sp>
      <p:sp>
        <p:nvSpPr>
          <p:cNvPr id="4" name="Slide Number Placeholder 3"/>
          <p:cNvSpPr>
            <a:spLocks noGrp="1"/>
          </p:cNvSpPr>
          <p:nvPr>
            <p:ph type="sldNum" sz="quarter" idx="10"/>
          </p:nvPr>
        </p:nvSpPr>
        <p:spPr/>
        <p:txBody>
          <a:bodyPr/>
          <a:lstStyle/>
          <a:p>
            <a:fld id="{A677F151-DDC5-427E-BC4B-00EF92C4C8E9}" type="slidenum">
              <a:rPr lang="en-US" smtClean="0"/>
              <a:pPr/>
              <a:t>10</a:t>
            </a:fld>
            <a:endParaRPr lang="en-US"/>
          </a:p>
        </p:txBody>
      </p:sp>
    </p:spTree>
    <p:extLst>
      <p:ext uri="{BB962C8B-B14F-4D97-AF65-F5344CB8AC3E}">
        <p14:creationId xmlns:p14="http://schemas.microsoft.com/office/powerpoint/2010/main" val="211260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B0409ED-C2F7-4C57-A9AF-FC78D686325A}" type="datetime1">
              <a:rPr lang="en-US" smtClean="0"/>
              <a:t>10/24/2019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AA4A77B-8027-4AFF-88A0-06BCA981BA0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3C5FA1-1268-4207-9876-2423838EF734}"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A77B-8027-4AFF-88A0-06BCA981BA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2831EDA-3298-452A-BFA5-C75A782B8A48}"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A77B-8027-4AFF-88A0-06BCA981BA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AC58B01-CD91-4883-94E3-D85BF6175A15}"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A77B-8027-4AFF-88A0-06BCA981BA0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4403C0A-5DCE-4764-8361-BB821F226BE9}" type="datetime1">
              <a:rPr lang="en-US" smtClean="0"/>
              <a:t>10/24/2019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AA4A77B-8027-4AFF-88A0-06BCA981BA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17773FC-C668-4C0C-A3AB-CAF7F2E8E6E7}" type="datetime1">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A77B-8027-4AFF-88A0-06BCA981BA0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6159AD6-8548-4F66-A08D-7D56B436B28D}" type="datetime1">
              <a:rPr lang="en-US" smtClean="0"/>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4A77B-8027-4AFF-88A0-06BCA981BA0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B7BB656-340C-4FEE-A4A7-56B2C11A75D4}" type="datetime1">
              <a:rPr lang="en-US" smtClean="0"/>
              <a:t>10/24/2019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4A77B-8027-4AFF-88A0-06BCA981BA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DD022-2B4E-4399-93C8-5C862C7AD32C}" type="datetime1">
              <a:rPr lang="en-US" smtClean="0"/>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4A77B-8027-4AFF-88A0-06BCA981BA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D16F8BD-962F-41C0-9675-19DB40EAE313}" type="datetime1">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A77B-8027-4AFF-88A0-06BCA981BA0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DE0F2C5-20AE-4C84-A138-B3E13C32CCE9}" type="datetime1">
              <a:rPr lang="en-US" smtClean="0"/>
              <a:t>10/24/2019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AA4A77B-8027-4AFF-88A0-06BCA981BA0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50D14BB-58BD-4FF2-900C-CA5D5BB8181E}" type="datetime1">
              <a:rPr lang="en-US" smtClean="0"/>
              <a:t>10/24/2019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AA4A77B-8027-4AFF-88A0-06BCA981BA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www.google.com.eg/url?sa=i&amp;rct=j&amp;q=&amp;esrc=s&amp;source=images&amp;cd=&amp;cad=rja&amp;uact=8&amp;ved=0CAcQjRxqFQoTCN_r2Zr5ucgCFYG9Ggod5b8CHw&amp;url=http://www.wisegeek.com/what-is-goose-flesh.htm&amp;psig=AFQjCNGstwn7lSvh9G93KA2qZuvbvsBHqA&amp;ust=144463664309692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www.google.com.eg/url?sa=i&amp;rct=j&amp;q=&amp;esrc=s&amp;source=images&amp;cd=&amp;cad=rja&amp;uact=8&amp;ved=0CAcQjRxqFQoTCLWtlNWLq8gCFUcwGgodBnIOjQ&amp;url=http://animals.nationalgeographic.com/animals/photos/lions/&amp;psig=AFQjCNFSB1rvhv4HARYFaIRX6jAZ-aCWOg&amp;ust=1444125827029161" TargetMode="External"/><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hyperlink" Target="http://www.withdrawal-ease.com/wp-content/uploads/2009/05/receptors_hires.jpg" TargetMode="Externa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google.com.eg/url?sa=i&amp;rct=j&amp;q=&amp;esrc=s&amp;source=images&amp;cd=&amp;cad=rja&amp;uact=8&amp;ved=0CAcQjRxqFQoTCOGi4Ojs_ccCFUS6GgodNxUGqg&amp;url=http://www.spinesportshc.com/understanding-neuropathy-finding-solutions-discomforts-causes/&amp;psig=AFQjCNHAwA8NWt6iHq1im_r73GohcumOpA&amp;ust=1442571672587256"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amsu-health-6r.wikispaces.com/file/view/opium.jpg/33529899/opium.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38200" y="2438400"/>
            <a:ext cx="74676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a:solidFill>
                  <a:srgbClr val="FF0000"/>
                </a:solidFill>
                <a:latin typeface="Algerian" pitchFamily="82" charset="0"/>
              </a:rPr>
              <a:t>Drugs Used In Management Of Pain</a:t>
            </a:r>
          </a:p>
        </p:txBody>
      </p:sp>
      <p:sp>
        <p:nvSpPr>
          <p:cNvPr id="15" name="TextBox 14"/>
          <p:cNvSpPr txBox="1"/>
          <p:nvPr/>
        </p:nvSpPr>
        <p:spPr>
          <a:xfrm>
            <a:off x="2286000" y="4038600"/>
            <a:ext cx="4953000" cy="1692771"/>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a:solidFill>
                  <a:srgbClr val="FF0000"/>
                </a:solidFill>
                <a:latin typeface="Algerian" pitchFamily="82" charset="0"/>
              </a:rPr>
              <a:t>Dr. </a:t>
            </a:r>
            <a:r>
              <a:rPr lang="en-US" sz="3200" dirty="0" err="1">
                <a:solidFill>
                  <a:srgbClr val="FF0000"/>
                </a:solidFill>
                <a:latin typeface="Algerian" pitchFamily="82" charset="0"/>
              </a:rPr>
              <a:t>Aliah</a:t>
            </a:r>
            <a:r>
              <a:rPr lang="en-US" sz="3200" dirty="0">
                <a:solidFill>
                  <a:srgbClr val="FF0000"/>
                </a:solidFill>
                <a:latin typeface="Algerian" pitchFamily="82" charset="0"/>
              </a:rPr>
              <a:t> </a:t>
            </a:r>
            <a:r>
              <a:rPr lang="en-US" sz="3200" dirty="0" err="1">
                <a:solidFill>
                  <a:srgbClr val="FF0000"/>
                </a:solidFill>
                <a:latin typeface="Algerian" pitchFamily="82" charset="0"/>
              </a:rPr>
              <a:t>Alshanwani</a:t>
            </a:r>
            <a:endParaRPr lang="en-US" sz="3200" dirty="0">
              <a:solidFill>
                <a:srgbClr val="FF0000"/>
              </a:solidFill>
              <a:latin typeface="Algerian" pitchFamily="82" charset="0"/>
            </a:endParaRPr>
          </a:p>
          <a:p>
            <a:pPr algn="ctr"/>
            <a:endParaRPr lang="en-US" sz="3200" dirty="0">
              <a:solidFill>
                <a:srgbClr val="FF0000"/>
              </a:solidFill>
              <a:latin typeface="Algerian" pitchFamily="82" charset="0"/>
            </a:endParaRPr>
          </a:p>
          <a:p>
            <a:pPr algn="ctr"/>
            <a:r>
              <a:rPr lang="en-US" sz="2000" cap="small" normalizeH="1" dirty="0">
                <a:solidFill>
                  <a:srgbClr val="FF0000"/>
                </a:solidFill>
                <a:latin typeface="Algerian" pitchFamily="82" charset="0"/>
              </a:rPr>
              <a:t>Medical Pharmacology</a:t>
            </a:r>
          </a:p>
          <a:p>
            <a:pPr algn="ctr"/>
            <a:r>
              <a:rPr lang="en-US" sz="2000" cap="small" normalizeH="1" dirty="0">
                <a:solidFill>
                  <a:srgbClr val="FF0000"/>
                </a:solidFill>
                <a:latin typeface="Algerian" pitchFamily="82" charset="0"/>
              </a:rPr>
              <a:t> </a:t>
            </a:r>
            <a:r>
              <a:rPr lang="en-US" cap="small" normalizeH="1" dirty="0">
                <a:solidFill>
                  <a:srgbClr val="FF0000"/>
                </a:solidFill>
                <a:latin typeface="Algerian" pitchFamily="82" charset="0"/>
              </a:rPr>
              <a:t>October 2018</a:t>
            </a:r>
          </a:p>
        </p:txBody>
      </p:sp>
      <p:sp>
        <p:nvSpPr>
          <p:cNvPr id="2" name="Slide Number Placeholder 1"/>
          <p:cNvSpPr>
            <a:spLocks noGrp="1"/>
          </p:cNvSpPr>
          <p:nvPr>
            <p:ph type="sldNum" sz="quarter" idx="12"/>
          </p:nvPr>
        </p:nvSpPr>
        <p:spPr>
          <a:xfrm>
            <a:off x="8458200" y="6248400"/>
            <a:ext cx="457200" cy="457200"/>
          </a:xfrm>
        </p:spPr>
        <p:txBody>
          <a:bodyPr/>
          <a:lstStyle/>
          <a:p>
            <a:fld id="{BAA4A77B-8027-4AFF-88A0-06BCA981BA0C}" type="slidenum">
              <a:rPr lang="en-US" smtClean="0"/>
              <a:pPr/>
              <a:t>1</a:t>
            </a:fld>
            <a:endParaRPr lang="en-US"/>
          </a:p>
        </p:txBody>
      </p:sp>
    </p:spTree>
    <p:extLst>
      <p:ext uri="{BB962C8B-B14F-4D97-AF65-F5344CB8AC3E}">
        <p14:creationId xmlns:p14="http://schemas.microsoft.com/office/powerpoint/2010/main" val="3662623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ppy"/>
          <p:cNvPicPr>
            <a:picLocks noChangeAspect="1" noChangeArrowheads="1"/>
          </p:cNvPicPr>
          <p:nvPr/>
        </p:nvPicPr>
        <p:blipFill>
          <a:blip r:embed="rId3" cstate="print"/>
          <a:srcRect/>
          <a:stretch>
            <a:fillRect/>
          </a:stretch>
        </p:blipFill>
        <p:spPr bwMode="auto">
          <a:xfrm>
            <a:off x="6629400" y="1981200"/>
            <a:ext cx="2362200" cy="2514600"/>
          </a:xfrm>
          <a:prstGeom prst="rect">
            <a:avLst/>
          </a:prstGeom>
          <a:noFill/>
          <a:ln w="9525">
            <a:noFill/>
            <a:miter lim="800000"/>
            <a:headEnd/>
            <a:tailEnd/>
          </a:ln>
          <a:effectLst/>
        </p:spPr>
      </p:pic>
      <p:sp>
        <p:nvSpPr>
          <p:cNvPr id="7" name="TextBox 6"/>
          <p:cNvSpPr txBox="1"/>
          <p:nvPr/>
        </p:nvSpPr>
        <p:spPr>
          <a:xfrm>
            <a:off x="508747" y="3185459"/>
            <a:ext cx="1743635"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Synthetic</a:t>
            </a:r>
            <a:endParaRPr lang="en-US" sz="2800" dirty="0">
              <a:solidFill>
                <a:srgbClr val="FF0000"/>
              </a:solidFill>
              <a:latin typeface="Algerian" pitchFamily="82" charset="0"/>
            </a:endParaRPr>
          </a:p>
        </p:txBody>
      </p:sp>
      <p:sp>
        <p:nvSpPr>
          <p:cNvPr id="8" name="TextBox 7"/>
          <p:cNvSpPr txBox="1"/>
          <p:nvPr/>
        </p:nvSpPr>
        <p:spPr>
          <a:xfrm>
            <a:off x="457200" y="2667000"/>
            <a:ext cx="2133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err="1">
                <a:solidFill>
                  <a:srgbClr val="FF0000"/>
                </a:solidFill>
              </a:rPr>
              <a:t>Semisynthetic</a:t>
            </a:r>
            <a:r>
              <a:rPr lang="en-US" sz="2800" dirty="0">
                <a:solidFill>
                  <a:srgbClr val="FF0000"/>
                </a:solidFill>
              </a:rPr>
              <a:t>  </a:t>
            </a:r>
          </a:p>
        </p:txBody>
      </p:sp>
      <p:sp>
        <p:nvSpPr>
          <p:cNvPr id="9" name="TextBox 8"/>
          <p:cNvSpPr txBox="1"/>
          <p:nvPr/>
        </p:nvSpPr>
        <p:spPr>
          <a:xfrm>
            <a:off x="497541" y="2148982"/>
            <a:ext cx="1483659"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Natural</a:t>
            </a:r>
          </a:p>
        </p:txBody>
      </p:sp>
      <p:sp>
        <p:nvSpPr>
          <p:cNvPr id="10" name="TextBox 9"/>
          <p:cNvSpPr txBox="1"/>
          <p:nvPr/>
        </p:nvSpPr>
        <p:spPr>
          <a:xfrm>
            <a:off x="533400" y="1651382"/>
            <a:ext cx="48768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rPr>
              <a:t>According to their source </a:t>
            </a:r>
          </a:p>
        </p:txBody>
      </p:sp>
      <p:sp>
        <p:nvSpPr>
          <p:cNvPr id="11" name="TextBox 10"/>
          <p:cNvSpPr txBox="1"/>
          <p:nvPr/>
        </p:nvSpPr>
        <p:spPr>
          <a:xfrm>
            <a:off x="1219200" y="659940"/>
            <a:ext cx="54102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b="1" dirty="0">
                <a:ln w="12700">
                  <a:solidFill>
                    <a:schemeClr val="tx2">
                      <a:satMod val="155000"/>
                    </a:schemeClr>
                  </a:solidFill>
                  <a:prstDash val="solid"/>
                </a:ln>
                <a:solidFill>
                  <a:srgbClr val="FF0000"/>
                </a:solidFill>
                <a:effectLst>
                  <a:glow rad="63500">
                    <a:srgbClr val="66FFFF">
                      <a:alpha val="40000"/>
                    </a:srgbClr>
                  </a:glow>
                  <a:reflection blurRad="6350" stA="55000" endA="300" endPos="45500" dir="5400000" sy="-100000" algn="bl" rotWithShape="0"/>
                </a:effectLst>
                <a:latin typeface="Algerian" panose="04020705040A02060702" pitchFamily="82" charset="0"/>
                <a:sym typeface="Wingdings 3"/>
              </a:rPr>
              <a:t>CLASSIFICATION OF OPOIDs</a:t>
            </a:r>
            <a:endParaRPr lang="en-US" sz="3200" dirty="0">
              <a:solidFill>
                <a:srgbClr val="FF0000"/>
              </a:solidFill>
              <a:effectLst>
                <a:glow rad="63500">
                  <a:srgbClr val="66FFFF">
                    <a:alpha val="40000"/>
                  </a:srgbClr>
                </a:glow>
                <a:reflection blurRad="6350" stA="55000" endA="300" endPos="45500" dir="5400000" sy="-100000" algn="bl" rotWithShape="0"/>
              </a:effectLst>
              <a:latin typeface="Algerian" pitchFamily="82" charset="0"/>
            </a:endParaRPr>
          </a:p>
        </p:txBody>
      </p:sp>
      <p:sp>
        <p:nvSpPr>
          <p:cNvPr id="12" name="TextBox 11"/>
          <p:cNvSpPr txBox="1"/>
          <p:nvPr/>
        </p:nvSpPr>
        <p:spPr>
          <a:xfrm>
            <a:off x="422059" y="6177364"/>
            <a:ext cx="5795682"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t>Pure antagonist</a:t>
            </a:r>
            <a:r>
              <a:rPr lang="en-US" sz="2800" dirty="0">
                <a:solidFill>
                  <a:srgbClr val="FF0000"/>
                </a:solidFill>
              </a:rPr>
              <a:t>; </a:t>
            </a:r>
            <a:r>
              <a:rPr lang="en-US" sz="2800" dirty="0" err="1">
                <a:solidFill>
                  <a:srgbClr val="FF0000"/>
                </a:solidFill>
                <a:cs typeface="Times New Roman" pitchFamily="18" charset="0"/>
              </a:rPr>
              <a:t>Nalaxone</a:t>
            </a:r>
            <a:r>
              <a:rPr lang="en-US" sz="2800" dirty="0">
                <a:solidFill>
                  <a:srgbClr val="FF0000"/>
                </a:solidFill>
                <a:cs typeface="Times New Roman" pitchFamily="18" charset="0"/>
              </a:rPr>
              <a:t>, </a:t>
            </a:r>
            <a:r>
              <a:rPr lang="en-US" sz="2800" dirty="0" err="1">
                <a:solidFill>
                  <a:srgbClr val="FF0000"/>
                </a:solidFill>
                <a:cs typeface="Times New Roman" pitchFamily="18" charset="0"/>
              </a:rPr>
              <a:t>Naltraxone</a:t>
            </a:r>
            <a:endParaRPr lang="en-US" sz="2800" dirty="0">
              <a:solidFill>
                <a:srgbClr val="FF0000"/>
              </a:solidFill>
              <a:latin typeface="Algerian" pitchFamily="82" charset="0"/>
            </a:endParaRPr>
          </a:p>
        </p:txBody>
      </p:sp>
      <p:sp>
        <p:nvSpPr>
          <p:cNvPr id="13" name="TextBox 12"/>
          <p:cNvSpPr txBox="1"/>
          <p:nvPr/>
        </p:nvSpPr>
        <p:spPr>
          <a:xfrm>
            <a:off x="502731" y="5720164"/>
            <a:ext cx="66294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t>Mixed agonist /antagonist</a:t>
            </a:r>
            <a:r>
              <a:rPr lang="en-US" sz="2800" dirty="0">
                <a:solidFill>
                  <a:srgbClr val="FF0000"/>
                </a:solidFill>
              </a:rPr>
              <a:t>; </a:t>
            </a:r>
            <a:r>
              <a:rPr lang="en-US" sz="2800" dirty="0" err="1">
                <a:solidFill>
                  <a:srgbClr val="FF0000"/>
                </a:solidFill>
                <a:cs typeface="Times New Roman" pitchFamily="18" charset="0"/>
              </a:rPr>
              <a:t>Pentazocine</a:t>
            </a:r>
            <a:endParaRPr lang="en-US" sz="2800" dirty="0">
              <a:solidFill>
                <a:srgbClr val="FF0000"/>
              </a:solidFill>
              <a:latin typeface="Algerian" pitchFamily="82" charset="0"/>
            </a:endParaRPr>
          </a:p>
        </p:txBody>
      </p:sp>
      <p:sp>
        <p:nvSpPr>
          <p:cNvPr id="15" name="TextBox 14"/>
          <p:cNvSpPr txBox="1"/>
          <p:nvPr/>
        </p:nvSpPr>
        <p:spPr>
          <a:xfrm>
            <a:off x="422059" y="4729564"/>
            <a:ext cx="4485409"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t>Agonists</a:t>
            </a:r>
            <a:r>
              <a:rPr lang="en-US" sz="2800" dirty="0">
                <a:solidFill>
                  <a:srgbClr val="FF0000"/>
                </a:solidFill>
              </a:rPr>
              <a:t>; Morphine, Codeine, </a:t>
            </a:r>
            <a:r>
              <a:rPr lang="en-US" sz="2800" dirty="0" err="1">
                <a:solidFill>
                  <a:srgbClr val="FF0000"/>
                </a:solidFill>
              </a:rPr>
              <a:t>Pethidine</a:t>
            </a:r>
            <a:r>
              <a:rPr lang="en-US" sz="2800" dirty="0">
                <a:solidFill>
                  <a:srgbClr val="FF0000"/>
                </a:solidFill>
              </a:rPr>
              <a:t>, Methadone</a:t>
            </a:r>
            <a:endParaRPr lang="en-US" sz="2800" dirty="0">
              <a:solidFill>
                <a:srgbClr val="FF0000"/>
              </a:solidFill>
              <a:latin typeface="Algerian" pitchFamily="82" charset="0"/>
            </a:endParaRPr>
          </a:p>
        </p:txBody>
      </p:sp>
      <p:sp>
        <p:nvSpPr>
          <p:cNvPr id="16" name="TextBox 15"/>
          <p:cNvSpPr txBox="1"/>
          <p:nvPr/>
        </p:nvSpPr>
        <p:spPr>
          <a:xfrm>
            <a:off x="502731" y="3794874"/>
            <a:ext cx="5719482"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rPr>
              <a:t>According to agonistic/antagonistic actions</a:t>
            </a:r>
            <a:endParaRPr lang="en-US" sz="2800" b="1" dirty="0">
              <a:solidFill>
                <a:srgbClr val="FF0000"/>
              </a:solidFill>
              <a:latin typeface="Algerian" pitchFamily="82" charset="0"/>
            </a:endParaRPr>
          </a:p>
        </p:txBody>
      </p:sp>
      <p:sp>
        <p:nvSpPr>
          <p:cNvPr id="14" name="TextBox 13"/>
          <p:cNvSpPr txBox="1"/>
          <p:nvPr/>
        </p:nvSpPr>
        <p:spPr>
          <a:xfrm>
            <a:off x="3124200" y="3210580"/>
            <a:ext cx="3083859"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err="1">
                <a:solidFill>
                  <a:srgbClr val="FF0000"/>
                </a:solidFill>
              </a:rPr>
              <a:t>Pethidine</a:t>
            </a:r>
            <a:r>
              <a:rPr lang="en-US" sz="2800" dirty="0">
                <a:solidFill>
                  <a:srgbClr val="FF0000"/>
                </a:solidFill>
              </a:rPr>
              <a:t>, Methadone</a:t>
            </a:r>
          </a:p>
        </p:txBody>
      </p:sp>
      <p:sp>
        <p:nvSpPr>
          <p:cNvPr id="18" name="TextBox 17"/>
          <p:cNvSpPr txBox="1"/>
          <p:nvPr/>
        </p:nvSpPr>
        <p:spPr>
          <a:xfrm>
            <a:off x="3124200" y="2667000"/>
            <a:ext cx="16764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Heroin</a:t>
            </a:r>
          </a:p>
        </p:txBody>
      </p:sp>
      <p:sp>
        <p:nvSpPr>
          <p:cNvPr id="19" name="TextBox 18"/>
          <p:cNvSpPr txBox="1"/>
          <p:nvPr/>
        </p:nvSpPr>
        <p:spPr>
          <a:xfrm>
            <a:off x="3124200" y="2133600"/>
            <a:ext cx="27432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Morphine, Codeine</a:t>
            </a:r>
          </a:p>
        </p:txBody>
      </p:sp>
      <p:sp>
        <p:nvSpPr>
          <p:cNvPr id="2" name="Slide Number Placeholder 1"/>
          <p:cNvSpPr>
            <a:spLocks noGrp="1"/>
          </p:cNvSpPr>
          <p:nvPr>
            <p:ph type="sldNum" sz="quarter" idx="12"/>
          </p:nvPr>
        </p:nvSpPr>
        <p:spPr>
          <a:xfrm>
            <a:off x="8593183" y="6400800"/>
            <a:ext cx="457200" cy="457200"/>
          </a:xfrm>
        </p:spPr>
        <p:txBody>
          <a:bodyPr/>
          <a:lstStyle/>
          <a:p>
            <a:fld id="{BAA4A77B-8027-4AFF-88A0-06BCA981BA0C}" type="slidenum">
              <a:rPr lang="en-US" smtClean="0"/>
              <a:pPr/>
              <a:t>10</a:t>
            </a:fld>
            <a:endParaRPr lang="en-US"/>
          </a:p>
        </p:txBody>
      </p:sp>
    </p:spTree>
    <p:extLst>
      <p:ext uri="{BB962C8B-B14F-4D97-AF65-F5344CB8AC3E}">
        <p14:creationId xmlns:p14="http://schemas.microsoft.com/office/powerpoint/2010/main" val="348200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grpId="1" nodeType="clickEffect">
                                  <p:stCondLst>
                                    <p:cond delay="0"/>
                                  </p:stCondLst>
                                  <p:childTnLst>
                                    <p:animEffect transition="out" filter="box(in)">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4" presetClass="exit" presetSubtype="16" fill="hold" grpId="1" nodeType="withEffect">
                                  <p:stCondLst>
                                    <p:cond delay="0"/>
                                  </p:stCondLst>
                                  <p:childTnLst>
                                    <p:animEffect transition="out" filter="box(i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4" presetClass="exit" presetSubtype="16" fill="hold" grpId="1" nodeType="withEffect">
                                  <p:stCondLst>
                                    <p:cond delay="0"/>
                                  </p:stCondLst>
                                  <p:childTnLst>
                                    <p:animEffect transition="out" filter="box(in)">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4" presetClass="exit" presetSubtype="16" fill="hold" grpId="1" nodeType="withEffect">
                                  <p:stCondLst>
                                    <p:cond delay="0"/>
                                  </p:stCondLst>
                                  <p:childTnLst>
                                    <p:animEffect transition="out" filter="box(in)">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4" presetClass="exit" presetSubtype="16" fill="hold" grpId="1" nodeType="withEffect">
                                  <p:stCondLst>
                                    <p:cond delay="0"/>
                                  </p:stCondLst>
                                  <p:childTnLst>
                                    <p:animEffect transition="out" filter="box(in)">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par>
                                <p:cTn id="42" presetID="4" presetClass="exit" presetSubtype="16" fill="hold" grpId="1" nodeType="withEffect">
                                  <p:stCondLst>
                                    <p:cond delay="0"/>
                                  </p:stCondLst>
                                  <p:childTnLst>
                                    <p:animEffect transition="out" filter="box(in)">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 presetClass="exit" presetSubtype="16" fill="hold" grpId="1" nodeType="clickEffect">
                                  <p:stCondLst>
                                    <p:cond delay="0"/>
                                  </p:stCondLst>
                                  <p:childTnLst>
                                    <p:animEffect transition="out" filter="box(in)">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par>
                                <p:cTn id="66" presetID="4" presetClass="exit" presetSubtype="16" fill="hold" grpId="1" nodeType="withEffect">
                                  <p:stCondLst>
                                    <p:cond delay="0"/>
                                  </p:stCondLst>
                                  <p:childTnLst>
                                    <p:animEffect transition="out" filter="box(in)">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4" presetClass="exit" presetSubtype="16" fill="hold" grpId="1" nodeType="withEffect">
                                  <p:stCondLst>
                                    <p:cond delay="0"/>
                                  </p:stCondLst>
                                  <p:childTnLst>
                                    <p:animEffect transition="out" filter="box(in)">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2" grpId="0" animBg="1"/>
      <p:bldP spid="12" grpId="1" animBg="1"/>
      <p:bldP spid="13" grpId="0" animBg="1"/>
      <p:bldP spid="13" grpId="1" animBg="1"/>
      <p:bldP spid="15" grpId="0" animBg="1"/>
      <p:bldP spid="15" grpId="1" animBg="1"/>
      <p:bldP spid="16" grpId="0" animBg="1"/>
      <p:bldP spid="14" grpId="0" animBg="1"/>
      <p:bldP spid="14" grpId="1" animBg="1"/>
      <p:bldP spid="18" grpId="0" animBg="1"/>
      <p:bldP spid="18" grpId="1" animBg="1"/>
      <p:bldP spid="19" grpId="0"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D698B3-758F-4290-B2B2-BFA21F64818B}"/>
              </a:ext>
            </a:extLst>
          </p:cNvPr>
          <p:cNvSpPr>
            <a:spLocks noGrp="1"/>
          </p:cNvSpPr>
          <p:nvPr>
            <p:ph type="sldNum" sz="quarter" idx="12"/>
          </p:nvPr>
        </p:nvSpPr>
        <p:spPr/>
        <p:txBody>
          <a:bodyPr/>
          <a:lstStyle/>
          <a:p>
            <a:fld id="{BAA4A77B-8027-4AFF-88A0-06BCA981BA0C}" type="slidenum">
              <a:rPr lang="en-US" smtClean="0"/>
              <a:pPr/>
              <a:t>11</a:t>
            </a:fld>
            <a:endParaRPr lang="en-US"/>
          </a:p>
        </p:txBody>
      </p:sp>
      <p:sp>
        <p:nvSpPr>
          <p:cNvPr id="3" name="TextBox 2">
            <a:extLst>
              <a:ext uri="{FF2B5EF4-FFF2-40B4-BE49-F238E27FC236}">
                <a16:creationId xmlns:a16="http://schemas.microsoft.com/office/drawing/2014/main" id="{ABC27C70-821B-4F0C-8B1E-56650809438E}"/>
              </a:ext>
            </a:extLst>
          </p:cNvPr>
          <p:cNvSpPr txBox="1"/>
          <p:nvPr/>
        </p:nvSpPr>
        <p:spPr>
          <a:xfrm>
            <a:off x="169050" y="1290746"/>
            <a:ext cx="53340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rPr>
              <a:t>According to their specificity of </a:t>
            </a:r>
          </a:p>
          <a:p>
            <a:r>
              <a:rPr lang="en-US" sz="2800" b="1" dirty="0">
                <a:solidFill>
                  <a:srgbClr val="FF0000"/>
                </a:solidFill>
              </a:rPr>
              <a:t>action on receptors</a:t>
            </a:r>
          </a:p>
        </p:txBody>
      </p:sp>
      <p:sp>
        <p:nvSpPr>
          <p:cNvPr id="4" name="TextBox 3">
            <a:extLst>
              <a:ext uri="{FF2B5EF4-FFF2-40B4-BE49-F238E27FC236}">
                <a16:creationId xmlns:a16="http://schemas.microsoft.com/office/drawing/2014/main" id="{3C2680BB-6316-4403-AFA9-5CA744BAFD51}"/>
              </a:ext>
            </a:extLst>
          </p:cNvPr>
          <p:cNvSpPr txBox="1"/>
          <p:nvPr/>
        </p:nvSpPr>
        <p:spPr>
          <a:xfrm>
            <a:off x="182698" y="2298124"/>
            <a:ext cx="6662057"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Morphine</a:t>
            </a:r>
            <a:r>
              <a:rPr lang="en-US" sz="2800" dirty="0">
                <a:solidFill>
                  <a:srgbClr val="FF0000"/>
                </a:solidFill>
                <a:cs typeface="Times New Roman" pitchFamily="18" charset="0"/>
              </a:rPr>
              <a:t>, codeine, heroin </a:t>
            </a:r>
            <a:r>
              <a:rPr lang="en-US" sz="2800" dirty="0">
                <a:solidFill>
                  <a:srgbClr val="FF0000"/>
                </a:solidFill>
                <a:latin typeface="Calibri"/>
                <a:cs typeface="Times New Roman" pitchFamily="18" charset="0"/>
              </a:rPr>
              <a:t>→ </a:t>
            </a:r>
            <a:r>
              <a:rPr lang="en-US" sz="2800" dirty="0">
                <a:solidFill>
                  <a:srgbClr val="FF0000"/>
                </a:solidFill>
                <a:sym typeface="Symbol" pitchFamily="18" charset="2"/>
              </a:rPr>
              <a:t>-receptor agonists</a:t>
            </a:r>
            <a:endParaRPr lang="en-US" sz="2800" dirty="0">
              <a:solidFill>
                <a:srgbClr val="FF0000"/>
              </a:solidFill>
              <a:latin typeface="Algerian" pitchFamily="82" charset="0"/>
            </a:endParaRPr>
          </a:p>
        </p:txBody>
      </p:sp>
      <p:sp>
        <p:nvSpPr>
          <p:cNvPr id="5" name="TextBox 4">
            <a:extLst>
              <a:ext uri="{FF2B5EF4-FFF2-40B4-BE49-F238E27FC236}">
                <a16:creationId xmlns:a16="http://schemas.microsoft.com/office/drawing/2014/main" id="{8C11C6DA-14CA-4678-9CA2-CB635756C31C}"/>
              </a:ext>
            </a:extLst>
          </p:cNvPr>
          <p:cNvSpPr txBox="1"/>
          <p:nvPr/>
        </p:nvSpPr>
        <p:spPr>
          <a:xfrm>
            <a:off x="149716" y="2874932"/>
            <a:ext cx="86106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err="1">
                <a:ln w="12700">
                  <a:solidFill>
                    <a:schemeClr val="tx2">
                      <a:satMod val="155000"/>
                    </a:schemeClr>
                  </a:solidFill>
                  <a:prstDash val="solid"/>
                </a:ln>
                <a:solidFill>
                  <a:srgbClr val="FF0000"/>
                </a:solidFill>
                <a:effectLst>
                  <a:glow rad="63500">
                    <a:srgbClr val="66FFFF">
                      <a:alpha val="40000"/>
                    </a:srgbClr>
                  </a:glow>
                  <a:reflection blurRad="6350" stA="55000" endA="300" endPos="45500" dir="5400000" sy="-100000" algn="bl" rotWithShape="0"/>
                </a:effectLst>
                <a:latin typeface="Aparajita" pitchFamily="34" charset="0"/>
                <a:cs typeface="Aparajita" pitchFamily="34" charset="0"/>
                <a:sym typeface="Wingdings 3"/>
              </a:rPr>
              <a:t>Pentazocine</a:t>
            </a:r>
            <a:r>
              <a:rPr lang="en-US" sz="3200" dirty="0">
                <a:ln w="12700">
                  <a:solidFill>
                    <a:schemeClr val="tx2">
                      <a:satMod val="155000"/>
                    </a:schemeClr>
                  </a:solidFill>
                  <a:prstDash val="solid"/>
                </a:ln>
                <a:solidFill>
                  <a:srgbClr val="FF0000"/>
                </a:solidFill>
                <a:effectLst>
                  <a:glow rad="63500">
                    <a:srgbClr val="66FFFF">
                      <a:alpha val="40000"/>
                    </a:srgbClr>
                  </a:glow>
                  <a:reflection blurRad="6350" stA="55000" endA="300" endPos="45500" dir="5400000" sy="-100000" algn="bl" rotWithShape="0"/>
                </a:effectLst>
                <a:latin typeface="Aparajita" pitchFamily="34" charset="0"/>
                <a:cs typeface="Aparajita" pitchFamily="34" charset="0"/>
                <a:sym typeface="Wingdings 3"/>
              </a:rPr>
              <a:t> agonist at k –receptors &amp; antagonist at µ-receptors.</a:t>
            </a:r>
            <a:endParaRPr lang="en-US" sz="3200" dirty="0">
              <a:solidFill>
                <a:srgbClr val="FF0000"/>
              </a:solidFill>
              <a:effectLst>
                <a:glow rad="63500">
                  <a:srgbClr val="66FFFF">
                    <a:alpha val="40000"/>
                  </a:srgbClr>
                </a:glow>
                <a:reflection blurRad="6350" stA="55000" endA="300" endPos="45500" dir="5400000" sy="-100000" algn="bl" rotWithShape="0"/>
              </a:effectLst>
              <a:latin typeface="Aparajita" pitchFamily="34" charset="0"/>
              <a:cs typeface="Aparajita" pitchFamily="34" charset="0"/>
            </a:endParaRPr>
          </a:p>
        </p:txBody>
      </p:sp>
      <p:sp>
        <p:nvSpPr>
          <p:cNvPr id="6" name="TextBox 5">
            <a:extLst>
              <a:ext uri="{FF2B5EF4-FFF2-40B4-BE49-F238E27FC236}">
                <a16:creationId xmlns:a16="http://schemas.microsoft.com/office/drawing/2014/main" id="{290BD279-45BB-4D95-90D6-878C9262FB0E}"/>
              </a:ext>
            </a:extLst>
          </p:cNvPr>
          <p:cNvSpPr txBox="1"/>
          <p:nvPr/>
        </p:nvSpPr>
        <p:spPr>
          <a:xfrm>
            <a:off x="1219200" y="659940"/>
            <a:ext cx="54102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b="1" dirty="0">
                <a:ln w="12700">
                  <a:solidFill>
                    <a:schemeClr val="tx2">
                      <a:satMod val="155000"/>
                    </a:schemeClr>
                  </a:solidFill>
                  <a:prstDash val="solid"/>
                </a:ln>
                <a:solidFill>
                  <a:srgbClr val="FF0000"/>
                </a:solidFill>
                <a:effectLst>
                  <a:glow rad="63500">
                    <a:srgbClr val="66FFFF">
                      <a:alpha val="40000"/>
                    </a:srgbClr>
                  </a:glow>
                  <a:reflection blurRad="6350" stA="55000" endA="300" endPos="45500" dir="5400000" sy="-100000" algn="bl" rotWithShape="0"/>
                </a:effectLst>
                <a:latin typeface="Algerian" panose="04020705040A02060702" pitchFamily="82" charset="0"/>
                <a:sym typeface="Wingdings 3"/>
              </a:rPr>
              <a:t>CLASSIFICATION OF OPOIDs</a:t>
            </a:r>
            <a:endParaRPr lang="en-US" sz="3200" dirty="0">
              <a:solidFill>
                <a:srgbClr val="FF0000"/>
              </a:solidFill>
              <a:effectLst>
                <a:glow rad="63500">
                  <a:srgbClr val="66FFFF">
                    <a:alpha val="40000"/>
                  </a:srgbClr>
                </a:glow>
                <a:reflection blurRad="6350" stA="55000" endA="300" endPos="45500" dir="5400000" sy="-100000" algn="bl" rotWithShape="0"/>
              </a:effectLst>
              <a:latin typeface="Algerian" pitchFamily="82" charset="0"/>
            </a:endParaRPr>
          </a:p>
        </p:txBody>
      </p:sp>
    </p:spTree>
    <p:extLst>
      <p:ext uri="{BB962C8B-B14F-4D97-AF65-F5344CB8AC3E}">
        <p14:creationId xmlns:p14="http://schemas.microsoft.com/office/powerpoint/2010/main" val="372962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ppy"/>
          <p:cNvPicPr>
            <a:picLocks noChangeAspect="1" noChangeArrowheads="1"/>
          </p:cNvPicPr>
          <p:nvPr/>
        </p:nvPicPr>
        <p:blipFill>
          <a:blip r:embed="rId3" cstate="print"/>
          <a:srcRect/>
          <a:stretch>
            <a:fillRect/>
          </a:stretch>
        </p:blipFill>
        <p:spPr bwMode="auto">
          <a:xfrm>
            <a:off x="6540973" y="152400"/>
            <a:ext cx="2362200" cy="2514600"/>
          </a:xfrm>
          <a:prstGeom prst="rect">
            <a:avLst/>
          </a:prstGeom>
          <a:noFill/>
          <a:ln w="9525">
            <a:noFill/>
            <a:miter lim="800000"/>
            <a:headEnd/>
            <a:tailEnd/>
          </a:ln>
          <a:effectLst/>
        </p:spPr>
      </p:pic>
      <p:sp>
        <p:nvSpPr>
          <p:cNvPr id="8" name="TextBox 7"/>
          <p:cNvSpPr txBox="1"/>
          <p:nvPr/>
        </p:nvSpPr>
        <p:spPr>
          <a:xfrm>
            <a:off x="152400" y="4495800"/>
            <a:ext cx="5943600" cy="203132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2800" b="1" dirty="0">
                <a:solidFill>
                  <a:srgbClr val="FF0000"/>
                </a:solidFill>
                <a:sym typeface="Wingdings 3"/>
              </a:rPr>
              <a:t>Binding to postsynaptic receptors    opening of K channels                                neuronal excitability.</a:t>
            </a:r>
            <a:endParaRPr lang="en-US" sz="2800" b="1" dirty="0">
              <a:solidFill>
                <a:srgbClr val="FF0000"/>
              </a:solidFill>
            </a:endParaRPr>
          </a:p>
        </p:txBody>
      </p:sp>
      <p:sp>
        <p:nvSpPr>
          <p:cNvPr id="10" name="TextBox 9"/>
          <p:cNvSpPr txBox="1"/>
          <p:nvPr/>
        </p:nvSpPr>
        <p:spPr>
          <a:xfrm>
            <a:off x="190500" y="1651382"/>
            <a:ext cx="5867400" cy="2677656"/>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lnSpc>
                <a:spcPct val="150000"/>
              </a:lnSpc>
            </a:pPr>
            <a:r>
              <a:rPr lang="en-US" sz="2800" b="1" dirty="0">
                <a:solidFill>
                  <a:srgbClr val="FF0000"/>
                </a:solidFill>
              </a:rPr>
              <a:t>Binding to presynaptic opioid receptors coupled to </a:t>
            </a:r>
            <a:r>
              <a:rPr lang="en-US" sz="2800" b="1" dirty="0" err="1">
                <a:solidFill>
                  <a:srgbClr val="FF0000"/>
                </a:solidFill>
              </a:rPr>
              <a:t>Gi</a:t>
            </a:r>
            <a:r>
              <a:rPr lang="en-US" sz="2800" b="1" dirty="0">
                <a:solidFill>
                  <a:srgbClr val="FF0000"/>
                </a:solidFill>
              </a:rPr>
              <a:t> </a:t>
            </a:r>
            <a:r>
              <a:rPr lang="en-US" sz="2800" b="1" dirty="0">
                <a:solidFill>
                  <a:srgbClr val="FF0000"/>
                </a:solidFill>
                <a:sym typeface="Wingdings 3"/>
              </a:rPr>
              <a:t>  AC &amp; </a:t>
            </a:r>
            <a:r>
              <a:rPr lang="en-US" sz="2800" b="1" dirty="0" err="1">
                <a:solidFill>
                  <a:srgbClr val="FF0000"/>
                </a:solidFill>
                <a:sym typeface="Wingdings 3"/>
              </a:rPr>
              <a:t>cAMP</a:t>
            </a:r>
            <a:r>
              <a:rPr lang="en-US" sz="2800" b="1" dirty="0">
                <a:solidFill>
                  <a:srgbClr val="FF0000"/>
                </a:solidFill>
                <a:sym typeface="Wingdings 3"/>
              </a:rPr>
              <a:t>   voltage-gated  Ca</a:t>
            </a:r>
            <a:r>
              <a:rPr lang="en-US" sz="2800" b="1" baseline="30000" dirty="0">
                <a:solidFill>
                  <a:srgbClr val="FF0000"/>
                </a:solidFill>
                <a:sym typeface="Wingdings 3"/>
              </a:rPr>
              <a:t>2+ </a:t>
            </a:r>
            <a:r>
              <a:rPr lang="en-US" sz="2800" b="1" dirty="0">
                <a:solidFill>
                  <a:srgbClr val="FF0000"/>
                </a:solidFill>
                <a:sym typeface="Wingdings 3"/>
              </a:rPr>
              <a:t> channels   excitatory transmitter.</a:t>
            </a:r>
          </a:p>
        </p:txBody>
      </p:sp>
      <p:sp>
        <p:nvSpPr>
          <p:cNvPr id="11" name="TextBox 10"/>
          <p:cNvSpPr txBox="1"/>
          <p:nvPr/>
        </p:nvSpPr>
        <p:spPr>
          <a:xfrm>
            <a:off x="1676400" y="659940"/>
            <a:ext cx="47244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b="1" dirty="0">
                <a:solidFill>
                  <a:srgbClr val="FF0000"/>
                </a:solidFill>
                <a:latin typeface="Algerian" pitchFamily="82" charset="0"/>
              </a:rPr>
              <a:t>Mechanism of action</a:t>
            </a:r>
          </a:p>
        </p:txBody>
      </p:sp>
      <p:pic>
        <p:nvPicPr>
          <p:cNvPr id="7" name="Picture 6"/>
          <p:cNvPicPr>
            <a:picLocks noChangeAspect="1"/>
          </p:cNvPicPr>
          <p:nvPr/>
        </p:nvPicPr>
        <p:blipFill>
          <a:blip r:embed="rId4" cstate="print"/>
          <a:stretch>
            <a:fillRect/>
          </a:stretch>
        </p:blipFill>
        <p:spPr>
          <a:xfrm>
            <a:off x="5898716" y="3429000"/>
            <a:ext cx="3254383" cy="2677657"/>
          </a:xfrm>
          <a:prstGeom prst="rect">
            <a:avLst/>
          </a:prstGeom>
        </p:spPr>
      </p:pic>
      <p:sp>
        <p:nvSpPr>
          <p:cNvPr id="2" name="Slide Number Placeholder 1"/>
          <p:cNvSpPr>
            <a:spLocks noGrp="1"/>
          </p:cNvSpPr>
          <p:nvPr>
            <p:ph type="sldNum" sz="quarter" idx="12"/>
          </p:nvPr>
        </p:nvSpPr>
        <p:spPr>
          <a:xfrm>
            <a:off x="8534400" y="6298525"/>
            <a:ext cx="457200" cy="457200"/>
          </a:xfrm>
        </p:spPr>
        <p:txBody>
          <a:bodyPr/>
          <a:lstStyle/>
          <a:p>
            <a:fld id="{BAA4A77B-8027-4AFF-88A0-06BCA981BA0C}" type="slidenum">
              <a:rPr lang="en-US" smtClean="0"/>
              <a:pPr/>
              <a:t>12</a:t>
            </a:fld>
            <a:endParaRPr lang="en-US"/>
          </a:p>
        </p:txBody>
      </p:sp>
    </p:spTree>
    <p:extLst>
      <p:ext uri="{BB962C8B-B14F-4D97-AF65-F5344CB8AC3E}">
        <p14:creationId xmlns:p14="http://schemas.microsoft.com/office/powerpoint/2010/main" val="240945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3656465" y="1676400"/>
            <a:ext cx="2286000" cy="1766888"/>
          </a:xfrm>
          <a:prstGeom prst="rect">
            <a:avLst/>
          </a:prstGeom>
          <a:noFill/>
          <a:ln w="12700">
            <a:noFill/>
            <a:miter lim="800000"/>
            <a:headEnd type="none" w="sm" len="sm"/>
            <a:tailEnd type="none" w="sm" len="sm"/>
          </a:ln>
          <a:effectLst/>
        </p:spPr>
      </p:pic>
      <p:sp>
        <p:nvSpPr>
          <p:cNvPr id="7" name="TextBox 6"/>
          <p:cNvSpPr txBox="1"/>
          <p:nvPr/>
        </p:nvSpPr>
        <p:spPr>
          <a:xfrm>
            <a:off x="76201" y="2895600"/>
            <a:ext cx="4114799"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342900">
              <a:lnSpc>
                <a:spcPts val="2600"/>
              </a:lnSpc>
              <a:spcBef>
                <a:spcPts val="200"/>
              </a:spcBef>
              <a:defRPr/>
            </a:pPr>
            <a:r>
              <a:rPr lang="en-US" sz="2800" dirty="0">
                <a:solidFill>
                  <a:srgbClr val="FF0000"/>
                </a:solidFill>
              </a:rPr>
              <a:t>Depression of cough reflexes</a:t>
            </a:r>
          </a:p>
        </p:txBody>
      </p:sp>
      <p:sp>
        <p:nvSpPr>
          <p:cNvPr id="8" name="TextBox 7"/>
          <p:cNvSpPr txBox="1"/>
          <p:nvPr/>
        </p:nvSpPr>
        <p:spPr>
          <a:xfrm>
            <a:off x="76200" y="2286000"/>
            <a:ext cx="3276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Respiratory depression</a:t>
            </a:r>
            <a:endParaRPr lang="en-US" sz="2800" dirty="0">
              <a:solidFill>
                <a:srgbClr val="FF0000"/>
              </a:solidFill>
              <a:latin typeface="Algerian" pitchFamily="82" charset="0"/>
            </a:endParaRPr>
          </a:p>
        </p:txBody>
      </p:sp>
      <p:sp>
        <p:nvSpPr>
          <p:cNvPr id="9" name="TextBox 8"/>
          <p:cNvSpPr txBox="1"/>
          <p:nvPr/>
        </p:nvSpPr>
        <p:spPr>
          <a:xfrm>
            <a:off x="76200" y="1676400"/>
            <a:ext cx="31242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Euphoria &amp; sedation</a:t>
            </a:r>
          </a:p>
        </p:txBody>
      </p:sp>
      <p:sp>
        <p:nvSpPr>
          <p:cNvPr id="10" name="TextBox 9"/>
          <p:cNvSpPr txBox="1"/>
          <p:nvPr/>
        </p:nvSpPr>
        <p:spPr>
          <a:xfrm>
            <a:off x="76200" y="1143000"/>
            <a:ext cx="4800600"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342900">
              <a:lnSpc>
                <a:spcPts val="2600"/>
              </a:lnSpc>
              <a:spcBef>
                <a:spcPts val="200"/>
              </a:spcBef>
              <a:defRPr/>
            </a:pPr>
            <a:r>
              <a:rPr lang="en-US" sz="2800" dirty="0">
                <a:solidFill>
                  <a:srgbClr val="FF0000"/>
                </a:solidFill>
              </a:rPr>
              <a:t>Analgesia [in acute &amp; chronic pain</a:t>
            </a:r>
            <a:r>
              <a:rPr lang="en-US" sz="2800" b="1" dirty="0">
                <a:solidFill>
                  <a:srgbClr val="FF0000"/>
                </a:solidFill>
              </a:rPr>
              <a:t>]</a:t>
            </a:r>
          </a:p>
        </p:txBody>
      </p:sp>
      <p:sp>
        <p:nvSpPr>
          <p:cNvPr id="11" name="TextBox 10"/>
          <p:cNvSpPr txBox="1"/>
          <p:nvPr/>
        </p:nvSpPr>
        <p:spPr>
          <a:xfrm>
            <a:off x="246888" y="191513"/>
            <a:ext cx="86106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err="1">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Pharmacodynamic</a:t>
            </a: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 Actions of Morphine</a:t>
            </a:r>
            <a:endParaRPr lang="en-US" sz="3200" dirty="0">
              <a:solidFill>
                <a:srgbClr val="FF0000"/>
              </a:solidFill>
              <a:latin typeface="Algerian" pitchFamily="82" charset="0"/>
            </a:endParaRPr>
          </a:p>
        </p:txBody>
      </p:sp>
      <p:sp>
        <p:nvSpPr>
          <p:cNvPr id="14" name="TextBox 13"/>
          <p:cNvSpPr txBox="1"/>
          <p:nvPr/>
        </p:nvSpPr>
        <p:spPr>
          <a:xfrm>
            <a:off x="76201" y="3429000"/>
            <a:ext cx="4419600"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342900">
              <a:lnSpc>
                <a:spcPts val="2600"/>
              </a:lnSpc>
              <a:spcBef>
                <a:spcPts val="200"/>
              </a:spcBef>
            </a:pPr>
            <a:r>
              <a:rPr lang="en-US" sz="2800" dirty="0">
                <a:solidFill>
                  <a:srgbClr val="FF0000"/>
                </a:solidFill>
              </a:rPr>
              <a:t>Nausea &amp; vomiting</a:t>
            </a:r>
            <a:r>
              <a:rPr lang="en-US" sz="2800" dirty="0">
                <a:solidFill>
                  <a:srgbClr val="FF0000"/>
                </a:solidFill>
                <a:sym typeface="Symbol" pitchFamily="18" charset="2"/>
              </a:rPr>
              <a:t>  CRTZ</a:t>
            </a:r>
            <a:endParaRPr lang="en-US" sz="2800" dirty="0">
              <a:solidFill>
                <a:srgbClr val="FF0000"/>
              </a:solidFill>
            </a:endParaRPr>
          </a:p>
        </p:txBody>
      </p:sp>
      <p:sp>
        <p:nvSpPr>
          <p:cNvPr id="12" name="TextBox 11"/>
          <p:cNvSpPr txBox="1"/>
          <p:nvPr/>
        </p:nvSpPr>
        <p:spPr>
          <a:xfrm>
            <a:off x="76200" y="3962400"/>
            <a:ext cx="4800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Pin point pupil (</a:t>
            </a:r>
            <a:r>
              <a:rPr lang="en-US" sz="2800" dirty="0" err="1">
                <a:solidFill>
                  <a:srgbClr val="FF0000"/>
                </a:solidFill>
              </a:rPr>
              <a:t>miosis</a:t>
            </a:r>
            <a:r>
              <a:rPr lang="en-US" sz="2800" dirty="0">
                <a:solidFill>
                  <a:srgbClr val="FF0000"/>
                </a:solidFill>
              </a:rPr>
              <a:t>)</a:t>
            </a:r>
            <a:endParaRPr lang="en-US" sz="2800" dirty="0">
              <a:solidFill>
                <a:srgbClr val="FF0000"/>
              </a:solidFill>
              <a:latin typeface="Algerian" pitchFamily="82" charset="0"/>
            </a:endParaRPr>
          </a:p>
        </p:txBody>
      </p:sp>
      <p:sp>
        <p:nvSpPr>
          <p:cNvPr id="16" name="TextBox 15"/>
          <p:cNvSpPr txBox="1"/>
          <p:nvPr/>
        </p:nvSpPr>
        <p:spPr>
          <a:xfrm>
            <a:off x="76200" y="4572000"/>
            <a:ext cx="47244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Releases histamine from mast cells</a:t>
            </a:r>
            <a:endParaRPr lang="en-US" sz="2800" dirty="0">
              <a:solidFill>
                <a:srgbClr val="FF0000"/>
              </a:solidFill>
              <a:latin typeface="Algerian" pitchFamily="82" charset="0"/>
            </a:endParaRPr>
          </a:p>
        </p:txBody>
      </p:sp>
      <p:pic>
        <p:nvPicPr>
          <p:cNvPr id="15" name="Picture 4"/>
          <p:cNvPicPr>
            <a:picLocks noChangeAspect="1" noChangeArrowheads="1"/>
          </p:cNvPicPr>
          <p:nvPr/>
        </p:nvPicPr>
        <p:blipFill>
          <a:blip r:embed="rId4" cstate="print"/>
          <a:srcRect/>
          <a:stretch>
            <a:fillRect/>
          </a:stretch>
        </p:blipFill>
        <p:spPr bwMode="auto">
          <a:xfrm>
            <a:off x="5562600" y="1219200"/>
            <a:ext cx="3429000" cy="4191000"/>
          </a:xfrm>
          <a:prstGeom prst="rect">
            <a:avLst/>
          </a:prstGeom>
          <a:noFill/>
          <a:ln w="9525">
            <a:noFill/>
            <a:miter lim="800000"/>
            <a:headEnd/>
            <a:tailEnd/>
          </a:ln>
          <a:effectLst/>
        </p:spPr>
      </p:pic>
      <p:sp>
        <p:nvSpPr>
          <p:cNvPr id="13" name="TextBox 12"/>
          <p:cNvSpPr txBox="1"/>
          <p:nvPr/>
        </p:nvSpPr>
        <p:spPr>
          <a:xfrm>
            <a:off x="76199" y="5181600"/>
            <a:ext cx="8560961" cy="147732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342900">
              <a:lnSpc>
                <a:spcPts val="2600"/>
              </a:lnSpc>
              <a:spcBef>
                <a:spcPts val="200"/>
              </a:spcBef>
              <a:defRPr/>
            </a:pPr>
            <a:r>
              <a:rPr lang="en-US" sz="2800" dirty="0">
                <a:solidFill>
                  <a:srgbClr val="FF0000"/>
                </a:solidFill>
              </a:rPr>
              <a:t>Effects on GIT:-</a:t>
            </a:r>
            <a:r>
              <a:rPr lang="en-US" sz="2800" dirty="0">
                <a:solidFill>
                  <a:srgbClr val="FF0000"/>
                </a:solidFill>
                <a:sym typeface="Symbol" pitchFamily="18" charset="2"/>
              </a:rPr>
              <a:t>in tone  motility  severe constipation. </a:t>
            </a:r>
          </a:p>
          <a:p>
            <a:pPr lvl="0" indent="-342900">
              <a:lnSpc>
                <a:spcPts val="2600"/>
              </a:lnSpc>
              <a:spcBef>
                <a:spcPts val="200"/>
              </a:spcBef>
              <a:defRPr/>
            </a:pPr>
            <a:r>
              <a:rPr lang="en-US" sz="2800" dirty="0">
                <a:solidFill>
                  <a:srgbClr val="FF0000"/>
                </a:solidFill>
                <a:sym typeface="Symbol" pitchFamily="18" charset="2"/>
              </a:rPr>
              <a:t>Constriction of biliary sphincter  pressure in the biliary tract &amp; biliary colic.</a:t>
            </a:r>
          </a:p>
          <a:p>
            <a:pPr lvl="0" indent="-342900">
              <a:lnSpc>
                <a:spcPts val="2600"/>
              </a:lnSpc>
              <a:spcBef>
                <a:spcPts val="200"/>
              </a:spcBef>
              <a:defRPr/>
            </a:pPr>
            <a:r>
              <a:rPr lang="en-US" sz="2800" dirty="0">
                <a:solidFill>
                  <a:srgbClr val="FF0000"/>
                </a:solidFill>
                <a:sym typeface="Symbol" pitchFamily="18" charset="2"/>
              </a:rPr>
              <a:t>Depress renal function &amp; contract gall bladder .</a:t>
            </a:r>
          </a:p>
        </p:txBody>
      </p:sp>
      <p:sp>
        <p:nvSpPr>
          <p:cNvPr id="2" name="Slide Number Placeholder 1"/>
          <p:cNvSpPr>
            <a:spLocks noGrp="1"/>
          </p:cNvSpPr>
          <p:nvPr>
            <p:ph type="sldNum" sz="quarter" idx="12"/>
          </p:nvPr>
        </p:nvSpPr>
        <p:spPr>
          <a:xfrm>
            <a:off x="8637161" y="6277928"/>
            <a:ext cx="457200" cy="457200"/>
          </a:xfrm>
        </p:spPr>
        <p:txBody>
          <a:bodyPr/>
          <a:lstStyle/>
          <a:p>
            <a:fld id="{BAA4A77B-8027-4AFF-88A0-06BCA981BA0C}" type="slidenum">
              <a:rPr lang="en-US" smtClean="0"/>
              <a:pPr/>
              <a:t>13</a:t>
            </a:fld>
            <a:endParaRPr lang="en-US"/>
          </a:p>
        </p:txBody>
      </p:sp>
    </p:spTree>
    <p:extLst>
      <p:ext uri="{BB962C8B-B14F-4D97-AF65-F5344CB8AC3E}">
        <p14:creationId xmlns:p14="http://schemas.microsoft.com/office/powerpoint/2010/main" val="221269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nodeType="clickEffect">
                                  <p:stCondLst>
                                    <p:cond delay="0"/>
                                  </p:stCondLst>
                                  <p:childTnLst>
                                    <p:animEffect transition="out" filter="box(in)">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2" grpId="0" animBg="1"/>
      <p:bldP spid="16"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6096000"/>
            <a:ext cx="87630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r>
              <a:rPr lang="en-US" sz="2800" dirty="0">
                <a:solidFill>
                  <a:srgbClr val="FF0000"/>
                </a:solidFill>
                <a:uFill>
                  <a:solidFill>
                    <a:srgbClr val="FF0000"/>
                  </a:solidFill>
                </a:uFill>
              </a:rPr>
              <a:t>Psychological dependence </a:t>
            </a:r>
            <a:r>
              <a:rPr lang="en-US" sz="2800" dirty="0">
                <a:solidFill>
                  <a:srgbClr val="FF0000"/>
                </a:solidFill>
              </a:rPr>
              <a:t>lasting for months / years</a:t>
            </a:r>
            <a:r>
              <a:rPr lang="en-US" sz="2800" dirty="0">
                <a:solidFill>
                  <a:srgbClr val="FF0000"/>
                </a:solidFill>
                <a:sym typeface="Symbol" pitchFamily="18" charset="2"/>
              </a:rPr>
              <a:t> </a:t>
            </a:r>
            <a:r>
              <a:rPr lang="en-US" sz="2800" dirty="0">
                <a:solidFill>
                  <a:srgbClr val="FF0000"/>
                </a:solidFill>
              </a:rPr>
              <a:t> craving </a:t>
            </a:r>
          </a:p>
        </p:txBody>
      </p:sp>
      <p:sp>
        <p:nvSpPr>
          <p:cNvPr id="9" name="TextBox 8"/>
          <p:cNvSpPr txBox="1"/>
          <p:nvPr/>
        </p:nvSpPr>
        <p:spPr>
          <a:xfrm>
            <a:off x="133349" y="4895671"/>
            <a:ext cx="5867401" cy="1200329"/>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400" b="1" dirty="0">
                <a:solidFill>
                  <a:srgbClr val="FF0000"/>
                </a:solidFill>
              </a:rPr>
              <a:t>Lasting for a few days (8-10 days) in form of </a:t>
            </a:r>
            <a:r>
              <a:rPr lang="en-US" sz="2400" b="1" dirty="0">
                <a:solidFill>
                  <a:srgbClr val="FF0000"/>
                </a:solidFill>
                <a:sym typeface="Symbol" pitchFamily="18" charset="2"/>
              </a:rPr>
              <a:t> </a:t>
            </a:r>
            <a:r>
              <a:rPr lang="en-US" sz="2400" b="1" dirty="0">
                <a:solidFill>
                  <a:srgbClr val="FF0000"/>
                </a:solidFill>
              </a:rPr>
              <a:t>body ache, insomnia, diarrhea, gooseflesh, lacrimation</a:t>
            </a:r>
            <a:endParaRPr lang="en-US" sz="2400" dirty="0">
              <a:solidFill>
                <a:srgbClr val="FF0000"/>
              </a:solidFill>
              <a:latin typeface="Algerian" pitchFamily="82" charset="0"/>
            </a:endParaRPr>
          </a:p>
        </p:txBody>
      </p:sp>
      <p:sp>
        <p:nvSpPr>
          <p:cNvPr id="10" name="TextBox 9"/>
          <p:cNvSpPr txBox="1"/>
          <p:nvPr/>
        </p:nvSpPr>
        <p:spPr>
          <a:xfrm>
            <a:off x="152400" y="3681947"/>
            <a:ext cx="5791200" cy="1200329"/>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400" b="1" dirty="0">
                <a:solidFill>
                  <a:srgbClr val="FF0000"/>
                </a:solidFill>
                <a:uFill>
                  <a:solidFill>
                    <a:srgbClr val="FF0000"/>
                  </a:solidFill>
                </a:uFill>
              </a:rPr>
              <a:t>Physical dependence (abstinence) </a:t>
            </a:r>
          </a:p>
          <a:p>
            <a:pPr lvl="0"/>
            <a:r>
              <a:rPr lang="en-US" sz="2400" b="1" spc="-40" dirty="0">
                <a:solidFill>
                  <a:srgbClr val="FF0000"/>
                </a:solidFill>
              </a:rPr>
              <a:t>Withdrawal manifes</a:t>
            </a:r>
            <a:r>
              <a:rPr lang="en-US" sz="2400" b="1" dirty="0">
                <a:solidFill>
                  <a:srgbClr val="FF0000"/>
                </a:solidFill>
              </a:rPr>
              <a:t>tations develops upon stoppage.</a:t>
            </a:r>
            <a:endParaRPr lang="en-US" sz="2400" dirty="0">
              <a:solidFill>
                <a:srgbClr val="FF0000"/>
              </a:solidFill>
              <a:latin typeface="Algerian" pitchFamily="82" charset="0"/>
            </a:endParaRPr>
          </a:p>
        </p:txBody>
      </p:sp>
      <p:sp>
        <p:nvSpPr>
          <p:cNvPr id="11" name="TextBox 10"/>
          <p:cNvSpPr txBox="1"/>
          <p:nvPr/>
        </p:nvSpPr>
        <p:spPr>
          <a:xfrm>
            <a:off x="2949054" y="589618"/>
            <a:ext cx="54864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spc="-40" dirty="0">
                <a:solidFill>
                  <a:srgbClr val="FF0000"/>
                </a:solidFill>
                <a:latin typeface="Algerian" panose="04020705040A02060702" pitchFamily="82" charset="0"/>
              </a:rPr>
              <a:t>TOLERANCE &amp; DEPENDENCE</a:t>
            </a:r>
            <a:endParaRPr lang="en-US" sz="3200" dirty="0">
              <a:solidFill>
                <a:srgbClr val="FF0000"/>
              </a:solidFill>
              <a:latin typeface="Algerian" pitchFamily="82" charset="0"/>
            </a:endParaRPr>
          </a:p>
        </p:txBody>
      </p:sp>
      <p:pic>
        <p:nvPicPr>
          <p:cNvPr id="14" name="Picture 5" descr="bxp271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1" y="1818620"/>
            <a:ext cx="29718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TextBox 17"/>
          <p:cNvSpPr txBox="1"/>
          <p:nvPr/>
        </p:nvSpPr>
        <p:spPr>
          <a:xfrm>
            <a:off x="221776" y="2217003"/>
            <a:ext cx="5840709" cy="83099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r>
              <a:rPr lang="en-US" sz="2400" b="1" dirty="0">
                <a:solidFill>
                  <a:srgbClr val="FF0000"/>
                </a:solidFill>
                <a:uFill>
                  <a:solidFill>
                    <a:srgbClr val="FF0000"/>
                  </a:solidFill>
                </a:uFill>
              </a:rPr>
              <a:t>Tolerance develops to respiratory depression, analgesia, euphoria &amp; sedation</a:t>
            </a:r>
            <a:endParaRPr lang="en-US" sz="2400" b="1" dirty="0">
              <a:solidFill>
                <a:srgbClr val="FF0000"/>
              </a:solidFill>
            </a:endParaRPr>
          </a:p>
        </p:txBody>
      </p:sp>
      <p:sp>
        <p:nvSpPr>
          <p:cNvPr id="19" name="TextBox 18"/>
          <p:cNvSpPr txBox="1"/>
          <p:nvPr/>
        </p:nvSpPr>
        <p:spPr>
          <a:xfrm>
            <a:off x="228600" y="1355812"/>
            <a:ext cx="5791200" cy="83099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GB" sz="2400" b="1" dirty="0">
                <a:solidFill>
                  <a:srgbClr val="FF0000"/>
                </a:solidFill>
                <a:uFill>
                  <a:solidFill>
                    <a:srgbClr val="FF0000"/>
                  </a:solidFill>
                </a:uFill>
              </a:rPr>
              <a:t>Tolerance occurs rapidly with </a:t>
            </a:r>
            <a:r>
              <a:rPr lang="en-GB" sz="2400" b="1" dirty="0" err="1">
                <a:solidFill>
                  <a:srgbClr val="FF0000"/>
                </a:solidFill>
                <a:uFill>
                  <a:solidFill>
                    <a:srgbClr val="FF0000"/>
                  </a:solidFill>
                </a:uFill>
              </a:rPr>
              <a:t>opioids</a:t>
            </a:r>
            <a:r>
              <a:rPr lang="en-GB" sz="2400" b="1" dirty="0">
                <a:solidFill>
                  <a:srgbClr val="FF0000"/>
                </a:solidFill>
                <a:uFill>
                  <a:solidFill>
                    <a:srgbClr val="FF0000"/>
                  </a:solidFill>
                </a:uFill>
              </a:rPr>
              <a:t> (with morphine 12–24 hours)</a:t>
            </a:r>
            <a:endParaRPr lang="en-US" sz="2400" b="1" dirty="0">
              <a:solidFill>
                <a:srgbClr val="FF0000"/>
              </a:solidFill>
              <a:uFill>
                <a:solidFill>
                  <a:srgbClr val="FF0000"/>
                </a:solidFill>
              </a:uFill>
            </a:endParaRPr>
          </a:p>
        </p:txBody>
      </p:sp>
      <p:sp>
        <p:nvSpPr>
          <p:cNvPr id="20" name="TextBox 19"/>
          <p:cNvSpPr txBox="1"/>
          <p:nvPr/>
        </p:nvSpPr>
        <p:spPr>
          <a:xfrm>
            <a:off x="152400" y="3072825"/>
            <a:ext cx="28194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b="1" spc="-40" dirty="0">
                <a:solidFill>
                  <a:srgbClr val="FF0000"/>
                </a:solidFill>
                <a:latin typeface="Algerian" panose="04020705040A02060702" pitchFamily="82" charset="0"/>
              </a:rPr>
              <a:t>DEPENDENCE</a:t>
            </a:r>
            <a:endParaRPr lang="en-US" sz="3200" dirty="0">
              <a:solidFill>
                <a:srgbClr val="FF0000"/>
              </a:solidFill>
              <a:latin typeface="Algerian" pitchFamily="82" charset="0"/>
            </a:endParaRPr>
          </a:p>
        </p:txBody>
      </p:sp>
      <p:sp>
        <p:nvSpPr>
          <p:cNvPr id="21" name="TextBox 20"/>
          <p:cNvSpPr txBox="1"/>
          <p:nvPr/>
        </p:nvSpPr>
        <p:spPr>
          <a:xfrm>
            <a:off x="250209" y="763834"/>
            <a:ext cx="25146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b="1" spc="-40" dirty="0">
                <a:solidFill>
                  <a:srgbClr val="FF0000"/>
                </a:solidFill>
                <a:latin typeface="Algerian" panose="04020705040A02060702" pitchFamily="82" charset="0"/>
              </a:rPr>
              <a:t>TOLERANCE</a:t>
            </a:r>
            <a:endParaRPr lang="en-US" sz="3200" dirty="0">
              <a:solidFill>
                <a:srgbClr val="FF0000"/>
              </a:solidFill>
              <a:latin typeface="Algerian" pitchFamily="82" charset="0"/>
            </a:endParaRPr>
          </a:p>
        </p:txBody>
      </p:sp>
      <p:sp>
        <p:nvSpPr>
          <p:cNvPr id="29698" name="AutoShape 2" descr="Image result for goose flesh"/>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Image result for goose flesh"/>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2" name="Picture 6" descr="http://images.wisegeek.com/close-view-of-goosebumps.jpg">
            <a:hlinkClick r:id="rId4"/>
          </p:cNvPr>
          <p:cNvPicPr>
            <a:picLocks noChangeAspect="1" noChangeArrowheads="1"/>
          </p:cNvPicPr>
          <p:nvPr/>
        </p:nvPicPr>
        <p:blipFill>
          <a:blip r:embed="rId5" cstate="print"/>
          <a:srcRect/>
          <a:stretch>
            <a:fillRect/>
          </a:stretch>
        </p:blipFill>
        <p:spPr bwMode="auto">
          <a:xfrm>
            <a:off x="6858000" y="1355812"/>
            <a:ext cx="1657350" cy="1143000"/>
          </a:xfrm>
          <a:prstGeom prst="rect">
            <a:avLst/>
          </a:prstGeom>
          <a:noFill/>
        </p:spPr>
      </p:pic>
      <p:sp>
        <p:nvSpPr>
          <p:cNvPr id="2" name="Slide Number Placeholder 1"/>
          <p:cNvSpPr>
            <a:spLocks noGrp="1"/>
          </p:cNvSpPr>
          <p:nvPr>
            <p:ph type="sldNum" sz="quarter" idx="12"/>
          </p:nvPr>
        </p:nvSpPr>
        <p:spPr>
          <a:xfrm>
            <a:off x="8686800" y="6248400"/>
            <a:ext cx="457200" cy="457200"/>
          </a:xfrm>
        </p:spPr>
        <p:txBody>
          <a:bodyPr/>
          <a:lstStyle/>
          <a:p>
            <a:fld id="{BAA4A77B-8027-4AFF-88A0-06BCA981BA0C}" type="slidenum">
              <a:rPr lang="en-US" smtClean="0"/>
              <a:pPr/>
              <a:t>14</a:t>
            </a:fld>
            <a:endParaRPr lang="en-US"/>
          </a:p>
        </p:txBody>
      </p:sp>
      <p:sp>
        <p:nvSpPr>
          <p:cNvPr id="15" name="TextBox 14"/>
          <p:cNvSpPr txBox="1"/>
          <p:nvPr/>
        </p:nvSpPr>
        <p:spPr>
          <a:xfrm>
            <a:off x="181535" y="212129"/>
            <a:ext cx="2590800" cy="47032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lnSpc>
                <a:spcPts val="2900"/>
              </a:lnSpc>
              <a:defRPr/>
            </a:pP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Symbol" pitchFamily="18" charset="2"/>
              </a:rPr>
              <a:t>Morphine</a:t>
            </a:r>
            <a:endPar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endParaRPr>
          </a:p>
        </p:txBody>
      </p:sp>
    </p:spTree>
    <p:extLst>
      <p:ext uri="{BB962C8B-B14F-4D97-AF65-F5344CB8AC3E}">
        <p14:creationId xmlns:p14="http://schemas.microsoft.com/office/powerpoint/2010/main" val="196950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4" dur="1000" fill="hold"/>
                                        <p:tgtEl>
                                          <p:spTgt spid="19"/>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6" dur="1000" fill="hold"/>
                                        <p:tgtEl>
                                          <p:spTgt spid="1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grpId="1" nodeType="clickEffect">
                                  <p:stCondLst>
                                    <p:cond delay="0"/>
                                  </p:stCondLst>
                                  <p:childTnLst>
                                    <p:animEffect transition="out" filter="box(in)">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par>
                                <p:cTn id="36" presetID="4" presetClass="exit" presetSubtype="16" fill="hold" grpId="1" nodeType="withEffect">
                                  <p:stCondLst>
                                    <p:cond delay="0"/>
                                  </p:stCondLst>
                                  <p:childTnLst>
                                    <p:animEffect transition="out" filter="box(in)">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70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8" grpId="0" animBg="1"/>
      <p:bldP spid="18" grpId="1" animBg="1"/>
      <p:bldP spid="19" grpId="0" animBg="1"/>
      <p:bldP spid="19" grpId="1"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2260658"/>
            <a:ext cx="4953000" cy="1981953"/>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lnSpc>
                <a:spcPts val="2900"/>
              </a:lnSpc>
              <a:defRPr/>
            </a:pPr>
            <a:r>
              <a:rPr lang="en-US" sz="3200" dirty="0">
                <a:solidFill>
                  <a:srgbClr val="FF0000"/>
                </a:solidFill>
              </a:rPr>
              <a:t>It is slowly &amp; erratically absorbed orally (bioavailability 20-40%). </a:t>
            </a:r>
          </a:p>
          <a:p>
            <a:pPr lvl="0" indent="-342900">
              <a:lnSpc>
                <a:spcPts val="2900"/>
              </a:lnSpc>
              <a:defRPr/>
            </a:pPr>
            <a:r>
              <a:rPr lang="en-US" sz="3200" dirty="0">
                <a:solidFill>
                  <a:srgbClr val="FF0000"/>
                </a:solidFill>
              </a:rPr>
              <a:t>-Medically given by SC, IM or IV injection.</a:t>
            </a:r>
            <a:endParaRPr lang="en-US" sz="3200" dirty="0">
              <a:solidFill>
                <a:srgbClr val="FF0000"/>
              </a:solidFill>
              <a:latin typeface="Algerian" pitchFamily="82" charset="0"/>
            </a:endParaRPr>
          </a:p>
        </p:txBody>
      </p:sp>
      <p:sp>
        <p:nvSpPr>
          <p:cNvPr id="10" name="TextBox 9"/>
          <p:cNvSpPr txBox="1"/>
          <p:nvPr/>
        </p:nvSpPr>
        <p:spPr>
          <a:xfrm>
            <a:off x="533400" y="1651382"/>
            <a:ext cx="1676400" cy="47897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lnSpc>
                <a:spcPts val="2900"/>
              </a:lnSpc>
              <a:defRPr/>
            </a:pPr>
            <a:r>
              <a:rPr lang="en-US" sz="2800" dirty="0">
                <a:solidFill>
                  <a:srgbClr val="FF0000"/>
                </a:solidFill>
              </a:rPr>
              <a:t>t ½ is 2-3h </a:t>
            </a:r>
          </a:p>
        </p:txBody>
      </p:sp>
      <p:sp>
        <p:nvSpPr>
          <p:cNvPr id="11" name="TextBox 10"/>
          <p:cNvSpPr txBox="1"/>
          <p:nvPr/>
        </p:nvSpPr>
        <p:spPr>
          <a:xfrm>
            <a:off x="2209800" y="659940"/>
            <a:ext cx="41910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b="1" dirty="0">
                <a:ln w="12700">
                  <a:solidFill>
                    <a:schemeClr val="tx2">
                      <a:satMod val="155000"/>
                    </a:schemeClr>
                  </a:solidFill>
                  <a:prstDash val="solid"/>
                </a:ln>
                <a:solidFill>
                  <a:srgbClr val="FF0000"/>
                </a:solidFill>
                <a:effectLst>
                  <a:glow rad="63500">
                    <a:srgbClr val="66FFFF">
                      <a:alpha val="40000"/>
                    </a:srgbClr>
                  </a:glow>
                  <a:reflection blurRad="6350" stA="55000" endA="300" endPos="45500" dir="5400000" sy="-100000" algn="bl" rotWithShape="0"/>
                </a:effectLst>
                <a:latin typeface="Algerian" panose="04020705040A02060702" pitchFamily="82" charset="0"/>
                <a:sym typeface="Wingdings 3"/>
              </a:rPr>
              <a:t>Pharmacokinetics</a:t>
            </a:r>
            <a:endParaRPr lang="en-US" sz="3200" dirty="0">
              <a:solidFill>
                <a:srgbClr val="FF0000"/>
              </a:solidFill>
              <a:effectLst>
                <a:glow rad="63500">
                  <a:srgbClr val="66FFFF">
                    <a:alpha val="40000"/>
                  </a:srgbClr>
                </a:glow>
                <a:reflection blurRad="6350" stA="55000" endA="300" endPos="45500" dir="5400000" sy="-100000" algn="bl" rotWithShape="0"/>
              </a:effectLst>
              <a:latin typeface="Algerian" pitchFamily="82" charset="0"/>
            </a:endParaRPr>
          </a:p>
        </p:txBody>
      </p:sp>
      <p:sp>
        <p:nvSpPr>
          <p:cNvPr id="14" name="TextBox 13"/>
          <p:cNvSpPr txBox="1"/>
          <p:nvPr/>
        </p:nvSpPr>
        <p:spPr>
          <a:xfrm>
            <a:off x="219635" y="5358889"/>
            <a:ext cx="5638800" cy="1238159"/>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lnSpc>
                <a:spcPts val="2900"/>
              </a:lnSpc>
              <a:defRPr/>
            </a:pPr>
            <a:r>
              <a:rPr lang="en-US" sz="3200" dirty="0">
                <a:solidFill>
                  <a:srgbClr val="FF0000"/>
                </a:solidFill>
              </a:rPr>
              <a:t>Undergoes </a:t>
            </a:r>
            <a:r>
              <a:rPr lang="en-US" sz="3200" dirty="0" err="1">
                <a:solidFill>
                  <a:srgbClr val="FF0000"/>
                </a:solidFill>
              </a:rPr>
              <a:t>enterohepatic</a:t>
            </a:r>
            <a:r>
              <a:rPr lang="en-US" sz="3200" dirty="0">
                <a:solidFill>
                  <a:srgbClr val="FF0000"/>
                </a:solidFill>
              </a:rPr>
              <a:t> recycling, </a:t>
            </a:r>
          </a:p>
          <a:p>
            <a:pPr lvl="0">
              <a:lnSpc>
                <a:spcPts val="2900"/>
              </a:lnSpc>
              <a:defRPr/>
            </a:pPr>
            <a:r>
              <a:rPr lang="en-US" sz="3200" dirty="0">
                <a:solidFill>
                  <a:srgbClr val="FF0000"/>
                </a:solidFill>
              </a:rPr>
              <a:t>-crosses BBB</a:t>
            </a:r>
          </a:p>
          <a:p>
            <a:pPr lvl="0">
              <a:lnSpc>
                <a:spcPts val="2900"/>
              </a:lnSpc>
              <a:defRPr/>
            </a:pPr>
            <a:r>
              <a:rPr lang="en-US" sz="3200" dirty="0">
                <a:solidFill>
                  <a:srgbClr val="FF0000"/>
                </a:solidFill>
              </a:rPr>
              <a:t>-crosses placenta.</a:t>
            </a:r>
            <a:r>
              <a:rPr lang="en-US" sz="3200" b="1" dirty="0">
                <a:solidFill>
                  <a:srgbClr val="FF0000"/>
                </a:solidFill>
              </a:rPr>
              <a:t> </a:t>
            </a:r>
          </a:p>
        </p:txBody>
      </p:sp>
      <p:sp>
        <p:nvSpPr>
          <p:cNvPr id="8" name="TextBox 7"/>
          <p:cNvSpPr txBox="1"/>
          <p:nvPr/>
        </p:nvSpPr>
        <p:spPr>
          <a:xfrm>
            <a:off x="228600" y="4372910"/>
            <a:ext cx="4572000" cy="850874"/>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lnSpc>
                <a:spcPts val="2900"/>
              </a:lnSpc>
              <a:defRPr/>
            </a:pPr>
            <a:r>
              <a:rPr lang="en-US" sz="3200" dirty="0">
                <a:solidFill>
                  <a:srgbClr val="FF0000"/>
                </a:solidFill>
              </a:rPr>
              <a:t>Metabolized by conjugation with </a:t>
            </a:r>
            <a:r>
              <a:rPr lang="en-US" sz="3200" dirty="0" err="1">
                <a:solidFill>
                  <a:srgbClr val="FF0000"/>
                </a:solidFill>
              </a:rPr>
              <a:t>glucuronic</a:t>
            </a:r>
            <a:r>
              <a:rPr lang="en-US" sz="3200" dirty="0">
                <a:solidFill>
                  <a:srgbClr val="FF0000"/>
                </a:solidFill>
              </a:rPr>
              <a:t> acid</a:t>
            </a:r>
          </a:p>
        </p:txBody>
      </p:sp>
      <p:pic>
        <p:nvPicPr>
          <p:cNvPr id="12" name="Picture 11"/>
          <p:cNvPicPr>
            <a:picLocks noChangeAspect="1" noChangeArrowheads="1"/>
          </p:cNvPicPr>
          <p:nvPr/>
        </p:nvPicPr>
        <p:blipFill>
          <a:blip r:embed="rId3" cstate="print"/>
          <a:srcRect l="8994" t="5680" r="4660" b="69704"/>
          <a:stretch>
            <a:fillRect/>
          </a:stretch>
        </p:blipFill>
        <p:spPr bwMode="auto">
          <a:xfrm>
            <a:off x="5295900" y="3341463"/>
            <a:ext cx="3733800" cy="1949873"/>
          </a:xfrm>
          <a:prstGeom prst="rect">
            <a:avLst/>
          </a:prstGeom>
          <a:noFill/>
          <a:ln w="9525">
            <a:noFill/>
            <a:miter lim="800000"/>
            <a:headEnd/>
            <a:tailEnd/>
          </a:ln>
          <a:effectLst/>
        </p:spPr>
      </p:pic>
      <p:pic>
        <p:nvPicPr>
          <p:cNvPr id="15" name="Picture 4"/>
          <p:cNvPicPr>
            <a:picLocks noChangeAspect="1" noChangeArrowheads="1"/>
          </p:cNvPicPr>
          <p:nvPr/>
        </p:nvPicPr>
        <p:blipFill>
          <a:blip r:embed="rId4" cstate="print"/>
          <a:srcRect/>
          <a:stretch>
            <a:fillRect/>
          </a:stretch>
        </p:blipFill>
        <p:spPr bwMode="auto">
          <a:xfrm>
            <a:off x="6514798" y="59871"/>
            <a:ext cx="2482622" cy="3184838"/>
          </a:xfrm>
          <a:prstGeom prst="rect">
            <a:avLst/>
          </a:prstGeom>
          <a:noFill/>
          <a:ln w="9525">
            <a:noFill/>
            <a:miter lim="800000"/>
            <a:headEnd/>
            <a:tailEnd/>
          </a:ln>
          <a:effectLst/>
        </p:spPr>
      </p:pic>
      <p:sp>
        <p:nvSpPr>
          <p:cNvPr id="2" name="Slide Number Placeholder 1"/>
          <p:cNvSpPr>
            <a:spLocks noGrp="1"/>
          </p:cNvSpPr>
          <p:nvPr>
            <p:ph type="sldNum" sz="quarter" idx="12"/>
          </p:nvPr>
        </p:nvSpPr>
        <p:spPr>
          <a:xfrm>
            <a:off x="8624098" y="6340929"/>
            <a:ext cx="457200" cy="457200"/>
          </a:xfrm>
        </p:spPr>
        <p:txBody>
          <a:bodyPr/>
          <a:lstStyle/>
          <a:p>
            <a:fld id="{BAA4A77B-8027-4AFF-88A0-06BCA981BA0C}" type="slidenum">
              <a:rPr lang="en-US" smtClean="0"/>
              <a:pPr/>
              <a:t>15</a:t>
            </a:fld>
            <a:endParaRPr lang="en-US"/>
          </a:p>
        </p:txBody>
      </p:sp>
      <p:sp>
        <p:nvSpPr>
          <p:cNvPr id="13" name="TextBox 12"/>
          <p:cNvSpPr txBox="1"/>
          <p:nvPr/>
        </p:nvSpPr>
        <p:spPr>
          <a:xfrm>
            <a:off x="228600" y="198081"/>
            <a:ext cx="2590800" cy="47032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lnSpc>
                <a:spcPts val="2900"/>
              </a:lnSpc>
              <a:defRPr/>
            </a:pP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Symbol" pitchFamily="18" charset="2"/>
              </a:rPr>
              <a:t>Morphine</a:t>
            </a:r>
            <a:endPar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endParaRPr>
          </a:p>
        </p:txBody>
      </p:sp>
    </p:spTree>
    <p:extLst>
      <p:ext uri="{BB962C8B-B14F-4D97-AF65-F5344CB8AC3E}">
        <p14:creationId xmlns:p14="http://schemas.microsoft.com/office/powerpoint/2010/main" val="149451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25"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1" dur="1000" fill="hold"/>
                                        <p:tgtEl>
                                          <p:spTgt spid="15"/>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nodeType="clickEffect">
                                  <p:stCondLst>
                                    <p:cond delay="0"/>
                                  </p:stCondLst>
                                  <p:childTnLst>
                                    <p:animEffect transition="out" filter="box(in)">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5989565" y="1858428"/>
            <a:ext cx="3107751" cy="4918501"/>
          </a:xfrm>
          <a:prstGeom prst="rect">
            <a:avLst/>
          </a:prstGeom>
          <a:noFill/>
          <a:ln w="9525">
            <a:noFill/>
            <a:miter lim="800000"/>
            <a:headEnd/>
            <a:tailEnd/>
          </a:ln>
        </p:spPr>
      </p:pic>
      <p:sp>
        <p:nvSpPr>
          <p:cNvPr id="7" name="TextBox 6"/>
          <p:cNvSpPr txBox="1"/>
          <p:nvPr/>
        </p:nvSpPr>
        <p:spPr>
          <a:xfrm>
            <a:off x="161798" y="4511731"/>
            <a:ext cx="5772838" cy="147732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latin typeface="Arial Narrow" pitchFamily="34" charset="0"/>
              </a:rPr>
              <a:t>Non painful conditions e.g. heart failure (to relieve distress)</a:t>
            </a:r>
          </a:p>
        </p:txBody>
      </p:sp>
      <p:sp>
        <p:nvSpPr>
          <p:cNvPr id="8" name="TextBox 7"/>
          <p:cNvSpPr txBox="1"/>
          <p:nvPr/>
        </p:nvSpPr>
        <p:spPr>
          <a:xfrm>
            <a:off x="171334" y="3759420"/>
            <a:ext cx="5100918" cy="697499"/>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latin typeface="Arial Narrow" pitchFamily="34" charset="0"/>
              </a:rPr>
              <a:t>Myocardial ischemia</a:t>
            </a:r>
          </a:p>
        </p:txBody>
      </p:sp>
      <p:sp>
        <p:nvSpPr>
          <p:cNvPr id="9" name="TextBox 8"/>
          <p:cNvSpPr txBox="1"/>
          <p:nvPr/>
        </p:nvSpPr>
        <p:spPr>
          <a:xfrm>
            <a:off x="175816" y="3020263"/>
            <a:ext cx="5105400" cy="697499"/>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latin typeface="Arial Narrow" pitchFamily="34" charset="0"/>
              </a:rPr>
              <a:t>Acute pulmonary edema</a:t>
            </a:r>
          </a:p>
        </p:txBody>
      </p:sp>
      <p:sp>
        <p:nvSpPr>
          <p:cNvPr id="10" name="TextBox 9"/>
          <p:cNvSpPr txBox="1"/>
          <p:nvPr/>
        </p:nvSpPr>
        <p:spPr>
          <a:xfrm>
            <a:off x="175816" y="896112"/>
            <a:ext cx="6086602" cy="2082493"/>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latin typeface="Arial Narrow" pitchFamily="34" charset="0"/>
              </a:rPr>
              <a:t>CONTROL PAIN; cancer pain, severe burns, trauma, Severe visceral pain (not renal/biliary </a:t>
            </a:r>
            <a:r>
              <a:rPr lang="en-US" sz="3000" dirty="0" err="1">
                <a:solidFill>
                  <a:srgbClr val="FF0000"/>
                </a:solidFill>
                <a:latin typeface="Arial Narrow" pitchFamily="34" charset="0"/>
              </a:rPr>
              <a:t>colics</a:t>
            </a:r>
            <a:r>
              <a:rPr lang="en-US" sz="3000" dirty="0">
                <a:solidFill>
                  <a:srgbClr val="FF0000"/>
                </a:solidFill>
                <a:latin typeface="Arial Narrow" pitchFamily="34" charset="0"/>
              </a:rPr>
              <a:t>, acute pancreatitis)</a:t>
            </a:r>
          </a:p>
        </p:txBody>
      </p:sp>
      <p:sp>
        <p:nvSpPr>
          <p:cNvPr id="11" name="TextBox 10"/>
          <p:cNvSpPr txBox="1"/>
          <p:nvPr/>
        </p:nvSpPr>
        <p:spPr>
          <a:xfrm>
            <a:off x="3429000" y="190347"/>
            <a:ext cx="4486836"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Clinical Indications</a:t>
            </a:r>
            <a:endParaRPr lang="en-US" sz="3200" dirty="0">
              <a:solidFill>
                <a:srgbClr val="FF0000"/>
              </a:solidFill>
              <a:latin typeface="Algerian" pitchFamily="82" charset="0"/>
            </a:endParaRPr>
          </a:p>
        </p:txBody>
      </p:sp>
      <p:sp>
        <p:nvSpPr>
          <p:cNvPr id="14" name="TextBox 13"/>
          <p:cNvSpPr txBox="1"/>
          <p:nvPr/>
        </p:nvSpPr>
        <p:spPr>
          <a:xfrm>
            <a:off x="171334" y="6043871"/>
            <a:ext cx="5220133" cy="697499"/>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latin typeface="Arial Narrow" pitchFamily="34" charset="0"/>
              </a:rPr>
              <a:t>Pre-anesthetic medication.</a:t>
            </a:r>
          </a:p>
        </p:txBody>
      </p:sp>
      <p:sp>
        <p:nvSpPr>
          <p:cNvPr id="2" name="Slide Number Placeholder 1"/>
          <p:cNvSpPr>
            <a:spLocks noGrp="1"/>
          </p:cNvSpPr>
          <p:nvPr>
            <p:ph type="sldNum" sz="quarter" idx="12"/>
          </p:nvPr>
        </p:nvSpPr>
        <p:spPr>
          <a:xfrm>
            <a:off x="8534400" y="6324600"/>
            <a:ext cx="457200" cy="457200"/>
          </a:xfrm>
        </p:spPr>
        <p:txBody>
          <a:bodyPr/>
          <a:lstStyle/>
          <a:p>
            <a:fld id="{BAA4A77B-8027-4AFF-88A0-06BCA981BA0C}" type="slidenum">
              <a:rPr lang="en-US" smtClean="0"/>
              <a:pPr/>
              <a:t>16</a:t>
            </a:fld>
            <a:endParaRPr lang="en-US"/>
          </a:p>
        </p:txBody>
      </p:sp>
      <p:sp>
        <p:nvSpPr>
          <p:cNvPr id="13" name="TextBox 12"/>
          <p:cNvSpPr txBox="1"/>
          <p:nvPr/>
        </p:nvSpPr>
        <p:spPr>
          <a:xfrm>
            <a:off x="143203" y="102143"/>
            <a:ext cx="2590800" cy="47032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lnSpc>
                <a:spcPts val="2900"/>
              </a:lnSpc>
              <a:defRPr/>
            </a:pP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Symbol" pitchFamily="18" charset="2"/>
              </a:rPr>
              <a:t>Morphine</a:t>
            </a:r>
            <a:endPar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endParaRPr>
          </a:p>
        </p:txBody>
      </p:sp>
    </p:spTree>
    <p:extLst>
      <p:ext uri="{BB962C8B-B14F-4D97-AF65-F5344CB8AC3E}">
        <p14:creationId xmlns:p14="http://schemas.microsoft.com/office/powerpoint/2010/main" val="284294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ppy"/>
          <p:cNvPicPr>
            <a:picLocks noChangeAspect="1" noChangeArrowheads="1"/>
          </p:cNvPicPr>
          <p:nvPr/>
        </p:nvPicPr>
        <p:blipFill>
          <a:blip r:embed="rId2" cstate="print"/>
          <a:srcRect/>
          <a:stretch>
            <a:fillRect/>
          </a:stretch>
        </p:blipFill>
        <p:spPr bwMode="auto">
          <a:xfrm>
            <a:off x="6629400" y="1828800"/>
            <a:ext cx="2362200" cy="2514600"/>
          </a:xfrm>
          <a:prstGeom prst="rect">
            <a:avLst/>
          </a:prstGeom>
          <a:noFill/>
          <a:ln w="9525">
            <a:noFill/>
            <a:miter lim="800000"/>
            <a:headEnd/>
            <a:tailEnd/>
          </a:ln>
          <a:effectLst/>
        </p:spPr>
      </p:pic>
      <p:sp>
        <p:nvSpPr>
          <p:cNvPr id="7" name="TextBox 6"/>
          <p:cNvSpPr txBox="1"/>
          <p:nvPr/>
        </p:nvSpPr>
        <p:spPr>
          <a:xfrm>
            <a:off x="421342" y="4710571"/>
            <a:ext cx="4769223"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err="1">
                <a:solidFill>
                  <a:schemeClr val="accent2">
                    <a:lumMod val="75000"/>
                  </a:schemeClr>
                </a:solidFill>
                <a:latin typeface="Algerian" pitchFamily="82" charset="0"/>
              </a:rPr>
              <a:t>N</a:t>
            </a:r>
            <a:r>
              <a:rPr lang="en-US" sz="3200" dirty="0" err="1">
                <a:solidFill>
                  <a:srgbClr val="FF0000"/>
                </a:solidFill>
                <a:latin typeface="Algerian" pitchFamily="82" charset="0"/>
              </a:rPr>
              <a:t>auseia</a:t>
            </a:r>
            <a:r>
              <a:rPr lang="en-US" sz="3200" dirty="0">
                <a:solidFill>
                  <a:srgbClr val="FF0000"/>
                </a:solidFill>
                <a:latin typeface="Algerian" pitchFamily="82" charset="0"/>
              </a:rPr>
              <a:t>, vomiting</a:t>
            </a:r>
          </a:p>
        </p:txBody>
      </p:sp>
      <p:sp>
        <p:nvSpPr>
          <p:cNvPr id="8" name="TextBox 7"/>
          <p:cNvSpPr txBox="1"/>
          <p:nvPr/>
        </p:nvSpPr>
        <p:spPr>
          <a:xfrm>
            <a:off x="450476" y="4033519"/>
            <a:ext cx="4796118"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chemeClr val="accent2">
                    <a:lumMod val="75000"/>
                  </a:schemeClr>
                </a:solidFill>
                <a:latin typeface="Algerian" pitchFamily="82" charset="0"/>
              </a:rPr>
              <a:t>i</a:t>
            </a:r>
            <a:r>
              <a:rPr lang="en-US" sz="3200" dirty="0">
                <a:solidFill>
                  <a:srgbClr val="FF0000"/>
                </a:solidFill>
                <a:latin typeface="Algerian" pitchFamily="82" charset="0"/>
              </a:rPr>
              <a:t>tching</a:t>
            </a:r>
          </a:p>
        </p:txBody>
      </p:sp>
      <p:sp>
        <p:nvSpPr>
          <p:cNvPr id="9" name="TextBox 8"/>
          <p:cNvSpPr txBox="1"/>
          <p:nvPr/>
        </p:nvSpPr>
        <p:spPr>
          <a:xfrm>
            <a:off x="389965" y="1958038"/>
            <a:ext cx="4800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chemeClr val="accent2">
                    <a:lumMod val="75000"/>
                  </a:schemeClr>
                </a:solidFill>
                <a:latin typeface="Algerian" pitchFamily="82" charset="0"/>
              </a:rPr>
              <a:t>R</a:t>
            </a:r>
            <a:r>
              <a:rPr lang="en-US" sz="2800" dirty="0">
                <a:solidFill>
                  <a:srgbClr val="FF0000"/>
                </a:solidFill>
                <a:latin typeface="Algerian" pitchFamily="82" charset="0"/>
              </a:rPr>
              <a:t>espiratory depression</a:t>
            </a:r>
          </a:p>
        </p:txBody>
      </p:sp>
      <p:sp>
        <p:nvSpPr>
          <p:cNvPr id="10" name="TextBox 9"/>
          <p:cNvSpPr txBox="1"/>
          <p:nvPr/>
        </p:nvSpPr>
        <p:spPr>
          <a:xfrm>
            <a:off x="304800" y="1300397"/>
            <a:ext cx="47244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chemeClr val="accent2">
                    <a:lumMod val="75000"/>
                  </a:schemeClr>
                </a:solidFill>
                <a:latin typeface="Algerian" pitchFamily="82" charset="0"/>
              </a:rPr>
              <a:t>c</a:t>
            </a:r>
            <a:r>
              <a:rPr lang="en-US" sz="2800" dirty="0">
                <a:solidFill>
                  <a:srgbClr val="FF0000"/>
                </a:solidFill>
                <a:latin typeface="Algerian" pitchFamily="82" charset="0"/>
              </a:rPr>
              <a:t>onstipation</a:t>
            </a:r>
          </a:p>
        </p:txBody>
      </p:sp>
      <p:sp>
        <p:nvSpPr>
          <p:cNvPr id="11" name="TextBox 10"/>
          <p:cNvSpPr txBox="1"/>
          <p:nvPr/>
        </p:nvSpPr>
        <p:spPr>
          <a:xfrm>
            <a:off x="3048000" y="242352"/>
            <a:ext cx="2590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err="1">
                <a:solidFill>
                  <a:srgbClr val="FF0000"/>
                </a:solidFill>
                <a:latin typeface="Algerian" pitchFamily="82" charset="0"/>
              </a:rPr>
              <a:t>adrs</a:t>
            </a:r>
            <a:endParaRPr lang="en-US" sz="3200" dirty="0">
              <a:solidFill>
                <a:srgbClr val="FF0000"/>
              </a:solidFill>
              <a:latin typeface="Algerian" pitchFamily="82" charset="0"/>
            </a:endParaRPr>
          </a:p>
        </p:txBody>
      </p:sp>
      <p:sp>
        <p:nvSpPr>
          <p:cNvPr id="14" name="TextBox 13"/>
          <p:cNvSpPr txBox="1"/>
          <p:nvPr/>
        </p:nvSpPr>
        <p:spPr>
          <a:xfrm>
            <a:off x="468406" y="6059595"/>
            <a:ext cx="48006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chemeClr val="accent2">
                    <a:lumMod val="75000"/>
                  </a:schemeClr>
                </a:solidFill>
                <a:latin typeface="Algerian" pitchFamily="82" charset="0"/>
              </a:rPr>
              <a:t>S</a:t>
            </a:r>
            <a:r>
              <a:rPr lang="en-US" sz="3200" dirty="0">
                <a:solidFill>
                  <a:srgbClr val="FF0000"/>
                </a:solidFill>
                <a:latin typeface="Algerian" pitchFamily="82" charset="0"/>
              </a:rPr>
              <a:t>edation.</a:t>
            </a:r>
          </a:p>
        </p:txBody>
      </p:sp>
      <p:sp>
        <p:nvSpPr>
          <p:cNvPr id="13" name="TextBox 12"/>
          <p:cNvSpPr txBox="1"/>
          <p:nvPr/>
        </p:nvSpPr>
        <p:spPr>
          <a:xfrm>
            <a:off x="445994" y="5405445"/>
            <a:ext cx="48006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chemeClr val="accent2">
                    <a:lumMod val="75000"/>
                  </a:schemeClr>
                </a:solidFill>
                <a:latin typeface="Algerian" pitchFamily="82" charset="0"/>
              </a:rPr>
              <a:t>C</a:t>
            </a:r>
            <a:r>
              <a:rPr lang="en-US" sz="3200" dirty="0">
                <a:solidFill>
                  <a:srgbClr val="FF0000"/>
                </a:solidFill>
                <a:latin typeface="Algerian" pitchFamily="82" charset="0"/>
              </a:rPr>
              <a:t>onstricted pupil</a:t>
            </a:r>
          </a:p>
        </p:txBody>
      </p:sp>
      <p:sp>
        <p:nvSpPr>
          <p:cNvPr id="2" name="Slide Number Placeholder 1"/>
          <p:cNvSpPr>
            <a:spLocks noGrp="1"/>
          </p:cNvSpPr>
          <p:nvPr>
            <p:ph type="sldNum" sz="quarter" idx="12"/>
          </p:nvPr>
        </p:nvSpPr>
        <p:spPr>
          <a:xfrm>
            <a:off x="8538754" y="6248400"/>
            <a:ext cx="457200" cy="457200"/>
          </a:xfrm>
        </p:spPr>
        <p:txBody>
          <a:bodyPr/>
          <a:lstStyle/>
          <a:p>
            <a:fld id="{BAA4A77B-8027-4AFF-88A0-06BCA981BA0C}" type="slidenum">
              <a:rPr lang="en-US" smtClean="0"/>
              <a:pPr/>
              <a:t>17</a:t>
            </a:fld>
            <a:endParaRPr lang="en-US"/>
          </a:p>
        </p:txBody>
      </p:sp>
      <p:sp>
        <p:nvSpPr>
          <p:cNvPr id="12" name="TextBox 11"/>
          <p:cNvSpPr txBox="1"/>
          <p:nvPr/>
        </p:nvSpPr>
        <p:spPr>
          <a:xfrm>
            <a:off x="199465" y="253976"/>
            <a:ext cx="2590800" cy="47032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lnSpc>
                <a:spcPts val="2900"/>
              </a:lnSpc>
              <a:defRPr/>
            </a:pP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Symbol" pitchFamily="18" charset="2"/>
              </a:rPr>
              <a:t>Morphine</a:t>
            </a:r>
            <a:endPar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endParaRPr>
          </a:p>
        </p:txBody>
      </p:sp>
      <p:sp>
        <p:nvSpPr>
          <p:cNvPr id="16" name="TextBox 15"/>
          <p:cNvSpPr txBox="1"/>
          <p:nvPr/>
        </p:nvSpPr>
        <p:spPr>
          <a:xfrm>
            <a:off x="389965" y="2551549"/>
            <a:ext cx="5858435" cy="138499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err="1">
                <a:solidFill>
                  <a:schemeClr val="accent2">
                    <a:lumMod val="75000"/>
                  </a:schemeClr>
                </a:solidFill>
                <a:latin typeface="Algerian" pitchFamily="82" charset="0"/>
              </a:rPr>
              <a:t>Cvs</a:t>
            </a:r>
            <a:r>
              <a:rPr lang="en-US" sz="2800" dirty="0">
                <a:solidFill>
                  <a:schemeClr val="accent2">
                    <a:lumMod val="75000"/>
                  </a:schemeClr>
                </a:solidFill>
                <a:latin typeface="Algerian" pitchFamily="82" charset="0"/>
              </a:rPr>
              <a:t>: H</a:t>
            </a:r>
            <a:r>
              <a:rPr lang="en-US" sz="2800" dirty="0">
                <a:solidFill>
                  <a:srgbClr val="FF0000"/>
                </a:solidFill>
                <a:latin typeface="Algerian" pitchFamily="82" charset="0"/>
              </a:rPr>
              <a:t>YPOTENSION (DECREASE SYSTOLE &amp; DIASTOLE </a:t>
            </a:r>
            <a:r>
              <a:rPr lang="en-US" sz="2800" dirty="0" err="1">
                <a:solidFill>
                  <a:srgbClr val="FF0000"/>
                </a:solidFill>
                <a:latin typeface="Algerian" pitchFamily="82" charset="0"/>
              </a:rPr>
              <a:t>bp</a:t>
            </a:r>
            <a:r>
              <a:rPr lang="en-US" sz="2800" dirty="0">
                <a:solidFill>
                  <a:srgbClr val="FF0000"/>
                </a:solidFill>
                <a:latin typeface="Algerian" pitchFamily="82" charset="0"/>
              </a:rPr>
              <a:t>) ON LONG TERM USE</a:t>
            </a:r>
          </a:p>
        </p:txBody>
      </p:sp>
    </p:spTree>
    <p:extLst>
      <p:ext uri="{BB962C8B-B14F-4D97-AF65-F5344CB8AC3E}">
        <p14:creationId xmlns:p14="http://schemas.microsoft.com/office/powerpoint/2010/main" val="404349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ppy"/>
          <p:cNvPicPr>
            <a:picLocks noChangeAspect="1" noChangeArrowheads="1"/>
          </p:cNvPicPr>
          <p:nvPr/>
        </p:nvPicPr>
        <p:blipFill>
          <a:blip r:embed="rId3" cstate="print"/>
          <a:srcRect/>
          <a:stretch>
            <a:fillRect/>
          </a:stretch>
        </p:blipFill>
        <p:spPr bwMode="auto">
          <a:xfrm>
            <a:off x="6553200" y="1545548"/>
            <a:ext cx="2362200" cy="2514600"/>
          </a:xfrm>
          <a:prstGeom prst="rect">
            <a:avLst/>
          </a:prstGeom>
          <a:noFill/>
          <a:ln w="9525">
            <a:noFill/>
            <a:miter lim="800000"/>
            <a:headEnd/>
            <a:tailEnd/>
          </a:ln>
          <a:effectLst/>
        </p:spPr>
      </p:pic>
      <p:sp>
        <p:nvSpPr>
          <p:cNvPr id="7" name="TextBox 6"/>
          <p:cNvSpPr txBox="1"/>
          <p:nvPr/>
        </p:nvSpPr>
        <p:spPr>
          <a:xfrm>
            <a:off x="143203" y="3880627"/>
            <a:ext cx="6934433" cy="81047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800"/>
              </a:lnSpc>
            </a:pPr>
            <a:r>
              <a:rPr lang="en-US" sz="3200" dirty="0">
                <a:solidFill>
                  <a:srgbClr val="FF0000"/>
                </a:solidFill>
              </a:rPr>
              <a:t>Elderly are more sensitive; </a:t>
            </a:r>
            <a:r>
              <a:rPr lang="en-US" sz="3200" dirty="0">
                <a:solidFill>
                  <a:srgbClr val="FF0000"/>
                </a:solidFill>
                <a:sym typeface="Wingdings 3"/>
              </a:rPr>
              <a:t></a:t>
            </a:r>
            <a:r>
              <a:rPr lang="en-US" sz="3200" dirty="0">
                <a:solidFill>
                  <a:srgbClr val="FF0000"/>
                </a:solidFill>
              </a:rPr>
              <a:t>metabolism, lean body mass &amp; renal function </a:t>
            </a:r>
          </a:p>
        </p:txBody>
      </p:sp>
      <p:sp>
        <p:nvSpPr>
          <p:cNvPr id="8" name="TextBox 7"/>
          <p:cNvSpPr txBox="1"/>
          <p:nvPr/>
        </p:nvSpPr>
        <p:spPr>
          <a:xfrm>
            <a:off x="143203" y="3200400"/>
            <a:ext cx="5571797" cy="469359"/>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800"/>
              </a:lnSpc>
            </a:pPr>
            <a:r>
              <a:rPr lang="en-US" sz="3200" dirty="0">
                <a:solidFill>
                  <a:srgbClr val="FF0000"/>
                </a:solidFill>
              </a:rPr>
              <a:t>Biliary colic &amp; pancreatic pain</a:t>
            </a:r>
          </a:p>
        </p:txBody>
      </p:sp>
      <p:sp>
        <p:nvSpPr>
          <p:cNvPr id="9" name="TextBox 8"/>
          <p:cNvSpPr txBox="1"/>
          <p:nvPr/>
        </p:nvSpPr>
        <p:spPr>
          <a:xfrm>
            <a:off x="143203" y="2251142"/>
            <a:ext cx="5190797" cy="81047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800"/>
              </a:lnSpc>
            </a:pPr>
            <a:r>
              <a:rPr lang="en-US" sz="3200" dirty="0">
                <a:solidFill>
                  <a:srgbClr val="FF0000"/>
                </a:solidFill>
              </a:rPr>
              <a:t>BRONCHIAL ASTHMA or impaired pulmonary function</a:t>
            </a:r>
          </a:p>
        </p:txBody>
      </p:sp>
      <p:sp>
        <p:nvSpPr>
          <p:cNvPr id="10" name="TextBox 9"/>
          <p:cNvSpPr txBox="1"/>
          <p:nvPr/>
        </p:nvSpPr>
        <p:spPr>
          <a:xfrm>
            <a:off x="143203" y="1651382"/>
            <a:ext cx="5266997" cy="48474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800"/>
              </a:lnSpc>
            </a:pPr>
            <a:r>
              <a:rPr lang="en-US" sz="3200" dirty="0">
                <a:solidFill>
                  <a:srgbClr val="FF0000"/>
                </a:solidFill>
              </a:rPr>
              <a:t>HEAD INJURY</a:t>
            </a:r>
          </a:p>
        </p:txBody>
      </p:sp>
      <p:sp>
        <p:nvSpPr>
          <p:cNvPr id="11" name="TextBox 10"/>
          <p:cNvSpPr txBox="1"/>
          <p:nvPr/>
        </p:nvSpPr>
        <p:spPr>
          <a:xfrm>
            <a:off x="2720556" y="465889"/>
            <a:ext cx="49530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a:ln w="12700">
                  <a:solidFill>
                    <a:schemeClr val="tx2">
                      <a:satMod val="155000"/>
                    </a:schemeClr>
                  </a:solidFill>
                  <a:prstDash val="solid"/>
                </a:ln>
                <a:solidFill>
                  <a:srgbClr val="FF0000"/>
                </a:solidFill>
                <a:effectLst>
                  <a:glow rad="63500">
                    <a:srgbClr val="66FFFF">
                      <a:alpha val="40000"/>
                    </a:srgbClr>
                  </a:glow>
                  <a:reflection blurRad="6350" stA="55000" endA="300" endPos="45500" dir="5400000" sy="-100000" algn="bl" rotWithShape="0"/>
                </a:effectLst>
                <a:latin typeface="Algerian" panose="04020705040A02060702" pitchFamily="82" charset="0"/>
                <a:sym typeface="Wingdings 3"/>
              </a:rPr>
              <a:t>Contraindications</a:t>
            </a:r>
            <a:endParaRPr lang="en-US" sz="3200" dirty="0">
              <a:solidFill>
                <a:srgbClr val="FF0000"/>
              </a:solidFill>
              <a:effectLst>
                <a:glow rad="63500">
                  <a:srgbClr val="66FFFF">
                    <a:alpha val="40000"/>
                  </a:srgbClr>
                </a:glow>
                <a:reflection blurRad="6350" stA="55000" endA="300" endPos="45500" dir="5400000" sy="-100000" algn="bl" rotWithShape="0"/>
              </a:effectLst>
              <a:latin typeface="Algerian" pitchFamily="82" charset="0"/>
            </a:endParaRPr>
          </a:p>
        </p:txBody>
      </p:sp>
      <p:sp>
        <p:nvSpPr>
          <p:cNvPr id="14" name="TextBox 13"/>
          <p:cNvSpPr txBox="1"/>
          <p:nvPr/>
        </p:nvSpPr>
        <p:spPr>
          <a:xfrm>
            <a:off x="125157" y="4799680"/>
            <a:ext cx="5190797" cy="469359"/>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800"/>
              </a:lnSpc>
            </a:pPr>
            <a:r>
              <a:rPr lang="en-US" sz="3200" dirty="0">
                <a:solidFill>
                  <a:srgbClr val="FF0000"/>
                </a:solidFill>
              </a:rPr>
              <a:t>With MAOIs</a:t>
            </a:r>
          </a:p>
        </p:txBody>
      </p:sp>
      <p:sp>
        <p:nvSpPr>
          <p:cNvPr id="12" name="TextBox 11"/>
          <p:cNvSpPr txBox="1"/>
          <p:nvPr/>
        </p:nvSpPr>
        <p:spPr>
          <a:xfrm>
            <a:off x="143203" y="5396699"/>
            <a:ext cx="8314997" cy="1169551"/>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lnSpc>
                <a:spcPts val="2800"/>
              </a:lnSpc>
            </a:pPr>
            <a:r>
              <a:rPr lang="en-US" sz="3200" dirty="0">
                <a:solidFill>
                  <a:srgbClr val="FF0000"/>
                </a:solidFill>
              </a:rPr>
              <a:t>Not given infants, neonates or during child birth  </a:t>
            </a:r>
            <a:r>
              <a:rPr lang="en-US" sz="3200" dirty="0">
                <a:solidFill>
                  <a:srgbClr val="FF0000"/>
                </a:solidFill>
                <a:sym typeface="Wingdings 3"/>
              </a:rPr>
              <a:t> </a:t>
            </a:r>
            <a:r>
              <a:rPr lang="en-US" sz="3200" dirty="0">
                <a:solidFill>
                  <a:srgbClr val="FF0000"/>
                </a:solidFill>
              </a:rPr>
              <a:t>conjugating capacity </a:t>
            </a:r>
            <a:r>
              <a:rPr lang="en-US" sz="3200" dirty="0">
                <a:solidFill>
                  <a:srgbClr val="FF0000"/>
                </a:solidFill>
                <a:sym typeface="Wingdings 3"/>
              </a:rPr>
              <a:t> </a:t>
            </a:r>
            <a:r>
              <a:rPr lang="en-US" sz="3200" dirty="0">
                <a:solidFill>
                  <a:srgbClr val="FF0000"/>
                </a:solidFill>
                <a:sym typeface="Symbol" pitchFamily="18" charset="2"/>
              </a:rPr>
              <a:t>accumulate </a:t>
            </a:r>
            <a:r>
              <a:rPr lang="en-US" sz="3200" dirty="0">
                <a:solidFill>
                  <a:srgbClr val="FF0000"/>
                </a:solidFill>
                <a:sym typeface="Wingdings 3"/>
              </a:rPr>
              <a:t>  </a:t>
            </a:r>
            <a:r>
              <a:rPr lang="en-US" sz="3200" dirty="0">
                <a:solidFill>
                  <a:srgbClr val="FF0000"/>
                </a:solidFill>
                <a:sym typeface="Symbol" pitchFamily="18" charset="2"/>
              </a:rPr>
              <a:t>respiratory</a:t>
            </a:r>
            <a:endParaRPr lang="en-US" sz="3200" dirty="0">
              <a:solidFill>
                <a:srgbClr val="FF0000"/>
              </a:solidFill>
            </a:endParaRPr>
          </a:p>
        </p:txBody>
      </p:sp>
      <p:sp>
        <p:nvSpPr>
          <p:cNvPr id="2" name="Slide Number Placeholder 1"/>
          <p:cNvSpPr>
            <a:spLocks noGrp="1"/>
          </p:cNvSpPr>
          <p:nvPr>
            <p:ph type="sldNum" sz="quarter" idx="12"/>
          </p:nvPr>
        </p:nvSpPr>
        <p:spPr>
          <a:xfrm>
            <a:off x="8458200" y="6380117"/>
            <a:ext cx="457200" cy="457200"/>
          </a:xfrm>
        </p:spPr>
        <p:txBody>
          <a:bodyPr/>
          <a:lstStyle/>
          <a:p>
            <a:fld id="{BAA4A77B-8027-4AFF-88A0-06BCA981BA0C}" type="slidenum">
              <a:rPr lang="en-US" smtClean="0"/>
              <a:pPr/>
              <a:t>18</a:t>
            </a:fld>
            <a:endParaRPr lang="en-US"/>
          </a:p>
        </p:txBody>
      </p:sp>
      <p:sp>
        <p:nvSpPr>
          <p:cNvPr id="13" name="TextBox 12"/>
          <p:cNvSpPr txBox="1"/>
          <p:nvPr/>
        </p:nvSpPr>
        <p:spPr>
          <a:xfrm>
            <a:off x="143203" y="102143"/>
            <a:ext cx="2590800" cy="47032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lnSpc>
                <a:spcPts val="2900"/>
              </a:lnSpc>
              <a:defRPr/>
            </a:pP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Symbol" pitchFamily="18" charset="2"/>
              </a:rPr>
              <a:t>Morphine</a:t>
            </a:r>
            <a:endPar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endParaRPr>
          </a:p>
        </p:txBody>
      </p:sp>
    </p:spTree>
    <p:extLst>
      <p:ext uri="{BB962C8B-B14F-4D97-AF65-F5344CB8AC3E}">
        <p14:creationId xmlns:p14="http://schemas.microsoft.com/office/powerpoint/2010/main" val="333499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3733800"/>
            <a:ext cx="5181600" cy="156966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200" b="1" dirty="0">
                <a:solidFill>
                  <a:srgbClr val="FF0000"/>
                </a:solidFill>
                <a:latin typeface="Arial Narrow" pitchFamily="34" charset="0"/>
              </a:rPr>
              <a:t>Used in mild &amp; moderate pain, cough, diarrhea.</a:t>
            </a:r>
          </a:p>
        </p:txBody>
      </p:sp>
      <p:sp>
        <p:nvSpPr>
          <p:cNvPr id="9" name="TextBox 8"/>
          <p:cNvSpPr txBox="1"/>
          <p:nvPr/>
        </p:nvSpPr>
        <p:spPr>
          <a:xfrm>
            <a:off x="533400" y="2810406"/>
            <a:ext cx="4800600" cy="73699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200" b="1" dirty="0">
                <a:solidFill>
                  <a:srgbClr val="FF0000"/>
                </a:solidFill>
                <a:latin typeface="Arial Narrow" pitchFamily="34" charset="0"/>
              </a:rPr>
              <a:t>Dependence &lt; morphine</a:t>
            </a:r>
          </a:p>
        </p:txBody>
      </p:sp>
      <p:sp>
        <p:nvSpPr>
          <p:cNvPr id="10" name="TextBox 9"/>
          <p:cNvSpPr txBox="1"/>
          <p:nvPr/>
        </p:nvSpPr>
        <p:spPr>
          <a:xfrm>
            <a:off x="533400" y="1651382"/>
            <a:ext cx="4876800" cy="73879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200" dirty="0">
                <a:solidFill>
                  <a:srgbClr val="FF0000"/>
                </a:solidFill>
                <a:latin typeface="Arial" panose="020B0604020202020204" pitchFamily="34" charset="0"/>
                <a:cs typeface="Arial" panose="020B0604020202020204" pitchFamily="34" charset="0"/>
              </a:rPr>
              <a:t>Natural opioid</a:t>
            </a:r>
            <a:r>
              <a:rPr lang="en-US" sz="3200" b="1" dirty="0">
                <a:solidFill>
                  <a:srgbClr val="FF0000"/>
                </a:solidFill>
                <a:latin typeface="Arial" panose="020B0604020202020204" pitchFamily="34" charset="0"/>
                <a:cs typeface="Arial" panose="020B0604020202020204" pitchFamily="34" charset="0"/>
              </a:rPr>
              <a:t>, </a:t>
            </a:r>
            <a:r>
              <a:rPr lang="en-US" sz="3200" b="1" dirty="0">
                <a:solidFill>
                  <a:srgbClr val="FF0000"/>
                </a:solidFill>
                <a:latin typeface="Symbol" pitchFamily="18" charset="2"/>
              </a:rPr>
              <a:t>m</a:t>
            </a:r>
            <a:r>
              <a:rPr lang="en-US" sz="3200" b="1" dirty="0">
                <a:solidFill>
                  <a:srgbClr val="FF0000"/>
                </a:solidFill>
                <a:latin typeface="Arial Narrow" pitchFamily="34" charset="0"/>
              </a:rPr>
              <a:t> agonist</a:t>
            </a:r>
          </a:p>
        </p:txBody>
      </p:sp>
      <p:sp>
        <p:nvSpPr>
          <p:cNvPr id="11" name="TextBox 10"/>
          <p:cNvSpPr txBox="1"/>
          <p:nvPr/>
        </p:nvSpPr>
        <p:spPr>
          <a:xfrm>
            <a:off x="1981200" y="333367"/>
            <a:ext cx="2590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a:solidFill>
                  <a:srgbClr val="FF0000"/>
                </a:solidFill>
                <a:latin typeface="Algerian" pitchFamily="82" charset="0"/>
              </a:rPr>
              <a:t>codeine</a:t>
            </a:r>
          </a:p>
        </p:txBody>
      </p:sp>
      <p:pic>
        <p:nvPicPr>
          <p:cNvPr id="12" name="Picture 6" descr="http://www.opioids.com/afghanistan/opium-poppy.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13027" y="4518630"/>
            <a:ext cx="1981200" cy="2314950"/>
          </a:xfrm>
          <a:prstGeom prst="rect">
            <a:avLst/>
          </a:prstGeom>
          <a:noFill/>
        </p:spPr>
      </p:pic>
      <p:sp>
        <p:nvSpPr>
          <p:cNvPr id="2" name="Slide Number Placeholder 1"/>
          <p:cNvSpPr>
            <a:spLocks noGrp="1"/>
          </p:cNvSpPr>
          <p:nvPr>
            <p:ph type="sldNum" sz="quarter" idx="12"/>
          </p:nvPr>
        </p:nvSpPr>
        <p:spPr>
          <a:xfrm>
            <a:off x="8662851" y="6319804"/>
            <a:ext cx="457200" cy="457200"/>
          </a:xfrm>
        </p:spPr>
        <p:txBody>
          <a:bodyPr/>
          <a:lstStyle/>
          <a:p>
            <a:fld id="{BAA4A77B-8027-4AFF-88A0-06BCA981BA0C}" type="slidenum">
              <a:rPr lang="en-US" smtClean="0"/>
              <a:pPr/>
              <a:t>19</a:t>
            </a:fld>
            <a:endParaRPr lang="en-US"/>
          </a:p>
        </p:txBody>
      </p:sp>
      <p:pic>
        <p:nvPicPr>
          <p:cNvPr id="13" name="Picture 2"/>
          <p:cNvPicPr>
            <a:picLocks noChangeAspect="1" noChangeArrowheads="1"/>
          </p:cNvPicPr>
          <p:nvPr/>
        </p:nvPicPr>
        <p:blipFill>
          <a:blip r:embed="rId3" cstate="print"/>
          <a:srcRect/>
          <a:stretch>
            <a:fillRect/>
          </a:stretch>
        </p:blipFill>
        <p:spPr bwMode="auto">
          <a:xfrm>
            <a:off x="6233976" y="444830"/>
            <a:ext cx="2886075" cy="3886200"/>
          </a:xfrm>
          <a:prstGeom prst="rect">
            <a:avLst/>
          </a:prstGeom>
          <a:noFill/>
          <a:ln w="9525">
            <a:noFill/>
            <a:miter lim="800000"/>
            <a:headEnd/>
            <a:tailEnd/>
          </a:ln>
        </p:spPr>
      </p:pic>
    </p:spTree>
    <p:extLst>
      <p:ext uri="{BB962C8B-B14F-4D97-AF65-F5344CB8AC3E}">
        <p14:creationId xmlns:p14="http://schemas.microsoft.com/office/powerpoint/2010/main" val="371738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1557" y="4724400"/>
            <a:ext cx="7001435" cy="89255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400" dirty="0">
                <a:solidFill>
                  <a:srgbClr val="FF0000"/>
                </a:solidFill>
              </a:rPr>
              <a:t>His doctor administered increasing doses of </a:t>
            </a:r>
            <a:r>
              <a:rPr lang="en-US" sz="2800" dirty="0">
                <a:solidFill>
                  <a:srgbClr val="FF0000"/>
                </a:solidFill>
                <a:latin typeface="Algerian" panose="04020705040A02060702" pitchFamily="82" charset="0"/>
              </a:rPr>
              <a:t>MORPHINE</a:t>
            </a:r>
            <a:r>
              <a:rPr lang="en-US" sz="2400" dirty="0">
                <a:solidFill>
                  <a:srgbClr val="FF0000"/>
                </a:solidFill>
              </a:rPr>
              <a:t> that resulted in Freud's death on 23 September 1939</a:t>
            </a:r>
            <a:endParaRPr lang="en-US" sz="2400" dirty="0">
              <a:solidFill>
                <a:srgbClr val="FF0000"/>
              </a:solidFill>
              <a:latin typeface="Algerian" pitchFamily="82" charset="0"/>
            </a:endParaRPr>
          </a:p>
        </p:txBody>
      </p:sp>
      <p:sp>
        <p:nvSpPr>
          <p:cNvPr id="8" name="TextBox 7"/>
          <p:cNvSpPr txBox="1"/>
          <p:nvPr/>
        </p:nvSpPr>
        <p:spPr>
          <a:xfrm>
            <a:off x="600501" y="3721899"/>
            <a:ext cx="54102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He begged his friend and doctor, Max </a:t>
            </a:r>
            <a:r>
              <a:rPr lang="en-US" sz="2800" dirty="0" err="1">
                <a:solidFill>
                  <a:srgbClr val="FF0000"/>
                </a:solidFill>
              </a:rPr>
              <a:t>Schur</a:t>
            </a:r>
            <a:r>
              <a:rPr lang="en-US" sz="2800" dirty="0">
                <a:solidFill>
                  <a:srgbClr val="FF0000"/>
                </a:solidFill>
              </a:rPr>
              <a:t> to relieve him. </a:t>
            </a:r>
            <a:endParaRPr lang="en-US" sz="2800" dirty="0">
              <a:solidFill>
                <a:srgbClr val="FF0000"/>
              </a:solidFill>
              <a:latin typeface="Algerian" pitchFamily="82" charset="0"/>
            </a:endParaRPr>
          </a:p>
        </p:txBody>
      </p:sp>
      <p:sp>
        <p:nvSpPr>
          <p:cNvPr id="9" name="TextBox 8"/>
          <p:cNvSpPr txBox="1"/>
          <p:nvPr/>
        </p:nvSpPr>
        <p:spPr>
          <a:xfrm>
            <a:off x="600501" y="2611184"/>
            <a:ext cx="5105400" cy="1015663"/>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His cancer of the jaw was causing him increasingly severe </a:t>
            </a:r>
            <a:r>
              <a:rPr lang="en-US" sz="3200" b="1" dirty="0">
                <a:solidFill>
                  <a:srgbClr val="FF0000"/>
                </a:solidFill>
                <a:latin typeface="Algerian" panose="04020705040A02060702" pitchFamily="82" charset="0"/>
              </a:rPr>
              <a:t>PAIN</a:t>
            </a:r>
            <a:r>
              <a:rPr lang="en-US" sz="2800" dirty="0">
                <a:solidFill>
                  <a:srgbClr val="FF0000"/>
                </a:solidFill>
              </a:rPr>
              <a:t> &amp; agony</a:t>
            </a:r>
            <a:endParaRPr lang="en-US" sz="2800" dirty="0">
              <a:solidFill>
                <a:srgbClr val="FF0000"/>
              </a:solidFill>
              <a:latin typeface="Algerian" pitchFamily="82" charset="0"/>
            </a:endParaRPr>
          </a:p>
        </p:txBody>
      </p:sp>
      <p:sp>
        <p:nvSpPr>
          <p:cNvPr id="10" name="TextBox 9"/>
          <p:cNvSpPr txBox="1"/>
          <p:nvPr/>
        </p:nvSpPr>
        <p:spPr>
          <a:xfrm>
            <a:off x="609600" y="1609551"/>
            <a:ext cx="48768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rPr>
              <a:t>Sigmund Freud,</a:t>
            </a:r>
            <a:r>
              <a:rPr lang="en-US" sz="2800" dirty="0">
                <a:solidFill>
                  <a:srgbClr val="FF0000"/>
                </a:solidFill>
              </a:rPr>
              <a:t> the father of psychoanalysis</a:t>
            </a:r>
            <a:endParaRPr lang="en-US" sz="2800" dirty="0">
              <a:solidFill>
                <a:srgbClr val="FF0000"/>
              </a:solidFill>
              <a:latin typeface="Algerian" pitchFamily="82" charset="0"/>
            </a:endParaRPr>
          </a:p>
        </p:txBody>
      </p:sp>
      <p:sp>
        <p:nvSpPr>
          <p:cNvPr id="11" name="TextBox 10"/>
          <p:cNvSpPr txBox="1"/>
          <p:nvPr/>
        </p:nvSpPr>
        <p:spPr>
          <a:xfrm>
            <a:off x="609600" y="341098"/>
            <a:ext cx="74676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rgbClr val="FF0000"/>
                </a:solidFill>
                <a:latin typeface="Algerian" pitchFamily="82" charset="0"/>
              </a:rPr>
              <a:t>Drugs Used In Management Of Pain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524001"/>
            <a:ext cx="2381250" cy="2667000"/>
          </a:xfrm>
          <a:prstGeom prst="rect">
            <a:avLst/>
          </a:prstGeom>
        </p:spPr>
      </p:pic>
      <p:sp>
        <p:nvSpPr>
          <p:cNvPr id="12" name="TextBox 11"/>
          <p:cNvSpPr txBox="1"/>
          <p:nvPr/>
        </p:nvSpPr>
        <p:spPr>
          <a:xfrm>
            <a:off x="533400" y="5685904"/>
            <a:ext cx="5867400" cy="83099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TT" sz="2400" dirty="0">
                <a:solidFill>
                  <a:srgbClr val="FF0000"/>
                </a:solidFill>
                <a:latin typeface="Algerian" pitchFamily="82" charset="0"/>
              </a:rPr>
              <a:t>What effect of morphine caused the death of</a:t>
            </a:r>
            <a:r>
              <a:rPr lang="en-US" sz="2400" b="1" dirty="0">
                <a:solidFill>
                  <a:srgbClr val="FF0000"/>
                </a:solidFill>
                <a:latin typeface="Algerian" panose="04020705040A02060702" pitchFamily="82" charset="0"/>
              </a:rPr>
              <a:t> Sigmund Freud?</a:t>
            </a:r>
            <a:endParaRPr lang="en-US" sz="2400" dirty="0">
              <a:solidFill>
                <a:srgbClr val="FF0000"/>
              </a:solidFill>
              <a:latin typeface="Algerian" pitchFamily="82" charset="0"/>
            </a:endParaRPr>
          </a:p>
        </p:txBody>
      </p:sp>
      <p:sp>
        <p:nvSpPr>
          <p:cNvPr id="13" name="TextBox 12"/>
          <p:cNvSpPr txBox="1"/>
          <p:nvPr/>
        </p:nvSpPr>
        <p:spPr>
          <a:xfrm>
            <a:off x="609600" y="977250"/>
            <a:ext cx="51054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TT" sz="3200" dirty="0">
                <a:solidFill>
                  <a:srgbClr val="FF0000"/>
                </a:solidFill>
                <a:latin typeface="Algerian" pitchFamily="82" charset="0"/>
              </a:rPr>
              <a:t>A CASE OF OVERDOSE</a:t>
            </a:r>
            <a:endParaRPr lang="en-US" sz="3200" dirty="0">
              <a:solidFill>
                <a:srgbClr val="FF0000"/>
              </a:solidFill>
              <a:latin typeface="Algerian" pitchFamily="82" charset="0"/>
            </a:endParaRPr>
          </a:p>
        </p:txBody>
      </p:sp>
      <p:sp>
        <p:nvSpPr>
          <p:cNvPr id="14" name="TextBox 13"/>
          <p:cNvSpPr txBox="1"/>
          <p:nvPr/>
        </p:nvSpPr>
        <p:spPr>
          <a:xfrm>
            <a:off x="6448283" y="5809014"/>
            <a:ext cx="2333767"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err="1">
                <a:solidFill>
                  <a:srgbClr val="FF0000"/>
                </a:solidFill>
                <a:latin typeface="Algerian" pitchFamily="82" charset="0"/>
              </a:rPr>
              <a:t>Euthenasia</a:t>
            </a:r>
            <a:endParaRPr lang="en-US" sz="2800" dirty="0">
              <a:solidFill>
                <a:srgbClr val="FF0000"/>
              </a:solidFill>
              <a:latin typeface="Algerian" pitchFamily="82" charset="0"/>
            </a:endParaRPr>
          </a:p>
        </p:txBody>
      </p:sp>
    </p:spTree>
    <p:extLst>
      <p:ext uri="{BB962C8B-B14F-4D97-AF65-F5344CB8AC3E}">
        <p14:creationId xmlns:p14="http://schemas.microsoft.com/office/powerpoint/2010/main" val="5753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par>
                                <p:cTn id="15" presetID="2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1" nodeType="clickEffect">
                                  <p:stCondLst>
                                    <p:cond delay="0"/>
                                  </p:stCondLst>
                                  <p:childTnLst>
                                    <p:animEffect transition="out" filter="box(in)">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9" dur="1000" fill="hold"/>
                                        <p:tgtEl>
                                          <p:spTgt spid="9"/>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61" dur="1000" fill="hold"/>
                                        <p:tgtEl>
                                          <p:spTgt spid="8"/>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25"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73" dur="1000" fill="hold"/>
                                        <p:tgtEl>
                                          <p:spTgt spid="7"/>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xit" presetSubtype="16" fill="hold" grpId="1" nodeType="clickEffect">
                                  <p:stCondLst>
                                    <p:cond delay="0"/>
                                  </p:stCondLst>
                                  <p:childTnLst>
                                    <p:animEffect transition="out" filter="box(in)">
                                      <p:cBhvr>
                                        <p:cTn id="81" dur="500"/>
                                        <p:tgtEl>
                                          <p:spTgt spid="9"/>
                                        </p:tgtEl>
                                      </p:cBhvr>
                                    </p:animEffect>
                                    <p:set>
                                      <p:cBhvr>
                                        <p:cTn id="82" dur="1" fill="hold">
                                          <p:stCondLst>
                                            <p:cond delay="499"/>
                                          </p:stCondLst>
                                        </p:cTn>
                                        <p:tgtEl>
                                          <p:spTgt spid="9"/>
                                        </p:tgtEl>
                                        <p:attrNameLst>
                                          <p:attrName>style.visibility</p:attrName>
                                        </p:attrNameLst>
                                      </p:cBhvr>
                                      <p:to>
                                        <p:strVal val="hidden"/>
                                      </p:to>
                                    </p:set>
                                  </p:childTnLst>
                                </p:cTn>
                              </p:par>
                              <p:par>
                                <p:cTn id="83" presetID="4" presetClass="exit" presetSubtype="16" fill="hold" grpId="1" nodeType="withEffect">
                                  <p:stCondLst>
                                    <p:cond delay="0"/>
                                  </p:stCondLst>
                                  <p:childTnLst>
                                    <p:animEffect transition="out" filter="box(in)">
                                      <p:cBhvr>
                                        <p:cTn id="84" dur="500"/>
                                        <p:tgtEl>
                                          <p:spTgt spid="8"/>
                                        </p:tgtEl>
                                      </p:cBhvr>
                                    </p:animEffect>
                                    <p:set>
                                      <p:cBhvr>
                                        <p:cTn id="85" dur="1" fill="hold">
                                          <p:stCondLst>
                                            <p:cond delay="499"/>
                                          </p:stCondLst>
                                        </p:cTn>
                                        <p:tgtEl>
                                          <p:spTgt spid="8"/>
                                        </p:tgtEl>
                                        <p:attrNameLst>
                                          <p:attrName>style.visibility</p:attrName>
                                        </p:attrNameLst>
                                      </p:cBhvr>
                                      <p:to>
                                        <p:strVal val="hidden"/>
                                      </p:to>
                                    </p:set>
                                  </p:childTnLst>
                                </p:cTn>
                              </p:par>
                              <p:par>
                                <p:cTn id="86" presetID="4" presetClass="exit" presetSubtype="16" fill="hold" grpId="1" nodeType="withEffect">
                                  <p:stCondLst>
                                    <p:cond delay="0"/>
                                  </p:stCondLst>
                                  <p:childTnLst>
                                    <p:animEffect transition="out" filter="box(in)">
                                      <p:cBhvr>
                                        <p:cTn id="87" dur="500"/>
                                        <p:tgtEl>
                                          <p:spTgt spid="7"/>
                                        </p:tgtEl>
                                      </p:cBhvr>
                                    </p:animEffect>
                                    <p:set>
                                      <p:cBhvr>
                                        <p:cTn id="88" dur="1" fill="hold">
                                          <p:stCondLst>
                                            <p:cond delay="499"/>
                                          </p:stCondLst>
                                        </p:cTn>
                                        <p:tgtEl>
                                          <p:spTgt spid="7"/>
                                        </p:tgtEl>
                                        <p:attrNameLst>
                                          <p:attrName>style.visibility</p:attrName>
                                        </p:attrNameLst>
                                      </p:cBhvr>
                                      <p:to>
                                        <p:strVal val="hidden"/>
                                      </p:to>
                                    </p:set>
                                  </p:childTnLst>
                                </p:cTn>
                              </p:par>
                              <p:par>
                                <p:cTn id="89" presetID="25" presetClass="entr" presetSubtype="0"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94" dur="1000" fill="hold"/>
                                        <p:tgtEl>
                                          <p:spTgt spid="12"/>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2"/>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xit" presetSubtype="16" fill="hold" grpId="1" nodeType="clickEffect">
                                  <p:stCondLst>
                                    <p:cond delay="0"/>
                                  </p:stCondLst>
                                  <p:childTnLst>
                                    <p:animEffect transition="out" filter="box(in)">
                                      <p:cBhvr>
                                        <p:cTn id="102" dur="500"/>
                                        <p:tgtEl>
                                          <p:spTgt spid="12"/>
                                        </p:tgtEl>
                                      </p:cBhvr>
                                    </p:animEffect>
                                    <p:set>
                                      <p:cBhvr>
                                        <p:cTn id="103" dur="1" fill="hold">
                                          <p:stCondLst>
                                            <p:cond delay="499"/>
                                          </p:stCondLst>
                                        </p:cTn>
                                        <p:tgtEl>
                                          <p:spTgt spid="12"/>
                                        </p:tgtEl>
                                        <p:attrNameLst>
                                          <p:attrName>style.visibility</p:attrName>
                                        </p:attrNameLst>
                                      </p:cBhvr>
                                      <p:to>
                                        <p:strVal val="hidden"/>
                                      </p:to>
                                    </p:set>
                                  </p:childTnLst>
                                </p:cTn>
                              </p:par>
                              <p:par>
                                <p:cTn id="104" presetID="25" presetClass="entr" presetSubtype="0" fill="hold" grpId="0" nodeType="with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ppy"/>
          <p:cNvPicPr>
            <a:picLocks noChangeAspect="1" noChangeArrowheads="1"/>
          </p:cNvPicPr>
          <p:nvPr/>
        </p:nvPicPr>
        <p:blipFill>
          <a:blip r:embed="rId3" cstate="print"/>
          <a:srcRect/>
          <a:stretch>
            <a:fillRect/>
          </a:stretch>
        </p:blipFill>
        <p:spPr bwMode="auto">
          <a:xfrm>
            <a:off x="6629400" y="402864"/>
            <a:ext cx="2362200" cy="2514600"/>
          </a:xfrm>
          <a:prstGeom prst="rect">
            <a:avLst/>
          </a:prstGeom>
          <a:noFill/>
          <a:ln w="9525">
            <a:noFill/>
            <a:miter lim="800000"/>
            <a:headEnd/>
            <a:tailEnd/>
          </a:ln>
          <a:effectLst/>
        </p:spPr>
      </p:pic>
      <p:sp>
        <p:nvSpPr>
          <p:cNvPr id="7" name="TextBox 6"/>
          <p:cNvSpPr txBox="1"/>
          <p:nvPr/>
        </p:nvSpPr>
        <p:spPr>
          <a:xfrm>
            <a:off x="457200" y="3505200"/>
            <a:ext cx="18288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effectLst>
                  <a:glow rad="63500">
                    <a:srgbClr val="66FFFF">
                      <a:alpha val="40000"/>
                    </a:srgb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rPr>
              <a:t>Indications</a:t>
            </a:r>
            <a:endParaRPr lang="en-US" sz="3200" dirty="0">
              <a:solidFill>
                <a:srgbClr val="FF0000"/>
              </a:solidFill>
              <a:latin typeface="Algerian" pitchFamily="82" charset="0"/>
            </a:endParaRPr>
          </a:p>
        </p:txBody>
      </p:sp>
      <p:sp>
        <p:nvSpPr>
          <p:cNvPr id="8" name="TextBox 7"/>
          <p:cNvSpPr txBox="1"/>
          <p:nvPr/>
        </p:nvSpPr>
        <p:spPr>
          <a:xfrm>
            <a:off x="457200" y="2480040"/>
            <a:ext cx="4796118" cy="1015663"/>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latin typeface="Arial Narrow" pitchFamily="34" charset="0"/>
              </a:rPr>
              <a:t>Can be given orally; more oral bioavail</a:t>
            </a:r>
            <a:r>
              <a:rPr lang="en-US" sz="3200" b="1" dirty="0">
                <a:solidFill>
                  <a:srgbClr val="FF0000"/>
                </a:solidFill>
                <a:latin typeface="Arial Narrow" pitchFamily="34" charset="0"/>
              </a:rPr>
              <a:t>ability</a:t>
            </a:r>
            <a:endParaRPr lang="en-US" sz="3200" dirty="0">
              <a:solidFill>
                <a:srgbClr val="FF0000"/>
              </a:solidFill>
              <a:latin typeface="Algerian" pitchFamily="82" charset="0"/>
            </a:endParaRPr>
          </a:p>
        </p:txBody>
      </p:sp>
      <p:sp>
        <p:nvSpPr>
          <p:cNvPr id="9" name="TextBox 8"/>
          <p:cNvSpPr txBox="1"/>
          <p:nvPr/>
        </p:nvSpPr>
        <p:spPr>
          <a:xfrm>
            <a:off x="533400" y="1752600"/>
            <a:ext cx="4800600" cy="66229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2800" b="1" dirty="0">
                <a:solidFill>
                  <a:srgbClr val="FF0000"/>
                </a:solidFill>
                <a:latin typeface="Arial Narrow" pitchFamily="34" charset="0"/>
                <a:sym typeface="Wingdings 3"/>
              </a:rPr>
              <a:t>Inhibits also NE &amp; 5HT reuptake</a:t>
            </a:r>
            <a:endParaRPr lang="en-US" sz="2800" dirty="0">
              <a:solidFill>
                <a:srgbClr val="FF0000"/>
              </a:solidFill>
              <a:latin typeface="Algerian" pitchFamily="82" charset="0"/>
            </a:endParaRPr>
          </a:p>
        </p:txBody>
      </p:sp>
      <p:sp>
        <p:nvSpPr>
          <p:cNvPr id="10" name="TextBox 9"/>
          <p:cNvSpPr txBox="1"/>
          <p:nvPr/>
        </p:nvSpPr>
        <p:spPr>
          <a:xfrm>
            <a:off x="533400" y="838200"/>
            <a:ext cx="48768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latin typeface="Arial Narrow" pitchFamily="34" charset="0"/>
              </a:rPr>
              <a:t>Synthetic, </a:t>
            </a:r>
            <a:r>
              <a:rPr lang="en-US" sz="2800" b="1" dirty="0">
                <a:solidFill>
                  <a:srgbClr val="FF0000"/>
                </a:solidFill>
                <a:latin typeface="Symbol" pitchFamily="18" charset="2"/>
              </a:rPr>
              <a:t>m</a:t>
            </a:r>
            <a:r>
              <a:rPr lang="en-US" sz="2800" b="1" dirty="0">
                <a:solidFill>
                  <a:srgbClr val="FF0000"/>
                </a:solidFill>
                <a:latin typeface="Arial Narrow" pitchFamily="34" charset="0"/>
              </a:rPr>
              <a:t> agonist , </a:t>
            </a:r>
            <a:r>
              <a:rPr lang="en-US" sz="2800" b="1" dirty="0">
                <a:solidFill>
                  <a:srgbClr val="FF0000"/>
                </a:solidFill>
                <a:latin typeface="Arial Narrow" pitchFamily="34" charset="0"/>
                <a:sym typeface="Wingdings 3"/>
              </a:rPr>
              <a:t>less </a:t>
            </a:r>
            <a:r>
              <a:rPr lang="en-US" sz="2800" b="1" dirty="0">
                <a:solidFill>
                  <a:srgbClr val="FF0000"/>
                </a:solidFill>
                <a:latin typeface="Arial Narrow" pitchFamily="34" charset="0"/>
              </a:rPr>
              <a:t>potent than morphine</a:t>
            </a:r>
            <a:endParaRPr lang="en-US" sz="2800" dirty="0">
              <a:solidFill>
                <a:srgbClr val="FF0000"/>
              </a:solidFill>
              <a:latin typeface="Algerian" pitchFamily="82" charset="0"/>
            </a:endParaRPr>
          </a:p>
        </p:txBody>
      </p:sp>
      <p:sp>
        <p:nvSpPr>
          <p:cNvPr id="11" name="TextBox 10"/>
          <p:cNvSpPr txBox="1"/>
          <p:nvPr/>
        </p:nvSpPr>
        <p:spPr>
          <a:xfrm>
            <a:off x="2335306" y="184503"/>
            <a:ext cx="2590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TRAMADOL</a:t>
            </a:r>
            <a:endParaRPr lang="en-US" sz="3200" dirty="0">
              <a:solidFill>
                <a:srgbClr val="FF0000"/>
              </a:solidFill>
              <a:latin typeface="Algerian" pitchFamily="82" charset="0"/>
            </a:endParaRPr>
          </a:p>
        </p:txBody>
      </p:sp>
      <p:sp>
        <p:nvSpPr>
          <p:cNvPr id="12" name="TextBox 11"/>
          <p:cNvSpPr txBox="1"/>
          <p:nvPr/>
        </p:nvSpPr>
        <p:spPr>
          <a:xfrm>
            <a:off x="430306" y="5526331"/>
            <a:ext cx="6400800" cy="1200329"/>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400" b="1" dirty="0">
                <a:solidFill>
                  <a:srgbClr val="FF0000"/>
                </a:solidFill>
                <a:latin typeface="Arial Narrow" pitchFamily="34" charset="0"/>
              </a:rPr>
              <a:t>-Seizures (not in epileptics), Nausea, Dry mouth</a:t>
            </a:r>
            <a:r>
              <a:rPr lang="en-US" sz="2400" dirty="0">
                <a:solidFill>
                  <a:srgbClr val="FF0000"/>
                </a:solidFill>
                <a:latin typeface="Arial Narrow" pitchFamily="34" charset="0"/>
              </a:rPr>
              <a:t>, </a:t>
            </a:r>
            <a:r>
              <a:rPr lang="en-US" sz="2400" b="1" dirty="0">
                <a:solidFill>
                  <a:srgbClr val="FF0000"/>
                </a:solidFill>
                <a:latin typeface="Arial Narrow" pitchFamily="34" charset="0"/>
              </a:rPr>
              <a:t>Dizziness, Sedation</a:t>
            </a:r>
            <a:r>
              <a:rPr lang="en-US" sz="2400" dirty="0">
                <a:solidFill>
                  <a:srgbClr val="FF0000"/>
                </a:solidFill>
                <a:latin typeface="Arial Narrow" pitchFamily="34" charset="0"/>
              </a:rPr>
              <a:t> </a:t>
            </a:r>
          </a:p>
          <a:p>
            <a:r>
              <a:rPr lang="en-US" sz="2400" b="1" dirty="0">
                <a:solidFill>
                  <a:srgbClr val="FF0000"/>
                </a:solidFill>
                <a:latin typeface="Arial Narrow" pitchFamily="34" charset="0"/>
              </a:rPr>
              <a:t>-Less adverse effects on respiratory &amp; C.V.S.</a:t>
            </a:r>
            <a:endParaRPr lang="en-US" sz="2800" dirty="0">
              <a:solidFill>
                <a:srgbClr val="FF0000"/>
              </a:solidFill>
              <a:latin typeface="Algerian" pitchFamily="82" charset="0"/>
            </a:endParaRPr>
          </a:p>
        </p:txBody>
      </p:sp>
      <p:sp>
        <p:nvSpPr>
          <p:cNvPr id="13" name="TextBox 12"/>
          <p:cNvSpPr txBox="1"/>
          <p:nvPr/>
        </p:nvSpPr>
        <p:spPr>
          <a:xfrm>
            <a:off x="457200" y="4672247"/>
            <a:ext cx="1828800" cy="83099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200" dirty="0">
                <a:solidFill>
                  <a:srgbClr val="FF0000"/>
                </a:solidFill>
                <a:effectLst>
                  <a:glow rad="63500">
                    <a:srgbClr val="66FFFF">
                      <a:alpha val="40000"/>
                    </a:srgbClr>
                  </a:glow>
                  <a:outerShdw blurRad="38100" dist="38100" dir="2700000" algn="tl">
                    <a:srgbClr val="000000">
                      <a:alpha val="43137"/>
                    </a:srgbClr>
                  </a:outerShdw>
                  <a:reflection blurRad="6350" stA="55000" endA="300" endPos="45500" dir="5400000" sy="-100000" algn="bl" rotWithShape="0"/>
                </a:effectLst>
                <a:latin typeface="Algerian" panose="04020705040A02060702" pitchFamily="82" charset="0"/>
              </a:rPr>
              <a:t>ADRs</a:t>
            </a:r>
            <a:endParaRPr lang="en-US" sz="3200" dirty="0">
              <a:solidFill>
                <a:srgbClr val="FF0000"/>
              </a:solidFill>
              <a:latin typeface="Algerian" pitchFamily="82" charset="0"/>
            </a:endParaRPr>
          </a:p>
        </p:txBody>
      </p:sp>
      <p:sp>
        <p:nvSpPr>
          <p:cNvPr id="14" name="TextBox 13"/>
          <p:cNvSpPr txBox="1"/>
          <p:nvPr/>
        </p:nvSpPr>
        <p:spPr>
          <a:xfrm>
            <a:off x="457200" y="4049657"/>
            <a:ext cx="6786282" cy="83099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400" b="1" dirty="0">
                <a:solidFill>
                  <a:srgbClr val="FF0000"/>
                </a:solidFill>
                <a:latin typeface="Arial Narrow" pitchFamily="34" charset="0"/>
              </a:rPr>
              <a:t>-Mild - moderate acute &amp; chronic visceral pain </a:t>
            </a:r>
          </a:p>
          <a:p>
            <a:r>
              <a:rPr lang="en-US" sz="2400" b="1" dirty="0">
                <a:solidFill>
                  <a:srgbClr val="FF0000"/>
                </a:solidFill>
                <a:latin typeface="Arial Narrow" pitchFamily="34" charset="0"/>
              </a:rPr>
              <a:t>-During labor</a:t>
            </a:r>
            <a:endParaRPr lang="en-US" sz="2800" dirty="0">
              <a:solidFill>
                <a:srgbClr val="FF0000"/>
              </a:solidFill>
              <a:latin typeface="Algerian" pitchFamily="82" charset="0"/>
            </a:endParaRPr>
          </a:p>
        </p:txBody>
      </p:sp>
      <p:sp>
        <p:nvSpPr>
          <p:cNvPr id="2" name="Slide Number Placeholder 1"/>
          <p:cNvSpPr>
            <a:spLocks noGrp="1"/>
          </p:cNvSpPr>
          <p:nvPr>
            <p:ph type="sldNum" sz="quarter" idx="12"/>
          </p:nvPr>
        </p:nvSpPr>
        <p:spPr>
          <a:xfrm>
            <a:off x="8534400" y="6172200"/>
            <a:ext cx="457200" cy="457200"/>
          </a:xfrm>
        </p:spPr>
        <p:txBody>
          <a:bodyPr/>
          <a:lstStyle/>
          <a:p>
            <a:fld id="{BAA4A77B-8027-4AFF-88A0-06BCA981BA0C}" type="slidenum">
              <a:rPr lang="en-US" smtClean="0"/>
              <a:pPr/>
              <a:t>20</a:t>
            </a:fld>
            <a:endParaRPr lang="en-US"/>
          </a:p>
        </p:txBody>
      </p:sp>
    </p:spTree>
    <p:extLst>
      <p:ext uri="{BB962C8B-B14F-4D97-AF65-F5344CB8AC3E}">
        <p14:creationId xmlns:p14="http://schemas.microsoft.com/office/powerpoint/2010/main" val="428049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grpId="1" nodeType="clickEffect">
                                  <p:stCondLst>
                                    <p:cond delay="0"/>
                                  </p:stCondLst>
                                  <p:childTnLst>
                                    <p:animEffect transition="out" filter="box(in)">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4" presetClass="exit" presetSubtype="16" fill="hold" grpId="1" nodeType="withEffect">
                                  <p:stCondLst>
                                    <p:cond delay="0"/>
                                  </p:stCondLst>
                                  <p:childTnLst>
                                    <p:animEffect transition="out" filter="box(in)">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25"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5" dur="1000" fill="hold"/>
                                        <p:tgtEl>
                                          <p:spTgt spid="7"/>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67" dur="1000" fill="hold"/>
                                        <p:tgtEl>
                                          <p:spTgt spid="14"/>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xit" presetSubtype="16" fill="hold" grpId="1" nodeType="clickEffect">
                                  <p:stCondLst>
                                    <p:cond delay="0"/>
                                  </p:stCondLst>
                                  <p:childTnLst>
                                    <p:animEffect transition="out" filter="box(in)">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4" presetClass="exit" presetSubtype="16" fill="hold" grpId="1" nodeType="withEffect">
                                  <p:stCondLst>
                                    <p:cond delay="0"/>
                                  </p:stCondLst>
                                  <p:childTnLst>
                                    <p:animEffect transition="out" filter="box(in)">
                                      <p:cBhvr>
                                        <p:cTn id="78" dur="500"/>
                                        <p:tgtEl>
                                          <p:spTgt spid="14"/>
                                        </p:tgtEl>
                                      </p:cBhvr>
                                    </p:animEffect>
                                    <p:set>
                                      <p:cBhvr>
                                        <p:cTn id="79" dur="1" fill="hold">
                                          <p:stCondLst>
                                            <p:cond delay="499"/>
                                          </p:stCondLst>
                                        </p:cTn>
                                        <p:tgtEl>
                                          <p:spTgt spid="14"/>
                                        </p:tgtEl>
                                        <p:attrNameLst>
                                          <p:attrName>style.visibility</p:attrName>
                                        </p:attrNameLst>
                                      </p:cBhvr>
                                      <p:to>
                                        <p:strVal val="hidden"/>
                                      </p:to>
                                    </p:set>
                                  </p:childTnLst>
                                </p:cTn>
                              </p:par>
                              <p:par>
                                <p:cTn id="80" presetID="25" presetClass="entr" presetSubtype="0"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85" dur="1000" fill="hold"/>
                                        <p:tgtEl>
                                          <p:spTgt spid="13"/>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13"/>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2" grpId="0" animBg="1"/>
      <p:bldP spid="13" grpId="0" animBg="1"/>
      <p:bldP spid="14" grpId="0" animBg="1"/>
      <p:bldP spid="1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9965" y="3259217"/>
            <a:ext cx="7611035"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514350">
              <a:lnSpc>
                <a:spcPts val="2600"/>
              </a:lnSpc>
              <a:defRPr/>
            </a:pPr>
            <a:r>
              <a:rPr lang="en-US" sz="2800" b="1" dirty="0">
                <a:solidFill>
                  <a:srgbClr val="FF0000"/>
                </a:solidFill>
                <a:latin typeface="Arial Narrow" pitchFamily="34" charset="0"/>
              </a:rPr>
              <a:t>Has atropine –like action (Smooth muscle relaxant)</a:t>
            </a:r>
          </a:p>
        </p:txBody>
      </p:sp>
      <p:sp>
        <p:nvSpPr>
          <p:cNvPr id="8" name="TextBox 7"/>
          <p:cNvSpPr txBox="1"/>
          <p:nvPr/>
        </p:nvSpPr>
        <p:spPr>
          <a:xfrm>
            <a:off x="381000" y="1971020"/>
            <a:ext cx="8534400" cy="83099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514350"/>
            <a:r>
              <a:rPr lang="en-US" sz="2400" b="1" dirty="0">
                <a:solidFill>
                  <a:srgbClr val="FF0000"/>
                </a:solidFill>
                <a:latin typeface="Arial Narrow" pitchFamily="34" charset="0"/>
                <a:sym typeface="Wingdings 3"/>
              </a:rPr>
              <a:t>LESS </a:t>
            </a:r>
            <a:r>
              <a:rPr lang="en-US" sz="2400" b="1" dirty="0">
                <a:solidFill>
                  <a:srgbClr val="FF0000"/>
                </a:solidFill>
                <a:latin typeface="Arial Narrow" pitchFamily="34" charset="0"/>
              </a:rPr>
              <a:t>analgesic, constipating, depressant on </a:t>
            </a:r>
            <a:r>
              <a:rPr lang="en-US" sz="2400" b="1" dirty="0" err="1">
                <a:solidFill>
                  <a:srgbClr val="FF0000"/>
                </a:solidFill>
                <a:latin typeface="Arial Narrow" pitchFamily="34" charset="0"/>
              </a:rPr>
              <a:t>faetal</a:t>
            </a:r>
            <a:r>
              <a:rPr lang="en-US" sz="2400" b="1" dirty="0">
                <a:solidFill>
                  <a:srgbClr val="FF0000"/>
                </a:solidFill>
                <a:latin typeface="Arial Narrow" pitchFamily="34" charset="0"/>
              </a:rPr>
              <a:t> respiration than morphine</a:t>
            </a:r>
          </a:p>
        </p:txBody>
      </p:sp>
      <p:sp>
        <p:nvSpPr>
          <p:cNvPr id="9" name="TextBox 8"/>
          <p:cNvSpPr txBox="1"/>
          <p:nvPr/>
        </p:nvSpPr>
        <p:spPr>
          <a:xfrm>
            <a:off x="381000" y="1513820"/>
            <a:ext cx="1949824"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latin typeface="Algerian" pitchFamily="82" charset="0"/>
              </a:rPr>
              <a:t>actions</a:t>
            </a:r>
          </a:p>
        </p:txBody>
      </p:sp>
      <p:sp>
        <p:nvSpPr>
          <p:cNvPr id="10" name="TextBox 9"/>
          <p:cNvSpPr txBox="1"/>
          <p:nvPr/>
        </p:nvSpPr>
        <p:spPr>
          <a:xfrm>
            <a:off x="381000" y="990600"/>
            <a:ext cx="51054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indent="-342900"/>
            <a:r>
              <a:rPr lang="en-US" sz="2800" b="1" dirty="0">
                <a:solidFill>
                  <a:srgbClr val="FF0000"/>
                </a:solidFill>
                <a:latin typeface="Arial Narrow" pitchFamily="34" charset="0"/>
              </a:rPr>
              <a:t>Synthetic, more effective </a:t>
            </a:r>
            <a:r>
              <a:rPr lang="en-US" sz="2800" b="1" dirty="0">
                <a:solidFill>
                  <a:srgbClr val="FF0000"/>
                </a:solidFill>
                <a:latin typeface="Symbol" pitchFamily="18" charset="2"/>
              </a:rPr>
              <a:t>k </a:t>
            </a:r>
            <a:r>
              <a:rPr lang="en-US" sz="2800" b="1" dirty="0">
                <a:solidFill>
                  <a:srgbClr val="FF0000"/>
                </a:solidFill>
                <a:latin typeface="Arial Narrow" pitchFamily="34" charset="0"/>
              </a:rPr>
              <a:t>agonist</a:t>
            </a:r>
          </a:p>
        </p:txBody>
      </p:sp>
      <p:sp>
        <p:nvSpPr>
          <p:cNvPr id="11" name="TextBox 10"/>
          <p:cNvSpPr txBox="1"/>
          <p:nvPr/>
        </p:nvSpPr>
        <p:spPr>
          <a:xfrm>
            <a:off x="1181100" y="321580"/>
            <a:ext cx="49149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err="1">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Pethidine</a:t>
            </a: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 (</a:t>
            </a:r>
            <a:r>
              <a:rPr lang="en-US" sz="3200" b="1" dirty="0" err="1">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mepridine</a:t>
            </a: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a:t>
            </a:r>
          </a:p>
        </p:txBody>
      </p:sp>
      <p:sp>
        <p:nvSpPr>
          <p:cNvPr id="15" name="TextBox 14"/>
          <p:cNvSpPr txBox="1"/>
          <p:nvPr/>
        </p:nvSpPr>
        <p:spPr>
          <a:xfrm>
            <a:off x="381000" y="2809220"/>
            <a:ext cx="4495800"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514350">
              <a:lnSpc>
                <a:spcPts val="2600"/>
              </a:lnSpc>
              <a:defRPr/>
            </a:pPr>
            <a:r>
              <a:rPr lang="en-US" sz="2800" b="1" dirty="0">
                <a:solidFill>
                  <a:srgbClr val="FF0000"/>
                </a:solidFill>
                <a:latin typeface="Arial Narrow" pitchFamily="34" charset="0"/>
              </a:rPr>
              <a:t>No cough suppressant effect</a:t>
            </a:r>
          </a:p>
        </p:txBody>
      </p:sp>
      <p:sp>
        <p:nvSpPr>
          <p:cNvPr id="2" name="Slide Number Placeholder 1"/>
          <p:cNvSpPr>
            <a:spLocks noGrp="1"/>
          </p:cNvSpPr>
          <p:nvPr>
            <p:ph type="sldNum" sz="quarter" idx="12"/>
          </p:nvPr>
        </p:nvSpPr>
        <p:spPr>
          <a:xfrm>
            <a:off x="8458200" y="6305788"/>
            <a:ext cx="457200" cy="457200"/>
          </a:xfrm>
        </p:spPr>
        <p:txBody>
          <a:bodyPr/>
          <a:lstStyle/>
          <a:p>
            <a:fld id="{BAA4A77B-8027-4AFF-88A0-06BCA981BA0C}" type="slidenum">
              <a:rPr lang="en-US" smtClean="0"/>
              <a:pPr/>
              <a:t>21</a:t>
            </a:fld>
            <a:endParaRPr lang="en-US"/>
          </a:p>
        </p:txBody>
      </p:sp>
    </p:spTree>
    <p:extLst>
      <p:ext uri="{BB962C8B-B14F-4D97-AF65-F5344CB8AC3E}">
        <p14:creationId xmlns:p14="http://schemas.microsoft.com/office/powerpoint/2010/main" val="175873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4" presetClass="exit" presetSubtype="16" fill="hold" grpId="1" nodeType="withEffect">
                                  <p:stCondLst>
                                    <p:cond delay="0"/>
                                  </p:stCondLst>
                                  <p:childTnLst>
                                    <p:animEffect transition="out" filter="box(in)">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DA0F89-4DB8-4906-BBB1-A30FAFAA9452}"/>
              </a:ext>
            </a:extLst>
          </p:cNvPr>
          <p:cNvSpPr>
            <a:spLocks noGrp="1"/>
          </p:cNvSpPr>
          <p:nvPr>
            <p:ph type="sldNum" sz="quarter" idx="12"/>
          </p:nvPr>
        </p:nvSpPr>
        <p:spPr/>
        <p:txBody>
          <a:bodyPr/>
          <a:lstStyle/>
          <a:p>
            <a:fld id="{BAA4A77B-8027-4AFF-88A0-06BCA981BA0C}" type="slidenum">
              <a:rPr lang="en-US" smtClean="0"/>
              <a:pPr/>
              <a:t>22</a:t>
            </a:fld>
            <a:endParaRPr lang="en-US"/>
          </a:p>
        </p:txBody>
      </p:sp>
      <p:sp>
        <p:nvSpPr>
          <p:cNvPr id="3" name="TextBox 2">
            <a:extLst>
              <a:ext uri="{FF2B5EF4-FFF2-40B4-BE49-F238E27FC236}">
                <a16:creationId xmlns:a16="http://schemas.microsoft.com/office/drawing/2014/main" id="{E6B8FA2E-DF97-40A9-934B-B1DCBB307DC1}"/>
              </a:ext>
            </a:extLst>
          </p:cNvPr>
          <p:cNvSpPr txBox="1"/>
          <p:nvPr/>
        </p:nvSpPr>
        <p:spPr>
          <a:xfrm>
            <a:off x="175497" y="2995933"/>
            <a:ext cx="6248400" cy="43306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600"/>
              </a:lnSpc>
            </a:pPr>
            <a:r>
              <a:rPr lang="en-US" sz="2400" b="1" dirty="0">
                <a:solidFill>
                  <a:schemeClr val="accent3">
                    <a:lumMod val="75000"/>
                  </a:schemeClr>
                </a:solidFill>
                <a:latin typeface="Arial Narrow" pitchFamily="34" charset="0"/>
              </a:rPr>
              <a:t>Tolerance &amp; Addiction</a:t>
            </a:r>
          </a:p>
        </p:txBody>
      </p:sp>
      <p:sp>
        <p:nvSpPr>
          <p:cNvPr id="4" name="TextBox 3">
            <a:extLst>
              <a:ext uri="{FF2B5EF4-FFF2-40B4-BE49-F238E27FC236}">
                <a16:creationId xmlns:a16="http://schemas.microsoft.com/office/drawing/2014/main" id="{7D133650-07AA-4CC1-9143-01EECF51BBC4}"/>
              </a:ext>
            </a:extLst>
          </p:cNvPr>
          <p:cNvSpPr txBox="1"/>
          <p:nvPr/>
        </p:nvSpPr>
        <p:spPr>
          <a:xfrm>
            <a:off x="157568" y="4183773"/>
            <a:ext cx="6324600"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600"/>
              </a:lnSpc>
            </a:pPr>
            <a:r>
              <a:rPr lang="en-US" sz="2800" b="1" dirty="0">
                <a:solidFill>
                  <a:srgbClr val="FF0000"/>
                </a:solidFill>
                <a:latin typeface="Arial Narrow" pitchFamily="34" charset="0"/>
              </a:rPr>
              <a:t>As in morphine but not in cough &amp; diarrhea</a:t>
            </a:r>
          </a:p>
        </p:txBody>
      </p:sp>
      <p:sp>
        <p:nvSpPr>
          <p:cNvPr id="5" name="TextBox 4">
            <a:extLst>
              <a:ext uri="{FF2B5EF4-FFF2-40B4-BE49-F238E27FC236}">
                <a16:creationId xmlns:a16="http://schemas.microsoft.com/office/drawing/2014/main" id="{9152B5CE-A6ED-4538-BA72-190B3C5D41D5}"/>
              </a:ext>
            </a:extLst>
          </p:cNvPr>
          <p:cNvSpPr txBox="1"/>
          <p:nvPr/>
        </p:nvSpPr>
        <p:spPr>
          <a:xfrm>
            <a:off x="166532" y="3599312"/>
            <a:ext cx="2895601"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rgbClr val="FF0000"/>
                </a:solidFill>
                <a:latin typeface="Algerian" pitchFamily="82" charset="0"/>
              </a:rPr>
              <a:t>indications</a:t>
            </a:r>
          </a:p>
        </p:txBody>
      </p:sp>
      <p:sp>
        <p:nvSpPr>
          <p:cNvPr id="6" name="TextBox 5">
            <a:extLst>
              <a:ext uri="{FF2B5EF4-FFF2-40B4-BE49-F238E27FC236}">
                <a16:creationId xmlns:a16="http://schemas.microsoft.com/office/drawing/2014/main" id="{B3455229-2161-494F-90A8-D73A7A316C4D}"/>
              </a:ext>
            </a:extLst>
          </p:cNvPr>
          <p:cNvSpPr txBox="1"/>
          <p:nvPr/>
        </p:nvSpPr>
        <p:spPr>
          <a:xfrm>
            <a:off x="170925" y="5066731"/>
            <a:ext cx="7315200"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600"/>
              </a:lnSpc>
            </a:pPr>
            <a:r>
              <a:rPr lang="en-US" sz="2800" b="1" dirty="0">
                <a:solidFill>
                  <a:srgbClr val="FF0000"/>
                </a:solidFill>
                <a:latin typeface="Arial Narrow" pitchFamily="34" charset="0"/>
              </a:rPr>
              <a:t>Used in obstetric analgesia (No </a:t>
            </a:r>
            <a:r>
              <a:rPr lang="en-US" sz="2800" b="1" dirty="0">
                <a:solidFill>
                  <a:srgbClr val="FF0000"/>
                </a:solidFill>
                <a:latin typeface="Arial Narrow" pitchFamily="34" charset="0"/>
                <a:sym typeface="Wingdings 3"/>
              </a:rPr>
              <a:t> </a:t>
            </a:r>
            <a:r>
              <a:rPr lang="en-US" sz="2800" b="1" dirty="0">
                <a:solidFill>
                  <a:srgbClr val="FF0000"/>
                </a:solidFill>
                <a:latin typeface="Arial Narrow" pitchFamily="34" charset="0"/>
              </a:rPr>
              <a:t>resp.)</a:t>
            </a:r>
          </a:p>
        </p:txBody>
      </p:sp>
      <p:sp>
        <p:nvSpPr>
          <p:cNvPr id="7" name="TextBox 6">
            <a:extLst>
              <a:ext uri="{FF2B5EF4-FFF2-40B4-BE49-F238E27FC236}">
                <a16:creationId xmlns:a16="http://schemas.microsoft.com/office/drawing/2014/main" id="{AC4A88C2-11F1-4BE8-B16B-E8B3A27456A2}"/>
              </a:ext>
            </a:extLst>
          </p:cNvPr>
          <p:cNvSpPr txBox="1"/>
          <p:nvPr/>
        </p:nvSpPr>
        <p:spPr>
          <a:xfrm>
            <a:off x="170925" y="5471067"/>
            <a:ext cx="92202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latin typeface="Arial Narrow" pitchFamily="34" charset="0"/>
              </a:rPr>
              <a:t>Used in severe visceral pain; renal &amp; biliary </a:t>
            </a:r>
            <a:r>
              <a:rPr lang="en-US" sz="2800" b="1" u="sng" dirty="0" err="1">
                <a:solidFill>
                  <a:srgbClr val="FF0000"/>
                </a:solidFill>
                <a:latin typeface="Arial Narrow" pitchFamily="34" charset="0"/>
              </a:rPr>
              <a:t>colics</a:t>
            </a:r>
            <a:r>
              <a:rPr lang="en-US" sz="2800" b="1" dirty="0">
                <a:solidFill>
                  <a:srgbClr val="FF0000"/>
                </a:solidFill>
                <a:latin typeface="Arial Narrow" pitchFamily="34" charset="0"/>
              </a:rPr>
              <a:t> (sm. relaxant). </a:t>
            </a:r>
          </a:p>
        </p:txBody>
      </p:sp>
      <p:sp>
        <p:nvSpPr>
          <p:cNvPr id="8" name="TextBox 7">
            <a:extLst>
              <a:ext uri="{FF2B5EF4-FFF2-40B4-BE49-F238E27FC236}">
                <a16:creationId xmlns:a16="http://schemas.microsoft.com/office/drawing/2014/main" id="{39DFB397-8939-48A2-B991-ED144FD9C60E}"/>
              </a:ext>
            </a:extLst>
          </p:cNvPr>
          <p:cNvSpPr txBox="1"/>
          <p:nvPr/>
        </p:nvSpPr>
        <p:spPr>
          <a:xfrm>
            <a:off x="197996" y="2128270"/>
            <a:ext cx="7315200" cy="46166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400" b="1" dirty="0">
                <a:solidFill>
                  <a:schemeClr val="accent3">
                    <a:lumMod val="75000"/>
                  </a:schemeClr>
                </a:solidFill>
                <a:latin typeface="Arial Narrow" pitchFamily="34" charset="0"/>
              </a:rPr>
              <a:t>Tremors, Convulsions, Hyperthermia, Hypotension</a:t>
            </a:r>
            <a:endParaRPr lang="en-US" sz="2400" dirty="0">
              <a:solidFill>
                <a:schemeClr val="accent3">
                  <a:lumMod val="75000"/>
                </a:schemeClr>
              </a:solidFill>
              <a:latin typeface="Algerian" pitchFamily="82" charset="0"/>
            </a:endParaRPr>
          </a:p>
        </p:txBody>
      </p:sp>
      <p:sp>
        <p:nvSpPr>
          <p:cNvPr id="9" name="TextBox 8">
            <a:extLst>
              <a:ext uri="{FF2B5EF4-FFF2-40B4-BE49-F238E27FC236}">
                <a16:creationId xmlns:a16="http://schemas.microsoft.com/office/drawing/2014/main" id="{2CED435C-F695-41CB-AFDB-3FD99DFF0A5E}"/>
              </a:ext>
            </a:extLst>
          </p:cNvPr>
          <p:cNvSpPr txBox="1"/>
          <p:nvPr/>
        </p:nvSpPr>
        <p:spPr>
          <a:xfrm>
            <a:off x="197996" y="1524000"/>
            <a:ext cx="1649507"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err="1">
                <a:solidFill>
                  <a:srgbClr val="FF0000"/>
                </a:solidFill>
                <a:latin typeface="Algerian" pitchFamily="82" charset="0"/>
              </a:rPr>
              <a:t>adrs</a:t>
            </a:r>
            <a:endParaRPr lang="en-US" sz="3200" dirty="0">
              <a:solidFill>
                <a:srgbClr val="FF0000"/>
              </a:solidFill>
              <a:latin typeface="Algerian" pitchFamily="82" charset="0"/>
            </a:endParaRPr>
          </a:p>
        </p:txBody>
      </p:sp>
      <p:sp>
        <p:nvSpPr>
          <p:cNvPr id="10" name="TextBox 9">
            <a:extLst>
              <a:ext uri="{FF2B5EF4-FFF2-40B4-BE49-F238E27FC236}">
                <a16:creationId xmlns:a16="http://schemas.microsoft.com/office/drawing/2014/main" id="{22DB7E0B-D54B-43B4-81CB-AA945776CDB0}"/>
              </a:ext>
            </a:extLst>
          </p:cNvPr>
          <p:cNvSpPr txBox="1"/>
          <p:nvPr/>
        </p:nvSpPr>
        <p:spPr>
          <a:xfrm>
            <a:off x="175497" y="4609531"/>
            <a:ext cx="7086600"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600"/>
              </a:lnSpc>
            </a:pPr>
            <a:r>
              <a:rPr lang="en-US" sz="2800" b="1" dirty="0" err="1">
                <a:solidFill>
                  <a:srgbClr val="FF0000"/>
                </a:solidFill>
                <a:latin typeface="Arial Narrow" pitchFamily="34" charset="0"/>
              </a:rPr>
              <a:t>Preanaesthetic</a:t>
            </a:r>
            <a:r>
              <a:rPr lang="en-US" sz="2800" b="1" dirty="0">
                <a:solidFill>
                  <a:srgbClr val="FF0000"/>
                </a:solidFill>
                <a:latin typeface="Arial Narrow" pitchFamily="34" charset="0"/>
              </a:rPr>
              <a:t> medication (better)</a:t>
            </a:r>
          </a:p>
        </p:txBody>
      </p:sp>
      <p:sp>
        <p:nvSpPr>
          <p:cNvPr id="11" name="TextBox 10">
            <a:extLst>
              <a:ext uri="{FF2B5EF4-FFF2-40B4-BE49-F238E27FC236}">
                <a16:creationId xmlns:a16="http://schemas.microsoft.com/office/drawing/2014/main" id="{BE40527D-885F-413B-AC11-A0737D220F2F}"/>
              </a:ext>
            </a:extLst>
          </p:cNvPr>
          <p:cNvSpPr txBox="1"/>
          <p:nvPr/>
        </p:nvSpPr>
        <p:spPr>
          <a:xfrm>
            <a:off x="175497" y="2590800"/>
            <a:ext cx="6248400" cy="42575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600"/>
              </a:lnSpc>
            </a:pPr>
            <a:r>
              <a:rPr lang="en-US" sz="2400" b="1" dirty="0">
                <a:solidFill>
                  <a:schemeClr val="accent3">
                    <a:lumMod val="75000"/>
                  </a:schemeClr>
                </a:solidFill>
                <a:latin typeface="Arial Narrow" pitchFamily="34" charset="0"/>
              </a:rPr>
              <a:t>Blurred vision, Dry mouth, Urine retention</a:t>
            </a:r>
          </a:p>
        </p:txBody>
      </p:sp>
      <p:sp>
        <p:nvSpPr>
          <p:cNvPr id="12" name="TextBox 11">
            <a:extLst>
              <a:ext uri="{FF2B5EF4-FFF2-40B4-BE49-F238E27FC236}">
                <a16:creationId xmlns:a16="http://schemas.microsoft.com/office/drawing/2014/main" id="{44FFDF7B-BEAB-4744-AD52-93C98081BBAD}"/>
              </a:ext>
            </a:extLst>
          </p:cNvPr>
          <p:cNvSpPr txBox="1"/>
          <p:nvPr/>
        </p:nvSpPr>
        <p:spPr>
          <a:xfrm>
            <a:off x="1181100" y="321580"/>
            <a:ext cx="49149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err="1">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Pethidine</a:t>
            </a: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 (</a:t>
            </a:r>
            <a:r>
              <a:rPr lang="en-US" sz="3200" b="1" dirty="0" err="1">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mepridine</a:t>
            </a: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a:t>
            </a:r>
          </a:p>
        </p:txBody>
      </p:sp>
    </p:spTree>
    <p:extLst>
      <p:ext uri="{BB962C8B-B14F-4D97-AF65-F5344CB8AC3E}">
        <p14:creationId xmlns:p14="http://schemas.microsoft.com/office/powerpoint/2010/main" val="14076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25"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6" grpId="0" animBg="1"/>
      <p:bldP spid="6" grpId="1" animBg="1"/>
      <p:bldP spid="7" grpId="0" animBg="1"/>
      <p:bldP spid="8" grpId="0" animBg="1"/>
      <p:bldP spid="9" grpId="0" animBg="1"/>
      <p:bldP spid="10" grpId="0" animBg="1"/>
      <p:bldP spid="10" grpId="1"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4945181" y="200134"/>
            <a:ext cx="1655233" cy="2590800"/>
          </a:xfrm>
          <a:prstGeom prst="rect">
            <a:avLst/>
          </a:prstGeom>
          <a:noFill/>
          <a:ln w="9525">
            <a:noFill/>
            <a:miter lim="800000"/>
            <a:headEnd/>
            <a:tailEnd/>
          </a:ln>
        </p:spPr>
      </p:pic>
      <p:sp>
        <p:nvSpPr>
          <p:cNvPr id="7" name="TextBox 6"/>
          <p:cNvSpPr txBox="1"/>
          <p:nvPr/>
        </p:nvSpPr>
        <p:spPr>
          <a:xfrm>
            <a:off x="152400" y="4724400"/>
            <a:ext cx="4876800" cy="744243"/>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500"/>
              </a:lnSpc>
            </a:pPr>
            <a:r>
              <a:rPr lang="en-US" sz="2800" b="1" dirty="0">
                <a:solidFill>
                  <a:srgbClr val="FF0000"/>
                </a:solidFill>
                <a:latin typeface="Arial Narrow" pitchFamily="34" charset="0"/>
              </a:rPr>
              <a:t>In combination with </a:t>
            </a:r>
            <a:r>
              <a:rPr lang="en-US" sz="2800" b="1" dirty="0" err="1">
                <a:solidFill>
                  <a:srgbClr val="FF0000"/>
                </a:solidFill>
                <a:latin typeface="Arial Narrow" pitchFamily="34" charset="0"/>
              </a:rPr>
              <a:t>droperidol</a:t>
            </a:r>
            <a:r>
              <a:rPr lang="en-US" sz="2800" b="1" dirty="0">
                <a:solidFill>
                  <a:srgbClr val="FF0000"/>
                </a:solidFill>
                <a:latin typeface="Arial Narrow" pitchFamily="34" charset="0"/>
              </a:rPr>
              <a:t> as NEUROLEPTANALGESIA</a:t>
            </a:r>
          </a:p>
        </p:txBody>
      </p:sp>
      <p:sp>
        <p:nvSpPr>
          <p:cNvPr id="8" name="TextBox 7"/>
          <p:cNvSpPr txBox="1"/>
          <p:nvPr/>
        </p:nvSpPr>
        <p:spPr>
          <a:xfrm>
            <a:off x="152400" y="3810000"/>
            <a:ext cx="5235389" cy="733534"/>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500"/>
              </a:lnSpc>
            </a:pPr>
            <a:r>
              <a:rPr lang="en-US" sz="2800" b="1" dirty="0">
                <a:solidFill>
                  <a:srgbClr val="FF0000"/>
                </a:solidFill>
                <a:latin typeface="Arial Narrow" pitchFamily="34" charset="0"/>
              </a:rPr>
              <a:t>To induce &amp; maintain anesthesia in poor-risk patients [stabilizing heart]</a:t>
            </a:r>
          </a:p>
        </p:txBody>
      </p:sp>
      <p:sp>
        <p:nvSpPr>
          <p:cNvPr id="9" name="TextBox 8"/>
          <p:cNvSpPr txBox="1"/>
          <p:nvPr/>
        </p:nvSpPr>
        <p:spPr>
          <a:xfrm>
            <a:off x="152400" y="2819400"/>
            <a:ext cx="46482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latin typeface="Arial Narrow" pitchFamily="34" charset="0"/>
              </a:rPr>
              <a:t>Analgesic supplement during anesthesia, (IV or </a:t>
            </a:r>
            <a:r>
              <a:rPr lang="en-US" sz="2800" b="1" dirty="0" err="1">
                <a:solidFill>
                  <a:srgbClr val="FF0000"/>
                </a:solidFill>
                <a:latin typeface="Arial Narrow" pitchFamily="34" charset="0"/>
              </a:rPr>
              <a:t>intrathecal</a:t>
            </a:r>
            <a:r>
              <a:rPr lang="en-US" sz="2800" b="1" dirty="0">
                <a:solidFill>
                  <a:srgbClr val="FF0000"/>
                </a:solidFill>
                <a:latin typeface="Arial Narrow" pitchFamily="34" charset="0"/>
              </a:rPr>
              <a:t>)</a:t>
            </a:r>
            <a:endParaRPr lang="en-US" sz="2800" dirty="0">
              <a:solidFill>
                <a:srgbClr val="FF0000"/>
              </a:solidFill>
              <a:latin typeface="Algerian" pitchFamily="82" charset="0"/>
            </a:endParaRPr>
          </a:p>
        </p:txBody>
      </p:sp>
      <p:sp>
        <p:nvSpPr>
          <p:cNvPr id="10" name="TextBox 9"/>
          <p:cNvSpPr txBox="1"/>
          <p:nvPr/>
        </p:nvSpPr>
        <p:spPr>
          <a:xfrm>
            <a:off x="152400" y="1118305"/>
            <a:ext cx="51054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indent="-342900"/>
            <a:r>
              <a:rPr lang="en-US" sz="2800" b="1" dirty="0">
                <a:solidFill>
                  <a:srgbClr val="FF0000"/>
                </a:solidFill>
                <a:latin typeface="Arial Narrow" pitchFamily="34" charset="0"/>
              </a:rPr>
              <a:t>Synthetic, </a:t>
            </a:r>
            <a:r>
              <a:rPr lang="en-US" sz="2800" b="1" dirty="0">
                <a:solidFill>
                  <a:srgbClr val="FF0000"/>
                </a:solidFill>
                <a:latin typeface="Symbol" pitchFamily="18" charset="2"/>
              </a:rPr>
              <a:t>m </a:t>
            </a:r>
            <a:r>
              <a:rPr lang="en-US" sz="2800" b="1" dirty="0">
                <a:solidFill>
                  <a:srgbClr val="FF0000"/>
                </a:solidFill>
                <a:latin typeface="Arial Narrow" pitchFamily="34" charset="0"/>
              </a:rPr>
              <a:t>agonist, </a:t>
            </a:r>
            <a:r>
              <a:rPr lang="en-US" sz="2800" b="1" dirty="0">
                <a:solidFill>
                  <a:srgbClr val="FF0000"/>
                </a:solidFill>
                <a:latin typeface="Arial Narrow" pitchFamily="34" charset="0"/>
                <a:sym typeface="Wingdings 3"/>
              </a:rPr>
              <a:t>more potent </a:t>
            </a:r>
            <a:r>
              <a:rPr lang="en-US" sz="2800" b="1" dirty="0">
                <a:solidFill>
                  <a:srgbClr val="FF0000"/>
                </a:solidFill>
                <a:latin typeface="Arial Narrow" pitchFamily="34" charset="0"/>
              </a:rPr>
              <a:t>than </a:t>
            </a:r>
            <a:r>
              <a:rPr lang="en-US" sz="2800" b="1" dirty="0" err="1">
                <a:solidFill>
                  <a:srgbClr val="FF0000"/>
                </a:solidFill>
                <a:latin typeface="Arial Narrow" pitchFamily="34" charset="0"/>
              </a:rPr>
              <a:t>pethidine</a:t>
            </a:r>
            <a:r>
              <a:rPr lang="en-US" sz="2800" b="1" dirty="0">
                <a:solidFill>
                  <a:srgbClr val="FF0000"/>
                </a:solidFill>
                <a:latin typeface="Arial Narrow" pitchFamily="34" charset="0"/>
              </a:rPr>
              <a:t> &amp; morphine</a:t>
            </a:r>
          </a:p>
        </p:txBody>
      </p:sp>
      <p:sp>
        <p:nvSpPr>
          <p:cNvPr id="11" name="TextBox 10"/>
          <p:cNvSpPr txBox="1"/>
          <p:nvPr/>
        </p:nvSpPr>
        <p:spPr>
          <a:xfrm>
            <a:off x="1752600" y="438091"/>
            <a:ext cx="2590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Fentanyl</a:t>
            </a:r>
          </a:p>
        </p:txBody>
      </p:sp>
      <p:sp>
        <p:nvSpPr>
          <p:cNvPr id="16" name="TextBox 15"/>
          <p:cNvSpPr txBox="1"/>
          <p:nvPr/>
        </p:nvSpPr>
        <p:spPr>
          <a:xfrm>
            <a:off x="152400" y="5562600"/>
            <a:ext cx="4876800" cy="105413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ts val="2500"/>
              </a:lnSpc>
            </a:pPr>
            <a:r>
              <a:rPr lang="en-US" sz="2800" b="1" dirty="0">
                <a:solidFill>
                  <a:srgbClr val="FF0000"/>
                </a:solidFill>
                <a:latin typeface="Arial Narrow" pitchFamily="34" charset="0"/>
              </a:rPr>
              <a:t>In cancer pain &amp; severe postoperative pain; (transdermal patch changed every 72 </a:t>
            </a:r>
            <a:r>
              <a:rPr lang="en-US" sz="2800" b="1" dirty="0" err="1">
                <a:solidFill>
                  <a:srgbClr val="FF0000"/>
                </a:solidFill>
                <a:latin typeface="Arial Narrow" pitchFamily="34" charset="0"/>
              </a:rPr>
              <a:t>hrs</a:t>
            </a:r>
            <a:r>
              <a:rPr lang="en-US" sz="2800" b="1" dirty="0">
                <a:solidFill>
                  <a:srgbClr val="FF0000"/>
                </a:solidFill>
                <a:latin typeface="Arial Narrow" pitchFamily="34" charset="0"/>
              </a:rPr>
              <a:t>). </a:t>
            </a:r>
          </a:p>
        </p:txBody>
      </p:sp>
      <p:sp>
        <p:nvSpPr>
          <p:cNvPr id="26" name="TextBox 25"/>
          <p:cNvSpPr txBox="1"/>
          <p:nvPr/>
        </p:nvSpPr>
        <p:spPr>
          <a:xfrm>
            <a:off x="152400" y="2158425"/>
            <a:ext cx="3352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rgbClr val="FF0000"/>
                </a:solidFill>
                <a:latin typeface="Algerian" pitchFamily="82" charset="0"/>
              </a:rPr>
              <a:t>Clinical uses</a:t>
            </a:r>
          </a:p>
        </p:txBody>
      </p:sp>
      <p:pic>
        <p:nvPicPr>
          <p:cNvPr id="13" name="Picture 4"/>
          <p:cNvPicPr>
            <a:picLocks noChangeAspect="1" noChangeArrowheads="1"/>
          </p:cNvPicPr>
          <p:nvPr/>
        </p:nvPicPr>
        <p:blipFill>
          <a:blip r:embed="rId4" cstate="print"/>
          <a:srcRect/>
          <a:stretch>
            <a:fillRect/>
          </a:stretch>
        </p:blipFill>
        <p:spPr bwMode="auto">
          <a:xfrm>
            <a:off x="6324600" y="3246473"/>
            <a:ext cx="2524784" cy="3370262"/>
          </a:xfrm>
          <a:prstGeom prst="rect">
            <a:avLst/>
          </a:prstGeom>
          <a:noFill/>
          <a:ln w="9525">
            <a:noFill/>
            <a:miter lim="800000"/>
            <a:headEnd/>
            <a:tailEnd/>
          </a:ln>
          <a:effectLst/>
        </p:spPr>
      </p:pic>
      <p:pic>
        <p:nvPicPr>
          <p:cNvPr id="23554" name="Picture 2" descr="http://images.nationalgeographic.com/wpf/media-live/photos/000/004/cache/asian-lion-sleeping_452_600x450.jpg">
            <a:hlinkClick r:id="rId5"/>
          </p:cNvPr>
          <p:cNvPicPr>
            <a:picLocks noChangeAspect="1" noChangeArrowheads="1"/>
          </p:cNvPicPr>
          <p:nvPr/>
        </p:nvPicPr>
        <p:blipFill>
          <a:blip r:embed="rId6" cstate="print"/>
          <a:srcRect/>
          <a:stretch>
            <a:fillRect/>
          </a:stretch>
        </p:blipFill>
        <p:spPr bwMode="auto">
          <a:xfrm>
            <a:off x="6779032" y="62924"/>
            <a:ext cx="2286000" cy="1972828"/>
          </a:xfrm>
          <a:prstGeom prst="rect">
            <a:avLst/>
          </a:prstGeom>
          <a:noFill/>
        </p:spPr>
      </p:pic>
    </p:spTree>
    <p:extLst>
      <p:ext uri="{BB962C8B-B14F-4D97-AF65-F5344CB8AC3E}">
        <p14:creationId xmlns:p14="http://schemas.microsoft.com/office/powerpoint/2010/main" val="9278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5"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p:cTn id="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anim calcmode="lin" valueType="num">
                                      <p:cBhvr>
                                        <p:cTn id="1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6" dur="1000" decel="50000">
                                          <p:stCondLst>
                                            <p:cond delay="0"/>
                                          </p:stCondLst>
                                        </p:cTn>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23554"/>
                                        </p:tgtEl>
                                        <p:attrNameLst>
                                          <p:attrName>style.visibility</p:attrName>
                                        </p:attrNameLst>
                                      </p:cBhvr>
                                      <p:to>
                                        <p:strVal val="visible"/>
                                      </p:to>
                                    </p:set>
                                    <p:anim calcmode="lin" valueType="num">
                                      <p:cBhvr>
                                        <p:cTn id="21" dur="500" decel="50000" fill="hold">
                                          <p:stCondLst>
                                            <p:cond delay="0"/>
                                          </p:stCondLst>
                                        </p:cTn>
                                        <p:tgtEl>
                                          <p:spTgt spid="2355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355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3554"/>
                                        </p:tgtEl>
                                        <p:attrNameLst>
                                          <p:attrName>ppt_w</p:attrName>
                                        </p:attrNameLst>
                                      </p:cBhvr>
                                      <p:tavLst>
                                        <p:tav tm="0">
                                          <p:val>
                                            <p:strVal val="#ppt_w*.05"/>
                                          </p:val>
                                        </p:tav>
                                        <p:tav tm="100000">
                                          <p:val>
                                            <p:strVal val="#ppt_w"/>
                                          </p:val>
                                        </p:tav>
                                      </p:tavLst>
                                    </p:anim>
                                    <p:anim calcmode="lin" valueType="num">
                                      <p:cBhvr>
                                        <p:cTn id="24" dur="1000" fill="hold"/>
                                        <p:tgtEl>
                                          <p:spTgt spid="2355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355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355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355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355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grpId="1" nodeType="clickEffect">
                                  <p:stCondLst>
                                    <p:cond delay="0"/>
                                  </p:stCondLst>
                                  <p:childTnLst>
                                    <p:animEffect transition="out" filter="box(in)">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4" presetClass="exit" presetSubtype="16" fill="hold" nodeType="withEffect">
                                  <p:stCondLst>
                                    <p:cond delay="0"/>
                                  </p:stCondLst>
                                  <p:childTnLst>
                                    <p:animEffect transition="out" filter="box(in)">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4" presetClass="exit" presetSubtype="16" fill="hold" nodeType="withEffect">
                                  <p:stCondLst>
                                    <p:cond delay="0"/>
                                  </p:stCondLst>
                                  <p:childTnLst>
                                    <p:animEffect transition="out" filter="box(in)">
                                      <p:cBhvr>
                                        <p:cTn id="38" dur="500"/>
                                        <p:tgtEl>
                                          <p:spTgt spid="23554"/>
                                        </p:tgtEl>
                                      </p:cBhvr>
                                    </p:animEffect>
                                    <p:set>
                                      <p:cBhvr>
                                        <p:cTn id="39" dur="1" fill="hold">
                                          <p:stCondLst>
                                            <p:cond delay="499"/>
                                          </p:stCondLst>
                                        </p:cTn>
                                        <p:tgtEl>
                                          <p:spTgt spid="2355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grpId="1" nodeType="clickEffect">
                                  <p:stCondLst>
                                    <p:cond delay="0"/>
                                  </p:stCondLst>
                                  <p:childTnLst>
                                    <p:animEffect transition="out" filter="blinds(horizontal)">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par>
                                <p:cTn id="65" presetID="4" presetClass="exit" presetSubtype="16" fill="hold" grpId="1" nodeType="withEffect">
                                  <p:stCondLst>
                                    <p:cond delay="0"/>
                                  </p:stCondLst>
                                  <p:childTnLst>
                                    <p:animEffect transition="out" filter="box(in)">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6"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6E22C2-429E-452B-86C6-490EDE6F7376}"/>
              </a:ext>
            </a:extLst>
          </p:cNvPr>
          <p:cNvSpPr>
            <a:spLocks noGrp="1"/>
          </p:cNvSpPr>
          <p:nvPr>
            <p:ph type="sldNum" sz="quarter" idx="12"/>
          </p:nvPr>
        </p:nvSpPr>
        <p:spPr/>
        <p:txBody>
          <a:bodyPr/>
          <a:lstStyle/>
          <a:p>
            <a:fld id="{BAA4A77B-8027-4AFF-88A0-06BCA981BA0C}" type="slidenum">
              <a:rPr lang="en-US" smtClean="0"/>
              <a:pPr/>
              <a:t>24</a:t>
            </a:fld>
            <a:endParaRPr lang="en-US"/>
          </a:p>
        </p:txBody>
      </p:sp>
      <p:sp>
        <p:nvSpPr>
          <p:cNvPr id="3" name="TextBox 2">
            <a:extLst>
              <a:ext uri="{FF2B5EF4-FFF2-40B4-BE49-F238E27FC236}">
                <a16:creationId xmlns:a16="http://schemas.microsoft.com/office/drawing/2014/main" id="{42B8A623-E629-42E7-BDBF-E01920EABA4A}"/>
              </a:ext>
            </a:extLst>
          </p:cNvPr>
          <p:cNvSpPr txBox="1"/>
          <p:nvPr/>
        </p:nvSpPr>
        <p:spPr>
          <a:xfrm>
            <a:off x="173131" y="1066800"/>
            <a:ext cx="15240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a:latin typeface="Algerian" pitchFamily="82" charset="0"/>
              </a:rPr>
              <a:t>ADRS</a:t>
            </a:r>
          </a:p>
        </p:txBody>
      </p:sp>
      <p:sp>
        <p:nvSpPr>
          <p:cNvPr id="4" name="TextBox 3">
            <a:extLst>
              <a:ext uri="{FF2B5EF4-FFF2-40B4-BE49-F238E27FC236}">
                <a16:creationId xmlns:a16="http://schemas.microsoft.com/office/drawing/2014/main" id="{03C4FB5B-9312-4A7D-83E2-F02DD1990E26}"/>
              </a:ext>
            </a:extLst>
          </p:cNvPr>
          <p:cNvSpPr txBox="1"/>
          <p:nvPr/>
        </p:nvSpPr>
        <p:spPr>
          <a:xfrm>
            <a:off x="152400" y="1727775"/>
            <a:ext cx="5686425" cy="138499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latin typeface="Arial Narrow" pitchFamily="34" charset="0"/>
              </a:rPr>
              <a:t>Respiratory depression (most serious) </a:t>
            </a:r>
          </a:p>
          <a:p>
            <a:r>
              <a:rPr lang="en-US" sz="2800" b="1" dirty="0">
                <a:latin typeface="Arial Narrow" pitchFamily="34" charset="0"/>
              </a:rPr>
              <a:t>CV effects are less</a:t>
            </a:r>
          </a:p>
          <a:p>
            <a:r>
              <a:rPr lang="en-US" sz="2800" b="1" dirty="0">
                <a:latin typeface="Arial Narrow" pitchFamily="34" charset="0"/>
              </a:rPr>
              <a:t>Bradycardia may still occur.</a:t>
            </a:r>
          </a:p>
        </p:txBody>
      </p:sp>
      <p:sp>
        <p:nvSpPr>
          <p:cNvPr id="5" name="TextBox 4">
            <a:extLst>
              <a:ext uri="{FF2B5EF4-FFF2-40B4-BE49-F238E27FC236}">
                <a16:creationId xmlns:a16="http://schemas.microsoft.com/office/drawing/2014/main" id="{A587CCE5-BB2F-4412-B391-D2FFDF6986D3}"/>
              </a:ext>
            </a:extLst>
          </p:cNvPr>
          <p:cNvSpPr txBox="1"/>
          <p:nvPr/>
        </p:nvSpPr>
        <p:spPr>
          <a:xfrm>
            <a:off x="1752600" y="381000"/>
            <a:ext cx="2590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Fentanyl</a:t>
            </a:r>
          </a:p>
        </p:txBody>
      </p:sp>
    </p:spTree>
    <p:extLst>
      <p:ext uri="{BB962C8B-B14F-4D97-AF65-F5344CB8AC3E}">
        <p14:creationId xmlns:p14="http://schemas.microsoft.com/office/powerpoint/2010/main" val="348795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 y="3276600"/>
            <a:ext cx="38100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latin typeface="Arial Narrow" pitchFamily="34" charset="0"/>
              </a:rPr>
              <a:t>t½ 55 h</a:t>
            </a:r>
            <a:endParaRPr lang="en-US" sz="2800" dirty="0">
              <a:solidFill>
                <a:srgbClr val="FF0000"/>
              </a:solidFill>
              <a:latin typeface="Algerian" pitchFamily="82" charset="0"/>
            </a:endParaRPr>
          </a:p>
        </p:txBody>
      </p:sp>
      <p:sp>
        <p:nvSpPr>
          <p:cNvPr id="10" name="TextBox 9"/>
          <p:cNvSpPr txBox="1"/>
          <p:nvPr/>
        </p:nvSpPr>
        <p:spPr>
          <a:xfrm>
            <a:off x="533400" y="1676400"/>
            <a:ext cx="41148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latin typeface="Arial Narrow" pitchFamily="34" charset="0"/>
              </a:rPr>
              <a:t>Weaker synth</a:t>
            </a:r>
            <a:r>
              <a:rPr lang="en-US" sz="2800" dirty="0">
                <a:solidFill>
                  <a:srgbClr val="FF0000"/>
                </a:solidFill>
                <a:latin typeface="Arial Narrow" pitchFamily="34" charset="0"/>
              </a:rPr>
              <a:t>eti</a:t>
            </a:r>
            <a:r>
              <a:rPr lang="en-US" sz="2800" b="1" dirty="0">
                <a:solidFill>
                  <a:srgbClr val="FF0000"/>
                </a:solidFill>
                <a:latin typeface="Arial Narrow" pitchFamily="34" charset="0"/>
              </a:rPr>
              <a:t>c </a:t>
            </a:r>
            <a:r>
              <a:rPr lang="en-US" sz="2800" b="1" dirty="0">
                <a:solidFill>
                  <a:srgbClr val="FF0000"/>
                </a:solidFill>
                <a:latin typeface="Arial Narrow" pitchFamily="34" charset="0"/>
                <a:sym typeface="Symbol" pitchFamily="18" charset="2"/>
              </a:rPr>
              <a:t>- agonist</a:t>
            </a:r>
            <a:endParaRPr lang="en-US" sz="2800" dirty="0">
              <a:solidFill>
                <a:srgbClr val="FF0000"/>
              </a:solidFill>
              <a:latin typeface="Algerian" pitchFamily="82" charset="0"/>
            </a:endParaRPr>
          </a:p>
        </p:txBody>
      </p:sp>
      <p:sp>
        <p:nvSpPr>
          <p:cNvPr id="11" name="TextBox 10"/>
          <p:cNvSpPr txBox="1"/>
          <p:nvPr/>
        </p:nvSpPr>
        <p:spPr>
          <a:xfrm>
            <a:off x="2653553" y="430446"/>
            <a:ext cx="2590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rPr>
              <a:t>METHADONE</a:t>
            </a:r>
            <a:endParaRPr lang="en-US" sz="3200" dirty="0">
              <a:solidFill>
                <a:srgbClr val="FF0000"/>
              </a:solidFill>
              <a:latin typeface="Algerian" pitchFamily="82" charset="0"/>
            </a:endParaRPr>
          </a:p>
        </p:txBody>
      </p:sp>
      <p:sp>
        <p:nvSpPr>
          <p:cNvPr id="14" name="TextBox 13"/>
          <p:cNvSpPr txBox="1"/>
          <p:nvPr/>
        </p:nvSpPr>
        <p:spPr>
          <a:xfrm>
            <a:off x="533400" y="2362200"/>
            <a:ext cx="7587166" cy="836126"/>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a:lnSpc>
                <a:spcPts val="2900"/>
              </a:lnSpc>
            </a:pPr>
            <a:r>
              <a:rPr lang="en-US" sz="2800" b="1" dirty="0">
                <a:solidFill>
                  <a:srgbClr val="FF0000"/>
                </a:solidFill>
                <a:latin typeface="Calibri"/>
                <a:sym typeface="Wingdings 3"/>
              </a:rPr>
              <a:t>In non addicts, it causes tolerance &amp; dependence but not as severe as that of morphine</a:t>
            </a:r>
          </a:p>
        </p:txBody>
      </p:sp>
      <p:pic>
        <p:nvPicPr>
          <p:cNvPr id="21" name="Picture 3" descr="C:\Users\Administrator\Pictures\Picture4.bmp"/>
          <p:cNvPicPr>
            <a:picLocks noChangeAspect="1" noChangeArrowheads="1"/>
          </p:cNvPicPr>
          <p:nvPr/>
        </p:nvPicPr>
        <p:blipFill>
          <a:blip r:embed="rId3" cstate="print"/>
          <a:srcRect r="3068" b="2847"/>
          <a:stretch>
            <a:fillRect/>
          </a:stretch>
        </p:blipFill>
        <p:spPr bwMode="auto">
          <a:xfrm>
            <a:off x="533400" y="3962400"/>
            <a:ext cx="7913076" cy="2895600"/>
          </a:xfrm>
          <a:prstGeom prst="rect">
            <a:avLst/>
          </a:prstGeom>
          <a:noFill/>
        </p:spPr>
      </p:pic>
      <p:sp>
        <p:nvSpPr>
          <p:cNvPr id="2" name="Slide Number Placeholder 1"/>
          <p:cNvSpPr>
            <a:spLocks noGrp="1"/>
          </p:cNvSpPr>
          <p:nvPr>
            <p:ph type="sldNum" sz="quarter" idx="12"/>
          </p:nvPr>
        </p:nvSpPr>
        <p:spPr>
          <a:xfrm>
            <a:off x="8611035" y="6248400"/>
            <a:ext cx="457200" cy="457200"/>
          </a:xfrm>
        </p:spPr>
        <p:txBody>
          <a:bodyPr/>
          <a:lstStyle/>
          <a:p>
            <a:fld id="{BAA4A77B-8027-4AFF-88A0-06BCA981BA0C}" type="slidenum">
              <a:rPr lang="en-US" smtClean="0"/>
              <a:pPr/>
              <a:t>25</a:t>
            </a:fld>
            <a:endParaRPr lang="en-US"/>
          </a:p>
        </p:txBody>
      </p:sp>
    </p:spTree>
    <p:extLst>
      <p:ext uri="{BB962C8B-B14F-4D97-AF65-F5344CB8AC3E}">
        <p14:creationId xmlns:p14="http://schemas.microsoft.com/office/powerpoint/2010/main" val="411404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par>
                                <p:cTn id="39" presetID="25"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44" dur="1000" fill="hold"/>
                                        <p:tgtEl>
                                          <p:spTgt spid="21"/>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xit" presetSubtype="16" fill="hold" grpId="1" nodeType="clickEffect">
                                  <p:stCondLst>
                                    <p:cond delay="0"/>
                                  </p:stCondLst>
                                  <p:childTnLst>
                                    <p:animEffect transition="out" filter="box(in)">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par>
                          <p:cTn id="54" fill="hold">
                            <p:stCondLst>
                              <p:cond delay="500"/>
                            </p:stCondLst>
                            <p:childTnLst>
                              <p:par>
                                <p:cTn id="55" presetID="4" presetClass="exit" presetSubtype="16" fill="hold" grpId="1" nodeType="afterEffect">
                                  <p:stCondLst>
                                    <p:cond delay="0"/>
                                  </p:stCondLst>
                                  <p:childTnLst>
                                    <p:animEffect transition="out" filter="box(in)">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par>
                          <p:cTn id="58" fill="hold">
                            <p:stCondLst>
                              <p:cond delay="1000"/>
                            </p:stCondLst>
                            <p:childTnLst>
                              <p:par>
                                <p:cTn id="59" presetID="4" presetClass="exit" presetSubtype="16" fill="hold" grpId="1" nodeType="afterEffect">
                                  <p:stCondLst>
                                    <p:cond delay="0"/>
                                  </p:stCondLst>
                                  <p:childTnLst>
                                    <p:animEffect transition="out" filter="box(in)">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4" presetClass="exit" presetSubtype="16" fill="hold" nodeType="withEffect">
                                  <p:stCondLst>
                                    <p:cond delay="0"/>
                                  </p:stCondLst>
                                  <p:childTnLst>
                                    <p:animEffect transition="out" filter="box(in)">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4" grpId="0" animBg="1"/>
      <p:bldP spid="1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14D4C8-939F-4B56-B0C6-D894785E4EC4}"/>
              </a:ext>
            </a:extLst>
          </p:cNvPr>
          <p:cNvSpPr>
            <a:spLocks noGrp="1"/>
          </p:cNvSpPr>
          <p:nvPr>
            <p:ph type="sldNum" sz="quarter" idx="12"/>
          </p:nvPr>
        </p:nvSpPr>
        <p:spPr/>
        <p:txBody>
          <a:bodyPr/>
          <a:lstStyle/>
          <a:p>
            <a:fld id="{BAA4A77B-8027-4AFF-88A0-06BCA981BA0C}" type="slidenum">
              <a:rPr lang="en-US" smtClean="0"/>
              <a:pPr/>
              <a:t>26</a:t>
            </a:fld>
            <a:endParaRPr lang="en-US"/>
          </a:p>
        </p:txBody>
      </p:sp>
      <p:pic>
        <p:nvPicPr>
          <p:cNvPr id="5" name="Picture 2">
            <a:extLst>
              <a:ext uri="{FF2B5EF4-FFF2-40B4-BE49-F238E27FC236}">
                <a16:creationId xmlns:a16="http://schemas.microsoft.com/office/drawing/2014/main" id="{E214AFB0-73A7-48E0-AEBB-69D09DD7430C}"/>
              </a:ext>
            </a:extLst>
          </p:cNvPr>
          <p:cNvPicPr>
            <a:picLocks noChangeAspect="1" noChangeArrowheads="1"/>
          </p:cNvPicPr>
          <p:nvPr/>
        </p:nvPicPr>
        <p:blipFill>
          <a:blip r:embed="rId2" cstate="print"/>
          <a:srcRect/>
          <a:stretch>
            <a:fillRect/>
          </a:stretch>
        </p:blipFill>
        <p:spPr bwMode="auto">
          <a:xfrm>
            <a:off x="990600" y="3733800"/>
            <a:ext cx="3514725" cy="2924175"/>
          </a:xfrm>
          <a:prstGeom prst="rect">
            <a:avLst/>
          </a:prstGeom>
          <a:noFill/>
          <a:ln w="9525">
            <a:noFill/>
            <a:miter lim="800000"/>
            <a:headEnd/>
            <a:tailEnd/>
          </a:ln>
        </p:spPr>
      </p:pic>
      <p:pic>
        <p:nvPicPr>
          <p:cNvPr id="6" name="Picture 3">
            <a:extLst>
              <a:ext uri="{FF2B5EF4-FFF2-40B4-BE49-F238E27FC236}">
                <a16:creationId xmlns:a16="http://schemas.microsoft.com/office/drawing/2014/main" id="{17B5442F-298C-4CFD-9F3B-A1855FDC2A0F}"/>
              </a:ext>
            </a:extLst>
          </p:cNvPr>
          <p:cNvPicPr>
            <a:picLocks noChangeAspect="1" noChangeArrowheads="1"/>
          </p:cNvPicPr>
          <p:nvPr/>
        </p:nvPicPr>
        <p:blipFill>
          <a:blip r:embed="rId3" cstate="print"/>
          <a:srcRect/>
          <a:stretch>
            <a:fillRect/>
          </a:stretch>
        </p:blipFill>
        <p:spPr bwMode="auto">
          <a:xfrm>
            <a:off x="5029200" y="3733800"/>
            <a:ext cx="3495675" cy="2895600"/>
          </a:xfrm>
          <a:prstGeom prst="rect">
            <a:avLst/>
          </a:prstGeom>
          <a:noFill/>
          <a:ln w="9525">
            <a:noFill/>
            <a:miter lim="800000"/>
            <a:headEnd/>
            <a:tailEnd/>
          </a:ln>
        </p:spPr>
      </p:pic>
      <p:grpSp>
        <p:nvGrpSpPr>
          <p:cNvPr id="7" name="Group 6">
            <a:extLst>
              <a:ext uri="{FF2B5EF4-FFF2-40B4-BE49-F238E27FC236}">
                <a16:creationId xmlns:a16="http://schemas.microsoft.com/office/drawing/2014/main" id="{FEB23E2F-3559-4A48-A2E1-486549512E00}"/>
              </a:ext>
            </a:extLst>
          </p:cNvPr>
          <p:cNvGrpSpPr/>
          <p:nvPr/>
        </p:nvGrpSpPr>
        <p:grpSpPr>
          <a:xfrm>
            <a:off x="1143000" y="1143000"/>
            <a:ext cx="3352800" cy="2438400"/>
            <a:chOff x="870352" y="2057401"/>
            <a:chExt cx="3352800" cy="2438400"/>
          </a:xfrm>
        </p:grpSpPr>
        <p:pic>
          <p:nvPicPr>
            <p:cNvPr id="8" name="Picture 2" descr="C:\Users\Administrator\Pictures\Picture3.jpg">
              <a:extLst>
                <a:ext uri="{FF2B5EF4-FFF2-40B4-BE49-F238E27FC236}">
                  <a16:creationId xmlns:a16="http://schemas.microsoft.com/office/drawing/2014/main" id="{10531A66-2096-4586-B07A-907D3AFAF5C9}"/>
                </a:ext>
              </a:extLst>
            </p:cNvPr>
            <p:cNvPicPr>
              <a:picLocks noChangeAspect="1" noChangeArrowheads="1"/>
            </p:cNvPicPr>
            <p:nvPr/>
          </p:nvPicPr>
          <p:blipFill>
            <a:blip r:embed="rId4" cstate="print"/>
            <a:srcRect/>
            <a:stretch>
              <a:fillRect/>
            </a:stretch>
          </p:blipFill>
          <p:spPr bwMode="auto">
            <a:xfrm>
              <a:off x="870352" y="2057401"/>
              <a:ext cx="3352800" cy="2438400"/>
            </a:xfrm>
            <a:prstGeom prst="rect">
              <a:avLst/>
            </a:prstGeom>
            <a:noFill/>
          </p:spPr>
        </p:pic>
        <p:sp>
          <p:nvSpPr>
            <p:cNvPr id="9" name="TextBox 8">
              <a:extLst>
                <a:ext uri="{FF2B5EF4-FFF2-40B4-BE49-F238E27FC236}">
                  <a16:creationId xmlns:a16="http://schemas.microsoft.com/office/drawing/2014/main" id="{8E6BE68E-3125-4112-A150-E62DACD2C6A5}"/>
                </a:ext>
              </a:extLst>
            </p:cNvPr>
            <p:cNvSpPr txBox="1"/>
            <p:nvPr/>
          </p:nvSpPr>
          <p:spPr>
            <a:xfrm>
              <a:off x="990600" y="2286000"/>
              <a:ext cx="1371600" cy="369332"/>
            </a:xfrm>
            <a:prstGeom prst="rect">
              <a:avLst/>
            </a:prstGeom>
            <a:solidFill>
              <a:srgbClr val="C0504D">
                <a:lumMod val="75000"/>
              </a:srgbClr>
            </a:solidFill>
            <a:ln>
              <a:solidFill>
                <a:srgbClr val="FFCC66"/>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rPr>
                <a:t>An ADDICT</a:t>
              </a:r>
            </a:p>
          </p:txBody>
        </p:sp>
      </p:grpSp>
      <p:pic>
        <p:nvPicPr>
          <p:cNvPr id="10" name="Picture 9" descr="Suboxone Mechanism of Action">
            <a:hlinkClick r:id="rId5" tooltip="How Suboxone Works"/>
            <a:extLst>
              <a:ext uri="{FF2B5EF4-FFF2-40B4-BE49-F238E27FC236}">
                <a16:creationId xmlns:a16="http://schemas.microsoft.com/office/drawing/2014/main" id="{0A52E39B-FA32-41CC-BC04-34E0C2DA5EFD}"/>
              </a:ext>
            </a:extLst>
          </p:cNvPr>
          <p:cNvPicPr>
            <a:picLocks noChangeAspect="1" noChangeArrowheads="1"/>
          </p:cNvPicPr>
          <p:nvPr/>
        </p:nvPicPr>
        <p:blipFill>
          <a:blip r:embed="rId6" cstate="print"/>
          <a:srcRect l="52243" t="11628" r="7636" b="66307"/>
          <a:stretch>
            <a:fillRect/>
          </a:stretch>
        </p:blipFill>
        <p:spPr bwMode="auto">
          <a:xfrm>
            <a:off x="5029200" y="1143000"/>
            <a:ext cx="3452388" cy="2438400"/>
          </a:xfrm>
          <a:prstGeom prst="rect">
            <a:avLst/>
          </a:prstGeom>
          <a:noFill/>
        </p:spPr>
      </p:pic>
      <p:sp>
        <p:nvSpPr>
          <p:cNvPr id="11" name="TextBox 10">
            <a:extLst>
              <a:ext uri="{FF2B5EF4-FFF2-40B4-BE49-F238E27FC236}">
                <a16:creationId xmlns:a16="http://schemas.microsoft.com/office/drawing/2014/main" id="{A0D05CF6-266B-4BD2-88EA-B15C043AC039}"/>
              </a:ext>
            </a:extLst>
          </p:cNvPr>
          <p:cNvSpPr txBox="1"/>
          <p:nvPr/>
        </p:nvSpPr>
        <p:spPr>
          <a:xfrm>
            <a:off x="990600" y="381000"/>
            <a:ext cx="4796118"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latin typeface="Arial Narrow" pitchFamily="34" charset="0"/>
              </a:rPr>
              <a:t>Used to treat opioid withdrawal</a:t>
            </a:r>
            <a:endParaRPr lang="en-US" sz="2800" dirty="0">
              <a:solidFill>
                <a:srgbClr val="FF0000"/>
              </a:solidFill>
              <a:latin typeface="Algerian" pitchFamily="82" charset="0"/>
            </a:endParaRPr>
          </a:p>
        </p:txBody>
      </p:sp>
    </p:spTree>
    <p:extLst>
      <p:ext uri="{BB962C8B-B14F-4D97-AF65-F5344CB8AC3E}">
        <p14:creationId xmlns:p14="http://schemas.microsoft.com/office/powerpoint/2010/main" val="401952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xit" presetSubtype="16" fill="hold" nodeType="clickEffect">
                                  <p:stCondLst>
                                    <p:cond delay="0"/>
                                  </p:stCondLst>
                                  <p:childTnLst>
                                    <p:animEffect transition="out" filter="box(in)">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4" presetClass="exit" presetSubtype="16" fill="hold" nodeType="withEffect">
                                  <p:stCondLst>
                                    <p:cond delay="0"/>
                                  </p:stCondLst>
                                  <p:childTnLst>
                                    <p:animEffect transition="out" filter="box(in)">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25"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4" dur="1000" fill="hold"/>
                                        <p:tgtEl>
                                          <p:spTgt spid="11"/>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24000" y="488138"/>
            <a:ext cx="5257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a:solidFill>
                  <a:srgbClr val="FF0000"/>
                </a:solidFill>
                <a:latin typeface="Algerian" pitchFamily="82" charset="0"/>
              </a:rPr>
              <a:t>Opioid antagonists</a:t>
            </a:r>
          </a:p>
        </p:txBody>
      </p:sp>
      <p:grpSp>
        <p:nvGrpSpPr>
          <p:cNvPr id="12" name="Group 11"/>
          <p:cNvGrpSpPr/>
          <p:nvPr/>
        </p:nvGrpSpPr>
        <p:grpSpPr>
          <a:xfrm>
            <a:off x="76200" y="1600200"/>
            <a:ext cx="5867400" cy="4419600"/>
            <a:chOff x="990600" y="838200"/>
            <a:chExt cx="6324600" cy="4876800"/>
          </a:xfrm>
        </p:grpSpPr>
        <p:pic>
          <p:nvPicPr>
            <p:cNvPr id="13" name="Picture 4" descr="http://issues05.emcdda.europa.eu/en/images/bupfig01-en.jpg"/>
            <p:cNvPicPr>
              <a:picLocks noChangeAspect="1" noChangeArrowheads="1"/>
            </p:cNvPicPr>
            <p:nvPr/>
          </p:nvPicPr>
          <p:blipFill>
            <a:blip r:embed="rId3" cstate="print"/>
            <a:srcRect/>
            <a:stretch>
              <a:fillRect/>
            </a:stretch>
          </p:blipFill>
          <p:spPr bwMode="auto">
            <a:xfrm>
              <a:off x="990600" y="838200"/>
              <a:ext cx="6324600" cy="4876800"/>
            </a:xfrm>
            <a:prstGeom prst="rect">
              <a:avLst/>
            </a:prstGeom>
            <a:noFill/>
          </p:spPr>
        </p:pic>
        <p:sp>
          <p:nvSpPr>
            <p:cNvPr id="15" name="Rectangle 14"/>
            <p:cNvSpPr/>
            <p:nvPr/>
          </p:nvSpPr>
          <p:spPr>
            <a:xfrm>
              <a:off x="3487660" y="987085"/>
              <a:ext cx="1694695" cy="464230"/>
            </a:xfrm>
            <a:prstGeom prst="rect">
              <a:avLst/>
            </a:prstGeom>
            <a:solidFill>
              <a:srgbClr val="FF66FF"/>
            </a:solidFill>
            <a:ln>
              <a:solidFill>
                <a:srgbClr val="FF33CC"/>
              </a:solidFill>
            </a:ln>
          </p:spPr>
          <p:txBody>
            <a:bodyPr wrap="none">
              <a:spAutoFit/>
            </a:bodyPr>
            <a:lstStyle/>
            <a:p>
              <a:pPr>
                <a:lnSpc>
                  <a:spcPts val="2900"/>
                </a:lnSpc>
                <a:defRPr/>
              </a:pPr>
              <a:r>
                <a:rPr lang="en-US" sz="2800" b="1" dirty="0" err="1">
                  <a:ln w="12700">
                    <a:solidFill>
                      <a:srgbClr val="EEECE1">
                        <a:satMod val="155000"/>
                      </a:srgbClr>
                    </a:solidFill>
                    <a:prstDash val="solid"/>
                  </a:ln>
                  <a:solidFill>
                    <a:prstClr val="black"/>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Bernard MT Condensed" pitchFamily="18" charset="0"/>
                  <a:sym typeface="Wingdings 3"/>
                </a:rPr>
                <a:t>Nalorphine</a:t>
              </a:r>
              <a:endParaRPr lang="en-US" sz="2800" b="1" dirty="0">
                <a:ln w="12700">
                  <a:solidFill>
                    <a:srgbClr val="EEECE1">
                      <a:satMod val="155000"/>
                    </a:srgbClr>
                  </a:solidFill>
                  <a:prstDash val="solid"/>
                </a:ln>
                <a:solidFill>
                  <a:prstClr val="black"/>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Bernard MT Condensed" pitchFamily="18" charset="0"/>
                <a:sym typeface="Wingdings 3"/>
              </a:endParaRPr>
            </a:p>
          </p:txBody>
        </p:sp>
        <p:sp>
          <p:nvSpPr>
            <p:cNvPr id="16" name="Rectangle 15"/>
            <p:cNvSpPr/>
            <p:nvPr/>
          </p:nvSpPr>
          <p:spPr>
            <a:xfrm>
              <a:off x="5579253" y="987085"/>
              <a:ext cx="1447832" cy="464230"/>
            </a:xfrm>
            <a:prstGeom prst="rect">
              <a:avLst/>
            </a:prstGeom>
            <a:solidFill>
              <a:srgbClr val="FF66FF"/>
            </a:solidFill>
            <a:ln>
              <a:solidFill>
                <a:srgbClr val="FF33CC"/>
              </a:solidFill>
            </a:ln>
          </p:spPr>
          <p:txBody>
            <a:bodyPr wrap="none">
              <a:spAutoFit/>
            </a:bodyPr>
            <a:lstStyle/>
            <a:p>
              <a:pPr>
                <a:lnSpc>
                  <a:spcPts val="2900"/>
                </a:lnSpc>
                <a:defRPr/>
              </a:pPr>
              <a:r>
                <a:rPr lang="en-US" sz="2800" b="1" dirty="0" err="1">
                  <a:ln w="12700">
                    <a:solidFill>
                      <a:srgbClr val="EEECE1">
                        <a:satMod val="155000"/>
                      </a:srgbClr>
                    </a:solidFill>
                    <a:prstDash val="solid"/>
                  </a:ln>
                  <a:solidFill>
                    <a:prstClr val="black"/>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Bernard MT Condensed" pitchFamily="18" charset="0"/>
                  <a:sym typeface="Symbol" pitchFamily="18" charset="2"/>
                </a:rPr>
                <a:t>Naloxone</a:t>
              </a:r>
              <a:endParaRPr lang="en-US" sz="2800" b="1" dirty="0">
                <a:ln w="12700">
                  <a:solidFill>
                    <a:srgbClr val="EEECE1">
                      <a:satMod val="155000"/>
                    </a:srgbClr>
                  </a:solidFill>
                  <a:prstDash val="solid"/>
                </a:ln>
                <a:solidFill>
                  <a:prstClr val="black"/>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Bernard MT Condensed" pitchFamily="18" charset="0"/>
                <a:sym typeface="Wingdings 3"/>
              </a:endParaRPr>
            </a:p>
          </p:txBody>
        </p:sp>
        <p:sp>
          <p:nvSpPr>
            <p:cNvPr id="17" name="Rectangle 16"/>
            <p:cNvSpPr/>
            <p:nvPr/>
          </p:nvSpPr>
          <p:spPr>
            <a:xfrm>
              <a:off x="1638090" y="928095"/>
              <a:ext cx="1475084" cy="523220"/>
            </a:xfrm>
            <a:prstGeom prst="rect">
              <a:avLst/>
            </a:prstGeom>
            <a:solidFill>
              <a:srgbClr val="A3FFFF"/>
            </a:solidFill>
            <a:ln>
              <a:solidFill>
                <a:srgbClr val="FF33CC"/>
              </a:solidFill>
            </a:ln>
          </p:spPr>
          <p:txBody>
            <a:bodyPr wrap="none">
              <a:spAutoFit/>
            </a:bodyPr>
            <a:lstStyle/>
            <a:p>
              <a:r>
                <a:rPr lang="en-US" sz="2800" b="1" dirty="0">
                  <a:ln w="12700">
                    <a:solidFill>
                      <a:srgbClr val="EEECE1">
                        <a:satMod val="155000"/>
                      </a:srgbClr>
                    </a:solidFill>
                    <a:prstDash val="solid"/>
                  </a:ln>
                  <a:solidFill>
                    <a:prstClr val="black"/>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Bernard MT Condensed" pitchFamily="18" charset="0"/>
                  <a:sym typeface="Wingdings 3"/>
                </a:rPr>
                <a:t>Morphine</a:t>
              </a:r>
            </a:p>
          </p:txBody>
        </p:sp>
      </p:grpSp>
      <p:sp>
        <p:nvSpPr>
          <p:cNvPr id="2" name="Slide Number Placeholder 1"/>
          <p:cNvSpPr>
            <a:spLocks noGrp="1"/>
          </p:cNvSpPr>
          <p:nvPr>
            <p:ph type="sldNum" sz="quarter" idx="12"/>
          </p:nvPr>
        </p:nvSpPr>
        <p:spPr>
          <a:xfrm>
            <a:off x="8534400" y="6248400"/>
            <a:ext cx="457200" cy="457200"/>
          </a:xfrm>
        </p:spPr>
        <p:txBody>
          <a:bodyPr/>
          <a:lstStyle/>
          <a:p>
            <a:fld id="{BAA4A77B-8027-4AFF-88A0-06BCA981BA0C}" type="slidenum">
              <a:rPr lang="en-US" smtClean="0"/>
              <a:pPr/>
              <a:t>27</a:t>
            </a:fld>
            <a:endParaRPr lang="en-US"/>
          </a:p>
        </p:txBody>
      </p:sp>
      <p:pic>
        <p:nvPicPr>
          <p:cNvPr id="10" name="Picture 2"/>
          <p:cNvPicPr>
            <a:picLocks noChangeAspect="1" noChangeArrowheads="1"/>
          </p:cNvPicPr>
          <p:nvPr/>
        </p:nvPicPr>
        <p:blipFill>
          <a:blip r:embed="rId4" cstate="print"/>
          <a:srcRect/>
          <a:stretch>
            <a:fillRect/>
          </a:stretch>
        </p:blipFill>
        <p:spPr bwMode="auto">
          <a:xfrm>
            <a:off x="5857460" y="1219199"/>
            <a:ext cx="3134139" cy="5029201"/>
          </a:xfrm>
          <a:prstGeom prst="rect">
            <a:avLst/>
          </a:prstGeom>
          <a:noFill/>
          <a:ln w="9525">
            <a:noFill/>
            <a:miter lim="800000"/>
            <a:headEnd/>
            <a:tailEnd/>
          </a:ln>
        </p:spPr>
      </p:pic>
    </p:spTree>
    <p:extLst>
      <p:ext uri="{BB962C8B-B14F-4D97-AF65-F5344CB8AC3E}">
        <p14:creationId xmlns:p14="http://schemas.microsoft.com/office/powerpoint/2010/main" val="2204517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3810000"/>
            <a:ext cx="46482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sym typeface="Symbol" pitchFamily="18" charset="2"/>
              </a:rPr>
              <a:t>Effect lasts only for 2-4 hours</a:t>
            </a:r>
            <a:endParaRPr lang="en-US" sz="2800" dirty="0">
              <a:solidFill>
                <a:srgbClr val="FF0000"/>
              </a:solidFill>
              <a:latin typeface="Algerian" pitchFamily="82" charset="0"/>
            </a:endParaRPr>
          </a:p>
        </p:txBody>
      </p:sp>
      <p:sp>
        <p:nvSpPr>
          <p:cNvPr id="8" name="TextBox 7"/>
          <p:cNvSpPr txBox="1"/>
          <p:nvPr/>
        </p:nvSpPr>
        <p:spPr>
          <a:xfrm>
            <a:off x="381000" y="2743200"/>
            <a:ext cx="5939118"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342900">
              <a:defRPr/>
            </a:pPr>
            <a:r>
              <a:rPr lang="en-US" sz="2800" dirty="0">
                <a:solidFill>
                  <a:srgbClr val="FF0000"/>
                </a:solidFill>
                <a:sym typeface="Symbol" pitchFamily="18" charset="2"/>
              </a:rPr>
              <a:t>To reverse the effect of analgesia on the respiration of the new born baby</a:t>
            </a:r>
          </a:p>
        </p:txBody>
      </p:sp>
      <p:sp>
        <p:nvSpPr>
          <p:cNvPr id="9" name="TextBox 8"/>
          <p:cNvSpPr txBox="1"/>
          <p:nvPr/>
        </p:nvSpPr>
        <p:spPr>
          <a:xfrm>
            <a:off x="381000" y="1600200"/>
            <a:ext cx="58674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sym typeface="Symbol" pitchFamily="18" charset="2"/>
              </a:rPr>
              <a:t>Used to treat respiratory depression caused by opioid overdose</a:t>
            </a:r>
            <a:endParaRPr lang="en-US" sz="2800" dirty="0">
              <a:solidFill>
                <a:srgbClr val="FF0000"/>
              </a:solidFill>
              <a:latin typeface="Algerian" pitchFamily="82" charset="0"/>
            </a:endParaRPr>
          </a:p>
        </p:txBody>
      </p:sp>
      <p:sp>
        <p:nvSpPr>
          <p:cNvPr id="10" name="TextBox 9"/>
          <p:cNvSpPr txBox="1"/>
          <p:nvPr/>
        </p:nvSpPr>
        <p:spPr>
          <a:xfrm>
            <a:off x="381000" y="838200"/>
            <a:ext cx="48768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sym typeface="Symbol" pitchFamily="18" charset="2"/>
              </a:rPr>
              <a:t>Pure opioid antagonist</a:t>
            </a:r>
            <a:endParaRPr lang="en-US" sz="2800" dirty="0">
              <a:solidFill>
                <a:srgbClr val="FF0000"/>
              </a:solidFill>
              <a:latin typeface="Algerian" pitchFamily="82" charset="0"/>
            </a:endParaRPr>
          </a:p>
        </p:txBody>
      </p:sp>
      <p:sp>
        <p:nvSpPr>
          <p:cNvPr id="11" name="TextBox 10"/>
          <p:cNvSpPr txBox="1"/>
          <p:nvPr/>
        </p:nvSpPr>
        <p:spPr>
          <a:xfrm>
            <a:off x="381000" y="228600"/>
            <a:ext cx="2590800" cy="46423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lnSpc>
                <a:spcPts val="2900"/>
              </a:lnSpc>
              <a:defRPr/>
            </a:pP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Symbol" pitchFamily="18" charset="2"/>
              </a:rPr>
              <a:t>Naloxone</a:t>
            </a:r>
            <a:endPar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Wingdings 3"/>
            </a:endParaRPr>
          </a:p>
        </p:txBody>
      </p:sp>
      <p:sp>
        <p:nvSpPr>
          <p:cNvPr id="14" name="TextBox 13"/>
          <p:cNvSpPr txBox="1"/>
          <p:nvPr/>
        </p:nvSpPr>
        <p:spPr>
          <a:xfrm>
            <a:off x="381000" y="5715000"/>
            <a:ext cx="76962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lvl="0" indent="-342900">
              <a:defRPr/>
            </a:pPr>
            <a:r>
              <a:rPr lang="en-US" sz="2800" dirty="0">
                <a:solidFill>
                  <a:srgbClr val="FF0000"/>
                </a:solidFill>
                <a:sym typeface="Symbol" pitchFamily="18" charset="2"/>
              </a:rPr>
              <a:t>Very similar to naloxone but with longer duration of action [t½=</a:t>
            </a:r>
            <a:r>
              <a:rPr lang="en-US" sz="2800" b="1">
                <a:solidFill>
                  <a:srgbClr val="FF0000"/>
                </a:solidFill>
                <a:sym typeface="Symbol" pitchFamily="18" charset="2"/>
              </a:rPr>
              <a:t>10h</a:t>
            </a:r>
            <a:r>
              <a:rPr lang="en-US" sz="2800">
                <a:solidFill>
                  <a:srgbClr val="FF0000"/>
                </a:solidFill>
                <a:sym typeface="Symbol" pitchFamily="18" charset="2"/>
              </a:rPr>
              <a:t>]</a:t>
            </a:r>
            <a:r>
              <a:rPr lang="en-US" sz="2800" b="1" dirty="0">
                <a:solidFill>
                  <a:srgbClr val="FF0000"/>
                </a:solidFill>
                <a:sym typeface="Symbol" pitchFamily="18" charset="2"/>
              </a:rPr>
              <a:t>.</a:t>
            </a:r>
            <a:r>
              <a:rPr lang="en-US" sz="2800" b="1">
                <a:solidFill>
                  <a:srgbClr val="FF0000"/>
                </a:solidFill>
                <a:sym typeface="Symbol" pitchFamily="18" charset="2"/>
              </a:rPr>
              <a:t> </a:t>
            </a:r>
            <a:endParaRPr lang="en-US" sz="2800" b="1" dirty="0">
              <a:solidFill>
                <a:srgbClr val="FF0000"/>
              </a:solidFill>
              <a:sym typeface="Symbol" pitchFamily="18" charset="2"/>
            </a:endParaRPr>
          </a:p>
        </p:txBody>
      </p:sp>
      <p:sp>
        <p:nvSpPr>
          <p:cNvPr id="12" name="TextBox 11"/>
          <p:cNvSpPr txBox="1"/>
          <p:nvPr/>
        </p:nvSpPr>
        <p:spPr>
          <a:xfrm>
            <a:off x="381000" y="4419600"/>
            <a:ext cx="7086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indent="-342900">
              <a:defRPr/>
            </a:pPr>
            <a:r>
              <a:rPr lang="en-US" sz="2800" dirty="0">
                <a:solidFill>
                  <a:srgbClr val="FF0000"/>
                </a:solidFill>
                <a:sym typeface="Symbol" pitchFamily="18" charset="2"/>
              </a:rPr>
              <a:t>Precipitates withdrawal syndrome in addicts</a:t>
            </a:r>
          </a:p>
        </p:txBody>
      </p:sp>
      <p:sp>
        <p:nvSpPr>
          <p:cNvPr id="13" name="TextBox 12"/>
          <p:cNvSpPr txBox="1"/>
          <p:nvPr/>
        </p:nvSpPr>
        <p:spPr>
          <a:xfrm>
            <a:off x="381000" y="5105400"/>
            <a:ext cx="2971800" cy="47032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lnSpc>
                <a:spcPts val="2900"/>
              </a:lnSpc>
              <a:defRPr/>
            </a:pPr>
            <a:r>
              <a:rPr lang="en-US" sz="3200" b="1" dirty="0">
                <a:ln w="12700">
                  <a:solidFill>
                    <a:schemeClr val="tx2">
                      <a:satMod val="155000"/>
                    </a:schemeClr>
                  </a:solidFill>
                  <a:prstDash val="solid"/>
                </a:ln>
                <a:solidFill>
                  <a:srgbClr val="FF0000"/>
                </a:solidFill>
                <a:effectLst>
                  <a:glow rad="63500">
                    <a:srgbClr val="66FFFF">
                      <a:alpha val="40000"/>
                    </a:srgbClr>
                  </a:glow>
                  <a:outerShdw blurRad="41275" dist="20320" dir="1800000" algn="tl" rotWithShape="0">
                    <a:srgbClr val="000000">
                      <a:alpha val="40000"/>
                    </a:srgbClr>
                  </a:outerShdw>
                  <a:reflection blurRad="6350" stA="55000" endA="300" endPos="45500" dir="5400000" sy="-100000" algn="bl" rotWithShape="0"/>
                </a:effectLst>
                <a:latin typeface="Algerian" panose="04020705040A02060702" pitchFamily="82" charset="0"/>
                <a:sym typeface="Symbol" pitchFamily="18" charset="2"/>
              </a:rPr>
              <a:t>Naltrexone</a:t>
            </a:r>
          </a:p>
        </p:txBody>
      </p:sp>
      <p:sp>
        <p:nvSpPr>
          <p:cNvPr id="2" name="Slide Number Placeholder 1"/>
          <p:cNvSpPr>
            <a:spLocks noGrp="1"/>
          </p:cNvSpPr>
          <p:nvPr>
            <p:ph type="sldNum" sz="quarter" idx="12"/>
          </p:nvPr>
        </p:nvSpPr>
        <p:spPr>
          <a:xfrm>
            <a:off x="8501743" y="6125910"/>
            <a:ext cx="457200" cy="457200"/>
          </a:xfrm>
        </p:spPr>
        <p:txBody>
          <a:bodyPr/>
          <a:lstStyle/>
          <a:p>
            <a:fld id="{BAA4A77B-8027-4AFF-88A0-06BCA981BA0C}" type="slidenum">
              <a:rPr lang="en-US" smtClean="0"/>
              <a:pPr/>
              <a:t>28</a:t>
            </a:fld>
            <a:endParaRPr lang="en-US"/>
          </a:p>
        </p:txBody>
      </p:sp>
    </p:spTree>
    <p:extLst>
      <p:ext uri="{BB962C8B-B14F-4D97-AF65-F5344CB8AC3E}">
        <p14:creationId xmlns:p14="http://schemas.microsoft.com/office/powerpoint/2010/main" val="379656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ppy"/>
          <p:cNvPicPr>
            <a:picLocks noChangeAspect="1" noChangeArrowheads="1"/>
          </p:cNvPicPr>
          <p:nvPr/>
        </p:nvPicPr>
        <p:blipFill>
          <a:blip r:embed="rId3" cstate="print"/>
          <a:srcRect/>
          <a:stretch>
            <a:fillRect/>
          </a:stretch>
        </p:blipFill>
        <p:spPr bwMode="auto">
          <a:xfrm>
            <a:off x="6629400" y="1981200"/>
            <a:ext cx="2362200" cy="2514600"/>
          </a:xfrm>
          <a:prstGeom prst="rect">
            <a:avLst/>
          </a:prstGeom>
          <a:noFill/>
          <a:ln w="9525">
            <a:noFill/>
            <a:miter lim="800000"/>
            <a:headEnd/>
            <a:tailEnd/>
          </a:ln>
          <a:effectLst/>
        </p:spPr>
      </p:pic>
      <p:sp>
        <p:nvSpPr>
          <p:cNvPr id="8" name="TextBox 7"/>
          <p:cNvSpPr txBox="1"/>
          <p:nvPr/>
        </p:nvSpPr>
        <p:spPr>
          <a:xfrm>
            <a:off x="228600" y="3581400"/>
            <a:ext cx="6239435" cy="181588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TT" sz="2800" dirty="0">
                <a:solidFill>
                  <a:srgbClr val="FF0000"/>
                </a:solidFill>
                <a:latin typeface="Andalus" panose="02020603050405020304" pitchFamily="18" charset="-78"/>
                <a:cs typeface="Andalus" panose="02020603050405020304" pitchFamily="18" charset="-78"/>
              </a:rPr>
              <a:t>Detail on the mechanism of action, pharmacokinetics &amp; </a:t>
            </a:r>
            <a:r>
              <a:rPr lang="en-TT" sz="2800" dirty="0" err="1">
                <a:solidFill>
                  <a:srgbClr val="FF0000"/>
                </a:solidFill>
                <a:latin typeface="Andalus" panose="02020603050405020304" pitchFamily="18" charset="-78"/>
                <a:cs typeface="Andalus" panose="02020603050405020304" pitchFamily="18" charset="-78"/>
              </a:rPr>
              <a:t>pharmacodynamic</a:t>
            </a:r>
            <a:r>
              <a:rPr lang="en-TT" sz="2800" dirty="0">
                <a:solidFill>
                  <a:srgbClr val="FF0000"/>
                </a:solidFill>
                <a:latin typeface="Andalus" panose="02020603050405020304" pitchFamily="18" charset="-78"/>
                <a:cs typeface="Andalus" panose="02020603050405020304" pitchFamily="18" charset="-78"/>
              </a:rPr>
              <a:t> effects of </a:t>
            </a:r>
            <a:r>
              <a:rPr lang="en-TT" sz="2800" u="sng" dirty="0">
                <a:solidFill>
                  <a:srgbClr val="FF0000"/>
                </a:solidFill>
                <a:latin typeface="Andalus" panose="02020603050405020304" pitchFamily="18" charset="-78"/>
                <a:cs typeface="Andalus" panose="02020603050405020304" pitchFamily="18" charset="-78"/>
              </a:rPr>
              <a:t>morphine</a:t>
            </a:r>
            <a:r>
              <a:rPr lang="en-TT" sz="2800" dirty="0">
                <a:solidFill>
                  <a:srgbClr val="FF0000"/>
                </a:solidFill>
                <a:latin typeface="Andalus" panose="02020603050405020304" pitchFamily="18" charset="-78"/>
                <a:cs typeface="Andalus" panose="02020603050405020304" pitchFamily="18" charset="-78"/>
              </a:rPr>
              <a:t> &amp; its synthetic derivatives</a:t>
            </a:r>
            <a:endParaRPr lang="en-US" sz="2800" dirty="0">
              <a:solidFill>
                <a:srgbClr val="FF0000"/>
              </a:solidFill>
              <a:latin typeface="Andalus" panose="02020603050405020304" pitchFamily="18" charset="-78"/>
              <a:cs typeface="Andalus" panose="02020603050405020304" pitchFamily="18" charset="-78"/>
            </a:endParaRPr>
          </a:p>
        </p:txBody>
      </p:sp>
      <p:sp>
        <p:nvSpPr>
          <p:cNvPr id="9" name="TextBox 8"/>
          <p:cNvSpPr txBox="1"/>
          <p:nvPr/>
        </p:nvSpPr>
        <p:spPr>
          <a:xfrm>
            <a:off x="228600" y="2370811"/>
            <a:ext cx="6248399"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TT" sz="2800" dirty="0">
                <a:solidFill>
                  <a:srgbClr val="FF0000"/>
                </a:solidFill>
                <a:latin typeface="Andalus" panose="02020603050405020304" pitchFamily="18" charset="-78"/>
                <a:cs typeface="Andalus" panose="02020603050405020304" pitchFamily="18" charset="-78"/>
              </a:rPr>
              <a:t>Categorize the different </a:t>
            </a:r>
            <a:r>
              <a:rPr lang="en-TT" sz="2800" u="sng" dirty="0">
                <a:solidFill>
                  <a:srgbClr val="FF0000"/>
                </a:solidFill>
                <a:latin typeface="Andalus" panose="02020603050405020304" pitchFamily="18" charset="-78"/>
                <a:cs typeface="Andalus" panose="02020603050405020304" pitchFamily="18" charset="-78"/>
              </a:rPr>
              <a:t>classes</a:t>
            </a:r>
            <a:r>
              <a:rPr lang="en-TT" sz="2800" dirty="0">
                <a:solidFill>
                  <a:srgbClr val="FF0000"/>
                </a:solidFill>
                <a:latin typeface="Andalus" panose="02020603050405020304" pitchFamily="18" charset="-78"/>
                <a:cs typeface="Andalus" panose="02020603050405020304" pitchFamily="18" charset="-78"/>
              </a:rPr>
              <a:t> of drugs used to relieve pain</a:t>
            </a:r>
            <a:endParaRPr lang="en-US" sz="2800" dirty="0">
              <a:solidFill>
                <a:srgbClr val="FF0000"/>
              </a:solidFill>
              <a:latin typeface="Andalus" panose="02020603050405020304" pitchFamily="18" charset="-78"/>
              <a:cs typeface="Andalus" panose="02020603050405020304" pitchFamily="18" charset="-78"/>
            </a:endParaRPr>
          </a:p>
        </p:txBody>
      </p:sp>
      <p:sp>
        <p:nvSpPr>
          <p:cNvPr id="10" name="TextBox 9"/>
          <p:cNvSpPr txBox="1"/>
          <p:nvPr/>
        </p:nvSpPr>
        <p:spPr>
          <a:xfrm>
            <a:off x="457200" y="1524000"/>
            <a:ext cx="12954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TT" sz="2800" dirty="0" err="1">
                <a:solidFill>
                  <a:srgbClr val="FF0000"/>
                </a:solidFill>
                <a:latin typeface="Algerian" pitchFamily="82" charset="0"/>
              </a:rPr>
              <a:t>ilos</a:t>
            </a:r>
            <a:endParaRPr lang="en-US" sz="2800" dirty="0">
              <a:solidFill>
                <a:srgbClr val="FF0000"/>
              </a:solidFill>
              <a:latin typeface="Algerian" pitchFamily="82" charset="0"/>
            </a:endParaRPr>
          </a:p>
        </p:txBody>
      </p:sp>
      <p:sp>
        <p:nvSpPr>
          <p:cNvPr id="11" name="TextBox 10"/>
          <p:cNvSpPr txBox="1"/>
          <p:nvPr/>
        </p:nvSpPr>
        <p:spPr>
          <a:xfrm>
            <a:off x="452718" y="451836"/>
            <a:ext cx="7611035"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a:solidFill>
                  <a:srgbClr val="FF0000"/>
                </a:solidFill>
                <a:latin typeface="Algerian" pitchFamily="82" charset="0"/>
              </a:rPr>
              <a:t>Drugs Used In Management Of Pain</a:t>
            </a:r>
            <a:endParaRPr lang="en-US" sz="3200" dirty="0">
              <a:solidFill>
                <a:srgbClr val="FF0000"/>
              </a:solidFill>
              <a:latin typeface="Algerian" pitchFamily="82" charset="0"/>
            </a:endParaRPr>
          </a:p>
        </p:txBody>
      </p:sp>
      <p:sp>
        <p:nvSpPr>
          <p:cNvPr id="14" name="TextBox 13"/>
          <p:cNvSpPr txBox="1"/>
          <p:nvPr/>
        </p:nvSpPr>
        <p:spPr>
          <a:xfrm>
            <a:off x="228600" y="5638800"/>
            <a:ext cx="6252881"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TT" sz="2800" dirty="0">
                <a:solidFill>
                  <a:srgbClr val="FF0000"/>
                </a:solidFill>
                <a:latin typeface="Andalus" panose="02020603050405020304" pitchFamily="18" charset="-78"/>
                <a:cs typeface="Andalus" panose="02020603050405020304" pitchFamily="18" charset="-78"/>
              </a:rPr>
              <a:t>Hints on the properties &amp; clinical uses of </a:t>
            </a:r>
            <a:r>
              <a:rPr lang="en-TT" sz="2800" u="sng" dirty="0">
                <a:solidFill>
                  <a:srgbClr val="FF0000"/>
                </a:solidFill>
                <a:latin typeface="Andalus" panose="02020603050405020304" pitchFamily="18" charset="-78"/>
                <a:cs typeface="Andalus" panose="02020603050405020304" pitchFamily="18" charset="-78"/>
              </a:rPr>
              <a:t>morphine antagonists</a:t>
            </a:r>
            <a:r>
              <a:rPr lang="en-TT" sz="2800" dirty="0">
                <a:solidFill>
                  <a:srgbClr val="FF0000"/>
                </a:solidFill>
                <a:latin typeface="Andalus" panose="02020603050405020304" pitchFamily="18" charset="-78"/>
                <a:cs typeface="Andalus" panose="02020603050405020304" pitchFamily="18" charset="-78"/>
              </a:rPr>
              <a:t>.</a:t>
            </a:r>
            <a:endParaRPr lang="en-US" sz="2800" dirty="0">
              <a:solidFill>
                <a:srgbClr val="FF0000"/>
              </a:solidFill>
              <a:latin typeface="Andalus" panose="02020603050405020304" pitchFamily="18" charset="-78"/>
              <a:cs typeface="Andalus" panose="02020603050405020304" pitchFamily="18" charset="-78"/>
            </a:endParaRPr>
          </a:p>
        </p:txBody>
      </p:sp>
      <p:sp>
        <p:nvSpPr>
          <p:cNvPr id="2" name="Slide Number Placeholder 1"/>
          <p:cNvSpPr>
            <a:spLocks noGrp="1"/>
          </p:cNvSpPr>
          <p:nvPr>
            <p:ph type="sldNum" sz="quarter" idx="12"/>
          </p:nvPr>
        </p:nvSpPr>
        <p:spPr>
          <a:xfrm>
            <a:off x="8534400" y="6248400"/>
            <a:ext cx="457200" cy="457200"/>
          </a:xfrm>
        </p:spPr>
        <p:txBody>
          <a:bodyPr/>
          <a:lstStyle/>
          <a:p>
            <a:fld id="{BAA4A77B-8027-4AFF-88A0-06BCA981BA0C}" type="slidenum">
              <a:rPr lang="en-US" smtClean="0"/>
              <a:pPr/>
              <a:t>3</a:t>
            </a:fld>
            <a:endParaRPr lang="en-US" dirty="0"/>
          </a:p>
        </p:txBody>
      </p:sp>
    </p:spTree>
    <p:extLst>
      <p:ext uri="{BB962C8B-B14F-4D97-AF65-F5344CB8AC3E}">
        <p14:creationId xmlns:p14="http://schemas.microsoft.com/office/powerpoint/2010/main" val="80818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152400"/>
            <a:ext cx="7543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rgbClr val="FF0000"/>
                </a:solidFill>
                <a:latin typeface="Algerian" pitchFamily="82" charset="0"/>
              </a:rPr>
              <a:t>Drugs Used In Management Of Pain</a:t>
            </a:r>
          </a:p>
        </p:txBody>
      </p:sp>
      <p:sp>
        <p:nvSpPr>
          <p:cNvPr id="3" name="TextBox 2"/>
          <p:cNvSpPr txBox="1"/>
          <p:nvPr/>
        </p:nvSpPr>
        <p:spPr>
          <a:xfrm>
            <a:off x="381000" y="914400"/>
            <a:ext cx="6019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latin typeface="Algerian" pitchFamily="82" charset="0"/>
              </a:rPr>
              <a:t>Why should we treat pain</a:t>
            </a:r>
            <a:r>
              <a:rPr lang="en-US" sz="3200" dirty="0">
                <a:solidFill>
                  <a:srgbClr val="FF0000"/>
                </a:solidFill>
                <a:latin typeface="Algerian" pitchFamily="82" charset="0"/>
              </a:rPr>
              <a:t>?</a:t>
            </a:r>
          </a:p>
        </p:txBody>
      </p:sp>
      <p:sp>
        <p:nvSpPr>
          <p:cNvPr id="7" name="TextBox 6"/>
          <p:cNvSpPr txBox="1"/>
          <p:nvPr/>
        </p:nvSpPr>
        <p:spPr>
          <a:xfrm>
            <a:off x="381000" y="4191000"/>
            <a:ext cx="6019800" cy="1266501"/>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90000"/>
              </a:lnSpc>
              <a:defRPr/>
            </a:pPr>
            <a:r>
              <a:rPr lang="en-US" sz="2800" dirty="0">
                <a:solidFill>
                  <a:srgbClr val="FF0000"/>
                </a:solidFill>
              </a:rPr>
              <a:t>Pain increases sympathetic output</a:t>
            </a:r>
          </a:p>
          <a:p>
            <a:pPr>
              <a:lnSpc>
                <a:spcPct val="90000"/>
              </a:lnSpc>
              <a:defRPr/>
            </a:pPr>
            <a:r>
              <a:rPr lang="en-US" sz="2800" dirty="0">
                <a:solidFill>
                  <a:srgbClr val="FF0000"/>
                </a:solidFill>
              </a:rPr>
              <a:t>-Increases myocardial oxygen demand</a:t>
            </a:r>
          </a:p>
          <a:p>
            <a:pPr>
              <a:lnSpc>
                <a:spcPct val="90000"/>
              </a:lnSpc>
              <a:defRPr/>
            </a:pPr>
            <a:r>
              <a:rPr lang="en-US" sz="2800" dirty="0">
                <a:solidFill>
                  <a:srgbClr val="FF0000"/>
                </a:solidFill>
              </a:rPr>
              <a:t>-Increases BP, HR</a:t>
            </a:r>
          </a:p>
        </p:txBody>
      </p:sp>
      <p:sp>
        <p:nvSpPr>
          <p:cNvPr id="8" name="TextBox 7"/>
          <p:cNvSpPr txBox="1"/>
          <p:nvPr/>
        </p:nvSpPr>
        <p:spPr>
          <a:xfrm>
            <a:off x="381000" y="1600200"/>
            <a:ext cx="6019800" cy="490904"/>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90000"/>
              </a:lnSpc>
              <a:defRPr/>
            </a:pPr>
            <a:r>
              <a:rPr lang="en-US" sz="2800" dirty="0">
                <a:solidFill>
                  <a:srgbClr val="FF0000"/>
                </a:solidFill>
              </a:rPr>
              <a:t>Pain is a miserable experience</a:t>
            </a:r>
          </a:p>
        </p:txBody>
      </p:sp>
      <p:sp>
        <p:nvSpPr>
          <p:cNvPr id="9" name="TextBox 8"/>
          <p:cNvSpPr txBox="1"/>
          <p:nvPr/>
        </p:nvSpPr>
        <p:spPr>
          <a:xfrm>
            <a:off x="381000" y="5715000"/>
            <a:ext cx="6019800" cy="87870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90000"/>
              </a:lnSpc>
              <a:defRPr/>
            </a:pPr>
            <a:r>
              <a:rPr lang="en-US" sz="2800" dirty="0">
                <a:solidFill>
                  <a:srgbClr val="FF0000"/>
                </a:solidFill>
              </a:rPr>
              <a:t>Pain limits mobility</a:t>
            </a:r>
          </a:p>
          <a:p>
            <a:pPr>
              <a:lnSpc>
                <a:spcPct val="90000"/>
              </a:lnSpc>
              <a:defRPr/>
            </a:pPr>
            <a:r>
              <a:rPr lang="en-US" sz="2800" dirty="0">
                <a:solidFill>
                  <a:srgbClr val="FF0000"/>
                </a:solidFill>
              </a:rPr>
              <a:t>-Increases risk for DVT/PE</a:t>
            </a:r>
          </a:p>
        </p:txBody>
      </p:sp>
      <p:sp>
        <p:nvSpPr>
          <p:cNvPr id="10" name="TextBox 9"/>
          <p:cNvSpPr txBox="1"/>
          <p:nvPr/>
        </p:nvSpPr>
        <p:spPr>
          <a:xfrm>
            <a:off x="381000" y="3200400"/>
            <a:ext cx="6019800" cy="87870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90000"/>
              </a:lnSpc>
              <a:defRPr/>
            </a:pPr>
            <a:r>
              <a:rPr lang="en-US" sz="2800" dirty="0">
                <a:solidFill>
                  <a:srgbClr val="FF0000"/>
                </a:solidFill>
              </a:rPr>
              <a:t>Impairs the patient functional ability &amp; psychological well being</a:t>
            </a:r>
          </a:p>
        </p:txBody>
      </p:sp>
      <p:sp>
        <p:nvSpPr>
          <p:cNvPr id="11" name="TextBox 10"/>
          <p:cNvSpPr txBox="1"/>
          <p:nvPr/>
        </p:nvSpPr>
        <p:spPr>
          <a:xfrm>
            <a:off x="381000" y="2203002"/>
            <a:ext cx="6019800" cy="86793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90000"/>
              </a:lnSpc>
              <a:defRPr/>
            </a:pPr>
            <a:r>
              <a:rPr lang="en-US" sz="2800" dirty="0">
                <a:solidFill>
                  <a:srgbClr val="FF0000"/>
                </a:solidFill>
              </a:rPr>
              <a:t>Pain is the most common reason patient seek medical advice</a:t>
            </a:r>
          </a:p>
        </p:txBody>
      </p:sp>
      <p:pic>
        <p:nvPicPr>
          <p:cNvPr id="13" name="Picture 4" descr="C:\Documents and Settings\ppartownavid\My Documents\My Pictures\funny pain.jpg"/>
          <p:cNvPicPr>
            <a:picLocks noChangeAspect="1" noChangeArrowheads="1"/>
          </p:cNvPicPr>
          <p:nvPr/>
        </p:nvPicPr>
        <p:blipFill>
          <a:blip r:embed="rId3" cstate="print"/>
          <a:srcRect b="16267"/>
          <a:stretch>
            <a:fillRect/>
          </a:stretch>
        </p:blipFill>
        <p:spPr bwMode="auto">
          <a:xfrm>
            <a:off x="6553200" y="2696836"/>
            <a:ext cx="2438400" cy="1769174"/>
          </a:xfrm>
          <a:prstGeom prst="rect">
            <a:avLst/>
          </a:prstGeom>
          <a:noFill/>
          <a:ln w="9525">
            <a:noFill/>
            <a:miter lim="800000"/>
            <a:headEnd/>
            <a:tailEnd/>
          </a:ln>
        </p:spPr>
      </p:pic>
      <p:pic>
        <p:nvPicPr>
          <p:cNvPr id="14" name="Picture 4" descr="PAIN&#10;Is an unpleasant sensory and&#10;emotional experience associated with&#10;actual and potential tissue damage, or&#10;described in...">
            <a:extLst>
              <a:ext uri="{FF2B5EF4-FFF2-40B4-BE49-F238E27FC236}">
                <a16:creationId xmlns:a16="http://schemas.microsoft.com/office/drawing/2014/main" id="{B84D9ED4-6596-4D17-B6A3-D56233228C23}"/>
              </a:ext>
            </a:extLst>
          </p:cNvPr>
          <p:cNvPicPr>
            <a:picLocks noChangeAspect="1" noChangeArrowheads="1"/>
          </p:cNvPicPr>
          <p:nvPr/>
        </p:nvPicPr>
        <p:blipFill>
          <a:blip r:embed="rId4" cstate="print"/>
          <a:srcRect/>
          <a:stretch>
            <a:fillRect/>
          </a:stretch>
        </p:blipFill>
        <p:spPr bwMode="auto">
          <a:xfrm>
            <a:off x="6553200" y="846307"/>
            <a:ext cx="2438400" cy="1998689"/>
          </a:xfrm>
          <a:prstGeom prst="rect">
            <a:avLst/>
          </a:prstGeom>
          <a:noFill/>
        </p:spPr>
      </p:pic>
      <p:pic>
        <p:nvPicPr>
          <p:cNvPr id="24" name="Picture 2" descr=" “The fifth vital sign” –  American Pain Society 2003 Identifying pain as the fifth  vital sign suggests that the  asses...">
            <a:extLst>
              <a:ext uri="{FF2B5EF4-FFF2-40B4-BE49-F238E27FC236}">
                <a16:creationId xmlns:a16="http://schemas.microsoft.com/office/drawing/2014/main" id="{E0D32E92-4AE3-40BA-94E5-DF8C25AE0420}"/>
              </a:ext>
            </a:extLst>
          </p:cNvPr>
          <p:cNvPicPr>
            <a:picLocks noChangeAspect="1" noChangeArrowheads="1"/>
          </p:cNvPicPr>
          <p:nvPr/>
        </p:nvPicPr>
        <p:blipFill rotWithShape="1">
          <a:blip r:embed="rId5" cstate="print"/>
          <a:srcRect l="4856"/>
          <a:stretch/>
        </p:blipFill>
        <p:spPr bwMode="auto">
          <a:xfrm>
            <a:off x="5912578" y="4256938"/>
            <a:ext cx="3079022" cy="2517002"/>
          </a:xfrm>
          <a:prstGeom prst="rect">
            <a:avLst/>
          </a:prstGeom>
          <a:noFill/>
        </p:spPr>
      </p:pic>
      <p:sp>
        <p:nvSpPr>
          <p:cNvPr id="17" name="TextBox 16">
            <a:extLst>
              <a:ext uri="{FF2B5EF4-FFF2-40B4-BE49-F238E27FC236}">
                <a16:creationId xmlns:a16="http://schemas.microsoft.com/office/drawing/2014/main" id="{5DEFEFAD-82C6-4C04-8170-14644AA7C21E}"/>
              </a:ext>
            </a:extLst>
          </p:cNvPr>
          <p:cNvSpPr txBox="1"/>
          <p:nvPr/>
        </p:nvSpPr>
        <p:spPr>
          <a:xfrm>
            <a:off x="4191000" y="5943600"/>
            <a:ext cx="26670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latin typeface="Algerian" pitchFamily="82" charset="0"/>
              </a:rPr>
              <a:t>What is pain?</a:t>
            </a:r>
          </a:p>
        </p:txBody>
      </p:sp>
    </p:spTree>
    <p:extLst>
      <p:ext uri="{BB962C8B-B14F-4D97-AF65-F5344CB8AC3E}">
        <p14:creationId xmlns:p14="http://schemas.microsoft.com/office/powerpoint/2010/main" val="174506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2" dur="1000" fill="hold"/>
                                        <p:tgtEl>
                                          <p:spTgt spid="14"/>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4"/>
                                        </p:tgtEl>
                                      </p:cBhvr>
                                    </p:animEffect>
                                  </p:childTnLst>
                                </p:cTn>
                              </p:par>
                              <p:par>
                                <p:cTn id="47" presetID="4" presetClass="exit" presetSubtype="16" fill="hold" nodeType="withEffect">
                                  <p:stCondLst>
                                    <p:cond delay="0"/>
                                  </p:stCondLst>
                                  <p:childTnLst>
                                    <p:animEffect transition="out" filter="box(in)">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xit" presetSubtype="16" fill="hold" grpId="1" nodeType="clickEffect">
                                  <p:stCondLst>
                                    <p:cond delay="0"/>
                                  </p:stCondLst>
                                  <p:childTnLst>
                                    <p:animEffect transition="out" filter="box(in)">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5"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74" dur="1000" fill="hold"/>
                                        <p:tgtEl>
                                          <p:spTgt spid="24"/>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24"/>
                                        </p:tgtEl>
                                      </p:cBhvr>
                                    </p:animEffect>
                                  </p:childTnLst>
                                </p:cTn>
                              </p:par>
                              <p:par>
                                <p:cTn id="79" presetID="4" presetClass="exit" presetSubtype="16" fill="hold" nodeType="withEffect">
                                  <p:stCondLst>
                                    <p:cond delay="0"/>
                                  </p:stCondLst>
                                  <p:childTnLst>
                                    <p:animEffect transition="out" filter="box(in)">
                                      <p:cBhvr>
                                        <p:cTn id="80" dur="500"/>
                                        <p:tgtEl>
                                          <p:spTgt spid="24"/>
                                        </p:tgtEl>
                                      </p:cBhvr>
                                    </p:animEffect>
                                    <p:set>
                                      <p:cBhvr>
                                        <p:cTn id="81"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http://www.spinesportshc.com/wp-content/uploads/2014/06/neuropathyfeet.jpg">
            <a:hlinkClick r:id="rId4"/>
          </p:cNvPr>
          <p:cNvPicPr>
            <a:picLocks noChangeAspect="1" noChangeArrowheads="1"/>
          </p:cNvPicPr>
          <p:nvPr/>
        </p:nvPicPr>
        <p:blipFill>
          <a:blip r:embed="rId5" cstate="print"/>
          <a:srcRect/>
          <a:stretch>
            <a:fillRect/>
          </a:stretch>
        </p:blipFill>
        <p:spPr bwMode="auto">
          <a:xfrm>
            <a:off x="6019800" y="3352800"/>
            <a:ext cx="2552700" cy="2133600"/>
          </a:xfrm>
          <a:prstGeom prst="rect">
            <a:avLst/>
          </a:prstGeom>
          <a:noFill/>
        </p:spPr>
      </p:pic>
      <p:pic>
        <p:nvPicPr>
          <p:cNvPr id="3" name="Picture 3" descr="who_ladder"/>
          <p:cNvPicPr>
            <a:picLocks noChangeAspect="1" noChangeArrowheads="1"/>
          </p:cNvPicPr>
          <p:nvPr/>
        </p:nvPicPr>
        <p:blipFill>
          <a:blip r:embed="rId6" cstate="print"/>
          <a:srcRect/>
          <a:stretch>
            <a:fillRect/>
          </a:stretch>
        </p:blipFill>
        <p:spPr bwMode="auto">
          <a:xfrm>
            <a:off x="3657600" y="2819400"/>
            <a:ext cx="5341938" cy="3886200"/>
          </a:xfrm>
          <a:prstGeom prst="rect">
            <a:avLst/>
          </a:prstGeom>
          <a:noFill/>
          <a:ln w="31750">
            <a:solidFill>
              <a:schemeClr val="tx2"/>
            </a:solidFill>
            <a:miter lim="800000"/>
            <a:headEnd/>
            <a:tailEnd/>
          </a:ln>
        </p:spPr>
      </p:pic>
      <p:sp>
        <p:nvSpPr>
          <p:cNvPr id="4" name="TextBox 3"/>
          <p:cNvSpPr txBox="1"/>
          <p:nvPr/>
        </p:nvSpPr>
        <p:spPr>
          <a:xfrm>
            <a:off x="685800" y="5029200"/>
            <a:ext cx="3276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WHO Pain Ladder</a:t>
            </a:r>
            <a:endParaRPr lang="en-US" sz="2800" dirty="0">
              <a:solidFill>
                <a:srgbClr val="FF0000"/>
              </a:solidFill>
              <a:latin typeface="Algerian" pitchFamily="82" charset="0"/>
            </a:endParaRPr>
          </a:p>
        </p:txBody>
      </p:sp>
      <p:grpSp>
        <p:nvGrpSpPr>
          <p:cNvPr id="12" name="Group 11"/>
          <p:cNvGrpSpPr/>
          <p:nvPr/>
        </p:nvGrpSpPr>
        <p:grpSpPr>
          <a:xfrm>
            <a:off x="5049131" y="1505494"/>
            <a:ext cx="3409069" cy="1390106"/>
            <a:chOff x="1622425" y="3048000"/>
            <a:chExt cx="7008813" cy="2667000"/>
          </a:xfrm>
        </p:grpSpPr>
        <p:graphicFrame>
          <p:nvGraphicFramePr>
            <p:cNvPr id="13" name="Object 4"/>
            <p:cNvGraphicFramePr>
              <a:graphicFrameLocks noChangeAspect="1"/>
            </p:cNvGraphicFramePr>
            <p:nvPr>
              <p:extLst>
                <p:ext uri="{D42A27DB-BD31-4B8C-83A1-F6EECF244321}">
                  <p14:modId xmlns:p14="http://schemas.microsoft.com/office/powerpoint/2010/main" val="2141096210"/>
                </p:ext>
              </p:extLst>
            </p:nvPr>
          </p:nvGraphicFramePr>
          <p:xfrm>
            <a:off x="3460769" y="3345597"/>
            <a:ext cx="2743200" cy="1981200"/>
          </p:xfrm>
          <a:graphic>
            <a:graphicData uri="http://schemas.openxmlformats.org/presentationml/2006/ole">
              <mc:AlternateContent xmlns:mc="http://schemas.openxmlformats.org/markup-compatibility/2006">
                <mc:Choice xmlns:v="urn:schemas-microsoft-com:vml" Requires="v">
                  <p:oleObj spid="_x0000_s1218" name="Clip" r:id="rId7" imgW="4762500" imgH="3505200" progId="">
                    <p:embed/>
                  </p:oleObj>
                </mc:Choice>
                <mc:Fallback>
                  <p:oleObj name="Clip" r:id="rId7" imgW="4762500" imgH="3505200" progId="">
                    <p:embed/>
                    <p:pic>
                      <p:nvPicPr>
                        <p:cNvPr id="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0769" y="3345597"/>
                          <a:ext cx="2743200"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5"/>
            <p:cNvSpPr txBox="1">
              <a:spLocks noChangeArrowheads="1"/>
            </p:cNvSpPr>
            <p:nvPr/>
          </p:nvSpPr>
          <p:spPr bwMode="auto">
            <a:xfrm>
              <a:off x="1622425" y="4495800"/>
              <a:ext cx="1665288" cy="501914"/>
            </a:xfrm>
            <a:prstGeom prst="rect">
              <a:avLst/>
            </a:prstGeom>
            <a:noFill/>
            <a:ln w="9525">
              <a:noFill/>
              <a:miter lim="800000"/>
              <a:headEnd/>
              <a:tailEnd/>
            </a:ln>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highlight>
                    <a:srgbClr val="C0C0C0"/>
                  </a:highlight>
                  <a:uLnTx/>
                  <a:uFillTx/>
                  <a:latin typeface="Times New Roman" pitchFamily="18" charset="0"/>
                </a:rPr>
                <a:t>Analgesia</a:t>
              </a:r>
            </a:p>
          </p:txBody>
        </p:sp>
        <p:sp>
          <p:nvSpPr>
            <p:cNvPr id="15" name="Text Box 6"/>
            <p:cNvSpPr txBox="1">
              <a:spLocks noChangeArrowheads="1"/>
            </p:cNvSpPr>
            <p:nvPr/>
          </p:nvSpPr>
          <p:spPr bwMode="auto">
            <a:xfrm>
              <a:off x="6480174" y="3048000"/>
              <a:ext cx="2151064" cy="531439"/>
            </a:xfrm>
            <a:prstGeom prst="rect">
              <a:avLst/>
            </a:prstGeom>
            <a:noFill/>
            <a:ln w="9525">
              <a:noFill/>
              <a:miter lim="800000"/>
              <a:headEnd/>
              <a:tailEnd/>
            </a:ln>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highlight>
                    <a:srgbClr val="C0C0C0"/>
                  </a:highlight>
                  <a:uLnTx/>
                  <a:uFillTx/>
                  <a:latin typeface="Times New Roman" pitchFamily="18" charset="0"/>
                </a:rPr>
                <a:t>Side-effects</a:t>
              </a:r>
            </a:p>
          </p:txBody>
        </p:sp>
        <p:sp>
          <p:nvSpPr>
            <p:cNvPr id="16" name="Line 7"/>
            <p:cNvSpPr>
              <a:spLocks noChangeShapeType="1"/>
            </p:cNvSpPr>
            <p:nvPr/>
          </p:nvSpPr>
          <p:spPr bwMode="auto">
            <a:xfrm flipV="1">
              <a:off x="7467600" y="3733800"/>
              <a:ext cx="0" cy="1981200"/>
            </a:xfrm>
            <a:prstGeom prst="line">
              <a:avLst/>
            </a:prstGeom>
            <a:noFill/>
            <a:ln w="76200">
              <a:solidFill>
                <a:sysClr val="windowText" lastClr="00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7" name="Line 8"/>
            <p:cNvSpPr>
              <a:spLocks noChangeShapeType="1"/>
            </p:cNvSpPr>
            <p:nvPr/>
          </p:nvSpPr>
          <p:spPr bwMode="auto">
            <a:xfrm>
              <a:off x="2514600" y="3429000"/>
              <a:ext cx="0" cy="1143000"/>
            </a:xfrm>
            <a:prstGeom prst="line">
              <a:avLst/>
            </a:prstGeom>
            <a:noFill/>
            <a:ln w="76200">
              <a:solidFill>
                <a:sysClr val="windowText" lastClr="00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sp>
        <p:nvSpPr>
          <p:cNvPr id="11" name="TextBox 10"/>
          <p:cNvSpPr txBox="1"/>
          <p:nvPr/>
        </p:nvSpPr>
        <p:spPr>
          <a:xfrm>
            <a:off x="1371600" y="320189"/>
            <a:ext cx="5998029" cy="107721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a:solidFill>
                  <a:srgbClr val="FF0000"/>
                </a:solidFill>
                <a:latin typeface="Algerian" pitchFamily="82" charset="0"/>
              </a:rPr>
              <a:t>Classes of Drugs Used In Management Of Pain</a:t>
            </a:r>
          </a:p>
        </p:txBody>
      </p:sp>
      <p:sp>
        <p:nvSpPr>
          <p:cNvPr id="18" name="TextBox 17"/>
          <p:cNvSpPr txBox="1"/>
          <p:nvPr/>
        </p:nvSpPr>
        <p:spPr>
          <a:xfrm>
            <a:off x="609600" y="3252299"/>
            <a:ext cx="3276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Adjuvant drugs</a:t>
            </a:r>
            <a:endParaRPr lang="en-US" sz="2800" dirty="0">
              <a:solidFill>
                <a:srgbClr val="FF0000"/>
              </a:solidFill>
              <a:latin typeface="Algerian" pitchFamily="82" charset="0"/>
            </a:endParaRPr>
          </a:p>
        </p:txBody>
      </p:sp>
      <p:sp>
        <p:nvSpPr>
          <p:cNvPr id="19" name="TextBox 18"/>
          <p:cNvSpPr txBox="1"/>
          <p:nvPr/>
        </p:nvSpPr>
        <p:spPr>
          <a:xfrm>
            <a:off x="609600" y="2490299"/>
            <a:ext cx="3276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err="1">
                <a:solidFill>
                  <a:srgbClr val="FF0000"/>
                </a:solidFill>
              </a:rPr>
              <a:t>Opioids</a:t>
            </a:r>
            <a:endParaRPr lang="en-US" sz="2800" dirty="0">
              <a:solidFill>
                <a:srgbClr val="FF0000"/>
              </a:solidFill>
              <a:latin typeface="Algerian" pitchFamily="82" charset="0"/>
            </a:endParaRPr>
          </a:p>
        </p:txBody>
      </p:sp>
      <p:sp>
        <p:nvSpPr>
          <p:cNvPr id="20" name="TextBox 19"/>
          <p:cNvSpPr txBox="1"/>
          <p:nvPr/>
        </p:nvSpPr>
        <p:spPr>
          <a:xfrm>
            <a:off x="609600" y="1728299"/>
            <a:ext cx="32766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NSAIDs</a:t>
            </a:r>
            <a:endParaRPr lang="en-US" sz="2800" dirty="0">
              <a:solidFill>
                <a:srgbClr val="FF0000"/>
              </a:solidFill>
              <a:latin typeface="Algerian" pitchFamily="82" charset="0"/>
            </a:endParaRPr>
          </a:p>
        </p:txBody>
      </p:sp>
      <p:sp>
        <p:nvSpPr>
          <p:cNvPr id="2" name="Slide Number Placeholder 1"/>
          <p:cNvSpPr>
            <a:spLocks noGrp="1"/>
          </p:cNvSpPr>
          <p:nvPr>
            <p:ph type="sldNum" sz="quarter" idx="12"/>
          </p:nvPr>
        </p:nvSpPr>
        <p:spPr>
          <a:xfrm>
            <a:off x="8534400" y="6315891"/>
            <a:ext cx="457200" cy="457200"/>
          </a:xfrm>
        </p:spPr>
        <p:txBody>
          <a:bodyPr/>
          <a:lstStyle/>
          <a:p>
            <a:fld id="{BAA4A77B-8027-4AFF-88A0-06BCA981BA0C}"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par>
                                <p:cTn id="20" presetID="4" presetClass="exit" presetSubtype="16" fill="hold" grpId="1" nodeType="withEffect">
                                  <p:stCondLst>
                                    <p:cond delay="0"/>
                                  </p:stCondLst>
                                  <p:childTnLst>
                                    <p:animEffect transition="out" filter="box(in)">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par>
                                <p:cTn id="23" presetID="4" presetClass="exit" presetSubtype="16" fill="hold" grpId="1" nodeType="withEffect">
                                  <p:stCondLst>
                                    <p:cond delay="0"/>
                                  </p:stCondLst>
                                  <p:childTnLst>
                                    <p:animEffect transition="out" filter="box(in)">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
                                        </p:tgtEl>
                                      </p:cBhvr>
                                    </p:animEffect>
                                  </p:childTnLst>
                                </p:cTn>
                              </p:par>
                              <p:par>
                                <p:cTn id="38" presetID="25"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43" dur="1000" fill="hold"/>
                                        <p:tgtEl>
                                          <p:spTgt spid="3"/>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1" nodeType="clickEffect">
                                  <p:stCondLst>
                                    <p:cond delay="0"/>
                                  </p:stCondLst>
                                  <p:childTnLst>
                                    <p:animEffect transition="out" filter="box(in)">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par>
                                <p:cTn id="53" presetID="4" presetClass="exit" presetSubtype="16" fill="hold" nodeType="withEffect">
                                  <p:stCondLst>
                                    <p:cond delay="0"/>
                                  </p:stCondLst>
                                  <p:childTnLst>
                                    <p:animEffect transition="out" filter="box(in)">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3" dur="1000" fill="hold"/>
                                        <p:tgtEl>
                                          <p:spTgt spid="12"/>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8" grpId="0" animBg="1"/>
      <p:bldP spid="18" grpId="1" animBg="1"/>
      <p:bldP spid="19" grpId="0" animBg="1"/>
      <p:bldP spid="19" grpId="1" animBg="1"/>
      <p:bldP spid="20" grpId="0" animBg="1"/>
      <p:bldP spid="2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685800"/>
            <a:ext cx="19050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a:solidFill>
                  <a:srgbClr val="FF0000"/>
                </a:solidFill>
                <a:latin typeface="Algerian" pitchFamily="82" charset="0"/>
              </a:rPr>
              <a:t>NSAIDS</a:t>
            </a:r>
          </a:p>
        </p:txBody>
      </p:sp>
      <p:sp>
        <p:nvSpPr>
          <p:cNvPr id="4" name="TextBox 3"/>
          <p:cNvSpPr txBox="1"/>
          <p:nvPr/>
        </p:nvSpPr>
        <p:spPr>
          <a:xfrm>
            <a:off x="381000" y="2222871"/>
            <a:ext cx="8610600" cy="1477328"/>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rPr>
              <a:t>Work at site of tissue injury to prevent the formation of the </a:t>
            </a:r>
            <a:r>
              <a:rPr lang="en-US" sz="3000" dirty="0" err="1">
                <a:solidFill>
                  <a:srgbClr val="FF0000"/>
                </a:solidFill>
              </a:rPr>
              <a:t>nociceptive</a:t>
            </a:r>
            <a:r>
              <a:rPr lang="en-US" sz="3000" dirty="0">
                <a:solidFill>
                  <a:srgbClr val="FF0000"/>
                </a:solidFill>
              </a:rPr>
              <a:t> mediators</a:t>
            </a:r>
            <a:endParaRPr lang="en-US" sz="3000" dirty="0">
              <a:solidFill>
                <a:srgbClr val="FF0000"/>
              </a:solidFill>
              <a:latin typeface="Algerian" pitchFamily="82" charset="0"/>
            </a:endParaRPr>
          </a:p>
        </p:txBody>
      </p:sp>
      <p:sp>
        <p:nvSpPr>
          <p:cNvPr id="6" name="TextBox 5"/>
          <p:cNvSpPr txBox="1"/>
          <p:nvPr/>
        </p:nvSpPr>
        <p:spPr>
          <a:xfrm>
            <a:off x="381000" y="3709267"/>
            <a:ext cx="8610600" cy="1419619"/>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defRPr/>
            </a:pPr>
            <a:r>
              <a:rPr lang="en-US" sz="3000" dirty="0">
                <a:solidFill>
                  <a:srgbClr val="FF0000"/>
                </a:solidFill>
              </a:rPr>
              <a:t>Can decrease opioid use by ~30% therefore decreasing opioid-related side effects</a:t>
            </a:r>
          </a:p>
        </p:txBody>
      </p:sp>
      <p:sp>
        <p:nvSpPr>
          <p:cNvPr id="7" name="TextBox 6"/>
          <p:cNvSpPr txBox="1"/>
          <p:nvPr/>
        </p:nvSpPr>
        <p:spPr>
          <a:xfrm>
            <a:off x="381000" y="5943600"/>
            <a:ext cx="8229600" cy="727122"/>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latin typeface="Perpetua Titling MT" pitchFamily="18" charset="0"/>
              </a:rPr>
              <a:t>H</a:t>
            </a:r>
            <a:r>
              <a:rPr lang="en-US" sz="3000" dirty="0">
                <a:solidFill>
                  <a:srgbClr val="FF0000"/>
                </a:solidFill>
                <a:latin typeface="Perpetua" pitchFamily="18" charset="0"/>
              </a:rPr>
              <a:t>as a ceiling effect to analgesia.</a:t>
            </a:r>
            <a:endParaRPr lang="en-US" sz="3000" dirty="0">
              <a:solidFill>
                <a:srgbClr val="FF0000"/>
              </a:solidFill>
              <a:latin typeface="Perpetua Titling MT" pitchFamily="18" charset="0"/>
            </a:endParaRPr>
          </a:p>
        </p:txBody>
      </p:sp>
      <p:sp>
        <p:nvSpPr>
          <p:cNvPr id="8" name="TextBox 7"/>
          <p:cNvSpPr txBox="1"/>
          <p:nvPr/>
        </p:nvSpPr>
        <p:spPr>
          <a:xfrm>
            <a:off x="381000" y="1417683"/>
            <a:ext cx="8534400" cy="738664"/>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latin typeface="Perpetua" pitchFamily="18" charset="0"/>
              </a:rPr>
              <a:t>Generally the 1</a:t>
            </a:r>
            <a:r>
              <a:rPr lang="en-US" sz="3000" baseline="30000" dirty="0">
                <a:solidFill>
                  <a:srgbClr val="FF0000"/>
                </a:solidFill>
                <a:latin typeface="Perpetua" pitchFamily="18" charset="0"/>
              </a:rPr>
              <a:t>st</a:t>
            </a:r>
            <a:r>
              <a:rPr lang="en-US" sz="3000" dirty="0">
                <a:solidFill>
                  <a:srgbClr val="FF0000"/>
                </a:solidFill>
                <a:latin typeface="Perpetua" pitchFamily="18" charset="0"/>
              </a:rPr>
              <a:t> class of drugs used for controlling pain</a:t>
            </a:r>
          </a:p>
        </p:txBody>
      </p:sp>
      <p:sp>
        <p:nvSpPr>
          <p:cNvPr id="9" name="TextBox 8"/>
          <p:cNvSpPr txBox="1"/>
          <p:nvPr/>
        </p:nvSpPr>
        <p:spPr>
          <a:xfrm>
            <a:off x="381000" y="5140634"/>
            <a:ext cx="8534400" cy="78483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nSpc>
                <a:spcPct val="150000"/>
              </a:lnSpc>
            </a:pPr>
            <a:r>
              <a:rPr lang="en-US" sz="3000" dirty="0">
                <a:solidFill>
                  <a:srgbClr val="FF0000"/>
                </a:solidFill>
              </a:rPr>
              <a:t>They neither cause tolerance or dependence</a:t>
            </a:r>
            <a:endParaRPr lang="en-US" sz="3000" dirty="0">
              <a:solidFill>
                <a:srgbClr val="FF0000"/>
              </a:solidFill>
              <a:latin typeface="Algerian" pitchFamily="82" charset="0"/>
            </a:endParaRPr>
          </a:p>
        </p:txBody>
      </p:sp>
      <p:sp>
        <p:nvSpPr>
          <p:cNvPr id="2" name="Slide Number Placeholder 1"/>
          <p:cNvSpPr>
            <a:spLocks noGrp="1"/>
          </p:cNvSpPr>
          <p:nvPr>
            <p:ph type="sldNum" sz="quarter" idx="12"/>
          </p:nvPr>
        </p:nvSpPr>
        <p:spPr>
          <a:xfrm>
            <a:off x="8534400" y="6299775"/>
            <a:ext cx="457200" cy="457200"/>
          </a:xfrm>
        </p:spPr>
        <p:txBody>
          <a:bodyPr/>
          <a:lstStyle/>
          <a:p>
            <a:fld id="{BAA4A77B-8027-4AFF-88A0-06BCA981BA0C}"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838200"/>
            <a:ext cx="4114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a:solidFill>
                  <a:srgbClr val="FF3300"/>
                </a:solidFill>
                <a:latin typeface="Algerian" pitchFamily="82" charset="0"/>
                <a:cs typeface="Times New Roman" pitchFamily="18" charset="0"/>
              </a:rPr>
              <a:t>Adjuvant drugs</a:t>
            </a:r>
            <a:endParaRPr lang="en-US" sz="3200" dirty="0">
              <a:solidFill>
                <a:srgbClr val="FF0000"/>
              </a:solidFill>
              <a:latin typeface="Algerian" pitchFamily="82" charset="0"/>
            </a:endParaRPr>
          </a:p>
        </p:txBody>
      </p:sp>
      <p:pic>
        <p:nvPicPr>
          <p:cNvPr id="1026" name="Picture 2"/>
          <p:cNvPicPr>
            <a:picLocks noChangeAspect="1" noChangeArrowheads="1"/>
          </p:cNvPicPr>
          <p:nvPr/>
        </p:nvPicPr>
        <p:blipFill>
          <a:blip r:embed="rId3" cstate="print"/>
          <a:srcRect/>
          <a:stretch>
            <a:fillRect/>
          </a:stretch>
        </p:blipFill>
        <p:spPr bwMode="auto">
          <a:xfrm>
            <a:off x="6248400" y="1905000"/>
            <a:ext cx="2590800" cy="4267200"/>
          </a:xfrm>
          <a:prstGeom prst="rect">
            <a:avLst/>
          </a:prstGeom>
          <a:noFill/>
          <a:ln w="9525">
            <a:noFill/>
            <a:miter lim="800000"/>
            <a:headEnd/>
            <a:tailEnd/>
          </a:ln>
        </p:spPr>
      </p:pic>
      <p:sp>
        <p:nvSpPr>
          <p:cNvPr id="4" name="TextBox 3"/>
          <p:cNvSpPr txBox="1"/>
          <p:nvPr/>
        </p:nvSpPr>
        <p:spPr>
          <a:xfrm>
            <a:off x="381000" y="1900518"/>
            <a:ext cx="4114800" cy="2062103"/>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rgbClr val="FF0000"/>
                </a:solidFill>
                <a:latin typeface="Arial Narrow" pitchFamily="34" charset="0"/>
                <a:cs typeface="Times New Roman" pitchFamily="18" charset="0"/>
              </a:rPr>
              <a:t>e.g. </a:t>
            </a:r>
            <a:r>
              <a:rPr lang="en-US" sz="3200" dirty="0" err="1">
                <a:solidFill>
                  <a:srgbClr val="FF0000"/>
                </a:solidFill>
                <a:latin typeface="Arial Narrow" pitchFamily="34" charset="0"/>
                <a:cs typeface="Times New Roman" pitchFamily="18" charset="0"/>
              </a:rPr>
              <a:t>Anxiolytics</a:t>
            </a:r>
            <a:r>
              <a:rPr lang="en-US" sz="3200" dirty="0">
                <a:solidFill>
                  <a:srgbClr val="FF0000"/>
                </a:solidFill>
                <a:latin typeface="Arial Narrow" pitchFamily="34" charset="0"/>
                <a:cs typeface="Times New Roman" pitchFamily="18" charset="0"/>
              </a:rPr>
              <a:t>, </a:t>
            </a:r>
            <a:r>
              <a:rPr lang="en-US" sz="3200" dirty="0" err="1">
                <a:solidFill>
                  <a:srgbClr val="FF0000"/>
                </a:solidFill>
                <a:latin typeface="Arial Narrow" pitchFamily="34" charset="0"/>
                <a:cs typeface="Times New Roman" pitchFamily="18" charset="0"/>
              </a:rPr>
              <a:t>Neuroleptics</a:t>
            </a:r>
            <a:r>
              <a:rPr lang="en-US" sz="3200" dirty="0">
                <a:solidFill>
                  <a:srgbClr val="FF0000"/>
                </a:solidFill>
                <a:latin typeface="Arial Narrow" pitchFamily="34" charset="0"/>
                <a:cs typeface="Times New Roman" pitchFamily="18" charset="0"/>
              </a:rPr>
              <a:t>, </a:t>
            </a:r>
          </a:p>
          <a:p>
            <a:r>
              <a:rPr lang="en-US" sz="3200" dirty="0">
                <a:solidFill>
                  <a:srgbClr val="FF0000"/>
                </a:solidFill>
                <a:latin typeface="Arial Narrow" pitchFamily="34" charset="0"/>
                <a:cs typeface="Times New Roman" pitchFamily="18" charset="0"/>
              </a:rPr>
              <a:t>Antidepressants</a:t>
            </a:r>
          </a:p>
          <a:p>
            <a:r>
              <a:rPr lang="en-US" sz="3200" dirty="0" err="1">
                <a:solidFill>
                  <a:srgbClr val="FF0000"/>
                </a:solidFill>
                <a:latin typeface="Arial Narrow" pitchFamily="34" charset="0"/>
                <a:cs typeface="Times New Roman" pitchFamily="18" charset="0"/>
              </a:rPr>
              <a:t>Antiepileptics</a:t>
            </a:r>
            <a:endParaRPr lang="en-US" sz="3200" dirty="0">
              <a:solidFill>
                <a:srgbClr val="FF0000"/>
              </a:solidFill>
              <a:latin typeface="Algerian" pitchFamily="82" charset="0"/>
            </a:endParaRPr>
          </a:p>
        </p:txBody>
      </p:sp>
      <p:sp>
        <p:nvSpPr>
          <p:cNvPr id="6" name="TextBox 5"/>
          <p:cNvSpPr txBox="1"/>
          <p:nvPr/>
        </p:nvSpPr>
        <p:spPr>
          <a:xfrm>
            <a:off x="381000" y="4440164"/>
            <a:ext cx="5029200" cy="138499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latin typeface="Arial Narrow" pitchFamily="34" charset="0"/>
                <a:cs typeface="Times New Roman" pitchFamily="18" charset="0"/>
              </a:rPr>
              <a:t>May modify the perception of pain &amp; remove the concomitants of pain such as anxiety, fear, depression</a:t>
            </a:r>
            <a:endParaRPr lang="en-US" sz="2800" dirty="0">
              <a:solidFill>
                <a:srgbClr val="FF0000"/>
              </a:solidFill>
              <a:latin typeface="Algerian" pitchFamily="82" charset="0"/>
            </a:endParaRPr>
          </a:p>
        </p:txBody>
      </p:sp>
      <p:sp>
        <p:nvSpPr>
          <p:cNvPr id="2" name="Slide Number Placeholder 1"/>
          <p:cNvSpPr>
            <a:spLocks noGrp="1"/>
          </p:cNvSpPr>
          <p:nvPr>
            <p:ph type="sldNum" sz="quarter" idx="12"/>
          </p:nvPr>
        </p:nvSpPr>
        <p:spPr>
          <a:xfrm>
            <a:off x="8610600" y="6393180"/>
            <a:ext cx="457200" cy="457200"/>
          </a:xfrm>
        </p:spPr>
        <p:txBody>
          <a:bodyPr/>
          <a:lstStyle/>
          <a:p>
            <a:fld id="{BAA4A77B-8027-4AFF-88A0-06BCA981BA0C}"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307451"/>
            <a:ext cx="18288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dirty="0" err="1">
                <a:solidFill>
                  <a:srgbClr val="FF0000"/>
                </a:solidFill>
                <a:latin typeface="Algerian" pitchFamily="82" charset="0"/>
              </a:rPr>
              <a:t>OPioids</a:t>
            </a:r>
            <a:endParaRPr lang="en-US" sz="3200" dirty="0">
              <a:solidFill>
                <a:srgbClr val="FF0000"/>
              </a:solidFill>
              <a:latin typeface="Algerian" pitchFamily="82" charset="0"/>
            </a:endParaRPr>
          </a:p>
        </p:txBody>
      </p:sp>
      <p:pic>
        <p:nvPicPr>
          <p:cNvPr id="3" name="Picture 2" descr="poppy"/>
          <p:cNvPicPr>
            <a:picLocks noChangeAspect="1" noChangeArrowheads="1"/>
          </p:cNvPicPr>
          <p:nvPr/>
        </p:nvPicPr>
        <p:blipFill>
          <a:blip r:embed="rId3" cstate="print"/>
          <a:srcRect/>
          <a:stretch>
            <a:fillRect/>
          </a:stretch>
        </p:blipFill>
        <p:spPr>
          <a:xfrm>
            <a:off x="5410200" y="1663148"/>
            <a:ext cx="3581400" cy="4432852"/>
          </a:xfrm>
          <a:prstGeom prst="rect">
            <a:avLst/>
          </a:prstGeom>
          <a:noFill/>
          <a:ln/>
        </p:spPr>
      </p:pic>
      <p:pic>
        <p:nvPicPr>
          <p:cNvPr id="4" name="Picture 2" descr="http://images.google.com/images?q=tbn:Lj6SQW6XHdzONM::https://amsu-health-6r.wikispaces.com/file/view/opium.jpg/33529899/opium.jpg">
            <a:hlinkClick r:id="rId4" tooltip="amsu-health-6R - Narcotics. Poppy Plant"/>
          </p:cNvPr>
          <p:cNvPicPr>
            <a:picLocks noChangeAspect="1" noChangeArrowheads="1"/>
          </p:cNvPicPr>
          <p:nvPr/>
        </p:nvPicPr>
        <p:blipFill>
          <a:blip r:embed="rId5" cstate="print"/>
          <a:srcRect/>
          <a:stretch>
            <a:fillRect/>
          </a:stretch>
        </p:blipFill>
        <p:spPr bwMode="auto">
          <a:xfrm>
            <a:off x="5410200" y="685800"/>
            <a:ext cx="1981200" cy="2517775"/>
          </a:xfrm>
          <a:prstGeom prst="rect">
            <a:avLst/>
          </a:prstGeom>
          <a:noFill/>
        </p:spPr>
      </p:pic>
      <p:sp>
        <p:nvSpPr>
          <p:cNvPr id="9" name="TextBox 8"/>
          <p:cNvSpPr txBox="1"/>
          <p:nvPr/>
        </p:nvSpPr>
        <p:spPr>
          <a:xfrm>
            <a:off x="152400" y="5042118"/>
            <a:ext cx="5181600" cy="138499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rPr>
              <a:t>E</a:t>
            </a:r>
            <a:r>
              <a:rPr lang="en-US" sz="2800" dirty="0">
                <a:solidFill>
                  <a:srgbClr val="FF0000"/>
                </a:solidFill>
              </a:rPr>
              <a:t>ndogenous opioid peptides, </a:t>
            </a:r>
          </a:p>
          <a:p>
            <a:r>
              <a:rPr lang="en-US" sz="2800" dirty="0">
                <a:solidFill>
                  <a:srgbClr val="FF0000"/>
                </a:solidFill>
              </a:rPr>
              <a:t>e.g. Endorphins, </a:t>
            </a:r>
            <a:r>
              <a:rPr lang="en-US" sz="2800" dirty="0" err="1">
                <a:solidFill>
                  <a:srgbClr val="FF0000"/>
                </a:solidFill>
              </a:rPr>
              <a:t>enkephalins</a:t>
            </a:r>
            <a:r>
              <a:rPr lang="en-US" sz="2800" dirty="0">
                <a:solidFill>
                  <a:srgbClr val="FF0000"/>
                </a:solidFill>
              </a:rPr>
              <a:t> &amp; </a:t>
            </a:r>
            <a:r>
              <a:rPr lang="en-US" sz="2800" dirty="0" err="1">
                <a:solidFill>
                  <a:srgbClr val="FF0000"/>
                </a:solidFill>
              </a:rPr>
              <a:t>dynorphins</a:t>
            </a:r>
            <a:r>
              <a:rPr lang="en-US" sz="2800" dirty="0">
                <a:solidFill>
                  <a:srgbClr val="FF0000"/>
                </a:solidFill>
              </a:rPr>
              <a:t>.</a:t>
            </a:r>
            <a:endParaRPr lang="en-US" sz="2800" dirty="0">
              <a:solidFill>
                <a:srgbClr val="FF0000"/>
              </a:solidFill>
              <a:latin typeface="Algerian" pitchFamily="82" charset="0"/>
            </a:endParaRPr>
          </a:p>
        </p:txBody>
      </p:sp>
      <p:sp>
        <p:nvSpPr>
          <p:cNvPr id="10" name="TextBox 9"/>
          <p:cNvSpPr txBox="1"/>
          <p:nvPr/>
        </p:nvSpPr>
        <p:spPr>
          <a:xfrm>
            <a:off x="152400" y="3581400"/>
            <a:ext cx="5181600" cy="138499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i="1" dirty="0">
                <a:solidFill>
                  <a:srgbClr val="FF0000"/>
                </a:solidFill>
              </a:rPr>
              <a:t>Opiates</a:t>
            </a:r>
            <a:r>
              <a:rPr lang="en-US" sz="2800" dirty="0">
                <a:solidFill>
                  <a:srgbClr val="FF0000"/>
                </a:solidFill>
              </a:rPr>
              <a:t> are drugs derived from opium &amp; semisynthetic &amp; synthetic derivatives</a:t>
            </a:r>
            <a:endParaRPr lang="en-US" sz="2800" dirty="0">
              <a:solidFill>
                <a:srgbClr val="FF0000"/>
              </a:solidFill>
              <a:latin typeface="Algerian" pitchFamily="82" charset="0"/>
            </a:endParaRPr>
          </a:p>
        </p:txBody>
      </p:sp>
      <p:sp>
        <p:nvSpPr>
          <p:cNvPr id="11" name="TextBox 10"/>
          <p:cNvSpPr txBox="1"/>
          <p:nvPr/>
        </p:nvSpPr>
        <p:spPr>
          <a:xfrm>
            <a:off x="152400" y="2438400"/>
            <a:ext cx="5188324"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The </a:t>
            </a:r>
            <a:r>
              <a:rPr lang="en-US" sz="2800" b="1" dirty="0">
                <a:solidFill>
                  <a:srgbClr val="FF0000"/>
                </a:solidFill>
              </a:rPr>
              <a:t>natural</a:t>
            </a:r>
            <a:r>
              <a:rPr lang="en-US" sz="2800" dirty="0">
                <a:solidFill>
                  <a:srgbClr val="FF0000"/>
                </a:solidFill>
              </a:rPr>
              <a:t> products include </a:t>
            </a:r>
            <a:r>
              <a:rPr lang="en-US" sz="2800" i="1" dirty="0">
                <a:solidFill>
                  <a:srgbClr val="FF0000"/>
                </a:solidFill>
              </a:rPr>
              <a:t>morphine, codeine, </a:t>
            </a:r>
            <a:r>
              <a:rPr lang="en-US" sz="2800" i="1" dirty="0" err="1">
                <a:solidFill>
                  <a:srgbClr val="FF0000"/>
                </a:solidFill>
              </a:rPr>
              <a:t>papaverine</a:t>
            </a:r>
            <a:r>
              <a:rPr lang="en-US" sz="2800" dirty="0">
                <a:solidFill>
                  <a:srgbClr val="FF0000"/>
                </a:solidFill>
              </a:rPr>
              <a:t> &amp; </a:t>
            </a:r>
            <a:r>
              <a:rPr lang="en-US" sz="2800" i="1" dirty="0" err="1">
                <a:solidFill>
                  <a:srgbClr val="FF0000"/>
                </a:solidFill>
              </a:rPr>
              <a:t>thebaine</a:t>
            </a:r>
            <a:endParaRPr lang="en-US" sz="2800" dirty="0">
              <a:solidFill>
                <a:srgbClr val="FF0000"/>
              </a:solidFill>
              <a:latin typeface="Algerian" pitchFamily="82" charset="0"/>
            </a:endParaRPr>
          </a:p>
        </p:txBody>
      </p:sp>
      <p:sp>
        <p:nvSpPr>
          <p:cNvPr id="12" name="TextBox 11"/>
          <p:cNvSpPr txBox="1"/>
          <p:nvPr/>
        </p:nvSpPr>
        <p:spPr>
          <a:xfrm>
            <a:off x="152400" y="1219200"/>
            <a:ext cx="4941796"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Opium is derived from the juice of the opium poppy, </a:t>
            </a:r>
            <a:r>
              <a:rPr lang="en-US" sz="2800" i="1" dirty="0" err="1">
                <a:solidFill>
                  <a:srgbClr val="FF0000"/>
                </a:solidFill>
              </a:rPr>
              <a:t>Papaver</a:t>
            </a:r>
            <a:r>
              <a:rPr lang="en-US" sz="2800" i="1" dirty="0">
                <a:solidFill>
                  <a:srgbClr val="FF0000"/>
                </a:solidFill>
              </a:rPr>
              <a:t> </a:t>
            </a:r>
            <a:r>
              <a:rPr lang="en-US" sz="2800" i="1" dirty="0" err="1">
                <a:solidFill>
                  <a:srgbClr val="FF0000"/>
                </a:solidFill>
              </a:rPr>
              <a:t>somniferum</a:t>
            </a:r>
            <a:endParaRPr lang="en-US" sz="2800" dirty="0">
              <a:solidFill>
                <a:srgbClr val="FF0000"/>
              </a:solidFill>
              <a:latin typeface="Algerian" pitchFamily="82" charset="0"/>
            </a:endParaRPr>
          </a:p>
        </p:txBody>
      </p:sp>
      <p:sp>
        <p:nvSpPr>
          <p:cNvPr id="2" name="Slide Number Placeholder 1"/>
          <p:cNvSpPr>
            <a:spLocks noGrp="1"/>
          </p:cNvSpPr>
          <p:nvPr>
            <p:ph type="sldNum" sz="quarter" idx="12"/>
          </p:nvPr>
        </p:nvSpPr>
        <p:spPr>
          <a:xfrm>
            <a:off x="8534400" y="6309547"/>
            <a:ext cx="457200" cy="457200"/>
          </a:xfrm>
        </p:spPr>
        <p:txBody>
          <a:bodyPr/>
          <a:lstStyle/>
          <a:p>
            <a:fld id="{BAA4A77B-8027-4AFF-88A0-06BCA981BA0C}"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43953" y="281423"/>
            <a:ext cx="434340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3200" b="1" dirty="0">
                <a:ln w="12700">
                  <a:solidFill>
                    <a:schemeClr val="tx2">
                      <a:satMod val="155000"/>
                    </a:schemeClr>
                  </a:solidFill>
                  <a:prstDash val="solid"/>
                </a:ln>
                <a:solidFill>
                  <a:srgbClr val="FF0000"/>
                </a:solidFill>
                <a:effectLst>
                  <a:glow rad="63500">
                    <a:srgbClr val="66FFFF">
                      <a:alpha val="40000"/>
                    </a:srgbClr>
                  </a:glow>
                  <a:reflection blurRad="6350" stA="55000" endA="300" endPos="45500" dir="5400000" sy="-100000" algn="bl" rotWithShape="0"/>
                </a:effectLst>
                <a:latin typeface="Algerian" panose="04020705040A02060702" pitchFamily="82" charset="0"/>
                <a:sym typeface="Wingdings 3"/>
              </a:rPr>
              <a:t>OPIOID  RECEPTORS</a:t>
            </a:r>
            <a:endParaRPr lang="en-US" sz="3200" b="1" dirty="0">
              <a:solidFill>
                <a:srgbClr val="FF0000"/>
              </a:solidFill>
              <a:effectLst>
                <a:glow rad="63500">
                  <a:srgbClr val="66FFFF">
                    <a:alpha val="40000"/>
                  </a:srgbClr>
                </a:glow>
                <a:reflection blurRad="6350" stA="55000" endA="300" endPos="45500" dir="5400000" sy="-100000" algn="bl" rotWithShape="0"/>
              </a:effectLst>
              <a:latin typeface="Algerian" pitchFamily="82" charset="0"/>
            </a:endParaRPr>
          </a:p>
        </p:txBody>
      </p:sp>
      <p:sp>
        <p:nvSpPr>
          <p:cNvPr id="14" name="TextBox 13"/>
          <p:cNvSpPr txBox="1"/>
          <p:nvPr/>
        </p:nvSpPr>
        <p:spPr>
          <a:xfrm>
            <a:off x="2133600" y="5202938"/>
            <a:ext cx="30480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err="1">
                <a:solidFill>
                  <a:srgbClr val="FF0000"/>
                </a:solidFill>
              </a:rPr>
              <a:t>Nociceptin</a:t>
            </a:r>
            <a:r>
              <a:rPr lang="en-US" sz="2800" b="1" dirty="0">
                <a:solidFill>
                  <a:srgbClr val="FF0000"/>
                </a:solidFill>
              </a:rPr>
              <a:t> ligand</a:t>
            </a:r>
            <a:endParaRPr lang="en-US" sz="2800" dirty="0">
              <a:solidFill>
                <a:srgbClr val="FF0000"/>
              </a:solidFill>
              <a:latin typeface="Algerian" pitchFamily="82" charset="0"/>
            </a:endParaRPr>
          </a:p>
        </p:txBody>
      </p:sp>
      <p:sp>
        <p:nvSpPr>
          <p:cNvPr id="15" name="TextBox 14"/>
          <p:cNvSpPr txBox="1"/>
          <p:nvPr/>
        </p:nvSpPr>
        <p:spPr>
          <a:xfrm>
            <a:off x="152400" y="5043284"/>
            <a:ext cx="1524000" cy="954107"/>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ORL-1 </a:t>
            </a:r>
            <a:r>
              <a:rPr lang="en-US" sz="2800" b="1" dirty="0">
                <a:solidFill>
                  <a:srgbClr val="FF0000"/>
                </a:solidFill>
              </a:rPr>
              <a:t>receptor</a:t>
            </a:r>
            <a:r>
              <a:rPr lang="en-US" sz="2800" dirty="0">
                <a:solidFill>
                  <a:srgbClr val="FF0000"/>
                </a:solidFill>
              </a:rPr>
              <a:t> </a:t>
            </a:r>
            <a:endParaRPr lang="en-US" sz="2800" dirty="0">
              <a:solidFill>
                <a:srgbClr val="FF0000"/>
              </a:solidFill>
              <a:latin typeface="Algerian" pitchFamily="82" charset="0"/>
            </a:endParaRPr>
          </a:p>
        </p:txBody>
      </p:sp>
      <p:sp>
        <p:nvSpPr>
          <p:cNvPr id="16" name="TextBox 15"/>
          <p:cNvSpPr txBox="1"/>
          <p:nvPr/>
        </p:nvSpPr>
        <p:spPr>
          <a:xfrm>
            <a:off x="1143000" y="5997391"/>
            <a:ext cx="7346578"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i="1" dirty="0">
                <a:solidFill>
                  <a:srgbClr val="FF0000"/>
                </a:solidFill>
                <a:sym typeface="Symbol" pitchFamily="18" charset="2"/>
              </a:rPr>
              <a:t>All of them are typical G-protein coupled receptors</a:t>
            </a:r>
            <a:endParaRPr lang="en-US" sz="2800" dirty="0">
              <a:solidFill>
                <a:srgbClr val="FF0000"/>
              </a:solidFill>
              <a:latin typeface="Algerian" pitchFamily="82" charset="0"/>
            </a:endParaRPr>
          </a:p>
        </p:txBody>
      </p:sp>
      <p:sp>
        <p:nvSpPr>
          <p:cNvPr id="17" name="TextBox 16"/>
          <p:cNvSpPr txBox="1"/>
          <p:nvPr/>
        </p:nvSpPr>
        <p:spPr>
          <a:xfrm>
            <a:off x="224373" y="967024"/>
            <a:ext cx="8525691"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dirty="0">
                <a:solidFill>
                  <a:srgbClr val="FF0000"/>
                </a:solidFill>
              </a:rPr>
              <a:t>Anatomical distribution in brain, spinal cord, &amp; the periphery</a:t>
            </a:r>
            <a:r>
              <a:rPr lang="en-US" sz="3200" dirty="0"/>
              <a:t> </a:t>
            </a:r>
            <a:endParaRPr lang="en-US" sz="3200" dirty="0">
              <a:solidFill>
                <a:srgbClr val="FF0000"/>
              </a:solidFill>
              <a:latin typeface="Algerian" pitchFamily="82" charset="0"/>
            </a:endParaRPr>
          </a:p>
        </p:txBody>
      </p:sp>
      <p:sp>
        <p:nvSpPr>
          <p:cNvPr id="2" name="Slide Number Placeholder 1"/>
          <p:cNvSpPr>
            <a:spLocks noGrp="1"/>
          </p:cNvSpPr>
          <p:nvPr>
            <p:ph type="sldNum" sz="quarter" idx="12"/>
          </p:nvPr>
        </p:nvSpPr>
        <p:spPr>
          <a:xfrm>
            <a:off x="8678091" y="6292011"/>
            <a:ext cx="457200" cy="457200"/>
          </a:xfrm>
        </p:spPr>
        <p:txBody>
          <a:bodyPr/>
          <a:lstStyle/>
          <a:p>
            <a:fld id="{BAA4A77B-8027-4AFF-88A0-06BCA981BA0C}" type="slidenum">
              <a:rPr lang="en-US" smtClean="0"/>
              <a:pPr/>
              <a:t>9</a:t>
            </a:fld>
            <a:endParaRPr lang="en-US"/>
          </a:p>
        </p:txBody>
      </p:sp>
      <p:pic>
        <p:nvPicPr>
          <p:cNvPr id="13" name="Picture 2"/>
          <p:cNvPicPr>
            <a:picLocks noChangeAspect="1" noChangeArrowheads="1"/>
          </p:cNvPicPr>
          <p:nvPr/>
        </p:nvPicPr>
        <p:blipFill>
          <a:blip r:embed="rId3" cstate="print"/>
          <a:srcRect/>
          <a:stretch>
            <a:fillRect/>
          </a:stretch>
        </p:blipFill>
        <p:spPr bwMode="auto">
          <a:xfrm>
            <a:off x="1500386" y="1588810"/>
            <a:ext cx="6881614" cy="3380452"/>
          </a:xfrm>
          <a:prstGeom prst="rect">
            <a:avLst/>
          </a:prstGeom>
          <a:noFill/>
          <a:ln w="9525">
            <a:noFill/>
            <a:miter lim="800000"/>
            <a:headEnd/>
            <a:tailEnd/>
          </a:ln>
        </p:spPr>
      </p:pic>
      <p:sp>
        <p:nvSpPr>
          <p:cNvPr id="10" name="TextBox 9"/>
          <p:cNvSpPr txBox="1"/>
          <p:nvPr/>
        </p:nvSpPr>
        <p:spPr>
          <a:xfrm>
            <a:off x="2575112" y="2725416"/>
            <a:ext cx="3810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sym typeface="Symbol" pitchFamily="18" charset="2"/>
              </a:rPr>
              <a:t></a:t>
            </a:r>
            <a:endParaRPr lang="en-US" sz="2800" dirty="0">
              <a:solidFill>
                <a:srgbClr val="FF0000"/>
              </a:solidFill>
              <a:latin typeface="Algerian" pitchFamily="82" charset="0"/>
            </a:endParaRPr>
          </a:p>
        </p:txBody>
      </p:sp>
      <p:sp>
        <p:nvSpPr>
          <p:cNvPr id="9" name="TextBox 8"/>
          <p:cNvSpPr txBox="1"/>
          <p:nvPr/>
        </p:nvSpPr>
        <p:spPr>
          <a:xfrm>
            <a:off x="2575112" y="3753545"/>
            <a:ext cx="381000" cy="523220"/>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2800" b="1" dirty="0">
                <a:solidFill>
                  <a:srgbClr val="FF0000"/>
                </a:solidFill>
                <a:sym typeface="Symbol" pitchFamily="18" charset="2"/>
              </a:rPr>
              <a:t></a:t>
            </a:r>
            <a:endParaRPr lang="en-US" sz="2800" dirty="0">
              <a:solidFill>
                <a:srgbClr val="FF0000"/>
              </a:solidFill>
              <a:latin typeface="Algerian" pitchFamily="82" charset="0"/>
            </a:endParaRPr>
          </a:p>
        </p:txBody>
      </p:sp>
      <p:sp>
        <p:nvSpPr>
          <p:cNvPr id="8" name="TextBox 7"/>
          <p:cNvSpPr txBox="1"/>
          <p:nvPr/>
        </p:nvSpPr>
        <p:spPr>
          <a:xfrm>
            <a:off x="2667000" y="4422044"/>
            <a:ext cx="345060" cy="584775"/>
          </a:xfrm>
          <a:prstGeom prst="rect">
            <a:avLst/>
          </a:prstGeom>
          <a:solidFill>
            <a:srgbClr val="FFFF00"/>
          </a:solidFill>
          <a:ln>
            <a:solidFill>
              <a:schemeClr val="accent2">
                <a:lumMod val="75000"/>
              </a:schemeClr>
            </a:solidFill>
          </a:ln>
          <a:scene3d>
            <a:camera prst="orthographicFront"/>
            <a:lightRig rig="threePt" dir="t"/>
          </a:scene3d>
          <a:sp3d>
            <a:bevelT prst="angle"/>
          </a:sp3d>
        </p:spPr>
        <p:txBody>
          <a:bodyPr wrap="square" rtlCol="0">
            <a:spAutoFit/>
          </a:bodyPr>
          <a:lstStyle/>
          <a:p>
            <a:r>
              <a:rPr lang="en-US" sz="3200" dirty="0">
                <a:solidFill>
                  <a:srgbClr val="FF0000"/>
                </a:solidFill>
              </a:rPr>
              <a:t>k</a:t>
            </a:r>
            <a:endParaRPr lang="en-US" sz="3200" dirty="0">
              <a:solidFill>
                <a:srgbClr val="FF0000"/>
              </a:solidFill>
              <a:latin typeface="Algerian" pitchFamily="82" charset="0"/>
            </a:endParaRPr>
          </a:p>
        </p:txBody>
      </p:sp>
    </p:spTree>
    <p:extLst>
      <p:ext uri="{BB962C8B-B14F-4D97-AF65-F5344CB8AC3E}">
        <p14:creationId xmlns:p14="http://schemas.microsoft.com/office/powerpoint/2010/main" val="283727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0" dur="1000" fill="hold"/>
                                        <p:tgtEl>
                                          <p:spTgt spid="1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8" dur="1000" fill="hold"/>
                                        <p:tgtEl>
                                          <p:spTgt spid="1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0" dur="1000" fill="hold"/>
                                        <p:tgtEl>
                                          <p:spTgt spid="13"/>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0" grpId="0" animBg="1"/>
      <p:bldP spid="9"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8399</TotalTime>
  <Words>2672</Words>
  <Application>Microsoft Office PowerPoint</Application>
  <PresentationFormat>On-screen Show (4:3)</PresentationFormat>
  <Paragraphs>319</Paragraphs>
  <Slides>28</Slides>
  <Notes>21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3" baseType="lpstr">
      <vt:lpstr>Algerian</vt:lpstr>
      <vt:lpstr>Andalus</vt:lpstr>
      <vt:lpstr>Aparajita</vt:lpstr>
      <vt:lpstr>Arial</vt:lpstr>
      <vt:lpstr>Arial Narrow</vt:lpstr>
      <vt:lpstr>Bernard MT Condensed</vt:lpstr>
      <vt:lpstr>Calibri</vt:lpstr>
      <vt:lpstr>Franklin Gothic Book</vt:lpstr>
      <vt:lpstr>Perpetua</vt:lpstr>
      <vt:lpstr>Perpetua Titling MT</vt:lpstr>
      <vt:lpstr>Symbol</vt:lpstr>
      <vt:lpstr>Times New Roman</vt:lpstr>
      <vt:lpstr>Wingdings 2</vt:lpstr>
      <vt:lpstr>Equity</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Allokie !</cp:lastModifiedBy>
  <cp:revision>330</cp:revision>
  <cp:lastPrinted>2017-10-22T09:21:01Z</cp:lastPrinted>
  <dcterms:created xsi:type="dcterms:W3CDTF">2015-09-17T06:43:38Z</dcterms:created>
  <dcterms:modified xsi:type="dcterms:W3CDTF">2019-10-24T05:47:49Z</dcterms:modified>
</cp:coreProperties>
</file>